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3"/>
  </p:notesMasterIdLst>
  <p:sldIdLst>
    <p:sldId id="260" r:id="rId2"/>
    <p:sldId id="261" r:id="rId3"/>
    <p:sldId id="262" r:id="rId4"/>
    <p:sldId id="263" r:id="rId5"/>
    <p:sldId id="479" r:id="rId6"/>
    <p:sldId id="273" r:id="rId7"/>
    <p:sldId id="265" r:id="rId8"/>
    <p:sldId id="266" r:id="rId9"/>
    <p:sldId id="478" r:id="rId10"/>
    <p:sldId id="473" r:id="rId11"/>
    <p:sldId id="480" r:id="rId12"/>
    <p:sldId id="474" r:id="rId13"/>
    <p:sldId id="481" r:id="rId14"/>
    <p:sldId id="475" r:id="rId15"/>
    <p:sldId id="476" r:id="rId16"/>
    <p:sldId id="267" r:id="rId17"/>
    <p:sldId id="482" r:id="rId18"/>
    <p:sldId id="270" r:id="rId19"/>
    <p:sldId id="477" r:id="rId20"/>
    <p:sldId id="272" r:id="rId21"/>
    <p:sldId id="48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62"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93" d="100"/>
          <a:sy n="93" d="100"/>
        </p:scale>
        <p:origin x="7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4A9AE-8A22-4CB6-8C7D-18A86F9D41B5}" type="datetimeFigureOut">
              <a:rPr kumimoji="1" lang="ja-JP" altLang="en-US" smtClean="0"/>
              <a:t>2021/2/9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E7C02-18CB-48BA-A98F-472BE0114F18}" type="slidenum">
              <a:rPr kumimoji="1" lang="ja-JP" altLang="en-US" smtClean="0"/>
              <a:t>‹#›</a:t>
            </a:fld>
            <a:endParaRPr kumimoji="1" lang="ja-JP" altLang="en-US"/>
          </a:p>
        </p:txBody>
      </p:sp>
    </p:spTree>
    <p:extLst>
      <p:ext uri="{BB962C8B-B14F-4D97-AF65-F5344CB8AC3E}">
        <p14:creationId xmlns:p14="http://schemas.microsoft.com/office/powerpoint/2010/main" val="41167290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9</a:t>
            </a:fld>
            <a:endParaRPr kumimoji="1" lang="ja-JP" altLang="en-US"/>
          </a:p>
        </p:txBody>
      </p:sp>
    </p:spTree>
    <p:extLst>
      <p:ext uri="{BB962C8B-B14F-4D97-AF65-F5344CB8AC3E}">
        <p14:creationId xmlns:p14="http://schemas.microsoft.com/office/powerpoint/2010/main" val="53959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10</a:t>
            </a:fld>
            <a:endParaRPr kumimoji="1" lang="ja-JP" altLang="en-US"/>
          </a:p>
        </p:txBody>
      </p:sp>
    </p:spTree>
    <p:extLst>
      <p:ext uri="{BB962C8B-B14F-4D97-AF65-F5344CB8AC3E}">
        <p14:creationId xmlns:p14="http://schemas.microsoft.com/office/powerpoint/2010/main" val="367483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11</a:t>
            </a:fld>
            <a:endParaRPr kumimoji="1" lang="ja-JP" altLang="en-US"/>
          </a:p>
        </p:txBody>
      </p:sp>
    </p:spTree>
    <p:extLst>
      <p:ext uri="{BB962C8B-B14F-4D97-AF65-F5344CB8AC3E}">
        <p14:creationId xmlns:p14="http://schemas.microsoft.com/office/powerpoint/2010/main" val="3779936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12</a:t>
            </a:fld>
            <a:endParaRPr kumimoji="1" lang="ja-JP" altLang="en-US"/>
          </a:p>
        </p:txBody>
      </p:sp>
    </p:spTree>
    <p:extLst>
      <p:ext uri="{BB962C8B-B14F-4D97-AF65-F5344CB8AC3E}">
        <p14:creationId xmlns:p14="http://schemas.microsoft.com/office/powerpoint/2010/main" val="8170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13</a:t>
            </a:fld>
            <a:endParaRPr kumimoji="1" lang="ja-JP" altLang="en-US"/>
          </a:p>
        </p:txBody>
      </p:sp>
    </p:spTree>
    <p:extLst>
      <p:ext uri="{BB962C8B-B14F-4D97-AF65-F5344CB8AC3E}">
        <p14:creationId xmlns:p14="http://schemas.microsoft.com/office/powerpoint/2010/main" val="234829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14</a:t>
            </a:fld>
            <a:endParaRPr kumimoji="1" lang="ja-JP" altLang="en-US"/>
          </a:p>
        </p:txBody>
      </p:sp>
    </p:spTree>
    <p:extLst>
      <p:ext uri="{BB962C8B-B14F-4D97-AF65-F5344CB8AC3E}">
        <p14:creationId xmlns:p14="http://schemas.microsoft.com/office/powerpoint/2010/main" val="96267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BF08D10-9AD3-484D-B818-50E6D736494A}" type="slidenum">
              <a:rPr kumimoji="1" lang="ja-JP" altLang="en-US" smtClean="0"/>
              <a:t>15</a:t>
            </a:fld>
            <a:endParaRPr kumimoji="1" lang="ja-JP" altLang="en-US"/>
          </a:p>
        </p:txBody>
      </p:sp>
    </p:spTree>
    <p:extLst>
      <p:ext uri="{BB962C8B-B14F-4D97-AF65-F5344CB8AC3E}">
        <p14:creationId xmlns:p14="http://schemas.microsoft.com/office/powerpoint/2010/main" val="19726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3D62CE6-9AC3-421C-9B3E-21D5DF8DD71E}"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0143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FC29FB1-17F4-4D1E-9705-9DADA66A97CB}"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7604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F3A8453-77E7-45C0-AB2F-C75E9092620E}"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615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5FB05B-152D-4DD4-AA0F-294D6A513F61}"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418428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F3C593C-1BAE-48C5-81D5-8CEB71B5769F}"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781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E084001-D846-4211-951B-A07A2D38CD94}"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71208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1CFAE0-02CC-4CB4-AC9E-FAC01C5B9559}"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15979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DB729C-54E7-4CDA-A3AC-D51CEC9E6EC5}"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54803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00329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DEBA376-8DDF-46E1-8700-BD07A26D82D7}" type="datetime1">
              <a:rPr kumimoji="1" lang="ja-JP" altLang="en-US" smtClean="0"/>
              <a:t>2021/2/9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6337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EC266F4-3854-4720-B53E-AE24A4EE0668}"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68661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127F98-D797-4B33-83BD-6B42B9F75468}" type="datetime1">
              <a:rPr kumimoji="1" lang="ja-JP" altLang="en-US" smtClean="0"/>
              <a:t>2021/2/9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63117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060CE0B-0A70-42E2-B563-CF1FB0DB65B2}" type="datetime1">
              <a:rPr kumimoji="1" lang="ja-JP" altLang="en-US" smtClean="0"/>
              <a:t>2021/2/9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188753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2FA8B-8849-445D-963F-598AE4AFAE6B}" type="datetime1">
              <a:rPr kumimoji="1" lang="ja-JP" altLang="en-US" smtClean="0"/>
              <a:t>2021/2/9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9598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5E4C2E-5DFF-4003-82D7-F33ABEA85071}"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39611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EE31EE0-3499-437A-BC0F-F97F42D44D32}" type="datetime1">
              <a:rPr kumimoji="1" lang="ja-JP" altLang="en-US" smtClean="0"/>
              <a:t>2021/2/9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328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84225CFC-B56F-4FD2-8E8C-D319D545A533}" type="datetime1">
              <a:rPr kumimoji="1" lang="ja-JP" altLang="en-US" smtClean="0"/>
              <a:t>2021/2/9</a:t>
            </a:fld>
            <a:endParaRPr kumimoji="1" lang="ja-JP"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926F6F1-2C0D-41CF-B349-C178C2F00F8B}" type="slidenum">
              <a:rPr kumimoji="1" lang="ja-JP" altLang="en-US" smtClean="0"/>
              <a:t>‹#›</a:t>
            </a:fld>
            <a:endParaRPr kumimoji="1" lang="ja-JP" altLang="en-US"/>
          </a:p>
        </p:txBody>
      </p:sp>
    </p:spTree>
    <p:extLst>
      <p:ext uri="{BB962C8B-B14F-4D97-AF65-F5344CB8AC3E}">
        <p14:creationId xmlns:p14="http://schemas.microsoft.com/office/powerpoint/2010/main" val="22143749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2.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1.xml.rels><?xml version="1.0" encoding="UTF-8" standalone="yes"?>
<Relationships xmlns="http://schemas.openxmlformats.org/package/2006/relationships"><Relationship Id="rId26" Type="http://schemas.openxmlformats.org/officeDocument/2006/relationships/image" Target="../media/image4.png"/><Relationship Id="rId3" Type="http://schemas.openxmlformats.org/officeDocument/2006/relationships/image" Target="../media/image6.png"/><Relationship Id="rId21" Type="http://schemas.openxmlformats.org/officeDocument/2006/relationships/image" Target="../media/image20.png"/><Relationship Id="rId25" Type="http://schemas.openxmlformats.org/officeDocument/2006/relationships/image" Target="../media/image16.png"/><Relationship Id="rId2" Type="http://schemas.openxmlformats.org/officeDocument/2006/relationships/notesSlide" Target="../notesSlides/notesSlide3.xml"/><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5.png"/><Relationship Id="rId5" Type="http://schemas.openxmlformats.org/officeDocument/2006/relationships/image" Target="../media/image3.png"/><Relationship Id="rId23" Type="http://schemas.openxmlformats.org/officeDocument/2006/relationships/image" Target="../media/image14.png"/><Relationship Id="rId28" Type="http://schemas.openxmlformats.org/officeDocument/2006/relationships/image" Target="../media/image8.png"/><Relationship Id="rId19" Type="http://schemas.openxmlformats.org/officeDocument/2006/relationships/image" Target="../media/image19.png"/><Relationship Id="rId4" Type="http://schemas.openxmlformats.org/officeDocument/2006/relationships/image" Target="../media/image2.png"/><Relationship Id="rId22" Type="http://schemas.openxmlformats.org/officeDocument/2006/relationships/image" Target="../media/image30.png"/><Relationship Id="rId27" Type="http://schemas.openxmlformats.org/officeDocument/2006/relationships/image" Target="../media/image5.png"/></Relationships>
</file>

<file path=ppt/slides/_rels/slide12.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4.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1.png"/></Relationships>
</file>

<file path=ppt/slides/_rels/slide13.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9.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5.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 Id="rId27" Type="http://schemas.openxmlformats.org/officeDocument/2006/relationships/image" Target="../media/image12.png"/></Relationships>
</file>

<file path=ppt/slides/_rels/slide14.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3.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6.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5.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6.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7.xml"/><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image" Target="../media/image5.png"/><Relationship Id="rId3" Type="http://schemas.openxmlformats.org/officeDocument/2006/relationships/image" Target="../media/image1.png"/><Relationship Id="rId21" Type="http://schemas.openxmlformats.org/officeDocument/2006/relationships/image" Target="../media/image30.png"/><Relationship Id="rId25" Type="http://schemas.openxmlformats.org/officeDocument/2006/relationships/image" Target="../media/image4.png"/><Relationship Id="rId2" Type="http://schemas.openxmlformats.org/officeDocument/2006/relationships/notesSlide" Target="../notesSlides/notesSlide1.xml"/><Relationship Id="rId20" Type="http://schemas.openxmlformats.org/officeDocument/2006/relationships/image" Target="../media/image20.png"/><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24" Type="http://schemas.openxmlformats.org/officeDocument/2006/relationships/image" Target="../media/image16.png"/><Relationship Id="rId5" Type="http://schemas.openxmlformats.org/officeDocument/2006/relationships/image" Target="../media/image2.png"/><Relationship Id="rId23" Type="http://schemas.openxmlformats.org/officeDocument/2006/relationships/image" Target="../media/image15.png"/><Relationship Id="rId19" Type="http://schemas.openxmlformats.org/officeDocument/2006/relationships/image" Target="../media/image10.png"/><Relationship Id="rId4" Type="http://schemas.openxmlformats.org/officeDocument/2006/relationships/image" Target="../media/image19.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B11DBB-FEDC-4E47-BDE3-D741BED67DAC}"/>
              </a:ext>
            </a:extLst>
          </p:cNvPr>
          <p:cNvSpPr>
            <a:spLocks noGrp="1"/>
          </p:cNvSpPr>
          <p:nvPr>
            <p:ph type="ctrTitle"/>
          </p:nvPr>
        </p:nvSpPr>
        <p:spPr/>
        <p:txBody>
          <a:bodyPr>
            <a:noAutofit/>
          </a:bodyPr>
          <a:lstStyle/>
          <a:p>
            <a:r>
              <a:rPr lang="en-US"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t> </a:t>
            </a:r>
            <a:br>
              <a:rPr lang="ja-JP" altLang="ja-JP" sz="20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デッドラインを考慮した</a:t>
            </a:r>
            <a:b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メモリ削減スケジューリング</a:t>
            </a:r>
            <a:r>
              <a:rPr lang="en-US"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LMCLF</a:t>
            </a:r>
            <a:r>
              <a:rPr lang="ja-JP" altLang="ja-JP" sz="3600" kern="100" dirty="0">
                <a:effectLst/>
                <a:latin typeface="游明朝" panose="02020400000000000000" pitchFamily="18" charset="-128"/>
                <a:ea typeface="游明朝" panose="02020400000000000000" pitchFamily="18" charset="-128"/>
                <a:cs typeface="Times New Roman" panose="02020603050405020304" pitchFamily="18" charset="0"/>
              </a:rPr>
              <a:t>の改善</a:t>
            </a:r>
            <a:endParaRPr kumimoji="1" lang="ja-JP" altLang="en-US" sz="3600" dirty="0"/>
          </a:p>
        </p:txBody>
      </p:sp>
      <p:sp>
        <p:nvSpPr>
          <p:cNvPr id="3" name="字幕 2">
            <a:extLst>
              <a:ext uri="{FF2B5EF4-FFF2-40B4-BE49-F238E27FC236}">
                <a16:creationId xmlns:a16="http://schemas.microsoft.com/office/drawing/2014/main" id="{769EC93D-C166-4EE5-9C8D-94C07D96F878}"/>
              </a:ext>
            </a:extLst>
          </p:cNvPr>
          <p:cNvSpPr>
            <a:spLocks noGrp="1"/>
          </p:cNvSpPr>
          <p:nvPr>
            <p:ph type="subTitle" idx="1"/>
          </p:nvPr>
        </p:nvSpPr>
        <p:spPr/>
        <p:txBody>
          <a:bodyPr/>
          <a:lstStyle/>
          <a:p>
            <a:r>
              <a:rPr kumimoji="1" lang="ja-JP" altLang="en-US" dirty="0"/>
              <a:t>広島市立大学　情報科学部　システム工学科</a:t>
            </a:r>
            <a:endParaRPr kumimoji="1" lang="en-US" altLang="ja-JP" dirty="0"/>
          </a:p>
          <a:p>
            <a:r>
              <a:rPr kumimoji="1" lang="ja-JP" altLang="en-US" dirty="0"/>
              <a:t>組込みデザイン研究室　　新井諒介</a:t>
            </a:r>
          </a:p>
        </p:txBody>
      </p:sp>
      <p:sp>
        <p:nvSpPr>
          <p:cNvPr id="4" name="日付プレースホルダー 3">
            <a:extLst>
              <a:ext uri="{FF2B5EF4-FFF2-40B4-BE49-F238E27FC236}">
                <a16:creationId xmlns:a16="http://schemas.microsoft.com/office/drawing/2014/main" id="{F58F44C6-0BA2-459F-B0D1-1726EBD57D38}"/>
              </a:ext>
            </a:extLst>
          </p:cNvPr>
          <p:cNvSpPr>
            <a:spLocks noGrp="1"/>
          </p:cNvSpPr>
          <p:nvPr>
            <p:ph type="dt" sz="half" idx="10"/>
          </p:nvPr>
        </p:nvSpPr>
        <p:spPr>
          <a:xfrm>
            <a:off x="7576457" y="6135089"/>
            <a:ext cx="962323" cy="361505"/>
          </a:xfrm>
        </p:spPr>
        <p:txBody>
          <a:bodyPr/>
          <a:lstStyle/>
          <a:p>
            <a:pPr marL="0" marR="0" lvl="0" indent="0" algn="r" defTabSz="257175" rtl="0" eaLnBrk="1" fontAlgn="auto" latinLnBrk="0" hangingPunct="1">
              <a:lnSpc>
                <a:spcPct val="100000"/>
              </a:lnSpc>
              <a:spcBef>
                <a:spcPts val="0"/>
              </a:spcBef>
              <a:spcAft>
                <a:spcPts val="0"/>
              </a:spcAft>
              <a:buClrTx/>
              <a:buSzTx/>
              <a:buFontTx/>
              <a:buNone/>
              <a:tabLst/>
              <a:defRPr/>
            </a:pPr>
            <a:fld id="{7A8B3E8D-1C80-4BA2-8CC8-49CE9A736B9A}" type="datetime1">
              <a:rPr kumimoji="0" lang="ja-JP"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メイリオ" panose="020B0604030504040204" pitchFamily="50" charset="-128"/>
                <a:cs typeface="+mn-cs"/>
              </a:rPr>
              <a:t>2021/2/9</a:t>
            </a:fld>
            <a:endParaRPr kumimoji="0" lang="ja-JP"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メイリオ" panose="020B0604030504040204" pitchFamily="50" charset="-128"/>
              <a:cs typeface="+mn-cs"/>
            </a:endParaRPr>
          </a:p>
        </p:txBody>
      </p:sp>
      <p:sp>
        <p:nvSpPr>
          <p:cNvPr id="5" name="スライド番号プレースホルダー 4">
            <a:extLst>
              <a:ext uri="{FF2B5EF4-FFF2-40B4-BE49-F238E27FC236}">
                <a16:creationId xmlns:a16="http://schemas.microsoft.com/office/drawing/2014/main" id="{843B3863-5F0F-482A-A1C2-3AC38D628368}"/>
              </a:ext>
            </a:extLst>
          </p:cNvPr>
          <p:cNvSpPr>
            <a:spLocks noGrp="1"/>
          </p:cNvSpPr>
          <p:nvPr>
            <p:ph type="sldNum" sz="quarter" idx="12"/>
          </p:nvPr>
        </p:nvSpPr>
        <p:spPr/>
        <p:txBody>
          <a:bodyPr/>
          <a:lstStyle/>
          <a:p>
            <a:pPr marL="0" marR="0" lvl="0" indent="0" algn="r" defTabSz="192881" rtl="0" eaLnBrk="1" fontAlgn="auto" latinLnBrk="0" hangingPunct="1">
              <a:lnSpc>
                <a:spcPct val="100000"/>
              </a:lnSpc>
              <a:spcBef>
                <a:spcPts val="0"/>
              </a:spcBef>
              <a:spcAft>
                <a:spcPts val="0"/>
              </a:spcAft>
              <a:buClrTx/>
              <a:buSzTx/>
              <a:buFontTx/>
              <a:buNone/>
              <a:tabLst/>
              <a:defRPr/>
            </a:pPr>
            <a:fld id="{6926F6F1-2C0D-41CF-B349-C178C2F00F8B}" type="slidenum">
              <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rPr>
              <a:pPr marL="0" marR="0" lvl="0" indent="0" algn="r" defTabSz="192881" rtl="0" eaLnBrk="1" fontAlgn="auto" latinLnBrk="0" hangingPunct="1">
                <a:lnSpc>
                  <a:spcPct val="100000"/>
                </a:lnSpc>
                <a:spcBef>
                  <a:spcPts val="0"/>
                </a:spcBef>
                <a:spcAft>
                  <a:spcPts val="0"/>
                </a:spcAft>
                <a:buClrTx/>
                <a:buSzTx/>
                <a:buFontTx/>
                <a:buNone/>
                <a:tabLst/>
                <a:defRPr/>
              </a:pPr>
              <a:t>1</a:t>
            </a:fld>
            <a:endParaRPr kumimoji="0" lang="ja-JP" altLang="en-US" sz="2000" b="0" i="0" u="none" strike="noStrike" kern="1200" cap="none" spc="0" normalizeH="0" baseline="0" noProof="0">
              <a:ln>
                <a:noFill/>
              </a:ln>
              <a:solidFill>
                <a:srgbClr val="FEFFFF"/>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40851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47223546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44356" cy="3139321"/>
              </a:xfrm>
              <a:prstGeom prst="rect">
                <a:avLst/>
              </a:prstGeom>
              <a:noFill/>
            </p:spPr>
            <p:txBody>
              <a:bodyPr wrap="square" rtlCol="0">
                <a:spAutoFit/>
              </a:bodyPr>
              <a:lstStyle/>
              <a:p>
                <a:pPr marL="342900" indent="-342900">
                  <a:buFont typeface="+mj-lt"/>
                  <a:buAutoNum type="arabicPeriod"/>
                </a:pPr>
                <a:r>
                  <a:rPr kumimoji="1" lang="en-US" altLang="ja-JP" dirty="0"/>
                  <a:t>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en-US" altLang="ja-JP" dirty="0"/>
                  <a:t>(</a:t>
                </a:r>
                <a:r>
                  <a:rPr kumimoji="1" lang="ja-JP" altLang="en-US" dirty="0"/>
                  <a:t>任意の</a:t>
                </a:r>
                <a14:m>
                  <m:oMath xmlns:m="http://schemas.openxmlformats.org/officeDocument/2006/math">
                    <m:r>
                      <a:rPr kumimoji="1" lang="en-US" altLang="ja-JP" i="1" dirty="0" smtClean="0">
                        <a:latin typeface="Cambria Math" panose="02040503050406030204" pitchFamily="18" charset="0"/>
                      </a:rPr>
                      <m:t>𝑖</m:t>
                    </m:r>
                    <m:r>
                      <a:rPr kumimoji="1" lang="en-US" altLang="ja-JP" i="1" dirty="0" smtClean="0">
                        <a:latin typeface="Cambria Math" panose="02040503050406030204" pitchFamily="18" charset="0"/>
                      </a:rPr>
                      <m:t>=1,…,</m:t>
                    </m:r>
                    <m:r>
                      <a:rPr kumimoji="1" lang="en-US" altLang="ja-JP" i="1" dirty="0" smtClean="0">
                        <a:latin typeface="Cambria Math" panose="02040503050406030204" pitchFamily="18" charset="0"/>
                      </a:rPr>
                      <m:t>𝑛</m:t>
                    </m:r>
                  </m:oMath>
                </a14:m>
                <a:r>
                  <a:rPr kumimoji="1" lang="en-US" altLang="ja-JP" dirty="0"/>
                  <a:t>)</a:t>
                </a:r>
                <a:r>
                  <a:rPr kumimoji="1" lang="ja-JP" altLang="en-US" dirty="0"/>
                  <a:t>が選択されるため</a:t>
                </a:r>
                <a:r>
                  <a:rPr lang="ja-JP" altLang="en-US" dirty="0"/>
                  <a:t>𝛼に関する条件を求める</a:t>
                </a:r>
                <a:endParaRPr lang="en-US" altLang="ja-JP" dirty="0"/>
              </a:p>
              <a:p>
                <a:pPr marL="742950" lvl="1" indent="-285750">
                  <a:buFont typeface="Arial" panose="020B0604020202020204" pitchFamily="34" charset="0"/>
                  <a:buChar char="•"/>
                </a:pPr>
                <a:r>
                  <a:rPr kumimoji="1" lang="ja-JP" altLang="en-US" dirty="0"/>
                  <a:t>ここで</a:t>
                </a:r>
                <a:r>
                  <a:rPr kumimoji="1" lang="en-US" altLang="ja-JP" dirty="0"/>
                  <a:t>,</a:t>
                </a:r>
                <a:r>
                  <a:rPr kumimoji="1" lang="en-US" altLang="ja-JP" dirty="0" err="1"/>
                  <a:t>i</a:t>
                </a:r>
                <a:r>
                  <a:rPr kumimoji="1" lang="en-US" altLang="ja-JP" dirty="0"/>
                  <a:t>=1</a:t>
                </a:r>
                <a:r>
                  <a:rPr kumimoji="1" lang="ja-JP" altLang="en-US" dirty="0"/>
                  <a:t>の場合</a:t>
                </a:r>
                <a:endParaRPr kumimoji="1" lang="en-US" altLang="ja-JP" dirty="0"/>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solidFill>
                      <a:srgbClr val="FF0000"/>
                    </a:solidFill>
                  </a:rPr>
                  <a:t>320&lt;325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&lt;(3×917-4×904)/(320-325)     </a:t>
                </a:r>
                <a:r>
                  <a:rPr lang="ja-JP" altLang="en-US" dirty="0"/>
                  <a:t>　</a:t>
                </a:r>
                <a:r>
                  <a:rPr lang="ja-JP" altLang="en-US" dirty="0">
                    <a:solidFill>
                      <a:srgbClr val="FF0000"/>
                    </a:solidFill>
                  </a:rPr>
                  <a:t>𝛼</a:t>
                </a:r>
                <a:r>
                  <a:rPr lang="en-US" altLang="ja-JP" dirty="0">
                    <a:solidFill>
                      <a:srgbClr val="FF0000"/>
                    </a:solidFill>
                  </a:rPr>
                  <a:t>&lt;173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44356" cy="3139321"/>
              </a:xfrm>
              <a:prstGeom prst="rect">
                <a:avLst/>
              </a:prstGeom>
              <a:blipFill>
                <a:blip r:embed="rId28"/>
                <a:stretch>
                  <a:fillRect l="-806" t="-1942"/>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10</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312207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E5442B1-0691-4D6E-863C-B5FFCA9F2E1A}"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678683395"/>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7"/>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22" cy="2585323"/>
              </a:xfrm>
              <a:prstGeom prst="rect">
                <a:avLst/>
              </a:prstGeom>
              <a:noFill/>
            </p:spPr>
            <p:txBody>
              <a:bodyPr wrap="square" rtlCol="0">
                <a:spAutoFit/>
              </a:bodyPr>
              <a:lstStyle/>
              <a:p>
                <a:pPr marL="342900" indent="-342900">
                  <a:buFont typeface="+mj-lt"/>
                  <a:buAutoNum type="arabicPeriod"/>
                </a:pP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solidFill>
                      <a:srgbClr val="FF0000"/>
                    </a:solidFill>
                  </a:rPr>
                  <a:t>320&lt;497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𝛼の上限は</a:t>
                </a:r>
                <a:endParaRPr lang="en-US" altLang="ja-JP" dirty="0"/>
              </a:p>
              <a:p>
                <a:pPr lvl="1"/>
                <a:endParaRPr lang="en-US" altLang="ja-JP" dirty="0"/>
              </a:p>
              <a:p>
                <a:r>
                  <a:rPr lang="en-US" altLang="ja-JP" dirty="0"/>
                  <a:t>	</a:t>
                </a:r>
                <a:r>
                  <a:rPr lang="ja-JP" altLang="en-US" dirty="0"/>
                  <a:t>𝛼</a:t>
                </a:r>
                <a:r>
                  <a:rPr lang="en-US" altLang="ja-JP" dirty="0"/>
                  <a:t>&lt;(3×917-4×611)/(320-497)     </a:t>
                </a:r>
                <a:r>
                  <a:rPr lang="ja-JP" altLang="en-US" dirty="0"/>
                  <a:t>　</a:t>
                </a:r>
                <a:r>
                  <a:rPr lang="ja-JP" altLang="en-US" dirty="0">
                    <a:solidFill>
                      <a:srgbClr val="FF0000"/>
                    </a:solidFill>
                  </a:rPr>
                  <a:t>𝛼</a:t>
                </a:r>
                <a:r>
                  <a:rPr lang="en-US" altLang="ja-JP" dirty="0">
                    <a:solidFill>
                      <a:srgbClr val="FF0000"/>
                    </a:solidFill>
                  </a:rPr>
                  <a:t>&lt;-1.71</a:t>
                </a:r>
              </a:p>
              <a:p>
                <a:r>
                  <a:rPr lang="en-US" altLang="ja-JP" dirty="0">
                    <a:solidFill>
                      <a:srgbClr val="FF0000"/>
                    </a:solidFill>
                  </a:rPr>
                  <a:t>	</a:t>
                </a:r>
                <a:r>
                  <a:rPr lang="ja-JP" altLang="en-US" dirty="0"/>
                  <a:t>𝛼</a:t>
                </a:r>
                <a:r>
                  <a:rPr lang="en-US" altLang="ja-JP" dirty="0"/>
                  <a:t>&gt;0</a:t>
                </a:r>
                <a:r>
                  <a:rPr lang="ja-JP" altLang="en-US" dirty="0"/>
                  <a:t>のためこの範囲は適さない</a:t>
                </a:r>
                <a:endParaRPr lang="en-US" altLang="ja-JP" dirty="0"/>
              </a:p>
              <a:p>
                <a:endParaRPr lang="en-US" altLang="ja-JP" dirty="0">
                  <a:solidFill>
                    <a:srgbClr val="FF0000"/>
                  </a:solidFill>
                </a:endParaRPr>
              </a:p>
              <a:p>
                <a:r>
                  <a:rPr kumimoji="1" lang="ja-JP" altLang="en-US" dirty="0">
                    <a:solidFill>
                      <a:srgbClr val="FF0000"/>
                    </a:solidFill>
                  </a:rPr>
                  <a:t>　</a:t>
                </a:r>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22" cy="2585323"/>
              </a:xfrm>
              <a:prstGeom prst="rect">
                <a:avLst/>
              </a:prstGeom>
              <a:blipFill>
                <a:blip r:embed="rId28"/>
                <a:stretch>
                  <a:fillRect l="-802" t="-2358"/>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01FDA45B-9EE1-48ED-B074-CE57B7C46852}"/>
              </a:ext>
            </a:extLst>
          </p:cNvPr>
          <p:cNvSpPr>
            <a:spLocks noGrp="1"/>
          </p:cNvSpPr>
          <p:nvPr>
            <p:ph type="sldNum" sz="quarter" idx="12"/>
          </p:nvPr>
        </p:nvSpPr>
        <p:spPr/>
        <p:txBody>
          <a:bodyPr/>
          <a:lstStyle/>
          <a:p>
            <a:fld id="{6926F6F1-2C0D-41CF-B349-C178C2F00F8B}" type="slidenum">
              <a:rPr kumimoji="1" lang="ja-JP" altLang="en-US" smtClean="0"/>
              <a:t>11</a:t>
            </a:fld>
            <a:endParaRPr kumimoji="1" lang="ja-JP" altLang="en-US"/>
          </a:p>
        </p:txBody>
      </p:sp>
      <p:sp>
        <p:nvSpPr>
          <p:cNvPr id="114" name="正方形/長方形 113">
            <a:extLst>
              <a:ext uri="{FF2B5EF4-FFF2-40B4-BE49-F238E27FC236}">
                <a16:creationId xmlns:a16="http://schemas.microsoft.com/office/drawing/2014/main" id="{8AB281EF-6C24-4C67-8A88-435ADE7D20A4}"/>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8" name="正方形/長方形 97">
            <a:extLst>
              <a:ext uri="{FF2B5EF4-FFF2-40B4-BE49-F238E27FC236}">
                <a16:creationId xmlns:a16="http://schemas.microsoft.com/office/drawing/2014/main" id="{F5771172-1CA5-4917-B172-0BC11DA92472}"/>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DFDBF9E5-252E-4C12-B48C-10E4E052A91A}"/>
              </a:ext>
            </a:extLst>
          </p:cNvPr>
          <p:cNvSpPr/>
          <p:nvPr/>
        </p:nvSpPr>
        <p:spPr>
          <a:xfrm>
            <a:off x="192431" y="2859387"/>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Tree>
    <p:extLst>
      <p:ext uri="{BB962C8B-B14F-4D97-AF65-F5344CB8AC3E}">
        <p14:creationId xmlns:p14="http://schemas.microsoft.com/office/powerpoint/2010/main" val="102664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dirty="0">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71101538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711015386"/>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LMCLF</a:t>
                </a:r>
                <a:r>
                  <a:rPr kumimoji="1" lang="ja-JP" altLang="en-US" dirty="0"/>
                  <a:t>スケジューリングによって</a:t>
                </a:r>
                <a:r>
                  <a:rPr kumimoji="1" lang="en-US" altLang="ja-JP" dirty="0"/>
                  <a:t>1</a:t>
                </a:r>
                <a:r>
                  <a:rPr kumimoji="1" lang="ja-JP" altLang="en-US" dirty="0"/>
                  <a:t>ステップ目に</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𝑖</m:t>
                        </m:r>
                      </m:sub>
                    </m:sSub>
                  </m:oMath>
                </a14:m>
                <a:r>
                  <a:rPr kumimoji="1" lang="ja-JP" altLang="en-US" dirty="0"/>
                  <a:t>が選択されたとして仮定して</a:t>
                </a:r>
                <a:r>
                  <a:rPr kumimoji="1" lang="en-US" altLang="ja-JP" dirty="0"/>
                  <a:t>2</a:t>
                </a:r>
                <a:r>
                  <a:rPr kumimoji="1" lang="ja-JP" altLang="en-US" dirty="0"/>
                  <a:t>ステップ目に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i="1" dirty="0">
                            <a:latin typeface="Cambria Math" panose="02040503050406030204" pitchFamily="18" charset="0"/>
                          </a:rPr>
                          <m:t>𝑘</m:t>
                        </m:r>
                      </m:sub>
                    </m:sSub>
                  </m:oMath>
                </a14:m>
                <a:r>
                  <a:rPr kumimoji="1" lang="ja-JP" altLang="en-US" dirty="0"/>
                  <a:t>が選択されるための</a:t>
                </a:r>
                <a:r>
                  <a:rPr lang="ja-JP" altLang="en-US" dirty="0"/>
                  <a:t>𝛼に関する条件を求める</a:t>
                </a:r>
                <a:endParaRPr lang="en-US" altLang="ja-JP" dirty="0"/>
              </a:p>
              <a:p>
                <a:endParaRPr lang="en-US" altLang="ja-JP" dirty="0"/>
              </a:p>
              <a:p>
                <a:pPr marL="742950" lvl="1" indent="-285750">
                  <a:buFont typeface="Arial" panose="020B0604020202020204" pitchFamily="34" charset="0"/>
                  <a:buChar char="•"/>
                </a:pPr>
                <a:r>
                  <a:rPr kumimoji="1" lang="en-US" altLang="ja-JP" dirty="0" err="1"/>
                  <a:t>i</a:t>
                </a:r>
                <a:r>
                  <a:rPr kumimoji="1" lang="en-US" altLang="ja-JP" dirty="0"/>
                  <a:t>=1,k=1</a:t>
                </a:r>
                <a:r>
                  <a:rPr kumimoji="1" lang="ja-JP" altLang="en-US" dirty="0"/>
                  <a:t>の時</a:t>
                </a:r>
                <a14:m>
                  <m:oMath xmlns:m="http://schemas.openxmlformats.org/officeDocument/2006/math">
                    <m:r>
                      <a:rPr kumimoji="1" lang="en-US" altLang="ja-JP" b="0" i="0" smtClean="0">
                        <a:latin typeface="Cambria Math" panose="02040503050406030204" pitchFamily="18" charset="0"/>
                      </a:rPr>
                      <m:t>,</m:t>
                    </m:r>
                  </m:oMath>
                </a14:m>
                <a:endParaRPr kumimoji="1" lang="en-US" altLang="ja-JP" b="0" i="0" dirty="0">
                  <a:latin typeface="Cambria Math" panose="02040503050406030204" pitchFamily="18" charset="0"/>
                </a:endParaRPr>
              </a:p>
              <a:p>
                <a:pPr lvl="1"/>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r>
                      <a:rPr kumimoji="1" lang="en-US" altLang="ja-JP" i="1">
                        <a:latin typeface="Cambria Math" panose="02040503050406030204" pitchFamily="18" charset="0"/>
                      </a:rPr>
                      <m:t> </m:t>
                    </m:r>
                  </m:oMath>
                </a14:m>
                <a:r>
                  <a:rPr kumimoji="1" lang="en-US" altLang="ja-JP" dirty="0"/>
                  <a:t>(</a:t>
                </a:r>
                <a:r>
                  <a:rPr kumimoji="1" lang="ja-JP" altLang="en-US" dirty="0"/>
                  <a:t>青</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solidFill>
                      <a:srgbClr val="FF0000"/>
                    </a:solidFill>
                  </a:rPr>
                  <a:t>625&gt;325</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2</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&gt;(4×(904-1)-(3-1)×917)/(625-325)     </a:t>
                </a:r>
                <a:r>
                  <a:rPr lang="ja-JP" altLang="en-US" dirty="0">
                    <a:solidFill>
                      <a:srgbClr val="FF0000"/>
                    </a:solidFill>
                  </a:rPr>
                  <a:t>𝛼</a:t>
                </a:r>
                <a:r>
                  <a:rPr lang="en-US" altLang="ja-JP" dirty="0">
                    <a:solidFill>
                      <a:srgbClr val="FF0000"/>
                    </a:solidFill>
                  </a:rPr>
                  <a:t>&gt;5.93</a:t>
                </a: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201"/>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12</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415988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C735AC5-2C08-4E86-8A86-54D4D6E89AB5}"/>
              </a:ext>
            </a:extLst>
          </p:cNvPr>
          <p:cNvSpPr/>
          <p:nvPr/>
        </p:nvSpPr>
        <p:spPr>
          <a:xfrm>
            <a:off x="201155" y="3668993"/>
            <a:ext cx="849528" cy="600225"/>
          </a:xfrm>
          <a:prstGeom prst="rect">
            <a:avLst/>
          </a:prstGeom>
          <a:solidFill>
            <a:srgbClr val="FF0000">
              <a:alpha val="5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7018B4-A894-43AA-A307-812FA84EFFC3}"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692743719"/>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2692743719"/>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pPr algn="ctr"/>
                          <a:r>
                            <a:rPr kumimoji="1" lang="en-US" altLang="ja-JP" sz="2200" dirty="0"/>
                            <a:t>Task</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8000"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8000"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8000"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7143"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6000"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46474FD-9FFE-44FE-9353-CD028C415272}"/>
                  </a:ext>
                </a:extLst>
              </p:cNvPr>
              <p:cNvSpPr txBox="1"/>
              <p:nvPr/>
            </p:nvSpPr>
            <p:spPr>
              <a:xfrm>
                <a:off x="2861854" y="4111925"/>
                <a:ext cx="6076714" cy="3139321"/>
              </a:xfrm>
              <a:prstGeom prst="rect">
                <a:avLst/>
              </a:prstGeom>
              <a:noFill/>
            </p:spPr>
            <p:txBody>
              <a:bodyPr wrap="square" rtlCol="0">
                <a:spAutoFit/>
              </a:bodyPr>
              <a:lstStyle/>
              <a:p>
                <a:r>
                  <a:rPr kumimoji="1" lang="en-US" altLang="ja-JP" dirty="0"/>
                  <a:t>2. </a:t>
                </a:r>
                <a:r>
                  <a:rPr kumimoji="1" lang="ja-JP" altLang="en-US" dirty="0"/>
                  <a:t>同様に</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en-US" altLang="ja-JP" dirty="0"/>
                  <a:t>(</a:t>
                </a:r>
                <a:r>
                  <a:rPr kumimoji="1" lang="ja-JP" altLang="en-US" dirty="0"/>
                  <a:t>赤</a:t>
                </a:r>
                <a:r>
                  <a:rPr kumimoji="1" lang="en-US" altLang="ja-JP" dirty="0"/>
                  <a:t>)</a:t>
                </a:r>
                <a:r>
                  <a:rPr kumimoji="1" lang="ja-JP" altLang="en-US" dirty="0"/>
                  <a:t>が</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3</m:t>
                        </m:r>
                      </m:sub>
                    </m:sSub>
                    <m:r>
                      <a:rPr kumimoji="1" lang="en-US" altLang="ja-JP" i="1">
                        <a:latin typeface="Cambria Math" panose="02040503050406030204" pitchFamily="18" charset="0"/>
                      </a:rPr>
                      <m:t> </m:t>
                    </m:r>
                  </m:oMath>
                </a14:m>
                <a:r>
                  <a:rPr kumimoji="1" lang="en-US" altLang="ja-JP" dirty="0"/>
                  <a:t>(</a:t>
                </a:r>
                <a:r>
                  <a:rPr kumimoji="1" lang="ja-JP" altLang="en-US" dirty="0"/>
                  <a:t>緑</a:t>
                </a:r>
                <a:r>
                  <a:rPr kumimoji="1" lang="en-US" altLang="ja-JP" dirty="0"/>
                  <a:t>)</a:t>
                </a:r>
                <a:r>
                  <a:rPr kumimoji="1" lang="ja-JP" altLang="en-US" dirty="0"/>
                  <a:t>よりも優先して選択される条件は</a:t>
                </a:r>
                <a:r>
                  <a:rPr kumimoji="1" lang="en-US" altLang="ja-JP" dirty="0"/>
                  <a:t>,</a:t>
                </a:r>
              </a:p>
              <a:p>
                <a:pPr lvl="1"/>
                <a:r>
                  <a:rPr kumimoji="1" lang="en-US" altLang="ja-JP" dirty="0"/>
                  <a:t>	</a:t>
                </a:r>
                <a:r>
                  <a:rPr kumimoji="1" lang="en-US" altLang="ja-JP" dirty="0">
                    <a:solidFill>
                      <a:srgbClr val="FF0000"/>
                    </a:solidFill>
                  </a:rPr>
                  <a:t>625&gt;497</a:t>
                </a:r>
                <a:r>
                  <a:rPr kumimoji="1" lang="ja-JP" altLang="en-US" dirty="0"/>
                  <a:t>なので</a:t>
                </a:r>
                <a:r>
                  <a:rPr kumimoji="1" lang="en-US" altLang="ja-JP" dirty="0"/>
                  <a:t>, </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oMath>
                </a14:m>
                <a:r>
                  <a:rPr kumimoji="1" lang="ja-JP" altLang="en-US" dirty="0"/>
                  <a:t>が選ばれるような</a:t>
                </a:r>
                <a:r>
                  <a:rPr lang="ja-JP" altLang="en-US" dirty="0"/>
                  <a:t>𝛼の下限</a:t>
                </a:r>
                <a:endParaRPr lang="en-US" altLang="ja-JP" dirty="0"/>
              </a:p>
              <a:p>
                <a:r>
                  <a:rPr lang="en-US" altLang="ja-JP" dirty="0"/>
                  <a:t>	</a:t>
                </a:r>
                <a:r>
                  <a:rPr lang="ja-JP" altLang="en-US" dirty="0"/>
                  <a:t>𝛼</a:t>
                </a:r>
                <a:r>
                  <a:rPr lang="en-US" altLang="ja-JP" dirty="0"/>
                  <a:t>&gt; ((3-1)×917 - 4×(611-1))/(625-497)  </a:t>
                </a:r>
                <a:r>
                  <a:rPr lang="ja-JP" altLang="en-US" dirty="0">
                    <a:solidFill>
                      <a:srgbClr val="FF0000"/>
                    </a:solidFill>
                  </a:rPr>
                  <a:t>𝛼</a:t>
                </a:r>
                <a:r>
                  <a:rPr lang="en-US" altLang="ja-JP" dirty="0">
                    <a:solidFill>
                      <a:srgbClr val="FF0000"/>
                    </a:solidFill>
                  </a:rPr>
                  <a:t>&gt;-4.73</a:t>
                </a:r>
              </a:p>
              <a:p>
                <a:r>
                  <a:rPr lang="en-US" altLang="ja-JP" dirty="0">
                    <a:solidFill>
                      <a:srgbClr val="FF0000"/>
                    </a:solidFill>
                  </a:rPr>
                  <a:t>	</a:t>
                </a:r>
                <a:endParaRPr lang="en-US" altLang="ja-JP" dirty="0"/>
              </a:p>
              <a:p>
                <a:endParaRPr lang="en-US" altLang="ja-JP" dirty="0">
                  <a:solidFill>
                    <a:srgbClr val="FF0000"/>
                  </a:solidFill>
                </a:endParaRPr>
              </a:p>
              <a:p>
                <a:r>
                  <a:rPr kumimoji="1" lang="en-US" altLang="ja-JP" dirty="0"/>
                  <a:t>	</a:t>
                </a:r>
                <a:r>
                  <a:rPr kumimoji="1" lang="ja-JP" altLang="en-US" dirty="0"/>
                  <a:t>以上より</a:t>
                </a:r>
                <a:r>
                  <a:rPr kumimoji="1" lang="en-US" altLang="ja-JP" dirty="0"/>
                  <a:t>, </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dirty="0"/>
                          <m:t>τ</m:t>
                        </m:r>
                      </m:e>
                      <m:sub>
                        <m:r>
                          <a:rPr kumimoji="1" lang="en-US" altLang="ja-JP" b="0" i="1" dirty="0" smtClean="0">
                            <a:latin typeface="Cambria Math" panose="02040503050406030204" pitchFamily="18" charset="0"/>
                          </a:rPr>
                          <m:t>1</m:t>
                        </m:r>
                      </m:sub>
                    </m:sSub>
                    <m:r>
                      <a:rPr kumimoji="1" lang="en-US" altLang="ja-JP" i="1">
                        <a:latin typeface="Cambria Math" panose="02040503050406030204" pitchFamily="18" charset="0"/>
                      </a:rPr>
                      <m:t> </m:t>
                    </m:r>
                  </m:oMath>
                </a14:m>
                <a:r>
                  <a:rPr kumimoji="1" lang="ja-JP" altLang="en-US" dirty="0"/>
                  <a:t>が優先して選択される条件は</a:t>
                </a:r>
                <a:endParaRPr kumimoji="1" lang="en-US" altLang="ja-JP" dirty="0"/>
              </a:p>
              <a:p>
                <a:r>
                  <a:rPr kumimoji="1" lang="en-US" altLang="ja-JP" dirty="0"/>
                  <a:t>	</a:t>
                </a:r>
                <a:r>
                  <a:rPr kumimoji="1" lang="en-US" altLang="ja-JP" dirty="0">
                    <a:solidFill>
                      <a:srgbClr val="FF0000"/>
                    </a:solidFill>
                  </a:rPr>
                  <a:t>5.93&lt;</a:t>
                </a:r>
                <a:r>
                  <a:rPr lang="ja-JP" altLang="en-US" dirty="0">
                    <a:solidFill>
                      <a:srgbClr val="FF0000"/>
                    </a:solidFill>
                  </a:rPr>
                  <a:t>𝛼</a:t>
                </a:r>
                <a:r>
                  <a:rPr lang="en-US" altLang="ja-JP" dirty="0">
                    <a:solidFill>
                      <a:srgbClr val="FF0000"/>
                    </a:solidFill>
                  </a:rPr>
                  <a:t>&lt;173</a:t>
                </a:r>
              </a:p>
              <a:p>
                <a:endParaRPr lang="en-US" altLang="ja-JP" dirty="0">
                  <a:solidFill>
                    <a:srgbClr val="FF0000"/>
                  </a:solidFill>
                </a:endParaRPr>
              </a:p>
              <a:p>
                <a:endParaRPr kumimoji="1" lang="en-US" altLang="ja-JP" dirty="0"/>
              </a:p>
              <a:p>
                <a:endParaRPr kumimoji="1" lang="en-US" altLang="ja-JP" dirty="0"/>
              </a:p>
              <a:p>
                <a:endParaRPr kumimoji="1" lang="ja-JP" altLang="en-US" dirty="0"/>
              </a:p>
            </p:txBody>
          </p:sp>
        </mc:Choice>
        <mc:Fallback xmlns="">
          <p:sp>
            <p:nvSpPr>
              <p:cNvPr id="3" name="テキスト ボックス 2">
                <a:extLst>
                  <a:ext uri="{FF2B5EF4-FFF2-40B4-BE49-F238E27FC236}">
                    <a16:creationId xmlns:a16="http://schemas.microsoft.com/office/drawing/2014/main" id="{046474FD-9FFE-44FE-9353-CD028C415272}"/>
                  </a:ext>
                </a:extLst>
              </p:cNvPr>
              <p:cNvSpPr txBox="1">
                <a:spLocks noRot="1" noChangeAspect="1" noMove="1" noResize="1" noEditPoints="1" noAdjustHandles="1" noChangeArrowheads="1" noChangeShapeType="1" noTextEdit="1"/>
              </p:cNvSpPr>
              <p:nvPr/>
            </p:nvSpPr>
            <p:spPr>
              <a:xfrm>
                <a:off x="2861854" y="4111925"/>
                <a:ext cx="6076714" cy="3139321"/>
              </a:xfrm>
              <a:prstGeom prst="rect">
                <a:avLst/>
              </a:prstGeom>
              <a:blipFill>
                <a:blip r:embed="rId27"/>
                <a:stretch>
                  <a:fillRect l="-802" t="-1942" r="-1805"/>
                </a:stretch>
              </a:blipFill>
            </p:spPr>
            <p:txBody>
              <a:bodyPr/>
              <a:lstStyle/>
              <a:p>
                <a:r>
                  <a:rPr lang="ja-JP" altLang="en-US">
                    <a:noFill/>
                  </a:rPr>
                  <a:t> </a:t>
                </a:r>
              </a:p>
            </p:txBody>
          </p:sp>
        </mc:Fallback>
      </mc:AlternateContent>
      <p:sp>
        <p:nvSpPr>
          <p:cNvPr id="16" name="スライド番号プレースホルダー 15">
            <a:extLst>
              <a:ext uri="{FF2B5EF4-FFF2-40B4-BE49-F238E27FC236}">
                <a16:creationId xmlns:a16="http://schemas.microsoft.com/office/drawing/2014/main" id="{E7128DE5-06F4-4B2A-99F7-BCFB9073675B}"/>
              </a:ext>
            </a:extLst>
          </p:cNvPr>
          <p:cNvSpPr>
            <a:spLocks noGrp="1"/>
          </p:cNvSpPr>
          <p:nvPr>
            <p:ph type="sldNum" sz="quarter" idx="12"/>
          </p:nvPr>
        </p:nvSpPr>
        <p:spPr/>
        <p:txBody>
          <a:bodyPr/>
          <a:lstStyle/>
          <a:p>
            <a:fld id="{6926F6F1-2C0D-41CF-B349-C178C2F00F8B}" type="slidenum">
              <a:rPr kumimoji="1" lang="ja-JP" altLang="en-US" smtClean="0"/>
              <a:t>13</a:t>
            </a:fld>
            <a:endParaRPr kumimoji="1" lang="ja-JP" altLang="en-US"/>
          </a:p>
        </p:txBody>
      </p:sp>
      <p:sp>
        <p:nvSpPr>
          <p:cNvPr id="98" name="正方形/長方形 97">
            <a:extLst>
              <a:ext uri="{FF2B5EF4-FFF2-40B4-BE49-F238E27FC236}">
                <a16:creationId xmlns:a16="http://schemas.microsoft.com/office/drawing/2014/main" id="{14A0551A-95B4-4008-AEF2-B572845FE7BA}"/>
              </a:ext>
            </a:extLst>
          </p:cNvPr>
          <p:cNvSpPr/>
          <p:nvPr/>
        </p:nvSpPr>
        <p:spPr>
          <a:xfrm>
            <a:off x="1040065" y="2868447"/>
            <a:ext cx="849528" cy="600225"/>
          </a:xfrm>
          <a:prstGeom prst="rect">
            <a:avLst/>
          </a:prstGeom>
          <a:solidFill>
            <a:srgbClr val="E71224">
              <a:alpha val="5000"/>
            </a:srgbClr>
          </a:solidFill>
          <a:ln w="18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99" name="正方形/長方形 98">
            <a:extLst>
              <a:ext uri="{FF2B5EF4-FFF2-40B4-BE49-F238E27FC236}">
                <a16:creationId xmlns:a16="http://schemas.microsoft.com/office/drawing/2014/main" id="{527DBDD2-9147-4269-ACD3-AB496CD7A137}"/>
              </a:ext>
            </a:extLst>
          </p:cNvPr>
          <p:cNvSpPr/>
          <p:nvPr/>
        </p:nvSpPr>
        <p:spPr>
          <a:xfrm>
            <a:off x="1880619" y="2867542"/>
            <a:ext cx="914400" cy="600225"/>
          </a:xfrm>
          <a:prstGeom prst="rect">
            <a:avLst/>
          </a:prstGeom>
          <a:solidFill>
            <a:srgbClr val="E71224">
              <a:alpha val="5000"/>
            </a:srgbClr>
          </a:solid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1961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556709442"/>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1556709442"/>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76714" cy="2585323"/>
          </a:xfrm>
          <a:prstGeom prst="rect">
            <a:avLst/>
          </a:prstGeom>
          <a:noFill/>
        </p:spPr>
        <p:txBody>
          <a:bodyPr wrap="square" rtlCol="0">
            <a:spAutoFit/>
          </a:bodyPr>
          <a:lstStyle/>
          <a:p>
            <a:r>
              <a:rPr kumimoji="1" lang="en-US" altLang="ja-JP" dirty="0"/>
              <a:t>3.</a:t>
            </a:r>
            <a:r>
              <a:rPr kumimoji="1" lang="ja-JP" altLang="en-US" dirty="0"/>
              <a:t>求めた</a:t>
            </a:r>
            <a:r>
              <a:rPr kumimoji="1" lang="ja-JP" altLang="en-US" sz="1800" dirty="0">
                <a:solidFill>
                  <a:schemeClr val="tx1"/>
                </a:solidFill>
              </a:rPr>
              <a:t>𝛼</a:t>
            </a:r>
            <a:r>
              <a:rPr kumimoji="1" lang="ja-JP" altLang="en-US" dirty="0"/>
              <a:t>の下限上限が条件を満たしている場合その時の</a:t>
            </a:r>
            <a:endParaRPr kumimoji="1" lang="en-US" altLang="ja-JP" dirty="0"/>
          </a:p>
          <a:p>
            <a:r>
              <a:rPr kumimoji="1" lang="en-US" altLang="ja-JP" dirty="0"/>
              <a:t>   </a:t>
            </a:r>
            <a:r>
              <a:rPr kumimoji="1" lang="ja-JP" altLang="en-US" dirty="0"/>
              <a:t>最悪メモリ消費量を求める</a:t>
            </a:r>
            <a:endParaRPr kumimoji="1" lang="en-US" altLang="ja-JP" dirty="0"/>
          </a:p>
          <a:p>
            <a:r>
              <a:rPr kumimoji="1" lang="ja-JP" altLang="en-US" dirty="0"/>
              <a:t>　</a:t>
            </a:r>
            <a:r>
              <a:rPr kumimoji="1" lang="en-US" altLang="ja-JP" dirty="0"/>
              <a:t>1.</a:t>
            </a:r>
            <a:r>
              <a:rPr kumimoji="1" lang="ja-JP" altLang="en-US" dirty="0"/>
              <a:t>上限が正であるか</a:t>
            </a:r>
            <a:endParaRPr kumimoji="1" lang="en-US" altLang="ja-JP" dirty="0"/>
          </a:p>
          <a:p>
            <a:r>
              <a:rPr kumimoji="1" lang="ja-JP" altLang="en-US" dirty="0"/>
              <a:t>　</a:t>
            </a:r>
            <a:r>
              <a:rPr kumimoji="1" lang="en-US" altLang="ja-JP" dirty="0"/>
              <a:t>2.</a:t>
            </a:r>
            <a:r>
              <a:rPr kumimoji="1" lang="ja-JP" altLang="en-US" dirty="0"/>
              <a:t>下限が上限の値を上回っていないか</a:t>
            </a:r>
            <a:endParaRPr kumimoji="1" lang="en-US" altLang="ja-JP" dirty="0"/>
          </a:p>
          <a:p>
            <a:r>
              <a:rPr kumimoji="1" lang="ja-JP" altLang="en-US" dirty="0"/>
              <a:t>先ほど求めた範囲は、</a:t>
            </a:r>
            <a:endParaRPr kumimoji="1" lang="en-US" altLang="ja-JP" dirty="0"/>
          </a:p>
          <a:p>
            <a:r>
              <a:rPr kumimoji="1" lang="en-US" altLang="ja-JP" dirty="0"/>
              <a:t>  </a:t>
            </a:r>
            <a:r>
              <a:rPr kumimoji="1" lang="en-US" altLang="ja-JP" dirty="0">
                <a:solidFill>
                  <a:srgbClr val="FF0000"/>
                </a:solidFill>
              </a:rPr>
              <a:t>5.93&lt;</a:t>
            </a:r>
            <a:r>
              <a:rPr kumimoji="1" lang="ja-JP" altLang="en-US" sz="1800" dirty="0">
                <a:solidFill>
                  <a:srgbClr val="FF0000"/>
                </a:solidFill>
              </a:rPr>
              <a:t>𝛼 </a:t>
            </a:r>
            <a:r>
              <a:rPr kumimoji="1" lang="en-US" altLang="ja-JP" dirty="0">
                <a:solidFill>
                  <a:srgbClr val="FF0000"/>
                </a:solidFill>
              </a:rPr>
              <a:t>&lt;173</a:t>
            </a:r>
          </a:p>
          <a:p>
            <a:pPr marL="285750" indent="-285750">
              <a:buFont typeface="Arial" panose="020B0604020202020204" pitchFamily="34" charset="0"/>
              <a:buChar char="•"/>
            </a:pPr>
            <a:r>
              <a:rPr kumimoji="1" lang="ja-JP" altLang="en-US" dirty="0"/>
              <a:t>上限が正かつ下限が上限の値を上回っているため条件を満たしている</a:t>
            </a:r>
            <a:endParaRPr kumimoji="1" lang="en-US" altLang="ja-JP" dirty="0"/>
          </a:p>
          <a:p>
            <a:pPr marL="285750" indent="-285750">
              <a:buFont typeface="Arial" panose="020B0604020202020204" pitchFamily="34" charset="0"/>
              <a:buChar char="•"/>
            </a:pPr>
            <a:r>
              <a:rPr kumimoji="1" lang="ja-JP" altLang="en-US" dirty="0"/>
              <a:t>最悪メモリ消費量</a:t>
            </a:r>
            <a:r>
              <a:rPr kumimoji="1" lang="en-US" altLang="ja-JP" dirty="0"/>
              <a:t>:320+625=945</a:t>
            </a:r>
            <a:endParaRPr kumimoji="1"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14</a:t>
            </a:fld>
            <a:endParaRPr kumimoji="1" lang="ja-JP" altLang="en-US"/>
          </a:p>
        </p:txBody>
      </p:sp>
    </p:spTree>
    <p:extLst>
      <p:ext uri="{BB962C8B-B14F-4D97-AF65-F5344CB8AC3E}">
        <p14:creationId xmlns:p14="http://schemas.microsoft.com/office/powerpoint/2010/main" val="391808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CA8EED5-72DC-4FC0-AF7B-5E3125024A77}"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a:t>
                          </a:r>
                          <a:r>
                            <a:rPr kumimoji="1" lang="ja-JP" altLang="en-US" sz="2200" baseline="0" dirty="0"/>
                            <a:t> </a:t>
                          </a:r>
                          <a14:m>
                            <m:oMath xmlns:m="http://schemas.openxmlformats.org/officeDocument/2006/math">
                              <m:sSub>
                                <m:sSubPr>
                                  <m:ctrlPr>
                                    <a:rPr kumimoji="1" lang="en-US" altLang="ja-JP" sz="2000" i="1" smtClean="0">
                                      <a:latin typeface="Cambria Math" panose="02040503050406030204" pitchFamily="18" charset="0"/>
                                    </a:rPr>
                                  </m:ctrlPr>
                                </m:sSubPr>
                                <m:e>
                                  <m:r>
                                    <m:rPr>
                                      <m:nor/>
                                    </m:rPr>
                                    <a:rPr kumimoji="1" lang="en-US" altLang="ja-JP" sz="2000" b="0" i="0" smtClean="0">
                                      <a:latin typeface="Cambria Math" panose="02040503050406030204" pitchFamily="18" charset="0"/>
                                    </a:rPr>
                                    <m:t>c</m:t>
                                  </m:r>
                                </m:e>
                                <m:sub>
                                  <m:r>
                                    <a:rPr kumimoji="1" lang="en-US" altLang="ja-JP" sz="2000" i="1">
                                      <a:latin typeface="Cambria Math" panose="02040503050406030204" pitchFamily="18" charset="0"/>
                                    </a:rPr>
                                    <m:t>𝑖</m:t>
                                  </m:r>
                                </m:sub>
                              </m:sSub>
                            </m:oMath>
                          </a14:m>
                          <a:r>
                            <a:rPr kumimoji="1" lang="en-US" altLang="ja-JP" sz="2000" dirty="0"/>
                            <a:t>(</a:t>
                          </a:r>
                          <a14:m>
                            <m:oMath xmlns:m="http://schemas.openxmlformats.org/officeDocument/2006/math">
                              <m:r>
                                <a:rPr kumimoji="1" lang="en-US" altLang="ja-JP" sz="2000" i="1" dirty="0" smtClean="0">
                                  <a:latin typeface="Cambria Math" panose="02040503050406030204" pitchFamily="18" charset="0"/>
                                </a:rPr>
                                <m:t>𝑡</m:t>
                              </m:r>
                            </m:oMath>
                          </a14:m>
                          <a:r>
                            <a:rPr kumimoji="1" lang="en-US" altLang="ja-JP" sz="20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903870603"/>
                  </p:ext>
                </p:extLst>
              </p:nvPr>
            </p:nvGraphicFramePr>
            <p:xfrm>
              <a:off x="2861854" y="2078585"/>
              <a:ext cx="6076724" cy="176784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16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16000"/>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2672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11429" r="-127790" b="-137143"/>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0667"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3" name="テキスト ボックス 2">
            <a:extLst>
              <a:ext uri="{FF2B5EF4-FFF2-40B4-BE49-F238E27FC236}">
                <a16:creationId xmlns:a16="http://schemas.microsoft.com/office/drawing/2014/main" id="{046474FD-9FFE-44FE-9353-CD028C415272}"/>
              </a:ext>
            </a:extLst>
          </p:cNvPr>
          <p:cNvSpPr txBox="1"/>
          <p:nvPr/>
        </p:nvSpPr>
        <p:spPr>
          <a:xfrm>
            <a:off x="2823121" y="4092421"/>
            <a:ext cx="6027883" cy="2862322"/>
          </a:xfrm>
          <a:prstGeom prst="rect">
            <a:avLst/>
          </a:prstGeom>
          <a:noFill/>
        </p:spPr>
        <p:txBody>
          <a:bodyPr wrap="square" rtlCol="0">
            <a:spAutoFit/>
          </a:bodyPr>
          <a:lstStyle/>
          <a:p>
            <a:r>
              <a:rPr kumimoji="1" lang="en-US" altLang="ja-JP" dirty="0"/>
              <a:t>4.3.</a:t>
            </a:r>
            <a:r>
              <a:rPr kumimoji="1" lang="ja-JP" altLang="en-US" dirty="0"/>
              <a:t>で求めた最悪メモリ消費量が今まで求めたものより</a:t>
            </a:r>
            <a:endParaRPr kumimoji="1" lang="en-US" altLang="ja-JP" dirty="0"/>
          </a:p>
          <a:p>
            <a:r>
              <a:rPr kumimoji="1" lang="en-US" altLang="ja-JP" dirty="0"/>
              <a:t>   </a:t>
            </a:r>
            <a:r>
              <a:rPr kumimoji="1" lang="ja-JP" altLang="en-US" dirty="0"/>
              <a:t>小さいときその時の</a:t>
            </a:r>
            <a:r>
              <a:rPr kumimoji="1" lang="ja-JP" altLang="en-US" sz="1800" dirty="0">
                <a:solidFill>
                  <a:schemeClr val="tx1"/>
                </a:solidFill>
              </a:rPr>
              <a:t>𝛼</a:t>
            </a:r>
            <a:r>
              <a:rPr kumimoji="1" lang="ja-JP" altLang="en-US" dirty="0"/>
              <a:t>の値の上限と下限を足して</a:t>
            </a:r>
            <a:endParaRPr kumimoji="1" lang="en-US" altLang="ja-JP" dirty="0"/>
          </a:p>
          <a:p>
            <a:r>
              <a:rPr kumimoji="1" lang="en-US" altLang="ja-JP" dirty="0"/>
              <a:t>   2</a:t>
            </a:r>
            <a:r>
              <a:rPr kumimoji="1" lang="ja-JP" altLang="en-US" dirty="0"/>
              <a:t>で割った値を</a:t>
            </a:r>
            <a:r>
              <a:rPr kumimoji="1" lang="ja-JP" altLang="en-US" sz="1800" dirty="0">
                <a:solidFill>
                  <a:schemeClr val="tx1"/>
                </a:solidFill>
              </a:rPr>
              <a:t>𝛼</a:t>
            </a:r>
            <a:r>
              <a:rPr kumimoji="1" lang="ja-JP" altLang="en-US" dirty="0"/>
              <a:t>の候補とする</a:t>
            </a:r>
            <a:endParaRPr kumimoji="1" lang="en-US" altLang="ja-JP" dirty="0"/>
          </a:p>
          <a:p>
            <a:pPr marL="742950" lvl="1" indent="-285750">
              <a:buFont typeface="Arial" panose="020B0604020202020204" pitchFamily="34" charset="0"/>
              <a:buChar char="•"/>
            </a:pPr>
            <a:r>
              <a:rPr kumimoji="1" lang="ja-JP" altLang="en-US" sz="1800" dirty="0">
                <a:solidFill>
                  <a:schemeClr val="tx1"/>
                </a:solidFill>
              </a:rPr>
              <a:t>𝛼 </a:t>
            </a:r>
            <a:r>
              <a:rPr kumimoji="1" lang="en-US" altLang="ja-JP" dirty="0"/>
              <a:t>=(173(</a:t>
            </a:r>
            <a:r>
              <a:rPr kumimoji="1" lang="ja-JP" altLang="en-US" dirty="0"/>
              <a:t>上限</a:t>
            </a:r>
            <a:r>
              <a:rPr kumimoji="1" lang="en-US" altLang="ja-JP" dirty="0"/>
              <a:t>)+5.93(</a:t>
            </a:r>
            <a:r>
              <a:rPr kumimoji="1" lang="ja-JP" altLang="en-US" dirty="0"/>
              <a:t>下限</a:t>
            </a:r>
            <a:r>
              <a:rPr kumimoji="1" lang="en-US" altLang="ja-JP" dirty="0"/>
              <a:t>))/2=89.5</a:t>
            </a:r>
          </a:p>
          <a:p>
            <a:pPr marL="742950" lvl="1"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err="1"/>
              <a:t>i</a:t>
            </a:r>
            <a:r>
              <a:rPr kumimoji="1" lang="ja-JP" altLang="en-US" dirty="0"/>
              <a:t>と</a:t>
            </a:r>
            <a:r>
              <a:rPr kumimoji="1" lang="en-US" altLang="ja-JP" dirty="0"/>
              <a:t>k</a:t>
            </a:r>
            <a:r>
              <a:rPr kumimoji="1" lang="ja-JP" altLang="en-US" dirty="0"/>
              <a:t>のすべての組み合わせについて</a:t>
            </a:r>
            <a:r>
              <a:rPr kumimoji="1" lang="en-US" altLang="ja-JP" dirty="0"/>
              <a:t>,1.~4.</a:t>
            </a:r>
            <a:r>
              <a:rPr kumimoji="1" lang="ja-JP" altLang="en-US" dirty="0"/>
              <a:t>を繰り返して最悪メモリ消費量が最も小さくなる組み合わせがスケジュールされるような</a:t>
            </a:r>
            <a:r>
              <a:rPr kumimoji="1" lang="ja-JP" altLang="en-US" sz="1800" dirty="0">
                <a:solidFill>
                  <a:schemeClr val="tx1"/>
                </a:solidFill>
              </a:rPr>
              <a:t>𝛼 の値を決定</a:t>
            </a:r>
            <a:endParaRPr kumimoji="1" lang="en-US" altLang="ja-JP" dirty="0"/>
          </a:p>
          <a:p>
            <a:pPr marL="742950" lvl="1" indent="-285750">
              <a:buFont typeface="Arial" panose="020B0604020202020204" pitchFamily="34" charset="0"/>
              <a:buChar char="•"/>
            </a:pPr>
            <a:endParaRPr kumimoji="1" lang="en-US" altLang="ja-JP" dirty="0"/>
          </a:p>
          <a:p>
            <a:endParaRPr kumimoji="1" lang="ja-JP" altLang="en-US" dirty="0"/>
          </a:p>
        </p:txBody>
      </p:sp>
      <p:sp>
        <p:nvSpPr>
          <p:cNvPr id="2" name="スライド番号プレースホルダー 1">
            <a:extLst>
              <a:ext uri="{FF2B5EF4-FFF2-40B4-BE49-F238E27FC236}">
                <a16:creationId xmlns:a16="http://schemas.microsoft.com/office/drawing/2014/main" id="{3FEA9048-271D-4663-880C-7062E1D6680A}"/>
              </a:ext>
            </a:extLst>
          </p:cNvPr>
          <p:cNvSpPr>
            <a:spLocks noGrp="1"/>
          </p:cNvSpPr>
          <p:nvPr>
            <p:ph type="sldNum" sz="quarter" idx="12"/>
          </p:nvPr>
        </p:nvSpPr>
        <p:spPr/>
        <p:txBody>
          <a:bodyPr/>
          <a:lstStyle/>
          <a:p>
            <a:fld id="{6926F6F1-2C0D-41CF-B349-C178C2F00F8B}" type="slidenum">
              <a:rPr kumimoji="1" lang="ja-JP" altLang="en-US" smtClean="0"/>
              <a:t>15</a:t>
            </a:fld>
            <a:endParaRPr kumimoji="1" lang="ja-JP" altLang="en-US"/>
          </a:p>
        </p:txBody>
      </p:sp>
    </p:spTree>
    <p:extLst>
      <p:ext uri="{BB962C8B-B14F-4D97-AF65-F5344CB8AC3E}">
        <p14:creationId xmlns:p14="http://schemas.microsoft.com/office/powerpoint/2010/main" val="30694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0030A1-7648-4BF1-9D30-19CAB5687984}"/>
              </a:ext>
            </a:extLst>
          </p:cNvPr>
          <p:cNvSpPr>
            <a:spLocks noGrp="1"/>
          </p:cNvSpPr>
          <p:nvPr>
            <p:ph type="title"/>
          </p:nvPr>
        </p:nvSpPr>
        <p:spPr/>
        <p:txBody>
          <a:bodyPr/>
          <a:lstStyle/>
          <a:p>
            <a:r>
              <a:rPr lang="ja-JP" altLang="en-US" dirty="0"/>
              <a:t>評価実験</a:t>
            </a:r>
            <a:endParaRPr kumimoji="1" lang="ja-JP" altLang="en-US" dirty="0"/>
          </a:p>
        </p:txBody>
      </p:sp>
      <p:sp>
        <p:nvSpPr>
          <p:cNvPr id="3" name="コンテンツ プレースホルダー 2">
            <a:extLst>
              <a:ext uri="{FF2B5EF4-FFF2-40B4-BE49-F238E27FC236}">
                <a16:creationId xmlns:a16="http://schemas.microsoft.com/office/drawing/2014/main" id="{EB3D8F97-B6A0-4464-8B58-5163B5BD7FAE}"/>
              </a:ext>
            </a:extLst>
          </p:cNvPr>
          <p:cNvSpPr>
            <a:spLocks noGrp="1"/>
          </p:cNvSpPr>
          <p:nvPr>
            <p:ph idx="1"/>
          </p:nvPr>
        </p:nvSpPr>
        <p:spPr/>
        <p:txBody>
          <a:bodyPr>
            <a:noAutofit/>
          </a:bodyPr>
          <a:lstStyle/>
          <a:p>
            <a:r>
              <a:rPr lang="ja-JP" altLang="en-US" sz="2000" dirty="0"/>
              <a:t>目的</a:t>
            </a:r>
            <a:endParaRPr lang="en-US" altLang="ja-JP" sz="2000" dirty="0"/>
          </a:p>
          <a:p>
            <a:pPr marL="0" indent="0">
              <a:buNone/>
            </a:pPr>
            <a:r>
              <a:rPr kumimoji="1" lang="ja-JP" altLang="en-US" sz="2000" dirty="0"/>
              <a:t>　提案手法の有効性の評価</a:t>
            </a:r>
            <a:endParaRPr kumimoji="1" lang="en-US" altLang="ja-JP" sz="2000" dirty="0"/>
          </a:p>
          <a:p>
            <a:pPr lvl="1"/>
            <a:r>
              <a:rPr lang="ja-JP" altLang="en-US" sz="2000" dirty="0"/>
              <a:t>従来手法とのメモリ消費量を削減度合いの比較</a:t>
            </a:r>
            <a:endParaRPr lang="en-US" altLang="ja-JP" sz="2000" dirty="0"/>
          </a:p>
          <a:p>
            <a:pPr lvl="1"/>
            <a:r>
              <a:rPr kumimoji="1" lang="ja-JP" altLang="en-US" sz="2000" dirty="0"/>
              <a:t>デッドラインミス</a:t>
            </a:r>
            <a:r>
              <a:rPr lang="ja-JP" altLang="en-US" sz="2000" dirty="0"/>
              <a:t>回数の比較</a:t>
            </a:r>
            <a:endParaRPr lang="en-US" altLang="ja-JP" sz="2000" dirty="0"/>
          </a:p>
        </p:txBody>
      </p:sp>
      <p:sp>
        <p:nvSpPr>
          <p:cNvPr id="4" name="日付プレースホルダー 3">
            <a:extLst>
              <a:ext uri="{FF2B5EF4-FFF2-40B4-BE49-F238E27FC236}">
                <a16:creationId xmlns:a16="http://schemas.microsoft.com/office/drawing/2014/main" id="{DCB2EFEF-FF0B-4CB3-98BE-31C90E81323F}"/>
              </a:ext>
            </a:extLst>
          </p:cNvPr>
          <p:cNvSpPr>
            <a:spLocks noGrp="1"/>
          </p:cNvSpPr>
          <p:nvPr>
            <p:ph type="dt" sz="half" idx="10"/>
          </p:nvPr>
        </p:nvSpPr>
        <p:spPr/>
        <p:txBody>
          <a:bodyPr/>
          <a:lstStyle/>
          <a:p>
            <a:fld id="{647536AB-CB08-4292-8A88-A1F216FE3E2A}"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F6088089-13A2-4332-A495-B28DD1214569}"/>
              </a:ext>
            </a:extLst>
          </p:cNvPr>
          <p:cNvSpPr>
            <a:spLocks noGrp="1"/>
          </p:cNvSpPr>
          <p:nvPr>
            <p:ph type="sldNum" sz="quarter" idx="12"/>
          </p:nvPr>
        </p:nvSpPr>
        <p:spPr/>
        <p:txBody>
          <a:bodyPr/>
          <a:lstStyle/>
          <a:p>
            <a:fld id="{6926F6F1-2C0D-41CF-B349-C178C2F00F8B}" type="slidenum">
              <a:rPr kumimoji="1" lang="ja-JP" altLang="en-US" smtClean="0"/>
              <a:t>16</a:t>
            </a:fld>
            <a:endParaRPr kumimoji="1" lang="ja-JP" altLang="en-US"/>
          </a:p>
        </p:txBody>
      </p:sp>
    </p:spTree>
    <p:extLst>
      <p:ext uri="{BB962C8B-B14F-4D97-AF65-F5344CB8AC3E}">
        <p14:creationId xmlns:p14="http://schemas.microsoft.com/office/powerpoint/2010/main" val="230177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23059-3B6C-4F9F-80AE-D81A413DA729}"/>
              </a:ext>
            </a:extLst>
          </p:cNvPr>
          <p:cNvSpPr>
            <a:spLocks noGrp="1"/>
          </p:cNvSpPr>
          <p:nvPr>
            <p:ph type="title"/>
          </p:nvPr>
        </p:nvSpPr>
        <p:spPr/>
        <p:txBody>
          <a:bodyPr/>
          <a:lstStyle/>
          <a:p>
            <a:r>
              <a:rPr kumimoji="1" lang="ja-JP" altLang="en-US" dirty="0"/>
              <a:t>評価実験</a:t>
            </a:r>
          </a:p>
        </p:txBody>
      </p:sp>
      <p:sp>
        <p:nvSpPr>
          <p:cNvPr id="3" name="コンテンツ プレースホルダー 2">
            <a:extLst>
              <a:ext uri="{FF2B5EF4-FFF2-40B4-BE49-F238E27FC236}">
                <a16:creationId xmlns:a16="http://schemas.microsoft.com/office/drawing/2014/main" id="{4755B3B9-A2D9-4D1D-9643-10D4B692D7CF}"/>
              </a:ext>
            </a:extLst>
          </p:cNvPr>
          <p:cNvSpPr>
            <a:spLocks noGrp="1"/>
          </p:cNvSpPr>
          <p:nvPr>
            <p:ph idx="1"/>
          </p:nvPr>
        </p:nvSpPr>
        <p:spPr/>
        <p:txBody>
          <a:bodyPr>
            <a:normAutofit fontScale="85000" lnSpcReduction="20000"/>
          </a:bodyPr>
          <a:lstStyle/>
          <a:p>
            <a:r>
              <a:rPr kumimoji="1" lang="ja-JP" altLang="en-US" sz="1900" dirty="0"/>
              <a:t>実験内容</a:t>
            </a:r>
            <a:endParaRPr kumimoji="1" lang="en-US" altLang="ja-JP" sz="1900" dirty="0"/>
          </a:p>
          <a:p>
            <a:pPr>
              <a:buFont typeface="+mj-lt"/>
              <a:buAutoNum type="arabicPeriod"/>
            </a:pPr>
            <a:r>
              <a:rPr lang="ja-JP" altLang="en-US" sz="1900" dirty="0"/>
              <a:t>タスクセットをランダムに</a:t>
            </a:r>
            <a:r>
              <a:rPr lang="en-US" altLang="ja-JP" sz="1900" dirty="0"/>
              <a:t>100</a:t>
            </a:r>
            <a:r>
              <a:rPr lang="ja-JP" altLang="en-US" sz="1900" dirty="0"/>
              <a:t>個生成</a:t>
            </a:r>
            <a:r>
              <a:rPr lang="en-US" altLang="ja-JP" sz="1900" dirty="0"/>
              <a:t>[5][6]</a:t>
            </a:r>
          </a:p>
          <a:p>
            <a:pPr lvl="1">
              <a:buFont typeface="Wingdings" panose="05000000000000000000" pitchFamily="2" charset="2"/>
              <a:buChar char="l"/>
            </a:pPr>
            <a:r>
              <a:rPr lang="ja-JP" altLang="en-US" sz="1900" dirty="0"/>
              <a:t>まず</a:t>
            </a:r>
            <a:r>
              <a:rPr lang="en-US" altLang="ja-JP" sz="1900" dirty="0"/>
              <a:t>[4]</a:t>
            </a:r>
            <a:r>
              <a:rPr lang="ja-JP" altLang="en-US" sz="1900" dirty="0"/>
              <a:t>と同じ内容で実験を行った</a:t>
            </a:r>
            <a:endParaRPr lang="en-US" altLang="ja-JP" sz="1900" dirty="0"/>
          </a:p>
          <a:p>
            <a:pPr lvl="1">
              <a:buFont typeface="Wingdings" panose="05000000000000000000" pitchFamily="2" charset="2"/>
              <a:buChar char="l"/>
            </a:pPr>
            <a:r>
              <a:rPr lang="ja-JP" altLang="en-US" sz="1900" dirty="0"/>
              <a:t>提案手法がどのようなタスクセットでも対応できることを示すため同様の方法で以下のパラメータを変更</a:t>
            </a:r>
            <a:endParaRPr lang="en-US" altLang="ja-JP" sz="1900" dirty="0"/>
          </a:p>
          <a:p>
            <a:pPr marL="800100" lvl="1" indent="-342900">
              <a:buFont typeface="+mj-lt"/>
              <a:buAutoNum type="arabicPeriod"/>
            </a:pPr>
            <a:r>
              <a:rPr lang="ja-JP" altLang="en-US" sz="1900" dirty="0"/>
              <a:t>プロセッサ利用率のパラメータ</a:t>
            </a:r>
            <a:r>
              <a:rPr lang="en-US" altLang="ja-JP" sz="1900" dirty="0"/>
              <a:t>:0.9</a:t>
            </a:r>
          </a:p>
          <a:p>
            <a:pPr marL="800100" lvl="1" indent="-342900">
              <a:buFont typeface="+mj-lt"/>
              <a:buAutoNum type="arabicPeriod"/>
            </a:pPr>
            <a:r>
              <a:rPr lang="ja-JP" altLang="en-US" sz="1900" dirty="0"/>
              <a:t>生成されるメモリ増分の最大値</a:t>
            </a:r>
            <a:r>
              <a:rPr lang="en-US" altLang="ja-JP" sz="1900" dirty="0"/>
              <a:t>:1000000</a:t>
            </a:r>
          </a:p>
          <a:p>
            <a:pPr marL="457200" lvl="1" indent="0">
              <a:buNone/>
            </a:pPr>
            <a:r>
              <a:rPr lang="en-US" altLang="ja-JP" sz="1900" dirty="0"/>
              <a:t>※</a:t>
            </a:r>
            <a:r>
              <a:rPr lang="ja-JP" altLang="en-US" sz="1900" dirty="0"/>
              <a:t>時間の都合上実験結果はパラメータ変更のみとする</a:t>
            </a:r>
            <a:endParaRPr lang="en-US" altLang="ja-JP" sz="1900" dirty="0"/>
          </a:p>
          <a:p>
            <a:pPr marL="457200" lvl="1" indent="0">
              <a:buNone/>
            </a:pPr>
            <a:endParaRPr lang="en-US" altLang="ja-JP" sz="1900" dirty="0"/>
          </a:p>
          <a:p>
            <a:pPr>
              <a:buFont typeface="+mj-lt"/>
              <a:buAutoNum type="arabicPeriod"/>
            </a:pPr>
            <a:r>
              <a:rPr kumimoji="1" lang="ja-JP" altLang="en-US" sz="1900" dirty="0"/>
              <a:t>最悪メモリ消費量とデッドラインミスの回数を測定</a:t>
            </a:r>
            <a:endParaRPr kumimoji="1" lang="en-US" altLang="ja-JP" sz="1900" dirty="0"/>
          </a:p>
          <a:p>
            <a:pPr lvl="1">
              <a:buFont typeface="+mj-lt"/>
              <a:buAutoNum type="arabicPeriod"/>
            </a:pPr>
            <a:r>
              <a:rPr kumimoji="1" lang="ja-JP" altLang="en-US" sz="1900" dirty="0"/>
              <a:t>従来手法</a:t>
            </a:r>
            <a:r>
              <a:rPr kumimoji="1" lang="en-US" altLang="ja-JP" sz="1900" dirty="0"/>
              <a:t>(</a:t>
            </a:r>
            <a:r>
              <a:rPr lang="ja-JP" altLang="en-US" sz="1900" dirty="0"/>
              <a:t>𝛼</a:t>
            </a:r>
            <a:r>
              <a:rPr kumimoji="1" lang="en-US" altLang="ja-JP" sz="1900" dirty="0"/>
              <a:t>=1000,100,1)</a:t>
            </a:r>
          </a:p>
          <a:p>
            <a:pPr lvl="1">
              <a:buFont typeface="+mj-lt"/>
              <a:buAutoNum type="arabicPeriod"/>
            </a:pPr>
            <a:r>
              <a:rPr lang="ja-JP" altLang="en-US" sz="1900" dirty="0"/>
              <a:t>提案手法</a:t>
            </a:r>
            <a:r>
              <a:rPr lang="en-US" altLang="ja-JP" sz="1900" dirty="0"/>
              <a:t>(</a:t>
            </a:r>
            <a:r>
              <a:rPr lang="ja-JP" altLang="en-US" sz="1900" dirty="0"/>
              <a:t>𝛼を自動推定</a:t>
            </a:r>
            <a:r>
              <a:rPr lang="en-US" altLang="ja-JP" sz="1900" dirty="0"/>
              <a:t>)</a:t>
            </a:r>
            <a:endParaRPr kumimoji="1" lang="en-US" altLang="ja-JP" sz="1900" dirty="0"/>
          </a:p>
          <a:p>
            <a:endParaRPr kumimoji="1" lang="ja-JP" altLang="en-US" dirty="0"/>
          </a:p>
        </p:txBody>
      </p:sp>
      <p:sp>
        <p:nvSpPr>
          <p:cNvPr id="4" name="日付プレースホルダー 3">
            <a:extLst>
              <a:ext uri="{FF2B5EF4-FFF2-40B4-BE49-F238E27FC236}">
                <a16:creationId xmlns:a16="http://schemas.microsoft.com/office/drawing/2014/main" id="{267A3736-FCE9-4B9E-91BD-B6B8CAF76920}"/>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8452605C-44A5-4E8A-8282-8E3DEB3EB0E3}"/>
              </a:ext>
            </a:extLst>
          </p:cNvPr>
          <p:cNvSpPr>
            <a:spLocks noGrp="1"/>
          </p:cNvSpPr>
          <p:nvPr>
            <p:ph type="sldNum" sz="quarter" idx="12"/>
          </p:nvPr>
        </p:nvSpPr>
        <p:spPr/>
        <p:txBody>
          <a:bodyPr/>
          <a:lstStyle/>
          <a:p>
            <a:fld id="{6926F6F1-2C0D-41CF-B349-C178C2F00F8B}" type="slidenum">
              <a:rPr kumimoji="1" lang="ja-JP" altLang="en-US" smtClean="0"/>
              <a:t>17</a:t>
            </a:fld>
            <a:endParaRPr kumimoji="1" lang="ja-JP" altLang="en-US"/>
          </a:p>
        </p:txBody>
      </p:sp>
      <p:sp>
        <p:nvSpPr>
          <p:cNvPr id="6" name="テキスト ボックス 5">
            <a:extLst>
              <a:ext uri="{FF2B5EF4-FFF2-40B4-BE49-F238E27FC236}">
                <a16:creationId xmlns:a16="http://schemas.microsoft.com/office/drawing/2014/main" id="{F40EB00F-FE09-4A0B-943D-845789C03F59}"/>
              </a:ext>
            </a:extLst>
          </p:cNvPr>
          <p:cNvSpPr txBox="1"/>
          <p:nvPr/>
        </p:nvSpPr>
        <p:spPr>
          <a:xfrm>
            <a:off x="1221024" y="6027786"/>
            <a:ext cx="6715919" cy="830997"/>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p>
          <a:p>
            <a:r>
              <a:rPr kumimoji="1" lang="en-US" altLang="ja-JP" sz="800" dirty="0"/>
              <a:t>[5]T.P. Baker, “Comparison of Empirical Success Rates of Global vs. Partitioned Fix-Priority and EDF Scheduling for Hard Real Time”, Technical Report TR-050601, Department of Computer Science, Florida State University, pp.1-14, 2005.</a:t>
            </a:r>
          </a:p>
          <a:p>
            <a:r>
              <a:rPr kumimoji="1" lang="en-US" altLang="ja-JP" sz="800" dirty="0"/>
              <a:t>[6]J. Lee, “Time-Reversibility for Real-Time Scheduling on Multiprocessor Systems”, IEEE Transactions on Parallel and Distributed Systems, Vol. 28, No. 1, pp.230-243, 2017.</a:t>
            </a:r>
          </a:p>
        </p:txBody>
      </p:sp>
    </p:spTree>
    <p:extLst>
      <p:ext uri="{BB962C8B-B14F-4D97-AF65-F5344CB8AC3E}">
        <p14:creationId xmlns:p14="http://schemas.microsoft.com/office/powerpoint/2010/main" val="408712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7DE65F5-DF14-42E6-859B-6B9318471509}"/>
              </a:ext>
            </a:extLst>
          </p:cNvPr>
          <p:cNvPicPr>
            <a:picLocks noChangeAspect="1"/>
          </p:cNvPicPr>
          <p:nvPr/>
        </p:nvPicPr>
        <p:blipFill>
          <a:blip r:embed="rId2"/>
          <a:stretch>
            <a:fillRect/>
          </a:stretch>
        </p:blipFill>
        <p:spPr>
          <a:xfrm>
            <a:off x="1732030" y="1315035"/>
            <a:ext cx="6023370" cy="3036071"/>
          </a:xfrm>
          <a:prstGeom prst="rect">
            <a:avLst/>
          </a:prstGeom>
        </p:spPr>
      </p:pic>
      <p:sp>
        <p:nvSpPr>
          <p:cNvPr id="2" name="タイトル 1">
            <a:extLst>
              <a:ext uri="{FF2B5EF4-FFF2-40B4-BE49-F238E27FC236}">
                <a16:creationId xmlns:a16="http://schemas.microsoft.com/office/drawing/2014/main" id="{6BAF54E6-68F5-49E4-A738-9838B928BA7D}"/>
              </a:ext>
            </a:extLst>
          </p:cNvPr>
          <p:cNvSpPr>
            <a:spLocks noGrp="1"/>
          </p:cNvSpPr>
          <p:nvPr>
            <p:ph type="title"/>
          </p:nvPr>
        </p:nvSpPr>
        <p:spPr>
          <a:xfrm>
            <a:off x="1265750" y="624110"/>
            <a:ext cx="6505459" cy="1280890"/>
          </a:xfrm>
        </p:spPr>
        <p:txBody>
          <a:bodyPr>
            <a:normAutofit/>
          </a:bodyPr>
          <a:lstStyle/>
          <a:p>
            <a:r>
              <a:rPr lang="ja-JP" altLang="en-US" sz="2800" dirty="0"/>
              <a:t>実験結果</a:t>
            </a:r>
            <a:r>
              <a:rPr lang="en-US" altLang="ja-JP" sz="2800" dirty="0"/>
              <a:t>(</a:t>
            </a:r>
            <a:r>
              <a:rPr lang="ja-JP" altLang="en-US" sz="2800" dirty="0"/>
              <a:t>パラメータ変更</a:t>
            </a:r>
            <a:r>
              <a:rPr lang="en-US" altLang="ja-JP" sz="2800" dirty="0"/>
              <a:t>)</a:t>
            </a:r>
            <a:endParaRPr kumimoji="1" lang="ja-JP" altLang="en-US" sz="2800" dirty="0"/>
          </a:p>
        </p:txBody>
      </p:sp>
      <p:sp>
        <p:nvSpPr>
          <p:cNvPr id="5" name="スライド番号プレースホルダー 4">
            <a:extLst>
              <a:ext uri="{FF2B5EF4-FFF2-40B4-BE49-F238E27FC236}">
                <a16:creationId xmlns:a16="http://schemas.microsoft.com/office/drawing/2014/main" id="{08190C3D-0077-4D44-9F15-6F3C9E756F93}"/>
              </a:ext>
            </a:extLst>
          </p:cNvPr>
          <p:cNvSpPr>
            <a:spLocks noGrp="1"/>
          </p:cNvSpPr>
          <p:nvPr>
            <p:ph type="sldNum" sz="quarter" idx="12"/>
          </p:nvPr>
        </p:nvSpPr>
        <p:spPr>
          <a:xfrm>
            <a:off x="398859" y="787782"/>
            <a:ext cx="584825" cy="365125"/>
          </a:xfrm>
        </p:spPr>
        <p:txBody>
          <a:bodyPr>
            <a:normAutofit/>
          </a:bodyPr>
          <a:lstStyle/>
          <a:p>
            <a:pPr>
              <a:lnSpc>
                <a:spcPct val="90000"/>
              </a:lnSpc>
              <a:spcAft>
                <a:spcPts val="600"/>
              </a:spcAft>
            </a:pPr>
            <a:fld id="{6926F6F1-2C0D-41CF-B349-C178C2F00F8B}" type="slidenum">
              <a:rPr kumimoji="1" lang="ja-JP" altLang="en-US" sz="1900" smtClean="0"/>
              <a:pPr>
                <a:lnSpc>
                  <a:spcPct val="90000"/>
                </a:lnSpc>
                <a:spcAft>
                  <a:spcPts val="600"/>
                </a:spcAft>
              </a:pPr>
              <a:t>18</a:t>
            </a:fld>
            <a:endParaRPr kumimoji="1" lang="ja-JP" altLang="en-US" sz="1900"/>
          </a:p>
        </p:txBody>
      </p:sp>
      <p:sp>
        <p:nvSpPr>
          <p:cNvPr id="15" name="Content Placeholder 14">
            <a:extLst>
              <a:ext uri="{FF2B5EF4-FFF2-40B4-BE49-F238E27FC236}">
                <a16:creationId xmlns:a16="http://schemas.microsoft.com/office/drawing/2014/main" id="{A13EA395-19B5-4EA3-B656-6C4F8F007615}"/>
              </a:ext>
            </a:extLst>
          </p:cNvPr>
          <p:cNvSpPr>
            <a:spLocks noGrp="1"/>
          </p:cNvSpPr>
          <p:nvPr>
            <p:ph idx="1"/>
          </p:nvPr>
        </p:nvSpPr>
        <p:spPr>
          <a:xfrm>
            <a:off x="1262967" y="4351106"/>
            <a:ext cx="6961496" cy="1560116"/>
          </a:xfrm>
        </p:spPr>
        <p:txBody>
          <a:bodyPr>
            <a:noAutofit/>
          </a:bodyPr>
          <a:lstStyle/>
          <a:p>
            <a:r>
              <a:rPr lang="ja-JP" altLang="en-US" sz="2000" dirty="0">
                <a:solidFill>
                  <a:srgbClr val="000000"/>
                </a:solidFill>
              </a:rPr>
              <a:t>上記の表は従来手法と</a:t>
            </a:r>
            <a:r>
              <a:rPr lang="en-US" altLang="ja-JP" sz="2000" dirty="0">
                <a:solidFill>
                  <a:srgbClr val="000000"/>
                </a:solidFill>
              </a:rPr>
              <a:t>,</a:t>
            </a:r>
            <a:r>
              <a:rPr lang="ja-JP" altLang="en-US" sz="2000" dirty="0">
                <a:solidFill>
                  <a:srgbClr val="000000"/>
                </a:solidFill>
              </a:rPr>
              <a:t>提案手法の時とで</a:t>
            </a:r>
            <a:r>
              <a:rPr lang="en-US" altLang="ja-JP" sz="2000" dirty="0">
                <a:solidFill>
                  <a:srgbClr val="000000"/>
                </a:solidFill>
              </a:rPr>
              <a:t>100</a:t>
            </a:r>
            <a:r>
              <a:rPr lang="ja-JP" altLang="en-US" sz="2000" dirty="0">
                <a:solidFill>
                  <a:srgbClr val="000000"/>
                </a:solidFill>
              </a:rPr>
              <a:t>回実験を行った結果</a:t>
            </a:r>
            <a:endParaRPr lang="en-US" altLang="ja-JP" sz="2000" dirty="0">
              <a:solidFill>
                <a:srgbClr val="000000"/>
              </a:solidFill>
            </a:endParaRPr>
          </a:p>
          <a:p>
            <a:r>
              <a:rPr lang="ja-JP" altLang="en-US" sz="2000" dirty="0">
                <a:solidFill>
                  <a:srgbClr val="000000"/>
                </a:solidFill>
              </a:rPr>
              <a:t>青色の図は最悪メモリ消費量の箱ひげ図</a:t>
            </a:r>
            <a:endParaRPr lang="en-US" altLang="ja-JP" sz="2000" dirty="0">
              <a:solidFill>
                <a:srgbClr val="000000"/>
              </a:solidFill>
            </a:endParaRPr>
          </a:p>
          <a:p>
            <a:r>
              <a:rPr lang="ja-JP" altLang="en-US" sz="2000" dirty="0">
                <a:solidFill>
                  <a:srgbClr val="000000"/>
                </a:solidFill>
              </a:rPr>
              <a:t>橙色の線はデッドラインミス回数の折れ線グラフ</a:t>
            </a:r>
            <a:endParaRPr lang="en-US" sz="2000" dirty="0">
              <a:solidFill>
                <a:srgbClr val="000000"/>
              </a:solidFill>
            </a:endParaRPr>
          </a:p>
        </p:txBody>
      </p:sp>
      <p:sp>
        <p:nvSpPr>
          <p:cNvPr id="4" name="日付プレースホルダー 3">
            <a:extLst>
              <a:ext uri="{FF2B5EF4-FFF2-40B4-BE49-F238E27FC236}">
                <a16:creationId xmlns:a16="http://schemas.microsoft.com/office/drawing/2014/main" id="{26A9A9C4-448E-4D79-9E1E-D027848E9C09}"/>
              </a:ext>
            </a:extLst>
          </p:cNvPr>
          <p:cNvSpPr>
            <a:spLocks noGrp="1"/>
          </p:cNvSpPr>
          <p:nvPr>
            <p:ph type="dt" sz="half" idx="10"/>
          </p:nvPr>
        </p:nvSpPr>
        <p:spPr>
          <a:xfrm>
            <a:off x="7771209" y="6130437"/>
            <a:ext cx="859712" cy="370396"/>
          </a:xfrm>
        </p:spPr>
        <p:txBody>
          <a:bodyPr>
            <a:normAutofit/>
          </a:bodyPr>
          <a:lstStyle/>
          <a:p>
            <a:pPr>
              <a:spcAft>
                <a:spcPts val="600"/>
              </a:spcAft>
            </a:pPr>
            <a:fld id="{30C7692A-6FE7-42C4-B522-A0DA2E2943FD}" type="datetime1">
              <a:rPr kumimoji="1" lang="ja-JP" altLang="en-US" smtClean="0"/>
              <a:t>2021/2/9</a:t>
            </a:fld>
            <a:endParaRPr kumimoji="1" lang="ja-JP" altLang="en-US"/>
          </a:p>
        </p:txBody>
      </p:sp>
      <p:sp>
        <p:nvSpPr>
          <p:cNvPr id="8" name="吹き出し: 円形 7">
            <a:extLst>
              <a:ext uri="{FF2B5EF4-FFF2-40B4-BE49-F238E27FC236}">
                <a16:creationId xmlns:a16="http://schemas.microsoft.com/office/drawing/2014/main" id="{7C9175F0-20D3-4B9F-B22D-D52C392F8961}"/>
              </a:ext>
            </a:extLst>
          </p:cNvPr>
          <p:cNvSpPr/>
          <p:nvPr/>
        </p:nvSpPr>
        <p:spPr>
          <a:xfrm>
            <a:off x="263223" y="1315035"/>
            <a:ext cx="1397286" cy="797081"/>
          </a:xfrm>
          <a:prstGeom prst="wedgeEllipseCallout">
            <a:avLst>
              <a:gd name="adj1" fmla="val 193526"/>
              <a:gd name="adj2" fmla="val 272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9" name="等腰三角形 58">
            <a:extLst>
              <a:ext uri="{FF2B5EF4-FFF2-40B4-BE49-F238E27FC236}">
                <a16:creationId xmlns:a16="http://schemas.microsoft.com/office/drawing/2014/main" id="{83015D95-55C4-4139-8B2B-C93049D23BA4}"/>
              </a:ext>
            </a:extLst>
          </p:cNvPr>
          <p:cNvSpPr/>
          <p:nvPr/>
        </p:nvSpPr>
        <p:spPr>
          <a:xfrm rot="8500542">
            <a:off x="3073977" y="231323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0" name="等腰三角形 58">
            <a:extLst>
              <a:ext uri="{FF2B5EF4-FFF2-40B4-BE49-F238E27FC236}">
                <a16:creationId xmlns:a16="http://schemas.microsoft.com/office/drawing/2014/main" id="{A7F052A4-0831-41B9-BC86-5B28EEFCC1D2}"/>
              </a:ext>
            </a:extLst>
          </p:cNvPr>
          <p:cNvSpPr/>
          <p:nvPr/>
        </p:nvSpPr>
        <p:spPr>
          <a:xfrm rot="8500542">
            <a:off x="4222721" y="2312757"/>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1" name="等腰三角形 58">
            <a:extLst>
              <a:ext uri="{FF2B5EF4-FFF2-40B4-BE49-F238E27FC236}">
                <a16:creationId xmlns:a16="http://schemas.microsoft.com/office/drawing/2014/main" id="{A3F160B2-6644-4803-9EA0-A8C3AFF4464E}"/>
              </a:ext>
            </a:extLst>
          </p:cNvPr>
          <p:cNvSpPr/>
          <p:nvPr/>
        </p:nvSpPr>
        <p:spPr>
          <a:xfrm rot="8500542">
            <a:off x="5395440" y="237951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2" name="等腰三角形 58">
            <a:extLst>
              <a:ext uri="{FF2B5EF4-FFF2-40B4-BE49-F238E27FC236}">
                <a16:creationId xmlns:a16="http://schemas.microsoft.com/office/drawing/2014/main" id="{E79A1C74-0B16-4BE3-AF01-80940A2242EF}"/>
              </a:ext>
            </a:extLst>
          </p:cNvPr>
          <p:cNvSpPr/>
          <p:nvPr/>
        </p:nvSpPr>
        <p:spPr>
          <a:xfrm rot="8500542">
            <a:off x="6565566" y="2452121"/>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13" name="Right Triangle 53">
            <a:extLst>
              <a:ext uri="{FF2B5EF4-FFF2-40B4-BE49-F238E27FC236}">
                <a16:creationId xmlns:a16="http://schemas.microsoft.com/office/drawing/2014/main" id="{85700892-A89E-4212-B554-F4A17F854762}"/>
              </a:ext>
            </a:extLst>
          </p:cNvPr>
          <p:cNvSpPr/>
          <p:nvPr/>
        </p:nvSpPr>
        <p:spPr>
          <a:xfrm rot="13500000">
            <a:off x="6572644" y="2457485"/>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4" name="Right Triangle 53">
            <a:extLst>
              <a:ext uri="{FF2B5EF4-FFF2-40B4-BE49-F238E27FC236}">
                <a16:creationId xmlns:a16="http://schemas.microsoft.com/office/drawing/2014/main" id="{11995AAD-6B84-4C7A-8C71-41CC36B0356A}"/>
              </a:ext>
            </a:extLst>
          </p:cNvPr>
          <p:cNvSpPr/>
          <p:nvPr/>
        </p:nvSpPr>
        <p:spPr>
          <a:xfrm rot="13500000">
            <a:off x="5402519" y="2387464"/>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6" name="Right Triangle 53">
            <a:extLst>
              <a:ext uri="{FF2B5EF4-FFF2-40B4-BE49-F238E27FC236}">
                <a16:creationId xmlns:a16="http://schemas.microsoft.com/office/drawing/2014/main" id="{6E2B2E41-4A07-4DC2-BE88-E5679466A44B}"/>
              </a:ext>
            </a:extLst>
          </p:cNvPr>
          <p:cNvSpPr/>
          <p:nvPr/>
        </p:nvSpPr>
        <p:spPr>
          <a:xfrm rot="13500000">
            <a:off x="4229800" y="230480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17" name="Right Triangle 53">
            <a:extLst>
              <a:ext uri="{FF2B5EF4-FFF2-40B4-BE49-F238E27FC236}">
                <a16:creationId xmlns:a16="http://schemas.microsoft.com/office/drawing/2014/main" id="{A4E8407D-5447-4935-BA90-293BD0E45121}"/>
              </a:ext>
            </a:extLst>
          </p:cNvPr>
          <p:cNvSpPr/>
          <p:nvPr/>
        </p:nvSpPr>
        <p:spPr>
          <a:xfrm rot="13500000">
            <a:off x="3081055" y="231323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3" name="吹き出し: 円形 2">
            <a:extLst>
              <a:ext uri="{FF2B5EF4-FFF2-40B4-BE49-F238E27FC236}">
                <a16:creationId xmlns:a16="http://schemas.microsoft.com/office/drawing/2014/main" id="{1CCEE95A-3B10-4BFB-918E-0E2D334B4E4C}"/>
              </a:ext>
            </a:extLst>
          </p:cNvPr>
          <p:cNvSpPr/>
          <p:nvPr/>
        </p:nvSpPr>
        <p:spPr>
          <a:xfrm>
            <a:off x="6231277" y="595489"/>
            <a:ext cx="1452602" cy="848452"/>
          </a:xfrm>
          <a:prstGeom prst="wedgeEllipseCallout">
            <a:avLst>
              <a:gd name="adj1" fmla="val -20599"/>
              <a:gd name="adj2" fmla="val 1690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最悪メモリ消費量の平均</a:t>
            </a:r>
          </a:p>
        </p:txBody>
      </p:sp>
    </p:spTree>
    <p:extLst>
      <p:ext uri="{BB962C8B-B14F-4D97-AF65-F5344CB8AC3E}">
        <p14:creationId xmlns:p14="http://schemas.microsoft.com/office/powerpoint/2010/main" val="33340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43A6C848-71C0-4F6B-A42F-6E2F1B0D5327}"/>
              </a:ext>
            </a:extLst>
          </p:cNvPr>
          <p:cNvPicPr>
            <a:picLocks noGrp="1" noChangeAspect="1"/>
          </p:cNvPicPr>
          <p:nvPr>
            <p:ph idx="1"/>
          </p:nvPr>
        </p:nvPicPr>
        <p:blipFill>
          <a:blip r:embed="rId2"/>
          <a:stretch>
            <a:fillRect/>
          </a:stretch>
        </p:blipFill>
        <p:spPr>
          <a:xfrm>
            <a:off x="1990762" y="1864599"/>
            <a:ext cx="5992258" cy="3036071"/>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a:xfrm>
            <a:off x="1945201" y="624110"/>
            <a:ext cx="6629352" cy="1270395"/>
          </a:xfrm>
        </p:spPr>
        <p:txBody>
          <a:bodyPr/>
          <a:lstStyle/>
          <a:p>
            <a:r>
              <a:rPr kumimoji="1" lang="ja-JP" altLang="en-US" dirty="0"/>
              <a:t>実験結果と考察</a:t>
            </a:r>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19</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436653" y="4524231"/>
            <a:ext cx="1732610" cy="713939"/>
          </a:xfrm>
          <a:prstGeom prst="wedgeRoundRectCallout">
            <a:avLst>
              <a:gd name="adj1" fmla="val 118849"/>
              <a:gd name="adj2" fmla="val -112689"/>
              <a:gd name="adj3" fmla="val 16667"/>
            </a:avLst>
          </a:prstGeom>
          <a:solidFill>
            <a:schemeClr val="bg1">
              <a:lumMod val="9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chemeClr val="tx1"/>
                </a:solidFill>
                <a:effectLst>
                  <a:outerShdw blurRad="38100" dist="19050" dir="2700000" algn="tl" rotWithShape="0">
                    <a:schemeClr val="dk1">
                      <a:alpha val="40000"/>
                    </a:schemeClr>
                  </a:outerShdw>
                </a:effectLst>
              </a:rPr>
              <a:t>最大・最小値</a:t>
            </a:r>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kumimoji="1" lang="ja-JP" altLang="en-US" dirty="0">
                <a:ln w="0"/>
                <a:solidFill>
                  <a:schemeClr val="tx1"/>
                </a:solidFill>
                <a:effectLst>
                  <a:outerShdw blurRad="38100" dist="19050" dir="2700000" algn="tl" rotWithShape="0">
                    <a:schemeClr val="dk1">
                      <a:alpha val="40000"/>
                    </a:schemeClr>
                  </a:outerShdw>
                </a:effectLst>
              </a:rPr>
              <a:t>すべて同じ</a:t>
            </a:r>
            <a:endParaRPr kumimoji="1" lang="ja-JP" altLang="en-US" dirty="0"/>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137977" y="888423"/>
            <a:ext cx="2305165" cy="1245693"/>
          </a:xfrm>
          <a:prstGeom prst="wedgeEllipseCallout">
            <a:avLst>
              <a:gd name="adj1" fmla="val -67857"/>
              <a:gd name="adj2" fmla="val 11461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137978" y="897974"/>
            <a:ext cx="2305165" cy="1236142"/>
          </a:xfrm>
          <a:prstGeom prst="wedgeEllipseCallout">
            <a:avLst>
              <a:gd name="adj1" fmla="val -17095"/>
              <a:gd name="adj2" fmla="val 125164"/>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a:t>
            </a:r>
            <a:r>
              <a:rPr kumimoji="1" lang="ja-JP" altLang="en-US" sz="1200" dirty="0">
                <a:solidFill>
                  <a:schemeClr val="tx1"/>
                </a:solidFill>
              </a:rPr>
              <a:t>のとき</a:t>
            </a:r>
            <a:r>
              <a:rPr kumimoji="1" lang="en-US" altLang="ja-JP" sz="1200" dirty="0">
                <a:solidFill>
                  <a:schemeClr val="tx1"/>
                </a:solidFill>
              </a:rPr>
              <a:t>12565536</a:t>
            </a:r>
          </a:p>
          <a:p>
            <a:r>
              <a:rPr kumimoji="1" lang="ja-JP" altLang="en-US" sz="1200" dirty="0">
                <a:solidFill>
                  <a:schemeClr val="tx1"/>
                </a:solidFill>
              </a:rPr>
              <a:t>提案手法のとき　　</a:t>
            </a:r>
            <a:endParaRPr kumimoji="1" lang="en-US" altLang="ja-JP" sz="1200" dirty="0">
              <a:solidFill>
                <a:schemeClr val="tx1"/>
              </a:solidFill>
            </a:endParaRPr>
          </a:p>
          <a:p>
            <a:r>
              <a:rPr kumimoji="1" lang="ja-JP" altLang="en-US" sz="1200" dirty="0">
                <a:solidFill>
                  <a:schemeClr val="tx1"/>
                </a:solidFill>
              </a:rPr>
              <a:t>　　  </a:t>
            </a:r>
            <a:r>
              <a:rPr kumimoji="1" lang="en-US" altLang="ja-JP" sz="1200" dirty="0">
                <a:solidFill>
                  <a:schemeClr val="tx1"/>
                </a:solidFill>
              </a:rPr>
              <a:t>12259112</a:t>
            </a:r>
            <a:endParaRPr kumimoji="1" lang="ja-JP" altLang="en-US" sz="1200" dirty="0">
              <a:solidFill>
                <a:schemeClr val="tx1"/>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1712952" y="1126787"/>
            <a:ext cx="2439969" cy="1095300"/>
          </a:xfrm>
          <a:prstGeom prst="wedgeEllipseCallout">
            <a:avLst>
              <a:gd name="adj1" fmla="val 68327"/>
              <a:gd name="adj2" fmla="val 111553"/>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1712952" y="1116661"/>
            <a:ext cx="2439970" cy="1095300"/>
          </a:xfrm>
          <a:prstGeom prst="wedgeEllipseCallout">
            <a:avLst>
              <a:gd name="adj1" fmla="val 19169"/>
              <a:gd name="adj2" fmla="val 108801"/>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a:t>
            </a:r>
            <a:endParaRPr kumimoji="1" lang="en-US" altLang="ja-JP" sz="1200" dirty="0">
              <a:solidFill>
                <a:schemeClr val="tx1"/>
              </a:solidFill>
            </a:endParaRPr>
          </a:p>
          <a:p>
            <a:pPr algn="ctr"/>
            <a:r>
              <a:rPr kumimoji="1" lang="ja-JP" altLang="en-US" sz="1200" dirty="0">
                <a:solidFill>
                  <a:schemeClr val="tx1"/>
                </a:solidFill>
              </a:rPr>
              <a:t>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a:t>
            </a:r>
            <a:r>
              <a:rPr kumimoji="1" lang="ja-JP" altLang="en-US" sz="1200" dirty="0">
                <a:solidFill>
                  <a:schemeClr val="tx1"/>
                </a:solidFill>
              </a:rPr>
              <a:t>のとき</a:t>
            </a:r>
            <a:r>
              <a:rPr kumimoji="1" lang="en-US" altLang="ja-JP" sz="1200" dirty="0">
                <a:solidFill>
                  <a:schemeClr val="tx1"/>
                </a:solidFill>
              </a:rPr>
              <a:t> </a:t>
            </a:r>
          </a:p>
          <a:p>
            <a:r>
              <a:rPr kumimoji="1" lang="ja-JP" altLang="en-US" sz="1200" dirty="0">
                <a:solidFill>
                  <a:schemeClr val="tx1"/>
                </a:solidFill>
              </a:rPr>
              <a:t>　  </a:t>
            </a:r>
            <a:r>
              <a:rPr kumimoji="1" lang="en-US" altLang="ja-JP" sz="1200" dirty="0">
                <a:solidFill>
                  <a:schemeClr val="tx1"/>
                </a:solidFill>
              </a:rPr>
              <a:t>13493600</a:t>
            </a:r>
          </a:p>
          <a:p>
            <a:pPr algn="ctr"/>
            <a:r>
              <a:rPr kumimoji="1" lang="en-US" altLang="ja-JP" sz="1200" dirty="0">
                <a:solidFill>
                  <a:schemeClr val="tx1"/>
                </a:solidFill>
              </a:rPr>
              <a:t>a=100</a:t>
            </a:r>
            <a:r>
              <a:rPr kumimoji="1" lang="ja-JP" altLang="en-US" sz="1200" dirty="0">
                <a:solidFill>
                  <a:schemeClr val="tx1"/>
                </a:solidFill>
              </a:rPr>
              <a:t>のとき</a:t>
            </a:r>
            <a:endParaRPr kumimoji="1" lang="en-US" altLang="ja-JP" sz="1200" dirty="0">
              <a:solidFill>
                <a:schemeClr val="tx1"/>
              </a:solidFill>
            </a:endParaRPr>
          </a:p>
          <a:p>
            <a:pPr algn="ctr"/>
            <a:r>
              <a:rPr kumimoji="1" lang="en-US" altLang="ja-JP" sz="1200" dirty="0">
                <a:solidFill>
                  <a:schemeClr val="tx1"/>
                </a:solidFill>
              </a:rPr>
              <a:t>13456945</a:t>
            </a:r>
            <a:endParaRPr kumimoji="1" lang="ja-JP" altLang="en-US" sz="1200" dirty="0">
              <a:solidFill>
                <a:schemeClr val="tx1"/>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655852" y="5337390"/>
            <a:ext cx="6878548" cy="187743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従来手法では</a:t>
            </a:r>
            <a:r>
              <a:rPr kumimoji="1" lang="ja-JP" altLang="en-US" sz="2000" dirty="0">
                <a:solidFill>
                  <a:schemeClr val="tx1"/>
                </a:solidFill>
              </a:rPr>
              <a:t>𝛼</a:t>
            </a:r>
            <a:r>
              <a:rPr kumimoji="1" lang="en-US" altLang="ja-JP" sz="2000" dirty="0">
                <a:solidFill>
                  <a:schemeClr val="tx1"/>
                </a:solidFill>
              </a:rPr>
              <a:t>=1000,100,1</a:t>
            </a:r>
            <a:r>
              <a:rPr kumimoji="1" lang="ja-JP" altLang="en-US" sz="2000" dirty="0">
                <a:solidFill>
                  <a:schemeClr val="tx1"/>
                </a:solidFill>
              </a:rPr>
              <a:t>はそれぞれ</a:t>
            </a:r>
            <a:r>
              <a:rPr kumimoji="1" lang="en-US" altLang="ja-JP" sz="2000" dirty="0">
                <a:solidFill>
                  <a:srgbClr val="FF0000"/>
                </a:solidFill>
              </a:rPr>
              <a:t>13493600</a:t>
            </a:r>
            <a:r>
              <a:rPr kumimoji="1" lang="en-US" altLang="ja-JP" sz="2000" dirty="0">
                <a:solidFill>
                  <a:schemeClr val="tx1"/>
                </a:solidFill>
              </a:rPr>
              <a:t>,</a:t>
            </a:r>
            <a:r>
              <a:rPr kumimoji="1" lang="en-US" altLang="ja-JP" sz="2000" dirty="0">
                <a:solidFill>
                  <a:srgbClr val="FF0000"/>
                </a:solidFill>
              </a:rPr>
              <a:t>13456945</a:t>
            </a:r>
            <a:r>
              <a:rPr kumimoji="1" lang="en-US" altLang="ja-JP" sz="2000" dirty="0">
                <a:solidFill>
                  <a:schemeClr val="tx1"/>
                </a:solidFill>
              </a:rPr>
              <a:t>,</a:t>
            </a:r>
            <a:r>
              <a:rPr kumimoji="1" lang="en-US" altLang="ja-JP" sz="2000" dirty="0">
                <a:solidFill>
                  <a:srgbClr val="FF0000"/>
                </a:solidFill>
              </a:rPr>
              <a:t>12565536</a:t>
            </a:r>
            <a:r>
              <a:rPr kumimoji="1" lang="en-US" altLang="ja-JP" sz="2000" dirty="0"/>
              <a:t>,</a:t>
            </a:r>
            <a:r>
              <a:rPr kumimoji="1" lang="ja-JP" altLang="en-US" sz="2000" dirty="0"/>
              <a:t>提案手法は</a:t>
            </a:r>
            <a:r>
              <a:rPr kumimoji="1" lang="en-US" altLang="ja-JP" sz="2000" dirty="0">
                <a:solidFill>
                  <a:srgbClr val="FF0000"/>
                </a:solidFill>
              </a:rPr>
              <a:t>12259112</a:t>
            </a:r>
          </a:p>
          <a:p>
            <a:pPr marL="285750" indent="-285750">
              <a:buFont typeface="Arial" panose="020B0604020202020204" pitchFamily="34" charset="0"/>
              <a:buChar char="•"/>
            </a:pPr>
            <a:r>
              <a:rPr kumimoji="1" lang="ja-JP" altLang="en-US" sz="2000" dirty="0">
                <a:solidFill>
                  <a:schemeClr val="tx1"/>
                </a:solidFill>
              </a:rPr>
              <a:t>𝛼</a:t>
            </a:r>
            <a:r>
              <a:rPr kumimoji="1" lang="ja-JP" altLang="en-US" sz="2000" dirty="0"/>
              <a:t>＝</a:t>
            </a:r>
            <a:r>
              <a:rPr kumimoji="1" lang="en-US" altLang="ja-JP" sz="2000" dirty="0"/>
              <a:t>1000,100(</a:t>
            </a:r>
            <a:r>
              <a:rPr kumimoji="1" lang="ja-JP" altLang="en-US" sz="2000" dirty="0"/>
              <a:t>従来手法</a:t>
            </a:r>
            <a:r>
              <a:rPr kumimoji="1" lang="en-US" altLang="ja-JP" sz="2000" dirty="0"/>
              <a:t>)</a:t>
            </a:r>
            <a:r>
              <a:rPr kumimoji="1" lang="ja-JP" altLang="en-US" sz="2000" dirty="0"/>
              <a:t>ではどちらも</a:t>
            </a:r>
            <a:r>
              <a:rPr kumimoji="1" lang="en-US" altLang="ja-JP" sz="2000" dirty="0">
                <a:solidFill>
                  <a:srgbClr val="FF0000"/>
                </a:solidFill>
              </a:rPr>
              <a:t>45</a:t>
            </a:r>
            <a:r>
              <a:rPr kumimoji="1" lang="ja-JP" altLang="en-US" sz="2000" dirty="0"/>
              <a:t>回</a:t>
            </a:r>
            <a:r>
              <a:rPr kumimoji="1" lang="en-US" altLang="ja-JP" sz="2000" dirty="0"/>
              <a:t>,</a:t>
            </a:r>
            <a:r>
              <a:rPr kumimoji="1" lang="ja-JP" altLang="en-US" sz="2000" dirty="0">
                <a:solidFill>
                  <a:schemeClr val="tx1"/>
                </a:solidFill>
              </a:rPr>
              <a:t>𝛼</a:t>
            </a:r>
            <a:r>
              <a:rPr kumimoji="1" lang="ja-JP" altLang="en-US" sz="2000" dirty="0"/>
              <a:t>＝</a:t>
            </a:r>
            <a:r>
              <a:rPr kumimoji="1" lang="en-US" altLang="ja-JP" sz="2000" dirty="0"/>
              <a:t>1</a:t>
            </a:r>
            <a:r>
              <a:rPr kumimoji="1" lang="ja-JP" altLang="en-US" sz="2000" dirty="0"/>
              <a:t>は</a:t>
            </a:r>
            <a:r>
              <a:rPr kumimoji="1" lang="en-US" altLang="ja-JP" sz="2000" dirty="0">
                <a:solidFill>
                  <a:srgbClr val="FF0000"/>
                </a:solidFill>
              </a:rPr>
              <a:t>7</a:t>
            </a:r>
            <a:r>
              <a:rPr kumimoji="1" lang="ja-JP" altLang="en-US" sz="2000" dirty="0"/>
              <a:t>回デッドラインミスをしているが</a:t>
            </a:r>
            <a:r>
              <a:rPr kumimoji="1" lang="en-US" altLang="ja-JP" sz="2000" dirty="0"/>
              <a:t>,</a:t>
            </a:r>
            <a:r>
              <a:rPr kumimoji="1" lang="ja-JP" altLang="en-US" sz="2000" dirty="0"/>
              <a:t>提案手法はしていない</a:t>
            </a:r>
            <a:r>
              <a:rPr kumimoji="1" lang="en-US" altLang="ja-JP" sz="2000" dirty="0"/>
              <a:t>.</a:t>
            </a: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436653" y="2854456"/>
            <a:ext cx="1397286" cy="797081"/>
          </a:xfrm>
          <a:prstGeom prst="wedgeEllipseCallout">
            <a:avLst>
              <a:gd name="adj1" fmla="val 191698"/>
              <a:gd name="adj2" fmla="val -94522"/>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360266" y="39863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520319" y="399659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76072" y="3993343"/>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39928" y="3985388"/>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324626" y="285960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340562" y="2867564"/>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508282" y="2879220"/>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78191" y="2866582"/>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53589" y="2968375"/>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03655" y="3065877"/>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6988" y="2968375"/>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788352" y="3061727"/>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28" name="직사각형 61">
            <a:extLst>
              <a:ext uri="{FF2B5EF4-FFF2-40B4-BE49-F238E27FC236}">
                <a16:creationId xmlns:a16="http://schemas.microsoft.com/office/drawing/2014/main" id="{8AB419A6-24FB-432F-BFE1-A9B5E78B5A55}"/>
              </a:ext>
            </a:extLst>
          </p:cNvPr>
          <p:cNvSpPr/>
          <p:nvPr/>
        </p:nvSpPr>
        <p:spPr>
          <a:xfrm>
            <a:off x="3360266" y="221371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29" name="직사각형 61">
            <a:extLst>
              <a:ext uri="{FF2B5EF4-FFF2-40B4-BE49-F238E27FC236}">
                <a16:creationId xmlns:a16="http://schemas.microsoft.com/office/drawing/2014/main" id="{061655CF-1FC8-454C-B8CC-19AE2F5F950D}"/>
              </a:ext>
            </a:extLst>
          </p:cNvPr>
          <p:cNvSpPr/>
          <p:nvPr/>
        </p:nvSpPr>
        <p:spPr>
          <a:xfrm>
            <a:off x="4520319"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0" name="직사각형 61">
            <a:extLst>
              <a:ext uri="{FF2B5EF4-FFF2-40B4-BE49-F238E27FC236}">
                <a16:creationId xmlns:a16="http://schemas.microsoft.com/office/drawing/2014/main" id="{E4628739-58F0-4ECA-8A02-802195227A04}"/>
              </a:ext>
            </a:extLst>
          </p:cNvPr>
          <p:cNvSpPr/>
          <p:nvPr/>
        </p:nvSpPr>
        <p:spPr>
          <a:xfrm>
            <a:off x="5680372" y="2183096"/>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31" name="직사각형 61">
            <a:extLst>
              <a:ext uri="{FF2B5EF4-FFF2-40B4-BE49-F238E27FC236}">
                <a16:creationId xmlns:a16="http://schemas.microsoft.com/office/drawing/2014/main" id="{A71AF9BA-43D6-4711-B806-A1A600418CAF}"/>
              </a:ext>
            </a:extLst>
          </p:cNvPr>
          <p:cNvSpPr/>
          <p:nvPr/>
        </p:nvSpPr>
        <p:spPr>
          <a:xfrm>
            <a:off x="6831696" y="219677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Tree>
    <p:extLst>
      <p:ext uri="{BB962C8B-B14F-4D97-AF65-F5344CB8AC3E}">
        <p14:creationId xmlns:p14="http://schemas.microsoft.com/office/powerpoint/2010/main" val="39180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B2677-6A2A-4745-9546-9BE48DE3EF7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8F272942-5BD9-4BCF-9127-15F52DABD5EA}"/>
              </a:ext>
            </a:extLst>
          </p:cNvPr>
          <p:cNvSpPr>
            <a:spLocks noGrp="1"/>
          </p:cNvSpPr>
          <p:nvPr>
            <p:ph idx="1"/>
          </p:nvPr>
        </p:nvSpPr>
        <p:spPr/>
        <p:txBody>
          <a:bodyPr>
            <a:normAutofit/>
          </a:bodyPr>
          <a:lstStyle/>
          <a:p>
            <a:pPr>
              <a:buFont typeface="+mj-lt"/>
              <a:buAutoNum type="arabicPeriod"/>
            </a:pPr>
            <a:r>
              <a:rPr kumimoji="1" lang="ja-JP" altLang="en-US" sz="2000" dirty="0"/>
              <a:t>研究背景と研究概要</a:t>
            </a:r>
          </a:p>
          <a:p>
            <a:pPr>
              <a:buFont typeface="+mj-lt"/>
              <a:buAutoNum type="arabicPeriod"/>
            </a:pPr>
            <a:r>
              <a:rPr kumimoji="1" lang="ja-JP" altLang="en-US" sz="2000" dirty="0"/>
              <a:t>実時間制約を考慮したメモリ削減スケジューリング</a:t>
            </a:r>
            <a:r>
              <a:rPr kumimoji="1" lang="en-US" altLang="ja-JP" sz="2000" dirty="0"/>
              <a:t>LMCLF</a:t>
            </a:r>
            <a:r>
              <a:rPr kumimoji="1" lang="ja-JP" altLang="en-US" sz="2000" dirty="0"/>
              <a:t>について</a:t>
            </a:r>
            <a:endParaRPr kumimoji="1" lang="en-US" altLang="ja-JP" sz="2000" dirty="0"/>
          </a:p>
          <a:p>
            <a:pPr>
              <a:buFont typeface="+mj-lt"/>
              <a:buAutoNum type="arabicPeriod"/>
            </a:pPr>
            <a:r>
              <a:rPr kumimoji="1" lang="ja-JP" altLang="en-US" sz="2000" dirty="0"/>
              <a:t>実時間制約を考慮したメモリ削減スケジューリング</a:t>
            </a:r>
            <a:r>
              <a:rPr kumimoji="1" lang="en-US" altLang="ja-JP" sz="2000" dirty="0"/>
              <a:t>LMCLF</a:t>
            </a:r>
            <a:r>
              <a:rPr lang="ja-JP" altLang="en-US" sz="2000" dirty="0"/>
              <a:t>の改善</a:t>
            </a:r>
            <a:endParaRPr kumimoji="1" lang="ja-JP" altLang="en-US" sz="2000" dirty="0"/>
          </a:p>
          <a:p>
            <a:pPr>
              <a:buFont typeface="+mj-lt"/>
              <a:buAutoNum type="arabicPeriod"/>
            </a:pPr>
            <a:r>
              <a:rPr kumimoji="1" lang="ja-JP" altLang="en-US" sz="2000" dirty="0"/>
              <a:t>評価実験</a:t>
            </a:r>
          </a:p>
          <a:p>
            <a:pPr>
              <a:buFont typeface="+mj-lt"/>
              <a:buAutoNum type="arabicPeriod"/>
            </a:pPr>
            <a:r>
              <a:rPr kumimoji="1" lang="ja-JP" altLang="en-US" sz="2000" dirty="0"/>
              <a:t>実験結果と考察</a:t>
            </a:r>
          </a:p>
          <a:p>
            <a:pPr>
              <a:buFont typeface="+mj-lt"/>
              <a:buAutoNum type="arabicPeriod"/>
            </a:pPr>
            <a:r>
              <a:rPr kumimoji="1" lang="ja-JP" altLang="en-US" sz="2000" dirty="0"/>
              <a:t>まとめと今後の課題</a:t>
            </a:r>
          </a:p>
        </p:txBody>
      </p:sp>
      <p:sp>
        <p:nvSpPr>
          <p:cNvPr id="4" name="日付プレースホルダー 3">
            <a:extLst>
              <a:ext uri="{FF2B5EF4-FFF2-40B4-BE49-F238E27FC236}">
                <a16:creationId xmlns:a16="http://schemas.microsoft.com/office/drawing/2014/main" id="{82156749-9AA4-4E6C-9660-62B06B4BF943}"/>
              </a:ext>
            </a:extLst>
          </p:cNvPr>
          <p:cNvSpPr>
            <a:spLocks noGrp="1"/>
          </p:cNvSpPr>
          <p:nvPr>
            <p:ph type="dt" sz="half" idx="10"/>
          </p:nvPr>
        </p:nvSpPr>
        <p:spPr/>
        <p:txBody>
          <a:bodyPr/>
          <a:lstStyle/>
          <a:p>
            <a:fld id="{F955CFFA-21AE-4672-8F29-C2F2AAD02A2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91CC631D-F3C6-43B7-9EE6-D80D545A0A1E}"/>
              </a:ext>
            </a:extLst>
          </p:cNvPr>
          <p:cNvSpPr>
            <a:spLocks noGrp="1"/>
          </p:cNvSpPr>
          <p:nvPr>
            <p:ph type="sldNum" sz="quarter" idx="12"/>
          </p:nvPr>
        </p:nvSpPr>
        <p:spPr/>
        <p:txBody>
          <a:bodyPr/>
          <a:lstStyle/>
          <a:p>
            <a:fld id="{6926F6F1-2C0D-41CF-B349-C178C2F00F8B}" type="slidenum">
              <a:rPr kumimoji="1" lang="ja-JP" altLang="en-US" smtClean="0"/>
              <a:t>2</a:t>
            </a:fld>
            <a:endParaRPr kumimoji="1" lang="ja-JP" altLang="en-US"/>
          </a:p>
        </p:txBody>
      </p:sp>
    </p:spTree>
    <p:extLst>
      <p:ext uri="{BB962C8B-B14F-4D97-AF65-F5344CB8AC3E}">
        <p14:creationId xmlns:p14="http://schemas.microsoft.com/office/powerpoint/2010/main" val="121197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9031F-0B65-431E-BAF0-758A3C584DE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A22E8118-1858-4432-8EC8-3395AD819074}"/>
              </a:ext>
            </a:extLst>
          </p:cNvPr>
          <p:cNvSpPr>
            <a:spLocks noGrp="1"/>
          </p:cNvSpPr>
          <p:nvPr>
            <p:ph idx="1"/>
          </p:nvPr>
        </p:nvSpPr>
        <p:spPr/>
        <p:txBody>
          <a:bodyPr>
            <a:noAutofit/>
          </a:bodyPr>
          <a:lstStyle/>
          <a:p>
            <a:r>
              <a:rPr kumimoji="1" lang="ja-JP" altLang="en-US" sz="2000" dirty="0"/>
              <a:t>ヒープメモリと実時間制約を共に考慮したスケジューリング手法</a:t>
            </a:r>
            <a:r>
              <a:rPr kumimoji="1" lang="en-US" altLang="ja-JP" sz="2000" dirty="0"/>
              <a:t>LMCLF</a:t>
            </a:r>
            <a:r>
              <a:rPr kumimoji="1" lang="ja-JP" altLang="en-US" sz="2000" dirty="0"/>
              <a:t>で使用されるパラメータ</a:t>
            </a:r>
            <a:r>
              <a:rPr kumimoji="1" lang="ja-JP" altLang="en-US" sz="2000" dirty="0">
                <a:solidFill>
                  <a:schemeClr val="tx1"/>
                </a:solidFill>
              </a:rPr>
              <a:t>𝛼</a:t>
            </a:r>
            <a:r>
              <a:rPr kumimoji="1" lang="ja-JP" altLang="en-US" sz="2000" dirty="0"/>
              <a:t>のより適切な値を自動的に導出する方法を提案した</a:t>
            </a:r>
            <a:endParaRPr kumimoji="1" lang="en-US" altLang="ja-JP" sz="2000" dirty="0"/>
          </a:p>
          <a:p>
            <a:r>
              <a:rPr kumimoji="1" lang="ja-JP" altLang="en-US" sz="2000" dirty="0"/>
              <a:t>提案手法は事前に</a:t>
            </a:r>
            <a:r>
              <a:rPr kumimoji="1" lang="ja-JP" altLang="en-US" sz="2000" dirty="0">
                <a:solidFill>
                  <a:schemeClr val="tx1"/>
                </a:solidFill>
              </a:rPr>
              <a:t>𝛼</a:t>
            </a:r>
            <a:r>
              <a:rPr kumimoji="1" lang="ja-JP" altLang="en-US" sz="2000" dirty="0"/>
              <a:t>の値を設定しなくても</a:t>
            </a:r>
            <a:r>
              <a:rPr kumimoji="1" lang="en-US" altLang="ja-JP" sz="2000" dirty="0"/>
              <a:t>,</a:t>
            </a:r>
            <a:r>
              <a:rPr kumimoji="1" lang="ja-JP" altLang="en-US" sz="2000" dirty="0"/>
              <a:t> 従来手法と</a:t>
            </a:r>
            <a:r>
              <a:rPr lang="ja-JP" altLang="en-US" sz="2000" dirty="0"/>
              <a:t>同等かそれ以上の</a:t>
            </a:r>
            <a:r>
              <a:rPr kumimoji="1" lang="ja-JP" altLang="en-US" sz="2000" dirty="0"/>
              <a:t>メモリ削減量とデッドラインミス回数を達成できることがわかった</a:t>
            </a:r>
            <a:endParaRPr kumimoji="1" lang="en-US" altLang="ja-JP" sz="2000" dirty="0"/>
          </a:p>
          <a:p>
            <a:pPr marL="457200" lvl="1" indent="0">
              <a:buNone/>
            </a:pPr>
            <a:endParaRPr kumimoji="1" lang="en-US" altLang="ja-JP" sz="2000" dirty="0"/>
          </a:p>
          <a:p>
            <a:r>
              <a:rPr lang="ja-JP" altLang="en-US" sz="2000" dirty="0"/>
              <a:t>今後の課題</a:t>
            </a:r>
            <a:endParaRPr lang="en-US" altLang="ja-JP" sz="2000" dirty="0"/>
          </a:p>
          <a:p>
            <a:pPr lvl="1"/>
            <a:r>
              <a:rPr kumimoji="1" lang="ja-JP" altLang="en-US" sz="2000" dirty="0"/>
              <a:t>提案手法のスケジューラが</a:t>
            </a:r>
            <a:r>
              <a:rPr kumimoji="1" lang="en-US" altLang="ja-JP" sz="2000" dirty="0"/>
              <a:t>1</a:t>
            </a:r>
            <a:r>
              <a:rPr kumimoji="1" lang="ja-JP" altLang="en-US" sz="2000" dirty="0"/>
              <a:t>プロセッサ環境下でしか想定できていないためこれを</a:t>
            </a:r>
            <a:r>
              <a:rPr lang="ja-JP" altLang="en-US" sz="2000" dirty="0"/>
              <a:t>複数</a:t>
            </a:r>
            <a:r>
              <a:rPr kumimoji="1" lang="ja-JP" altLang="en-US" sz="2000" dirty="0"/>
              <a:t>プロセッサ環境下でも対応させること</a:t>
            </a:r>
          </a:p>
        </p:txBody>
      </p:sp>
      <p:sp>
        <p:nvSpPr>
          <p:cNvPr id="4" name="日付プレースホルダー 3">
            <a:extLst>
              <a:ext uri="{FF2B5EF4-FFF2-40B4-BE49-F238E27FC236}">
                <a16:creationId xmlns:a16="http://schemas.microsoft.com/office/drawing/2014/main" id="{F626BAEF-983A-4106-A2E5-E9807577D74C}"/>
              </a:ext>
            </a:extLst>
          </p:cNvPr>
          <p:cNvSpPr>
            <a:spLocks noGrp="1"/>
          </p:cNvSpPr>
          <p:nvPr>
            <p:ph type="dt" sz="half" idx="10"/>
          </p:nvPr>
        </p:nvSpPr>
        <p:spPr/>
        <p:txBody>
          <a:bodyPr/>
          <a:lstStyle/>
          <a:p>
            <a:fld id="{633DCEAB-19A2-4DBB-BDB0-EB3D39246C7F}"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802F903C-3148-4300-99A0-23491A427CDB}"/>
              </a:ext>
            </a:extLst>
          </p:cNvPr>
          <p:cNvSpPr>
            <a:spLocks noGrp="1"/>
          </p:cNvSpPr>
          <p:nvPr>
            <p:ph type="sldNum" sz="quarter" idx="12"/>
          </p:nvPr>
        </p:nvSpPr>
        <p:spPr/>
        <p:txBody>
          <a:bodyPr/>
          <a:lstStyle/>
          <a:p>
            <a:fld id="{6926F6F1-2C0D-41CF-B349-C178C2F00F8B}" type="slidenum">
              <a:rPr kumimoji="1" lang="ja-JP" altLang="en-US" smtClean="0"/>
              <a:t>20</a:t>
            </a:fld>
            <a:endParaRPr kumimoji="1" lang="ja-JP" altLang="en-US"/>
          </a:p>
        </p:txBody>
      </p:sp>
    </p:spTree>
    <p:extLst>
      <p:ext uri="{BB962C8B-B14F-4D97-AF65-F5344CB8AC3E}">
        <p14:creationId xmlns:p14="http://schemas.microsoft.com/office/powerpoint/2010/main" val="3949678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コンテンツ プレースホルダー 10">
            <a:extLst>
              <a:ext uri="{FF2B5EF4-FFF2-40B4-BE49-F238E27FC236}">
                <a16:creationId xmlns:a16="http://schemas.microsoft.com/office/drawing/2014/main" id="{9679358B-0B32-4556-8323-A1880A97CA26}"/>
              </a:ext>
            </a:extLst>
          </p:cNvPr>
          <p:cNvPicPr>
            <a:picLocks noGrp="1" noChangeAspect="1"/>
          </p:cNvPicPr>
          <p:nvPr>
            <p:ph idx="1"/>
          </p:nvPr>
        </p:nvPicPr>
        <p:blipFill>
          <a:blip r:embed="rId2"/>
          <a:stretch>
            <a:fillRect/>
          </a:stretch>
        </p:blipFill>
        <p:spPr>
          <a:xfrm>
            <a:off x="1813441" y="1760221"/>
            <a:ext cx="6226088" cy="3337558"/>
          </a:xfrm>
          <a:prstGeom prst="rect">
            <a:avLst/>
          </a:prstGeom>
        </p:spPr>
      </p:pic>
      <p:sp>
        <p:nvSpPr>
          <p:cNvPr id="2" name="タイトル 1">
            <a:extLst>
              <a:ext uri="{FF2B5EF4-FFF2-40B4-BE49-F238E27FC236}">
                <a16:creationId xmlns:a16="http://schemas.microsoft.com/office/drawing/2014/main" id="{C66F0870-A990-40FC-8170-F56952490773}"/>
              </a:ext>
            </a:extLst>
          </p:cNvPr>
          <p:cNvSpPr>
            <a:spLocks noGrp="1"/>
          </p:cNvSpPr>
          <p:nvPr>
            <p:ph type="title"/>
          </p:nvPr>
        </p:nvSpPr>
        <p:spPr/>
        <p:txBody>
          <a:bodyPr/>
          <a:lstStyle/>
          <a:p>
            <a:r>
              <a:rPr lang="en-US" altLang="ja-JP" dirty="0"/>
              <a:t>[4]</a:t>
            </a:r>
            <a:r>
              <a:rPr lang="ja-JP" altLang="en-US" dirty="0"/>
              <a:t>とパラメータ同じ実験結果</a:t>
            </a:r>
            <a:endParaRPr kumimoji="1" lang="ja-JP" altLang="en-US" dirty="0"/>
          </a:p>
        </p:txBody>
      </p:sp>
      <p:sp>
        <p:nvSpPr>
          <p:cNvPr id="4" name="日付プレースホルダー 3">
            <a:extLst>
              <a:ext uri="{FF2B5EF4-FFF2-40B4-BE49-F238E27FC236}">
                <a16:creationId xmlns:a16="http://schemas.microsoft.com/office/drawing/2014/main" id="{FF8F6A53-BF39-45F7-BA26-4EC267751E61}"/>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31001481-2DE4-4EFF-8921-7683F2C90FCB}"/>
              </a:ext>
            </a:extLst>
          </p:cNvPr>
          <p:cNvSpPr>
            <a:spLocks noGrp="1"/>
          </p:cNvSpPr>
          <p:nvPr>
            <p:ph type="sldNum" sz="quarter" idx="12"/>
          </p:nvPr>
        </p:nvSpPr>
        <p:spPr/>
        <p:txBody>
          <a:bodyPr/>
          <a:lstStyle/>
          <a:p>
            <a:fld id="{6926F6F1-2C0D-41CF-B349-C178C2F00F8B}" type="slidenum">
              <a:rPr kumimoji="1" lang="ja-JP" altLang="en-US" smtClean="0"/>
              <a:t>21</a:t>
            </a:fld>
            <a:endParaRPr kumimoji="1" lang="ja-JP" altLang="en-US"/>
          </a:p>
        </p:txBody>
      </p:sp>
      <p:sp>
        <p:nvSpPr>
          <p:cNvPr id="20" name="吹き出し: 角を丸めた四角形 19">
            <a:extLst>
              <a:ext uri="{FF2B5EF4-FFF2-40B4-BE49-F238E27FC236}">
                <a16:creationId xmlns:a16="http://schemas.microsoft.com/office/drawing/2014/main" id="{0CD4DCA0-68DC-4CC0-BDF9-FCD1449E7FF2}"/>
              </a:ext>
            </a:extLst>
          </p:cNvPr>
          <p:cNvSpPr/>
          <p:nvPr/>
        </p:nvSpPr>
        <p:spPr>
          <a:xfrm>
            <a:off x="683819" y="4524231"/>
            <a:ext cx="1485443" cy="713939"/>
          </a:xfrm>
          <a:prstGeom prst="wedgeRoundRectCallout">
            <a:avLst>
              <a:gd name="adj1" fmla="val 121221"/>
              <a:gd name="adj2" fmla="val -60163"/>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n w="0"/>
                <a:solidFill>
                  <a:schemeClr val="tx1"/>
                </a:solidFill>
                <a:effectLst>
                  <a:outerShdw blurRad="38100" dist="19050" dir="2700000" algn="tl" rotWithShape="0">
                    <a:schemeClr val="dk1">
                      <a:alpha val="40000"/>
                    </a:schemeClr>
                  </a:outerShdw>
                </a:effectLst>
              </a:rPr>
              <a:t>最小値は</a:t>
            </a:r>
            <a:endParaRPr kumimoji="1" lang="en-US" altLang="ja-JP" dirty="0">
              <a:ln w="0"/>
              <a:solidFill>
                <a:schemeClr val="tx1"/>
              </a:solidFill>
              <a:effectLst>
                <a:outerShdw blurRad="38100" dist="19050" dir="2700000" algn="tl" rotWithShape="0">
                  <a:schemeClr val="dk1">
                    <a:alpha val="40000"/>
                  </a:schemeClr>
                </a:outerShdw>
              </a:effectLst>
            </a:endParaRPr>
          </a:p>
          <a:p>
            <a:pPr algn="ctr"/>
            <a:r>
              <a:rPr kumimoji="1" lang="ja-JP" altLang="en-US" dirty="0">
                <a:ln w="0"/>
                <a:solidFill>
                  <a:schemeClr val="tx1"/>
                </a:solidFill>
                <a:effectLst>
                  <a:outerShdw blurRad="38100" dist="19050" dir="2700000" algn="tl" rotWithShape="0">
                    <a:schemeClr val="dk1">
                      <a:alpha val="40000"/>
                    </a:schemeClr>
                  </a:outerShdw>
                </a:effectLst>
              </a:rPr>
              <a:t>すべて同じ</a:t>
            </a:r>
            <a:endParaRPr kumimoji="1" lang="ja-JP" altLang="en-US" dirty="0"/>
          </a:p>
        </p:txBody>
      </p:sp>
      <p:sp>
        <p:nvSpPr>
          <p:cNvPr id="41" name="吹き出し: 円形 40">
            <a:extLst>
              <a:ext uri="{FF2B5EF4-FFF2-40B4-BE49-F238E27FC236}">
                <a16:creationId xmlns:a16="http://schemas.microsoft.com/office/drawing/2014/main" id="{EACBCF7C-F1DE-4AB7-A334-959194BEE3E2}"/>
              </a:ext>
            </a:extLst>
          </p:cNvPr>
          <p:cNvSpPr/>
          <p:nvPr/>
        </p:nvSpPr>
        <p:spPr>
          <a:xfrm>
            <a:off x="6658061" y="1125092"/>
            <a:ext cx="1602769" cy="944432"/>
          </a:xfrm>
          <a:prstGeom prst="wedgeEllipseCallout">
            <a:avLst>
              <a:gd name="adj1" fmla="val -110790"/>
              <a:gd name="adj2" fmla="val 2363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吹き出し: 円形 41">
            <a:extLst>
              <a:ext uri="{FF2B5EF4-FFF2-40B4-BE49-F238E27FC236}">
                <a16:creationId xmlns:a16="http://schemas.microsoft.com/office/drawing/2014/main" id="{D2A61083-D17D-4306-8242-31A9407F7818}"/>
              </a:ext>
            </a:extLst>
          </p:cNvPr>
          <p:cNvSpPr/>
          <p:nvPr/>
        </p:nvSpPr>
        <p:spPr>
          <a:xfrm>
            <a:off x="6421348" y="1047964"/>
            <a:ext cx="1926405" cy="1035082"/>
          </a:xfrm>
          <a:prstGeom prst="wedgeEllipseCallout">
            <a:avLst>
              <a:gd name="adj1" fmla="val -25200"/>
              <a:gd name="adj2" fmla="val 22252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pPr algn="ctr"/>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0:12023.97</a:t>
            </a:r>
          </a:p>
          <a:p>
            <a:r>
              <a:rPr kumimoji="1" lang="ja-JP" altLang="en-US" sz="1200" dirty="0">
                <a:solidFill>
                  <a:schemeClr val="tx1"/>
                </a:solidFill>
              </a:rPr>
              <a:t>提案手法</a:t>
            </a:r>
            <a:r>
              <a:rPr kumimoji="1" lang="en-US" altLang="ja-JP" sz="1200" dirty="0">
                <a:solidFill>
                  <a:schemeClr val="tx1"/>
                </a:solidFill>
              </a:rPr>
              <a:t>:</a:t>
            </a:r>
            <a:r>
              <a:rPr kumimoji="1" lang="ja-JP" altLang="en-US" sz="1200" dirty="0">
                <a:solidFill>
                  <a:schemeClr val="tx1"/>
                </a:solidFill>
              </a:rPr>
              <a:t>　　</a:t>
            </a:r>
            <a:r>
              <a:rPr kumimoji="1" lang="en-US" altLang="ja-JP" sz="1200" dirty="0">
                <a:solidFill>
                  <a:schemeClr val="tx1"/>
                </a:solidFill>
              </a:rPr>
              <a:t>12350.16</a:t>
            </a:r>
            <a:endParaRPr kumimoji="1" lang="ja-JP" altLang="en-US" sz="1200" dirty="0">
              <a:solidFill>
                <a:schemeClr val="tx1"/>
              </a:solidFill>
            </a:endParaRPr>
          </a:p>
        </p:txBody>
      </p:sp>
      <p:sp>
        <p:nvSpPr>
          <p:cNvPr id="43" name="吹き出し: 円形 42">
            <a:extLst>
              <a:ext uri="{FF2B5EF4-FFF2-40B4-BE49-F238E27FC236}">
                <a16:creationId xmlns:a16="http://schemas.microsoft.com/office/drawing/2014/main" id="{2D9D9CBE-81F9-4F78-A304-1EB46C9BEE0D}"/>
              </a:ext>
            </a:extLst>
          </p:cNvPr>
          <p:cNvSpPr/>
          <p:nvPr/>
        </p:nvSpPr>
        <p:spPr>
          <a:xfrm>
            <a:off x="325913" y="3332808"/>
            <a:ext cx="1664849" cy="1042925"/>
          </a:xfrm>
          <a:prstGeom prst="wedgeEllipseCallout">
            <a:avLst>
              <a:gd name="adj1" fmla="val 126660"/>
              <a:gd name="adj2" fmla="val -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吹き出し: 円形 43">
            <a:extLst>
              <a:ext uri="{FF2B5EF4-FFF2-40B4-BE49-F238E27FC236}">
                <a16:creationId xmlns:a16="http://schemas.microsoft.com/office/drawing/2014/main" id="{6F3A8D4A-D00D-418A-AC77-E06A04DDE6DE}"/>
              </a:ext>
            </a:extLst>
          </p:cNvPr>
          <p:cNvSpPr/>
          <p:nvPr/>
        </p:nvSpPr>
        <p:spPr>
          <a:xfrm>
            <a:off x="251717" y="3200400"/>
            <a:ext cx="1857406" cy="1192055"/>
          </a:xfrm>
          <a:prstGeom prst="wedgeEllipseCallout">
            <a:avLst>
              <a:gd name="adj1" fmla="val 180491"/>
              <a:gd name="adj2" fmla="val -4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最悪メモリ消費量の平均値</a:t>
            </a:r>
            <a:endParaRPr kumimoji="1" lang="en-US" altLang="ja-JP" sz="1200" dirty="0">
              <a:solidFill>
                <a:schemeClr val="tx1"/>
              </a:solidFill>
            </a:endParaRPr>
          </a:p>
          <a:p>
            <a:r>
              <a:rPr kumimoji="1" lang="en-US" altLang="ja-JP" sz="1200" dirty="0">
                <a:solidFill>
                  <a:schemeClr val="tx1"/>
                </a:solidFill>
              </a:rPr>
              <a:t>a</a:t>
            </a:r>
            <a:r>
              <a:rPr kumimoji="1" lang="ja-JP" altLang="en-US" sz="1200" dirty="0">
                <a:solidFill>
                  <a:schemeClr val="tx1"/>
                </a:solidFill>
              </a:rPr>
              <a:t>＝</a:t>
            </a:r>
            <a:r>
              <a:rPr kumimoji="1" lang="en-US" altLang="ja-JP" sz="1200" dirty="0">
                <a:solidFill>
                  <a:schemeClr val="tx1"/>
                </a:solidFill>
              </a:rPr>
              <a:t>1000: 12732.71</a:t>
            </a:r>
          </a:p>
          <a:p>
            <a:pPr algn="ctr"/>
            <a:r>
              <a:rPr kumimoji="1" lang="en-US" altLang="ja-JP" sz="1200" dirty="0">
                <a:solidFill>
                  <a:schemeClr val="tx1"/>
                </a:solidFill>
              </a:rPr>
              <a:t>a=100:12080.43</a:t>
            </a:r>
            <a:endParaRPr kumimoji="1" lang="ja-JP" altLang="en-US" sz="1200" dirty="0">
              <a:solidFill>
                <a:schemeClr val="tx1"/>
              </a:solidFill>
            </a:endParaRPr>
          </a:p>
        </p:txBody>
      </p:sp>
      <p:sp>
        <p:nvSpPr>
          <p:cNvPr id="46" name="テキスト ボックス 45">
            <a:extLst>
              <a:ext uri="{FF2B5EF4-FFF2-40B4-BE49-F238E27FC236}">
                <a16:creationId xmlns:a16="http://schemas.microsoft.com/office/drawing/2014/main" id="{7815E9AF-29C1-40D4-8982-B2FDA93E582C}"/>
              </a:ext>
            </a:extLst>
          </p:cNvPr>
          <p:cNvSpPr txBox="1"/>
          <p:nvPr/>
        </p:nvSpPr>
        <p:spPr>
          <a:xfrm>
            <a:off x="1655852" y="5337390"/>
            <a:ext cx="6878548" cy="218521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従来手法</a:t>
            </a:r>
            <a:r>
              <a:rPr kumimoji="1" lang="en-US" altLang="ja-JP" sz="2000" dirty="0"/>
              <a:t>(</a:t>
            </a:r>
            <a:r>
              <a:rPr kumimoji="1" lang="ja-JP" altLang="en-US" sz="2000" dirty="0">
                <a:solidFill>
                  <a:schemeClr val="tx1"/>
                </a:solidFill>
              </a:rPr>
              <a:t>𝛼 </a:t>
            </a:r>
            <a:r>
              <a:rPr kumimoji="1" lang="ja-JP" altLang="en-US" sz="2000" dirty="0"/>
              <a:t>＝</a:t>
            </a:r>
            <a:r>
              <a:rPr kumimoji="1" lang="en-US" altLang="ja-JP" sz="2000" dirty="0"/>
              <a:t>1000,1,0)</a:t>
            </a:r>
            <a:r>
              <a:rPr kumimoji="1" lang="ja-JP" altLang="en-US" sz="2000" dirty="0"/>
              <a:t>の最悪メモリ消費量の平均の値は</a:t>
            </a:r>
            <a:r>
              <a:rPr kumimoji="1" lang="en-US" altLang="ja-JP" sz="2000" dirty="0">
                <a:solidFill>
                  <a:srgbClr val="FF0000"/>
                </a:solidFill>
              </a:rPr>
              <a:t>12279</a:t>
            </a:r>
            <a:r>
              <a:rPr kumimoji="1" lang="ja-JP" altLang="en-US" sz="2000" dirty="0"/>
              <a:t>で提案手法は</a:t>
            </a:r>
            <a:r>
              <a:rPr kumimoji="1" lang="en-US" altLang="ja-JP" sz="2000" dirty="0">
                <a:solidFill>
                  <a:srgbClr val="FF0000"/>
                </a:solidFill>
              </a:rPr>
              <a:t>12350</a:t>
            </a:r>
            <a:r>
              <a:rPr kumimoji="1" lang="ja-JP" altLang="en-US" sz="2000" dirty="0"/>
              <a:t>となった</a:t>
            </a:r>
            <a:r>
              <a:rPr kumimoji="1" lang="en-US" altLang="ja-JP" sz="2000" dirty="0"/>
              <a:t>.</a:t>
            </a:r>
            <a:r>
              <a:rPr kumimoji="1" lang="ja-JP" altLang="en-US" sz="2000" dirty="0"/>
              <a:t> </a:t>
            </a:r>
            <a:endParaRPr kumimoji="1" lang="en-US" altLang="ja-JP" sz="2000" dirty="0"/>
          </a:p>
          <a:p>
            <a:pPr marL="285750" indent="-285750">
              <a:buFont typeface="Arial" panose="020B0604020202020204" pitchFamily="34" charset="0"/>
              <a:buChar char="•"/>
            </a:pPr>
            <a:r>
              <a:rPr kumimoji="1" lang="ja-JP" altLang="en-US" sz="2000" dirty="0">
                <a:solidFill>
                  <a:schemeClr val="tx1"/>
                </a:solidFill>
              </a:rPr>
              <a:t>𝛼 </a:t>
            </a:r>
            <a:r>
              <a:rPr kumimoji="1" lang="ja-JP" altLang="en-US" sz="2000" dirty="0"/>
              <a:t>＝</a:t>
            </a:r>
            <a:r>
              <a:rPr kumimoji="1" lang="en-US" altLang="ja-JP" sz="2000" dirty="0"/>
              <a:t>1000,100(</a:t>
            </a:r>
            <a:r>
              <a:rPr kumimoji="1" lang="ja-JP" altLang="en-US" sz="2000" dirty="0"/>
              <a:t>従来手法</a:t>
            </a:r>
            <a:r>
              <a:rPr kumimoji="1" lang="en-US" altLang="ja-JP" sz="2000" dirty="0"/>
              <a:t>)</a:t>
            </a:r>
            <a:r>
              <a:rPr kumimoji="1" lang="ja-JP" altLang="en-US" sz="2000" dirty="0"/>
              <a:t>ではそれぞれ</a:t>
            </a:r>
            <a:r>
              <a:rPr kumimoji="1" lang="en-US" altLang="ja-JP" sz="2000" dirty="0">
                <a:solidFill>
                  <a:srgbClr val="FF0000"/>
                </a:solidFill>
              </a:rPr>
              <a:t>18</a:t>
            </a:r>
            <a:r>
              <a:rPr kumimoji="1" lang="ja-JP" altLang="en-US" sz="2000" dirty="0"/>
              <a:t>回</a:t>
            </a:r>
            <a:r>
              <a:rPr kumimoji="1" lang="en-US" altLang="ja-JP" sz="2000" dirty="0"/>
              <a:t>,</a:t>
            </a:r>
            <a:r>
              <a:rPr kumimoji="1" lang="en-US" altLang="ja-JP" sz="2000" dirty="0">
                <a:solidFill>
                  <a:srgbClr val="FF0000"/>
                </a:solidFill>
              </a:rPr>
              <a:t>2</a:t>
            </a:r>
            <a:r>
              <a:rPr kumimoji="1" lang="ja-JP" altLang="en-US" sz="2000" dirty="0"/>
              <a:t>回デッドラインミスをしているが，提案手法は</a:t>
            </a:r>
            <a:r>
              <a:rPr kumimoji="1" lang="en-US" altLang="ja-JP" sz="2000" dirty="0"/>
              <a:t>1</a:t>
            </a:r>
            <a:r>
              <a:rPr kumimoji="1" lang="ja-JP" altLang="en-US" sz="2000" dirty="0"/>
              <a:t>度もデッドラインミスをしていない</a:t>
            </a:r>
            <a:r>
              <a:rPr kumimoji="1" lang="en-US" altLang="ja-JP" sz="2000" dirty="0"/>
              <a:t>.</a:t>
            </a:r>
          </a:p>
          <a:p>
            <a:pPr marL="285750" indent="-285750">
              <a:buFont typeface="Arial" panose="020B0604020202020204" pitchFamily="34" charset="0"/>
              <a:buChar char="•"/>
            </a:pPr>
            <a:endParaRPr kumimoji="1" lang="en-US" altLang="ja-JP" dirty="0"/>
          </a:p>
          <a:p>
            <a:endParaRPr kumimoji="1" lang="ja-JP" altLang="en-US" dirty="0"/>
          </a:p>
        </p:txBody>
      </p:sp>
      <p:sp>
        <p:nvSpPr>
          <p:cNvPr id="50" name="吹き出し: 円形 49">
            <a:extLst>
              <a:ext uri="{FF2B5EF4-FFF2-40B4-BE49-F238E27FC236}">
                <a16:creationId xmlns:a16="http://schemas.microsoft.com/office/drawing/2014/main" id="{C57E66D9-F187-4EC4-8231-4A745E5E687A}"/>
              </a:ext>
            </a:extLst>
          </p:cNvPr>
          <p:cNvSpPr/>
          <p:nvPr/>
        </p:nvSpPr>
        <p:spPr>
          <a:xfrm>
            <a:off x="916624" y="1348245"/>
            <a:ext cx="1397286" cy="797081"/>
          </a:xfrm>
          <a:prstGeom prst="wedgeEllipseCallout">
            <a:avLst>
              <a:gd name="adj1" fmla="val 143527"/>
              <a:gd name="adj2" fmla="val 1542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デッドラインミス回数</a:t>
            </a:r>
          </a:p>
        </p:txBody>
      </p:sp>
      <p:sp>
        <p:nvSpPr>
          <p:cNvPr id="69" name="직사각형 61">
            <a:extLst>
              <a:ext uri="{FF2B5EF4-FFF2-40B4-BE49-F238E27FC236}">
                <a16:creationId xmlns:a16="http://schemas.microsoft.com/office/drawing/2014/main" id="{1E9E8B4B-1088-46AD-902D-A5CD5D1B3A97}"/>
              </a:ext>
            </a:extLst>
          </p:cNvPr>
          <p:cNvSpPr/>
          <p:nvPr/>
        </p:nvSpPr>
        <p:spPr>
          <a:xfrm>
            <a:off x="3247330" y="4428709"/>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0" name="직사각형 61">
            <a:extLst>
              <a:ext uri="{FF2B5EF4-FFF2-40B4-BE49-F238E27FC236}">
                <a16:creationId xmlns:a16="http://schemas.microsoft.com/office/drawing/2014/main" id="{8E2F4E5B-A8BE-4DAD-ACD4-1C3617414CAC}"/>
              </a:ext>
            </a:extLst>
          </p:cNvPr>
          <p:cNvSpPr/>
          <p:nvPr/>
        </p:nvSpPr>
        <p:spPr>
          <a:xfrm>
            <a:off x="4441089"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1" name="직사각형 61">
            <a:extLst>
              <a:ext uri="{FF2B5EF4-FFF2-40B4-BE49-F238E27FC236}">
                <a16:creationId xmlns:a16="http://schemas.microsoft.com/office/drawing/2014/main" id="{2C7218CF-C9B3-4CD1-8891-AB385295EDDB}"/>
              </a:ext>
            </a:extLst>
          </p:cNvPr>
          <p:cNvSpPr/>
          <p:nvPr/>
        </p:nvSpPr>
        <p:spPr>
          <a:xfrm>
            <a:off x="5648776" y="44276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72" name="직사각형 61">
            <a:extLst>
              <a:ext uri="{FF2B5EF4-FFF2-40B4-BE49-F238E27FC236}">
                <a16:creationId xmlns:a16="http://schemas.microsoft.com/office/drawing/2014/main" id="{4D719A9E-1DB5-443A-A70C-CBB9DDDD8965}"/>
              </a:ext>
            </a:extLst>
          </p:cNvPr>
          <p:cNvSpPr/>
          <p:nvPr/>
        </p:nvSpPr>
        <p:spPr>
          <a:xfrm>
            <a:off x="6842535" y="4442551"/>
            <a:ext cx="111600" cy="102475"/>
          </a:xfrm>
          <a:prstGeom prst="rect">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E71224"/>
              </a:solidFill>
            </a:endParaRPr>
          </a:p>
        </p:txBody>
      </p:sp>
      <p:sp>
        <p:nvSpPr>
          <p:cNvPr id="54" name="Right Triangle 53">
            <a:extLst>
              <a:ext uri="{FF2B5EF4-FFF2-40B4-BE49-F238E27FC236}">
                <a16:creationId xmlns:a16="http://schemas.microsoft.com/office/drawing/2014/main" id="{1364B049-F8C2-4C3D-A68D-2A4525E4A31C}"/>
              </a:ext>
            </a:extLst>
          </p:cNvPr>
          <p:cNvSpPr/>
          <p:nvPr/>
        </p:nvSpPr>
        <p:spPr>
          <a:xfrm rot="-8100000">
            <a:off x="3187511"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59" name="等腰三角形 58">
            <a:extLst>
              <a:ext uri="{FF2B5EF4-FFF2-40B4-BE49-F238E27FC236}">
                <a16:creationId xmlns:a16="http://schemas.microsoft.com/office/drawing/2014/main" id="{F553E27F-377C-4F38-AC35-4BF5194F6C3F}"/>
              </a:ext>
            </a:extLst>
          </p:cNvPr>
          <p:cNvSpPr/>
          <p:nvPr/>
        </p:nvSpPr>
        <p:spPr>
          <a:xfrm rot="8500542">
            <a:off x="3195754" y="3860652"/>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7" name="等腰三角形 58">
            <a:extLst>
              <a:ext uri="{FF2B5EF4-FFF2-40B4-BE49-F238E27FC236}">
                <a16:creationId xmlns:a16="http://schemas.microsoft.com/office/drawing/2014/main" id="{BAC8CA33-1A1E-4219-A802-113764B23EB6}"/>
              </a:ext>
            </a:extLst>
          </p:cNvPr>
          <p:cNvSpPr/>
          <p:nvPr/>
        </p:nvSpPr>
        <p:spPr>
          <a:xfrm rot="8500542">
            <a:off x="4413534" y="3860653"/>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78" name="Right Triangle 53">
            <a:extLst>
              <a:ext uri="{FF2B5EF4-FFF2-40B4-BE49-F238E27FC236}">
                <a16:creationId xmlns:a16="http://schemas.microsoft.com/office/drawing/2014/main" id="{ADB43691-1ED1-4EF2-8868-C5174CA9888E}"/>
              </a:ext>
            </a:extLst>
          </p:cNvPr>
          <p:cNvSpPr/>
          <p:nvPr/>
        </p:nvSpPr>
        <p:spPr>
          <a:xfrm rot="13500000">
            <a:off x="4421997" y="3857551"/>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0" name="Right Triangle 53">
            <a:extLst>
              <a:ext uri="{FF2B5EF4-FFF2-40B4-BE49-F238E27FC236}">
                <a16:creationId xmlns:a16="http://schemas.microsoft.com/office/drawing/2014/main" id="{E6E5CABF-37B7-46BA-989A-C9F37050473F}"/>
              </a:ext>
            </a:extLst>
          </p:cNvPr>
          <p:cNvSpPr/>
          <p:nvPr/>
        </p:nvSpPr>
        <p:spPr>
          <a:xfrm rot="13500000">
            <a:off x="5610009" y="3847989"/>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1" name="Right Triangle 53">
            <a:extLst>
              <a:ext uri="{FF2B5EF4-FFF2-40B4-BE49-F238E27FC236}">
                <a16:creationId xmlns:a16="http://schemas.microsoft.com/office/drawing/2014/main" id="{FB1976A7-9141-4F9F-BE1D-AEC8078F1591}"/>
              </a:ext>
            </a:extLst>
          </p:cNvPr>
          <p:cNvSpPr/>
          <p:nvPr/>
        </p:nvSpPr>
        <p:spPr>
          <a:xfrm rot="13500000">
            <a:off x="6821877" y="3821510"/>
            <a:ext cx="182880" cy="0"/>
          </a:xfrm>
          <a:prstGeom prst="r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ja-JP" altLang="en-US">
              <a:solidFill>
                <a:srgbClr val="000000"/>
              </a:solidFill>
            </a:endParaRPr>
          </a:p>
        </p:txBody>
      </p:sp>
      <p:sp>
        <p:nvSpPr>
          <p:cNvPr id="83" name="等腰三角形 58">
            <a:extLst>
              <a:ext uri="{FF2B5EF4-FFF2-40B4-BE49-F238E27FC236}">
                <a16:creationId xmlns:a16="http://schemas.microsoft.com/office/drawing/2014/main" id="{EAC8D39B-FE36-4D0B-B609-32A3CEC11DAC}"/>
              </a:ext>
            </a:extLst>
          </p:cNvPr>
          <p:cNvSpPr/>
          <p:nvPr/>
        </p:nvSpPr>
        <p:spPr>
          <a:xfrm rot="8500542">
            <a:off x="5610009" y="3837419"/>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
        <p:nvSpPr>
          <p:cNvPr id="84" name="等腰三角形 58">
            <a:extLst>
              <a:ext uri="{FF2B5EF4-FFF2-40B4-BE49-F238E27FC236}">
                <a16:creationId xmlns:a16="http://schemas.microsoft.com/office/drawing/2014/main" id="{313AE051-5174-4110-B6CB-66DF0443DA98}"/>
              </a:ext>
            </a:extLst>
          </p:cNvPr>
          <p:cNvSpPr/>
          <p:nvPr/>
        </p:nvSpPr>
        <p:spPr>
          <a:xfrm rot="8500542">
            <a:off x="6804288" y="3831556"/>
            <a:ext cx="182880" cy="0"/>
          </a:xfrm>
          <a:prstGeom prst="triangl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000000"/>
              </a:solidFill>
            </a:endParaRPr>
          </a:p>
        </p:txBody>
      </p:sp>
    </p:spTree>
    <p:extLst>
      <p:ext uri="{BB962C8B-B14F-4D97-AF65-F5344CB8AC3E}">
        <p14:creationId xmlns:p14="http://schemas.microsoft.com/office/powerpoint/2010/main" val="428969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9D019-A7E6-4E18-B535-D202938D41A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73A8CA0-695E-4EAA-83D1-2FB49037F689}"/>
              </a:ext>
            </a:extLst>
          </p:cNvPr>
          <p:cNvSpPr>
            <a:spLocks noGrp="1"/>
          </p:cNvSpPr>
          <p:nvPr>
            <p:ph idx="1"/>
          </p:nvPr>
        </p:nvSpPr>
        <p:spPr/>
        <p:txBody>
          <a:bodyPr>
            <a:noAutofit/>
          </a:bodyPr>
          <a:lstStyle/>
          <a:p>
            <a:r>
              <a:rPr kumimoji="1" lang="ja-JP" altLang="en-US" dirty="0"/>
              <a:t>組込みシステム</a:t>
            </a:r>
            <a:endParaRPr lang="en-US" altLang="ja-JP" dirty="0"/>
          </a:p>
          <a:p>
            <a:pPr marL="0" indent="0">
              <a:buNone/>
            </a:pPr>
            <a:r>
              <a:rPr lang="ja-JP" altLang="en-US" dirty="0"/>
              <a:t>　</a:t>
            </a:r>
            <a:r>
              <a:rPr kumimoji="1" lang="ja-JP" altLang="en-US" dirty="0"/>
              <a:t>代表的な例は，スマートフォン，家電製品，医療機器など</a:t>
            </a:r>
            <a:endParaRPr kumimoji="1" lang="en-US" altLang="ja-JP" dirty="0"/>
          </a:p>
          <a:p>
            <a:pPr marL="0" indent="0">
              <a:buNone/>
            </a:pPr>
            <a:r>
              <a:rPr lang="ja-JP" altLang="en-US" dirty="0">
                <a:solidFill>
                  <a:schemeClr val="tx1"/>
                </a:solidFill>
              </a:rPr>
              <a:t>　　</a:t>
            </a:r>
            <a:r>
              <a:rPr kumimoji="1" lang="ja-JP" altLang="en-US" dirty="0">
                <a:solidFill>
                  <a:schemeClr val="tx1"/>
                </a:solidFill>
              </a:rPr>
              <a:t>これらは大量生産されるため，製造コストの削減が重要</a:t>
            </a:r>
            <a:r>
              <a:rPr lang="en-US" altLang="ja-JP" dirty="0">
                <a:solidFill>
                  <a:schemeClr val="tx1"/>
                </a:solidFill>
              </a:rPr>
              <a:t>	</a:t>
            </a:r>
          </a:p>
          <a:p>
            <a:pPr marL="0" indent="0">
              <a:buNone/>
            </a:pPr>
            <a:r>
              <a:rPr lang="ja-JP" altLang="en-US" dirty="0">
                <a:solidFill>
                  <a:schemeClr val="tx1"/>
                </a:solidFill>
              </a:rPr>
              <a:t>　　　　　　　　　　　　　　</a:t>
            </a:r>
            <a:endParaRPr lang="en-US" altLang="ja-JP" dirty="0">
              <a:solidFill>
                <a:schemeClr val="tx1"/>
              </a:solidFill>
            </a:endParaRPr>
          </a:p>
          <a:p>
            <a:r>
              <a:rPr lang="ja-JP" altLang="en-US" dirty="0">
                <a:solidFill>
                  <a:schemeClr val="tx1"/>
                </a:solidFill>
              </a:rPr>
              <a:t>開発目標</a:t>
            </a:r>
            <a:endParaRPr lang="en-US" altLang="ja-JP" dirty="0">
              <a:solidFill>
                <a:schemeClr val="tx1"/>
              </a:solidFill>
            </a:endParaRPr>
          </a:p>
          <a:p>
            <a:pPr marL="457200" lvl="1" indent="0">
              <a:buNone/>
            </a:pPr>
            <a:r>
              <a:rPr lang="ja-JP" altLang="en-US" sz="1800" dirty="0">
                <a:solidFill>
                  <a:schemeClr val="tx1"/>
                </a:solidFill>
              </a:rPr>
              <a:t>組込みシステムのメモリ消費量を削減すること</a:t>
            </a:r>
            <a:r>
              <a:rPr lang="en-US" altLang="ja-JP" sz="1800" dirty="0">
                <a:solidFill>
                  <a:schemeClr val="tx1"/>
                </a:solidFill>
              </a:rPr>
              <a:t>[1]</a:t>
            </a:r>
          </a:p>
          <a:p>
            <a:pPr marL="457200" lvl="1" indent="0">
              <a:buNone/>
            </a:pPr>
            <a:r>
              <a:rPr lang="en-US" altLang="ja-JP" sz="1800" dirty="0">
                <a:solidFill>
                  <a:schemeClr val="tx1"/>
                </a:solidFill>
              </a:rPr>
              <a:t>	</a:t>
            </a:r>
            <a:r>
              <a:rPr lang="ja-JP" altLang="en-US" sz="1800" dirty="0">
                <a:solidFill>
                  <a:schemeClr val="tx1"/>
                </a:solidFill>
              </a:rPr>
              <a:t>搭載メモリ量を小さくできるため</a:t>
            </a:r>
            <a:endParaRPr lang="en-US" altLang="ja-JP" sz="1800" dirty="0">
              <a:solidFill>
                <a:schemeClr val="tx1"/>
              </a:solidFill>
            </a:endParaRPr>
          </a:p>
          <a:p>
            <a:pPr marL="57150"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a:t>
            </a:r>
            <a:endParaRPr lang="en-US" altLang="ja-JP" dirty="0">
              <a:solidFill>
                <a:schemeClr val="tx1"/>
              </a:solidFill>
            </a:endParaRPr>
          </a:p>
          <a:p>
            <a:pPr indent="-285750"/>
            <a:r>
              <a:rPr lang="ja-JP" altLang="en-US" dirty="0">
                <a:solidFill>
                  <a:schemeClr val="tx1"/>
                </a:solidFill>
              </a:rPr>
              <a:t>組込みシステムの製造コストを削減することができる</a:t>
            </a:r>
            <a:endParaRPr lang="en-US" altLang="ja-JP" dirty="0">
              <a:solidFill>
                <a:schemeClr val="tx1"/>
              </a:solidFill>
            </a:endParaRPr>
          </a:p>
        </p:txBody>
      </p:sp>
      <p:sp>
        <p:nvSpPr>
          <p:cNvPr id="4" name="日付プレースホルダー 3">
            <a:extLst>
              <a:ext uri="{FF2B5EF4-FFF2-40B4-BE49-F238E27FC236}">
                <a16:creationId xmlns:a16="http://schemas.microsoft.com/office/drawing/2014/main" id="{1775FD3D-570F-47E4-891E-C8F6D38F2116}"/>
              </a:ext>
            </a:extLst>
          </p:cNvPr>
          <p:cNvSpPr>
            <a:spLocks noGrp="1"/>
          </p:cNvSpPr>
          <p:nvPr>
            <p:ph type="dt" sz="half" idx="10"/>
          </p:nvPr>
        </p:nvSpPr>
        <p:spPr/>
        <p:txBody>
          <a:bodyPr/>
          <a:lstStyle/>
          <a:p>
            <a:fld id="{DB27F8BA-CB8C-4503-B152-E5EBE020AF74}"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1AEE9875-BDBF-4F18-90AD-695531940F65}"/>
              </a:ext>
            </a:extLst>
          </p:cNvPr>
          <p:cNvSpPr>
            <a:spLocks noGrp="1"/>
          </p:cNvSpPr>
          <p:nvPr>
            <p:ph type="sldNum" sz="quarter" idx="12"/>
          </p:nvPr>
        </p:nvSpPr>
        <p:spPr/>
        <p:txBody>
          <a:bodyPr/>
          <a:lstStyle/>
          <a:p>
            <a:fld id="{6926F6F1-2C0D-41CF-B349-C178C2F00F8B}"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8228E2F6-967E-4423-8479-529F82ACE34B}"/>
              </a:ext>
            </a:extLst>
          </p:cNvPr>
          <p:cNvSpPr txBox="1"/>
          <p:nvPr/>
        </p:nvSpPr>
        <p:spPr>
          <a:xfrm>
            <a:off x="1145569" y="6320174"/>
            <a:ext cx="6945330" cy="215444"/>
          </a:xfrm>
          <a:prstGeom prst="rect">
            <a:avLst/>
          </a:prstGeom>
          <a:noFill/>
        </p:spPr>
        <p:txBody>
          <a:bodyPr wrap="square" rtlCol="0">
            <a:spAutoFit/>
          </a:bodyPr>
          <a:lstStyle/>
          <a:p>
            <a:r>
              <a:rPr kumimoji="1" lang="en-US" altLang="ja-JP" sz="800" dirty="0"/>
              <a:t>[1]R. </a:t>
            </a:r>
            <a:r>
              <a:rPr kumimoji="1" lang="en-US" altLang="ja-JP" sz="800" dirty="0" err="1"/>
              <a:t>Zurawski</a:t>
            </a:r>
            <a:r>
              <a:rPr kumimoji="1" lang="en-US" altLang="ja-JP" sz="800" dirty="0"/>
              <a:t>, “Embedded Systems Handbook, Second Edition: Embedded Systems Design and Verification”, CRC Press, 2009</a:t>
            </a:r>
            <a:endParaRPr kumimoji="1" lang="ja-JP" altLang="en-US" sz="800" dirty="0"/>
          </a:p>
        </p:txBody>
      </p:sp>
    </p:spTree>
    <p:extLst>
      <p:ext uri="{BB962C8B-B14F-4D97-AF65-F5344CB8AC3E}">
        <p14:creationId xmlns:p14="http://schemas.microsoft.com/office/powerpoint/2010/main" val="26221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CD8B-5837-415C-A953-51E2AD47BFBE}"/>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496E8172-861F-4A1E-9FEA-BC7F88EE4D96}"/>
              </a:ext>
            </a:extLst>
          </p:cNvPr>
          <p:cNvSpPr>
            <a:spLocks noGrp="1"/>
          </p:cNvSpPr>
          <p:nvPr>
            <p:ph idx="1"/>
          </p:nvPr>
        </p:nvSpPr>
        <p:spPr/>
        <p:txBody>
          <a:bodyPr>
            <a:normAutofit fontScale="85000" lnSpcReduction="10000"/>
          </a:bodyPr>
          <a:lstStyle/>
          <a:p>
            <a:r>
              <a:rPr lang="ja-JP" altLang="en-US" sz="2000" dirty="0"/>
              <a:t>背景</a:t>
            </a:r>
            <a:endParaRPr lang="en-US" altLang="ja-JP" sz="2000" dirty="0"/>
          </a:p>
          <a:p>
            <a:pPr marL="457200" lvl="1" indent="0">
              <a:buNone/>
            </a:pPr>
            <a:r>
              <a:rPr kumimoji="1" lang="ja-JP" altLang="en-US" sz="2000" dirty="0"/>
              <a:t>リアルタイム組込みシステムは，マルチタスクシステムで設計され，マルチプロセッサ環境下で実行されることが多い</a:t>
            </a:r>
            <a:endParaRPr kumimoji="1" lang="en-US" altLang="ja-JP" sz="2000" dirty="0"/>
          </a:p>
          <a:p>
            <a:pPr lvl="1"/>
            <a:r>
              <a:rPr lang="en-US" altLang="ja-JP" sz="2000" dirty="0"/>
              <a:t>	</a:t>
            </a:r>
            <a:r>
              <a:rPr lang="ja-JP" altLang="en-US" sz="2000" dirty="0"/>
              <a:t>複数入力に対する応答性の向上</a:t>
            </a:r>
            <a:endParaRPr lang="en-US" altLang="ja-JP" sz="2000" dirty="0"/>
          </a:p>
          <a:p>
            <a:pPr lvl="1"/>
            <a:r>
              <a:rPr kumimoji="1" lang="ja-JP" altLang="en-US" sz="2000" dirty="0"/>
              <a:t>   低消費電力化と高性能化の両立</a:t>
            </a:r>
            <a:endParaRPr lang="en-US" altLang="ja-JP" sz="2000" dirty="0"/>
          </a:p>
          <a:p>
            <a:pPr marL="457200" lvl="1" indent="0">
              <a:buNone/>
            </a:pPr>
            <a:r>
              <a:rPr kumimoji="1" lang="ja-JP" altLang="en-US" sz="2000" dirty="0"/>
              <a:t>問題点</a:t>
            </a:r>
            <a:endParaRPr kumimoji="1" lang="en-US" altLang="ja-JP" sz="2000" dirty="0"/>
          </a:p>
          <a:p>
            <a:pPr marL="457200" lvl="1" indent="0">
              <a:buNone/>
            </a:pPr>
            <a:r>
              <a:rPr lang="ja-JP" altLang="en-US" sz="2000" dirty="0"/>
              <a:t>タスクが切り替わることによってヒープメモリ消費量が増大</a:t>
            </a:r>
            <a:endParaRPr lang="en-US" altLang="ja-JP" sz="2000" dirty="0"/>
          </a:p>
          <a:p>
            <a:pPr marL="457200" lvl="1" indent="0">
              <a:buNone/>
            </a:pPr>
            <a:r>
              <a:rPr kumimoji="1" lang="ja-JP" altLang="en-US" sz="2000" dirty="0"/>
              <a:t>　↓</a:t>
            </a:r>
            <a:endParaRPr kumimoji="1" lang="en-US" altLang="ja-JP" sz="2000" dirty="0"/>
          </a:p>
          <a:p>
            <a:pPr marL="457200" lvl="1" indent="0">
              <a:buNone/>
            </a:pPr>
            <a:r>
              <a:rPr kumimoji="1" lang="ja-JP" altLang="en-US" sz="2000" dirty="0"/>
              <a:t>ヒープメモリ消費量を削減するための</a:t>
            </a:r>
          </a:p>
          <a:p>
            <a:pPr marL="457200" lvl="1" indent="0">
              <a:buNone/>
            </a:pPr>
            <a:r>
              <a:rPr kumimoji="1" lang="ja-JP" altLang="en-US" sz="2000" dirty="0"/>
              <a:t>メモリ削減スケジューリング手法が提案されている</a:t>
            </a:r>
            <a:r>
              <a:rPr kumimoji="1" lang="en-US" altLang="ja-JP" sz="2000" dirty="0"/>
              <a:t>[2][</a:t>
            </a:r>
            <a:r>
              <a:rPr lang="en-US" altLang="ja-JP" sz="2000" dirty="0"/>
              <a:t>3</a:t>
            </a:r>
            <a:r>
              <a:rPr kumimoji="1" lang="en-US" altLang="ja-JP" sz="2000" dirty="0"/>
              <a:t>][4]</a:t>
            </a:r>
          </a:p>
          <a:p>
            <a:pPr lvl="2"/>
            <a:endParaRPr kumimoji="1" lang="ja-JP" altLang="en-US" dirty="0"/>
          </a:p>
        </p:txBody>
      </p:sp>
      <p:sp>
        <p:nvSpPr>
          <p:cNvPr id="4" name="日付プレースホルダー 3">
            <a:extLst>
              <a:ext uri="{FF2B5EF4-FFF2-40B4-BE49-F238E27FC236}">
                <a16:creationId xmlns:a16="http://schemas.microsoft.com/office/drawing/2014/main" id="{D63ED577-79BC-4807-9C06-609FC1363FA2}"/>
              </a:ext>
            </a:extLst>
          </p:cNvPr>
          <p:cNvSpPr>
            <a:spLocks noGrp="1"/>
          </p:cNvSpPr>
          <p:nvPr>
            <p:ph type="dt" sz="half" idx="10"/>
          </p:nvPr>
        </p:nvSpPr>
        <p:spPr/>
        <p:txBody>
          <a:bodyPr/>
          <a:lstStyle/>
          <a:p>
            <a:fld id="{ED957A70-81CA-4C4C-A012-B4BCB33AAA17}"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A7B68888-659D-445A-AB82-5119CA2223B5}"/>
              </a:ext>
            </a:extLst>
          </p:cNvPr>
          <p:cNvSpPr>
            <a:spLocks noGrp="1"/>
          </p:cNvSpPr>
          <p:nvPr>
            <p:ph type="sldNum" sz="quarter" idx="12"/>
          </p:nvPr>
        </p:nvSpPr>
        <p:spPr/>
        <p:txBody>
          <a:bodyPr/>
          <a:lstStyle/>
          <a:p>
            <a:fld id="{6926F6F1-2C0D-41CF-B349-C178C2F00F8B}" type="slidenum">
              <a:rPr kumimoji="1" lang="ja-JP" altLang="en-US" smtClean="0"/>
              <a:t>4</a:t>
            </a:fld>
            <a:endParaRPr kumimoji="1" lang="ja-JP" altLang="en-US"/>
          </a:p>
        </p:txBody>
      </p:sp>
      <p:sp>
        <p:nvSpPr>
          <p:cNvPr id="6" name="テキスト ボックス 5">
            <a:extLst>
              <a:ext uri="{FF2B5EF4-FFF2-40B4-BE49-F238E27FC236}">
                <a16:creationId xmlns:a16="http://schemas.microsoft.com/office/drawing/2014/main" id="{FAB00434-D945-4B22-8186-8D9776CC3381}"/>
              </a:ext>
            </a:extLst>
          </p:cNvPr>
          <p:cNvSpPr txBox="1"/>
          <p:nvPr/>
        </p:nvSpPr>
        <p:spPr>
          <a:xfrm>
            <a:off x="1096206" y="5984697"/>
            <a:ext cx="6830306" cy="1115690"/>
          </a:xfrm>
          <a:prstGeom prst="rect">
            <a:avLst/>
          </a:prstGeom>
          <a:noFill/>
        </p:spPr>
        <p:txBody>
          <a:bodyPr wrap="square" rtlCol="0">
            <a:spAutoFit/>
          </a:bodyPr>
          <a:lstStyle/>
          <a:p>
            <a:r>
              <a:rPr kumimoji="1" lang="en-US" altLang="ja-JP" sz="800" dirty="0"/>
              <a:t>[2]</a:t>
            </a:r>
            <a:r>
              <a:rPr kumimoji="1" lang="ja-JP" altLang="en-US" sz="800" dirty="0"/>
              <a:t>船瀬広岐　中田明夫</a:t>
            </a:r>
            <a:r>
              <a:rPr kumimoji="1" lang="en-US" altLang="ja-JP" sz="800" dirty="0"/>
              <a:t>, </a:t>
            </a:r>
            <a:r>
              <a:rPr kumimoji="1" lang="ja-JP" altLang="en-US" sz="800" dirty="0"/>
              <a:t>「変数の生存期間を考慮してヒープメモリ使用量削減を行うマルチタスクスケジューリング手法の検討」</a:t>
            </a:r>
            <a:r>
              <a:rPr kumimoji="1" lang="en-US" altLang="ja-JP" sz="800" dirty="0"/>
              <a:t>, </a:t>
            </a:r>
            <a:r>
              <a:rPr kumimoji="1" lang="ja-JP" altLang="en-US" sz="800" dirty="0"/>
              <a:t>電子情報通信学会ソフトウェアサイエンス研究会技術研究報告</a:t>
            </a:r>
            <a:r>
              <a:rPr kumimoji="1" lang="en-US" altLang="ja-JP" sz="800" dirty="0"/>
              <a:t>(SS2012), </a:t>
            </a:r>
            <a:r>
              <a:rPr kumimoji="1" lang="ja-JP" altLang="en-US" sz="800" dirty="0"/>
              <a:t>信学技報</a:t>
            </a:r>
            <a:r>
              <a:rPr kumimoji="1" lang="en-US" altLang="ja-JP" sz="800" dirty="0"/>
              <a:t>(SS2012-2), Vol.112, No.23, pp.7-12, 2012.</a:t>
            </a:r>
          </a:p>
          <a:p>
            <a:r>
              <a:rPr kumimoji="1" lang="en-US" altLang="ja-JP" sz="800" dirty="0"/>
              <a:t>[3]</a:t>
            </a:r>
            <a:r>
              <a:rPr kumimoji="1" lang="ja-JP" altLang="en-US" sz="800" dirty="0"/>
              <a:t>町頭優輝</a:t>
            </a:r>
            <a:r>
              <a:rPr kumimoji="1" lang="en-US" altLang="ja-JP" sz="800" dirty="0"/>
              <a:t>, </a:t>
            </a:r>
            <a:r>
              <a:rPr kumimoji="1" lang="ja-JP" altLang="en-US" sz="800" dirty="0"/>
              <a:t>「余裕時間の考慮によりマルチプロセッサシステムのヒープメモリ使用量を削減する</a:t>
            </a:r>
            <a:r>
              <a:rPr kumimoji="1" lang="en-US" altLang="ja-JP" sz="800" dirty="0"/>
              <a:t>LLF</a:t>
            </a:r>
            <a:r>
              <a:rPr kumimoji="1" lang="ja-JP" altLang="en-US" sz="800" dirty="0"/>
              <a:t>スケジューリングの改良」</a:t>
            </a:r>
            <a:r>
              <a:rPr kumimoji="1" lang="en-US" altLang="ja-JP" sz="800" dirty="0"/>
              <a:t>, </a:t>
            </a:r>
            <a:r>
              <a:rPr kumimoji="1" lang="ja-JP" altLang="en-US" sz="800" dirty="0"/>
              <a:t>平成</a:t>
            </a:r>
            <a:r>
              <a:rPr kumimoji="1" lang="en-US" altLang="ja-JP" sz="800" dirty="0"/>
              <a:t>29</a:t>
            </a:r>
            <a:r>
              <a:rPr kumimoji="1" lang="ja-JP" altLang="en-US" sz="800" dirty="0"/>
              <a:t>年度広島市立大学情報科学部システム工学科卒業論文</a:t>
            </a:r>
            <a:r>
              <a:rPr kumimoji="1" lang="en-US" altLang="ja-JP" sz="800" dirty="0"/>
              <a:t>, 2018.</a:t>
            </a:r>
          </a:p>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2740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AB25D-46BF-421E-A37D-7C29D4A17277}"/>
              </a:ext>
            </a:extLst>
          </p:cNvPr>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a:extLst>
              <a:ext uri="{FF2B5EF4-FFF2-40B4-BE49-F238E27FC236}">
                <a16:creationId xmlns:a16="http://schemas.microsoft.com/office/drawing/2014/main" id="{977CE5C7-E4C4-4656-B147-14ADB25E143D}"/>
              </a:ext>
            </a:extLst>
          </p:cNvPr>
          <p:cNvSpPr>
            <a:spLocks noGrp="1"/>
          </p:cNvSpPr>
          <p:nvPr>
            <p:ph idx="1"/>
          </p:nvPr>
        </p:nvSpPr>
        <p:spPr/>
        <p:txBody>
          <a:bodyPr>
            <a:noAutofit/>
          </a:bodyPr>
          <a:lstStyle/>
          <a:p>
            <a:r>
              <a:rPr kumimoji="1" lang="ja-JP" altLang="en-US" sz="1600" dirty="0"/>
              <a:t>メモリ削減スケジューリング</a:t>
            </a:r>
            <a:r>
              <a:rPr kumimoji="1" lang="en-US" altLang="ja-JP" sz="1600" dirty="0"/>
              <a:t>LMCLF[4]</a:t>
            </a:r>
          </a:p>
          <a:p>
            <a:pPr lvl="1"/>
            <a:r>
              <a:rPr kumimoji="1" lang="ja-JP" altLang="en-US" dirty="0"/>
              <a:t>設計者が任意に定めるパラメータ</a:t>
            </a:r>
            <a:r>
              <a:rPr lang="ja-JP" altLang="en-US" dirty="0"/>
              <a:t>𝛼</a:t>
            </a:r>
            <a:r>
              <a:rPr kumimoji="1" lang="ja-JP" altLang="en-US" dirty="0"/>
              <a:t>を導入</a:t>
            </a:r>
            <a:endParaRPr kumimoji="1" lang="en-US" altLang="ja-JP" dirty="0"/>
          </a:p>
          <a:p>
            <a:pPr lvl="1"/>
            <a:r>
              <a:rPr kumimoji="1" lang="ja-JP" altLang="en-US" dirty="0"/>
              <a:t>単位メモリ消費量の</a:t>
            </a:r>
            <a:r>
              <a:rPr lang="ja-JP" altLang="en-US" dirty="0"/>
              <a:t>𝛼</a:t>
            </a:r>
            <a:r>
              <a:rPr kumimoji="1" lang="ja-JP" altLang="en-US" dirty="0"/>
              <a:t>倍を単位時間の処理遅延と同等とみなす</a:t>
            </a:r>
            <a:endParaRPr kumimoji="1" lang="en-US" altLang="ja-JP" dirty="0"/>
          </a:p>
          <a:p>
            <a:pPr marL="457200" lvl="1" indent="0">
              <a:buNone/>
            </a:pPr>
            <a:r>
              <a:rPr lang="ja-JP" altLang="en-US" dirty="0"/>
              <a:t>　　　　　　　　　　　　　↓</a:t>
            </a:r>
            <a:endParaRPr kumimoji="1" lang="en-US" altLang="ja-JP" dirty="0"/>
          </a:p>
          <a:p>
            <a:pPr marL="457200" lvl="1" indent="0">
              <a:buNone/>
            </a:pPr>
            <a:r>
              <a:rPr kumimoji="1" lang="ja-JP" altLang="en-US" dirty="0"/>
              <a:t>メモリ消費量とデッドライン充足の両者を勘案したスケジューリングを実現</a:t>
            </a:r>
            <a:endParaRPr kumimoji="1" lang="en-US" altLang="ja-JP" dirty="0"/>
          </a:p>
          <a:p>
            <a:pPr marL="457200" lvl="1" indent="0">
              <a:buNone/>
            </a:pPr>
            <a:endParaRPr kumimoji="1" lang="en-US" altLang="ja-JP" dirty="0"/>
          </a:p>
          <a:p>
            <a:r>
              <a:rPr kumimoji="1" lang="ja-JP" altLang="en-US" sz="1600" dirty="0"/>
              <a:t>メモリ削減スケジューリング</a:t>
            </a:r>
            <a:r>
              <a:rPr kumimoji="1" lang="en-US" altLang="ja-JP" sz="1600" dirty="0"/>
              <a:t>LMCLF[4]</a:t>
            </a:r>
            <a:r>
              <a:rPr kumimoji="1" lang="ja-JP" altLang="en-US" sz="1600" dirty="0"/>
              <a:t>の問題点</a:t>
            </a:r>
            <a:endParaRPr kumimoji="1" lang="en-US" altLang="ja-JP" sz="1600" dirty="0"/>
          </a:p>
          <a:p>
            <a:pPr marL="0" indent="0">
              <a:buNone/>
            </a:pPr>
            <a:r>
              <a:rPr lang="en-US" altLang="ja-JP" sz="1600" dirty="0"/>
              <a:t>	</a:t>
            </a:r>
            <a:r>
              <a:rPr lang="ja-JP" altLang="en-US" sz="1600" dirty="0"/>
              <a:t>メモリ増分と余裕時間</a:t>
            </a:r>
            <a:r>
              <a:rPr lang="en-US" altLang="ja-JP" sz="1600" dirty="0"/>
              <a:t>,</a:t>
            </a:r>
            <a:r>
              <a:rPr lang="ja-JP" altLang="en-US" sz="1600" dirty="0"/>
              <a:t>残余実行時間に大きなばらつき</a:t>
            </a:r>
            <a:endParaRPr lang="en-US" altLang="ja-JP" sz="1600" dirty="0"/>
          </a:p>
          <a:p>
            <a:pPr marL="0" indent="0">
              <a:buNone/>
            </a:pPr>
            <a:r>
              <a:rPr lang="ja-JP" altLang="en-US" sz="1600" dirty="0"/>
              <a:t>　　がある場合𝛼</a:t>
            </a:r>
            <a:r>
              <a:rPr lang="en-US" altLang="ja-JP" sz="1600" dirty="0">
                <a:solidFill>
                  <a:schemeClr val="tx1"/>
                </a:solidFill>
              </a:rPr>
              <a:t>(</a:t>
            </a:r>
            <a:r>
              <a:rPr lang="ja-JP" altLang="en-US" sz="1600" dirty="0">
                <a:solidFill>
                  <a:schemeClr val="tx1"/>
                </a:solidFill>
              </a:rPr>
              <a:t>時間とメモリの換算レート</a:t>
            </a:r>
            <a:r>
              <a:rPr lang="en-US" altLang="ja-JP" sz="1600" dirty="0">
                <a:solidFill>
                  <a:schemeClr val="tx1"/>
                </a:solidFill>
              </a:rPr>
              <a:t>)</a:t>
            </a:r>
            <a:r>
              <a:rPr lang="ja-JP" altLang="en-US" sz="1600" dirty="0"/>
              <a:t>の値を設定する</a:t>
            </a:r>
            <a:endParaRPr lang="en-US" altLang="ja-JP" sz="1600" dirty="0"/>
          </a:p>
          <a:p>
            <a:pPr marL="0" indent="0">
              <a:buNone/>
            </a:pPr>
            <a:r>
              <a:rPr lang="ja-JP" altLang="en-US" sz="1600" dirty="0"/>
              <a:t>　　のは困難</a:t>
            </a:r>
            <a:endParaRPr lang="en-US" altLang="ja-JP" sz="1600" dirty="0"/>
          </a:p>
        </p:txBody>
      </p:sp>
      <p:sp>
        <p:nvSpPr>
          <p:cNvPr id="4" name="日付プレースホルダー 3">
            <a:extLst>
              <a:ext uri="{FF2B5EF4-FFF2-40B4-BE49-F238E27FC236}">
                <a16:creationId xmlns:a16="http://schemas.microsoft.com/office/drawing/2014/main" id="{8D811002-42E5-46D4-A8FF-48A0543EE1E1}"/>
              </a:ext>
            </a:extLst>
          </p:cNvPr>
          <p:cNvSpPr>
            <a:spLocks noGrp="1"/>
          </p:cNvSpPr>
          <p:nvPr>
            <p:ph type="dt" sz="half" idx="10"/>
          </p:nvPr>
        </p:nvSpPr>
        <p:spPr/>
        <p:txBody>
          <a:bodyPr/>
          <a:lstStyle/>
          <a:p>
            <a:fld id="{7825C99C-2EC4-4F25-9C4A-4CA1DC84DE3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B7885096-D3E8-4AE0-9B70-B0F1A24D0A8E}"/>
              </a:ext>
            </a:extLst>
          </p:cNvPr>
          <p:cNvSpPr>
            <a:spLocks noGrp="1"/>
          </p:cNvSpPr>
          <p:nvPr>
            <p:ph type="sldNum" sz="quarter" idx="12"/>
          </p:nvPr>
        </p:nvSpPr>
        <p:spPr/>
        <p:txBody>
          <a:bodyPr/>
          <a:lstStyle/>
          <a:p>
            <a:fld id="{6926F6F1-2C0D-41CF-B349-C178C2F00F8B}" type="slidenum">
              <a:rPr kumimoji="1" lang="ja-JP" altLang="en-US" smtClean="0"/>
              <a:t>5</a:t>
            </a:fld>
            <a:endParaRPr kumimoji="1" lang="ja-JP" altLang="en-US"/>
          </a:p>
        </p:txBody>
      </p:sp>
      <p:sp>
        <p:nvSpPr>
          <p:cNvPr id="6" name="テキスト ボックス 5">
            <a:extLst>
              <a:ext uri="{FF2B5EF4-FFF2-40B4-BE49-F238E27FC236}">
                <a16:creationId xmlns:a16="http://schemas.microsoft.com/office/drawing/2014/main" id="{968F09E6-C95E-476F-9C29-48B98F4B8098}"/>
              </a:ext>
            </a:extLst>
          </p:cNvPr>
          <p:cNvSpPr txBox="1"/>
          <p:nvPr/>
        </p:nvSpPr>
        <p:spPr>
          <a:xfrm>
            <a:off x="1096206" y="5984697"/>
            <a:ext cx="6830306" cy="623248"/>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a:p>
            <a:endParaRPr kumimoji="1" lang="en-US" altLang="ja-JP" sz="800" dirty="0"/>
          </a:p>
          <a:p>
            <a:endParaRPr kumimoji="1" lang="en-US" altLang="ja-JP" sz="1050" dirty="0"/>
          </a:p>
        </p:txBody>
      </p:sp>
    </p:spTree>
    <p:extLst>
      <p:ext uri="{BB962C8B-B14F-4D97-AF65-F5344CB8AC3E}">
        <p14:creationId xmlns:p14="http://schemas.microsoft.com/office/powerpoint/2010/main" val="21380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65B53-2122-4DFC-80CD-180681604BD1}"/>
              </a:ext>
            </a:extLst>
          </p:cNvPr>
          <p:cNvSpPr>
            <a:spLocks noGrp="1"/>
          </p:cNvSpPr>
          <p:nvPr>
            <p:ph type="title"/>
          </p:nvPr>
        </p:nvSpPr>
        <p:spPr/>
        <p:txBody>
          <a:bodyPr/>
          <a:lstStyle/>
          <a:p>
            <a:r>
              <a:rPr kumimoji="1" lang="ja-JP" altLang="en-US" dirty="0"/>
              <a:t>研究概要</a:t>
            </a:r>
          </a:p>
        </p:txBody>
      </p:sp>
      <p:sp>
        <p:nvSpPr>
          <p:cNvPr id="3" name="コンテンツ プレースホルダー 2">
            <a:extLst>
              <a:ext uri="{FF2B5EF4-FFF2-40B4-BE49-F238E27FC236}">
                <a16:creationId xmlns:a16="http://schemas.microsoft.com/office/drawing/2014/main" id="{5556AC8C-00E6-43C3-A894-3F39CCA42BDE}"/>
              </a:ext>
            </a:extLst>
          </p:cNvPr>
          <p:cNvSpPr>
            <a:spLocks noGrp="1"/>
          </p:cNvSpPr>
          <p:nvPr>
            <p:ph idx="1"/>
          </p:nvPr>
        </p:nvSpPr>
        <p:spPr/>
        <p:txBody>
          <a:bodyPr>
            <a:normAutofit/>
          </a:bodyPr>
          <a:lstStyle/>
          <a:p>
            <a:r>
              <a:rPr kumimoji="1" lang="ja-JP" altLang="en-US" sz="2000" dirty="0"/>
              <a:t>メモリ削減スケジューリング</a:t>
            </a:r>
            <a:r>
              <a:rPr kumimoji="1" lang="en-US" altLang="ja-JP" sz="2000" dirty="0"/>
              <a:t>LMCLF[4]</a:t>
            </a:r>
            <a:r>
              <a:rPr kumimoji="1" lang="ja-JP" altLang="en-US" sz="2000" dirty="0"/>
              <a:t>の改善</a:t>
            </a:r>
            <a:endParaRPr kumimoji="1" lang="en-US" altLang="ja-JP" sz="2000" dirty="0"/>
          </a:p>
          <a:p>
            <a:pPr marL="457200" lvl="1" indent="0">
              <a:buNone/>
            </a:pPr>
            <a:r>
              <a:rPr kumimoji="1" lang="ja-JP" altLang="en-US" sz="2000" dirty="0">
                <a:solidFill>
                  <a:schemeClr val="tx1"/>
                </a:solidFill>
              </a:rPr>
              <a:t>従来手法</a:t>
            </a:r>
            <a:r>
              <a:rPr kumimoji="1" lang="en-US" altLang="ja-JP" sz="2000" dirty="0">
                <a:solidFill>
                  <a:schemeClr val="tx1"/>
                </a:solidFill>
              </a:rPr>
              <a:t>[4]</a:t>
            </a:r>
            <a:r>
              <a:rPr kumimoji="1" lang="ja-JP" altLang="en-US" sz="2000" dirty="0">
                <a:solidFill>
                  <a:schemeClr val="tx1"/>
                </a:solidFill>
              </a:rPr>
              <a:t>では任意に設定していた</a:t>
            </a:r>
            <a:r>
              <a:rPr lang="ja-JP" altLang="en-US" sz="2000" dirty="0">
                <a:solidFill>
                  <a:schemeClr val="tx1"/>
                </a:solidFill>
              </a:rPr>
              <a:t>パラメータ</a:t>
            </a:r>
            <a:r>
              <a:rPr lang="ja-JP" altLang="en-US" sz="2000" dirty="0"/>
              <a:t>𝛼</a:t>
            </a:r>
            <a:r>
              <a:rPr kumimoji="1" lang="ja-JP" altLang="en-US" sz="2000" dirty="0">
                <a:solidFill>
                  <a:schemeClr val="tx1"/>
                </a:solidFill>
              </a:rPr>
              <a:t>を</a:t>
            </a:r>
            <a:r>
              <a:rPr lang="ja-JP" altLang="en-US" sz="2000" dirty="0">
                <a:solidFill>
                  <a:schemeClr val="tx1"/>
                </a:solidFill>
              </a:rPr>
              <a:t>より適切</a:t>
            </a:r>
            <a:r>
              <a:rPr kumimoji="1" lang="ja-JP" altLang="en-US" sz="2000" dirty="0">
                <a:solidFill>
                  <a:schemeClr val="tx1"/>
                </a:solidFill>
              </a:rPr>
              <a:t>な</a:t>
            </a:r>
            <a:r>
              <a:rPr lang="ja-JP" altLang="en-US" sz="2000" dirty="0"/>
              <a:t>値に自動推定できるようにする</a:t>
            </a:r>
            <a:endParaRPr lang="en-US" altLang="ja-JP" sz="2000" dirty="0"/>
          </a:p>
          <a:p>
            <a:pPr marL="457200" lvl="1" indent="0">
              <a:buNone/>
            </a:pPr>
            <a:r>
              <a:rPr lang="ja-JP" altLang="en-US" sz="2000" dirty="0"/>
              <a:t>　　　　　　　　　　↓</a:t>
            </a:r>
            <a:endParaRPr lang="en-US" altLang="ja-JP" sz="2000" dirty="0"/>
          </a:p>
          <a:p>
            <a:pPr indent="-285750"/>
            <a:r>
              <a:rPr lang="ja-JP" altLang="en-US" sz="2000" dirty="0"/>
              <a:t>研究成果</a:t>
            </a:r>
            <a:endParaRPr lang="en-US" altLang="ja-JP" sz="2000" dirty="0"/>
          </a:p>
          <a:p>
            <a:pPr marL="457200" lvl="1" indent="0">
              <a:buNone/>
            </a:pPr>
            <a:r>
              <a:rPr lang="ja-JP" altLang="en-US" sz="2000" dirty="0"/>
              <a:t>上記の改善を従来手法に行った結果</a:t>
            </a:r>
            <a:r>
              <a:rPr lang="en-US" altLang="ja-JP" sz="2000" dirty="0"/>
              <a:t>,</a:t>
            </a:r>
            <a:r>
              <a:rPr lang="ja-JP" altLang="en-US" sz="2000" dirty="0"/>
              <a:t>従来手法よりも最悪メモリ消費量を削減することが期待でき</a:t>
            </a:r>
            <a:r>
              <a:rPr lang="en-US" altLang="ja-JP" sz="2000" dirty="0"/>
              <a:t>,</a:t>
            </a:r>
            <a:r>
              <a:rPr lang="ja-JP" altLang="en-US" sz="2000" dirty="0"/>
              <a:t>𝛼のより適切な値の自動推定が有効であることを実験で示した</a:t>
            </a:r>
            <a:r>
              <a:rPr lang="en-US" altLang="ja-JP" sz="2000" dirty="0"/>
              <a:t>.</a:t>
            </a:r>
          </a:p>
          <a:p>
            <a:pPr marL="800100" lvl="1" indent="-342900">
              <a:buFont typeface="+mj-lt"/>
              <a:buAutoNum type="arabicPeriod"/>
            </a:pPr>
            <a:endParaRPr kumimoji="1" lang="ja-JP" altLang="en-US" dirty="0"/>
          </a:p>
        </p:txBody>
      </p:sp>
      <p:sp>
        <p:nvSpPr>
          <p:cNvPr id="4" name="日付プレースホルダー 3">
            <a:extLst>
              <a:ext uri="{FF2B5EF4-FFF2-40B4-BE49-F238E27FC236}">
                <a16:creationId xmlns:a16="http://schemas.microsoft.com/office/drawing/2014/main" id="{AE163232-F057-4033-8DC4-70A20D730C78}"/>
              </a:ext>
            </a:extLst>
          </p:cNvPr>
          <p:cNvSpPr>
            <a:spLocks noGrp="1"/>
          </p:cNvSpPr>
          <p:nvPr>
            <p:ph type="dt" sz="half" idx="10"/>
          </p:nvPr>
        </p:nvSpPr>
        <p:spPr/>
        <p:txBody>
          <a:bodyPr/>
          <a:lstStyle/>
          <a:p>
            <a:fld id="{65A88122-30B7-4E63-A2ED-46C8E016589C}"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5EE71058-A586-475A-B78A-D68F1569AF32}"/>
              </a:ext>
            </a:extLst>
          </p:cNvPr>
          <p:cNvSpPr>
            <a:spLocks noGrp="1"/>
          </p:cNvSpPr>
          <p:nvPr>
            <p:ph type="sldNum" sz="quarter" idx="12"/>
          </p:nvPr>
        </p:nvSpPr>
        <p:spPr/>
        <p:txBody>
          <a:bodyPr/>
          <a:lstStyle/>
          <a:p>
            <a:fld id="{6926F6F1-2C0D-41CF-B349-C178C2F00F8B}"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7C72259F-2D92-455C-9E76-25B5E11081C9}"/>
              </a:ext>
            </a:extLst>
          </p:cNvPr>
          <p:cNvSpPr txBox="1"/>
          <p:nvPr/>
        </p:nvSpPr>
        <p:spPr>
          <a:xfrm>
            <a:off x="1096206" y="6135089"/>
            <a:ext cx="6799484"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92339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D8DB4-1798-4E2D-9C64-07FA0E557910}"/>
              </a:ext>
            </a:extLst>
          </p:cNvPr>
          <p:cNvSpPr>
            <a:spLocks noGrp="1"/>
          </p:cNvSpPr>
          <p:nvPr>
            <p:ph type="title"/>
          </p:nvPr>
        </p:nvSpPr>
        <p:spPr>
          <a:xfrm>
            <a:off x="1945201" y="624110"/>
            <a:ext cx="6589199" cy="1280890"/>
          </a:xfrm>
        </p:spPr>
        <p:txBody>
          <a:bodyPr>
            <a:normAutofit fontScale="90000"/>
          </a:bodyPr>
          <a:lstStyle/>
          <a:p>
            <a:r>
              <a:rPr kumimoji="1" lang="ja-JP" altLang="en-US" dirty="0"/>
              <a:t>ヒープメモリと実時間制約を共に考慮したスケジューリング手法</a:t>
            </a:r>
            <a:r>
              <a:rPr kumimoji="1" lang="en-US" altLang="ja-JP" dirty="0"/>
              <a:t>LMCLF[4]</a:t>
            </a:r>
            <a:endParaRPr kumimoji="1" lang="ja-JP" altLang="en-US" dirty="0"/>
          </a:p>
        </p:txBody>
      </p:sp>
      <p:sp>
        <p:nvSpPr>
          <p:cNvPr id="3" name="コンテンツ プレースホルダー 2">
            <a:extLst>
              <a:ext uri="{FF2B5EF4-FFF2-40B4-BE49-F238E27FC236}">
                <a16:creationId xmlns:a16="http://schemas.microsoft.com/office/drawing/2014/main" id="{D4A21371-A443-49C9-A302-7907B91C3558}"/>
              </a:ext>
            </a:extLst>
          </p:cNvPr>
          <p:cNvSpPr>
            <a:spLocks noGrp="1"/>
          </p:cNvSpPr>
          <p:nvPr>
            <p:ph idx="1"/>
          </p:nvPr>
        </p:nvSpPr>
        <p:spPr/>
        <p:txBody>
          <a:bodyPr>
            <a:normAutofit fontScale="85000" lnSpcReduction="20000"/>
          </a:bodyPr>
          <a:lstStyle/>
          <a:p>
            <a:r>
              <a:rPr kumimoji="1" lang="ja-JP" altLang="en-US" sz="2000" dirty="0"/>
              <a:t>目的</a:t>
            </a:r>
            <a:endParaRPr kumimoji="1" lang="en-US" altLang="ja-JP" sz="2000" dirty="0"/>
          </a:p>
          <a:p>
            <a:pPr lvl="1"/>
            <a:r>
              <a:rPr kumimoji="1" lang="ja-JP" altLang="en-US" sz="2000" dirty="0"/>
              <a:t>最悪メモリ消費量を削減</a:t>
            </a:r>
            <a:endParaRPr kumimoji="1" lang="en-US" altLang="ja-JP" sz="2000" dirty="0"/>
          </a:p>
          <a:p>
            <a:pPr lvl="1"/>
            <a:r>
              <a:rPr lang="ja-JP" altLang="en-US" sz="2000" dirty="0"/>
              <a:t>残余実行時間を考慮し，早めに終わりそうなタスクは先に終わらせる．</a:t>
            </a:r>
          </a:p>
          <a:p>
            <a:pPr lvl="1"/>
            <a:r>
              <a:rPr lang="ja-JP" altLang="en-US" sz="2000" dirty="0"/>
              <a:t>余裕時間を考慮し，デッドラインまでに終了させるタスクを増加させる．</a:t>
            </a:r>
            <a:endParaRPr lang="en-US" altLang="ja-JP" sz="2000" dirty="0"/>
          </a:p>
          <a:p>
            <a:pPr marL="457200" lvl="1" indent="0">
              <a:buNone/>
            </a:pPr>
            <a:r>
              <a:rPr lang="ja-JP" altLang="en-US" sz="2000" dirty="0"/>
              <a:t>　</a:t>
            </a:r>
            <a:r>
              <a:rPr lang="en-US" altLang="ja-JP" sz="2000" dirty="0"/>
              <a:t>(※</a:t>
            </a:r>
            <a:r>
              <a:rPr lang="ja-JP" altLang="en-US" sz="2000" dirty="0"/>
              <a:t>余裕時間＝相対デッドラインー残余実行時間</a:t>
            </a:r>
            <a:r>
              <a:rPr lang="en-US" altLang="ja-JP" sz="2000" dirty="0"/>
              <a:t>)</a:t>
            </a:r>
          </a:p>
          <a:p>
            <a:pPr>
              <a:buFont typeface="+mj-lt"/>
              <a:buAutoNum type="arabicPeriod"/>
            </a:pPr>
            <a:endParaRPr kumimoji="1" lang="en-US" altLang="ja-JP" sz="2000" dirty="0"/>
          </a:p>
          <a:p>
            <a:r>
              <a:rPr lang="en-US" altLang="ja-JP" sz="2000" dirty="0"/>
              <a:t>LMCLF</a:t>
            </a:r>
            <a:r>
              <a:rPr lang="ja-JP" altLang="en-US" sz="2000" dirty="0"/>
              <a:t>のスケジューリング方法</a:t>
            </a:r>
            <a:endParaRPr kumimoji="1" lang="en-US" altLang="ja-JP" sz="2000" dirty="0"/>
          </a:p>
          <a:p>
            <a:pPr>
              <a:buFont typeface="+mj-lt"/>
              <a:buAutoNum type="arabicPeriod"/>
            </a:pPr>
            <a:r>
              <a:rPr kumimoji="1" lang="ja-JP" altLang="en-US" sz="2000" dirty="0"/>
              <a:t>タスクの次状態の </a:t>
            </a:r>
            <a:r>
              <a:rPr kumimoji="1" lang="ja-JP" altLang="en-US" sz="2000" dirty="0">
                <a:solidFill>
                  <a:srgbClr val="FF0000"/>
                </a:solidFill>
              </a:rPr>
              <a:t>𝛼 </a:t>
            </a:r>
            <a:r>
              <a:rPr kumimoji="1" lang="en-US" altLang="ja-JP" sz="2000" dirty="0">
                <a:solidFill>
                  <a:srgbClr val="FF0000"/>
                </a:solidFill>
              </a:rPr>
              <a:t>× </a:t>
            </a:r>
            <a:r>
              <a:rPr kumimoji="1" lang="ja-JP" altLang="en-US" sz="2000" dirty="0">
                <a:solidFill>
                  <a:srgbClr val="FF0000"/>
                </a:solidFill>
              </a:rPr>
              <a:t>消費メモリ増分 ＋</a:t>
            </a:r>
            <a:r>
              <a:rPr kumimoji="1" lang="en-US" altLang="ja-JP" sz="2000" dirty="0">
                <a:solidFill>
                  <a:srgbClr val="FF0000"/>
                </a:solidFill>
              </a:rPr>
              <a:t>(</a:t>
            </a:r>
            <a:r>
              <a:rPr kumimoji="1" lang="ja-JP" altLang="en-US" sz="2000" dirty="0">
                <a:solidFill>
                  <a:srgbClr val="FF0000"/>
                </a:solidFill>
              </a:rPr>
              <a:t>残余実行時間</a:t>
            </a:r>
            <a:r>
              <a:rPr kumimoji="1" lang="en-US" altLang="ja-JP" sz="2000" dirty="0">
                <a:solidFill>
                  <a:srgbClr val="FF0000"/>
                </a:solidFill>
              </a:rPr>
              <a:t>×</a:t>
            </a:r>
            <a:r>
              <a:rPr kumimoji="1" lang="ja-JP" altLang="en-US" sz="2000" dirty="0">
                <a:solidFill>
                  <a:srgbClr val="FF0000"/>
                </a:solidFill>
              </a:rPr>
              <a:t>余裕時間</a:t>
            </a:r>
            <a:r>
              <a:rPr kumimoji="1" lang="en-US" altLang="ja-JP" sz="2000" dirty="0">
                <a:solidFill>
                  <a:srgbClr val="FF0000"/>
                </a:solidFill>
              </a:rPr>
              <a:t>)</a:t>
            </a:r>
            <a:r>
              <a:rPr lang="ja-JP" altLang="en-US" sz="2000" dirty="0"/>
              <a:t>を比較</a:t>
            </a:r>
            <a:r>
              <a:rPr lang="en-US" altLang="ja-JP" sz="2000" dirty="0"/>
              <a:t>(</a:t>
            </a:r>
            <a:r>
              <a:rPr lang="ja-JP" altLang="en-US" sz="2000" dirty="0"/>
              <a:t>𝛼は換算レートで任意で与えられる</a:t>
            </a:r>
            <a:r>
              <a:rPr lang="en-US" altLang="ja-JP" sz="2000" dirty="0"/>
              <a:t>)</a:t>
            </a:r>
            <a:endParaRPr lang="ja-JP" altLang="en-US" sz="2000" dirty="0"/>
          </a:p>
          <a:p>
            <a:pPr>
              <a:buFont typeface="+mj-lt"/>
              <a:buAutoNum type="arabicPeriod"/>
            </a:pPr>
            <a:r>
              <a:rPr lang="en-US" altLang="ja-JP" sz="2000" dirty="0"/>
              <a:t>1. </a:t>
            </a:r>
            <a:r>
              <a:rPr lang="ja-JP" altLang="en-US" sz="2000" dirty="0"/>
              <a:t>の値</a:t>
            </a:r>
            <a:r>
              <a:rPr kumimoji="1" lang="ja-JP" altLang="en-US" sz="2000" dirty="0"/>
              <a:t>が</a:t>
            </a:r>
            <a:r>
              <a:rPr kumimoji="1" lang="ja-JP" altLang="en-US" sz="2000" dirty="0">
                <a:solidFill>
                  <a:srgbClr val="FF0000"/>
                </a:solidFill>
              </a:rPr>
              <a:t>最小</a:t>
            </a:r>
            <a:r>
              <a:rPr kumimoji="1" lang="ja-JP" altLang="en-US" sz="2000" dirty="0"/>
              <a:t>のタスクから順に高い優先度を付与</a:t>
            </a:r>
          </a:p>
          <a:p>
            <a:endParaRPr kumimoji="1" lang="ja-JP" altLang="en-US" dirty="0"/>
          </a:p>
        </p:txBody>
      </p:sp>
      <p:sp>
        <p:nvSpPr>
          <p:cNvPr id="4" name="日付プレースホルダー 3">
            <a:extLst>
              <a:ext uri="{FF2B5EF4-FFF2-40B4-BE49-F238E27FC236}">
                <a16:creationId xmlns:a16="http://schemas.microsoft.com/office/drawing/2014/main" id="{4CE03449-868A-4CAA-BDFE-54F63FFD440D}"/>
              </a:ext>
            </a:extLst>
          </p:cNvPr>
          <p:cNvSpPr>
            <a:spLocks noGrp="1"/>
          </p:cNvSpPr>
          <p:nvPr>
            <p:ph type="dt" sz="half" idx="10"/>
          </p:nvPr>
        </p:nvSpPr>
        <p:spPr/>
        <p:txBody>
          <a:bodyPr/>
          <a:lstStyle/>
          <a:p>
            <a:fld id="{AE6DDF66-C50A-419A-932A-7116C47C4AD2}"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B998AA46-E3D1-470F-BC73-35E8FD674367}"/>
              </a:ext>
            </a:extLst>
          </p:cNvPr>
          <p:cNvSpPr>
            <a:spLocks noGrp="1"/>
          </p:cNvSpPr>
          <p:nvPr>
            <p:ph type="sldNum" sz="quarter" idx="12"/>
          </p:nvPr>
        </p:nvSpPr>
        <p:spPr/>
        <p:txBody>
          <a:bodyPr/>
          <a:lstStyle/>
          <a:p>
            <a:fld id="{6926F6F1-2C0D-41CF-B349-C178C2F00F8B}"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01CD4AFC-B1E5-4E26-B939-AEE4DE283A03}"/>
              </a:ext>
            </a:extLst>
          </p:cNvPr>
          <p:cNvSpPr txBox="1"/>
          <p:nvPr/>
        </p:nvSpPr>
        <p:spPr>
          <a:xfrm>
            <a:off x="1145569" y="6233890"/>
            <a:ext cx="6760395" cy="338554"/>
          </a:xfrm>
          <a:prstGeom prst="rect">
            <a:avLst/>
          </a:prstGeom>
          <a:noFill/>
        </p:spPr>
        <p:txBody>
          <a:bodyPr wrap="square" rtlCol="0">
            <a:spAutoFit/>
          </a:bodyPr>
          <a:lstStyle/>
          <a:p>
            <a:r>
              <a:rPr kumimoji="1" lang="en-US" altLang="ja-JP" sz="800" dirty="0"/>
              <a:t>[4] </a:t>
            </a:r>
            <a:r>
              <a:rPr kumimoji="1" lang="ja-JP" altLang="en-US" sz="800" dirty="0"/>
              <a:t>町頭優輝</a:t>
            </a:r>
            <a:r>
              <a:rPr kumimoji="1" lang="en-US" altLang="ja-JP" sz="800" dirty="0"/>
              <a:t>, </a:t>
            </a:r>
            <a:r>
              <a:rPr kumimoji="1" lang="ja-JP" altLang="en-US" sz="800" dirty="0"/>
              <a:t>中田明夫</a:t>
            </a:r>
            <a:r>
              <a:rPr kumimoji="1" lang="en-US" altLang="ja-JP" sz="800" dirty="0"/>
              <a:t>, </a:t>
            </a:r>
            <a:r>
              <a:rPr kumimoji="1" lang="ja-JP" altLang="en-US" sz="800" dirty="0"/>
              <a:t>「ヒープメモリ確保・解放量と実時間制約を共に考慮しマルチプロセッサシステムのメモリ消費量を削減するリアルタイムスケジューリング」</a:t>
            </a:r>
            <a:r>
              <a:rPr kumimoji="1" lang="en-US" altLang="ja-JP" sz="800" dirty="0"/>
              <a:t>, </a:t>
            </a:r>
            <a:r>
              <a:rPr kumimoji="1" lang="ja-JP" altLang="en-US" sz="800" dirty="0"/>
              <a:t>電子情報通信学会ソフトウェアサイエンス研究会報告</a:t>
            </a:r>
            <a:r>
              <a:rPr kumimoji="1" lang="en-US" altLang="ja-JP" sz="800" dirty="0"/>
              <a:t>(SS2019), </a:t>
            </a:r>
            <a:r>
              <a:rPr kumimoji="1" lang="ja-JP" altLang="en-US" sz="800" dirty="0"/>
              <a:t>信学技報</a:t>
            </a:r>
            <a:r>
              <a:rPr kumimoji="1" lang="en-US" altLang="ja-JP" sz="800" dirty="0"/>
              <a:t>(SS2019–45), pp.25–30, 2020.</a:t>
            </a:r>
            <a:endParaRPr kumimoji="1" lang="ja-JP" altLang="en-US" sz="800" dirty="0"/>
          </a:p>
        </p:txBody>
      </p:sp>
    </p:spTree>
    <p:extLst>
      <p:ext uri="{BB962C8B-B14F-4D97-AF65-F5344CB8AC3E}">
        <p14:creationId xmlns:p14="http://schemas.microsoft.com/office/powerpoint/2010/main" val="223800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AD95A-6E7C-4A55-B9A4-D1E8EB981127}"/>
              </a:ext>
            </a:extLst>
          </p:cNvPr>
          <p:cNvSpPr>
            <a:spLocks noGrp="1"/>
          </p:cNvSpPr>
          <p:nvPr>
            <p:ph type="title"/>
          </p:nvPr>
        </p:nvSpPr>
        <p:spPr/>
        <p:txBody>
          <a:bodyPr>
            <a:normAutofit fontScale="90000"/>
          </a:bodyPr>
          <a:lstStyle/>
          <a:p>
            <a:r>
              <a:rPr kumimoji="1" lang="ja-JP" altLang="en-US" dirty="0"/>
              <a:t>ヒープメモリと実時間制約を共に考慮したスケジューリング手法</a:t>
            </a:r>
            <a:r>
              <a:rPr kumimoji="1" lang="en-US" altLang="ja-JP" dirty="0"/>
              <a:t>LMCLF</a:t>
            </a:r>
            <a:r>
              <a:rPr kumimoji="1" lang="ja-JP" altLang="en-US" dirty="0"/>
              <a:t>の改善</a:t>
            </a:r>
            <a:endParaRPr kumimoji="1" lang="ja-JP" altLang="en-US" b="1" dirty="0"/>
          </a:p>
        </p:txBody>
      </p:sp>
      <p:sp>
        <p:nvSpPr>
          <p:cNvPr id="3" name="コンテンツ プレースホルダー 2">
            <a:extLst>
              <a:ext uri="{FF2B5EF4-FFF2-40B4-BE49-F238E27FC236}">
                <a16:creationId xmlns:a16="http://schemas.microsoft.com/office/drawing/2014/main" id="{9B589AD2-67A6-47E8-92F9-68E6E2BEA291}"/>
              </a:ext>
            </a:extLst>
          </p:cNvPr>
          <p:cNvSpPr>
            <a:spLocks noGrp="1"/>
          </p:cNvSpPr>
          <p:nvPr>
            <p:ph idx="1"/>
          </p:nvPr>
        </p:nvSpPr>
        <p:spPr/>
        <p:txBody>
          <a:bodyPr>
            <a:noAutofit/>
          </a:bodyPr>
          <a:lstStyle/>
          <a:p>
            <a:r>
              <a:rPr lang="ja-JP" altLang="en-US" dirty="0"/>
              <a:t>従来手法の問題点</a:t>
            </a:r>
            <a:endParaRPr kumimoji="1" lang="en-US" altLang="ja-JP" dirty="0"/>
          </a:p>
          <a:p>
            <a:pPr lvl="1"/>
            <a:r>
              <a:rPr lang="ja-JP" altLang="en-US" sz="1800" dirty="0"/>
              <a:t>従来手法の場合メモリ増分と余裕時間</a:t>
            </a:r>
            <a:r>
              <a:rPr lang="en-US" altLang="ja-JP" sz="1800" dirty="0"/>
              <a:t>,</a:t>
            </a:r>
            <a:r>
              <a:rPr lang="ja-JP" altLang="en-US" sz="1800" dirty="0"/>
              <a:t>残余実行時間に大きなばらつきがある場合𝛼の値を設定するのは困難</a:t>
            </a:r>
            <a:endParaRPr lang="en-US" altLang="ja-JP" sz="1800" dirty="0"/>
          </a:p>
          <a:p>
            <a:pPr lvl="1"/>
            <a:r>
              <a:rPr lang="ja-JP" altLang="en-US" sz="1800" dirty="0"/>
              <a:t>𝛼</a:t>
            </a:r>
            <a:r>
              <a:rPr kumimoji="1" lang="ja-JP" altLang="en-US" sz="1800" dirty="0"/>
              <a:t>の値が適切でない場合メモリ削減量が減ってしまう</a:t>
            </a:r>
            <a:endParaRPr kumimoji="1" lang="en-US" altLang="ja-JP" sz="1800" dirty="0"/>
          </a:p>
          <a:p>
            <a:pPr marL="457200" lvl="1" indent="0">
              <a:buNone/>
            </a:pPr>
            <a:r>
              <a:rPr lang="ja-JP" altLang="en-US" sz="1800" dirty="0"/>
              <a:t>　　　　　　　　　　　　　↓</a:t>
            </a:r>
            <a:endParaRPr lang="en-US" altLang="ja-JP" sz="1800" dirty="0"/>
          </a:p>
          <a:p>
            <a:pPr indent="-285750"/>
            <a:r>
              <a:rPr kumimoji="1" lang="ja-JP" altLang="en-US" dirty="0"/>
              <a:t>提案手法</a:t>
            </a:r>
            <a:endParaRPr kumimoji="1" lang="en-US" altLang="ja-JP" dirty="0"/>
          </a:p>
          <a:p>
            <a:pPr lvl="1"/>
            <a:r>
              <a:rPr lang="ja-JP" altLang="en-US" sz="1800" dirty="0"/>
              <a:t>𝛼</a:t>
            </a:r>
            <a:r>
              <a:rPr kumimoji="1" lang="ja-JP" altLang="en-US" sz="1800" dirty="0"/>
              <a:t>のより適切な値をスケジューラ動作中に</a:t>
            </a:r>
            <a:r>
              <a:rPr kumimoji="1" lang="ja-JP" altLang="en-US" sz="1800" dirty="0">
                <a:solidFill>
                  <a:srgbClr val="FF0000"/>
                </a:solidFill>
              </a:rPr>
              <a:t>自動推定</a:t>
            </a:r>
            <a:r>
              <a:rPr kumimoji="1" lang="ja-JP" altLang="en-US" sz="1800" dirty="0"/>
              <a:t>する</a:t>
            </a:r>
            <a:endParaRPr kumimoji="1" lang="en-US" altLang="ja-JP" sz="1800" dirty="0"/>
          </a:p>
          <a:p>
            <a:pPr marL="457200" lvl="1" indent="0">
              <a:buNone/>
            </a:pPr>
            <a:r>
              <a:rPr lang="ja-JP" altLang="en-US" sz="1800" dirty="0"/>
              <a:t>これにより</a:t>
            </a:r>
            <a:r>
              <a:rPr lang="en-US" altLang="ja-JP" sz="1800" dirty="0"/>
              <a:t>,</a:t>
            </a:r>
          </a:p>
          <a:p>
            <a:pPr marL="457200" lvl="1" indent="0">
              <a:buNone/>
            </a:pPr>
            <a:r>
              <a:rPr lang="ja-JP" altLang="en-US" sz="1800" dirty="0"/>
              <a:t>𝛼</a:t>
            </a:r>
            <a:r>
              <a:rPr kumimoji="1" lang="ja-JP" altLang="en-US" sz="1800" dirty="0"/>
              <a:t>を事前に定める必要が無くかつ</a:t>
            </a:r>
            <a:r>
              <a:rPr kumimoji="1" lang="en-US" altLang="ja-JP" sz="1800" dirty="0"/>
              <a:t>,</a:t>
            </a:r>
            <a:r>
              <a:rPr lang="ja-JP" altLang="en-US" sz="1800" dirty="0"/>
              <a:t>𝛼</a:t>
            </a:r>
            <a:r>
              <a:rPr kumimoji="1" lang="ja-JP" altLang="en-US" sz="1800" dirty="0"/>
              <a:t>の値が最適でない場合の従来手法よりもメモリがより削減できることが期待できる</a:t>
            </a:r>
            <a:endParaRPr kumimoji="1" lang="en-US" altLang="ja-JP" sz="1800" dirty="0"/>
          </a:p>
        </p:txBody>
      </p:sp>
      <p:sp>
        <p:nvSpPr>
          <p:cNvPr id="4" name="日付プレースホルダー 3">
            <a:extLst>
              <a:ext uri="{FF2B5EF4-FFF2-40B4-BE49-F238E27FC236}">
                <a16:creationId xmlns:a16="http://schemas.microsoft.com/office/drawing/2014/main" id="{01626F17-53FE-4A96-931B-AC68FEE6E349}"/>
              </a:ext>
            </a:extLst>
          </p:cNvPr>
          <p:cNvSpPr>
            <a:spLocks noGrp="1"/>
          </p:cNvSpPr>
          <p:nvPr>
            <p:ph type="dt" sz="half" idx="10"/>
          </p:nvPr>
        </p:nvSpPr>
        <p:spPr/>
        <p:txBody>
          <a:bodyPr/>
          <a:lstStyle/>
          <a:p>
            <a:fld id="{8663B5DD-4D02-4FDC-A217-05EA067A0A78}" type="datetime1">
              <a:rPr kumimoji="1" lang="ja-JP" altLang="en-US" smtClean="0"/>
              <a:t>2021/2/9</a:t>
            </a:fld>
            <a:endParaRPr kumimoji="1" lang="ja-JP" altLang="en-US"/>
          </a:p>
        </p:txBody>
      </p:sp>
      <p:sp>
        <p:nvSpPr>
          <p:cNvPr id="5" name="スライド番号プレースホルダー 4">
            <a:extLst>
              <a:ext uri="{FF2B5EF4-FFF2-40B4-BE49-F238E27FC236}">
                <a16:creationId xmlns:a16="http://schemas.microsoft.com/office/drawing/2014/main" id="{6AB4FF9E-AD90-4719-A453-A5218F6755A6}"/>
              </a:ext>
            </a:extLst>
          </p:cNvPr>
          <p:cNvSpPr>
            <a:spLocks noGrp="1"/>
          </p:cNvSpPr>
          <p:nvPr>
            <p:ph type="sldNum" sz="quarter" idx="12"/>
          </p:nvPr>
        </p:nvSpPr>
        <p:spPr/>
        <p:txBody>
          <a:bodyPr/>
          <a:lstStyle/>
          <a:p>
            <a:fld id="{6926F6F1-2C0D-41CF-B349-C178C2F00F8B}" type="slidenum">
              <a:rPr kumimoji="1" lang="ja-JP" altLang="en-US" smtClean="0"/>
              <a:t>8</a:t>
            </a:fld>
            <a:endParaRPr kumimoji="1" lang="ja-JP" altLang="en-US"/>
          </a:p>
        </p:txBody>
      </p:sp>
    </p:spTree>
    <p:extLst>
      <p:ext uri="{BB962C8B-B14F-4D97-AF65-F5344CB8AC3E}">
        <p14:creationId xmlns:p14="http://schemas.microsoft.com/office/powerpoint/2010/main" val="20210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92B9804E-878A-48F9-BFE1-E5B1AF891341}"/>
              </a:ext>
            </a:extLst>
          </p:cNvPr>
          <p:cNvSpPr>
            <a:spLocks noGrp="1"/>
          </p:cNvSpPr>
          <p:nvPr>
            <p:ph type="dt" sz="half" idx="2"/>
          </p:nvPr>
        </p:nvSpPr>
        <p:spPr>
          <a:xfrm>
            <a:off x="7929565" y="6416534"/>
            <a:ext cx="1109522" cy="365125"/>
          </a:xfrm>
          <a:prstGeom prst="rect">
            <a:avLst/>
          </a:prstGeom>
        </p:spPr>
        <p:txBody>
          <a:bodyPr vert="horz" lIns="91440" tIns="45720" rIns="91440" bIns="45720" rtlCol="0" anchor="ctr"/>
          <a:lstStyle>
            <a:defPPr>
              <a:defRPr lang="en-US"/>
            </a:defPPr>
            <a:lvl1pPr marL="0" algn="ctr"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F0A8409-D9BA-4B75-AA80-B42CFA2B01C4}" type="datetime1">
              <a:rPr kumimoji="1" lang="ja-JP" altLang="en-US" smtClean="0"/>
              <a:t>2021/2/9</a:t>
            </a:fld>
            <a:endParaRPr kumimoji="1" lang="ja-JP" altLang="en-US" dirty="0"/>
          </a:p>
        </p:txBody>
      </p:sp>
      <p:sp>
        <p:nvSpPr>
          <p:cNvPr id="123" name="タイトル 2">
            <a:extLst>
              <a:ext uri="{FF2B5EF4-FFF2-40B4-BE49-F238E27FC236}">
                <a16:creationId xmlns:a16="http://schemas.microsoft.com/office/drawing/2014/main" id="{F243E9D7-A9E5-4AEE-8711-68BBE0BCE41E}"/>
              </a:ext>
            </a:extLst>
          </p:cNvPr>
          <p:cNvSpPr>
            <a:spLocks noGrp="1"/>
          </p:cNvSpPr>
          <p:nvPr>
            <p:ph type="title"/>
          </p:nvPr>
        </p:nvSpPr>
        <p:spPr>
          <a:xfrm>
            <a:off x="2416313" y="6"/>
            <a:ext cx="6727687" cy="1390215"/>
          </a:xfrm>
        </p:spPr>
        <p:txBody>
          <a:bodyPr>
            <a:normAutofit/>
          </a:bodyPr>
          <a:lstStyle/>
          <a:p>
            <a:br>
              <a:rPr lang="en-US" altLang="ja-JP" dirty="0"/>
            </a:br>
            <a:r>
              <a:rPr lang="ja-JP" altLang="en-US" dirty="0"/>
              <a:t>提案手法のアルゴリズム</a:t>
            </a:r>
            <a:endParaRPr kumimoji="1" lang="ja-JP" altLang="en-US" dirty="0"/>
          </a:p>
        </p:txBody>
      </p:sp>
      <mc:AlternateContent xmlns:mc="http://schemas.openxmlformats.org/markup-compatibility/2006" xmlns:a14="http://schemas.microsoft.com/office/drawing/2010/main">
        <mc:Choice Requires="a14">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360000">
                    <a:tc>
                      <a:txBody>
                        <a:bodyPr/>
                        <a:lstStyle/>
                        <a:p>
                          <a:pPr algn="ctr"/>
                          <a:r>
                            <a:rPr kumimoji="1" lang="en-US" altLang="ja-JP" sz="2200" dirty="0"/>
                            <a:t>Task</a:t>
                          </a:r>
                          <a:r>
                            <a:rPr kumimoji="1" lang="ja-JP" altLang="en-US" sz="2200" baseline="0" dirty="0"/>
                            <a:t>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smtClean="0">
                                      <a:latin typeface="Cambria Math" panose="02040503050406030204" pitchFamily="18" charset="0"/>
                                    </a:rPr>
                                    <m:t>𝑖</m:t>
                                  </m:r>
                                </m:sub>
                              </m:sSub>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1</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2</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dirty="0"/>
                                      <m:t>τ</m:t>
                                    </m:r>
                                  </m:e>
                                  <m:sub>
                                    <m:r>
                                      <a:rPr kumimoji="1" lang="en-US" altLang="ja-JP" sz="2400" b="0" i="1" dirty="0" smtClean="0">
                                        <a:latin typeface="Cambria Math" panose="02040503050406030204" pitchFamily="18" charset="0"/>
                                      </a:rPr>
                                      <m:t>3</m:t>
                                    </m:r>
                                  </m:sub>
                                </m:sSub>
                              </m:oMath>
                            </m:oMathPara>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0212193"/>
                      </a:ext>
                    </a:extLst>
                  </a:tr>
                  <a:tr h="36000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360000">
                    <a:tc>
                      <a:txBody>
                        <a:bodyPr/>
                        <a:lstStyle/>
                        <a:p>
                          <a:pPr algn="ctr"/>
                          <a:r>
                            <a:rPr kumimoji="1" lang="ja-JP" altLang="en-US" sz="2200" dirty="0"/>
                            <a:t>残余実行時間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c</m:t>
                                  </m:r>
                                </m:e>
                                <m:sub>
                                  <m:r>
                                    <a:rPr kumimoji="1" lang="en-US" altLang="ja-JP" sz="2400" i="1">
                                      <a:latin typeface="Cambria Math" panose="02040503050406030204" pitchFamily="18" charset="0"/>
                                    </a:rPr>
                                    <m:t>𝑖</m:t>
                                  </m:r>
                                </m:sub>
                              </m:sSub>
                            </m:oMath>
                          </a14:m>
                          <a:r>
                            <a:rPr kumimoji="1" lang="en-US" altLang="ja-JP" sz="2400" dirty="0"/>
                            <a:t>(</a:t>
                          </a:r>
                          <a14:m>
                            <m:oMath xmlns:m="http://schemas.openxmlformats.org/officeDocument/2006/math">
                              <m:r>
                                <a:rPr kumimoji="1" lang="en-US" altLang="ja-JP" sz="2400" i="1" dirty="0" smtClean="0">
                                  <a:latin typeface="Cambria Math" panose="02040503050406030204" pitchFamily="18" charset="0"/>
                                </a:rPr>
                                <m:t>𝑡</m:t>
                              </m:r>
                            </m:oMath>
                          </a14:m>
                          <a:r>
                            <a:rPr kumimoji="1" lang="en-US" altLang="ja-JP" sz="2400" dirty="0"/>
                            <a:t>)</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360000">
                    <a:tc>
                      <a:txBody>
                        <a:bodyPr/>
                        <a:lstStyle/>
                        <a:p>
                          <a:pPr algn="ctr"/>
                          <a:r>
                            <a:rPr kumimoji="1" lang="ja-JP" altLang="en-US" sz="2200" dirty="0"/>
                            <a:t>余裕時間 </a:t>
                          </a:r>
                          <a14:m>
                            <m:oMath xmlns:m="http://schemas.openxmlformats.org/officeDocument/2006/math">
                              <m:sSub>
                                <m:sSubPr>
                                  <m:ctrlPr>
                                    <a:rPr kumimoji="1" lang="en-US" altLang="ja-JP" sz="2400" i="1" smtClean="0">
                                      <a:latin typeface="Cambria Math" panose="02040503050406030204" pitchFamily="18" charset="0"/>
                                    </a:rPr>
                                  </m:ctrlPr>
                                </m:sSubPr>
                                <m:e>
                                  <m:r>
                                    <m:rPr>
                                      <m:nor/>
                                    </m:rPr>
                                    <a:rPr kumimoji="1" lang="en-US" altLang="ja-JP" sz="2400" b="0" i="0" smtClean="0">
                                      <a:latin typeface="Cambria Math" panose="02040503050406030204" pitchFamily="18" charset="0"/>
                                    </a:rPr>
                                    <m:t>l</m:t>
                                  </m:r>
                                </m:e>
                                <m:sub>
                                  <m:r>
                                    <a:rPr kumimoji="1" lang="en-US" altLang="ja-JP" sz="2400" i="1">
                                      <a:latin typeface="Cambria Math" panose="02040503050406030204" pitchFamily="18" charset="0"/>
                                    </a:rPr>
                                    <m:t>𝑖</m:t>
                                  </m:r>
                                </m:sub>
                              </m:sSub>
                              <m:r>
                                <a:rPr kumimoji="1" lang="en-US" altLang="ja-JP" sz="2400" i="1" dirty="0" smtClean="0">
                                  <a:latin typeface="Cambria Math" panose="02040503050406030204" pitchFamily="18" charset="0"/>
                                </a:rPr>
                                <m:t>(</m:t>
                              </m:r>
                              <m:r>
                                <a:rPr kumimoji="1" lang="en-US" altLang="ja-JP" sz="2400" i="1" dirty="0">
                                  <a:latin typeface="Cambria Math" panose="02040503050406030204" pitchFamily="18" charset="0"/>
                                </a:rPr>
                                <m:t>𝑡</m:t>
                              </m:r>
                              <m:r>
                                <a:rPr kumimoji="1" lang="en-US" altLang="ja-JP" sz="2400" i="1" dirty="0">
                                  <a:latin typeface="Cambria Math" panose="02040503050406030204" pitchFamily="18" charset="0"/>
                                </a:rPr>
                                <m:t>)</m:t>
                              </m:r>
                            </m:oMath>
                          </a14:m>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Choice>
        <mc:Fallback xmlns="">
          <p:graphicFrame>
            <p:nvGraphicFramePr>
              <p:cNvPr id="133" name="表 132">
                <a:extLst>
                  <a:ext uri="{FF2B5EF4-FFF2-40B4-BE49-F238E27FC236}">
                    <a16:creationId xmlns:a16="http://schemas.microsoft.com/office/drawing/2014/main" id="{23A61B9B-53C9-45D2-A212-70EE2E35072F}"/>
                  </a:ext>
                </a:extLst>
              </p:cNvPr>
              <p:cNvGraphicFramePr>
                <a:graphicFrameLocks noGrp="1"/>
              </p:cNvGraphicFramePr>
              <p:nvPr>
                <p:extLst>
                  <p:ext uri="{D42A27DB-BD31-4B8C-83A1-F6EECF244321}">
                    <p14:modId xmlns:p14="http://schemas.microsoft.com/office/powerpoint/2010/main" val="3618931045"/>
                  </p:ext>
                </p:extLst>
              </p:nvPr>
            </p:nvGraphicFramePr>
            <p:xfrm>
              <a:off x="2861854" y="2078585"/>
              <a:ext cx="6076724" cy="1798320"/>
            </p:xfrm>
            <a:graphic>
              <a:graphicData uri="http://schemas.openxmlformats.org/drawingml/2006/table">
                <a:tbl>
                  <a:tblPr firstRow="1" bandRow="1">
                    <a:tableStyleId>{2A488322-F2BA-4B5B-9748-0D474271808F}</a:tableStyleId>
                  </a:tblPr>
                  <a:tblGrid>
                    <a:gridCol w="2670841">
                      <a:extLst>
                        <a:ext uri="{9D8B030D-6E8A-4147-A177-3AD203B41FA5}">
                          <a16:colId xmlns:a16="http://schemas.microsoft.com/office/drawing/2014/main" val="2057550029"/>
                        </a:ext>
                      </a:extLst>
                    </a:gridCol>
                    <a:gridCol w="959199">
                      <a:extLst>
                        <a:ext uri="{9D8B030D-6E8A-4147-A177-3AD203B41FA5}">
                          <a16:colId xmlns:a16="http://schemas.microsoft.com/office/drawing/2014/main" val="212249959"/>
                        </a:ext>
                      </a:extLst>
                    </a:gridCol>
                    <a:gridCol w="1223342">
                      <a:extLst>
                        <a:ext uri="{9D8B030D-6E8A-4147-A177-3AD203B41FA5}">
                          <a16:colId xmlns:a16="http://schemas.microsoft.com/office/drawing/2014/main" val="4260045808"/>
                        </a:ext>
                      </a:extLst>
                    </a:gridCol>
                    <a:gridCol w="1223342">
                      <a:extLst>
                        <a:ext uri="{9D8B030D-6E8A-4147-A177-3AD203B41FA5}">
                          <a16:colId xmlns:a16="http://schemas.microsoft.com/office/drawing/2014/main" val="1681019970"/>
                        </a:ext>
                      </a:extLst>
                    </a:gridCol>
                  </a:tblGrid>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2667" r="-127790"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80255" t="-2667" r="-25732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97015" t="-2667" r="-100995" b="-32266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7015" t="-2667" r="-995" b="-322667"/>
                          </a:stretch>
                        </a:blipFill>
                      </a:tcPr>
                    </a:tc>
                    <a:extLst>
                      <a:ext uri="{0D108BD9-81ED-4DB2-BD59-A6C34878D82A}">
                        <a16:rowId xmlns:a16="http://schemas.microsoft.com/office/drawing/2014/main" val="2310212193"/>
                      </a:ext>
                    </a:extLst>
                  </a:tr>
                  <a:tr h="426720">
                    <a:tc>
                      <a:txBody>
                        <a:bodyPr/>
                        <a:lstStyle/>
                        <a:p>
                          <a:pPr algn="ctr"/>
                          <a:r>
                            <a:rPr kumimoji="1" lang="ja-JP" altLang="en-US" sz="2200" dirty="0"/>
                            <a:t>相対デッドライン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920</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908</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614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625769"/>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8" t="-193421" r="-127790" b="-126316"/>
                          </a:stretch>
                        </a:blipFill>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en-US" altLang="ja-JP" sz="2200" dirty="0"/>
                            <a:t>3</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9213912"/>
                      </a:ext>
                    </a:extLst>
                  </a:tr>
                  <a:tr h="45720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8" t="-297333" r="-127790" b="-28000"/>
                          </a:stretch>
                        </a:blipFill>
                      </a:tcPr>
                    </a:tc>
                    <a:tc>
                      <a:txBody>
                        <a:bodyPr/>
                        <a:lstStyle/>
                        <a:p>
                          <a:pPr algn="ctr"/>
                          <a:r>
                            <a:rPr kumimoji="1" lang="en-US" altLang="ja-JP" sz="2200" dirty="0"/>
                            <a:t>917</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904</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200" dirty="0"/>
                            <a:t>611</a:t>
                          </a:r>
                          <a:endParaRPr kumimoji="1" lang="ja-JP" alt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2399775"/>
                      </a:ext>
                    </a:extLst>
                  </a:tr>
                </a:tbl>
              </a:graphicData>
            </a:graphic>
          </p:graphicFrame>
        </mc:Fallback>
      </mc:AlternateContent>
      <p:sp>
        <p:nvSpPr>
          <p:cNvPr id="52" name="テキスト ボックス 51">
            <a:extLst>
              <a:ext uri="{FF2B5EF4-FFF2-40B4-BE49-F238E27FC236}">
                <a16:creationId xmlns:a16="http://schemas.microsoft.com/office/drawing/2014/main" id="{B4344300-B0B2-4EFB-A22C-CC6DDF05572E}"/>
              </a:ext>
            </a:extLst>
          </p:cNvPr>
          <p:cNvSpPr txBox="1"/>
          <p:nvPr/>
        </p:nvSpPr>
        <p:spPr>
          <a:xfrm>
            <a:off x="292988" y="6485328"/>
            <a:ext cx="2450212" cy="369332"/>
          </a:xfrm>
          <a:prstGeom prst="rect">
            <a:avLst/>
          </a:prstGeom>
          <a:noFill/>
        </p:spPr>
        <p:txBody>
          <a:bodyPr wrap="square" rtlCol="0">
            <a:spAutoFit/>
          </a:bodyPr>
          <a:lstStyle/>
          <a:p>
            <a:pPr algn="ctr"/>
            <a:r>
              <a:rPr kumimoji="1" lang="en-US" altLang="ja-JP" dirty="0">
                <a:solidFill>
                  <a:srgbClr val="FF0000"/>
                </a:solidFill>
              </a:rPr>
              <a:t>1</a:t>
            </a:r>
            <a:r>
              <a:rPr kumimoji="1" lang="ja-JP" altLang="en-US" dirty="0">
                <a:solidFill>
                  <a:srgbClr val="FF0000"/>
                </a:solidFill>
              </a:rPr>
              <a:t>プロセッサ環境下</a:t>
            </a:r>
          </a:p>
        </p:txBody>
      </p:sp>
      <p:grpSp>
        <p:nvGrpSpPr>
          <p:cNvPr id="53" name="グループ化 52">
            <a:extLst>
              <a:ext uri="{FF2B5EF4-FFF2-40B4-BE49-F238E27FC236}">
                <a16:creationId xmlns:a16="http://schemas.microsoft.com/office/drawing/2014/main" id="{6C413AE4-6D6F-4D64-943D-33E7105F6EEE}"/>
              </a:ext>
            </a:extLst>
          </p:cNvPr>
          <p:cNvGrpSpPr/>
          <p:nvPr/>
        </p:nvGrpSpPr>
        <p:grpSpPr>
          <a:xfrm>
            <a:off x="201189" y="2066379"/>
            <a:ext cx="821431" cy="3481165"/>
            <a:chOff x="-2" y="1980093"/>
            <a:chExt cx="821431" cy="3481165"/>
          </a:xfrm>
        </p:grpSpPr>
        <mc:AlternateContent xmlns:mc="http://schemas.openxmlformats.org/markup-compatibility/2006" xmlns:a14="http://schemas.microsoft.com/office/drawing/2010/main">
          <mc:Choice Requires="a14">
            <p:sp>
              <p:nvSpPr>
                <p:cNvPr id="55" name="円/楕円 96">
                  <a:extLst>
                    <a:ext uri="{FF2B5EF4-FFF2-40B4-BE49-F238E27FC236}">
                      <a16:creationId xmlns:a16="http://schemas.microsoft.com/office/drawing/2014/main" id="{3306024A-4986-425E-B7F3-77E9B69450A6}"/>
                    </a:ext>
                  </a:extLst>
                </p:cNvPr>
                <p:cNvSpPr/>
                <p:nvPr/>
              </p:nvSpPr>
              <p:spPr>
                <a:xfrm>
                  <a:off x="0" y="2828774"/>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55" name="円/楕円 96">
                  <a:extLst>
                    <a:ext uri="{FF2B5EF4-FFF2-40B4-BE49-F238E27FC236}">
                      <a16:creationId xmlns:a16="http://schemas.microsoft.com/office/drawing/2014/main" id="{3306024A-4986-425E-B7F3-77E9B69450A6}"/>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56" name="直線矢印コネクタ 55">
              <a:extLst>
                <a:ext uri="{FF2B5EF4-FFF2-40B4-BE49-F238E27FC236}">
                  <a16:creationId xmlns:a16="http://schemas.microsoft.com/office/drawing/2014/main" id="{312BE88F-1210-431B-B5DB-492EAEE140DB}"/>
                </a:ext>
              </a:extLst>
            </p:cNvPr>
            <p:cNvCxnSpPr>
              <a:cxnSpLocks/>
              <a:stCxn id="57" idx="6"/>
              <a:endCxn id="55"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円/楕円 97">
              <a:extLst>
                <a:ext uri="{FF2B5EF4-FFF2-40B4-BE49-F238E27FC236}">
                  <a16:creationId xmlns:a16="http://schemas.microsoft.com/office/drawing/2014/main" id="{B00C0777-1471-4FA0-8D74-54EF67E6A7F3}"/>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58" name="グループ化 57">
              <a:extLst>
                <a:ext uri="{FF2B5EF4-FFF2-40B4-BE49-F238E27FC236}">
                  <a16:creationId xmlns:a16="http://schemas.microsoft.com/office/drawing/2014/main" id="{01EC7202-90C1-4C61-8DF7-E80BDFC04B3E}"/>
                </a:ext>
              </a:extLst>
            </p:cNvPr>
            <p:cNvGrpSpPr/>
            <p:nvPr/>
          </p:nvGrpSpPr>
          <p:grpSpPr>
            <a:xfrm>
              <a:off x="231916" y="5141973"/>
              <a:ext cx="357592" cy="319285"/>
              <a:chOff x="211409" y="5509823"/>
              <a:chExt cx="357592" cy="319285"/>
            </a:xfrm>
          </p:grpSpPr>
          <p:sp>
            <p:nvSpPr>
              <p:cNvPr id="65" name="円/楕円 122">
                <a:extLst>
                  <a:ext uri="{FF2B5EF4-FFF2-40B4-BE49-F238E27FC236}">
                    <a16:creationId xmlns:a16="http://schemas.microsoft.com/office/drawing/2014/main" id="{BFF1A64C-44CF-4BCB-BBF5-7B8394FDCF44}"/>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66" name="円/楕円 123">
                <a:extLst>
                  <a:ext uri="{FF2B5EF4-FFF2-40B4-BE49-F238E27FC236}">
                    <a16:creationId xmlns:a16="http://schemas.microsoft.com/office/drawing/2014/main" id="{CE2BBF59-4777-4235-B4C1-D0600D65353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59" name="テキスト ボックス 58">
              <a:extLst>
                <a:ext uri="{FF2B5EF4-FFF2-40B4-BE49-F238E27FC236}">
                  <a16:creationId xmlns:a16="http://schemas.microsoft.com/office/drawing/2014/main" id="{460D97A5-13CA-45BB-82F2-0F0ACA42D682}"/>
                </a:ext>
              </a:extLst>
            </p:cNvPr>
            <p:cNvSpPr txBox="1"/>
            <p:nvPr/>
          </p:nvSpPr>
          <p:spPr>
            <a:xfrm>
              <a:off x="251669" y="1980093"/>
              <a:ext cx="325240" cy="367403"/>
            </a:xfrm>
            <a:prstGeom prst="rect">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1</a:t>
              </a:r>
              <a:endParaRPr kumimoji="1" lang="ja-JP" altLang="en-US" dirty="0"/>
            </a:p>
          </p:txBody>
        </p:sp>
        <mc:AlternateContent xmlns:mc="http://schemas.openxmlformats.org/markup-compatibility/2006" xmlns:a14="http://schemas.microsoft.com/office/drawing/2010/main">
          <mc:Choice Requires="a14">
            <p:sp>
              <p:nvSpPr>
                <p:cNvPr id="60" name="円/楕円 96">
                  <a:extLst>
                    <a:ext uri="{FF2B5EF4-FFF2-40B4-BE49-F238E27FC236}">
                      <a16:creationId xmlns:a16="http://schemas.microsoft.com/office/drawing/2014/main" id="{BBC8B1BB-3935-41FD-B3CC-EA46CA46FA5F}"/>
                    </a:ext>
                  </a:extLst>
                </p:cNvPr>
                <p:cNvSpPr/>
                <p:nvPr/>
              </p:nvSpPr>
              <p:spPr>
                <a:xfrm>
                  <a:off x="0" y="3601081"/>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+625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0" name="円/楕円 96">
                  <a:extLst>
                    <a:ext uri="{FF2B5EF4-FFF2-40B4-BE49-F238E27FC236}">
                      <a16:creationId xmlns:a16="http://schemas.microsoft.com/office/drawing/2014/main" id="{BBC8B1BB-3935-41FD-B3CC-EA46CA46FA5F}"/>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8C28AD1F-E17E-4F0E-88F7-65DB208E1158}"/>
                </a:ext>
              </a:extLst>
            </p:cNvPr>
            <p:cNvCxnSpPr>
              <a:cxnSpLocks/>
              <a:stCxn id="55" idx="2"/>
              <a:endCxn id="60"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円/楕円 96">
                  <a:extLst>
                    <a:ext uri="{FF2B5EF4-FFF2-40B4-BE49-F238E27FC236}">
                      <a16:creationId xmlns:a16="http://schemas.microsoft.com/office/drawing/2014/main" id="{66969671-8CA5-49B8-81E4-B7F64BD2A4EF}"/>
                    </a:ext>
                  </a:extLst>
                </p:cNvPr>
                <p:cNvSpPr/>
                <p:nvPr/>
              </p:nvSpPr>
              <p:spPr>
                <a:xfrm>
                  <a:off x="-2" y="4371527"/>
                  <a:ext cx="821429" cy="600226"/>
                </a:xfrm>
                <a:prstGeom prst="flowChartDecision">
                  <a:avLst/>
                </a:prstGeom>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−945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2" name="円/楕円 96">
                  <a:extLst>
                    <a:ext uri="{FF2B5EF4-FFF2-40B4-BE49-F238E27FC236}">
                      <a16:creationId xmlns:a16="http://schemas.microsoft.com/office/drawing/2014/main" id="{66969671-8CA5-49B8-81E4-B7F64BD2A4EF}"/>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6"/>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9DEBC606-0A73-4792-AFA1-3053058CFD93}"/>
                </a:ext>
              </a:extLst>
            </p:cNvPr>
            <p:cNvCxnSpPr>
              <a:cxnSpLocks/>
              <a:stCxn id="60" idx="2"/>
              <a:endCxn id="62"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263B90-EA7D-41CE-BB3E-CBAAAC1246EE}"/>
                </a:ext>
              </a:extLst>
            </p:cNvPr>
            <p:cNvCxnSpPr>
              <a:cxnSpLocks/>
              <a:stCxn id="62" idx="2"/>
              <a:endCxn id="65"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円/楕円 96">
                <a:extLst>
                  <a:ext uri="{FF2B5EF4-FFF2-40B4-BE49-F238E27FC236}">
                    <a16:creationId xmlns:a16="http://schemas.microsoft.com/office/drawing/2014/main" id="{F9876937-7CDD-4E51-BE25-E2413B17D9DE}"/>
                  </a:ext>
                </a:extLst>
              </p:cNvPr>
              <p:cNvSpPr/>
              <p:nvPr/>
            </p:nvSpPr>
            <p:spPr>
              <a:xfrm>
                <a:off x="1044560" y="286844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+325</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67" name="円/楕円 96">
                <a:extLst>
                  <a:ext uri="{FF2B5EF4-FFF2-40B4-BE49-F238E27FC236}">
                    <a16:creationId xmlns:a16="http://schemas.microsoft.com/office/drawing/2014/main" id="{F9876937-7CDD-4E51-BE25-E2413B17D9DE}"/>
                  </a:ext>
                </a:extLst>
              </p:cNvPr>
              <p:cNvSpPr>
                <a:spLocks noRot="1" noChangeAspect="1" noMove="1" noResize="1" noEditPoints="1" noAdjustHandles="1" noChangeArrowheads="1" noChangeShapeType="1" noTextEdit="1"/>
              </p:cNvSpPr>
              <p:nvPr/>
            </p:nvSpPr>
            <p:spPr>
              <a:xfrm>
                <a:off x="1044560" y="2868447"/>
                <a:ext cx="821429" cy="600226"/>
              </a:xfrm>
              <a:prstGeom prst="flowChartDecision">
                <a:avLst/>
              </a:prstGeom>
              <a:blipFill>
                <a:blip r:embed="rId19"/>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68" name="直線矢印コネクタ 67">
            <a:extLst>
              <a:ext uri="{FF2B5EF4-FFF2-40B4-BE49-F238E27FC236}">
                <a16:creationId xmlns:a16="http://schemas.microsoft.com/office/drawing/2014/main" id="{7C227FB9-FCE4-47B8-A966-2FBB2D2BAC1A}"/>
              </a:ext>
            </a:extLst>
          </p:cNvPr>
          <p:cNvCxnSpPr>
            <a:cxnSpLocks/>
            <a:stCxn id="69" idx="6"/>
            <a:endCxn id="67" idx="0"/>
          </p:cNvCxnSpPr>
          <p:nvPr/>
        </p:nvCxnSpPr>
        <p:spPr>
          <a:xfrm>
            <a:off x="1443252" y="2696155"/>
            <a:ext cx="12023" cy="17229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9" name="円/楕円 97">
            <a:extLst>
              <a:ext uri="{FF2B5EF4-FFF2-40B4-BE49-F238E27FC236}">
                <a16:creationId xmlns:a16="http://schemas.microsoft.com/office/drawing/2014/main" id="{A3517748-DF8E-40A5-B069-7DED7FB89DC4}"/>
              </a:ext>
            </a:extLst>
          </p:cNvPr>
          <p:cNvSpPr/>
          <p:nvPr/>
        </p:nvSpPr>
        <p:spPr>
          <a:xfrm rot="5400000">
            <a:off x="1334276" y="2468951"/>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70" name="グループ化 69">
            <a:extLst>
              <a:ext uri="{FF2B5EF4-FFF2-40B4-BE49-F238E27FC236}">
                <a16:creationId xmlns:a16="http://schemas.microsoft.com/office/drawing/2014/main" id="{9F78919B-C56C-44F6-86ED-B9E7F0A7DB99}"/>
              </a:ext>
            </a:extLst>
          </p:cNvPr>
          <p:cNvGrpSpPr/>
          <p:nvPr/>
        </p:nvGrpSpPr>
        <p:grpSpPr>
          <a:xfrm>
            <a:off x="1292655" y="5957454"/>
            <a:ext cx="357592" cy="319285"/>
            <a:chOff x="211409" y="5509823"/>
            <a:chExt cx="357592" cy="319285"/>
          </a:xfrm>
        </p:grpSpPr>
        <p:sp>
          <p:nvSpPr>
            <p:cNvPr id="71" name="円/楕円 122">
              <a:extLst>
                <a:ext uri="{FF2B5EF4-FFF2-40B4-BE49-F238E27FC236}">
                  <a16:creationId xmlns:a16="http://schemas.microsoft.com/office/drawing/2014/main" id="{52C2E709-8066-4F9D-97DF-FBF817BFC755}"/>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72" name="円/楕円 123">
              <a:extLst>
                <a:ext uri="{FF2B5EF4-FFF2-40B4-BE49-F238E27FC236}">
                  <a16:creationId xmlns:a16="http://schemas.microsoft.com/office/drawing/2014/main" id="{D607337D-652E-48EC-BF79-7562A6307E5D}"/>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73" name="テキスト ボックス 72">
            <a:extLst>
              <a:ext uri="{FF2B5EF4-FFF2-40B4-BE49-F238E27FC236}">
                <a16:creationId xmlns:a16="http://schemas.microsoft.com/office/drawing/2014/main" id="{1467FC8C-0C24-4898-AF77-093E58DF9FDE}"/>
              </a:ext>
            </a:extLst>
          </p:cNvPr>
          <p:cNvSpPr txBox="1"/>
          <p:nvPr/>
        </p:nvSpPr>
        <p:spPr>
          <a:xfrm>
            <a:off x="1292655" y="2035897"/>
            <a:ext cx="325240" cy="367403"/>
          </a:xfrm>
          <a:prstGeom prst="rect">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74" name="円/楕円 96">
                <a:extLst>
                  <a:ext uri="{FF2B5EF4-FFF2-40B4-BE49-F238E27FC236}">
                    <a16:creationId xmlns:a16="http://schemas.microsoft.com/office/drawing/2014/main" id="{04CA2461-7011-4779-ADC2-3EA655EC08DE}"/>
                  </a:ext>
                </a:extLst>
              </p:cNvPr>
              <p:cNvSpPr/>
              <p:nvPr/>
            </p:nvSpPr>
            <p:spPr>
              <a:xfrm>
                <a:off x="1044559" y="3687367"/>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+502</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4" name="円/楕円 96">
                <a:extLst>
                  <a:ext uri="{FF2B5EF4-FFF2-40B4-BE49-F238E27FC236}">
                    <a16:creationId xmlns:a16="http://schemas.microsoft.com/office/drawing/2014/main" id="{04CA2461-7011-4779-ADC2-3EA655EC08DE}"/>
                  </a:ext>
                </a:extLst>
              </p:cNvPr>
              <p:cNvSpPr>
                <a:spLocks noRot="1" noChangeAspect="1" noMove="1" noResize="1" noEditPoints="1" noAdjustHandles="1" noChangeArrowheads="1" noChangeShapeType="1" noTextEdit="1"/>
              </p:cNvSpPr>
              <p:nvPr/>
            </p:nvSpPr>
            <p:spPr>
              <a:xfrm>
                <a:off x="1044559" y="3687367"/>
                <a:ext cx="821429" cy="600226"/>
              </a:xfrm>
              <a:prstGeom prst="flowChartDecision">
                <a:avLst/>
              </a:prstGeom>
              <a:blipFill>
                <a:blip r:embed="rId20"/>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5" name="直線矢印コネクタ 74">
            <a:extLst>
              <a:ext uri="{FF2B5EF4-FFF2-40B4-BE49-F238E27FC236}">
                <a16:creationId xmlns:a16="http://schemas.microsoft.com/office/drawing/2014/main" id="{B2A55F70-4954-412F-97F1-A3E911AB8072}"/>
              </a:ext>
            </a:extLst>
          </p:cNvPr>
          <p:cNvCxnSpPr>
            <a:cxnSpLocks/>
            <a:stCxn id="67" idx="2"/>
            <a:endCxn id="74" idx="0"/>
          </p:cNvCxnSpPr>
          <p:nvPr/>
        </p:nvCxnSpPr>
        <p:spPr>
          <a:xfrm flipH="1">
            <a:off x="1455274" y="3468673"/>
            <a:ext cx="1" cy="2186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円/楕円 96">
                <a:extLst>
                  <a:ext uri="{FF2B5EF4-FFF2-40B4-BE49-F238E27FC236}">
                    <a16:creationId xmlns:a16="http://schemas.microsoft.com/office/drawing/2014/main" id="{03962A8E-5B6F-4971-BD16-A0A5CD158C0D}"/>
                  </a:ext>
                </a:extLst>
              </p:cNvPr>
              <p:cNvSpPr/>
              <p:nvPr/>
            </p:nvSpPr>
            <p:spPr>
              <a:xfrm>
                <a:off x="1044559" y="4419445"/>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+86</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76" name="円/楕円 96">
                <a:extLst>
                  <a:ext uri="{FF2B5EF4-FFF2-40B4-BE49-F238E27FC236}">
                    <a16:creationId xmlns:a16="http://schemas.microsoft.com/office/drawing/2014/main" id="{03962A8E-5B6F-4971-BD16-A0A5CD158C0D}"/>
                  </a:ext>
                </a:extLst>
              </p:cNvPr>
              <p:cNvSpPr>
                <a:spLocks noRot="1" noChangeAspect="1" noMove="1" noResize="1" noEditPoints="1" noAdjustHandles="1" noChangeArrowheads="1" noChangeShapeType="1" noTextEdit="1"/>
              </p:cNvSpPr>
              <p:nvPr/>
            </p:nvSpPr>
            <p:spPr>
              <a:xfrm>
                <a:off x="1044559" y="4419445"/>
                <a:ext cx="821429" cy="600226"/>
              </a:xfrm>
              <a:prstGeom prst="flowChartDecision">
                <a:avLst/>
              </a:prstGeom>
              <a:blipFill>
                <a:blip r:embed="rId21"/>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77" name="直線矢印コネクタ 76">
            <a:extLst>
              <a:ext uri="{FF2B5EF4-FFF2-40B4-BE49-F238E27FC236}">
                <a16:creationId xmlns:a16="http://schemas.microsoft.com/office/drawing/2014/main" id="{081B6C6E-DE4B-496B-8C52-FD44706560B7}"/>
              </a:ext>
            </a:extLst>
          </p:cNvPr>
          <p:cNvCxnSpPr>
            <a:cxnSpLocks/>
            <a:stCxn id="74" idx="2"/>
            <a:endCxn id="76" idx="0"/>
          </p:cNvCxnSpPr>
          <p:nvPr/>
        </p:nvCxnSpPr>
        <p:spPr>
          <a:xfrm>
            <a:off x="1455274" y="4287593"/>
            <a:ext cx="0" cy="13185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C1CE674D-2EDA-4391-8921-9E1642FBB6FE}"/>
              </a:ext>
            </a:extLst>
          </p:cNvPr>
          <p:cNvCxnSpPr>
            <a:cxnSpLocks/>
            <a:stCxn id="92" idx="2"/>
            <a:endCxn id="71" idx="2"/>
          </p:cNvCxnSpPr>
          <p:nvPr/>
        </p:nvCxnSpPr>
        <p:spPr>
          <a:xfrm>
            <a:off x="1455273" y="5777239"/>
            <a:ext cx="16178" cy="180216"/>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グループ化 78">
            <a:extLst>
              <a:ext uri="{FF2B5EF4-FFF2-40B4-BE49-F238E27FC236}">
                <a16:creationId xmlns:a16="http://schemas.microsoft.com/office/drawing/2014/main" id="{2D2858E2-33A6-4BAE-A15D-8C7D437B5F4F}"/>
              </a:ext>
            </a:extLst>
          </p:cNvPr>
          <p:cNvGrpSpPr/>
          <p:nvPr/>
        </p:nvGrpSpPr>
        <p:grpSpPr>
          <a:xfrm>
            <a:off x="1933840" y="2024091"/>
            <a:ext cx="821431" cy="3481165"/>
            <a:chOff x="-2" y="1980093"/>
            <a:chExt cx="821431" cy="3481165"/>
          </a:xfrm>
        </p:grpSpPr>
        <mc:AlternateContent xmlns:mc="http://schemas.openxmlformats.org/markup-compatibility/2006" xmlns:a14="http://schemas.microsoft.com/office/drawing/2010/main">
          <mc:Choice Requires="a14">
            <p:sp>
              <p:nvSpPr>
                <p:cNvPr id="80" name="円/楕円 96">
                  <a:extLst>
                    <a:ext uri="{FF2B5EF4-FFF2-40B4-BE49-F238E27FC236}">
                      <a16:creationId xmlns:a16="http://schemas.microsoft.com/office/drawing/2014/main" id="{9602938C-E69B-4FCE-BD14-46B059B2B869}"/>
                    </a:ext>
                  </a:extLst>
                </p:cNvPr>
                <p:cNvSpPr/>
                <p:nvPr/>
              </p:nvSpPr>
              <p:spPr>
                <a:xfrm>
                  <a:off x="0" y="2828774"/>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+497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26" name="円/楕円 96">
                  <a:extLst>
                    <a:ext uri="{FF2B5EF4-FFF2-40B4-BE49-F238E27FC236}">
                      <a16:creationId xmlns:a16="http://schemas.microsoft.com/office/drawing/2014/main" id="{F5DF23DD-6F5A-4E7C-9509-E6D78947E04D}"/>
                    </a:ext>
                  </a:extLst>
                </p:cNvPr>
                <p:cNvSpPr>
                  <a:spLocks noRot="1" noChangeAspect="1" noMove="1" noResize="1" noEditPoints="1" noAdjustHandles="1" noChangeArrowheads="1" noChangeShapeType="1" noTextEdit="1"/>
                </p:cNvSpPr>
                <p:nvPr/>
              </p:nvSpPr>
              <p:spPr>
                <a:xfrm>
                  <a:off x="0" y="2828774"/>
                  <a:ext cx="821429" cy="600226"/>
                </a:xfrm>
                <a:prstGeom prst="flowChartDecision">
                  <a:avLst/>
                </a:prstGeom>
                <a:blipFill>
                  <a:blip r:embed="rId22"/>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5D4B143D-FE87-40E9-BFFE-2333001823FB}"/>
                </a:ext>
              </a:extLst>
            </p:cNvPr>
            <p:cNvCxnSpPr>
              <a:cxnSpLocks/>
              <a:stCxn id="82" idx="6"/>
              <a:endCxn id="80" idx="0"/>
            </p:cNvCxnSpPr>
            <p:nvPr/>
          </p:nvCxnSpPr>
          <p:spPr>
            <a:xfrm flipH="1">
              <a:off x="410715" y="2656693"/>
              <a:ext cx="2815"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円/楕円 97">
              <a:extLst>
                <a:ext uri="{FF2B5EF4-FFF2-40B4-BE49-F238E27FC236}">
                  <a16:creationId xmlns:a16="http://schemas.microsoft.com/office/drawing/2014/main" id="{202019FA-ECA5-464C-A68E-2BE900EF466B}"/>
                </a:ext>
              </a:extLst>
            </p:cNvPr>
            <p:cNvSpPr/>
            <p:nvPr/>
          </p:nvSpPr>
          <p:spPr>
            <a:xfrm rot="5400000">
              <a:off x="304554" y="2429489"/>
              <a:ext cx="217952" cy="236456"/>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nvGrpSpPr>
            <p:cNvPr id="83" name="グループ化 82">
              <a:extLst>
                <a:ext uri="{FF2B5EF4-FFF2-40B4-BE49-F238E27FC236}">
                  <a16:creationId xmlns:a16="http://schemas.microsoft.com/office/drawing/2014/main" id="{1EC24743-2830-4BE9-9E21-7CE8006DD91D}"/>
                </a:ext>
              </a:extLst>
            </p:cNvPr>
            <p:cNvGrpSpPr/>
            <p:nvPr/>
          </p:nvGrpSpPr>
          <p:grpSpPr>
            <a:xfrm>
              <a:off x="231916" y="5141973"/>
              <a:ext cx="357592" cy="319285"/>
              <a:chOff x="211409" y="5509823"/>
              <a:chExt cx="357592" cy="319285"/>
            </a:xfrm>
          </p:grpSpPr>
          <p:sp>
            <p:nvSpPr>
              <p:cNvPr id="90" name="円/楕円 122">
                <a:extLst>
                  <a:ext uri="{FF2B5EF4-FFF2-40B4-BE49-F238E27FC236}">
                    <a16:creationId xmlns:a16="http://schemas.microsoft.com/office/drawing/2014/main" id="{F35A9BE0-A269-46C0-9067-2C1CCD9A4A79}"/>
                  </a:ext>
                </a:extLst>
              </p:cNvPr>
              <p:cNvSpPr/>
              <p:nvPr/>
            </p:nvSpPr>
            <p:spPr>
              <a:xfrm rot="5400000">
                <a:off x="230562" y="5490670"/>
                <a:ext cx="319285" cy="357592"/>
              </a:xfrm>
              <a:prstGeom prst="ellipse">
                <a:avLst/>
              </a:prstGeom>
              <a:ln>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sp>
            <p:nvSpPr>
              <p:cNvPr id="91" name="円/楕円 123">
                <a:extLst>
                  <a:ext uri="{FF2B5EF4-FFF2-40B4-BE49-F238E27FC236}">
                    <a16:creationId xmlns:a16="http://schemas.microsoft.com/office/drawing/2014/main" id="{5A11E2BE-211B-4F3A-95EF-FEE8D0E269AE}"/>
                  </a:ext>
                </a:extLst>
              </p:cNvPr>
              <p:cNvSpPr/>
              <p:nvPr/>
            </p:nvSpPr>
            <p:spPr>
              <a:xfrm rot="5400000">
                <a:off x="289606" y="5553883"/>
                <a:ext cx="204086" cy="231167"/>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000" dirty="0">
                  <a:latin typeface="Times New Roman" pitchFamily="18" charset="0"/>
                  <a:ea typeface="HGPｺﾞｼｯｸM" pitchFamily="50" charset="-128"/>
                  <a:cs typeface="Times New Roman" pitchFamily="18" charset="0"/>
                </a:endParaRPr>
              </a:p>
            </p:txBody>
          </p:sp>
        </p:grpSp>
        <p:sp>
          <p:nvSpPr>
            <p:cNvPr id="84" name="テキスト ボックス 83">
              <a:extLst>
                <a:ext uri="{FF2B5EF4-FFF2-40B4-BE49-F238E27FC236}">
                  <a16:creationId xmlns:a16="http://schemas.microsoft.com/office/drawing/2014/main" id="{0A98AA2E-D31A-4A66-A0B2-31080B388472}"/>
                </a:ext>
              </a:extLst>
            </p:cNvPr>
            <p:cNvSpPr txBox="1"/>
            <p:nvPr/>
          </p:nvSpPr>
          <p:spPr>
            <a:xfrm>
              <a:off x="251669" y="1980093"/>
              <a:ext cx="325240" cy="367403"/>
            </a:xfrm>
            <a:prstGeom prst="rect">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ja-JP" dirty="0"/>
                <a:t>3</a:t>
              </a:r>
              <a:endParaRPr kumimoji="1" lang="ja-JP" altLang="en-US" dirty="0"/>
            </a:p>
          </p:txBody>
        </p:sp>
        <mc:AlternateContent xmlns:mc="http://schemas.openxmlformats.org/markup-compatibility/2006" xmlns:a14="http://schemas.microsoft.com/office/drawing/2010/main">
          <mc:Choice Requires="a14">
            <p:sp>
              <p:nvSpPr>
                <p:cNvPr id="85" name="円/楕円 96">
                  <a:extLst>
                    <a:ext uri="{FF2B5EF4-FFF2-40B4-BE49-F238E27FC236}">
                      <a16:creationId xmlns:a16="http://schemas.microsoft.com/office/drawing/2014/main" id="{6EB1F86E-9589-47BE-B676-E50D517FC27C}"/>
                    </a:ext>
                  </a:extLst>
                </p:cNvPr>
                <p:cNvSpPr/>
                <p:nvPr/>
              </p:nvSpPr>
              <p:spPr>
                <a:xfrm>
                  <a:off x="0" y="3601081"/>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−300</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5" name="円/楕円 96">
                  <a:extLst>
                    <a:ext uri="{FF2B5EF4-FFF2-40B4-BE49-F238E27FC236}">
                      <a16:creationId xmlns:a16="http://schemas.microsoft.com/office/drawing/2014/main" id="{8A8C4CA3-6E78-4A9F-98E7-4A6AF5E5D56D}"/>
                    </a:ext>
                  </a:extLst>
                </p:cNvPr>
                <p:cNvSpPr>
                  <a:spLocks noRot="1" noChangeAspect="1" noMove="1" noResize="1" noEditPoints="1" noAdjustHandles="1" noChangeArrowheads="1" noChangeShapeType="1" noTextEdit="1"/>
                </p:cNvSpPr>
                <p:nvPr/>
              </p:nvSpPr>
              <p:spPr>
                <a:xfrm>
                  <a:off x="0" y="3601081"/>
                  <a:ext cx="821429" cy="600226"/>
                </a:xfrm>
                <a:prstGeom prst="flowChartDecision">
                  <a:avLst/>
                </a:prstGeom>
                <a:blipFill>
                  <a:blip r:embed="rId23"/>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ED67285E-8471-4B12-8DCF-DA62A1BC8516}"/>
                </a:ext>
              </a:extLst>
            </p:cNvPr>
            <p:cNvCxnSpPr>
              <a:cxnSpLocks/>
              <a:stCxn id="80" idx="2"/>
              <a:endCxn id="85" idx="0"/>
            </p:cNvCxnSpPr>
            <p:nvPr/>
          </p:nvCxnSpPr>
          <p:spPr>
            <a:xfrm>
              <a:off x="410715" y="3429000"/>
              <a:ext cx="0" cy="17208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円/楕円 96">
                  <a:extLst>
                    <a:ext uri="{FF2B5EF4-FFF2-40B4-BE49-F238E27FC236}">
                      <a16:creationId xmlns:a16="http://schemas.microsoft.com/office/drawing/2014/main" id="{A454D5C9-60B2-4F32-A265-FFE59F2AD0F7}"/>
                    </a:ext>
                  </a:extLst>
                </p:cNvPr>
                <p:cNvSpPr/>
                <p:nvPr/>
              </p:nvSpPr>
              <p:spPr>
                <a:xfrm>
                  <a:off x="-2" y="4371527"/>
                  <a:ext cx="821429" cy="600226"/>
                </a:xfrm>
                <a:prstGeom prst="flowChartDecision">
                  <a:avLst/>
                </a:prstGeom>
                <a:solidFill>
                  <a:schemeClr val="accent4"/>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−197</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137" name="円/楕円 96">
                  <a:extLst>
                    <a:ext uri="{FF2B5EF4-FFF2-40B4-BE49-F238E27FC236}">
                      <a16:creationId xmlns:a16="http://schemas.microsoft.com/office/drawing/2014/main" id="{554798D7-806C-461F-B8D9-942E8CA1F62D}"/>
                    </a:ext>
                  </a:extLst>
                </p:cNvPr>
                <p:cNvSpPr>
                  <a:spLocks noRot="1" noChangeAspect="1" noMove="1" noResize="1" noEditPoints="1" noAdjustHandles="1" noChangeArrowheads="1" noChangeShapeType="1" noTextEdit="1"/>
                </p:cNvSpPr>
                <p:nvPr/>
              </p:nvSpPr>
              <p:spPr>
                <a:xfrm>
                  <a:off x="-2" y="4371527"/>
                  <a:ext cx="821429" cy="600226"/>
                </a:xfrm>
                <a:prstGeom prst="flowChartDecision">
                  <a:avLst/>
                </a:prstGeom>
                <a:blipFill>
                  <a:blip r:embed="rId24"/>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88" name="直線矢印コネクタ 87">
              <a:extLst>
                <a:ext uri="{FF2B5EF4-FFF2-40B4-BE49-F238E27FC236}">
                  <a16:creationId xmlns:a16="http://schemas.microsoft.com/office/drawing/2014/main" id="{537A8CFE-125C-4EC3-A714-538D4DF6434B}"/>
                </a:ext>
              </a:extLst>
            </p:cNvPr>
            <p:cNvCxnSpPr>
              <a:cxnSpLocks/>
              <a:stCxn id="85" idx="2"/>
              <a:endCxn id="87" idx="0"/>
            </p:cNvCxnSpPr>
            <p:nvPr/>
          </p:nvCxnSpPr>
          <p:spPr>
            <a:xfrm flipH="1">
              <a:off x="410713" y="4201307"/>
              <a:ext cx="2" cy="17022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6B901D74-B0F6-471F-8CD9-9DA62398E84F}"/>
                </a:ext>
              </a:extLst>
            </p:cNvPr>
            <p:cNvCxnSpPr>
              <a:cxnSpLocks/>
              <a:stCxn id="87" idx="2"/>
              <a:endCxn id="90" idx="2"/>
            </p:cNvCxnSpPr>
            <p:nvPr/>
          </p:nvCxnSpPr>
          <p:spPr>
            <a:xfrm flipH="1">
              <a:off x="410712" y="4971753"/>
              <a:ext cx="1" cy="170221"/>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円/楕円 96">
                <a:extLst>
                  <a:ext uri="{FF2B5EF4-FFF2-40B4-BE49-F238E27FC236}">
                    <a16:creationId xmlns:a16="http://schemas.microsoft.com/office/drawing/2014/main" id="{E55AB5C7-CA9A-4818-BDBD-9A55EC157A35}"/>
                  </a:ext>
                </a:extLst>
              </p:cNvPr>
              <p:cNvSpPr/>
              <p:nvPr/>
            </p:nvSpPr>
            <p:spPr>
              <a:xfrm>
                <a:off x="1044558" y="5177013"/>
                <a:ext cx="821429" cy="600226"/>
              </a:xfrm>
              <a:prstGeom prst="flowChartDecision">
                <a:avLst/>
              </a:prstGeom>
              <a:solidFill>
                <a:srgbClr val="8FAADC"/>
              </a:solidFill>
              <a:ln>
                <a:solidFill>
                  <a:schemeClr val="tx1"/>
                </a:solid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ea typeface="HGPｺﾞｼｯｸM" pitchFamily="50" charset="-128"/>
                          <a:cs typeface="Times New Roman" pitchFamily="18" charset="0"/>
                        </a:rPr>
                        <m:t>−913</m:t>
                      </m:r>
                    </m:oMath>
                  </m:oMathPara>
                </a14:m>
                <a:endParaRPr lang="ja-JP" altLang="en-US" sz="2000" dirty="0">
                  <a:latin typeface="Times New Roman" pitchFamily="18" charset="0"/>
                  <a:ea typeface="HGPｺﾞｼｯｸM" pitchFamily="50" charset="-128"/>
                  <a:cs typeface="Times New Roman" pitchFamily="18" charset="0"/>
                </a:endParaRPr>
              </a:p>
            </p:txBody>
          </p:sp>
        </mc:Choice>
        <mc:Fallback xmlns="">
          <p:sp>
            <p:nvSpPr>
              <p:cNvPr id="92" name="円/楕円 96">
                <a:extLst>
                  <a:ext uri="{FF2B5EF4-FFF2-40B4-BE49-F238E27FC236}">
                    <a16:creationId xmlns:a16="http://schemas.microsoft.com/office/drawing/2014/main" id="{E55AB5C7-CA9A-4818-BDBD-9A55EC157A35}"/>
                  </a:ext>
                </a:extLst>
              </p:cNvPr>
              <p:cNvSpPr>
                <a:spLocks noRot="1" noChangeAspect="1" noMove="1" noResize="1" noEditPoints="1" noAdjustHandles="1" noChangeArrowheads="1" noChangeShapeType="1" noTextEdit="1"/>
              </p:cNvSpPr>
              <p:nvPr/>
            </p:nvSpPr>
            <p:spPr>
              <a:xfrm>
                <a:off x="1044558" y="5177013"/>
                <a:ext cx="821429" cy="600226"/>
              </a:xfrm>
              <a:prstGeom prst="flowChartDecision">
                <a:avLst/>
              </a:prstGeom>
              <a:blipFill>
                <a:blip r:embed="rId25"/>
                <a:stretch>
                  <a:fillRect/>
                </a:stretch>
              </a:blipFill>
              <a:ln>
                <a:solidFill>
                  <a:schemeClr val="tx1"/>
                </a:solidFill>
              </a:ln>
              <a:effectLst>
                <a:outerShdw blurRad="50800" dist="38100" dir="2700000" algn="tl" rotWithShape="0">
                  <a:prstClr val="black">
                    <a:alpha val="40000"/>
                  </a:prstClr>
                </a:outerShdw>
              </a:effectLst>
            </p:spPr>
            <p:txBody>
              <a:bodyPr/>
              <a:lstStyle/>
              <a:p>
                <a:r>
                  <a:rPr lang="ja-JP" altLang="en-US">
                    <a:noFill/>
                  </a:rPr>
                  <a:t> </a:t>
                </a:r>
              </a:p>
            </p:txBody>
          </p:sp>
        </mc:Fallback>
      </mc:AlternateContent>
      <p:cxnSp>
        <p:nvCxnSpPr>
          <p:cNvPr id="93" name="直線矢印コネクタ 92">
            <a:extLst>
              <a:ext uri="{FF2B5EF4-FFF2-40B4-BE49-F238E27FC236}">
                <a16:creationId xmlns:a16="http://schemas.microsoft.com/office/drawing/2014/main" id="{ABC6D41A-72FA-4C7D-B5DB-E1A561563BC0}"/>
              </a:ext>
            </a:extLst>
          </p:cNvPr>
          <p:cNvCxnSpPr>
            <a:cxnSpLocks/>
            <a:stCxn id="76" idx="2"/>
            <a:endCxn id="92" idx="0"/>
          </p:cNvCxnSpPr>
          <p:nvPr/>
        </p:nvCxnSpPr>
        <p:spPr>
          <a:xfrm flipH="1">
            <a:off x="1455273" y="5019671"/>
            <a:ext cx="1" cy="157342"/>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7D40059-9EC7-4D16-8C47-4B3D090F83A3}"/>
                  </a:ext>
                </a:extLst>
              </p:cNvPr>
              <p:cNvSpPr txBox="1"/>
              <p:nvPr/>
            </p:nvSpPr>
            <p:spPr>
              <a:xfrm>
                <a:off x="415420" y="1499329"/>
                <a:ext cx="2122714"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kumimoji="1" lang="en-US" altLang="ja-JP" sz="2400" dirty="0">
                    <a:solidFill>
                      <a:schemeClr val="tx1"/>
                    </a:solidFill>
                    <a:latin typeface="+mj-lt"/>
                  </a:rPr>
                  <a:t>Task</a:t>
                </a:r>
                <a:r>
                  <a:rPr kumimoji="1" lang="ja-JP" altLang="en-US" sz="2400" dirty="0">
                    <a:solidFill>
                      <a:schemeClr val="tx1"/>
                    </a:solidFill>
                    <a:latin typeface="+mj-lt"/>
                  </a:rPr>
                  <a:t> </a:t>
                </a:r>
                <a:r>
                  <a:rPr kumimoji="1" lang="en-US" altLang="ja-JP" sz="2400" dirty="0">
                    <a:solidFill>
                      <a:schemeClr val="tx1"/>
                    </a:solidFill>
                    <a:latin typeface="+mj-lt"/>
                  </a:rPr>
                  <a:t>Set </a:t>
                </a:r>
                <a14:m>
                  <m:oMath xmlns:m="http://schemas.openxmlformats.org/officeDocument/2006/math">
                    <m:sSub>
                      <m:sSubPr>
                        <m:ctrlPr>
                          <a:rPr kumimoji="1" lang="en-US" altLang="ja-JP" sz="240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𝑇𝑆</m:t>
                        </m:r>
                      </m:e>
                      <m:sub>
                        <m:r>
                          <a:rPr kumimoji="1" lang="en-US" altLang="ja-JP" sz="2400" b="0" i="1" smtClean="0">
                            <a:solidFill>
                              <a:schemeClr val="tx1"/>
                            </a:solidFill>
                            <a:latin typeface="Cambria Math" panose="02040503050406030204" pitchFamily="18" charset="0"/>
                          </a:rPr>
                          <m:t>2</m:t>
                        </m:r>
                      </m:sub>
                    </m:sSub>
                  </m:oMath>
                </a14:m>
                <a:endParaRPr kumimoji="1" lang="ja-JP" altLang="en-US" sz="2400" i="1" dirty="0">
                  <a:solidFill>
                    <a:schemeClr val="tx1"/>
                  </a:solidFill>
                  <a:latin typeface="+mj-lt"/>
                </a:endParaRPr>
              </a:p>
            </p:txBody>
          </p:sp>
        </mc:Choice>
        <mc:Fallback xmlns="">
          <p:sp>
            <p:nvSpPr>
              <p:cNvPr id="94" name="テキスト ボックス 93">
                <a:extLst>
                  <a:ext uri="{FF2B5EF4-FFF2-40B4-BE49-F238E27FC236}">
                    <a16:creationId xmlns:a16="http://schemas.microsoft.com/office/drawing/2014/main" id="{47D40059-9EC7-4D16-8C47-4B3D090F83A3}"/>
                  </a:ext>
                </a:extLst>
              </p:cNvPr>
              <p:cNvSpPr txBox="1">
                <a:spLocks noRot="1" noChangeAspect="1" noMove="1" noResize="1" noEditPoints="1" noAdjustHandles="1" noChangeArrowheads="1" noChangeShapeType="1" noTextEdit="1"/>
              </p:cNvSpPr>
              <p:nvPr/>
            </p:nvSpPr>
            <p:spPr>
              <a:xfrm>
                <a:off x="415420" y="1499329"/>
                <a:ext cx="2122714" cy="461665"/>
              </a:xfrm>
              <a:prstGeom prst="rect">
                <a:avLst/>
              </a:prstGeom>
              <a:blipFill>
                <a:blip r:embed="rId26"/>
                <a:stretch>
                  <a:fillRect/>
                </a:stretch>
              </a:blipFill>
              <a:ln>
                <a:noFill/>
              </a:ln>
              <a:effectLst>
                <a:outerShdw blurRad="44450" dist="27940" dir="5400000" algn="ctr">
                  <a:srgbClr val="000000">
                    <a:alpha val="32000"/>
                  </a:srgbClr>
                </a:outerShdw>
              </a:effectLst>
            </p:spPr>
            <p:txBody>
              <a:bodyPr/>
              <a:lstStyle/>
              <a:p>
                <a:r>
                  <a:rPr lang="ja-JP" altLang="en-US">
                    <a:noFill/>
                  </a:rPr>
                  <a:t> </a:t>
                </a:r>
              </a:p>
            </p:txBody>
          </p:sp>
        </mc:Fallback>
      </mc:AlternateContent>
      <p:sp>
        <p:nvSpPr>
          <p:cNvPr id="95" name="テキスト ボックス 94">
            <a:extLst>
              <a:ext uri="{FF2B5EF4-FFF2-40B4-BE49-F238E27FC236}">
                <a16:creationId xmlns:a16="http://schemas.microsoft.com/office/drawing/2014/main" id="{E3AF9298-5378-4F5C-BD5F-D3B1331B5F7E}"/>
              </a:ext>
            </a:extLst>
          </p:cNvPr>
          <p:cNvSpPr txBox="1"/>
          <p:nvPr/>
        </p:nvSpPr>
        <p:spPr>
          <a:xfrm>
            <a:off x="2861854" y="1597451"/>
            <a:ext cx="2060941" cy="400110"/>
          </a:xfrm>
          <a:prstGeom prst="rect">
            <a:avLst/>
          </a:prstGeom>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ja-JP" altLang="en-US" sz="2000" dirty="0"/>
              <a:t>消費メモリ増分</a:t>
            </a:r>
            <a:endParaRPr kumimoji="1" lang="en-US" altLang="ja-JP" sz="2000" dirty="0"/>
          </a:p>
        </p:txBody>
      </p:sp>
      <p:cxnSp>
        <p:nvCxnSpPr>
          <p:cNvPr id="96" name="直線矢印コネクタ 95">
            <a:extLst>
              <a:ext uri="{FF2B5EF4-FFF2-40B4-BE49-F238E27FC236}">
                <a16:creationId xmlns:a16="http://schemas.microsoft.com/office/drawing/2014/main" id="{6BD6C5C8-AF34-4703-92C3-B727A9ADA423}"/>
              </a:ext>
            </a:extLst>
          </p:cNvPr>
          <p:cNvCxnSpPr>
            <a:cxnSpLocks/>
            <a:stCxn id="95" idx="2"/>
          </p:cNvCxnSpPr>
          <p:nvPr/>
        </p:nvCxnSpPr>
        <p:spPr>
          <a:xfrm flipH="1">
            <a:off x="1498817" y="1997561"/>
            <a:ext cx="2393508" cy="848999"/>
          </a:xfrm>
          <a:prstGeom prst="straightConnector1">
            <a:avLst/>
          </a:prstGeom>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635EAAD4-1736-4853-8AC4-9C2A9BE35EEF}"/>
              </a:ext>
            </a:extLst>
          </p:cNvPr>
          <p:cNvSpPr txBox="1"/>
          <p:nvPr/>
        </p:nvSpPr>
        <p:spPr>
          <a:xfrm>
            <a:off x="964096" y="6262294"/>
            <a:ext cx="1107996" cy="369332"/>
          </a:xfrm>
          <a:prstGeom prst="rect">
            <a:avLst/>
          </a:prstGeom>
          <a:noFill/>
        </p:spPr>
        <p:txBody>
          <a:bodyPr wrap="none" rtlCol="0">
            <a:spAutoFit/>
          </a:bodyPr>
          <a:lstStyle/>
          <a:p>
            <a:r>
              <a:rPr kumimoji="1" lang="ja-JP" altLang="en-US" dirty="0"/>
              <a:t>最終状態</a:t>
            </a:r>
          </a:p>
        </p:txBody>
      </p:sp>
      <p:sp>
        <p:nvSpPr>
          <p:cNvPr id="100" name="正方形/長方形 99">
            <a:extLst>
              <a:ext uri="{FF2B5EF4-FFF2-40B4-BE49-F238E27FC236}">
                <a16:creationId xmlns:a16="http://schemas.microsoft.com/office/drawing/2014/main" id="{75EA7124-45D5-4AC0-A302-8C08847B0430}"/>
              </a:ext>
            </a:extLst>
          </p:cNvPr>
          <p:cNvSpPr/>
          <p:nvPr/>
        </p:nvSpPr>
        <p:spPr>
          <a:xfrm>
            <a:off x="682720" y="2487464"/>
            <a:ext cx="660690" cy="369332"/>
          </a:xfrm>
          <a:prstGeom prst="rect">
            <a:avLst/>
          </a:prstGeom>
        </p:spPr>
        <p:txBody>
          <a:bodyPr wrap="square">
            <a:spAutoFit/>
          </a:bodyPr>
          <a:lstStyle/>
          <a:p>
            <a:pPr algn="ctr"/>
            <a:r>
              <a:rPr kumimoji="1" lang="ja-JP" altLang="en-US" dirty="0"/>
              <a:t>初期</a:t>
            </a:r>
            <a:endParaRPr lang="ja-JP" altLang="en-US" dirty="0"/>
          </a:p>
        </p:txBody>
      </p:sp>
      <p:sp>
        <p:nvSpPr>
          <p:cNvPr id="101" name="正方形/長方形 100">
            <a:extLst>
              <a:ext uri="{FF2B5EF4-FFF2-40B4-BE49-F238E27FC236}">
                <a16:creationId xmlns:a16="http://schemas.microsoft.com/office/drawing/2014/main" id="{F546919B-7D36-4453-991F-4AAA974FBA68}"/>
              </a:ext>
            </a:extLst>
          </p:cNvPr>
          <p:cNvSpPr/>
          <p:nvPr/>
        </p:nvSpPr>
        <p:spPr>
          <a:xfrm>
            <a:off x="1568696" y="2473063"/>
            <a:ext cx="660448" cy="369332"/>
          </a:xfrm>
          <a:prstGeom prst="rect">
            <a:avLst/>
          </a:prstGeom>
        </p:spPr>
        <p:txBody>
          <a:bodyPr wrap="square">
            <a:spAutoFit/>
          </a:bodyPr>
          <a:lstStyle/>
          <a:p>
            <a:pPr algn="ctr"/>
            <a:r>
              <a:rPr kumimoji="1" lang="ja-JP" altLang="en-US" dirty="0"/>
              <a:t>状態</a:t>
            </a:r>
            <a:endParaRPr lang="ja-JP" altLang="en-US" dirty="0"/>
          </a:p>
        </p:txBody>
      </p:sp>
      <p:sp>
        <p:nvSpPr>
          <p:cNvPr id="24" name="スライド番号プレースホルダー 23">
            <a:extLst>
              <a:ext uri="{FF2B5EF4-FFF2-40B4-BE49-F238E27FC236}">
                <a16:creationId xmlns:a16="http://schemas.microsoft.com/office/drawing/2014/main" id="{907606D2-4200-4AD8-90C7-791C1381B758}"/>
              </a:ext>
            </a:extLst>
          </p:cNvPr>
          <p:cNvSpPr>
            <a:spLocks noGrp="1"/>
          </p:cNvSpPr>
          <p:nvPr>
            <p:ph type="sldNum" sz="quarter" idx="12"/>
          </p:nvPr>
        </p:nvSpPr>
        <p:spPr/>
        <p:txBody>
          <a:bodyPr/>
          <a:lstStyle/>
          <a:p>
            <a:fld id="{6926F6F1-2C0D-41CF-B349-C178C2F00F8B}"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17CF7E1-490D-4B36-A055-28DD7661F40A}"/>
                  </a:ext>
                </a:extLst>
              </p:cNvPr>
              <p:cNvSpPr txBox="1"/>
              <p:nvPr/>
            </p:nvSpPr>
            <p:spPr>
              <a:xfrm>
                <a:off x="2922714" y="4100775"/>
                <a:ext cx="5946397"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タスク</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dirty="0"/>
                          <m:t>τ</m:t>
                        </m:r>
                      </m:e>
                      <m:sub>
                        <m:r>
                          <a:rPr kumimoji="1" lang="en-US" altLang="ja-JP" b="0" i="1" smtClean="0">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𝑖</m:t>
                    </m:r>
                    <m:r>
                      <a:rPr kumimoji="1" lang="en-US" altLang="ja-JP" i="1" dirty="0">
                        <a:latin typeface="Cambria Math" panose="02040503050406030204" pitchFamily="18" charset="0"/>
                      </a:rPr>
                      <m:t>=1,…,</m:t>
                    </m:r>
                    <m:r>
                      <a:rPr kumimoji="1" lang="en-US" altLang="ja-JP" i="1" dirty="0">
                        <a:latin typeface="Cambria Math" panose="02040503050406030204" pitchFamily="18" charset="0"/>
                      </a:rPr>
                      <m:t>𝑛</m:t>
                    </m:r>
                  </m:oMath>
                </a14:m>
                <a:r>
                  <a:rPr kumimoji="1" lang="en-US" altLang="ja-JP" dirty="0"/>
                  <a:t>)</a:t>
                </a:r>
                <a:r>
                  <a:rPr kumimoji="1" lang="ja-JP" altLang="en-US" dirty="0"/>
                  <a:t>の時刻</a:t>
                </a:r>
                <a:r>
                  <a:rPr kumimoji="1" lang="en-US" altLang="ja-JP" dirty="0"/>
                  <a:t>t(</a:t>
                </a:r>
                <a14:m>
                  <m:oMath xmlns:m="http://schemas.openxmlformats.org/officeDocument/2006/math">
                    <m:r>
                      <a:rPr kumimoji="1" lang="en-US" altLang="ja-JP" i="1" dirty="0" smtClean="0">
                        <a:latin typeface="Cambria Math" panose="02040503050406030204" pitchFamily="18" charset="0"/>
                      </a:rPr>
                      <m:t>𝑡</m:t>
                    </m:r>
                    <m:r>
                      <a:rPr kumimoji="1" lang="en-US" altLang="ja-JP" i="1" dirty="0" smtClean="0">
                        <a:latin typeface="Cambria Math" panose="02040503050406030204" pitchFamily="18" charset="0"/>
                      </a:rPr>
                      <m:t>=0,1</m:t>
                    </m:r>
                  </m:oMath>
                </a14:m>
                <a:r>
                  <a:rPr kumimoji="1" lang="en-US" altLang="ja-JP" dirty="0"/>
                  <a:t>)</a:t>
                </a:r>
                <a:r>
                  <a:rPr kumimoji="1" lang="ja-JP" altLang="en-US" dirty="0"/>
                  <a:t>における残余実行時間</a:t>
                </a:r>
                <a14:m>
                  <m:oMath xmlns:m="http://schemas.openxmlformats.org/officeDocument/2006/math">
                    <m:sSub>
                      <m:sSubPr>
                        <m:ctrlPr>
                          <a:rPr kumimoji="1" lang="en-US" altLang="ja-JP" i="1" smtClean="0">
                            <a:latin typeface="Cambria Math" panose="02040503050406030204" pitchFamily="18" charset="0"/>
                          </a:rPr>
                        </m:ctrlPr>
                      </m:sSubPr>
                      <m:e>
                        <m:r>
                          <m:rPr>
                            <m:nor/>
                          </m:rPr>
                          <a:rPr kumimoji="1" lang="en-US" altLang="ja-JP" b="0" i="0" smtClean="0">
                            <a:latin typeface="Cambria Math" panose="02040503050406030204" pitchFamily="18" charset="0"/>
                          </a:rPr>
                          <m:t>c</m:t>
                        </m:r>
                      </m:e>
                      <m:sub>
                        <m:r>
                          <a:rPr kumimoji="1" lang="en-US" altLang="ja-JP" i="1">
                            <a:latin typeface="Cambria Math" panose="02040503050406030204" pitchFamily="18" charset="0"/>
                          </a:rPr>
                          <m:t>𝑖</m:t>
                        </m:r>
                      </m:sub>
                    </m:sSub>
                  </m:oMath>
                </a14:m>
                <a:r>
                  <a:rPr kumimoji="1" lang="en-US" altLang="ja-JP" dirty="0"/>
                  <a:t>(</a:t>
                </a:r>
                <a14:m>
                  <m:oMath xmlns:m="http://schemas.openxmlformats.org/officeDocument/2006/math">
                    <m:r>
                      <a:rPr kumimoji="1" lang="en-US" altLang="ja-JP" i="1" dirty="0" smtClean="0">
                        <a:latin typeface="Cambria Math" panose="02040503050406030204" pitchFamily="18" charset="0"/>
                      </a:rPr>
                      <m:t>𝑡</m:t>
                    </m:r>
                  </m:oMath>
                </a14:m>
                <a:r>
                  <a:rPr kumimoji="1" lang="en-US" altLang="ja-JP" dirty="0"/>
                  <a:t>),</a:t>
                </a:r>
                <a:r>
                  <a:rPr kumimoji="1" lang="ja-JP" altLang="en-US" dirty="0"/>
                  <a:t>余裕時間</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l</m:t>
                        </m:r>
                      </m:e>
                      <m:sub>
                        <m:r>
                          <a:rPr kumimoji="1" lang="en-US" altLang="ja-JP" i="1">
                            <a:latin typeface="Cambria Math" panose="02040503050406030204" pitchFamily="18" charset="0"/>
                          </a:rPr>
                          <m:t>𝑖</m:t>
                        </m:r>
                      </m:sub>
                    </m:sSub>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𝑡</m:t>
                    </m:r>
                    <m:r>
                      <a:rPr kumimoji="1" lang="en-US" altLang="ja-JP" i="1" dirty="0">
                        <a:latin typeface="Cambria Math" panose="02040503050406030204" pitchFamily="18" charset="0"/>
                      </a:rPr>
                      <m:t>),</m:t>
                    </m:r>
                  </m:oMath>
                </a14:m>
                <a:r>
                  <a:rPr kumimoji="1" lang="ja-JP" altLang="en-US" dirty="0"/>
                  <a:t>及び</a:t>
                </a:r>
                <a14:m>
                  <m:oMath xmlns:m="http://schemas.openxmlformats.org/officeDocument/2006/math">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𝑞</m:t>
                    </m:r>
                    <m:r>
                      <a:rPr kumimoji="1" lang="en-US" altLang="ja-JP" i="1" dirty="0" smtClean="0">
                        <a:latin typeface="Cambria Math" panose="02040503050406030204" pitchFamily="18" charset="0"/>
                      </a:rPr>
                      <m:t>=1,2)</m:t>
                    </m:r>
                  </m:oMath>
                </a14:m>
                <a:r>
                  <a:rPr kumimoji="1" lang="ja-JP" altLang="en-US" dirty="0"/>
                  <a:t>ステップ目におけるメモリ増分を</a:t>
                </a:r>
                <a14:m>
                  <m:oMath xmlns:m="http://schemas.openxmlformats.org/officeDocument/2006/math">
                    <m:sSub>
                      <m:sSubPr>
                        <m:ctrlPr>
                          <a:rPr kumimoji="1" lang="en-US" altLang="ja-JP" i="1">
                            <a:latin typeface="Cambria Math" panose="02040503050406030204" pitchFamily="18" charset="0"/>
                          </a:rPr>
                        </m:ctrlPr>
                      </m:sSubPr>
                      <m:e>
                        <m:r>
                          <m:rPr>
                            <m:nor/>
                          </m:rPr>
                          <a:rPr kumimoji="1" lang="en-US" altLang="ja-JP" b="0" i="0" smtClean="0">
                            <a:latin typeface="Cambria Math" panose="02040503050406030204" pitchFamily="18" charset="0"/>
                          </a:rPr>
                          <m:t>m</m:t>
                        </m:r>
                      </m:e>
                      <m:sub>
                        <m:r>
                          <a:rPr kumimoji="1" lang="en-US" altLang="ja-JP" i="1">
                            <a:latin typeface="Cambria Math" panose="02040503050406030204" pitchFamily="18" charset="0"/>
                          </a:rPr>
                          <m:t>𝑖</m:t>
                        </m:r>
                      </m:sub>
                    </m:sSub>
                  </m:oMath>
                </a14:m>
                <a:r>
                  <a:rPr kumimoji="1" lang="en-US" altLang="ja-JP" dirty="0"/>
                  <a:t> </a:t>
                </a:r>
                <a14:m>
                  <m:oMath xmlns:m="http://schemas.openxmlformats.org/officeDocument/2006/math">
                    <m:r>
                      <a:rPr kumimoji="1" lang="en-US" altLang="ja-JP" i="1" dirty="0" smtClean="0">
                        <a:latin typeface="Cambria Math" panose="02040503050406030204" pitchFamily="18" charset="0"/>
                      </a:rPr>
                      <m:t>(</m:t>
                    </m:r>
                    <m:r>
                      <a:rPr kumimoji="1" lang="en-US" altLang="ja-JP" i="1" dirty="0">
                        <a:latin typeface="Cambria Math" panose="02040503050406030204" pitchFamily="18" charset="0"/>
                      </a:rPr>
                      <m:t>𝑞</m:t>
                    </m:r>
                    <m:r>
                      <a:rPr kumimoji="1" lang="en-US" altLang="ja-JP" i="1" dirty="0">
                        <a:latin typeface="Cambria Math" panose="02040503050406030204" pitchFamily="18" charset="0"/>
                      </a:rPr>
                      <m:t>)</m:t>
                    </m:r>
                  </m:oMath>
                </a14:m>
                <a:r>
                  <a:rPr kumimoji="1" lang="ja-JP" altLang="en-US" dirty="0"/>
                  <a:t>とする</a:t>
                </a:r>
                <a:r>
                  <a:rPr kumimoji="1" lang="en-US" altLang="ja-JP" dirty="0"/>
                  <a:t>.</a:t>
                </a:r>
              </a:p>
              <a:p>
                <a:pPr marL="285750" indent="-285750">
                  <a:buFont typeface="Arial" panose="020B0604020202020204" pitchFamily="34" charset="0"/>
                  <a:buChar char="•"/>
                </a:pPr>
                <a:endParaRPr kumimoji="1" lang="en-US" altLang="ja-JP" dirty="0"/>
              </a:p>
              <a:p>
                <a:endParaRPr kumimoji="1" lang="ja-JP" altLang="en-US" dirty="0"/>
              </a:p>
            </p:txBody>
          </p:sp>
        </mc:Choice>
        <mc:Fallback xmlns="">
          <p:sp>
            <p:nvSpPr>
              <p:cNvPr id="2" name="テキスト ボックス 1">
                <a:extLst>
                  <a:ext uri="{FF2B5EF4-FFF2-40B4-BE49-F238E27FC236}">
                    <a16:creationId xmlns:a16="http://schemas.microsoft.com/office/drawing/2014/main" id="{617CF7E1-490D-4B36-A055-28DD7661F40A}"/>
                  </a:ext>
                </a:extLst>
              </p:cNvPr>
              <p:cNvSpPr txBox="1">
                <a:spLocks noRot="1" noChangeAspect="1" noMove="1" noResize="1" noEditPoints="1" noAdjustHandles="1" noChangeArrowheads="1" noChangeShapeType="1" noTextEdit="1"/>
              </p:cNvSpPr>
              <p:nvPr/>
            </p:nvSpPr>
            <p:spPr>
              <a:xfrm>
                <a:off x="2922714" y="4100775"/>
                <a:ext cx="5946397" cy="1477328"/>
              </a:xfrm>
              <a:prstGeom prst="rect">
                <a:avLst/>
              </a:prstGeom>
              <a:blipFill>
                <a:blip r:embed="rId29"/>
                <a:stretch>
                  <a:fillRect l="-615" t="-4132" r="-8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302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6845</TotalTime>
  <Words>2662</Words>
  <Application>Microsoft Office PowerPoint</Application>
  <PresentationFormat>画面に合わせる (4:3)</PresentationFormat>
  <Paragraphs>479</Paragraphs>
  <Slides>21</Slides>
  <Notes>7</Notes>
  <HiddenSlides>1</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游ゴシック</vt:lpstr>
      <vt:lpstr>游明朝</vt:lpstr>
      <vt:lpstr>Arial</vt:lpstr>
      <vt:lpstr>Cambria Math</vt:lpstr>
      <vt:lpstr>Century Gothic</vt:lpstr>
      <vt:lpstr>Times New Roman</vt:lpstr>
      <vt:lpstr>Wingdings</vt:lpstr>
      <vt:lpstr>Wingdings 3</vt:lpstr>
      <vt:lpstr>ウィスプ</vt:lpstr>
      <vt:lpstr>  デッドラインを考慮した メモリ削減スケジューリングLMCLFの改善</vt:lpstr>
      <vt:lpstr>目次</vt:lpstr>
      <vt:lpstr>研究背景</vt:lpstr>
      <vt:lpstr>研究背景</vt:lpstr>
      <vt:lpstr>研究背景</vt:lpstr>
      <vt:lpstr>研究概要</vt:lpstr>
      <vt:lpstr>ヒープメモリと実時間制約を共に考慮したスケジューリング手法LMCLF[4]</vt:lpstr>
      <vt:lpstr>ヒープメモリと実時間制約を共に考慮したスケジューリング手法LMCLFの改善</vt:lpstr>
      <vt:lpstr> 提案手法のアルゴリズム</vt:lpstr>
      <vt:lpstr> 提案手法のアルゴリズム</vt:lpstr>
      <vt:lpstr> 提案手法のアルゴリズム</vt:lpstr>
      <vt:lpstr> 提案手法のアルゴリズム</vt:lpstr>
      <vt:lpstr> 提案手法のアルゴリズム</vt:lpstr>
      <vt:lpstr> 提案手法のアルゴリズム</vt:lpstr>
      <vt:lpstr> 提案手法のアルゴリズム</vt:lpstr>
      <vt:lpstr>評価実験</vt:lpstr>
      <vt:lpstr>評価実験</vt:lpstr>
      <vt:lpstr>実験結果(パラメータ変更)</vt:lpstr>
      <vt:lpstr>実験結果と考察</vt:lpstr>
      <vt:lpstr>まとめ</vt:lpstr>
      <vt:lpstr>[4]とパラメータ同じ実験結果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デッドラインを考慮した メモリ削減スケジューリングLMCLFの改善</dc:title>
  <dc:creator>新井　諒介</dc:creator>
  <cp:lastModifiedBy>新井　諒介</cp:lastModifiedBy>
  <cp:revision>120</cp:revision>
  <dcterms:created xsi:type="dcterms:W3CDTF">2021-02-01T06:50:02Z</dcterms:created>
  <dcterms:modified xsi:type="dcterms:W3CDTF">2021-02-09T05:31:24Z</dcterms:modified>
</cp:coreProperties>
</file>