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59" r:id="rId3"/>
    <p:sldId id="473" r:id="rId4"/>
    <p:sldId id="480" r:id="rId5"/>
    <p:sldId id="481" r:id="rId6"/>
    <p:sldId id="474" r:id="rId7"/>
    <p:sldId id="483" r:id="rId8"/>
    <p:sldId id="484" r:id="rId9"/>
    <p:sldId id="48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7" d="100"/>
          <a:sy n="87" d="100"/>
        </p:scale>
        <p:origin x="51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5DBB7-15A0-4A80-8D2E-9AF042B270FA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84ED1-7E9C-46FA-8964-E0C4CA8B51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90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08D10-9AD3-484D-B818-50E6D736494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83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08D10-9AD3-484D-B818-50E6D736494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42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F08D10-9AD3-484D-B818-50E6D736494A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56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1F15-35D7-4FE2-BEB2-B428FFEA0B2B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76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4954-C232-4714-B56C-733873509E36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55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CB61C-2DF9-413D-ADC2-5764589D298A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670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DF41-4636-4AE7-9E01-323586C4A732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427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C4C1-3F84-4F95-B3CA-36CD901CCF4A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514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8B75-ADB6-41BF-95E7-AA58E5BEFA04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342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E3C2-F995-4421-99FA-4497AB1CEA29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80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A471-BD33-441D-B2DD-8C4D9F18422D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15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4638-9E5B-496D-9DD8-160C4BEA7856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53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D0A6-8790-4D00-94E5-DAD3B72D33A5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09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C836-715F-4FCE-B070-C272929BD75D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8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4DD9-F520-4E8A-8F38-2675D8D42C85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27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737D-7408-44AD-975B-648D29EB6327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28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EE35-B4EA-4166-A51A-EA5AF662EE13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73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4A4C-1AF4-460B-A580-AE5B45AF6AA3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40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299F-2523-43D2-8D13-4E699A1056E0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51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4E0BA-16BA-4A31-BEDB-9ADB37A987CD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E1FCB1-1E5A-4E8E-8761-CACC2D265B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87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00.png"/><Relationship Id="rId26" Type="http://schemas.openxmlformats.org/officeDocument/2006/relationships/image" Target="../media/image23.png"/><Relationship Id="rId3" Type="http://schemas.openxmlformats.org/officeDocument/2006/relationships/image" Target="../media/image18.png"/><Relationship Id="rId21" Type="http://schemas.openxmlformats.org/officeDocument/2006/relationships/image" Target="../media/image21.png"/><Relationship Id="rId17" Type="http://schemas.openxmlformats.org/officeDocument/2006/relationships/image" Target="../media/image9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0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60.png"/><Relationship Id="rId23" Type="http://schemas.openxmlformats.org/officeDocument/2006/relationships/image" Target="../media/image150.png"/><Relationship Id="rId19" Type="http://schemas.openxmlformats.org/officeDocument/2006/relationships/image" Target="../media/image19.png"/><Relationship Id="rId22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21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.png"/><Relationship Id="rId5" Type="http://schemas.openxmlformats.org/officeDocument/2006/relationships/image" Target="../media/image3.png"/><Relationship Id="rId23" Type="http://schemas.openxmlformats.org/officeDocument/2006/relationships/image" Target="../media/image5.png"/><Relationship Id="rId19" Type="http://schemas.openxmlformats.org/officeDocument/2006/relationships/image" Target="../media/image19.png"/><Relationship Id="rId4" Type="http://schemas.openxmlformats.org/officeDocument/2006/relationships/image" Target="../media/image2.png"/><Relationship Id="rId2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00.png"/><Relationship Id="rId26" Type="http://schemas.openxmlformats.org/officeDocument/2006/relationships/image" Target="../media/image23.png"/><Relationship Id="rId21" Type="http://schemas.openxmlformats.org/officeDocument/2006/relationships/image" Target="../media/image21.png"/><Relationship Id="rId17" Type="http://schemas.openxmlformats.org/officeDocument/2006/relationships/image" Target="../media/image9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0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60.png"/><Relationship Id="rId23" Type="http://schemas.openxmlformats.org/officeDocument/2006/relationships/image" Target="../media/image150.png"/><Relationship Id="rId19" Type="http://schemas.openxmlformats.org/officeDocument/2006/relationships/image" Target="../media/image19.png"/><Relationship Id="rId22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DF4609-03F2-436D-A6EC-7CD252C23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進捗報告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AE6584-6238-40EC-AFC4-F616D4FF8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中田班　新井諒介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AFC52A-49CD-4CF4-8506-8F52326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B2EF3-0BD3-43CC-A1CF-71A3821A45B6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08724C-1255-40AF-AA3E-CF03F94F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FCB1-1E5A-4E8E-8761-CACC2D265B8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49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111F7-083F-4B57-94AD-4C368BD9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換算レート</a:t>
            </a:r>
            <a:r>
              <a:rPr kumimoji="1" lang="en-US" altLang="ja-JP" dirty="0"/>
              <a:t>α</a:t>
            </a:r>
            <a:r>
              <a:rPr kumimoji="1" lang="ja-JP" altLang="en-US" dirty="0"/>
              <a:t>を求めるための方針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A7AA8-6B22-47AE-B4A0-3FAC4477A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換算レート</a:t>
            </a:r>
            <a:r>
              <a:rPr kumimoji="1" lang="en-US" altLang="ja-JP" sz="2400" dirty="0"/>
              <a:t>α</a:t>
            </a:r>
            <a:r>
              <a:rPr kumimoji="1" lang="ja-JP" altLang="en-US" sz="2400" dirty="0"/>
              <a:t>はタスクセットによって値が変わってくる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タスクセットのタイプによって換算レート</a:t>
            </a:r>
            <a:r>
              <a:rPr lang="en-US" altLang="ja-JP" sz="2400" dirty="0"/>
              <a:t>α</a:t>
            </a:r>
            <a:r>
              <a:rPr lang="ja-JP" altLang="en-US" sz="2400" dirty="0"/>
              <a:t>がどうなるか傾向をつかむ</a:t>
            </a:r>
            <a:endParaRPr kumimoji="1" lang="ja-JP" altLang="en-US" sz="24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8C3F01-704A-4A9D-BC58-9C94AA9C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E539-E136-4F71-B227-0AF22D34D10C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545E70-8740-4041-BF92-4D7CD713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FCB1-1E5A-4E8E-8761-CACC2D265B8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25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B9804E-878A-48F9-BFE1-E5B1AF891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68867" y="1088948"/>
            <a:ext cx="1109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DF0268-E46C-4DED-9AF0-70B540A190B1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2020/10/23</a:t>
            </a:fld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3" name="タイトル 2">
            <a:extLst>
              <a:ext uri="{FF2B5EF4-FFF2-40B4-BE49-F238E27FC236}">
                <a16:creationId xmlns:a16="http://schemas.microsoft.com/office/drawing/2014/main" id="{F243E9D7-A9E5-4AEE-8711-68BBE0BC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314" y="7"/>
            <a:ext cx="6727687" cy="1390215"/>
          </a:xfrm>
        </p:spPr>
        <p:txBody>
          <a:bodyPr>
            <a:normAutofit/>
          </a:bodyPr>
          <a:lstStyle/>
          <a:p>
            <a:br>
              <a:rPr lang="en-US" altLang="ja-JP" dirty="0"/>
            </a:br>
            <a:r>
              <a:rPr lang="ja-JP" altLang="en-US" dirty="0"/>
              <a:t>タスクセット（先行研究）</a:t>
            </a:r>
            <a:endParaRPr kumimoji="1" lang="ja-JP" altLang="en-US" dirty="0"/>
          </a:p>
        </p:txBody>
      </p:sp>
      <p:graphicFrame>
        <p:nvGraphicFramePr>
          <p:cNvPr id="133" name="表 132">
            <a:extLst>
              <a:ext uri="{FF2B5EF4-FFF2-40B4-BE49-F238E27FC236}">
                <a16:creationId xmlns:a16="http://schemas.microsoft.com/office/drawing/2014/main" id="{23A61B9B-53C9-45D2-A212-70EE2E35072F}"/>
              </a:ext>
            </a:extLst>
          </p:cNvPr>
          <p:cNvGraphicFramePr>
            <a:graphicFrameLocks noGrp="1"/>
          </p:cNvGraphicFramePr>
          <p:nvPr/>
        </p:nvGraphicFramePr>
        <p:xfrm>
          <a:off x="4954835" y="2645232"/>
          <a:ext cx="5364700" cy="20421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4700">
                  <a:extLst>
                    <a:ext uri="{9D8B030D-6E8A-4147-A177-3AD203B41FA5}">
                      <a16:colId xmlns:a16="http://schemas.microsoft.com/office/drawing/2014/main" val="20575500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24995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600458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8101997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Task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1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2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3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2121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相対デッドライン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920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708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614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26257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最悪実行時間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3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4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3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92139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余裕時間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917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704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611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3997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1" name="表 170">
                <a:extLst>
                  <a:ext uri="{FF2B5EF4-FFF2-40B4-BE49-F238E27FC236}">
                    <a16:creationId xmlns:a16="http://schemas.microsoft.com/office/drawing/2014/main" id="{D7725AF1-6DD6-4C54-94C0-198FFA9AA5C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954835" y="4622800"/>
              <a:ext cx="5360552" cy="170688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2816010">
                      <a:extLst>
                        <a:ext uri="{9D8B030D-6E8A-4147-A177-3AD203B41FA5}">
                          <a16:colId xmlns:a16="http://schemas.microsoft.com/office/drawing/2014/main" val="2057550029"/>
                        </a:ext>
                      </a:extLst>
                    </a:gridCol>
                    <a:gridCol w="2544542">
                      <a:extLst>
                        <a:ext uri="{9D8B030D-6E8A-4147-A177-3AD203B41FA5}">
                          <a16:colId xmlns:a16="http://schemas.microsoft.com/office/drawing/2014/main" val="212249959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200" dirty="0"/>
                            <a:t>スケジューリング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200" dirty="0"/>
                            <a:t>最悪メモリ消費量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1021219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200" dirty="0"/>
                            <a:t>LLF</a:t>
                          </a:r>
                          <a:endParaRPr kumimoji="1" lang="ja-JP" alt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200" dirty="0"/>
                            <a:t>1117</a:t>
                          </a:r>
                          <a:endParaRPr kumimoji="1" lang="ja-JP" alt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262576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200" dirty="0"/>
                            <a:t>LMCF</a:t>
                          </a:r>
                          <a:endParaRPr kumimoji="1" lang="ja-JP" alt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200" dirty="0">
                              <a:solidFill>
                                <a:srgbClr val="FF0000"/>
                              </a:solidFill>
                            </a:rPr>
                            <a:t>1259</a:t>
                          </a:r>
                          <a:endParaRPr kumimoji="1" lang="ja-JP" altLang="en-US"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8921391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200" dirty="0">
                              <a:solidFill>
                                <a:srgbClr val="FF0000"/>
                              </a:solidFill>
                            </a:rPr>
                            <a:t>LMCLF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kumimoji="1" lang="en-US" altLang="ja-JP" sz="2200" i="1" u="none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ja-JP" altLang="en-US" sz="2200" i="1" u="none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kumimoji="1" lang="en-US" altLang="ja-JP" sz="2200" b="0" i="1" u="none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e>
                              </m:d>
                            </m:oMath>
                          </a14:m>
                          <a:endParaRPr kumimoji="1" lang="ja-JP" altLang="en-US"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20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913</a:t>
                          </a:r>
                          <a:endParaRPr kumimoji="1" lang="ja-JP" altLang="en-US" sz="22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67665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1" name="表 170">
                <a:extLst>
                  <a:ext uri="{FF2B5EF4-FFF2-40B4-BE49-F238E27FC236}">
                    <a16:creationId xmlns:a16="http://schemas.microsoft.com/office/drawing/2014/main" id="{D7725AF1-6DD6-4C54-94C0-198FFA9AA5C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954835" y="4622800"/>
              <a:ext cx="5360552" cy="1706880"/>
            </p:xfrm>
            <a:graphic>
              <a:graphicData uri="http://schemas.openxmlformats.org/drawingml/2006/table">
                <a:tbl>
                  <a:tblPr firstRow="1" bandRow="1">
                    <a:tableStyleId>{2A488322-F2BA-4B5B-9748-0D474271808F}</a:tableStyleId>
                  </a:tblPr>
                  <a:tblGrid>
                    <a:gridCol w="2816010">
                      <a:extLst>
                        <a:ext uri="{9D8B030D-6E8A-4147-A177-3AD203B41FA5}">
                          <a16:colId xmlns:a16="http://schemas.microsoft.com/office/drawing/2014/main" val="2057550029"/>
                        </a:ext>
                      </a:extLst>
                    </a:gridCol>
                    <a:gridCol w="2544542">
                      <a:extLst>
                        <a:ext uri="{9D8B030D-6E8A-4147-A177-3AD203B41FA5}">
                          <a16:colId xmlns:a16="http://schemas.microsoft.com/office/drawing/2014/main" val="212249959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200" dirty="0"/>
                            <a:t>スケジューリング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200" dirty="0"/>
                            <a:t>最悪メモリ消費量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1021219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200" dirty="0"/>
                            <a:t>LLF</a:t>
                          </a:r>
                          <a:endParaRPr kumimoji="1" lang="ja-JP" alt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200" dirty="0"/>
                            <a:t>1117</a:t>
                          </a:r>
                          <a:endParaRPr kumimoji="1" lang="ja-JP" alt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262576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200" dirty="0"/>
                            <a:t>LMCF</a:t>
                          </a:r>
                          <a:endParaRPr kumimoji="1" lang="ja-JP" alt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200" dirty="0">
                              <a:solidFill>
                                <a:srgbClr val="FF0000"/>
                              </a:solidFill>
                            </a:rPr>
                            <a:t>1259</a:t>
                          </a:r>
                          <a:endParaRPr kumimoji="1" lang="ja-JP" altLang="en-US"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8921391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6" t="-310000" r="-90713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20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913</a:t>
                          </a:r>
                          <a:endParaRPr kumimoji="1" lang="ja-JP" altLang="en-US" sz="22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676654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4" name="表 53">
            <a:extLst>
              <a:ext uri="{FF2B5EF4-FFF2-40B4-BE49-F238E27FC236}">
                <a16:creationId xmlns:a16="http://schemas.microsoft.com/office/drawing/2014/main" id="{021C3EE8-1C40-4882-9FA9-D4CBAA54963B}"/>
              </a:ext>
            </a:extLst>
          </p:cNvPr>
          <p:cNvGraphicFramePr>
            <a:graphicFrameLocks noGrp="1"/>
          </p:cNvGraphicFramePr>
          <p:nvPr/>
        </p:nvGraphicFramePr>
        <p:xfrm>
          <a:off x="4954835" y="4622800"/>
          <a:ext cx="5360552" cy="12801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816010">
                  <a:extLst>
                    <a:ext uri="{9D8B030D-6E8A-4147-A177-3AD203B41FA5}">
                      <a16:colId xmlns:a16="http://schemas.microsoft.com/office/drawing/2014/main" val="2057550029"/>
                    </a:ext>
                  </a:extLst>
                </a:gridCol>
                <a:gridCol w="2544542">
                  <a:extLst>
                    <a:ext uri="{9D8B030D-6E8A-4147-A177-3AD203B41FA5}">
                      <a16:colId xmlns:a16="http://schemas.microsoft.com/office/drawing/2014/main" val="2122499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スケジューリング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最悪メモリ消費量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2121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LLF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1024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26257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LMCF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>
                          <a:solidFill>
                            <a:srgbClr val="FF0000"/>
                          </a:solidFill>
                        </a:rPr>
                        <a:t>1482</a:t>
                      </a:r>
                      <a:endParaRPr kumimoji="1" lang="ja-JP" altLang="en-US" sz="2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9213912"/>
                  </a:ext>
                </a:extLst>
              </a:tr>
            </a:tbl>
          </a:graphicData>
        </a:graphic>
      </p:graphicFrame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4344300-B0B2-4EFB-A22C-CC6DDF05572E}"/>
              </a:ext>
            </a:extLst>
          </p:cNvPr>
          <p:cNvSpPr txBox="1"/>
          <p:nvPr/>
        </p:nvSpPr>
        <p:spPr>
          <a:xfrm>
            <a:off x="1451429" y="6485329"/>
            <a:ext cx="278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2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プロセッサ環境下</a:t>
            </a: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6C413AE4-6D6F-4D64-943D-33E7105F6EEE}"/>
              </a:ext>
            </a:extLst>
          </p:cNvPr>
          <p:cNvGrpSpPr/>
          <p:nvPr/>
        </p:nvGrpSpPr>
        <p:grpSpPr>
          <a:xfrm>
            <a:off x="1565561" y="2015134"/>
            <a:ext cx="821431" cy="3481165"/>
            <a:chOff x="-2" y="1980093"/>
            <a:chExt cx="821431" cy="3481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円/楕円 96">
                  <a:extLst>
                    <a:ext uri="{FF2B5EF4-FFF2-40B4-BE49-F238E27FC236}">
                      <a16:creationId xmlns:a16="http://schemas.microsoft.com/office/drawing/2014/main" id="{3306024A-4986-425E-B7F3-77E9B69450A6}"/>
                    </a:ext>
                  </a:extLst>
                </p:cNvPr>
                <p:cNvSpPr/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+295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08" name="円/楕円 96">
                  <a:extLst>
                    <a:ext uri="{FF2B5EF4-FFF2-40B4-BE49-F238E27FC236}">
                      <a16:creationId xmlns:a16="http://schemas.microsoft.com/office/drawing/2014/main" id="{3E012AC5-7740-4397-8532-313AF3FB8C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312BE88F-1210-431B-B5DB-492EAEE140DB}"/>
                </a:ext>
              </a:extLst>
            </p:cNvPr>
            <p:cNvCxnSpPr>
              <a:cxnSpLocks/>
              <a:stCxn id="57" idx="6"/>
              <a:endCxn id="55" idx="0"/>
            </p:cNvCxnSpPr>
            <p:nvPr/>
          </p:nvCxnSpPr>
          <p:spPr>
            <a:xfrm flipH="1">
              <a:off x="410715" y="2656693"/>
              <a:ext cx="2815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円/楕円 97">
              <a:extLst>
                <a:ext uri="{FF2B5EF4-FFF2-40B4-BE49-F238E27FC236}">
                  <a16:creationId xmlns:a16="http://schemas.microsoft.com/office/drawing/2014/main" id="{B00C0777-1471-4FA0-8D74-54EF67E6A7F3}"/>
                </a:ext>
              </a:extLst>
            </p:cNvPr>
            <p:cNvSpPr/>
            <p:nvPr/>
          </p:nvSpPr>
          <p:spPr>
            <a:xfrm rot="5400000">
              <a:off x="304554" y="2429489"/>
              <a:ext cx="217952" cy="236456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01EC7202-90C1-4C61-8DF7-E80BDFC04B3E}"/>
                </a:ext>
              </a:extLst>
            </p:cNvPr>
            <p:cNvGrpSpPr/>
            <p:nvPr/>
          </p:nvGrpSpPr>
          <p:grpSpPr>
            <a:xfrm>
              <a:off x="231916" y="5141973"/>
              <a:ext cx="357592" cy="319285"/>
              <a:chOff x="211409" y="5509823"/>
              <a:chExt cx="357592" cy="319285"/>
            </a:xfrm>
          </p:grpSpPr>
          <p:sp>
            <p:nvSpPr>
              <p:cNvPr id="65" name="円/楕円 122">
                <a:extLst>
                  <a:ext uri="{FF2B5EF4-FFF2-40B4-BE49-F238E27FC236}">
                    <a16:creationId xmlns:a16="http://schemas.microsoft.com/office/drawing/2014/main" id="{BFF1A64C-44CF-4BCB-BBF5-7B8394FDCF44}"/>
                  </a:ext>
                </a:extLst>
              </p:cNvPr>
              <p:cNvSpPr/>
              <p:nvPr/>
            </p:nvSpPr>
            <p:spPr>
              <a:xfrm rot="5400000">
                <a:off x="230562" y="5490670"/>
                <a:ext cx="319285" cy="35759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66" name="円/楕円 123">
                <a:extLst>
                  <a:ext uri="{FF2B5EF4-FFF2-40B4-BE49-F238E27FC236}">
                    <a16:creationId xmlns:a16="http://schemas.microsoft.com/office/drawing/2014/main" id="{CE2BBF59-4777-4235-B4C1-D0600D65353D}"/>
                  </a:ext>
                </a:extLst>
              </p:cNvPr>
              <p:cNvSpPr/>
              <p:nvPr/>
            </p:nvSpPr>
            <p:spPr>
              <a:xfrm rot="5400000">
                <a:off x="289606" y="5553883"/>
                <a:ext cx="204086" cy="23116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p:grp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60D97A5-13CA-45BB-82F2-0F0ACA42D682}"/>
                </a:ext>
              </a:extLst>
            </p:cNvPr>
            <p:cNvSpPr txBox="1"/>
            <p:nvPr/>
          </p:nvSpPr>
          <p:spPr>
            <a:xfrm>
              <a:off x="251669" y="1980093"/>
              <a:ext cx="325240" cy="36740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メイリオ" panose="020B0604030504040204" pitchFamily="50" charset="-128"/>
                  <a:cs typeface="+mn-cs"/>
                </a:rPr>
                <a:t>1</a:t>
              </a:r>
              <a:endPara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円/楕円 96">
                  <a:extLst>
                    <a:ext uri="{FF2B5EF4-FFF2-40B4-BE49-F238E27FC236}">
                      <a16:creationId xmlns:a16="http://schemas.microsoft.com/office/drawing/2014/main" id="{BBC8B1BB-3935-41FD-B3CC-EA46CA46FA5F}"/>
                    </a:ext>
                  </a:extLst>
                </p:cNvPr>
                <p:cNvSpPr/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+365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8" name="円/楕円 96">
                  <a:extLst>
                    <a:ext uri="{FF2B5EF4-FFF2-40B4-BE49-F238E27FC236}">
                      <a16:creationId xmlns:a16="http://schemas.microsoft.com/office/drawing/2014/main" id="{661511DB-74D2-4D63-9E4E-66C0445862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8C28AD1F-E17E-4F0E-88F7-65DB208E1158}"/>
                </a:ext>
              </a:extLst>
            </p:cNvPr>
            <p:cNvCxnSpPr>
              <a:cxnSpLocks/>
              <a:stCxn id="55" idx="2"/>
              <a:endCxn id="60" idx="0"/>
            </p:cNvCxnSpPr>
            <p:nvPr/>
          </p:nvCxnSpPr>
          <p:spPr>
            <a:xfrm>
              <a:off x="410715" y="3429000"/>
              <a:ext cx="0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円/楕円 96">
                  <a:extLst>
                    <a:ext uri="{FF2B5EF4-FFF2-40B4-BE49-F238E27FC236}">
                      <a16:creationId xmlns:a16="http://schemas.microsoft.com/office/drawing/2014/main" id="{66969671-8CA5-49B8-81E4-B7F64BD2A4EF}"/>
                    </a:ext>
                  </a:extLst>
                </p:cNvPr>
                <p:cNvSpPr/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−660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0" name="円/楕円 96">
                  <a:extLst>
                    <a:ext uri="{FF2B5EF4-FFF2-40B4-BE49-F238E27FC236}">
                      <a16:creationId xmlns:a16="http://schemas.microsoft.com/office/drawing/2014/main" id="{CDBCAC4C-34C7-4098-B6C2-7B537CEBB8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9DEBC606-0A73-4792-AFA1-3053058CFD93}"/>
                </a:ext>
              </a:extLst>
            </p:cNvPr>
            <p:cNvCxnSpPr>
              <a:cxnSpLocks/>
              <a:stCxn id="60" idx="2"/>
              <a:endCxn id="62" idx="0"/>
            </p:cNvCxnSpPr>
            <p:nvPr/>
          </p:nvCxnSpPr>
          <p:spPr>
            <a:xfrm flipH="1">
              <a:off x="410713" y="4201307"/>
              <a:ext cx="2" cy="1702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CB263B90-EA7D-41CE-BB3E-CBAAAC1246EE}"/>
                </a:ext>
              </a:extLst>
            </p:cNvPr>
            <p:cNvCxnSpPr>
              <a:cxnSpLocks/>
              <a:stCxn id="62" idx="2"/>
              <a:endCxn id="65" idx="2"/>
            </p:cNvCxnSpPr>
            <p:nvPr/>
          </p:nvCxnSpPr>
          <p:spPr>
            <a:xfrm flipH="1">
              <a:off x="410712" y="4971753"/>
              <a:ext cx="1" cy="1702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円/楕円 96">
                <a:extLst>
                  <a:ext uri="{FF2B5EF4-FFF2-40B4-BE49-F238E27FC236}">
                    <a16:creationId xmlns:a16="http://schemas.microsoft.com/office/drawing/2014/main" id="{F9876937-7CDD-4E51-BE25-E2413B17D9DE}"/>
                  </a:ext>
                </a:extLst>
              </p:cNvPr>
              <p:cNvSpPr/>
              <p:nvPr/>
            </p:nvSpPr>
            <p:spPr>
              <a:xfrm>
                <a:off x="2466133" y="2863814"/>
                <a:ext cx="821429" cy="600226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+325</m:t>
                      </m:r>
                    </m:oMath>
                  </m:oMathPara>
                </a14:m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7" name="円/楕円 96">
                <a:extLst>
                  <a:ext uri="{FF2B5EF4-FFF2-40B4-BE49-F238E27FC236}">
                    <a16:creationId xmlns:a16="http://schemas.microsoft.com/office/drawing/2014/main" id="{F9876937-7CDD-4E51-BE25-E2413B17D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33" y="2863814"/>
                <a:ext cx="821429" cy="600226"/>
              </a:xfrm>
              <a:prstGeom prst="flowChartDecisio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C227FB9-FCE4-47B8-A966-2FBB2D2BAC1A}"/>
              </a:ext>
            </a:extLst>
          </p:cNvPr>
          <p:cNvCxnSpPr>
            <a:cxnSpLocks/>
            <a:stCxn id="69" idx="6"/>
            <a:endCxn id="67" idx="0"/>
          </p:cNvCxnSpPr>
          <p:nvPr/>
        </p:nvCxnSpPr>
        <p:spPr>
          <a:xfrm flipH="1">
            <a:off x="2876848" y="2691734"/>
            <a:ext cx="2815" cy="1720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円/楕円 97">
            <a:extLst>
              <a:ext uri="{FF2B5EF4-FFF2-40B4-BE49-F238E27FC236}">
                <a16:creationId xmlns:a16="http://schemas.microsoft.com/office/drawing/2014/main" id="{A3517748-DF8E-40A5-B069-7DED7FB89DC4}"/>
              </a:ext>
            </a:extLst>
          </p:cNvPr>
          <p:cNvSpPr/>
          <p:nvPr/>
        </p:nvSpPr>
        <p:spPr>
          <a:xfrm rot="5400000">
            <a:off x="2770686" y="2464529"/>
            <a:ext cx="217952" cy="236456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HGPｺﾞｼｯｸM" pitchFamily="50" charset="-128"/>
              <a:cs typeface="Times New Roman" pitchFamily="18" charset="0"/>
            </a:endParaRP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9F78919B-C56C-44F6-86ED-B9E7F0A7DB99}"/>
              </a:ext>
            </a:extLst>
          </p:cNvPr>
          <p:cNvGrpSpPr/>
          <p:nvPr/>
        </p:nvGrpSpPr>
        <p:grpSpPr>
          <a:xfrm>
            <a:off x="2717801" y="5947985"/>
            <a:ext cx="357592" cy="319285"/>
            <a:chOff x="211409" y="5509823"/>
            <a:chExt cx="357592" cy="319285"/>
          </a:xfrm>
        </p:grpSpPr>
        <p:sp>
          <p:nvSpPr>
            <p:cNvPr id="71" name="円/楕円 122">
              <a:extLst>
                <a:ext uri="{FF2B5EF4-FFF2-40B4-BE49-F238E27FC236}">
                  <a16:creationId xmlns:a16="http://schemas.microsoft.com/office/drawing/2014/main" id="{52C2E709-8066-4F9D-97DF-FBF817BFC755}"/>
                </a:ext>
              </a:extLst>
            </p:cNvPr>
            <p:cNvSpPr/>
            <p:nvPr/>
          </p:nvSpPr>
          <p:spPr>
            <a:xfrm rot="5400000">
              <a:off x="230562" y="5490670"/>
              <a:ext cx="319285" cy="357592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sp>
          <p:nvSpPr>
            <p:cNvPr id="72" name="円/楕円 123">
              <a:extLst>
                <a:ext uri="{FF2B5EF4-FFF2-40B4-BE49-F238E27FC236}">
                  <a16:creationId xmlns:a16="http://schemas.microsoft.com/office/drawing/2014/main" id="{D607337D-652E-48EC-BF79-7562A6307E5D}"/>
                </a:ext>
              </a:extLst>
            </p:cNvPr>
            <p:cNvSpPr/>
            <p:nvPr/>
          </p:nvSpPr>
          <p:spPr>
            <a:xfrm rot="5400000">
              <a:off x="289606" y="5553883"/>
              <a:ext cx="204086" cy="2311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467FC8C-0C24-4898-AF77-093E58DF9FDE}"/>
              </a:ext>
            </a:extLst>
          </p:cNvPr>
          <p:cNvSpPr txBox="1"/>
          <p:nvPr/>
        </p:nvSpPr>
        <p:spPr>
          <a:xfrm>
            <a:off x="2717801" y="2015134"/>
            <a:ext cx="325240" cy="367403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2</a:t>
            </a:r>
            <a:endParaRPr kumimoji="0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メイリオ" panose="020B0604030504040204" pitchFamily="5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円/楕円 96">
                <a:extLst>
                  <a:ext uri="{FF2B5EF4-FFF2-40B4-BE49-F238E27FC236}">
                    <a16:creationId xmlns:a16="http://schemas.microsoft.com/office/drawing/2014/main" id="{04CA2461-7011-4779-ADC2-3EA655EC08DE}"/>
                  </a:ext>
                </a:extLst>
              </p:cNvPr>
              <p:cNvSpPr/>
              <p:nvPr/>
            </p:nvSpPr>
            <p:spPr>
              <a:xfrm>
                <a:off x="2466133" y="3636121"/>
                <a:ext cx="821429" cy="600226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+502</m:t>
                      </m:r>
                    </m:oMath>
                  </m:oMathPara>
                </a14:m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4" name="円/楕円 96">
                <a:extLst>
                  <a:ext uri="{FF2B5EF4-FFF2-40B4-BE49-F238E27FC236}">
                    <a16:creationId xmlns:a16="http://schemas.microsoft.com/office/drawing/2014/main" id="{04CA2461-7011-4779-ADC2-3EA655EC0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33" y="3636121"/>
                <a:ext cx="821429" cy="600226"/>
              </a:xfrm>
              <a:prstGeom prst="flowChartDecision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2A55F70-4954-412F-97F1-A3E911AB8072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2876847" y="3464041"/>
            <a:ext cx="0" cy="1720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円/楕円 96">
                <a:extLst>
                  <a:ext uri="{FF2B5EF4-FFF2-40B4-BE49-F238E27FC236}">
                    <a16:creationId xmlns:a16="http://schemas.microsoft.com/office/drawing/2014/main" id="{03962A8E-5B6F-4971-BD16-A0A5CD158C0D}"/>
                  </a:ext>
                </a:extLst>
              </p:cNvPr>
              <p:cNvSpPr/>
              <p:nvPr/>
            </p:nvSpPr>
            <p:spPr>
              <a:xfrm>
                <a:off x="2466131" y="4406567"/>
                <a:ext cx="821429" cy="600226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+86</m:t>
                      </m:r>
                    </m:oMath>
                  </m:oMathPara>
                </a14:m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6" name="円/楕円 96">
                <a:extLst>
                  <a:ext uri="{FF2B5EF4-FFF2-40B4-BE49-F238E27FC236}">
                    <a16:creationId xmlns:a16="http://schemas.microsoft.com/office/drawing/2014/main" id="{03962A8E-5B6F-4971-BD16-A0A5CD158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31" y="4406567"/>
                <a:ext cx="821429" cy="600226"/>
              </a:xfrm>
              <a:prstGeom prst="flowChartDecision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81B6C6E-DE4B-496B-8C52-FD44706560B7}"/>
              </a:ext>
            </a:extLst>
          </p:cNvPr>
          <p:cNvCxnSpPr>
            <a:cxnSpLocks/>
            <a:stCxn id="74" idx="2"/>
            <a:endCxn id="76" idx="0"/>
          </p:cNvCxnSpPr>
          <p:nvPr/>
        </p:nvCxnSpPr>
        <p:spPr>
          <a:xfrm flipH="1">
            <a:off x="2876845" y="4236347"/>
            <a:ext cx="2" cy="1702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1CE674D-2EDA-4391-8921-9E1642FBB6FE}"/>
              </a:ext>
            </a:extLst>
          </p:cNvPr>
          <p:cNvCxnSpPr>
            <a:cxnSpLocks/>
            <a:stCxn id="92" idx="2"/>
            <a:endCxn id="71" idx="2"/>
          </p:cNvCxnSpPr>
          <p:nvPr/>
        </p:nvCxnSpPr>
        <p:spPr>
          <a:xfrm>
            <a:off x="2876845" y="5777239"/>
            <a:ext cx="19752" cy="1707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2D2858E2-33A6-4BAE-A15D-8C7D437B5F4F}"/>
              </a:ext>
            </a:extLst>
          </p:cNvPr>
          <p:cNvGrpSpPr/>
          <p:nvPr/>
        </p:nvGrpSpPr>
        <p:grpSpPr>
          <a:xfrm>
            <a:off x="3363035" y="2015134"/>
            <a:ext cx="821431" cy="3481165"/>
            <a:chOff x="-2" y="1980093"/>
            <a:chExt cx="821431" cy="3481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円/楕円 96">
                  <a:extLst>
                    <a:ext uri="{FF2B5EF4-FFF2-40B4-BE49-F238E27FC236}">
                      <a16:creationId xmlns:a16="http://schemas.microsoft.com/office/drawing/2014/main" id="{9602938C-E69B-4FCE-BD14-46B059B2B869}"/>
                    </a:ext>
                  </a:extLst>
                </p:cNvPr>
                <p:cNvSpPr/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+497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6" name="円/楕円 96">
                  <a:extLst>
                    <a:ext uri="{FF2B5EF4-FFF2-40B4-BE49-F238E27FC236}">
                      <a16:creationId xmlns:a16="http://schemas.microsoft.com/office/drawing/2014/main" id="{F5DF23DD-6F5A-4E7C-9509-E6D78947E0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5D4B143D-FE87-40E9-BFFE-2333001823FB}"/>
                </a:ext>
              </a:extLst>
            </p:cNvPr>
            <p:cNvCxnSpPr>
              <a:cxnSpLocks/>
              <a:stCxn id="82" idx="6"/>
              <a:endCxn id="80" idx="0"/>
            </p:cNvCxnSpPr>
            <p:nvPr/>
          </p:nvCxnSpPr>
          <p:spPr>
            <a:xfrm flipH="1">
              <a:off x="410715" y="2656693"/>
              <a:ext cx="2815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円/楕円 97">
              <a:extLst>
                <a:ext uri="{FF2B5EF4-FFF2-40B4-BE49-F238E27FC236}">
                  <a16:creationId xmlns:a16="http://schemas.microsoft.com/office/drawing/2014/main" id="{202019FA-ECA5-464C-A68E-2BE900EF466B}"/>
                </a:ext>
              </a:extLst>
            </p:cNvPr>
            <p:cNvSpPr/>
            <p:nvPr/>
          </p:nvSpPr>
          <p:spPr>
            <a:xfrm rot="5400000">
              <a:off x="304554" y="2429489"/>
              <a:ext cx="217952" cy="236456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1EC24743-2830-4BE9-9E21-7CE8006DD91D}"/>
                </a:ext>
              </a:extLst>
            </p:cNvPr>
            <p:cNvGrpSpPr/>
            <p:nvPr/>
          </p:nvGrpSpPr>
          <p:grpSpPr>
            <a:xfrm>
              <a:off x="231916" y="5141973"/>
              <a:ext cx="357592" cy="319285"/>
              <a:chOff x="211409" y="5509823"/>
              <a:chExt cx="357592" cy="319285"/>
            </a:xfrm>
          </p:grpSpPr>
          <p:sp>
            <p:nvSpPr>
              <p:cNvPr id="90" name="円/楕円 122">
                <a:extLst>
                  <a:ext uri="{FF2B5EF4-FFF2-40B4-BE49-F238E27FC236}">
                    <a16:creationId xmlns:a16="http://schemas.microsoft.com/office/drawing/2014/main" id="{F35A9BE0-A269-46C0-9067-2C1CCD9A4A79}"/>
                  </a:ext>
                </a:extLst>
              </p:cNvPr>
              <p:cNvSpPr/>
              <p:nvPr/>
            </p:nvSpPr>
            <p:spPr>
              <a:xfrm rot="5400000">
                <a:off x="230562" y="5490670"/>
                <a:ext cx="319285" cy="35759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91" name="円/楕円 123">
                <a:extLst>
                  <a:ext uri="{FF2B5EF4-FFF2-40B4-BE49-F238E27FC236}">
                    <a16:creationId xmlns:a16="http://schemas.microsoft.com/office/drawing/2014/main" id="{5A11E2BE-211B-4F3A-95EF-FEE8D0E269AE}"/>
                  </a:ext>
                </a:extLst>
              </p:cNvPr>
              <p:cNvSpPr/>
              <p:nvPr/>
            </p:nvSpPr>
            <p:spPr>
              <a:xfrm rot="5400000">
                <a:off x="289606" y="5553883"/>
                <a:ext cx="204086" cy="23116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p:grp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0A98AA2E-D31A-4A66-A0B2-31080B388472}"/>
                </a:ext>
              </a:extLst>
            </p:cNvPr>
            <p:cNvSpPr txBox="1"/>
            <p:nvPr/>
          </p:nvSpPr>
          <p:spPr>
            <a:xfrm>
              <a:off x="251669" y="1980093"/>
              <a:ext cx="325240" cy="36740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メイリオ" panose="020B0604030504040204" pitchFamily="50" charset="-128"/>
                  <a:cs typeface="+mn-cs"/>
                </a:rPr>
                <a:t>3</a:t>
              </a:r>
              <a:endPara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円/楕円 96">
                  <a:extLst>
                    <a:ext uri="{FF2B5EF4-FFF2-40B4-BE49-F238E27FC236}">
                      <a16:creationId xmlns:a16="http://schemas.microsoft.com/office/drawing/2014/main" id="{6EB1F86E-9589-47BE-B676-E50D517FC27C}"/>
                    </a:ext>
                  </a:extLst>
                </p:cNvPr>
                <p:cNvSpPr/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−300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35" name="円/楕円 96">
                  <a:extLst>
                    <a:ext uri="{FF2B5EF4-FFF2-40B4-BE49-F238E27FC236}">
                      <a16:creationId xmlns:a16="http://schemas.microsoft.com/office/drawing/2014/main" id="{8A8C4CA3-6E78-4A9F-98E7-4A6AF5E5D5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ED67285E-8471-4B12-8DCF-DA62A1BC8516}"/>
                </a:ext>
              </a:extLst>
            </p:cNvPr>
            <p:cNvCxnSpPr>
              <a:cxnSpLocks/>
              <a:stCxn id="80" idx="2"/>
              <a:endCxn id="85" idx="0"/>
            </p:cNvCxnSpPr>
            <p:nvPr/>
          </p:nvCxnSpPr>
          <p:spPr>
            <a:xfrm>
              <a:off x="410715" y="3429000"/>
              <a:ext cx="0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円/楕円 96">
                  <a:extLst>
                    <a:ext uri="{FF2B5EF4-FFF2-40B4-BE49-F238E27FC236}">
                      <a16:creationId xmlns:a16="http://schemas.microsoft.com/office/drawing/2014/main" id="{A454D5C9-60B2-4F32-A265-FFE59F2AD0F7}"/>
                    </a:ext>
                  </a:extLst>
                </p:cNvPr>
                <p:cNvSpPr/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−197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37" name="円/楕円 96">
                  <a:extLst>
                    <a:ext uri="{FF2B5EF4-FFF2-40B4-BE49-F238E27FC236}">
                      <a16:creationId xmlns:a16="http://schemas.microsoft.com/office/drawing/2014/main" id="{554798D7-806C-461F-B8D9-942E8CA1F6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537A8CFE-125C-4EC3-A714-538D4DF6434B}"/>
                </a:ext>
              </a:extLst>
            </p:cNvPr>
            <p:cNvCxnSpPr>
              <a:cxnSpLocks/>
              <a:stCxn id="85" idx="2"/>
              <a:endCxn id="87" idx="0"/>
            </p:cNvCxnSpPr>
            <p:nvPr/>
          </p:nvCxnSpPr>
          <p:spPr>
            <a:xfrm flipH="1">
              <a:off x="410713" y="4201307"/>
              <a:ext cx="2" cy="1702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6B901D74-B0F6-471F-8CD9-9DA62398E84F}"/>
                </a:ext>
              </a:extLst>
            </p:cNvPr>
            <p:cNvCxnSpPr>
              <a:cxnSpLocks/>
              <a:stCxn id="87" idx="2"/>
              <a:endCxn id="90" idx="2"/>
            </p:cNvCxnSpPr>
            <p:nvPr/>
          </p:nvCxnSpPr>
          <p:spPr>
            <a:xfrm flipH="1">
              <a:off x="410712" y="4971753"/>
              <a:ext cx="1" cy="1702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円/楕円 96">
                <a:extLst>
                  <a:ext uri="{FF2B5EF4-FFF2-40B4-BE49-F238E27FC236}">
                    <a16:creationId xmlns:a16="http://schemas.microsoft.com/office/drawing/2014/main" id="{E55AB5C7-CA9A-4818-BDBD-9A55EC157A35}"/>
                  </a:ext>
                </a:extLst>
              </p:cNvPr>
              <p:cNvSpPr/>
              <p:nvPr/>
            </p:nvSpPr>
            <p:spPr>
              <a:xfrm>
                <a:off x="2466130" y="5177013"/>
                <a:ext cx="821429" cy="600226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−913</m:t>
                      </m:r>
                    </m:oMath>
                  </m:oMathPara>
                </a14:m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2" name="円/楕円 96">
                <a:extLst>
                  <a:ext uri="{FF2B5EF4-FFF2-40B4-BE49-F238E27FC236}">
                    <a16:creationId xmlns:a16="http://schemas.microsoft.com/office/drawing/2014/main" id="{E55AB5C7-CA9A-4818-BDBD-9A55EC157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30" y="5177013"/>
                <a:ext cx="821429" cy="600226"/>
              </a:xfrm>
              <a:prstGeom prst="flowChartDecision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ABC6D41A-72FA-4C7D-B5DB-E1A561563BC0}"/>
              </a:ext>
            </a:extLst>
          </p:cNvPr>
          <p:cNvCxnSpPr>
            <a:cxnSpLocks/>
            <a:stCxn id="76" idx="2"/>
            <a:endCxn id="92" idx="0"/>
          </p:cNvCxnSpPr>
          <p:nvPr/>
        </p:nvCxnSpPr>
        <p:spPr>
          <a:xfrm flipH="1">
            <a:off x="2876845" y="5006793"/>
            <a:ext cx="1" cy="1702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D40059-9EC7-4D16-8C47-4B3D090F83A3}"/>
                  </a:ext>
                </a:extLst>
              </p:cNvPr>
              <p:cNvSpPr txBox="1"/>
              <p:nvPr/>
            </p:nvSpPr>
            <p:spPr>
              <a:xfrm>
                <a:off x="1817231" y="1473687"/>
                <a:ext cx="2122714" cy="461665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メイリオ" panose="020B0604030504040204" pitchFamily="50" charset="-128"/>
                    <a:cs typeface="+mn-cs"/>
                  </a:rPr>
                  <a:t>Task</a:t>
                </a:r>
                <a:r>
                  <a:rPr kumimoji="0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メイリオ" panose="020B0604030504040204" pitchFamily="50" charset="-128"/>
                    <a:cs typeface="+mn-cs"/>
                  </a:rPr>
                  <a:t> </a:t>
                </a:r>
                <a:r>
                  <a:rPr kumimoji="0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メイリオ" panose="020B0604030504040204" pitchFamily="50" charset="-128"/>
                    <a:cs typeface="+mn-cs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𝑇𝑆</m:t>
                        </m:r>
                      </m:e>
                      <m:sub>
                        <m:r>
                          <a:rPr kumimoji="0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endParaRPr kumimoji="0" lang="ja-JP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メイリオ" panose="020B060403050404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D40059-9EC7-4D16-8C47-4B3D090F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231" y="1473687"/>
                <a:ext cx="212271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3AF9298-5378-4F5C-BD5F-D3B1331B5F7E}"/>
              </a:ext>
            </a:extLst>
          </p:cNvPr>
          <p:cNvSpPr txBox="1"/>
          <p:nvPr/>
        </p:nvSpPr>
        <p:spPr>
          <a:xfrm>
            <a:off x="4333011" y="1747629"/>
            <a:ext cx="1816281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消費メモリ増分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6BD6C5C8-AF34-4703-92C3-B727A9ADA423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2969973" y="2455516"/>
            <a:ext cx="2271178" cy="541223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635EAAD4-1736-4853-8AC4-9C2A9BE35EEF}"/>
              </a:ext>
            </a:extLst>
          </p:cNvPr>
          <p:cNvSpPr txBox="1"/>
          <p:nvPr/>
        </p:nvSpPr>
        <p:spPr>
          <a:xfrm>
            <a:off x="2322844" y="61450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最終状態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E82A4DD3-F614-4BA6-B0AA-BB2ED5CFBF57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4057931" y="2455515"/>
            <a:ext cx="1183220" cy="1463154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75EA7124-45D5-4AC0-A302-8C08847B0430}"/>
              </a:ext>
            </a:extLst>
          </p:cNvPr>
          <p:cNvSpPr/>
          <p:nvPr/>
        </p:nvSpPr>
        <p:spPr>
          <a:xfrm>
            <a:off x="2097078" y="2403300"/>
            <a:ext cx="660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初期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546919B-7D36-4453-991F-4AAA974FBA68}"/>
              </a:ext>
            </a:extLst>
          </p:cNvPr>
          <p:cNvSpPr/>
          <p:nvPr/>
        </p:nvSpPr>
        <p:spPr>
          <a:xfrm>
            <a:off x="2997890" y="2398630"/>
            <a:ext cx="66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状態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715187D-9727-4F27-B103-0A43E3F0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FCB1-1E5A-4E8E-8761-CACC2D265B8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07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28354-E793-4022-AED5-492EBB85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換算レート</a:t>
            </a:r>
            <a:r>
              <a:rPr kumimoji="1" lang="en-US" altLang="ja-JP" dirty="0"/>
              <a:t>α</a:t>
            </a:r>
            <a:r>
              <a:rPr kumimoji="1" lang="ja-JP" altLang="en-US" dirty="0"/>
              <a:t>を求める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601F80-BBA1-4E9F-B9DB-CCFA7E26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P.</a:t>
            </a:r>
            <a:r>
              <a:rPr lang="en-US" altLang="ja-JP" sz="2400" dirty="0"/>
              <a:t>9</a:t>
            </a:r>
            <a:r>
              <a:rPr kumimoji="1" lang="ja-JP" altLang="en-US" sz="2400" dirty="0"/>
              <a:t>のタスセットを用いる</a:t>
            </a:r>
            <a:endParaRPr kumimoji="1"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</a:t>
            </a:r>
            <a:r>
              <a:rPr kumimoji="1" lang="en-US" altLang="ja-JP" sz="2400" dirty="0"/>
              <a:t>α</a:t>
            </a:r>
            <a:r>
              <a:rPr kumimoji="1" lang="ja-JP" altLang="en-US" sz="2400" dirty="0"/>
              <a:t>＝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のとき、最悪メモリ消費量は　</a:t>
            </a:r>
            <a:r>
              <a:rPr kumimoji="1" lang="en-US" altLang="ja-JP" sz="2400" dirty="0"/>
              <a:t>913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</a:t>
            </a:r>
            <a:r>
              <a:rPr kumimoji="1" lang="en-US" altLang="ja-JP" sz="2400" dirty="0"/>
              <a:t>α</a:t>
            </a:r>
            <a:r>
              <a:rPr kumimoji="1" lang="ja-JP" altLang="en-US" sz="2400" dirty="0"/>
              <a:t>＝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のとき、最悪メモリ消費量は </a:t>
            </a:r>
            <a:r>
              <a:rPr lang="ja-JP" altLang="en-US" sz="2400" dirty="0"/>
              <a:t>　</a:t>
            </a:r>
            <a:r>
              <a:rPr lang="en-US" altLang="ja-JP" sz="2400" dirty="0"/>
              <a:t>1487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en-US" altLang="ja-JP" sz="2400" dirty="0"/>
              <a:t>α</a:t>
            </a:r>
            <a:r>
              <a:rPr lang="ja-JP" altLang="en-US" sz="2400" dirty="0"/>
              <a:t>＝</a:t>
            </a:r>
            <a:r>
              <a:rPr lang="en-US" altLang="ja-JP" sz="2400" dirty="0"/>
              <a:t>6</a:t>
            </a:r>
            <a:r>
              <a:rPr lang="ja-JP" altLang="en-US" sz="2400" dirty="0"/>
              <a:t>のとき、最悪メモリ消費量は　</a:t>
            </a:r>
            <a:r>
              <a:rPr lang="en-US" altLang="ja-JP" sz="2400" dirty="0"/>
              <a:t>1487</a:t>
            </a:r>
            <a:endParaRPr kumimoji="1" lang="ja-JP" altLang="en-US" sz="24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A161BD-EDB4-4F8F-A1A6-6A8208EC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68A0-8FA9-493B-A32C-8D7BEFEC1B22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4102B9-AB67-4562-8290-B4EBCD4A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FCB1-1E5A-4E8E-8761-CACC2D265B8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28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B9804E-878A-48F9-BFE1-E5B1AF891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876" y="817399"/>
            <a:ext cx="1301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5B5895-C992-4CE6-B07E-15D70923799A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2020/10/23</a:t>
            </a:fld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3" name="タイトル 2">
            <a:extLst>
              <a:ext uri="{FF2B5EF4-FFF2-40B4-BE49-F238E27FC236}">
                <a16:creationId xmlns:a16="http://schemas.microsoft.com/office/drawing/2014/main" id="{F243E9D7-A9E5-4AEE-8711-68BBE0BC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314" y="7"/>
            <a:ext cx="6727687" cy="1390215"/>
          </a:xfrm>
        </p:spPr>
        <p:txBody>
          <a:bodyPr>
            <a:normAutofit/>
          </a:bodyPr>
          <a:lstStyle/>
          <a:p>
            <a:br>
              <a:rPr lang="en-US" altLang="ja-JP" dirty="0"/>
            </a:br>
            <a:r>
              <a:rPr lang="ja-JP" altLang="en-US" dirty="0"/>
              <a:t>タスクセット①</a:t>
            </a:r>
            <a:endParaRPr kumimoji="1" lang="ja-JP" altLang="en-US" dirty="0"/>
          </a:p>
        </p:txBody>
      </p:sp>
      <p:graphicFrame>
        <p:nvGraphicFramePr>
          <p:cNvPr id="133" name="表 132">
            <a:extLst>
              <a:ext uri="{FF2B5EF4-FFF2-40B4-BE49-F238E27FC236}">
                <a16:creationId xmlns:a16="http://schemas.microsoft.com/office/drawing/2014/main" id="{23A61B9B-53C9-45D2-A212-70EE2E350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28270"/>
              </p:ext>
            </p:extLst>
          </p:nvPr>
        </p:nvGraphicFramePr>
        <p:xfrm>
          <a:off x="5316626" y="2996739"/>
          <a:ext cx="5751958" cy="228144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537703">
                  <a:extLst>
                    <a:ext uri="{9D8B030D-6E8A-4147-A177-3AD203B41FA5}">
                      <a16:colId xmlns:a16="http://schemas.microsoft.com/office/drawing/2014/main" val="205755002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12249959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4260045808"/>
                    </a:ext>
                  </a:extLst>
                </a:gridCol>
                <a:gridCol w="1291244">
                  <a:extLst>
                    <a:ext uri="{9D8B030D-6E8A-4147-A177-3AD203B41FA5}">
                      <a16:colId xmlns:a16="http://schemas.microsoft.com/office/drawing/2014/main" val="1681019970"/>
                    </a:ext>
                  </a:extLst>
                </a:gridCol>
              </a:tblGrid>
              <a:tr h="5703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Task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1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2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3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212193"/>
                  </a:ext>
                </a:extLst>
              </a:tr>
              <a:tr h="5703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相対デッドライン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920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708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614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2625769"/>
                  </a:ext>
                </a:extLst>
              </a:tr>
              <a:tr h="5703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最悪実行時間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3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4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3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9213912"/>
                  </a:ext>
                </a:extLst>
              </a:tr>
              <a:tr h="5703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余裕時間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917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704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611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399775"/>
                  </a:ext>
                </a:extLst>
              </a:tr>
            </a:tbl>
          </a:graphicData>
        </a:graphic>
      </p:graphicFrame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4344300-B0B2-4EFB-A22C-CC6DDF05572E}"/>
              </a:ext>
            </a:extLst>
          </p:cNvPr>
          <p:cNvSpPr txBox="1"/>
          <p:nvPr/>
        </p:nvSpPr>
        <p:spPr>
          <a:xfrm>
            <a:off x="1451429" y="6485329"/>
            <a:ext cx="278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2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プロセッサ環境下</a:t>
            </a: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6C413AE4-6D6F-4D64-943D-33E7105F6EEE}"/>
              </a:ext>
            </a:extLst>
          </p:cNvPr>
          <p:cNvGrpSpPr/>
          <p:nvPr/>
        </p:nvGrpSpPr>
        <p:grpSpPr>
          <a:xfrm>
            <a:off x="1565561" y="2015134"/>
            <a:ext cx="821431" cy="3481165"/>
            <a:chOff x="-2" y="1980093"/>
            <a:chExt cx="821431" cy="34811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円/楕円 96">
                  <a:extLst>
                    <a:ext uri="{FF2B5EF4-FFF2-40B4-BE49-F238E27FC236}">
                      <a16:creationId xmlns:a16="http://schemas.microsoft.com/office/drawing/2014/main" id="{3306024A-4986-425E-B7F3-77E9B69450A6}"/>
                    </a:ext>
                  </a:extLst>
                </p:cNvPr>
                <p:cNvSpPr/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</m:t>
                        </m:r>
                        <m:r>
                          <a:rPr kumimoji="0" lang="en-US" altLang="ja-JP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500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55" name="円/楕円 96">
                  <a:extLst>
                    <a:ext uri="{FF2B5EF4-FFF2-40B4-BE49-F238E27FC236}">
                      <a16:creationId xmlns:a16="http://schemas.microsoft.com/office/drawing/2014/main" id="{3306024A-4986-425E-B7F3-77E9B69450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312BE88F-1210-431B-B5DB-492EAEE140DB}"/>
                </a:ext>
              </a:extLst>
            </p:cNvPr>
            <p:cNvCxnSpPr>
              <a:cxnSpLocks/>
              <a:stCxn id="57" idx="6"/>
              <a:endCxn id="55" idx="0"/>
            </p:cNvCxnSpPr>
            <p:nvPr/>
          </p:nvCxnSpPr>
          <p:spPr>
            <a:xfrm flipH="1">
              <a:off x="410715" y="2656693"/>
              <a:ext cx="2815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円/楕円 97">
              <a:extLst>
                <a:ext uri="{FF2B5EF4-FFF2-40B4-BE49-F238E27FC236}">
                  <a16:creationId xmlns:a16="http://schemas.microsoft.com/office/drawing/2014/main" id="{B00C0777-1471-4FA0-8D74-54EF67E6A7F3}"/>
                </a:ext>
              </a:extLst>
            </p:cNvPr>
            <p:cNvSpPr/>
            <p:nvPr/>
          </p:nvSpPr>
          <p:spPr>
            <a:xfrm rot="5400000">
              <a:off x="304554" y="2429489"/>
              <a:ext cx="217952" cy="236456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01EC7202-90C1-4C61-8DF7-E80BDFC04B3E}"/>
                </a:ext>
              </a:extLst>
            </p:cNvPr>
            <p:cNvGrpSpPr/>
            <p:nvPr/>
          </p:nvGrpSpPr>
          <p:grpSpPr>
            <a:xfrm>
              <a:off x="231916" y="5141973"/>
              <a:ext cx="357592" cy="319285"/>
              <a:chOff x="211409" y="5509823"/>
              <a:chExt cx="357592" cy="319285"/>
            </a:xfrm>
          </p:grpSpPr>
          <p:sp>
            <p:nvSpPr>
              <p:cNvPr id="65" name="円/楕円 122">
                <a:extLst>
                  <a:ext uri="{FF2B5EF4-FFF2-40B4-BE49-F238E27FC236}">
                    <a16:creationId xmlns:a16="http://schemas.microsoft.com/office/drawing/2014/main" id="{BFF1A64C-44CF-4BCB-BBF5-7B8394FDCF44}"/>
                  </a:ext>
                </a:extLst>
              </p:cNvPr>
              <p:cNvSpPr/>
              <p:nvPr/>
            </p:nvSpPr>
            <p:spPr>
              <a:xfrm rot="5400000">
                <a:off x="230562" y="5490670"/>
                <a:ext cx="319285" cy="35759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66" name="円/楕円 123">
                <a:extLst>
                  <a:ext uri="{FF2B5EF4-FFF2-40B4-BE49-F238E27FC236}">
                    <a16:creationId xmlns:a16="http://schemas.microsoft.com/office/drawing/2014/main" id="{CE2BBF59-4777-4235-B4C1-D0600D65353D}"/>
                  </a:ext>
                </a:extLst>
              </p:cNvPr>
              <p:cNvSpPr/>
              <p:nvPr/>
            </p:nvSpPr>
            <p:spPr>
              <a:xfrm rot="5400000">
                <a:off x="289606" y="5553883"/>
                <a:ext cx="204086" cy="23116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p:grp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60D97A5-13CA-45BB-82F2-0F0ACA42D682}"/>
                </a:ext>
              </a:extLst>
            </p:cNvPr>
            <p:cNvSpPr txBox="1"/>
            <p:nvPr/>
          </p:nvSpPr>
          <p:spPr>
            <a:xfrm>
              <a:off x="251669" y="1980093"/>
              <a:ext cx="325240" cy="36740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メイリオ" panose="020B0604030504040204" pitchFamily="50" charset="-128"/>
                  <a:cs typeface="+mn-cs"/>
                </a:rPr>
                <a:t>1</a:t>
              </a:r>
              <a:endPara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円/楕円 96">
                  <a:extLst>
                    <a:ext uri="{FF2B5EF4-FFF2-40B4-BE49-F238E27FC236}">
                      <a16:creationId xmlns:a16="http://schemas.microsoft.com/office/drawing/2014/main" id="{BBC8B1BB-3935-41FD-B3CC-EA46CA46FA5F}"/>
                    </a:ext>
                  </a:extLst>
                </p:cNvPr>
                <p:cNvSpPr/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+500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60" name="円/楕円 96">
                  <a:extLst>
                    <a:ext uri="{FF2B5EF4-FFF2-40B4-BE49-F238E27FC236}">
                      <a16:creationId xmlns:a16="http://schemas.microsoft.com/office/drawing/2014/main" id="{BBC8B1BB-3935-41FD-B3CC-EA46CA46FA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8C28AD1F-E17E-4F0E-88F7-65DB208E1158}"/>
                </a:ext>
              </a:extLst>
            </p:cNvPr>
            <p:cNvCxnSpPr>
              <a:cxnSpLocks/>
              <a:stCxn id="55" idx="2"/>
              <a:endCxn id="60" idx="0"/>
            </p:cNvCxnSpPr>
            <p:nvPr/>
          </p:nvCxnSpPr>
          <p:spPr>
            <a:xfrm>
              <a:off x="410715" y="3429000"/>
              <a:ext cx="0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円/楕円 96">
                  <a:extLst>
                    <a:ext uri="{FF2B5EF4-FFF2-40B4-BE49-F238E27FC236}">
                      <a16:creationId xmlns:a16="http://schemas.microsoft.com/office/drawing/2014/main" id="{66969671-8CA5-49B8-81E4-B7F64BD2A4EF}"/>
                    </a:ext>
                  </a:extLst>
                </p:cNvPr>
                <p:cNvSpPr/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−1000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62" name="円/楕円 96">
                  <a:extLst>
                    <a:ext uri="{FF2B5EF4-FFF2-40B4-BE49-F238E27FC236}">
                      <a16:creationId xmlns:a16="http://schemas.microsoft.com/office/drawing/2014/main" id="{66969671-8CA5-49B8-81E4-B7F64BD2A4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9DEBC606-0A73-4792-AFA1-3053058CFD93}"/>
                </a:ext>
              </a:extLst>
            </p:cNvPr>
            <p:cNvCxnSpPr>
              <a:cxnSpLocks/>
              <a:stCxn id="60" idx="2"/>
              <a:endCxn id="62" idx="0"/>
            </p:cNvCxnSpPr>
            <p:nvPr/>
          </p:nvCxnSpPr>
          <p:spPr>
            <a:xfrm flipH="1">
              <a:off x="410713" y="4201307"/>
              <a:ext cx="2" cy="1702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CB263B90-EA7D-41CE-BB3E-CBAAAC1246EE}"/>
                </a:ext>
              </a:extLst>
            </p:cNvPr>
            <p:cNvCxnSpPr>
              <a:cxnSpLocks/>
              <a:stCxn id="62" idx="2"/>
              <a:endCxn id="65" idx="2"/>
            </p:cNvCxnSpPr>
            <p:nvPr/>
          </p:nvCxnSpPr>
          <p:spPr>
            <a:xfrm flipH="1">
              <a:off x="410712" y="4971753"/>
              <a:ext cx="1" cy="1702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円/楕円 96">
                <a:extLst>
                  <a:ext uri="{FF2B5EF4-FFF2-40B4-BE49-F238E27FC236}">
                    <a16:creationId xmlns:a16="http://schemas.microsoft.com/office/drawing/2014/main" id="{F9876937-7CDD-4E51-BE25-E2413B17D9DE}"/>
                  </a:ext>
                </a:extLst>
              </p:cNvPr>
              <p:cNvSpPr/>
              <p:nvPr/>
            </p:nvSpPr>
            <p:spPr>
              <a:xfrm>
                <a:off x="2466133" y="2863814"/>
                <a:ext cx="821429" cy="600226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+325</m:t>
                      </m:r>
                    </m:oMath>
                  </m:oMathPara>
                </a14:m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7" name="円/楕円 96">
                <a:extLst>
                  <a:ext uri="{FF2B5EF4-FFF2-40B4-BE49-F238E27FC236}">
                    <a16:creationId xmlns:a16="http://schemas.microsoft.com/office/drawing/2014/main" id="{F9876937-7CDD-4E51-BE25-E2413B17D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33" y="2863814"/>
                <a:ext cx="821429" cy="600226"/>
              </a:xfrm>
              <a:prstGeom prst="flowChartDecisio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C227FB9-FCE4-47B8-A966-2FBB2D2BAC1A}"/>
              </a:ext>
            </a:extLst>
          </p:cNvPr>
          <p:cNvCxnSpPr>
            <a:cxnSpLocks/>
            <a:stCxn id="69" idx="6"/>
            <a:endCxn id="67" idx="0"/>
          </p:cNvCxnSpPr>
          <p:nvPr/>
        </p:nvCxnSpPr>
        <p:spPr>
          <a:xfrm flipH="1">
            <a:off x="2876848" y="2691734"/>
            <a:ext cx="2815" cy="1720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円/楕円 97">
            <a:extLst>
              <a:ext uri="{FF2B5EF4-FFF2-40B4-BE49-F238E27FC236}">
                <a16:creationId xmlns:a16="http://schemas.microsoft.com/office/drawing/2014/main" id="{A3517748-DF8E-40A5-B069-7DED7FB89DC4}"/>
              </a:ext>
            </a:extLst>
          </p:cNvPr>
          <p:cNvSpPr/>
          <p:nvPr/>
        </p:nvSpPr>
        <p:spPr>
          <a:xfrm rot="5400000">
            <a:off x="2770686" y="2464529"/>
            <a:ext cx="217952" cy="236456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HGPｺﾞｼｯｸM" pitchFamily="50" charset="-128"/>
              <a:cs typeface="Times New Roman" pitchFamily="18" charset="0"/>
            </a:endParaRP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9F78919B-C56C-44F6-86ED-B9E7F0A7DB99}"/>
              </a:ext>
            </a:extLst>
          </p:cNvPr>
          <p:cNvGrpSpPr/>
          <p:nvPr/>
        </p:nvGrpSpPr>
        <p:grpSpPr>
          <a:xfrm>
            <a:off x="2717801" y="5947985"/>
            <a:ext cx="357592" cy="319285"/>
            <a:chOff x="211409" y="5509823"/>
            <a:chExt cx="357592" cy="319285"/>
          </a:xfrm>
        </p:grpSpPr>
        <p:sp>
          <p:nvSpPr>
            <p:cNvPr id="71" name="円/楕円 122">
              <a:extLst>
                <a:ext uri="{FF2B5EF4-FFF2-40B4-BE49-F238E27FC236}">
                  <a16:creationId xmlns:a16="http://schemas.microsoft.com/office/drawing/2014/main" id="{52C2E709-8066-4F9D-97DF-FBF817BFC755}"/>
                </a:ext>
              </a:extLst>
            </p:cNvPr>
            <p:cNvSpPr/>
            <p:nvPr/>
          </p:nvSpPr>
          <p:spPr>
            <a:xfrm rot="5400000">
              <a:off x="230562" y="5490670"/>
              <a:ext cx="319285" cy="357592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sp>
          <p:nvSpPr>
            <p:cNvPr id="72" name="円/楕円 123">
              <a:extLst>
                <a:ext uri="{FF2B5EF4-FFF2-40B4-BE49-F238E27FC236}">
                  <a16:creationId xmlns:a16="http://schemas.microsoft.com/office/drawing/2014/main" id="{D607337D-652E-48EC-BF79-7562A6307E5D}"/>
                </a:ext>
              </a:extLst>
            </p:cNvPr>
            <p:cNvSpPr/>
            <p:nvPr/>
          </p:nvSpPr>
          <p:spPr>
            <a:xfrm rot="5400000">
              <a:off x="289606" y="5553883"/>
              <a:ext cx="204086" cy="2311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467FC8C-0C24-4898-AF77-093E58DF9FDE}"/>
              </a:ext>
            </a:extLst>
          </p:cNvPr>
          <p:cNvSpPr txBox="1"/>
          <p:nvPr/>
        </p:nvSpPr>
        <p:spPr>
          <a:xfrm>
            <a:off x="2717801" y="2015134"/>
            <a:ext cx="325240" cy="367403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2</a:t>
            </a:r>
            <a:endParaRPr kumimoji="0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メイリオ" panose="020B0604030504040204" pitchFamily="5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円/楕円 96">
                <a:extLst>
                  <a:ext uri="{FF2B5EF4-FFF2-40B4-BE49-F238E27FC236}">
                    <a16:creationId xmlns:a16="http://schemas.microsoft.com/office/drawing/2014/main" id="{04CA2461-7011-4779-ADC2-3EA655EC08DE}"/>
                  </a:ext>
                </a:extLst>
              </p:cNvPr>
              <p:cNvSpPr/>
              <p:nvPr/>
            </p:nvSpPr>
            <p:spPr>
              <a:xfrm>
                <a:off x="2466133" y="3636121"/>
                <a:ext cx="821429" cy="600226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+502</m:t>
                      </m:r>
                    </m:oMath>
                  </m:oMathPara>
                </a14:m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4" name="円/楕円 96">
                <a:extLst>
                  <a:ext uri="{FF2B5EF4-FFF2-40B4-BE49-F238E27FC236}">
                    <a16:creationId xmlns:a16="http://schemas.microsoft.com/office/drawing/2014/main" id="{04CA2461-7011-4779-ADC2-3EA655EC0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33" y="3636121"/>
                <a:ext cx="821429" cy="600226"/>
              </a:xfrm>
              <a:prstGeom prst="flowChartDecision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2A55F70-4954-412F-97F1-A3E911AB8072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2876847" y="3464041"/>
            <a:ext cx="0" cy="1720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円/楕円 96">
                <a:extLst>
                  <a:ext uri="{FF2B5EF4-FFF2-40B4-BE49-F238E27FC236}">
                    <a16:creationId xmlns:a16="http://schemas.microsoft.com/office/drawing/2014/main" id="{03962A8E-5B6F-4971-BD16-A0A5CD158C0D}"/>
                  </a:ext>
                </a:extLst>
              </p:cNvPr>
              <p:cNvSpPr/>
              <p:nvPr/>
            </p:nvSpPr>
            <p:spPr>
              <a:xfrm>
                <a:off x="2466131" y="4406567"/>
                <a:ext cx="821429" cy="600226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+86</m:t>
                      </m:r>
                    </m:oMath>
                  </m:oMathPara>
                </a14:m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6" name="円/楕円 96">
                <a:extLst>
                  <a:ext uri="{FF2B5EF4-FFF2-40B4-BE49-F238E27FC236}">
                    <a16:creationId xmlns:a16="http://schemas.microsoft.com/office/drawing/2014/main" id="{03962A8E-5B6F-4971-BD16-A0A5CD158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31" y="4406567"/>
                <a:ext cx="821429" cy="600226"/>
              </a:xfrm>
              <a:prstGeom prst="flowChartDecision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81B6C6E-DE4B-496B-8C52-FD44706560B7}"/>
              </a:ext>
            </a:extLst>
          </p:cNvPr>
          <p:cNvCxnSpPr>
            <a:cxnSpLocks/>
            <a:stCxn id="74" idx="2"/>
            <a:endCxn id="76" idx="0"/>
          </p:cNvCxnSpPr>
          <p:nvPr/>
        </p:nvCxnSpPr>
        <p:spPr>
          <a:xfrm flipH="1">
            <a:off x="2876845" y="4236347"/>
            <a:ext cx="2" cy="1702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1CE674D-2EDA-4391-8921-9E1642FBB6FE}"/>
              </a:ext>
            </a:extLst>
          </p:cNvPr>
          <p:cNvCxnSpPr>
            <a:cxnSpLocks/>
            <a:stCxn id="92" idx="2"/>
            <a:endCxn id="71" idx="2"/>
          </p:cNvCxnSpPr>
          <p:nvPr/>
        </p:nvCxnSpPr>
        <p:spPr>
          <a:xfrm>
            <a:off x="2876845" y="5777239"/>
            <a:ext cx="19752" cy="1707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2D2858E2-33A6-4BAE-A15D-8C7D437B5F4F}"/>
              </a:ext>
            </a:extLst>
          </p:cNvPr>
          <p:cNvGrpSpPr/>
          <p:nvPr/>
        </p:nvGrpSpPr>
        <p:grpSpPr>
          <a:xfrm>
            <a:off x="3363035" y="2015134"/>
            <a:ext cx="821431" cy="3481165"/>
            <a:chOff x="-2" y="1980093"/>
            <a:chExt cx="821431" cy="34811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円/楕円 96">
                  <a:extLst>
                    <a:ext uri="{FF2B5EF4-FFF2-40B4-BE49-F238E27FC236}">
                      <a16:creationId xmlns:a16="http://schemas.microsoft.com/office/drawing/2014/main" id="{9602938C-E69B-4FCE-BD14-46B059B2B869}"/>
                    </a:ext>
                  </a:extLst>
                </p:cNvPr>
                <p:cNvSpPr/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+200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80" name="円/楕円 96">
                  <a:extLst>
                    <a:ext uri="{FF2B5EF4-FFF2-40B4-BE49-F238E27FC236}">
                      <a16:creationId xmlns:a16="http://schemas.microsoft.com/office/drawing/2014/main" id="{9602938C-E69B-4FCE-BD14-46B059B2B8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5D4B143D-FE87-40E9-BFFE-2333001823FB}"/>
                </a:ext>
              </a:extLst>
            </p:cNvPr>
            <p:cNvCxnSpPr>
              <a:cxnSpLocks/>
              <a:stCxn id="82" idx="6"/>
              <a:endCxn id="80" idx="0"/>
            </p:cNvCxnSpPr>
            <p:nvPr/>
          </p:nvCxnSpPr>
          <p:spPr>
            <a:xfrm flipH="1">
              <a:off x="410715" y="2656693"/>
              <a:ext cx="2815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円/楕円 97">
              <a:extLst>
                <a:ext uri="{FF2B5EF4-FFF2-40B4-BE49-F238E27FC236}">
                  <a16:creationId xmlns:a16="http://schemas.microsoft.com/office/drawing/2014/main" id="{202019FA-ECA5-464C-A68E-2BE900EF466B}"/>
                </a:ext>
              </a:extLst>
            </p:cNvPr>
            <p:cNvSpPr/>
            <p:nvPr/>
          </p:nvSpPr>
          <p:spPr>
            <a:xfrm rot="5400000">
              <a:off x="304554" y="2429489"/>
              <a:ext cx="217952" cy="236456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1EC24743-2830-4BE9-9E21-7CE8006DD91D}"/>
                </a:ext>
              </a:extLst>
            </p:cNvPr>
            <p:cNvGrpSpPr/>
            <p:nvPr/>
          </p:nvGrpSpPr>
          <p:grpSpPr>
            <a:xfrm>
              <a:off x="231916" y="5141973"/>
              <a:ext cx="357592" cy="319285"/>
              <a:chOff x="211409" y="5509823"/>
              <a:chExt cx="357592" cy="319285"/>
            </a:xfrm>
          </p:grpSpPr>
          <p:sp>
            <p:nvSpPr>
              <p:cNvPr id="90" name="円/楕円 122">
                <a:extLst>
                  <a:ext uri="{FF2B5EF4-FFF2-40B4-BE49-F238E27FC236}">
                    <a16:creationId xmlns:a16="http://schemas.microsoft.com/office/drawing/2014/main" id="{F35A9BE0-A269-46C0-9067-2C1CCD9A4A79}"/>
                  </a:ext>
                </a:extLst>
              </p:cNvPr>
              <p:cNvSpPr/>
              <p:nvPr/>
            </p:nvSpPr>
            <p:spPr>
              <a:xfrm rot="5400000">
                <a:off x="230562" y="5490670"/>
                <a:ext cx="319285" cy="35759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91" name="円/楕円 123">
                <a:extLst>
                  <a:ext uri="{FF2B5EF4-FFF2-40B4-BE49-F238E27FC236}">
                    <a16:creationId xmlns:a16="http://schemas.microsoft.com/office/drawing/2014/main" id="{5A11E2BE-211B-4F3A-95EF-FEE8D0E269AE}"/>
                  </a:ext>
                </a:extLst>
              </p:cNvPr>
              <p:cNvSpPr/>
              <p:nvPr/>
            </p:nvSpPr>
            <p:spPr>
              <a:xfrm rot="5400000">
                <a:off x="289606" y="5553883"/>
                <a:ext cx="204086" cy="23116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p:grp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0A98AA2E-D31A-4A66-A0B2-31080B388472}"/>
                </a:ext>
              </a:extLst>
            </p:cNvPr>
            <p:cNvSpPr txBox="1"/>
            <p:nvPr/>
          </p:nvSpPr>
          <p:spPr>
            <a:xfrm>
              <a:off x="251669" y="1980093"/>
              <a:ext cx="325240" cy="36740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メイリオ" panose="020B0604030504040204" pitchFamily="50" charset="-128"/>
                  <a:cs typeface="+mn-cs"/>
                </a:rPr>
                <a:t>3</a:t>
              </a:r>
              <a:endPara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円/楕円 96">
                  <a:extLst>
                    <a:ext uri="{FF2B5EF4-FFF2-40B4-BE49-F238E27FC236}">
                      <a16:creationId xmlns:a16="http://schemas.microsoft.com/office/drawing/2014/main" id="{6EB1F86E-9589-47BE-B676-E50D517FC27C}"/>
                    </a:ext>
                  </a:extLst>
                </p:cNvPr>
                <p:cNvSpPr/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+400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85" name="円/楕円 96">
                  <a:extLst>
                    <a:ext uri="{FF2B5EF4-FFF2-40B4-BE49-F238E27FC236}">
                      <a16:creationId xmlns:a16="http://schemas.microsoft.com/office/drawing/2014/main" id="{6EB1F86E-9589-47BE-B676-E50D517FC2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ED67285E-8471-4B12-8DCF-DA62A1BC8516}"/>
                </a:ext>
              </a:extLst>
            </p:cNvPr>
            <p:cNvCxnSpPr>
              <a:cxnSpLocks/>
              <a:stCxn id="80" idx="2"/>
              <a:endCxn id="85" idx="0"/>
            </p:cNvCxnSpPr>
            <p:nvPr/>
          </p:nvCxnSpPr>
          <p:spPr>
            <a:xfrm>
              <a:off x="410715" y="3429000"/>
              <a:ext cx="0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円/楕円 96">
                  <a:extLst>
                    <a:ext uri="{FF2B5EF4-FFF2-40B4-BE49-F238E27FC236}">
                      <a16:creationId xmlns:a16="http://schemas.microsoft.com/office/drawing/2014/main" id="{A454D5C9-60B2-4F32-A265-FFE59F2AD0F7}"/>
                    </a:ext>
                  </a:extLst>
                </p:cNvPr>
                <p:cNvSpPr/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−600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87" name="円/楕円 96">
                  <a:extLst>
                    <a:ext uri="{FF2B5EF4-FFF2-40B4-BE49-F238E27FC236}">
                      <a16:creationId xmlns:a16="http://schemas.microsoft.com/office/drawing/2014/main" id="{A454D5C9-60B2-4F32-A265-FFE59F2AD0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537A8CFE-125C-4EC3-A714-538D4DF6434B}"/>
                </a:ext>
              </a:extLst>
            </p:cNvPr>
            <p:cNvCxnSpPr>
              <a:cxnSpLocks/>
              <a:stCxn id="85" idx="2"/>
              <a:endCxn id="87" idx="0"/>
            </p:cNvCxnSpPr>
            <p:nvPr/>
          </p:nvCxnSpPr>
          <p:spPr>
            <a:xfrm flipH="1">
              <a:off x="410713" y="4201307"/>
              <a:ext cx="2" cy="1702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6B901D74-B0F6-471F-8CD9-9DA62398E84F}"/>
                </a:ext>
              </a:extLst>
            </p:cNvPr>
            <p:cNvCxnSpPr>
              <a:cxnSpLocks/>
              <a:stCxn id="87" idx="2"/>
              <a:endCxn id="90" idx="2"/>
            </p:cNvCxnSpPr>
            <p:nvPr/>
          </p:nvCxnSpPr>
          <p:spPr>
            <a:xfrm flipH="1">
              <a:off x="410712" y="4971753"/>
              <a:ext cx="1" cy="1702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円/楕円 96">
                <a:extLst>
                  <a:ext uri="{FF2B5EF4-FFF2-40B4-BE49-F238E27FC236}">
                    <a16:creationId xmlns:a16="http://schemas.microsoft.com/office/drawing/2014/main" id="{E55AB5C7-CA9A-4818-BDBD-9A55EC157A35}"/>
                  </a:ext>
                </a:extLst>
              </p:cNvPr>
              <p:cNvSpPr/>
              <p:nvPr/>
            </p:nvSpPr>
            <p:spPr>
              <a:xfrm>
                <a:off x="2466130" y="5177013"/>
                <a:ext cx="821429" cy="600226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−913</m:t>
                      </m:r>
                    </m:oMath>
                  </m:oMathPara>
                </a14:m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2" name="円/楕円 96">
                <a:extLst>
                  <a:ext uri="{FF2B5EF4-FFF2-40B4-BE49-F238E27FC236}">
                    <a16:creationId xmlns:a16="http://schemas.microsoft.com/office/drawing/2014/main" id="{E55AB5C7-CA9A-4818-BDBD-9A55EC157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30" y="5177013"/>
                <a:ext cx="821429" cy="600226"/>
              </a:xfrm>
              <a:prstGeom prst="flowChartDecision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ABC6D41A-72FA-4C7D-B5DB-E1A561563BC0}"/>
              </a:ext>
            </a:extLst>
          </p:cNvPr>
          <p:cNvCxnSpPr>
            <a:cxnSpLocks/>
            <a:stCxn id="76" idx="2"/>
            <a:endCxn id="92" idx="0"/>
          </p:cNvCxnSpPr>
          <p:nvPr/>
        </p:nvCxnSpPr>
        <p:spPr>
          <a:xfrm flipH="1">
            <a:off x="2876845" y="5006793"/>
            <a:ext cx="1" cy="1702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D40059-9EC7-4D16-8C47-4B3D090F83A3}"/>
                  </a:ext>
                </a:extLst>
              </p:cNvPr>
              <p:cNvSpPr txBox="1"/>
              <p:nvPr/>
            </p:nvSpPr>
            <p:spPr>
              <a:xfrm>
                <a:off x="1817231" y="1473687"/>
                <a:ext cx="2122714" cy="461665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メイリオ" panose="020B0604030504040204" pitchFamily="50" charset="-128"/>
                    <a:cs typeface="+mn-cs"/>
                  </a:rPr>
                  <a:t>Task</a:t>
                </a:r>
                <a:r>
                  <a:rPr kumimoji="0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メイリオ" panose="020B0604030504040204" pitchFamily="50" charset="-128"/>
                    <a:cs typeface="+mn-cs"/>
                  </a:rPr>
                  <a:t> </a:t>
                </a:r>
                <a:r>
                  <a:rPr kumimoji="0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メイリオ" panose="020B0604030504040204" pitchFamily="50" charset="-128"/>
                    <a:cs typeface="+mn-cs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𝑇𝑆</m:t>
                        </m:r>
                      </m:e>
                      <m:sub>
                        <m:r>
                          <a:rPr kumimoji="0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endParaRPr kumimoji="0" lang="ja-JP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メイリオ" panose="020B060403050404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D40059-9EC7-4D16-8C47-4B3D090F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231" y="1473687"/>
                <a:ext cx="212271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3AF9298-5378-4F5C-BD5F-D3B1331B5F7E}"/>
              </a:ext>
            </a:extLst>
          </p:cNvPr>
          <p:cNvSpPr txBox="1"/>
          <p:nvPr/>
        </p:nvSpPr>
        <p:spPr>
          <a:xfrm>
            <a:off x="4300641" y="1720152"/>
            <a:ext cx="1816281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消費メモリ増分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6BD6C5C8-AF34-4703-92C3-B727A9ADA423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2937603" y="2428039"/>
            <a:ext cx="2271178" cy="541223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635EAAD4-1736-4853-8AC4-9C2A9BE35EEF}"/>
              </a:ext>
            </a:extLst>
          </p:cNvPr>
          <p:cNvSpPr txBox="1"/>
          <p:nvPr/>
        </p:nvSpPr>
        <p:spPr>
          <a:xfrm>
            <a:off x="2290801" y="62672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最終状態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E82A4DD3-F614-4BA6-B0AA-BB2ED5CFBF57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4025561" y="2428038"/>
            <a:ext cx="1183220" cy="1463154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75EA7124-45D5-4AC0-A302-8C08847B0430}"/>
              </a:ext>
            </a:extLst>
          </p:cNvPr>
          <p:cNvSpPr/>
          <p:nvPr/>
        </p:nvSpPr>
        <p:spPr>
          <a:xfrm>
            <a:off x="2097078" y="2403300"/>
            <a:ext cx="660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初期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546919B-7D36-4453-991F-4AAA974FBA68}"/>
              </a:ext>
            </a:extLst>
          </p:cNvPr>
          <p:cNvSpPr/>
          <p:nvPr/>
        </p:nvSpPr>
        <p:spPr>
          <a:xfrm>
            <a:off x="2997890" y="2398630"/>
            <a:ext cx="66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状態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67EA857-FD88-4BF6-91E0-E2DCCFF2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FCB1-1E5A-4E8E-8761-CACC2D265B8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62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F0EA8-7D33-447F-8DC2-83289170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タスクセット①の時の換算レート</a:t>
            </a:r>
            <a:r>
              <a:rPr lang="en-US" altLang="ja-JP" dirty="0"/>
              <a:t>α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1B4F9B-84D9-4271-BE54-5F47E82D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先行研究のタスクセットからタスク</a:t>
            </a:r>
            <a:r>
              <a:rPr lang="en-US" altLang="ja-JP" sz="2400" dirty="0"/>
              <a:t>1</a:t>
            </a:r>
            <a:r>
              <a:rPr lang="ja-JP" altLang="en-US" sz="2400" dirty="0"/>
              <a:t>とタスク</a:t>
            </a:r>
            <a:r>
              <a:rPr lang="en-US" altLang="ja-JP" sz="2400" dirty="0"/>
              <a:t>2</a:t>
            </a:r>
            <a:r>
              <a:rPr lang="ja-JP" altLang="en-US" sz="2400" dirty="0"/>
              <a:t>のメモリ増分の値を変えた</a:t>
            </a:r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en-US" altLang="ja-JP" sz="2400" dirty="0"/>
              <a:t>α</a:t>
            </a:r>
            <a:r>
              <a:rPr lang="ja-JP" altLang="en-US" sz="2400" dirty="0"/>
              <a:t>＝１の時、最悪メモリ消費量は</a:t>
            </a:r>
            <a:r>
              <a:rPr lang="en-US" altLang="ja-JP" sz="2400" dirty="0"/>
              <a:t>1427</a:t>
            </a:r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en-US" altLang="ja-JP" sz="2400" dirty="0"/>
              <a:t>α</a:t>
            </a:r>
            <a:r>
              <a:rPr kumimoji="1" lang="ja-JP" altLang="en-US" sz="2400" dirty="0"/>
              <a:t>＝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の時、最悪メモリ消費量は</a:t>
            </a:r>
            <a:r>
              <a:rPr kumimoji="1" lang="en-US" altLang="ja-JP" sz="2400" dirty="0"/>
              <a:t>1427</a:t>
            </a:r>
          </a:p>
          <a:p>
            <a:pPr marL="0" indent="0">
              <a:buNone/>
            </a:pPr>
            <a:r>
              <a:rPr lang="ja-JP" altLang="en-US" sz="2400" dirty="0"/>
              <a:t>　　　　　　　　　　　　　↓</a:t>
            </a:r>
            <a:endParaRPr lang="en-US" altLang="ja-JP" sz="2400" dirty="0"/>
          </a:p>
          <a:p>
            <a:r>
              <a:rPr lang="ja-JP" altLang="en-US" sz="2400" dirty="0"/>
              <a:t>このタスクセットの時は</a:t>
            </a:r>
            <a:r>
              <a:rPr lang="en-US" altLang="ja-JP" sz="2400" dirty="0"/>
              <a:t>α</a:t>
            </a:r>
            <a:r>
              <a:rPr lang="ja-JP" altLang="en-US" sz="2400" dirty="0"/>
              <a:t>がどのような値でも最悪メモリ消費量は</a:t>
            </a:r>
            <a:r>
              <a:rPr lang="en-US" altLang="ja-JP" sz="2400" dirty="0"/>
              <a:t>1427</a:t>
            </a:r>
            <a:endParaRPr kumimoji="1" lang="ja-JP" altLang="en-US" sz="24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BA0CFC-A39A-40D5-99CD-DE5C5CE2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78D9-E201-41AB-89D2-B4901EAD4EF8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A046DD-4BCE-4F68-813E-17F2F1B8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FCB1-1E5A-4E8E-8761-CACC2D265B8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B9804E-878A-48F9-BFE1-E5B1AF891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68867" y="1088948"/>
            <a:ext cx="1109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98C75-6F98-4113-8DAC-886F7F87D08F}" type="datetime1">
              <a:rPr kumimoji="1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2020/10/23</a:t>
            </a:fld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3" name="タイトル 2">
            <a:extLst>
              <a:ext uri="{FF2B5EF4-FFF2-40B4-BE49-F238E27FC236}">
                <a16:creationId xmlns:a16="http://schemas.microsoft.com/office/drawing/2014/main" id="{F243E9D7-A9E5-4AEE-8711-68BBE0BC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314" y="7"/>
            <a:ext cx="6727687" cy="1390215"/>
          </a:xfrm>
        </p:spPr>
        <p:txBody>
          <a:bodyPr>
            <a:normAutofit/>
          </a:bodyPr>
          <a:lstStyle/>
          <a:p>
            <a:br>
              <a:rPr lang="en-US" altLang="ja-JP" dirty="0"/>
            </a:br>
            <a:r>
              <a:rPr lang="ja-JP" altLang="en-US" dirty="0"/>
              <a:t>タスクセット②</a:t>
            </a:r>
            <a:endParaRPr kumimoji="1" lang="ja-JP" altLang="en-US" dirty="0"/>
          </a:p>
        </p:txBody>
      </p:sp>
      <p:graphicFrame>
        <p:nvGraphicFramePr>
          <p:cNvPr id="133" name="表 132">
            <a:extLst>
              <a:ext uri="{FF2B5EF4-FFF2-40B4-BE49-F238E27FC236}">
                <a16:creationId xmlns:a16="http://schemas.microsoft.com/office/drawing/2014/main" id="{23A61B9B-53C9-45D2-A212-70EE2E350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16668"/>
              </p:ext>
            </p:extLst>
          </p:nvPr>
        </p:nvGraphicFramePr>
        <p:xfrm>
          <a:off x="4927904" y="3538465"/>
          <a:ext cx="5866326" cy="17068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626326">
                  <a:extLst>
                    <a:ext uri="{9D8B030D-6E8A-4147-A177-3AD203B41FA5}">
                      <a16:colId xmlns:a16="http://schemas.microsoft.com/office/drawing/2014/main" val="20575500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24995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600458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8101997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Task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1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2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3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2121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相対デッドライン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920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604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1003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26257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最悪実行時間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3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4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3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92139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/>
                        <a:t>余裕時間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917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600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200" dirty="0"/>
                        <a:t>1000</a:t>
                      </a:r>
                      <a:endParaRPr kumimoji="1" lang="ja-JP" alt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399775"/>
                  </a:ext>
                </a:extLst>
              </a:tr>
            </a:tbl>
          </a:graphicData>
        </a:graphic>
      </p:graphicFrame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4344300-B0B2-4EFB-A22C-CC6DDF05572E}"/>
              </a:ext>
            </a:extLst>
          </p:cNvPr>
          <p:cNvSpPr txBox="1"/>
          <p:nvPr/>
        </p:nvSpPr>
        <p:spPr>
          <a:xfrm>
            <a:off x="1451429" y="6485329"/>
            <a:ext cx="278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2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プロセッサ環境下</a:t>
            </a: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6C413AE4-6D6F-4D64-943D-33E7105F6EEE}"/>
              </a:ext>
            </a:extLst>
          </p:cNvPr>
          <p:cNvGrpSpPr/>
          <p:nvPr/>
        </p:nvGrpSpPr>
        <p:grpSpPr>
          <a:xfrm>
            <a:off x="1565561" y="2015134"/>
            <a:ext cx="821431" cy="3481165"/>
            <a:chOff x="-2" y="1980093"/>
            <a:chExt cx="821431" cy="3481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円/楕円 96">
                  <a:extLst>
                    <a:ext uri="{FF2B5EF4-FFF2-40B4-BE49-F238E27FC236}">
                      <a16:creationId xmlns:a16="http://schemas.microsoft.com/office/drawing/2014/main" id="{3306024A-4986-425E-B7F3-77E9B69450A6}"/>
                    </a:ext>
                  </a:extLst>
                </p:cNvPr>
                <p:cNvSpPr/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+295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08" name="円/楕円 96">
                  <a:extLst>
                    <a:ext uri="{FF2B5EF4-FFF2-40B4-BE49-F238E27FC236}">
                      <a16:creationId xmlns:a16="http://schemas.microsoft.com/office/drawing/2014/main" id="{3E012AC5-7740-4397-8532-313AF3FB8C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312BE88F-1210-431B-B5DB-492EAEE140DB}"/>
                </a:ext>
              </a:extLst>
            </p:cNvPr>
            <p:cNvCxnSpPr>
              <a:cxnSpLocks/>
              <a:stCxn id="57" idx="6"/>
              <a:endCxn id="55" idx="0"/>
            </p:cNvCxnSpPr>
            <p:nvPr/>
          </p:nvCxnSpPr>
          <p:spPr>
            <a:xfrm flipH="1">
              <a:off x="410715" y="2656693"/>
              <a:ext cx="2815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円/楕円 97">
              <a:extLst>
                <a:ext uri="{FF2B5EF4-FFF2-40B4-BE49-F238E27FC236}">
                  <a16:creationId xmlns:a16="http://schemas.microsoft.com/office/drawing/2014/main" id="{B00C0777-1471-4FA0-8D74-54EF67E6A7F3}"/>
                </a:ext>
              </a:extLst>
            </p:cNvPr>
            <p:cNvSpPr/>
            <p:nvPr/>
          </p:nvSpPr>
          <p:spPr>
            <a:xfrm rot="5400000">
              <a:off x="304554" y="2429489"/>
              <a:ext cx="217952" cy="236456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01EC7202-90C1-4C61-8DF7-E80BDFC04B3E}"/>
                </a:ext>
              </a:extLst>
            </p:cNvPr>
            <p:cNvGrpSpPr/>
            <p:nvPr/>
          </p:nvGrpSpPr>
          <p:grpSpPr>
            <a:xfrm>
              <a:off x="231916" y="5141973"/>
              <a:ext cx="357592" cy="319285"/>
              <a:chOff x="211409" y="5509823"/>
              <a:chExt cx="357592" cy="319285"/>
            </a:xfrm>
          </p:grpSpPr>
          <p:sp>
            <p:nvSpPr>
              <p:cNvPr id="65" name="円/楕円 122">
                <a:extLst>
                  <a:ext uri="{FF2B5EF4-FFF2-40B4-BE49-F238E27FC236}">
                    <a16:creationId xmlns:a16="http://schemas.microsoft.com/office/drawing/2014/main" id="{BFF1A64C-44CF-4BCB-BBF5-7B8394FDCF44}"/>
                  </a:ext>
                </a:extLst>
              </p:cNvPr>
              <p:cNvSpPr/>
              <p:nvPr/>
            </p:nvSpPr>
            <p:spPr>
              <a:xfrm rot="5400000">
                <a:off x="230562" y="5490670"/>
                <a:ext cx="319285" cy="35759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66" name="円/楕円 123">
                <a:extLst>
                  <a:ext uri="{FF2B5EF4-FFF2-40B4-BE49-F238E27FC236}">
                    <a16:creationId xmlns:a16="http://schemas.microsoft.com/office/drawing/2014/main" id="{CE2BBF59-4777-4235-B4C1-D0600D65353D}"/>
                  </a:ext>
                </a:extLst>
              </p:cNvPr>
              <p:cNvSpPr/>
              <p:nvPr/>
            </p:nvSpPr>
            <p:spPr>
              <a:xfrm rot="5400000">
                <a:off x="289606" y="5553883"/>
                <a:ext cx="204086" cy="23116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p:grp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60D97A5-13CA-45BB-82F2-0F0ACA42D682}"/>
                </a:ext>
              </a:extLst>
            </p:cNvPr>
            <p:cNvSpPr txBox="1"/>
            <p:nvPr/>
          </p:nvSpPr>
          <p:spPr>
            <a:xfrm>
              <a:off x="251669" y="1980093"/>
              <a:ext cx="325240" cy="36740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メイリオ" panose="020B0604030504040204" pitchFamily="50" charset="-128"/>
                  <a:cs typeface="+mn-cs"/>
                </a:rPr>
                <a:t>1</a:t>
              </a:r>
              <a:endPara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円/楕円 96">
                  <a:extLst>
                    <a:ext uri="{FF2B5EF4-FFF2-40B4-BE49-F238E27FC236}">
                      <a16:creationId xmlns:a16="http://schemas.microsoft.com/office/drawing/2014/main" id="{BBC8B1BB-3935-41FD-B3CC-EA46CA46FA5F}"/>
                    </a:ext>
                  </a:extLst>
                </p:cNvPr>
                <p:cNvSpPr/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+365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8" name="円/楕円 96">
                  <a:extLst>
                    <a:ext uri="{FF2B5EF4-FFF2-40B4-BE49-F238E27FC236}">
                      <a16:creationId xmlns:a16="http://schemas.microsoft.com/office/drawing/2014/main" id="{661511DB-74D2-4D63-9E4E-66C0445862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8C28AD1F-E17E-4F0E-88F7-65DB208E1158}"/>
                </a:ext>
              </a:extLst>
            </p:cNvPr>
            <p:cNvCxnSpPr>
              <a:cxnSpLocks/>
              <a:stCxn id="55" idx="2"/>
              <a:endCxn id="60" idx="0"/>
            </p:cNvCxnSpPr>
            <p:nvPr/>
          </p:nvCxnSpPr>
          <p:spPr>
            <a:xfrm>
              <a:off x="410715" y="3429000"/>
              <a:ext cx="0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円/楕円 96">
                  <a:extLst>
                    <a:ext uri="{FF2B5EF4-FFF2-40B4-BE49-F238E27FC236}">
                      <a16:creationId xmlns:a16="http://schemas.microsoft.com/office/drawing/2014/main" id="{66969671-8CA5-49B8-81E4-B7F64BD2A4EF}"/>
                    </a:ext>
                  </a:extLst>
                </p:cNvPr>
                <p:cNvSpPr/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−660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0" name="円/楕円 96">
                  <a:extLst>
                    <a:ext uri="{FF2B5EF4-FFF2-40B4-BE49-F238E27FC236}">
                      <a16:creationId xmlns:a16="http://schemas.microsoft.com/office/drawing/2014/main" id="{CDBCAC4C-34C7-4098-B6C2-7B537CEBB8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9DEBC606-0A73-4792-AFA1-3053058CFD93}"/>
                </a:ext>
              </a:extLst>
            </p:cNvPr>
            <p:cNvCxnSpPr>
              <a:cxnSpLocks/>
              <a:stCxn id="60" idx="2"/>
              <a:endCxn id="62" idx="0"/>
            </p:cNvCxnSpPr>
            <p:nvPr/>
          </p:nvCxnSpPr>
          <p:spPr>
            <a:xfrm flipH="1">
              <a:off x="410713" y="4201307"/>
              <a:ext cx="2" cy="1702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CB263B90-EA7D-41CE-BB3E-CBAAAC1246EE}"/>
                </a:ext>
              </a:extLst>
            </p:cNvPr>
            <p:cNvCxnSpPr>
              <a:cxnSpLocks/>
              <a:stCxn id="62" idx="2"/>
              <a:endCxn id="65" idx="2"/>
            </p:cNvCxnSpPr>
            <p:nvPr/>
          </p:nvCxnSpPr>
          <p:spPr>
            <a:xfrm flipH="1">
              <a:off x="410712" y="4971753"/>
              <a:ext cx="1" cy="1702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円/楕円 96">
                <a:extLst>
                  <a:ext uri="{FF2B5EF4-FFF2-40B4-BE49-F238E27FC236}">
                    <a16:creationId xmlns:a16="http://schemas.microsoft.com/office/drawing/2014/main" id="{F9876937-7CDD-4E51-BE25-E2413B17D9DE}"/>
                  </a:ext>
                </a:extLst>
              </p:cNvPr>
              <p:cNvSpPr/>
              <p:nvPr/>
            </p:nvSpPr>
            <p:spPr>
              <a:xfrm>
                <a:off x="2466133" y="2863814"/>
                <a:ext cx="821429" cy="600226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+325</m:t>
                      </m:r>
                    </m:oMath>
                  </m:oMathPara>
                </a14:m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7" name="円/楕円 96">
                <a:extLst>
                  <a:ext uri="{FF2B5EF4-FFF2-40B4-BE49-F238E27FC236}">
                    <a16:creationId xmlns:a16="http://schemas.microsoft.com/office/drawing/2014/main" id="{F9876937-7CDD-4E51-BE25-E2413B17D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33" y="2863814"/>
                <a:ext cx="821429" cy="600226"/>
              </a:xfrm>
              <a:prstGeom prst="flowChartDecisio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C227FB9-FCE4-47B8-A966-2FBB2D2BAC1A}"/>
              </a:ext>
            </a:extLst>
          </p:cNvPr>
          <p:cNvCxnSpPr>
            <a:cxnSpLocks/>
            <a:stCxn id="69" idx="6"/>
            <a:endCxn id="67" idx="0"/>
          </p:cNvCxnSpPr>
          <p:nvPr/>
        </p:nvCxnSpPr>
        <p:spPr>
          <a:xfrm flipH="1">
            <a:off x="2876848" y="2691734"/>
            <a:ext cx="2815" cy="1720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円/楕円 97">
            <a:extLst>
              <a:ext uri="{FF2B5EF4-FFF2-40B4-BE49-F238E27FC236}">
                <a16:creationId xmlns:a16="http://schemas.microsoft.com/office/drawing/2014/main" id="{A3517748-DF8E-40A5-B069-7DED7FB89DC4}"/>
              </a:ext>
            </a:extLst>
          </p:cNvPr>
          <p:cNvSpPr/>
          <p:nvPr/>
        </p:nvSpPr>
        <p:spPr>
          <a:xfrm rot="5400000">
            <a:off x="2770686" y="2464529"/>
            <a:ext cx="217952" cy="236456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HGPｺﾞｼｯｸM" pitchFamily="50" charset="-128"/>
              <a:cs typeface="Times New Roman" pitchFamily="18" charset="0"/>
            </a:endParaRP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9F78919B-C56C-44F6-86ED-B9E7F0A7DB99}"/>
              </a:ext>
            </a:extLst>
          </p:cNvPr>
          <p:cNvGrpSpPr/>
          <p:nvPr/>
        </p:nvGrpSpPr>
        <p:grpSpPr>
          <a:xfrm>
            <a:off x="2717801" y="5947985"/>
            <a:ext cx="357592" cy="319285"/>
            <a:chOff x="211409" y="5509823"/>
            <a:chExt cx="357592" cy="319285"/>
          </a:xfrm>
        </p:grpSpPr>
        <p:sp>
          <p:nvSpPr>
            <p:cNvPr id="71" name="円/楕円 122">
              <a:extLst>
                <a:ext uri="{FF2B5EF4-FFF2-40B4-BE49-F238E27FC236}">
                  <a16:creationId xmlns:a16="http://schemas.microsoft.com/office/drawing/2014/main" id="{52C2E709-8066-4F9D-97DF-FBF817BFC755}"/>
                </a:ext>
              </a:extLst>
            </p:cNvPr>
            <p:cNvSpPr/>
            <p:nvPr/>
          </p:nvSpPr>
          <p:spPr>
            <a:xfrm rot="5400000">
              <a:off x="230562" y="5490670"/>
              <a:ext cx="319285" cy="357592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sp>
          <p:nvSpPr>
            <p:cNvPr id="72" name="円/楕円 123">
              <a:extLst>
                <a:ext uri="{FF2B5EF4-FFF2-40B4-BE49-F238E27FC236}">
                  <a16:creationId xmlns:a16="http://schemas.microsoft.com/office/drawing/2014/main" id="{D607337D-652E-48EC-BF79-7562A6307E5D}"/>
                </a:ext>
              </a:extLst>
            </p:cNvPr>
            <p:cNvSpPr/>
            <p:nvPr/>
          </p:nvSpPr>
          <p:spPr>
            <a:xfrm rot="5400000">
              <a:off x="289606" y="5553883"/>
              <a:ext cx="204086" cy="2311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467FC8C-0C24-4898-AF77-093E58DF9FDE}"/>
              </a:ext>
            </a:extLst>
          </p:cNvPr>
          <p:cNvSpPr txBox="1"/>
          <p:nvPr/>
        </p:nvSpPr>
        <p:spPr>
          <a:xfrm>
            <a:off x="2717801" y="2015134"/>
            <a:ext cx="325240" cy="367403"/>
          </a:xfrm>
          <a:prstGeom prst="rect">
            <a:avLst/>
          </a:prstGeom>
          <a:solidFill>
            <a:srgbClr val="8FAAD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2</a:t>
            </a:r>
            <a:endParaRPr kumimoji="0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メイリオ" panose="020B0604030504040204" pitchFamily="5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円/楕円 96">
                <a:extLst>
                  <a:ext uri="{FF2B5EF4-FFF2-40B4-BE49-F238E27FC236}">
                    <a16:creationId xmlns:a16="http://schemas.microsoft.com/office/drawing/2014/main" id="{04CA2461-7011-4779-ADC2-3EA655EC08DE}"/>
                  </a:ext>
                </a:extLst>
              </p:cNvPr>
              <p:cNvSpPr/>
              <p:nvPr/>
            </p:nvSpPr>
            <p:spPr>
              <a:xfrm>
                <a:off x="2466133" y="3636121"/>
                <a:ext cx="821429" cy="600226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+502</m:t>
                      </m:r>
                    </m:oMath>
                  </m:oMathPara>
                </a14:m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4" name="円/楕円 96">
                <a:extLst>
                  <a:ext uri="{FF2B5EF4-FFF2-40B4-BE49-F238E27FC236}">
                    <a16:creationId xmlns:a16="http://schemas.microsoft.com/office/drawing/2014/main" id="{04CA2461-7011-4779-ADC2-3EA655EC0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33" y="3636121"/>
                <a:ext cx="821429" cy="600226"/>
              </a:xfrm>
              <a:prstGeom prst="flowChartDecision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B2A55F70-4954-412F-97F1-A3E911AB8072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2876847" y="3464041"/>
            <a:ext cx="0" cy="1720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円/楕円 96">
                <a:extLst>
                  <a:ext uri="{FF2B5EF4-FFF2-40B4-BE49-F238E27FC236}">
                    <a16:creationId xmlns:a16="http://schemas.microsoft.com/office/drawing/2014/main" id="{03962A8E-5B6F-4971-BD16-A0A5CD158C0D}"/>
                  </a:ext>
                </a:extLst>
              </p:cNvPr>
              <p:cNvSpPr/>
              <p:nvPr/>
            </p:nvSpPr>
            <p:spPr>
              <a:xfrm>
                <a:off x="2466131" y="4406567"/>
                <a:ext cx="821429" cy="600226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+86</m:t>
                      </m:r>
                    </m:oMath>
                  </m:oMathPara>
                </a14:m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6" name="円/楕円 96">
                <a:extLst>
                  <a:ext uri="{FF2B5EF4-FFF2-40B4-BE49-F238E27FC236}">
                    <a16:creationId xmlns:a16="http://schemas.microsoft.com/office/drawing/2014/main" id="{03962A8E-5B6F-4971-BD16-A0A5CD158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31" y="4406567"/>
                <a:ext cx="821429" cy="600226"/>
              </a:xfrm>
              <a:prstGeom prst="flowChartDecision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81B6C6E-DE4B-496B-8C52-FD44706560B7}"/>
              </a:ext>
            </a:extLst>
          </p:cNvPr>
          <p:cNvCxnSpPr>
            <a:cxnSpLocks/>
            <a:stCxn id="74" idx="2"/>
            <a:endCxn id="76" idx="0"/>
          </p:cNvCxnSpPr>
          <p:nvPr/>
        </p:nvCxnSpPr>
        <p:spPr>
          <a:xfrm flipH="1">
            <a:off x="2876845" y="4236347"/>
            <a:ext cx="2" cy="1702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1CE674D-2EDA-4391-8921-9E1642FBB6FE}"/>
              </a:ext>
            </a:extLst>
          </p:cNvPr>
          <p:cNvCxnSpPr>
            <a:cxnSpLocks/>
            <a:stCxn id="92" idx="2"/>
            <a:endCxn id="71" idx="2"/>
          </p:cNvCxnSpPr>
          <p:nvPr/>
        </p:nvCxnSpPr>
        <p:spPr>
          <a:xfrm>
            <a:off x="2876845" y="5777239"/>
            <a:ext cx="19752" cy="1707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2D2858E2-33A6-4BAE-A15D-8C7D437B5F4F}"/>
              </a:ext>
            </a:extLst>
          </p:cNvPr>
          <p:cNvGrpSpPr/>
          <p:nvPr/>
        </p:nvGrpSpPr>
        <p:grpSpPr>
          <a:xfrm>
            <a:off x="3363035" y="2015134"/>
            <a:ext cx="821431" cy="3481165"/>
            <a:chOff x="-2" y="1980093"/>
            <a:chExt cx="821431" cy="3481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円/楕円 96">
                  <a:extLst>
                    <a:ext uri="{FF2B5EF4-FFF2-40B4-BE49-F238E27FC236}">
                      <a16:creationId xmlns:a16="http://schemas.microsoft.com/office/drawing/2014/main" id="{9602938C-E69B-4FCE-BD14-46B059B2B869}"/>
                    </a:ext>
                  </a:extLst>
                </p:cNvPr>
                <p:cNvSpPr/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+497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6" name="円/楕円 96">
                  <a:extLst>
                    <a:ext uri="{FF2B5EF4-FFF2-40B4-BE49-F238E27FC236}">
                      <a16:creationId xmlns:a16="http://schemas.microsoft.com/office/drawing/2014/main" id="{F5DF23DD-6F5A-4E7C-9509-E6D78947E0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828774"/>
                  <a:ext cx="821429" cy="600226"/>
                </a:xfrm>
                <a:prstGeom prst="flowChartDecision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5D4B143D-FE87-40E9-BFFE-2333001823FB}"/>
                </a:ext>
              </a:extLst>
            </p:cNvPr>
            <p:cNvCxnSpPr>
              <a:cxnSpLocks/>
              <a:stCxn id="82" idx="6"/>
              <a:endCxn id="80" idx="0"/>
            </p:cNvCxnSpPr>
            <p:nvPr/>
          </p:nvCxnSpPr>
          <p:spPr>
            <a:xfrm flipH="1">
              <a:off x="410715" y="2656693"/>
              <a:ext cx="2815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円/楕円 97">
              <a:extLst>
                <a:ext uri="{FF2B5EF4-FFF2-40B4-BE49-F238E27FC236}">
                  <a16:creationId xmlns:a16="http://schemas.microsoft.com/office/drawing/2014/main" id="{202019FA-ECA5-464C-A68E-2BE900EF466B}"/>
                </a:ext>
              </a:extLst>
            </p:cNvPr>
            <p:cNvSpPr/>
            <p:nvPr/>
          </p:nvSpPr>
          <p:spPr>
            <a:xfrm rot="5400000">
              <a:off x="304554" y="2429489"/>
              <a:ext cx="217952" cy="236456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HGPｺﾞｼｯｸM" pitchFamily="50" charset="-128"/>
                <a:cs typeface="Times New Roman" pitchFamily="18" charset="0"/>
              </a:endParaRPr>
            </a:p>
          </p:txBody>
        </p: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1EC24743-2830-4BE9-9E21-7CE8006DD91D}"/>
                </a:ext>
              </a:extLst>
            </p:cNvPr>
            <p:cNvGrpSpPr/>
            <p:nvPr/>
          </p:nvGrpSpPr>
          <p:grpSpPr>
            <a:xfrm>
              <a:off x="231916" y="5141973"/>
              <a:ext cx="357592" cy="319285"/>
              <a:chOff x="211409" y="5509823"/>
              <a:chExt cx="357592" cy="319285"/>
            </a:xfrm>
          </p:grpSpPr>
          <p:sp>
            <p:nvSpPr>
              <p:cNvPr id="90" name="円/楕円 122">
                <a:extLst>
                  <a:ext uri="{FF2B5EF4-FFF2-40B4-BE49-F238E27FC236}">
                    <a16:creationId xmlns:a16="http://schemas.microsoft.com/office/drawing/2014/main" id="{F35A9BE0-A269-46C0-9067-2C1CCD9A4A79}"/>
                  </a:ext>
                </a:extLst>
              </p:cNvPr>
              <p:cNvSpPr/>
              <p:nvPr/>
            </p:nvSpPr>
            <p:spPr>
              <a:xfrm rot="5400000">
                <a:off x="230562" y="5490670"/>
                <a:ext cx="319285" cy="357592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91" name="円/楕円 123">
                <a:extLst>
                  <a:ext uri="{FF2B5EF4-FFF2-40B4-BE49-F238E27FC236}">
                    <a16:creationId xmlns:a16="http://schemas.microsoft.com/office/drawing/2014/main" id="{5A11E2BE-211B-4F3A-95EF-FEE8D0E269AE}"/>
                  </a:ext>
                </a:extLst>
              </p:cNvPr>
              <p:cNvSpPr/>
              <p:nvPr/>
            </p:nvSpPr>
            <p:spPr>
              <a:xfrm rot="5400000">
                <a:off x="289606" y="5553883"/>
                <a:ext cx="204086" cy="23116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p:grp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0A98AA2E-D31A-4A66-A0B2-31080B388472}"/>
                </a:ext>
              </a:extLst>
            </p:cNvPr>
            <p:cNvSpPr txBox="1"/>
            <p:nvPr/>
          </p:nvSpPr>
          <p:spPr>
            <a:xfrm>
              <a:off x="251669" y="1980093"/>
              <a:ext cx="325240" cy="36740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メイリオ" panose="020B0604030504040204" pitchFamily="50" charset="-128"/>
                  <a:cs typeface="+mn-cs"/>
                </a:rPr>
                <a:t>3</a:t>
              </a:r>
              <a:endPara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円/楕円 96">
                  <a:extLst>
                    <a:ext uri="{FF2B5EF4-FFF2-40B4-BE49-F238E27FC236}">
                      <a16:creationId xmlns:a16="http://schemas.microsoft.com/office/drawing/2014/main" id="{6EB1F86E-9589-47BE-B676-E50D517FC27C}"/>
                    </a:ext>
                  </a:extLst>
                </p:cNvPr>
                <p:cNvSpPr/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−300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35" name="円/楕円 96">
                  <a:extLst>
                    <a:ext uri="{FF2B5EF4-FFF2-40B4-BE49-F238E27FC236}">
                      <a16:creationId xmlns:a16="http://schemas.microsoft.com/office/drawing/2014/main" id="{8A8C4CA3-6E78-4A9F-98E7-4A6AF5E5D5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601081"/>
                  <a:ext cx="821429" cy="600226"/>
                </a:xfrm>
                <a:prstGeom prst="flowChartDecision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ED67285E-8471-4B12-8DCF-DA62A1BC8516}"/>
                </a:ext>
              </a:extLst>
            </p:cNvPr>
            <p:cNvCxnSpPr>
              <a:cxnSpLocks/>
              <a:stCxn id="80" idx="2"/>
              <a:endCxn id="85" idx="0"/>
            </p:cNvCxnSpPr>
            <p:nvPr/>
          </p:nvCxnSpPr>
          <p:spPr>
            <a:xfrm>
              <a:off x="410715" y="3429000"/>
              <a:ext cx="0" cy="172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円/楕円 96">
                  <a:extLst>
                    <a:ext uri="{FF2B5EF4-FFF2-40B4-BE49-F238E27FC236}">
                      <a16:creationId xmlns:a16="http://schemas.microsoft.com/office/drawing/2014/main" id="{A454D5C9-60B2-4F32-A265-FFE59F2AD0F7}"/>
                    </a:ext>
                  </a:extLst>
                </p:cNvPr>
                <p:cNvSpPr/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ja-JP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HGPｺﾞｼｯｸM" pitchFamily="50" charset="-128"/>
                            <a:cs typeface="Times New Roman" pitchFamily="18" charset="0"/>
                          </a:rPr>
                          <m:t>−197</m:t>
                        </m:r>
                      </m:oMath>
                    </m:oMathPara>
                  </a14:m>
                  <a:endParaRPr kumimoji="0" lang="ja-JP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HGPｺﾞｼｯｸM" pitchFamily="50" charset="-128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37" name="円/楕円 96">
                  <a:extLst>
                    <a:ext uri="{FF2B5EF4-FFF2-40B4-BE49-F238E27FC236}">
                      <a16:creationId xmlns:a16="http://schemas.microsoft.com/office/drawing/2014/main" id="{554798D7-806C-461F-B8D9-942E8CA1F6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" y="4371527"/>
                  <a:ext cx="821429" cy="600226"/>
                </a:xfrm>
                <a:prstGeom prst="flowChartDecision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537A8CFE-125C-4EC3-A714-538D4DF6434B}"/>
                </a:ext>
              </a:extLst>
            </p:cNvPr>
            <p:cNvCxnSpPr>
              <a:cxnSpLocks/>
              <a:stCxn id="85" idx="2"/>
              <a:endCxn id="87" idx="0"/>
            </p:cNvCxnSpPr>
            <p:nvPr/>
          </p:nvCxnSpPr>
          <p:spPr>
            <a:xfrm flipH="1">
              <a:off x="410713" y="4201307"/>
              <a:ext cx="2" cy="1702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6B901D74-B0F6-471F-8CD9-9DA62398E84F}"/>
                </a:ext>
              </a:extLst>
            </p:cNvPr>
            <p:cNvCxnSpPr>
              <a:cxnSpLocks/>
              <a:stCxn id="87" idx="2"/>
              <a:endCxn id="90" idx="2"/>
            </p:cNvCxnSpPr>
            <p:nvPr/>
          </p:nvCxnSpPr>
          <p:spPr>
            <a:xfrm flipH="1">
              <a:off x="410712" y="4971753"/>
              <a:ext cx="1" cy="1702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円/楕円 96">
                <a:extLst>
                  <a:ext uri="{FF2B5EF4-FFF2-40B4-BE49-F238E27FC236}">
                    <a16:creationId xmlns:a16="http://schemas.microsoft.com/office/drawing/2014/main" id="{E55AB5C7-CA9A-4818-BDBD-9A55EC157A35}"/>
                  </a:ext>
                </a:extLst>
              </p:cNvPr>
              <p:cNvSpPr/>
              <p:nvPr/>
            </p:nvSpPr>
            <p:spPr>
              <a:xfrm>
                <a:off x="2466130" y="5177013"/>
                <a:ext cx="821429" cy="600226"/>
              </a:xfrm>
              <a:prstGeom prst="flowChartDecision">
                <a:avLst/>
              </a:prstGeom>
              <a:solidFill>
                <a:srgbClr val="8FAADC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ja-JP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GPｺﾞｼｯｸM" pitchFamily="50" charset="-128"/>
                          <a:cs typeface="Times New Roman" pitchFamily="18" charset="0"/>
                        </a:rPr>
                        <m:t>−913</m:t>
                      </m:r>
                    </m:oMath>
                  </m:oMathPara>
                </a14:m>
                <a:endPara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HGPｺﾞｼｯｸM" pitchFamily="50" charset="-128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2" name="円/楕円 96">
                <a:extLst>
                  <a:ext uri="{FF2B5EF4-FFF2-40B4-BE49-F238E27FC236}">
                    <a16:creationId xmlns:a16="http://schemas.microsoft.com/office/drawing/2014/main" id="{E55AB5C7-CA9A-4818-BDBD-9A55EC157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30" y="5177013"/>
                <a:ext cx="821429" cy="600226"/>
              </a:xfrm>
              <a:prstGeom prst="flowChartDecision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ABC6D41A-72FA-4C7D-B5DB-E1A561563BC0}"/>
              </a:ext>
            </a:extLst>
          </p:cNvPr>
          <p:cNvCxnSpPr>
            <a:cxnSpLocks/>
            <a:stCxn id="76" idx="2"/>
            <a:endCxn id="92" idx="0"/>
          </p:cNvCxnSpPr>
          <p:nvPr/>
        </p:nvCxnSpPr>
        <p:spPr>
          <a:xfrm flipH="1">
            <a:off x="2876845" y="5006793"/>
            <a:ext cx="1" cy="1702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D40059-9EC7-4D16-8C47-4B3D090F83A3}"/>
                  </a:ext>
                </a:extLst>
              </p:cNvPr>
              <p:cNvSpPr txBox="1"/>
              <p:nvPr/>
            </p:nvSpPr>
            <p:spPr>
              <a:xfrm>
                <a:off x="1817231" y="1473687"/>
                <a:ext cx="2122714" cy="461665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メイリオ" panose="020B0604030504040204" pitchFamily="50" charset="-128"/>
                    <a:cs typeface="+mn-cs"/>
                  </a:rPr>
                  <a:t>Task</a:t>
                </a:r>
                <a:r>
                  <a:rPr kumimoji="0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メイリオ" panose="020B0604030504040204" pitchFamily="50" charset="-128"/>
                    <a:cs typeface="+mn-cs"/>
                  </a:rPr>
                  <a:t> </a:t>
                </a:r>
                <a:r>
                  <a:rPr kumimoji="0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メイリオ" panose="020B0604030504040204" pitchFamily="50" charset="-128"/>
                    <a:cs typeface="+mn-cs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𝑇𝑆</m:t>
                        </m:r>
                      </m:e>
                      <m:sub>
                        <m:r>
                          <a:rPr kumimoji="0" lang="en-US" altLang="ja-JP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endParaRPr kumimoji="0" lang="ja-JP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メイリオ" panose="020B0604030504040204" pitchFamily="50" charset="-128"/>
                  <a:cs typeface="+mn-cs"/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D40059-9EC7-4D16-8C47-4B3D090F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231" y="1473687"/>
                <a:ext cx="212271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3AF9298-5378-4F5C-BD5F-D3B1331B5F7E}"/>
              </a:ext>
            </a:extLst>
          </p:cNvPr>
          <p:cNvSpPr txBox="1"/>
          <p:nvPr/>
        </p:nvSpPr>
        <p:spPr>
          <a:xfrm>
            <a:off x="4333011" y="1747629"/>
            <a:ext cx="1816281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消費メモリ増分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6BD6C5C8-AF34-4703-92C3-B727A9ADA423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2969973" y="2455516"/>
            <a:ext cx="2271178" cy="541223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635EAAD4-1736-4853-8AC4-9C2A9BE35EEF}"/>
              </a:ext>
            </a:extLst>
          </p:cNvPr>
          <p:cNvSpPr txBox="1"/>
          <p:nvPr/>
        </p:nvSpPr>
        <p:spPr>
          <a:xfrm>
            <a:off x="2322844" y="61450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最終状態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E82A4DD3-F614-4BA6-B0AA-BB2ED5CFBF57}"/>
              </a:ext>
            </a:extLst>
          </p:cNvPr>
          <p:cNvCxnSpPr>
            <a:cxnSpLocks/>
          </p:cNvCxnSpPr>
          <p:nvPr/>
        </p:nvCxnSpPr>
        <p:spPr>
          <a:xfrm flipH="1">
            <a:off x="4042773" y="2470896"/>
            <a:ext cx="1183220" cy="1463154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75EA7124-45D5-4AC0-A302-8C08847B0430}"/>
              </a:ext>
            </a:extLst>
          </p:cNvPr>
          <p:cNvSpPr/>
          <p:nvPr/>
        </p:nvSpPr>
        <p:spPr>
          <a:xfrm>
            <a:off x="2097078" y="2403300"/>
            <a:ext cx="660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初期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546919B-7D36-4453-991F-4AAA974FBA68}"/>
              </a:ext>
            </a:extLst>
          </p:cNvPr>
          <p:cNvSpPr/>
          <p:nvPr/>
        </p:nvSpPr>
        <p:spPr>
          <a:xfrm>
            <a:off x="2997890" y="2398630"/>
            <a:ext cx="66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状態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DC4E93E-FAE7-46AE-A09B-9FF23150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FCB1-1E5A-4E8E-8761-CACC2D265B8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96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30C46A-4B73-4008-9E6E-A347A11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タスクセット②の時の換算レート</a:t>
            </a:r>
            <a:r>
              <a:rPr kumimoji="1" lang="en-US" altLang="ja-JP" dirty="0"/>
              <a:t>α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B78F0F-D968-428D-8CE4-A63CDCC54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先行研究のタスクセットからタスク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とタスク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の相対デッドラインの値を変えた</a:t>
            </a:r>
            <a:endParaRPr kumimoji="1"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　</a:t>
            </a:r>
            <a:r>
              <a:rPr kumimoji="1" lang="en-US" altLang="ja-JP" sz="2400" dirty="0"/>
              <a:t>α</a:t>
            </a:r>
            <a:r>
              <a:rPr kumimoji="1" lang="ja-JP" altLang="en-US" sz="2400" dirty="0"/>
              <a:t>＝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の時、最悪メモリ消費量は</a:t>
            </a:r>
            <a:r>
              <a:rPr kumimoji="1" lang="en-US" altLang="ja-JP" sz="2400" dirty="0"/>
              <a:t>1487</a:t>
            </a:r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en-US" altLang="ja-JP" sz="2400" dirty="0"/>
              <a:t>α</a:t>
            </a:r>
            <a:r>
              <a:rPr lang="ja-JP" altLang="en-US" sz="2400" dirty="0"/>
              <a:t>＝</a:t>
            </a:r>
            <a:r>
              <a:rPr lang="en-US" altLang="ja-JP" sz="2400" dirty="0"/>
              <a:t>10</a:t>
            </a:r>
            <a:r>
              <a:rPr lang="ja-JP" altLang="en-US" sz="2400" dirty="0"/>
              <a:t>の時、最悪メモリ消費量は</a:t>
            </a:r>
            <a:r>
              <a:rPr lang="en-US" altLang="ja-JP" sz="2400" dirty="0"/>
              <a:t>1487</a:t>
            </a:r>
          </a:p>
          <a:p>
            <a:pPr marL="0" indent="0">
              <a:buNone/>
            </a:pPr>
            <a:r>
              <a:rPr kumimoji="1" lang="ja-JP" altLang="en-US" sz="2400" dirty="0"/>
              <a:t>　　　　　　　　　　　　　　↓</a:t>
            </a:r>
            <a:endParaRPr kumimoji="1" lang="en-US" altLang="ja-JP" sz="2400" dirty="0"/>
          </a:p>
          <a:p>
            <a:r>
              <a:rPr kumimoji="1" lang="ja-JP" altLang="en-US" sz="2400" dirty="0"/>
              <a:t>このタスクも</a:t>
            </a:r>
            <a:r>
              <a:rPr kumimoji="1" lang="en-US" altLang="ja-JP" sz="2400" dirty="0"/>
              <a:t>α</a:t>
            </a:r>
            <a:r>
              <a:rPr kumimoji="1" lang="ja-JP" altLang="en-US" sz="2400" dirty="0"/>
              <a:t>がどのような値でも最悪メモリ消費量は</a:t>
            </a:r>
            <a:r>
              <a:rPr kumimoji="1" lang="en-US" altLang="ja-JP" sz="2400" dirty="0"/>
              <a:t>1487</a:t>
            </a:r>
            <a:endParaRPr kumimoji="1" lang="ja-JP" altLang="en-US" sz="24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1E32F8-4767-41E1-95B5-72426B70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0617-BF9F-4167-A0D3-03AF5BEC5423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117E4D-DD87-4FEF-BE3E-3B5F1C5C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FCB1-1E5A-4E8E-8761-CACC2D265B8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32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69AF8-CB65-4800-9EB4-7246871F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B09ACB-3CE7-472C-A22D-E2710C793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タスクセットの値をもう少しぶっ飛んだ値にして求めてみる</a:t>
            </a:r>
            <a:endParaRPr kumimoji="1" lang="en-US" altLang="ja-JP" sz="2400" dirty="0"/>
          </a:p>
          <a:p>
            <a:r>
              <a:rPr lang="ja-JP" altLang="en-US" sz="2400" dirty="0"/>
              <a:t>来年の応用情報に向けて勉強</a:t>
            </a:r>
            <a:endParaRPr lang="en-US" altLang="ja-JP" sz="2400" dirty="0"/>
          </a:p>
          <a:p>
            <a:r>
              <a:rPr kumimoji="1" lang="en-US" altLang="ja-JP" sz="2400" dirty="0"/>
              <a:t>TOEIC</a:t>
            </a:r>
            <a:r>
              <a:rPr kumimoji="1" lang="ja-JP" altLang="en-US" sz="2400" dirty="0"/>
              <a:t>勉強の再開</a:t>
            </a:r>
            <a:endParaRPr kumimoji="1" lang="en-US" altLang="ja-JP" sz="2400" dirty="0"/>
          </a:p>
          <a:p>
            <a:r>
              <a:rPr kumimoji="1" lang="ja-JP" altLang="en-US" sz="2400" dirty="0"/>
              <a:t>卒論に集中して取り組む</a:t>
            </a:r>
            <a:endParaRPr kumimoji="1" lang="en-US" altLang="ja-JP" sz="2400" dirty="0"/>
          </a:p>
          <a:p>
            <a:endParaRPr kumimoji="1" lang="en-US" altLang="ja-JP" sz="24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59CF79-694D-4CE5-9E5E-70D9C7B3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FFFC-C09D-4641-9ABB-FCD288ABC453}" type="datetime1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D7A42C-83A8-4DB0-805D-72A6C9DD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FCB1-1E5A-4E8E-8761-CACC2D265B8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742324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497</Words>
  <Application>Microsoft Office PowerPoint</Application>
  <PresentationFormat>ワイド画面</PresentationFormat>
  <Paragraphs>176</Paragraphs>
  <Slides>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游ゴシック</vt:lpstr>
      <vt:lpstr>Arial</vt:lpstr>
      <vt:lpstr>Cambria Math</vt:lpstr>
      <vt:lpstr>Century Gothic</vt:lpstr>
      <vt:lpstr>Times New Roman</vt:lpstr>
      <vt:lpstr>Wingdings 3</vt:lpstr>
      <vt:lpstr>ウィスプ</vt:lpstr>
      <vt:lpstr>進捗報告</vt:lpstr>
      <vt:lpstr>換算レートαを求めるための方針</vt:lpstr>
      <vt:lpstr> タスクセット（先行研究）</vt:lpstr>
      <vt:lpstr>換算レートαを求める</vt:lpstr>
      <vt:lpstr> タスクセット①</vt:lpstr>
      <vt:lpstr>タスクセット①の時の換算レートα</vt:lpstr>
      <vt:lpstr> タスクセット②</vt:lpstr>
      <vt:lpstr>タスクセット②の時の換算レートα</vt:lpstr>
      <vt:lpstr>今後について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新井　諒介</dc:creator>
  <cp:lastModifiedBy>新井　諒介</cp:lastModifiedBy>
  <cp:revision>11</cp:revision>
  <dcterms:created xsi:type="dcterms:W3CDTF">2020-10-21T04:09:37Z</dcterms:created>
  <dcterms:modified xsi:type="dcterms:W3CDTF">2020-10-23T05:29:48Z</dcterms:modified>
</cp:coreProperties>
</file>