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475" r:id="rId4"/>
    <p:sldId id="291" r:id="rId5"/>
    <p:sldId id="343" r:id="rId6"/>
    <p:sldId id="329" r:id="rId7"/>
    <p:sldId id="334" r:id="rId8"/>
    <p:sldId id="328" r:id="rId9"/>
    <p:sldId id="335" r:id="rId10"/>
    <p:sldId id="332" r:id="rId11"/>
    <p:sldId id="333" r:id="rId12"/>
    <p:sldId id="258" r:id="rId13"/>
    <p:sldId id="344" r:id="rId14"/>
    <p:sldId id="473" r:id="rId15"/>
    <p:sldId id="476" r:id="rId16"/>
    <p:sldId id="477" r:id="rId17"/>
    <p:sldId id="478"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CC198-FA57-4E1A-A978-63A3ACB14205}" v="2" dt="2020-10-08T15:25:34.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C7ECB-28D5-48DF-ABD8-A1FB76499F65}" type="datetimeFigureOut">
              <a:rPr kumimoji="1" lang="ja-JP" altLang="en-US" smtClean="0"/>
              <a:t>2020/10/9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41CE2-0D42-457D-8145-107F940F4585}" type="slidenum">
              <a:rPr kumimoji="1" lang="ja-JP" altLang="en-US" smtClean="0"/>
              <a:t>‹#›</a:t>
            </a:fld>
            <a:endParaRPr kumimoji="1" lang="ja-JP" altLang="en-US"/>
          </a:p>
        </p:txBody>
      </p:sp>
    </p:spTree>
    <p:extLst>
      <p:ext uri="{BB962C8B-B14F-4D97-AF65-F5344CB8AC3E}">
        <p14:creationId xmlns:p14="http://schemas.microsoft.com/office/powerpoint/2010/main" val="747536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3</a:t>
            </a:fld>
            <a:endParaRPr kumimoji="1" lang="ja-JP" altLang="en-US"/>
          </a:p>
        </p:txBody>
      </p:sp>
    </p:spTree>
    <p:extLst>
      <p:ext uri="{BB962C8B-B14F-4D97-AF65-F5344CB8AC3E}">
        <p14:creationId xmlns:p14="http://schemas.microsoft.com/office/powerpoint/2010/main" val="293251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4</a:t>
            </a:fld>
            <a:endParaRPr kumimoji="1" lang="ja-JP" altLang="en-US"/>
          </a:p>
        </p:txBody>
      </p:sp>
    </p:spTree>
    <p:extLst>
      <p:ext uri="{BB962C8B-B14F-4D97-AF65-F5344CB8AC3E}">
        <p14:creationId xmlns:p14="http://schemas.microsoft.com/office/powerpoint/2010/main" val="214822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6</a:t>
            </a:fld>
            <a:endParaRPr kumimoji="1" lang="ja-JP" altLang="en-US"/>
          </a:p>
        </p:txBody>
      </p:sp>
    </p:spTree>
    <p:extLst>
      <p:ext uri="{BB962C8B-B14F-4D97-AF65-F5344CB8AC3E}">
        <p14:creationId xmlns:p14="http://schemas.microsoft.com/office/powerpoint/2010/main" val="392600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7</a:t>
            </a:fld>
            <a:endParaRPr kumimoji="1" lang="ja-JP" altLang="en-US"/>
          </a:p>
        </p:txBody>
      </p:sp>
    </p:spTree>
    <p:extLst>
      <p:ext uri="{BB962C8B-B14F-4D97-AF65-F5344CB8AC3E}">
        <p14:creationId xmlns:p14="http://schemas.microsoft.com/office/powerpoint/2010/main" val="2899476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8</a:t>
            </a:fld>
            <a:endParaRPr kumimoji="1" lang="ja-JP" altLang="en-US"/>
          </a:p>
        </p:txBody>
      </p:sp>
    </p:spTree>
    <p:extLst>
      <p:ext uri="{BB962C8B-B14F-4D97-AF65-F5344CB8AC3E}">
        <p14:creationId xmlns:p14="http://schemas.microsoft.com/office/powerpoint/2010/main" val="4003120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9</a:t>
            </a:fld>
            <a:endParaRPr kumimoji="1" lang="ja-JP" altLang="en-US"/>
          </a:p>
        </p:txBody>
      </p:sp>
    </p:spTree>
    <p:extLst>
      <p:ext uri="{BB962C8B-B14F-4D97-AF65-F5344CB8AC3E}">
        <p14:creationId xmlns:p14="http://schemas.microsoft.com/office/powerpoint/2010/main" val="264261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10</a:t>
            </a:fld>
            <a:endParaRPr kumimoji="1" lang="ja-JP" altLang="en-US"/>
          </a:p>
        </p:txBody>
      </p:sp>
    </p:spTree>
    <p:extLst>
      <p:ext uri="{BB962C8B-B14F-4D97-AF65-F5344CB8AC3E}">
        <p14:creationId xmlns:p14="http://schemas.microsoft.com/office/powerpoint/2010/main" val="11153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11</a:t>
            </a:fld>
            <a:endParaRPr kumimoji="1" lang="ja-JP" altLang="en-US"/>
          </a:p>
        </p:txBody>
      </p:sp>
    </p:spTree>
    <p:extLst>
      <p:ext uri="{BB962C8B-B14F-4D97-AF65-F5344CB8AC3E}">
        <p14:creationId xmlns:p14="http://schemas.microsoft.com/office/powerpoint/2010/main" val="397396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14</a:t>
            </a:fld>
            <a:endParaRPr kumimoji="1" lang="ja-JP" altLang="en-US"/>
          </a:p>
        </p:txBody>
      </p:sp>
    </p:spTree>
    <p:extLst>
      <p:ext uri="{BB962C8B-B14F-4D97-AF65-F5344CB8AC3E}">
        <p14:creationId xmlns:p14="http://schemas.microsoft.com/office/powerpoint/2010/main" val="3674833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882C6-4DC5-4DAA-B9EB-1D92CE1A71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6573AD-990D-40D6-827B-4D00BF6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4618686-1207-40B9-BB2D-A72B77BDBC5B}"/>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DC931458-3B56-4447-9F25-77A689C1C5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1CF7C6-864D-47F1-B3E0-04F7CE29C748}"/>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173392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87B20-7500-4CC2-9CEF-EAA25E11DE8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6CDB65-3A12-4166-BD8F-F2E0436F25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39F6B7-3743-475A-AF12-FB7E13E81BC4}"/>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D03C6403-5F15-4B57-BD71-5E8FAB4F3F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95EA7B-6592-467A-8D7F-FA5D00CA684E}"/>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235726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23C3C1E-CDC7-4F44-957E-22DD792BD1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802F54-8E53-4FD3-9257-DFF02B4D280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A4E4AE-5FE5-4E87-809E-F7104C732505}"/>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811D7722-78EB-445E-A1FE-1587716987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56A6E1-BE01-4202-B2F0-7741EA6F2A03}"/>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174069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65633-9CD1-4D07-8DCB-FACF1D6B09C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055BF8-CC2F-4976-9809-30242E77FF8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7B482F-0254-4112-A3DE-D459381F6D94}"/>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D0CD7A19-6FEF-486F-BBD7-32A1FD8B09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83C795-9284-4B50-88BA-322ED83D8B74}"/>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368902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E5317F-D73A-4544-A0F9-98AC2DC74EA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78926D-9C6E-408C-B393-46AC8F373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9F8D39-C1FF-4A7E-814B-1A60ABBC1401}"/>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1FCFD04B-F9BD-4BB3-8923-D542FAED21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7715C3-5F46-4875-8953-63FEB014DFBA}"/>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393705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5824E-D3F7-4A3C-BA99-F0289532D90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D9EFB6-8A5F-4C29-AD3F-ABE9E8C1C74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A54FB9-B65C-41AE-B8A2-C89C975C585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05D3966-BBB6-4496-BFFB-98AB847FC4CA}"/>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6" name="フッター プレースホルダー 5">
            <a:extLst>
              <a:ext uri="{FF2B5EF4-FFF2-40B4-BE49-F238E27FC236}">
                <a16:creationId xmlns:a16="http://schemas.microsoft.com/office/drawing/2014/main" id="{D7E5BDF6-23DD-42EF-886F-92918E86A3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B1285C-FCFD-49E3-AA34-CB00291E40AD}"/>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316261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40A41-4F25-4FB7-93B0-45D924D48BE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863A79-1937-43A7-8F25-14EDEDFF0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222E0F-FFE6-4C51-B350-620082155BD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EADDF95-E9C0-437E-8580-6C0AB12901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2B6325-7208-4DB2-9686-1B43EC773F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FCBF2A-83CD-4FEA-AB6A-72097D289571}"/>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8" name="フッター プレースホルダー 7">
            <a:extLst>
              <a:ext uri="{FF2B5EF4-FFF2-40B4-BE49-F238E27FC236}">
                <a16:creationId xmlns:a16="http://schemas.microsoft.com/office/drawing/2014/main" id="{6CEC7907-6080-42B9-A035-D2556298808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195EEA6-F123-4525-A643-8D742B2C55AA}"/>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110014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6E01F-D8AE-4881-8614-EAFE05D3EEC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F6F9FB9-D789-446A-98CE-462017BB53C2}"/>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4" name="フッター プレースホルダー 3">
            <a:extLst>
              <a:ext uri="{FF2B5EF4-FFF2-40B4-BE49-F238E27FC236}">
                <a16:creationId xmlns:a16="http://schemas.microsoft.com/office/drawing/2014/main" id="{63A14A07-F53E-4FA4-8D30-24015F4859F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523C8C7-6ACB-43B6-8740-DC265A32BE4F}"/>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284136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958013C-6EBD-49B7-ACB5-9A90C970C4D4}"/>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3" name="フッター プレースホルダー 2">
            <a:extLst>
              <a:ext uri="{FF2B5EF4-FFF2-40B4-BE49-F238E27FC236}">
                <a16:creationId xmlns:a16="http://schemas.microsoft.com/office/drawing/2014/main" id="{968970C1-856A-4B28-A414-9610896B451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95B4AB-6BB2-472A-8AA1-9DD184248BBF}"/>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402884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62613-65BA-442F-8A06-187EA80298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BA14C2-6890-4651-B40F-35E1853FA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BFC75E4-4776-4BAF-B813-EDD74521C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DF1093-7A17-48A0-84A1-47DB0E3BFF1C}"/>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6" name="フッター プレースホルダー 5">
            <a:extLst>
              <a:ext uri="{FF2B5EF4-FFF2-40B4-BE49-F238E27FC236}">
                <a16:creationId xmlns:a16="http://schemas.microsoft.com/office/drawing/2014/main" id="{16853F47-50E3-4930-A335-92A47B8660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5B20A6-74F6-48CD-8EC6-56A20978D8F9}"/>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113134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F0A8A-B0CF-4569-ADC7-6D95E1F50E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7B1DDF2-421E-49A7-AE47-63E10A4F6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FEA49B-8807-4809-8ED7-833908DD1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FC6F2D-E05D-4DD7-B8D2-D421497451B4}"/>
              </a:ext>
            </a:extLst>
          </p:cNvPr>
          <p:cNvSpPr>
            <a:spLocks noGrp="1"/>
          </p:cNvSpPr>
          <p:nvPr>
            <p:ph type="dt" sz="half" idx="10"/>
          </p:nvPr>
        </p:nvSpPr>
        <p:spPr/>
        <p:txBody>
          <a:bodyPr/>
          <a:lstStyle/>
          <a:p>
            <a:fld id="{D71E80BF-543A-42EF-AAC8-9AA3805AA81F}" type="datetimeFigureOut">
              <a:rPr kumimoji="1" lang="ja-JP" altLang="en-US" smtClean="0"/>
              <a:t>2020/10/9</a:t>
            </a:fld>
            <a:endParaRPr kumimoji="1" lang="ja-JP" altLang="en-US"/>
          </a:p>
        </p:txBody>
      </p:sp>
      <p:sp>
        <p:nvSpPr>
          <p:cNvPr id="6" name="フッター プレースホルダー 5">
            <a:extLst>
              <a:ext uri="{FF2B5EF4-FFF2-40B4-BE49-F238E27FC236}">
                <a16:creationId xmlns:a16="http://schemas.microsoft.com/office/drawing/2014/main" id="{1328EC9D-A2A5-42B0-BF59-CE040BA4B6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81E477-E1AF-4CF8-96D7-5F913723F14B}"/>
              </a:ext>
            </a:extLst>
          </p:cNvPr>
          <p:cNvSpPr>
            <a:spLocks noGrp="1"/>
          </p:cNvSpPr>
          <p:nvPr>
            <p:ph type="sldNum" sz="quarter" idx="12"/>
          </p:nvPr>
        </p:nvSpPr>
        <p:spPr/>
        <p:txBody>
          <a:body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403730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660CBDC-1D14-44BF-B206-9C9BB776A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C5A536-7FB6-4DFB-AEB4-24039826F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942B39-9A29-4C2D-80CF-DE31A83CD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E80BF-543A-42EF-AAC8-9AA3805AA81F}" type="datetimeFigureOut">
              <a:rPr kumimoji="1" lang="ja-JP" altLang="en-US" smtClean="0"/>
              <a:t>2020/10/9</a:t>
            </a:fld>
            <a:endParaRPr kumimoji="1" lang="ja-JP" altLang="en-US"/>
          </a:p>
        </p:txBody>
      </p:sp>
      <p:sp>
        <p:nvSpPr>
          <p:cNvPr id="5" name="フッター プレースホルダー 4">
            <a:extLst>
              <a:ext uri="{FF2B5EF4-FFF2-40B4-BE49-F238E27FC236}">
                <a16:creationId xmlns:a16="http://schemas.microsoft.com/office/drawing/2014/main" id="{D4FFFB04-EF06-4A4E-BC0F-62D565281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3A743C4-3E2B-40CC-A379-CEBD1535D0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E2453-35E5-4A10-BC84-C76884FCE585}" type="slidenum">
              <a:rPr kumimoji="1" lang="ja-JP" altLang="en-US" smtClean="0"/>
              <a:t>‹#›</a:t>
            </a:fld>
            <a:endParaRPr kumimoji="1" lang="ja-JP" altLang="en-US"/>
          </a:p>
        </p:txBody>
      </p:sp>
    </p:spTree>
    <p:extLst>
      <p:ext uri="{BB962C8B-B14F-4D97-AF65-F5344CB8AC3E}">
        <p14:creationId xmlns:p14="http://schemas.microsoft.com/office/powerpoint/2010/main" val="319549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8" Type="http://schemas.openxmlformats.org/officeDocument/2006/relationships/image" Target="../media/image100.png"/><Relationship Id="rId26" Type="http://schemas.openxmlformats.org/officeDocument/2006/relationships/image" Target="../media/image23.png"/><Relationship Id="rId3" Type="http://schemas.openxmlformats.org/officeDocument/2006/relationships/image" Target="../media/image18.png"/><Relationship Id="rId21" Type="http://schemas.openxmlformats.org/officeDocument/2006/relationships/image" Target="../media/image21.png"/><Relationship Id="rId17" Type="http://schemas.openxmlformats.org/officeDocument/2006/relationships/image" Target="../media/image9.png"/><Relationship Id="rId25" Type="http://schemas.openxmlformats.org/officeDocument/2006/relationships/image" Target="../media/image22.png"/><Relationship Id="rId2" Type="http://schemas.openxmlformats.org/officeDocument/2006/relationships/notesSlide" Target="../notesSlides/notesSlide9.xml"/><Relationship Id="rId16" Type="http://schemas.openxmlformats.org/officeDocument/2006/relationships/image" Target="../media/image80.png"/><Relationship Id="rId20" Type="http://schemas.openxmlformats.org/officeDocument/2006/relationships/image" Target="../media/image20.png"/><Relationship Id="rId1" Type="http://schemas.openxmlformats.org/officeDocument/2006/relationships/slideLayout" Target="../slideLayouts/slideLayout2.xml"/><Relationship Id="rId24" Type="http://schemas.openxmlformats.org/officeDocument/2006/relationships/image" Target="../media/image160.png"/><Relationship Id="rId23" Type="http://schemas.openxmlformats.org/officeDocument/2006/relationships/image" Target="../media/image150.png"/><Relationship Id="rId19" Type="http://schemas.openxmlformats.org/officeDocument/2006/relationships/image" Target="../media/image19.png"/><Relationship Id="rId22" Type="http://schemas.openxmlformats.org/officeDocument/2006/relationships/image" Target="../media/image1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4.png"/><Relationship Id="rId7" Type="http://schemas.openxmlformats.org/officeDocument/2006/relationships/image" Target="../media/image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0.png"/><Relationship Id="rId10" Type="http://schemas.openxmlformats.org/officeDocument/2006/relationships/image" Target="../media/image9.sv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502F-9A80-455E-BD2C-5F7CEECB91CB}"/>
              </a:ext>
            </a:extLst>
          </p:cNvPr>
          <p:cNvSpPr>
            <a:spLocks noGrp="1"/>
          </p:cNvSpPr>
          <p:nvPr>
            <p:ph type="ctrTitle"/>
          </p:nvPr>
        </p:nvSpPr>
        <p:spPr/>
        <p:txBody>
          <a:bodyPr/>
          <a:lstStyle/>
          <a:p>
            <a:r>
              <a:rPr kumimoji="1" lang="ja-JP" altLang="en-US" dirty="0"/>
              <a:t>進捗報告</a:t>
            </a:r>
          </a:p>
        </p:txBody>
      </p:sp>
      <p:sp>
        <p:nvSpPr>
          <p:cNvPr id="3" name="字幕 2">
            <a:extLst>
              <a:ext uri="{FF2B5EF4-FFF2-40B4-BE49-F238E27FC236}">
                <a16:creationId xmlns:a16="http://schemas.microsoft.com/office/drawing/2014/main" id="{BA1BD340-4D25-4780-B72A-433DB9256EB8}"/>
              </a:ext>
            </a:extLst>
          </p:cNvPr>
          <p:cNvSpPr>
            <a:spLocks noGrp="1"/>
          </p:cNvSpPr>
          <p:nvPr>
            <p:ph type="subTitle" idx="1"/>
          </p:nvPr>
        </p:nvSpPr>
        <p:spPr/>
        <p:txBody>
          <a:bodyPr/>
          <a:lstStyle/>
          <a:p>
            <a:pPr algn="r"/>
            <a:r>
              <a:rPr kumimoji="1" lang="ja-JP" altLang="en-US" dirty="0"/>
              <a:t>中田班　新井諒介</a:t>
            </a:r>
          </a:p>
        </p:txBody>
      </p:sp>
    </p:spTree>
    <p:extLst>
      <p:ext uri="{BB962C8B-B14F-4D97-AF65-F5344CB8AC3E}">
        <p14:creationId xmlns:p14="http://schemas.microsoft.com/office/powerpoint/2010/main" val="170413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フリーフォーム: 図形 77">
            <a:extLst>
              <a:ext uri="{FF2B5EF4-FFF2-40B4-BE49-F238E27FC236}">
                <a16:creationId xmlns:a16="http://schemas.microsoft.com/office/drawing/2014/main" id="{DBC7313B-DB44-4F29-AD70-612ADC2221BF}"/>
              </a:ext>
            </a:extLst>
          </p:cNvPr>
          <p:cNvSpPr/>
          <p:nvPr/>
        </p:nvSpPr>
        <p:spPr>
          <a:xfrm>
            <a:off x="2533563" y="2845173"/>
            <a:ext cx="569086" cy="2955235"/>
          </a:xfrm>
          <a:custGeom>
            <a:avLst/>
            <a:gdLst>
              <a:gd name="connsiteX0" fmla="*/ 26504 w 569086"/>
              <a:gd name="connsiteY0" fmla="*/ 0 h 2955235"/>
              <a:gd name="connsiteX1" fmla="*/ 229704 w 569086"/>
              <a:gd name="connsiteY1" fmla="*/ 318052 h 2955235"/>
              <a:gd name="connsiteX2" fmla="*/ 437321 w 569086"/>
              <a:gd name="connsiteY2" fmla="*/ 472661 h 2955235"/>
              <a:gd name="connsiteX3" fmla="*/ 565426 w 569086"/>
              <a:gd name="connsiteY3" fmla="*/ 689113 h 2955235"/>
              <a:gd name="connsiteX4" fmla="*/ 295965 w 569086"/>
              <a:gd name="connsiteY4" fmla="*/ 1382643 h 2955235"/>
              <a:gd name="connsiteX5" fmla="*/ 0 w 569086"/>
              <a:gd name="connsiteY5" fmla="*/ 2955235 h 2955235"/>
              <a:gd name="connsiteX6" fmla="*/ 0 w 569086"/>
              <a:gd name="connsiteY6" fmla="*/ 2955235 h 295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86" h="2955235">
                <a:moveTo>
                  <a:pt x="26504" y="0"/>
                </a:moveTo>
                <a:cubicBezTo>
                  <a:pt x="93869" y="119637"/>
                  <a:pt x="161234" y="239275"/>
                  <a:pt x="229704" y="318052"/>
                </a:cubicBezTo>
                <a:cubicBezTo>
                  <a:pt x="298174" y="396829"/>
                  <a:pt x="381367" y="410818"/>
                  <a:pt x="437321" y="472661"/>
                </a:cubicBezTo>
                <a:cubicBezTo>
                  <a:pt x="493275" y="534505"/>
                  <a:pt x="588985" y="537449"/>
                  <a:pt x="565426" y="689113"/>
                </a:cubicBezTo>
                <a:cubicBezTo>
                  <a:pt x="541867" y="840777"/>
                  <a:pt x="390203" y="1004956"/>
                  <a:pt x="295965" y="1382643"/>
                </a:cubicBezTo>
                <a:cubicBezTo>
                  <a:pt x="201727" y="1760330"/>
                  <a:pt x="0" y="2955235"/>
                  <a:pt x="0" y="2955235"/>
                </a:cubicBezTo>
                <a:lnTo>
                  <a:pt x="0" y="2955235"/>
                </a:lnTo>
              </a:path>
            </a:pathLst>
          </a:custGeom>
          <a:noFill/>
          <a:ln w="28575">
            <a:gradFill>
              <a:gsLst>
                <a:gs pos="0">
                  <a:srgbClr val="006600"/>
                </a:gs>
                <a:gs pos="45000">
                  <a:srgbClr val="006600"/>
                </a:gs>
                <a:gs pos="45000">
                  <a:schemeClr val="accent6">
                    <a:lumMod val="20000"/>
                    <a:lumOff val="80000"/>
                  </a:schemeClr>
                </a:gs>
                <a:gs pos="100000">
                  <a:schemeClr val="accent6">
                    <a:lumMod val="20000"/>
                    <a:lumOff val="80000"/>
                  </a:schemeClr>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3" name="フリーフォーム: 図形 32">
            <a:extLst>
              <a:ext uri="{FF2B5EF4-FFF2-40B4-BE49-F238E27FC236}">
                <a16:creationId xmlns:a16="http://schemas.microsoft.com/office/drawing/2014/main" id="{471F5E8F-A8EF-440F-8178-6B8E6198A22C}"/>
              </a:ext>
            </a:extLst>
          </p:cNvPr>
          <p:cNvSpPr/>
          <p:nvPr/>
        </p:nvSpPr>
        <p:spPr>
          <a:xfrm>
            <a:off x="2550346" y="2815803"/>
            <a:ext cx="415165" cy="3103317"/>
          </a:xfrm>
          <a:custGeom>
            <a:avLst/>
            <a:gdLst>
              <a:gd name="connsiteX0" fmla="*/ 0 w 344865"/>
              <a:gd name="connsiteY0" fmla="*/ 0 h 3056834"/>
              <a:gd name="connsiteX1" fmla="*/ 344556 w 344865"/>
              <a:gd name="connsiteY1" fmla="*/ 1228034 h 3056834"/>
              <a:gd name="connsiteX2" fmla="*/ 48591 w 344865"/>
              <a:gd name="connsiteY2" fmla="*/ 3056834 h 3056834"/>
            </a:gdLst>
            <a:ahLst/>
            <a:cxnLst>
              <a:cxn ang="0">
                <a:pos x="connsiteX0" y="connsiteY0"/>
              </a:cxn>
              <a:cxn ang="0">
                <a:pos x="connsiteX1" y="connsiteY1"/>
              </a:cxn>
              <a:cxn ang="0">
                <a:pos x="connsiteX2" y="connsiteY2"/>
              </a:cxn>
            </a:cxnLst>
            <a:rect l="l" t="t" r="r" b="b"/>
            <a:pathLst>
              <a:path w="344865" h="3056834">
                <a:moveTo>
                  <a:pt x="0" y="0"/>
                </a:moveTo>
                <a:cubicBezTo>
                  <a:pt x="168229" y="359281"/>
                  <a:pt x="336458" y="718562"/>
                  <a:pt x="344556" y="1228034"/>
                </a:cubicBezTo>
                <a:cubicBezTo>
                  <a:pt x="352655" y="1737506"/>
                  <a:pt x="200623" y="2397170"/>
                  <a:pt x="48591" y="3056834"/>
                </a:cubicBezTo>
              </a:path>
            </a:pathLst>
          </a:cu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 name="タイトル 2">
            <a:extLst>
              <a:ext uri="{FF2B5EF4-FFF2-40B4-BE49-F238E27FC236}">
                <a16:creationId xmlns:a16="http://schemas.microsoft.com/office/drawing/2014/main" id="{DC2D0773-067D-4A27-B344-0666B5DC4806}"/>
              </a:ext>
            </a:extLst>
          </p:cNvPr>
          <p:cNvSpPr>
            <a:spLocks noGrp="1"/>
          </p:cNvSpPr>
          <p:nvPr>
            <p:ph type="title"/>
          </p:nvPr>
        </p:nvSpPr>
        <p:spPr/>
        <p:txBody>
          <a:bodyPr>
            <a:normAutofit/>
          </a:bodyPr>
          <a:lstStyle/>
          <a:p>
            <a:r>
              <a:rPr lang="ja-JP" altLang="en-US" dirty="0"/>
              <a:t>定理</a:t>
            </a:r>
            <a:r>
              <a:rPr lang="en-US" altLang="ja-JP" dirty="0"/>
              <a:t>1’</a:t>
            </a:r>
            <a:r>
              <a:rPr lang="ja-JP" altLang="en-US" dirty="0"/>
              <a:t>の証明 </a:t>
            </a:r>
            <a:r>
              <a:rPr lang="en-US" altLang="ja-JP" dirty="0"/>
              <a:t>(5/6)</a:t>
            </a:r>
            <a:endParaRPr kumimoji="1" lang="ja-JP" altLang="en-US" dirty="0"/>
          </a:p>
        </p:txBody>
      </p:sp>
      <p:sp>
        <p:nvSpPr>
          <p:cNvPr id="4" name="日付プレースホルダー 3">
            <a:extLst>
              <a:ext uri="{FF2B5EF4-FFF2-40B4-BE49-F238E27FC236}">
                <a16:creationId xmlns:a16="http://schemas.microsoft.com/office/drawing/2014/main" id="{8FE5DADB-9D46-4204-B2FE-614D0A0FAF4D}"/>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p:sp>
        <p:nvSpPr>
          <p:cNvPr id="55" name="矢印: 下 54">
            <a:extLst>
              <a:ext uri="{FF2B5EF4-FFF2-40B4-BE49-F238E27FC236}">
                <a16:creationId xmlns:a16="http://schemas.microsoft.com/office/drawing/2014/main" id="{D2AB7E6C-1F96-458F-BBD8-6ED9797B5CB3}"/>
              </a:ext>
            </a:extLst>
          </p:cNvPr>
          <p:cNvSpPr/>
          <p:nvPr/>
        </p:nvSpPr>
        <p:spPr>
          <a:xfrm>
            <a:off x="6522133" y="5111752"/>
            <a:ext cx="967733" cy="697594"/>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7498CFE1-A446-4851-BC3E-E2319C47D67B}"/>
                  </a:ext>
                </a:extLst>
              </p:cNvPr>
              <p:cNvSpPr txBox="1"/>
              <p:nvPr/>
            </p:nvSpPr>
            <p:spPr>
              <a:xfrm>
                <a:off x="3555568" y="5938712"/>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ja-JP" sz="2000" dirty="0">
                    <a:solidFill>
                      <a:schemeClr val="tx1"/>
                    </a:solidFill>
                  </a:rPr>
                  <a:t>MaxMem(</a:t>
                </a:r>
                <a:r>
                  <a:rPr lang="en-US" altLang="ja-JP" sz="2000" i="1" dirty="0">
                    <a:solidFill>
                      <a:schemeClr val="tx1"/>
                    </a:solidFill>
                  </a:rPr>
                  <a:t>TS</a:t>
                </a:r>
                <a:r>
                  <a:rPr lang="en-US" altLang="ja-JP" sz="2000" dirty="0">
                    <a:solidFill>
                      <a:schemeClr val="tx1"/>
                    </a:solidFill>
                  </a:rPr>
                  <a:t>,</a:t>
                </a:r>
                <a:r>
                  <a:rPr lang="en-US" altLang="ja-JP" sz="2000" dirty="0">
                    <a:solidFill>
                      <a:srgbClr val="FFFF00"/>
                    </a:solidFill>
                  </a:rPr>
                  <a:t> </a:t>
                </a:r>
                <a:r>
                  <a:rPr lang="en-US" altLang="ja-JP" sz="2000" dirty="0">
                    <a:solidFill>
                      <a:srgbClr val="006600"/>
                    </a:solidFill>
                  </a:rPr>
                  <a:t>Green</a:t>
                </a:r>
                <a:r>
                  <a:rPr lang="en-US" altLang="ja-JP" sz="2000" dirty="0">
                    <a:solidFill>
                      <a:schemeClr val="tx1"/>
                    </a:solidFill>
                  </a:rPr>
                  <a:t>) </a:t>
                </a:r>
                <a14:m>
                  <m:oMath xmlns:m="http://schemas.openxmlformats.org/officeDocument/2006/math">
                    <m:r>
                      <a:rPr lang="en-US" altLang="ja-JP" sz="2000" i="1">
                        <a:solidFill>
                          <a:schemeClr val="tx1"/>
                        </a:solidFill>
                        <a:latin typeface="Cambria Math" panose="02040503050406030204" pitchFamily="18" charset="0"/>
                        <a:ea typeface="Cambria Math" panose="02040503050406030204" pitchFamily="18" charset="0"/>
                      </a:rPr>
                      <m:t>≤</m:t>
                    </m:r>
                  </m:oMath>
                </a14:m>
                <a:r>
                  <a:rPr lang="en-US" altLang="ja-JP" sz="2000" dirty="0">
                    <a:solidFill>
                      <a:schemeClr val="tx1"/>
                    </a:solidFill>
                  </a:rPr>
                  <a:t> </a:t>
                </a:r>
                <a:r>
                  <a:rPr lang="en-US" altLang="ja-JP" sz="2000" dirty="0" err="1">
                    <a:solidFill>
                      <a:schemeClr val="tx1"/>
                    </a:solidFill>
                  </a:rPr>
                  <a:t>MaxMem</a:t>
                </a:r>
                <a:r>
                  <a:rPr lang="en-US" altLang="ja-JP" sz="2000" dirty="0">
                    <a:solidFill>
                      <a:schemeClr val="tx1"/>
                    </a:solidFill>
                  </a:rPr>
                  <a:t>(</a:t>
                </a:r>
                <a:r>
                  <a:rPr lang="en-US" altLang="ja-JP" sz="2000" i="1" dirty="0">
                    <a:solidFill>
                      <a:schemeClr val="tx1"/>
                    </a:solidFill>
                  </a:rPr>
                  <a:t>TS</a:t>
                </a:r>
                <a:r>
                  <a:rPr lang="en-US" altLang="ja-JP" sz="2000" dirty="0">
                    <a:solidFill>
                      <a:schemeClr val="tx1"/>
                    </a:solidFill>
                  </a:rPr>
                  <a:t>,</a:t>
                </a:r>
                <a:r>
                  <a:rPr lang="en-US" altLang="ja-JP" sz="2000" dirty="0">
                    <a:solidFill>
                      <a:srgbClr val="FF0000"/>
                    </a:solidFill>
                  </a:rPr>
                  <a:t> </a:t>
                </a:r>
                <a:r>
                  <a:rPr lang="en-US" altLang="ja-JP" sz="2000" dirty="0">
                    <a:solidFill>
                      <a:srgbClr val="0070C0"/>
                    </a:solidFill>
                  </a:rPr>
                  <a:t>Blue</a:t>
                </a:r>
                <a:r>
                  <a:rPr lang="en-US" altLang="ja-JP" sz="2000" dirty="0">
                    <a:solidFill>
                      <a:schemeClr val="tx1"/>
                    </a:solidFill>
                  </a:rPr>
                  <a:t>)</a:t>
                </a:r>
              </a:p>
            </p:txBody>
          </p:sp>
        </mc:Choice>
        <mc:Fallback xmlns="">
          <p:sp>
            <p:nvSpPr>
              <p:cNvPr id="56" name="テキスト ボックス 55">
                <a:extLst>
                  <a:ext uri="{FF2B5EF4-FFF2-40B4-BE49-F238E27FC236}">
                    <a16:creationId xmlns:a16="http://schemas.microsoft.com/office/drawing/2014/main" id="{7498CFE1-A446-4851-BC3E-E2319C47D67B}"/>
                  </a:ext>
                </a:extLst>
              </p:cNvPr>
              <p:cNvSpPr txBox="1">
                <a:spLocks noRot="1" noChangeAspect="1" noMove="1" noResize="1" noEditPoints="1" noAdjustHandles="1" noChangeArrowheads="1" noChangeShapeType="1" noTextEdit="1"/>
              </p:cNvSpPr>
              <p:nvPr/>
            </p:nvSpPr>
            <p:spPr>
              <a:xfrm>
                <a:off x="3555568" y="5938712"/>
                <a:ext cx="6900862" cy="400110"/>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62" name="フリーフォーム: 図形 61">
            <a:extLst>
              <a:ext uri="{FF2B5EF4-FFF2-40B4-BE49-F238E27FC236}">
                <a16:creationId xmlns:a16="http://schemas.microsoft.com/office/drawing/2014/main" id="{E8EE6EEC-78EF-45D1-B8E3-3FAE3F3EE0AD}"/>
              </a:ext>
            </a:extLst>
          </p:cNvPr>
          <p:cNvSpPr/>
          <p:nvPr/>
        </p:nvSpPr>
        <p:spPr>
          <a:xfrm>
            <a:off x="1981297" y="2784881"/>
            <a:ext cx="452101" cy="2225781"/>
          </a:xfrm>
          <a:custGeom>
            <a:avLst/>
            <a:gdLst>
              <a:gd name="connsiteX0" fmla="*/ 401752 w 401752"/>
              <a:gd name="connsiteY0" fmla="*/ 0 h 1793461"/>
              <a:gd name="connsiteX1" fmla="*/ 17439 w 401752"/>
              <a:gd name="connsiteY1" fmla="*/ 971826 h 1793461"/>
              <a:gd name="connsiteX2" fmla="*/ 101369 w 401752"/>
              <a:gd name="connsiteY2" fmla="*/ 1793461 h 1793461"/>
            </a:gdLst>
            <a:ahLst/>
            <a:cxnLst>
              <a:cxn ang="0">
                <a:pos x="connsiteX0" y="connsiteY0"/>
              </a:cxn>
              <a:cxn ang="0">
                <a:pos x="connsiteX1" y="connsiteY1"/>
              </a:cxn>
              <a:cxn ang="0">
                <a:pos x="connsiteX2" y="connsiteY2"/>
              </a:cxn>
            </a:cxnLst>
            <a:rect l="l" t="t" r="r" b="b"/>
            <a:pathLst>
              <a:path w="401752" h="1793461">
                <a:moveTo>
                  <a:pt x="401752" y="0"/>
                </a:moveTo>
                <a:cubicBezTo>
                  <a:pt x="234627" y="336458"/>
                  <a:pt x="67503" y="672916"/>
                  <a:pt x="17439" y="971826"/>
                </a:cubicBezTo>
                <a:cubicBezTo>
                  <a:pt x="-32625" y="1270736"/>
                  <a:pt x="34372" y="1532098"/>
                  <a:pt x="101369" y="1793461"/>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円/楕円 97">
            <a:extLst>
              <a:ext uri="{FF2B5EF4-FFF2-40B4-BE49-F238E27FC236}">
                <a16:creationId xmlns:a16="http://schemas.microsoft.com/office/drawing/2014/main" id="{CF28553F-9B16-4B3B-A3C8-3A37A6FD2CF0}"/>
              </a:ext>
            </a:extLst>
          </p:cNvPr>
          <p:cNvSpPr/>
          <p:nvPr/>
        </p:nvSpPr>
        <p:spPr>
          <a:xfrm rot="5400000">
            <a:off x="2379036" y="2646746"/>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64" name="フリーフォーム: 図形 63">
            <a:extLst>
              <a:ext uri="{FF2B5EF4-FFF2-40B4-BE49-F238E27FC236}">
                <a16:creationId xmlns:a16="http://schemas.microsoft.com/office/drawing/2014/main" id="{C72740E1-18C2-4777-BD86-51D5D827D2A2}"/>
              </a:ext>
            </a:extLst>
          </p:cNvPr>
          <p:cNvSpPr/>
          <p:nvPr/>
        </p:nvSpPr>
        <p:spPr>
          <a:xfrm>
            <a:off x="2041052" y="5010662"/>
            <a:ext cx="231168" cy="928051"/>
          </a:xfrm>
          <a:custGeom>
            <a:avLst/>
            <a:gdLst>
              <a:gd name="connsiteX0" fmla="*/ 5186 w 186299"/>
              <a:gd name="connsiteY0" fmla="*/ 0 h 865808"/>
              <a:gd name="connsiteX1" fmla="*/ 22856 w 186299"/>
              <a:gd name="connsiteY1" fmla="*/ 702365 h 865808"/>
              <a:gd name="connsiteX2" fmla="*/ 186299 w 186299"/>
              <a:gd name="connsiteY2" fmla="*/ 865808 h 865808"/>
            </a:gdLst>
            <a:ahLst/>
            <a:cxnLst>
              <a:cxn ang="0">
                <a:pos x="connsiteX0" y="connsiteY0"/>
              </a:cxn>
              <a:cxn ang="0">
                <a:pos x="connsiteX1" y="connsiteY1"/>
              </a:cxn>
              <a:cxn ang="0">
                <a:pos x="connsiteX2" y="connsiteY2"/>
              </a:cxn>
            </a:cxnLst>
            <a:rect l="l" t="t" r="r" b="b"/>
            <a:pathLst>
              <a:path w="186299" h="865808">
                <a:moveTo>
                  <a:pt x="5186" y="0"/>
                </a:moveTo>
                <a:cubicBezTo>
                  <a:pt x="-1072" y="279032"/>
                  <a:pt x="-7329" y="558064"/>
                  <a:pt x="22856" y="702365"/>
                </a:cubicBezTo>
                <a:cubicBezTo>
                  <a:pt x="53041" y="846666"/>
                  <a:pt x="119670" y="856237"/>
                  <a:pt x="186299" y="865808"/>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73" name="グループ化 72">
            <a:extLst>
              <a:ext uri="{FF2B5EF4-FFF2-40B4-BE49-F238E27FC236}">
                <a16:creationId xmlns:a16="http://schemas.microsoft.com/office/drawing/2014/main" id="{A488EE70-CDA6-4EE7-97CD-099DA79CD367}"/>
              </a:ext>
            </a:extLst>
          </p:cNvPr>
          <p:cNvGrpSpPr/>
          <p:nvPr/>
        </p:nvGrpSpPr>
        <p:grpSpPr>
          <a:xfrm>
            <a:off x="2265516" y="5799174"/>
            <a:ext cx="357592" cy="319285"/>
            <a:chOff x="211409" y="5509823"/>
            <a:chExt cx="357592" cy="319285"/>
          </a:xfrm>
        </p:grpSpPr>
        <p:sp>
          <p:nvSpPr>
            <p:cNvPr id="74" name="円/楕円 122">
              <a:extLst>
                <a:ext uri="{FF2B5EF4-FFF2-40B4-BE49-F238E27FC236}">
                  <a16:creationId xmlns:a16="http://schemas.microsoft.com/office/drawing/2014/main" id="{7FACCE6B-9617-4EC7-8132-59354393206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75" name="円/楕円 123">
              <a:extLst>
                <a:ext uri="{FF2B5EF4-FFF2-40B4-BE49-F238E27FC236}">
                  <a16:creationId xmlns:a16="http://schemas.microsoft.com/office/drawing/2014/main" id="{BE26D8E7-EBAD-441B-BE70-A8830CCC7CD6}"/>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28" name="フリーフォーム: 図形 27">
            <a:extLst>
              <a:ext uri="{FF2B5EF4-FFF2-40B4-BE49-F238E27FC236}">
                <a16:creationId xmlns:a16="http://schemas.microsoft.com/office/drawing/2014/main" id="{ED97F194-85DB-4565-B787-B752ADB8920A}"/>
              </a:ext>
            </a:extLst>
          </p:cNvPr>
          <p:cNvSpPr/>
          <p:nvPr/>
        </p:nvSpPr>
        <p:spPr>
          <a:xfrm>
            <a:off x="2619182" y="4178853"/>
            <a:ext cx="498742" cy="1656522"/>
          </a:xfrm>
          <a:custGeom>
            <a:avLst/>
            <a:gdLst>
              <a:gd name="connsiteX0" fmla="*/ 247374 w 498742"/>
              <a:gd name="connsiteY0" fmla="*/ 0 h 1590261"/>
              <a:gd name="connsiteX1" fmla="*/ 335722 w 498742"/>
              <a:gd name="connsiteY1" fmla="*/ 291548 h 1590261"/>
              <a:gd name="connsiteX2" fmla="*/ 494748 w 498742"/>
              <a:gd name="connsiteY2" fmla="*/ 538922 h 1590261"/>
              <a:gd name="connsiteX3" fmla="*/ 410817 w 498742"/>
              <a:gd name="connsiteY3" fmla="*/ 1011583 h 1590261"/>
              <a:gd name="connsiteX4" fmla="*/ 0 w 498742"/>
              <a:gd name="connsiteY4" fmla="*/ 1590261 h 1590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742" h="1590261">
                <a:moveTo>
                  <a:pt x="247374" y="0"/>
                </a:moveTo>
                <a:cubicBezTo>
                  <a:pt x="270933" y="100864"/>
                  <a:pt x="294493" y="201728"/>
                  <a:pt x="335722" y="291548"/>
                </a:cubicBezTo>
                <a:cubicBezTo>
                  <a:pt x="376951" y="381368"/>
                  <a:pt x="482232" y="418916"/>
                  <a:pt x="494748" y="538922"/>
                </a:cubicBezTo>
                <a:cubicBezTo>
                  <a:pt x="507264" y="658928"/>
                  <a:pt x="493275" y="836360"/>
                  <a:pt x="410817" y="1011583"/>
                </a:cubicBezTo>
                <a:cubicBezTo>
                  <a:pt x="328359" y="1186806"/>
                  <a:pt x="164179" y="1388533"/>
                  <a:pt x="0" y="1590261"/>
                </a:cubicBezTo>
              </a:path>
            </a:pathLst>
          </a:custGeom>
          <a:no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円/楕円 96">
            <a:extLst>
              <a:ext uri="{FF2B5EF4-FFF2-40B4-BE49-F238E27FC236}">
                <a16:creationId xmlns:a16="http://schemas.microsoft.com/office/drawing/2014/main" id="{20BE8ED8-C437-4A62-A0DE-EDDE68CDF59A}"/>
              </a:ext>
            </a:extLst>
          </p:cNvPr>
          <p:cNvSpPr/>
          <p:nvPr/>
        </p:nvSpPr>
        <p:spPr>
          <a:xfrm>
            <a:off x="2768253" y="409895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26" name="円/楕円 96">
            <a:extLst>
              <a:ext uri="{FF2B5EF4-FFF2-40B4-BE49-F238E27FC236}">
                <a16:creationId xmlns:a16="http://schemas.microsoft.com/office/drawing/2014/main" id="{2FBFEB02-BBA8-455A-AA31-89F9ABC4F13C}"/>
              </a:ext>
            </a:extLst>
          </p:cNvPr>
          <p:cNvSpPr/>
          <p:nvPr/>
        </p:nvSpPr>
        <p:spPr>
          <a:xfrm>
            <a:off x="2880152" y="4413093"/>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27" name="円/楕円 96">
            <a:extLst>
              <a:ext uri="{FF2B5EF4-FFF2-40B4-BE49-F238E27FC236}">
                <a16:creationId xmlns:a16="http://schemas.microsoft.com/office/drawing/2014/main" id="{3F6E98BB-6AFB-4370-9CE7-DDFB565132BB}"/>
              </a:ext>
            </a:extLst>
          </p:cNvPr>
          <p:cNvSpPr/>
          <p:nvPr/>
        </p:nvSpPr>
        <p:spPr>
          <a:xfrm>
            <a:off x="2943761" y="326129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29" name="円/楕円 96">
            <a:extLst>
              <a:ext uri="{FF2B5EF4-FFF2-40B4-BE49-F238E27FC236}">
                <a16:creationId xmlns:a16="http://schemas.microsoft.com/office/drawing/2014/main" id="{793EC961-23BA-4FA2-B610-3AD6C93C259D}"/>
              </a:ext>
            </a:extLst>
          </p:cNvPr>
          <p:cNvSpPr/>
          <p:nvPr/>
        </p:nvSpPr>
        <p:spPr>
          <a:xfrm>
            <a:off x="2623108" y="3032164"/>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0" name="テキスト ボックス 29">
            <a:extLst>
              <a:ext uri="{FF2B5EF4-FFF2-40B4-BE49-F238E27FC236}">
                <a16:creationId xmlns:a16="http://schemas.microsoft.com/office/drawing/2014/main" id="{0246150A-D3DB-4FE1-A49B-F0FCEB5ABB4C}"/>
              </a:ext>
            </a:extLst>
          </p:cNvPr>
          <p:cNvSpPr txBox="1"/>
          <p:nvPr/>
        </p:nvSpPr>
        <p:spPr>
          <a:xfrm>
            <a:off x="1826411" y="2202710"/>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初期状態</a:t>
            </a:r>
            <a:endParaRPr lang="en-US" altLang="ja-JP" sz="1600" dirty="0">
              <a:solidFill>
                <a:schemeClr val="tx1"/>
              </a:solidFill>
            </a:endParaRPr>
          </a:p>
        </p:txBody>
      </p:sp>
      <p:sp>
        <p:nvSpPr>
          <p:cNvPr id="31" name="テキスト ボックス 30">
            <a:extLst>
              <a:ext uri="{FF2B5EF4-FFF2-40B4-BE49-F238E27FC236}">
                <a16:creationId xmlns:a16="http://schemas.microsoft.com/office/drawing/2014/main" id="{E66A4AC4-26FC-4228-943B-6BF048D29E8E}"/>
              </a:ext>
            </a:extLst>
          </p:cNvPr>
          <p:cNvSpPr txBox="1"/>
          <p:nvPr/>
        </p:nvSpPr>
        <p:spPr>
          <a:xfrm>
            <a:off x="1826411" y="6213895"/>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最終状態</a:t>
            </a:r>
            <a:endParaRPr lang="en-US" altLang="ja-JP" sz="1600" dirty="0">
              <a:solidFill>
                <a:schemeClr val="tx1"/>
              </a:solidFill>
            </a:endParaRPr>
          </a:p>
        </p:txBody>
      </p:sp>
      <p:sp>
        <p:nvSpPr>
          <p:cNvPr id="32" name="正方形/長方形 31">
            <a:extLst>
              <a:ext uri="{FF2B5EF4-FFF2-40B4-BE49-F238E27FC236}">
                <a16:creationId xmlns:a16="http://schemas.microsoft.com/office/drawing/2014/main" id="{EC0A19DC-4097-4FD7-A97F-4F505CE6E20E}"/>
              </a:ext>
            </a:extLst>
          </p:cNvPr>
          <p:cNvSpPr/>
          <p:nvPr/>
        </p:nvSpPr>
        <p:spPr>
          <a:xfrm>
            <a:off x="1666076" y="1683307"/>
            <a:ext cx="1643873" cy="3651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000" dirty="0">
                <a:solidFill>
                  <a:schemeClr val="tx1"/>
                </a:solidFill>
              </a:rPr>
              <a:t>Task Set </a:t>
            </a:r>
            <a:r>
              <a:rPr lang="en-US" altLang="ja-JP" sz="2000" i="1" dirty="0">
                <a:solidFill>
                  <a:schemeClr val="tx1"/>
                </a:solidFill>
              </a:rPr>
              <a:t>TS</a:t>
            </a:r>
            <a:endParaRPr lang="ja-JP" altLang="en-US" sz="2000" i="1" dirty="0">
              <a:solidFill>
                <a:schemeClr val="tx1"/>
              </a:solidFill>
            </a:endParaRPr>
          </a:p>
        </p:txBody>
      </p:sp>
      <p:sp>
        <p:nvSpPr>
          <p:cNvPr id="42" name="円/楕円 96">
            <a:extLst>
              <a:ext uri="{FF2B5EF4-FFF2-40B4-BE49-F238E27FC236}">
                <a16:creationId xmlns:a16="http://schemas.microsoft.com/office/drawing/2014/main" id="{EC490250-E633-4CB1-B828-EEF24DF844BF}"/>
              </a:ext>
            </a:extLst>
          </p:cNvPr>
          <p:cNvSpPr/>
          <p:nvPr/>
        </p:nvSpPr>
        <p:spPr>
          <a:xfrm>
            <a:off x="2090066" y="3303596"/>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3" name="円/楕円 96">
            <a:extLst>
              <a:ext uri="{FF2B5EF4-FFF2-40B4-BE49-F238E27FC236}">
                <a16:creationId xmlns:a16="http://schemas.microsoft.com/office/drawing/2014/main" id="{857432E3-B3F4-4D0C-95CA-3F0BBE1AB92D}"/>
              </a:ext>
            </a:extLst>
          </p:cNvPr>
          <p:cNvSpPr/>
          <p:nvPr/>
        </p:nvSpPr>
        <p:spPr>
          <a:xfrm>
            <a:off x="2207346" y="3026871"/>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4" name="円/楕円 96">
            <a:extLst>
              <a:ext uri="{FF2B5EF4-FFF2-40B4-BE49-F238E27FC236}">
                <a16:creationId xmlns:a16="http://schemas.microsoft.com/office/drawing/2014/main" id="{E6F4C846-54B7-4EE4-BB69-2315E5ECEA84}"/>
              </a:ext>
            </a:extLst>
          </p:cNvPr>
          <p:cNvSpPr/>
          <p:nvPr/>
        </p:nvSpPr>
        <p:spPr>
          <a:xfrm>
            <a:off x="1918580" y="440461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6" name="円/楕円 96">
            <a:extLst>
              <a:ext uri="{FF2B5EF4-FFF2-40B4-BE49-F238E27FC236}">
                <a16:creationId xmlns:a16="http://schemas.microsoft.com/office/drawing/2014/main" id="{708E45E0-0870-4978-8206-11E20CC8FD3D}"/>
              </a:ext>
            </a:extLst>
          </p:cNvPr>
          <p:cNvSpPr/>
          <p:nvPr/>
        </p:nvSpPr>
        <p:spPr>
          <a:xfrm>
            <a:off x="1887559" y="4097076"/>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61" name="テキスト ボックス 60">
            <a:extLst>
              <a:ext uri="{FF2B5EF4-FFF2-40B4-BE49-F238E27FC236}">
                <a16:creationId xmlns:a16="http://schemas.microsoft.com/office/drawing/2014/main" id="{F6CD6B70-6BC5-4177-AAAC-AA1D7F4980C3}"/>
              </a:ext>
            </a:extLst>
          </p:cNvPr>
          <p:cNvSpPr txBox="1"/>
          <p:nvPr/>
        </p:nvSpPr>
        <p:spPr>
          <a:xfrm>
            <a:off x="3555568" y="4582277"/>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2000" dirty="0">
                <a:solidFill>
                  <a:srgbClr val="FF0000"/>
                </a:solidFill>
              </a:rPr>
              <a:t>最終状態に到達すると</a:t>
            </a:r>
            <a:endParaRPr lang="en-US" altLang="ja-JP" dirty="0">
              <a:solidFill>
                <a:srgbClr val="FF0000"/>
              </a:solidFill>
            </a:endParaRPr>
          </a:p>
        </p:txBody>
      </p:sp>
      <p:sp>
        <p:nvSpPr>
          <p:cNvPr id="70" name="円/楕円 96">
            <a:extLst>
              <a:ext uri="{FF2B5EF4-FFF2-40B4-BE49-F238E27FC236}">
                <a16:creationId xmlns:a16="http://schemas.microsoft.com/office/drawing/2014/main" id="{5312E716-1D87-4201-8AA4-643DFBC085F3}"/>
              </a:ext>
            </a:extLst>
          </p:cNvPr>
          <p:cNvSpPr/>
          <p:nvPr/>
        </p:nvSpPr>
        <p:spPr>
          <a:xfrm>
            <a:off x="2396462" y="361160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71" name="円/楕円 96">
            <a:extLst>
              <a:ext uri="{FF2B5EF4-FFF2-40B4-BE49-F238E27FC236}">
                <a16:creationId xmlns:a16="http://schemas.microsoft.com/office/drawing/2014/main" id="{E8A508B8-2FC6-4113-AB58-DB4A733EC5BC}"/>
              </a:ext>
            </a:extLst>
          </p:cNvPr>
          <p:cNvSpPr/>
          <p:nvPr/>
        </p:nvSpPr>
        <p:spPr>
          <a:xfrm>
            <a:off x="1795275" y="3259840"/>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72" name="円/楕円 96">
            <a:extLst>
              <a:ext uri="{FF2B5EF4-FFF2-40B4-BE49-F238E27FC236}">
                <a16:creationId xmlns:a16="http://schemas.microsoft.com/office/drawing/2014/main" id="{3E8B0509-6640-4DD2-B309-DC9EBF3E26C8}"/>
              </a:ext>
            </a:extLst>
          </p:cNvPr>
          <p:cNvSpPr/>
          <p:nvPr/>
        </p:nvSpPr>
        <p:spPr>
          <a:xfrm>
            <a:off x="1981296" y="4913397"/>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76" name="円/楕円 96">
            <a:extLst>
              <a:ext uri="{FF2B5EF4-FFF2-40B4-BE49-F238E27FC236}">
                <a16:creationId xmlns:a16="http://schemas.microsoft.com/office/drawing/2014/main" id="{97F1EAE1-EA4A-4275-896F-ADB1F1E6F5FB}"/>
              </a:ext>
            </a:extLst>
          </p:cNvPr>
          <p:cNvSpPr/>
          <p:nvPr/>
        </p:nvSpPr>
        <p:spPr>
          <a:xfrm>
            <a:off x="2352158" y="5248346"/>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nvGrpSpPr>
          <p:cNvPr id="48" name="グループ化 47">
            <a:extLst>
              <a:ext uri="{FF2B5EF4-FFF2-40B4-BE49-F238E27FC236}">
                <a16:creationId xmlns:a16="http://schemas.microsoft.com/office/drawing/2014/main" id="{17F702E9-CBB4-4D35-8F7A-C2C7DE1EDDE3}"/>
              </a:ext>
            </a:extLst>
          </p:cNvPr>
          <p:cNvGrpSpPr/>
          <p:nvPr/>
        </p:nvGrpSpPr>
        <p:grpSpPr>
          <a:xfrm>
            <a:off x="3559518" y="1811828"/>
            <a:ext cx="6900862" cy="1015663"/>
            <a:chOff x="2035518" y="1811827"/>
            <a:chExt cx="6900862" cy="1015663"/>
          </a:xfrm>
        </p:grpSpPr>
        <p:sp>
          <p:nvSpPr>
            <p:cNvPr id="49" name="テキスト ボックス 48">
              <a:extLst>
                <a:ext uri="{FF2B5EF4-FFF2-40B4-BE49-F238E27FC236}">
                  <a16:creationId xmlns:a16="http://schemas.microsoft.com/office/drawing/2014/main" id="{D7236A74-BBC9-4E8E-874E-BF438A626771}"/>
                </a:ext>
              </a:extLst>
            </p:cNvPr>
            <p:cNvSpPr txBox="1"/>
            <p:nvPr/>
          </p:nvSpPr>
          <p:spPr>
            <a:xfrm>
              <a:off x="2035518" y="1811827"/>
              <a:ext cx="6900862"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sz="2000" dirty="0">
                  <a:solidFill>
                    <a:srgbClr val="FF0000"/>
                  </a:solidFill>
                </a:rPr>
                <a:t>		</a:t>
              </a:r>
              <a:r>
                <a:rPr lang="en-US" altLang="ja-JP" sz="2000" dirty="0">
                  <a:solidFill>
                    <a:schemeClr val="tx1"/>
                  </a:solidFill>
                </a:rPr>
                <a:t>  LMCF</a:t>
              </a:r>
              <a:r>
                <a:rPr lang="ja-JP" altLang="en-US" sz="2000" dirty="0">
                  <a:solidFill>
                    <a:schemeClr val="tx1"/>
                  </a:solidFill>
                </a:rPr>
                <a:t>スケジュール</a:t>
              </a:r>
              <a:endParaRPr lang="en-US" altLang="ja-JP" sz="2000" dirty="0">
                <a:solidFill>
                  <a:schemeClr val="tx1"/>
                </a:solidFill>
              </a:endParaRPr>
            </a:p>
            <a:p>
              <a:r>
                <a:rPr lang="en-US" altLang="ja-JP" sz="2000" dirty="0">
                  <a:solidFill>
                    <a:srgbClr val="0070C0"/>
                  </a:solidFill>
                </a:rPr>
                <a:t>	 </a:t>
              </a:r>
              <a:r>
                <a:rPr lang="en-US" altLang="ja-JP" sz="2000" dirty="0">
                  <a:solidFill>
                    <a:schemeClr val="accent1"/>
                  </a:solidFill>
                </a:rPr>
                <a:t>	</a:t>
              </a:r>
              <a:r>
                <a:rPr lang="en-US" altLang="ja-JP" sz="2000" dirty="0">
                  <a:solidFill>
                    <a:schemeClr val="tx1"/>
                  </a:solidFill>
                </a:rPr>
                <a:t>  LMCF</a:t>
              </a:r>
              <a:r>
                <a:rPr lang="ja-JP" altLang="en-US" sz="2000" dirty="0">
                  <a:solidFill>
                    <a:schemeClr val="tx1"/>
                  </a:solidFill>
                </a:rPr>
                <a:t>以外の任意のスケジュール</a:t>
              </a:r>
              <a:endParaRPr lang="en-US" altLang="ja-JP" sz="2000" dirty="0">
                <a:solidFill>
                  <a:schemeClr val="tx1"/>
                </a:solidFill>
              </a:endParaRPr>
            </a:p>
            <a:p>
              <a:r>
                <a:rPr lang="en-US" altLang="ja-JP" sz="2000" dirty="0">
                  <a:solidFill>
                    <a:schemeClr val="tx1"/>
                  </a:solidFill>
                </a:rPr>
                <a:t>		  </a:t>
              </a:r>
              <a:r>
                <a:rPr lang="ja-JP" altLang="en-US" sz="2000" dirty="0">
                  <a:solidFill>
                    <a:srgbClr val="0070C0"/>
                  </a:solidFill>
                </a:rPr>
                <a:t>青線</a:t>
              </a:r>
              <a:r>
                <a:rPr lang="ja-JP" altLang="en-US" sz="2000" dirty="0">
                  <a:solidFill>
                    <a:schemeClr val="tx1"/>
                  </a:solidFill>
                </a:rPr>
                <a:t>を修正したスケジュール</a:t>
              </a:r>
              <a:endParaRPr lang="en-US" altLang="ja-JP" sz="2000" dirty="0">
                <a:solidFill>
                  <a:schemeClr val="tx1"/>
                </a:solidFill>
              </a:endParaRPr>
            </a:p>
          </p:txBody>
        </p:sp>
        <p:cxnSp>
          <p:nvCxnSpPr>
            <p:cNvPr id="52" name="直線コネクタ 51">
              <a:extLst>
                <a:ext uri="{FF2B5EF4-FFF2-40B4-BE49-F238E27FC236}">
                  <a16:creationId xmlns:a16="http://schemas.microsoft.com/office/drawing/2014/main" id="{6F4803A5-79BE-4443-ABC3-643A9E6E706A}"/>
                </a:ext>
              </a:extLst>
            </p:cNvPr>
            <p:cNvCxnSpPr>
              <a:cxnSpLocks/>
            </p:cNvCxnSpPr>
            <p:nvPr/>
          </p:nvCxnSpPr>
          <p:spPr>
            <a:xfrm>
              <a:off x="2096311" y="2033839"/>
              <a:ext cx="928991" cy="0"/>
            </a:xfrm>
            <a:prstGeom prst="line">
              <a:avLst/>
            </a:prstGeom>
            <a:ln w="28575">
              <a:solidFill>
                <a:srgbClr val="FF00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3" name="直線コネクタ 52">
              <a:extLst>
                <a:ext uri="{FF2B5EF4-FFF2-40B4-BE49-F238E27FC236}">
                  <a16:creationId xmlns:a16="http://schemas.microsoft.com/office/drawing/2014/main" id="{DC313AF2-AF65-4881-85AB-58748A31BCEB}"/>
                </a:ext>
              </a:extLst>
            </p:cNvPr>
            <p:cNvCxnSpPr>
              <a:cxnSpLocks/>
            </p:cNvCxnSpPr>
            <p:nvPr/>
          </p:nvCxnSpPr>
          <p:spPr>
            <a:xfrm>
              <a:off x="2091447" y="2337019"/>
              <a:ext cx="928991" cy="0"/>
            </a:xfrm>
            <a:prstGeom prst="line">
              <a:avLst/>
            </a:prstGeom>
            <a:ln w="28575">
              <a:solidFill>
                <a:srgbClr val="0070C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4" name="直線コネクタ 53">
              <a:extLst>
                <a:ext uri="{FF2B5EF4-FFF2-40B4-BE49-F238E27FC236}">
                  <a16:creationId xmlns:a16="http://schemas.microsoft.com/office/drawing/2014/main" id="{E0BD0CE4-1F0D-4ACF-826A-32AF77678F1A}"/>
                </a:ext>
              </a:extLst>
            </p:cNvPr>
            <p:cNvCxnSpPr>
              <a:cxnSpLocks/>
            </p:cNvCxnSpPr>
            <p:nvPr/>
          </p:nvCxnSpPr>
          <p:spPr>
            <a:xfrm>
              <a:off x="2096311" y="2646270"/>
              <a:ext cx="928991" cy="0"/>
            </a:xfrm>
            <a:prstGeom prst="line">
              <a:avLst/>
            </a:prstGeom>
            <a:ln w="28575">
              <a:solidFill>
                <a:srgbClr val="0066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grpSp>
        <p:nvGrpSpPr>
          <p:cNvPr id="57" name="グループ化 56">
            <a:extLst>
              <a:ext uri="{FF2B5EF4-FFF2-40B4-BE49-F238E27FC236}">
                <a16:creationId xmlns:a16="http://schemas.microsoft.com/office/drawing/2014/main" id="{376C6232-B072-490F-9B36-E070230E0915}"/>
              </a:ext>
            </a:extLst>
          </p:cNvPr>
          <p:cNvGrpSpPr/>
          <p:nvPr/>
        </p:nvGrpSpPr>
        <p:grpSpPr>
          <a:xfrm>
            <a:off x="3555570" y="3145852"/>
            <a:ext cx="6900861" cy="400110"/>
            <a:chOff x="2031572" y="3269086"/>
            <a:chExt cx="6900861" cy="400110"/>
          </a:xfrm>
        </p:grpSpPr>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B1790D9-15A1-4F45-A270-6895E121E173}"/>
                    </a:ext>
                  </a:extLst>
                </p:cNvPr>
                <p:cNvSpPr txBox="1"/>
                <p:nvPr/>
              </p:nvSpPr>
              <p:spPr>
                <a:xfrm>
                  <a:off x="2031572" y="3269086"/>
                  <a:ext cx="690086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dirty="0">
                      <a:solidFill>
                        <a:schemeClr val="tx1"/>
                      </a:solidFill>
                    </a:rPr>
                    <a:t>　　</a:t>
                  </a:r>
                  <a:r>
                    <a:rPr lang="ja-JP" altLang="en-US" sz="2000" dirty="0">
                      <a:solidFill>
                        <a:schemeClr val="tx1"/>
                      </a:solidFill>
                    </a:rPr>
                    <a:t>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いずれかの状態</a:t>
                  </a:r>
                  <a:endParaRPr lang="en-US" altLang="ja-JP" sz="2000" dirty="0">
                    <a:solidFill>
                      <a:schemeClr val="tx1"/>
                    </a:solidFill>
                  </a:endParaRPr>
                </a:p>
              </p:txBody>
            </p:sp>
          </mc:Choice>
          <mc:Fallback xmlns="">
            <p:sp>
              <p:nvSpPr>
                <p:cNvPr id="37" name="テキスト ボックス 36">
                  <a:extLst>
                    <a:ext uri="{FF2B5EF4-FFF2-40B4-BE49-F238E27FC236}">
                      <a16:creationId xmlns:a16="http://schemas.microsoft.com/office/drawing/2014/main" id="{7BB22FF8-01D3-4FFE-AE81-132228A6966F}"/>
                    </a:ext>
                  </a:extLst>
                </p:cNvPr>
                <p:cNvSpPr txBox="1">
                  <a:spLocks noRot="1" noChangeAspect="1" noMove="1" noResize="1" noEditPoints="1" noAdjustHandles="1" noChangeArrowheads="1" noChangeShapeType="1" noTextEdit="1"/>
                </p:cNvSpPr>
                <p:nvPr/>
              </p:nvSpPr>
              <p:spPr>
                <a:xfrm>
                  <a:off x="2031572" y="3269086"/>
                  <a:ext cx="6900861" cy="400110"/>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59" name="円/楕円 96">
              <a:extLst>
                <a:ext uri="{FF2B5EF4-FFF2-40B4-BE49-F238E27FC236}">
                  <a16:creationId xmlns:a16="http://schemas.microsoft.com/office/drawing/2014/main" id="{F4363AC5-8FEB-4E10-B2EF-8DFE4B58D4B7}"/>
                </a:ext>
              </a:extLst>
            </p:cNvPr>
            <p:cNvSpPr/>
            <p:nvPr/>
          </p:nvSpPr>
          <p:spPr>
            <a:xfrm>
              <a:off x="2137722" y="339085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grpSp>
        <p:nvGrpSpPr>
          <p:cNvPr id="60" name="グループ化 59">
            <a:extLst>
              <a:ext uri="{FF2B5EF4-FFF2-40B4-BE49-F238E27FC236}">
                <a16:creationId xmlns:a16="http://schemas.microsoft.com/office/drawing/2014/main" id="{D8C86750-E7AC-47B5-8BD5-55E54973E64D}"/>
              </a:ext>
            </a:extLst>
          </p:cNvPr>
          <p:cNvGrpSpPr/>
          <p:nvPr/>
        </p:nvGrpSpPr>
        <p:grpSpPr>
          <a:xfrm>
            <a:off x="3555568" y="3864324"/>
            <a:ext cx="6900862" cy="400110"/>
            <a:chOff x="2035520" y="5182195"/>
            <a:chExt cx="6900862" cy="400110"/>
          </a:xfrm>
        </p:grpSpPr>
        <p:sp>
          <p:nvSpPr>
            <p:cNvPr id="65" name="テキスト ボックス 64">
              <a:extLst>
                <a:ext uri="{FF2B5EF4-FFF2-40B4-BE49-F238E27FC236}">
                  <a16:creationId xmlns:a16="http://schemas.microsoft.com/office/drawing/2014/main" id="{DAE87352-7EA6-4A62-9C61-43719546C662}"/>
                </a:ext>
              </a:extLst>
            </p:cNvPr>
            <p:cNvSpPr txBox="1"/>
            <p:nvPr/>
          </p:nvSpPr>
          <p:spPr>
            <a:xfrm>
              <a:off x="2035520" y="5182195"/>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dirty="0">
                  <a:solidFill>
                    <a:schemeClr val="tx1"/>
                  </a:solidFill>
                </a:rPr>
                <a:t>     </a:t>
              </a:r>
              <a:r>
                <a:rPr lang="en-US" altLang="ja-JP" sz="2000" dirty="0">
                  <a:solidFill>
                    <a:schemeClr val="tx1"/>
                  </a:solidFill>
                </a:rPr>
                <a:t>LMCF</a:t>
              </a:r>
              <a:r>
                <a:rPr lang="ja-JP" altLang="en-US" sz="2000" dirty="0">
                  <a:solidFill>
                    <a:schemeClr val="tx1"/>
                  </a:solidFill>
                </a:rPr>
                <a:t>に従っている状態</a:t>
              </a:r>
              <a:endParaRPr lang="en-US" altLang="ja-JP" dirty="0">
                <a:solidFill>
                  <a:schemeClr val="tx1"/>
                </a:solidFill>
              </a:endParaRPr>
            </a:p>
          </p:txBody>
        </p:sp>
        <p:sp>
          <p:nvSpPr>
            <p:cNvPr id="77" name="円/楕円 96">
              <a:extLst>
                <a:ext uri="{FF2B5EF4-FFF2-40B4-BE49-F238E27FC236}">
                  <a16:creationId xmlns:a16="http://schemas.microsoft.com/office/drawing/2014/main" id="{F6A22AA3-D15A-4E63-812A-D75E36324282}"/>
                </a:ext>
              </a:extLst>
            </p:cNvPr>
            <p:cNvSpPr/>
            <p:nvPr/>
          </p:nvSpPr>
          <p:spPr>
            <a:xfrm>
              <a:off x="2161126" y="5288575"/>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solidFill>
                  <a:srgbClr val="006600"/>
                </a:solidFill>
                <a:latin typeface="Times New Roman" pitchFamily="18" charset="0"/>
                <a:ea typeface="HGPｺﾞｼｯｸM" pitchFamily="50" charset="-128"/>
                <a:cs typeface="Times New Roman" pitchFamily="18" charset="0"/>
              </a:endParaRPr>
            </a:p>
          </p:txBody>
        </p:sp>
      </p:grpSp>
    </p:spTree>
    <p:extLst>
      <p:ext uri="{BB962C8B-B14F-4D97-AF65-F5344CB8AC3E}">
        <p14:creationId xmlns:p14="http://schemas.microsoft.com/office/powerpoint/2010/main" val="388763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フリーフォーム: 図形 83">
            <a:extLst>
              <a:ext uri="{FF2B5EF4-FFF2-40B4-BE49-F238E27FC236}">
                <a16:creationId xmlns:a16="http://schemas.microsoft.com/office/drawing/2014/main" id="{D3FFF174-E37F-407C-89DA-23C47EB70A77}"/>
              </a:ext>
            </a:extLst>
          </p:cNvPr>
          <p:cNvSpPr/>
          <p:nvPr/>
        </p:nvSpPr>
        <p:spPr>
          <a:xfrm>
            <a:off x="2533563" y="2845173"/>
            <a:ext cx="569086" cy="2955235"/>
          </a:xfrm>
          <a:custGeom>
            <a:avLst/>
            <a:gdLst>
              <a:gd name="connsiteX0" fmla="*/ 26504 w 569086"/>
              <a:gd name="connsiteY0" fmla="*/ 0 h 2955235"/>
              <a:gd name="connsiteX1" fmla="*/ 229704 w 569086"/>
              <a:gd name="connsiteY1" fmla="*/ 318052 h 2955235"/>
              <a:gd name="connsiteX2" fmla="*/ 437321 w 569086"/>
              <a:gd name="connsiteY2" fmla="*/ 472661 h 2955235"/>
              <a:gd name="connsiteX3" fmla="*/ 565426 w 569086"/>
              <a:gd name="connsiteY3" fmla="*/ 689113 h 2955235"/>
              <a:gd name="connsiteX4" fmla="*/ 295965 w 569086"/>
              <a:gd name="connsiteY4" fmla="*/ 1382643 h 2955235"/>
              <a:gd name="connsiteX5" fmla="*/ 0 w 569086"/>
              <a:gd name="connsiteY5" fmla="*/ 2955235 h 2955235"/>
              <a:gd name="connsiteX6" fmla="*/ 0 w 569086"/>
              <a:gd name="connsiteY6" fmla="*/ 2955235 h 295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86" h="2955235">
                <a:moveTo>
                  <a:pt x="26504" y="0"/>
                </a:moveTo>
                <a:cubicBezTo>
                  <a:pt x="93869" y="119637"/>
                  <a:pt x="161234" y="239275"/>
                  <a:pt x="229704" y="318052"/>
                </a:cubicBezTo>
                <a:cubicBezTo>
                  <a:pt x="298174" y="396829"/>
                  <a:pt x="381367" y="410818"/>
                  <a:pt x="437321" y="472661"/>
                </a:cubicBezTo>
                <a:cubicBezTo>
                  <a:pt x="493275" y="534505"/>
                  <a:pt x="588985" y="537449"/>
                  <a:pt x="565426" y="689113"/>
                </a:cubicBezTo>
                <a:cubicBezTo>
                  <a:pt x="541867" y="840777"/>
                  <a:pt x="390203" y="1004956"/>
                  <a:pt x="295965" y="1382643"/>
                </a:cubicBezTo>
                <a:cubicBezTo>
                  <a:pt x="201727" y="1760330"/>
                  <a:pt x="0" y="2955235"/>
                  <a:pt x="0" y="2955235"/>
                </a:cubicBezTo>
                <a:lnTo>
                  <a:pt x="0" y="2955235"/>
                </a:lnTo>
              </a:path>
            </a:pathLst>
          </a:custGeom>
          <a:noFill/>
          <a:ln w="28575">
            <a:gradFill>
              <a:gsLst>
                <a:gs pos="0">
                  <a:srgbClr val="006600"/>
                </a:gs>
                <a:gs pos="45000">
                  <a:srgbClr val="006600"/>
                </a:gs>
                <a:gs pos="45000">
                  <a:schemeClr val="accent6">
                    <a:lumMod val="20000"/>
                    <a:lumOff val="80000"/>
                  </a:schemeClr>
                </a:gs>
                <a:gs pos="100000">
                  <a:schemeClr val="accent6">
                    <a:lumMod val="20000"/>
                    <a:lumOff val="80000"/>
                  </a:schemeClr>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81" name="フリーフォーム: 図形 80">
            <a:extLst>
              <a:ext uri="{FF2B5EF4-FFF2-40B4-BE49-F238E27FC236}">
                <a16:creationId xmlns:a16="http://schemas.microsoft.com/office/drawing/2014/main" id="{EC9CEA55-DF77-40B4-9800-216086CDB0C6}"/>
              </a:ext>
            </a:extLst>
          </p:cNvPr>
          <p:cNvSpPr/>
          <p:nvPr/>
        </p:nvSpPr>
        <p:spPr>
          <a:xfrm>
            <a:off x="2534048" y="2847295"/>
            <a:ext cx="569086" cy="2955235"/>
          </a:xfrm>
          <a:custGeom>
            <a:avLst/>
            <a:gdLst>
              <a:gd name="connsiteX0" fmla="*/ 26504 w 569086"/>
              <a:gd name="connsiteY0" fmla="*/ 0 h 2955235"/>
              <a:gd name="connsiteX1" fmla="*/ 229704 w 569086"/>
              <a:gd name="connsiteY1" fmla="*/ 318052 h 2955235"/>
              <a:gd name="connsiteX2" fmla="*/ 437321 w 569086"/>
              <a:gd name="connsiteY2" fmla="*/ 472661 h 2955235"/>
              <a:gd name="connsiteX3" fmla="*/ 565426 w 569086"/>
              <a:gd name="connsiteY3" fmla="*/ 689113 h 2955235"/>
              <a:gd name="connsiteX4" fmla="*/ 295965 w 569086"/>
              <a:gd name="connsiteY4" fmla="*/ 1382643 h 2955235"/>
              <a:gd name="connsiteX5" fmla="*/ 0 w 569086"/>
              <a:gd name="connsiteY5" fmla="*/ 2955235 h 2955235"/>
              <a:gd name="connsiteX6" fmla="*/ 0 w 569086"/>
              <a:gd name="connsiteY6" fmla="*/ 2955235 h 295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86" h="2955235">
                <a:moveTo>
                  <a:pt x="26504" y="0"/>
                </a:moveTo>
                <a:cubicBezTo>
                  <a:pt x="93869" y="119637"/>
                  <a:pt x="161234" y="239275"/>
                  <a:pt x="229704" y="318052"/>
                </a:cubicBezTo>
                <a:cubicBezTo>
                  <a:pt x="298174" y="396829"/>
                  <a:pt x="381367" y="410818"/>
                  <a:pt x="437321" y="472661"/>
                </a:cubicBezTo>
                <a:cubicBezTo>
                  <a:pt x="493275" y="534505"/>
                  <a:pt x="588985" y="537449"/>
                  <a:pt x="565426" y="689113"/>
                </a:cubicBezTo>
                <a:cubicBezTo>
                  <a:pt x="541867" y="840777"/>
                  <a:pt x="390203" y="1004956"/>
                  <a:pt x="295965" y="1382643"/>
                </a:cubicBezTo>
                <a:cubicBezTo>
                  <a:pt x="201727" y="1760330"/>
                  <a:pt x="0" y="2955235"/>
                  <a:pt x="0" y="2955235"/>
                </a:cubicBezTo>
                <a:lnTo>
                  <a:pt x="0" y="2955235"/>
                </a:lnTo>
              </a:path>
            </a:pathLst>
          </a:custGeom>
          <a:noFill/>
          <a:ln w="28575">
            <a:gradFill>
              <a:gsLst>
                <a:gs pos="0">
                  <a:srgbClr val="FF0000"/>
                </a:gs>
                <a:gs pos="45000">
                  <a:srgbClr val="FF0000"/>
                </a:gs>
                <a:gs pos="45000">
                  <a:schemeClr val="accent6">
                    <a:lumMod val="20000"/>
                    <a:lumOff val="80000"/>
                  </a:schemeClr>
                </a:gs>
                <a:gs pos="100000">
                  <a:schemeClr val="accent6">
                    <a:lumMod val="20000"/>
                    <a:lumOff val="80000"/>
                  </a:schemeClr>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フリーフォーム: 図形 37">
            <a:extLst>
              <a:ext uri="{FF2B5EF4-FFF2-40B4-BE49-F238E27FC236}">
                <a16:creationId xmlns:a16="http://schemas.microsoft.com/office/drawing/2014/main" id="{1C802D47-DB6B-49A0-9DE1-40C60DCFCC41}"/>
              </a:ext>
            </a:extLst>
          </p:cNvPr>
          <p:cNvSpPr/>
          <p:nvPr/>
        </p:nvSpPr>
        <p:spPr>
          <a:xfrm>
            <a:off x="2550346" y="2815803"/>
            <a:ext cx="415165" cy="3103317"/>
          </a:xfrm>
          <a:custGeom>
            <a:avLst/>
            <a:gdLst>
              <a:gd name="connsiteX0" fmla="*/ 0 w 344865"/>
              <a:gd name="connsiteY0" fmla="*/ 0 h 3056834"/>
              <a:gd name="connsiteX1" fmla="*/ 344556 w 344865"/>
              <a:gd name="connsiteY1" fmla="*/ 1228034 h 3056834"/>
              <a:gd name="connsiteX2" fmla="*/ 48591 w 344865"/>
              <a:gd name="connsiteY2" fmla="*/ 3056834 h 3056834"/>
            </a:gdLst>
            <a:ahLst/>
            <a:cxnLst>
              <a:cxn ang="0">
                <a:pos x="connsiteX0" y="connsiteY0"/>
              </a:cxn>
              <a:cxn ang="0">
                <a:pos x="connsiteX1" y="connsiteY1"/>
              </a:cxn>
              <a:cxn ang="0">
                <a:pos x="connsiteX2" y="connsiteY2"/>
              </a:cxn>
            </a:cxnLst>
            <a:rect l="l" t="t" r="r" b="b"/>
            <a:pathLst>
              <a:path w="344865" h="3056834">
                <a:moveTo>
                  <a:pt x="0" y="0"/>
                </a:moveTo>
                <a:cubicBezTo>
                  <a:pt x="168229" y="359281"/>
                  <a:pt x="336458" y="718562"/>
                  <a:pt x="344556" y="1228034"/>
                </a:cubicBezTo>
                <a:cubicBezTo>
                  <a:pt x="352655" y="1737506"/>
                  <a:pt x="200623" y="2397170"/>
                  <a:pt x="48591" y="3056834"/>
                </a:cubicBezTo>
              </a:path>
            </a:pathLst>
          </a:cu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7" name="フリーフォーム: 図形 76">
            <a:extLst>
              <a:ext uri="{FF2B5EF4-FFF2-40B4-BE49-F238E27FC236}">
                <a16:creationId xmlns:a16="http://schemas.microsoft.com/office/drawing/2014/main" id="{8C0BB742-F9B0-400B-8DAE-FC610F32EB52}"/>
              </a:ext>
            </a:extLst>
          </p:cNvPr>
          <p:cNvSpPr/>
          <p:nvPr/>
        </p:nvSpPr>
        <p:spPr>
          <a:xfrm>
            <a:off x="2619182" y="4178853"/>
            <a:ext cx="498742" cy="1656522"/>
          </a:xfrm>
          <a:custGeom>
            <a:avLst/>
            <a:gdLst>
              <a:gd name="connsiteX0" fmla="*/ 247374 w 498742"/>
              <a:gd name="connsiteY0" fmla="*/ 0 h 1590261"/>
              <a:gd name="connsiteX1" fmla="*/ 335722 w 498742"/>
              <a:gd name="connsiteY1" fmla="*/ 291548 h 1590261"/>
              <a:gd name="connsiteX2" fmla="*/ 494748 w 498742"/>
              <a:gd name="connsiteY2" fmla="*/ 538922 h 1590261"/>
              <a:gd name="connsiteX3" fmla="*/ 410817 w 498742"/>
              <a:gd name="connsiteY3" fmla="*/ 1011583 h 1590261"/>
              <a:gd name="connsiteX4" fmla="*/ 0 w 498742"/>
              <a:gd name="connsiteY4" fmla="*/ 1590261 h 1590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742" h="1590261">
                <a:moveTo>
                  <a:pt x="247374" y="0"/>
                </a:moveTo>
                <a:cubicBezTo>
                  <a:pt x="270933" y="100864"/>
                  <a:pt x="294493" y="201728"/>
                  <a:pt x="335722" y="291548"/>
                </a:cubicBezTo>
                <a:cubicBezTo>
                  <a:pt x="376951" y="381368"/>
                  <a:pt x="482232" y="418916"/>
                  <a:pt x="494748" y="538922"/>
                </a:cubicBezTo>
                <a:cubicBezTo>
                  <a:pt x="507264" y="658928"/>
                  <a:pt x="493275" y="836360"/>
                  <a:pt x="410817" y="1011583"/>
                </a:cubicBezTo>
                <a:cubicBezTo>
                  <a:pt x="328359" y="1186806"/>
                  <a:pt x="164179" y="1388533"/>
                  <a:pt x="0" y="1590261"/>
                </a:cubicBezTo>
              </a:path>
            </a:pathLst>
          </a:custGeom>
          <a:no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2" name="フリーフォーム: 図形 81">
            <a:extLst>
              <a:ext uri="{FF2B5EF4-FFF2-40B4-BE49-F238E27FC236}">
                <a16:creationId xmlns:a16="http://schemas.microsoft.com/office/drawing/2014/main" id="{34BCF12C-AA43-415E-8A26-F17B2FFB68D7}"/>
              </a:ext>
            </a:extLst>
          </p:cNvPr>
          <p:cNvSpPr/>
          <p:nvPr/>
        </p:nvSpPr>
        <p:spPr>
          <a:xfrm>
            <a:off x="2619182" y="4180361"/>
            <a:ext cx="498742" cy="1656522"/>
          </a:xfrm>
          <a:custGeom>
            <a:avLst/>
            <a:gdLst>
              <a:gd name="connsiteX0" fmla="*/ 247374 w 498742"/>
              <a:gd name="connsiteY0" fmla="*/ 0 h 1590261"/>
              <a:gd name="connsiteX1" fmla="*/ 335722 w 498742"/>
              <a:gd name="connsiteY1" fmla="*/ 291548 h 1590261"/>
              <a:gd name="connsiteX2" fmla="*/ 494748 w 498742"/>
              <a:gd name="connsiteY2" fmla="*/ 538922 h 1590261"/>
              <a:gd name="connsiteX3" fmla="*/ 410817 w 498742"/>
              <a:gd name="connsiteY3" fmla="*/ 1011583 h 1590261"/>
              <a:gd name="connsiteX4" fmla="*/ 0 w 498742"/>
              <a:gd name="connsiteY4" fmla="*/ 1590261 h 1590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742" h="1590261">
                <a:moveTo>
                  <a:pt x="247374" y="0"/>
                </a:moveTo>
                <a:cubicBezTo>
                  <a:pt x="270933" y="100864"/>
                  <a:pt x="294493" y="201728"/>
                  <a:pt x="335722" y="291548"/>
                </a:cubicBezTo>
                <a:cubicBezTo>
                  <a:pt x="376951" y="381368"/>
                  <a:pt x="482232" y="418916"/>
                  <a:pt x="494748" y="538922"/>
                </a:cubicBezTo>
                <a:cubicBezTo>
                  <a:pt x="507264" y="658928"/>
                  <a:pt x="493275" y="836360"/>
                  <a:pt x="410817" y="1011583"/>
                </a:cubicBezTo>
                <a:cubicBezTo>
                  <a:pt x="328359" y="1186806"/>
                  <a:pt x="164179" y="1388533"/>
                  <a:pt x="0" y="1590261"/>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タイトル 2">
            <a:extLst>
              <a:ext uri="{FF2B5EF4-FFF2-40B4-BE49-F238E27FC236}">
                <a16:creationId xmlns:a16="http://schemas.microsoft.com/office/drawing/2014/main" id="{DC2D0773-067D-4A27-B344-0666B5DC4806}"/>
              </a:ext>
            </a:extLst>
          </p:cNvPr>
          <p:cNvSpPr>
            <a:spLocks noGrp="1"/>
          </p:cNvSpPr>
          <p:nvPr>
            <p:ph type="title"/>
          </p:nvPr>
        </p:nvSpPr>
        <p:spPr/>
        <p:txBody>
          <a:bodyPr>
            <a:normAutofit/>
          </a:bodyPr>
          <a:lstStyle/>
          <a:p>
            <a:r>
              <a:rPr lang="ja-JP" altLang="en-US" dirty="0"/>
              <a:t>定理</a:t>
            </a:r>
            <a:r>
              <a:rPr lang="en-US" altLang="ja-JP" dirty="0"/>
              <a:t>1’</a:t>
            </a:r>
            <a:r>
              <a:rPr lang="ja-JP" altLang="en-US" dirty="0"/>
              <a:t>の証明 </a:t>
            </a:r>
            <a:r>
              <a:rPr lang="en-US" altLang="ja-JP" dirty="0"/>
              <a:t>(6/6)</a:t>
            </a:r>
            <a:endParaRPr kumimoji="1" lang="ja-JP" altLang="en-US" dirty="0"/>
          </a:p>
        </p:txBody>
      </p:sp>
      <p:sp>
        <p:nvSpPr>
          <p:cNvPr id="4" name="日付プレースホルダー 3">
            <a:extLst>
              <a:ext uri="{FF2B5EF4-FFF2-40B4-BE49-F238E27FC236}">
                <a16:creationId xmlns:a16="http://schemas.microsoft.com/office/drawing/2014/main" id="{8FE5DADB-9D46-4204-B2FE-614D0A0FAF4D}"/>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360AC178-EEC7-4AC4-8786-FFB94E628FDA}"/>
                  </a:ext>
                </a:extLst>
              </p:cNvPr>
              <p:cNvSpPr txBox="1"/>
              <p:nvPr/>
            </p:nvSpPr>
            <p:spPr>
              <a:xfrm>
                <a:off x="3559519" y="4773601"/>
                <a:ext cx="6910075"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ja-JP" sz="2000" dirty="0" err="1">
                    <a:solidFill>
                      <a:schemeClr val="tx1"/>
                    </a:solidFill>
                  </a:rPr>
                  <a:t>MaxMem</a:t>
                </a:r>
                <a:r>
                  <a:rPr lang="en-US" altLang="ja-JP" sz="2000" dirty="0">
                    <a:solidFill>
                      <a:schemeClr val="tx1"/>
                    </a:solidFill>
                  </a:rPr>
                  <a:t>(</a:t>
                </a:r>
                <a:r>
                  <a:rPr lang="en-US" altLang="ja-JP" sz="2000" i="1" dirty="0">
                    <a:solidFill>
                      <a:schemeClr val="tx1"/>
                    </a:solidFill>
                  </a:rPr>
                  <a:t>TS</a:t>
                </a:r>
                <a:r>
                  <a:rPr lang="en-US" altLang="ja-JP" sz="2000" dirty="0">
                    <a:solidFill>
                      <a:schemeClr val="tx1"/>
                    </a:solidFill>
                  </a:rPr>
                  <a:t>,</a:t>
                </a:r>
                <a:r>
                  <a:rPr lang="en-US" altLang="ja-JP" sz="2000" dirty="0">
                    <a:solidFill>
                      <a:srgbClr val="FFFF00"/>
                    </a:solidFill>
                  </a:rPr>
                  <a:t> </a:t>
                </a:r>
                <a:r>
                  <a:rPr lang="en-US" altLang="ja-JP" sz="2000" dirty="0">
                    <a:solidFill>
                      <a:srgbClr val="FF0000"/>
                    </a:solidFill>
                  </a:rPr>
                  <a:t>Red</a:t>
                </a:r>
                <a:r>
                  <a:rPr lang="en-US" altLang="ja-JP" sz="2000" dirty="0">
                    <a:solidFill>
                      <a:schemeClr val="tx1"/>
                    </a:solidFill>
                  </a:rPr>
                  <a:t>) </a:t>
                </a:r>
                <a14:m>
                  <m:oMath xmlns:m="http://schemas.openxmlformats.org/officeDocument/2006/math">
                    <m:r>
                      <a:rPr lang="en-US" altLang="ja-JP" sz="2000" i="1">
                        <a:solidFill>
                          <a:schemeClr val="tx1"/>
                        </a:solidFill>
                        <a:latin typeface="Cambria Math" panose="02040503050406030204" pitchFamily="18" charset="0"/>
                        <a:ea typeface="Cambria Math" panose="02040503050406030204" pitchFamily="18" charset="0"/>
                      </a:rPr>
                      <m:t>≤</m:t>
                    </m:r>
                  </m:oMath>
                </a14:m>
                <a:r>
                  <a:rPr lang="en-US" altLang="ja-JP" sz="2000" dirty="0">
                    <a:solidFill>
                      <a:schemeClr val="tx1"/>
                    </a:solidFill>
                  </a:rPr>
                  <a:t> </a:t>
                </a:r>
                <a:r>
                  <a:rPr lang="en-US" altLang="ja-JP" sz="2000" dirty="0" err="1">
                    <a:solidFill>
                      <a:schemeClr val="tx1"/>
                    </a:solidFill>
                  </a:rPr>
                  <a:t>MaxMem</a:t>
                </a:r>
                <a:r>
                  <a:rPr lang="en-US" altLang="ja-JP" sz="2000" dirty="0">
                    <a:solidFill>
                      <a:schemeClr val="tx1"/>
                    </a:solidFill>
                  </a:rPr>
                  <a:t>(</a:t>
                </a:r>
                <a:r>
                  <a:rPr lang="en-US" altLang="ja-JP" sz="2000" i="1" dirty="0">
                    <a:solidFill>
                      <a:schemeClr val="tx1"/>
                    </a:solidFill>
                  </a:rPr>
                  <a:t>TS</a:t>
                </a:r>
                <a:r>
                  <a:rPr lang="en-US" altLang="ja-JP" sz="2000" dirty="0">
                    <a:solidFill>
                      <a:schemeClr val="tx1"/>
                    </a:solidFill>
                  </a:rPr>
                  <a:t>,</a:t>
                </a:r>
                <a:r>
                  <a:rPr lang="en-US" altLang="ja-JP" sz="2000" dirty="0">
                    <a:solidFill>
                      <a:srgbClr val="FF0000"/>
                    </a:solidFill>
                  </a:rPr>
                  <a:t> </a:t>
                </a:r>
                <a:r>
                  <a:rPr lang="en-US" altLang="ja-JP" sz="2000" dirty="0">
                    <a:solidFill>
                      <a:srgbClr val="0070C0"/>
                    </a:solidFill>
                  </a:rPr>
                  <a:t>Blue</a:t>
                </a:r>
                <a:r>
                  <a:rPr lang="en-US" altLang="ja-JP" sz="2000" dirty="0">
                    <a:solidFill>
                      <a:schemeClr val="tx1"/>
                    </a:solidFill>
                  </a:rPr>
                  <a:t>)</a:t>
                </a:r>
              </a:p>
            </p:txBody>
          </p:sp>
        </mc:Choice>
        <mc:Fallback xmlns="">
          <p:sp>
            <p:nvSpPr>
              <p:cNvPr id="53" name="テキスト ボックス 52">
                <a:extLst>
                  <a:ext uri="{FF2B5EF4-FFF2-40B4-BE49-F238E27FC236}">
                    <a16:creationId xmlns:a16="http://schemas.microsoft.com/office/drawing/2014/main" id="{360AC178-EEC7-4AC4-8786-FFB94E628FDA}"/>
                  </a:ext>
                </a:extLst>
              </p:cNvPr>
              <p:cNvSpPr txBox="1">
                <a:spLocks noRot="1" noChangeAspect="1" noMove="1" noResize="1" noEditPoints="1" noAdjustHandles="1" noChangeArrowheads="1" noChangeShapeType="1" noTextEdit="1"/>
              </p:cNvSpPr>
              <p:nvPr/>
            </p:nvSpPr>
            <p:spPr>
              <a:xfrm>
                <a:off x="3559519" y="4773601"/>
                <a:ext cx="6910075" cy="400110"/>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F26C1F0-3CED-47F2-9465-3D3A477565B2}"/>
                  </a:ext>
                </a:extLst>
              </p:cNvPr>
              <p:cNvSpPr txBox="1"/>
              <p:nvPr/>
            </p:nvSpPr>
            <p:spPr>
              <a:xfrm>
                <a:off x="3559519" y="6042809"/>
                <a:ext cx="6900864"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ja-JP" sz="2000" dirty="0">
                    <a:solidFill>
                      <a:schemeClr val="tx1"/>
                    </a:solidFill>
                  </a:rPr>
                  <a:t>MaxMem(</a:t>
                </a:r>
                <a:r>
                  <a:rPr lang="en-US" altLang="ja-JP" sz="2000" i="1" dirty="0">
                    <a:solidFill>
                      <a:schemeClr val="tx1"/>
                    </a:solidFill>
                  </a:rPr>
                  <a:t>TS</a:t>
                </a:r>
                <a:r>
                  <a:rPr lang="en-US" altLang="ja-JP" sz="2000" dirty="0">
                    <a:solidFill>
                      <a:schemeClr val="tx1"/>
                    </a:solidFill>
                  </a:rPr>
                  <a:t>,</a:t>
                </a:r>
                <a:r>
                  <a:rPr lang="en-US" altLang="ja-JP" sz="2000" dirty="0">
                    <a:solidFill>
                      <a:srgbClr val="FFFF00"/>
                    </a:solidFill>
                  </a:rPr>
                  <a:t> </a:t>
                </a:r>
                <a:r>
                  <a:rPr lang="en-US" altLang="ja-JP" sz="2000" dirty="0">
                    <a:solidFill>
                      <a:srgbClr val="0070C0"/>
                    </a:solidFill>
                  </a:rPr>
                  <a:t>Blue</a:t>
                </a:r>
                <a:r>
                  <a:rPr lang="en-US" altLang="ja-JP" sz="2000" dirty="0">
                    <a:solidFill>
                      <a:schemeClr val="tx1"/>
                    </a:solidFill>
                  </a:rPr>
                  <a:t>) </a:t>
                </a:r>
                <a14:m>
                  <m:oMath xmlns:m="http://schemas.openxmlformats.org/officeDocument/2006/math">
                    <m:r>
                      <a:rPr lang="en-US" altLang="ja-JP" sz="2000" i="1">
                        <a:solidFill>
                          <a:schemeClr val="tx1"/>
                        </a:solidFill>
                        <a:latin typeface="Cambria Math" panose="02040503050406030204" pitchFamily="18" charset="0"/>
                        <a:ea typeface="Cambria Math" panose="02040503050406030204" pitchFamily="18" charset="0"/>
                      </a:rPr>
                      <m:t>≤</m:t>
                    </m:r>
                  </m:oMath>
                </a14:m>
                <a:r>
                  <a:rPr lang="en-US" altLang="ja-JP" sz="2000" dirty="0">
                    <a:solidFill>
                      <a:schemeClr val="tx1"/>
                    </a:solidFill>
                  </a:rPr>
                  <a:t> </a:t>
                </a:r>
                <a:r>
                  <a:rPr lang="en-US" altLang="ja-JP" sz="2000" dirty="0" err="1">
                    <a:solidFill>
                      <a:schemeClr val="tx1"/>
                    </a:solidFill>
                  </a:rPr>
                  <a:t>MaxMem</a:t>
                </a:r>
                <a:r>
                  <a:rPr lang="en-US" altLang="ja-JP" sz="2000" dirty="0">
                    <a:solidFill>
                      <a:schemeClr val="tx1"/>
                    </a:solidFill>
                  </a:rPr>
                  <a:t>(</a:t>
                </a:r>
                <a:r>
                  <a:rPr lang="en-US" altLang="ja-JP" sz="2000" i="1" dirty="0">
                    <a:solidFill>
                      <a:schemeClr val="tx1"/>
                    </a:solidFill>
                  </a:rPr>
                  <a:t>TS</a:t>
                </a:r>
                <a:r>
                  <a:rPr lang="en-US" altLang="ja-JP" sz="2000" dirty="0">
                    <a:solidFill>
                      <a:schemeClr val="tx1"/>
                    </a:solidFill>
                  </a:rPr>
                  <a:t>,</a:t>
                </a:r>
                <a:r>
                  <a:rPr lang="en-US" altLang="ja-JP" sz="2000" dirty="0">
                    <a:solidFill>
                      <a:srgbClr val="FF0000"/>
                    </a:solidFill>
                  </a:rPr>
                  <a:t> Red</a:t>
                </a:r>
                <a:r>
                  <a:rPr lang="en-US" altLang="ja-JP" sz="2000" dirty="0">
                    <a:solidFill>
                      <a:schemeClr val="tx1"/>
                    </a:solidFill>
                  </a:rPr>
                  <a:t>)</a:t>
                </a:r>
              </a:p>
            </p:txBody>
          </p:sp>
        </mc:Choice>
        <mc:Fallback xmlns="">
          <p:sp>
            <p:nvSpPr>
              <p:cNvPr id="57" name="テキスト ボックス 56">
                <a:extLst>
                  <a:ext uri="{FF2B5EF4-FFF2-40B4-BE49-F238E27FC236}">
                    <a16:creationId xmlns:a16="http://schemas.microsoft.com/office/drawing/2014/main" id="{1F26C1F0-3CED-47F2-9465-3D3A477565B2}"/>
                  </a:ext>
                </a:extLst>
              </p:cNvPr>
              <p:cNvSpPr txBox="1">
                <a:spLocks noRot="1" noChangeAspect="1" noMove="1" noResize="1" noEditPoints="1" noAdjustHandles="1" noChangeArrowheads="1" noChangeShapeType="1" noTextEdit="1"/>
              </p:cNvSpPr>
              <p:nvPr/>
            </p:nvSpPr>
            <p:spPr>
              <a:xfrm>
                <a:off x="3559519" y="6042809"/>
                <a:ext cx="6900864" cy="400110"/>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67" name="フリーフォーム: 図形 66">
            <a:extLst>
              <a:ext uri="{FF2B5EF4-FFF2-40B4-BE49-F238E27FC236}">
                <a16:creationId xmlns:a16="http://schemas.microsoft.com/office/drawing/2014/main" id="{59915371-19B7-4537-9285-BD6DE3C89DCB}"/>
              </a:ext>
            </a:extLst>
          </p:cNvPr>
          <p:cNvSpPr/>
          <p:nvPr/>
        </p:nvSpPr>
        <p:spPr>
          <a:xfrm>
            <a:off x="1981297" y="2784881"/>
            <a:ext cx="452101" cy="2225781"/>
          </a:xfrm>
          <a:custGeom>
            <a:avLst/>
            <a:gdLst>
              <a:gd name="connsiteX0" fmla="*/ 401752 w 401752"/>
              <a:gd name="connsiteY0" fmla="*/ 0 h 1793461"/>
              <a:gd name="connsiteX1" fmla="*/ 17439 w 401752"/>
              <a:gd name="connsiteY1" fmla="*/ 971826 h 1793461"/>
              <a:gd name="connsiteX2" fmla="*/ 101369 w 401752"/>
              <a:gd name="connsiteY2" fmla="*/ 1793461 h 1793461"/>
            </a:gdLst>
            <a:ahLst/>
            <a:cxnLst>
              <a:cxn ang="0">
                <a:pos x="connsiteX0" y="connsiteY0"/>
              </a:cxn>
              <a:cxn ang="0">
                <a:pos x="connsiteX1" y="connsiteY1"/>
              </a:cxn>
              <a:cxn ang="0">
                <a:pos x="connsiteX2" y="connsiteY2"/>
              </a:cxn>
            </a:cxnLst>
            <a:rect l="l" t="t" r="r" b="b"/>
            <a:pathLst>
              <a:path w="401752" h="1793461">
                <a:moveTo>
                  <a:pt x="401752" y="0"/>
                </a:moveTo>
                <a:cubicBezTo>
                  <a:pt x="234627" y="336458"/>
                  <a:pt x="67503" y="672916"/>
                  <a:pt x="17439" y="971826"/>
                </a:cubicBezTo>
                <a:cubicBezTo>
                  <a:pt x="-32625" y="1270736"/>
                  <a:pt x="34372" y="1532098"/>
                  <a:pt x="101369" y="1793461"/>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円/楕円 97">
            <a:extLst>
              <a:ext uri="{FF2B5EF4-FFF2-40B4-BE49-F238E27FC236}">
                <a16:creationId xmlns:a16="http://schemas.microsoft.com/office/drawing/2014/main" id="{71E64A9E-3655-4FA1-93F5-294C1A230A8E}"/>
              </a:ext>
            </a:extLst>
          </p:cNvPr>
          <p:cNvSpPr/>
          <p:nvPr/>
        </p:nvSpPr>
        <p:spPr>
          <a:xfrm rot="5400000">
            <a:off x="2379036" y="2646746"/>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69" name="フリーフォーム: 図形 68">
            <a:extLst>
              <a:ext uri="{FF2B5EF4-FFF2-40B4-BE49-F238E27FC236}">
                <a16:creationId xmlns:a16="http://schemas.microsoft.com/office/drawing/2014/main" id="{B1B50212-C3CC-43EB-994F-58406C7FA844}"/>
              </a:ext>
            </a:extLst>
          </p:cNvPr>
          <p:cNvSpPr/>
          <p:nvPr/>
        </p:nvSpPr>
        <p:spPr>
          <a:xfrm>
            <a:off x="2041052" y="5010662"/>
            <a:ext cx="231168" cy="928051"/>
          </a:xfrm>
          <a:custGeom>
            <a:avLst/>
            <a:gdLst>
              <a:gd name="connsiteX0" fmla="*/ 5186 w 186299"/>
              <a:gd name="connsiteY0" fmla="*/ 0 h 865808"/>
              <a:gd name="connsiteX1" fmla="*/ 22856 w 186299"/>
              <a:gd name="connsiteY1" fmla="*/ 702365 h 865808"/>
              <a:gd name="connsiteX2" fmla="*/ 186299 w 186299"/>
              <a:gd name="connsiteY2" fmla="*/ 865808 h 865808"/>
            </a:gdLst>
            <a:ahLst/>
            <a:cxnLst>
              <a:cxn ang="0">
                <a:pos x="connsiteX0" y="connsiteY0"/>
              </a:cxn>
              <a:cxn ang="0">
                <a:pos x="connsiteX1" y="connsiteY1"/>
              </a:cxn>
              <a:cxn ang="0">
                <a:pos x="connsiteX2" y="connsiteY2"/>
              </a:cxn>
            </a:cxnLst>
            <a:rect l="l" t="t" r="r" b="b"/>
            <a:pathLst>
              <a:path w="186299" h="865808">
                <a:moveTo>
                  <a:pt x="5186" y="0"/>
                </a:moveTo>
                <a:cubicBezTo>
                  <a:pt x="-1072" y="279032"/>
                  <a:pt x="-7329" y="558064"/>
                  <a:pt x="22856" y="702365"/>
                </a:cubicBezTo>
                <a:cubicBezTo>
                  <a:pt x="53041" y="846666"/>
                  <a:pt x="119670" y="856237"/>
                  <a:pt x="186299" y="865808"/>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73" name="グループ化 72">
            <a:extLst>
              <a:ext uri="{FF2B5EF4-FFF2-40B4-BE49-F238E27FC236}">
                <a16:creationId xmlns:a16="http://schemas.microsoft.com/office/drawing/2014/main" id="{FDBDCFAF-05E9-4D8F-9CDA-C8A42E505768}"/>
              </a:ext>
            </a:extLst>
          </p:cNvPr>
          <p:cNvGrpSpPr/>
          <p:nvPr/>
        </p:nvGrpSpPr>
        <p:grpSpPr>
          <a:xfrm>
            <a:off x="2265516" y="5799174"/>
            <a:ext cx="357592" cy="319285"/>
            <a:chOff x="211409" y="5509823"/>
            <a:chExt cx="357592" cy="319285"/>
          </a:xfrm>
        </p:grpSpPr>
        <p:sp>
          <p:nvSpPr>
            <p:cNvPr id="74" name="円/楕円 122">
              <a:extLst>
                <a:ext uri="{FF2B5EF4-FFF2-40B4-BE49-F238E27FC236}">
                  <a16:creationId xmlns:a16="http://schemas.microsoft.com/office/drawing/2014/main" id="{E269BCCF-99E4-4142-9B3A-947858FC7D2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75" name="円/楕円 123">
              <a:extLst>
                <a:ext uri="{FF2B5EF4-FFF2-40B4-BE49-F238E27FC236}">
                  <a16:creationId xmlns:a16="http://schemas.microsoft.com/office/drawing/2014/main" id="{CBB8B986-6E6C-49BF-8118-2CB1C22DD070}"/>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29" name="円/楕円 96">
            <a:extLst>
              <a:ext uri="{FF2B5EF4-FFF2-40B4-BE49-F238E27FC236}">
                <a16:creationId xmlns:a16="http://schemas.microsoft.com/office/drawing/2014/main" id="{B567675B-0FCE-4CFC-BC38-BD887DE9BFA5}"/>
              </a:ext>
            </a:extLst>
          </p:cNvPr>
          <p:cNvSpPr/>
          <p:nvPr/>
        </p:nvSpPr>
        <p:spPr>
          <a:xfrm>
            <a:off x="2768253" y="409895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0" name="円/楕円 96">
            <a:extLst>
              <a:ext uri="{FF2B5EF4-FFF2-40B4-BE49-F238E27FC236}">
                <a16:creationId xmlns:a16="http://schemas.microsoft.com/office/drawing/2014/main" id="{616D4D42-FB35-4119-B993-7E03E38142C3}"/>
              </a:ext>
            </a:extLst>
          </p:cNvPr>
          <p:cNvSpPr/>
          <p:nvPr/>
        </p:nvSpPr>
        <p:spPr>
          <a:xfrm>
            <a:off x="2880152" y="4413093"/>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1" name="円/楕円 96">
            <a:extLst>
              <a:ext uri="{FF2B5EF4-FFF2-40B4-BE49-F238E27FC236}">
                <a16:creationId xmlns:a16="http://schemas.microsoft.com/office/drawing/2014/main" id="{B2E5F125-DCDA-4365-8E2B-3C35DF1ECA22}"/>
              </a:ext>
            </a:extLst>
          </p:cNvPr>
          <p:cNvSpPr/>
          <p:nvPr/>
        </p:nvSpPr>
        <p:spPr>
          <a:xfrm>
            <a:off x="2943761" y="326129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2" name="円/楕円 96">
            <a:extLst>
              <a:ext uri="{FF2B5EF4-FFF2-40B4-BE49-F238E27FC236}">
                <a16:creationId xmlns:a16="http://schemas.microsoft.com/office/drawing/2014/main" id="{492AA9D5-FB55-44A3-A209-4F227BB1A063}"/>
              </a:ext>
            </a:extLst>
          </p:cNvPr>
          <p:cNvSpPr/>
          <p:nvPr/>
        </p:nvSpPr>
        <p:spPr>
          <a:xfrm>
            <a:off x="2623108" y="3032164"/>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3" name="テキスト ボックス 32">
            <a:extLst>
              <a:ext uri="{FF2B5EF4-FFF2-40B4-BE49-F238E27FC236}">
                <a16:creationId xmlns:a16="http://schemas.microsoft.com/office/drawing/2014/main" id="{DA2F0EA4-C2A5-417D-A1CE-FB49127DC80A}"/>
              </a:ext>
            </a:extLst>
          </p:cNvPr>
          <p:cNvSpPr txBox="1"/>
          <p:nvPr/>
        </p:nvSpPr>
        <p:spPr>
          <a:xfrm>
            <a:off x="1826411" y="2202710"/>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初期状態</a:t>
            </a:r>
            <a:endParaRPr lang="en-US" altLang="ja-JP" sz="1600" dirty="0">
              <a:solidFill>
                <a:schemeClr val="tx1"/>
              </a:solidFill>
            </a:endParaRPr>
          </a:p>
        </p:txBody>
      </p:sp>
      <p:sp>
        <p:nvSpPr>
          <p:cNvPr id="34" name="テキスト ボックス 33">
            <a:extLst>
              <a:ext uri="{FF2B5EF4-FFF2-40B4-BE49-F238E27FC236}">
                <a16:creationId xmlns:a16="http://schemas.microsoft.com/office/drawing/2014/main" id="{9DCEAEB1-4503-4C4F-814C-207B77F25678}"/>
              </a:ext>
            </a:extLst>
          </p:cNvPr>
          <p:cNvSpPr txBox="1"/>
          <p:nvPr/>
        </p:nvSpPr>
        <p:spPr>
          <a:xfrm>
            <a:off x="1826411" y="6213895"/>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最終状態</a:t>
            </a:r>
            <a:endParaRPr lang="en-US" altLang="ja-JP" sz="1600" dirty="0">
              <a:solidFill>
                <a:schemeClr val="tx1"/>
              </a:solidFill>
            </a:endParaRPr>
          </a:p>
        </p:txBody>
      </p:sp>
      <p:sp>
        <p:nvSpPr>
          <p:cNvPr id="35" name="正方形/長方形 34">
            <a:extLst>
              <a:ext uri="{FF2B5EF4-FFF2-40B4-BE49-F238E27FC236}">
                <a16:creationId xmlns:a16="http://schemas.microsoft.com/office/drawing/2014/main" id="{2C38FD4F-9C68-4655-9B76-A8571087D5EB}"/>
              </a:ext>
            </a:extLst>
          </p:cNvPr>
          <p:cNvSpPr/>
          <p:nvPr/>
        </p:nvSpPr>
        <p:spPr>
          <a:xfrm>
            <a:off x="1666076" y="1683307"/>
            <a:ext cx="1643873" cy="3651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000" dirty="0">
                <a:solidFill>
                  <a:schemeClr val="tx1"/>
                </a:solidFill>
              </a:rPr>
              <a:t>Task Set </a:t>
            </a:r>
            <a:r>
              <a:rPr lang="en-US" altLang="ja-JP" sz="2000" i="1" dirty="0">
                <a:solidFill>
                  <a:schemeClr val="tx1"/>
                </a:solidFill>
              </a:rPr>
              <a:t>TS</a:t>
            </a:r>
            <a:endParaRPr lang="ja-JP" altLang="en-US" sz="2000" i="1" dirty="0">
              <a:solidFill>
                <a:schemeClr val="tx1"/>
              </a:solidFill>
            </a:endParaRPr>
          </a:p>
        </p:txBody>
      </p:sp>
      <p:sp>
        <p:nvSpPr>
          <p:cNvPr id="39" name="矢印: 下 38">
            <a:extLst>
              <a:ext uri="{FF2B5EF4-FFF2-40B4-BE49-F238E27FC236}">
                <a16:creationId xmlns:a16="http://schemas.microsoft.com/office/drawing/2014/main" id="{B870C9C8-A89D-428A-B951-F9E8685B6B58}"/>
              </a:ext>
            </a:extLst>
          </p:cNvPr>
          <p:cNvSpPr/>
          <p:nvPr/>
        </p:nvSpPr>
        <p:spPr>
          <a:xfrm>
            <a:off x="6530689" y="5373239"/>
            <a:ext cx="967733" cy="475808"/>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a:p>
        </p:txBody>
      </p:sp>
      <p:sp>
        <p:nvSpPr>
          <p:cNvPr id="40" name="正方形/長方形 39">
            <a:extLst>
              <a:ext uri="{FF2B5EF4-FFF2-40B4-BE49-F238E27FC236}">
                <a16:creationId xmlns:a16="http://schemas.microsoft.com/office/drawing/2014/main" id="{18D4D76B-7760-461F-B6B5-43CAFE48A149}"/>
              </a:ext>
            </a:extLst>
          </p:cNvPr>
          <p:cNvSpPr/>
          <p:nvPr/>
        </p:nvSpPr>
        <p:spPr>
          <a:xfrm rot="20906383">
            <a:off x="5606963" y="6000086"/>
            <a:ext cx="2798072" cy="509640"/>
          </a:xfrm>
          <a:prstGeom prst="rect">
            <a:avLst/>
          </a:prstGeom>
          <a:solidFill>
            <a:srgbClr val="FF0000"/>
          </a:solidFill>
          <a:ln>
            <a:solidFill>
              <a:schemeClr val="tx1"/>
            </a:solid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800" i="1" dirty="0">
                <a:solidFill>
                  <a:schemeClr val="tx1"/>
                </a:solidFill>
              </a:rPr>
              <a:t>Contradiction</a:t>
            </a:r>
            <a:endParaRPr lang="ja-JP" altLang="en-US" sz="2800" i="1" dirty="0">
              <a:solidFill>
                <a:schemeClr val="tx1"/>
              </a:solidFill>
            </a:endParaRPr>
          </a:p>
        </p:txBody>
      </p:sp>
      <p:sp>
        <p:nvSpPr>
          <p:cNvPr id="42" name="円/楕円 96">
            <a:extLst>
              <a:ext uri="{FF2B5EF4-FFF2-40B4-BE49-F238E27FC236}">
                <a16:creationId xmlns:a16="http://schemas.microsoft.com/office/drawing/2014/main" id="{04090EA0-EEF3-4B42-93B8-72C39B69E0E2}"/>
              </a:ext>
            </a:extLst>
          </p:cNvPr>
          <p:cNvSpPr/>
          <p:nvPr/>
        </p:nvSpPr>
        <p:spPr>
          <a:xfrm>
            <a:off x="2090066" y="3303596"/>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3" name="円/楕円 96">
            <a:extLst>
              <a:ext uri="{FF2B5EF4-FFF2-40B4-BE49-F238E27FC236}">
                <a16:creationId xmlns:a16="http://schemas.microsoft.com/office/drawing/2014/main" id="{809391AA-C8FB-4859-BA9B-C9C2164BEF5E}"/>
              </a:ext>
            </a:extLst>
          </p:cNvPr>
          <p:cNvSpPr/>
          <p:nvPr/>
        </p:nvSpPr>
        <p:spPr>
          <a:xfrm>
            <a:off x="2207346" y="3026871"/>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4" name="円/楕円 96">
            <a:extLst>
              <a:ext uri="{FF2B5EF4-FFF2-40B4-BE49-F238E27FC236}">
                <a16:creationId xmlns:a16="http://schemas.microsoft.com/office/drawing/2014/main" id="{572A3FD2-FBDD-42ED-982F-58FFE5A7473A}"/>
              </a:ext>
            </a:extLst>
          </p:cNvPr>
          <p:cNvSpPr/>
          <p:nvPr/>
        </p:nvSpPr>
        <p:spPr>
          <a:xfrm>
            <a:off x="1918580" y="440461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5" name="円/楕円 96">
            <a:extLst>
              <a:ext uri="{FF2B5EF4-FFF2-40B4-BE49-F238E27FC236}">
                <a16:creationId xmlns:a16="http://schemas.microsoft.com/office/drawing/2014/main" id="{00BF9692-6A2D-471A-ACA2-95CC05980BAD}"/>
              </a:ext>
            </a:extLst>
          </p:cNvPr>
          <p:cNvSpPr/>
          <p:nvPr/>
        </p:nvSpPr>
        <p:spPr>
          <a:xfrm>
            <a:off x="1887559" y="4097076"/>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89DC65C-9B3F-4216-9DC6-46C3FFA3F4E0}"/>
                  </a:ext>
                </a:extLst>
              </p:cNvPr>
              <p:cNvSpPr txBox="1"/>
              <p:nvPr/>
            </p:nvSpPr>
            <p:spPr>
              <a:xfrm>
                <a:off x="3560172" y="4187320"/>
                <a:ext cx="6910075"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ja-JP" sz="2000" dirty="0" err="1">
                    <a:solidFill>
                      <a:schemeClr val="tx1"/>
                    </a:solidFill>
                  </a:rPr>
                  <a:t>MaxMem</a:t>
                </a:r>
                <a:r>
                  <a:rPr lang="en-US" altLang="ja-JP" sz="2000" dirty="0">
                    <a:solidFill>
                      <a:schemeClr val="tx1"/>
                    </a:solidFill>
                  </a:rPr>
                  <a:t>(</a:t>
                </a:r>
                <a:r>
                  <a:rPr lang="en-US" altLang="ja-JP" sz="2000" i="1" dirty="0">
                    <a:solidFill>
                      <a:schemeClr val="tx1"/>
                    </a:solidFill>
                  </a:rPr>
                  <a:t>TS</a:t>
                </a:r>
                <a:r>
                  <a:rPr lang="en-US" altLang="ja-JP" sz="2000" dirty="0">
                    <a:solidFill>
                      <a:schemeClr val="tx1"/>
                    </a:solidFill>
                  </a:rPr>
                  <a:t>,</a:t>
                </a:r>
                <a:r>
                  <a:rPr lang="en-US" altLang="ja-JP" sz="2000" dirty="0">
                    <a:solidFill>
                      <a:srgbClr val="FFFF00"/>
                    </a:solidFill>
                  </a:rPr>
                  <a:t> </a:t>
                </a:r>
                <a:r>
                  <a:rPr lang="en-US" altLang="ja-JP" sz="2000" dirty="0">
                    <a:solidFill>
                      <a:srgbClr val="006600"/>
                    </a:solidFill>
                  </a:rPr>
                  <a:t>Green</a:t>
                </a:r>
                <a:r>
                  <a:rPr lang="en-US" altLang="ja-JP" sz="2000" dirty="0">
                    <a:solidFill>
                      <a:schemeClr val="tx1"/>
                    </a:solidFill>
                  </a:rPr>
                  <a:t>) </a:t>
                </a:r>
                <a14:m>
                  <m:oMath xmlns:m="http://schemas.openxmlformats.org/officeDocument/2006/math">
                    <m:r>
                      <a:rPr lang="en-US" altLang="ja-JP" sz="2000" i="1">
                        <a:solidFill>
                          <a:schemeClr val="tx1"/>
                        </a:solidFill>
                        <a:latin typeface="Cambria Math" panose="02040503050406030204" pitchFamily="18" charset="0"/>
                        <a:ea typeface="Cambria Math" panose="02040503050406030204" pitchFamily="18" charset="0"/>
                      </a:rPr>
                      <m:t>=</m:t>
                    </m:r>
                  </m:oMath>
                </a14:m>
                <a:r>
                  <a:rPr lang="en-US" altLang="ja-JP" sz="2000" dirty="0">
                    <a:solidFill>
                      <a:schemeClr val="tx1"/>
                    </a:solidFill>
                  </a:rPr>
                  <a:t> </a:t>
                </a:r>
                <a:r>
                  <a:rPr lang="en-US" altLang="ja-JP" sz="2000" dirty="0" err="1">
                    <a:solidFill>
                      <a:schemeClr val="tx1"/>
                    </a:solidFill>
                  </a:rPr>
                  <a:t>MaxMem</a:t>
                </a:r>
                <a:r>
                  <a:rPr lang="en-US" altLang="ja-JP" sz="2000" dirty="0">
                    <a:solidFill>
                      <a:schemeClr val="tx1"/>
                    </a:solidFill>
                  </a:rPr>
                  <a:t>(</a:t>
                </a:r>
                <a:r>
                  <a:rPr lang="en-US" altLang="ja-JP" sz="2000" i="1" dirty="0">
                    <a:solidFill>
                      <a:schemeClr val="tx1"/>
                    </a:solidFill>
                  </a:rPr>
                  <a:t>TS</a:t>
                </a:r>
                <a:r>
                  <a:rPr lang="en-US" altLang="ja-JP" sz="2000" dirty="0">
                    <a:solidFill>
                      <a:schemeClr val="tx1"/>
                    </a:solidFill>
                  </a:rPr>
                  <a:t>,</a:t>
                </a:r>
                <a:r>
                  <a:rPr lang="en-US" altLang="ja-JP" sz="2000" dirty="0">
                    <a:solidFill>
                      <a:srgbClr val="FFFF00"/>
                    </a:solidFill>
                  </a:rPr>
                  <a:t> </a:t>
                </a:r>
                <a:r>
                  <a:rPr lang="en-US" altLang="ja-JP" sz="2000" dirty="0">
                    <a:solidFill>
                      <a:srgbClr val="FF0000"/>
                    </a:solidFill>
                  </a:rPr>
                  <a:t>Red</a:t>
                </a:r>
                <a:r>
                  <a:rPr lang="en-US" altLang="ja-JP" sz="2000" dirty="0">
                    <a:solidFill>
                      <a:schemeClr val="tx1"/>
                    </a:solidFill>
                  </a:rPr>
                  <a:t>)</a:t>
                </a:r>
              </a:p>
            </p:txBody>
          </p:sp>
        </mc:Choice>
        <mc:Fallback xmlns="">
          <p:sp>
            <p:nvSpPr>
              <p:cNvPr id="41" name="テキスト ボックス 40">
                <a:extLst>
                  <a:ext uri="{FF2B5EF4-FFF2-40B4-BE49-F238E27FC236}">
                    <a16:creationId xmlns:a16="http://schemas.microsoft.com/office/drawing/2014/main" id="{489DC65C-9B3F-4216-9DC6-46C3FFA3F4E0}"/>
                  </a:ext>
                </a:extLst>
              </p:cNvPr>
              <p:cNvSpPr txBox="1">
                <a:spLocks noRot="1" noChangeAspect="1" noMove="1" noResize="1" noEditPoints="1" noAdjustHandles="1" noChangeArrowheads="1" noChangeShapeType="1" noTextEdit="1"/>
              </p:cNvSpPr>
              <p:nvPr/>
            </p:nvSpPr>
            <p:spPr>
              <a:xfrm>
                <a:off x="3560172" y="4187320"/>
                <a:ext cx="6910075" cy="400110"/>
              </a:xfrm>
              <a:prstGeom prst="rect">
                <a:avLst/>
              </a:prstGeom>
              <a:blipFill>
                <a:blip r:embed="rId5"/>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56" name="円/楕円 96">
            <a:extLst>
              <a:ext uri="{FF2B5EF4-FFF2-40B4-BE49-F238E27FC236}">
                <a16:creationId xmlns:a16="http://schemas.microsoft.com/office/drawing/2014/main" id="{011F8EA8-6E61-448D-9752-BE43B80A2C8C}"/>
              </a:ext>
            </a:extLst>
          </p:cNvPr>
          <p:cNvSpPr/>
          <p:nvPr/>
        </p:nvSpPr>
        <p:spPr>
          <a:xfrm>
            <a:off x="2396462" y="361160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58" name="円/楕円 96">
            <a:extLst>
              <a:ext uri="{FF2B5EF4-FFF2-40B4-BE49-F238E27FC236}">
                <a16:creationId xmlns:a16="http://schemas.microsoft.com/office/drawing/2014/main" id="{C1600EEA-9CFE-4D20-BF74-52AD6CFB9EA3}"/>
              </a:ext>
            </a:extLst>
          </p:cNvPr>
          <p:cNvSpPr/>
          <p:nvPr/>
        </p:nvSpPr>
        <p:spPr>
          <a:xfrm>
            <a:off x="1795275" y="3259840"/>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59" name="円/楕円 96">
            <a:extLst>
              <a:ext uri="{FF2B5EF4-FFF2-40B4-BE49-F238E27FC236}">
                <a16:creationId xmlns:a16="http://schemas.microsoft.com/office/drawing/2014/main" id="{A98CB514-4EDC-46E4-95AB-07A771722761}"/>
              </a:ext>
            </a:extLst>
          </p:cNvPr>
          <p:cNvSpPr/>
          <p:nvPr/>
        </p:nvSpPr>
        <p:spPr>
          <a:xfrm>
            <a:off x="1981296" y="4913397"/>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60" name="円/楕円 96">
            <a:extLst>
              <a:ext uri="{FF2B5EF4-FFF2-40B4-BE49-F238E27FC236}">
                <a16:creationId xmlns:a16="http://schemas.microsoft.com/office/drawing/2014/main" id="{7C6386D3-1D71-4D7E-B748-34B43AD49994}"/>
              </a:ext>
            </a:extLst>
          </p:cNvPr>
          <p:cNvSpPr/>
          <p:nvPr/>
        </p:nvSpPr>
        <p:spPr>
          <a:xfrm>
            <a:off x="2352158" y="5248346"/>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70" name="テキスト ボックス 69">
            <a:extLst>
              <a:ext uri="{FF2B5EF4-FFF2-40B4-BE49-F238E27FC236}">
                <a16:creationId xmlns:a16="http://schemas.microsoft.com/office/drawing/2014/main" id="{C8B7ECDD-119A-4E86-8AA0-C5682BA40D6E}"/>
              </a:ext>
            </a:extLst>
          </p:cNvPr>
          <p:cNvSpPr txBox="1"/>
          <p:nvPr/>
        </p:nvSpPr>
        <p:spPr>
          <a:xfrm>
            <a:off x="3559518" y="1811828"/>
            <a:ext cx="6900862"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sz="2000" dirty="0">
                <a:solidFill>
                  <a:srgbClr val="FF0000"/>
                </a:solidFill>
              </a:rPr>
              <a:t>		</a:t>
            </a:r>
            <a:r>
              <a:rPr lang="en-US" altLang="ja-JP" sz="2000" dirty="0">
                <a:solidFill>
                  <a:schemeClr val="tx1"/>
                </a:solidFill>
              </a:rPr>
              <a:t>  LMCF</a:t>
            </a:r>
            <a:r>
              <a:rPr lang="ja-JP" altLang="en-US" sz="2000" dirty="0">
                <a:solidFill>
                  <a:schemeClr val="tx1"/>
                </a:solidFill>
              </a:rPr>
              <a:t>スケジュール</a:t>
            </a:r>
            <a:endParaRPr lang="en-US" altLang="ja-JP" sz="2000" dirty="0">
              <a:solidFill>
                <a:schemeClr val="tx1"/>
              </a:solidFill>
            </a:endParaRPr>
          </a:p>
          <a:p>
            <a:r>
              <a:rPr lang="en-US" altLang="ja-JP" sz="2000" dirty="0">
                <a:solidFill>
                  <a:srgbClr val="0070C0"/>
                </a:solidFill>
              </a:rPr>
              <a:t>	 </a:t>
            </a:r>
            <a:r>
              <a:rPr lang="en-US" altLang="ja-JP" sz="2000" dirty="0">
                <a:solidFill>
                  <a:schemeClr val="accent1"/>
                </a:solidFill>
              </a:rPr>
              <a:t>	</a:t>
            </a:r>
            <a:r>
              <a:rPr lang="en-US" altLang="ja-JP" sz="2000" dirty="0">
                <a:solidFill>
                  <a:schemeClr val="tx1"/>
                </a:solidFill>
              </a:rPr>
              <a:t>  LMCF</a:t>
            </a:r>
            <a:r>
              <a:rPr lang="ja-JP" altLang="en-US" sz="2000" dirty="0">
                <a:solidFill>
                  <a:schemeClr val="tx1"/>
                </a:solidFill>
              </a:rPr>
              <a:t>以外の任意のスケジュール</a:t>
            </a:r>
            <a:endParaRPr lang="en-US" altLang="ja-JP" sz="2000" dirty="0">
              <a:solidFill>
                <a:schemeClr val="tx1"/>
              </a:solidFill>
            </a:endParaRPr>
          </a:p>
          <a:p>
            <a:endParaRPr lang="en-US" altLang="ja-JP" sz="2000" dirty="0">
              <a:solidFill>
                <a:schemeClr val="tx1"/>
              </a:solidFill>
            </a:endParaRPr>
          </a:p>
        </p:txBody>
      </p:sp>
      <p:grpSp>
        <p:nvGrpSpPr>
          <p:cNvPr id="71" name="グループ化 70">
            <a:extLst>
              <a:ext uri="{FF2B5EF4-FFF2-40B4-BE49-F238E27FC236}">
                <a16:creationId xmlns:a16="http://schemas.microsoft.com/office/drawing/2014/main" id="{1AE44732-227C-46E8-BBA6-9AFB90B57EDA}"/>
              </a:ext>
            </a:extLst>
          </p:cNvPr>
          <p:cNvGrpSpPr/>
          <p:nvPr/>
        </p:nvGrpSpPr>
        <p:grpSpPr>
          <a:xfrm>
            <a:off x="3559916" y="2417652"/>
            <a:ext cx="4437433" cy="400110"/>
            <a:chOff x="2035915" y="2417652"/>
            <a:chExt cx="4437433" cy="400110"/>
          </a:xfrm>
        </p:grpSpPr>
        <p:sp>
          <p:nvSpPr>
            <p:cNvPr id="72" name="テキスト ボックス 71">
              <a:extLst>
                <a:ext uri="{FF2B5EF4-FFF2-40B4-BE49-F238E27FC236}">
                  <a16:creationId xmlns:a16="http://schemas.microsoft.com/office/drawing/2014/main" id="{20D5F718-39C9-45A9-ACAD-A8675FC66E79}"/>
                </a:ext>
              </a:extLst>
            </p:cNvPr>
            <p:cNvSpPr txBox="1"/>
            <p:nvPr/>
          </p:nvSpPr>
          <p:spPr>
            <a:xfrm>
              <a:off x="2035915" y="2417652"/>
              <a:ext cx="4437433" cy="400110"/>
            </a:xfrm>
            <a:prstGeom prst="rect">
              <a:avLst/>
            </a:prstGeom>
            <a:noFill/>
          </p:spPr>
          <p:txBody>
            <a:bodyPr wrap="none" rtlCol="0">
              <a:spAutoFit/>
            </a:bodyPr>
            <a:lstStyle/>
            <a:p>
              <a:r>
                <a:rPr lang="en-US" altLang="ja-JP" sz="2000" dirty="0">
                  <a:solidFill>
                    <a:srgbClr val="006600"/>
                  </a:solidFill>
                </a:rPr>
                <a:t>	</a:t>
              </a:r>
              <a:r>
                <a:rPr lang="en-US" altLang="ja-JP" sz="2000" dirty="0">
                  <a:solidFill>
                    <a:srgbClr val="FF0000"/>
                  </a:solidFill>
                </a:rPr>
                <a:t>	 </a:t>
              </a:r>
              <a:r>
                <a:rPr lang="en-US" altLang="ja-JP" sz="2000" dirty="0"/>
                <a:t> </a:t>
              </a:r>
              <a:r>
                <a:rPr lang="en-US" altLang="ja-JP" sz="2000" dirty="0">
                  <a:solidFill>
                    <a:srgbClr val="FF0000"/>
                  </a:solidFill>
                </a:rPr>
                <a:t>LMCF</a:t>
              </a:r>
              <a:r>
                <a:rPr lang="ja-JP" altLang="en-US" sz="2000" dirty="0">
                  <a:solidFill>
                    <a:srgbClr val="FF0000"/>
                  </a:solidFill>
                </a:rPr>
                <a:t>スケジュール</a:t>
              </a:r>
              <a:endParaRPr lang="en-US" altLang="ja-JP" sz="2000" dirty="0">
                <a:solidFill>
                  <a:srgbClr val="FF0000"/>
                </a:solidFill>
              </a:endParaRPr>
            </a:p>
          </p:txBody>
        </p:sp>
        <p:cxnSp>
          <p:nvCxnSpPr>
            <p:cNvPr id="76" name="直線コネクタ 75">
              <a:extLst>
                <a:ext uri="{FF2B5EF4-FFF2-40B4-BE49-F238E27FC236}">
                  <a16:creationId xmlns:a16="http://schemas.microsoft.com/office/drawing/2014/main" id="{8A533B32-FC32-40D6-A1E6-30A467D8317D}"/>
                </a:ext>
              </a:extLst>
            </p:cNvPr>
            <p:cNvCxnSpPr>
              <a:cxnSpLocks/>
            </p:cNvCxnSpPr>
            <p:nvPr/>
          </p:nvCxnSpPr>
          <p:spPr>
            <a:xfrm>
              <a:off x="2096311" y="2646270"/>
              <a:ext cx="928991" cy="0"/>
            </a:xfrm>
            <a:prstGeom prst="line">
              <a:avLst/>
            </a:prstGeom>
            <a:ln w="28575">
              <a:solidFill>
                <a:srgbClr val="0066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cxnSp>
        <p:nvCxnSpPr>
          <p:cNvPr id="78" name="直線コネクタ 77">
            <a:extLst>
              <a:ext uri="{FF2B5EF4-FFF2-40B4-BE49-F238E27FC236}">
                <a16:creationId xmlns:a16="http://schemas.microsoft.com/office/drawing/2014/main" id="{062A5EAE-F921-4DF2-B5D4-5CD9E5905456}"/>
              </a:ext>
            </a:extLst>
          </p:cNvPr>
          <p:cNvCxnSpPr>
            <a:cxnSpLocks/>
          </p:cNvCxnSpPr>
          <p:nvPr/>
        </p:nvCxnSpPr>
        <p:spPr>
          <a:xfrm>
            <a:off x="3620312" y="2033839"/>
            <a:ext cx="928991" cy="0"/>
          </a:xfrm>
          <a:prstGeom prst="line">
            <a:avLst/>
          </a:prstGeom>
          <a:ln w="28575">
            <a:solidFill>
              <a:srgbClr val="FF00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9" name="直線コネクタ 78">
            <a:extLst>
              <a:ext uri="{FF2B5EF4-FFF2-40B4-BE49-F238E27FC236}">
                <a16:creationId xmlns:a16="http://schemas.microsoft.com/office/drawing/2014/main" id="{DA9A8AC3-60A9-4426-996B-79EC88921D88}"/>
              </a:ext>
            </a:extLst>
          </p:cNvPr>
          <p:cNvCxnSpPr>
            <a:cxnSpLocks/>
          </p:cNvCxnSpPr>
          <p:nvPr/>
        </p:nvCxnSpPr>
        <p:spPr>
          <a:xfrm>
            <a:off x="3615448" y="2337019"/>
            <a:ext cx="928991" cy="0"/>
          </a:xfrm>
          <a:prstGeom prst="line">
            <a:avLst/>
          </a:prstGeom>
          <a:ln w="28575">
            <a:solidFill>
              <a:srgbClr val="0070C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55" name="グループ化 54">
            <a:extLst>
              <a:ext uri="{FF2B5EF4-FFF2-40B4-BE49-F238E27FC236}">
                <a16:creationId xmlns:a16="http://schemas.microsoft.com/office/drawing/2014/main" id="{1E758D1E-70CD-497A-A795-25F02E359B23}"/>
              </a:ext>
            </a:extLst>
          </p:cNvPr>
          <p:cNvGrpSpPr/>
          <p:nvPr/>
        </p:nvGrpSpPr>
        <p:grpSpPr>
          <a:xfrm>
            <a:off x="3559520" y="3010784"/>
            <a:ext cx="6900861" cy="400110"/>
            <a:chOff x="2031572" y="3269086"/>
            <a:chExt cx="6900861" cy="400110"/>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4FDCD89F-56ED-4F8C-98F4-17A4BF88E0FB}"/>
                    </a:ext>
                  </a:extLst>
                </p:cNvPr>
                <p:cNvSpPr txBox="1"/>
                <p:nvPr/>
              </p:nvSpPr>
              <p:spPr>
                <a:xfrm>
                  <a:off x="2031572" y="3269086"/>
                  <a:ext cx="690086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dirty="0">
                      <a:solidFill>
                        <a:schemeClr val="tx1"/>
                      </a:solidFill>
                    </a:rPr>
                    <a:t>　　</a:t>
                  </a:r>
                  <a:r>
                    <a:rPr lang="ja-JP" altLang="en-US" sz="2000" dirty="0">
                      <a:solidFill>
                        <a:schemeClr val="tx1"/>
                      </a:solidFill>
                    </a:rPr>
                    <a:t>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いずれかの状態</a:t>
                  </a:r>
                  <a:endParaRPr lang="en-US" altLang="ja-JP" sz="2000" dirty="0">
                    <a:solidFill>
                      <a:schemeClr val="tx1"/>
                    </a:solidFill>
                  </a:endParaRPr>
                </a:p>
              </p:txBody>
            </p:sp>
          </mc:Choice>
          <mc:Fallback xmlns="">
            <p:sp>
              <p:nvSpPr>
                <p:cNvPr id="37" name="テキスト ボックス 36">
                  <a:extLst>
                    <a:ext uri="{FF2B5EF4-FFF2-40B4-BE49-F238E27FC236}">
                      <a16:creationId xmlns:a16="http://schemas.microsoft.com/office/drawing/2014/main" id="{7BB22FF8-01D3-4FFE-AE81-132228A6966F}"/>
                    </a:ext>
                  </a:extLst>
                </p:cNvPr>
                <p:cNvSpPr txBox="1">
                  <a:spLocks noRot="1" noChangeAspect="1" noMove="1" noResize="1" noEditPoints="1" noAdjustHandles="1" noChangeArrowheads="1" noChangeShapeType="1" noTextEdit="1"/>
                </p:cNvSpPr>
                <p:nvPr/>
              </p:nvSpPr>
              <p:spPr>
                <a:xfrm>
                  <a:off x="2031572" y="3269086"/>
                  <a:ext cx="6900861" cy="400110"/>
                </a:xfrm>
                <a:prstGeom prst="rect">
                  <a:avLst/>
                </a:prstGeom>
                <a:blipFill>
                  <a:blip r:embed="rId6"/>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62" name="円/楕円 96">
              <a:extLst>
                <a:ext uri="{FF2B5EF4-FFF2-40B4-BE49-F238E27FC236}">
                  <a16:creationId xmlns:a16="http://schemas.microsoft.com/office/drawing/2014/main" id="{2CDE45CE-B710-4652-97B2-ED8517D43D46}"/>
                </a:ext>
              </a:extLst>
            </p:cNvPr>
            <p:cNvSpPr/>
            <p:nvPr/>
          </p:nvSpPr>
          <p:spPr>
            <a:xfrm>
              <a:off x="2137722" y="339085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grpSp>
        <p:nvGrpSpPr>
          <p:cNvPr id="64" name="グループ化 63">
            <a:extLst>
              <a:ext uri="{FF2B5EF4-FFF2-40B4-BE49-F238E27FC236}">
                <a16:creationId xmlns:a16="http://schemas.microsoft.com/office/drawing/2014/main" id="{41EFC006-8A07-467C-9623-2044256B999B}"/>
              </a:ext>
            </a:extLst>
          </p:cNvPr>
          <p:cNvGrpSpPr/>
          <p:nvPr/>
        </p:nvGrpSpPr>
        <p:grpSpPr>
          <a:xfrm>
            <a:off x="3569384" y="3599052"/>
            <a:ext cx="6900862" cy="400110"/>
            <a:chOff x="2035520" y="5182195"/>
            <a:chExt cx="6900862" cy="400110"/>
          </a:xfrm>
        </p:grpSpPr>
        <p:sp>
          <p:nvSpPr>
            <p:cNvPr id="65" name="テキスト ボックス 64">
              <a:extLst>
                <a:ext uri="{FF2B5EF4-FFF2-40B4-BE49-F238E27FC236}">
                  <a16:creationId xmlns:a16="http://schemas.microsoft.com/office/drawing/2014/main" id="{0A4201F7-FB6F-42DA-A1C9-35321FD43719}"/>
                </a:ext>
              </a:extLst>
            </p:cNvPr>
            <p:cNvSpPr txBox="1"/>
            <p:nvPr/>
          </p:nvSpPr>
          <p:spPr>
            <a:xfrm>
              <a:off x="2035520" y="5182195"/>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dirty="0">
                  <a:solidFill>
                    <a:schemeClr val="tx1"/>
                  </a:solidFill>
                </a:rPr>
                <a:t>     </a:t>
              </a:r>
              <a:r>
                <a:rPr lang="en-US" altLang="ja-JP" sz="2000" dirty="0">
                  <a:solidFill>
                    <a:schemeClr val="tx1"/>
                  </a:solidFill>
                </a:rPr>
                <a:t>LMCF</a:t>
              </a:r>
              <a:r>
                <a:rPr lang="ja-JP" altLang="en-US" sz="2000" dirty="0">
                  <a:solidFill>
                    <a:schemeClr val="tx1"/>
                  </a:solidFill>
                </a:rPr>
                <a:t>に従っている状態</a:t>
              </a:r>
              <a:endParaRPr lang="en-US" altLang="ja-JP" dirty="0">
                <a:solidFill>
                  <a:schemeClr val="tx1"/>
                </a:solidFill>
              </a:endParaRPr>
            </a:p>
          </p:txBody>
        </p:sp>
        <p:sp>
          <p:nvSpPr>
            <p:cNvPr id="66" name="円/楕円 96">
              <a:extLst>
                <a:ext uri="{FF2B5EF4-FFF2-40B4-BE49-F238E27FC236}">
                  <a16:creationId xmlns:a16="http://schemas.microsoft.com/office/drawing/2014/main" id="{FBC2FDF4-C0D7-42D8-A26E-7293BD0DBB6F}"/>
                </a:ext>
              </a:extLst>
            </p:cNvPr>
            <p:cNvSpPr/>
            <p:nvPr/>
          </p:nvSpPr>
          <p:spPr>
            <a:xfrm>
              <a:off x="2161126" y="5288575"/>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solidFill>
                  <a:srgbClr val="006600"/>
                </a:solidFill>
                <a:latin typeface="Times New Roman" pitchFamily="18" charset="0"/>
                <a:ea typeface="HGPｺﾞｼｯｸM" pitchFamily="50" charset="-128"/>
                <a:cs typeface="Times New Roman" pitchFamily="18" charset="0"/>
              </a:endParaRPr>
            </a:p>
          </p:txBody>
        </p:sp>
      </p:grpSp>
      <p:sp>
        <p:nvSpPr>
          <p:cNvPr id="83" name="正方形/長方形 82">
            <a:extLst>
              <a:ext uri="{FF2B5EF4-FFF2-40B4-BE49-F238E27FC236}">
                <a16:creationId xmlns:a16="http://schemas.microsoft.com/office/drawing/2014/main" id="{6671218F-2BC2-474F-9374-E1542471EFAB}"/>
              </a:ext>
            </a:extLst>
          </p:cNvPr>
          <p:cNvSpPr/>
          <p:nvPr/>
        </p:nvSpPr>
        <p:spPr>
          <a:xfrm>
            <a:off x="3434015" y="5601915"/>
            <a:ext cx="2457621"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400" dirty="0">
                <a:solidFill>
                  <a:schemeClr val="tx1"/>
                </a:solidFill>
              </a:rPr>
              <a:t>仮定</a:t>
            </a:r>
          </a:p>
        </p:txBody>
      </p:sp>
    </p:spTree>
    <p:extLst>
      <p:ext uri="{BB962C8B-B14F-4D97-AF65-F5344CB8AC3E}">
        <p14:creationId xmlns:p14="http://schemas.microsoft.com/office/powerpoint/2010/main" val="358697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77"/>
                                        </p:tgtEl>
                                      </p:cBhvr>
                                    </p:animEffect>
                                    <p:set>
                                      <p:cBhvr>
                                        <p:cTn id="13" dur="1" fill="hold">
                                          <p:stCondLst>
                                            <p:cond delay="499"/>
                                          </p:stCondLst>
                                        </p:cTn>
                                        <p:tgtEl>
                                          <p:spTgt spid="77"/>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xit" presetSubtype="0" fill="hold" nodeType="withEffect">
                                  <p:stCondLst>
                                    <p:cond delay="0"/>
                                  </p:stCondLst>
                                  <p:childTnLst>
                                    <p:animEffect transition="out" filter="fade">
                                      <p:cBhvr>
                                        <p:cTn id="21" dur="500"/>
                                        <p:tgtEl>
                                          <p:spTgt spid="71"/>
                                        </p:tgtEl>
                                      </p:cBhvr>
                                    </p:animEffect>
                                    <p:set>
                                      <p:cBhvr>
                                        <p:cTn id="22" dur="1" fill="hold">
                                          <p:stCondLst>
                                            <p:cond delay="499"/>
                                          </p:stCondLst>
                                        </p:cTn>
                                        <p:tgtEl>
                                          <p:spTgt spid="7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ppt_x"/>
                                          </p:val>
                                        </p:tav>
                                        <p:tav tm="100000">
                                          <p:val>
                                            <p:strVal val="#ppt_x"/>
                                          </p:val>
                                        </p:tav>
                                      </p:tavLst>
                                    </p:anim>
                                    <p:anim calcmode="lin" valueType="num">
                                      <p:cBhvr additive="base">
                                        <p:cTn id="28" dur="500" fill="hold"/>
                                        <p:tgtEl>
                                          <p:spTgt spid="5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 calcmode="lin" valueType="num">
                                      <p:cBhvr additive="base">
                                        <p:cTn id="39" dur="500" fill="hold"/>
                                        <p:tgtEl>
                                          <p:spTgt spid="83"/>
                                        </p:tgtEl>
                                        <p:attrNameLst>
                                          <p:attrName>ppt_x</p:attrName>
                                        </p:attrNameLst>
                                      </p:cBhvr>
                                      <p:tavLst>
                                        <p:tav tm="0">
                                          <p:val>
                                            <p:strVal val="#ppt_x"/>
                                          </p:val>
                                        </p:tav>
                                        <p:tav tm="100000">
                                          <p:val>
                                            <p:strVal val="#ppt_x"/>
                                          </p:val>
                                        </p:tav>
                                      </p:tavLst>
                                    </p:anim>
                                    <p:anim calcmode="lin" valueType="num">
                                      <p:cBhvr additive="base">
                                        <p:cTn id="4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down)">
                                      <p:cBhvr>
                                        <p:cTn id="4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77" grpId="0" animBg="1"/>
      <p:bldP spid="82" grpId="0" animBg="1"/>
      <p:bldP spid="53" grpId="0" animBg="1"/>
      <p:bldP spid="57" grpId="0" animBg="1"/>
      <p:bldP spid="39" grpId="0" animBg="1"/>
      <p:bldP spid="40" grpId="0" animBg="1"/>
      <p:bldP spid="41" grpId="0" animBg="1"/>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9F461-94B5-435D-B6D3-B4FFAA4934BC}"/>
              </a:ext>
            </a:extLst>
          </p:cNvPr>
          <p:cNvSpPr>
            <a:spLocks noGrp="1"/>
          </p:cNvSpPr>
          <p:nvPr>
            <p:ph type="title"/>
          </p:nvPr>
        </p:nvSpPr>
        <p:spPr/>
        <p:txBody>
          <a:bodyPr/>
          <a:lstStyle/>
          <a:p>
            <a:r>
              <a:rPr kumimoji="1" lang="en-US" altLang="ja-JP" dirty="0"/>
              <a:t>LMCLF</a:t>
            </a:r>
            <a:r>
              <a:rPr kumimoji="1" lang="ja-JP" altLang="en-US" dirty="0"/>
              <a:t>の数学的証明の命題の提案</a:t>
            </a:r>
          </a:p>
        </p:txBody>
      </p:sp>
      <p:sp>
        <p:nvSpPr>
          <p:cNvPr id="3" name="コンテンツ プレースホルダー 2">
            <a:extLst>
              <a:ext uri="{FF2B5EF4-FFF2-40B4-BE49-F238E27FC236}">
                <a16:creationId xmlns:a16="http://schemas.microsoft.com/office/drawing/2014/main" id="{41DA4EEF-D32E-437A-A069-12503E0D05A2}"/>
              </a:ext>
            </a:extLst>
          </p:cNvPr>
          <p:cNvSpPr>
            <a:spLocks noGrp="1"/>
          </p:cNvSpPr>
          <p:nvPr>
            <p:ph idx="1"/>
          </p:nvPr>
        </p:nvSpPr>
        <p:spPr/>
        <p:txBody>
          <a:bodyPr/>
          <a:lstStyle/>
          <a:p>
            <a:r>
              <a:rPr kumimoji="1" lang="ja-JP" altLang="en-US" dirty="0"/>
              <a:t>先行研究の要領で</a:t>
            </a:r>
            <a:r>
              <a:rPr kumimoji="1" lang="en-US" altLang="ja-JP" dirty="0"/>
              <a:t>LMC</a:t>
            </a:r>
            <a:r>
              <a:rPr lang="ja-JP" altLang="en-US" dirty="0"/>
              <a:t>Ｆで最大メモリ消費量のとこを</a:t>
            </a:r>
            <a:endParaRPr lang="en-US" altLang="ja-JP" dirty="0"/>
          </a:p>
          <a:p>
            <a:pPr marL="0" indent="0">
              <a:buNone/>
            </a:pPr>
            <a:r>
              <a:rPr kumimoji="1" lang="ja-JP" altLang="en-US" dirty="0"/>
              <a:t>　</a:t>
            </a:r>
            <a:r>
              <a:rPr lang="en-US" altLang="ja-JP" dirty="0"/>
              <a:t>LMCLF</a:t>
            </a:r>
            <a:r>
              <a:rPr kumimoji="1" lang="ja-JP" altLang="en-US" dirty="0"/>
              <a:t>での比較で用いる値に変えて証明</a:t>
            </a:r>
            <a:endParaRPr kumimoji="1" lang="en-US" altLang="ja-JP" dirty="0"/>
          </a:p>
          <a:p>
            <a:pPr marL="0" indent="0">
              <a:buNone/>
            </a:pPr>
            <a:endParaRPr kumimoji="1" lang="en-US" altLang="ja-JP" dirty="0"/>
          </a:p>
          <a:p>
            <a:pPr marL="0" indent="0">
              <a:buNone/>
            </a:pPr>
            <a:r>
              <a:rPr lang="ja-JP" altLang="en-US" dirty="0"/>
              <a:t>　　　　　　　　　　　　↓</a:t>
            </a:r>
            <a:endParaRPr lang="en-US" altLang="ja-JP" dirty="0"/>
          </a:p>
          <a:p>
            <a:pPr marL="0" indent="0">
              <a:buNone/>
            </a:pPr>
            <a:r>
              <a:rPr kumimoji="1" lang="ja-JP" altLang="en-US" dirty="0"/>
              <a:t>　</a:t>
            </a:r>
            <a:r>
              <a:rPr kumimoji="1" lang="en-US" altLang="ja-JP" dirty="0"/>
              <a:t>LMCLF</a:t>
            </a:r>
            <a:r>
              <a:rPr kumimoji="1" lang="ja-JP" altLang="en-US" dirty="0"/>
              <a:t>では必ずしもメモリ増分が最小のタスクを選択する</a:t>
            </a:r>
            <a:endParaRPr kumimoji="1" lang="en-US" altLang="ja-JP" dirty="0"/>
          </a:p>
          <a:p>
            <a:pPr marL="0" indent="0">
              <a:buNone/>
            </a:pPr>
            <a:r>
              <a:rPr kumimoji="1" lang="ja-JP" altLang="en-US" dirty="0"/>
              <a:t>　わけではないから、メモリ使用量上位</a:t>
            </a:r>
            <a:r>
              <a:rPr kumimoji="1" lang="en-US" altLang="ja-JP" dirty="0"/>
              <a:t>…</a:t>
            </a:r>
            <a:r>
              <a:rPr kumimoji="1" lang="ja-JP" altLang="en-US" dirty="0"/>
              <a:t>のような命題設定では　</a:t>
            </a:r>
            <a:endParaRPr kumimoji="1" lang="en-US" altLang="ja-JP" dirty="0"/>
          </a:p>
          <a:p>
            <a:pPr marL="0" indent="0">
              <a:buNone/>
            </a:pPr>
            <a:r>
              <a:rPr lang="ja-JP" altLang="en-US" dirty="0"/>
              <a:t>　</a:t>
            </a:r>
            <a:r>
              <a:rPr kumimoji="1" lang="ja-JP" altLang="en-US" dirty="0"/>
              <a:t>だめ</a:t>
            </a:r>
            <a:endParaRPr kumimoji="1" lang="en-US" altLang="ja-JP" dirty="0"/>
          </a:p>
        </p:txBody>
      </p:sp>
    </p:spTree>
    <p:extLst>
      <p:ext uri="{BB962C8B-B14F-4D97-AF65-F5344CB8AC3E}">
        <p14:creationId xmlns:p14="http://schemas.microsoft.com/office/powerpoint/2010/main" val="281310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47EFD-D2F0-444B-98A4-2608293E7B34}"/>
              </a:ext>
            </a:extLst>
          </p:cNvPr>
          <p:cNvSpPr>
            <a:spLocks noGrp="1"/>
          </p:cNvSpPr>
          <p:nvPr>
            <p:ph type="title"/>
          </p:nvPr>
        </p:nvSpPr>
        <p:spPr/>
        <p:txBody>
          <a:bodyPr/>
          <a:lstStyle/>
          <a:p>
            <a:r>
              <a:rPr kumimoji="1" lang="en-US" altLang="ja-JP" dirty="0"/>
              <a:t>LMCLF</a:t>
            </a:r>
            <a:r>
              <a:rPr lang="ja-JP" altLang="en-US" dirty="0"/>
              <a:t>の数学的証明の命題の提案②</a:t>
            </a:r>
            <a:endParaRPr kumimoji="1" lang="ja-JP" altLang="en-US" dirty="0"/>
          </a:p>
        </p:txBody>
      </p:sp>
      <p:sp>
        <p:nvSpPr>
          <p:cNvPr id="3" name="コンテンツ プレースホルダー 2">
            <a:extLst>
              <a:ext uri="{FF2B5EF4-FFF2-40B4-BE49-F238E27FC236}">
                <a16:creationId xmlns:a16="http://schemas.microsoft.com/office/drawing/2014/main" id="{BBA37B53-EA8D-4D47-8C56-82DD8991AA2A}"/>
              </a:ext>
            </a:extLst>
          </p:cNvPr>
          <p:cNvSpPr>
            <a:spLocks noGrp="1"/>
          </p:cNvSpPr>
          <p:nvPr>
            <p:ph idx="1"/>
          </p:nvPr>
        </p:nvSpPr>
        <p:spPr/>
        <p:txBody>
          <a:bodyPr/>
          <a:lstStyle/>
          <a:p>
            <a:r>
              <a:rPr kumimoji="1" lang="en-US" altLang="ja-JP" dirty="0"/>
              <a:t>LMCLF</a:t>
            </a:r>
            <a:r>
              <a:rPr kumimoji="1" lang="ja-JP" altLang="en-US" dirty="0"/>
              <a:t>によるスケジュールが必ず満たす性質</a:t>
            </a:r>
            <a:endParaRPr kumimoji="1" lang="en-US" altLang="ja-JP" dirty="0"/>
          </a:p>
          <a:p>
            <a:pPr marL="0" indent="0">
              <a:buNone/>
            </a:pPr>
            <a:r>
              <a:rPr lang="ja-JP" altLang="en-US" dirty="0"/>
              <a:t>　</a:t>
            </a:r>
            <a:r>
              <a:rPr lang="en-US" altLang="ja-JP" dirty="0"/>
              <a:t>LMCLF</a:t>
            </a:r>
            <a:r>
              <a:rPr lang="ja-JP" altLang="en-US" dirty="0"/>
              <a:t>は他のスケジュールに比べ最悪メモリ消費量が小さい</a:t>
            </a:r>
            <a:endParaRPr lang="en-US" altLang="ja-JP" dirty="0"/>
          </a:p>
          <a:p>
            <a:pPr marL="0" indent="0">
              <a:buNone/>
            </a:pPr>
            <a:r>
              <a:rPr lang="ja-JP" altLang="en-US" dirty="0"/>
              <a:t>　　　　　　　　　　　　　　↓</a:t>
            </a:r>
            <a:endParaRPr lang="en-US" altLang="ja-JP" dirty="0"/>
          </a:p>
          <a:p>
            <a:pPr marL="0" indent="0">
              <a:buNone/>
            </a:pPr>
            <a:r>
              <a:rPr lang="ja-JP" altLang="en-US" dirty="0"/>
              <a:t>　任意の</a:t>
            </a:r>
            <a:r>
              <a:rPr lang="en-US" altLang="ja-JP" dirty="0"/>
              <a:t>TS</a:t>
            </a:r>
            <a:r>
              <a:rPr lang="ja-JP" altLang="en-US" dirty="0"/>
              <a:t>においてほかのスケジューリングが何か適正な基準となるスケジューリングの最悪メモリ消費量よりも下回っているならば、</a:t>
            </a:r>
            <a:r>
              <a:rPr lang="en-US" altLang="ja-JP" dirty="0"/>
              <a:t>LMCLF</a:t>
            </a:r>
            <a:r>
              <a:rPr lang="ja-JP" altLang="en-US" dirty="0"/>
              <a:t>のスケジューリングの最悪メモリ消費量も下回っている</a:t>
            </a:r>
            <a:endParaRPr lang="en-US" altLang="ja-JP" dirty="0"/>
          </a:p>
          <a:p>
            <a:pPr marL="0" indent="0">
              <a:buNone/>
            </a:pPr>
            <a:endParaRPr lang="en-US" altLang="ja-JP" dirty="0"/>
          </a:p>
        </p:txBody>
      </p:sp>
    </p:spTree>
    <p:extLst>
      <p:ext uri="{BB962C8B-B14F-4D97-AF65-F5344CB8AC3E}">
        <p14:creationId xmlns:p14="http://schemas.microsoft.com/office/powerpoint/2010/main" val="26517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3940314" y="7"/>
            <a:ext cx="6727687" cy="1390215"/>
          </a:xfrm>
        </p:spPr>
        <p:txBody>
          <a:bodyPr>
            <a:normAutofit/>
          </a:bodyPr>
          <a:lstStyle/>
          <a:p>
            <a:r>
              <a:rPr kumimoji="1" lang="en-US" altLang="ja-JP" dirty="0"/>
              <a:t>LLF</a:t>
            </a:r>
            <a:r>
              <a:rPr kumimoji="1" lang="ja-JP" altLang="en-US" dirty="0"/>
              <a:t>スケジューリングとの比較</a:t>
            </a:r>
          </a:p>
        </p:txBody>
      </p:sp>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nvGraphicFramePr>
        <p:xfrm>
          <a:off x="4954835" y="2645232"/>
          <a:ext cx="5364700" cy="2042160"/>
        </p:xfrm>
        <a:graphic>
          <a:graphicData uri="http://schemas.openxmlformats.org/drawingml/2006/table">
            <a:tbl>
              <a:tblPr firstRow="1" bandRow="1">
                <a:tableStyleId>{2A488322-F2BA-4B5B-9748-0D474271808F}</a:tableStyleId>
              </a:tblPr>
              <a:tblGrid>
                <a:gridCol w="2124700">
                  <a:extLst>
                    <a:ext uri="{9D8B030D-6E8A-4147-A177-3AD203B41FA5}">
                      <a16:colId xmlns:a16="http://schemas.microsoft.com/office/drawing/2014/main" val="2057550029"/>
                    </a:ext>
                  </a:extLst>
                </a:gridCol>
                <a:gridCol w="1080000">
                  <a:extLst>
                    <a:ext uri="{9D8B030D-6E8A-4147-A177-3AD203B41FA5}">
                      <a16:colId xmlns:a16="http://schemas.microsoft.com/office/drawing/2014/main" val="212249959"/>
                    </a:ext>
                  </a:extLst>
                </a:gridCol>
                <a:gridCol w="1080000">
                  <a:extLst>
                    <a:ext uri="{9D8B030D-6E8A-4147-A177-3AD203B41FA5}">
                      <a16:colId xmlns:a16="http://schemas.microsoft.com/office/drawing/2014/main" val="4260045808"/>
                    </a:ext>
                  </a:extLst>
                </a:gridCol>
                <a:gridCol w="1080000">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708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最悪実行時間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704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AlternateContent xmlns:mc="http://schemas.openxmlformats.org/markup-compatibility/2006" xmlns:a14="http://schemas.microsoft.com/office/drawing/2010/main">
        <mc:Choice Requires="a14">
          <p:graphicFrame>
            <p:nvGraphicFramePr>
              <p:cNvPr id="171" name="表 170">
                <a:extLst>
                  <a:ext uri="{FF2B5EF4-FFF2-40B4-BE49-F238E27FC236}">
                    <a16:creationId xmlns:a16="http://schemas.microsoft.com/office/drawing/2014/main" id="{D7725AF1-6DD6-4C54-94C0-198FFA9AA5C6}"/>
                  </a:ext>
                </a:extLst>
              </p:cNvPr>
              <p:cNvGraphicFramePr>
                <a:graphicFrameLocks noGrp="1"/>
              </p:cNvGraphicFramePr>
              <p:nvPr/>
            </p:nvGraphicFramePr>
            <p:xfrm>
              <a:off x="4954835" y="4622800"/>
              <a:ext cx="5360552" cy="1706880"/>
            </p:xfrm>
            <a:graphic>
              <a:graphicData uri="http://schemas.openxmlformats.org/drawingml/2006/table">
                <a:tbl>
                  <a:tblPr firstRow="1" bandRow="1">
                    <a:tableStyleId>{2A488322-F2BA-4B5B-9748-0D474271808F}</a:tableStyleId>
                  </a:tblPr>
                  <a:tblGrid>
                    <a:gridCol w="2816010">
                      <a:extLst>
                        <a:ext uri="{9D8B030D-6E8A-4147-A177-3AD203B41FA5}">
                          <a16:colId xmlns:a16="http://schemas.microsoft.com/office/drawing/2014/main" val="2057550029"/>
                        </a:ext>
                      </a:extLst>
                    </a:gridCol>
                    <a:gridCol w="2544542">
                      <a:extLst>
                        <a:ext uri="{9D8B030D-6E8A-4147-A177-3AD203B41FA5}">
                          <a16:colId xmlns:a16="http://schemas.microsoft.com/office/drawing/2014/main" val="212249959"/>
                        </a:ext>
                      </a:extLst>
                    </a:gridCol>
                  </a:tblGrid>
                  <a:tr h="360000">
                    <a:tc>
                      <a:txBody>
                        <a:bodyPr/>
                        <a:lstStyle/>
                        <a:p>
                          <a:pPr algn="ctr"/>
                          <a:r>
                            <a:rPr kumimoji="1" lang="ja-JP" altLang="en-US" sz="2200" dirty="0"/>
                            <a:t>スケジューリング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200" dirty="0"/>
                            <a:t>最悪メモリ消費量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en-US" altLang="ja-JP" sz="2200" dirty="0"/>
                            <a:t>LLF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1117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en-US" altLang="ja-JP" sz="2200" dirty="0"/>
                            <a:t>LMCF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solidFill>
                                <a:srgbClr val="FF0000"/>
                              </a:solidFill>
                            </a:rPr>
                            <a:t>1259</a:t>
                          </a:r>
                          <a:endParaRPr kumimoji="1" lang="ja-JP" altLang="en-US" sz="2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en-US" altLang="ja-JP" sz="2200" dirty="0">
                              <a:solidFill>
                                <a:srgbClr val="FF0000"/>
                              </a:solidFill>
                            </a:rPr>
                            <a:t>LMCLF </a:t>
                          </a:r>
                          <a14:m>
                            <m:oMath xmlns:m="http://schemas.openxmlformats.org/officeDocument/2006/math">
                              <m:d>
                                <m:dPr>
                                  <m:ctrlPr>
                                    <a:rPr kumimoji="1" lang="en-US" altLang="ja-JP" sz="2200" i="1" u="none" baseline="0" smtClean="0">
                                      <a:solidFill>
                                        <a:srgbClr val="FF0000"/>
                                      </a:solidFill>
                                      <a:latin typeface="Cambria Math" panose="02040503050406030204" pitchFamily="18" charset="0"/>
                                      <a:cs typeface="Times New Roman" panose="02020603050405020304" pitchFamily="18" charset="0"/>
                                    </a:rPr>
                                  </m:ctrlPr>
                                </m:dPr>
                                <m:e>
                                  <m:r>
                                    <a:rPr kumimoji="1" lang="ja-JP" altLang="en-US" sz="2200" i="1" u="none" baseline="0" smtClean="0">
                                      <a:solidFill>
                                        <a:srgbClr val="FF0000"/>
                                      </a:solidFill>
                                      <a:latin typeface="Cambria Math" panose="02040503050406030204" pitchFamily="18" charset="0"/>
                                      <a:cs typeface="Times New Roman" panose="02020603050405020304" pitchFamily="18" charset="0"/>
                                    </a:rPr>
                                    <m:t>𝛼</m:t>
                                  </m:r>
                                  <m:r>
                                    <a:rPr kumimoji="1" lang="en-US" altLang="ja-JP" sz="2200" b="0" i="1" u="none" baseline="0" smtClean="0">
                                      <a:solidFill>
                                        <a:srgbClr val="FF0000"/>
                                      </a:solidFill>
                                      <a:latin typeface="Cambria Math" panose="02040503050406030204" pitchFamily="18" charset="0"/>
                                      <a:cs typeface="Times New Roman" panose="02020603050405020304" pitchFamily="18" charset="0"/>
                                    </a:rPr>
                                    <m:t>=1</m:t>
                                  </m:r>
                                </m:e>
                              </m:d>
                            </m:oMath>
                          </a14:m>
                          <a:endParaRPr kumimoji="1" lang="ja-JP" altLang="en-US" sz="2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solidFill>
                                <a:schemeClr val="tx1"/>
                              </a:solidFill>
                              <a:highlight>
                                <a:srgbClr val="FFFF00"/>
                              </a:highlight>
                            </a:rPr>
                            <a:t>913</a:t>
                          </a:r>
                          <a:endParaRPr kumimoji="1" lang="ja-JP" altLang="en-US" sz="2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766541"/>
                      </a:ext>
                    </a:extLst>
                  </a:tr>
                </a:tbl>
              </a:graphicData>
            </a:graphic>
          </p:graphicFrame>
        </mc:Choice>
        <mc:Fallback xmlns="">
          <p:graphicFrame>
            <p:nvGraphicFramePr>
              <p:cNvPr id="171" name="表 170">
                <a:extLst>
                  <a:ext uri="{FF2B5EF4-FFF2-40B4-BE49-F238E27FC236}">
                    <a16:creationId xmlns:a16="http://schemas.microsoft.com/office/drawing/2014/main" id="{D7725AF1-6DD6-4C54-94C0-198FFA9AA5C6}"/>
                  </a:ext>
                </a:extLst>
              </p:cNvPr>
              <p:cNvGraphicFramePr>
                <a:graphicFrameLocks noGrp="1"/>
              </p:cNvGraphicFramePr>
              <p:nvPr/>
            </p:nvGraphicFramePr>
            <p:xfrm>
              <a:off x="4954835" y="4622800"/>
              <a:ext cx="5360552" cy="1706880"/>
            </p:xfrm>
            <a:graphic>
              <a:graphicData uri="http://schemas.openxmlformats.org/drawingml/2006/table">
                <a:tbl>
                  <a:tblPr firstRow="1" bandRow="1">
                    <a:tableStyleId>{2A488322-F2BA-4B5B-9748-0D474271808F}</a:tableStyleId>
                  </a:tblPr>
                  <a:tblGrid>
                    <a:gridCol w="2816010">
                      <a:extLst>
                        <a:ext uri="{9D8B030D-6E8A-4147-A177-3AD203B41FA5}">
                          <a16:colId xmlns:a16="http://schemas.microsoft.com/office/drawing/2014/main" val="2057550029"/>
                        </a:ext>
                      </a:extLst>
                    </a:gridCol>
                    <a:gridCol w="2544542">
                      <a:extLst>
                        <a:ext uri="{9D8B030D-6E8A-4147-A177-3AD203B41FA5}">
                          <a16:colId xmlns:a16="http://schemas.microsoft.com/office/drawing/2014/main" val="212249959"/>
                        </a:ext>
                      </a:extLst>
                    </a:gridCol>
                  </a:tblGrid>
                  <a:tr h="426720">
                    <a:tc>
                      <a:txBody>
                        <a:bodyPr/>
                        <a:lstStyle/>
                        <a:p>
                          <a:pPr algn="ctr"/>
                          <a:r>
                            <a:rPr kumimoji="1" lang="ja-JP" altLang="en-US" sz="2200" dirty="0"/>
                            <a:t>スケジューリング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200" dirty="0"/>
                            <a:t>最悪メモリ消費量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426720">
                    <a:tc>
                      <a:txBody>
                        <a:bodyPr/>
                        <a:lstStyle/>
                        <a:p>
                          <a:pPr algn="ctr"/>
                          <a:r>
                            <a:rPr kumimoji="1" lang="en-US" altLang="ja-JP" sz="2200" dirty="0"/>
                            <a:t>LLF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1117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pPr algn="ctr"/>
                          <a:r>
                            <a:rPr kumimoji="1" lang="en-US" altLang="ja-JP" sz="2200" dirty="0"/>
                            <a:t>LMCF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solidFill>
                                <a:srgbClr val="FF0000"/>
                              </a:solidFill>
                            </a:rPr>
                            <a:t>1259</a:t>
                          </a:r>
                          <a:endParaRPr kumimoji="1" lang="ja-JP" altLang="en-US" sz="2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16" t="-310000" r="-90713" b="-28571"/>
                          </a:stretch>
                        </a:blipFill>
                      </a:tcPr>
                    </a:tc>
                    <a:tc>
                      <a:txBody>
                        <a:bodyPr/>
                        <a:lstStyle/>
                        <a:p>
                          <a:pPr algn="ctr"/>
                          <a:r>
                            <a:rPr kumimoji="1" lang="en-US" altLang="ja-JP" sz="2200" dirty="0">
                              <a:solidFill>
                                <a:schemeClr val="tx1"/>
                              </a:solidFill>
                              <a:highlight>
                                <a:srgbClr val="FFFF00"/>
                              </a:highlight>
                            </a:rPr>
                            <a:t>913</a:t>
                          </a:r>
                          <a:endParaRPr kumimoji="1" lang="ja-JP" altLang="en-US" sz="2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766541"/>
                      </a:ext>
                    </a:extLst>
                  </a:tr>
                </a:tbl>
              </a:graphicData>
            </a:graphic>
          </p:graphicFrame>
        </mc:Fallback>
      </mc:AlternateContent>
      <p:graphicFrame>
        <p:nvGraphicFramePr>
          <p:cNvPr id="54" name="表 53">
            <a:extLst>
              <a:ext uri="{FF2B5EF4-FFF2-40B4-BE49-F238E27FC236}">
                <a16:creationId xmlns:a16="http://schemas.microsoft.com/office/drawing/2014/main" id="{021C3EE8-1C40-4882-9FA9-D4CBAA54963B}"/>
              </a:ext>
            </a:extLst>
          </p:cNvPr>
          <p:cNvGraphicFramePr>
            <a:graphicFrameLocks noGrp="1"/>
          </p:cNvGraphicFramePr>
          <p:nvPr/>
        </p:nvGraphicFramePr>
        <p:xfrm>
          <a:off x="4954835" y="4622800"/>
          <a:ext cx="5360552" cy="1280160"/>
        </p:xfrm>
        <a:graphic>
          <a:graphicData uri="http://schemas.openxmlformats.org/drawingml/2006/table">
            <a:tbl>
              <a:tblPr firstRow="1" bandRow="1">
                <a:tableStyleId>{2A488322-F2BA-4B5B-9748-0D474271808F}</a:tableStyleId>
              </a:tblPr>
              <a:tblGrid>
                <a:gridCol w="2816010">
                  <a:extLst>
                    <a:ext uri="{9D8B030D-6E8A-4147-A177-3AD203B41FA5}">
                      <a16:colId xmlns:a16="http://schemas.microsoft.com/office/drawing/2014/main" val="2057550029"/>
                    </a:ext>
                  </a:extLst>
                </a:gridCol>
                <a:gridCol w="2544542">
                  <a:extLst>
                    <a:ext uri="{9D8B030D-6E8A-4147-A177-3AD203B41FA5}">
                      <a16:colId xmlns:a16="http://schemas.microsoft.com/office/drawing/2014/main" val="212249959"/>
                    </a:ext>
                  </a:extLst>
                </a:gridCol>
              </a:tblGrid>
              <a:tr h="360000">
                <a:tc>
                  <a:txBody>
                    <a:bodyPr/>
                    <a:lstStyle/>
                    <a:p>
                      <a:pPr algn="ctr"/>
                      <a:r>
                        <a:rPr kumimoji="1" lang="ja-JP" altLang="en-US" sz="2200" dirty="0"/>
                        <a:t>スケジューリング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200" dirty="0"/>
                        <a:t>最悪メモリ消費量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en-US" altLang="ja-JP" sz="2200" dirty="0"/>
                        <a:t>LLF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1024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en-US" altLang="ja-JP" sz="2200" dirty="0"/>
                        <a:t>LMCF</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solidFill>
                            <a:srgbClr val="FF0000"/>
                          </a:solidFill>
                        </a:rPr>
                        <a:t>1482</a:t>
                      </a:r>
                      <a:endParaRPr kumimoji="1" lang="ja-JP" altLang="en-US" sz="2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bl>
          </a:graphicData>
        </a:graphic>
      </p:graphicFrame>
      <p:sp>
        <p:nvSpPr>
          <p:cNvPr id="52" name="テキスト ボックス 51">
            <a:extLst>
              <a:ext uri="{FF2B5EF4-FFF2-40B4-BE49-F238E27FC236}">
                <a16:creationId xmlns:a16="http://schemas.microsoft.com/office/drawing/2014/main" id="{B4344300-B0B2-4EFB-A22C-CC6DDF05572E}"/>
              </a:ext>
            </a:extLst>
          </p:cNvPr>
          <p:cNvSpPr txBox="1"/>
          <p:nvPr/>
        </p:nvSpPr>
        <p:spPr>
          <a:xfrm>
            <a:off x="1816988" y="6485329"/>
            <a:ext cx="2122714" cy="646331"/>
          </a:xfrm>
          <a:prstGeom prst="rect">
            <a:avLst/>
          </a:prstGeom>
          <a:noFill/>
        </p:spPr>
        <p:txBody>
          <a:bodyPr wrap="square" rtlCol="0">
            <a:spAutoFit/>
          </a:bodyPr>
          <a:lstStyle/>
          <a:p>
            <a:pPr algn="ctr"/>
            <a:r>
              <a:rPr lang="en-US" altLang="ja-JP" dirty="0">
                <a:solidFill>
                  <a:srgbClr val="FF0000"/>
                </a:solidFill>
              </a:rPr>
              <a:t>2</a:t>
            </a:r>
            <a:r>
              <a:rPr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1565561" y="2015134"/>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+295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08" name="円/楕円 96">
                  <a:extLst>
                    <a:ext uri="{FF2B5EF4-FFF2-40B4-BE49-F238E27FC236}">
                      <a16:creationId xmlns:a16="http://schemas.microsoft.com/office/drawing/2014/main" id="{3E012AC5-7740-4397-8532-313AF3FB8C7F}"/>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dirty="0"/>
                <a:t>1</a:t>
              </a:r>
              <a:endParaRPr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+365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8" name="円/楕円 96">
                  <a:extLst>
                    <a:ext uri="{FF2B5EF4-FFF2-40B4-BE49-F238E27FC236}">
                      <a16:creationId xmlns:a16="http://schemas.microsoft.com/office/drawing/2014/main" id="{661511DB-74D2-4D63-9E4E-66C04458625E}"/>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−660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0" name="円/楕円 96">
                  <a:extLst>
                    <a:ext uri="{FF2B5EF4-FFF2-40B4-BE49-F238E27FC236}">
                      <a16:creationId xmlns:a16="http://schemas.microsoft.com/office/drawing/2014/main" id="{CDBCAC4C-34C7-4098-B6C2-7B537CEBB898}"/>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2466133" y="2863814"/>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2466133" y="286381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flipH="1">
            <a:off x="2876848" y="2691734"/>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2770686" y="246452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2698047" y="5958037"/>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2717801" y="2015134"/>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dirty="0"/>
              <a:t>2</a:t>
            </a:r>
            <a:endParaRPr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2466133" y="3636121"/>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2466133" y="3636121"/>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a:off x="2876847" y="3464041"/>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2466131" y="44065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2466131" y="44065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flipH="1">
            <a:off x="2876845" y="423634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flipH="1">
            <a:off x="2876844" y="5777239"/>
            <a:ext cx="1" cy="180798"/>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3363035" y="2015134"/>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dirty="0"/>
                <a:t>3</a:t>
              </a:r>
              <a:endParaRPr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2466130"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2466130"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2876845" y="5006793"/>
            <a:ext cx="1"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1817231" y="1473687"/>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sz="2400" dirty="0">
                    <a:solidFill>
                      <a:schemeClr val="tx1"/>
                    </a:solidFill>
                    <a:latin typeface="+mj-lt"/>
                  </a:rPr>
                  <a:t>Task</a:t>
                </a:r>
                <a:r>
                  <a:rPr lang="ja-JP" altLang="en-US" sz="2400" dirty="0">
                    <a:solidFill>
                      <a:schemeClr val="tx1"/>
                    </a:solidFill>
                    <a:latin typeface="+mj-lt"/>
                  </a:rPr>
                  <a:t> </a:t>
                </a:r>
                <a:r>
                  <a:rPr lang="en-US" altLang="ja-JP" sz="2400" dirty="0">
                    <a:solidFill>
                      <a:schemeClr val="tx1"/>
                    </a:solidFill>
                    <a:latin typeface="+mj-lt"/>
                  </a:rPr>
                  <a:t>Set </a:t>
                </a:r>
                <a14:m>
                  <m:oMath xmlns:m="http://schemas.openxmlformats.org/officeDocument/2006/math">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𝑇𝑆</m:t>
                        </m:r>
                      </m:e>
                      <m:sub>
                        <m:r>
                          <a:rPr lang="en-US" altLang="ja-JP" sz="2400" i="1">
                            <a:solidFill>
                              <a:schemeClr val="tx1"/>
                            </a:solidFill>
                            <a:latin typeface="Cambria Math" panose="02040503050406030204" pitchFamily="18" charset="0"/>
                          </a:rPr>
                          <m:t>2</m:t>
                        </m:r>
                      </m:sub>
                    </m:sSub>
                  </m:oMath>
                </a14:m>
                <a:endParaRPr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1817231" y="1473687"/>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4333011" y="1747629"/>
            <a:ext cx="1816281"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2000" dirty="0"/>
              <a:t>消費メモリ増分</a:t>
            </a:r>
            <a:endParaRPr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2969973" y="2455516"/>
            <a:ext cx="2271178" cy="541223"/>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2322844" y="6231868"/>
            <a:ext cx="1107996" cy="369332"/>
          </a:xfrm>
          <a:prstGeom prst="rect">
            <a:avLst/>
          </a:prstGeom>
          <a:noFill/>
        </p:spPr>
        <p:txBody>
          <a:bodyPr wrap="none" rtlCol="0">
            <a:spAutoFit/>
          </a:bodyPr>
          <a:lstStyle/>
          <a:p>
            <a:r>
              <a:rPr lang="ja-JP" altLang="en-US" dirty="0"/>
              <a:t>最終状態</a:t>
            </a:r>
          </a:p>
        </p:txBody>
      </p:sp>
      <p:cxnSp>
        <p:nvCxnSpPr>
          <p:cNvPr id="99" name="直線矢印コネクタ 98">
            <a:extLst>
              <a:ext uri="{FF2B5EF4-FFF2-40B4-BE49-F238E27FC236}">
                <a16:creationId xmlns:a16="http://schemas.microsoft.com/office/drawing/2014/main" id="{E82A4DD3-F614-4BA6-B0AA-BB2ED5CFBF57}"/>
              </a:ext>
            </a:extLst>
          </p:cNvPr>
          <p:cNvCxnSpPr>
            <a:cxnSpLocks/>
            <a:stCxn id="95" idx="2"/>
          </p:cNvCxnSpPr>
          <p:nvPr/>
        </p:nvCxnSpPr>
        <p:spPr>
          <a:xfrm flipH="1">
            <a:off x="4057931" y="2455515"/>
            <a:ext cx="1183220" cy="146315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0" name="正方形/長方形 99">
            <a:extLst>
              <a:ext uri="{FF2B5EF4-FFF2-40B4-BE49-F238E27FC236}">
                <a16:creationId xmlns:a16="http://schemas.microsoft.com/office/drawing/2014/main" id="{75EA7124-45D5-4AC0-A302-8C08847B0430}"/>
              </a:ext>
            </a:extLst>
          </p:cNvPr>
          <p:cNvSpPr/>
          <p:nvPr/>
        </p:nvSpPr>
        <p:spPr>
          <a:xfrm>
            <a:off x="2097078" y="2403300"/>
            <a:ext cx="660690" cy="369332"/>
          </a:xfrm>
          <a:prstGeom prst="rect">
            <a:avLst/>
          </a:prstGeom>
        </p:spPr>
        <p:txBody>
          <a:bodyPr wrap="square">
            <a:spAutoFit/>
          </a:bodyPr>
          <a:lstStyle/>
          <a:p>
            <a:pPr algn="ctr"/>
            <a:r>
              <a:rPr lang="ja-JP" altLang="en-US" dirty="0"/>
              <a:t>初期</a:t>
            </a:r>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2997890" y="2398630"/>
            <a:ext cx="660448" cy="369332"/>
          </a:xfrm>
          <a:prstGeom prst="rect">
            <a:avLst/>
          </a:prstGeom>
        </p:spPr>
        <p:txBody>
          <a:bodyPr wrap="square">
            <a:spAutoFit/>
          </a:bodyPr>
          <a:lstStyle/>
          <a:p>
            <a:pPr algn="ctr"/>
            <a:r>
              <a:rPr lang="ja-JP" altLang="en-US" dirty="0"/>
              <a:t>状態</a:t>
            </a:r>
          </a:p>
        </p:txBody>
      </p:sp>
    </p:spTree>
    <p:extLst>
      <p:ext uri="{BB962C8B-B14F-4D97-AF65-F5344CB8AC3E}">
        <p14:creationId xmlns:p14="http://schemas.microsoft.com/office/powerpoint/2010/main" val="312207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71"/>
                                        </p:tgtEl>
                                        <p:attrNameLst>
                                          <p:attrName>style.visibility</p:attrName>
                                        </p:attrNameLst>
                                      </p:cBhvr>
                                      <p:to>
                                        <p:strVal val="visible"/>
                                      </p:to>
                                    </p:set>
                                    <p:animEffect transition="in" filter="fade">
                                      <p:cBhvr>
                                        <p:cTn id="10"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BAB17-0B61-4C9E-BC84-F77463891700}"/>
              </a:ext>
            </a:extLst>
          </p:cNvPr>
          <p:cNvSpPr>
            <a:spLocks noGrp="1"/>
          </p:cNvSpPr>
          <p:nvPr>
            <p:ph type="title"/>
          </p:nvPr>
        </p:nvSpPr>
        <p:spPr/>
        <p:txBody>
          <a:bodyPr/>
          <a:lstStyle/>
          <a:p>
            <a:r>
              <a:rPr kumimoji="1" lang="en-US" altLang="ja-JP" dirty="0"/>
              <a:t>LMCLF</a:t>
            </a:r>
            <a:r>
              <a:rPr kumimoji="1" lang="ja-JP" altLang="en-US" dirty="0"/>
              <a:t>の数学的証明の命題の提案③</a:t>
            </a:r>
          </a:p>
        </p:txBody>
      </p:sp>
      <p:sp>
        <p:nvSpPr>
          <p:cNvPr id="3" name="コンテンツ プレースホルダー 2">
            <a:extLst>
              <a:ext uri="{FF2B5EF4-FFF2-40B4-BE49-F238E27FC236}">
                <a16:creationId xmlns:a16="http://schemas.microsoft.com/office/drawing/2014/main" id="{9AE12213-2E03-46FE-A69E-85311BD336CB}"/>
              </a:ext>
            </a:extLst>
          </p:cNvPr>
          <p:cNvSpPr>
            <a:spLocks noGrp="1"/>
          </p:cNvSpPr>
          <p:nvPr>
            <p:ph idx="1"/>
          </p:nvPr>
        </p:nvSpPr>
        <p:spPr/>
        <p:txBody>
          <a:bodyPr/>
          <a:lstStyle/>
          <a:p>
            <a:r>
              <a:rPr kumimoji="1" lang="en-US" altLang="ja-JP" dirty="0"/>
              <a:t>LMCF</a:t>
            </a:r>
            <a:r>
              <a:rPr kumimoji="1" lang="ja-JP" altLang="en-US" dirty="0"/>
              <a:t>とは違い消費メモリ増分だけでなく時間も絡んでいる</a:t>
            </a:r>
            <a:endParaRPr kumimoji="1" lang="en-US" altLang="ja-JP" dirty="0"/>
          </a:p>
          <a:p>
            <a:pPr marL="0" indent="0">
              <a:buNone/>
            </a:pPr>
            <a:r>
              <a:rPr lang="ja-JP" altLang="en-US" dirty="0"/>
              <a:t>　　最悪メモリ消費量は必ずそれぞれのタスクでそれのみを実行させた中で一番大きくなったものとなっている</a:t>
            </a:r>
            <a:endParaRPr lang="en-US" altLang="ja-JP" dirty="0"/>
          </a:p>
          <a:p>
            <a:pPr marL="0" indent="0">
              <a:buNone/>
            </a:pPr>
            <a:r>
              <a:rPr lang="ja-JP" altLang="en-US" dirty="0"/>
              <a:t>　　　　　　　　　　　　　　↓</a:t>
            </a:r>
            <a:endParaRPr lang="en-US" altLang="ja-JP" dirty="0"/>
          </a:p>
          <a:p>
            <a:pPr marL="0" indent="0">
              <a:buNone/>
            </a:pPr>
            <a:r>
              <a:rPr lang="el-GR" altLang="ja-JP" dirty="0"/>
              <a:t>Θ</a:t>
            </a:r>
            <a:r>
              <a:rPr lang="ja-JP" altLang="en-US" dirty="0"/>
              <a:t>の値が小さいものからタスクを一つずつ実行して解放している</a:t>
            </a:r>
            <a:endParaRPr lang="en-US" altLang="ja-JP" dirty="0"/>
          </a:p>
          <a:p>
            <a:pPr marL="0" indent="0">
              <a:buNone/>
            </a:pPr>
            <a:endParaRPr lang="en-US" altLang="ja-JP" dirty="0"/>
          </a:p>
          <a:p>
            <a:pPr marL="0" indent="0">
              <a:buNone/>
            </a:pPr>
            <a:r>
              <a:rPr lang="ja-JP" altLang="en-US" dirty="0"/>
              <a:t>　一つのタスクを解放するのがどのスケジュールよりも早い？</a:t>
            </a:r>
            <a:endParaRPr lang="en-US" altLang="ja-JP" dirty="0"/>
          </a:p>
        </p:txBody>
      </p:sp>
    </p:spTree>
    <p:extLst>
      <p:ext uri="{BB962C8B-B14F-4D97-AF65-F5344CB8AC3E}">
        <p14:creationId xmlns:p14="http://schemas.microsoft.com/office/powerpoint/2010/main" val="1838286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C0D6A-DD6B-412D-90AA-9D0B2B819D79}"/>
              </a:ext>
            </a:extLst>
          </p:cNvPr>
          <p:cNvSpPr>
            <a:spLocks noGrp="1"/>
          </p:cNvSpPr>
          <p:nvPr>
            <p:ph type="title"/>
          </p:nvPr>
        </p:nvSpPr>
        <p:spPr/>
        <p:txBody>
          <a:bodyPr/>
          <a:lstStyle/>
          <a:p>
            <a:r>
              <a:rPr kumimoji="1" lang="ja-JP" altLang="en-US" dirty="0"/>
              <a:t>今後について</a:t>
            </a:r>
          </a:p>
        </p:txBody>
      </p:sp>
      <p:sp>
        <p:nvSpPr>
          <p:cNvPr id="3" name="コンテンツ プレースホルダー 2">
            <a:extLst>
              <a:ext uri="{FF2B5EF4-FFF2-40B4-BE49-F238E27FC236}">
                <a16:creationId xmlns:a16="http://schemas.microsoft.com/office/drawing/2014/main" id="{7289589F-B19A-4B85-98BA-2DEEEEA78CFA}"/>
              </a:ext>
            </a:extLst>
          </p:cNvPr>
          <p:cNvSpPr>
            <a:spLocks noGrp="1"/>
          </p:cNvSpPr>
          <p:nvPr>
            <p:ph idx="1"/>
          </p:nvPr>
        </p:nvSpPr>
        <p:spPr/>
        <p:txBody>
          <a:bodyPr/>
          <a:lstStyle/>
          <a:p>
            <a:r>
              <a:rPr kumimoji="1" lang="ja-JP" altLang="en-US" dirty="0"/>
              <a:t>命題を提案するためにもう少し模索する</a:t>
            </a:r>
            <a:endParaRPr kumimoji="1" lang="en-US" altLang="ja-JP" dirty="0"/>
          </a:p>
          <a:p>
            <a:r>
              <a:rPr lang="en-US" altLang="ja-JP" dirty="0"/>
              <a:t>LMCLF</a:t>
            </a:r>
            <a:r>
              <a:rPr lang="ja-JP" altLang="en-US" dirty="0"/>
              <a:t>の</a:t>
            </a:r>
            <a:r>
              <a:rPr lang="en-US" altLang="ja-JP" dirty="0"/>
              <a:t>θ</a:t>
            </a:r>
            <a:r>
              <a:rPr lang="ja-JP" altLang="en-US" dirty="0"/>
              <a:t>の値を求めるための換算レート</a:t>
            </a:r>
            <a:r>
              <a:rPr lang="en-US" altLang="ja-JP" dirty="0"/>
              <a:t>α</a:t>
            </a:r>
            <a:r>
              <a:rPr lang="ja-JP" altLang="en-US" dirty="0"/>
              <a:t>の模索</a:t>
            </a:r>
            <a:endParaRPr lang="en-US" altLang="ja-JP" dirty="0"/>
          </a:p>
          <a:p>
            <a:r>
              <a:rPr kumimoji="1" lang="en-US" altLang="ja-JP" dirty="0"/>
              <a:t>JAIST</a:t>
            </a:r>
            <a:r>
              <a:rPr kumimoji="1" lang="ja-JP" altLang="en-US" dirty="0"/>
              <a:t>の試験（１０月１８日）</a:t>
            </a:r>
          </a:p>
        </p:txBody>
      </p:sp>
    </p:spTree>
    <p:extLst>
      <p:ext uri="{BB962C8B-B14F-4D97-AF65-F5344CB8AC3E}">
        <p14:creationId xmlns:p14="http://schemas.microsoft.com/office/powerpoint/2010/main" val="328453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A9DF04-D680-48C4-8E65-BC1EE962FB59}"/>
              </a:ext>
            </a:extLst>
          </p:cNvPr>
          <p:cNvSpPr>
            <a:spLocks noGrp="1"/>
          </p:cNvSpPr>
          <p:nvPr>
            <p:ph type="title"/>
          </p:nvPr>
        </p:nvSpPr>
        <p:spPr/>
        <p:txBody>
          <a:bodyPr/>
          <a:lstStyle/>
          <a:p>
            <a:r>
              <a:rPr kumimoji="1" lang="ja-JP" altLang="en-US" dirty="0"/>
              <a:t>質問</a:t>
            </a:r>
          </a:p>
        </p:txBody>
      </p:sp>
      <p:sp>
        <p:nvSpPr>
          <p:cNvPr id="3" name="コンテンツ プレースホルダー 2">
            <a:extLst>
              <a:ext uri="{FF2B5EF4-FFF2-40B4-BE49-F238E27FC236}">
                <a16:creationId xmlns:a16="http://schemas.microsoft.com/office/drawing/2014/main" id="{FADBC693-2B5B-4BF7-883E-E87B74C8952A}"/>
              </a:ext>
            </a:extLst>
          </p:cNvPr>
          <p:cNvSpPr>
            <a:spLocks noGrp="1"/>
          </p:cNvSpPr>
          <p:nvPr>
            <p:ph idx="1"/>
          </p:nvPr>
        </p:nvSpPr>
        <p:spPr/>
        <p:txBody>
          <a:bodyPr/>
          <a:lstStyle/>
          <a:p>
            <a:r>
              <a:rPr kumimoji="1" lang="ja-JP" altLang="en-US" dirty="0"/>
              <a:t>定理１‘の証明のとこで、青線は別の任意のスケジュールなのにもかかわらず常にメモリ消費量</a:t>
            </a:r>
            <a:r>
              <a:rPr kumimoji="1" lang="en-US" altLang="ja-JP" dirty="0"/>
              <a:t>n</a:t>
            </a:r>
            <a:r>
              <a:rPr kumimoji="1" lang="ja-JP" altLang="en-US" dirty="0"/>
              <a:t>位を通り続けているのということなのか</a:t>
            </a:r>
            <a:endParaRPr kumimoji="1" lang="en-US" altLang="ja-JP" dirty="0"/>
          </a:p>
          <a:p>
            <a:endParaRPr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05545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613909-F329-4BC8-B5A9-E292FFD44E24}"/>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A1FA8F5-0D0E-4AD4-8EAC-A82FD634DBCC}"/>
              </a:ext>
            </a:extLst>
          </p:cNvPr>
          <p:cNvSpPr>
            <a:spLocks noGrp="1"/>
          </p:cNvSpPr>
          <p:nvPr>
            <p:ph idx="1"/>
          </p:nvPr>
        </p:nvSpPr>
        <p:spPr/>
        <p:txBody>
          <a:bodyPr/>
          <a:lstStyle/>
          <a:p>
            <a:r>
              <a:rPr kumimoji="1" lang="ja-JP" altLang="en-US" dirty="0"/>
              <a:t>進捗</a:t>
            </a:r>
            <a:endParaRPr kumimoji="1" lang="en-US" altLang="ja-JP" dirty="0"/>
          </a:p>
          <a:p>
            <a:r>
              <a:rPr kumimoji="1" lang="ja-JP" altLang="en-US" dirty="0"/>
              <a:t>今後について</a:t>
            </a:r>
            <a:endParaRPr kumimoji="1" lang="en-US" altLang="ja-JP" dirty="0"/>
          </a:p>
          <a:p>
            <a:r>
              <a:rPr lang="ja-JP" altLang="en-US" dirty="0"/>
              <a:t>質問</a:t>
            </a:r>
            <a:endParaRPr kumimoji="1" lang="ja-JP" altLang="en-US" dirty="0"/>
          </a:p>
        </p:txBody>
      </p:sp>
    </p:spTree>
    <p:extLst>
      <p:ext uri="{BB962C8B-B14F-4D97-AF65-F5344CB8AC3E}">
        <p14:creationId xmlns:p14="http://schemas.microsoft.com/office/powerpoint/2010/main" val="44454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3940313" y="7"/>
            <a:ext cx="6727688" cy="1390215"/>
          </a:xfrm>
        </p:spPr>
        <p:txBody>
          <a:bodyPr>
            <a:normAutofit fontScale="90000"/>
          </a:bodyPr>
          <a:lstStyle/>
          <a:p>
            <a:r>
              <a:rPr lang="en-US" altLang="ja-JP" dirty="0"/>
              <a:t>Least Memory, </a:t>
            </a:r>
            <a:br>
              <a:rPr lang="en-US" altLang="ja-JP" dirty="0"/>
            </a:br>
            <a:r>
              <a:rPr lang="en-US" altLang="ja-JP" dirty="0"/>
              <a:t>remaining  Computation-time, </a:t>
            </a:r>
            <a:br>
              <a:rPr lang="en-US" altLang="ja-JP" dirty="0"/>
            </a:br>
            <a:r>
              <a:rPr lang="en-US" altLang="ja-JP" dirty="0"/>
              <a:t>and Laxity First</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B9E294D-AE52-41C3-A0F9-B3A47F72C57B}"/>
                  </a:ext>
                </a:extLst>
              </p:cNvPr>
              <p:cNvSpPr txBox="1"/>
              <p:nvPr/>
            </p:nvSpPr>
            <p:spPr>
              <a:xfrm>
                <a:off x="1775668" y="5235833"/>
                <a:ext cx="8640660"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buFont typeface="+mj-lt"/>
                  <a:buAutoNum type="arabicPeriod"/>
                </a:pPr>
                <a:r>
                  <a:rPr lang="ja-JP" altLang="en-US" sz="2000" dirty="0"/>
                  <a:t>タスクの次状態の</a:t>
                </a:r>
                <a14:m>
                  <m:oMath xmlns:m="http://schemas.openxmlformats.org/officeDocument/2006/math">
                    <m:r>
                      <a:rPr lang="ja-JP" altLang="en-US" sz="2000" i="1">
                        <a:solidFill>
                          <a:srgbClr val="FF0000"/>
                        </a:solidFill>
                        <a:latin typeface="Cambria Math" panose="02040503050406030204" pitchFamily="18" charset="0"/>
                      </a:rPr>
                      <m:t>𝛼</m:t>
                    </m:r>
                  </m:oMath>
                </a14:m>
                <a:r>
                  <a:rPr lang="en-US" altLang="ja-JP" sz="2000" dirty="0">
                    <a:solidFill>
                      <a:srgbClr val="FF0000"/>
                    </a:solidFill>
                  </a:rPr>
                  <a:t>×</a:t>
                </a:r>
                <a:r>
                  <a:rPr lang="ja-JP" altLang="en-US" sz="2000" dirty="0">
                    <a:solidFill>
                      <a:srgbClr val="FF0000"/>
                    </a:solidFill>
                  </a:rPr>
                  <a:t>消費メモリ増分＋（残余実行時間</a:t>
                </a:r>
                <a:r>
                  <a:rPr lang="en-US" altLang="ja-JP" sz="2000" dirty="0">
                    <a:solidFill>
                      <a:srgbClr val="FF0000"/>
                    </a:solidFill>
                  </a:rPr>
                  <a:t>×</a:t>
                </a:r>
                <a:r>
                  <a:rPr lang="ja-JP" altLang="en-US" sz="2000" dirty="0">
                    <a:solidFill>
                      <a:srgbClr val="FF0000"/>
                    </a:solidFill>
                  </a:rPr>
                  <a:t>余裕時間）</a:t>
                </a:r>
                <a:r>
                  <a:rPr lang="ja-JP" altLang="en-US" sz="2000" dirty="0"/>
                  <a:t>を比較</a:t>
                </a:r>
                <a:endParaRPr lang="en-US" altLang="ja-JP" sz="2000" dirty="0"/>
              </a:p>
              <a:p>
                <a:pPr marL="457200" indent="-457200">
                  <a:buClr>
                    <a:schemeClr val="tx1"/>
                  </a:buClr>
                  <a:buFont typeface="+mj-lt"/>
                  <a:buAutoNum type="arabicPeriod"/>
                </a:pPr>
                <a:r>
                  <a:rPr lang="en-US" altLang="ja-JP" sz="2000" dirty="0"/>
                  <a:t>1. </a:t>
                </a:r>
                <a:r>
                  <a:rPr lang="ja-JP" altLang="en-US" sz="2000" dirty="0"/>
                  <a:t>の値が</a:t>
                </a:r>
                <a:r>
                  <a:rPr lang="ja-JP" altLang="en-US" sz="2000" dirty="0">
                    <a:solidFill>
                      <a:srgbClr val="FF0000"/>
                    </a:solidFill>
                  </a:rPr>
                  <a:t>最小</a:t>
                </a:r>
                <a:r>
                  <a:rPr lang="ja-JP" altLang="en-US" sz="2000" dirty="0"/>
                  <a:t>のタスクから順に高い優先度を付与</a:t>
                </a:r>
                <a:endParaRPr lang="en-US" altLang="ja-JP" dirty="0"/>
              </a:p>
            </p:txBody>
          </p:sp>
        </mc:Choice>
        <mc:Fallback xmlns="">
          <p:sp>
            <p:nvSpPr>
              <p:cNvPr id="6" name="テキスト ボックス 5">
                <a:extLst>
                  <a:ext uri="{FF2B5EF4-FFF2-40B4-BE49-F238E27FC236}">
                    <a16:creationId xmlns:a16="http://schemas.microsoft.com/office/drawing/2014/main" id="{FB9E294D-AE52-41C3-A0F9-B3A47F72C57B}"/>
                  </a:ext>
                </a:extLst>
              </p:cNvPr>
              <p:cNvSpPr txBox="1">
                <a:spLocks noRot="1" noChangeAspect="1" noMove="1" noResize="1" noEditPoints="1" noAdjustHandles="1" noChangeArrowheads="1" noChangeShapeType="1" noTextEdit="1"/>
              </p:cNvSpPr>
              <p:nvPr/>
            </p:nvSpPr>
            <p:spPr>
              <a:xfrm>
                <a:off x="1775668" y="5235833"/>
                <a:ext cx="8640660" cy="1015663"/>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F5AC58BE-470B-48D1-B62A-332EAF178CD6}"/>
              </a:ext>
            </a:extLst>
          </p:cNvPr>
          <p:cNvSpPr/>
          <p:nvPr/>
        </p:nvSpPr>
        <p:spPr>
          <a:xfrm>
            <a:off x="1616277" y="4525433"/>
            <a:ext cx="8956127" cy="7375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400" dirty="0">
                <a:solidFill>
                  <a:schemeClr val="tx1"/>
                </a:solidFill>
              </a:rPr>
              <a:t> Least Memory, remaining Computation-time, </a:t>
            </a:r>
          </a:p>
          <a:p>
            <a:pPr algn="ctr"/>
            <a:r>
              <a:rPr lang="en-US" altLang="ja-JP" sz="2400" dirty="0">
                <a:solidFill>
                  <a:schemeClr val="tx1"/>
                </a:solidFill>
              </a:rPr>
              <a:t>and Laxity First (LMCLF)</a:t>
            </a:r>
            <a:endParaRPr lang="ja-JP" altLang="en-US" sz="2400" dirty="0">
              <a:solidFill>
                <a:schemeClr val="tx1"/>
              </a:solidFill>
            </a:endParaRPr>
          </a:p>
        </p:txBody>
      </p:sp>
      <p:sp>
        <p:nvSpPr>
          <p:cNvPr id="13" name="テキスト ボックス 12">
            <a:extLst>
              <a:ext uri="{FF2B5EF4-FFF2-40B4-BE49-F238E27FC236}">
                <a16:creationId xmlns:a16="http://schemas.microsoft.com/office/drawing/2014/main" id="{D214FE00-A3D3-4751-BE0C-06592416AA6F}"/>
              </a:ext>
            </a:extLst>
          </p:cNvPr>
          <p:cNvSpPr txBox="1"/>
          <p:nvPr/>
        </p:nvSpPr>
        <p:spPr>
          <a:xfrm>
            <a:off x="1775669" y="2030218"/>
            <a:ext cx="8640660"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buFont typeface="+mj-lt"/>
              <a:buAutoNum type="arabicPeriod"/>
            </a:pPr>
            <a:r>
              <a:rPr lang="ja-JP" altLang="en-US" sz="2000" dirty="0"/>
              <a:t>残余実行時間を考慮し，早めに終わりそうなタスクは先に終わらせる．</a:t>
            </a:r>
            <a:endParaRPr lang="en-US" altLang="ja-JP" sz="2000" dirty="0"/>
          </a:p>
          <a:p>
            <a:pPr marL="457200" indent="-457200">
              <a:buFont typeface="+mj-lt"/>
              <a:buAutoNum type="arabicPeriod"/>
            </a:pPr>
            <a:r>
              <a:rPr lang="ja-JP" altLang="en-US" sz="2000" dirty="0"/>
              <a:t>余裕時間を考慮し，デッドラインまでに終了させるタスクを増加させる．</a:t>
            </a:r>
            <a:r>
              <a:rPr lang="en-US" altLang="ja-JP" sz="2000" dirty="0"/>
              <a:t>	</a:t>
            </a:r>
          </a:p>
        </p:txBody>
      </p:sp>
      <p:sp>
        <p:nvSpPr>
          <p:cNvPr id="14" name="正方形/長方形 13">
            <a:extLst>
              <a:ext uri="{FF2B5EF4-FFF2-40B4-BE49-F238E27FC236}">
                <a16:creationId xmlns:a16="http://schemas.microsoft.com/office/drawing/2014/main" id="{E9C5613C-3E87-410C-A6B1-A9F6E69367A0}"/>
              </a:ext>
            </a:extLst>
          </p:cNvPr>
          <p:cNvSpPr/>
          <p:nvPr/>
        </p:nvSpPr>
        <p:spPr>
          <a:xfrm>
            <a:off x="1616278" y="1578546"/>
            <a:ext cx="2697575"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400" dirty="0">
                <a:solidFill>
                  <a:schemeClr val="tx1"/>
                </a:solidFill>
              </a:rPr>
              <a:t>検討</a:t>
            </a:r>
          </a:p>
        </p:txBody>
      </p:sp>
      <p:sp>
        <p:nvSpPr>
          <p:cNvPr id="10" name="テキスト ボックス 9">
            <a:extLst>
              <a:ext uri="{FF2B5EF4-FFF2-40B4-BE49-F238E27FC236}">
                <a16:creationId xmlns:a16="http://schemas.microsoft.com/office/drawing/2014/main" id="{D7E28C9F-BF16-4324-A31B-D063230A77D1}"/>
              </a:ext>
            </a:extLst>
          </p:cNvPr>
          <p:cNvSpPr txBox="1"/>
          <p:nvPr/>
        </p:nvSpPr>
        <p:spPr>
          <a:xfrm>
            <a:off x="1775669" y="3506709"/>
            <a:ext cx="8640660"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buFont typeface="+mj-lt"/>
              <a:buAutoNum type="arabicPeriod"/>
            </a:pPr>
            <a:r>
              <a:rPr lang="ja-JP" altLang="en-US" sz="2000" dirty="0"/>
              <a:t>各タスクの次状態の</a:t>
            </a:r>
            <a:r>
              <a:rPr lang="ja-JP" altLang="en-US" sz="2000" dirty="0">
                <a:highlight>
                  <a:srgbClr val="FFFF00"/>
                </a:highlight>
              </a:rPr>
              <a:t>消費メモリ増分</a:t>
            </a:r>
            <a:r>
              <a:rPr lang="ja-JP" altLang="en-US" sz="2000" dirty="0"/>
              <a:t>を比較</a:t>
            </a:r>
            <a:endParaRPr lang="en-US" altLang="ja-JP" sz="2000" dirty="0"/>
          </a:p>
          <a:p>
            <a:pPr marL="457200" indent="-457200">
              <a:buFont typeface="+mj-ea"/>
              <a:buAutoNum type="arabicPeriod"/>
            </a:pPr>
            <a:r>
              <a:rPr lang="ja-JP" altLang="en-US" sz="2000" dirty="0">
                <a:highlight>
                  <a:srgbClr val="FFFF00"/>
                </a:highlight>
              </a:rPr>
              <a:t>消費メモリ増分</a:t>
            </a:r>
            <a:r>
              <a:rPr lang="ja-JP" altLang="en-US" sz="2000" dirty="0"/>
              <a:t>が最小のタスクに最高優先度を付与</a:t>
            </a:r>
            <a:endParaRPr lang="en-US" altLang="ja-JP" dirty="0"/>
          </a:p>
        </p:txBody>
      </p:sp>
      <p:sp>
        <p:nvSpPr>
          <p:cNvPr id="11" name="正方形/長方形 10">
            <a:extLst>
              <a:ext uri="{FF2B5EF4-FFF2-40B4-BE49-F238E27FC236}">
                <a16:creationId xmlns:a16="http://schemas.microsoft.com/office/drawing/2014/main" id="{C5CC6C92-BCD1-4547-B1A6-F477704D34F0}"/>
              </a:ext>
            </a:extLst>
          </p:cNvPr>
          <p:cNvSpPr/>
          <p:nvPr/>
        </p:nvSpPr>
        <p:spPr>
          <a:xfrm>
            <a:off x="1616278" y="3055038"/>
            <a:ext cx="2697576"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400" dirty="0">
                <a:solidFill>
                  <a:schemeClr val="tx1"/>
                </a:solidFill>
              </a:rPr>
              <a:t>LMCF[2]</a:t>
            </a:r>
            <a:endParaRPr lang="ja-JP" altLang="en-US" sz="2400" dirty="0">
              <a:solidFill>
                <a:schemeClr val="tx1"/>
              </a:solidFill>
            </a:endParaRPr>
          </a:p>
        </p:txBody>
      </p:sp>
      <p:sp>
        <p:nvSpPr>
          <p:cNvPr id="18" name="矢印: 下 17">
            <a:extLst>
              <a:ext uri="{FF2B5EF4-FFF2-40B4-BE49-F238E27FC236}">
                <a16:creationId xmlns:a16="http://schemas.microsoft.com/office/drawing/2014/main" id="{5E65D72C-1406-4DC0-82FA-A77BD6E2A193}"/>
              </a:ext>
            </a:extLst>
          </p:cNvPr>
          <p:cNvSpPr/>
          <p:nvPr/>
        </p:nvSpPr>
        <p:spPr>
          <a:xfrm>
            <a:off x="8203096" y="4059765"/>
            <a:ext cx="2045806" cy="495342"/>
          </a:xfrm>
          <a:prstGeom prst="downArrow">
            <a:avLst/>
          </a:prstGeom>
          <a:solidFill>
            <a:srgbClr val="FF0000"/>
          </a:solid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6" name="四角形吹き出し 15"/>
              <p:cNvSpPr/>
              <p:nvPr/>
            </p:nvSpPr>
            <p:spPr>
              <a:xfrm flipH="1">
                <a:off x="7711690" y="5693088"/>
                <a:ext cx="1715210" cy="651680"/>
              </a:xfrm>
              <a:prstGeom prst="wedgeRectCallout">
                <a:avLst>
                  <a:gd name="adj1" fmla="val 247509"/>
                  <a:gd name="adj2" fmla="val -68293"/>
                </a:avLst>
              </a:prstGeom>
              <a:solidFill>
                <a:schemeClr val="bg1"/>
              </a:solidFill>
              <a:ln>
                <a:solidFill>
                  <a:schemeClr val="tx1"/>
                </a:solid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換算レート</a:t>
                </a:r>
                <a:endParaRPr lang="en-US" altLang="ja-JP" dirty="0"/>
              </a:p>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m:t>
                      </m:r>
                      <m:r>
                        <a:rPr lang="ja-JP" altLang="en-US" i="1">
                          <a:latin typeface="Cambria Math" panose="02040503050406030204" pitchFamily="18" charset="0"/>
                        </a:rPr>
                        <m:t>𝛼</m:t>
                      </m:r>
                      <m:r>
                        <a:rPr lang="en-US" altLang="ja-JP" i="1">
                          <a:latin typeface="Cambria Math" panose="02040503050406030204" pitchFamily="18" charset="0"/>
                        </a:rPr>
                        <m:t>&gt;0)</m:t>
                      </m:r>
                    </m:oMath>
                  </m:oMathPara>
                </a14:m>
                <a:endParaRPr lang="en-US" altLang="ja-JP" dirty="0"/>
              </a:p>
            </p:txBody>
          </p:sp>
        </mc:Choice>
        <mc:Fallback xmlns="">
          <p:sp>
            <p:nvSpPr>
              <p:cNvPr id="16" name="四角形吹き出し 15"/>
              <p:cNvSpPr>
                <a:spLocks noRot="1" noChangeAspect="1" noMove="1" noResize="1" noEditPoints="1" noAdjustHandles="1" noChangeArrowheads="1" noChangeShapeType="1" noTextEdit="1"/>
              </p:cNvSpPr>
              <p:nvPr/>
            </p:nvSpPr>
            <p:spPr>
              <a:xfrm flipH="1">
                <a:off x="7711690" y="5693088"/>
                <a:ext cx="1715210" cy="651680"/>
              </a:xfrm>
              <a:prstGeom prst="wedgeRectCallout">
                <a:avLst>
                  <a:gd name="adj1" fmla="val 247509"/>
                  <a:gd name="adj2" fmla="val -68293"/>
                </a:avLst>
              </a:prstGeom>
              <a:blipFill>
                <a:blip r:embed="rId4"/>
                <a:stretch>
                  <a:fillRect b="-2985"/>
                </a:stretch>
              </a:blipFill>
              <a:ln>
                <a:solidFill>
                  <a:schemeClr val="tx1"/>
                </a:solidFill>
              </a:ln>
            </p:spPr>
            <p:txBody>
              <a:bodyPr/>
              <a:lstStyle/>
              <a:p>
                <a:r>
                  <a:rPr lang="ja-JP" altLang="en-US">
                    <a:noFill/>
                  </a:rPr>
                  <a:t> </a:t>
                </a:r>
              </a:p>
            </p:txBody>
          </p:sp>
        </mc:Fallback>
      </mc:AlternateContent>
      <p:sp>
        <p:nvSpPr>
          <p:cNvPr id="19" name="フッター プレースホルダー 11">
            <a:extLst>
              <a:ext uri="{FF2B5EF4-FFF2-40B4-BE49-F238E27FC236}">
                <a16:creationId xmlns:a16="http://schemas.microsoft.com/office/drawing/2014/main" id="{C8C54DF8-86B9-4FAB-8D50-58C363D2B57B}"/>
              </a:ext>
            </a:extLst>
          </p:cNvPr>
          <p:cNvSpPr txBox="1">
            <a:spLocks/>
          </p:cNvSpPr>
          <p:nvPr/>
        </p:nvSpPr>
        <p:spPr>
          <a:xfrm>
            <a:off x="1616280" y="6316206"/>
            <a:ext cx="6586817" cy="538824"/>
          </a:xfrm>
          <a:prstGeom prst="rect">
            <a:avLst/>
          </a:prstGeom>
        </p:spPr>
        <p:txBody>
          <a:bodyPr/>
          <a:lstStyle>
            <a:defPPr>
              <a:defRPr lang="en-US"/>
            </a:defPPr>
            <a:lvl1pPr marL="0" algn="l"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sz="1050" dirty="0"/>
              <a:t>[2]Y. Machigashira and A. Nakata, “An improved LLF scheduling for reducing maximum heap memory consumption by considering laxity time”, In Proc. of 12</a:t>
            </a:r>
            <a:r>
              <a:rPr lang="en-US" altLang="ja-JP" sz="1050" baseline="30000" dirty="0"/>
              <a:t>th</a:t>
            </a:r>
            <a:r>
              <a:rPr lang="en-US" altLang="ja-JP" sz="1050" dirty="0"/>
              <a:t> Int. </a:t>
            </a:r>
            <a:r>
              <a:rPr lang="en-US" altLang="ja-JP" sz="1050" dirty="0" err="1"/>
              <a:t>Symp</a:t>
            </a:r>
            <a:r>
              <a:rPr lang="en-US" altLang="ja-JP" sz="1050" dirty="0"/>
              <a:t>. on Theoretical Aspects of Software Engineering, pp.144-149, IEEE Computer Society Press, 2018.</a:t>
            </a:r>
            <a:endParaRPr lang="ja-JP" altLang="en-US" sz="1050" dirty="0"/>
          </a:p>
        </p:txBody>
      </p:sp>
    </p:spTree>
    <p:extLst>
      <p:ext uri="{BB962C8B-B14F-4D97-AF65-F5344CB8AC3E}">
        <p14:creationId xmlns:p14="http://schemas.microsoft.com/office/powerpoint/2010/main" val="158637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8"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C2D0773-067D-4A27-B344-0666B5DC4806}"/>
              </a:ext>
            </a:extLst>
          </p:cNvPr>
          <p:cNvSpPr>
            <a:spLocks noGrp="1"/>
          </p:cNvSpPr>
          <p:nvPr>
            <p:ph type="title"/>
          </p:nvPr>
        </p:nvSpPr>
        <p:spPr/>
        <p:txBody>
          <a:bodyPr>
            <a:normAutofit/>
          </a:bodyPr>
          <a:lstStyle/>
          <a:p>
            <a:r>
              <a:rPr kumimoji="1" lang="en-US" altLang="ja-JP" dirty="0"/>
              <a:t>L</a:t>
            </a:r>
            <a:r>
              <a:rPr lang="en-US" altLang="ja-JP" dirty="0"/>
              <a:t>MCF</a:t>
            </a:r>
            <a:r>
              <a:rPr lang="ja-JP" altLang="en-US" dirty="0"/>
              <a:t>スケジューリング正当性</a:t>
            </a:r>
            <a:r>
              <a:rPr lang="en-US" altLang="ja-JP" dirty="0"/>
              <a:t>(</a:t>
            </a:r>
            <a:r>
              <a:rPr lang="ja-JP" altLang="en-US" dirty="0"/>
              <a:t>先行研究</a:t>
            </a:r>
            <a:r>
              <a:rPr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E5DADB-9D46-4204-B2FE-614D0A0FAF4D}"/>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p:sp>
        <p:nvSpPr>
          <p:cNvPr id="43" name="テキスト ボックス 42">
            <a:extLst>
              <a:ext uri="{FF2B5EF4-FFF2-40B4-BE49-F238E27FC236}">
                <a16:creationId xmlns:a16="http://schemas.microsoft.com/office/drawing/2014/main" id="{41756667-A6A6-4FEE-96B8-D00D4187564F}"/>
              </a:ext>
            </a:extLst>
          </p:cNvPr>
          <p:cNvSpPr txBox="1"/>
          <p:nvPr/>
        </p:nvSpPr>
        <p:spPr>
          <a:xfrm>
            <a:off x="1775668" y="1953421"/>
            <a:ext cx="8640660" cy="1200329"/>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sz="2400" dirty="0">
                <a:solidFill>
                  <a:schemeClr val="tx1"/>
                </a:solidFill>
              </a:rPr>
              <a:t>任意のタスクセット</a:t>
            </a:r>
            <a:r>
              <a:rPr lang="en-US" altLang="ja-JP" sz="2400" i="1" dirty="0">
                <a:solidFill>
                  <a:schemeClr val="tx1"/>
                </a:solidFill>
              </a:rPr>
              <a:t>TS</a:t>
            </a:r>
            <a:r>
              <a:rPr lang="ja-JP" altLang="en-US" sz="2400" dirty="0">
                <a:solidFill>
                  <a:schemeClr val="tx1"/>
                </a:solidFill>
              </a:rPr>
              <a:t>において，最大メモリ消費状態を通らない</a:t>
            </a:r>
            <a:r>
              <a:rPr lang="en-US" altLang="ja-JP" sz="2400" dirty="0">
                <a:solidFill>
                  <a:schemeClr val="tx1"/>
                </a:solidFill>
              </a:rPr>
              <a:t>LMCF</a:t>
            </a:r>
            <a:r>
              <a:rPr lang="ja-JP" altLang="en-US" sz="2400" dirty="0">
                <a:solidFill>
                  <a:schemeClr val="tx1"/>
                </a:solidFill>
              </a:rPr>
              <a:t>以外のスケジュールが存在するならば，</a:t>
            </a:r>
            <a:r>
              <a:rPr lang="en-US" altLang="ja-JP" sz="2400" i="1" dirty="0">
                <a:solidFill>
                  <a:schemeClr val="tx1"/>
                </a:solidFill>
              </a:rPr>
              <a:t>TS</a:t>
            </a:r>
            <a:r>
              <a:rPr lang="ja-JP" altLang="en-US" sz="2400" dirty="0">
                <a:solidFill>
                  <a:schemeClr val="tx1"/>
                </a:solidFill>
              </a:rPr>
              <a:t>の任意の</a:t>
            </a:r>
            <a:r>
              <a:rPr lang="en-US" altLang="ja-JP" sz="2400" dirty="0">
                <a:solidFill>
                  <a:schemeClr val="tx1"/>
                </a:solidFill>
              </a:rPr>
              <a:t>LMCF</a:t>
            </a:r>
            <a:r>
              <a:rPr lang="ja-JP" altLang="en-US" sz="2400" dirty="0">
                <a:solidFill>
                  <a:schemeClr val="tx1"/>
                </a:solidFill>
              </a:rPr>
              <a:t>スケジュールは最大メモリ消費状態を通らない．</a:t>
            </a:r>
            <a:endParaRPr lang="en-US" altLang="ja-JP" sz="2400" dirty="0">
              <a:solidFill>
                <a:schemeClr val="tx1"/>
              </a:solidFill>
            </a:endParaRPr>
          </a:p>
        </p:txBody>
      </p:sp>
      <p:sp>
        <p:nvSpPr>
          <p:cNvPr id="45" name="正方形/長方形 44">
            <a:extLst>
              <a:ext uri="{FF2B5EF4-FFF2-40B4-BE49-F238E27FC236}">
                <a16:creationId xmlns:a16="http://schemas.microsoft.com/office/drawing/2014/main" id="{119E2831-3D83-4057-9B15-32B8AD9D0BF0}"/>
              </a:ext>
            </a:extLst>
          </p:cNvPr>
          <p:cNvSpPr/>
          <p:nvPr/>
        </p:nvSpPr>
        <p:spPr>
          <a:xfrm>
            <a:off x="1616276" y="1499155"/>
            <a:ext cx="2407730"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800" dirty="0">
                <a:solidFill>
                  <a:schemeClr val="tx1"/>
                </a:solidFill>
              </a:rPr>
              <a:t>定理</a:t>
            </a:r>
            <a:r>
              <a:rPr lang="en-US" altLang="ja-JP" sz="2800" dirty="0">
                <a:solidFill>
                  <a:schemeClr val="tx1"/>
                </a:solidFill>
              </a:rPr>
              <a:t>1[3]</a:t>
            </a:r>
            <a:endParaRPr lang="ja-JP" altLang="en-US" sz="2800" dirty="0">
              <a:solidFill>
                <a:schemeClr val="tx1"/>
              </a:solidFill>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E8B8365-C59A-497A-98AC-8CF83A010966}"/>
                  </a:ext>
                </a:extLst>
              </p:cNvPr>
              <p:cNvSpPr txBox="1"/>
              <p:nvPr/>
            </p:nvSpPr>
            <p:spPr>
              <a:xfrm>
                <a:off x="1775666" y="4652319"/>
                <a:ext cx="8640660" cy="156966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sz="2400" dirty="0">
                    <a:solidFill>
                      <a:schemeClr val="tx1"/>
                    </a:solidFill>
                  </a:rPr>
                  <a:t>任意のタスクセット</a:t>
                </a:r>
                <a:r>
                  <a:rPr lang="en-US" altLang="ja-JP" sz="2400" i="1" dirty="0">
                    <a:solidFill>
                      <a:schemeClr val="tx1"/>
                    </a:solidFill>
                  </a:rPr>
                  <a:t>TS</a:t>
                </a:r>
                <a:r>
                  <a:rPr lang="ja-JP" altLang="en-US" sz="2400" dirty="0">
                    <a:solidFill>
                      <a:schemeClr val="tx1"/>
                    </a:solidFill>
                  </a:rPr>
                  <a:t>において，メモリ消費量上位</a:t>
                </a:r>
                <a14:m>
                  <m:oMath xmlns:m="http://schemas.openxmlformats.org/officeDocument/2006/math">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𝑛</m:t>
                    </m:r>
                    <m:r>
                      <a:rPr lang="en-US" altLang="ja-JP" sz="2400" i="1">
                        <a:solidFill>
                          <a:schemeClr val="tx1"/>
                        </a:solidFill>
                        <a:latin typeface="Cambria Math" panose="02040503050406030204" pitchFamily="18" charset="0"/>
                      </a:rPr>
                      <m:t>−1)</m:t>
                    </m:r>
                  </m:oMath>
                </a14:m>
                <a:r>
                  <a:rPr lang="ja-JP" altLang="en-US" sz="2400" dirty="0">
                    <a:solidFill>
                      <a:schemeClr val="tx1"/>
                    </a:solidFill>
                  </a:rPr>
                  <a:t>位までの状態を通らない</a:t>
                </a:r>
                <a:r>
                  <a:rPr lang="en-US" altLang="ja-JP" sz="2400" dirty="0">
                    <a:solidFill>
                      <a:schemeClr val="tx1"/>
                    </a:solidFill>
                  </a:rPr>
                  <a:t>LMCF</a:t>
                </a:r>
                <a:r>
                  <a:rPr lang="ja-JP" altLang="en-US" sz="2400" dirty="0">
                    <a:solidFill>
                      <a:schemeClr val="tx1"/>
                    </a:solidFill>
                  </a:rPr>
                  <a:t>以外のスケジュールが存在するならば，</a:t>
                </a:r>
                <a:r>
                  <a:rPr lang="en-US" altLang="ja-JP" sz="2400" i="1" dirty="0">
                    <a:solidFill>
                      <a:schemeClr val="tx1"/>
                    </a:solidFill>
                  </a:rPr>
                  <a:t>TS</a:t>
                </a:r>
                <a:r>
                  <a:rPr lang="ja-JP" altLang="en-US" sz="2400" dirty="0">
                    <a:solidFill>
                      <a:schemeClr val="tx1"/>
                    </a:solidFill>
                  </a:rPr>
                  <a:t>の任意の</a:t>
                </a:r>
                <a:r>
                  <a:rPr lang="en-US" altLang="ja-JP" sz="2400" dirty="0">
                    <a:solidFill>
                      <a:schemeClr val="tx1"/>
                    </a:solidFill>
                  </a:rPr>
                  <a:t>LMCF</a:t>
                </a:r>
                <a:r>
                  <a:rPr lang="ja-JP" altLang="en-US" sz="2400" dirty="0">
                    <a:solidFill>
                      <a:schemeClr val="tx1"/>
                    </a:solidFill>
                  </a:rPr>
                  <a:t>スケジュールはメモリ消費量上位</a:t>
                </a:r>
                <a14:m>
                  <m:oMath xmlns:m="http://schemas.openxmlformats.org/officeDocument/2006/math">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𝑛</m:t>
                    </m:r>
                    <m:r>
                      <a:rPr lang="en-US" altLang="ja-JP" sz="2400" i="1">
                        <a:solidFill>
                          <a:schemeClr val="tx1"/>
                        </a:solidFill>
                        <a:latin typeface="Cambria Math" panose="02040503050406030204" pitchFamily="18" charset="0"/>
                      </a:rPr>
                      <m:t>−1)</m:t>
                    </m:r>
                  </m:oMath>
                </a14:m>
                <a:r>
                  <a:rPr lang="ja-JP" altLang="en-US" sz="2400" dirty="0">
                    <a:solidFill>
                      <a:schemeClr val="tx1"/>
                    </a:solidFill>
                  </a:rPr>
                  <a:t>位までの状態を通らない．</a:t>
                </a:r>
                <a:endParaRPr lang="en-US" altLang="ja-JP" sz="2400" dirty="0">
                  <a:solidFill>
                    <a:schemeClr val="tx1"/>
                  </a:solidFill>
                </a:endParaRPr>
              </a:p>
            </p:txBody>
          </p:sp>
        </mc:Choice>
        <mc:Fallback xmlns="">
          <p:sp>
            <p:nvSpPr>
              <p:cNvPr id="11" name="テキスト ボックス 10">
                <a:extLst>
                  <a:ext uri="{FF2B5EF4-FFF2-40B4-BE49-F238E27FC236}">
                    <a16:creationId xmlns:a16="http://schemas.microsoft.com/office/drawing/2014/main" id="{BE8B8365-C59A-497A-98AC-8CF83A010966}"/>
                  </a:ext>
                </a:extLst>
              </p:cNvPr>
              <p:cNvSpPr txBox="1">
                <a:spLocks noRot="1" noChangeAspect="1" noMove="1" noResize="1" noEditPoints="1" noAdjustHandles="1" noChangeArrowheads="1" noChangeShapeType="1" noTextEdit="1"/>
              </p:cNvSpPr>
              <p:nvPr/>
            </p:nvSpPr>
            <p:spPr>
              <a:xfrm>
                <a:off x="1775666" y="4652319"/>
                <a:ext cx="8640660" cy="1569660"/>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4DFD9BD1-0CCE-4BF3-9B4D-405A35A7A6A7}"/>
              </a:ext>
            </a:extLst>
          </p:cNvPr>
          <p:cNvSpPr/>
          <p:nvPr/>
        </p:nvSpPr>
        <p:spPr>
          <a:xfrm>
            <a:off x="1616276" y="4198054"/>
            <a:ext cx="2407730"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800" dirty="0">
                <a:solidFill>
                  <a:schemeClr val="tx1"/>
                </a:solidFill>
              </a:rPr>
              <a:t>定理</a:t>
            </a:r>
            <a:r>
              <a:rPr lang="en-US" altLang="ja-JP" sz="2800" dirty="0">
                <a:solidFill>
                  <a:schemeClr val="tx1"/>
                </a:solidFill>
              </a:rPr>
              <a:t>1’</a:t>
            </a:r>
            <a:endParaRPr lang="ja-JP" altLang="en-US" sz="2800" dirty="0">
              <a:solidFill>
                <a:schemeClr val="tx1"/>
              </a:solidFill>
            </a:endParaRPr>
          </a:p>
        </p:txBody>
      </p:sp>
      <p:sp>
        <p:nvSpPr>
          <p:cNvPr id="8" name="矢印: 下 7">
            <a:extLst>
              <a:ext uri="{FF2B5EF4-FFF2-40B4-BE49-F238E27FC236}">
                <a16:creationId xmlns:a16="http://schemas.microsoft.com/office/drawing/2014/main" id="{7CE30CE9-126C-41B9-966E-317D67EC6B25}"/>
              </a:ext>
            </a:extLst>
          </p:cNvPr>
          <p:cNvSpPr/>
          <p:nvPr/>
        </p:nvSpPr>
        <p:spPr>
          <a:xfrm>
            <a:off x="5644829" y="3574147"/>
            <a:ext cx="902334" cy="657775"/>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E6E92F2-A8EE-459C-904D-CF4A342B99F9}"/>
                  </a:ext>
                </a:extLst>
              </p:cNvPr>
              <p:cNvSpPr txBox="1"/>
              <p:nvPr/>
            </p:nvSpPr>
            <p:spPr>
              <a:xfrm>
                <a:off x="7301346" y="3672201"/>
                <a:ext cx="1580375" cy="830997"/>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14:m>
                  <m:oMath xmlns:m="http://schemas.openxmlformats.org/officeDocument/2006/math">
                    <m:r>
                      <a:rPr lang="en-US" altLang="ja-JP" sz="2400" i="1">
                        <a:solidFill>
                          <a:schemeClr val="tx1"/>
                        </a:solidFill>
                        <a:latin typeface="Cambria Math" panose="02040503050406030204" pitchFamily="18" charset="0"/>
                      </a:rPr>
                      <m:t>𝑛</m:t>
                    </m:r>
                  </m:oMath>
                </a14:m>
                <a:r>
                  <a:rPr lang="ja-JP" altLang="en-US" sz="2400" dirty="0">
                    <a:solidFill>
                      <a:schemeClr val="tx1"/>
                    </a:solidFill>
                  </a:rPr>
                  <a:t>：タスク数</a:t>
                </a:r>
                <a:endParaRPr lang="en-US" altLang="ja-JP" sz="2400" dirty="0">
                  <a:solidFill>
                    <a:schemeClr val="tx1"/>
                  </a:solidFill>
                </a:endParaRPr>
              </a:p>
            </p:txBody>
          </p:sp>
        </mc:Choice>
        <mc:Fallback xmlns="">
          <p:sp>
            <p:nvSpPr>
              <p:cNvPr id="9" name="テキスト ボックス 8">
                <a:extLst>
                  <a:ext uri="{FF2B5EF4-FFF2-40B4-BE49-F238E27FC236}">
                    <a16:creationId xmlns:a16="http://schemas.microsoft.com/office/drawing/2014/main" id="{DE6E92F2-A8EE-459C-904D-CF4A342B99F9}"/>
                  </a:ext>
                </a:extLst>
              </p:cNvPr>
              <p:cNvSpPr txBox="1">
                <a:spLocks noRot="1" noChangeAspect="1" noMove="1" noResize="1" noEditPoints="1" noAdjustHandles="1" noChangeArrowheads="1" noChangeShapeType="1" noTextEdit="1"/>
              </p:cNvSpPr>
              <p:nvPr/>
            </p:nvSpPr>
            <p:spPr>
              <a:xfrm>
                <a:off x="7301346" y="3672201"/>
                <a:ext cx="1580375" cy="830997"/>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10" name="フッター プレースホルダー 11">
            <a:extLst>
              <a:ext uri="{FF2B5EF4-FFF2-40B4-BE49-F238E27FC236}">
                <a16:creationId xmlns:a16="http://schemas.microsoft.com/office/drawing/2014/main" id="{8DD82944-B484-4BD7-9874-DADD5A2AD261}"/>
              </a:ext>
            </a:extLst>
          </p:cNvPr>
          <p:cNvSpPr txBox="1">
            <a:spLocks/>
          </p:cNvSpPr>
          <p:nvPr/>
        </p:nvSpPr>
        <p:spPr>
          <a:xfrm>
            <a:off x="1616280" y="6319176"/>
            <a:ext cx="6586817" cy="538824"/>
          </a:xfrm>
          <a:prstGeom prst="rect">
            <a:avLst/>
          </a:prstGeom>
        </p:spPr>
        <p:txBody>
          <a:bodyPr/>
          <a:lstStyle>
            <a:defPPr>
              <a:defRPr lang="en-US"/>
            </a:defPPr>
            <a:lvl1pPr marL="0" algn="l"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ja-JP" sz="1050" dirty="0"/>
              <a:t>[3]Yuki Machigashira and Akio Nakata, “An improved LLF scheduling for reducing maximum heap memory consumption by considering laxity time”, The 12</a:t>
            </a:r>
            <a:r>
              <a:rPr lang="en-US" altLang="ja-JP" sz="1050" baseline="30000" dirty="0"/>
              <a:t>th</a:t>
            </a:r>
            <a:r>
              <a:rPr lang="en-US" altLang="ja-JP" sz="1050" dirty="0"/>
              <a:t> Int. </a:t>
            </a:r>
            <a:r>
              <a:rPr lang="en-US" altLang="ja-JP" sz="1050" dirty="0" err="1"/>
              <a:t>Symp</a:t>
            </a:r>
            <a:r>
              <a:rPr lang="en-US" altLang="ja-JP" sz="1050" dirty="0"/>
              <a:t>. on Theoretical Aspects of Software Engineering, pp144-149, 2018.</a:t>
            </a:r>
            <a:endParaRPr lang="ja-JP" altLang="en-US" sz="1050" dirty="0"/>
          </a:p>
        </p:txBody>
      </p:sp>
    </p:spTree>
    <p:extLst>
      <p:ext uri="{BB962C8B-B14F-4D97-AF65-F5344CB8AC3E}">
        <p14:creationId xmlns:p14="http://schemas.microsoft.com/office/powerpoint/2010/main" val="216955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BF146C1-6339-491B-901A-8D2425D54250}"/>
              </a:ext>
            </a:extLst>
          </p:cNvPr>
          <p:cNvSpPr>
            <a:spLocks noGrp="1"/>
          </p:cNvSpPr>
          <p:nvPr>
            <p:ph type="title"/>
          </p:nvPr>
        </p:nvSpPr>
        <p:spPr/>
        <p:txBody>
          <a:bodyPr/>
          <a:lstStyle/>
          <a:p>
            <a:r>
              <a:rPr kumimoji="1" lang="ja-JP" altLang="en-US" dirty="0"/>
              <a:t>定理</a:t>
            </a:r>
            <a:r>
              <a:rPr kumimoji="1" lang="en-US" altLang="ja-JP" dirty="0"/>
              <a:t>1’</a:t>
            </a:r>
            <a:r>
              <a:rPr kumimoji="1" lang="ja-JP" altLang="en-US" dirty="0"/>
              <a:t>の考え方</a:t>
            </a:r>
          </a:p>
        </p:txBody>
      </p:sp>
      <p:sp>
        <p:nvSpPr>
          <p:cNvPr id="4" name="日付プレースホルダー 3">
            <a:extLst>
              <a:ext uri="{FF2B5EF4-FFF2-40B4-BE49-F238E27FC236}">
                <a16:creationId xmlns:a16="http://schemas.microsoft.com/office/drawing/2014/main" id="{B7BC2B32-4534-414F-9C8F-636A3F5DA92B}"/>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p:grpSp>
        <p:nvGrpSpPr>
          <p:cNvPr id="68" name="グループ化 67">
            <a:extLst>
              <a:ext uri="{FF2B5EF4-FFF2-40B4-BE49-F238E27FC236}">
                <a16:creationId xmlns:a16="http://schemas.microsoft.com/office/drawing/2014/main" id="{F1C044A2-58C9-46D7-B396-C3BA98C57218}"/>
              </a:ext>
            </a:extLst>
          </p:cNvPr>
          <p:cNvGrpSpPr/>
          <p:nvPr/>
        </p:nvGrpSpPr>
        <p:grpSpPr>
          <a:xfrm>
            <a:off x="4412184" y="2923326"/>
            <a:ext cx="3367633" cy="1067264"/>
            <a:chOff x="2888183" y="1551737"/>
            <a:chExt cx="3367633" cy="1067264"/>
          </a:xfrm>
        </p:grpSpPr>
        <p:sp>
          <p:nvSpPr>
            <p:cNvPr id="13" name="円/楕円 97">
              <a:extLst>
                <a:ext uri="{FF2B5EF4-FFF2-40B4-BE49-F238E27FC236}">
                  <a16:creationId xmlns:a16="http://schemas.microsoft.com/office/drawing/2014/main" id="{BB4B1E04-99EC-4A36-980F-46009BB0DABC}"/>
                </a:ext>
              </a:extLst>
            </p:cNvPr>
            <p:cNvSpPr/>
            <p:nvPr/>
          </p:nvSpPr>
          <p:spPr>
            <a:xfrm rot="5400000">
              <a:off x="4463024" y="1542485"/>
              <a:ext cx="217952" cy="236456"/>
            </a:xfrm>
            <a:prstGeom prst="ellipse">
              <a:avLst/>
            </a:prstGeom>
            <a:solidFill>
              <a:srgbClr val="006600"/>
            </a:solidFill>
            <a:ln w="6350">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nvGrpSpPr>
            <p:cNvPr id="46" name="グループ化 45">
              <a:extLst>
                <a:ext uri="{FF2B5EF4-FFF2-40B4-BE49-F238E27FC236}">
                  <a16:creationId xmlns:a16="http://schemas.microsoft.com/office/drawing/2014/main" id="{68D4F96D-7E44-483D-8D78-13E877C03388}"/>
                </a:ext>
              </a:extLst>
            </p:cNvPr>
            <p:cNvGrpSpPr/>
            <p:nvPr/>
          </p:nvGrpSpPr>
          <p:grpSpPr>
            <a:xfrm>
              <a:off x="2888183" y="2200247"/>
              <a:ext cx="3367633" cy="418754"/>
              <a:chOff x="3781789" y="2088378"/>
              <a:chExt cx="3367633" cy="418754"/>
            </a:xfrm>
          </p:grpSpPr>
          <mc:AlternateContent xmlns:mc="http://schemas.openxmlformats.org/markup-compatibility/2006" xmlns:a14="http://schemas.microsoft.com/office/drawing/2010/main">
            <mc:Choice Requires="a14">
              <p:sp>
                <p:nvSpPr>
                  <p:cNvPr id="23" name="円/楕円 96">
                    <a:extLst>
                      <a:ext uri="{FF2B5EF4-FFF2-40B4-BE49-F238E27FC236}">
                        <a16:creationId xmlns:a16="http://schemas.microsoft.com/office/drawing/2014/main" id="{AF152DCB-F587-43B4-8121-CC942B62995C}"/>
                      </a:ext>
                    </a:extLst>
                  </p:cNvPr>
                  <p:cNvSpPr/>
                  <p:nvPr/>
                </p:nvSpPr>
                <p:spPr>
                  <a:xfrm>
                    <a:off x="3781789" y="2088378"/>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40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23" name="円/楕円 96">
                    <a:extLst>
                      <a:ext uri="{FF2B5EF4-FFF2-40B4-BE49-F238E27FC236}">
                        <a16:creationId xmlns:a16="http://schemas.microsoft.com/office/drawing/2014/main" id="{AF152DCB-F587-43B4-8121-CC942B62995C}"/>
                      </a:ext>
                    </a:extLst>
                  </p:cNvPr>
                  <p:cNvSpPr>
                    <a:spLocks noRot="1" noChangeAspect="1" noMove="1" noResize="1" noEditPoints="1" noAdjustHandles="1" noChangeArrowheads="1" noChangeShapeType="1" noTextEdit="1"/>
                  </p:cNvSpPr>
                  <p:nvPr/>
                </p:nvSpPr>
                <p:spPr>
                  <a:xfrm>
                    <a:off x="3781789" y="2088378"/>
                    <a:ext cx="554962" cy="418754"/>
                  </a:xfrm>
                  <a:prstGeom prst="ellipse">
                    <a:avLst/>
                  </a:prstGeom>
                  <a:blipFill>
                    <a:blip r:embed="rId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96">
                    <a:extLst>
                      <a:ext uri="{FF2B5EF4-FFF2-40B4-BE49-F238E27FC236}">
                        <a16:creationId xmlns:a16="http://schemas.microsoft.com/office/drawing/2014/main" id="{36077605-C9C6-4775-BFAC-90773C851D98}"/>
                      </a:ext>
                    </a:extLst>
                  </p:cNvPr>
                  <p:cNvSpPr/>
                  <p:nvPr/>
                </p:nvSpPr>
                <p:spPr>
                  <a:xfrm>
                    <a:off x="4529770" y="2088378"/>
                    <a:ext cx="554962" cy="418754"/>
                  </a:xfrm>
                  <a:prstGeom prst="ellipse">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400">
                              <a:latin typeface="Cambria Math" panose="02040503050406030204" pitchFamily="18" charset="0"/>
                              <a:ea typeface="HGPｺﾞｼｯｸM" pitchFamily="50" charset="-128"/>
                              <a:cs typeface="Times New Roman" pitchFamily="18" charset="0"/>
                            </a:rPr>
                            <m:t>+3</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 name="円/楕円 96">
                    <a:extLst>
                      <a:ext uri="{FF2B5EF4-FFF2-40B4-BE49-F238E27FC236}">
                        <a16:creationId xmlns:a16="http://schemas.microsoft.com/office/drawing/2014/main" id="{36077605-C9C6-4775-BFAC-90773C851D98}"/>
                      </a:ext>
                    </a:extLst>
                  </p:cNvPr>
                  <p:cNvSpPr>
                    <a:spLocks noRot="1" noChangeAspect="1" noMove="1" noResize="1" noEditPoints="1" noAdjustHandles="1" noChangeArrowheads="1" noChangeShapeType="1" noTextEdit="1"/>
                  </p:cNvSpPr>
                  <p:nvPr/>
                </p:nvSpPr>
                <p:spPr>
                  <a:xfrm>
                    <a:off x="4529770" y="2088378"/>
                    <a:ext cx="554962" cy="418754"/>
                  </a:xfrm>
                  <a:prstGeom prst="ellipse">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円/楕円 96">
                    <a:extLst>
                      <a:ext uri="{FF2B5EF4-FFF2-40B4-BE49-F238E27FC236}">
                        <a16:creationId xmlns:a16="http://schemas.microsoft.com/office/drawing/2014/main" id="{88F5DE3E-F265-4EC0-87D2-EDB90B165131}"/>
                      </a:ext>
                    </a:extLst>
                  </p:cNvPr>
                  <p:cNvSpPr/>
                  <p:nvPr/>
                </p:nvSpPr>
                <p:spPr>
                  <a:xfrm>
                    <a:off x="6594460" y="2088378"/>
                    <a:ext cx="554962" cy="418754"/>
                  </a:xfrm>
                  <a:prstGeom prst="ellipse">
                    <a:avLst/>
                  </a:prstGeom>
                  <a:solidFill>
                    <a:srgbClr val="00B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40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43" name="円/楕円 96">
                    <a:extLst>
                      <a:ext uri="{FF2B5EF4-FFF2-40B4-BE49-F238E27FC236}">
                        <a16:creationId xmlns:a16="http://schemas.microsoft.com/office/drawing/2014/main" id="{88F5DE3E-F265-4EC0-87D2-EDB90B165131}"/>
                      </a:ext>
                    </a:extLst>
                  </p:cNvPr>
                  <p:cNvSpPr>
                    <a:spLocks noRot="1" noChangeAspect="1" noMove="1" noResize="1" noEditPoints="1" noAdjustHandles="1" noChangeArrowheads="1" noChangeShapeType="1" noTextEdit="1"/>
                  </p:cNvSpPr>
                  <p:nvPr/>
                </p:nvSpPr>
                <p:spPr>
                  <a:xfrm>
                    <a:off x="6594460" y="2088378"/>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44" name="正方形/長方形 43">
                <a:extLst>
                  <a:ext uri="{FF2B5EF4-FFF2-40B4-BE49-F238E27FC236}">
                    <a16:creationId xmlns:a16="http://schemas.microsoft.com/office/drawing/2014/main" id="{08536154-6106-4FEB-8535-724FF8A71322}"/>
                  </a:ext>
                </a:extLst>
              </p:cNvPr>
              <p:cNvSpPr/>
              <p:nvPr/>
            </p:nvSpPr>
            <p:spPr>
              <a:xfrm>
                <a:off x="5544173" y="2113089"/>
                <a:ext cx="1338828" cy="369332"/>
              </a:xfrm>
              <a:prstGeom prst="rect">
                <a:avLst/>
              </a:prstGeom>
            </p:spPr>
            <p:txBody>
              <a:bodyPr wrap="none">
                <a:spAutoFit/>
              </a:bodyPr>
              <a:lstStyle/>
              <a:p>
                <a:pPr algn="ctr"/>
                <a:r>
                  <a:rPr lang="ja-JP" altLang="en-US" dirty="0">
                    <a:latin typeface="+mn-ea"/>
                    <a:cs typeface="Times New Roman" pitchFamily="18" charset="0"/>
                  </a:rPr>
                  <a:t>・・・・・</a:t>
                </a:r>
              </a:p>
            </p:txBody>
          </p:sp>
          <mc:AlternateContent xmlns:mc="http://schemas.openxmlformats.org/markup-compatibility/2006" xmlns:a14="http://schemas.microsoft.com/office/drawing/2010/main">
            <mc:Choice Requires="a14">
              <p:sp>
                <p:nvSpPr>
                  <p:cNvPr id="45" name="円/楕円 96">
                    <a:extLst>
                      <a:ext uri="{FF2B5EF4-FFF2-40B4-BE49-F238E27FC236}">
                        <a16:creationId xmlns:a16="http://schemas.microsoft.com/office/drawing/2014/main" id="{B7D88192-789F-457A-9DAC-521CDA32752D}"/>
                      </a:ext>
                    </a:extLst>
                  </p:cNvPr>
                  <p:cNvSpPr/>
                  <p:nvPr/>
                </p:nvSpPr>
                <p:spPr>
                  <a:xfrm>
                    <a:off x="5277751" y="208837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45" name="円/楕円 96">
                    <a:extLst>
                      <a:ext uri="{FF2B5EF4-FFF2-40B4-BE49-F238E27FC236}">
                        <a16:creationId xmlns:a16="http://schemas.microsoft.com/office/drawing/2014/main" id="{B7D88192-789F-457A-9DAC-521CDA32752D}"/>
                      </a:ext>
                    </a:extLst>
                  </p:cNvPr>
                  <p:cNvSpPr>
                    <a:spLocks noRot="1" noChangeAspect="1" noMove="1" noResize="1" noEditPoints="1" noAdjustHandles="1" noChangeArrowheads="1" noChangeShapeType="1" noTextEdit="1"/>
                  </p:cNvSpPr>
                  <p:nvPr/>
                </p:nvSpPr>
                <p:spPr>
                  <a:xfrm>
                    <a:off x="5277751" y="2088378"/>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p:cxnSp>
          <p:nvCxnSpPr>
            <p:cNvPr id="51" name="直線矢印コネクタ 50">
              <a:extLst>
                <a:ext uri="{FF2B5EF4-FFF2-40B4-BE49-F238E27FC236}">
                  <a16:creationId xmlns:a16="http://schemas.microsoft.com/office/drawing/2014/main" id="{200C5335-9653-4690-8E66-1F19EA03F4D6}"/>
                </a:ext>
              </a:extLst>
            </p:cNvPr>
            <p:cNvCxnSpPr>
              <a:cxnSpLocks/>
              <a:stCxn id="13" idx="4"/>
              <a:endCxn id="23" idx="0"/>
            </p:cNvCxnSpPr>
            <p:nvPr/>
          </p:nvCxnSpPr>
          <p:spPr>
            <a:xfrm flipH="1">
              <a:off x="3165664" y="1660713"/>
              <a:ext cx="1288108" cy="539534"/>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E721B769-F0F7-4576-90C4-0D8619E939D6}"/>
                </a:ext>
              </a:extLst>
            </p:cNvPr>
            <p:cNvCxnSpPr>
              <a:cxnSpLocks/>
              <a:stCxn id="13" idx="5"/>
              <a:endCxn id="9" idx="0"/>
            </p:cNvCxnSpPr>
            <p:nvPr/>
          </p:nvCxnSpPr>
          <p:spPr>
            <a:xfrm flipH="1">
              <a:off x="3913645" y="1737771"/>
              <a:ext cx="574755" cy="462476"/>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F673E0A-091C-48FB-BE00-ED42160CDFEA}"/>
                </a:ext>
              </a:extLst>
            </p:cNvPr>
            <p:cNvCxnSpPr>
              <a:cxnSpLocks/>
              <a:stCxn id="13" idx="6"/>
              <a:endCxn id="45" idx="0"/>
            </p:cNvCxnSpPr>
            <p:nvPr/>
          </p:nvCxnSpPr>
          <p:spPr>
            <a:xfrm>
              <a:off x="4572000" y="1769689"/>
              <a:ext cx="89626" cy="430558"/>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4753CC59-E556-41F0-9605-52043BE636CE}"/>
                </a:ext>
              </a:extLst>
            </p:cNvPr>
            <p:cNvCxnSpPr>
              <a:cxnSpLocks/>
              <a:stCxn id="13" idx="7"/>
              <a:endCxn id="44" idx="0"/>
            </p:cNvCxnSpPr>
            <p:nvPr/>
          </p:nvCxnSpPr>
          <p:spPr>
            <a:xfrm>
              <a:off x="4655600" y="1737771"/>
              <a:ext cx="664381" cy="487187"/>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3B8FD95-5CE7-4179-813B-78140FEA6370}"/>
                </a:ext>
              </a:extLst>
            </p:cNvPr>
            <p:cNvCxnSpPr>
              <a:cxnSpLocks/>
              <a:stCxn id="13" idx="0"/>
              <a:endCxn id="43" idx="0"/>
            </p:cNvCxnSpPr>
            <p:nvPr/>
          </p:nvCxnSpPr>
          <p:spPr>
            <a:xfrm>
              <a:off x="4690228" y="1660713"/>
              <a:ext cx="1288107" cy="539534"/>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40" name="テキスト ボックス 139">
            <a:extLst>
              <a:ext uri="{FF2B5EF4-FFF2-40B4-BE49-F238E27FC236}">
                <a16:creationId xmlns:a16="http://schemas.microsoft.com/office/drawing/2014/main" id="{2E908F56-EB62-4418-B2B1-AC080E52259B}"/>
              </a:ext>
            </a:extLst>
          </p:cNvPr>
          <p:cNvSpPr txBox="1"/>
          <p:nvPr/>
        </p:nvSpPr>
        <p:spPr>
          <a:xfrm>
            <a:off x="1775666" y="1850455"/>
            <a:ext cx="2697800"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endParaRPr lang="en-US" altLang="ja-JP" sz="2000" dirty="0">
              <a:solidFill>
                <a:schemeClr val="tx1"/>
              </a:solidFill>
            </a:endParaRPr>
          </a:p>
          <a:p>
            <a:endParaRPr lang="en-US" altLang="ja-JP" sz="2000" dirty="0">
              <a:solidFill>
                <a:schemeClr val="tx1"/>
              </a:solidFill>
            </a:endParaRPr>
          </a:p>
        </p:txBody>
      </p:sp>
      <p:sp>
        <p:nvSpPr>
          <p:cNvPr id="138" name="テキスト ボックス 137">
            <a:extLst>
              <a:ext uri="{FF2B5EF4-FFF2-40B4-BE49-F238E27FC236}">
                <a16:creationId xmlns:a16="http://schemas.microsoft.com/office/drawing/2014/main" id="{EB83264E-784F-45CF-B370-FDD7B5EC5D22}"/>
              </a:ext>
            </a:extLst>
          </p:cNvPr>
          <p:cNvSpPr txBox="1"/>
          <p:nvPr/>
        </p:nvSpPr>
        <p:spPr>
          <a:xfrm>
            <a:off x="1625013" y="1499155"/>
            <a:ext cx="7168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altLang="ja-JP" sz="2000" dirty="0">
                <a:solidFill>
                  <a:schemeClr val="tx1"/>
                </a:solidFill>
                <a:latin typeface="+mj-lt"/>
              </a:rPr>
              <a:t>Task</a:t>
            </a:r>
            <a:endParaRPr lang="ja-JP" altLang="en-US" sz="2000" dirty="0">
              <a:solidFill>
                <a:schemeClr val="tx1"/>
              </a:solidFill>
              <a:latin typeface="+mj-lt"/>
            </a:endParaRPr>
          </a:p>
        </p:txBody>
      </p:sp>
      <p:grpSp>
        <p:nvGrpSpPr>
          <p:cNvPr id="50" name="グループ化 49">
            <a:extLst>
              <a:ext uri="{FF2B5EF4-FFF2-40B4-BE49-F238E27FC236}">
                <a16:creationId xmlns:a16="http://schemas.microsoft.com/office/drawing/2014/main" id="{7FDCBDC4-802D-4710-9897-11325681E35C}"/>
              </a:ext>
            </a:extLst>
          </p:cNvPr>
          <p:cNvGrpSpPr/>
          <p:nvPr/>
        </p:nvGrpSpPr>
        <p:grpSpPr>
          <a:xfrm>
            <a:off x="1914034" y="2018768"/>
            <a:ext cx="2673020" cy="371261"/>
            <a:chOff x="440693" y="1549805"/>
            <a:chExt cx="2673020" cy="371261"/>
          </a:xfrm>
        </p:grpSpPr>
        <p:sp>
          <p:nvSpPr>
            <p:cNvPr id="32" name="テキスト ボックス 31">
              <a:extLst>
                <a:ext uri="{FF2B5EF4-FFF2-40B4-BE49-F238E27FC236}">
                  <a16:creationId xmlns:a16="http://schemas.microsoft.com/office/drawing/2014/main" id="{35ED6F63-355F-4DFC-9D61-A0E630945C7B}"/>
                </a:ext>
              </a:extLst>
            </p:cNvPr>
            <p:cNvSpPr txBox="1"/>
            <p:nvPr/>
          </p:nvSpPr>
          <p:spPr>
            <a:xfrm>
              <a:off x="440693" y="1551737"/>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dirty="0"/>
                <a:t>1</a:t>
              </a:r>
              <a:endParaRPr lang="ja-JP" altLang="en-US" dirty="0"/>
            </a:p>
          </p:txBody>
        </p:sp>
        <p:sp>
          <p:nvSpPr>
            <p:cNvPr id="18" name="テキスト ボックス 17">
              <a:extLst>
                <a:ext uri="{FF2B5EF4-FFF2-40B4-BE49-F238E27FC236}">
                  <a16:creationId xmlns:a16="http://schemas.microsoft.com/office/drawing/2014/main" id="{2EAAB64C-F8B2-4568-8202-8282CB50A2AF}"/>
                </a:ext>
              </a:extLst>
            </p:cNvPr>
            <p:cNvSpPr txBox="1"/>
            <p:nvPr/>
          </p:nvSpPr>
          <p:spPr>
            <a:xfrm>
              <a:off x="945169" y="1551737"/>
              <a:ext cx="325240" cy="367403"/>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dirty="0"/>
                <a:t>2</a:t>
              </a:r>
              <a:endParaRPr lang="ja-JP" altLang="en-US" dirty="0"/>
            </a:p>
          </p:txBody>
        </p:sp>
        <p:sp>
          <p:nvSpPr>
            <p:cNvPr id="47" name="テキスト ボックス 46">
              <a:extLst>
                <a:ext uri="{FF2B5EF4-FFF2-40B4-BE49-F238E27FC236}">
                  <a16:creationId xmlns:a16="http://schemas.microsoft.com/office/drawing/2014/main" id="{0B575544-9D3E-4234-AA76-E30F60B8EC04}"/>
                </a:ext>
              </a:extLst>
            </p:cNvPr>
            <p:cNvSpPr txBox="1"/>
            <p:nvPr/>
          </p:nvSpPr>
          <p:spPr>
            <a:xfrm>
              <a:off x="1449645" y="1551735"/>
              <a:ext cx="325240" cy="36740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dirty="0"/>
                <a:t>3</a:t>
              </a:r>
              <a:endParaRPr lang="ja-JP" altLang="en-US" dirty="0"/>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11C352B-9FE2-4EEF-8459-00A1435E4B10}"/>
                    </a:ext>
                  </a:extLst>
                </p:cNvPr>
                <p:cNvSpPr txBox="1"/>
                <p:nvPr/>
              </p:nvSpPr>
              <p:spPr>
                <a:xfrm>
                  <a:off x="2536632" y="1551734"/>
                  <a:ext cx="325240" cy="369332"/>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𝑛</m:t>
                        </m:r>
                      </m:oMath>
                    </m:oMathPara>
                  </a14:m>
                  <a:endParaRPr lang="ja-JP" altLang="en-US" dirty="0"/>
                </a:p>
              </p:txBody>
            </p:sp>
          </mc:Choice>
          <mc:Fallback xmlns="">
            <p:sp>
              <p:nvSpPr>
                <p:cNvPr id="48" name="テキスト ボックス 47">
                  <a:extLst>
                    <a:ext uri="{FF2B5EF4-FFF2-40B4-BE49-F238E27FC236}">
                      <a16:creationId xmlns:a16="http://schemas.microsoft.com/office/drawing/2014/main" id="{A11C352B-9FE2-4EEF-8459-00A1435E4B10}"/>
                    </a:ext>
                  </a:extLst>
                </p:cNvPr>
                <p:cNvSpPr txBox="1">
                  <a:spLocks noRot="1" noChangeAspect="1" noMove="1" noResize="1" noEditPoints="1" noAdjustHandles="1" noChangeArrowheads="1" noChangeShapeType="1" noTextEdit="1"/>
                </p:cNvSpPr>
                <p:nvPr/>
              </p:nvSpPr>
              <p:spPr>
                <a:xfrm>
                  <a:off x="2536632" y="1551734"/>
                  <a:ext cx="325240" cy="369332"/>
                </a:xfrm>
                <a:prstGeom prst="rect">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49" name="正方形/長方形 48">
              <a:extLst>
                <a:ext uri="{FF2B5EF4-FFF2-40B4-BE49-F238E27FC236}">
                  <a16:creationId xmlns:a16="http://schemas.microsoft.com/office/drawing/2014/main" id="{409D2FC7-A6E4-493A-B483-64DBA6ACCB04}"/>
                </a:ext>
              </a:extLst>
            </p:cNvPr>
            <p:cNvSpPr/>
            <p:nvPr/>
          </p:nvSpPr>
          <p:spPr>
            <a:xfrm>
              <a:off x="1774885" y="1549805"/>
              <a:ext cx="1338828" cy="369332"/>
            </a:xfrm>
            <a:prstGeom prst="rect">
              <a:avLst/>
            </a:prstGeom>
          </p:spPr>
          <p:txBody>
            <a:bodyPr wrap="none">
              <a:spAutoFit/>
            </a:bodyPr>
            <a:lstStyle/>
            <a:p>
              <a:r>
                <a:rPr lang="ja-JP" altLang="en-US" dirty="0"/>
                <a:t>・・・・・</a:t>
              </a:r>
            </a:p>
          </p:txBody>
        </p:sp>
      </p:grpSp>
      <mc:AlternateContent xmlns:mc="http://schemas.openxmlformats.org/markup-compatibility/2006" xmlns:a14="http://schemas.microsoft.com/office/drawing/2010/main">
        <mc:Choice Requires="a14">
          <p:sp>
            <p:nvSpPr>
              <p:cNvPr id="146" name="正方形/長方形 145">
                <a:extLst>
                  <a:ext uri="{FF2B5EF4-FFF2-40B4-BE49-F238E27FC236}">
                    <a16:creationId xmlns:a16="http://schemas.microsoft.com/office/drawing/2014/main" id="{097D64EB-05D1-4672-9C1E-14698E103EF8}"/>
                  </a:ext>
                </a:extLst>
              </p:cNvPr>
              <p:cNvSpPr/>
              <p:nvPr/>
            </p:nvSpPr>
            <p:spPr>
              <a:xfrm>
                <a:off x="4846748" y="2482433"/>
                <a:ext cx="2498504" cy="40421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cs typeface="Times New Roman" pitchFamily="18" charset="0"/>
                        </a:rPr>
                        <m:t>(</m:t>
                      </m:r>
                      <m:sSub>
                        <m:sSubPr>
                          <m:ctrlPr>
                            <a:rPr lang="en-US" altLang="ja-JP" i="1">
                              <a:latin typeface="Cambria Math" panose="02040503050406030204" pitchFamily="18" charset="0"/>
                              <a:cs typeface="Times New Roman" pitchFamily="18" charset="0"/>
                            </a:rPr>
                          </m:ctrlPr>
                        </m:sSubPr>
                        <m:e>
                          <m:r>
                            <a:rPr lang="en-US" altLang="ja-JP" i="1">
                              <a:latin typeface="Cambria Math" panose="02040503050406030204" pitchFamily="18" charset="0"/>
                              <a:cs typeface="Times New Roman" pitchFamily="18" charset="0"/>
                            </a:rPr>
                            <m:t>𝑠</m:t>
                          </m:r>
                        </m:e>
                        <m:sub>
                          <m:r>
                            <a:rPr lang="en-US" altLang="ja-JP" i="1">
                              <a:latin typeface="Cambria Math" panose="02040503050406030204" pitchFamily="18" charset="0"/>
                              <a:cs typeface="Times New Roman" pitchFamily="18" charset="0"/>
                            </a:rPr>
                            <m:t>1</m:t>
                          </m:r>
                          <m:sSub>
                            <m:sSubPr>
                              <m:ctrlPr>
                                <a:rPr lang="en-US" altLang="ja-JP" i="1">
                                  <a:latin typeface="Cambria Math" panose="02040503050406030204" pitchFamily="18" charset="0"/>
                                  <a:cs typeface="Times New Roman" pitchFamily="18" charset="0"/>
                                </a:rPr>
                              </m:ctrlPr>
                            </m:sSubPr>
                            <m:e>
                              <m:r>
                                <a:rPr lang="en-US" altLang="ja-JP" i="1">
                                  <a:latin typeface="Cambria Math" panose="02040503050406030204" pitchFamily="18" charset="0"/>
                                  <a:cs typeface="Times New Roman" pitchFamily="18" charset="0"/>
                                </a:rPr>
                                <m:t>𝑗</m:t>
                              </m:r>
                            </m:e>
                            <m:sub>
                              <m:r>
                                <a:rPr lang="en-US" altLang="ja-JP" i="1">
                                  <a:latin typeface="Cambria Math" panose="02040503050406030204" pitchFamily="18" charset="0"/>
                                  <a:cs typeface="Times New Roman" pitchFamily="18" charset="0"/>
                                </a:rPr>
                                <m:t>1</m:t>
                              </m:r>
                            </m:sub>
                          </m:sSub>
                        </m:sub>
                      </m:sSub>
                      <m:r>
                        <a:rPr lang="en-US" altLang="ja-JP" i="1">
                          <a:latin typeface="Cambria Math" panose="02040503050406030204" pitchFamily="18" charset="0"/>
                          <a:cs typeface="Times New Roman" pitchFamily="18" charset="0"/>
                        </a:rPr>
                        <m:t>,</m:t>
                      </m:r>
                      <m:sSub>
                        <m:sSubPr>
                          <m:ctrlPr>
                            <a:rPr lang="en-US" altLang="ja-JP" i="1">
                              <a:latin typeface="Cambria Math" panose="02040503050406030204" pitchFamily="18" charset="0"/>
                              <a:cs typeface="Times New Roman" pitchFamily="18" charset="0"/>
                            </a:rPr>
                          </m:ctrlPr>
                        </m:sSubPr>
                        <m:e>
                          <m:r>
                            <a:rPr lang="en-US" altLang="ja-JP" i="1">
                              <a:latin typeface="Cambria Math" panose="02040503050406030204" pitchFamily="18" charset="0"/>
                              <a:cs typeface="Times New Roman" pitchFamily="18" charset="0"/>
                            </a:rPr>
                            <m:t>𝑠</m:t>
                          </m:r>
                        </m:e>
                        <m:sub>
                          <m:r>
                            <a:rPr lang="en-US" altLang="ja-JP" i="1">
                              <a:latin typeface="Cambria Math" panose="02040503050406030204" pitchFamily="18" charset="0"/>
                              <a:cs typeface="Times New Roman" pitchFamily="18" charset="0"/>
                            </a:rPr>
                            <m:t>2</m:t>
                          </m:r>
                          <m:sSub>
                            <m:sSubPr>
                              <m:ctrlPr>
                                <a:rPr lang="en-US" altLang="ja-JP" i="1">
                                  <a:latin typeface="Cambria Math" panose="02040503050406030204" pitchFamily="18" charset="0"/>
                                  <a:cs typeface="Times New Roman" pitchFamily="18" charset="0"/>
                                </a:rPr>
                              </m:ctrlPr>
                            </m:sSubPr>
                            <m:e>
                              <m:r>
                                <a:rPr lang="en-US" altLang="ja-JP" i="1">
                                  <a:latin typeface="Cambria Math" panose="02040503050406030204" pitchFamily="18" charset="0"/>
                                  <a:cs typeface="Times New Roman" pitchFamily="18" charset="0"/>
                                </a:rPr>
                                <m:t>𝑗</m:t>
                              </m:r>
                            </m:e>
                            <m:sub>
                              <m:r>
                                <a:rPr lang="en-US" altLang="ja-JP" i="1">
                                  <a:latin typeface="Cambria Math" panose="02040503050406030204" pitchFamily="18" charset="0"/>
                                  <a:cs typeface="Times New Roman" pitchFamily="18" charset="0"/>
                                </a:rPr>
                                <m:t>2</m:t>
                              </m:r>
                            </m:sub>
                          </m:sSub>
                        </m:sub>
                      </m:sSub>
                      <m:r>
                        <a:rPr lang="en-US" altLang="ja-JP" i="1">
                          <a:latin typeface="Cambria Math" panose="02040503050406030204" pitchFamily="18" charset="0"/>
                          <a:cs typeface="Times New Roman" pitchFamily="18" charset="0"/>
                        </a:rPr>
                        <m:t>,</m:t>
                      </m:r>
                      <m:sSub>
                        <m:sSubPr>
                          <m:ctrlPr>
                            <a:rPr lang="en-US" altLang="ja-JP" i="1">
                              <a:latin typeface="Cambria Math" panose="02040503050406030204" pitchFamily="18" charset="0"/>
                              <a:cs typeface="Times New Roman" pitchFamily="18" charset="0"/>
                            </a:rPr>
                          </m:ctrlPr>
                        </m:sSubPr>
                        <m:e>
                          <m:r>
                            <a:rPr lang="en-US" altLang="ja-JP" i="1">
                              <a:latin typeface="Cambria Math" panose="02040503050406030204" pitchFamily="18" charset="0"/>
                              <a:cs typeface="Times New Roman" pitchFamily="18" charset="0"/>
                            </a:rPr>
                            <m:t>𝑠</m:t>
                          </m:r>
                        </m:e>
                        <m:sub>
                          <m:r>
                            <a:rPr lang="en-US" altLang="ja-JP" i="1">
                              <a:latin typeface="Cambria Math" panose="02040503050406030204" pitchFamily="18" charset="0"/>
                              <a:cs typeface="Times New Roman" pitchFamily="18" charset="0"/>
                            </a:rPr>
                            <m:t>3</m:t>
                          </m:r>
                          <m:sSub>
                            <m:sSubPr>
                              <m:ctrlPr>
                                <a:rPr lang="en-US" altLang="ja-JP" i="1">
                                  <a:latin typeface="Cambria Math" panose="02040503050406030204" pitchFamily="18" charset="0"/>
                                  <a:cs typeface="Times New Roman" pitchFamily="18" charset="0"/>
                                </a:rPr>
                              </m:ctrlPr>
                            </m:sSubPr>
                            <m:e>
                              <m:r>
                                <a:rPr lang="en-US" altLang="ja-JP" i="1">
                                  <a:latin typeface="Cambria Math" panose="02040503050406030204" pitchFamily="18" charset="0"/>
                                  <a:cs typeface="Times New Roman" pitchFamily="18" charset="0"/>
                                </a:rPr>
                                <m:t>𝑗</m:t>
                              </m:r>
                            </m:e>
                            <m:sub>
                              <m:r>
                                <a:rPr lang="en-US" altLang="ja-JP" i="1">
                                  <a:latin typeface="Cambria Math" panose="02040503050406030204" pitchFamily="18" charset="0"/>
                                  <a:cs typeface="Times New Roman" pitchFamily="18" charset="0"/>
                                </a:rPr>
                                <m:t>3</m:t>
                              </m:r>
                            </m:sub>
                          </m:sSub>
                        </m:sub>
                      </m:sSub>
                      <m:r>
                        <a:rPr lang="en-US" altLang="ja-JP" i="1">
                          <a:latin typeface="Cambria Math" panose="02040503050406030204" pitchFamily="18" charset="0"/>
                          <a:cs typeface="Times New Roman" pitchFamily="18" charset="0"/>
                        </a:rPr>
                        <m:t>,</m:t>
                      </m:r>
                      <m:r>
                        <a:rPr lang="en-US" altLang="ja-JP" i="1">
                          <a:latin typeface="Cambria Math" panose="02040503050406030204" pitchFamily="18" charset="0"/>
                          <a:ea typeface="Cambria Math" panose="02040503050406030204" pitchFamily="18" charset="0"/>
                          <a:cs typeface="Times New Roman" pitchFamily="18" charset="0"/>
                        </a:rPr>
                        <m:t>⋯</m:t>
                      </m:r>
                      <m:sSub>
                        <m:sSubPr>
                          <m:ctrlPr>
                            <a:rPr lang="en-US" altLang="ja-JP" i="1">
                              <a:latin typeface="Cambria Math" panose="02040503050406030204" pitchFamily="18" charset="0"/>
                              <a:cs typeface="Times New Roman" pitchFamily="18" charset="0"/>
                            </a:rPr>
                          </m:ctrlPr>
                        </m:sSubPr>
                        <m:e>
                          <m:r>
                            <a:rPr lang="en-US" altLang="ja-JP" i="1">
                              <a:latin typeface="Cambria Math" panose="02040503050406030204" pitchFamily="18" charset="0"/>
                              <a:cs typeface="Times New Roman" pitchFamily="18" charset="0"/>
                            </a:rPr>
                            <m:t>𝑠</m:t>
                          </m:r>
                        </m:e>
                        <m:sub>
                          <m:r>
                            <a:rPr lang="en-US" altLang="ja-JP" i="1">
                              <a:latin typeface="Cambria Math" panose="02040503050406030204" pitchFamily="18" charset="0"/>
                              <a:cs typeface="Times New Roman" pitchFamily="18" charset="0"/>
                            </a:rPr>
                            <m:t>𝑛</m:t>
                          </m:r>
                          <m:sSub>
                            <m:sSubPr>
                              <m:ctrlPr>
                                <a:rPr lang="en-US" altLang="ja-JP" i="1">
                                  <a:latin typeface="Cambria Math" panose="02040503050406030204" pitchFamily="18" charset="0"/>
                                  <a:cs typeface="Times New Roman" pitchFamily="18" charset="0"/>
                                </a:rPr>
                              </m:ctrlPr>
                            </m:sSubPr>
                            <m:e>
                              <m:r>
                                <a:rPr lang="en-US" altLang="ja-JP" i="1">
                                  <a:latin typeface="Cambria Math" panose="02040503050406030204" pitchFamily="18" charset="0"/>
                                  <a:cs typeface="Times New Roman" pitchFamily="18" charset="0"/>
                                </a:rPr>
                                <m:t>𝑗</m:t>
                              </m:r>
                            </m:e>
                            <m:sub>
                              <m:r>
                                <a:rPr lang="en-US" altLang="ja-JP" i="1">
                                  <a:latin typeface="Cambria Math" panose="02040503050406030204" pitchFamily="18" charset="0"/>
                                  <a:cs typeface="Times New Roman" pitchFamily="18" charset="0"/>
                                </a:rPr>
                                <m:t>𝑛</m:t>
                              </m:r>
                            </m:sub>
                          </m:sSub>
                        </m:sub>
                      </m:sSub>
                      <m:r>
                        <a:rPr lang="en-US" altLang="ja-JP" i="1">
                          <a:latin typeface="Cambria Math" panose="02040503050406030204" pitchFamily="18" charset="0"/>
                          <a:cs typeface="Times New Roman" pitchFamily="18" charset="0"/>
                        </a:rPr>
                        <m:t>)</m:t>
                      </m:r>
                    </m:oMath>
                  </m:oMathPara>
                </a14:m>
                <a:endParaRPr lang="ja-JP" altLang="en-US" dirty="0">
                  <a:latin typeface="+mn-ea"/>
                  <a:cs typeface="Times New Roman" pitchFamily="18" charset="0"/>
                </a:endParaRPr>
              </a:p>
            </p:txBody>
          </p:sp>
        </mc:Choice>
        <mc:Fallback xmlns="">
          <p:sp>
            <p:nvSpPr>
              <p:cNvPr id="146" name="正方形/長方形 145">
                <a:extLst>
                  <a:ext uri="{FF2B5EF4-FFF2-40B4-BE49-F238E27FC236}">
                    <a16:creationId xmlns:a16="http://schemas.microsoft.com/office/drawing/2014/main" id="{097D64EB-05D1-4672-9C1E-14698E103EF8}"/>
                  </a:ext>
                </a:extLst>
              </p:cNvPr>
              <p:cNvSpPr>
                <a:spLocks noRot="1" noChangeAspect="1" noMove="1" noResize="1" noEditPoints="1" noAdjustHandles="1" noChangeArrowheads="1" noChangeShapeType="1" noTextEdit="1"/>
              </p:cNvSpPr>
              <p:nvPr/>
            </p:nvSpPr>
            <p:spPr>
              <a:xfrm>
                <a:off x="4846748" y="2482433"/>
                <a:ext cx="2498504" cy="404213"/>
              </a:xfrm>
              <a:prstGeom prst="rect">
                <a:avLst/>
              </a:prstGeom>
              <a:blipFill>
                <a:blip r:embed="rId7"/>
                <a:stretch>
                  <a:fillRect b="-4478"/>
                </a:stretch>
              </a:blipFill>
            </p:spPr>
            <p:txBody>
              <a:bodyPr/>
              <a:lstStyle/>
              <a:p>
                <a:r>
                  <a:rPr lang="ja-JP" altLang="en-US">
                    <a:noFill/>
                  </a:rPr>
                  <a:t> </a:t>
                </a:r>
              </a:p>
            </p:txBody>
          </p:sp>
        </mc:Fallback>
      </mc:AlternateContent>
      <p:sp>
        <p:nvSpPr>
          <p:cNvPr id="155" name="テキスト ボックス 154">
            <a:extLst>
              <a:ext uri="{FF2B5EF4-FFF2-40B4-BE49-F238E27FC236}">
                <a16:creationId xmlns:a16="http://schemas.microsoft.com/office/drawing/2014/main" id="{79A83B7A-AAF9-4F99-B4BA-A5A692A28A8E}"/>
              </a:ext>
            </a:extLst>
          </p:cNvPr>
          <p:cNvSpPr txBox="1"/>
          <p:nvPr/>
        </p:nvSpPr>
        <p:spPr>
          <a:xfrm>
            <a:off x="7234786" y="1850455"/>
            <a:ext cx="3181540"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sz="2000" dirty="0">
                <a:solidFill>
                  <a:schemeClr val="tx1"/>
                </a:solidFill>
              </a:rPr>
              <a:t>符号付数字：消費メモリ増分</a:t>
            </a:r>
            <a:endParaRPr lang="en-US" altLang="ja-JP" sz="2000" dirty="0">
              <a:solidFill>
                <a:schemeClr val="tx1"/>
              </a:solidFill>
            </a:endParaRPr>
          </a:p>
        </p:txBody>
      </p:sp>
      <p:sp>
        <p:nvSpPr>
          <p:cNvPr id="2" name="左中かっこ 1">
            <a:extLst>
              <a:ext uri="{FF2B5EF4-FFF2-40B4-BE49-F238E27FC236}">
                <a16:creationId xmlns:a16="http://schemas.microsoft.com/office/drawing/2014/main" id="{8B0129AF-8748-436A-9A46-E4289E65D0BA}"/>
              </a:ext>
            </a:extLst>
          </p:cNvPr>
          <p:cNvSpPr/>
          <p:nvPr/>
        </p:nvSpPr>
        <p:spPr>
          <a:xfrm rot="16200000">
            <a:off x="5959813" y="2409712"/>
            <a:ext cx="272374" cy="3521574"/>
          </a:xfrm>
          <a:prstGeom prst="leftBrace">
            <a:avLst>
              <a:gd name="adj1" fmla="val 184134"/>
              <a:gd name="adj2" fmla="val 50552"/>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5492B180-D9BB-495E-949E-E81B1349186F}"/>
                  </a:ext>
                </a:extLst>
              </p:cNvPr>
              <p:cNvSpPr txBox="1"/>
              <p:nvPr/>
            </p:nvSpPr>
            <p:spPr>
              <a:xfrm>
                <a:off x="1775666" y="4453065"/>
                <a:ext cx="8640660" cy="181588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Wingdings" panose="05000000000000000000" pitchFamily="2" charset="2"/>
                  <a:buChar char="Ø"/>
                </a:pPr>
                <a:r>
                  <a:rPr lang="ja-JP" altLang="en-US" sz="2400" dirty="0">
                    <a:solidFill>
                      <a:schemeClr val="tx1"/>
                    </a:solidFill>
                  </a:rPr>
                  <a:t>消費メモリ増分は</a:t>
                </a:r>
                <a14:m>
                  <m:oMath xmlns:m="http://schemas.openxmlformats.org/officeDocument/2006/math">
                    <m:r>
                      <a:rPr lang="en-US" altLang="ja-JP" sz="2400" i="1">
                        <a:solidFill>
                          <a:schemeClr val="tx1"/>
                        </a:solidFill>
                        <a:latin typeface="Cambria Math" panose="02040503050406030204" pitchFamily="18" charset="0"/>
                      </a:rPr>
                      <m:t>𝑛</m:t>
                    </m:r>
                  </m:oMath>
                </a14:m>
                <a:r>
                  <a:rPr lang="ja-JP" altLang="en-US" sz="2400" dirty="0">
                    <a:solidFill>
                      <a:schemeClr val="tx1"/>
                    </a:solidFill>
                  </a:rPr>
                  <a:t>個存在</a:t>
                </a:r>
                <a:endParaRPr lang="en-US" altLang="ja-JP" sz="2400" dirty="0">
                  <a:solidFill>
                    <a:schemeClr val="tx1"/>
                  </a:solidFill>
                </a:endParaRPr>
              </a:p>
              <a:p>
                <a:pPr marL="800100" lvl="1" indent="-342900">
                  <a:buFont typeface="Wingdings" panose="05000000000000000000" pitchFamily="2" charset="2"/>
                  <a:buChar char="p"/>
                </a:pPr>
                <a:r>
                  <a:rPr lang="ja-JP" altLang="en-US" sz="2000" dirty="0">
                    <a:solidFill>
                      <a:schemeClr val="tx1"/>
                    </a:solidFill>
                  </a:rPr>
                  <a:t>大きい順に並び替えれば，</a:t>
                </a:r>
                <a14:m>
                  <m:oMath xmlns:m="http://schemas.openxmlformats.org/officeDocument/2006/math">
                    <m:r>
                      <a:rPr lang="en-US" altLang="ja-JP" sz="2000" i="1">
                        <a:solidFill>
                          <a:schemeClr val="tx1"/>
                        </a:solidFill>
                        <a:latin typeface="Cambria Math" panose="02040503050406030204" pitchFamily="18" charset="0"/>
                      </a:rPr>
                      <m:t>𝑛</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a:t>
                </a:r>
                <a:r>
                  <a:rPr lang="ja-JP" altLang="en-US" sz="2000" dirty="0">
                    <a:solidFill>
                      <a:schemeClr val="tx1"/>
                    </a:solidFill>
                  </a:rPr>
                  <a:t>存在</a:t>
                </a:r>
                <a:endParaRPr lang="en-US" altLang="ja-JP" sz="2000" dirty="0">
                  <a:solidFill>
                    <a:schemeClr val="tx1"/>
                  </a:solidFill>
                </a:endParaRPr>
              </a:p>
              <a:p>
                <a:pPr marL="342900" indent="-342900">
                  <a:buFont typeface="Wingdings" panose="05000000000000000000" pitchFamily="2" charset="2"/>
                  <a:buChar char="Ø"/>
                </a:pPr>
                <a:r>
                  <a:rPr lang="en-US" altLang="ja-JP" sz="2400" dirty="0">
                    <a:solidFill>
                      <a:schemeClr val="tx1"/>
                    </a:solidFill>
                  </a:rPr>
                  <a:t>LMCF</a:t>
                </a:r>
                <a:r>
                  <a:rPr lang="ja-JP" altLang="en-US" sz="2400" dirty="0">
                    <a:solidFill>
                      <a:schemeClr val="tx1"/>
                    </a:solidFill>
                  </a:rPr>
                  <a:t>ではメモリ消費増分が最小のタスクを選択</a:t>
                </a:r>
                <a:endParaRPr lang="en-US" altLang="ja-JP" sz="2400" dirty="0">
                  <a:solidFill>
                    <a:schemeClr val="tx1"/>
                  </a:solidFill>
                </a:endParaRPr>
              </a:p>
              <a:p>
                <a:pPr marL="800100" lvl="1" indent="-342900">
                  <a:buFont typeface="Wingdings" panose="05000000000000000000" pitchFamily="2" charset="2"/>
                  <a:buChar char="p"/>
                </a:pPr>
                <a:r>
                  <a:rPr lang="ja-JP" altLang="en-US" sz="2000" dirty="0">
                    <a:solidFill>
                      <a:schemeClr val="tx1"/>
                    </a:solidFill>
                  </a:rPr>
                  <a:t>つまり，</a:t>
                </a:r>
                <a14:m>
                  <m:oMath xmlns:m="http://schemas.openxmlformats.org/officeDocument/2006/math">
                    <m:r>
                      <a:rPr lang="en-US" altLang="ja-JP" sz="2000" i="1">
                        <a:solidFill>
                          <a:schemeClr val="tx1"/>
                        </a:solidFill>
                        <a:latin typeface="Cambria Math" panose="02040503050406030204" pitchFamily="18" charset="0"/>
                      </a:rPr>
                      <m:t>𝑛</m:t>
                    </m:r>
                    <m:r>
                      <a:rPr lang="ja-JP" altLang="en-US" sz="2000" i="1">
                        <a:solidFill>
                          <a:schemeClr val="tx1"/>
                        </a:solidFill>
                        <a:latin typeface="Cambria Math" panose="02040503050406030204" pitchFamily="18" charset="0"/>
                      </a:rPr>
                      <m:t>位</m:t>
                    </m:r>
                  </m:oMath>
                </a14:m>
                <a:r>
                  <a:rPr lang="ja-JP" altLang="en-US" sz="2000" dirty="0">
                    <a:solidFill>
                      <a:schemeClr val="tx1"/>
                    </a:solidFill>
                  </a:rPr>
                  <a:t>のタスクを選択</a:t>
                </a:r>
                <a:endParaRPr lang="en-US" altLang="ja-JP" sz="2000" dirty="0">
                  <a:solidFill>
                    <a:schemeClr val="tx1"/>
                  </a:solidFill>
                </a:endParaRPr>
              </a:p>
              <a:p>
                <a:r>
                  <a:rPr lang="en-US" altLang="ja-JP" sz="2400" dirty="0">
                    <a:solidFill>
                      <a:schemeClr val="tx1"/>
                    </a:solidFill>
                  </a:rPr>
                  <a:t>    </a:t>
                </a:r>
                <a:r>
                  <a:rPr lang="ja-JP" altLang="en-US" sz="2400" dirty="0">
                    <a:solidFill>
                      <a:schemeClr val="tx1"/>
                    </a:solidFill>
                  </a:rPr>
                  <a:t>メモリ消費量上位</a:t>
                </a:r>
                <a14:m>
                  <m:oMath xmlns:m="http://schemas.openxmlformats.org/officeDocument/2006/math">
                    <m:r>
                      <a:rPr lang="en-US" altLang="ja-JP" sz="2400">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𝑛</m:t>
                    </m:r>
                    <m:r>
                      <a:rPr lang="en-US" altLang="ja-JP" sz="2400" i="1">
                        <a:solidFill>
                          <a:schemeClr val="tx1"/>
                        </a:solidFill>
                        <a:latin typeface="Cambria Math" panose="02040503050406030204" pitchFamily="18" charset="0"/>
                      </a:rPr>
                      <m:t>−1)</m:t>
                    </m:r>
                  </m:oMath>
                </a14:m>
                <a:r>
                  <a:rPr lang="ja-JP" altLang="en-US" sz="2400" dirty="0">
                    <a:solidFill>
                      <a:schemeClr val="tx1"/>
                    </a:solidFill>
                  </a:rPr>
                  <a:t>位までは避けられるのでは？</a:t>
                </a:r>
                <a:endParaRPr lang="en-US" altLang="ja-JP" sz="2400" dirty="0">
                  <a:solidFill>
                    <a:schemeClr val="tx1"/>
                  </a:solidFill>
                </a:endParaRPr>
              </a:p>
            </p:txBody>
          </p:sp>
        </mc:Choice>
        <mc:Fallback xmlns="">
          <p:sp>
            <p:nvSpPr>
              <p:cNvPr id="124" name="テキスト ボックス 123">
                <a:extLst>
                  <a:ext uri="{FF2B5EF4-FFF2-40B4-BE49-F238E27FC236}">
                    <a16:creationId xmlns:a16="http://schemas.microsoft.com/office/drawing/2014/main" id="{5492B180-D9BB-495E-949E-E81B1349186F}"/>
                  </a:ext>
                </a:extLst>
              </p:cNvPr>
              <p:cNvSpPr txBox="1">
                <a:spLocks noRot="1" noChangeAspect="1" noMove="1" noResize="1" noEditPoints="1" noAdjustHandles="1" noChangeArrowheads="1" noChangeShapeType="1" noTextEdit="1"/>
              </p:cNvSpPr>
              <p:nvPr/>
            </p:nvSpPr>
            <p:spPr>
              <a:xfrm>
                <a:off x="1775666" y="4453065"/>
                <a:ext cx="8640660" cy="1815882"/>
              </a:xfrm>
              <a:prstGeom prst="rect">
                <a:avLst/>
              </a:prstGeom>
              <a:blipFill>
                <a:blip r:embed="rId8"/>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pic>
        <p:nvPicPr>
          <p:cNvPr id="6" name="グラフィックス 5" descr="電球">
            <a:extLst>
              <a:ext uri="{FF2B5EF4-FFF2-40B4-BE49-F238E27FC236}">
                <a16:creationId xmlns:a16="http://schemas.microsoft.com/office/drawing/2014/main" id="{05892EC3-57D0-431E-B5EC-AC80E41788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75666" y="5826869"/>
            <a:ext cx="463608" cy="442079"/>
          </a:xfrm>
          <a:prstGeom prst="rect">
            <a:avLst/>
          </a:prstGeom>
        </p:spPr>
      </p:pic>
    </p:spTree>
    <p:extLst>
      <p:ext uri="{BB962C8B-B14F-4D97-AF65-F5344CB8AC3E}">
        <p14:creationId xmlns:p14="http://schemas.microsoft.com/office/powerpoint/2010/main" val="268213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E10307D-A10C-442E-88E6-AFCB2CBC96B0}"/>
                  </a:ext>
                </a:extLst>
              </p:cNvPr>
              <p:cNvSpPr txBox="1"/>
              <p:nvPr/>
            </p:nvSpPr>
            <p:spPr>
              <a:xfrm>
                <a:off x="3555572" y="1956007"/>
                <a:ext cx="6900862" cy="193899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sz="2000" dirty="0">
                    <a:solidFill>
                      <a:schemeClr val="tx1"/>
                    </a:solidFill>
                  </a:rPr>
                  <a:t>         </a:t>
                </a:r>
                <a:r>
                  <a:rPr lang="ja-JP" altLang="en-US" sz="2000" dirty="0">
                    <a:solidFill>
                      <a:schemeClr val="tx1"/>
                    </a:solidFill>
                  </a:rPr>
                  <a:t>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いずれかの状態を通る</a:t>
                </a:r>
                <a:r>
                  <a:rPr lang="en-US" altLang="ja-JP" sz="2000" dirty="0">
                    <a:solidFill>
                      <a:schemeClr val="tx1"/>
                    </a:solidFill>
                  </a:rPr>
                  <a:t>   </a:t>
                </a:r>
              </a:p>
              <a:p>
                <a:r>
                  <a:rPr lang="en-US" altLang="ja-JP" sz="2000" dirty="0">
                    <a:solidFill>
                      <a:schemeClr val="tx1"/>
                    </a:solidFill>
                  </a:rPr>
                  <a:t>         LMCF</a:t>
                </a:r>
                <a:r>
                  <a:rPr lang="ja-JP" altLang="en-US" sz="2000" dirty="0">
                    <a:solidFill>
                      <a:schemeClr val="tx1"/>
                    </a:solidFill>
                  </a:rPr>
                  <a:t>スケジュール</a:t>
                </a:r>
                <a:endParaRPr lang="en-US" altLang="ja-JP" sz="2000" dirty="0">
                  <a:solidFill>
                    <a:schemeClr val="tx1"/>
                  </a:solidFill>
                </a:endParaRPr>
              </a:p>
              <a:p>
                <a:r>
                  <a:rPr lang="ja-JP" altLang="en-US" sz="2000" dirty="0">
                    <a:solidFill>
                      <a:schemeClr val="tx1"/>
                    </a:solidFill>
                  </a:rPr>
                  <a:t>         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状態を通らない</a:t>
                </a:r>
                <a:r>
                  <a:rPr lang="en-US" altLang="ja-JP" sz="2000" dirty="0">
                    <a:solidFill>
                      <a:schemeClr val="tx1"/>
                    </a:solidFill>
                  </a:rPr>
                  <a:t>LMCF</a:t>
                </a:r>
              </a:p>
              <a:p>
                <a:r>
                  <a:rPr lang="en-US" altLang="ja-JP" sz="2000" dirty="0">
                    <a:solidFill>
                      <a:schemeClr val="tx1"/>
                    </a:solidFill>
                  </a:rPr>
                  <a:t>        </a:t>
                </a:r>
                <a:r>
                  <a:rPr lang="ja-JP" altLang="en-US" sz="2000" dirty="0">
                    <a:solidFill>
                      <a:schemeClr val="tx1"/>
                    </a:solidFill>
                  </a:rPr>
                  <a:t> 以外の任意のスケジュール</a:t>
                </a:r>
                <a:endParaRPr lang="en-US" altLang="ja-JP" sz="2000" dirty="0">
                  <a:solidFill>
                    <a:schemeClr val="tx1"/>
                  </a:solidFill>
                </a:endParaRPr>
              </a:p>
            </p:txBody>
          </p:sp>
        </mc:Choice>
        <mc:Fallback xmlns="">
          <p:sp>
            <p:nvSpPr>
              <p:cNvPr id="45" name="テキスト ボックス 44">
                <a:extLst>
                  <a:ext uri="{FF2B5EF4-FFF2-40B4-BE49-F238E27FC236}">
                    <a16:creationId xmlns:a16="http://schemas.microsoft.com/office/drawing/2014/main" id="{2E10307D-A10C-442E-88E6-AFCB2CBC96B0}"/>
                  </a:ext>
                </a:extLst>
              </p:cNvPr>
              <p:cNvSpPr txBox="1">
                <a:spLocks noRot="1" noChangeAspect="1" noMove="1" noResize="1" noEditPoints="1" noAdjustHandles="1" noChangeArrowheads="1" noChangeShapeType="1" noTextEdit="1"/>
              </p:cNvSpPr>
              <p:nvPr/>
            </p:nvSpPr>
            <p:spPr>
              <a:xfrm>
                <a:off x="3555572" y="1956007"/>
                <a:ext cx="6900862" cy="1938992"/>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C2D0773-067D-4A27-B344-0666B5DC4806}"/>
              </a:ext>
            </a:extLst>
          </p:cNvPr>
          <p:cNvSpPr>
            <a:spLocks noGrp="1"/>
          </p:cNvSpPr>
          <p:nvPr>
            <p:ph type="title"/>
          </p:nvPr>
        </p:nvSpPr>
        <p:spPr/>
        <p:txBody>
          <a:bodyPr>
            <a:normAutofit/>
          </a:bodyPr>
          <a:lstStyle/>
          <a:p>
            <a:r>
              <a:rPr lang="ja-JP" altLang="en-US" dirty="0"/>
              <a:t>定理</a:t>
            </a:r>
            <a:r>
              <a:rPr lang="en-US" altLang="ja-JP" dirty="0"/>
              <a:t>1’</a:t>
            </a:r>
            <a:r>
              <a:rPr lang="ja-JP" altLang="en-US" dirty="0"/>
              <a:t>の証明 </a:t>
            </a:r>
            <a:r>
              <a:rPr lang="en-US" altLang="ja-JP" dirty="0"/>
              <a:t>(1/6)</a:t>
            </a:r>
            <a:endParaRPr kumimoji="1" lang="ja-JP" altLang="en-US" dirty="0"/>
          </a:p>
        </p:txBody>
      </p:sp>
      <p:sp>
        <p:nvSpPr>
          <p:cNvPr id="4" name="日付プレースホルダー 3">
            <a:extLst>
              <a:ext uri="{FF2B5EF4-FFF2-40B4-BE49-F238E27FC236}">
                <a16:creationId xmlns:a16="http://schemas.microsoft.com/office/drawing/2014/main" id="{8FE5DADB-9D46-4204-B2FE-614D0A0FAF4D}"/>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p:sp>
        <p:nvSpPr>
          <p:cNvPr id="74" name="テキスト ボックス 73">
            <a:extLst>
              <a:ext uri="{FF2B5EF4-FFF2-40B4-BE49-F238E27FC236}">
                <a16:creationId xmlns:a16="http://schemas.microsoft.com/office/drawing/2014/main" id="{D089F009-2799-4526-AB82-4E0E87607DBE}"/>
              </a:ext>
            </a:extLst>
          </p:cNvPr>
          <p:cNvSpPr txBox="1"/>
          <p:nvPr/>
        </p:nvSpPr>
        <p:spPr>
          <a:xfrm>
            <a:off x="3559523" y="5945621"/>
            <a:ext cx="690086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2000" dirty="0">
                <a:solidFill>
                  <a:schemeClr val="tx1"/>
                </a:solidFill>
              </a:rPr>
              <a:t>最大メモリ消費量を比較し，矛盾を導く</a:t>
            </a:r>
            <a:endParaRPr lang="en-US" altLang="ja-JP" sz="2000" dirty="0">
              <a:solidFill>
                <a:schemeClr val="tx1"/>
              </a:solidFill>
            </a:endParaRPr>
          </a:p>
        </p:txBody>
      </p:sp>
      <p:sp>
        <p:nvSpPr>
          <p:cNvPr id="54" name="テキスト ボックス 53">
            <a:extLst>
              <a:ext uri="{FF2B5EF4-FFF2-40B4-BE49-F238E27FC236}">
                <a16:creationId xmlns:a16="http://schemas.microsoft.com/office/drawing/2014/main" id="{F0EBAA1A-3910-4124-B0A4-16F127C3AE4F}"/>
              </a:ext>
            </a:extLst>
          </p:cNvPr>
          <p:cNvSpPr txBox="1"/>
          <p:nvPr/>
        </p:nvSpPr>
        <p:spPr>
          <a:xfrm>
            <a:off x="3555573" y="4680824"/>
            <a:ext cx="690086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sz="2000" i="1" dirty="0">
                <a:solidFill>
                  <a:schemeClr val="tx1"/>
                </a:solidFill>
              </a:rPr>
              <a:t>TS</a:t>
            </a:r>
            <a:r>
              <a:rPr lang="ja-JP" altLang="en-US" sz="2000" dirty="0">
                <a:solidFill>
                  <a:schemeClr val="tx1"/>
                </a:solidFill>
              </a:rPr>
              <a:t>のスケジュール</a:t>
            </a:r>
            <a:r>
              <a:rPr lang="en-US" altLang="ja-JP" sz="2000" dirty="0">
                <a:solidFill>
                  <a:schemeClr val="tx1"/>
                </a:solidFill>
              </a:rPr>
              <a:t>A</a:t>
            </a:r>
            <a:r>
              <a:rPr lang="ja-JP" altLang="en-US" sz="2000" dirty="0">
                <a:solidFill>
                  <a:schemeClr val="tx1"/>
                </a:solidFill>
              </a:rPr>
              <a:t>の最大メモリ消費量を返す関数</a:t>
            </a:r>
            <a:endParaRPr lang="en-US" altLang="ja-JP" sz="2000" i="1" dirty="0">
              <a:solidFill>
                <a:schemeClr val="tx1"/>
              </a:solidFill>
            </a:endParaRPr>
          </a:p>
        </p:txBody>
      </p:sp>
      <p:sp>
        <p:nvSpPr>
          <p:cNvPr id="55" name="矢印: 下 54">
            <a:extLst>
              <a:ext uri="{FF2B5EF4-FFF2-40B4-BE49-F238E27FC236}">
                <a16:creationId xmlns:a16="http://schemas.microsoft.com/office/drawing/2014/main" id="{D1242578-53E1-4FE8-A91B-4B2C8DE37C4A}"/>
              </a:ext>
            </a:extLst>
          </p:cNvPr>
          <p:cNvSpPr/>
          <p:nvPr/>
        </p:nvSpPr>
        <p:spPr>
          <a:xfrm>
            <a:off x="6522138" y="5185185"/>
            <a:ext cx="967733" cy="656187"/>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dirty="0"/>
          </a:p>
        </p:txBody>
      </p:sp>
      <p:sp>
        <p:nvSpPr>
          <p:cNvPr id="185" name="テキスト ボックス 184">
            <a:extLst>
              <a:ext uri="{FF2B5EF4-FFF2-40B4-BE49-F238E27FC236}">
                <a16:creationId xmlns:a16="http://schemas.microsoft.com/office/drawing/2014/main" id="{65E19562-B91E-422F-B22E-8A159DF1A131}"/>
              </a:ext>
            </a:extLst>
          </p:cNvPr>
          <p:cNvSpPr txBox="1"/>
          <p:nvPr/>
        </p:nvSpPr>
        <p:spPr>
          <a:xfrm>
            <a:off x="1826411" y="2202710"/>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初期状態</a:t>
            </a:r>
            <a:endParaRPr lang="en-US" altLang="ja-JP" sz="1600" dirty="0">
              <a:solidFill>
                <a:schemeClr val="tx1"/>
              </a:solidFill>
            </a:endParaRPr>
          </a:p>
        </p:txBody>
      </p:sp>
      <p:sp>
        <p:nvSpPr>
          <p:cNvPr id="186" name="テキスト ボックス 185">
            <a:extLst>
              <a:ext uri="{FF2B5EF4-FFF2-40B4-BE49-F238E27FC236}">
                <a16:creationId xmlns:a16="http://schemas.microsoft.com/office/drawing/2014/main" id="{73FDE5F2-0C12-4729-9EB5-A695AE0D6FA6}"/>
              </a:ext>
            </a:extLst>
          </p:cNvPr>
          <p:cNvSpPr txBox="1"/>
          <p:nvPr/>
        </p:nvSpPr>
        <p:spPr>
          <a:xfrm>
            <a:off x="1826411" y="6213895"/>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最終状態</a:t>
            </a:r>
            <a:endParaRPr lang="en-US" altLang="ja-JP" sz="1600" dirty="0">
              <a:solidFill>
                <a:schemeClr val="tx1"/>
              </a:solidFill>
            </a:endParaRPr>
          </a:p>
        </p:txBody>
      </p:sp>
      <p:sp>
        <p:nvSpPr>
          <p:cNvPr id="28" name="正方形/長方形 27">
            <a:extLst>
              <a:ext uri="{FF2B5EF4-FFF2-40B4-BE49-F238E27FC236}">
                <a16:creationId xmlns:a16="http://schemas.microsoft.com/office/drawing/2014/main" id="{5C3D5221-2F24-47CC-8D05-BC33938668FA}"/>
              </a:ext>
            </a:extLst>
          </p:cNvPr>
          <p:cNvSpPr/>
          <p:nvPr/>
        </p:nvSpPr>
        <p:spPr>
          <a:xfrm>
            <a:off x="1666076" y="1683307"/>
            <a:ext cx="1643873" cy="3651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000" dirty="0">
                <a:solidFill>
                  <a:schemeClr val="tx1"/>
                </a:solidFill>
              </a:rPr>
              <a:t>Task Set </a:t>
            </a:r>
            <a:r>
              <a:rPr lang="en-US" altLang="ja-JP" sz="2000" i="1" dirty="0">
                <a:solidFill>
                  <a:schemeClr val="tx1"/>
                </a:solidFill>
              </a:rPr>
              <a:t>TS</a:t>
            </a:r>
            <a:endParaRPr lang="ja-JP" altLang="en-US" sz="2000" i="1" dirty="0">
              <a:solidFill>
                <a:schemeClr val="tx1"/>
              </a:solidFill>
            </a:endParaRPr>
          </a:p>
        </p:txBody>
      </p:sp>
      <p:grpSp>
        <p:nvGrpSpPr>
          <p:cNvPr id="2" name="グループ化 1">
            <a:extLst>
              <a:ext uri="{FF2B5EF4-FFF2-40B4-BE49-F238E27FC236}">
                <a16:creationId xmlns:a16="http://schemas.microsoft.com/office/drawing/2014/main" id="{525025AB-C35E-4049-9049-DF90D7FBC7B3}"/>
              </a:ext>
            </a:extLst>
          </p:cNvPr>
          <p:cNvGrpSpPr/>
          <p:nvPr/>
        </p:nvGrpSpPr>
        <p:grpSpPr>
          <a:xfrm>
            <a:off x="1795276" y="2655998"/>
            <a:ext cx="1170235" cy="3462460"/>
            <a:chOff x="271275" y="2655998"/>
            <a:chExt cx="1170235" cy="3462460"/>
          </a:xfrm>
        </p:grpSpPr>
        <p:grpSp>
          <p:nvGrpSpPr>
            <p:cNvPr id="172" name="グループ化 171">
              <a:extLst>
                <a:ext uri="{FF2B5EF4-FFF2-40B4-BE49-F238E27FC236}">
                  <a16:creationId xmlns:a16="http://schemas.microsoft.com/office/drawing/2014/main" id="{B44F78D0-8D50-4539-A0A9-AAE974735FAD}"/>
                </a:ext>
              </a:extLst>
            </p:cNvPr>
            <p:cNvGrpSpPr/>
            <p:nvPr/>
          </p:nvGrpSpPr>
          <p:grpSpPr>
            <a:xfrm>
              <a:off x="457296" y="2655998"/>
              <a:ext cx="984214" cy="3462460"/>
              <a:chOff x="1251442" y="2636405"/>
              <a:chExt cx="984214" cy="3462460"/>
            </a:xfrm>
          </p:grpSpPr>
          <p:sp>
            <p:nvSpPr>
              <p:cNvPr id="173" name="フリーフォーム: 図形 172">
                <a:extLst>
                  <a:ext uri="{FF2B5EF4-FFF2-40B4-BE49-F238E27FC236}">
                    <a16:creationId xmlns:a16="http://schemas.microsoft.com/office/drawing/2014/main" id="{1AC5A7EA-0C5A-4F9A-A58C-E310C10E6135}"/>
                  </a:ext>
                </a:extLst>
              </p:cNvPr>
              <p:cNvSpPr/>
              <p:nvPr/>
            </p:nvSpPr>
            <p:spPr>
              <a:xfrm>
                <a:off x="1820491" y="2796209"/>
                <a:ext cx="415165" cy="3103317"/>
              </a:xfrm>
              <a:custGeom>
                <a:avLst/>
                <a:gdLst>
                  <a:gd name="connsiteX0" fmla="*/ 0 w 344865"/>
                  <a:gd name="connsiteY0" fmla="*/ 0 h 3056834"/>
                  <a:gd name="connsiteX1" fmla="*/ 344556 w 344865"/>
                  <a:gd name="connsiteY1" fmla="*/ 1228034 h 3056834"/>
                  <a:gd name="connsiteX2" fmla="*/ 48591 w 344865"/>
                  <a:gd name="connsiteY2" fmla="*/ 3056834 h 3056834"/>
                </a:gdLst>
                <a:ahLst/>
                <a:cxnLst>
                  <a:cxn ang="0">
                    <a:pos x="connsiteX0" y="connsiteY0"/>
                  </a:cxn>
                  <a:cxn ang="0">
                    <a:pos x="connsiteX1" y="connsiteY1"/>
                  </a:cxn>
                  <a:cxn ang="0">
                    <a:pos x="connsiteX2" y="connsiteY2"/>
                  </a:cxn>
                </a:cxnLst>
                <a:rect l="l" t="t" r="r" b="b"/>
                <a:pathLst>
                  <a:path w="344865" h="3056834">
                    <a:moveTo>
                      <a:pt x="0" y="0"/>
                    </a:moveTo>
                    <a:cubicBezTo>
                      <a:pt x="168229" y="359281"/>
                      <a:pt x="336458" y="718562"/>
                      <a:pt x="344556" y="1228034"/>
                    </a:cubicBezTo>
                    <a:cubicBezTo>
                      <a:pt x="352655" y="1737506"/>
                      <a:pt x="200623" y="2397170"/>
                      <a:pt x="48591" y="3056834"/>
                    </a:cubicBezTo>
                  </a:path>
                </a:pathLst>
              </a:cu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77" name="フリーフォーム: 図形 176">
                <a:extLst>
                  <a:ext uri="{FF2B5EF4-FFF2-40B4-BE49-F238E27FC236}">
                    <a16:creationId xmlns:a16="http://schemas.microsoft.com/office/drawing/2014/main" id="{8BA44B5A-3787-48A1-85B3-AC8973ADFBC8}"/>
                  </a:ext>
                </a:extLst>
              </p:cNvPr>
              <p:cNvSpPr/>
              <p:nvPr/>
            </p:nvSpPr>
            <p:spPr>
              <a:xfrm>
                <a:off x="1251442" y="2765287"/>
                <a:ext cx="452101" cy="2225781"/>
              </a:xfrm>
              <a:custGeom>
                <a:avLst/>
                <a:gdLst>
                  <a:gd name="connsiteX0" fmla="*/ 401752 w 401752"/>
                  <a:gd name="connsiteY0" fmla="*/ 0 h 1793461"/>
                  <a:gd name="connsiteX1" fmla="*/ 17439 w 401752"/>
                  <a:gd name="connsiteY1" fmla="*/ 971826 h 1793461"/>
                  <a:gd name="connsiteX2" fmla="*/ 101369 w 401752"/>
                  <a:gd name="connsiteY2" fmla="*/ 1793461 h 1793461"/>
                </a:gdLst>
                <a:ahLst/>
                <a:cxnLst>
                  <a:cxn ang="0">
                    <a:pos x="connsiteX0" y="connsiteY0"/>
                  </a:cxn>
                  <a:cxn ang="0">
                    <a:pos x="connsiteX1" y="connsiteY1"/>
                  </a:cxn>
                  <a:cxn ang="0">
                    <a:pos x="connsiteX2" y="connsiteY2"/>
                  </a:cxn>
                </a:cxnLst>
                <a:rect l="l" t="t" r="r" b="b"/>
                <a:pathLst>
                  <a:path w="401752" h="1793461">
                    <a:moveTo>
                      <a:pt x="401752" y="0"/>
                    </a:moveTo>
                    <a:cubicBezTo>
                      <a:pt x="234627" y="336458"/>
                      <a:pt x="67503" y="672916"/>
                      <a:pt x="17439" y="971826"/>
                    </a:cubicBezTo>
                    <a:cubicBezTo>
                      <a:pt x="-32625" y="1270736"/>
                      <a:pt x="34372" y="1532098"/>
                      <a:pt x="101369" y="1793461"/>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78" name="グループ化 177">
                <a:extLst>
                  <a:ext uri="{FF2B5EF4-FFF2-40B4-BE49-F238E27FC236}">
                    <a16:creationId xmlns:a16="http://schemas.microsoft.com/office/drawing/2014/main" id="{AF90DE8F-CA67-4862-85B4-A898D5E6A847}"/>
                  </a:ext>
                </a:extLst>
              </p:cNvPr>
              <p:cNvGrpSpPr/>
              <p:nvPr/>
            </p:nvGrpSpPr>
            <p:grpSpPr>
              <a:xfrm>
                <a:off x="1535662" y="5779580"/>
                <a:ext cx="357592" cy="319285"/>
                <a:chOff x="211409" y="5509823"/>
                <a:chExt cx="357592" cy="319285"/>
              </a:xfrm>
            </p:grpSpPr>
            <p:sp>
              <p:nvSpPr>
                <p:cNvPr id="182" name="円/楕円 122">
                  <a:extLst>
                    <a:ext uri="{FF2B5EF4-FFF2-40B4-BE49-F238E27FC236}">
                      <a16:creationId xmlns:a16="http://schemas.microsoft.com/office/drawing/2014/main" id="{7C961B88-A809-4946-BCCB-0797DE14C577}"/>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183" name="円/楕円 123">
                  <a:extLst>
                    <a:ext uri="{FF2B5EF4-FFF2-40B4-BE49-F238E27FC236}">
                      <a16:creationId xmlns:a16="http://schemas.microsoft.com/office/drawing/2014/main" id="{29406759-A418-477A-87D0-567EFD4F1C3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179" name="円/楕円 97">
                <a:extLst>
                  <a:ext uri="{FF2B5EF4-FFF2-40B4-BE49-F238E27FC236}">
                    <a16:creationId xmlns:a16="http://schemas.microsoft.com/office/drawing/2014/main" id="{7C940F6C-E136-4FE3-BE52-4618CBB84C42}"/>
                  </a:ext>
                </a:extLst>
              </p:cNvPr>
              <p:cNvSpPr/>
              <p:nvPr/>
            </p:nvSpPr>
            <p:spPr>
              <a:xfrm rot="5400000">
                <a:off x="1649182" y="2627153"/>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180" name="フリーフォーム: 図形 179">
                <a:extLst>
                  <a:ext uri="{FF2B5EF4-FFF2-40B4-BE49-F238E27FC236}">
                    <a16:creationId xmlns:a16="http://schemas.microsoft.com/office/drawing/2014/main" id="{16F48BB9-E800-4DA5-B321-86449388C5A7}"/>
                  </a:ext>
                </a:extLst>
              </p:cNvPr>
              <p:cNvSpPr/>
              <p:nvPr/>
            </p:nvSpPr>
            <p:spPr>
              <a:xfrm>
                <a:off x="1311198" y="4991068"/>
                <a:ext cx="231168" cy="928051"/>
              </a:xfrm>
              <a:custGeom>
                <a:avLst/>
                <a:gdLst>
                  <a:gd name="connsiteX0" fmla="*/ 5186 w 186299"/>
                  <a:gd name="connsiteY0" fmla="*/ 0 h 865808"/>
                  <a:gd name="connsiteX1" fmla="*/ 22856 w 186299"/>
                  <a:gd name="connsiteY1" fmla="*/ 702365 h 865808"/>
                  <a:gd name="connsiteX2" fmla="*/ 186299 w 186299"/>
                  <a:gd name="connsiteY2" fmla="*/ 865808 h 865808"/>
                </a:gdLst>
                <a:ahLst/>
                <a:cxnLst>
                  <a:cxn ang="0">
                    <a:pos x="connsiteX0" y="connsiteY0"/>
                  </a:cxn>
                  <a:cxn ang="0">
                    <a:pos x="connsiteX1" y="connsiteY1"/>
                  </a:cxn>
                  <a:cxn ang="0">
                    <a:pos x="connsiteX2" y="connsiteY2"/>
                  </a:cxn>
                </a:cxnLst>
                <a:rect l="l" t="t" r="r" b="b"/>
                <a:pathLst>
                  <a:path w="186299" h="865808">
                    <a:moveTo>
                      <a:pt x="5186" y="0"/>
                    </a:moveTo>
                    <a:cubicBezTo>
                      <a:pt x="-1072" y="279032"/>
                      <a:pt x="-7329" y="558064"/>
                      <a:pt x="22856" y="702365"/>
                    </a:cubicBezTo>
                    <a:cubicBezTo>
                      <a:pt x="53041" y="846666"/>
                      <a:pt x="119670" y="856237"/>
                      <a:pt x="186299" y="865808"/>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7" name="円/楕円 96">
              <a:extLst>
                <a:ext uri="{FF2B5EF4-FFF2-40B4-BE49-F238E27FC236}">
                  <a16:creationId xmlns:a16="http://schemas.microsoft.com/office/drawing/2014/main" id="{998642F9-871D-4937-8AAF-19D04B862E0A}"/>
                </a:ext>
              </a:extLst>
            </p:cNvPr>
            <p:cNvSpPr/>
            <p:nvPr/>
          </p:nvSpPr>
          <p:spPr>
            <a:xfrm>
              <a:off x="872462" y="3611604"/>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3" name="円/楕円 96">
              <a:extLst>
                <a:ext uri="{FF2B5EF4-FFF2-40B4-BE49-F238E27FC236}">
                  <a16:creationId xmlns:a16="http://schemas.microsoft.com/office/drawing/2014/main" id="{98CB376B-8451-4C10-B0A3-BBB5EAA0CB14}"/>
                </a:ext>
              </a:extLst>
            </p:cNvPr>
            <p:cNvSpPr/>
            <p:nvPr/>
          </p:nvSpPr>
          <p:spPr>
            <a:xfrm>
              <a:off x="271275" y="3259839"/>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4" name="円/楕円 96">
              <a:extLst>
                <a:ext uri="{FF2B5EF4-FFF2-40B4-BE49-F238E27FC236}">
                  <a16:creationId xmlns:a16="http://schemas.microsoft.com/office/drawing/2014/main" id="{CFE5683E-3F05-4A9E-B334-15611428F258}"/>
                </a:ext>
              </a:extLst>
            </p:cNvPr>
            <p:cNvSpPr/>
            <p:nvPr/>
          </p:nvSpPr>
          <p:spPr>
            <a:xfrm>
              <a:off x="457296" y="4913396"/>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grpSp>
        <p:nvGrpSpPr>
          <p:cNvPr id="5" name="グループ化 4">
            <a:extLst>
              <a:ext uri="{FF2B5EF4-FFF2-40B4-BE49-F238E27FC236}">
                <a16:creationId xmlns:a16="http://schemas.microsoft.com/office/drawing/2014/main" id="{A11B9FDF-6194-4B5C-99A3-67ABBAA3F628}"/>
              </a:ext>
            </a:extLst>
          </p:cNvPr>
          <p:cNvGrpSpPr/>
          <p:nvPr/>
        </p:nvGrpSpPr>
        <p:grpSpPr>
          <a:xfrm>
            <a:off x="3555573" y="3556389"/>
            <a:ext cx="6900861" cy="400110"/>
            <a:chOff x="2031572" y="3269086"/>
            <a:chExt cx="6900861" cy="400110"/>
          </a:xfrm>
        </p:grpSpPr>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BB22FF8-01D3-4FFE-AE81-132228A6966F}"/>
                    </a:ext>
                  </a:extLst>
                </p:cNvPr>
                <p:cNvSpPr txBox="1"/>
                <p:nvPr/>
              </p:nvSpPr>
              <p:spPr>
                <a:xfrm>
                  <a:off x="2031572" y="3269086"/>
                  <a:ext cx="690086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dirty="0">
                      <a:solidFill>
                        <a:schemeClr val="tx1"/>
                      </a:solidFill>
                    </a:rPr>
                    <a:t>　　</a:t>
                  </a:r>
                  <a:r>
                    <a:rPr lang="ja-JP" altLang="en-US" sz="2000" dirty="0">
                      <a:solidFill>
                        <a:schemeClr val="tx1"/>
                      </a:solidFill>
                    </a:rPr>
                    <a:t>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いずれかの状態</a:t>
                  </a:r>
                  <a:endParaRPr lang="en-US" altLang="ja-JP" sz="2000" dirty="0">
                    <a:solidFill>
                      <a:schemeClr val="tx1"/>
                    </a:solidFill>
                  </a:endParaRPr>
                </a:p>
              </p:txBody>
            </p:sp>
          </mc:Choice>
          <mc:Fallback xmlns="">
            <p:sp>
              <p:nvSpPr>
                <p:cNvPr id="37" name="テキスト ボックス 36">
                  <a:extLst>
                    <a:ext uri="{FF2B5EF4-FFF2-40B4-BE49-F238E27FC236}">
                      <a16:creationId xmlns:a16="http://schemas.microsoft.com/office/drawing/2014/main" id="{7BB22FF8-01D3-4FFE-AE81-132228A6966F}"/>
                    </a:ext>
                  </a:extLst>
                </p:cNvPr>
                <p:cNvSpPr txBox="1">
                  <a:spLocks noRot="1" noChangeAspect="1" noMove="1" noResize="1" noEditPoints="1" noAdjustHandles="1" noChangeArrowheads="1" noChangeShapeType="1" noTextEdit="1"/>
                </p:cNvSpPr>
                <p:nvPr/>
              </p:nvSpPr>
              <p:spPr>
                <a:xfrm>
                  <a:off x="2031572" y="3269086"/>
                  <a:ext cx="6900861" cy="400110"/>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38" name="円/楕円 96">
              <a:extLst>
                <a:ext uri="{FF2B5EF4-FFF2-40B4-BE49-F238E27FC236}">
                  <a16:creationId xmlns:a16="http://schemas.microsoft.com/office/drawing/2014/main" id="{0EB2E3DB-B406-4EFC-B67F-C240CB2EE981}"/>
                </a:ext>
              </a:extLst>
            </p:cNvPr>
            <p:cNvSpPr/>
            <p:nvPr/>
          </p:nvSpPr>
          <p:spPr>
            <a:xfrm>
              <a:off x="2137722" y="339085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sp>
        <p:nvSpPr>
          <p:cNvPr id="42" name="円/楕円 96">
            <a:extLst>
              <a:ext uri="{FF2B5EF4-FFF2-40B4-BE49-F238E27FC236}">
                <a16:creationId xmlns:a16="http://schemas.microsoft.com/office/drawing/2014/main" id="{5D49B485-BE36-4868-B5DE-489D00012DCB}"/>
              </a:ext>
            </a:extLst>
          </p:cNvPr>
          <p:cNvSpPr/>
          <p:nvPr/>
        </p:nvSpPr>
        <p:spPr>
          <a:xfrm>
            <a:off x="2352158" y="5248346"/>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cxnSp>
        <p:nvCxnSpPr>
          <p:cNvPr id="46" name="直線コネクタ 45">
            <a:extLst>
              <a:ext uri="{FF2B5EF4-FFF2-40B4-BE49-F238E27FC236}">
                <a16:creationId xmlns:a16="http://schemas.microsoft.com/office/drawing/2014/main" id="{265AB231-C17D-498A-A99D-6785FA82F766}"/>
              </a:ext>
            </a:extLst>
          </p:cNvPr>
          <p:cNvCxnSpPr>
            <a:cxnSpLocks/>
          </p:cNvCxnSpPr>
          <p:nvPr/>
        </p:nvCxnSpPr>
        <p:spPr>
          <a:xfrm>
            <a:off x="3611501" y="2168291"/>
            <a:ext cx="588524" cy="0"/>
          </a:xfrm>
          <a:prstGeom prst="line">
            <a:avLst/>
          </a:prstGeom>
          <a:ln w="28575">
            <a:solidFill>
              <a:srgbClr val="FF00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7" name="直線コネクタ 46">
            <a:extLst>
              <a:ext uri="{FF2B5EF4-FFF2-40B4-BE49-F238E27FC236}">
                <a16:creationId xmlns:a16="http://schemas.microsoft.com/office/drawing/2014/main" id="{99A606F6-A7D8-47E0-9488-A1BF49B4F8B7}"/>
              </a:ext>
            </a:extLst>
          </p:cNvPr>
          <p:cNvCxnSpPr>
            <a:cxnSpLocks/>
          </p:cNvCxnSpPr>
          <p:nvPr/>
        </p:nvCxnSpPr>
        <p:spPr>
          <a:xfrm>
            <a:off x="3611501" y="2777893"/>
            <a:ext cx="588524" cy="0"/>
          </a:xfrm>
          <a:prstGeom prst="line">
            <a:avLst/>
          </a:prstGeom>
          <a:ln w="28575">
            <a:solidFill>
              <a:srgbClr val="0070C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31" name="正方形/長方形 30">
            <a:extLst>
              <a:ext uri="{FF2B5EF4-FFF2-40B4-BE49-F238E27FC236}">
                <a16:creationId xmlns:a16="http://schemas.microsoft.com/office/drawing/2014/main" id="{A9E172C1-65E2-4A24-9D9F-194B0C0D5398}"/>
              </a:ext>
            </a:extLst>
          </p:cNvPr>
          <p:cNvSpPr/>
          <p:nvPr/>
        </p:nvSpPr>
        <p:spPr>
          <a:xfrm>
            <a:off x="3434016" y="1516033"/>
            <a:ext cx="2457621"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400" dirty="0">
                <a:solidFill>
                  <a:schemeClr val="tx1"/>
                </a:solidFill>
              </a:rPr>
              <a:t>仮定</a:t>
            </a:r>
          </a:p>
        </p:txBody>
      </p:sp>
      <p:sp>
        <p:nvSpPr>
          <p:cNvPr id="35" name="正方形/長方形 34">
            <a:extLst>
              <a:ext uri="{FF2B5EF4-FFF2-40B4-BE49-F238E27FC236}">
                <a16:creationId xmlns:a16="http://schemas.microsoft.com/office/drawing/2014/main" id="{6DCD5281-27A1-46D4-A0C1-F8CEDF2977BB}"/>
              </a:ext>
            </a:extLst>
          </p:cNvPr>
          <p:cNvSpPr/>
          <p:nvPr/>
        </p:nvSpPr>
        <p:spPr>
          <a:xfrm>
            <a:off x="3434016" y="4233443"/>
            <a:ext cx="2457621"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400" dirty="0" err="1">
                <a:solidFill>
                  <a:schemeClr val="tx1"/>
                </a:solidFill>
              </a:rPr>
              <a:t>MaxMem</a:t>
            </a:r>
            <a:r>
              <a:rPr lang="en-US" altLang="ja-JP" sz="2400" dirty="0">
                <a:solidFill>
                  <a:schemeClr val="tx1"/>
                </a:solidFill>
              </a:rPr>
              <a:t>(</a:t>
            </a:r>
            <a:r>
              <a:rPr lang="en-US" altLang="ja-JP" sz="2400" i="1" dirty="0">
                <a:solidFill>
                  <a:schemeClr val="tx1"/>
                </a:solidFill>
              </a:rPr>
              <a:t>TS</a:t>
            </a:r>
            <a:r>
              <a:rPr lang="en-US" altLang="ja-JP" sz="2400" dirty="0">
                <a:solidFill>
                  <a:schemeClr val="tx1"/>
                </a:solidFill>
              </a:rPr>
              <a:t>,A)</a:t>
            </a:r>
            <a:endParaRPr lang="ja-JP" altLang="en-US" sz="2400" dirty="0">
              <a:solidFill>
                <a:schemeClr val="tx1"/>
              </a:solidFill>
            </a:endParaRPr>
          </a:p>
        </p:txBody>
      </p:sp>
    </p:spTree>
    <p:extLst>
      <p:ext uri="{BB962C8B-B14F-4D97-AF65-F5344CB8AC3E}">
        <p14:creationId xmlns:p14="http://schemas.microsoft.com/office/powerpoint/2010/main" val="138539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5200CC8-072D-41B9-9070-CD0DC957D036}"/>
                  </a:ext>
                </a:extLst>
              </p:cNvPr>
              <p:cNvSpPr txBox="1"/>
              <p:nvPr/>
            </p:nvSpPr>
            <p:spPr>
              <a:xfrm>
                <a:off x="3559523" y="5945621"/>
                <a:ext cx="690086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ja-JP" sz="2000" dirty="0">
                    <a:solidFill>
                      <a:schemeClr val="tx1"/>
                    </a:solidFill>
                  </a:rPr>
                  <a:t>MaxMem(</a:t>
                </a:r>
                <a:r>
                  <a:rPr lang="en-US" altLang="ja-JP" sz="2000" i="1" dirty="0">
                    <a:solidFill>
                      <a:schemeClr val="tx1"/>
                    </a:solidFill>
                  </a:rPr>
                  <a:t>TS</a:t>
                </a:r>
                <a:r>
                  <a:rPr lang="en-US" altLang="ja-JP" sz="2000" dirty="0">
                    <a:solidFill>
                      <a:schemeClr val="tx1"/>
                    </a:solidFill>
                  </a:rPr>
                  <a:t>,</a:t>
                </a:r>
                <a:r>
                  <a:rPr lang="en-US" altLang="ja-JP" sz="2000" dirty="0">
                    <a:solidFill>
                      <a:srgbClr val="FFFF00"/>
                    </a:solidFill>
                  </a:rPr>
                  <a:t> </a:t>
                </a:r>
                <a:r>
                  <a:rPr lang="en-US" altLang="ja-JP" sz="2000" dirty="0">
                    <a:solidFill>
                      <a:srgbClr val="0070C0"/>
                    </a:solidFill>
                  </a:rPr>
                  <a:t>Blue</a:t>
                </a:r>
                <a:r>
                  <a:rPr lang="en-US" altLang="ja-JP" sz="2000" dirty="0">
                    <a:solidFill>
                      <a:schemeClr val="tx1"/>
                    </a:solidFill>
                  </a:rPr>
                  <a:t>) </a:t>
                </a:r>
                <a14:m>
                  <m:oMath xmlns:m="http://schemas.openxmlformats.org/officeDocument/2006/math">
                    <m:r>
                      <a:rPr lang="en-US" altLang="ja-JP" sz="2000" i="1">
                        <a:solidFill>
                          <a:schemeClr val="tx1"/>
                        </a:solidFill>
                        <a:latin typeface="Cambria Math" panose="02040503050406030204" pitchFamily="18" charset="0"/>
                        <a:ea typeface="Cambria Math" panose="02040503050406030204" pitchFamily="18" charset="0"/>
                      </a:rPr>
                      <m:t>≤</m:t>
                    </m:r>
                  </m:oMath>
                </a14:m>
                <a:r>
                  <a:rPr lang="en-US" altLang="ja-JP" sz="2000" dirty="0">
                    <a:solidFill>
                      <a:schemeClr val="tx1"/>
                    </a:solidFill>
                  </a:rPr>
                  <a:t> </a:t>
                </a:r>
                <a:r>
                  <a:rPr lang="en-US" altLang="ja-JP" sz="2000" dirty="0" err="1">
                    <a:solidFill>
                      <a:schemeClr val="tx1"/>
                    </a:solidFill>
                  </a:rPr>
                  <a:t>MaxMem</a:t>
                </a:r>
                <a:r>
                  <a:rPr lang="en-US" altLang="ja-JP" sz="2000" dirty="0">
                    <a:solidFill>
                      <a:schemeClr val="tx1"/>
                    </a:solidFill>
                  </a:rPr>
                  <a:t>(</a:t>
                </a:r>
                <a:r>
                  <a:rPr lang="en-US" altLang="ja-JP" sz="2000" i="1" dirty="0">
                    <a:solidFill>
                      <a:schemeClr val="tx1"/>
                    </a:solidFill>
                  </a:rPr>
                  <a:t>TS</a:t>
                </a:r>
                <a:r>
                  <a:rPr lang="en-US" altLang="ja-JP" sz="2000" dirty="0">
                    <a:solidFill>
                      <a:schemeClr val="tx1"/>
                    </a:solidFill>
                  </a:rPr>
                  <a:t>,</a:t>
                </a:r>
                <a:r>
                  <a:rPr lang="en-US" altLang="ja-JP" sz="2000" dirty="0">
                    <a:solidFill>
                      <a:srgbClr val="FF0000"/>
                    </a:solidFill>
                  </a:rPr>
                  <a:t> Red</a:t>
                </a:r>
                <a:r>
                  <a:rPr lang="en-US" altLang="ja-JP" sz="2000" dirty="0">
                    <a:solidFill>
                      <a:schemeClr val="tx1"/>
                    </a:solidFill>
                  </a:rPr>
                  <a:t>)</a:t>
                </a:r>
              </a:p>
            </p:txBody>
          </p:sp>
        </mc:Choice>
        <mc:Fallback xmlns="">
          <p:sp>
            <p:nvSpPr>
              <p:cNvPr id="67" name="テキスト ボックス 66">
                <a:extLst>
                  <a:ext uri="{FF2B5EF4-FFF2-40B4-BE49-F238E27FC236}">
                    <a16:creationId xmlns:a16="http://schemas.microsoft.com/office/drawing/2014/main" id="{85200CC8-072D-41B9-9070-CD0DC957D036}"/>
                  </a:ext>
                </a:extLst>
              </p:cNvPr>
              <p:cNvSpPr txBox="1">
                <a:spLocks noRot="1" noChangeAspect="1" noMove="1" noResize="1" noEditPoints="1" noAdjustHandles="1" noChangeArrowheads="1" noChangeShapeType="1" noTextEdit="1"/>
              </p:cNvSpPr>
              <p:nvPr/>
            </p:nvSpPr>
            <p:spPr>
              <a:xfrm>
                <a:off x="3559523" y="5945621"/>
                <a:ext cx="6900861" cy="400110"/>
              </a:xfrm>
              <a:prstGeom prst="rect">
                <a:avLst/>
              </a:prstGeom>
              <a:blipFill>
                <a:blip r:embed="rId3"/>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A350EF55-EC16-4B6B-A5ED-E0DDE534103A}"/>
                  </a:ext>
                </a:extLst>
              </p:cNvPr>
              <p:cNvSpPr txBox="1"/>
              <p:nvPr/>
            </p:nvSpPr>
            <p:spPr>
              <a:xfrm>
                <a:off x="3559523" y="4373049"/>
                <a:ext cx="6900861"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Wingdings" panose="05000000000000000000" pitchFamily="2" charset="2"/>
                  <a:buChar char="Ø"/>
                </a:pPr>
                <a:r>
                  <a:rPr lang="ja-JP" altLang="en-US" sz="2000" dirty="0">
                    <a:solidFill>
                      <a:schemeClr val="tx1"/>
                    </a:solidFill>
                  </a:rPr>
                  <a:t>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いずれかの状態を</a:t>
                </a:r>
                <a:r>
                  <a:rPr lang="ja-JP" altLang="en-US" sz="2000" dirty="0">
                    <a:solidFill>
                      <a:srgbClr val="FF0000"/>
                    </a:solidFill>
                  </a:rPr>
                  <a:t>赤線</a:t>
                </a:r>
                <a:r>
                  <a:rPr lang="ja-JP" altLang="en-US" sz="2000" dirty="0">
                    <a:solidFill>
                      <a:schemeClr val="tx1"/>
                    </a:solidFill>
                  </a:rPr>
                  <a:t>が通ることに注意すると</a:t>
                </a:r>
                <a:endParaRPr lang="en-US" altLang="ja-JP" sz="2000" dirty="0">
                  <a:solidFill>
                    <a:schemeClr val="tx1"/>
                  </a:solidFill>
                </a:endParaRPr>
              </a:p>
            </p:txBody>
          </p:sp>
        </mc:Choice>
        <mc:Fallback xmlns="">
          <p:sp>
            <p:nvSpPr>
              <p:cNvPr id="66" name="テキスト ボックス 65">
                <a:extLst>
                  <a:ext uri="{FF2B5EF4-FFF2-40B4-BE49-F238E27FC236}">
                    <a16:creationId xmlns:a16="http://schemas.microsoft.com/office/drawing/2014/main" id="{A350EF55-EC16-4B6B-A5ED-E0DDE534103A}"/>
                  </a:ext>
                </a:extLst>
              </p:cNvPr>
              <p:cNvSpPr txBox="1">
                <a:spLocks noRot="1" noChangeAspect="1" noMove="1" noResize="1" noEditPoints="1" noAdjustHandles="1" noChangeArrowheads="1" noChangeShapeType="1" noTextEdit="1"/>
              </p:cNvSpPr>
              <p:nvPr/>
            </p:nvSpPr>
            <p:spPr>
              <a:xfrm>
                <a:off x="3559523" y="4373049"/>
                <a:ext cx="6900861" cy="707886"/>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C2D0773-067D-4A27-B344-0666B5DC4806}"/>
              </a:ext>
            </a:extLst>
          </p:cNvPr>
          <p:cNvSpPr>
            <a:spLocks noGrp="1"/>
          </p:cNvSpPr>
          <p:nvPr>
            <p:ph type="title"/>
          </p:nvPr>
        </p:nvSpPr>
        <p:spPr/>
        <p:txBody>
          <a:bodyPr>
            <a:normAutofit/>
          </a:bodyPr>
          <a:lstStyle/>
          <a:p>
            <a:r>
              <a:rPr lang="ja-JP" altLang="en-US" dirty="0"/>
              <a:t>定理</a:t>
            </a:r>
            <a:r>
              <a:rPr lang="en-US" altLang="ja-JP" dirty="0"/>
              <a:t>1’</a:t>
            </a:r>
            <a:r>
              <a:rPr lang="ja-JP" altLang="en-US" dirty="0"/>
              <a:t>の証明 </a:t>
            </a:r>
            <a:r>
              <a:rPr lang="en-US" altLang="ja-JP" dirty="0"/>
              <a:t>(2/6)</a:t>
            </a:r>
            <a:endParaRPr kumimoji="1" lang="ja-JP" altLang="en-US" dirty="0"/>
          </a:p>
        </p:txBody>
      </p:sp>
      <p:sp>
        <p:nvSpPr>
          <p:cNvPr id="4" name="日付プレースホルダー 3">
            <a:extLst>
              <a:ext uri="{FF2B5EF4-FFF2-40B4-BE49-F238E27FC236}">
                <a16:creationId xmlns:a16="http://schemas.microsoft.com/office/drawing/2014/main" id="{8FE5DADB-9D46-4204-B2FE-614D0A0FAF4D}"/>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p:sp>
        <p:nvSpPr>
          <p:cNvPr id="55" name="矢印: 下 54">
            <a:extLst>
              <a:ext uri="{FF2B5EF4-FFF2-40B4-BE49-F238E27FC236}">
                <a16:creationId xmlns:a16="http://schemas.microsoft.com/office/drawing/2014/main" id="{D1242578-53E1-4FE8-A91B-4B2C8DE37C4A}"/>
              </a:ext>
            </a:extLst>
          </p:cNvPr>
          <p:cNvSpPr/>
          <p:nvPr/>
        </p:nvSpPr>
        <p:spPr>
          <a:xfrm>
            <a:off x="6629152" y="5171934"/>
            <a:ext cx="967733" cy="656187"/>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dirty="0"/>
          </a:p>
        </p:txBody>
      </p: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7A9F0F1F-6C7E-440E-ABF8-727662ADF2D5}"/>
                  </a:ext>
                </a:extLst>
              </p:cNvPr>
              <p:cNvSpPr txBox="1"/>
              <p:nvPr/>
            </p:nvSpPr>
            <p:spPr>
              <a:xfrm>
                <a:off x="3555572" y="1956007"/>
                <a:ext cx="6900862" cy="193899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sz="2000" dirty="0">
                    <a:solidFill>
                      <a:schemeClr val="tx1"/>
                    </a:solidFill>
                  </a:rPr>
                  <a:t>         </a:t>
                </a:r>
                <a:r>
                  <a:rPr lang="ja-JP" altLang="en-US" sz="2000" dirty="0">
                    <a:solidFill>
                      <a:schemeClr val="tx1"/>
                    </a:solidFill>
                  </a:rPr>
                  <a:t>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いずれかの状態を通る</a:t>
                </a:r>
                <a:r>
                  <a:rPr lang="en-US" altLang="ja-JP" sz="2000" dirty="0">
                    <a:solidFill>
                      <a:schemeClr val="tx1"/>
                    </a:solidFill>
                  </a:rPr>
                  <a:t>   </a:t>
                </a:r>
              </a:p>
              <a:p>
                <a:r>
                  <a:rPr lang="en-US" altLang="ja-JP" sz="2000" dirty="0">
                    <a:solidFill>
                      <a:schemeClr val="tx1"/>
                    </a:solidFill>
                  </a:rPr>
                  <a:t>         LMCF</a:t>
                </a:r>
                <a:r>
                  <a:rPr lang="ja-JP" altLang="en-US" sz="2000" dirty="0">
                    <a:solidFill>
                      <a:schemeClr val="tx1"/>
                    </a:solidFill>
                  </a:rPr>
                  <a:t>スケジュール</a:t>
                </a:r>
                <a:endParaRPr lang="en-US" altLang="ja-JP" sz="2000" dirty="0">
                  <a:solidFill>
                    <a:schemeClr val="tx1"/>
                  </a:solidFill>
                </a:endParaRPr>
              </a:p>
              <a:p>
                <a:r>
                  <a:rPr lang="ja-JP" altLang="en-US" sz="2000" dirty="0">
                    <a:solidFill>
                      <a:schemeClr val="tx1"/>
                    </a:solidFill>
                  </a:rPr>
                  <a:t>         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状態を通らない</a:t>
                </a:r>
                <a:r>
                  <a:rPr lang="en-US" altLang="ja-JP" sz="2000" dirty="0">
                    <a:solidFill>
                      <a:schemeClr val="tx1"/>
                    </a:solidFill>
                  </a:rPr>
                  <a:t>LMCF</a:t>
                </a:r>
              </a:p>
              <a:p>
                <a:r>
                  <a:rPr lang="en-US" altLang="ja-JP" sz="2000" dirty="0">
                    <a:solidFill>
                      <a:schemeClr val="tx1"/>
                    </a:solidFill>
                  </a:rPr>
                  <a:t>        </a:t>
                </a:r>
                <a:r>
                  <a:rPr lang="ja-JP" altLang="en-US" sz="2000" dirty="0">
                    <a:solidFill>
                      <a:schemeClr val="tx1"/>
                    </a:solidFill>
                  </a:rPr>
                  <a:t> 以外の任意のスケジュール</a:t>
                </a:r>
                <a:endParaRPr lang="en-US" altLang="ja-JP" sz="2000" dirty="0">
                  <a:solidFill>
                    <a:schemeClr val="tx1"/>
                  </a:solidFill>
                </a:endParaRPr>
              </a:p>
            </p:txBody>
          </p:sp>
        </mc:Choice>
        <mc:Fallback xmlns="">
          <p:sp>
            <p:nvSpPr>
              <p:cNvPr id="78" name="テキスト ボックス 77">
                <a:extLst>
                  <a:ext uri="{FF2B5EF4-FFF2-40B4-BE49-F238E27FC236}">
                    <a16:creationId xmlns:a16="http://schemas.microsoft.com/office/drawing/2014/main" id="{7A9F0F1F-6C7E-440E-ABF8-727662ADF2D5}"/>
                  </a:ext>
                </a:extLst>
              </p:cNvPr>
              <p:cNvSpPr txBox="1">
                <a:spLocks noRot="1" noChangeAspect="1" noMove="1" noResize="1" noEditPoints="1" noAdjustHandles="1" noChangeArrowheads="1" noChangeShapeType="1" noTextEdit="1"/>
              </p:cNvSpPr>
              <p:nvPr/>
            </p:nvSpPr>
            <p:spPr>
              <a:xfrm>
                <a:off x="3555572" y="1956007"/>
                <a:ext cx="6900862" cy="1938992"/>
              </a:xfrm>
              <a:prstGeom prst="rect">
                <a:avLst/>
              </a:prstGeom>
              <a:blipFill>
                <a:blip r:embed="rId5"/>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79" name="テキスト ボックス 78">
            <a:extLst>
              <a:ext uri="{FF2B5EF4-FFF2-40B4-BE49-F238E27FC236}">
                <a16:creationId xmlns:a16="http://schemas.microsoft.com/office/drawing/2014/main" id="{C455CD6D-8FEA-4DCD-A1C7-EAF86C2AF506}"/>
              </a:ext>
            </a:extLst>
          </p:cNvPr>
          <p:cNvSpPr txBox="1"/>
          <p:nvPr/>
        </p:nvSpPr>
        <p:spPr>
          <a:xfrm>
            <a:off x="1826411" y="2202710"/>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初期状態</a:t>
            </a:r>
            <a:endParaRPr lang="en-US" altLang="ja-JP" sz="1600" dirty="0">
              <a:solidFill>
                <a:schemeClr val="tx1"/>
              </a:solidFill>
            </a:endParaRPr>
          </a:p>
        </p:txBody>
      </p:sp>
      <p:sp>
        <p:nvSpPr>
          <p:cNvPr id="80" name="テキスト ボックス 79">
            <a:extLst>
              <a:ext uri="{FF2B5EF4-FFF2-40B4-BE49-F238E27FC236}">
                <a16:creationId xmlns:a16="http://schemas.microsoft.com/office/drawing/2014/main" id="{C111AD81-1B4F-4721-BD45-34684F6A0ADB}"/>
              </a:ext>
            </a:extLst>
          </p:cNvPr>
          <p:cNvSpPr txBox="1"/>
          <p:nvPr/>
        </p:nvSpPr>
        <p:spPr>
          <a:xfrm>
            <a:off x="1826411" y="6213895"/>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最終状態</a:t>
            </a:r>
            <a:endParaRPr lang="en-US" altLang="ja-JP" sz="1600" dirty="0">
              <a:solidFill>
                <a:schemeClr val="tx1"/>
              </a:solidFill>
            </a:endParaRPr>
          </a:p>
        </p:txBody>
      </p:sp>
      <p:sp>
        <p:nvSpPr>
          <p:cNvPr id="81" name="正方形/長方形 80">
            <a:extLst>
              <a:ext uri="{FF2B5EF4-FFF2-40B4-BE49-F238E27FC236}">
                <a16:creationId xmlns:a16="http://schemas.microsoft.com/office/drawing/2014/main" id="{08FE0F54-7EDC-445E-B523-FBE82F81F028}"/>
              </a:ext>
            </a:extLst>
          </p:cNvPr>
          <p:cNvSpPr/>
          <p:nvPr/>
        </p:nvSpPr>
        <p:spPr>
          <a:xfrm>
            <a:off x="1666076" y="1683307"/>
            <a:ext cx="1643873" cy="3651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000" dirty="0">
                <a:solidFill>
                  <a:schemeClr val="tx1"/>
                </a:solidFill>
              </a:rPr>
              <a:t>Task Set </a:t>
            </a:r>
            <a:r>
              <a:rPr lang="en-US" altLang="ja-JP" sz="2000" i="1" dirty="0">
                <a:solidFill>
                  <a:schemeClr val="tx1"/>
                </a:solidFill>
              </a:rPr>
              <a:t>TS</a:t>
            </a:r>
            <a:endParaRPr lang="ja-JP" altLang="en-US" sz="2000" i="1" dirty="0">
              <a:solidFill>
                <a:schemeClr val="tx1"/>
              </a:solidFill>
            </a:endParaRPr>
          </a:p>
        </p:txBody>
      </p:sp>
      <p:grpSp>
        <p:nvGrpSpPr>
          <p:cNvPr id="82" name="グループ化 81">
            <a:extLst>
              <a:ext uri="{FF2B5EF4-FFF2-40B4-BE49-F238E27FC236}">
                <a16:creationId xmlns:a16="http://schemas.microsoft.com/office/drawing/2014/main" id="{C98DE17E-1B7A-4A57-B303-A563EFC38C56}"/>
              </a:ext>
            </a:extLst>
          </p:cNvPr>
          <p:cNvGrpSpPr/>
          <p:nvPr/>
        </p:nvGrpSpPr>
        <p:grpSpPr>
          <a:xfrm>
            <a:off x="1795276" y="2655998"/>
            <a:ext cx="1170235" cy="3462460"/>
            <a:chOff x="271275" y="2655998"/>
            <a:chExt cx="1170235" cy="3462460"/>
          </a:xfrm>
        </p:grpSpPr>
        <p:grpSp>
          <p:nvGrpSpPr>
            <p:cNvPr id="83" name="グループ化 82">
              <a:extLst>
                <a:ext uri="{FF2B5EF4-FFF2-40B4-BE49-F238E27FC236}">
                  <a16:creationId xmlns:a16="http://schemas.microsoft.com/office/drawing/2014/main" id="{1A04E259-756D-465D-A20A-9D48390F88BD}"/>
                </a:ext>
              </a:extLst>
            </p:cNvPr>
            <p:cNvGrpSpPr/>
            <p:nvPr/>
          </p:nvGrpSpPr>
          <p:grpSpPr>
            <a:xfrm>
              <a:off x="457296" y="2655998"/>
              <a:ext cx="984214" cy="3462460"/>
              <a:chOff x="1251442" y="2636405"/>
              <a:chExt cx="984214" cy="3462460"/>
            </a:xfrm>
          </p:grpSpPr>
          <p:sp>
            <p:nvSpPr>
              <p:cNvPr id="87" name="フリーフォーム: 図形 86">
                <a:extLst>
                  <a:ext uri="{FF2B5EF4-FFF2-40B4-BE49-F238E27FC236}">
                    <a16:creationId xmlns:a16="http://schemas.microsoft.com/office/drawing/2014/main" id="{4556B2A5-399A-4E4C-978D-725A35F5D080}"/>
                  </a:ext>
                </a:extLst>
              </p:cNvPr>
              <p:cNvSpPr/>
              <p:nvPr/>
            </p:nvSpPr>
            <p:spPr>
              <a:xfrm>
                <a:off x="1820491" y="2796209"/>
                <a:ext cx="415165" cy="3103317"/>
              </a:xfrm>
              <a:custGeom>
                <a:avLst/>
                <a:gdLst>
                  <a:gd name="connsiteX0" fmla="*/ 0 w 344865"/>
                  <a:gd name="connsiteY0" fmla="*/ 0 h 3056834"/>
                  <a:gd name="connsiteX1" fmla="*/ 344556 w 344865"/>
                  <a:gd name="connsiteY1" fmla="*/ 1228034 h 3056834"/>
                  <a:gd name="connsiteX2" fmla="*/ 48591 w 344865"/>
                  <a:gd name="connsiteY2" fmla="*/ 3056834 h 3056834"/>
                </a:gdLst>
                <a:ahLst/>
                <a:cxnLst>
                  <a:cxn ang="0">
                    <a:pos x="connsiteX0" y="connsiteY0"/>
                  </a:cxn>
                  <a:cxn ang="0">
                    <a:pos x="connsiteX1" y="connsiteY1"/>
                  </a:cxn>
                  <a:cxn ang="0">
                    <a:pos x="connsiteX2" y="connsiteY2"/>
                  </a:cxn>
                </a:cxnLst>
                <a:rect l="l" t="t" r="r" b="b"/>
                <a:pathLst>
                  <a:path w="344865" h="3056834">
                    <a:moveTo>
                      <a:pt x="0" y="0"/>
                    </a:moveTo>
                    <a:cubicBezTo>
                      <a:pt x="168229" y="359281"/>
                      <a:pt x="336458" y="718562"/>
                      <a:pt x="344556" y="1228034"/>
                    </a:cubicBezTo>
                    <a:cubicBezTo>
                      <a:pt x="352655" y="1737506"/>
                      <a:pt x="200623" y="2397170"/>
                      <a:pt x="48591" y="3056834"/>
                    </a:cubicBezTo>
                  </a:path>
                </a:pathLst>
              </a:cu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88" name="フリーフォーム: 図形 87">
                <a:extLst>
                  <a:ext uri="{FF2B5EF4-FFF2-40B4-BE49-F238E27FC236}">
                    <a16:creationId xmlns:a16="http://schemas.microsoft.com/office/drawing/2014/main" id="{3C6903EA-9424-47E5-A0F4-A5479AFDAC93}"/>
                  </a:ext>
                </a:extLst>
              </p:cNvPr>
              <p:cNvSpPr/>
              <p:nvPr/>
            </p:nvSpPr>
            <p:spPr>
              <a:xfrm>
                <a:off x="1251442" y="2765287"/>
                <a:ext cx="452101" cy="2225781"/>
              </a:xfrm>
              <a:custGeom>
                <a:avLst/>
                <a:gdLst>
                  <a:gd name="connsiteX0" fmla="*/ 401752 w 401752"/>
                  <a:gd name="connsiteY0" fmla="*/ 0 h 1793461"/>
                  <a:gd name="connsiteX1" fmla="*/ 17439 w 401752"/>
                  <a:gd name="connsiteY1" fmla="*/ 971826 h 1793461"/>
                  <a:gd name="connsiteX2" fmla="*/ 101369 w 401752"/>
                  <a:gd name="connsiteY2" fmla="*/ 1793461 h 1793461"/>
                </a:gdLst>
                <a:ahLst/>
                <a:cxnLst>
                  <a:cxn ang="0">
                    <a:pos x="connsiteX0" y="connsiteY0"/>
                  </a:cxn>
                  <a:cxn ang="0">
                    <a:pos x="connsiteX1" y="connsiteY1"/>
                  </a:cxn>
                  <a:cxn ang="0">
                    <a:pos x="connsiteX2" y="connsiteY2"/>
                  </a:cxn>
                </a:cxnLst>
                <a:rect l="l" t="t" r="r" b="b"/>
                <a:pathLst>
                  <a:path w="401752" h="1793461">
                    <a:moveTo>
                      <a:pt x="401752" y="0"/>
                    </a:moveTo>
                    <a:cubicBezTo>
                      <a:pt x="234627" y="336458"/>
                      <a:pt x="67503" y="672916"/>
                      <a:pt x="17439" y="971826"/>
                    </a:cubicBezTo>
                    <a:cubicBezTo>
                      <a:pt x="-32625" y="1270736"/>
                      <a:pt x="34372" y="1532098"/>
                      <a:pt x="101369" y="1793461"/>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89" name="グループ化 88">
                <a:extLst>
                  <a:ext uri="{FF2B5EF4-FFF2-40B4-BE49-F238E27FC236}">
                    <a16:creationId xmlns:a16="http://schemas.microsoft.com/office/drawing/2014/main" id="{77EBB199-F387-4E5D-9A58-EECFA3B2BD53}"/>
                  </a:ext>
                </a:extLst>
              </p:cNvPr>
              <p:cNvGrpSpPr/>
              <p:nvPr/>
            </p:nvGrpSpPr>
            <p:grpSpPr>
              <a:xfrm>
                <a:off x="1535662" y="5779580"/>
                <a:ext cx="357592" cy="319285"/>
                <a:chOff x="211409" y="5509823"/>
                <a:chExt cx="357592" cy="319285"/>
              </a:xfrm>
            </p:grpSpPr>
            <p:sp>
              <p:nvSpPr>
                <p:cNvPr id="92" name="円/楕円 122">
                  <a:extLst>
                    <a:ext uri="{FF2B5EF4-FFF2-40B4-BE49-F238E27FC236}">
                      <a16:creationId xmlns:a16="http://schemas.microsoft.com/office/drawing/2014/main" id="{A1DFA847-535C-476E-86E6-62188FC59661}"/>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93" name="円/楕円 123">
                  <a:extLst>
                    <a:ext uri="{FF2B5EF4-FFF2-40B4-BE49-F238E27FC236}">
                      <a16:creationId xmlns:a16="http://schemas.microsoft.com/office/drawing/2014/main" id="{652678EA-2323-410D-94FF-9B483CD10047}"/>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90" name="円/楕円 97">
                <a:extLst>
                  <a:ext uri="{FF2B5EF4-FFF2-40B4-BE49-F238E27FC236}">
                    <a16:creationId xmlns:a16="http://schemas.microsoft.com/office/drawing/2014/main" id="{4C61AB25-67FB-4627-B2CF-84DFDC1E18A6}"/>
                  </a:ext>
                </a:extLst>
              </p:cNvPr>
              <p:cNvSpPr/>
              <p:nvPr/>
            </p:nvSpPr>
            <p:spPr>
              <a:xfrm rot="5400000">
                <a:off x="1649182" y="2627153"/>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91" name="フリーフォーム: 図形 90">
                <a:extLst>
                  <a:ext uri="{FF2B5EF4-FFF2-40B4-BE49-F238E27FC236}">
                    <a16:creationId xmlns:a16="http://schemas.microsoft.com/office/drawing/2014/main" id="{FB143709-E4FD-4135-B298-69C18ADDF21B}"/>
                  </a:ext>
                </a:extLst>
              </p:cNvPr>
              <p:cNvSpPr/>
              <p:nvPr/>
            </p:nvSpPr>
            <p:spPr>
              <a:xfrm>
                <a:off x="1311198" y="4991068"/>
                <a:ext cx="231168" cy="928051"/>
              </a:xfrm>
              <a:custGeom>
                <a:avLst/>
                <a:gdLst>
                  <a:gd name="connsiteX0" fmla="*/ 5186 w 186299"/>
                  <a:gd name="connsiteY0" fmla="*/ 0 h 865808"/>
                  <a:gd name="connsiteX1" fmla="*/ 22856 w 186299"/>
                  <a:gd name="connsiteY1" fmla="*/ 702365 h 865808"/>
                  <a:gd name="connsiteX2" fmla="*/ 186299 w 186299"/>
                  <a:gd name="connsiteY2" fmla="*/ 865808 h 865808"/>
                </a:gdLst>
                <a:ahLst/>
                <a:cxnLst>
                  <a:cxn ang="0">
                    <a:pos x="connsiteX0" y="connsiteY0"/>
                  </a:cxn>
                  <a:cxn ang="0">
                    <a:pos x="connsiteX1" y="connsiteY1"/>
                  </a:cxn>
                  <a:cxn ang="0">
                    <a:pos x="connsiteX2" y="connsiteY2"/>
                  </a:cxn>
                </a:cxnLst>
                <a:rect l="l" t="t" r="r" b="b"/>
                <a:pathLst>
                  <a:path w="186299" h="865808">
                    <a:moveTo>
                      <a:pt x="5186" y="0"/>
                    </a:moveTo>
                    <a:cubicBezTo>
                      <a:pt x="-1072" y="279032"/>
                      <a:pt x="-7329" y="558064"/>
                      <a:pt x="22856" y="702365"/>
                    </a:cubicBezTo>
                    <a:cubicBezTo>
                      <a:pt x="53041" y="846666"/>
                      <a:pt x="119670" y="856237"/>
                      <a:pt x="186299" y="865808"/>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84" name="円/楕円 96">
              <a:extLst>
                <a:ext uri="{FF2B5EF4-FFF2-40B4-BE49-F238E27FC236}">
                  <a16:creationId xmlns:a16="http://schemas.microsoft.com/office/drawing/2014/main" id="{9245AB2E-4FBE-4364-B048-138813163145}"/>
                </a:ext>
              </a:extLst>
            </p:cNvPr>
            <p:cNvSpPr/>
            <p:nvPr/>
          </p:nvSpPr>
          <p:spPr>
            <a:xfrm>
              <a:off x="872462" y="3611604"/>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85" name="円/楕円 96">
              <a:extLst>
                <a:ext uri="{FF2B5EF4-FFF2-40B4-BE49-F238E27FC236}">
                  <a16:creationId xmlns:a16="http://schemas.microsoft.com/office/drawing/2014/main" id="{6094E3D8-AE7A-4AC5-ACF2-FA8028467CE6}"/>
                </a:ext>
              </a:extLst>
            </p:cNvPr>
            <p:cNvSpPr/>
            <p:nvPr/>
          </p:nvSpPr>
          <p:spPr>
            <a:xfrm>
              <a:off x="271275" y="3259839"/>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86" name="円/楕円 96">
              <a:extLst>
                <a:ext uri="{FF2B5EF4-FFF2-40B4-BE49-F238E27FC236}">
                  <a16:creationId xmlns:a16="http://schemas.microsoft.com/office/drawing/2014/main" id="{11185C4D-8906-4A57-AE0D-317F2A9068A7}"/>
                </a:ext>
              </a:extLst>
            </p:cNvPr>
            <p:cNvSpPr/>
            <p:nvPr/>
          </p:nvSpPr>
          <p:spPr>
            <a:xfrm>
              <a:off x="457296" y="4913396"/>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grpSp>
        <p:nvGrpSpPr>
          <p:cNvPr id="94" name="グループ化 93">
            <a:extLst>
              <a:ext uri="{FF2B5EF4-FFF2-40B4-BE49-F238E27FC236}">
                <a16:creationId xmlns:a16="http://schemas.microsoft.com/office/drawing/2014/main" id="{3763CDB9-03F8-452A-A80B-F7F2B02C12DA}"/>
              </a:ext>
            </a:extLst>
          </p:cNvPr>
          <p:cNvGrpSpPr/>
          <p:nvPr/>
        </p:nvGrpSpPr>
        <p:grpSpPr>
          <a:xfrm>
            <a:off x="3555573" y="3556389"/>
            <a:ext cx="6900861" cy="400110"/>
            <a:chOff x="2031572" y="3269086"/>
            <a:chExt cx="6900861" cy="400110"/>
          </a:xfrm>
        </p:grpSpPr>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56EA8AB5-8DCB-4C01-8EAA-08E9008CEA30}"/>
                    </a:ext>
                  </a:extLst>
                </p:cNvPr>
                <p:cNvSpPr txBox="1"/>
                <p:nvPr/>
              </p:nvSpPr>
              <p:spPr>
                <a:xfrm>
                  <a:off x="2031572" y="3269086"/>
                  <a:ext cx="690086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dirty="0">
                      <a:solidFill>
                        <a:schemeClr val="tx1"/>
                      </a:solidFill>
                    </a:rPr>
                    <a:t>　　</a:t>
                  </a:r>
                  <a:r>
                    <a:rPr lang="ja-JP" altLang="en-US" sz="2000" dirty="0">
                      <a:solidFill>
                        <a:schemeClr val="tx1"/>
                      </a:solidFill>
                    </a:rPr>
                    <a:t>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いずれかの状態</a:t>
                  </a:r>
                  <a:endParaRPr lang="en-US" altLang="ja-JP" sz="2000" dirty="0">
                    <a:solidFill>
                      <a:schemeClr val="tx1"/>
                    </a:solidFill>
                  </a:endParaRPr>
                </a:p>
              </p:txBody>
            </p:sp>
          </mc:Choice>
          <mc:Fallback xmlns="">
            <p:sp>
              <p:nvSpPr>
                <p:cNvPr id="95" name="テキスト ボックス 94">
                  <a:extLst>
                    <a:ext uri="{FF2B5EF4-FFF2-40B4-BE49-F238E27FC236}">
                      <a16:creationId xmlns:a16="http://schemas.microsoft.com/office/drawing/2014/main" id="{56EA8AB5-8DCB-4C01-8EAA-08E9008CEA30}"/>
                    </a:ext>
                  </a:extLst>
                </p:cNvPr>
                <p:cNvSpPr txBox="1">
                  <a:spLocks noRot="1" noChangeAspect="1" noMove="1" noResize="1" noEditPoints="1" noAdjustHandles="1" noChangeArrowheads="1" noChangeShapeType="1" noTextEdit="1"/>
                </p:cNvSpPr>
                <p:nvPr/>
              </p:nvSpPr>
              <p:spPr>
                <a:xfrm>
                  <a:off x="2031572" y="3269086"/>
                  <a:ext cx="6900861" cy="400110"/>
                </a:xfrm>
                <a:prstGeom prst="rect">
                  <a:avLst/>
                </a:prstGeom>
                <a:blipFill>
                  <a:blip r:embed="rId6"/>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96" name="円/楕円 96">
              <a:extLst>
                <a:ext uri="{FF2B5EF4-FFF2-40B4-BE49-F238E27FC236}">
                  <a16:creationId xmlns:a16="http://schemas.microsoft.com/office/drawing/2014/main" id="{321F4272-F663-472C-A64A-33A7DE8869BD}"/>
                </a:ext>
              </a:extLst>
            </p:cNvPr>
            <p:cNvSpPr/>
            <p:nvPr/>
          </p:nvSpPr>
          <p:spPr>
            <a:xfrm>
              <a:off x="2137722" y="339085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sp>
        <p:nvSpPr>
          <p:cNvPr id="97" name="円/楕円 96">
            <a:extLst>
              <a:ext uri="{FF2B5EF4-FFF2-40B4-BE49-F238E27FC236}">
                <a16:creationId xmlns:a16="http://schemas.microsoft.com/office/drawing/2014/main" id="{D91FF4B9-9C20-4AC0-9C3D-23ADED03DA51}"/>
              </a:ext>
            </a:extLst>
          </p:cNvPr>
          <p:cNvSpPr/>
          <p:nvPr/>
        </p:nvSpPr>
        <p:spPr>
          <a:xfrm>
            <a:off x="2352158" y="5248346"/>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cxnSp>
        <p:nvCxnSpPr>
          <p:cNvPr id="98" name="直線コネクタ 97">
            <a:extLst>
              <a:ext uri="{FF2B5EF4-FFF2-40B4-BE49-F238E27FC236}">
                <a16:creationId xmlns:a16="http://schemas.microsoft.com/office/drawing/2014/main" id="{6CC685B0-2E00-43C9-8402-D87A18EB38D9}"/>
              </a:ext>
            </a:extLst>
          </p:cNvPr>
          <p:cNvCxnSpPr>
            <a:cxnSpLocks/>
          </p:cNvCxnSpPr>
          <p:nvPr/>
        </p:nvCxnSpPr>
        <p:spPr>
          <a:xfrm>
            <a:off x="3611501" y="2168291"/>
            <a:ext cx="588524" cy="0"/>
          </a:xfrm>
          <a:prstGeom prst="line">
            <a:avLst/>
          </a:prstGeom>
          <a:ln w="28575">
            <a:solidFill>
              <a:srgbClr val="FF00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99" name="直線コネクタ 98">
            <a:extLst>
              <a:ext uri="{FF2B5EF4-FFF2-40B4-BE49-F238E27FC236}">
                <a16:creationId xmlns:a16="http://schemas.microsoft.com/office/drawing/2014/main" id="{2389A7E2-4417-4937-B5A5-9CE93DDB3947}"/>
              </a:ext>
            </a:extLst>
          </p:cNvPr>
          <p:cNvCxnSpPr>
            <a:cxnSpLocks/>
          </p:cNvCxnSpPr>
          <p:nvPr/>
        </p:nvCxnSpPr>
        <p:spPr>
          <a:xfrm>
            <a:off x="3611501" y="2777893"/>
            <a:ext cx="588524" cy="0"/>
          </a:xfrm>
          <a:prstGeom prst="line">
            <a:avLst/>
          </a:prstGeom>
          <a:ln w="28575">
            <a:solidFill>
              <a:srgbClr val="0070C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1" name="正方形/長方形 100">
            <a:extLst>
              <a:ext uri="{FF2B5EF4-FFF2-40B4-BE49-F238E27FC236}">
                <a16:creationId xmlns:a16="http://schemas.microsoft.com/office/drawing/2014/main" id="{7F295564-8856-4534-B091-BF427DC91CB7}"/>
              </a:ext>
            </a:extLst>
          </p:cNvPr>
          <p:cNvSpPr/>
          <p:nvPr/>
        </p:nvSpPr>
        <p:spPr>
          <a:xfrm>
            <a:off x="3434016" y="5497485"/>
            <a:ext cx="2457621" cy="486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400" dirty="0">
                <a:solidFill>
                  <a:schemeClr val="tx1"/>
                </a:solidFill>
              </a:rPr>
              <a:t>仮定</a:t>
            </a:r>
          </a:p>
        </p:txBody>
      </p:sp>
    </p:spTree>
    <p:extLst>
      <p:ext uri="{BB962C8B-B14F-4D97-AF65-F5344CB8AC3E}">
        <p14:creationId xmlns:p14="http://schemas.microsoft.com/office/powerpoint/2010/main" val="76083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ppt_x"/>
                                          </p:val>
                                        </p:tav>
                                        <p:tav tm="100000">
                                          <p:val>
                                            <p:strVal val="#ppt_x"/>
                                          </p:val>
                                        </p:tav>
                                      </p:tavLst>
                                    </p:anim>
                                    <p:anim calcmode="lin" valueType="num">
                                      <p:cBhvr additive="base">
                                        <p:cTn id="12" dur="500" fill="hold"/>
                                        <p:tgtEl>
                                          <p:spTgt spid="6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additive="base">
                                        <p:cTn id="15" dur="500" fill="hold"/>
                                        <p:tgtEl>
                                          <p:spTgt spid="101"/>
                                        </p:tgtEl>
                                        <p:attrNameLst>
                                          <p:attrName>ppt_x</p:attrName>
                                        </p:attrNameLst>
                                      </p:cBhvr>
                                      <p:tavLst>
                                        <p:tav tm="0">
                                          <p:val>
                                            <p:strVal val="#ppt_x"/>
                                          </p:val>
                                        </p:tav>
                                        <p:tav tm="100000">
                                          <p:val>
                                            <p:strVal val="#ppt_x"/>
                                          </p:val>
                                        </p:tav>
                                      </p:tavLst>
                                    </p:anim>
                                    <p:anim calcmode="lin" valueType="num">
                                      <p:cBhvr additive="base">
                                        <p:cTn id="16"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55" grpId="0" animBg="1"/>
      <p:bldP spid="1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グループ化 44">
            <a:extLst>
              <a:ext uri="{FF2B5EF4-FFF2-40B4-BE49-F238E27FC236}">
                <a16:creationId xmlns:a16="http://schemas.microsoft.com/office/drawing/2014/main" id="{1BDF82BB-EEEB-4B3B-81D8-7BC1399BDFF9}"/>
              </a:ext>
            </a:extLst>
          </p:cNvPr>
          <p:cNvGrpSpPr/>
          <p:nvPr/>
        </p:nvGrpSpPr>
        <p:grpSpPr>
          <a:xfrm>
            <a:off x="3559415" y="4024212"/>
            <a:ext cx="6900861" cy="400110"/>
            <a:chOff x="2031572" y="3269086"/>
            <a:chExt cx="6900861" cy="400110"/>
          </a:xfrm>
        </p:grpSpPr>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372C10D-AEE9-4024-9B7F-A39FBB43794A}"/>
                    </a:ext>
                  </a:extLst>
                </p:cNvPr>
                <p:cNvSpPr txBox="1"/>
                <p:nvPr/>
              </p:nvSpPr>
              <p:spPr>
                <a:xfrm>
                  <a:off x="2031572" y="3269086"/>
                  <a:ext cx="690086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dirty="0">
                      <a:solidFill>
                        <a:schemeClr val="tx1"/>
                      </a:solidFill>
                    </a:rPr>
                    <a:t>　　</a:t>
                  </a:r>
                  <a:r>
                    <a:rPr lang="ja-JP" altLang="en-US" sz="2000" dirty="0">
                      <a:solidFill>
                        <a:schemeClr val="tx1"/>
                      </a:solidFill>
                    </a:rPr>
                    <a:t>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いずれかの状態</a:t>
                  </a:r>
                  <a:endParaRPr lang="en-US" altLang="ja-JP" sz="2000" dirty="0">
                    <a:solidFill>
                      <a:schemeClr val="tx1"/>
                    </a:solidFill>
                  </a:endParaRPr>
                </a:p>
              </p:txBody>
            </p:sp>
          </mc:Choice>
          <mc:Fallback xmlns="">
            <p:sp>
              <p:nvSpPr>
                <p:cNvPr id="37" name="テキスト ボックス 36">
                  <a:extLst>
                    <a:ext uri="{FF2B5EF4-FFF2-40B4-BE49-F238E27FC236}">
                      <a16:creationId xmlns:a16="http://schemas.microsoft.com/office/drawing/2014/main" id="{7BB22FF8-01D3-4FFE-AE81-132228A6966F}"/>
                    </a:ext>
                  </a:extLst>
                </p:cNvPr>
                <p:cNvSpPr txBox="1">
                  <a:spLocks noRot="1" noChangeAspect="1" noMove="1" noResize="1" noEditPoints="1" noAdjustHandles="1" noChangeArrowheads="1" noChangeShapeType="1" noTextEdit="1"/>
                </p:cNvSpPr>
                <p:nvPr/>
              </p:nvSpPr>
              <p:spPr>
                <a:xfrm>
                  <a:off x="2031572" y="3269086"/>
                  <a:ext cx="6900861" cy="400110"/>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56" name="円/楕円 96">
              <a:extLst>
                <a:ext uri="{FF2B5EF4-FFF2-40B4-BE49-F238E27FC236}">
                  <a16:creationId xmlns:a16="http://schemas.microsoft.com/office/drawing/2014/main" id="{E8BF2936-1158-45B8-ACAA-782035F4D12A}"/>
                </a:ext>
              </a:extLst>
            </p:cNvPr>
            <p:cNvSpPr/>
            <p:nvPr/>
          </p:nvSpPr>
          <p:spPr>
            <a:xfrm>
              <a:off x="2137722" y="339085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grpSp>
        <p:nvGrpSpPr>
          <p:cNvPr id="63" name="グループ化 62">
            <a:extLst>
              <a:ext uri="{FF2B5EF4-FFF2-40B4-BE49-F238E27FC236}">
                <a16:creationId xmlns:a16="http://schemas.microsoft.com/office/drawing/2014/main" id="{E51A755E-1B7B-42CF-9A72-C688E261882D}"/>
              </a:ext>
            </a:extLst>
          </p:cNvPr>
          <p:cNvGrpSpPr/>
          <p:nvPr/>
        </p:nvGrpSpPr>
        <p:grpSpPr>
          <a:xfrm>
            <a:off x="3559414" y="5310374"/>
            <a:ext cx="6900862" cy="400110"/>
            <a:chOff x="2035520" y="4605081"/>
            <a:chExt cx="6900862" cy="400110"/>
          </a:xfrm>
        </p:grpSpPr>
        <p:sp>
          <p:nvSpPr>
            <p:cNvPr id="64" name="テキスト ボックス 63">
              <a:extLst>
                <a:ext uri="{FF2B5EF4-FFF2-40B4-BE49-F238E27FC236}">
                  <a16:creationId xmlns:a16="http://schemas.microsoft.com/office/drawing/2014/main" id="{7FDACFBF-817B-4855-A093-D0BC2C0B2567}"/>
                </a:ext>
              </a:extLst>
            </p:cNvPr>
            <p:cNvSpPr txBox="1"/>
            <p:nvPr/>
          </p:nvSpPr>
          <p:spPr>
            <a:xfrm>
              <a:off x="2035520" y="4605081"/>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dirty="0">
                  <a:solidFill>
                    <a:schemeClr val="tx1"/>
                  </a:solidFill>
                </a:rPr>
                <a:t>     </a:t>
              </a:r>
              <a:r>
                <a:rPr lang="en-US" altLang="ja-JP" sz="2000" dirty="0">
                  <a:solidFill>
                    <a:schemeClr val="tx1"/>
                  </a:solidFill>
                </a:rPr>
                <a:t>LMCF</a:t>
              </a:r>
              <a:r>
                <a:rPr lang="ja-JP" altLang="en-US" sz="2000" dirty="0">
                  <a:solidFill>
                    <a:schemeClr val="tx1"/>
                  </a:solidFill>
                </a:rPr>
                <a:t>に従っていない状態</a:t>
              </a:r>
              <a:r>
                <a:rPr lang="en-US" altLang="ja-JP" sz="2000" dirty="0">
                  <a:solidFill>
                    <a:schemeClr val="tx1"/>
                  </a:solidFill>
                </a:rPr>
                <a:t> </a:t>
              </a:r>
              <a:endParaRPr lang="en-US" altLang="ja-JP" dirty="0">
                <a:solidFill>
                  <a:schemeClr val="tx1"/>
                </a:solidFill>
              </a:endParaRPr>
            </a:p>
          </p:txBody>
        </p:sp>
        <p:sp>
          <p:nvSpPr>
            <p:cNvPr id="65" name="円/楕円 96">
              <a:extLst>
                <a:ext uri="{FF2B5EF4-FFF2-40B4-BE49-F238E27FC236}">
                  <a16:creationId xmlns:a16="http://schemas.microsoft.com/office/drawing/2014/main" id="{D3125756-2C8B-4BE1-BDEA-FB71770EDE25}"/>
                </a:ext>
              </a:extLst>
            </p:cNvPr>
            <p:cNvSpPr/>
            <p:nvPr/>
          </p:nvSpPr>
          <p:spPr>
            <a:xfrm>
              <a:off x="2161126" y="4711461"/>
              <a:ext cx="161058" cy="156571"/>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sp>
        <p:nvSpPr>
          <p:cNvPr id="3" name="タイトル 2">
            <a:extLst>
              <a:ext uri="{FF2B5EF4-FFF2-40B4-BE49-F238E27FC236}">
                <a16:creationId xmlns:a16="http://schemas.microsoft.com/office/drawing/2014/main" id="{DC2D0773-067D-4A27-B344-0666B5DC4806}"/>
              </a:ext>
            </a:extLst>
          </p:cNvPr>
          <p:cNvSpPr>
            <a:spLocks noGrp="1"/>
          </p:cNvSpPr>
          <p:nvPr>
            <p:ph type="title"/>
          </p:nvPr>
        </p:nvSpPr>
        <p:spPr/>
        <p:txBody>
          <a:bodyPr>
            <a:normAutofit/>
          </a:bodyPr>
          <a:lstStyle/>
          <a:p>
            <a:r>
              <a:rPr lang="ja-JP" altLang="en-US" dirty="0"/>
              <a:t>定理</a:t>
            </a:r>
            <a:r>
              <a:rPr lang="en-US" altLang="ja-JP" dirty="0"/>
              <a:t>1’</a:t>
            </a:r>
            <a:r>
              <a:rPr lang="ja-JP" altLang="en-US" dirty="0"/>
              <a:t>の証明 </a:t>
            </a:r>
            <a:r>
              <a:rPr lang="en-US" altLang="ja-JP" dirty="0"/>
              <a:t>(3/6)</a:t>
            </a:r>
            <a:endParaRPr kumimoji="1" lang="ja-JP" altLang="en-US" dirty="0"/>
          </a:p>
        </p:txBody>
      </p:sp>
      <p:sp>
        <p:nvSpPr>
          <p:cNvPr id="4" name="日付プレースホルダー 3">
            <a:extLst>
              <a:ext uri="{FF2B5EF4-FFF2-40B4-BE49-F238E27FC236}">
                <a16:creationId xmlns:a16="http://schemas.microsoft.com/office/drawing/2014/main" id="{8FE5DADB-9D46-4204-B2FE-614D0A0FAF4D}"/>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p:sp>
        <p:nvSpPr>
          <p:cNvPr id="69" name="フリーフォーム: 図形 68">
            <a:extLst>
              <a:ext uri="{FF2B5EF4-FFF2-40B4-BE49-F238E27FC236}">
                <a16:creationId xmlns:a16="http://schemas.microsoft.com/office/drawing/2014/main" id="{9FC7BA4F-7390-401F-8E78-D2BCD929C53D}"/>
              </a:ext>
            </a:extLst>
          </p:cNvPr>
          <p:cNvSpPr/>
          <p:nvPr/>
        </p:nvSpPr>
        <p:spPr>
          <a:xfrm>
            <a:off x="2550346" y="2815803"/>
            <a:ext cx="415165" cy="3103317"/>
          </a:xfrm>
          <a:custGeom>
            <a:avLst/>
            <a:gdLst>
              <a:gd name="connsiteX0" fmla="*/ 0 w 344865"/>
              <a:gd name="connsiteY0" fmla="*/ 0 h 3056834"/>
              <a:gd name="connsiteX1" fmla="*/ 344556 w 344865"/>
              <a:gd name="connsiteY1" fmla="*/ 1228034 h 3056834"/>
              <a:gd name="connsiteX2" fmla="*/ 48591 w 344865"/>
              <a:gd name="connsiteY2" fmla="*/ 3056834 h 3056834"/>
            </a:gdLst>
            <a:ahLst/>
            <a:cxnLst>
              <a:cxn ang="0">
                <a:pos x="connsiteX0" y="connsiteY0"/>
              </a:cxn>
              <a:cxn ang="0">
                <a:pos x="connsiteX1" y="connsiteY1"/>
              </a:cxn>
              <a:cxn ang="0">
                <a:pos x="connsiteX2" y="connsiteY2"/>
              </a:cxn>
            </a:cxnLst>
            <a:rect l="l" t="t" r="r" b="b"/>
            <a:pathLst>
              <a:path w="344865" h="3056834">
                <a:moveTo>
                  <a:pt x="0" y="0"/>
                </a:moveTo>
                <a:cubicBezTo>
                  <a:pt x="168229" y="359281"/>
                  <a:pt x="336458" y="718562"/>
                  <a:pt x="344556" y="1228034"/>
                </a:cubicBezTo>
                <a:cubicBezTo>
                  <a:pt x="352655" y="1737506"/>
                  <a:pt x="200623" y="2397170"/>
                  <a:pt x="48591" y="3056834"/>
                </a:cubicBezTo>
              </a:path>
            </a:pathLst>
          </a:cu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3" name="フリーフォーム: 図形 72">
            <a:extLst>
              <a:ext uri="{FF2B5EF4-FFF2-40B4-BE49-F238E27FC236}">
                <a16:creationId xmlns:a16="http://schemas.microsoft.com/office/drawing/2014/main" id="{6CA3AE83-F922-4902-A80B-ADD43C0A8E55}"/>
              </a:ext>
            </a:extLst>
          </p:cNvPr>
          <p:cNvSpPr/>
          <p:nvPr/>
        </p:nvSpPr>
        <p:spPr>
          <a:xfrm>
            <a:off x="1981297" y="2784881"/>
            <a:ext cx="452101" cy="2225781"/>
          </a:xfrm>
          <a:custGeom>
            <a:avLst/>
            <a:gdLst>
              <a:gd name="connsiteX0" fmla="*/ 401752 w 401752"/>
              <a:gd name="connsiteY0" fmla="*/ 0 h 1793461"/>
              <a:gd name="connsiteX1" fmla="*/ 17439 w 401752"/>
              <a:gd name="connsiteY1" fmla="*/ 971826 h 1793461"/>
              <a:gd name="connsiteX2" fmla="*/ 101369 w 401752"/>
              <a:gd name="connsiteY2" fmla="*/ 1793461 h 1793461"/>
            </a:gdLst>
            <a:ahLst/>
            <a:cxnLst>
              <a:cxn ang="0">
                <a:pos x="connsiteX0" y="connsiteY0"/>
              </a:cxn>
              <a:cxn ang="0">
                <a:pos x="connsiteX1" y="connsiteY1"/>
              </a:cxn>
              <a:cxn ang="0">
                <a:pos x="connsiteX2" y="connsiteY2"/>
              </a:cxn>
            </a:cxnLst>
            <a:rect l="l" t="t" r="r" b="b"/>
            <a:pathLst>
              <a:path w="401752" h="1793461">
                <a:moveTo>
                  <a:pt x="401752" y="0"/>
                </a:moveTo>
                <a:cubicBezTo>
                  <a:pt x="234627" y="336458"/>
                  <a:pt x="67503" y="672916"/>
                  <a:pt x="17439" y="971826"/>
                </a:cubicBezTo>
                <a:cubicBezTo>
                  <a:pt x="-32625" y="1270736"/>
                  <a:pt x="34372" y="1532098"/>
                  <a:pt x="101369" y="1793461"/>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6" name="フリーフォーム: 図形 75">
            <a:extLst>
              <a:ext uri="{FF2B5EF4-FFF2-40B4-BE49-F238E27FC236}">
                <a16:creationId xmlns:a16="http://schemas.microsoft.com/office/drawing/2014/main" id="{E41EC73B-6CB0-4CE2-9D82-E4D9F720A412}"/>
              </a:ext>
            </a:extLst>
          </p:cNvPr>
          <p:cNvSpPr/>
          <p:nvPr/>
        </p:nvSpPr>
        <p:spPr>
          <a:xfrm>
            <a:off x="2041052" y="5010662"/>
            <a:ext cx="231168" cy="928051"/>
          </a:xfrm>
          <a:custGeom>
            <a:avLst/>
            <a:gdLst>
              <a:gd name="connsiteX0" fmla="*/ 5186 w 186299"/>
              <a:gd name="connsiteY0" fmla="*/ 0 h 865808"/>
              <a:gd name="connsiteX1" fmla="*/ 22856 w 186299"/>
              <a:gd name="connsiteY1" fmla="*/ 702365 h 865808"/>
              <a:gd name="connsiteX2" fmla="*/ 186299 w 186299"/>
              <a:gd name="connsiteY2" fmla="*/ 865808 h 865808"/>
            </a:gdLst>
            <a:ahLst/>
            <a:cxnLst>
              <a:cxn ang="0">
                <a:pos x="connsiteX0" y="connsiteY0"/>
              </a:cxn>
              <a:cxn ang="0">
                <a:pos x="connsiteX1" y="connsiteY1"/>
              </a:cxn>
              <a:cxn ang="0">
                <a:pos x="connsiteX2" y="connsiteY2"/>
              </a:cxn>
            </a:cxnLst>
            <a:rect l="l" t="t" r="r" b="b"/>
            <a:pathLst>
              <a:path w="186299" h="865808">
                <a:moveTo>
                  <a:pt x="5186" y="0"/>
                </a:moveTo>
                <a:cubicBezTo>
                  <a:pt x="-1072" y="279032"/>
                  <a:pt x="-7329" y="558064"/>
                  <a:pt x="22856" y="702365"/>
                </a:cubicBezTo>
                <a:cubicBezTo>
                  <a:pt x="53041" y="846666"/>
                  <a:pt x="119670" y="856237"/>
                  <a:pt x="186299" y="865808"/>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フリーフォーム: 図形 1">
            <a:extLst>
              <a:ext uri="{FF2B5EF4-FFF2-40B4-BE49-F238E27FC236}">
                <a16:creationId xmlns:a16="http://schemas.microsoft.com/office/drawing/2014/main" id="{D4091EA1-E2D1-4947-9098-F5CAC0F04263}"/>
              </a:ext>
            </a:extLst>
          </p:cNvPr>
          <p:cNvSpPr/>
          <p:nvPr/>
        </p:nvSpPr>
        <p:spPr>
          <a:xfrm>
            <a:off x="2535630" y="2844801"/>
            <a:ext cx="569086" cy="2955235"/>
          </a:xfrm>
          <a:custGeom>
            <a:avLst/>
            <a:gdLst>
              <a:gd name="connsiteX0" fmla="*/ 26504 w 569086"/>
              <a:gd name="connsiteY0" fmla="*/ 0 h 2955235"/>
              <a:gd name="connsiteX1" fmla="*/ 229704 w 569086"/>
              <a:gd name="connsiteY1" fmla="*/ 318052 h 2955235"/>
              <a:gd name="connsiteX2" fmla="*/ 437321 w 569086"/>
              <a:gd name="connsiteY2" fmla="*/ 472661 h 2955235"/>
              <a:gd name="connsiteX3" fmla="*/ 565426 w 569086"/>
              <a:gd name="connsiteY3" fmla="*/ 689113 h 2955235"/>
              <a:gd name="connsiteX4" fmla="*/ 295965 w 569086"/>
              <a:gd name="connsiteY4" fmla="*/ 1382643 h 2955235"/>
              <a:gd name="connsiteX5" fmla="*/ 0 w 569086"/>
              <a:gd name="connsiteY5" fmla="*/ 2955235 h 2955235"/>
              <a:gd name="connsiteX6" fmla="*/ 0 w 569086"/>
              <a:gd name="connsiteY6" fmla="*/ 2955235 h 295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86" h="2955235">
                <a:moveTo>
                  <a:pt x="26504" y="0"/>
                </a:moveTo>
                <a:cubicBezTo>
                  <a:pt x="93869" y="119637"/>
                  <a:pt x="161234" y="239275"/>
                  <a:pt x="229704" y="318052"/>
                </a:cubicBezTo>
                <a:cubicBezTo>
                  <a:pt x="298174" y="396829"/>
                  <a:pt x="381367" y="410818"/>
                  <a:pt x="437321" y="472661"/>
                </a:cubicBezTo>
                <a:cubicBezTo>
                  <a:pt x="493275" y="534505"/>
                  <a:pt x="588985" y="537449"/>
                  <a:pt x="565426" y="689113"/>
                </a:cubicBezTo>
                <a:cubicBezTo>
                  <a:pt x="541867" y="840777"/>
                  <a:pt x="390203" y="1004956"/>
                  <a:pt x="295965" y="1382643"/>
                </a:cubicBezTo>
                <a:cubicBezTo>
                  <a:pt x="201727" y="1760330"/>
                  <a:pt x="0" y="2955235"/>
                  <a:pt x="0" y="2955235"/>
                </a:cubicBezTo>
                <a:lnTo>
                  <a:pt x="0" y="2955235"/>
                </a:lnTo>
              </a:path>
            </a:pathLst>
          </a:custGeom>
          <a:no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2" name="円/楕円 96">
            <a:extLst>
              <a:ext uri="{FF2B5EF4-FFF2-40B4-BE49-F238E27FC236}">
                <a16:creationId xmlns:a16="http://schemas.microsoft.com/office/drawing/2014/main" id="{4FA05254-5890-4274-8DC2-66AFC0E7B46B}"/>
              </a:ext>
            </a:extLst>
          </p:cNvPr>
          <p:cNvSpPr/>
          <p:nvPr/>
        </p:nvSpPr>
        <p:spPr>
          <a:xfrm>
            <a:off x="2943761" y="326129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75" name="円/楕円 97">
            <a:extLst>
              <a:ext uri="{FF2B5EF4-FFF2-40B4-BE49-F238E27FC236}">
                <a16:creationId xmlns:a16="http://schemas.microsoft.com/office/drawing/2014/main" id="{14893B47-10E3-4576-A35D-B4D7C567D94A}"/>
              </a:ext>
            </a:extLst>
          </p:cNvPr>
          <p:cNvSpPr/>
          <p:nvPr/>
        </p:nvSpPr>
        <p:spPr>
          <a:xfrm rot="5400000">
            <a:off x="2379036" y="2646746"/>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nvGrpSpPr>
          <p:cNvPr id="74" name="グループ化 73">
            <a:extLst>
              <a:ext uri="{FF2B5EF4-FFF2-40B4-BE49-F238E27FC236}">
                <a16:creationId xmlns:a16="http://schemas.microsoft.com/office/drawing/2014/main" id="{AF00AC5B-3991-434A-B5F4-9CB176D397EB}"/>
              </a:ext>
            </a:extLst>
          </p:cNvPr>
          <p:cNvGrpSpPr/>
          <p:nvPr/>
        </p:nvGrpSpPr>
        <p:grpSpPr>
          <a:xfrm>
            <a:off x="2265516" y="5799174"/>
            <a:ext cx="357592" cy="319285"/>
            <a:chOff x="211409" y="5509823"/>
            <a:chExt cx="357592" cy="319285"/>
          </a:xfrm>
        </p:grpSpPr>
        <p:sp>
          <p:nvSpPr>
            <p:cNvPr id="78" name="円/楕円 122">
              <a:extLst>
                <a:ext uri="{FF2B5EF4-FFF2-40B4-BE49-F238E27FC236}">
                  <a16:creationId xmlns:a16="http://schemas.microsoft.com/office/drawing/2014/main" id="{559EBD59-39D0-449E-B59B-C6FF40FCFB2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79" name="円/楕円 123">
              <a:extLst>
                <a:ext uri="{FF2B5EF4-FFF2-40B4-BE49-F238E27FC236}">
                  <a16:creationId xmlns:a16="http://schemas.microsoft.com/office/drawing/2014/main" id="{38FBCEF6-8773-45AC-9B2D-28977FDD40A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27" name="テキスト ボックス 26">
            <a:extLst>
              <a:ext uri="{FF2B5EF4-FFF2-40B4-BE49-F238E27FC236}">
                <a16:creationId xmlns:a16="http://schemas.microsoft.com/office/drawing/2014/main" id="{D9C39A31-129C-414A-A666-1FC9C6EAC3A3}"/>
              </a:ext>
            </a:extLst>
          </p:cNvPr>
          <p:cNvSpPr txBox="1"/>
          <p:nvPr/>
        </p:nvSpPr>
        <p:spPr>
          <a:xfrm>
            <a:off x="1826411" y="2202710"/>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初期状態</a:t>
            </a:r>
            <a:endParaRPr lang="en-US" altLang="ja-JP" sz="1600" dirty="0">
              <a:solidFill>
                <a:schemeClr val="tx1"/>
              </a:solidFill>
            </a:endParaRPr>
          </a:p>
        </p:txBody>
      </p:sp>
      <p:sp>
        <p:nvSpPr>
          <p:cNvPr id="28" name="テキスト ボックス 27">
            <a:extLst>
              <a:ext uri="{FF2B5EF4-FFF2-40B4-BE49-F238E27FC236}">
                <a16:creationId xmlns:a16="http://schemas.microsoft.com/office/drawing/2014/main" id="{D2EFF244-14C7-4637-9433-2BFBC7AFF9D8}"/>
              </a:ext>
            </a:extLst>
          </p:cNvPr>
          <p:cNvSpPr txBox="1"/>
          <p:nvPr/>
        </p:nvSpPr>
        <p:spPr>
          <a:xfrm>
            <a:off x="1826411" y="6213895"/>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最終状態</a:t>
            </a:r>
            <a:endParaRPr lang="en-US" altLang="ja-JP" sz="1600" dirty="0">
              <a:solidFill>
                <a:schemeClr val="tx1"/>
              </a:solidFill>
            </a:endParaRPr>
          </a:p>
        </p:txBody>
      </p:sp>
      <p:sp>
        <p:nvSpPr>
          <p:cNvPr id="29" name="正方形/長方形 28">
            <a:extLst>
              <a:ext uri="{FF2B5EF4-FFF2-40B4-BE49-F238E27FC236}">
                <a16:creationId xmlns:a16="http://schemas.microsoft.com/office/drawing/2014/main" id="{ED69AFB3-78C6-484E-B42B-327DC8EC9948}"/>
              </a:ext>
            </a:extLst>
          </p:cNvPr>
          <p:cNvSpPr/>
          <p:nvPr/>
        </p:nvSpPr>
        <p:spPr>
          <a:xfrm>
            <a:off x="1666076" y="1683307"/>
            <a:ext cx="1643873" cy="3651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000" dirty="0">
                <a:solidFill>
                  <a:schemeClr val="tx1"/>
                </a:solidFill>
              </a:rPr>
              <a:t>Task Set </a:t>
            </a:r>
            <a:r>
              <a:rPr lang="en-US" altLang="ja-JP" sz="2000" i="1" dirty="0">
                <a:solidFill>
                  <a:schemeClr val="tx1"/>
                </a:solidFill>
              </a:rPr>
              <a:t>TS</a:t>
            </a:r>
            <a:endParaRPr lang="ja-JP" altLang="en-US" sz="2000" i="1" dirty="0">
              <a:solidFill>
                <a:schemeClr val="tx1"/>
              </a:solidFill>
            </a:endParaRPr>
          </a:p>
        </p:txBody>
      </p:sp>
      <p:cxnSp>
        <p:nvCxnSpPr>
          <p:cNvPr id="30" name="直線矢印コネクタ 29">
            <a:extLst>
              <a:ext uri="{FF2B5EF4-FFF2-40B4-BE49-F238E27FC236}">
                <a16:creationId xmlns:a16="http://schemas.microsoft.com/office/drawing/2014/main" id="{1CD6A741-EDFB-4543-A95F-E98436A6FF6C}"/>
              </a:ext>
            </a:extLst>
          </p:cNvPr>
          <p:cNvCxnSpPr>
            <a:cxnSpLocks/>
            <a:stCxn id="80" idx="5"/>
            <a:endCxn id="82" idx="1"/>
          </p:cNvCxnSpPr>
          <p:nvPr/>
        </p:nvCxnSpPr>
        <p:spPr>
          <a:xfrm>
            <a:off x="2760581" y="3165806"/>
            <a:ext cx="206767" cy="118421"/>
          </a:xfrm>
          <a:prstGeom prst="straightConnector1">
            <a:avLst/>
          </a:prstGeom>
          <a:ln w="19050">
            <a:prstDash val="solid"/>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2F90C7CE-5A4E-4246-9083-A5286FC76AC2}"/>
              </a:ext>
            </a:extLst>
          </p:cNvPr>
          <p:cNvSpPr txBox="1"/>
          <p:nvPr/>
        </p:nvSpPr>
        <p:spPr>
          <a:xfrm>
            <a:off x="3559518" y="1811828"/>
            <a:ext cx="6900862"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sz="2000" dirty="0">
                <a:solidFill>
                  <a:srgbClr val="FF0000"/>
                </a:solidFill>
              </a:rPr>
              <a:t>		</a:t>
            </a:r>
            <a:r>
              <a:rPr lang="en-US" altLang="ja-JP" sz="2000" dirty="0">
                <a:solidFill>
                  <a:schemeClr val="tx1"/>
                </a:solidFill>
              </a:rPr>
              <a:t>  LMCF</a:t>
            </a:r>
            <a:r>
              <a:rPr lang="ja-JP" altLang="en-US" sz="2000" dirty="0">
                <a:solidFill>
                  <a:schemeClr val="tx1"/>
                </a:solidFill>
              </a:rPr>
              <a:t>スケジュール</a:t>
            </a:r>
            <a:endParaRPr lang="en-US" altLang="ja-JP" sz="2000" dirty="0">
              <a:solidFill>
                <a:schemeClr val="tx1"/>
              </a:solidFill>
            </a:endParaRPr>
          </a:p>
          <a:p>
            <a:r>
              <a:rPr lang="en-US" altLang="ja-JP" sz="2000" dirty="0">
                <a:solidFill>
                  <a:srgbClr val="0070C0"/>
                </a:solidFill>
              </a:rPr>
              <a:t>	 </a:t>
            </a:r>
            <a:r>
              <a:rPr lang="en-US" altLang="ja-JP" sz="2000" dirty="0">
                <a:solidFill>
                  <a:schemeClr val="accent1"/>
                </a:solidFill>
              </a:rPr>
              <a:t>	</a:t>
            </a:r>
            <a:r>
              <a:rPr lang="en-US" altLang="ja-JP" sz="2000" dirty="0">
                <a:solidFill>
                  <a:schemeClr val="tx1"/>
                </a:solidFill>
              </a:rPr>
              <a:t>  LMCF</a:t>
            </a:r>
            <a:r>
              <a:rPr lang="ja-JP" altLang="en-US" sz="2000" dirty="0">
                <a:solidFill>
                  <a:schemeClr val="tx1"/>
                </a:solidFill>
              </a:rPr>
              <a:t>以外の任意のスケジュール</a:t>
            </a:r>
            <a:endParaRPr lang="en-US" altLang="ja-JP" sz="2000" dirty="0">
              <a:solidFill>
                <a:schemeClr val="tx1"/>
              </a:solidFill>
            </a:endParaRPr>
          </a:p>
          <a:p>
            <a:endParaRPr lang="en-US" altLang="ja-JP" sz="2000" dirty="0">
              <a:solidFill>
                <a:schemeClr val="tx1"/>
              </a:solidFill>
            </a:endParaRPr>
          </a:p>
        </p:txBody>
      </p:sp>
      <p:sp>
        <p:nvSpPr>
          <p:cNvPr id="39" name="円/楕円 96">
            <a:extLst>
              <a:ext uri="{FF2B5EF4-FFF2-40B4-BE49-F238E27FC236}">
                <a16:creationId xmlns:a16="http://schemas.microsoft.com/office/drawing/2014/main" id="{A4790868-127E-4FB3-A778-B1A9E8A19AF1}"/>
              </a:ext>
            </a:extLst>
          </p:cNvPr>
          <p:cNvSpPr/>
          <p:nvPr/>
        </p:nvSpPr>
        <p:spPr>
          <a:xfrm>
            <a:off x="2739644" y="3311791"/>
            <a:ext cx="161058" cy="156571"/>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cxnSp>
        <p:nvCxnSpPr>
          <p:cNvPr id="40" name="直線矢印コネクタ 39">
            <a:extLst>
              <a:ext uri="{FF2B5EF4-FFF2-40B4-BE49-F238E27FC236}">
                <a16:creationId xmlns:a16="http://schemas.microsoft.com/office/drawing/2014/main" id="{2E0DBAD0-0C22-4CEF-994C-FE8DBAC8EEE8}"/>
              </a:ext>
            </a:extLst>
          </p:cNvPr>
          <p:cNvCxnSpPr>
            <a:cxnSpLocks/>
            <a:stCxn id="80" idx="1"/>
            <a:endCxn id="39" idx="0"/>
          </p:cNvCxnSpPr>
          <p:nvPr/>
        </p:nvCxnSpPr>
        <p:spPr>
          <a:xfrm>
            <a:off x="2646695" y="3055092"/>
            <a:ext cx="173479" cy="256698"/>
          </a:xfrm>
          <a:prstGeom prst="straightConnector1">
            <a:avLst/>
          </a:prstGeom>
          <a:ln w="19050">
            <a:prstDash val="solid"/>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0" name="円/楕円 96">
            <a:extLst>
              <a:ext uri="{FF2B5EF4-FFF2-40B4-BE49-F238E27FC236}">
                <a16:creationId xmlns:a16="http://schemas.microsoft.com/office/drawing/2014/main" id="{91B9E398-40E4-405E-A462-46466E6BF261}"/>
              </a:ext>
            </a:extLst>
          </p:cNvPr>
          <p:cNvSpPr/>
          <p:nvPr/>
        </p:nvSpPr>
        <p:spPr>
          <a:xfrm>
            <a:off x="2623108" y="3032164"/>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5" name="円/楕円 96">
            <a:extLst>
              <a:ext uri="{FF2B5EF4-FFF2-40B4-BE49-F238E27FC236}">
                <a16:creationId xmlns:a16="http://schemas.microsoft.com/office/drawing/2014/main" id="{82778556-C5F4-45E2-8474-4AFB9611DD68}"/>
              </a:ext>
            </a:extLst>
          </p:cNvPr>
          <p:cNvSpPr/>
          <p:nvPr/>
        </p:nvSpPr>
        <p:spPr>
          <a:xfrm>
            <a:off x="2090066" y="3303596"/>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1" name="円/楕円 96">
            <a:extLst>
              <a:ext uri="{FF2B5EF4-FFF2-40B4-BE49-F238E27FC236}">
                <a16:creationId xmlns:a16="http://schemas.microsoft.com/office/drawing/2014/main" id="{A69678D6-9A4D-4E21-9314-EE9D805566AF}"/>
              </a:ext>
            </a:extLst>
          </p:cNvPr>
          <p:cNvSpPr/>
          <p:nvPr/>
        </p:nvSpPr>
        <p:spPr>
          <a:xfrm>
            <a:off x="2207346" y="3026871"/>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7" name="円/楕円 96">
            <a:extLst>
              <a:ext uri="{FF2B5EF4-FFF2-40B4-BE49-F238E27FC236}">
                <a16:creationId xmlns:a16="http://schemas.microsoft.com/office/drawing/2014/main" id="{73DB9C90-FFF5-43B5-AA64-DADEB405E6F6}"/>
              </a:ext>
            </a:extLst>
          </p:cNvPr>
          <p:cNvSpPr/>
          <p:nvPr/>
        </p:nvSpPr>
        <p:spPr>
          <a:xfrm>
            <a:off x="2396462" y="361160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8" name="円/楕円 96">
            <a:extLst>
              <a:ext uri="{FF2B5EF4-FFF2-40B4-BE49-F238E27FC236}">
                <a16:creationId xmlns:a16="http://schemas.microsoft.com/office/drawing/2014/main" id="{97E3F4DB-3F45-425A-A5BF-A6B267B448AF}"/>
              </a:ext>
            </a:extLst>
          </p:cNvPr>
          <p:cNvSpPr/>
          <p:nvPr/>
        </p:nvSpPr>
        <p:spPr>
          <a:xfrm>
            <a:off x="1795275" y="3259840"/>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9" name="円/楕円 96">
            <a:extLst>
              <a:ext uri="{FF2B5EF4-FFF2-40B4-BE49-F238E27FC236}">
                <a16:creationId xmlns:a16="http://schemas.microsoft.com/office/drawing/2014/main" id="{991AACD7-E550-48EA-B1C4-F4A28683586D}"/>
              </a:ext>
            </a:extLst>
          </p:cNvPr>
          <p:cNvSpPr/>
          <p:nvPr/>
        </p:nvSpPr>
        <p:spPr>
          <a:xfrm>
            <a:off x="1981296" y="4913397"/>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50" name="円/楕円 96">
            <a:extLst>
              <a:ext uri="{FF2B5EF4-FFF2-40B4-BE49-F238E27FC236}">
                <a16:creationId xmlns:a16="http://schemas.microsoft.com/office/drawing/2014/main" id="{0752E857-D089-4D07-A7BE-DC06AD9EDBCB}"/>
              </a:ext>
            </a:extLst>
          </p:cNvPr>
          <p:cNvSpPr/>
          <p:nvPr/>
        </p:nvSpPr>
        <p:spPr>
          <a:xfrm>
            <a:off x="2352158" y="5248346"/>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51" name="テキスト ボックス 50">
            <a:extLst>
              <a:ext uri="{FF2B5EF4-FFF2-40B4-BE49-F238E27FC236}">
                <a16:creationId xmlns:a16="http://schemas.microsoft.com/office/drawing/2014/main" id="{49247B38-274B-4A53-83F2-063A78C5AB78}"/>
              </a:ext>
            </a:extLst>
          </p:cNvPr>
          <p:cNvSpPr txBox="1"/>
          <p:nvPr/>
        </p:nvSpPr>
        <p:spPr>
          <a:xfrm>
            <a:off x="3559414" y="3075057"/>
            <a:ext cx="6900862"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Wingdings" panose="05000000000000000000" pitchFamily="2" charset="2"/>
              <a:buChar char="Ø"/>
            </a:pPr>
            <a:r>
              <a:rPr lang="ja-JP" altLang="en-US" sz="2000" dirty="0">
                <a:solidFill>
                  <a:schemeClr val="tx1"/>
                </a:solidFill>
              </a:rPr>
              <a:t>次状態が</a:t>
            </a:r>
            <a:r>
              <a:rPr lang="en-US" altLang="ja-JP" sz="2000" dirty="0">
                <a:solidFill>
                  <a:schemeClr val="tx1"/>
                </a:solidFill>
              </a:rPr>
              <a:t>LMCF</a:t>
            </a:r>
            <a:r>
              <a:rPr lang="ja-JP" altLang="en-US" sz="2000" dirty="0">
                <a:solidFill>
                  <a:schemeClr val="tx1"/>
                </a:solidFill>
              </a:rPr>
              <a:t>に従っていない状態を探索</a:t>
            </a:r>
            <a:endParaRPr lang="en-US" altLang="ja-JP" sz="2000" dirty="0">
              <a:solidFill>
                <a:schemeClr val="tx1"/>
              </a:solidFill>
            </a:endParaRPr>
          </a:p>
          <a:p>
            <a:pPr marL="342900" indent="-342900">
              <a:buFont typeface="Wingdings" panose="05000000000000000000" pitchFamily="2" charset="2"/>
              <a:buChar char="Ø"/>
            </a:pPr>
            <a:r>
              <a:rPr lang="ja-JP" altLang="en-US" sz="2000" dirty="0">
                <a:solidFill>
                  <a:schemeClr val="tx1"/>
                </a:solidFill>
              </a:rPr>
              <a:t>その状態の次状態を</a:t>
            </a:r>
            <a:r>
              <a:rPr lang="en-US" altLang="ja-JP" sz="2000" dirty="0">
                <a:solidFill>
                  <a:schemeClr val="tx1"/>
                </a:solidFill>
              </a:rPr>
              <a:t>LMCF</a:t>
            </a:r>
            <a:r>
              <a:rPr lang="ja-JP" altLang="en-US" sz="2000" dirty="0">
                <a:solidFill>
                  <a:schemeClr val="tx1"/>
                </a:solidFill>
              </a:rPr>
              <a:t>に従うように変更</a:t>
            </a:r>
            <a:endParaRPr lang="en-US" altLang="ja-JP" sz="2000" dirty="0">
              <a:solidFill>
                <a:schemeClr val="tx1"/>
              </a:solidFill>
            </a:endParaRPr>
          </a:p>
        </p:txBody>
      </p:sp>
      <p:grpSp>
        <p:nvGrpSpPr>
          <p:cNvPr id="52" name="グループ化 51">
            <a:extLst>
              <a:ext uri="{FF2B5EF4-FFF2-40B4-BE49-F238E27FC236}">
                <a16:creationId xmlns:a16="http://schemas.microsoft.com/office/drawing/2014/main" id="{75DB8447-4408-421D-9B4F-7B8950B4918F}"/>
              </a:ext>
            </a:extLst>
          </p:cNvPr>
          <p:cNvGrpSpPr/>
          <p:nvPr/>
        </p:nvGrpSpPr>
        <p:grpSpPr>
          <a:xfrm>
            <a:off x="3559414" y="4668995"/>
            <a:ext cx="6900862" cy="400110"/>
            <a:chOff x="2035520" y="5182195"/>
            <a:chExt cx="6900862" cy="400110"/>
          </a:xfrm>
        </p:grpSpPr>
        <p:sp>
          <p:nvSpPr>
            <p:cNvPr id="54" name="テキスト ボックス 53">
              <a:extLst>
                <a:ext uri="{FF2B5EF4-FFF2-40B4-BE49-F238E27FC236}">
                  <a16:creationId xmlns:a16="http://schemas.microsoft.com/office/drawing/2014/main" id="{72C0A0E0-1F61-4E5F-B507-62326AD6745C}"/>
                </a:ext>
              </a:extLst>
            </p:cNvPr>
            <p:cNvSpPr txBox="1"/>
            <p:nvPr/>
          </p:nvSpPr>
          <p:spPr>
            <a:xfrm>
              <a:off x="2035520" y="5182195"/>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dirty="0">
                  <a:solidFill>
                    <a:schemeClr val="tx1"/>
                  </a:solidFill>
                </a:rPr>
                <a:t>     </a:t>
              </a:r>
              <a:r>
                <a:rPr lang="en-US" altLang="ja-JP" sz="2000" dirty="0">
                  <a:solidFill>
                    <a:schemeClr val="tx1"/>
                  </a:solidFill>
                </a:rPr>
                <a:t>LMCF</a:t>
              </a:r>
              <a:r>
                <a:rPr lang="ja-JP" altLang="en-US" sz="2000" dirty="0">
                  <a:solidFill>
                    <a:schemeClr val="tx1"/>
                  </a:solidFill>
                </a:rPr>
                <a:t>に従っている状態</a:t>
              </a:r>
              <a:endParaRPr lang="en-US" altLang="ja-JP" dirty="0">
                <a:solidFill>
                  <a:schemeClr val="tx1"/>
                </a:solidFill>
              </a:endParaRPr>
            </a:p>
          </p:txBody>
        </p:sp>
        <p:sp>
          <p:nvSpPr>
            <p:cNvPr id="55" name="円/楕円 96">
              <a:extLst>
                <a:ext uri="{FF2B5EF4-FFF2-40B4-BE49-F238E27FC236}">
                  <a16:creationId xmlns:a16="http://schemas.microsoft.com/office/drawing/2014/main" id="{0130C630-2066-427A-958D-02C4E8FC6400}"/>
                </a:ext>
              </a:extLst>
            </p:cNvPr>
            <p:cNvSpPr/>
            <p:nvPr/>
          </p:nvSpPr>
          <p:spPr>
            <a:xfrm>
              <a:off x="2161126" y="5288575"/>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solidFill>
                  <a:srgbClr val="006600"/>
                </a:solidFill>
                <a:latin typeface="Times New Roman" pitchFamily="18" charset="0"/>
                <a:ea typeface="HGPｺﾞｼｯｸM" pitchFamily="50" charset="-128"/>
                <a:cs typeface="Times New Roman" pitchFamily="18" charset="0"/>
              </a:endParaRPr>
            </a:p>
          </p:txBody>
        </p:sp>
      </p:grpSp>
      <p:sp>
        <p:nvSpPr>
          <p:cNvPr id="62" name="テキスト ボックス 61">
            <a:extLst>
              <a:ext uri="{FF2B5EF4-FFF2-40B4-BE49-F238E27FC236}">
                <a16:creationId xmlns:a16="http://schemas.microsoft.com/office/drawing/2014/main" id="{A1199CCA-5001-4B94-8F42-FBD62E2B42AE}"/>
              </a:ext>
            </a:extLst>
          </p:cNvPr>
          <p:cNvSpPr txBox="1"/>
          <p:nvPr/>
        </p:nvSpPr>
        <p:spPr>
          <a:xfrm>
            <a:off x="3559414" y="5951753"/>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2000" dirty="0">
                <a:solidFill>
                  <a:srgbClr val="FF0000"/>
                </a:solidFill>
              </a:rPr>
              <a:t>この構築を最終状態に到達するまで繰り返す</a:t>
            </a:r>
            <a:endParaRPr lang="en-US" altLang="ja-JP" sz="2000" dirty="0">
              <a:solidFill>
                <a:srgbClr val="FF0000"/>
              </a:solidFill>
            </a:endParaRPr>
          </a:p>
        </p:txBody>
      </p:sp>
      <p:cxnSp>
        <p:nvCxnSpPr>
          <p:cNvPr id="42" name="直線コネクタ 41">
            <a:extLst>
              <a:ext uri="{FF2B5EF4-FFF2-40B4-BE49-F238E27FC236}">
                <a16:creationId xmlns:a16="http://schemas.microsoft.com/office/drawing/2014/main" id="{5A789E61-DBAF-41CE-A5DC-7C62020DB068}"/>
              </a:ext>
            </a:extLst>
          </p:cNvPr>
          <p:cNvCxnSpPr>
            <a:cxnSpLocks/>
          </p:cNvCxnSpPr>
          <p:nvPr/>
        </p:nvCxnSpPr>
        <p:spPr>
          <a:xfrm>
            <a:off x="3620312" y="2033839"/>
            <a:ext cx="928991" cy="0"/>
          </a:xfrm>
          <a:prstGeom prst="line">
            <a:avLst/>
          </a:prstGeom>
          <a:ln w="28575">
            <a:solidFill>
              <a:srgbClr val="FF00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3" name="直線コネクタ 42">
            <a:extLst>
              <a:ext uri="{FF2B5EF4-FFF2-40B4-BE49-F238E27FC236}">
                <a16:creationId xmlns:a16="http://schemas.microsoft.com/office/drawing/2014/main" id="{44D44196-7AC8-45EF-8437-3312CDAA4107}"/>
              </a:ext>
            </a:extLst>
          </p:cNvPr>
          <p:cNvCxnSpPr>
            <a:cxnSpLocks/>
          </p:cNvCxnSpPr>
          <p:nvPr/>
        </p:nvCxnSpPr>
        <p:spPr>
          <a:xfrm>
            <a:off x="3615448" y="2337019"/>
            <a:ext cx="928991" cy="0"/>
          </a:xfrm>
          <a:prstGeom prst="line">
            <a:avLst/>
          </a:prstGeom>
          <a:ln w="28575">
            <a:solidFill>
              <a:srgbClr val="0070C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6" name="グループ化 5">
            <a:extLst>
              <a:ext uri="{FF2B5EF4-FFF2-40B4-BE49-F238E27FC236}">
                <a16:creationId xmlns:a16="http://schemas.microsoft.com/office/drawing/2014/main" id="{FDD7727D-56BD-457D-A936-8718A5D3DE72}"/>
              </a:ext>
            </a:extLst>
          </p:cNvPr>
          <p:cNvGrpSpPr/>
          <p:nvPr/>
        </p:nvGrpSpPr>
        <p:grpSpPr>
          <a:xfrm>
            <a:off x="3559915" y="2419414"/>
            <a:ext cx="5513048" cy="400110"/>
            <a:chOff x="2035915" y="2412788"/>
            <a:chExt cx="5513048" cy="400110"/>
          </a:xfrm>
        </p:grpSpPr>
        <p:sp>
          <p:nvSpPr>
            <p:cNvPr id="46" name="テキスト ボックス 45">
              <a:extLst>
                <a:ext uri="{FF2B5EF4-FFF2-40B4-BE49-F238E27FC236}">
                  <a16:creationId xmlns:a16="http://schemas.microsoft.com/office/drawing/2014/main" id="{4D887E80-26E4-4381-96B9-E5212C8F9FC8}"/>
                </a:ext>
              </a:extLst>
            </p:cNvPr>
            <p:cNvSpPr txBox="1"/>
            <p:nvPr/>
          </p:nvSpPr>
          <p:spPr>
            <a:xfrm>
              <a:off x="2035915" y="2412788"/>
              <a:ext cx="5513048" cy="400110"/>
            </a:xfrm>
            <a:prstGeom prst="rect">
              <a:avLst/>
            </a:prstGeom>
            <a:noFill/>
          </p:spPr>
          <p:txBody>
            <a:bodyPr wrap="none" rtlCol="0">
              <a:spAutoFit/>
            </a:bodyPr>
            <a:lstStyle/>
            <a:p>
              <a:r>
                <a:rPr lang="en-US" altLang="ja-JP" sz="2000" dirty="0">
                  <a:solidFill>
                    <a:srgbClr val="006600"/>
                  </a:solidFill>
                </a:rPr>
                <a:t>	</a:t>
              </a:r>
              <a:r>
                <a:rPr lang="en-US" altLang="ja-JP" sz="2000" dirty="0">
                  <a:solidFill>
                    <a:srgbClr val="FF0000"/>
                  </a:solidFill>
                </a:rPr>
                <a:t>	</a:t>
              </a:r>
              <a:r>
                <a:rPr lang="en-US" altLang="ja-JP" sz="2000" dirty="0"/>
                <a:t>  </a:t>
              </a:r>
              <a:r>
                <a:rPr lang="ja-JP" altLang="en-US" sz="2000" dirty="0">
                  <a:solidFill>
                    <a:srgbClr val="0070C0"/>
                  </a:solidFill>
                </a:rPr>
                <a:t>青線</a:t>
              </a:r>
              <a:r>
                <a:rPr lang="ja-JP" altLang="en-US" sz="2000" dirty="0"/>
                <a:t>を修正したスケジュール</a:t>
              </a:r>
              <a:endParaRPr lang="en-US" altLang="ja-JP" sz="2000" dirty="0"/>
            </a:p>
          </p:txBody>
        </p:sp>
        <p:cxnSp>
          <p:nvCxnSpPr>
            <p:cNvPr id="44" name="直線コネクタ 43">
              <a:extLst>
                <a:ext uri="{FF2B5EF4-FFF2-40B4-BE49-F238E27FC236}">
                  <a16:creationId xmlns:a16="http://schemas.microsoft.com/office/drawing/2014/main" id="{85BCCE2C-CB40-47F3-849E-3CE0BE23CA61}"/>
                </a:ext>
              </a:extLst>
            </p:cNvPr>
            <p:cNvCxnSpPr>
              <a:cxnSpLocks/>
            </p:cNvCxnSpPr>
            <p:nvPr/>
          </p:nvCxnSpPr>
          <p:spPr>
            <a:xfrm>
              <a:off x="2096311" y="2639644"/>
              <a:ext cx="928991" cy="0"/>
            </a:xfrm>
            <a:prstGeom prst="line">
              <a:avLst/>
            </a:prstGeom>
            <a:ln w="28575">
              <a:solidFill>
                <a:srgbClr val="0066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74376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2" presetClass="entr" presetSubtype="4"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fill="hold"/>
                                        <p:tgtEl>
                                          <p:spTgt spid="52"/>
                                        </p:tgtEl>
                                        <p:attrNameLst>
                                          <p:attrName>ppt_x</p:attrName>
                                        </p:attrNameLst>
                                      </p:cBhvr>
                                      <p:tavLst>
                                        <p:tav tm="0">
                                          <p:val>
                                            <p:strVal val="#ppt_x"/>
                                          </p:val>
                                        </p:tav>
                                        <p:tav tm="100000">
                                          <p:val>
                                            <p:strVal val="#ppt_x"/>
                                          </p:val>
                                        </p:tav>
                                      </p:tavLst>
                                    </p:anim>
                                    <p:anim calcmode="lin" valueType="num">
                                      <p:cBhvr additive="base">
                                        <p:cTn id="17" dur="500" fill="hold"/>
                                        <p:tgtEl>
                                          <p:spTgt spid="5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ppt_x"/>
                                          </p:val>
                                        </p:tav>
                                        <p:tav tm="100000">
                                          <p:val>
                                            <p:strVal val="#ppt_x"/>
                                          </p:val>
                                        </p:tav>
                                      </p:tavLst>
                                    </p:anim>
                                    <p:anim calcmode="lin" valueType="num">
                                      <p:cBhvr additive="base">
                                        <p:cTn id="21"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40"/>
                                        </p:tgtEl>
                                      </p:cBhvr>
                                    </p:animEffect>
                                    <p:set>
                                      <p:cBhvr>
                                        <p:cTn id="34" dur="1" fill="hold">
                                          <p:stCondLst>
                                            <p:cond delay="499"/>
                                          </p:stCondLst>
                                        </p:cTn>
                                        <p:tgtEl>
                                          <p:spTgt spid="4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9"/>
                                        </p:tgtEl>
                                      </p:cBhvr>
                                    </p:animEffect>
                                    <p:set>
                                      <p:cBhvr>
                                        <p:cTn id="37" dur="1" fill="hold">
                                          <p:stCondLst>
                                            <p:cond delay="499"/>
                                          </p:stCondLst>
                                        </p:cTn>
                                        <p:tgtEl>
                                          <p:spTgt spid="39"/>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par>
                                <p:cTn id="41" presetID="10" presetClass="exit" presetSubtype="0" fill="hold" nodeType="withEffect">
                                  <p:stCondLst>
                                    <p:cond delay="0"/>
                                  </p:stCondLst>
                                  <p:childTnLst>
                                    <p:animEffect transition="out" filter="fade">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fill="hold"/>
                                        <p:tgtEl>
                                          <p:spTgt spid="62"/>
                                        </p:tgtEl>
                                        <p:attrNameLst>
                                          <p:attrName>ppt_x</p:attrName>
                                        </p:attrNameLst>
                                      </p:cBhvr>
                                      <p:tavLst>
                                        <p:tav tm="0">
                                          <p:val>
                                            <p:strVal val="#ppt_x"/>
                                          </p:val>
                                        </p:tav>
                                        <p:tav tm="100000">
                                          <p:val>
                                            <p:strVal val="#ppt_x"/>
                                          </p:val>
                                        </p:tav>
                                      </p:tavLst>
                                    </p:anim>
                                    <p:anim calcmode="lin" valueType="num">
                                      <p:cBhvr additive="base">
                                        <p:cTn id="5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2" grpId="0" animBg="1"/>
      <p:bldP spid="39" grpId="0" animBg="1"/>
      <p:bldP spid="39" grpId="1" animBg="1"/>
      <p:bldP spid="80" grpId="0" animBg="1"/>
      <p:bldP spid="35" grpId="0" animBg="1"/>
      <p:bldP spid="4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フリーフォーム: 図形 80">
            <a:extLst>
              <a:ext uri="{FF2B5EF4-FFF2-40B4-BE49-F238E27FC236}">
                <a16:creationId xmlns:a16="http://schemas.microsoft.com/office/drawing/2014/main" id="{7AA0F8C0-C850-4DF3-B4EA-E1132E41CD31}"/>
              </a:ext>
            </a:extLst>
          </p:cNvPr>
          <p:cNvSpPr/>
          <p:nvPr/>
        </p:nvSpPr>
        <p:spPr>
          <a:xfrm>
            <a:off x="2550346" y="2815803"/>
            <a:ext cx="415165" cy="3103317"/>
          </a:xfrm>
          <a:custGeom>
            <a:avLst/>
            <a:gdLst>
              <a:gd name="connsiteX0" fmla="*/ 0 w 344865"/>
              <a:gd name="connsiteY0" fmla="*/ 0 h 3056834"/>
              <a:gd name="connsiteX1" fmla="*/ 344556 w 344865"/>
              <a:gd name="connsiteY1" fmla="*/ 1228034 h 3056834"/>
              <a:gd name="connsiteX2" fmla="*/ 48591 w 344865"/>
              <a:gd name="connsiteY2" fmla="*/ 3056834 h 3056834"/>
            </a:gdLst>
            <a:ahLst/>
            <a:cxnLst>
              <a:cxn ang="0">
                <a:pos x="connsiteX0" y="connsiteY0"/>
              </a:cxn>
              <a:cxn ang="0">
                <a:pos x="connsiteX1" y="connsiteY1"/>
              </a:cxn>
              <a:cxn ang="0">
                <a:pos x="connsiteX2" y="connsiteY2"/>
              </a:cxn>
            </a:cxnLst>
            <a:rect l="l" t="t" r="r" b="b"/>
            <a:pathLst>
              <a:path w="344865" h="3056834">
                <a:moveTo>
                  <a:pt x="0" y="0"/>
                </a:moveTo>
                <a:cubicBezTo>
                  <a:pt x="168229" y="359281"/>
                  <a:pt x="336458" y="718562"/>
                  <a:pt x="344556" y="1228034"/>
                </a:cubicBezTo>
                <a:cubicBezTo>
                  <a:pt x="352655" y="1737506"/>
                  <a:pt x="200623" y="2397170"/>
                  <a:pt x="48591" y="3056834"/>
                </a:cubicBezTo>
              </a:path>
            </a:pathLst>
          </a:cu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1" name="フリーフォーム: 図形 30">
            <a:extLst>
              <a:ext uri="{FF2B5EF4-FFF2-40B4-BE49-F238E27FC236}">
                <a16:creationId xmlns:a16="http://schemas.microsoft.com/office/drawing/2014/main" id="{86A9A3F1-5E76-4345-952F-165CCCBD392B}"/>
              </a:ext>
            </a:extLst>
          </p:cNvPr>
          <p:cNvSpPr/>
          <p:nvPr/>
        </p:nvSpPr>
        <p:spPr>
          <a:xfrm>
            <a:off x="2619182" y="4178853"/>
            <a:ext cx="498742" cy="1656522"/>
          </a:xfrm>
          <a:custGeom>
            <a:avLst/>
            <a:gdLst>
              <a:gd name="connsiteX0" fmla="*/ 247374 w 498742"/>
              <a:gd name="connsiteY0" fmla="*/ 0 h 1590261"/>
              <a:gd name="connsiteX1" fmla="*/ 335722 w 498742"/>
              <a:gd name="connsiteY1" fmla="*/ 291548 h 1590261"/>
              <a:gd name="connsiteX2" fmla="*/ 494748 w 498742"/>
              <a:gd name="connsiteY2" fmla="*/ 538922 h 1590261"/>
              <a:gd name="connsiteX3" fmla="*/ 410817 w 498742"/>
              <a:gd name="connsiteY3" fmla="*/ 1011583 h 1590261"/>
              <a:gd name="connsiteX4" fmla="*/ 0 w 498742"/>
              <a:gd name="connsiteY4" fmla="*/ 1590261 h 1590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742" h="1590261">
                <a:moveTo>
                  <a:pt x="247374" y="0"/>
                </a:moveTo>
                <a:cubicBezTo>
                  <a:pt x="270933" y="100864"/>
                  <a:pt x="294493" y="201728"/>
                  <a:pt x="335722" y="291548"/>
                </a:cubicBezTo>
                <a:cubicBezTo>
                  <a:pt x="376951" y="381368"/>
                  <a:pt x="482232" y="418916"/>
                  <a:pt x="494748" y="538922"/>
                </a:cubicBezTo>
                <a:cubicBezTo>
                  <a:pt x="507264" y="658928"/>
                  <a:pt x="493275" y="836360"/>
                  <a:pt x="410817" y="1011583"/>
                </a:cubicBezTo>
                <a:cubicBezTo>
                  <a:pt x="328359" y="1186806"/>
                  <a:pt x="164179" y="1388533"/>
                  <a:pt x="0" y="1590261"/>
                </a:cubicBezTo>
              </a:path>
            </a:pathLst>
          </a:custGeom>
          <a:no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6" name="直線矢印コネクタ 35">
            <a:extLst>
              <a:ext uri="{FF2B5EF4-FFF2-40B4-BE49-F238E27FC236}">
                <a16:creationId xmlns:a16="http://schemas.microsoft.com/office/drawing/2014/main" id="{D3A8086D-DFB4-4F20-8015-6EE9A8C1C668}"/>
              </a:ext>
            </a:extLst>
          </p:cNvPr>
          <p:cNvCxnSpPr>
            <a:cxnSpLocks/>
            <a:stCxn id="80" idx="0"/>
          </p:cNvCxnSpPr>
          <p:nvPr/>
        </p:nvCxnSpPr>
        <p:spPr>
          <a:xfrm>
            <a:off x="2848783" y="4098958"/>
            <a:ext cx="78619" cy="328711"/>
          </a:xfrm>
          <a:prstGeom prst="straightConnector1">
            <a:avLst/>
          </a:prstGeom>
          <a:ln w="19050">
            <a:prstDash val="solid"/>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 name="フリーフォーム: 図形 1">
            <a:extLst>
              <a:ext uri="{FF2B5EF4-FFF2-40B4-BE49-F238E27FC236}">
                <a16:creationId xmlns:a16="http://schemas.microsoft.com/office/drawing/2014/main" id="{D4091EA1-E2D1-4947-9098-F5CAC0F04263}"/>
              </a:ext>
            </a:extLst>
          </p:cNvPr>
          <p:cNvSpPr/>
          <p:nvPr/>
        </p:nvSpPr>
        <p:spPr>
          <a:xfrm>
            <a:off x="2535630" y="2843939"/>
            <a:ext cx="569086" cy="2955235"/>
          </a:xfrm>
          <a:custGeom>
            <a:avLst/>
            <a:gdLst>
              <a:gd name="connsiteX0" fmla="*/ 26504 w 569086"/>
              <a:gd name="connsiteY0" fmla="*/ 0 h 2955235"/>
              <a:gd name="connsiteX1" fmla="*/ 229704 w 569086"/>
              <a:gd name="connsiteY1" fmla="*/ 318052 h 2955235"/>
              <a:gd name="connsiteX2" fmla="*/ 437321 w 569086"/>
              <a:gd name="connsiteY2" fmla="*/ 472661 h 2955235"/>
              <a:gd name="connsiteX3" fmla="*/ 565426 w 569086"/>
              <a:gd name="connsiteY3" fmla="*/ 689113 h 2955235"/>
              <a:gd name="connsiteX4" fmla="*/ 295965 w 569086"/>
              <a:gd name="connsiteY4" fmla="*/ 1382643 h 2955235"/>
              <a:gd name="connsiteX5" fmla="*/ 0 w 569086"/>
              <a:gd name="connsiteY5" fmla="*/ 2955235 h 2955235"/>
              <a:gd name="connsiteX6" fmla="*/ 0 w 569086"/>
              <a:gd name="connsiteY6" fmla="*/ 2955235 h 295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86" h="2955235">
                <a:moveTo>
                  <a:pt x="26504" y="0"/>
                </a:moveTo>
                <a:cubicBezTo>
                  <a:pt x="93869" y="119637"/>
                  <a:pt x="161234" y="239275"/>
                  <a:pt x="229704" y="318052"/>
                </a:cubicBezTo>
                <a:cubicBezTo>
                  <a:pt x="298174" y="396829"/>
                  <a:pt x="381367" y="410818"/>
                  <a:pt x="437321" y="472661"/>
                </a:cubicBezTo>
                <a:cubicBezTo>
                  <a:pt x="493275" y="534505"/>
                  <a:pt x="588985" y="537449"/>
                  <a:pt x="565426" y="689113"/>
                </a:cubicBezTo>
                <a:cubicBezTo>
                  <a:pt x="541867" y="840777"/>
                  <a:pt x="390203" y="1004956"/>
                  <a:pt x="295965" y="1382643"/>
                </a:cubicBezTo>
                <a:cubicBezTo>
                  <a:pt x="201727" y="1760330"/>
                  <a:pt x="0" y="2955235"/>
                  <a:pt x="0" y="2955235"/>
                </a:cubicBezTo>
                <a:lnTo>
                  <a:pt x="0" y="2955235"/>
                </a:lnTo>
              </a:path>
            </a:pathLst>
          </a:custGeom>
          <a:no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フリーフォーム: 図形 27">
            <a:extLst>
              <a:ext uri="{FF2B5EF4-FFF2-40B4-BE49-F238E27FC236}">
                <a16:creationId xmlns:a16="http://schemas.microsoft.com/office/drawing/2014/main" id="{38FCD27A-1353-48B0-A49F-7690D065973D}"/>
              </a:ext>
            </a:extLst>
          </p:cNvPr>
          <p:cNvSpPr/>
          <p:nvPr/>
        </p:nvSpPr>
        <p:spPr>
          <a:xfrm>
            <a:off x="2533563" y="2845173"/>
            <a:ext cx="569086" cy="2955235"/>
          </a:xfrm>
          <a:custGeom>
            <a:avLst/>
            <a:gdLst>
              <a:gd name="connsiteX0" fmla="*/ 26504 w 569086"/>
              <a:gd name="connsiteY0" fmla="*/ 0 h 2955235"/>
              <a:gd name="connsiteX1" fmla="*/ 229704 w 569086"/>
              <a:gd name="connsiteY1" fmla="*/ 318052 h 2955235"/>
              <a:gd name="connsiteX2" fmla="*/ 437321 w 569086"/>
              <a:gd name="connsiteY2" fmla="*/ 472661 h 2955235"/>
              <a:gd name="connsiteX3" fmla="*/ 565426 w 569086"/>
              <a:gd name="connsiteY3" fmla="*/ 689113 h 2955235"/>
              <a:gd name="connsiteX4" fmla="*/ 295965 w 569086"/>
              <a:gd name="connsiteY4" fmla="*/ 1382643 h 2955235"/>
              <a:gd name="connsiteX5" fmla="*/ 0 w 569086"/>
              <a:gd name="connsiteY5" fmla="*/ 2955235 h 2955235"/>
              <a:gd name="connsiteX6" fmla="*/ 0 w 569086"/>
              <a:gd name="connsiteY6" fmla="*/ 2955235 h 295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86" h="2955235">
                <a:moveTo>
                  <a:pt x="26504" y="0"/>
                </a:moveTo>
                <a:cubicBezTo>
                  <a:pt x="93869" y="119637"/>
                  <a:pt x="161234" y="239275"/>
                  <a:pt x="229704" y="318052"/>
                </a:cubicBezTo>
                <a:cubicBezTo>
                  <a:pt x="298174" y="396829"/>
                  <a:pt x="381367" y="410818"/>
                  <a:pt x="437321" y="472661"/>
                </a:cubicBezTo>
                <a:cubicBezTo>
                  <a:pt x="493275" y="534505"/>
                  <a:pt x="588985" y="537449"/>
                  <a:pt x="565426" y="689113"/>
                </a:cubicBezTo>
                <a:cubicBezTo>
                  <a:pt x="541867" y="840777"/>
                  <a:pt x="390203" y="1004956"/>
                  <a:pt x="295965" y="1382643"/>
                </a:cubicBezTo>
                <a:cubicBezTo>
                  <a:pt x="201727" y="1760330"/>
                  <a:pt x="0" y="2955235"/>
                  <a:pt x="0" y="2955235"/>
                </a:cubicBezTo>
                <a:lnTo>
                  <a:pt x="0" y="2955235"/>
                </a:lnTo>
              </a:path>
            </a:pathLst>
          </a:custGeom>
          <a:noFill/>
          <a:ln w="28575">
            <a:gradFill>
              <a:gsLst>
                <a:gs pos="0">
                  <a:srgbClr val="006600"/>
                </a:gs>
                <a:gs pos="45000">
                  <a:srgbClr val="006600"/>
                </a:gs>
                <a:gs pos="45000">
                  <a:schemeClr val="accent6">
                    <a:lumMod val="20000"/>
                    <a:lumOff val="80000"/>
                  </a:schemeClr>
                </a:gs>
                <a:gs pos="100000">
                  <a:schemeClr val="accent6">
                    <a:lumMod val="20000"/>
                    <a:lumOff val="80000"/>
                  </a:schemeClr>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 name="タイトル 2">
            <a:extLst>
              <a:ext uri="{FF2B5EF4-FFF2-40B4-BE49-F238E27FC236}">
                <a16:creationId xmlns:a16="http://schemas.microsoft.com/office/drawing/2014/main" id="{DC2D0773-067D-4A27-B344-0666B5DC4806}"/>
              </a:ext>
            </a:extLst>
          </p:cNvPr>
          <p:cNvSpPr>
            <a:spLocks noGrp="1"/>
          </p:cNvSpPr>
          <p:nvPr>
            <p:ph type="title"/>
          </p:nvPr>
        </p:nvSpPr>
        <p:spPr/>
        <p:txBody>
          <a:bodyPr>
            <a:normAutofit/>
          </a:bodyPr>
          <a:lstStyle/>
          <a:p>
            <a:r>
              <a:rPr lang="ja-JP" altLang="en-US" dirty="0"/>
              <a:t>定理</a:t>
            </a:r>
            <a:r>
              <a:rPr lang="en-US" altLang="ja-JP" dirty="0"/>
              <a:t>1’</a:t>
            </a:r>
            <a:r>
              <a:rPr lang="ja-JP" altLang="en-US" dirty="0"/>
              <a:t>の証明 </a:t>
            </a:r>
            <a:r>
              <a:rPr lang="en-US" altLang="ja-JP" dirty="0"/>
              <a:t>(4/6)</a:t>
            </a:r>
            <a:endParaRPr kumimoji="1" lang="ja-JP" altLang="en-US" dirty="0"/>
          </a:p>
        </p:txBody>
      </p:sp>
      <p:sp>
        <p:nvSpPr>
          <p:cNvPr id="4" name="日付プレースホルダー 3">
            <a:extLst>
              <a:ext uri="{FF2B5EF4-FFF2-40B4-BE49-F238E27FC236}">
                <a16:creationId xmlns:a16="http://schemas.microsoft.com/office/drawing/2014/main" id="{8FE5DADB-9D46-4204-B2FE-614D0A0FAF4D}"/>
              </a:ext>
            </a:extLst>
          </p:cNvPr>
          <p:cNvSpPr>
            <a:spLocks noGrp="1"/>
          </p:cNvSpPr>
          <p:nvPr>
            <p:ph type="dt" sz="half" idx="2"/>
          </p:nvPr>
        </p:nvSpPr>
        <p:spPr>
          <a:xfrm>
            <a:off x="-68867" y="1088948"/>
            <a:ext cx="1109522"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2020/10/9</a:t>
            </a:fld>
            <a:endParaRPr kumimoji="1" lang="ja-JP" altLang="en-US" dirty="0"/>
          </a:p>
        </p:txBody>
      </p:sp>
      <p:sp>
        <p:nvSpPr>
          <p:cNvPr id="73" name="フリーフォーム: 図形 72">
            <a:extLst>
              <a:ext uri="{FF2B5EF4-FFF2-40B4-BE49-F238E27FC236}">
                <a16:creationId xmlns:a16="http://schemas.microsoft.com/office/drawing/2014/main" id="{6CA3AE83-F922-4902-A80B-ADD43C0A8E55}"/>
              </a:ext>
            </a:extLst>
          </p:cNvPr>
          <p:cNvSpPr/>
          <p:nvPr/>
        </p:nvSpPr>
        <p:spPr>
          <a:xfrm>
            <a:off x="1981297" y="2784881"/>
            <a:ext cx="452101" cy="2225781"/>
          </a:xfrm>
          <a:custGeom>
            <a:avLst/>
            <a:gdLst>
              <a:gd name="connsiteX0" fmla="*/ 401752 w 401752"/>
              <a:gd name="connsiteY0" fmla="*/ 0 h 1793461"/>
              <a:gd name="connsiteX1" fmla="*/ 17439 w 401752"/>
              <a:gd name="connsiteY1" fmla="*/ 971826 h 1793461"/>
              <a:gd name="connsiteX2" fmla="*/ 101369 w 401752"/>
              <a:gd name="connsiteY2" fmla="*/ 1793461 h 1793461"/>
            </a:gdLst>
            <a:ahLst/>
            <a:cxnLst>
              <a:cxn ang="0">
                <a:pos x="connsiteX0" y="connsiteY0"/>
              </a:cxn>
              <a:cxn ang="0">
                <a:pos x="connsiteX1" y="connsiteY1"/>
              </a:cxn>
              <a:cxn ang="0">
                <a:pos x="connsiteX2" y="connsiteY2"/>
              </a:cxn>
            </a:cxnLst>
            <a:rect l="l" t="t" r="r" b="b"/>
            <a:pathLst>
              <a:path w="401752" h="1793461">
                <a:moveTo>
                  <a:pt x="401752" y="0"/>
                </a:moveTo>
                <a:cubicBezTo>
                  <a:pt x="234627" y="336458"/>
                  <a:pt x="67503" y="672916"/>
                  <a:pt x="17439" y="971826"/>
                </a:cubicBezTo>
                <a:cubicBezTo>
                  <a:pt x="-32625" y="1270736"/>
                  <a:pt x="34372" y="1532098"/>
                  <a:pt x="101369" y="1793461"/>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円/楕円 97">
            <a:extLst>
              <a:ext uri="{FF2B5EF4-FFF2-40B4-BE49-F238E27FC236}">
                <a16:creationId xmlns:a16="http://schemas.microsoft.com/office/drawing/2014/main" id="{14893B47-10E3-4576-A35D-B4D7C567D94A}"/>
              </a:ext>
            </a:extLst>
          </p:cNvPr>
          <p:cNvSpPr/>
          <p:nvPr/>
        </p:nvSpPr>
        <p:spPr>
          <a:xfrm rot="5400000">
            <a:off x="2379036" y="2646746"/>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76" name="フリーフォーム: 図形 75">
            <a:extLst>
              <a:ext uri="{FF2B5EF4-FFF2-40B4-BE49-F238E27FC236}">
                <a16:creationId xmlns:a16="http://schemas.microsoft.com/office/drawing/2014/main" id="{E41EC73B-6CB0-4CE2-9D82-E4D9F720A412}"/>
              </a:ext>
            </a:extLst>
          </p:cNvPr>
          <p:cNvSpPr/>
          <p:nvPr/>
        </p:nvSpPr>
        <p:spPr>
          <a:xfrm>
            <a:off x="2041052" y="5010662"/>
            <a:ext cx="231168" cy="928051"/>
          </a:xfrm>
          <a:custGeom>
            <a:avLst/>
            <a:gdLst>
              <a:gd name="connsiteX0" fmla="*/ 5186 w 186299"/>
              <a:gd name="connsiteY0" fmla="*/ 0 h 865808"/>
              <a:gd name="connsiteX1" fmla="*/ 22856 w 186299"/>
              <a:gd name="connsiteY1" fmla="*/ 702365 h 865808"/>
              <a:gd name="connsiteX2" fmla="*/ 186299 w 186299"/>
              <a:gd name="connsiteY2" fmla="*/ 865808 h 865808"/>
            </a:gdLst>
            <a:ahLst/>
            <a:cxnLst>
              <a:cxn ang="0">
                <a:pos x="connsiteX0" y="connsiteY0"/>
              </a:cxn>
              <a:cxn ang="0">
                <a:pos x="connsiteX1" y="connsiteY1"/>
              </a:cxn>
              <a:cxn ang="0">
                <a:pos x="connsiteX2" y="connsiteY2"/>
              </a:cxn>
            </a:cxnLst>
            <a:rect l="l" t="t" r="r" b="b"/>
            <a:pathLst>
              <a:path w="186299" h="865808">
                <a:moveTo>
                  <a:pt x="5186" y="0"/>
                </a:moveTo>
                <a:cubicBezTo>
                  <a:pt x="-1072" y="279032"/>
                  <a:pt x="-7329" y="558064"/>
                  <a:pt x="22856" y="702365"/>
                </a:cubicBezTo>
                <a:cubicBezTo>
                  <a:pt x="53041" y="846666"/>
                  <a:pt x="119670" y="856237"/>
                  <a:pt x="186299" y="865808"/>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2" name="円/楕円 96">
            <a:extLst>
              <a:ext uri="{FF2B5EF4-FFF2-40B4-BE49-F238E27FC236}">
                <a16:creationId xmlns:a16="http://schemas.microsoft.com/office/drawing/2014/main" id="{4FA05254-5890-4274-8DC2-66AFC0E7B46B}"/>
              </a:ext>
            </a:extLst>
          </p:cNvPr>
          <p:cNvSpPr/>
          <p:nvPr/>
        </p:nvSpPr>
        <p:spPr>
          <a:xfrm>
            <a:off x="2880152" y="4413093"/>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nvGrpSpPr>
          <p:cNvPr id="74" name="グループ化 73">
            <a:extLst>
              <a:ext uri="{FF2B5EF4-FFF2-40B4-BE49-F238E27FC236}">
                <a16:creationId xmlns:a16="http://schemas.microsoft.com/office/drawing/2014/main" id="{AF00AC5B-3991-434A-B5F4-9CB176D397EB}"/>
              </a:ext>
            </a:extLst>
          </p:cNvPr>
          <p:cNvGrpSpPr/>
          <p:nvPr/>
        </p:nvGrpSpPr>
        <p:grpSpPr>
          <a:xfrm>
            <a:off x="2265516" y="5799174"/>
            <a:ext cx="357592" cy="319285"/>
            <a:chOff x="211409" y="5509823"/>
            <a:chExt cx="357592" cy="319285"/>
          </a:xfrm>
        </p:grpSpPr>
        <p:sp>
          <p:nvSpPr>
            <p:cNvPr id="78" name="円/楕円 122">
              <a:extLst>
                <a:ext uri="{FF2B5EF4-FFF2-40B4-BE49-F238E27FC236}">
                  <a16:creationId xmlns:a16="http://schemas.microsoft.com/office/drawing/2014/main" id="{559EBD59-39D0-449E-B59B-C6FF40FCFB2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sp>
          <p:nvSpPr>
            <p:cNvPr id="79" name="円/楕円 123">
              <a:extLst>
                <a:ext uri="{FF2B5EF4-FFF2-40B4-BE49-F238E27FC236}">
                  <a16:creationId xmlns:a16="http://schemas.microsoft.com/office/drawing/2014/main" id="{38FBCEF6-8773-45AC-9B2D-28977FDD40A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000" dirty="0">
                <a:latin typeface="Times New Roman" pitchFamily="18" charset="0"/>
                <a:ea typeface="HGPｺﾞｼｯｸM" pitchFamily="50" charset="-128"/>
                <a:cs typeface="Times New Roman" pitchFamily="18" charset="0"/>
              </a:endParaRPr>
            </a:p>
          </p:txBody>
        </p:sp>
      </p:grpSp>
      <p:sp>
        <p:nvSpPr>
          <p:cNvPr id="29" name="円/楕円 96">
            <a:extLst>
              <a:ext uri="{FF2B5EF4-FFF2-40B4-BE49-F238E27FC236}">
                <a16:creationId xmlns:a16="http://schemas.microsoft.com/office/drawing/2014/main" id="{2B46466D-6DC2-410E-AFEC-CB6CB6591B3C}"/>
              </a:ext>
            </a:extLst>
          </p:cNvPr>
          <p:cNvSpPr/>
          <p:nvPr/>
        </p:nvSpPr>
        <p:spPr>
          <a:xfrm>
            <a:off x="2943761" y="326129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0" name="円/楕円 96">
            <a:extLst>
              <a:ext uri="{FF2B5EF4-FFF2-40B4-BE49-F238E27FC236}">
                <a16:creationId xmlns:a16="http://schemas.microsoft.com/office/drawing/2014/main" id="{B3AC48E9-CD88-42F7-8CBC-F06C5D4758E2}"/>
              </a:ext>
            </a:extLst>
          </p:cNvPr>
          <p:cNvSpPr/>
          <p:nvPr/>
        </p:nvSpPr>
        <p:spPr>
          <a:xfrm>
            <a:off x="2623108" y="3032164"/>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32" name="テキスト ボックス 31">
            <a:extLst>
              <a:ext uri="{FF2B5EF4-FFF2-40B4-BE49-F238E27FC236}">
                <a16:creationId xmlns:a16="http://schemas.microsoft.com/office/drawing/2014/main" id="{7FDF1101-8486-4939-82DB-8C1A69F7AD2D}"/>
              </a:ext>
            </a:extLst>
          </p:cNvPr>
          <p:cNvSpPr txBox="1"/>
          <p:nvPr/>
        </p:nvSpPr>
        <p:spPr>
          <a:xfrm>
            <a:off x="1826411" y="2202710"/>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初期状態</a:t>
            </a:r>
            <a:endParaRPr lang="en-US" altLang="ja-JP" sz="1600" dirty="0">
              <a:solidFill>
                <a:schemeClr val="tx1"/>
              </a:solidFill>
            </a:endParaRPr>
          </a:p>
        </p:txBody>
      </p:sp>
      <p:sp>
        <p:nvSpPr>
          <p:cNvPr id="33" name="テキスト ボックス 32">
            <a:extLst>
              <a:ext uri="{FF2B5EF4-FFF2-40B4-BE49-F238E27FC236}">
                <a16:creationId xmlns:a16="http://schemas.microsoft.com/office/drawing/2014/main" id="{93B59ED9-1717-4407-AC7F-8FD6DBA514E5}"/>
              </a:ext>
            </a:extLst>
          </p:cNvPr>
          <p:cNvSpPr txBox="1"/>
          <p:nvPr/>
        </p:nvSpPr>
        <p:spPr>
          <a:xfrm>
            <a:off x="1826411" y="6213895"/>
            <a:ext cx="1323202" cy="33855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600" dirty="0">
                <a:solidFill>
                  <a:schemeClr val="tx1"/>
                </a:solidFill>
              </a:rPr>
              <a:t>最終状態</a:t>
            </a:r>
            <a:endParaRPr lang="en-US" altLang="ja-JP" sz="1600" dirty="0">
              <a:solidFill>
                <a:schemeClr val="tx1"/>
              </a:solidFill>
            </a:endParaRPr>
          </a:p>
        </p:txBody>
      </p:sp>
      <p:sp>
        <p:nvSpPr>
          <p:cNvPr id="34" name="正方形/長方形 33">
            <a:extLst>
              <a:ext uri="{FF2B5EF4-FFF2-40B4-BE49-F238E27FC236}">
                <a16:creationId xmlns:a16="http://schemas.microsoft.com/office/drawing/2014/main" id="{6FF6871B-02E2-4677-8F57-4C2783CAEAA1}"/>
              </a:ext>
            </a:extLst>
          </p:cNvPr>
          <p:cNvSpPr/>
          <p:nvPr/>
        </p:nvSpPr>
        <p:spPr>
          <a:xfrm>
            <a:off x="1666076" y="1683307"/>
            <a:ext cx="1643873" cy="3651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2000" dirty="0">
                <a:solidFill>
                  <a:schemeClr val="tx1"/>
                </a:solidFill>
              </a:rPr>
              <a:t>Task Set </a:t>
            </a:r>
            <a:r>
              <a:rPr lang="en-US" altLang="ja-JP" sz="2000" i="1" dirty="0">
                <a:solidFill>
                  <a:schemeClr val="tx1"/>
                </a:solidFill>
              </a:rPr>
              <a:t>TS</a:t>
            </a:r>
            <a:endParaRPr lang="ja-JP" altLang="en-US" sz="2000" i="1" dirty="0">
              <a:solidFill>
                <a:schemeClr val="tx1"/>
              </a:solidFill>
            </a:endParaRPr>
          </a:p>
        </p:txBody>
      </p:sp>
      <p:sp>
        <p:nvSpPr>
          <p:cNvPr id="85" name="円/楕円 96">
            <a:extLst>
              <a:ext uri="{FF2B5EF4-FFF2-40B4-BE49-F238E27FC236}">
                <a16:creationId xmlns:a16="http://schemas.microsoft.com/office/drawing/2014/main" id="{FF53CE3A-8C25-48B6-89D0-2FDC443A119B}"/>
              </a:ext>
            </a:extLst>
          </p:cNvPr>
          <p:cNvSpPr/>
          <p:nvPr/>
        </p:nvSpPr>
        <p:spPr>
          <a:xfrm>
            <a:off x="2685814" y="4410897"/>
            <a:ext cx="161058" cy="156571"/>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cxnSp>
        <p:nvCxnSpPr>
          <p:cNvPr id="86" name="直線矢印コネクタ 85">
            <a:extLst>
              <a:ext uri="{FF2B5EF4-FFF2-40B4-BE49-F238E27FC236}">
                <a16:creationId xmlns:a16="http://schemas.microsoft.com/office/drawing/2014/main" id="{8D1697D1-B401-436B-97EC-72DB7C495D9C}"/>
              </a:ext>
            </a:extLst>
          </p:cNvPr>
          <p:cNvCxnSpPr>
            <a:cxnSpLocks/>
            <a:stCxn id="80" idx="0"/>
            <a:endCxn id="85" idx="0"/>
          </p:cNvCxnSpPr>
          <p:nvPr/>
        </p:nvCxnSpPr>
        <p:spPr>
          <a:xfrm flipH="1">
            <a:off x="2766344" y="4098958"/>
            <a:ext cx="82439" cy="311939"/>
          </a:xfrm>
          <a:prstGeom prst="straightConnector1">
            <a:avLst/>
          </a:prstGeom>
          <a:ln w="19050">
            <a:prstDash val="solid"/>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0" name="円/楕円 96">
            <a:extLst>
              <a:ext uri="{FF2B5EF4-FFF2-40B4-BE49-F238E27FC236}">
                <a16:creationId xmlns:a16="http://schemas.microsoft.com/office/drawing/2014/main" id="{91B9E398-40E4-405E-A462-46466E6BF261}"/>
              </a:ext>
            </a:extLst>
          </p:cNvPr>
          <p:cNvSpPr/>
          <p:nvPr/>
        </p:nvSpPr>
        <p:spPr>
          <a:xfrm>
            <a:off x="2768253" y="409895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5" name="円/楕円 96">
            <a:extLst>
              <a:ext uri="{FF2B5EF4-FFF2-40B4-BE49-F238E27FC236}">
                <a16:creationId xmlns:a16="http://schemas.microsoft.com/office/drawing/2014/main" id="{D62B801E-58F0-46A9-83D2-5BD416D3AF87}"/>
              </a:ext>
            </a:extLst>
          </p:cNvPr>
          <p:cNvSpPr/>
          <p:nvPr/>
        </p:nvSpPr>
        <p:spPr>
          <a:xfrm>
            <a:off x="2090066" y="3303596"/>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6" name="円/楕円 96">
            <a:extLst>
              <a:ext uri="{FF2B5EF4-FFF2-40B4-BE49-F238E27FC236}">
                <a16:creationId xmlns:a16="http://schemas.microsoft.com/office/drawing/2014/main" id="{6DFB4DDE-1F5F-4438-947B-41150DE8F234}"/>
              </a:ext>
            </a:extLst>
          </p:cNvPr>
          <p:cNvSpPr/>
          <p:nvPr/>
        </p:nvSpPr>
        <p:spPr>
          <a:xfrm>
            <a:off x="2207346" y="3026871"/>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7" name="円/楕円 96">
            <a:extLst>
              <a:ext uri="{FF2B5EF4-FFF2-40B4-BE49-F238E27FC236}">
                <a16:creationId xmlns:a16="http://schemas.microsoft.com/office/drawing/2014/main" id="{FDAD5A07-2538-490F-A6CB-C84CF954925B}"/>
              </a:ext>
            </a:extLst>
          </p:cNvPr>
          <p:cNvSpPr/>
          <p:nvPr/>
        </p:nvSpPr>
        <p:spPr>
          <a:xfrm>
            <a:off x="1918580" y="4404618"/>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48" name="円/楕円 96">
            <a:extLst>
              <a:ext uri="{FF2B5EF4-FFF2-40B4-BE49-F238E27FC236}">
                <a16:creationId xmlns:a16="http://schemas.microsoft.com/office/drawing/2014/main" id="{7C1FDFDD-32DB-4DEC-BB3F-AC86A448117E}"/>
              </a:ext>
            </a:extLst>
          </p:cNvPr>
          <p:cNvSpPr/>
          <p:nvPr/>
        </p:nvSpPr>
        <p:spPr>
          <a:xfrm>
            <a:off x="1887559" y="4097076"/>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60" name="円/楕円 96">
            <a:extLst>
              <a:ext uri="{FF2B5EF4-FFF2-40B4-BE49-F238E27FC236}">
                <a16:creationId xmlns:a16="http://schemas.microsoft.com/office/drawing/2014/main" id="{C78AAC98-D483-4920-AFCD-D97E8EA1719B}"/>
              </a:ext>
            </a:extLst>
          </p:cNvPr>
          <p:cNvSpPr/>
          <p:nvPr/>
        </p:nvSpPr>
        <p:spPr>
          <a:xfrm>
            <a:off x="2396462" y="361160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63" name="円/楕円 96">
            <a:extLst>
              <a:ext uri="{FF2B5EF4-FFF2-40B4-BE49-F238E27FC236}">
                <a16:creationId xmlns:a16="http://schemas.microsoft.com/office/drawing/2014/main" id="{093C5A4D-F740-4616-BD9B-09853D7FDB33}"/>
              </a:ext>
            </a:extLst>
          </p:cNvPr>
          <p:cNvSpPr/>
          <p:nvPr/>
        </p:nvSpPr>
        <p:spPr>
          <a:xfrm>
            <a:off x="1795275" y="3259840"/>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64" name="円/楕円 96">
            <a:extLst>
              <a:ext uri="{FF2B5EF4-FFF2-40B4-BE49-F238E27FC236}">
                <a16:creationId xmlns:a16="http://schemas.microsoft.com/office/drawing/2014/main" id="{2AD76431-550C-4091-A3AD-0A915318EA9E}"/>
              </a:ext>
            </a:extLst>
          </p:cNvPr>
          <p:cNvSpPr/>
          <p:nvPr/>
        </p:nvSpPr>
        <p:spPr>
          <a:xfrm>
            <a:off x="1981296" y="4913397"/>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sp>
        <p:nvSpPr>
          <p:cNvPr id="65" name="円/楕円 96">
            <a:extLst>
              <a:ext uri="{FF2B5EF4-FFF2-40B4-BE49-F238E27FC236}">
                <a16:creationId xmlns:a16="http://schemas.microsoft.com/office/drawing/2014/main" id="{9D6B6F20-9DA0-48A3-880C-2DAE56CF1480}"/>
              </a:ext>
            </a:extLst>
          </p:cNvPr>
          <p:cNvSpPr/>
          <p:nvPr/>
        </p:nvSpPr>
        <p:spPr>
          <a:xfrm>
            <a:off x="2352158" y="5248346"/>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nvGrpSpPr>
          <p:cNvPr id="5" name="グループ化 4">
            <a:extLst>
              <a:ext uri="{FF2B5EF4-FFF2-40B4-BE49-F238E27FC236}">
                <a16:creationId xmlns:a16="http://schemas.microsoft.com/office/drawing/2014/main" id="{A842480B-84AF-4953-9D9B-A3165DEC0C40}"/>
              </a:ext>
            </a:extLst>
          </p:cNvPr>
          <p:cNvGrpSpPr/>
          <p:nvPr/>
        </p:nvGrpSpPr>
        <p:grpSpPr>
          <a:xfrm>
            <a:off x="3559518" y="1811828"/>
            <a:ext cx="6900862" cy="1015663"/>
            <a:chOff x="2035518" y="1811827"/>
            <a:chExt cx="6900862" cy="1015663"/>
          </a:xfrm>
        </p:grpSpPr>
        <p:sp>
          <p:nvSpPr>
            <p:cNvPr id="50" name="テキスト ボックス 49">
              <a:extLst>
                <a:ext uri="{FF2B5EF4-FFF2-40B4-BE49-F238E27FC236}">
                  <a16:creationId xmlns:a16="http://schemas.microsoft.com/office/drawing/2014/main" id="{7B47E327-E6A8-4D85-97F8-4C688AA64784}"/>
                </a:ext>
              </a:extLst>
            </p:cNvPr>
            <p:cNvSpPr txBox="1"/>
            <p:nvPr/>
          </p:nvSpPr>
          <p:spPr>
            <a:xfrm>
              <a:off x="2035518" y="1811827"/>
              <a:ext cx="6900862" cy="1015663"/>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sz="2000" dirty="0">
                  <a:solidFill>
                    <a:srgbClr val="FF0000"/>
                  </a:solidFill>
                </a:rPr>
                <a:t>		</a:t>
              </a:r>
              <a:r>
                <a:rPr lang="en-US" altLang="ja-JP" sz="2000" dirty="0">
                  <a:solidFill>
                    <a:schemeClr val="tx1"/>
                  </a:solidFill>
                </a:rPr>
                <a:t>  LMCF</a:t>
              </a:r>
              <a:r>
                <a:rPr lang="ja-JP" altLang="en-US" sz="2000" dirty="0">
                  <a:solidFill>
                    <a:schemeClr val="tx1"/>
                  </a:solidFill>
                </a:rPr>
                <a:t>スケジュール</a:t>
              </a:r>
              <a:endParaRPr lang="en-US" altLang="ja-JP" sz="2000" dirty="0">
                <a:solidFill>
                  <a:schemeClr val="tx1"/>
                </a:solidFill>
              </a:endParaRPr>
            </a:p>
            <a:p>
              <a:r>
                <a:rPr lang="en-US" altLang="ja-JP" sz="2000" dirty="0">
                  <a:solidFill>
                    <a:srgbClr val="0070C0"/>
                  </a:solidFill>
                </a:rPr>
                <a:t>	 </a:t>
              </a:r>
              <a:r>
                <a:rPr lang="en-US" altLang="ja-JP" sz="2000" dirty="0">
                  <a:solidFill>
                    <a:schemeClr val="accent1"/>
                  </a:solidFill>
                </a:rPr>
                <a:t>	</a:t>
              </a:r>
              <a:r>
                <a:rPr lang="en-US" altLang="ja-JP" sz="2000" dirty="0">
                  <a:solidFill>
                    <a:schemeClr val="tx1"/>
                  </a:solidFill>
                </a:rPr>
                <a:t>  LMCF</a:t>
              </a:r>
              <a:r>
                <a:rPr lang="ja-JP" altLang="en-US" sz="2000" dirty="0">
                  <a:solidFill>
                    <a:schemeClr val="tx1"/>
                  </a:solidFill>
                </a:rPr>
                <a:t>以外の任意のスケジュール</a:t>
              </a:r>
              <a:endParaRPr lang="en-US" altLang="ja-JP" sz="2000" dirty="0">
                <a:solidFill>
                  <a:schemeClr val="tx1"/>
                </a:solidFill>
              </a:endParaRPr>
            </a:p>
            <a:p>
              <a:r>
                <a:rPr lang="en-US" altLang="ja-JP" sz="2000" dirty="0">
                  <a:solidFill>
                    <a:schemeClr val="tx1"/>
                  </a:solidFill>
                </a:rPr>
                <a:t>		  </a:t>
              </a:r>
              <a:r>
                <a:rPr lang="ja-JP" altLang="en-US" sz="2000" dirty="0">
                  <a:solidFill>
                    <a:srgbClr val="0070C0"/>
                  </a:solidFill>
                </a:rPr>
                <a:t>青線</a:t>
              </a:r>
              <a:r>
                <a:rPr lang="ja-JP" altLang="en-US" sz="2000" dirty="0">
                  <a:solidFill>
                    <a:schemeClr val="tx1"/>
                  </a:solidFill>
                </a:rPr>
                <a:t>を修正したスケジュール</a:t>
              </a:r>
              <a:endParaRPr lang="en-US" altLang="ja-JP" sz="2000" dirty="0">
                <a:solidFill>
                  <a:schemeClr val="tx1"/>
                </a:solidFill>
              </a:endParaRPr>
            </a:p>
          </p:txBody>
        </p:sp>
        <p:cxnSp>
          <p:nvCxnSpPr>
            <p:cNvPr id="51" name="直線コネクタ 50">
              <a:extLst>
                <a:ext uri="{FF2B5EF4-FFF2-40B4-BE49-F238E27FC236}">
                  <a16:creationId xmlns:a16="http://schemas.microsoft.com/office/drawing/2014/main" id="{F9D276B1-5CFD-4A4B-9C59-D94E06CB948B}"/>
                </a:ext>
              </a:extLst>
            </p:cNvPr>
            <p:cNvCxnSpPr>
              <a:cxnSpLocks/>
            </p:cNvCxnSpPr>
            <p:nvPr/>
          </p:nvCxnSpPr>
          <p:spPr>
            <a:xfrm>
              <a:off x="2096311" y="2033839"/>
              <a:ext cx="928991" cy="0"/>
            </a:xfrm>
            <a:prstGeom prst="line">
              <a:avLst/>
            </a:prstGeom>
            <a:ln w="28575">
              <a:solidFill>
                <a:srgbClr val="FF00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2" name="直線コネクタ 51">
              <a:extLst>
                <a:ext uri="{FF2B5EF4-FFF2-40B4-BE49-F238E27FC236}">
                  <a16:creationId xmlns:a16="http://schemas.microsoft.com/office/drawing/2014/main" id="{6186671F-5A4D-4C46-8BD6-B24BD59C8302}"/>
                </a:ext>
              </a:extLst>
            </p:cNvPr>
            <p:cNvCxnSpPr>
              <a:cxnSpLocks/>
            </p:cNvCxnSpPr>
            <p:nvPr/>
          </p:nvCxnSpPr>
          <p:spPr>
            <a:xfrm>
              <a:off x="2091447" y="2337019"/>
              <a:ext cx="928991" cy="0"/>
            </a:xfrm>
            <a:prstGeom prst="line">
              <a:avLst/>
            </a:prstGeom>
            <a:ln w="28575">
              <a:solidFill>
                <a:srgbClr val="0070C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61" name="直線コネクタ 60">
              <a:extLst>
                <a:ext uri="{FF2B5EF4-FFF2-40B4-BE49-F238E27FC236}">
                  <a16:creationId xmlns:a16="http://schemas.microsoft.com/office/drawing/2014/main" id="{EA154644-46E6-43EF-9AB6-15349D431A76}"/>
                </a:ext>
              </a:extLst>
            </p:cNvPr>
            <p:cNvCxnSpPr>
              <a:cxnSpLocks/>
            </p:cNvCxnSpPr>
            <p:nvPr/>
          </p:nvCxnSpPr>
          <p:spPr>
            <a:xfrm>
              <a:off x="2096311" y="2646270"/>
              <a:ext cx="928991" cy="0"/>
            </a:xfrm>
            <a:prstGeom prst="line">
              <a:avLst/>
            </a:prstGeom>
            <a:ln w="28575">
              <a:solidFill>
                <a:srgbClr val="006600"/>
              </a:solidFill>
              <a:prstDash val="dash"/>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grpSp>
        <p:nvGrpSpPr>
          <p:cNvPr id="53" name="グループ化 52">
            <a:extLst>
              <a:ext uri="{FF2B5EF4-FFF2-40B4-BE49-F238E27FC236}">
                <a16:creationId xmlns:a16="http://schemas.microsoft.com/office/drawing/2014/main" id="{9D1EF9DD-3723-493D-B9E7-105E0BED80EE}"/>
              </a:ext>
            </a:extLst>
          </p:cNvPr>
          <p:cNvGrpSpPr/>
          <p:nvPr/>
        </p:nvGrpSpPr>
        <p:grpSpPr>
          <a:xfrm>
            <a:off x="3559415" y="4024212"/>
            <a:ext cx="6900861" cy="400110"/>
            <a:chOff x="2031572" y="3269086"/>
            <a:chExt cx="6900861" cy="400110"/>
          </a:xfrm>
        </p:grpSpPr>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39EB8D4A-7DB9-48AF-B955-8B44D1E19AA8}"/>
                    </a:ext>
                  </a:extLst>
                </p:cNvPr>
                <p:cNvSpPr txBox="1"/>
                <p:nvPr/>
              </p:nvSpPr>
              <p:spPr>
                <a:xfrm>
                  <a:off x="2031572" y="3269086"/>
                  <a:ext cx="690086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ja-JP" altLang="en-US" dirty="0">
                      <a:solidFill>
                        <a:schemeClr val="tx1"/>
                      </a:solidFill>
                    </a:rPr>
                    <a:t>　　</a:t>
                  </a:r>
                  <a:r>
                    <a:rPr lang="ja-JP" altLang="en-US" sz="2000" dirty="0">
                      <a:solidFill>
                        <a:schemeClr val="tx1"/>
                      </a:solidFill>
                    </a:rPr>
                    <a:t>メモリ消費量上位</a:t>
                  </a:r>
                  <a14:m>
                    <m:oMath xmlns:m="http://schemas.openxmlformats.org/officeDocument/2006/math">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𝑛</m:t>
                      </m:r>
                      <m:r>
                        <a:rPr lang="en-US" altLang="ja-JP" sz="2000" i="1">
                          <a:solidFill>
                            <a:schemeClr val="tx1"/>
                          </a:solidFill>
                          <a:latin typeface="Cambria Math" panose="02040503050406030204" pitchFamily="18" charset="0"/>
                        </a:rPr>
                        <m:t>−1)</m:t>
                      </m:r>
                      <m:r>
                        <a:rPr lang="ja-JP" altLang="en-US" sz="2000" i="1">
                          <a:solidFill>
                            <a:schemeClr val="tx1"/>
                          </a:solidFill>
                          <a:latin typeface="Cambria Math" panose="02040503050406030204" pitchFamily="18" charset="0"/>
                        </a:rPr>
                        <m:t>位</m:t>
                      </m:r>
                    </m:oMath>
                  </a14:m>
                  <a:r>
                    <a:rPr lang="ja-JP" altLang="en-US" sz="2000" dirty="0" err="1">
                      <a:solidFill>
                        <a:schemeClr val="tx1"/>
                      </a:solidFill>
                    </a:rPr>
                    <a:t>までの</a:t>
                  </a:r>
                  <a:r>
                    <a:rPr lang="ja-JP" altLang="en-US" sz="2000" dirty="0">
                      <a:solidFill>
                        <a:schemeClr val="tx1"/>
                      </a:solidFill>
                    </a:rPr>
                    <a:t>いずれかの状態</a:t>
                  </a:r>
                  <a:endParaRPr lang="en-US" altLang="ja-JP" sz="2000" dirty="0">
                    <a:solidFill>
                      <a:schemeClr val="tx1"/>
                    </a:solidFill>
                  </a:endParaRPr>
                </a:p>
              </p:txBody>
            </p:sp>
          </mc:Choice>
          <mc:Fallback xmlns="">
            <p:sp>
              <p:nvSpPr>
                <p:cNvPr id="37" name="テキスト ボックス 36">
                  <a:extLst>
                    <a:ext uri="{FF2B5EF4-FFF2-40B4-BE49-F238E27FC236}">
                      <a16:creationId xmlns:a16="http://schemas.microsoft.com/office/drawing/2014/main" id="{7BB22FF8-01D3-4FFE-AE81-132228A6966F}"/>
                    </a:ext>
                  </a:extLst>
                </p:cNvPr>
                <p:cNvSpPr txBox="1">
                  <a:spLocks noRot="1" noChangeAspect="1" noMove="1" noResize="1" noEditPoints="1" noAdjustHandles="1" noChangeArrowheads="1" noChangeShapeType="1" noTextEdit="1"/>
                </p:cNvSpPr>
                <p:nvPr/>
              </p:nvSpPr>
              <p:spPr>
                <a:xfrm>
                  <a:off x="2031572" y="3269086"/>
                  <a:ext cx="6900861" cy="400110"/>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ja-JP" altLang="en-US">
                      <a:noFill/>
                    </a:rPr>
                    <a:t> </a:t>
                  </a:r>
                </a:p>
              </p:txBody>
            </p:sp>
          </mc:Fallback>
        </mc:AlternateContent>
        <p:sp>
          <p:nvSpPr>
            <p:cNvPr id="55" name="円/楕円 96">
              <a:extLst>
                <a:ext uri="{FF2B5EF4-FFF2-40B4-BE49-F238E27FC236}">
                  <a16:creationId xmlns:a16="http://schemas.microsoft.com/office/drawing/2014/main" id="{2F695903-1809-4F29-B274-619501F9ED08}"/>
                </a:ext>
              </a:extLst>
            </p:cNvPr>
            <p:cNvSpPr/>
            <p:nvPr/>
          </p:nvSpPr>
          <p:spPr>
            <a:xfrm>
              <a:off x="2137722" y="3390855"/>
              <a:ext cx="161058" cy="156571"/>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grpSp>
        <p:nvGrpSpPr>
          <p:cNvPr id="62" name="グループ化 61">
            <a:extLst>
              <a:ext uri="{FF2B5EF4-FFF2-40B4-BE49-F238E27FC236}">
                <a16:creationId xmlns:a16="http://schemas.microsoft.com/office/drawing/2014/main" id="{4D800A98-0C65-41B2-804D-469DAB9757EB}"/>
              </a:ext>
            </a:extLst>
          </p:cNvPr>
          <p:cNvGrpSpPr/>
          <p:nvPr/>
        </p:nvGrpSpPr>
        <p:grpSpPr>
          <a:xfrm>
            <a:off x="3559414" y="5310374"/>
            <a:ext cx="6900862" cy="400110"/>
            <a:chOff x="2035520" y="4605081"/>
            <a:chExt cx="6900862" cy="400110"/>
          </a:xfrm>
        </p:grpSpPr>
        <p:sp>
          <p:nvSpPr>
            <p:cNvPr id="70" name="テキスト ボックス 69">
              <a:extLst>
                <a:ext uri="{FF2B5EF4-FFF2-40B4-BE49-F238E27FC236}">
                  <a16:creationId xmlns:a16="http://schemas.microsoft.com/office/drawing/2014/main" id="{350D6A5A-16E4-4B6B-84BF-D940C5F05FCF}"/>
                </a:ext>
              </a:extLst>
            </p:cNvPr>
            <p:cNvSpPr txBox="1"/>
            <p:nvPr/>
          </p:nvSpPr>
          <p:spPr>
            <a:xfrm>
              <a:off x="2035520" y="4605081"/>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dirty="0">
                  <a:solidFill>
                    <a:schemeClr val="tx1"/>
                  </a:solidFill>
                </a:rPr>
                <a:t>     </a:t>
              </a:r>
              <a:r>
                <a:rPr lang="en-US" altLang="ja-JP" sz="2000" dirty="0">
                  <a:solidFill>
                    <a:schemeClr val="tx1"/>
                  </a:solidFill>
                </a:rPr>
                <a:t>LMCF</a:t>
              </a:r>
              <a:r>
                <a:rPr lang="ja-JP" altLang="en-US" sz="2000" dirty="0">
                  <a:solidFill>
                    <a:schemeClr val="tx1"/>
                  </a:solidFill>
                </a:rPr>
                <a:t>に従っていない状態</a:t>
              </a:r>
              <a:r>
                <a:rPr lang="en-US" altLang="ja-JP" sz="2000" dirty="0">
                  <a:solidFill>
                    <a:schemeClr val="tx1"/>
                  </a:solidFill>
                </a:rPr>
                <a:t> </a:t>
              </a:r>
              <a:endParaRPr lang="en-US" altLang="ja-JP" dirty="0">
                <a:solidFill>
                  <a:schemeClr val="tx1"/>
                </a:solidFill>
              </a:endParaRPr>
            </a:p>
          </p:txBody>
        </p:sp>
        <p:sp>
          <p:nvSpPr>
            <p:cNvPr id="77" name="円/楕円 96">
              <a:extLst>
                <a:ext uri="{FF2B5EF4-FFF2-40B4-BE49-F238E27FC236}">
                  <a16:creationId xmlns:a16="http://schemas.microsoft.com/office/drawing/2014/main" id="{108A5322-8CED-4B5B-AFA6-2E32E6F36F21}"/>
                </a:ext>
              </a:extLst>
            </p:cNvPr>
            <p:cNvSpPr/>
            <p:nvPr/>
          </p:nvSpPr>
          <p:spPr>
            <a:xfrm>
              <a:off x="2161126" y="4711461"/>
              <a:ext cx="161058" cy="156571"/>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latin typeface="Times New Roman" pitchFamily="18" charset="0"/>
                <a:ea typeface="HGPｺﾞｼｯｸM" pitchFamily="50" charset="-128"/>
                <a:cs typeface="Times New Roman" pitchFamily="18" charset="0"/>
              </a:endParaRPr>
            </a:p>
          </p:txBody>
        </p:sp>
      </p:grpSp>
      <p:sp>
        <p:nvSpPr>
          <p:cNvPr id="83" name="テキスト ボックス 82">
            <a:extLst>
              <a:ext uri="{FF2B5EF4-FFF2-40B4-BE49-F238E27FC236}">
                <a16:creationId xmlns:a16="http://schemas.microsoft.com/office/drawing/2014/main" id="{BA2C55EE-5CE9-4833-ABB9-37509E7A279A}"/>
              </a:ext>
            </a:extLst>
          </p:cNvPr>
          <p:cNvSpPr txBox="1"/>
          <p:nvPr/>
        </p:nvSpPr>
        <p:spPr>
          <a:xfrm>
            <a:off x="3559414" y="3075057"/>
            <a:ext cx="6900862" cy="707886"/>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Wingdings" panose="05000000000000000000" pitchFamily="2" charset="2"/>
              <a:buChar char="Ø"/>
            </a:pPr>
            <a:r>
              <a:rPr lang="ja-JP" altLang="en-US" sz="2000" dirty="0">
                <a:solidFill>
                  <a:schemeClr val="tx1"/>
                </a:solidFill>
              </a:rPr>
              <a:t>次状態が</a:t>
            </a:r>
            <a:r>
              <a:rPr lang="en-US" altLang="ja-JP" sz="2000" dirty="0">
                <a:solidFill>
                  <a:schemeClr val="tx1"/>
                </a:solidFill>
              </a:rPr>
              <a:t>LMCF</a:t>
            </a:r>
            <a:r>
              <a:rPr lang="ja-JP" altLang="en-US" sz="2000" dirty="0">
                <a:solidFill>
                  <a:schemeClr val="tx1"/>
                </a:solidFill>
              </a:rPr>
              <a:t>に従っていない状態を探索</a:t>
            </a:r>
            <a:endParaRPr lang="en-US" altLang="ja-JP" sz="2000" dirty="0">
              <a:solidFill>
                <a:schemeClr val="tx1"/>
              </a:solidFill>
            </a:endParaRPr>
          </a:p>
          <a:p>
            <a:pPr marL="342900" indent="-342900">
              <a:buFont typeface="Wingdings" panose="05000000000000000000" pitchFamily="2" charset="2"/>
              <a:buChar char="Ø"/>
            </a:pPr>
            <a:r>
              <a:rPr lang="ja-JP" altLang="en-US" sz="2000" dirty="0">
                <a:solidFill>
                  <a:schemeClr val="tx1"/>
                </a:solidFill>
              </a:rPr>
              <a:t>その状態の次状態を</a:t>
            </a:r>
            <a:r>
              <a:rPr lang="en-US" altLang="ja-JP" sz="2000" dirty="0">
                <a:solidFill>
                  <a:schemeClr val="tx1"/>
                </a:solidFill>
              </a:rPr>
              <a:t>LMCF</a:t>
            </a:r>
            <a:r>
              <a:rPr lang="ja-JP" altLang="en-US" sz="2000" dirty="0">
                <a:solidFill>
                  <a:schemeClr val="tx1"/>
                </a:solidFill>
              </a:rPr>
              <a:t>に従うように変更</a:t>
            </a:r>
            <a:endParaRPr lang="en-US" altLang="ja-JP" sz="2000" dirty="0">
              <a:solidFill>
                <a:schemeClr val="tx1"/>
              </a:solidFill>
            </a:endParaRPr>
          </a:p>
        </p:txBody>
      </p:sp>
      <p:grpSp>
        <p:nvGrpSpPr>
          <p:cNvPr id="84" name="グループ化 83">
            <a:extLst>
              <a:ext uri="{FF2B5EF4-FFF2-40B4-BE49-F238E27FC236}">
                <a16:creationId xmlns:a16="http://schemas.microsoft.com/office/drawing/2014/main" id="{FEAE0ABA-FE7B-4569-B25F-11B50C012B45}"/>
              </a:ext>
            </a:extLst>
          </p:cNvPr>
          <p:cNvGrpSpPr/>
          <p:nvPr/>
        </p:nvGrpSpPr>
        <p:grpSpPr>
          <a:xfrm>
            <a:off x="3559414" y="4668995"/>
            <a:ext cx="6900862" cy="400110"/>
            <a:chOff x="2035520" y="5182195"/>
            <a:chExt cx="6900862" cy="400110"/>
          </a:xfrm>
        </p:grpSpPr>
        <p:sp>
          <p:nvSpPr>
            <p:cNvPr id="87" name="テキスト ボックス 86">
              <a:extLst>
                <a:ext uri="{FF2B5EF4-FFF2-40B4-BE49-F238E27FC236}">
                  <a16:creationId xmlns:a16="http://schemas.microsoft.com/office/drawing/2014/main" id="{9B762E2F-192C-40DA-AC66-027A74763C0B}"/>
                </a:ext>
              </a:extLst>
            </p:cNvPr>
            <p:cNvSpPr txBox="1"/>
            <p:nvPr/>
          </p:nvSpPr>
          <p:spPr>
            <a:xfrm>
              <a:off x="2035520" y="5182195"/>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ja-JP" dirty="0">
                  <a:solidFill>
                    <a:schemeClr val="tx1"/>
                  </a:solidFill>
                </a:rPr>
                <a:t>     </a:t>
              </a:r>
              <a:r>
                <a:rPr lang="en-US" altLang="ja-JP" sz="2000" dirty="0">
                  <a:solidFill>
                    <a:schemeClr val="tx1"/>
                  </a:solidFill>
                </a:rPr>
                <a:t>LMCF</a:t>
              </a:r>
              <a:r>
                <a:rPr lang="ja-JP" altLang="en-US" sz="2000" dirty="0">
                  <a:solidFill>
                    <a:schemeClr val="tx1"/>
                  </a:solidFill>
                </a:rPr>
                <a:t>に従っている状態</a:t>
              </a:r>
              <a:endParaRPr lang="en-US" altLang="ja-JP" dirty="0">
                <a:solidFill>
                  <a:schemeClr val="tx1"/>
                </a:solidFill>
              </a:endParaRPr>
            </a:p>
          </p:txBody>
        </p:sp>
        <p:sp>
          <p:nvSpPr>
            <p:cNvPr id="88" name="円/楕円 96">
              <a:extLst>
                <a:ext uri="{FF2B5EF4-FFF2-40B4-BE49-F238E27FC236}">
                  <a16:creationId xmlns:a16="http://schemas.microsoft.com/office/drawing/2014/main" id="{0462D482-9491-47C3-B4AD-3BA3ACE7ED20}"/>
                </a:ext>
              </a:extLst>
            </p:cNvPr>
            <p:cNvSpPr/>
            <p:nvPr/>
          </p:nvSpPr>
          <p:spPr>
            <a:xfrm>
              <a:off x="2161126" y="5288575"/>
              <a:ext cx="161058" cy="156571"/>
            </a:xfrm>
            <a:prstGeom prst="ellipse">
              <a:avLst/>
            </a:prstGeom>
            <a:solidFill>
              <a:srgbClr val="0066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2400" dirty="0">
                <a:solidFill>
                  <a:srgbClr val="006600"/>
                </a:solidFill>
                <a:latin typeface="Times New Roman" pitchFamily="18" charset="0"/>
                <a:ea typeface="HGPｺﾞｼｯｸM" pitchFamily="50" charset="-128"/>
                <a:cs typeface="Times New Roman" pitchFamily="18" charset="0"/>
              </a:endParaRPr>
            </a:p>
          </p:txBody>
        </p:sp>
      </p:grpSp>
      <p:sp>
        <p:nvSpPr>
          <p:cNvPr id="89" name="テキスト ボックス 88">
            <a:extLst>
              <a:ext uri="{FF2B5EF4-FFF2-40B4-BE49-F238E27FC236}">
                <a16:creationId xmlns:a16="http://schemas.microsoft.com/office/drawing/2014/main" id="{7CDBB5DE-C53C-4B5E-9EC0-F1DC4D872F0C}"/>
              </a:ext>
            </a:extLst>
          </p:cNvPr>
          <p:cNvSpPr txBox="1"/>
          <p:nvPr/>
        </p:nvSpPr>
        <p:spPr>
          <a:xfrm>
            <a:off x="3559414" y="5951753"/>
            <a:ext cx="6900862"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2000" dirty="0">
                <a:solidFill>
                  <a:srgbClr val="FF0000"/>
                </a:solidFill>
              </a:rPr>
              <a:t>この構築を最終状態に到達するまで繰り返す</a:t>
            </a:r>
            <a:endParaRPr lang="en-US" altLang="ja-JP" sz="2000" dirty="0">
              <a:solidFill>
                <a:srgbClr val="FF0000"/>
              </a:solidFill>
            </a:endParaRPr>
          </a:p>
        </p:txBody>
      </p:sp>
    </p:spTree>
    <p:extLst>
      <p:ext uri="{BB962C8B-B14F-4D97-AF65-F5344CB8AC3E}">
        <p14:creationId xmlns:p14="http://schemas.microsoft.com/office/powerpoint/2010/main" val="300437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xit" presetSubtype="0" fill="hold" nodeType="withEffect">
                                  <p:stCondLst>
                                    <p:cond delay="0"/>
                                  </p:stCondLst>
                                  <p:childTnLst>
                                    <p:animEffect transition="out" filter="fade">
                                      <p:cBhvr>
                                        <p:cTn id="23" dur="500"/>
                                        <p:tgtEl>
                                          <p:spTgt spid="86"/>
                                        </p:tgtEl>
                                      </p:cBhvr>
                                    </p:animEffect>
                                    <p:set>
                                      <p:cBhvr>
                                        <p:cTn id="24" dur="1" fill="hold">
                                          <p:stCondLst>
                                            <p:cond delay="499"/>
                                          </p:stCondLst>
                                        </p:cTn>
                                        <p:tgtEl>
                                          <p:spTgt spid="86"/>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85"/>
                                        </p:tgtEl>
                                      </p:cBhvr>
                                    </p:animEffect>
                                    <p:set>
                                      <p:cBhvr>
                                        <p:cTn id="27" dur="1" fill="hold">
                                          <p:stCondLst>
                                            <p:cond delay="499"/>
                                          </p:stCondLst>
                                        </p:cTn>
                                        <p:tgtEl>
                                          <p:spTgt spid="85"/>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animBg="1"/>
      <p:bldP spid="28" grpId="0" animBg="1"/>
      <p:bldP spid="82" grpId="0" animBg="1"/>
      <p:bldP spid="85" grpId="0" animBg="1"/>
      <p:bldP spid="47" grpId="0" animBg="1"/>
      <p:bldP spid="48"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1431</TotalTime>
  <Words>1456</Words>
  <Application>Microsoft Office PowerPoint</Application>
  <PresentationFormat>ワイド画面</PresentationFormat>
  <Paragraphs>227</Paragraphs>
  <Slides>17</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游ゴシック</vt:lpstr>
      <vt:lpstr>游ゴシック Light</vt:lpstr>
      <vt:lpstr>Arial</vt:lpstr>
      <vt:lpstr>Cambria Math</vt:lpstr>
      <vt:lpstr>Times New Roman</vt:lpstr>
      <vt:lpstr>Wingdings</vt:lpstr>
      <vt:lpstr>Office テーマ</vt:lpstr>
      <vt:lpstr>進捗報告</vt:lpstr>
      <vt:lpstr>目次</vt:lpstr>
      <vt:lpstr>Least Memory,  remaining  Computation-time,  and Laxity First</vt:lpstr>
      <vt:lpstr>LMCFスケジューリング正当性(先行研究)</vt:lpstr>
      <vt:lpstr>定理1’の考え方</vt:lpstr>
      <vt:lpstr>定理1’の証明 (1/6)</vt:lpstr>
      <vt:lpstr>定理1’の証明 (2/6)</vt:lpstr>
      <vt:lpstr>定理1’の証明 (3/6)</vt:lpstr>
      <vt:lpstr>定理1’の証明 (4/6)</vt:lpstr>
      <vt:lpstr>定理1’の証明 (5/6)</vt:lpstr>
      <vt:lpstr>定理1’の証明 (6/6)</vt:lpstr>
      <vt:lpstr>LMCLFの数学的証明の命題の提案</vt:lpstr>
      <vt:lpstr>LMCLFの数学的証明の命題の提案②</vt:lpstr>
      <vt:lpstr>LLFスケジューリングとの比較</vt:lpstr>
      <vt:lpstr>LMCLFの数学的証明の命題の提案③</vt:lpstr>
      <vt:lpstr>今後について</vt:lpstr>
      <vt:lpstr>質問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新井　諒介</dc:creator>
  <cp:lastModifiedBy>新井　諒介</cp:lastModifiedBy>
  <cp:revision>5</cp:revision>
  <dcterms:created xsi:type="dcterms:W3CDTF">2020-10-08T04:58:30Z</dcterms:created>
  <dcterms:modified xsi:type="dcterms:W3CDTF">2020-10-09T04:55:10Z</dcterms:modified>
</cp:coreProperties>
</file>