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475" r:id="rId5"/>
    <p:sldId id="259" r:id="rId6"/>
    <p:sldId id="291" r:id="rId7"/>
    <p:sldId id="476" r:id="rId8"/>
    <p:sldId id="344" r:id="rId9"/>
    <p:sldId id="473" r:id="rId10"/>
    <p:sldId id="477" r:id="rId11"/>
    <p:sldId id="260" r:id="rId12"/>
    <p:sldId id="478" r:id="rId13"/>
    <p:sldId id="480" r:id="rId14"/>
    <p:sldId id="481" r:id="rId15"/>
    <p:sldId id="4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6" d="100"/>
          <a:sy n="66" d="100"/>
        </p:scale>
        <p:origin x="72" y="6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337B7-68D5-4C0A-AED6-27B6C6D88E92}" type="datetimeFigureOut">
              <a:rPr kumimoji="1" lang="ja-JP" altLang="en-US" smtClean="0"/>
              <a:t>2020/10/12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53A42-B52A-4B26-82B2-B82695DDF0C4}" type="slidenum">
              <a:rPr kumimoji="1" lang="ja-JP" altLang="en-US" smtClean="0"/>
              <a:t>‹#›</a:t>
            </a:fld>
            <a:endParaRPr kumimoji="1" lang="ja-JP" altLang="en-US"/>
          </a:p>
        </p:txBody>
      </p:sp>
    </p:spTree>
    <p:extLst>
      <p:ext uri="{BB962C8B-B14F-4D97-AF65-F5344CB8AC3E}">
        <p14:creationId xmlns:p14="http://schemas.microsoft.com/office/powerpoint/2010/main" val="3473438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4</a:t>
            </a:fld>
            <a:endParaRPr kumimoji="1" lang="ja-JP" altLang="en-US"/>
          </a:p>
        </p:txBody>
      </p:sp>
    </p:spTree>
    <p:extLst>
      <p:ext uri="{BB962C8B-B14F-4D97-AF65-F5344CB8AC3E}">
        <p14:creationId xmlns:p14="http://schemas.microsoft.com/office/powerpoint/2010/main" val="29325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6</a:t>
            </a:fld>
            <a:endParaRPr kumimoji="1" lang="ja-JP" altLang="en-US"/>
          </a:p>
        </p:txBody>
      </p:sp>
    </p:spTree>
    <p:extLst>
      <p:ext uri="{BB962C8B-B14F-4D97-AF65-F5344CB8AC3E}">
        <p14:creationId xmlns:p14="http://schemas.microsoft.com/office/powerpoint/2010/main" val="21482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7668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56813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E1FCB1-1E5A-4E8E-8761-CACC2D265B82}"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384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1001479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E1FCB1-1E5A-4E8E-8761-CACC2D265B82}"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6259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26898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76992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80794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73378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20083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40467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275864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403093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380489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7959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167885-A1C3-4826-8EE8-E6E5344A6D03}"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270912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167885-A1C3-4826-8EE8-E6E5344A6D03}" type="datetimeFigureOut">
              <a:rPr kumimoji="1" lang="ja-JP" altLang="en-US" smtClean="0"/>
              <a:t>2020/10/12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E1FCB1-1E5A-4E8E-8761-CACC2D265B82}" type="slidenum">
              <a:rPr kumimoji="1" lang="ja-JP" altLang="en-US" smtClean="0"/>
              <a:t>‹#›</a:t>
            </a:fld>
            <a:endParaRPr kumimoji="1" lang="ja-JP" altLang="en-US"/>
          </a:p>
        </p:txBody>
      </p:sp>
    </p:spTree>
    <p:extLst>
      <p:ext uri="{BB962C8B-B14F-4D97-AF65-F5344CB8AC3E}">
        <p14:creationId xmlns:p14="http://schemas.microsoft.com/office/powerpoint/2010/main" val="1801836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8" Type="http://schemas.openxmlformats.org/officeDocument/2006/relationships/image" Target="../media/image100.png"/><Relationship Id="rId26" Type="http://schemas.openxmlformats.org/officeDocument/2006/relationships/image" Target="../media/image23.png"/><Relationship Id="rId3" Type="http://schemas.openxmlformats.org/officeDocument/2006/relationships/image" Target="../media/image18.png"/><Relationship Id="rId21" Type="http://schemas.openxmlformats.org/officeDocument/2006/relationships/image" Target="../media/image21.png"/><Relationship Id="rId17" Type="http://schemas.openxmlformats.org/officeDocument/2006/relationships/image" Target="../media/image9.png"/><Relationship Id="rId25"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80.png"/><Relationship Id="rId20" Type="http://schemas.openxmlformats.org/officeDocument/2006/relationships/image" Target="../media/image20.png"/><Relationship Id="rId1" Type="http://schemas.openxmlformats.org/officeDocument/2006/relationships/slideLayout" Target="../slideLayouts/slideLayout2.xml"/><Relationship Id="rId24" Type="http://schemas.openxmlformats.org/officeDocument/2006/relationships/image" Target="../media/image160.png"/><Relationship Id="rId23" Type="http://schemas.openxmlformats.org/officeDocument/2006/relationships/image" Target="../media/image150.png"/><Relationship Id="rId19" Type="http://schemas.openxmlformats.org/officeDocument/2006/relationships/image" Target="../media/image19.png"/><Relationship Id="rId22"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DF4609-03F2-436D-A6EC-7CD252C235B6}"/>
              </a:ext>
            </a:extLst>
          </p:cNvPr>
          <p:cNvSpPr>
            <a:spLocks noGrp="1"/>
          </p:cNvSpPr>
          <p:nvPr>
            <p:ph type="ctrTitle"/>
          </p:nvPr>
        </p:nvSpPr>
        <p:spPr/>
        <p:txBody>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ECAE6584-6238-40EC-AFC4-F616D4FF894D}"/>
              </a:ext>
            </a:extLst>
          </p:cNvPr>
          <p:cNvSpPr>
            <a:spLocks noGrp="1"/>
          </p:cNvSpPr>
          <p:nvPr>
            <p:ph type="subTitle" idx="1"/>
          </p:nvPr>
        </p:nvSpPr>
        <p:spPr/>
        <p:txBody>
          <a:bodyPr/>
          <a:lstStyle/>
          <a:p>
            <a:r>
              <a:rPr kumimoji="1" lang="ja-JP" altLang="en-US" dirty="0"/>
              <a:t>中田班　新井諒介</a:t>
            </a:r>
          </a:p>
        </p:txBody>
      </p:sp>
    </p:spTree>
    <p:extLst>
      <p:ext uri="{BB962C8B-B14F-4D97-AF65-F5344CB8AC3E}">
        <p14:creationId xmlns:p14="http://schemas.microsoft.com/office/powerpoint/2010/main" val="131816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BAB17-0B61-4C9E-BC84-F77463891700}"/>
              </a:ext>
            </a:extLst>
          </p:cNvPr>
          <p:cNvSpPr>
            <a:spLocks noGrp="1"/>
          </p:cNvSpPr>
          <p:nvPr>
            <p:ph type="title"/>
          </p:nvPr>
        </p:nvSpPr>
        <p:spPr/>
        <p:txBody>
          <a:bodyPr/>
          <a:lstStyle/>
          <a:p>
            <a:r>
              <a:rPr kumimoji="1" lang="en-US" altLang="ja-JP" dirty="0"/>
              <a:t>LMCLF</a:t>
            </a:r>
            <a:r>
              <a:rPr kumimoji="1" lang="ja-JP" altLang="en-US" dirty="0"/>
              <a:t>の数学的証明の命題の提案③</a:t>
            </a:r>
          </a:p>
        </p:txBody>
      </p:sp>
      <p:sp>
        <p:nvSpPr>
          <p:cNvPr id="3" name="コンテンツ プレースホルダー 2">
            <a:extLst>
              <a:ext uri="{FF2B5EF4-FFF2-40B4-BE49-F238E27FC236}">
                <a16:creationId xmlns:a16="http://schemas.microsoft.com/office/drawing/2014/main" id="{9AE12213-2E03-46FE-A69E-85311BD336CB}"/>
              </a:ext>
            </a:extLst>
          </p:cNvPr>
          <p:cNvSpPr>
            <a:spLocks noGrp="1"/>
          </p:cNvSpPr>
          <p:nvPr>
            <p:ph idx="1"/>
          </p:nvPr>
        </p:nvSpPr>
        <p:spPr/>
        <p:txBody>
          <a:bodyPr/>
          <a:lstStyle/>
          <a:p>
            <a:r>
              <a:rPr kumimoji="1" lang="en-US" altLang="ja-JP" dirty="0"/>
              <a:t>LMCF</a:t>
            </a:r>
            <a:r>
              <a:rPr kumimoji="1" lang="ja-JP" altLang="en-US" dirty="0"/>
              <a:t>とは違い消費メモリ増分だけでなく時間も絡んでいる</a:t>
            </a:r>
            <a:endParaRPr kumimoji="1" lang="en-US" altLang="ja-JP" dirty="0"/>
          </a:p>
          <a:p>
            <a:pPr marL="0" indent="0">
              <a:buNone/>
            </a:pPr>
            <a:r>
              <a:rPr lang="ja-JP" altLang="en-US" dirty="0"/>
              <a:t>　　最悪メモリ消費量は必ずそれぞれのタスクでそれのみを実行させた中で一番大きくなったものとなっている</a:t>
            </a:r>
            <a:endParaRPr lang="en-US" altLang="ja-JP" dirty="0"/>
          </a:p>
          <a:p>
            <a:pPr marL="0" indent="0">
              <a:buNone/>
            </a:pPr>
            <a:r>
              <a:rPr lang="ja-JP" altLang="en-US" dirty="0"/>
              <a:t>　　　　　　　　　　　　　　：</a:t>
            </a:r>
            <a:endParaRPr lang="en-US" altLang="ja-JP" dirty="0"/>
          </a:p>
          <a:p>
            <a:pPr marL="0" indent="0">
              <a:buNone/>
            </a:pPr>
            <a:r>
              <a:rPr lang="ja-JP" altLang="en-US" dirty="0"/>
              <a:t>　　　　　　　　　　　　　　：</a:t>
            </a:r>
            <a:endParaRPr lang="en-US" altLang="ja-JP" dirty="0"/>
          </a:p>
          <a:p>
            <a:pPr marL="0" indent="0">
              <a:buNone/>
            </a:pPr>
            <a:r>
              <a:rPr lang="en-US" altLang="ja-JP" dirty="0"/>
              <a:t>θ</a:t>
            </a:r>
            <a:r>
              <a:rPr lang="ja-JP" altLang="en-US" dirty="0"/>
              <a:t>の値が小さいものからタスクを２つずつ実行して解放している</a:t>
            </a:r>
            <a:endParaRPr lang="en-US" altLang="ja-JP" dirty="0"/>
          </a:p>
          <a:p>
            <a:pPr marL="0" indent="0">
              <a:buNone/>
            </a:pPr>
            <a:r>
              <a:rPr lang="ja-JP" altLang="en-US" dirty="0"/>
              <a:t>　→タスクを解放するのがどのスケジュールよりも早い？</a:t>
            </a:r>
            <a:endParaRPr lang="en-US" altLang="ja-JP" dirty="0"/>
          </a:p>
          <a:p>
            <a:pPr marL="0" indent="0">
              <a:buNone/>
            </a:pPr>
            <a:r>
              <a:rPr lang="ja-JP" altLang="en-US" dirty="0"/>
              <a:t>　　　　　　　　　　　　　 　↓</a:t>
            </a:r>
            <a:endParaRPr lang="en-US" altLang="ja-JP" dirty="0"/>
          </a:p>
          <a:p>
            <a:pPr marL="0" indent="0">
              <a:buNone/>
            </a:pPr>
            <a:r>
              <a:rPr lang="ja-JP" altLang="en-US" dirty="0"/>
              <a:t>　　　　　         命題までは思い浮かばなかった</a:t>
            </a:r>
            <a:endParaRPr lang="en-US" altLang="ja-JP" dirty="0"/>
          </a:p>
        </p:txBody>
      </p:sp>
    </p:spTree>
    <p:extLst>
      <p:ext uri="{BB962C8B-B14F-4D97-AF65-F5344CB8AC3E}">
        <p14:creationId xmlns:p14="http://schemas.microsoft.com/office/powerpoint/2010/main" val="183828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45043-5C4F-472F-B6B4-BC796F5A3DA4}"/>
              </a:ext>
            </a:extLst>
          </p:cNvPr>
          <p:cNvSpPr>
            <a:spLocks noGrp="1"/>
          </p:cNvSpPr>
          <p:nvPr>
            <p:ph type="title"/>
          </p:nvPr>
        </p:nvSpPr>
        <p:spPr/>
        <p:txBody>
          <a:bodyPr/>
          <a:lstStyle/>
          <a:p>
            <a:r>
              <a:rPr kumimoji="1" lang="en-US" altLang="ja-JP" dirty="0"/>
              <a:t>LMCLF</a:t>
            </a:r>
            <a:r>
              <a:rPr kumimoji="1" lang="ja-JP" altLang="en-US" dirty="0"/>
              <a:t>の数学的証明の課題</a:t>
            </a:r>
          </a:p>
        </p:txBody>
      </p:sp>
      <p:sp>
        <p:nvSpPr>
          <p:cNvPr id="3" name="コンテンツ プレースホルダー 2">
            <a:extLst>
              <a:ext uri="{FF2B5EF4-FFF2-40B4-BE49-F238E27FC236}">
                <a16:creationId xmlns:a16="http://schemas.microsoft.com/office/drawing/2014/main" id="{A6F79623-CEB8-4DCE-86CB-6FDB31986D0C}"/>
              </a:ext>
            </a:extLst>
          </p:cNvPr>
          <p:cNvSpPr>
            <a:spLocks noGrp="1"/>
          </p:cNvSpPr>
          <p:nvPr>
            <p:ph idx="1"/>
          </p:nvPr>
        </p:nvSpPr>
        <p:spPr/>
        <p:txBody>
          <a:bodyPr/>
          <a:lstStyle/>
          <a:p>
            <a:r>
              <a:rPr kumimoji="1" lang="ja-JP" altLang="en-US" dirty="0"/>
              <a:t>命題の定義や数学的証明にはひらめきが必要となってくる</a:t>
            </a:r>
            <a:endParaRPr kumimoji="1" lang="en-US" altLang="ja-JP" dirty="0"/>
          </a:p>
          <a:p>
            <a:endParaRPr lang="en-US" altLang="ja-JP" dirty="0"/>
          </a:p>
          <a:p>
            <a:r>
              <a:rPr lang="en-US" altLang="ja-JP" dirty="0"/>
              <a:t>θ</a:t>
            </a:r>
            <a:r>
              <a:rPr lang="ja-JP" altLang="en-US" dirty="0"/>
              <a:t>の値が換算レート</a:t>
            </a:r>
            <a:r>
              <a:rPr lang="en-US" altLang="ja-JP" dirty="0"/>
              <a:t>α</a:t>
            </a:r>
            <a:r>
              <a:rPr lang="ja-JP" altLang="en-US" dirty="0"/>
              <a:t>の値によって変わってくる</a:t>
            </a:r>
            <a:endParaRPr lang="en-US" altLang="ja-JP" dirty="0"/>
          </a:p>
          <a:p>
            <a:pPr marL="0" indent="0">
              <a:buNone/>
            </a:pPr>
            <a:r>
              <a:rPr lang="ja-JP" altLang="en-US" dirty="0"/>
              <a:t>　　　　　　　　　　　↓</a:t>
            </a:r>
            <a:endParaRPr lang="en-US" altLang="ja-JP" dirty="0"/>
          </a:p>
          <a:p>
            <a:pPr marL="0" indent="0">
              <a:buNone/>
            </a:pPr>
            <a:r>
              <a:rPr kumimoji="1" lang="ja-JP" altLang="en-US" dirty="0"/>
              <a:t>　　　　まずは換算レート</a:t>
            </a:r>
            <a:r>
              <a:rPr kumimoji="1" lang="en-US" altLang="ja-JP" dirty="0"/>
              <a:t>α</a:t>
            </a:r>
            <a:r>
              <a:rPr kumimoji="1" lang="ja-JP" altLang="en-US" dirty="0"/>
              <a:t>の定義から！</a:t>
            </a:r>
            <a:endParaRPr kumimoji="1" lang="en-US" altLang="ja-JP" dirty="0"/>
          </a:p>
        </p:txBody>
      </p:sp>
    </p:spTree>
    <p:extLst>
      <p:ext uri="{BB962C8B-B14F-4D97-AF65-F5344CB8AC3E}">
        <p14:creationId xmlns:p14="http://schemas.microsoft.com/office/powerpoint/2010/main" val="174757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DEA58-398D-4D06-918E-F529859B3381}"/>
              </a:ext>
            </a:extLst>
          </p:cNvPr>
          <p:cNvSpPr>
            <a:spLocks noGrp="1"/>
          </p:cNvSpPr>
          <p:nvPr>
            <p:ph type="title"/>
          </p:nvPr>
        </p:nvSpPr>
        <p:spPr/>
        <p:txBody>
          <a:bodyPr/>
          <a:lstStyle/>
          <a:p>
            <a:r>
              <a:rPr kumimoji="1" lang="ja-JP" altLang="en-US" dirty="0"/>
              <a:t>換算レート</a:t>
            </a:r>
            <a:r>
              <a:rPr kumimoji="1" lang="en-US" altLang="ja-JP" dirty="0"/>
              <a:t>α</a:t>
            </a:r>
            <a:r>
              <a:rPr kumimoji="1" lang="ja-JP" altLang="en-US" dirty="0"/>
              <a:t>の定義の方針</a:t>
            </a:r>
          </a:p>
        </p:txBody>
      </p:sp>
      <p:sp>
        <p:nvSpPr>
          <p:cNvPr id="3" name="コンテンツ プレースホルダー 2">
            <a:extLst>
              <a:ext uri="{FF2B5EF4-FFF2-40B4-BE49-F238E27FC236}">
                <a16:creationId xmlns:a16="http://schemas.microsoft.com/office/drawing/2014/main" id="{7A212B5B-CD91-4D9B-812B-C1FA6F0EFD8C}"/>
              </a:ext>
            </a:extLst>
          </p:cNvPr>
          <p:cNvSpPr>
            <a:spLocks noGrp="1"/>
          </p:cNvSpPr>
          <p:nvPr>
            <p:ph idx="1"/>
          </p:nvPr>
        </p:nvSpPr>
        <p:spPr/>
        <p:txBody>
          <a:bodyPr/>
          <a:lstStyle/>
          <a:p>
            <a:r>
              <a:rPr lang="ja-JP" altLang="en-US" dirty="0"/>
              <a:t>タスクセットごとに最悪メモリ消費量が一番小さくなる最適な</a:t>
            </a:r>
            <a:r>
              <a:rPr lang="en-US" altLang="ja-JP" dirty="0"/>
              <a:t>α</a:t>
            </a:r>
            <a:r>
              <a:rPr lang="ja-JP" altLang="en-US" dirty="0"/>
              <a:t>を求める</a:t>
            </a:r>
            <a:endParaRPr lang="en-US" altLang="ja-JP" dirty="0"/>
          </a:p>
          <a:p>
            <a:pPr marL="0" indent="0">
              <a:buNone/>
            </a:pPr>
            <a:r>
              <a:rPr lang="ja-JP" altLang="en-US" dirty="0"/>
              <a:t>　タスクセットごとに変わるかもしれないから色々なタスクセットで求める</a:t>
            </a:r>
            <a:endParaRPr lang="en-US" altLang="ja-JP" dirty="0"/>
          </a:p>
          <a:p>
            <a:pPr marL="0" indent="0">
              <a:buNone/>
            </a:pPr>
            <a:endParaRPr lang="en-US" altLang="ja-JP" dirty="0"/>
          </a:p>
          <a:p>
            <a:r>
              <a:rPr lang="ja-JP" altLang="en-US" dirty="0"/>
              <a:t>自分でタスクセットを用意して</a:t>
            </a:r>
            <a:r>
              <a:rPr lang="en-US" altLang="ja-JP" dirty="0"/>
              <a:t>α</a:t>
            </a:r>
            <a:r>
              <a:rPr lang="ja-JP" altLang="en-US" dirty="0"/>
              <a:t>の値を変えながら手計算で求めていく</a:t>
            </a:r>
            <a:endParaRPr lang="en-US" altLang="ja-JP" dirty="0"/>
          </a:p>
          <a:p>
            <a:pPr marL="0" indent="0">
              <a:buNone/>
            </a:pPr>
            <a:endParaRPr lang="en-US" altLang="ja-JP" dirty="0"/>
          </a:p>
        </p:txBody>
      </p:sp>
    </p:spTree>
    <p:extLst>
      <p:ext uri="{BB962C8B-B14F-4D97-AF65-F5344CB8AC3E}">
        <p14:creationId xmlns:p14="http://schemas.microsoft.com/office/powerpoint/2010/main" val="281339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28354-E793-4022-AED5-492EBB85865D}"/>
              </a:ext>
            </a:extLst>
          </p:cNvPr>
          <p:cNvSpPr>
            <a:spLocks noGrp="1"/>
          </p:cNvSpPr>
          <p:nvPr>
            <p:ph type="title"/>
          </p:nvPr>
        </p:nvSpPr>
        <p:spPr/>
        <p:txBody>
          <a:bodyPr/>
          <a:lstStyle/>
          <a:p>
            <a:r>
              <a:rPr kumimoji="1" lang="ja-JP" altLang="en-US" dirty="0"/>
              <a:t>換算レート</a:t>
            </a:r>
            <a:r>
              <a:rPr kumimoji="1" lang="en-US" altLang="ja-JP" dirty="0"/>
              <a:t>α</a:t>
            </a:r>
            <a:r>
              <a:rPr kumimoji="1" lang="ja-JP" altLang="en-US" dirty="0"/>
              <a:t>を求める</a:t>
            </a:r>
          </a:p>
        </p:txBody>
      </p:sp>
      <p:sp>
        <p:nvSpPr>
          <p:cNvPr id="3" name="コンテンツ プレースホルダー 2">
            <a:extLst>
              <a:ext uri="{FF2B5EF4-FFF2-40B4-BE49-F238E27FC236}">
                <a16:creationId xmlns:a16="http://schemas.microsoft.com/office/drawing/2014/main" id="{09601F80-BBA1-4E9F-B9DB-CCFA7E2614FA}"/>
              </a:ext>
            </a:extLst>
          </p:cNvPr>
          <p:cNvSpPr>
            <a:spLocks noGrp="1"/>
          </p:cNvSpPr>
          <p:nvPr>
            <p:ph idx="1"/>
          </p:nvPr>
        </p:nvSpPr>
        <p:spPr/>
        <p:txBody>
          <a:bodyPr/>
          <a:lstStyle/>
          <a:p>
            <a:r>
              <a:rPr kumimoji="1" lang="en-US" altLang="ja-JP" dirty="0"/>
              <a:t>P.</a:t>
            </a:r>
            <a:r>
              <a:rPr lang="en-US" altLang="ja-JP" dirty="0"/>
              <a:t>9</a:t>
            </a:r>
            <a:r>
              <a:rPr kumimoji="1" lang="ja-JP" altLang="en-US" dirty="0"/>
              <a:t>のタスセットを用いる</a:t>
            </a:r>
            <a:endParaRPr kumimoji="1" lang="en-US" altLang="ja-JP" dirty="0"/>
          </a:p>
          <a:p>
            <a:endParaRPr lang="en-US" altLang="ja-JP" dirty="0"/>
          </a:p>
          <a:p>
            <a:pPr marL="0" indent="0">
              <a:buNone/>
            </a:pPr>
            <a:r>
              <a:rPr kumimoji="1" lang="ja-JP" altLang="en-US" dirty="0"/>
              <a:t>　</a:t>
            </a:r>
            <a:r>
              <a:rPr kumimoji="1" lang="en-US" altLang="ja-JP" dirty="0"/>
              <a:t>α</a:t>
            </a:r>
            <a:r>
              <a:rPr kumimoji="1" lang="ja-JP" altLang="en-US" dirty="0"/>
              <a:t>＝</a:t>
            </a:r>
            <a:r>
              <a:rPr kumimoji="1" lang="en-US" altLang="ja-JP" dirty="0"/>
              <a:t>2</a:t>
            </a:r>
            <a:r>
              <a:rPr kumimoji="1" lang="ja-JP" altLang="en-US" dirty="0"/>
              <a:t>のとき、最悪メモリ消費量は　</a:t>
            </a:r>
            <a:r>
              <a:rPr kumimoji="1" lang="en-US" altLang="ja-JP" dirty="0"/>
              <a:t>913</a:t>
            </a:r>
          </a:p>
          <a:p>
            <a:pPr marL="0" indent="0">
              <a:buNone/>
            </a:pPr>
            <a:endParaRPr lang="en-US" altLang="ja-JP" dirty="0"/>
          </a:p>
          <a:p>
            <a:pPr marL="0" indent="0">
              <a:buNone/>
            </a:pPr>
            <a:r>
              <a:rPr kumimoji="1" lang="ja-JP" altLang="en-US" dirty="0"/>
              <a:t>　</a:t>
            </a:r>
            <a:r>
              <a:rPr kumimoji="1" lang="en-US" altLang="ja-JP" dirty="0"/>
              <a:t>α</a:t>
            </a:r>
            <a:r>
              <a:rPr kumimoji="1" lang="ja-JP" altLang="en-US" dirty="0"/>
              <a:t>＝</a:t>
            </a:r>
            <a:r>
              <a:rPr kumimoji="1" lang="en-US" altLang="ja-JP" dirty="0"/>
              <a:t>10</a:t>
            </a:r>
            <a:r>
              <a:rPr kumimoji="1" lang="ja-JP" altLang="en-US" dirty="0"/>
              <a:t>のとき、最悪メモリ消費量は </a:t>
            </a:r>
            <a:r>
              <a:rPr lang="ja-JP" altLang="en-US" dirty="0"/>
              <a:t>　</a:t>
            </a:r>
            <a:r>
              <a:rPr lang="en-US" altLang="ja-JP" dirty="0"/>
              <a:t>1487</a:t>
            </a:r>
          </a:p>
          <a:p>
            <a:pPr marL="0" indent="0">
              <a:buNone/>
            </a:pPr>
            <a:endParaRPr kumimoji="1" lang="en-US" altLang="ja-JP" dirty="0"/>
          </a:p>
          <a:p>
            <a:pPr marL="0" indent="0">
              <a:buNone/>
            </a:pPr>
            <a:r>
              <a:rPr lang="ja-JP" altLang="en-US" dirty="0"/>
              <a:t>　</a:t>
            </a:r>
            <a:r>
              <a:rPr lang="en-US" altLang="ja-JP" dirty="0"/>
              <a:t>α</a:t>
            </a:r>
            <a:r>
              <a:rPr lang="ja-JP" altLang="en-US" dirty="0"/>
              <a:t>＝</a:t>
            </a:r>
            <a:r>
              <a:rPr lang="en-US" altLang="ja-JP" dirty="0"/>
              <a:t>6</a:t>
            </a:r>
            <a:r>
              <a:rPr lang="ja-JP" altLang="en-US" dirty="0"/>
              <a:t>のとき、最悪メモリ消費量は　</a:t>
            </a:r>
            <a:r>
              <a:rPr lang="en-US" altLang="ja-JP" dirty="0"/>
              <a:t>1487</a:t>
            </a:r>
            <a:endParaRPr kumimoji="1" lang="ja-JP" altLang="en-US" dirty="0"/>
          </a:p>
        </p:txBody>
      </p:sp>
    </p:spTree>
    <p:extLst>
      <p:ext uri="{BB962C8B-B14F-4D97-AF65-F5344CB8AC3E}">
        <p14:creationId xmlns:p14="http://schemas.microsoft.com/office/powerpoint/2010/main" val="119528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9DA9F5-36E9-414A-919F-D802BA2A789F}"/>
              </a:ext>
            </a:extLst>
          </p:cNvPr>
          <p:cNvSpPr>
            <a:spLocks noGrp="1"/>
          </p:cNvSpPr>
          <p:nvPr>
            <p:ph type="title"/>
          </p:nvPr>
        </p:nvSpPr>
        <p:spPr/>
        <p:txBody>
          <a:bodyPr/>
          <a:lstStyle/>
          <a:p>
            <a:r>
              <a:rPr lang="ja-JP" altLang="en-US" dirty="0"/>
              <a:t>換算レート</a:t>
            </a:r>
            <a:r>
              <a:rPr lang="en-US" altLang="ja-JP" dirty="0"/>
              <a:t>α</a:t>
            </a:r>
            <a:r>
              <a:rPr lang="ja-JP" altLang="en-US" dirty="0"/>
              <a:t>を求める</a:t>
            </a:r>
            <a:endParaRPr kumimoji="1" lang="ja-JP" altLang="en-US" dirty="0"/>
          </a:p>
        </p:txBody>
      </p:sp>
      <p:sp>
        <p:nvSpPr>
          <p:cNvPr id="3" name="コンテンツ プレースホルダー 2">
            <a:extLst>
              <a:ext uri="{FF2B5EF4-FFF2-40B4-BE49-F238E27FC236}">
                <a16:creationId xmlns:a16="http://schemas.microsoft.com/office/drawing/2014/main" id="{190F85AF-E786-4E77-8695-98ADEB99C013}"/>
              </a:ext>
            </a:extLst>
          </p:cNvPr>
          <p:cNvSpPr>
            <a:spLocks noGrp="1"/>
          </p:cNvSpPr>
          <p:nvPr>
            <p:ph idx="1"/>
          </p:nvPr>
        </p:nvSpPr>
        <p:spPr/>
        <p:txBody>
          <a:bodyPr/>
          <a:lstStyle/>
          <a:p>
            <a:r>
              <a:rPr kumimoji="1" lang="en-US" altLang="ja-JP" dirty="0"/>
              <a:t>P.9</a:t>
            </a:r>
            <a:r>
              <a:rPr kumimoji="1" lang="ja-JP" altLang="en-US" dirty="0"/>
              <a:t>のタスセットだと</a:t>
            </a:r>
            <a:r>
              <a:rPr kumimoji="1" lang="en-US" altLang="ja-JP" dirty="0"/>
              <a:t>α</a:t>
            </a:r>
            <a:r>
              <a:rPr kumimoji="1" lang="ja-JP" altLang="en-US" dirty="0"/>
              <a:t>は</a:t>
            </a:r>
            <a:r>
              <a:rPr kumimoji="1" lang="en-US" altLang="ja-JP" dirty="0"/>
              <a:t>6</a:t>
            </a:r>
            <a:r>
              <a:rPr kumimoji="1" lang="ja-JP" altLang="en-US" dirty="0"/>
              <a:t>以上で最悪メモリ消費量が</a:t>
            </a:r>
            <a:r>
              <a:rPr kumimoji="1" lang="en-US" altLang="ja-JP" dirty="0"/>
              <a:t>1487,</a:t>
            </a:r>
            <a:r>
              <a:rPr kumimoji="1" lang="ja-JP" altLang="en-US" dirty="0"/>
              <a:t>６より小さくて</a:t>
            </a:r>
            <a:r>
              <a:rPr kumimoji="1" lang="en-US" altLang="ja-JP" dirty="0"/>
              <a:t>913</a:t>
            </a:r>
          </a:p>
          <a:p>
            <a:pPr marL="0" indent="0">
              <a:buNone/>
            </a:pPr>
            <a:endParaRPr lang="en-US" altLang="ja-JP" dirty="0"/>
          </a:p>
          <a:p>
            <a:r>
              <a:rPr lang="ja-JP" altLang="en-US" dirty="0"/>
              <a:t>このタスセットでは</a:t>
            </a:r>
            <a:r>
              <a:rPr lang="en-US" altLang="ja-JP" dirty="0"/>
              <a:t>α</a:t>
            </a:r>
            <a:r>
              <a:rPr lang="ja-JP" altLang="en-US" dirty="0"/>
              <a:t>は</a:t>
            </a:r>
            <a:r>
              <a:rPr lang="en-US" altLang="ja-JP" dirty="0"/>
              <a:t>6</a:t>
            </a:r>
            <a:r>
              <a:rPr lang="ja-JP" altLang="en-US" dirty="0"/>
              <a:t>より小さくなると最適な値になる</a:t>
            </a:r>
            <a:endParaRPr lang="en-US" altLang="ja-JP" dirty="0"/>
          </a:p>
          <a:p>
            <a:endParaRPr lang="en-US" altLang="ja-JP" dirty="0"/>
          </a:p>
          <a:p>
            <a:r>
              <a:rPr lang="ja-JP" altLang="en-US" dirty="0"/>
              <a:t>この感じで</a:t>
            </a:r>
            <a:r>
              <a:rPr lang="en-US" altLang="ja-JP" dirty="0"/>
              <a:t>α</a:t>
            </a:r>
            <a:r>
              <a:rPr lang="ja-JP" altLang="en-US" dirty="0"/>
              <a:t>の値を変えながら</a:t>
            </a:r>
            <a:r>
              <a:rPr lang="en-US" altLang="ja-JP" dirty="0"/>
              <a:t>α</a:t>
            </a:r>
            <a:r>
              <a:rPr lang="ja-JP" altLang="en-US" dirty="0"/>
              <a:t>の傾向を探っていく</a:t>
            </a:r>
            <a:endParaRPr lang="en-US" altLang="ja-JP" dirty="0"/>
          </a:p>
          <a:p>
            <a:pPr marL="0" indent="0">
              <a:buNone/>
            </a:pPr>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73748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49AEA-9080-4976-BAA7-4E89833F6501}"/>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F04877E9-B999-4A10-9959-1E5F4A9C78E8}"/>
              </a:ext>
            </a:extLst>
          </p:cNvPr>
          <p:cNvSpPr>
            <a:spLocks noGrp="1"/>
          </p:cNvSpPr>
          <p:nvPr>
            <p:ph idx="1"/>
          </p:nvPr>
        </p:nvSpPr>
        <p:spPr/>
        <p:txBody>
          <a:bodyPr/>
          <a:lstStyle/>
          <a:p>
            <a:r>
              <a:rPr kumimoji="1" lang="ja-JP" altLang="en-US" dirty="0"/>
              <a:t>色々なタスクセット</a:t>
            </a:r>
            <a:r>
              <a:rPr lang="ja-JP" altLang="en-US" dirty="0"/>
              <a:t>で換算レート</a:t>
            </a:r>
            <a:r>
              <a:rPr lang="en-US" altLang="ja-JP" dirty="0"/>
              <a:t>α</a:t>
            </a:r>
            <a:r>
              <a:rPr lang="ja-JP" altLang="en-US" dirty="0"/>
              <a:t>を求める</a:t>
            </a:r>
            <a:endParaRPr lang="en-US" altLang="ja-JP" dirty="0"/>
          </a:p>
          <a:p>
            <a:pPr marL="0" indent="0">
              <a:buNone/>
            </a:pPr>
            <a:endParaRPr lang="en-US" altLang="ja-JP" dirty="0"/>
          </a:p>
          <a:p>
            <a:r>
              <a:rPr kumimoji="1" lang="ja-JP" altLang="en-US" dirty="0"/>
              <a:t>そこから</a:t>
            </a:r>
            <a:r>
              <a:rPr kumimoji="1" lang="en-US" altLang="ja-JP" dirty="0"/>
              <a:t>α</a:t>
            </a:r>
            <a:r>
              <a:rPr kumimoji="1" lang="ja-JP" altLang="en-US" dirty="0"/>
              <a:t>の傾向を見出して定義する</a:t>
            </a:r>
            <a:endParaRPr kumimoji="1" lang="en-US" altLang="ja-JP" dirty="0"/>
          </a:p>
          <a:p>
            <a:pPr marL="0" indent="0">
              <a:buNone/>
            </a:pPr>
            <a:endParaRPr kumimoji="1" lang="en-US" altLang="ja-JP" dirty="0"/>
          </a:p>
          <a:p>
            <a:r>
              <a:rPr lang="ja-JP" altLang="en-US" dirty="0"/>
              <a:t>求めた換算レートから数学的証明につなげそうなものの模索</a:t>
            </a:r>
            <a:endParaRPr kumimoji="1" lang="ja-JP" altLang="en-US" dirty="0"/>
          </a:p>
        </p:txBody>
      </p:sp>
    </p:spTree>
    <p:extLst>
      <p:ext uri="{BB962C8B-B14F-4D97-AF65-F5344CB8AC3E}">
        <p14:creationId xmlns:p14="http://schemas.microsoft.com/office/powerpoint/2010/main" val="27465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D2FC5-8DBC-40B6-B564-3BF55C91269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E0AA24B-63D9-4CB7-B456-F8E0922B8B7E}"/>
              </a:ext>
            </a:extLst>
          </p:cNvPr>
          <p:cNvSpPr>
            <a:spLocks noGrp="1"/>
          </p:cNvSpPr>
          <p:nvPr>
            <p:ph idx="1"/>
          </p:nvPr>
        </p:nvSpPr>
        <p:spPr/>
        <p:txBody>
          <a:bodyPr/>
          <a:lstStyle/>
          <a:p>
            <a:r>
              <a:rPr kumimoji="1" lang="ja-JP" altLang="en-US" dirty="0"/>
              <a:t>研究の方針</a:t>
            </a:r>
            <a:endParaRPr kumimoji="1" lang="en-US" altLang="ja-JP" dirty="0"/>
          </a:p>
          <a:p>
            <a:r>
              <a:rPr lang="ja-JP" altLang="en-US" dirty="0"/>
              <a:t>今後について</a:t>
            </a:r>
            <a:endParaRPr kumimoji="1" lang="en-US" altLang="ja-JP" dirty="0"/>
          </a:p>
          <a:p>
            <a:endParaRPr kumimoji="1" lang="ja-JP" altLang="en-US" dirty="0"/>
          </a:p>
        </p:txBody>
      </p:sp>
    </p:spTree>
    <p:extLst>
      <p:ext uri="{BB962C8B-B14F-4D97-AF65-F5344CB8AC3E}">
        <p14:creationId xmlns:p14="http://schemas.microsoft.com/office/powerpoint/2010/main" val="402213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218F7-1127-415E-833C-C9F8637A5384}"/>
              </a:ext>
            </a:extLst>
          </p:cNvPr>
          <p:cNvSpPr>
            <a:spLocks noGrp="1"/>
          </p:cNvSpPr>
          <p:nvPr>
            <p:ph type="title"/>
          </p:nvPr>
        </p:nvSpPr>
        <p:spPr/>
        <p:txBody>
          <a:bodyPr/>
          <a:lstStyle/>
          <a:p>
            <a:r>
              <a:rPr kumimoji="1" lang="ja-JP" altLang="en-US" dirty="0"/>
              <a:t>研究の方針</a:t>
            </a:r>
          </a:p>
        </p:txBody>
      </p:sp>
      <p:sp>
        <p:nvSpPr>
          <p:cNvPr id="3" name="コンテンツ プレースホルダー 2">
            <a:extLst>
              <a:ext uri="{FF2B5EF4-FFF2-40B4-BE49-F238E27FC236}">
                <a16:creationId xmlns:a16="http://schemas.microsoft.com/office/drawing/2014/main" id="{6A25898A-3563-40DA-800F-E073AF3FA36C}"/>
              </a:ext>
            </a:extLst>
          </p:cNvPr>
          <p:cNvSpPr>
            <a:spLocks noGrp="1"/>
          </p:cNvSpPr>
          <p:nvPr>
            <p:ph idx="1"/>
          </p:nvPr>
        </p:nvSpPr>
        <p:spPr/>
        <p:txBody>
          <a:bodyPr/>
          <a:lstStyle/>
          <a:p>
            <a:r>
              <a:rPr kumimoji="1" lang="en-US" altLang="ja-JP" dirty="0"/>
              <a:t>LMCLF</a:t>
            </a:r>
            <a:r>
              <a:rPr kumimoji="1" lang="ja-JP" altLang="en-US" dirty="0"/>
              <a:t>スケジューリングの数学的証明</a:t>
            </a:r>
            <a:endParaRPr kumimoji="1" lang="en-US" altLang="ja-JP" dirty="0"/>
          </a:p>
          <a:p>
            <a:pPr marL="0" indent="0">
              <a:buNone/>
            </a:pPr>
            <a:r>
              <a:rPr lang="ja-JP" altLang="en-US" dirty="0"/>
              <a:t>　命題の定義</a:t>
            </a:r>
            <a:endParaRPr lang="en-US" altLang="ja-JP" dirty="0"/>
          </a:p>
          <a:p>
            <a:endParaRPr kumimoji="1" lang="en-US" altLang="ja-JP" dirty="0"/>
          </a:p>
          <a:p>
            <a:r>
              <a:rPr lang="en-US" altLang="ja-JP" dirty="0"/>
              <a:t>LMCLF</a:t>
            </a:r>
            <a:r>
              <a:rPr lang="ja-JP" altLang="en-US" dirty="0"/>
              <a:t>の優先する値となる</a:t>
            </a:r>
            <a:r>
              <a:rPr lang="en-US" altLang="ja-JP" dirty="0"/>
              <a:t>θ</a:t>
            </a:r>
            <a:r>
              <a:rPr lang="ja-JP" altLang="en-US" dirty="0"/>
              <a:t>の中での換算レート</a:t>
            </a:r>
            <a:r>
              <a:rPr lang="en-US" altLang="ja-JP" dirty="0"/>
              <a:t>α</a:t>
            </a:r>
            <a:r>
              <a:rPr lang="ja-JP" altLang="en-US" dirty="0"/>
              <a:t>の定義</a:t>
            </a:r>
            <a:endParaRPr lang="en-US" altLang="ja-JP" dirty="0"/>
          </a:p>
          <a:p>
            <a:pPr marL="0" indent="0">
              <a:buNone/>
            </a:pPr>
            <a:r>
              <a:rPr kumimoji="1" lang="ja-JP" altLang="en-US" dirty="0"/>
              <a:t>　タスクセットごとに換算レート</a:t>
            </a:r>
            <a:r>
              <a:rPr kumimoji="1" lang="en-US" altLang="ja-JP" dirty="0"/>
              <a:t>α</a:t>
            </a:r>
            <a:r>
              <a:rPr kumimoji="1" lang="ja-JP" altLang="en-US" dirty="0"/>
              <a:t>の値を求める</a:t>
            </a:r>
            <a:endParaRPr kumimoji="1" lang="en-US" altLang="ja-JP" dirty="0"/>
          </a:p>
          <a:p>
            <a:pPr marL="0" indent="0">
              <a:buNone/>
            </a:pPr>
            <a:r>
              <a:rPr lang="ja-JP" altLang="en-US" dirty="0"/>
              <a:t>　</a:t>
            </a:r>
            <a:r>
              <a:rPr lang="en-US" altLang="ja-JP" dirty="0"/>
              <a:t>α</a:t>
            </a:r>
            <a:r>
              <a:rPr lang="ja-JP" altLang="en-US" dirty="0"/>
              <a:t>の傾向をつかんで</a:t>
            </a:r>
            <a:r>
              <a:rPr lang="en-US" altLang="ja-JP" dirty="0"/>
              <a:t>α</a:t>
            </a:r>
            <a:r>
              <a:rPr lang="ja-JP" altLang="en-US" dirty="0"/>
              <a:t>を定義する</a:t>
            </a:r>
            <a:endParaRPr lang="en-US" altLang="ja-JP" dirty="0"/>
          </a:p>
        </p:txBody>
      </p:sp>
    </p:spTree>
    <p:extLst>
      <p:ext uri="{BB962C8B-B14F-4D97-AF65-F5344CB8AC3E}">
        <p14:creationId xmlns:p14="http://schemas.microsoft.com/office/powerpoint/2010/main" val="37500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3940313" y="7"/>
            <a:ext cx="6727688" cy="1390215"/>
          </a:xfrm>
        </p:spPr>
        <p:txBody>
          <a:bodyPr>
            <a:normAutofit fontScale="90000"/>
          </a:bodyPr>
          <a:lstStyle/>
          <a:p>
            <a:r>
              <a:rPr lang="en-US" altLang="ja-JP" dirty="0"/>
              <a:t>Least Memory, </a:t>
            </a:r>
            <a:br>
              <a:rPr lang="en-US" altLang="ja-JP" dirty="0"/>
            </a:br>
            <a:r>
              <a:rPr lang="en-US" altLang="ja-JP" dirty="0"/>
              <a:t>remaining  Computation-time, </a:t>
            </a:r>
            <a:br>
              <a:rPr lang="en-US" altLang="ja-JP" dirty="0"/>
            </a:br>
            <a:r>
              <a:rPr lang="en-US" altLang="ja-JP" dirty="0"/>
              <a:t>and Laxity First(</a:t>
            </a:r>
            <a:r>
              <a:rPr lang="ja-JP" altLang="en-US" dirty="0"/>
              <a:t>先行研究</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2020/10/12</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B9E294D-AE52-41C3-A0F9-B3A47F72C57B}"/>
                  </a:ext>
                </a:extLst>
              </p:cNvPr>
              <p:cNvSpPr txBox="1"/>
              <p:nvPr/>
            </p:nvSpPr>
            <p:spPr>
              <a:xfrm>
                <a:off x="1775668" y="5235833"/>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kumimoji="1" lang="ja-JP" altLang="en-US" sz="2000" dirty="0"/>
                  <a:t>タスクの次状態の</a:t>
                </a:r>
                <a14:m>
                  <m:oMath xmlns:m="http://schemas.openxmlformats.org/officeDocument/2006/math">
                    <m:r>
                      <a:rPr kumimoji="1" lang="ja-JP" altLang="en-US" sz="2000" i="1">
                        <a:solidFill>
                          <a:srgbClr val="FF0000"/>
                        </a:solidFill>
                        <a:latin typeface="Cambria Math" panose="02040503050406030204" pitchFamily="18" charset="0"/>
                      </a:rPr>
                      <m:t>𝛼</m:t>
                    </m:r>
                  </m:oMath>
                </a14:m>
                <a:r>
                  <a:rPr kumimoji="1" lang="en-US" altLang="ja-JP" sz="2000" dirty="0">
                    <a:solidFill>
                      <a:srgbClr val="FF0000"/>
                    </a:solidFill>
                  </a:rPr>
                  <a:t>×</a:t>
                </a:r>
                <a:r>
                  <a:rPr kumimoji="1" lang="ja-JP" altLang="en-US" sz="2000" dirty="0">
                    <a:solidFill>
                      <a:srgbClr val="FF0000"/>
                    </a:solidFill>
                  </a:rPr>
                  <a:t>消費メモリ増分＋（残余実行時間</a:t>
                </a:r>
                <a:r>
                  <a:rPr kumimoji="1" lang="en-US" altLang="ja-JP" sz="2000" dirty="0">
                    <a:solidFill>
                      <a:srgbClr val="FF0000"/>
                    </a:solidFill>
                  </a:rPr>
                  <a:t>×</a:t>
                </a:r>
                <a:r>
                  <a:rPr kumimoji="1" lang="ja-JP" altLang="en-US" sz="2000" dirty="0">
                    <a:solidFill>
                      <a:srgbClr val="FF0000"/>
                    </a:solidFill>
                  </a:rPr>
                  <a:t>余裕時間）</a:t>
                </a:r>
                <a:r>
                  <a:rPr kumimoji="1" lang="ja-JP" altLang="en-US" sz="2000" dirty="0"/>
                  <a:t>を比較</a:t>
                </a:r>
                <a:endParaRPr kumimoji="1" lang="en-US" altLang="ja-JP" sz="2000" dirty="0"/>
              </a:p>
              <a:p>
                <a:pPr marL="457200" indent="-457200">
                  <a:buClr>
                    <a:schemeClr val="tx1"/>
                  </a:buClr>
                  <a:buFont typeface="+mj-lt"/>
                  <a:buAutoNum type="arabicPeriod"/>
                </a:pPr>
                <a:r>
                  <a:rPr kumimoji="1" lang="en-US" altLang="ja-JP" sz="2000" dirty="0"/>
                  <a:t>1. </a:t>
                </a:r>
                <a:r>
                  <a:rPr kumimoji="1" lang="ja-JP" altLang="en-US" sz="2000" dirty="0"/>
                  <a:t>の値が</a:t>
                </a:r>
                <a:r>
                  <a:rPr kumimoji="1" lang="ja-JP" altLang="en-US" sz="2000" dirty="0">
                    <a:solidFill>
                      <a:srgbClr val="FF0000"/>
                    </a:solidFill>
                  </a:rPr>
                  <a:t>最小</a:t>
                </a:r>
                <a:r>
                  <a:rPr kumimoji="1" lang="ja-JP" altLang="en-US" sz="2000" dirty="0"/>
                  <a:t>のタスクから順に高い優先度を付与</a:t>
                </a:r>
                <a:endParaRPr kumimoji="1" lang="en-US" altLang="ja-JP" dirty="0"/>
              </a:p>
            </p:txBody>
          </p:sp>
        </mc:Choice>
        <mc:Fallback xmlns="">
          <p:sp>
            <p:nvSpPr>
              <p:cNvPr id="6" name="テキスト ボックス 5">
                <a:extLst>
                  <a:ext uri="{FF2B5EF4-FFF2-40B4-BE49-F238E27FC236}">
                    <a16:creationId xmlns:a16="http://schemas.microsoft.com/office/drawing/2014/main" id="{FB9E294D-AE52-41C3-A0F9-B3A47F72C57B}"/>
                  </a:ext>
                </a:extLst>
              </p:cNvPr>
              <p:cNvSpPr txBox="1">
                <a:spLocks noRot="1" noChangeAspect="1" noMove="1" noResize="1" noEditPoints="1" noAdjustHandles="1" noChangeArrowheads="1" noChangeShapeType="1" noTextEdit="1"/>
              </p:cNvSpPr>
              <p:nvPr/>
            </p:nvSpPr>
            <p:spPr>
              <a:xfrm>
                <a:off x="1775668" y="5235833"/>
                <a:ext cx="8640660" cy="1015663"/>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F5AC58BE-470B-48D1-B62A-332EAF178CD6}"/>
              </a:ext>
            </a:extLst>
          </p:cNvPr>
          <p:cNvSpPr/>
          <p:nvPr/>
        </p:nvSpPr>
        <p:spPr>
          <a:xfrm>
            <a:off x="1616277" y="4525433"/>
            <a:ext cx="8956127" cy="7375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a:solidFill>
                  <a:schemeClr val="tx1"/>
                </a:solidFill>
              </a:rPr>
              <a:t> Least Memory, remaining Computation-time, </a:t>
            </a:r>
          </a:p>
          <a:p>
            <a:pPr algn="ctr"/>
            <a:r>
              <a:rPr kumimoji="1" lang="en-US" altLang="ja-JP" sz="2400" dirty="0">
                <a:solidFill>
                  <a:schemeClr val="tx1"/>
                </a:solidFill>
              </a:rPr>
              <a:t>and Laxity First (LMCLF)</a:t>
            </a:r>
            <a:endParaRPr kumimoji="1" lang="ja-JP" altLang="en-US" sz="2400" dirty="0">
              <a:solidFill>
                <a:schemeClr val="tx1"/>
              </a:solidFill>
            </a:endParaRPr>
          </a:p>
        </p:txBody>
      </p:sp>
      <p:sp>
        <p:nvSpPr>
          <p:cNvPr id="13" name="テキスト ボックス 12">
            <a:extLst>
              <a:ext uri="{FF2B5EF4-FFF2-40B4-BE49-F238E27FC236}">
                <a16:creationId xmlns:a16="http://schemas.microsoft.com/office/drawing/2014/main" id="{D214FE00-A3D3-4751-BE0C-06592416AA6F}"/>
              </a:ext>
            </a:extLst>
          </p:cNvPr>
          <p:cNvSpPr txBox="1"/>
          <p:nvPr/>
        </p:nvSpPr>
        <p:spPr>
          <a:xfrm>
            <a:off x="1775669" y="2030218"/>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kumimoji="1" lang="ja-JP" altLang="en-US" sz="2000" dirty="0"/>
              <a:t>残余実行時間を考慮し，早めに終わりそうなタスクは先に終わらせる．</a:t>
            </a:r>
            <a:endParaRPr kumimoji="1" lang="en-US" altLang="ja-JP" sz="2000" dirty="0"/>
          </a:p>
          <a:p>
            <a:pPr marL="457200" indent="-457200">
              <a:buFont typeface="+mj-lt"/>
              <a:buAutoNum type="arabicPeriod"/>
            </a:pPr>
            <a:r>
              <a:rPr kumimoji="1" lang="ja-JP" altLang="en-US" sz="2000" dirty="0"/>
              <a:t>余裕時間を考慮し，デッドラインまでに終了させるタスクを増加させる．</a:t>
            </a:r>
            <a:r>
              <a:rPr kumimoji="1" lang="en-US" altLang="ja-JP" sz="2000" dirty="0"/>
              <a:t>	</a:t>
            </a:r>
          </a:p>
        </p:txBody>
      </p:sp>
      <p:sp>
        <p:nvSpPr>
          <p:cNvPr id="14" name="正方形/長方形 13">
            <a:extLst>
              <a:ext uri="{FF2B5EF4-FFF2-40B4-BE49-F238E27FC236}">
                <a16:creationId xmlns:a16="http://schemas.microsoft.com/office/drawing/2014/main" id="{E9C5613C-3E87-410C-A6B1-A9F6E69367A0}"/>
              </a:ext>
            </a:extLst>
          </p:cNvPr>
          <p:cNvSpPr/>
          <p:nvPr/>
        </p:nvSpPr>
        <p:spPr>
          <a:xfrm>
            <a:off x="1616278" y="1578546"/>
            <a:ext cx="2697575"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400" dirty="0">
                <a:solidFill>
                  <a:schemeClr val="tx1"/>
                </a:solidFill>
              </a:rPr>
              <a:t>検討</a:t>
            </a:r>
          </a:p>
        </p:txBody>
      </p:sp>
      <p:sp>
        <p:nvSpPr>
          <p:cNvPr id="10" name="テキスト ボックス 9">
            <a:extLst>
              <a:ext uri="{FF2B5EF4-FFF2-40B4-BE49-F238E27FC236}">
                <a16:creationId xmlns:a16="http://schemas.microsoft.com/office/drawing/2014/main" id="{D7E28C9F-BF16-4324-A31B-D063230A77D1}"/>
              </a:ext>
            </a:extLst>
          </p:cNvPr>
          <p:cNvSpPr txBox="1"/>
          <p:nvPr/>
        </p:nvSpPr>
        <p:spPr>
          <a:xfrm>
            <a:off x="1775669" y="3506709"/>
            <a:ext cx="864066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kumimoji="1" lang="ja-JP" altLang="en-US" sz="2000" dirty="0"/>
              <a:t>各タスクの次状態の</a:t>
            </a:r>
            <a:r>
              <a:rPr kumimoji="1" lang="ja-JP" altLang="en-US" sz="2000" dirty="0">
                <a:highlight>
                  <a:srgbClr val="FFFF00"/>
                </a:highlight>
              </a:rPr>
              <a:t>消費メモリ増分</a:t>
            </a:r>
            <a:r>
              <a:rPr kumimoji="1" lang="ja-JP" altLang="en-US" sz="2000" dirty="0"/>
              <a:t>を比較</a:t>
            </a:r>
            <a:endParaRPr kumimoji="1" lang="en-US" altLang="ja-JP" sz="2000" dirty="0"/>
          </a:p>
          <a:p>
            <a:pPr marL="457200" indent="-457200">
              <a:buFont typeface="+mj-ea"/>
              <a:buAutoNum type="arabicPeriod"/>
            </a:pPr>
            <a:r>
              <a:rPr kumimoji="1" lang="ja-JP" altLang="en-US" sz="2000" dirty="0">
                <a:highlight>
                  <a:srgbClr val="FFFF00"/>
                </a:highlight>
              </a:rPr>
              <a:t>消費メモリ増分</a:t>
            </a:r>
            <a:r>
              <a:rPr kumimoji="1" lang="ja-JP" altLang="en-US" sz="2000" dirty="0"/>
              <a:t>が最小のタスクに最高優先度を付与</a:t>
            </a:r>
            <a:endParaRPr kumimoji="1" lang="en-US" altLang="ja-JP" dirty="0"/>
          </a:p>
        </p:txBody>
      </p:sp>
      <p:sp>
        <p:nvSpPr>
          <p:cNvPr id="11" name="正方形/長方形 10">
            <a:extLst>
              <a:ext uri="{FF2B5EF4-FFF2-40B4-BE49-F238E27FC236}">
                <a16:creationId xmlns:a16="http://schemas.microsoft.com/office/drawing/2014/main" id="{C5CC6C92-BCD1-4547-B1A6-F477704D34F0}"/>
              </a:ext>
            </a:extLst>
          </p:cNvPr>
          <p:cNvSpPr/>
          <p:nvPr/>
        </p:nvSpPr>
        <p:spPr>
          <a:xfrm>
            <a:off x="1616278" y="3055038"/>
            <a:ext cx="2697576"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a:solidFill>
                  <a:schemeClr val="tx1"/>
                </a:solidFill>
              </a:rPr>
              <a:t>LMCF[2]</a:t>
            </a:r>
            <a:endParaRPr kumimoji="1" lang="ja-JP" altLang="en-US" sz="2400" dirty="0">
              <a:solidFill>
                <a:schemeClr val="tx1"/>
              </a:solidFill>
            </a:endParaRPr>
          </a:p>
        </p:txBody>
      </p:sp>
      <p:sp>
        <p:nvSpPr>
          <p:cNvPr id="18" name="矢印: 下 17">
            <a:extLst>
              <a:ext uri="{FF2B5EF4-FFF2-40B4-BE49-F238E27FC236}">
                <a16:creationId xmlns:a16="http://schemas.microsoft.com/office/drawing/2014/main" id="{5E65D72C-1406-4DC0-82FA-A77BD6E2A193}"/>
              </a:ext>
            </a:extLst>
          </p:cNvPr>
          <p:cNvSpPr/>
          <p:nvPr/>
        </p:nvSpPr>
        <p:spPr>
          <a:xfrm>
            <a:off x="8203096" y="4059765"/>
            <a:ext cx="2045806" cy="495342"/>
          </a:xfrm>
          <a:prstGeom prst="downArrow">
            <a:avLst/>
          </a:prstGeom>
          <a:solidFill>
            <a:srgbClr val="FF0000"/>
          </a:solid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四角形吹き出し 15"/>
              <p:cNvSpPr/>
              <p:nvPr/>
            </p:nvSpPr>
            <p:spPr>
              <a:xfrm flipH="1">
                <a:off x="7711690" y="5693088"/>
                <a:ext cx="1715210" cy="651680"/>
              </a:xfrm>
              <a:prstGeom prst="wedgeRectCallout">
                <a:avLst>
                  <a:gd name="adj1" fmla="val 247509"/>
                  <a:gd name="adj2" fmla="val -68293"/>
                </a:avLst>
              </a:prstGeom>
              <a:solidFill>
                <a:schemeClr val="bg1"/>
              </a:solidFill>
              <a:ln>
                <a:solidFill>
                  <a:schemeClr val="tx1"/>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換算レート</a:t>
                </a:r>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rPr>
                        <m:t>(</m:t>
                      </m:r>
                      <m:r>
                        <a:rPr kumimoji="1" lang="ja-JP" altLang="en-US" i="1">
                          <a:latin typeface="Cambria Math" panose="02040503050406030204" pitchFamily="18" charset="0"/>
                        </a:rPr>
                        <m:t>𝛼</m:t>
                      </m:r>
                      <m:r>
                        <a:rPr kumimoji="1" lang="en-US" altLang="ja-JP" i="1">
                          <a:latin typeface="Cambria Math" panose="02040503050406030204" pitchFamily="18" charset="0"/>
                        </a:rPr>
                        <m:t>&gt;0)</m:t>
                      </m:r>
                    </m:oMath>
                  </m:oMathPara>
                </a14:m>
                <a:endParaRPr kumimoji="1" lang="en-US" altLang="ja-JP" dirty="0"/>
              </a:p>
            </p:txBody>
          </p:sp>
        </mc:Choice>
        <mc:Fallback xmlns="">
          <p:sp>
            <p:nvSpPr>
              <p:cNvPr id="16" name="四角形吹き出し 15"/>
              <p:cNvSpPr>
                <a:spLocks noRot="1" noChangeAspect="1" noMove="1" noResize="1" noEditPoints="1" noAdjustHandles="1" noChangeArrowheads="1" noChangeShapeType="1" noTextEdit="1"/>
              </p:cNvSpPr>
              <p:nvPr/>
            </p:nvSpPr>
            <p:spPr>
              <a:xfrm flipH="1">
                <a:off x="7711690" y="5693088"/>
                <a:ext cx="1715210" cy="651680"/>
              </a:xfrm>
              <a:prstGeom prst="wedgeRectCallout">
                <a:avLst>
                  <a:gd name="adj1" fmla="val 247509"/>
                  <a:gd name="adj2" fmla="val -68293"/>
                </a:avLst>
              </a:prstGeom>
              <a:blipFill>
                <a:blip r:embed="rId4"/>
                <a:stretch>
                  <a:fillRect b="-4478"/>
                </a:stretch>
              </a:blipFill>
              <a:ln>
                <a:solidFill>
                  <a:schemeClr val="tx1"/>
                </a:solidFill>
              </a:ln>
            </p:spPr>
            <p:txBody>
              <a:bodyPr/>
              <a:lstStyle/>
              <a:p>
                <a:r>
                  <a:rPr lang="ja-JP" altLang="en-US">
                    <a:noFill/>
                  </a:rPr>
                  <a:t> </a:t>
                </a:r>
              </a:p>
            </p:txBody>
          </p:sp>
        </mc:Fallback>
      </mc:AlternateContent>
      <p:sp>
        <p:nvSpPr>
          <p:cNvPr id="19" name="フッター プレースホルダー 11">
            <a:extLst>
              <a:ext uri="{FF2B5EF4-FFF2-40B4-BE49-F238E27FC236}">
                <a16:creationId xmlns:a16="http://schemas.microsoft.com/office/drawing/2014/main" id="{C8C54DF8-86B9-4FAB-8D50-58C363D2B57B}"/>
              </a:ext>
            </a:extLst>
          </p:cNvPr>
          <p:cNvSpPr txBox="1">
            <a:spLocks/>
          </p:cNvSpPr>
          <p:nvPr/>
        </p:nvSpPr>
        <p:spPr>
          <a:xfrm>
            <a:off x="1616280" y="6316206"/>
            <a:ext cx="6586817" cy="538824"/>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1050" dirty="0"/>
              <a:t>[2]Y. Machigashira and A. Nakata, “An improved LLF scheduling for reducing maximum heap memory consumption by considering laxity time”, In Proc. of 12</a:t>
            </a:r>
            <a:r>
              <a:rPr kumimoji="1" lang="en-US" altLang="ja-JP" sz="1050" baseline="30000" dirty="0"/>
              <a:t>th</a:t>
            </a:r>
            <a:r>
              <a:rPr kumimoji="1" lang="en-US" altLang="ja-JP" sz="1050" dirty="0"/>
              <a:t> Int. </a:t>
            </a:r>
            <a:r>
              <a:rPr kumimoji="1" lang="en-US" altLang="ja-JP" sz="1050" dirty="0" err="1"/>
              <a:t>Symp</a:t>
            </a:r>
            <a:r>
              <a:rPr kumimoji="1" lang="en-US" altLang="ja-JP" sz="1050" dirty="0"/>
              <a:t>. on Theoretical Aspects of Software Engineering, pp.144-149, IEEE Computer Society Press, 2018.</a:t>
            </a:r>
            <a:endParaRPr kumimoji="1" lang="ja-JP" altLang="en-US" sz="1050" dirty="0"/>
          </a:p>
        </p:txBody>
      </p:sp>
    </p:spTree>
    <p:extLst>
      <p:ext uri="{BB962C8B-B14F-4D97-AF65-F5344CB8AC3E}">
        <p14:creationId xmlns:p14="http://schemas.microsoft.com/office/powerpoint/2010/main" val="15863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8"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05B96-9D89-4E8D-B33B-9B30C88D56BB}"/>
              </a:ext>
            </a:extLst>
          </p:cNvPr>
          <p:cNvSpPr>
            <a:spLocks noGrp="1"/>
          </p:cNvSpPr>
          <p:nvPr>
            <p:ph type="title"/>
          </p:nvPr>
        </p:nvSpPr>
        <p:spPr/>
        <p:txBody>
          <a:bodyPr/>
          <a:lstStyle/>
          <a:p>
            <a:r>
              <a:rPr kumimoji="1" lang="en-US" altLang="ja-JP" dirty="0"/>
              <a:t>LMCLF</a:t>
            </a:r>
            <a:r>
              <a:rPr kumimoji="1" lang="ja-JP" altLang="en-US" dirty="0"/>
              <a:t>の数学的証明</a:t>
            </a:r>
          </a:p>
        </p:txBody>
      </p:sp>
      <p:sp>
        <p:nvSpPr>
          <p:cNvPr id="3" name="コンテンツ プレースホルダー 2">
            <a:extLst>
              <a:ext uri="{FF2B5EF4-FFF2-40B4-BE49-F238E27FC236}">
                <a16:creationId xmlns:a16="http://schemas.microsoft.com/office/drawing/2014/main" id="{1D346C0A-E9FC-4425-A51B-6A846368B41E}"/>
              </a:ext>
            </a:extLst>
          </p:cNvPr>
          <p:cNvSpPr>
            <a:spLocks noGrp="1"/>
          </p:cNvSpPr>
          <p:nvPr>
            <p:ph idx="1"/>
          </p:nvPr>
        </p:nvSpPr>
        <p:spPr/>
        <p:txBody>
          <a:bodyPr/>
          <a:lstStyle/>
          <a:p>
            <a:r>
              <a:rPr kumimoji="1" lang="ja-JP" altLang="en-US" dirty="0"/>
              <a:t>先行研究で</a:t>
            </a:r>
            <a:r>
              <a:rPr kumimoji="1" lang="en-US" altLang="ja-JP" dirty="0"/>
              <a:t>LMCF</a:t>
            </a:r>
            <a:r>
              <a:rPr kumimoji="1" lang="ja-JP" altLang="en-US" dirty="0"/>
              <a:t>の数学的証明が行われている</a:t>
            </a:r>
            <a:endParaRPr kumimoji="1" lang="en-US" altLang="ja-JP" dirty="0"/>
          </a:p>
          <a:p>
            <a:endParaRPr lang="en-US" altLang="ja-JP" dirty="0"/>
          </a:p>
          <a:p>
            <a:r>
              <a:rPr lang="en-US" altLang="ja-JP" dirty="0"/>
              <a:t>LMCF</a:t>
            </a:r>
            <a:r>
              <a:rPr lang="ja-JP" altLang="en-US" dirty="0"/>
              <a:t>と</a:t>
            </a:r>
            <a:r>
              <a:rPr lang="en-US" altLang="ja-JP" dirty="0"/>
              <a:t>LMCLF</a:t>
            </a:r>
            <a:r>
              <a:rPr lang="ja-JP" altLang="en-US" dirty="0"/>
              <a:t>は似ている</a:t>
            </a:r>
            <a:endParaRPr lang="en-US" altLang="ja-JP" dirty="0"/>
          </a:p>
          <a:p>
            <a:endParaRPr kumimoji="1" lang="en-US" altLang="ja-JP" dirty="0"/>
          </a:p>
          <a:p>
            <a:r>
              <a:rPr lang="ja-JP" altLang="en-US" dirty="0"/>
              <a:t>先行研究の証明法を用いて証明が行えるかもしれない</a:t>
            </a:r>
            <a:endParaRPr kumimoji="1" lang="ja-JP" altLang="en-US" dirty="0"/>
          </a:p>
        </p:txBody>
      </p:sp>
    </p:spTree>
    <p:extLst>
      <p:ext uri="{BB962C8B-B14F-4D97-AF65-F5344CB8AC3E}">
        <p14:creationId xmlns:p14="http://schemas.microsoft.com/office/powerpoint/2010/main" val="412441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kumimoji="1" lang="en-US" altLang="ja-JP" dirty="0"/>
              <a:t>L</a:t>
            </a:r>
            <a:r>
              <a:rPr lang="en-US" altLang="ja-JP" dirty="0"/>
              <a:t>MCF</a:t>
            </a:r>
            <a:r>
              <a:rPr lang="ja-JP" altLang="en-US" dirty="0"/>
              <a:t>スケジューリング正当性</a:t>
            </a:r>
            <a:r>
              <a:rPr lang="en-US" altLang="ja-JP" dirty="0"/>
              <a:t>(</a:t>
            </a:r>
            <a:r>
              <a:rPr lang="ja-JP" altLang="en-US" dirty="0"/>
              <a:t>先行研究</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2020/10/12</a:t>
            </a:fld>
            <a:endParaRPr kumimoji="1" lang="ja-JP" altLang="en-US" dirty="0"/>
          </a:p>
        </p:txBody>
      </p:sp>
      <p:sp>
        <p:nvSpPr>
          <p:cNvPr id="43" name="テキスト ボックス 42">
            <a:extLst>
              <a:ext uri="{FF2B5EF4-FFF2-40B4-BE49-F238E27FC236}">
                <a16:creationId xmlns:a16="http://schemas.microsoft.com/office/drawing/2014/main" id="{41756667-A6A6-4FEE-96B8-D00D4187564F}"/>
              </a:ext>
            </a:extLst>
          </p:cNvPr>
          <p:cNvSpPr txBox="1"/>
          <p:nvPr/>
        </p:nvSpPr>
        <p:spPr>
          <a:xfrm>
            <a:off x="1775668" y="1953421"/>
            <a:ext cx="8640660" cy="1200329"/>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sz="2400" dirty="0">
                <a:solidFill>
                  <a:schemeClr val="tx1"/>
                </a:solidFill>
              </a:rPr>
              <a:t>任意のタスクセット</a:t>
            </a:r>
            <a:r>
              <a:rPr lang="en-US" altLang="ja-JP" sz="2400" i="1" dirty="0">
                <a:solidFill>
                  <a:schemeClr val="tx1"/>
                </a:solidFill>
              </a:rPr>
              <a:t>TS</a:t>
            </a:r>
            <a:r>
              <a:rPr lang="ja-JP" altLang="en-US" sz="2400" dirty="0">
                <a:solidFill>
                  <a:schemeClr val="tx1"/>
                </a:solidFill>
              </a:rPr>
              <a:t>において，最大メモリ消費状態を通らない</a:t>
            </a:r>
            <a:r>
              <a:rPr lang="en-US" altLang="ja-JP" sz="2400" dirty="0">
                <a:solidFill>
                  <a:schemeClr val="tx1"/>
                </a:solidFill>
              </a:rPr>
              <a:t>LMCF</a:t>
            </a:r>
            <a:r>
              <a:rPr lang="ja-JP" altLang="en-US" sz="2400" dirty="0">
                <a:solidFill>
                  <a:schemeClr val="tx1"/>
                </a:solidFill>
              </a:rPr>
              <a:t>以外のスケジュールが存在するならば，</a:t>
            </a:r>
            <a:r>
              <a:rPr lang="en-US" altLang="ja-JP" sz="2400" i="1" dirty="0">
                <a:solidFill>
                  <a:schemeClr val="tx1"/>
                </a:solidFill>
              </a:rPr>
              <a:t>TS</a:t>
            </a:r>
            <a:r>
              <a:rPr lang="ja-JP" altLang="en-US" sz="2400" dirty="0">
                <a:solidFill>
                  <a:schemeClr val="tx1"/>
                </a:solidFill>
              </a:rPr>
              <a:t>の任意の</a:t>
            </a:r>
            <a:r>
              <a:rPr lang="en-US" altLang="ja-JP" sz="2400" dirty="0">
                <a:solidFill>
                  <a:schemeClr val="tx1"/>
                </a:solidFill>
              </a:rPr>
              <a:t>LMCF</a:t>
            </a:r>
            <a:r>
              <a:rPr lang="ja-JP" altLang="en-US" sz="2400" dirty="0">
                <a:solidFill>
                  <a:schemeClr val="tx1"/>
                </a:solidFill>
              </a:rPr>
              <a:t>スケジュールは最大メモリ消費状態を通らない．</a:t>
            </a:r>
            <a:endParaRPr lang="en-US" altLang="ja-JP" sz="2400" dirty="0">
              <a:solidFill>
                <a:schemeClr val="tx1"/>
              </a:solidFill>
            </a:endParaRPr>
          </a:p>
        </p:txBody>
      </p:sp>
      <p:sp>
        <p:nvSpPr>
          <p:cNvPr id="45" name="正方形/長方形 44">
            <a:extLst>
              <a:ext uri="{FF2B5EF4-FFF2-40B4-BE49-F238E27FC236}">
                <a16:creationId xmlns:a16="http://schemas.microsoft.com/office/drawing/2014/main" id="{119E2831-3D83-4057-9B15-32B8AD9D0BF0}"/>
              </a:ext>
            </a:extLst>
          </p:cNvPr>
          <p:cNvSpPr/>
          <p:nvPr/>
        </p:nvSpPr>
        <p:spPr>
          <a:xfrm>
            <a:off x="1616276" y="1499155"/>
            <a:ext cx="240773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1[3]</a:t>
            </a:r>
            <a:endParaRPr lang="ja-JP" altLang="en-US" sz="2800" dirty="0">
              <a:solidFill>
                <a:schemeClr val="tx1"/>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E8B8365-C59A-497A-98AC-8CF83A010966}"/>
                  </a:ext>
                </a:extLst>
              </p:cNvPr>
              <p:cNvSpPr txBox="1"/>
              <p:nvPr/>
            </p:nvSpPr>
            <p:spPr>
              <a:xfrm>
                <a:off x="1775666" y="4652319"/>
                <a:ext cx="8640660" cy="156966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sz="2400" dirty="0">
                    <a:solidFill>
                      <a:schemeClr val="tx1"/>
                    </a:solidFill>
                  </a:rPr>
                  <a:t>任意のタスクセット</a:t>
                </a:r>
                <a:r>
                  <a:rPr lang="en-US" altLang="ja-JP" sz="2400" i="1" dirty="0">
                    <a:solidFill>
                      <a:schemeClr val="tx1"/>
                    </a:solidFill>
                  </a:rPr>
                  <a:t>TS</a:t>
                </a:r>
                <a:r>
                  <a:rPr lang="ja-JP" altLang="en-US" sz="2400" dirty="0">
                    <a:solidFill>
                      <a:schemeClr val="tx1"/>
                    </a:solidFill>
                  </a:rPr>
                  <a:t>において，メモリ消費量上位</a:t>
                </a:r>
                <a14:m>
                  <m:oMath xmlns:m="http://schemas.openxmlformats.org/officeDocument/2006/math">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𝑛</m:t>
                    </m:r>
                    <m:r>
                      <a:rPr lang="en-US" altLang="ja-JP" sz="2400" i="1">
                        <a:solidFill>
                          <a:schemeClr val="tx1"/>
                        </a:solidFill>
                        <a:latin typeface="Cambria Math" panose="02040503050406030204" pitchFamily="18" charset="0"/>
                      </a:rPr>
                      <m:t>−1)</m:t>
                    </m:r>
                  </m:oMath>
                </a14:m>
                <a:r>
                  <a:rPr lang="ja-JP" altLang="en-US" sz="2400" dirty="0">
                    <a:solidFill>
                      <a:schemeClr val="tx1"/>
                    </a:solidFill>
                  </a:rPr>
                  <a:t>位までの状態を通らない</a:t>
                </a:r>
                <a:r>
                  <a:rPr lang="en-US" altLang="ja-JP" sz="2400" dirty="0">
                    <a:solidFill>
                      <a:schemeClr val="tx1"/>
                    </a:solidFill>
                  </a:rPr>
                  <a:t>LMCF</a:t>
                </a:r>
                <a:r>
                  <a:rPr lang="ja-JP" altLang="en-US" sz="2400" dirty="0">
                    <a:solidFill>
                      <a:schemeClr val="tx1"/>
                    </a:solidFill>
                  </a:rPr>
                  <a:t>以外のスケジュールが存在するならば，</a:t>
                </a:r>
                <a:r>
                  <a:rPr lang="en-US" altLang="ja-JP" sz="2400" i="1" dirty="0">
                    <a:solidFill>
                      <a:schemeClr val="tx1"/>
                    </a:solidFill>
                  </a:rPr>
                  <a:t>TS</a:t>
                </a:r>
                <a:r>
                  <a:rPr lang="ja-JP" altLang="en-US" sz="2400" dirty="0">
                    <a:solidFill>
                      <a:schemeClr val="tx1"/>
                    </a:solidFill>
                  </a:rPr>
                  <a:t>の任意の</a:t>
                </a:r>
                <a:r>
                  <a:rPr lang="en-US" altLang="ja-JP" sz="2400" dirty="0">
                    <a:solidFill>
                      <a:schemeClr val="tx1"/>
                    </a:solidFill>
                  </a:rPr>
                  <a:t>LMCF</a:t>
                </a:r>
                <a:r>
                  <a:rPr lang="ja-JP" altLang="en-US" sz="2400" dirty="0">
                    <a:solidFill>
                      <a:schemeClr val="tx1"/>
                    </a:solidFill>
                  </a:rPr>
                  <a:t>スケジュールはメモリ消費量上位</a:t>
                </a:r>
                <a14:m>
                  <m:oMath xmlns:m="http://schemas.openxmlformats.org/officeDocument/2006/math">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𝑛</m:t>
                    </m:r>
                    <m:r>
                      <a:rPr lang="en-US" altLang="ja-JP" sz="2400" i="1">
                        <a:solidFill>
                          <a:schemeClr val="tx1"/>
                        </a:solidFill>
                        <a:latin typeface="Cambria Math" panose="02040503050406030204" pitchFamily="18" charset="0"/>
                      </a:rPr>
                      <m:t>−1)</m:t>
                    </m:r>
                  </m:oMath>
                </a14:m>
                <a:r>
                  <a:rPr lang="ja-JP" altLang="en-US" sz="2400" dirty="0">
                    <a:solidFill>
                      <a:schemeClr val="tx1"/>
                    </a:solidFill>
                  </a:rPr>
                  <a:t>位までの状態を通らない．</a:t>
                </a:r>
                <a:endParaRPr lang="en-US" altLang="ja-JP" sz="2400" dirty="0">
                  <a:solidFill>
                    <a:schemeClr val="tx1"/>
                  </a:solidFill>
                </a:endParaRPr>
              </a:p>
            </p:txBody>
          </p:sp>
        </mc:Choice>
        <mc:Fallback xmlns="">
          <p:sp>
            <p:nvSpPr>
              <p:cNvPr id="11" name="テキスト ボックス 10">
                <a:extLst>
                  <a:ext uri="{FF2B5EF4-FFF2-40B4-BE49-F238E27FC236}">
                    <a16:creationId xmlns:a16="http://schemas.microsoft.com/office/drawing/2014/main" id="{BE8B8365-C59A-497A-98AC-8CF83A010966}"/>
                  </a:ext>
                </a:extLst>
              </p:cNvPr>
              <p:cNvSpPr txBox="1">
                <a:spLocks noRot="1" noChangeAspect="1" noMove="1" noResize="1" noEditPoints="1" noAdjustHandles="1" noChangeArrowheads="1" noChangeShapeType="1" noTextEdit="1"/>
              </p:cNvSpPr>
              <p:nvPr/>
            </p:nvSpPr>
            <p:spPr>
              <a:xfrm>
                <a:off x="1775666" y="4652319"/>
                <a:ext cx="8640660" cy="156966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4DFD9BD1-0CCE-4BF3-9B4D-405A35A7A6A7}"/>
              </a:ext>
            </a:extLst>
          </p:cNvPr>
          <p:cNvSpPr/>
          <p:nvPr/>
        </p:nvSpPr>
        <p:spPr>
          <a:xfrm>
            <a:off x="1616276" y="4198054"/>
            <a:ext cx="240773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1’</a:t>
            </a:r>
            <a:endParaRPr lang="ja-JP" altLang="en-US" sz="2800" dirty="0">
              <a:solidFill>
                <a:schemeClr val="tx1"/>
              </a:solidFill>
            </a:endParaRPr>
          </a:p>
        </p:txBody>
      </p:sp>
      <p:sp>
        <p:nvSpPr>
          <p:cNvPr id="8" name="矢印: 下 7">
            <a:extLst>
              <a:ext uri="{FF2B5EF4-FFF2-40B4-BE49-F238E27FC236}">
                <a16:creationId xmlns:a16="http://schemas.microsoft.com/office/drawing/2014/main" id="{7CE30CE9-126C-41B9-966E-317D67EC6B25}"/>
              </a:ext>
            </a:extLst>
          </p:cNvPr>
          <p:cNvSpPr/>
          <p:nvPr/>
        </p:nvSpPr>
        <p:spPr>
          <a:xfrm>
            <a:off x="5644829" y="3574147"/>
            <a:ext cx="902334" cy="657775"/>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6E92F2-A8EE-459C-904D-CF4A342B99F9}"/>
                  </a:ext>
                </a:extLst>
              </p:cNvPr>
              <p:cNvSpPr txBox="1"/>
              <p:nvPr/>
            </p:nvSpPr>
            <p:spPr>
              <a:xfrm>
                <a:off x="7301346" y="3672201"/>
                <a:ext cx="2003680" cy="4616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14:m>
                  <m:oMath xmlns:m="http://schemas.openxmlformats.org/officeDocument/2006/math">
                    <m:r>
                      <a:rPr lang="en-US" altLang="ja-JP" sz="2400" i="1">
                        <a:solidFill>
                          <a:schemeClr val="tx1"/>
                        </a:solidFill>
                        <a:latin typeface="Cambria Math" panose="02040503050406030204" pitchFamily="18" charset="0"/>
                      </a:rPr>
                      <m:t>𝑛</m:t>
                    </m:r>
                  </m:oMath>
                </a14:m>
                <a:r>
                  <a:rPr lang="ja-JP" altLang="en-US" sz="2400" dirty="0">
                    <a:solidFill>
                      <a:schemeClr val="tx1"/>
                    </a:solidFill>
                  </a:rPr>
                  <a:t>：タスク数</a:t>
                </a:r>
                <a:endParaRPr lang="en-US" altLang="ja-JP" sz="2400" dirty="0">
                  <a:solidFill>
                    <a:schemeClr val="tx1"/>
                  </a:solidFill>
                </a:endParaRPr>
              </a:p>
            </p:txBody>
          </p:sp>
        </mc:Choice>
        <mc:Fallback xmlns="">
          <p:sp>
            <p:nvSpPr>
              <p:cNvPr id="9" name="テキスト ボックス 8">
                <a:extLst>
                  <a:ext uri="{FF2B5EF4-FFF2-40B4-BE49-F238E27FC236}">
                    <a16:creationId xmlns:a16="http://schemas.microsoft.com/office/drawing/2014/main" id="{DE6E92F2-A8EE-459C-904D-CF4A342B99F9}"/>
                  </a:ext>
                </a:extLst>
              </p:cNvPr>
              <p:cNvSpPr txBox="1">
                <a:spLocks noRot="1" noChangeAspect="1" noMove="1" noResize="1" noEditPoints="1" noAdjustHandles="1" noChangeArrowheads="1" noChangeShapeType="1" noTextEdit="1"/>
              </p:cNvSpPr>
              <p:nvPr/>
            </p:nvSpPr>
            <p:spPr>
              <a:xfrm>
                <a:off x="7301346" y="3672201"/>
                <a:ext cx="2003680" cy="461665"/>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10" name="フッター プレースホルダー 11">
            <a:extLst>
              <a:ext uri="{FF2B5EF4-FFF2-40B4-BE49-F238E27FC236}">
                <a16:creationId xmlns:a16="http://schemas.microsoft.com/office/drawing/2014/main" id="{8DD82944-B484-4BD7-9874-DADD5A2AD261}"/>
              </a:ext>
            </a:extLst>
          </p:cNvPr>
          <p:cNvSpPr txBox="1">
            <a:spLocks/>
          </p:cNvSpPr>
          <p:nvPr/>
        </p:nvSpPr>
        <p:spPr>
          <a:xfrm>
            <a:off x="1616280" y="6319176"/>
            <a:ext cx="6586817" cy="538824"/>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1050" dirty="0"/>
              <a:t>[3]Yuki Machigashira and Akio Nakata, “An improved LLF scheduling for reducing maximum heap memory consumption by considering laxity time”, The 12</a:t>
            </a:r>
            <a:r>
              <a:rPr lang="en-US" altLang="ja-JP" sz="1050" baseline="30000" dirty="0"/>
              <a:t>th</a:t>
            </a:r>
            <a:r>
              <a:rPr lang="en-US" altLang="ja-JP" sz="1050" dirty="0"/>
              <a:t> Int. </a:t>
            </a:r>
            <a:r>
              <a:rPr lang="en-US" altLang="ja-JP" sz="1050" dirty="0" err="1"/>
              <a:t>Symp</a:t>
            </a:r>
            <a:r>
              <a:rPr lang="en-US" altLang="ja-JP" sz="1050" dirty="0"/>
              <a:t>. on Theoretical Aspects of Software Engineering, pp144-149, 2018.</a:t>
            </a:r>
            <a:endParaRPr lang="ja-JP" altLang="en-US" sz="1050" dirty="0"/>
          </a:p>
        </p:txBody>
      </p:sp>
    </p:spTree>
    <p:extLst>
      <p:ext uri="{BB962C8B-B14F-4D97-AF65-F5344CB8AC3E}">
        <p14:creationId xmlns:p14="http://schemas.microsoft.com/office/powerpoint/2010/main" val="216955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9F461-94B5-435D-B6D3-B4FFAA4934BC}"/>
              </a:ext>
            </a:extLst>
          </p:cNvPr>
          <p:cNvSpPr>
            <a:spLocks noGrp="1"/>
          </p:cNvSpPr>
          <p:nvPr>
            <p:ph type="title"/>
          </p:nvPr>
        </p:nvSpPr>
        <p:spPr/>
        <p:txBody>
          <a:bodyPr/>
          <a:lstStyle/>
          <a:p>
            <a:r>
              <a:rPr kumimoji="1" lang="en-US" altLang="ja-JP" dirty="0"/>
              <a:t>LMCLF</a:t>
            </a:r>
            <a:r>
              <a:rPr kumimoji="1" lang="ja-JP" altLang="en-US" dirty="0"/>
              <a:t>の数学的証明の命題の提案①</a:t>
            </a:r>
          </a:p>
        </p:txBody>
      </p:sp>
      <p:sp>
        <p:nvSpPr>
          <p:cNvPr id="3" name="コンテンツ プレースホルダー 2">
            <a:extLst>
              <a:ext uri="{FF2B5EF4-FFF2-40B4-BE49-F238E27FC236}">
                <a16:creationId xmlns:a16="http://schemas.microsoft.com/office/drawing/2014/main" id="{41DA4EEF-D32E-437A-A069-12503E0D05A2}"/>
              </a:ext>
            </a:extLst>
          </p:cNvPr>
          <p:cNvSpPr>
            <a:spLocks noGrp="1"/>
          </p:cNvSpPr>
          <p:nvPr>
            <p:ph idx="1"/>
          </p:nvPr>
        </p:nvSpPr>
        <p:spPr/>
        <p:txBody>
          <a:bodyPr/>
          <a:lstStyle/>
          <a:p>
            <a:r>
              <a:rPr kumimoji="1" lang="ja-JP" altLang="en-US" dirty="0"/>
              <a:t>先行研究の要領で</a:t>
            </a:r>
            <a:r>
              <a:rPr kumimoji="1" lang="en-US" altLang="ja-JP" dirty="0"/>
              <a:t>LMC</a:t>
            </a:r>
            <a:r>
              <a:rPr lang="ja-JP" altLang="en-US" dirty="0"/>
              <a:t>Ｆで最大メモリ消費量のとこを</a:t>
            </a:r>
            <a:endParaRPr lang="en-US" altLang="ja-JP" dirty="0"/>
          </a:p>
          <a:p>
            <a:pPr marL="0" indent="0">
              <a:buNone/>
            </a:pPr>
            <a:r>
              <a:rPr kumimoji="1" lang="ja-JP" altLang="en-US" dirty="0"/>
              <a:t>　</a:t>
            </a:r>
            <a:r>
              <a:rPr lang="en-US" altLang="ja-JP" dirty="0"/>
              <a:t>LMCLF</a:t>
            </a:r>
            <a:r>
              <a:rPr kumimoji="1" lang="ja-JP" altLang="en-US" dirty="0"/>
              <a:t>での比較で用いる値に変えて証明</a:t>
            </a:r>
            <a:endParaRPr kumimoji="1" lang="en-US" altLang="ja-JP" dirty="0"/>
          </a:p>
          <a:p>
            <a:pPr marL="0" indent="0">
              <a:buNone/>
            </a:pPr>
            <a:endParaRPr kumimoji="1" lang="en-US" altLang="ja-JP" dirty="0"/>
          </a:p>
          <a:p>
            <a:pPr marL="0" indent="0">
              <a:buNone/>
            </a:pPr>
            <a:r>
              <a:rPr lang="ja-JP" altLang="en-US" dirty="0"/>
              <a:t>　　　　　　　　　　　　↓</a:t>
            </a:r>
            <a:endParaRPr lang="en-US" altLang="ja-JP" dirty="0"/>
          </a:p>
          <a:p>
            <a:pPr marL="0" indent="0">
              <a:buNone/>
            </a:pPr>
            <a:r>
              <a:rPr kumimoji="1" lang="ja-JP" altLang="en-US" dirty="0"/>
              <a:t>　</a:t>
            </a:r>
            <a:r>
              <a:rPr kumimoji="1" lang="en-US" altLang="ja-JP" dirty="0"/>
              <a:t>LMCLF</a:t>
            </a:r>
            <a:r>
              <a:rPr kumimoji="1" lang="ja-JP" altLang="en-US" dirty="0"/>
              <a:t>では必ずしもメモリ増分が最小のタスクを選択する</a:t>
            </a:r>
            <a:endParaRPr kumimoji="1" lang="en-US" altLang="ja-JP" dirty="0"/>
          </a:p>
          <a:p>
            <a:pPr marL="0" indent="0">
              <a:buNone/>
            </a:pPr>
            <a:r>
              <a:rPr kumimoji="1" lang="ja-JP" altLang="en-US" dirty="0"/>
              <a:t>　わけではないから、メモリ使用量上位</a:t>
            </a:r>
            <a:r>
              <a:rPr kumimoji="1" lang="en-US" altLang="ja-JP" dirty="0"/>
              <a:t>…</a:t>
            </a:r>
            <a:r>
              <a:rPr kumimoji="1" lang="ja-JP" altLang="en-US" dirty="0"/>
              <a:t>のような命題設定では　</a:t>
            </a:r>
            <a:endParaRPr kumimoji="1" lang="en-US" altLang="ja-JP" dirty="0"/>
          </a:p>
          <a:p>
            <a:pPr marL="0" indent="0">
              <a:buNone/>
            </a:pPr>
            <a:r>
              <a:rPr lang="ja-JP" altLang="en-US" dirty="0"/>
              <a:t>　</a:t>
            </a:r>
            <a:r>
              <a:rPr kumimoji="1" lang="ja-JP" altLang="en-US" dirty="0"/>
              <a:t>だめ</a:t>
            </a:r>
            <a:endParaRPr kumimoji="1" lang="en-US" altLang="ja-JP" dirty="0"/>
          </a:p>
        </p:txBody>
      </p:sp>
    </p:spTree>
    <p:extLst>
      <p:ext uri="{BB962C8B-B14F-4D97-AF65-F5344CB8AC3E}">
        <p14:creationId xmlns:p14="http://schemas.microsoft.com/office/powerpoint/2010/main" val="281310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47EFD-D2F0-444B-98A4-2608293E7B34}"/>
              </a:ext>
            </a:extLst>
          </p:cNvPr>
          <p:cNvSpPr>
            <a:spLocks noGrp="1"/>
          </p:cNvSpPr>
          <p:nvPr>
            <p:ph type="title"/>
          </p:nvPr>
        </p:nvSpPr>
        <p:spPr/>
        <p:txBody>
          <a:bodyPr/>
          <a:lstStyle/>
          <a:p>
            <a:r>
              <a:rPr kumimoji="1" lang="en-US" altLang="ja-JP" dirty="0"/>
              <a:t>LMCLF</a:t>
            </a:r>
            <a:r>
              <a:rPr lang="ja-JP" altLang="en-US" dirty="0"/>
              <a:t>の数学的証明の命題の提案②</a:t>
            </a:r>
            <a:endParaRPr kumimoji="1" lang="ja-JP" altLang="en-US" dirty="0"/>
          </a:p>
        </p:txBody>
      </p:sp>
      <p:sp>
        <p:nvSpPr>
          <p:cNvPr id="3" name="コンテンツ プレースホルダー 2">
            <a:extLst>
              <a:ext uri="{FF2B5EF4-FFF2-40B4-BE49-F238E27FC236}">
                <a16:creationId xmlns:a16="http://schemas.microsoft.com/office/drawing/2014/main" id="{BBA37B53-EA8D-4D47-8C56-82DD8991AA2A}"/>
              </a:ext>
            </a:extLst>
          </p:cNvPr>
          <p:cNvSpPr>
            <a:spLocks noGrp="1"/>
          </p:cNvSpPr>
          <p:nvPr>
            <p:ph idx="1"/>
          </p:nvPr>
        </p:nvSpPr>
        <p:spPr/>
        <p:txBody>
          <a:bodyPr/>
          <a:lstStyle/>
          <a:p>
            <a:r>
              <a:rPr kumimoji="1" lang="en-US" altLang="ja-JP" dirty="0"/>
              <a:t>LMCLF</a:t>
            </a:r>
            <a:r>
              <a:rPr kumimoji="1" lang="ja-JP" altLang="en-US" dirty="0"/>
              <a:t>によるスケジュールが必ず満たす性質</a:t>
            </a:r>
            <a:endParaRPr kumimoji="1" lang="en-US" altLang="ja-JP" dirty="0"/>
          </a:p>
          <a:p>
            <a:pPr marL="0" indent="0">
              <a:buNone/>
            </a:pPr>
            <a:r>
              <a:rPr lang="ja-JP" altLang="en-US" dirty="0"/>
              <a:t>　</a:t>
            </a:r>
            <a:r>
              <a:rPr lang="en-US" altLang="ja-JP" dirty="0"/>
              <a:t>LMCLF</a:t>
            </a:r>
            <a:r>
              <a:rPr lang="ja-JP" altLang="en-US" dirty="0"/>
              <a:t>は他のスケジュールに比べ最悪メモリ消費量が小さい</a:t>
            </a:r>
            <a:endParaRPr lang="en-US" altLang="ja-JP" dirty="0"/>
          </a:p>
          <a:p>
            <a:pPr marL="0" indent="0">
              <a:buNone/>
            </a:pPr>
            <a:r>
              <a:rPr lang="ja-JP" altLang="en-US" dirty="0"/>
              <a:t>　　　　　　　　　　　　　　：</a:t>
            </a:r>
            <a:endParaRPr lang="en-US" altLang="ja-JP" dirty="0"/>
          </a:p>
          <a:p>
            <a:pPr marL="0" indent="0">
              <a:buNone/>
            </a:pPr>
            <a:r>
              <a:rPr lang="ja-JP" altLang="en-US" dirty="0"/>
              <a:t>　　　　　　　　　　　　　　：</a:t>
            </a:r>
            <a:endParaRPr lang="en-US" altLang="ja-JP" dirty="0"/>
          </a:p>
          <a:p>
            <a:pPr marL="0" indent="0">
              <a:buNone/>
            </a:pPr>
            <a:r>
              <a:rPr lang="ja-JP" altLang="en-US" dirty="0"/>
              <a:t>　任意の</a:t>
            </a:r>
            <a:r>
              <a:rPr lang="en-US" altLang="ja-JP" dirty="0"/>
              <a:t>TS</a:t>
            </a:r>
            <a:r>
              <a:rPr lang="ja-JP" altLang="en-US" dirty="0"/>
              <a:t>においてほかのスケジューリングが何か適正な基準となるスケジューリングの最悪メモリ消費量よりも下回っているならば、</a:t>
            </a:r>
            <a:r>
              <a:rPr lang="en-US" altLang="ja-JP" dirty="0"/>
              <a:t>LMCLF</a:t>
            </a:r>
            <a:r>
              <a:rPr lang="ja-JP" altLang="en-US" dirty="0"/>
              <a:t>のスケジューリングの最悪メモリ消費量も下回っている</a:t>
            </a:r>
            <a:endParaRPr lang="en-US" altLang="ja-JP" dirty="0"/>
          </a:p>
          <a:p>
            <a:pPr marL="0" indent="0">
              <a:buNone/>
            </a:pPr>
            <a:r>
              <a:rPr lang="ja-JP" altLang="en-US" dirty="0"/>
              <a:t>　　　　　　　　　　　　　　↓</a:t>
            </a:r>
            <a:endParaRPr lang="en-US" altLang="ja-JP" dirty="0"/>
          </a:p>
          <a:p>
            <a:pPr marL="0" indent="0">
              <a:buNone/>
            </a:pPr>
            <a:r>
              <a:rPr lang="ja-JP" altLang="en-US" dirty="0"/>
              <a:t>　　　　　　　そもそも適正となるスケジュールとは、、</a:t>
            </a:r>
            <a:endParaRPr lang="en-US" altLang="ja-JP" dirty="0"/>
          </a:p>
          <a:p>
            <a:pPr marL="0" indent="0">
              <a:buNone/>
            </a:pPr>
            <a:r>
              <a:rPr lang="ja-JP" altLang="en-US" dirty="0"/>
              <a:t>　　　　　　　　　　これもダメ</a:t>
            </a:r>
            <a:endParaRPr lang="en-US" altLang="ja-JP" dirty="0"/>
          </a:p>
          <a:p>
            <a:pPr marL="0" indent="0">
              <a:buNone/>
            </a:pPr>
            <a:endParaRPr lang="en-US" altLang="ja-JP" dirty="0"/>
          </a:p>
        </p:txBody>
      </p:sp>
    </p:spTree>
    <p:extLst>
      <p:ext uri="{BB962C8B-B14F-4D97-AF65-F5344CB8AC3E}">
        <p14:creationId xmlns:p14="http://schemas.microsoft.com/office/powerpoint/2010/main" val="26517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3940314" y="7"/>
            <a:ext cx="6727687" cy="1390215"/>
          </a:xfrm>
        </p:spPr>
        <p:txBody>
          <a:bodyPr>
            <a:normAutofit/>
          </a:bodyPr>
          <a:lstStyle/>
          <a:p>
            <a:r>
              <a:rPr kumimoji="1" lang="en-US" altLang="ja-JP" dirty="0"/>
              <a:t>LLF</a:t>
            </a:r>
            <a:r>
              <a:rPr kumimoji="1" lang="ja-JP" altLang="en-US" dirty="0"/>
              <a:t>スケジューリングとの比較</a:t>
            </a:r>
            <a:br>
              <a:rPr kumimoji="1" lang="en-US" altLang="ja-JP" dirty="0"/>
            </a:br>
            <a:r>
              <a:rPr kumimoji="1" lang="ja-JP" altLang="en-US" dirty="0"/>
              <a:t>　　　　（先行研究）</a:t>
            </a:r>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nvGraphicFramePr>
        <p:xfrm>
          <a:off x="4954835" y="2645232"/>
          <a:ext cx="5364700" cy="2042160"/>
        </p:xfrm>
        <a:graphic>
          <a:graphicData uri="http://schemas.openxmlformats.org/drawingml/2006/table">
            <a:tbl>
              <a:tblPr firstRow="1" bandRow="1">
                <a:tableStyleId>{2A488322-F2BA-4B5B-9748-0D474271808F}</a:tableStyleId>
              </a:tblPr>
              <a:tblGrid>
                <a:gridCol w="2124700">
                  <a:extLst>
                    <a:ext uri="{9D8B030D-6E8A-4147-A177-3AD203B41FA5}">
                      <a16:colId xmlns:a16="http://schemas.microsoft.com/office/drawing/2014/main" val="2057550029"/>
                    </a:ext>
                  </a:extLst>
                </a:gridCol>
                <a:gridCol w="1080000">
                  <a:extLst>
                    <a:ext uri="{9D8B030D-6E8A-4147-A177-3AD203B41FA5}">
                      <a16:colId xmlns:a16="http://schemas.microsoft.com/office/drawing/2014/main" val="212249959"/>
                    </a:ext>
                  </a:extLst>
                </a:gridCol>
                <a:gridCol w="1080000">
                  <a:extLst>
                    <a:ext uri="{9D8B030D-6E8A-4147-A177-3AD203B41FA5}">
                      <a16:colId xmlns:a16="http://schemas.microsoft.com/office/drawing/2014/main" val="4260045808"/>
                    </a:ext>
                  </a:extLst>
                </a:gridCol>
                <a:gridCol w="1080000">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708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704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AlternateContent xmlns:mc="http://schemas.openxmlformats.org/markup-compatibility/2006" xmlns:a14="http://schemas.microsoft.com/office/drawing/2010/main">
        <mc:Choice Requires="a14">
          <p:graphicFrame>
            <p:nvGraphicFramePr>
              <p:cNvPr id="171" name="表 170">
                <a:extLst>
                  <a:ext uri="{FF2B5EF4-FFF2-40B4-BE49-F238E27FC236}">
                    <a16:creationId xmlns:a16="http://schemas.microsoft.com/office/drawing/2014/main" id="{D7725AF1-6DD6-4C54-94C0-198FFA9AA5C6}"/>
                  </a:ext>
                </a:extLst>
              </p:cNvPr>
              <p:cNvGraphicFramePr>
                <a:graphicFrameLocks noGrp="1"/>
              </p:cNvGraphicFramePr>
              <p:nvPr/>
            </p:nvGraphicFramePr>
            <p:xfrm>
              <a:off x="4954835" y="4622800"/>
              <a:ext cx="5360552" cy="170688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36000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1117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1259</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en-US" altLang="ja-JP" sz="2200" dirty="0">
                              <a:solidFill>
                                <a:srgbClr val="FF0000"/>
                              </a:solidFill>
                            </a:rPr>
                            <a:t>LMCLF </a:t>
                          </a:r>
                          <a14:m>
                            <m:oMath xmlns:m="http://schemas.openxmlformats.org/officeDocument/2006/math">
                              <m:d>
                                <m:dPr>
                                  <m:ctrlPr>
                                    <a:rPr kumimoji="1" lang="en-US" altLang="ja-JP" sz="2200" i="1" u="none" baseline="0" smtClean="0">
                                      <a:solidFill>
                                        <a:srgbClr val="FF0000"/>
                                      </a:solidFill>
                                      <a:latin typeface="Cambria Math" panose="02040503050406030204" pitchFamily="18" charset="0"/>
                                      <a:cs typeface="Times New Roman" panose="02020603050405020304" pitchFamily="18" charset="0"/>
                                    </a:rPr>
                                  </m:ctrlPr>
                                </m:dPr>
                                <m:e>
                                  <m:r>
                                    <a:rPr kumimoji="1" lang="ja-JP" altLang="en-US" sz="2200" i="1" u="none" baseline="0" smtClean="0">
                                      <a:solidFill>
                                        <a:srgbClr val="FF0000"/>
                                      </a:solidFill>
                                      <a:latin typeface="Cambria Math" panose="02040503050406030204" pitchFamily="18" charset="0"/>
                                      <a:cs typeface="Times New Roman" panose="02020603050405020304" pitchFamily="18" charset="0"/>
                                    </a:rPr>
                                    <m:t>𝛼</m:t>
                                  </m:r>
                                  <m:r>
                                    <a:rPr kumimoji="1" lang="en-US" altLang="ja-JP" sz="2200" b="0" i="1" u="none" baseline="0" smtClean="0">
                                      <a:solidFill>
                                        <a:srgbClr val="FF0000"/>
                                      </a:solidFill>
                                      <a:latin typeface="Cambria Math" panose="02040503050406030204" pitchFamily="18" charset="0"/>
                                      <a:cs typeface="Times New Roman" panose="02020603050405020304" pitchFamily="18" charset="0"/>
                                    </a:rPr>
                                    <m:t>=1</m:t>
                                  </m:r>
                                </m:e>
                              </m:d>
                            </m:oMath>
                          </a14:m>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chemeClr val="tx1"/>
                              </a:solidFill>
                              <a:highlight>
                                <a:srgbClr val="FFFF00"/>
                              </a:highlight>
                            </a:rPr>
                            <a:t>913</a:t>
                          </a:r>
                          <a:endParaRPr kumimoji="1" lang="ja-JP" altLang="en-US" sz="2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766541"/>
                      </a:ext>
                    </a:extLst>
                  </a:tr>
                </a:tbl>
              </a:graphicData>
            </a:graphic>
          </p:graphicFrame>
        </mc:Choice>
        <mc:Fallback xmlns="">
          <p:graphicFrame>
            <p:nvGraphicFramePr>
              <p:cNvPr id="171" name="表 170">
                <a:extLst>
                  <a:ext uri="{FF2B5EF4-FFF2-40B4-BE49-F238E27FC236}">
                    <a16:creationId xmlns:a16="http://schemas.microsoft.com/office/drawing/2014/main" id="{D7725AF1-6DD6-4C54-94C0-198FFA9AA5C6}"/>
                  </a:ext>
                </a:extLst>
              </p:cNvPr>
              <p:cNvGraphicFramePr>
                <a:graphicFrameLocks noGrp="1"/>
              </p:cNvGraphicFramePr>
              <p:nvPr/>
            </p:nvGraphicFramePr>
            <p:xfrm>
              <a:off x="4954835" y="4622800"/>
              <a:ext cx="5360552" cy="170688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42672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42672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1117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1259</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16" t="-310000" r="-90713" b="-28571"/>
                          </a:stretch>
                        </a:blipFill>
                      </a:tcPr>
                    </a:tc>
                    <a:tc>
                      <a:txBody>
                        <a:bodyPr/>
                        <a:lstStyle/>
                        <a:p>
                          <a:pPr algn="ctr"/>
                          <a:r>
                            <a:rPr kumimoji="1" lang="en-US" altLang="ja-JP" sz="2200" dirty="0">
                              <a:solidFill>
                                <a:schemeClr val="tx1"/>
                              </a:solidFill>
                              <a:highlight>
                                <a:srgbClr val="FFFF00"/>
                              </a:highlight>
                            </a:rPr>
                            <a:t>913</a:t>
                          </a:r>
                          <a:endParaRPr kumimoji="1" lang="ja-JP" altLang="en-US" sz="2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766541"/>
                      </a:ext>
                    </a:extLst>
                  </a:tr>
                </a:tbl>
              </a:graphicData>
            </a:graphic>
          </p:graphicFrame>
        </mc:Fallback>
      </mc:AlternateContent>
      <p:graphicFrame>
        <p:nvGraphicFramePr>
          <p:cNvPr id="54" name="表 53">
            <a:extLst>
              <a:ext uri="{FF2B5EF4-FFF2-40B4-BE49-F238E27FC236}">
                <a16:creationId xmlns:a16="http://schemas.microsoft.com/office/drawing/2014/main" id="{021C3EE8-1C40-4882-9FA9-D4CBAA54963B}"/>
              </a:ext>
            </a:extLst>
          </p:cNvPr>
          <p:cNvGraphicFramePr>
            <a:graphicFrameLocks noGrp="1"/>
          </p:cNvGraphicFramePr>
          <p:nvPr/>
        </p:nvGraphicFramePr>
        <p:xfrm>
          <a:off x="4954835" y="4622800"/>
          <a:ext cx="5360552" cy="128016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36000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1024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1482</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1451429" y="6485329"/>
            <a:ext cx="2786741" cy="369332"/>
          </a:xfrm>
          <a:prstGeom prst="rect">
            <a:avLst/>
          </a:prstGeom>
          <a:noFill/>
        </p:spPr>
        <p:txBody>
          <a:bodyPr wrap="square" rtlCol="0">
            <a:spAutoFit/>
          </a:bodyPr>
          <a:lstStyle/>
          <a:p>
            <a:pPr algn="ctr"/>
            <a:r>
              <a:rPr lang="en-US" altLang="ja-JP" dirty="0">
                <a:solidFill>
                  <a:srgbClr val="FF0000"/>
                </a:solidFill>
              </a:rPr>
              <a:t>2</a:t>
            </a:r>
            <a:r>
              <a:rPr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1565561" y="2015134"/>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+295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08" name="円/楕円 96">
                  <a:extLst>
                    <a:ext uri="{FF2B5EF4-FFF2-40B4-BE49-F238E27FC236}">
                      <a16:creationId xmlns:a16="http://schemas.microsoft.com/office/drawing/2014/main" id="{3E012AC5-7740-4397-8532-313AF3FB8C7F}"/>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1</a:t>
              </a:r>
              <a:endParaRPr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−660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0" name="円/楕円 96">
                  <a:extLst>
                    <a:ext uri="{FF2B5EF4-FFF2-40B4-BE49-F238E27FC236}">
                      <a16:creationId xmlns:a16="http://schemas.microsoft.com/office/drawing/2014/main" id="{CDBCAC4C-34C7-4098-B6C2-7B537CEBB898}"/>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2466133" y="2863814"/>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2466133" y="286381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flipH="1">
            <a:off x="2876848" y="2691734"/>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2770686" y="246452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2717801" y="5947985"/>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2717801" y="2015134"/>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2466133" y="3636121"/>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2466133" y="3636121"/>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a:off x="2876847" y="3464041"/>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2466131" y="44065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2466131" y="44065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flipH="1">
            <a:off x="2876845" y="423634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2876845" y="5777239"/>
            <a:ext cx="19752" cy="170747"/>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3363035" y="2015134"/>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3</a:t>
              </a:r>
              <a:endParaRPr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2466130"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2466130"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2876845" y="5006793"/>
            <a:ext cx="1"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1817231" y="1473687"/>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sz="2400" dirty="0">
                    <a:solidFill>
                      <a:schemeClr val="tx1"/>
                    </a:solidFill>
                    <a:latin typeface="+mj-lt"/>
                  </a:rPr>
                  <a:t>Task</a:t>
                </a:r>
                <a:r>
                  <a:rPr lang="ja-JP" altLang="en-US" sz="2400" dirty="0">
                    <a:solidFill>
                      <a:schemeClr val="tx1"/>
                    </a:solidFill>
                    <a:latin typeface="+mj-lt"/>
                  </a:rPr>
                  <a:t> </a:t>
                </a:r>
                <a:r>
                  <a:rPr lang="en-US" altLang="ja-JP" sz="2400" dirty="0">
                    <a:solidFill>
                      <a:schemeClr val="tx1"/>
                    </a:solidFill>
                    <a:latin typeface="+mj-lt"/>
                  </a:rPr>
                  <a:t>Set </a:t>
                </a:r>
                <a14:m>
                  <m:oMath xmlns:m="http://schemas.openxmlformats.org/officeDocument/2006/math">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𝑇𝑆</m:t>
                        </m:r>
                      </m:e>
                      <m:sub>
                        <m:r>
                          <a:rPr lang="en-US" altLang="ja-JP" sz="2400" i="1">
                            <a:solidFill>
                              <a:schemeClr val="tx1"/>
                            </a:solidFill>
                            <a:latin typeface="Cambria Math" panose="02040503050406030204" pitchFamily="18" charset="0"/>
                          </a:rPr>
                          <m:t>2</m:t>
                        </m:r>
                      </m:sub>
                    </m:sSub>
                  </m:oMath>
                </a14:m>
                <a:endParaRPr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1817231" y="1473687"/>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4333011" y="1747629"/>
            <a:ext cx="1816281"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t>消費メモリ増分</a:t>
            </a:r>
            <a:endParaRPr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2969973" y="2455516"/>
            <a:ext cx="2271178" cy="541223"/>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2322844" y="6145014"/>
            <a:ext cx="1107996" cy="369332"/>
          </a:xfrm>
          <a:prstGeom prst="rect">
            <a:avLst/>
          </a:prstGeom>
          <a:noFill/>
        </p:spPr>
        <p:txBody>
          <a:bodyPr wrap="none" rtlCol="0">
            <a:spAutoFit/>
          </a:bodyPr>
          <a:lstStyle/>
          <a:p>
            <a:r>
              <a:rPr lang="ja-JP" altLang="en-US" dirty="0"/>
              <a:t>最終状態</a:t>
            </a:r>
          </a:p>
        </p:txBody>
      </p:sp>
      <p:cxnSp>
        <p:nvCxnSpPr>
          <p:cNvPr id="99" name="直線矢印コネクタ 98">
            <a:extLst>
              <a:ext uri="{FF2B5EF4-FFF2-40B4-BE49-F238E27FC236}">
                <a16:creationId xmlns:a16="http://schemas.microsoft.com/office/drawing/2014/main" id="{E82A4DD3-F614-4BA6-B0AA-BB2ED5CFBF57}"/>
              </a:ext>
            </a:extLst>
          </p:cNvPr>
          <p:cNvCxnSpPr>
            <a:cxnSpLocks/>
            <a:stCxn id="95" idx="2"/>
          </p:cNvCxnSpPr>
          <p:nvPr/>
        </p:nvCxnSpPr>
        <p:spPr>
          <a:xfrm flipH="1">
            <a:off x="4057931" y="2455515"/>
            <a:ext cx="1183220" cy="146315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0" name="正方形/長方形 99">
            <a:extLst>
              <a:ext uri="{FF2B5EF4-FFF2-40B4-BE49-F238E27FC236}">
                <a16:creationId xmlns:a16="http://schemas.microsoft.com/office/drawing/2014/main" id="{75EA7124-45D5-4AC0-A302-8C08847B0430}"/>
              </a:ext>
            </a:extLst>
          </p:cNvPr>
          <p:cNvSpPr/>
          <p:nvPr/>
        </p:nvSpPr>
        <p:spPr>
          <a:xfrm>
            <a:off x="2097078" y="2403300"/>
            <a:ext cx="660690" cy="369332"/>
          </a:xfrm>
          <a:prstGeom prst="rect">
            <a:avLst/>
          </a:prstGeom>
        </p:spPr>
        <p:txBody>
          <a:bodyPr wrap="square">
            <a:spAutoFit/>
          </a:bodyPr>
          <a:lstStyle/>
          <a:p>
            <a:pPr algn="ctr"/>
            <a:r>
              <a:rPr lang="ja-JP" altLang="en-US" dirty="0"/>
              <a:t>初期</a:t>
            </a:r>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2997890" y="2398630"/>
            <a:ext cx="660448" cy="369332"/>
          </a:xfrm>
          <a:prstGeom prst="rect">
            <a:avLst/>
          </a:prstGeom>
        </p:spPr>
        <p:txBody>
          <a:bodyPr wrap="square">
            <a:spAutoFit/>
          </a:bodyPr>
          <a:lstStyle/>
          <a:p>
            <a:pPr algn="ctr"/>
            <a:r>
              <a:rPr lang="ja-JP" altLang="en-US" dirty="0"/>
              <a:t>状態</a:t>
            </a: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536</TotalTime>
  <Words>1128</Words>
  <Application>Microsoft Office PowerPoint</Application>
  <PresentationFormat>ワイド画面</PresentationFormat>
  <Paragraphs>154</Paragraphs>
  <Slides>15</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游ゴシック</vt:lpstr>
      <vt:lpstr>Arial</vt:lpstr>
      <vt:lpstr>Cambria Math</vt:lpstr>
      <vt:lpstr>Century Gothic</vt:lpstr>
      <vt:lpstr>Times New Roman</vt:lpstr>
      <vt:lpstr>Wingdings 3</vt:lpstr>
      <vt:lpstr>ウィスプ</vt:lpstr>
      <vt:lpstr>進捗報告</vt:lpstr>
      <vt:lpstr>目次</vt:lpstr>
      <vt:lpstr>研究の方針</vt:lpstr>
      <vt:lpstr>Least Memory,  remaining  Computation-time,  and Laxity First(先行研究)</vt:lpstr>
      <vt:lpstr>LMCLFの数学的証明</vt:lpstr>
      <vt:lpstr>LMCFスケジューリング正当性(先行研究)</vt:lpstr>
      <vt:lpstr>LMCLFの数学的証明の命題の提案①</vt:lpstr>
      <vt:lpstr>LMCLFの数学的証明の命題の提案②</vt:lpstr>
      <vt:lpstr>LLFスケジューリングとの比較 　　　　（先行研究）</vt:lpstr>
      <vt:lpstr>LMCLFの数学的証明の命題の提案③</vt:lpstr>
      <vt:lpstr>LMCLFの数学的証明の課題</vt:lpstr>
      <vt:lpstr>換算レートαの定義の方針</vt:lpstr>
      <vt:lpstr>換算レートαを求める</vt:lpstr>
      <vt:lpstr>換算レートαを求める</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10</cp:revision>
  <dcterms:created xsi:type="dcterms:W3CDTF">2020-10-11T13:47:56Z</dcterms:created>
  <dcterms:modified xsi:type="dcterms:W3CDTF">2020-10-12T03:27:24Z</dcterms:modified>
</cp:coreProperties>
</file>