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3"/>
  </p:notesMasterIdLst>
  <p:sldIdLst>
    <p:sldId id="256" r:id="rId2"/>
    <p:sldId id="257" r:id="rId3"/>
    <p:sldId id="482" r:id="rId4"/>
    <p:sldId id="483" r:id="rId5"/>
    <p:sldId id="484" r:id="rId6"/>
    <p:sldId id="485" r:id="rId7"/>
    <p:sldId id="486" r:id="rId8"/>
    <p:sldId id="487" r:id="rId9"/>
    <p:sldId id="473" r:id="rId10"/>
    <p:sldId id="488" r:id="rId11"/>
    <p:sldId id="489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5" autoAdjust="0"/>
    <p:restoredTop sz="94660"/>
  </p:normalViewPr>
  <p:slideViewPr>
    <p:cSldViewPr snapToGrid="0">
      <p:cViewPr>
        <p:scale>
          <a:sx n="93" d="100"/>
          <a:sy n="93" d="100"/>
        </p:scale>
        <p:origin x="639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C0A8A2-CB0F-449F-A377-D1381CD139E8}" type="datetimeFigureOut">
              <a:rPr kumimoji="1" lang="ja-JP" altLang="en-US" smtClean="0"/>
              <a:t>2020/11/5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92436F-23F0-48BE-AA38-E60EEF2AB6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3788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F08D10-9AD3-484D-B818-50E6D736494A}" type="slidenum">
              <a:rPr kumimoji="1" lang="ja-JP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34247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F08D10-9AD3-484D-B818-50E6D736494A}" type="slidenum">
              <a:rPr kumimoji="1" lang="ja-JP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16273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F08D10-9AD3-484D-B818-50E6D736494A}" type="slidenum">
              <a:rPr kumimoji="1" lang="ja-JP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94842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F08D10-9AD3-484D-B818-50E6D736494A}" type="slidenum">
              <a:rPr kumimoji="1" lang="ja-JP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748333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CF913-EC4A-4CA7-A517-482A49F557EA}" type="datetime1">
              <a:rPr kumimoji="1" lang="ja-JP" altLang="en-US" smtClean="0"/>
              <a:t>2020/11/5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6926F6F1-2C0D-41CF-B349-C178C2F00F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6988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80B3D-33EA-40D6-9A12-FFBC4747F129}" type="datetime1">
              <a:rPr kumimoji="1" lang="ja-JP" altLang="en-US" smtClean="0"/>
              <a:t>2020/11/5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6926F6F1-2C0D-41CF-B349-C178C2F00F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0302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26330-4E21-4F0A-8E12-CEB8B73D18D2}" type="datetime1">
              <a:rPr kumimoji="1" lang="ja-JP" altLang="en-US" smtClean="0"/>
              <a:t>2020/11/5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6926F6F1-2C0D-41CF-B349-C178C2F00F8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513202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81FAD-B4AD-4236-9984-F7269AFCFC64}" type="datetime1">
              <a:rPr kumimoji="1" lang="ja-JP" altLang="en-US" smtClean="0"/>
              <a:t>2020/11/5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6926F6F1-2C0D-41CF-B349-C178C2F00F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28881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372F9-5AA7-46D8-9EE6-FF1C722B49A4}" type="datetime1">
              <a:rPr kumimoji="1" lang="ja-JP" altLang="en-US" smtClean="0"/>
              <a:t>2020/11/5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6926F6F1-2C0D-41CF-B349-C178C2F00F8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780153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84970-BC97-4753-BE1D-44F0A35B6C93}" type="datetime1">
              <a:rPr kumimoji="1" lang="ja-JP" altLang="en-US" smtClean="0"/>
              <a:t>2020/11/5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6926F6F1-2C0D-41CF-B349-C178C2F00F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20614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CCA45-7841-4E1B-82E2-C29CB8827A6A}" type="datetime1">
              <a:rPr kumimoji="1" lang="ja-JP" altLang="en-US" smtClean="0"/>
              <a:t>2020/11/5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6F6F1-2C0D-41CF-B349-C178C2F00F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04319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7AA4F-91FB-4376-83E7-489AADCE58DD}" type="datetime1">
              <a:rPr kumimoji="1" lang="ja-JP" altLang="en-US" smtClean="0"/>
              <a:t>2020/11/5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6F6F1-2C0D-41CF-B349-C178C2F00F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9156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2DEA6-51C8-4828-AB6F-3414A3288461}" type="datetime1">
              <a:rPr kumimoji="1" lang="ja-JP" altLang="en-US" smtClean="0"/>
              <a:t>2020/11/5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6F6F1-2C0D-41CF-B349-C178C2F00F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2934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6814F-FB01-4EB2-9FCA-D2440CE85CFF}" type="datetime1">
              <a:rPr kumimoji="1" lang="ja-JP" altLang="en-US" smtClean="0"/>
              <a:t>2020/11/5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6926F6F1-2C0D-41CF-B349-C178C2F00F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0865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704FB-5222-4AB6-852D-D3D512A7AD44}" type="datetime1">
              <a:rPr kumimoji="1" lang="ja-JP" altLang="en-US" smtClean="0"/>
              <a:t>2020/11/5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6926F6F1-2C0D-41CF-B349-C178C2F00F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0028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4F18F-3C43-4292-AC68-6DAB464B07C5}" type="datetime1">
              <a:rPr kumimoji="1" lang="ja-JP" altLang="en-US" smtClean="0"/>
              <a:t>2020/11/5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6926F6F1-2C0D-41CF-B349-C178C2F00F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3898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4DCA6-23A0-49B9-A8B5-B324D2AAB57F}" type="datetime1">
              <a:rPr kumimoji="1" lang="ja-JP" altLang="en-US" smtClean="0"/>
              <a:t>2020/11/5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6F6F1-2C0D-41CF-B349-C178C2F00F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9237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081DF-844E-4313-820B-2FCCCF680A46}" type="datetime1">
              <a:rPr kumimoji="1" lang="ja-JP" altLang="en-US" smtClean="0"/>
              <a:t>2020/11/5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6F6F1-2C0D-41CF-B349-C178C2F00F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3511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C1484-E8A3-40E7-AA0D-3DF50CEBC792}" type="datetime1">
              <a:rPr kumimoji="1" lang="ja-JP" altLang="en-US" smtClean="0"/>
              <a:t>2020/11/5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6F6F1-2C0D-41CF-B349-C178C2F00F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6514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BA34E-7512-46CA-84FA-2673B68AEBEA}" type="datetime1">
              <a:rPr kumimoji="1" lang="ja-JP" altLang="en-US" smtClean="0"/>
              <a:t>2020/11/5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6926F6F1-2C0D-41CF-B349-C178C2F00F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1876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D9456A-EA76-49D4-9480-A9067DDCCB8C}" type="datetime1">
              <a:rPr kumimoji="1" lang="ja-JP" altLang="en-US" smtClean="0"/>
              <a:t>2020/11/5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926F6F1-2C0D-41CF-B349-C178C2F00F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3273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11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8" Type="http://schemas.openxmlformats.org/officeDocument/2006/relationships/image" Target="../media/image100.png"/><Relationship Id="rId26" Type="http://schemas.openxmlformats.org/officeDocument/2006/relationships/image" Target="../media/image11.png"/><Relationship Id="rId21" Type="http://schemas.openxmlformats.org/officeDocument/2006/relationships/image" Target="../media/image6.png"/><Relationship Id="rId17" Type="http://schemas.openxmlformats.org/officeDocument/2006/relationships/image" Target="../media/image90.png"/><Relationship Id="rId25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80.png"/><Relationship Id="rId20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4" Type="http://schemas.openxmlformats.org/officeDocument/2006/relationships/image" Target="../media/image160.png"/><Relationship Id="rId23" Type="http://schemas.openxmlformats.org/officeDocument/2006/relationships/image" Target="../media/image150.png"/><Relationship Id="rId19" Type="http://schemas.openxmlformats.org/officeDocument/2006/relationships/image" Target="../media/image4.png"/><Relationship Id="rId22" Type="http://schemas.openxmlformats.org/officeDocument/2006/relationships/image" Target="../media/image1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B11DBB-FEDC-4E47-BDE3-D741BED67D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進捗報告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69EC93D-C166-4EE5-9C8D-94C07D96F8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/>
              <a:t>中田班　新井諒介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43B3863-5F0F-482A-A1C2-3AC38D628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6F6F1-2C0D-41CF-B349-C178C2F00F8B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53617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7223DA-6CF5-47A2-9D6F-4B5421E47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タスクセット</a:t>
            </a:r>
            <a:r>
              <a:rPr lang="en-US" altLang="ja-JP" dirty="0"/>
              <a:t>(</a:t>
            </a:r>
            <a:r>
              <a:rPr lang="ja-JP" altLang="en-US" dirty="0"/>
              <a:t>先行研究</a:t>
            </a:r>
            <a:r>
              <a:rPr lang="en-US" altLang="ja-JP" dirty="0"/>
              <a:t>)</a:t>
            </a:r>
            <a:r>
              <a:rPr lang="ja-JP" altLang="en-US" dirty="0"/>
              <a:t>の</a:t>
            </a:r>
            <a:br>
              <a:rPr lang="en-US" altLang="ja-JP" dirty="0"/>
            </a:br>
            <a:r>
              <a:rPr lang="en-US" altLang="ja-JP" dirty="0"/>
              <a:t>α</a:t>
            </a:r>
            <a:r>
              <a:rPr lang="ja-JP" altLang="en-US" dirty="0"/>
              <a:t>の値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FB25CAC-1009-44E6-9031-8653C351E0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2000" dirty="0"/>
              <a:t>α</a:t>
            </a:r>
            <a:r>
              <a:rPr kumimoji="1" lang="ja-JP" altLang="en-US" sz="2000" dirty="0"/>
              <a:t>＝</a:t>
            </a:r>
            <a:r>
              <a:rPr kumimoji="1" lang="en-US" altLang="ja-JP" sz="2000" dirty="0"/>
              <a:t>5</a:t>
            </a:r>
            <a:r>
              <a:rPr kumimoji="1" lang="ja-JP" altLang="en-US" sz="2000" dirty="0"/>
              <a:t>以下の時、最悪メモリ消費量は</a:t>
            </a:r>
            <a:r>
              <a:rPr kumimoji="1" lang="en-US" altLang="ja-JP" sz="2000" dirty="0"/>
              <a:t>913</a:t>
            </a:r>
          </a:p>
          <a:p>
            <a:pPr marL="0" indent="0">
              <a:buNone/>
            </a:pPr>
            <a:r>
              <a:rPr kumimoji="1" lang="ja-JP" altLang="en-US" sz="2000" dirty="0"/>
              <a:t>　</a:t>
            </a:r>
            <a:r>
              <a:rPr kumimoji="1" lang="en-US" altLang="ja-JP" sz="2000" dirty="0"/>
              <a:t>α</a:t>
            </a:r>
            <a:r>
              <a:rPr kumimoji="1" lang="ja-JP" altLang="en-US" sz="2000" dirty="0"/>
              <a:t>＝</a:t>
            </a:r>
            <a:r>
              <a:rPr kumimoji="1" lang="en-US" altLang="ja-JP" sz="2000" dirty="0"/>
              <a:t>5</a:t>
            </a:r>
            <a:r>
              <a:rPr kumimoji="1" lang="ja-JP" altLang="en-US" sz="2000" dirty="0"/>
              <a:t>の時の</a:t>
            </a:r>
            <a:r>
              <a:rPr kumimoji="1" lang="en-US" altLang="ja-JP" sz="2000" dirty="0"/>
              <a:t>θ</a:t>
            </a:r>
            <a:r>
              <a:rPr kumimoji="1" lang="ja-JP" altLang="en-US" sz="2000" dirty="0"/>
              <a:t>の値はそれぞれ</a:t>
            </a:r>
            <a:r>
              <a:rPr kumimoji="1" lang="en-US" altLang="ja-JP" sz="2000" dirty="0"/>
              <a:t>4226,4441,4318</a:t>
            </a:r>
            <a:endParaRPr lang="en-US" altLang="ja-JP" sz="2000" dirty="0"/>
          </a:p>
          <a:p>
            <a:pPr marL="0" indent="0">
              <a:buNone/>
            </a:pPr>
            <a:endParaRPr kumimoji="1" lang="en-US" altLang="ja-JP" sz="2000" dirty="0"/>
          </a:p>
          <a:p>
            <a:r>
              <a:rPr lang="en-US" altLang="ja-JP" sz="2000" dirty="0"/>
              <a:t>α</a:t>
            </a:r>
            <a:r>
              <a:rPr lang="ja-JP" altLang="en-US" sz="2000" dirty="0"/>
              <a:t>＝</a:t>
            </a:r>
            <a:r>
              <a:rPr lang="en-US" altLang="ja-JP" sz="2000" dirty="0"/>
              <a:t>6</a:t>
            </a:r>
            <a:r>
              <a:rPr lang="ja-JP" altLang="en-US" sz="2000" dirty="0"/>
              <a:t>以上の時、最悪メモリ消費量は</a:t>
            </a:r>
            <a:r>
              <a:rPr lang="en-US" altLang="ja-JP" sz="2000" dirty="0"/>
              <a:t>1487</a:t>
            </a:r>
          </a:p>
          <a:p>
            <a:pPr marL="0" indent="0">
              <a:buNone/>
            </a:pPr>
            <a:r>
              <a:rPr kumimoji="1" lang="ja-JP" altLang="en-US" sz="2000" dirty="0"/>
              <a:t>　</a:t>
            </a:r>
            <a:r>
              <a:rPr kumimoji="1" lang="en-US" altLang="ja-JP" sz="2000" dirty="0"/>
              <a:t>α</a:t>
            </a:r>
            <a:r>
              <a:rPr kumimoji="1" lang="ja-JP" altLang="en-US" sz="2000" dirty="0"/>
              <a:t>＝</a:t>
            </a:r>
            <a:r>
              <a:rPr kumimoji="1" lang="en-US" altLang="ja-JP" sz="2000" dirty="0"/>
              <a:t>6</a:t>
            </a:r>
            <a:r>
              <a:rPr kumimoji="1" lang="ja-JP" altLang="en-US" sz="2000" dirty="0"/>
              <a:t>の時の</a:t>
            </a:r>
            <a:r>
              <a:rPr kumimoji="1" lang="en-US" altLang="ja-JP" sz="2000" dirty="0"/>
              <a:t>θ</a:t>
            </a:r>
            <a:r>
              <a:rPr kumimoji="1" lang="ja-JP" altLang="en-US" sz="2000" dirty="0"/>
              <a:t>の値はそれぞれ</a:t>
            </a:r>
            <a:r>
              <a:rPr kumimoji="1" lang="en-US" altLang="ja-JP" sz="2000" dirty="0"/>
              <a:t>4521,4766,4815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48DD2DF-EFE6-46FB-AEB9-1D22084A0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6F6F1-2C0D-41CF-B349-C178C2F00F8B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06125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541FAD8-7136-45A3-BDA5-C295BFA01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今後について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0DC9517-DF54-465C-A8A6-99F93C7673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2000" dirty="0"/>
              <a:t>卒研に集中する</a:t>
            </a:r>
            <a:endParaRPr kumimoji="1" lang="en-US" altLang="ja-JP" sz="2000" dirty="0"/>
          </a:p>
          <a:p>
            <a:endParaRPr kumimoji="1" lang="en-US" altLang="ja-JP" sz="2000" dirty="0"/>
          </a:p>
          <a:p>
            <a:r>
              <a:rPr lang="ja-JP" altLang="en-US" sz="2000" dirty="0"/>
              <a:t>応用情報の勉強</a:t>
            </a:r>
            <a:endParaRPr lang="en-US" altLang="ja-JP" sz="2000" dirty="0"/>
          </a:p>
          <a:p>
            <a:endParaRPr lang="en-US" altLang="ja-JP" sz="2000" dirty="0"/>
          </a:p>
          <a:p>
            <a:r>
              <a:rPr kumimoji="1" lang="en-US" altLang="ja-JP" sz="2000" dirty="0"/>
              <a:t>Python</a:t>
            </a:r>
            <a:r>
              <a:rPr kumimoji="1" lang="ja-JP" altLang="en-US" sz="2000" dirty="0"/>
              <a:t>の勉強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339E365-A48B-4952-948A-9C5F1BF1E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6F6F1-2C0D-41CF-B349-C178C2F00F8B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2035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95CD0C3-5767-4E0B-B826-84D1E7B32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タスクセット改善点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4188279-0F2F-4119-859D-7AE3F986D0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2000" dirty="0"/>
              <a:t>タスクセット③</a:t>
            </a:r>
            <a:endParaRPr kumimoji="1" lang="en-US" altLang="ja-JP" sz="2000" dirty="0"/>
          </a:p>
          <a:p>
            <a:pPr marL="0" indent="0">
              <a:buNone/>
            </a:pPr>
            <a:r>
              <a:rPr lang="ja-JP" altLang="en-US" sz="2000" dirty="0"/>
              <a:t>　メモリ増分と時間の大きさを逆転させてみた</a:t>
            </a:r>
            <a:endParaRPr lang="en-US" altLang="ja-JP" sz="2000" dirty="0"/>
          </a:p>
          <a:p>
            <a:pPr marL="0" indent="0">
              <a:buNone/>
            </a:pPr>
            <a:endParaRPr kumimoji="1" lang="en-US" altLang="ja-JP" sz="2000" dirty="0"/>
          </a:p>
          <a:p>
            <a:r>
              <a:rPr lang="ja-JP" altLang="en-US" sz="2000" dirty="0"/>
              <a:t>タスクセット④</a:t>
            </a:r>
            <a:endParaRPr lang="en-US" altLang="ja-JP" sz="2000" dirty="0"/>
          </a:p>
          <a:p>
            <a:pPr marL="0" indent="0">
              <a:buNone/>
            </a:pPr>
            <a:r>
              <a:rPr lang="ja-JP" altLang="en-US" sz="2000" dirty="0"/>
              <a:t>　相対デッドラインをかなり大きく設定してみた</a:t>
            </a:r>
            <a:endParaRPr lang="en-US" altLang="ja-JP" sz="2000" dirty="0"/>
          </a:p>
          <a:p>
            <a:pPr marL="0" indent="0">
              <a:buNone/>
            </a:pPr>
            <a:endParaRPr kumimoji="1" lang="en-US" altLang="ja-JP" sz="2000" dirty="0"/>
          </a:p>
          <a:p>
            <a:r>
              <a:rPr kumimoji="1" lang="ja-JP" altLang="en-US" sz="2000" dirty="0"/>
              <a:t>タスクセット⑤</a:t>
            </a:r>
            <a:endParaRPr kumimoji="1" lang="en-US" altLang="ja-JP" sz="2000" dirty="0"/>
          </a:p>
          <a:p>
            <a:pPr marL="0" indent="0">
              <a:buNone/>
            </a:pPr>
            <a:r>
              <a:rPr lang="ja-JP" altLang="en-US" sz="2000" dirty="0"/>
              <a:t>　メモリ増分の値をかなり大きく設定してみた</a:t>
            </a:r>
            <a:endParaRPr kumimoji="1" lang="ja-JP" altLang="en-US" sz="20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0639B14-F9E7-4F2B-8A7B-84A763C7A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6F6F1-2C0D-41CF-B349-C178C2F00F8B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9243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タイトル 2">
            <a:extLst>
              <a:ext uri="{FF2B5EF4-FFF2-40B4-BE49-F238E27FC236}">
                <a16:creationId xmlns:a16="http://schemas.microsoft.com/office/drawing/2014/main" id="{F243E9D7-A9E5-4AEE-8711-68BBE0BCE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5236" y="857256"/>
            <a:ext cx="5045765" cy="1042661"/>
          </a:xfrm>
        </p:spPr>
        <p:txBody>
          <a:bodyPr>
            <a:normAutofit fontScale="90000"/>
          </a:bodyPr>
          <a:lstStyle/>
          <a:p>
            <a:r>
              <a:rPr lang="ja-JP" altLang="en-US" dirty="0"/>
              <a:t>タスクセット③</a:t>
            </a:r>
            <a:r>
              <a:rPr lang="en-US" altLang="ja-JP" dirty="0"/>
              <a:t>(</a:t>
            </a:r>
            <a:r>
              <a:rPr lang="ja-JP" altLang="en-US" dirty="0"/>
              <a:t>順位逆転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graphicFrame>
        <p:nvGraphicFramePr>
          <p:cNvPr id="133" name="表 132">
            <a:extLst>
              <a:ext uri="{FF2B5EF4-FFF2-40B4-BE49-F238E27FC236}">
                <a16:creationId xmlns:a16="http://schemas.microsoft.com/office/drawing/2014/main" id="{23A61B9B-53C9-45D2-A212-70EE2E3507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8171057"/>
              </p:ext>
            </p:extLst>
          </p:nvPr>
        </p:nvGraphicFramePr>
        <p:xfrm>
          <a:off x="3987469" y="3104804"/>
          <a:ext cx="4313968" cy="1711084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1903277">
                  <a:extLst>
                    <a:ext uri="{9D8B030D-6E8A-4147-A177-3AD203B41FA5}">
                      <a16:colId xmlns:a16="http://schemas.microsoft.com/office/drawing/2014/main" val="2057550029"/>
                    </a:ext>
                  </a:extLst>
                </a:gridCol>
                <a:gridCol w="777240">
                  <a:extLst>
                    <a:ext uri="{9D8B030D-6E8A-4147-A177-3AD203B41FA5}">
                      <a16:colId xmlns:a16="http://schemas.microsoft.com/office/drawing/2014/main" val="212249959"/>
                    </a:ext>
                  </a:extLst>
                </a:gridCol>
                <a:gridCol w="665018">
                  <a:extLst>
                    <a:ext uri="{9D8B030D-6E8A-4147-A177-3AD203B41FA5}">
                      <a16:colId xmlns:a16="http://schemas.microsoft.com/office/drawing/2014/main" val="4260045808"/>
                    </a:ext>
                  </a:extLst>
                </a:gridCol>
                <a:gridCol w="968433">
                  <a:extLst>
                    <a:ext uri="{9D8B030D-6E8A-4147-A177-3AD203B41FA5}">
                      <a16:colId xmlns:a16="http://schemas.microsoft.com/office/drawing/2014/main" val="1681019970"/>
                    </a:ext>
                  </a:extLst>
                </a:gridCol>
              </a:tblGrid>
              <a:tr h="42777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700" dirty="0"/>
                        <a:t>Task</a:t>
                      </a:r>
                      <a:endParaRPr kumimoji="1" lang="ja-JP" altLang="en-US" sz="17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700" dirty="0"/>
                        <a:t>1</a:t>
                      </a:r>
                      <a:endParaRPr kumimoji="1" lang="ja-JP" altLang="en-US" sz="17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700" dirty="0"/>
                        <a:t>2</a:t>
                      </a:r>
                      <a:endParaRPr kumimoji="1" lang="ja-JP" altLang="en-US" sz="17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700" dirty="0"/>
                        <a:t>3</a:t>
                      </a:r>
                      <a:endParaRPr kumimoji="1" lang="ja-JP" altLang="en-US" sz="17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10212193"/>
                  </a:ext>
                </a:extLst>
              </a:tr>
              <a:tr h="427771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相対デッドライン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700" dirty="0"/>
                        <a:t>920</a:t>
                      </a:r>
                      <a:endParaRPr kumimoji="1" lang="ja-JP" altLang="en-US" sz="17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700" dirty="0"/>
                        <a:t>1504</a:t>
                      </a:r>
                      <a:endParaRPr kumimoji="1" lang="ja-JP" altLang="en-US" sz="17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700" dirty="0"/>
                        <a:t>2503</a:t>
                      </a:r>
                      <a:endParaRPr kumimoji="1" lang="ja-JP" altLang="en-US" sz="17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22625769"/>
                  </a:ext>
                </a:extLst>
              </a:tr>
              <a:tr h="427771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最悪実行時間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700" dirty="0"/>
                        <a:t>3</a:t>
                      </a:r>
                      <a:endParaRPr kumimoji="1" lang="ja-JP" altLang="en-US" sz="17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700" dirty="0"/>
                        <a:t>4</a:t>
                      </a:r>
                      <a:endParaRPr kumimoji="1" lang="ja-JP" altLang="en-US" sz="17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700" dirty="0"/>
                        <a:t>3</a:t>
                      </a:r>
                      <a:endParaRPr kumimoji="1" lang="ja-JP" altLang="en-US" sz="17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89213912"/>
                  </a:ext>
                </a:extLst>
              </a:tr>
              <a:tr h="427771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余裕時間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700" dirty="0"/>
                        <a:t>917</a:t>
                      </a:r>
                      <a:endParaRPr kumimoji="1" lang="ja-JP" altLang="en-US" sz="17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700" dirty="0"/>
                        <a:t>1500</a:t>
                      </a:r>
                      <a:endParaRPr kumimoji="1" lang="ja-JP" altLang="en-US" sz="17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700" dirty="0"/>
                        <a:t>2500</a:t>
                      </a:r>
                      <a:endParaRPr kumimoji="1" lang="ja-JP" altLang="en-US" sz="17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2399775"/>
                  </a:ext>
                </a:extLst>
              </a:tr>
            </a:tbl>
          </a:graphicData>
        </a:graphic>
      </p:graphicFrame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B4344300-B0B2-4EFB-A22C-CC6DDF05572E}"/>
              </a:ext>
            </a:extLst>
          </p:cNvPr>
          <p:cNvSpPr txBox="1"/>
          <p:nvPr/>
        </p:nvSpPr>
        <p:spPr>
          <a:xfrm>
            <a:off x="1088572" y="5721247"/>
            <a:ext cx="209005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42900">
              <a:defRPr/>
            </a:pPr>
            <a:r>
              <a:rPr lang="en-US" altLang="ja-JP" sz="1350" dirty="0">
                <a:solidFill>
                  <a:srgbClr val="FF0000"/>
                </a:solidFill>
                <a:latin typeface="Century Gothic" panose="020B0502020202020204"/>
                <a:ea typeface="メイリオ" panose="020B0604030504040204" pitchFamily="50" charset="-128"/>
              </a:rPr>
              <a:t>2</a:t>
            </a:r>
            <a:r>
              <a:rPr lang="ja-JP" altLang="en-US" sz="1350" dirty="0">
                <a:solidFill>
                  <a:srgbClr val="FF0000"/>
                </a:solidFill>
                <a:latin typeface="Century Gothic" panose="020B0502020202020204"/>
                <a:ea typeface="メイリオ" panose="020B0604030504040204" pitchFamily="50" charset="-128"/>
              </a:rPr>
              <a:t>プロセッサ環境下</a:t>
            </a:r>
          </a:p>
        </p:txBody>
      </p:sp>
      <p:grpSp>
        <p:nvGrpSpPr>
          <p:cNvPr id="53" name="グループ化 52">
            <a:extLst>
              <a:ext uri="{FF2B5EF4-FFF2-40B4-BE49-F238E27FC236}">
                <a16:creationId xmlns:a16="http://schemas.microsoft.com/office/drawing/2014/main" id="{6C413AE4-6D6F-4D64-943D-33E7105F6EEE}"/>
              </a:ext>
            </a:extLst>
          </p:cNvPr>
          <p:cNvGrpSpPr/>
          <p:nvPr/>
        </p:nvGrpSpPr>
        <p:grpSpPr>
          <a:xfrm>
            <a:off x="1174171" y="2368601"/>
            <a:ext cx="616073" cy="2610874"/>
            <a:chOff x="-2" y="1980093"/>
            <a:chExt cx="821431" cy="34811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円/楕円 96">
                  <a:extLst>
                    <a:ext uri="{FF2B5EF4-FFF2-40B4-BE49-F238E27FC236}">
                      <a16:creationId xmlns:a16="http://schemas.microsoft.com/office/drawing/2014/main" id="{3306024A-4986-425E-B7F3-77E9B69450A6}"/>
                    </a:ext>
                  </a:extLst>
                </p:cNvPr>
                <p:cNvSpPr/>
                <p:nvPr/>
              </p:nvSpPr>
              <p:spPr>
                <a:xfrm>
                  <a:off x="0" y="2828774"/>
                  <a:ext cx="821429" cy="600226"/>
                </a:xfrm>
                <a:prstGeom prst="flowChartDecision">
                  <a:avLst/>
                </a:prstGeom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 defTabSz="34290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5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HGPｺﾞｼｯｸM" pitchFamily="50" charset="-128"/>
                            <a:cs typeface="Times New Roman" pitchFamily="18" charset="0"/>
                          </a:rPr>
                          <m:t>+</m:t>
                        </m:r>
                        <m:r>
                          <a:rPr lang="en-US" altLang="ja-JP" sz="15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HGPｺﾞｼｯｸM" pitchFamily="50" charset="-128"/>
                            <a:cs typeface="Times New Roman" pitchFamily="18" charset="0"/>
                          </a:rPr>
                          <m:t>500</m:t>
                        </m:r>
                      </m:oMath>
                    </m:oMathPara>
                  </a14:m>
                  <a:endParaRPr lang="ja-JP" altLang="en-US" sz="1500" dirty="0">
                    <a:solidFill>
                      <a:prstClr val="black"/>
                    </a:solidFill>
                    <a:latin typeface="Times New Roman" pitchFamily="18" charset="0"/>
                    <a:ea typeface="HGPｺﾞｼｯｸM" pitchFamily="50" charset="-128"/>
                    <a:cs typeface="Times New Roman" pitchFamily="18" charset="0"/>
                  </a:endParaRPr>
                </a:p>
              </p:txBody>
            </p:sp>
          </mc:Choice>
          <mc:Fallback xmlns="">
            <p:sp>
              <p:nvSpPr>
                <p:cNvPr id="55" name="円/楕円 96">
                  <a:extLst>
                    <a:ext uri="{FF2B5EF4-FFF2-40B4-BE49-F238E27FC236}">
                      <a16:creationId xmlns:a16="http://schemas.microsoft.com/office/drawing/2014/main" id="{3306024A-4986-425E-B7F3-77E9B69450A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0" y="2828774"/>
                  <a:ext cx="821429" cy="600226"/>
                </a:xfrm>
                <a:prstGeom prst="flowChartDecision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6" name="直線矢印コネクタ 55">
              <a:extLst>
                <a:ext uri="{FF2B5EF4-FFF2-40B4-BE49-F238E27FC236}">
                  <a16:creationId xmlns:a16="http://schemas.microsoft.com/office/drawing/2014/main" id="{312BE88F-1210-431B-B5DB-492EAEE140DB}"/>
                </a:ext>
              </a:extLst>
            </p:cNvPr>
            <p:cNvCxnSpPr>
              <a:cxnSpLocks/>
              <a:stCxn id="57" idx="6"/>
              <a:endCxn id="55" idx="0"/>
            </p:cNvCxnSpPr>
            <p:nvPr/>
          </p:nvCxnSpPr>
          <p:spPr>
            <a:xfrm flipH="1">
              <a:off x="410715" y="2656693"/>
              <a:ext cx="2815" cy="17208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円/楕円 97">
              <a:extLst>
                <a:ext uri="{FF2B5EF4-FFF2-40B4-BE49-F238E27FC236}">
                  <a16:creationId xmlns:a16="http://schemas.microsoft.com/office/drawing/2014/main" id="{B00C0777-1471-4FA0-8D74-54EF67E6A7F3}"/>
                </a:ext>
              </a:extLst>
            </p:cNvPr>
            <p:cNvSpPr/>
            <p:nvPr/>
          </p:nvSpPr>
          <p:spPr>
            <a:xfrm rot="5400000">
              <a:off x="304554" y="2429489"/>
              <a:ext cx="217952" cy="236456"/>
            </a:xfrm>
            <a:prstGeom prst="ellipse">
              <a:avLst/>
            </a:prstGeom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342900">
                <a:defRPr/>
              </a:pPr>
              <a:endParaRPr lang="ja-JP" altLang="en-US" sz="1500" dirty="0">
                <a:solidFill>
                  <a:prstClr val="black"/>
                </a:solidFill>
                <a:latin typeface="Times New Roman" pitchFamily="18" charset="0"/>
                <a:ea typeface="HGPｺﾞｼｯｸM" pitchFamily="50" charset="-128"/>
                <a:cs typeface="Times New Roman" pitchFamily="18" charset="0"/>
              </a:endParaRPr>
            </a:p>
          </p:txBody>
        </p:sp>
        <p:grpSp>
          <p:nvGrpSpPr>
            <p:cNvPr id="58" name="グループ化 57">
              <a:extLst>
                <a:ext uri="{FF2B5EF4-FFF2-40B4-BE49-F238E27FC236}">
                  <a16:creationId xmlns:a16="http://schemas.microsoft.com/office/drawing/2014/main" id="{01EC7202-90C1-4C61-8DF7-E80BDFC04B3E}"/>
                </a:ext>
              </a:extLst>
            </p:cNvPr>
            <p:cNvGrpSpPr/>
            <p:nvPr/>
          </p:nvGrpSpPr>
          <p:grpSpPr>
            <a:xfrm>
              <a:off x="231916" y="5141973"/>
              <a:ext cx="357592" cy="319285"/>
              <a:chOff x="211409" y="5509823"/>
              <a:chExt cx="357592" cy="319285"/>
            </a:xfrm>
          </p:grpSpPr>
          <p:sp>
            <p:nvSpPr>
              <p:cNvPr id="65" name="円/楕円 122">
                <a:extLst>
                  <a:ext uri="{FF2B5EF4-FFF2-40B4-BE49-F238E27FC236}">
                    <a16:creationId xmlns:a16="http://schemas.microsoft.com/office/drawing/2014/main" id="{BFF1A64C-44CF-4BCB-BBF5-7B8394FDCF44}"/>
                  </a:ext>
                </a:extLst>
              </p:cNvPr>
              <p:cNvSpPr/>
              <p:nvPr/>
            </p:nvSpPr>
            <p:spPr>
              <a:xfrm rot="5400000">
                <a:off x="230562" y="5490670"/>
                <a:ext cx="319285" cy="357592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342900">
                  <a:defRPr/>
                </a:pPr>
                <a:endParaRPr lang="ja-JP" altLang="en-US" sz="1500" dirty="0">
                  <a:solidFill>
                    <a:prstClr val="black"/>
                  </a:solidFill>
                  <a:latin typeface="Times New Roman" pitchFamily="18" charset="0"/>
                  <a:ea typeface="HGPｺﾞｼｯｸM" pitchFamily="50" charset="-128"/>
                  <a:cs typeface="Times New Roman" pitchFamily="18" charset="0"/>
                </a:endParaRPr>
              </a:p>
            </p:txBody>
          </p:sp>
          <p:sp>
            <p:nvSpPr>
              <p:cNvPr id="66" name="円/楕円 123">
                <a:extLst>
                  <a:ext uri="{FF2B5EF4-FFF2-40B4-BE49-F238E27FC236}">
                    <a16:creationId xmlns:a16="http://schemas.microsoft.com/office/drawing/2014/main" id="{CE2BBF59-4777-4235-B4C1-D0600D65353D}"/>
                  </a:ext>
                </a:extLst>
              </p:cNvPr>
              <p:cNvSpPr/>
              <p:nvPr/>
            </p:nvSpPr>
            <p:spPr>
              <a:xfrm rot="5400000">
                <a:off x="289606" y="5553883"/>
                <a:ext cx="204086" cy="231167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342900">
                  <a:defRPr/>
                </a:pPr>
                <a:endParaRPr lang="ja-JP" altLang="en-US" sz="1500" dirty="0">
                  <a:solidFill>
                    <a:prstClr val="black"/>
                  </a:solidFill>
                  <a:latin typeface="Times New Roman" pitchFamily="18" charset="0"/>
                  <a:ea typeface="HGPｺﾞｼｯｸM" pitchFamily="50" charset="-128"/>
                  <a:cs typeface="Times New Roman" pitchFamily="18" charset="0"/>
                </a:endParaRPr>
              </a:p>
            </p:txBody>
          </p:sp>
        </p:grpSp>
        <p:sp>
          <p:nvSpPr>
            <p:cNvPr id="59" name="テキスト ボックス 58">
              <a:extLst>
                <a:ext uri="{FF2B5EF4-FFF2-40B4-BE49-F238E27FC236}">
                  <a16:creationId xmlns:a16="http://schemas.microsoft.com/office/drawing/2014/main" id="{460D97A5-13CA-45BB-82F2-0F0ACA42D682}"/>
                </a:ext>
              </a:extLst>
            </p:cNvPr>
            <p:cNvSpPr txBox="1"/>
            <p:nvPr/>
          </p:nvSpPr>
          <p:spPr>
            <a:xfrm>
              <a:off x="251669" y="1980093"/>
              <a:ext cx="325240" cy="400109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defTabSz="342900">
                <a:defRPr/>
              </a:pPr>
              <a:r>
                <a:rPr lang="en-US" altLang="ja-JP" sz="1350" dirty="0">
                  <a:solidFill>
                    <a:prstClr val="black"/>
                  </a:solidFill>
                  <a:latin typeface="Century Gothic" panose="020B0502020202020204"/>
                  <a:ea typeface="メイリオ" panose="020B0604030504040204" pitchFamily="50" charset="-128"/>
                </a:rPr>
                <a:t>1</a:t>
              </a:r>
              <a:endParaRPr lang="ja-JP" altLang="en-US" sz="1350" dirty="0">
                <a:solidFill>
                  <a:prstClr val="black"/>
                </a:solidFill>
                <a:latin typeface="Century Gothic" panose="020B0502020202020204"/>
                <a:ea typeface="メイリオ" panose="020B0604030504040204" pitchFamily="50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円/楕円 96">
                  <a:extLst>
                    <a:ext uri="{FF2B5EF4-FFF2-40B4-BE49-F238E27FC236}">
                      <a16:creationId xmlns:a16="http://schemas.microsoft.com/office/drawing/2014/main" id="{BBC8B1BB-3935-41FD-B3CC-EA46CA46FA5F}"/>
                    </a:ext>
                  </a:extLst>
                </p:cNvPr>
                <p:cNvSpPr/>
                <p:nvPr/>
              </p:nvSpPr>
              <p:spPr>
                <a:xfrm>
                  <a:off x="0" y="3601081"/>
                  <a:ext cx="821429" cy="600226"/>
                </a:xfrm>
                <a:prstGeom prst="flowChartDecision">
                  <a:avLst/>
                </a:prstGeom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 defTabSz="34290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5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HGPｺﾞｼｯｸM" pitchFamily="50" charset="-128"/>
                            <a:cs typeface="Times New Roman" pitchFamily="18" charset="0"/>
                          </a:rPr>
                          <m:t>+500</m:t>
                        </m:r>
                      </m:oMath>
                    </m:oMathPara>
                  </a14:m>
                  <a:endParaRPr lang="ja-JP" altLang="en-US" sz="1500" dirty="0">
                    <a:solidFill>
                      <a:prstClr val="black"/>
                    </a:solidFill>
                    <a:latin typeface="Times New Roman" pitchFamily="18" charset="0"/>
                    <a:ea typeface="HGPｺﾞｼｯｸM" pitchFamily="50" charset="-128"/>
                    <a:cs typeface="Times New Roman" pitchFamily="18" charset="0"/>
                  </a:endParaRPr>
                </a:p>
              </p:txBody>
            </p:sp>
          </mc:Choice>
          <mc:Fallback xmlns="">
            <p:sp>
              <p:nvSpPr>
                <p:cNvPr id="60" name="円/楕円 96">
                  <a:extLst>
                    <a:ext uri="{FF2B5EF4-FFF2-40B4-BE49-F238E27FC236}">
                      <a16:creationId xmlns:a16="http://schemas.microsoft.com/office/drawing/2014/main" id="{BBC8B1BB-3935-41FD-B3CC-EA46CA46FA5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0" y="3601081"/>
                  <a:ext cx="821429" cy="600226"/>
                </a:xfrm>
                <a:prstGeom prst="flowChartDecision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1" name="直線矢印コネクタ 60">
              <a:extLst>
                <a:ext uri="{FF2B5EF4-FFF2-40B4-BE49-F238E27FC236}">
                  <a16:creationId xmlns:a16="http://schemas.microsoft.com/office/drawing/2014/main" id="{8C28AD1F-E17E-4F0E-88F7-65DB208E1158}"/>
                </a:ext>
              </a:extLst>
            </p:cNvPr>
            <p:cNvCxnSpPr>
              <a:cxnSpLocks/>
              <a:stCxn id="55" idx="2"/>
              <a:endCxn id="60" idx="0"/>
            </p:cNvCxnSpPr>
            <p:nvPr/>
          </p:nvCxnSpPr>
          <p:spPr>
            <a:xfrm>
              <a:off x="410715" y="3429000"/>
              <a:ext cx="0" cy="17208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円/楕円 96">
                  <a:extLst>
                    <a:ext uri="{FF2B5EF4-FFF2-40B4-BE49-F238E27FC236}">
                      <a16:creationId xmlns:a16="http://schemas.microsoft.com/office/drawing/2014/main" id="{66969671-8CA5-49B8-81E4-B7F64BD2A4EF}"/>
                    </a:ext>
                  </a:extLst>
                </p:cNvPr>
                <p:cNvSpPr/>
                <p:nvPr/>
              </p:nvSpPr>
              <p:spPr>
                <a:xfrm>
                  <a:off x="-2" y="4371527"/>
                  <a:ext cx="821429" cy="600226"/>
                </a:xfrm>
                <a:prstGeom prst="flowChartDecision">
                  <a:avLst/>
                </a:prstGeom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 defTabSz="34290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5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HGPｺﾞｼｯｸM" pitchFamily="50" charset="-128"/>
                            <a:cs typeface="Times New Roman" pitchFamily="18" charset="0"/>
                          </a:rPr>
                          <m:t>−1000</m:t>
                        </m:r>
                      </m:oMath>
                    </m:oMathPara>
                  </a14:m>
                  <a:endParaRPr lang="ja-JP" altLang="en-US" sz="1500" dirty="0">
                    <a:solidFill>
                      <a:prstClr val="black"/>
                    </a:solidFill>
                    <a:latin typeface="Times New Roman" pitchFamily="18" charset="0"/>
                    <a:ea typeface="HGPｺﾞｼｯｸM" pitchFamily="50" charset="-128"/>
                    <a:cs typeface="Times New Roman" pitchFamily="18" charset="0"/>
                  </a:endParaRPr>
                </a:p>
              </p:txBody>
            </p:sp>
          </mc:Choice>
          <mc:Fallback xmlns="">
            <p:sp>
              <p:nvSpPr>
                <p:cNvPr id="62" name="円/楕円 96">
                  <a:extLst>
                    <a:ext uri="{FF2B5EF4-FFF2-40B4-BE49-F238E27FC236}">
                      <a16:creationId xmlns:a16="http://schemas.microsoft.com/office/drawing/2014/main" id="{66969671-8CA5-49B8-81E4-B7F64BD2A4E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2" y="4371527"/>
                  <a:ext cx="821429" cy="600226"/>
                </a:xfrm>
                <a:prstGeom prst="flowChartDecision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3" name="直線矢印コネクタ 62">
              <a:extLst>
                <a:ext uri="{FF2B5EF4-FFF2-40B4-BE49-F238E27FC236}">
                  <a16:creationId xmlns:a16="http://schemas.microsoft.com/office/drawing/2014/main" id="{9DEBC606-0A73-4792-AFA1-3053058CFD93}"/>
                </a:ext>
              </a:extLst>
            </p:cNvPr>
            <p:cNvCxnSpPr>
              <a:cxnSpLocks/>
              <a:stCxn id="60" idx="2"/>
              <a:endCxn id="62" idx="0"/>
            </p:cNvCxnSpPr>
            <p:nvPr/>
          </p:nvCxnSpPr>
          <p:spPr>
            <a:xfrm flipH="1">
              <a:off x="410713" y="4201307"/>
              <a:ext cx="2" cy="17022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線矢印コネクタ 63">
              <a:extLst>
                <a:ext uri="{FF2B5EF4-FFF2-40B4-BE49-F238E27FC236}">
                  <a16:creationId xmlns:a16="http://schemas.microsoft.com/office/drawing/2014/main" id="{CB263B90-EA7D-41CE-BB3E-CBAAAC1246EE}"/>
                </a:ext>
              </a:extLst>
            </p:cNvPr>
            <p:cNvCxnSpPr>
              <a:cxnSpLocks/>
              <a:stCxn id="62" idx="2"/>
              <a:endCxn id="65" idx="2"/>
            </p:cNvCxnSpPr>
            <p:nvPr/>
          </p:nvCxnSpPr>
          <p:spPr>
            <a:xfrm flipH="1">
              <a:off x="410712" y="4971753"/>
              <a:ext cx="1" cy="17022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円/楕円 96">
                <a:extLst>
                  <a:ext uri="{FF2B5EF4-FFF2-40B4-BE49-F238E27FC236}">
                    <a16:creationId xmlns:a16="http://schemas.microsoft.com/office/drawing/2014/main" id="{F9876937-7CDD-4E51-BE25-E2413B17D9DE}"/>
                  </a:ext>
                </a:extLst>
              </p:cNvPr>
              <p:cNvSpPr/>
              <p:nvPr/>
            </p:nvSpPr>
            <p:spPr>
              <a:xfrm>
                <a:off x="1849600" y="3005110"/>
                <a:ext cx="616072" cy="450170"/>
              </a:xfrm>
              <a:prstGeom prst="flowChartDecision">
                <a:avLst/>
              </a:prstGeom>
              <a:solidFill>
                <a:srgbClr val="8FAADC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34290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5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HGPｺﾞｼｯｸM" pitchFamily="50" charset="-128"/>
                          <a:cs typeface="Times New Roman" pitchFamily="18" charset="0"/>
                        </a:rPr>
                        <m:t>+325</m:t>
                      </m:r>
                    </m:oMath>
                  </m:oMathPara>
                </a14:m>
                <a:endParaRPr lang="ja-JP" altLang="en-US" sz="1500" dirty="0">
                  <a:solidFill>
                    <a:prstClr val="black"/>
                  </a:solidFill>
                  <a:latin typeface="Times New Roman" pitchFamily="18" charset="0"/>
                  <a:ea typeface="HGPｺﾞｼｯｸM" pitchFamily="50" charset="-128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67" name="円/楕円 96">
                <a:extLst>
                  <a:ext uri="{FF2B5EF4-FFF2-40B4-BE49-F238E27FC236}">
                    <a16:creationId xmlns:a16="http://schemas.microsoft.com/office/drawing/2014/main" id="{F9876937-7CDD-4E51-BE25-E2413B17D9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9600" y="3005110"/>
                <a:ext cx="616072" cy="450170"/>
              </a:xfrm>
              <a:prstGeom prst="flowChartDecision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直線矢印コネクタ 67">
            <a:extLst>
              <a:ext uri="{FF2B5EF4-FFF2-40B4-BE49-F238E27FC236}">
                <a16:creationId xmlns:a16="http://schemas.microsoft.com/office/drawing/2014/main" id="{7C227FB9-FCE4-47B8-A966-2FBB2D2BAC1A}"/>
              </a:ext>
            </a:extLst>
          </p:cNvPr>
          <p:cNvCxnSpPr>
            <a:cxnSpLocks/>
            <a:stCxn id="69" idx="6"/>
            <a:endCxn id="67" idx="0"/>
          </p:cNvCxnSpPr>
          <p:nvPr/>
        </p:nvCxnSpPr>
        <p:spPr>
          <a:xfrm flipH="1">
            <a:off x="2157637" y="2876051"/>
            <a:ext cx="2111" cy="12906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円/楕円 97">
            <a:extLst>
              <a:ext uri="{FF2B5EF4-FFF2-40B4-BE49-F238E27FC236}">
                <a16:creationId xmlns:a16="http://schemas.microsoft.com/office/drawing/2014/main" id="{A3517748-DF8E-40A5-B069-7DED7FB89DC4}"/>
              </a:ext>
            </a:extLst>
          </p:cNvPr>
          <p:cNvSpPr/>
          <p:nvPr/>
        </p:nvSpPr>
        <p:spPr>
          <a:xfrm rot="5400000">
            <a:off x="2078015" y="2705647"/>
            <a:ext cx="163464" cy="177342"/>
          </a:xfrm>
          <a:prstGeom prst="ellipse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342900">
              <a:defRPr/>
            </a:pPr>
            <a:endParaRPr lang="ja-JP" altLang="en-US" sz="1500" dirty="0">
              <a:solidFill>
                <a:prstClr val="black"/>
              </a:solidFill>
              <a:latin typeface="Times New Roman" pitchFamily="18" charset="0"/>
              <a:ea typeface="HGPｺﾞｼｯｸM" pitchFamily="50" charset="-128"/>
              <a:cs typeface="Times New Roman" pitchFamily="18" charset="0"/>
            </a:endParaRPr>
          </a:p>
        </p:txBody>
      </p:sp>
      <p:grpSp>
        <p:nvGrpSpPr>
          <p:cNvPr id="70" name="グループ化 69">
            <a:extLst>
              <a:ext uri="{FF2B5EF4-FFF2-40B4-BE49-F238E27FC236}">
                <a16:creationId xmlns:a16="http://schemas.microsoft.com/office/drawing/2014/main" id="{9F78919B-C56C-44F6-86ED-B9E7F0A7DB99}"/>
              </a:ext>
            </a:extLst>
          </p:cNvPr>
          <p:cNvGrpSpPr/>
          <p:nvPr/>
        </p:nvGrpSpPr>
        <p:grpSpPr>
          <a:xfrm>
            <a:off x="2038351" y="5318239"/>
            <a:ext cx="268194" cy="239464"/>
            <a:chOff x="211409" y="5509823"/>
            <a:chExt cx="357592" cy="319285"/>
          </a:xfrm>
        </p:grpSpPr>
        <p:sp>
          <p:nvSpPr>
            <p:cNvPr id="71" name="円/楕円 122">
              <a:extLst>
                <a:ext uri="{FF2B5EF4-FFF2-40B4-BE49-F238E27FC236}">
                  <a16:creationId xmlns:a16="http://schemas.microsoft.com/office/drawing/2014/main" id="{52C2E709-8066-4F9D-97DF-FBF817BFC755}"/>
                </a:ext>
              </a:extLst>
            </p:cNvPr>
            <p:cNvSpPr/>
            <p:nvPr/>
          </p:nvSpPr>
          <p:spPr>
            <a:xfrm rot="5400000">
              <a:off x="230562" y="5490670"/>
              <a:ext cx="319285" cy="357592"/>
            </a:xfrm>
            <a:prstGeom prst="ellipse">
              <a:avLst/>
            </a:prstGeom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342900">
                <a:defRPr/>
              </a:pPr>
              <a:endParaRPr lang="ja-JP" altLang="en-US" sz="1500" dirty="0">
                <a:solidFill>
                  <a:prstClr val="black"/>
                </a:solidFill>
                <a:latin typeface="Times New Roman" pitchFamily="18" charset="0"/>
                <a:ea typeface="HGPｺﾞｼｯｸM" pitchFamily="50" charset="-128"/>
                <a:cs typeface="Times New Roman" pitchFamily="18" charset="0"/>
              </a:endParaRPr>
            </a:p>
          </p:txBody>
        </p:sp>
        <p:sp>
          <p:nvSpPr>
            <p:cNvPr id="72" name="円/楕円 123">
              <a:extLst>
                <a:ext uri="{FF2B5EF4-FFF2-40B4-BE49-F238E27FC236}">
                  <a16:creationId xmlns:a16="http://schemas.microsoft.com/office/drawing/2014/main" id="{D607337D-652E-48EC-BF79-7562A6307E5D}"/>
                </a:ext>
              </a:extLst>
            </p:cNvPr>
            <p:cNvSpPr/>
            <p:nvPr/>
          </p:nvSpPr>
          <p:spPr>
            <a:xfrm rot="5400000">
              <a:off x="289606" y="5553883"/>
              <a:ext cx="204086" cy="231167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342900">
                <a:defRPr/>
              </a:pPr>
              <a:endParaRPr lang="ja-JP" altLang="en-US" sz="1500" dirty="0">
                <a:solidFill>
                  <a:prstClr val="black"/>
                </a:solidFill>
                <a:latin typeface="Times New Roman" pitchFamily="18" charset="0"/>
                <a:ea typeface="HGPｺﾞｼｯｸM" pitchFamily="50" charset="-128"/>
                <a:cs typeface="Times New Roman" pitchFamily="18" charset="0"/>
              </a:endParaRPr>
            </a:p>
          </p:txBody>
        </p:sp>
      </p:grp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1467FC8C-0C24-4898-AF77-093E58DF9FDE}"/>
              </a:ext>
            </a:extLst>
          </p:cNvPr>
          <p:cNvSpPr txBox="1"/>
          <p:nvPr/>
        </p:nvSpPr>
        <p:spPr>
          <a:xfrm>
            <a:off x="2038351" y="2368600"/>
            <a:ext cx="243930" cy="300082"/>
          </a:xfrm>
          <a:prstGeom prst="rect">
            <a:avLst/>
          </a:prstGeom>
          <a:solidFill>
            <a:srgbClr val="8FAADC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defTabSz="342900">
              <a:defRPr/>
            </a:pPr>
            <a:r>
              <a:rPr lang="en-US" altLang="ja-JP" sz="1350" dirty="0">
                <a:solidFill>
                  <a:prstClr val="black"/>
                </a:solidFill>
                <a:latin typeface="Century Gothic" panose="020B0502020202020204"/>
                <a:ea typeface="メイリオ" panose="020B0604030504040204" pitchFamily="50" charset="-128"/>
              </a:rPr>
              <a:t>2</a:t>
            </a:r>
            <a:endParaRPr lang="ja-JP" altLang="en-US" sz="1350" dirty="0">
              <a:solidFill>
                <a:prstClr val="black"/>
              </a:solidFill>
              <a:latin typeface="Century Gothic" panose="020B0502020202020204"/>
              <a:ea typeface="メイリオ" panose="020B0604030504040204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円/楕円 96">
                <a:extLst>
                  <a:ext uri="{FF2B5EF4-FFF2-40B4-BE49-F238E27FC236}">
                    <a16:creationId xmlns:a16="http://schemas.microsoft.com/office/drawing/2014/main" id="{04CA2461-7011-4779-ADC2-3EA655EC08DE}"/>
                  </a:ext>
                </a:extLst>
              </p:cNvPr>
              <p:cNvSpPr/>
              <p:nvPr/>
            </p:nvSpPr>
            <p:spPr>
              <a:xfrm>
                <a:off x="1849600" y="3584341"/>
                <a:ext cx="616072" cy="450170"/>
              </a:xfrm>
              <a:prstGeom prst="flowChartDecision">
                <a:avLst/>
              </a:prstGeom>
              <a:solidFill>
                <a:srgbClr val="8FAADC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34290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5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HGPｺﾞｼｯｸM" pitchFamily="50" charset="-128"/>
                          <a:cs typeface="Times New Roman" pitchFamily="18" charset="0"/>
                        </a:rPr>
                        <m:t>+502</m:t>
                      </m:r>
                    </m:oMath>
                  </m:oMathPara>
                </a14:m>
                <a:endParaRPr lang="ja-JP" altLang="en-US" sz="1500" dirty="0">
                  <a:solidFill>
                    <a:prstClr val="black"/>
                  </a:solidFill>
                  <a:latin typeface="Times New Roman" pitchFamily="18" charset="0"/>
                  <a:ea typeface="HGPｺﾞｼｯｸM" pitchFamily="50" charset="-128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74" name="円/楕円 96">
                <a:extLst>
                  <a:ext uri="{FF2B5EF4-FFF2-40B4-BE49-F238E27FC236}">
                    <a16:creationId xmlns:a16="http://schemas.microsoft.com/office/drawing/2014/main" id="{04CA2461-7011-4779-ADC2-3EA655EC08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9600" y="3584341"/>
                <a:ext cx="616072" cy="450170"/>
              </a:xfrm>
              <a:prstGeom prst="flowChartDecision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直線矢印コネクタ 74">
            <a:extLst>
              <a:ext uri="{FF2B5EF4-FFF2-40B4-BE49-F238E27FC236}">
                <a16:creationId xmlns:a16="http://schemas.microsoft.com/office/drawing/2014/main" id="{B2A55F70-4954-412F-97F1-A3E911AB8072}"/>
              </a:ext>
            </a:extLst>
          </p:cNvPr>
          <p:cNvCxnSpPr>
            <a:cxnSpLocks/>
            <a:stCxn id="67" idx="2"/>
            <a:endCxn id="74" idx="0"/>
          </p:cNvCxnSpPr>
          <p:nvPr/>
        </p:nvCxnSpPr>
        <p:spPr>
          <a:xfrm>
            <a:off x="2157635" y="3455281"/>
            <a:ext cx="0" cy="12906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円/楕円 96">
                <a:extLst>
                  <a:ext uri="{FF2B5EF4-FFF2-40B4-BE49-F238E27FC236}">
                    <a16:creationId xmlns:a16="http://schemas.microsoft.com/office/drawing/2014/main" id="{03962A8E-5B6F-4971-BD16-A0A5CD158C0D}"/>
                  </a:ext>
                </a:extLst>
              </p:cNvPr>
              <p:cNvSpPr/>
              <p:nvPr/>
            </p:nvSpPr>
            <p:spPr>
              <a:xfrm>
                <a:off x="1849599" y="4162175"/>
                <a:ext cx="616072" cy="450170"/>
              </a:xfrm>
              <a:prstGeom prst="flowChartDecision">
                <a:avLst/>
              </a:prstGeom>
              <a:solidFill>
                <a:srgbClr val="8FAADC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34290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5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HGPｺﾞｼｯｸM" pitchFamily="50" charset="-128"/>
                          <a:cs typeface="Times New Roman" pitchFamily="18" charset="0"/>
                        </a:rPr>
                        <m:t>+86</m:t>
                      </m:r>
                    </m:oMath>
                  </m:oMathPara>
                </a14:m>
                <a:endParaRPr lang="ja-JP" altLang="en-US" sz="1500" dirty="0">
                  <a:solidFill>
                    <a:prstClr val="black"/>
                  </a:solidFill>
                  <a:latin typeface="Times New Roman" pitchFamily="18" charset="0"/>
                  <a:ea typeface="HGPｺﾞｼｯｸM" pitchFamily="50" charset="-128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76" name="円/楕円 96">
                <a:extLst>
                  <a:ext uri="{FF2B5EF4-FFF2-40B4-BE49-F238E27FC236}">
                    <a16:creationId xmlns:a16="http://schemas.microsoft.com/office/drawing/2014/main" id="{03962A8E-5B6F-4971-BD16-A0A5CD158C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9599" y="4162175"/>
                <a:ext cx="616072" cy="450170"/>
              </a:xfrm>
              <a:prstGeom prst="flowChartDecision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直線矢印コネクタ 76">
            <a:extLst>
              <a:ext uri="{FF2B5EF4-FFF2-40B4-BE49-F238E27FC236}">
                <a16:creationId xmlns:a16="http://schemas.microsoft.com/office/drawing/2014/main" id="{081B6C6E-DE4B-496B-8C52-FD44706560B7}"/>
              </a:ext>
            </a:extLst>
          </p:cNvPr>
          <p:cNvCxnSpPr>
            <a:cxnSpLocks/>
            <a:stCxn id="74" idx="2"/>
            <a:endCxn id="76" idx="0"/>
          </p:cNvCxnSpPr>
          <p:nvPr/>
        </p:nvCxnSpPr>
        <p:spPr>
          <a:xfrm flipH="1">
            <a:off x="2157634" y="4034510"/>
            <a:ext cx="2" cy="12766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矢印コネクタ 77">
            <a:extLst>
              <a:ext uri="{FF2B5EF4-FFF2-40B4-BE49-F238E27FC236}">
                <a16:creationId xmlns:a16="http://schemas.microsoft.com/office/drawing/2014/main" id="{C1CE674D-2EDA-4391-8921-9E1642FBB6FE}"/>
              </a:ext>
            </a:extLst>
          </p:cNvPr>
          <p:cNvCxnSpPr>
            <a:cxnSpLocks/>
            <a:stCxn id="92" idx="2"/>
            <a:endCxn id="71" idx="2"/>
          </p:cNvCxnSpPr>
          <p:nvPr/>
        </p:nvCxnSpPr>
        <p:spPr>
          <a:xfrm>
            <a:off x="2157634" y="5190180"/>
            <a:ext cx="14814" cy="12806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グループ化 78">
            <a:extLst>
              <a:ext uri="{FF2B5EF4-FFF2-40B4-BE49-F238E27FC236}">
                <a16:creationId xmlns:a16="http://schemas.microsoft.com/office/drawing/2014/main" id="{2D2858E2-33A6-4BAE-A15D-8C7D437B5F4F}"/>
              </a:ext>
            </a:extLst>
          </p:cNvPr>
          <p:cNvGrpSpPr/>
          <p:nvPr/>
        </p:nvGrpSpPr>
        <p:grpSpPr>
          <a:xfrm>
            <a:off x="2522277" y="2368601"/>
            <a:ext cx="616073" cy="2610874"/>
            <a:chOff x="-2" y="1980093"/>
            <a:chExt cx="821431" cy="34811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円/楕円 96">
                  <a:extLst>
                    <a:ext uri="{FF2B5EF4-FFF2-40B4-BE49-F238E27FC236}">
                      <a16:creationId xmlns:a16="http://schemas.microsoft.com/office/drawing/2014/main" id="{9602938C-E69B-4FCE-BD14-46B059B2B869}"/>
                    </a:ext>
                  </a:extLst>
                </p:cNvPr>
                <p:cNvSpPr/>
                <p:nvPr/>
              </p:nvSpPr>
              <p:spPr>
                <a:xfrm>
                  <a:off x="0" y="2828774"/>
                  <a:ext cx="821429" cy="600226"/>
                </a:xfrm>
                <a:prstGeom prst="flowChartDecision">
                  <a:avLst/>
                </a:prstGeom>
                <a:solidFill>
                  <a:schemeClr val="accent4"/>
                </a:solidFill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 defTabSz="34290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5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HGPｺﾞｼｯｸM" pitchFamily="50" charset="-128"/>
                            <a:cs typeface="Times New Roman" pitchFamily="18" charset="0"/>
                          </a:rPr>
                          <m:t>+200</m:t>
                        </m:r>
                      </m:oMath>
                    </m:oMathPara>
                  </a14:m>
                  <a:endParaRPr lang="ja-JP" altLang="en-US" sz="1500" dirty="0">
                    <a:solidFill>
                      <a:prstClr val="black"/>
                    </a:solidFill>
                    <a:latin typeface="Times New Roman" pitchFamily="18" charset="0"/>
                    <a:ea typeface="HGPｺﾞｼｯｸM" pitchFamily="50" charset="-128"/>
                    <a:cs typeface="Times New Roman" pitchFamily="18" charset="0"/>
                  </a:endParaRPr>
                </a:p>
              </p:txBody>
            </p:sp>
          </mc:Choice>
          <mc:Fallback xmlns="">
            <p:sp>
              <p:nvSpPr>
                <p:cNvPr id="80" name="円/楕円 96">
                  <a:extLst>
                    <a:ext uri="{FF2B5EF4-FFF2-40B4-BE49-F238E27FC236}">
                      <a16:creationId xmlns:a16="http://schemas.microsoft.com/office/drawing/2014/main" id="{9602938C-E69B-4FCE-BD14-46B059B2B86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0" y="2828774"/>
                  <a:ext cx="821429" cy="600226"/>
                </a:xfrm>
                <a:prstGeom prst="flowChartDecision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1" name="直線矢印コネクタ 80">
              <a:extLst>
                <a:ext uri="{FF2B5EF4-FFF2-40B4-BE49-F238E27FC236}">
                  <a16:creationId xmlns:a16="http://schemas.microsoft.com/office/drawing/2014/main" id="{5D4B143D-FE87-40E9-BFFE-2333001823FB}"/>
                </a:ext>
              </a:extLst>
            </p:cNvPr>
            <p:cNvCxnSpPr>
              <a:cxnSpLocks/>
              <a:stCxn id="82" idx="6"/>
              <a:endCxn id="80" idx="0"/>
            </p:cNvCxnSpPr>
            <p:nvPr/>
          </p:nvCxnSpPr>
          <p:spPr>
            <a:xfrm flipH="1">
              <a:off x="410715" y="2656693"/>
              <a:ext cx="2815" cy="17208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円/楕円 97">
              <a:extLst>
                <a:ext uri="{FF2B5EF4-FFF2-40B4-BE49-F238E27FC236}">
                  <a16:creationId xmlns:a16="http://schemas.microsoft.com/office/drawing/2014/main" id="{202019FA-ECA5-464C-A68E-2BE900EF466B}"/>
                </a:ext>
              </a:extLst>
            </p:cNvPr>
            <p:cNvSpPr/>
            <p:nvPr/>
          </p:nvSpPr>
          <p:spPr>
            <a:xfrm rot="5400000">
              <a:off x="304554" y="2429489"/>
              <a:ext cx="217952" cy="236456"/>
            </a:xfrm>
            <a:prstGeom prst="ellipse">
              <a:avLst/>
            </a:prstGeom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342900">
                <a:defRPr/>
              </a:pPr>
              <a:endParaRPr lang="ja-JP" altLang="en-US" sz="1500" dirty="0">
                <a:solidFill>
                  <a:prstClr val="black"/>
                </a:solidFill>
                <a:latin typeface="Times New Roman" pitchFamily="18" charset="0"/>
                <a:ea typeface="HGPｺﾞｼｯｸM" pitchFamily="50" charset="-128"/>
                <a:cs typeface="Times New Roman" pitchFamily="18" charset="0"/>
              </a:endParaRPr>
            </a:p>
          </p:txBody>
        </p:sp>
        <p:grpSp>
          <p:nvGrpSpPr>
            <p:cNvPr id="83" name="グループ化 82">
              <a:extLst>
                <a:ext uri="{FF2B5EF4-FFF2-40B4-BE49-F238E27FC236}">
                  <a16:creationId xmlns:a16="http://schemas.microsoft.com/office/drawing/2014/main" id="{1EC24743-2830-4BE9-9E21-7CE8006DD91D}"/>
                </a:ext>
              </a:extLst>
            </p:cNvPr>
            <p:cNvGrpSpPr/>
            <p:nvPr/>
          </p:nvGrpSpPr>
          <p:grpSpPr>
            <a:xfrm>
              <a:off x="231916" y="5141973"/>
              <a:ext cx="357592" cy="319285"/>
              <a:chOff x="211409" y="5509823"/>
              <a:chExt cx="357592" cy="319285"/>
            </a:xfrm>
          </p:grpSpPr>
          <p:sp>
            <p:nvSpPr>
              <p:cNvPr id="90" name="円/楕円 122">
                <a:extLst>
                  <a:ext uri="{FF2B5EF4-FFF2-40B4-BE49-F238E27FC236}">
                    <a16:creationId xmlns:a16="http://schemas.microsoft.com/office/drawing/2014/main" id="{F35A9BE0-A269-46C0-9067-2C1CCD9A4A79}"/>
                  </a:ext>
                </a:extLst>
              </p:cNvPr>
              <p:cNvSpPr/>
              <p:nvPr/>
            </p:nvSpPr>
            <p:spPr>
              <a:xfrm rot="5400000">
                <a:off x="230562" y="5490670"/>
                <a:ext cx="319285" cy="357592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342900">
                  <a:defRPr/>
                </a:pPr>
                <a:endParaRPr lang="ja-JP" altLang="en-US" sz="1500" dirty="0">
                  <a:solidFill>
                    <a:prstClr val="black"/>
                  </a:solidFill>
                  <a:latin typeface="Times New Roman" pitchFamily="18" charset="0"/>
                  <a:ea typeface="HGPｺﾞｼｯｸM" pitchFamily="50" charset="-128"/>
                  <a:cs typeface="Times New Roman" pitchFamily="18" charset="0"/>
                </a:endParaRPr>
              </a:p>
            </p:txBody>
          </p:sp>
          <p:sp>
            <p:nvSpPr>
              <p:cNvPr id="91" name="円/楕円 123">
                <a:extLst>
                  <a:ext uri="{FF2B5EF4-FFF2-40B4-BE49-F238E27FC236}">
                    <a16:creationId xmlns:a16="http://schemas.microsoft.com/office/drawing/2014/main" id="{5A11E2BE-211B-4F3A-95EF-FEE8D0E269AE}"/>
                  </a:ext>
                </a:extLst>
              </p:cNvPr>
              <p:cNvSpPr/>
              <p:nvPr/>
            </p:nvSpPr>
            <p:spPr>
              <a:xfrm rot="5400000">
                <a:off x="289606" y="5553883"/>
                <a:ext cx="204086" cy="231167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342900">
                  <a:defRPr/>
                </a:pPr>
                <a:endParaRPr lang="ja-JP" altLang="en-US" sz="1500" dirty="0">
                  <a:solidFill>
                    <a:prstClr val="black"/>
                  </a:solidFill>
                  <a:latin typeface="Times New Roman" pitchFamily="18" charset="0"/>
                  <a:ea typeface="HGPｺﾞｼｯｸM" pitchFamily="50" charset="-128"/>
                  <a:cs typeface="Times New Roman" pitchFamily="18" charset="0"/>
                </a:endParaRPr>
              </a:p>
            </p:txBody>
          </p:sp>
        </p:grpSp>
        <p:sp>
          <p:nvSpPr>
            <p:cNvPr id="84" name="テキスト ボックス 83">
              <a:extLst>
                <a:ext uri="{FF2B5EF4-FFF2-40B4-BE49-F238E27FC236}">
                  <a16:creationId xmlns:a16="http://schemas.microsoft.com/office/drawing/2014/main" id="{0A98AA2E-D31A-4A66-A0B2-31080B388472}"/>
                </a:ext>
              </a:extLst>
            </p:cNvPr>
            <p:cNvSpPr txBox="1"/>
            <p:nvPr/>
          </p:nvSpPr>
          <p:spPr>
            <a:xfrm>
              <a:off x="251669" y="1980093"/>
              <a:ext cx="325240" cy="400109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defTabSz="342900">
                <a:defRPr/>
              </a:pPr>
              <a:r>
                <a:rPr lang="en-US" altLang="ja-JP" sz="1350" dirty="0">
                  <a:solidFill>
                    <a:prstClr val="black"/>
                  </a:solidFill>
                  <a:latin typeface="Century Gothic" panose="020B0502020202020204"/>
                  <a:ea typeface="メイリオ" panose="020B0604030504040204" pitchFamily="50" charset="-128"/>
                </a:rPr>
                <a:t>3</a:t>
              </a:r>
              <a:endParaRPr lang="ja-JP" altLang="en-US" sz="1350" dirty="0">
                <a:solidFill>
                  <a:prstClr val="black"/>
                </a:solidFill>
                <a:latin typeface="Century Gothic" panose="020B0502020202020204"/>
                <a:ea typeface="メイリオ" panose="020B0604030504040204" pitchFamily="50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円/楕円 96">
                  <a:extLst>
                    <a:ext uri="{FF2B5EF4-FFF2-40B4-BE49-F238E27FC236}">
                      <a16:creationId xmlns:a16="http://schemas.microsoft.com/office/drawing/2014/main" id="{6EB1F86E-9589-47BE-B676-E50D517FC27C}"/>
                    </a:ext>
                  </a:extLst>
                </p:cNvPr>
                <p:cNvSpPr/>
                <p:nvPr/>
              </p:nvSpPr>
              <p:spPr>
                <a:xfrm>
                  <a:off x="0" y="3601081"/>
                  <a:ext cx="821429" cy="600226"/>
                </a:xfrm>
                <a:prstGeom prst="flowChartDecision">
                  <a:avLst/>
                </a:prstGeom>
                <a:solidFill>
                  <a:schemeClr val="accent4"/>
                </a:solidFill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 defTabSz="34290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5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HGPｺﾞｼｯｸM" pitchFamily="50" charset="-128"/>
                            <a:cs typeface="Times New Roman" pitchFamily="18" charset="0"/>
                          </a:rPr>
                          <m:t>+400</m:t>
                        </m:r>
                      </m:oMath>
                    </m:oMathPara>
                  </a14:m>
                  <a:endParaRPr lang="ja-JP" altLang="en-US" sz="1500" dirty="0">
                    <a:solidFill>
                      <a:prstClr val="black"/>
                    </a:solidFill>
                    <a:latin typeface="Times New Roman" pitchFamily="18" charset="0"/>
                    <a:ea typeface="HGPｺﾞｼｯｸM" pitchFamily="50" charset="-128"/>
                    <a:cs typeface="Times New Roman" pitchFamily="18" charset="0"/>
                  </a:endParaRPr>
                </a:p>
              </p:txBody>
            </p:sp>
          </mc:Choice>
          <mc:Fallback xmlns="">
            <p:sp>
              <p:nvSpPr>
                <p:cNvPr id="85" name="円/楕円 96">
                  <a:extLst>
                    <a:ext uri="{FF2B5EF4-FFF2-40B4-BE49-F238E27FC236}">
                      <a16:creationId xmlns:a16="http://schemas.microsoft.com/office/drawing/2014/main" id="{6EB1F86E-9589-47BE-B676-E50D517FC27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0" y="3601081"/>
                  <a:ext cx="821429" cy="600226"/>
                </a:xfrm>
                <a:prstGeom prst="flowChartDecision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6" name="直線矢印コネクタ 85">
              <a:extLst>
                <a:ext uri="{FF2B5EF4-FFF2-40B4-BE49-F238E27FC236}">
                  <a16:creationId xmlns:a16="http://schemas.microsoft.com/office/drawing/2014/main" id="{ED67285E-8471-4B12-8DCF-DA62A1BC8516}"/>
                </a:ext>
              </a:extLst>
            </p:cNvPr>
            <p:cNvCxnSpPr>
              <a:cxnSpLocks/>
              <a:stCxn id="80" idx="2"/>
              <a:endCxn id="85" idx="0"/>
            </p:cNvCxnSpPr>
            <p:nvPr/>
          </p:nvCxnSpPr>
          <p:spPr>
            <a:xfrm>
              <a:off x="410715" y="3429000"/>
              <a:ext cx="0" cy="17208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円/楕円 96">
                  <a:extLst>
                    <a:ext uri="{FF2B5EF4-FFF2-40B4-BE49-F238E27FC236}">
                      <a16:creationId xmlns:a16="http://schemas.microsoft.com/office/drawing/2014/main" id="{A454D5C9-60B2-4F32-A265-FFE59F2AD0F7}"/>
                    </a:ext>
                  </a:extLst>
                </p:cNvPr>
                <p:cNvSpPr/>
                <p:nvPr/>
              </p:nvSpPr>
              <p:spPr>
                <a:xfrm>
                  <a:off x="-2" y="4371527"/>
                  <a:ext cx="821429" cy="600226"/>
                </a:xfrm>
                <a:prstGeom prst="flowChartDecision">
                  <a:avLst/>
                </a:prstGeom>
                <a:solidFill>
                  <a:schemeClr val="accent4"/>
                </a:solidFill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 defTabSz="34290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5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HGPｺﾞｼｯｸM" pitchFamily="50" charset="-128"/>
                            <a:cs typeface="Times New Roman" pitchFamily="18" charset="0"/>
                          </a:rPr>
                          <m:t>−600</m:t>
                        </m:r>
                      </m:oMath>
                    </m:oMathPara>
                  </a14:m>
                  <a:endParaRPr lang="ja-JP" altLang="en-US" sz="1500" dirty="0">
                    <a:solidFill>
                      <a:prstClr val="black"/>
                    </a:solidFill>
                    <a:latin typeface="Times New Roman" pitchFamily="18" charset="0"/>
                    <a:ea typeface="HGPｺﾞｼｯｸM" pitchFamily="50" charset="-128"/>
                    <a:cs typeface="Times New Roman" pitchFamily="18" charset="0"/>
                  </a:endParaRPr>
                </a:p>
              </p:txBody>
            </p:sp>
          </mc:Choice>
          <mc:Fallback xmlns="">
            <p:sp>
              <p:nvSpPr>
                <p:cNvPr id="87" name="円/楕円 96">
                  <a:extLst>
                    <a:ext uri="{FF2B5EF4-FFF2-40B4-BE49-F238E27FC236}">
                      <a16:creationId xmlns:a16="http://schemas.microsoft.com/office/drawing/2014/main" id="{A454D5C9-60B2-4F32-A265-FFE59F2AD0F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2" y="4371527"/>
                  <a:ext cx="821429" cy="600226"/>
                </a:xfrm>
                <a:prstGeom prst="flowChartDecision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8" name="直線矢印コネクタ 87">
              <a:extLst>
                <a:ext uri="{FF2B5EF4-FFF2-40B4-BE49-F238E27FC236}">
                  <a16:creationId xmlns:a16="http://schemas.microsoft.com/office/drawing/2014/main" id="{537A8CFE-125C-4EC3-A714-538D4DF6434B}"/>
                </a:ext>
              </a:extLst>
            </p:cNvPr>
            <p:cNvCxnSpPr>
              <a:cxnSpLocks/>
              <a:stCxn id="85" idx="2"/>
              <a:endCxn id="87" idx="0"/>
            </p:cNvCxnSpPr>
            <p:nvPr/>
          </p:nvCxnSpPr>
          <p:spPr>
            <a:xfrm flipH="1">
              <a:off x="410713" y="4201307"/>
              <a:ext cx="2" cy="17022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線矢印コネクタ 88">
              <a:extLst>
                <a:ext uri="{FF2B5EF4-FFF2-40B4-BE49-F238E27FC236}">
                  <a16:creationId xmlns:a16="http://schemas.microsoft.com/office/drawing/2014/main" id="{6B901D74-B0F6-471F-8CD9-9DA62398E84F}"/>
                </a:ext>
              </a:extLst>
            </p:cNvPr>
            <p:cNvCxnSpPr>
              <a:cxnSpLocks/>
              <a:stCxn id="87" idx="2"/>
              <a:endCxn id="90" idx="2"/>
            </p:cNvCxnSpPr>
            <p:nvPr/>
          </p:nvCxnSpPr>
          <p:spPr>
            <a:xfrm flipH="1">
              <a:off x="410712" y="4971753"/>
              <a:ext cx="1" cy="17022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円/楕円 96">
                <a:extLst>
                  <a:ext uri="{FF2B5EF4-FFF2-40B4-BE49-F238E27FC236}">
                    <a16:creationId xmlns:a16="http://schemas.microsoft.com/office/drawing/2014/main" id="{E55AB5C7-CA9A-4818-BDBD-9A55EC157A35}"/>
                  </a:ext>
                </a:extLst>
              </p:cNvPr>
              <p:cNvSpPr/>
              <p:nvPr/>
            </p:nvSpPr>
            <p:spPr>
              <a:xfrm>
                <a:off x="1849598" y="4740010"/>
                <a:ext cx="616072" cy="450170"/>
              </a:xfrm>
              <a:prstGeom prst="flowChartDecision">
                <a:avLst/>
              </a:prstGeom>
              <a:solidFill>
                <a:srgbClr val="8FAADC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34290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5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HGPｺﾞｼｯｸM" pitchFamily="50" charset="-128"/>
                          <a:cs typeface="Times New Roman" pitchFamily="18" charset="0"/>
                        </a:rPr>
                        <m:t>−913</m:t>
                      </m:r>
                    </m:oMath>
                  </m:oMathPara>
                </a14:m>
                <a:endParaRPr lang="ja-JP" altLang="en-US" sz="1500" dirty="0">
                  <a:solidFill>
                    <a:prstClr val="black"/>
                  </a:solidFill>
                  <a:latin typeface="Times New Roman" pitchFamily="18" charset="0"/>
                  <a:ea typeface="HGPｺﾞｼｯｸM" pitchFamily="50" charset="-128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92" name="円/楕円 96">
                <a:extLst>
                  <a:ext uri="{FF2B5EF4-FFF2-40B4-BE49-F238E27FC236}">
                    <a16:creationId xmlns:a16="http://schemas.microsoft.com/office/drawing/2014/main" id="{E55AB5C7-CA9A-4818-BDBD-9A55EC157A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9598" y="4740010"/>
                <a:ext cx="616072" cy="450170"/>
              </a:xfrm>
              <a:prstGeom prst="flowChartDecision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3" name="直線矢印コネクタ 92">
            <a:extLst>
              <a:ext uri="{FF2B5EF4-FFF2-40B4-BE49-F238E27FC236}">
                <a16:creationId xmlns:a16="http://schemas.microsoft.com/office/drawing/2014/main" id="{ABC6D41A-72FA-4C7D-B5DB-E1A561563BC0}"/>
              </a:ext>
            </a:extLst>
          </p:cNvPr>
          <p:cNvCxnSpPr>
            <a:cxnSpLocks/>
            <a:stCxn id="76" idx="2"/>
            <a:endCxn id="92" idx="0"/>
          </p:cNvCxnSpPr>
          <p:nvPr/>
        </p:nvCxnSpPr>
        <p:spPr>
          <a:xfrm flipH="1">
            <a:off x="2157634" y="4612345"/>
            <a:ext cx="1" cy="12766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テキスト ボックス 93">
                <a:extLst>
                  <a:ext uri="{FF2B5EF4-FFF2-40B4-BE49-F238E27FC236}">
                    <a16:creationId xmlns:a16="http://schemas.microsoft.com/office/drawing/2014/main" id="{47D40059-9EC7-4D16-8C47-4B3D090F83A3}"/>
                  </a:ext>
                </a:extLst>
              </p:cNvPr>
              <p:cNvSpPr txBox="1"/>
              <p:nvPr/>
            </p:nvSpPr>
            <p:spPr>
              <a:xfrm>
                <a:off x="1362923" y="1962515"/>
                <a:ext cx="1592036" cy="369332"/>
              </a:xfrm>
              <a:prstGeom prst="rect">
                <a:avLst/>
              </a:prstGeom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 defTabSz="342900">
                  <a:defRPr/>
                </a:pPr>
                <a:r>
                  <a:rPr lang="en-US" altLang="ja-JP" dirty="0">
                    <a:solidFill>
                      <a:prstClr val="black"/>
                    </a:solidFill>
                    <a:latin typeface="Century Gothic" panose="020B0502020202020204"/>
                    <a:ea typeface="メイリオ" panose="020B0604030504040204" pitchFamily="50" charset="-128"/>
                  </a:rPr>
                  <a:t>Task</a:t>
                </a:r>
                <a:r>
                  <a:rPr lang="ja-JP" altLang="en-US" dirty="0">
                    <a:solidFill>
                      <a:prstClr val="black"/>
                    </a:solidFill>
                    <a:latin typeface="Century Gothic" panose="020B0502020202020204"/>
                    <a:ea typeface="メイリオ" panose="020B0604030504040204" pitchFamily="50" charset="-128"/>
                  </a:rPr>
                  <a:t> </a:t>
                </a:r>
                <a:r>
                  <a:rPr lang="en-US" altLang="ja-JP" dirty="0">
                    <a:solidFill>
                      <a:prstClr val="black"/>
                    </a:solidFill>
                    <a:latin typeface="Century Gothic" panose="020B0502020202020204"/>
                    <a:ea typeface="メイリオ" panose="020B0604030504040204" pitchFamily="50" charset="-128"/>
                  </a:rPr>
                  <a:t>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𝑇𝑆</m:t>
                        </m:r>
                      </m:e>
                      <m:sub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ja-JP" altLang="en-US" i="1" dirty="0">
                  <a:solidFill>
                    <a:prstClr val="black"/>
                  </a:solidFill>
                  <a:latin typeface="Century Gothic" panose="020B0502020202020204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94" name="テキスト ボックス 93">
                <a:extLst>
                  <a:ext uri="{FF2B5EF4-FFF2-40B4-BE49-F238E27FC236}">
                    <a16:creationId xmlns:a16="http://schemas.microsoft.com/office/drawing/2014/main" id="{47D40059-9EC7-4D16-8C47-4B3D090F83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2923" y="1962515"/>
                <a:ext cx="1592036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5" name="テキスト ボックス 94">
            <a:extLst>
              <a:ext uri="{FF2B5EF4-FFF2-40B4-BE49-F238E27FC236}">
                <a16:creationId xmlns:a16="http://schemas.microsoft.com/office/drawing/2014/main" id="{E3AF9298-5378-4F5C-BD5F-D3B1331B5F7E}"/>
              </a:ext>
            </a:extLst>
          </p:cNvPr>
          <p:cNvSpPr txBox="1"/>
          <p:nvPr/>
        </p:nvSpPr>
        <p:spPr>
          <a:xfrm>
            <a:off x="3225481" y="2147364"/>
            <a:ext cx="1362211" cy="55399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 defTabSz="342900">
              <a:defRPr/>
            </a:pPr>
            <a:r>
              <a:rPr lang="ja-JP" altLang="en-US" sz="1500" dirty="0">
                <a:solidFill>
                  <a:prstClr val="black"/>
                </a:solidFill>
                <a:latin typeface="Century Gothic" panose="020B0502020202020204"/>
                <a:ea typeface="メイリオ" panose="020B0604030504040204" pitchFamily="50" charset="-128"/>
              </a:rPr>
              <a:t>消費メモリ増分</a:t>
            </a:r>
            <a:endParaRPr lang="en-US" altLang="ja-JP" sz="1500" dirty="0">
              <a:solidFill>
                <a:prstClr val="black"/>
              </a:solidFill>
              <a:latin typeface="Century Gothic" panose="020B0502020202020204"/>
              <a:ea typeface="メイリオ" panose="020B0604030504040204" pitchFamily="50" charset="-128"/>
            </a:endParaRPr>
          </a:p>
        </p:txBody>
      </p:sp>
      <p:cxnSp>
        <p:nvCxnSpPr>
          <p:cNvPr id="96" name="直線矢印コネクタ 95">
            <a:extLst>
              <a:ext uri="{FF2B5EF4-FFF2-40B4-BE49-F238E27FC236}">
                <a16:creationId xmlns:a16="http://schemas.microsoft.com/office/drawing/2014/main" id="{6BD6C5C8-AF34-4703-92C3-B727A9ADA423}"/>
              </a:ext>
            </a:extLst>
          </p:cNvPr>
          <p:cNvCxnSpPr>
            <a:cxnSpLocks/>
            <a:stCxn id="95" idx="2"/>
          </p:cNvCxnSpPr>
          <p:nvPr/>
        </p:nvCxnSpPr>
        <p:spPr>
          <a:xfrm flipH="1">
            <a:off x="2203203" y="2701362"/>
            <a:ext cx="1703384" cy="382835"/>
          </a:xfrm>
          <a:prstGeom prst="straightConnector1">
            <a:avLst/>
          </a:prstGeom>
          <a:ln w="28575">
            <a:prstDash val="dash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635EAAD4-1736-4853-8AC4-9C2A9BE35EEF}"/>
              </a:ext>
            </a:extLst>
          </p:cNvPr>
          <p:cNvSpPr txBox="1"/>
          <p:nvPr/>
        </p:nvSpPr>
        <p:spPr>
          <a:xfrm>
            <a:off x="1718101" y="5557703"/>
            <a:ext cx="87716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42900">
              <a:defRPr/>
            </a:pPr>
            <a:r>
              <a:rPr lang="ja-JP" altLang="en-US" sz="1350" dirty="0">
                <a:solidFill>
                  <a:prstClr val="black"/>
                </a:solidFill>
                <a:latin typeface="Century Gothic" panose="020B0502020202020204"/>
                <a:ea typeface="メイリオ" panose="020B0604030504040204" pitchFamily="50" charset="-128"/>
              </a:rPr>
              <a:t>最終状態</a:t>
            </a:r>
          </a:p>
        </p:txBody>
      </p:sp>
      <p:cxnSp>
        <p:nvCxnSpPr>
          <p:cNvPr id="99" name="直線矢印コネクタ 98">
            <a:extLst>
              <a:ext uri="{FF2B5EF4-FFF2-40B4-BE49-F238E27FC236}">
                <a16:creationId xmlns:a16="http://schemas.microsoft.com/office/drawing/2014/main" id="{E82A4DD3-F614-4BA6-B0AA-BB2ED5CFBF57}"/>
              </a:ext>
            </a:extLst>
          </p:cNvPr>
          <p:cNvCxnSpPr>
            <a:cxnSpLocks/>
            <a:stCxn id="95" idx="2"/>
          </p:cNvCxnSpPr>
          <p:nvPr/>
        </p:nvCxnSpPr>
        <p:spPr>
          <a:xfrm flipH="1">
            <a:off x="3019171" y="2701362"/>
            <a:ext cx="887416" cy="1074282"/>
          </a:xfrm>
          <a:prstGeom prst="straightConnector1">
            <a:avLst/>
          </a:prstGeom>
          <a:ln w="28575">
            <a:prstDash val="dash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正方形/長方形 99">
            <a:extLst>
              <a:ext uri="{FF2B5EF4-FFF2-40B4-BE49-F238E27FC236}">
                <a16:creationId xmlns:a16="http://schemas.microsoft.com/office/drawing/2014/main" id="{75EA7124-45D5-4AC0-A302-8C08847B0430}"/>
              </a:ext>
            </a:extLst>
          </p:cNvPr>
          <p:cNvSpPr/>
          <p:nvPr/>
        </p:nvSpPr>
        <p:spPr>
          <a:xfrm>
            <a:off x="1572808" y="2659725"/>
            <a:ext cx="495518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342900">
              <a:defRPr/>
            </a:pPr>
            <a:r>
              <a:rPr lang="ja-JP" altLang="en-US" sz="1350" dirty="0">
                <a:solidFill>
                  <a:prstClr val="black"/>
                </a:solidFill>
                <a:latin typeface="Century Gothic" panose="020B0502020202020204"/>
                <a:ea typeface="メイリオ" panose="020B0604030504040204" pitchFamily="50" charset="-128"/>
              </a:rPr>
              <a:t>初期</a:t>
            </a:r>
          </a:p>
        </p:txBody>
      </p:sp>
      <p:sp>
        <p:nvSpPr>
          <p:cNvPr id="101" name="正方形/長方形 100">
            <a:extLst>
              <a:ext uri="{FF2B5EF4-FFF2-40B4-BE49-F238E27FC236}">
                <a16:creationId xmlns:a16="http://schemas.microsoft.com/office/drawing/2014/main" id="{F546919B-7D36-4453-991F-4AAA974FBA68}"/>
              </a:ext>
            </a:extLst>
          </p:cNvPr>
          <p:cNvSpPr/>
          <p:nvPr/>
        </p:nvSpPr>
        <p:spPr>
          <a:xfrm>
            <a:off x="2248418" y="2656222"/>
            <a:ext cx="495336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342900">
              <a:defRPr/>
            </a:pPr>
            <a:r>
              <a:rPr lang="ja-JP" altLang="en-US" sz="1350" dirty="0">
                <a:solidFill>
                  <a:prstClr val="black"/>
                </a:solidFill>
                <a:latin typeface="Century Gothic" panose="020B0502020202020204"/>
                <a:ea typeface="メイリオ" panose="020B0604030504040204" pitchFamily="50" charset="-128"/>
              </a:rPr>
              <a:t>状態</a:t>
            </a:r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DEA0D2BB-0770-44AF-B955-6C1F313542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6113155"/>
              </p:ext>
            </p:extLst>
          </p:nvPr>
        </p:nvGraphicFramePr>
        <p:xfrm>
          <a:off x="3297911" y="4979475"/>
          <a:ext cx="5035032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8758">
                  <a:extLst>
                    <a:ext uri="{9D8B030D-6E8A-4147-A177-3AD203B41FA5}">
                      <a16:colId xmlns:a16="http://schemas.microsoft.com/office/drawing/2014/main" val="2692180403"/>
                    </a:ext>
                  </a:extLst>
                </a:gridCol>
                <a:gridCol w="1258758">
                  <a:extLst>
                    <a:ext uri="{9D8B030D-6E8A-4147-A177-3AD203B41FA5}">
                      <a16:colId xmlns:a16="http://schemas.microsoft.com/office/drawing/2014/main" val="1886541566"/>
                    </a:ext>
                  </a:extLst>
                </a:gridCol>
                <a:gridCol w="1258758">
                  <a:extLst>
                    <a:ext uri="{9D8B030D-6E8A-4147-A177-3AD203B41FA5}">
                      <a16:colId xmlns:a16="http://schemas.microsoft.com/office/drawing/2014/main" val="1932634989"/>
                    </a:ext>
                  </a:extLst>
                </a:gridCol>
                <a:gridCol w="1258758">
                  <a:extLst>
                    <a:ext uri="{9D8B030D-6E8A-4147-A177-3AD203B41FA5}">
                      <a16:colId xmlns:a16="http://schemas.microsoft.com/office/drawing/2014/main" val="3960224415"/>
                    </a:ext>
                  </a:extLst>
                </a:gridCol>
              </a:tblGrid>
              <a:tr h="26519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Task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5404605"/>
                  </a:ext>
                </a:extLst>
              </a:tr>
              <a:tr h="662975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余裕時間</a:t>
                      </a:r>
                      <a:r>
                        <a:rPr kumimoji="1" lang="en-US" altLang="ja-JP" dirty="0"/>
                        <a:t>×</a:t>
                      </a:r>
                      <a:r>
                        <a:rPr kumimoji="1" lang="ja-JP" altLang="en-US" dirty="0"/>
                        <a:t>最悪実行時間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dirty="0"/>
                    </a:p>
                    <a:p>
                      <a:pPr algn="ctr"/>
                      <a:r>
                        <a:rPr kumimoji="1" lang="en-US" altLang="ja-JP" dirty="0"/>
                        <a:t>2751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dirty="0"/>
                    </a:p>
                    <a:p>
                      <a:pPr algn="ctr"/>
                      <a:r>
                        <a:rPr kumimoji="1" lang="en-US" altLang="ja-JP" dirty="0"/>
                        <a:t>6000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kumimoji="1" lang="en-US" altLang="ja-JP" dirty="0"/>
                    </a:p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kumimoji="1" lang="en-US" altLang="ja-JP" dirty="0"/>
                        <a:t> 7500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095966"/>
                  </a:ext>
                </a:extLst>
              </a:tr>
            </a:tbl>
          </a:graphicData>
        </a:graphic>
      </p:graphicFrame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84A004C-4E4A-49FC-A66D-D89AEE0D6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6F6F1-2C0D-41CF-B349-C178C2F00F8B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6347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BC1683-3E91-445C-B1DE-02834D634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タスクセット③での</a:t>
            </a:r>
            <a:r>
              <a:rPr lang="en-US" altLang="ja-JP" dirty="0"/>
              <a:t>α</a:t>
            </a:r>
            <a:r>
              <a:rPr lang="ja-JP" altLang="en-US" dirty="0"/>
              <a:t>の値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C204738-B791-484C-A512-2BC6B891F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2000" dirty="0"/>
              <a:t>α</a:t>
            </a:r>
            <a:r>
              <a:rPr kumimoji="1" lang="ja-JP" altLang="en-US" sz="2000" dirty="0"/>
              <a:t>＝</a:t>
            </a:r>
            <a:r>
              <a:rPr kumimoji="1" lang="en-US" altLang="ja-JP" sz="2000" dirty="0"/>
              <a:t>14</a:t>
            </a:r>
            <a:r>
              <a:rPr kumimoji="1" lang="ja-JP" altLang="en-US" sz="2000" dirty="0"/>
              <a:t>以下の時最悪実行時間は</a:t>
            </a:r>
            <a:r>
              <a:rPr kumimoji="1" lang="en-US" altLang="ja-JP" sz="2000" dirty="0"/>
              <a:t>1827</a:t>
            </a:r>
          </a:p>
          <a:p>
            <a:pPr marL="0" indent="0">
              <a:buNone/>
            </a:pPr>
            <a:r>
              <a:rPr lang="ja-JP" altLang="en-US" sz="2000" dirty="0"/>
              <a:t>　</a:t>
            </a:r>
            <a:r>
              <a:rPr lang="en-US" altLang="ja-JP" sz="2000" dirty="0"/>
              <a:t>α</a:t>
            </a:r>
            <a:r>
              <a:rPr lang="ja-JP" altLang="en-US" sz="2000" dirty="0"/>
              <a:t>＝</a:t>
            </a:r>
            <a:r>
              <a:rPr lang="en-US" altLang="ja-JP" sz="2000" dirty="0"/>
              <a:t>1</a:t>
            </a:r>
            <a:r>
              <a:rPr lang="ja-JP" altLang="en-US" sz="2000" dirty="0"/>
              <a:t>の時の</a:t>
            </a:r>
            <a:r>
              <a:rPr lang="en-US" altLang="ja-JP" sz="2000" dirty="0"/>
              <a:t>θ</a:t>
            </a:r>
            <a:r>
              <a:rPr lang="ja-JP" altLang="en-US" sz="2000" dirty="0"/>
              <a:t>はそれぞれ</a:t>
            </a:r>
            <a:r>
              <a:rPr lang="en-US" altLang="ja-JP" sz="2000" dirty="0"/>
              <a:t>3251,6325,7700</a:t>
            </a:r>
          </a:p>
          <a:p>
            <a:pPr marL="0" indent="0">
              <a:buNone/>
            </a:pPr>
            <a:endParaRPr lang="en-US" altLang="ja-JP" sz="2000" dirty="0"/>
          </a:p>
          <a:p>
            <a:r>
              <a:rPr lang="en-US" altLang="ja-JP" sz="2000" dirty="0"/>
              <a:t>α</a:t>
            </a:r>
            <a:r>
              <a:rPr lang="ja-JP" altLang="en-US" sz="2000" dirty="0"/>
              <a:t>＝</a:t>
            </a:r>
            <a:r>
              <a:rPr lang="en-US" altLang="ja-JP" sz="2000" dirty="0"/>
              <a:t>15</a:t>
            </a:r>
            <a:r>
              <a:rPr lang="ja-JP" altLang="en-US" sz="2000" dirty="0"/>
              <a:t>から</a:t>
            </a:r>
            <a:r>
              <a:rPr lang="en-US" altLang="ja-JP" sz="2000" dirty="0"/>
              <a:t>18</a:t>
            </a:r>
            <a:r>
              <a:rPr lang="ja-JP" altLang="en-US" sz="2000" dirty="0"/>
              <a:t>まで最悪実行時間は</a:t>
            </a:r>
            <a:r>
              <a:rPr lang="en-US" altLang="ja-JP" sz="2000" dirty="0"/>
              <a:t>1600</a:t>
            </a:r>
          </a:p>
          <a:p>
            <a:pPr marL="0" indent="0">
              <a:buNone/>
            </a:pPr>
            <a:r>
              <a:rPr lang="ja-JP" altLang="en-US" sz="2000" dirty="0"/>
              <a:t>　</a:t>
            </a:r>
            <a:r>
              <a:rPr lang="en-US" altLang="ja-JP" sz="2000" dirty="0"/>
              <a:t>α</a:t>
            </a:r>
            <a:r>
              <a:rPr lang="ja-JP" altLang="en-US" sz="2000" dirty="0"/>
              <a:t>＝</a:t>
            </a:r>
            <a:r>
              <a:rPr lang="en-US" altLang="ja-JP" sz="2000" dirty="0"/>
              <a:t>15</a:t>
            </a:r>
            <a:r>
              <a:rPr lang="ja-JP" altLang="en-US" sz="2000" dirty="0"/>
              <a:t>の時の</a:t>
            </a:r>
            <a:r>
              <a:rPr lang="en-US" altLang="ja-JP" sz="2000" dirty="0"/>
              <a:t>θ</a:t>
            </a:r>
            <a:r>
              <a:rPr lang="ja-JP" altLang="en-US" sz="2000" dirty="0"/>
              <a:t>はそれぞれ</a:t>
            </a:r>
            <a:r>
              <a:rPr lang="en-US" altLang="ja-JP" sz="2000" dirty="0"/>
              <a:t>10251,10875,10800</a:t>
            </a:r>
          </a:p>
          <a:p>
            <a:pPr marL="0" indent="0">
              <a:buNone/>
            </a:pPr>
            <a:endParaRPr lang="en-US" altLang="ja-JP" sz="2000" dirty="0"/>
          </a:p>
          <a:p>
            <a:r>
              <a:rPr lang="en-US" altLang="ja-JP" sz="2000" dirty="0"/>
              <a:t>α</a:t>
            </a:r>
            <a:r>
              <a:rPr kumimoji="1" lang="ja-JP" altLang="en-US" sz="2000" dirty="0"/>
              <a:t>＝</a:t>
            </a:r>
            <a:r>
              <a:rPr kumimoji="1" lang="en-US" altLang="ja-JP" sz="2000" dirty="0"/>
              <a:t>19</a:t>
            </a:r>
            <a:r>
              <a:rPr kumimoji="1" lang="ja-JP" altLang="en-US" sz="2000" dirty="0"/>
              <a:t>以上で最悪実行時間は</a:t>
            </a:r>
            <a:r>
              <a:rPr kumimoji="1" lang="en-US" altLang="ja-JP" sz="2000" dirty="0"/>
              <a:t>1427</a:t>
            </a:r>
          </a:p>
          <a:p>
            <a:pPr marL="0" indent="0">
              <a:buNone/>
            </a:pPr>
            <a:r>
              <a:rPr lang="ja-JP" altLang="en-US" sz="2000" dirty="0"/>
              <a:t>　</a:t>
            </a:r>
            <a:r>
              <a:rPr lang="en-US" altLang="ja-JP" sz="2000" dirty="0"/>
              <a:t>α</a:t>
            </a:r>
            <a:r>
              <a:rPr lang="ja-JP" altLang="en-US" sz="2000" dirty="0"/>
              <a:t>＝</a:t>
            </a:r>
            <a:r>
              <a:rPr lang="en-US" altLang="ja-JP" sz="2000" dirty="0"/>
              <a:t>19</a:t>
            </a:r>
            <a:r>
              <a:rPr lang="ja-JP" altLang="en-US" sz="2000" dirty="0"/>
              <a:t>の時の</a:t>
            </a:r>
            <a:r>
              <a:rPr lang="en-US" altLang="ja-JP" sz="2000" dirty="0"/>
              <a:t>θ</a:t>
            </a:r>
            <a:r>
              <a:rPr lang="ja-JP" altLang="en-US" sz="2000" dirty="0"/>
              <a:t>はそれぞれ</a:t>
            </a:r>
            <a:r>
              <a:rPr lang="en-US" altLang="ja-JP" sz="2000" dirty="0"/>
              <a:t>12251,12175,11500</a:t>
            </a:r>
          </a:p>
          <a:p>
            <a:pPr marL="0" indent="0">
              <a:buNone/>
            </a:pPr>
            <a:endParaRPr lang="en-US" altLang="ja-JP" sz="2000" dirty="0"/>
          </a:p>
          <a:p>
            <a:pPr marL="0" indent="0">
              <a:buNone/>
            </a:pPr>
            <a:endParaRPr kumimoji="1" lang="en-US" altLang="ja-JP" sz="20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9F1F291-7DF9-4977-B787-436605878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6F6F1-2C0D-41CF-B349-C178C2F00F8B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6063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タイトル 2">
            <a:extLst>
              <a:ext uri="{FF2B5EF4-FFF2-40B4-BE49-F238E27FC236}">
                <a16:creationId xmlns:a16="http://schemas.microsoft.com/office/drawing/2014/main" id="{F243E9D7-A9E5-4AEE-8711-68BBE0BCE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5236" y="857256"/>
            <a:ext cx="5045765" cy="1042661"/>
          </a:xfrm>
        </p:spPr>
        <p:txBody>
          <a:bodyPr>
            <a:normAutofit fontScale="90000"/>
          </a:bodyPr>
          <a:lstStyle/>
          <a:p>
            <a:r>
              <a:rPr lang="ja-JP" altLang="en-US" dirty="0"/>
              <a:t>タスクセット④</a:t>
            </a:r>
            <a:r>
              <a:rPr lang="en-US" altLang="ja-JP" dirty="0"/>
              <a:t>(</a:t>
            </a:r>
            <a:r>
              <a:rPr lang="ja-JP" altLang="en-US" dirty="0"/>
              <a:t>時間特大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graphicFrame>
        <p:nvGraphicFramePr>
          <p:cNvPr id="133" name="表 132">
            <a:extLst>
              <a:ext uri="{FF2B5EF4-FFF2-40B4-BE49-F238E27FC236}">
                <a16:creationId xmlns:a16="http://schemas.microsoft.com/office/drawing/2014/main" id="{23A61B9B-53C9-45D2-A212-70EE2E3507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9568547"/>
              </p:ext>
            </p:extLst>
          </p:nvPr>
        </p:nvGraphicFramePr>
        <p:xfrm>
          <a:off x="3626778" y="3104804"/>
          <a:ext cx="4825449" cy="1711084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1916130">
                  <a:extLst>
                    <a:ext uri="{9D8B030D-6E8A-4147-A177-3AD203B41FA5}">
                      <a16:colId xmlns:a16="http://schemas.microsoft.com/office/drawing/2014/main" val="2057550029"/>
                    </a:ext>
                  </a:extLst>
                </a:gridCol>
                <a:gridCol w="923763">
                  <a:extLst>
                    <a:ext uri="{9D8B030D-6E8A-4147-A177-3AD203B41FA5}">
                      <a16:colId xmlns:a16="http://schemas.microsoft.com/office/drawing/2014/main" val="212249959"/>
                    </a:ext>
                  </a:extLst>
                </a:gridCol>
                <a:gridCol w="936009">
                  <a:extLst>
                    <a:ext uri="{9D8B030D-6E8A-4147-A177-3AD203B41FA5}">
                      <a16:colId xmlns:a16="http://schemas.microsoft.com/office/drawing/2014/main" val="4260045808"/>
                    </a:ext>
                  </a:extLst>
                </a:gridCol>
                <a:gridCol w="1049547">
                  <a:extLst>
                    <a:ext uri="{9D8B030D-6E8A-4147-A177-3AD203B41FA5}">
                      <a16:colId xmlns:a16="http://schemas.microsoft.com/office/drawing/2014/main" val="1681019970"/>
                    </a:ext>
                  </a:extLst>
                </a:gridCol>
              </a:tblGrid>
              <a:tr h="42777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700" dirty="0"/>
                        <a:t>Task</a:t>
                      </a:r>
                      <a:endParaRPr kumimoji="1" lang="ja-JP" altLang="en-US" sz="17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700" dirty="0"/>
                        <a:t>1</a:t>
                      </a:r>
                      <a:endParaRPr kumimoji="1" lang="ja-JP" altLang="en-US" sz="17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700" dirty="0"/>
                        <a:t>2</a:t>
                      </a:r>
                      <a:endParaRPr kumimoji="1" lang="ja-JP" altLang="en-US" sz="17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700" dirty="0"/>
                        <a:t>3</a:t>
                      </a:r>
                      <a:endParaRPr kumimoji="1" lang="ja-JP" altLang="en-US" sz="17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10212193"/>
                  </a:ext>
                </a:extLst>
              </a:tr>
              <a:tr h="427771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相対デッドライン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700" dirty="0"/>
                        <a:t>100003</a:t>
                      </a:r>
                      <a:endParaRPr kumimoji="1" lang="ja-JP" altLang="en-US" sz="17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700" dirty="0"/>
                        <a:t>200004</a:t>
                      </a:r>
                      <a:endParaRPr kumimoji="1" lang="ja-JP" altLang="en-US" sz="17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700" dirty="0"/>
                        <a:t>300003</a:t>
                      </a:r>
                      <a:endParaRPr kumimoji="1" lang="ja-JP" altLang="en-US" sz="17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22625769"/>
                  </a:ext>
                </a:extLst>
              </a:tr>
              <a:tr h="427771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最悪実行時間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700" dirty="0"/>
                        <a:t>3</a:t>
                      </a:r>
                      <a:endParaRPr kumimoji="1" lang="ja-JP" altLang="en-US" sz="17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700" dirty="0"/>
                        <a:t>4</a:t>
                      </a:r>
                      <a:endParaRPr kumimoji="1" lang="ja-JP" altLang="en-US" sz="17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700" dirty="0"/>
                        <a:t>3</a:t>
                      </a:r>
                      <a:endParaRPr kumimoji="1" lang="ja-JP" altLang="en-US" sz="17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89213912"/>
                  </a:ext>
                </a:extLst>
              </a:tr>
              <a:tr h="427771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余裕時間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700" dirty="0"/>
                        <a:t>100000</a:t>
                      </a:r>
                      <a:endParaRPr kumimoji="1" lang="ja-JP" altLang="en-US" sz="17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700" dirty="0"/>
                        <a:t>200000</a:t>
                      </a:r>
                      <a:endParaRPr kumimoji="1" lang="ja-JP" altLang="en-US" sz="17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700" dirty="0"/>
                        <a:t>300000</a:t>
                      </a:r>
                      <a:endParaRPr kumimoji="1" lang="ja-JP" altLang="en-US" sz="17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2399775"/>
                  </a:ext>
                </a:extLst>
              </a:tr>
            </a:tbl>
          </a:graphicData>
        </a:graphic>
      </p:graphicFrame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B4344300-B0B2-4EFB-A22C-CC6DDF05572E}"/>
              </a:ext>
            </a:extLst>
          </p:cNvPr>
          <p:cNvSpPr txBox="1"/>
          <p:nvPr/>
        </p:nvSpPr>
        <p:spPr>
          <a:xfrm>
            <a:off x="1088572" y="5721247"/>
            <a:ext cx="209005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42900">
              <a:defRPr/>
            </a:pPr>
            <a:r>
              <a:rPr lang="en-US" altLang="ja-JP" sz="1350" dirty="0">
                <a:solidFill>
                  <a:srgbClr val="FF0000"/>
                </a:solidFill>
                <a:latin typeface="Century Gothic" panose="020B0502020202020204"/>
                <a:ea typeface="メイリオ" panose="020B0604030504040204" pitchFamily="50" charset="-128"/>
              </a:rPr>
              <a:t>2</a:t>
            </a:r>
            <a:r>
              <a:rPr lang="ja-JP" altLang="en-US" sz="1350" dirty="0">
                <a:solidFill>
                  <a:srgbClr val="FF0000"/>
                </a:solidFill>
                <a:latin typeface="Century Gothic" panose="020B0502020202020204"/>
                <a:ea typeface="メイリオ" panose="020B0604030504040204" pitchFamily="50" charset="-128"/>
              </a:rPr>
              <a:t>プロセッサ環境下</a:t>
            </a:r>
          </a:p>
        </p:txBody>
      </p:sp>
      <p:grpSp>
        <p:nvGrpSpPr>
          <p:cNvPr id="53" name="グループ化 52">
            <a:extLst>
              <a:ext uri="{FF2B5EF4-FFF2-40B4-BE49-F238E27FC236}">
                <a16:creationId xmlns:a16="http://schemas.microsoft.com/office/drawing/2014/main" id="{6C413AE4-6D6F-4D64-943D-33E7105F6EEE}"/>
              </a:ext>
            </a:extLst>
          </p:cNvPr>
          <p:cNvGrpSpPr/>
          <p:nvPr/>
        </p:nvGrpSpPr>
        <p:grpSpPr>
          <a:xfrm>
            <a:off x="1174171" y="2368601"/>
            <a:ext cx="616073" cy="2610874"/>
            <a:chOff x="-2" y="1980093"/>
            <a:chExt cx="821431" cy="34811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円/楕円 96">
                  <a:extLst>
                    <a:ext uri="{FF2B5EF4-FFF2-40B4-BE49-F238E27FC236}">
                      <a16:creationId xmlns:a16="http://schemas.microsoft.com/office/drawing/2014/main" id="{3306024A-4986-425E-B7F3-77E9B69450A6}"/>
                    </a:ext>
                  </a:extLst>
                </p:cNvPr>
                <p:cNvSpPr/>
                <p:nvPr/>
              </p:nvSpPr>
              <p:spPr>
                <a:xfrm>
                  <a:off x="0" y="2828774"/>
                  <a:ext cx="821429" cy="600226"/>
                </a:xfrm>
                <a:prstGeom prst="flowChartDecision">
                  <a:avLst/>
                </a:prstGeom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 defTabSz="34290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5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HGPｺﾞｼｯｸM" pitchFamily="50" charset="-128"/>
                            <a:cs typeface="Times New Roman" pitchFamily="18" charset="0"/>
                          </a:rPr>
                          <m:t>+</m:t>
                        </m:r>
                        <m:r>
                          <a:rPr lang="en-US" altLang="ja-JP" sz="15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HGPｺﾞｼｯｸM" pitchFamily="50" charset="-128"/>
                            <a:cs typeface="Times New Roman" pitchFamily="18" charset="0"/>
                          </a:rPr>
                          <m:t>500</m:t>
                        </m:r>
                      </m:oMath>
                    </m:oMathPara>
                  </a14:m>
                  <a:endParaRPr lang="ja-JP" altLang="en-US" sz="1500" dirty="0">
                    <a:solidFill>
                      <a:prstClr val="black"/>
                    </a:solidFill>
                    <a:latin typeface="Times New Roman" pitchFamily="18" charset="0"/>
                    <a:ea typeface="HGPｺﾞｼｯｸM" pitchFamily="50" charset="-128"/>
                    <a:cs typeface="Times New Roman" pitchFamily="18" charset="0"/>
                  </a:endParaRPr>
                </a:p>
              </p:txBody>
            </p:sp>
          </mc:Choice>
          <mc:Fallback xmlns="">
            <p:sp>
              <p:nvSpPr>
                <p:cNvPr id="55" name="円/楕円 96">
                  <a:extLst>
                    <a:ext uri="{FF2B5EF4-FFF2-40B4-BE49-F238E27FC236}">
                      <a16:creationId xmlns:a16="http://schemas.microsoft.com/office/drawing/2014/main" id="{3306024A-4986-425E-B7F3-77E9B69450A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0" y="2828774"/>
                  <a:ext cx="821429" cy="600226"/>
                </a:xfrm>
                <a:prstGeom prst="flowChartDecision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6" name="直線矢印コネクタ 55">
              <a:extLst>
                <a:ext uri="{FF2B5EF4-FFF2-40B4-BE49-F238E27FC236}">
                  <a16:creationId xmlns:a16="http://schemas.microsoft.com/office/drawing/2014/main" id="{312BE88F-1210-431B-B5DB-492EAEE140DB}"/>
                </a:ext>
              </a:extLst>
            </p:cNvPr>
            <p:cNvCxnSpPr>
              <a:cxnSpLocks/>
              <a:stCxn id="57" idx="6"/>
              <a:endCxn id="55" idx="0"/>
            </p:cNvCxnSpPr>
            <p:nvPr/>
          </p:nvCxnSpPr>
          <p:spPr>
            <a:xfrm flipH="1">
              <a:off x="410715" y="2656693"/>
              <a:ext cx="2815" cy="17208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円/楕円 97">
              <a:extLst>
                <a:ext uri="{FF2B5EF4-FFF2-40B4-BE49-F238E27FC236}">
                  <a16:creationId xmlns:a16="http://schemas.microsoft.com/office/drawing/2014/main" id="{B00C0777-1471-4FA0-8D74-54EF67E6A7F3}"/>
                </a:ext>
              </a:extLst>
            </p:cNvPr>
            <p:cNvSpPr/>
            <p:nvPr/>
          </p:nvSpPr>
          <p:spPr>
            <a:xfrm rot="5400000">
              <a:off x="304554" y="2429489"/>
              <a:ext cx="217952" cy="236456"/>
            </a:xfrm>
            <a:prstGeom prst="ellipse">
              <a:avLst/>
            </a:prstGeom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342900">
                <a:defRPr/>
              </a:pPr>
              <a:endParaRPr lang="ja-JP" altLang="en-US" sz="1500" dirty="0">
                <a:solidFill>
                  <a:prstClr val="black"/>
                </a:solidFill>
                <a:latin typeface="Times New Roman" pitchFamily="18" charset="0"/>
                <a:ea typeface="HGPｺﾞｼｯｸM" pitchFamily="50" charset="-128"/>
                <a:cs typeface="Times New Roman" pitchFamily="18" charset="0"/>
              </a:endParaRPr>
            </a:p>
          </p:txBody>
        </p:sp>
        <p:grpSp>
          <p:nvGrpSpPr>
            <p:cNvPr id="58" name="グループ化 57">
              <a:extLst>
                <a:ext uri="{FF2B5EF4-FFF2-40B4-BE49-F238E27FC236}">
                  <a16:creationId xmlns:a16="http://schemas.microsoft.com/office/drawing/2014/main" id="{01EC7202-90C1-4C61-8DF7-E80BDFC04B3E}"/>
                </a:ext>
              </a:extLst>
            </p:cNvPr>
            <p:cNvGrpSpPr/>
            <p:nvPr/>
          </p:nvGrpSpPr>
          <p:grpSpPr>
            <a:xfrm>
              <a:off x="231916" y="5141973"/>
              <a:ext cx="357592" cy="319285"/>
              <a:chOff x="211409" y="5509823"/>
              <a:chExt cx="357592" cy="319285"/>
            </a:xfrm>
          </p:grpSpPr>
          <p:sp>
            <p:nvSpPr>
              <p:cNvPr id="65" name="円/楕円 122">
                <a:extLst>
                  <a:ext uri="{FF2B5EF4-FFF2-40B4-BE49-F238E27FC236}">
                    <a16:creationId xmlns:a16="http://schemas.microsoft.com/office/drawing/2014/main" id="{BFF1A64C-44CF-4BCB-BBF5-7B8394FDCF44}"/>
                  </a:ext>
                </a:extLst>
              </p:cNvPr>
              <p:cNvSpPr/>
              <p:nvPr/>
            </p:nvSpPr>
            <p:spPr>
              <a:xfrm rot="5400000">
                <a:off x="230562" y="5490670"/>
                <a:ext cx="319285" cy="357592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342900">
                  <a:defRPr/>
                </a:pPr>
                <a:endParaRPr lang="ja-JP" altLang="en-US" sz="1500" dirty="0">
                  <a:solidFill>
                    <a:prstClr val="black"/>
                  </a:solidFill>
                  <a:latin typeface="Times New Roman" pitchFamily="18" charset="0"/>
                  <a:ea typeface="HGPｺﾞｼｯｸM" pitchFamily="50" charset="-128"/>
                  <a:cs typeface="Times New Roman" pitchFamily="18" charset="0"/>
                </a:endParaRPr>
              </a:p>
            </p:txBody>
          </p:sp>
          <p:sp>
            <p:nvSpPr>
              <p:cNvPr id="66" name="円/楕円 123">
                <a:extLst>
                  <a:ext uri="{FF2B5EF4-FFF2-40B4-BE49-F238E27FC236}">
                    <a16:creationId xmlns:a16="http://schemas.microsoft.com/office/drawing/2014/main" id="{CE2BBF59-4777-4235-B4C1-D0600D65353D}"/>
                  </a:ext>
                </a:extLst>
              </p:cNvPr>
              <p:cNvSpPr/>
              <p:nvPr/>
            </p:nvSpPr>
            <p:spPr>
              <a:xfrm rot="5400000">
                <a:off x="289606" y="5553883"/>
                <a:ext cx="204086" cy="231167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342900">
                  <a:defRPr/>
                </a:pPr>
                <a:endParaRPr lang="ja-JP" altLang="en-US" sz="1500" dirty="0">
                  <a:solidFill>
                    <a:prstClr val="black"/>
                  </a:solidFill>
                  <a:latin typeface="Times New Roman" pitchFamily="18" charset="0"/>
                  <a:ea typeface="HGPｺﾞｼｯｸM" pitchFamily="50" charset="-128"/>
                  <a:cs typeface="Times New Roman" pitchFamily="18" charset="0"/>
                </a:endParaRPr>
              </a:p>
            </p:txBody>
          </p:sp>
        </p:grpSp>
        <p:sp>
          <p:nvSpPr>
            <p:cNvPr id="59" name="テキスト ボックス 58">
              <a:extLst>
                <a:ext uri="{FF2B5EF4-FFF2-40B4-BE49-F238E27FC236}">
                  <a16:creationId xmlns:a16="http://schemas.microsoft.com/office/drawing/2014/main" id="{460D97A5-13CA-45BB-82F2-0F0ACA42D682}"/>
                </a:ext>
              </a:extLst>
            </p:cNvPr>
            <p:cNvSpPr txBox="1"/>
            <p:nvPr/>
          </p:nvSpPr>
          <p:spPr>
            <a:xfrm>
              <a:off x="251669" y="1980093"/>
              <a:ext cx="325240" cy="400109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defTabSz="342900">
                <a:defRPr/>
              </a:pPr>
              <a:r>
                <a:rPr lang="en-US" altLang="ja-JP" sz="1350" dirty="0">
                  <a:solidFill>
                    <a:prstClr val="black"/>
                  </a:solidFill>
                  <a:latin typeface="Century Gothic" panose="020B0502020202020204"/>
                  <a:ea typeface="メイリオ" panose="020B0604030504040204" pitchFamily="50" charset="-128"/>
                </a:rPr>
                <a:t>1</a:t>
              </a:r>
              <a:endParaRPr lang="ja-JP" altLang="en-US" sz="1350" dirty="0">
                <a:solidFill>
                  <a:prstClr val="black"/>
                </a:solidFill>
                <a:latin typeface="Century Gothic" panose="020B0502020202020204"/>
                <a:ea typeface="メイリオ" panose="020B0604030504040204" pitchFamily="50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円/楕円 96">
                  <a:extLst>
                    <a:ext uri="{FF2B5EF4-FFF2-40B4-BE49-F238E27FC236}">
                      <a16:creationId xmlns:a16="http://schemas.microsoft.com/office/drawing/2014/main" id="{BBC8B1BB-3935-41FD-B3CC-EA46CA46FA5F}"/>
                    </a:ext>
                  </a:extLst>
                </p:cNvPr>
                <p:cNvSpPr/>
                <p:nvPr/>
              </p:nvSpPr>
              <p:spPr>
                <a:xfrm>
                  <a:off x="0" y="3601081"/>
                  <a:ext cx="821429" cy="600226"/>
                </a:xfrm>
                <a:prstGeom prst="flowChartDecision">
                  <a:avLst/>
                </a:prstGeom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 defTabSz="34290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5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HGPｺﾞｼｯｸM" pitchFamily="50" charset="-128"/>
                            <a:cs typeface="Times New Roman" pitchFamily="18" charset="0"/>
                          </a:rPr>
                          <m:t>+500</m:t>
                        </m:r>
                      </m:oMath>
                    </m:oMathPara>
                  </a14:m>
                  <a:endParaRPr lang="ja-JP" altLang="en-US" sz="1500" dirty="0">
                    <a:solidFill>
                      <a:prstClr val="black"/>
                    </a:solidFill>
                    <a:latin typeface="Times New Roman" pitchFamily="18" charset="0"/>
                    <a:ea typeface="HGPｺﾞｼｯｸM" pitchFamily="50" charset="-128"/>
                    <a:cs typeface="Times New Roman" pitchFamily="18" charset="0"/>
                  </a:endParaRPr>
                </a:p>
              </p:txBody>
            </p:sp>
          </mc:Choice>
          <mc:Fallback xmlns="">
            <p:sp>
              <p:nvSpPr>
                <p:cNvPr id="60" name="円/楕円 96">
                  <a:extLst>
                    <a:ext uri="{FF2B5EF4-FFF2-40B4-BE49-F238E27FC236}">
                      <a16:creationId xmlns:a16="http://schemas.microsoft.com/office/drawing/2014/main" id="{BBC8B1BB-3935-41FD-B3CC-EA46CA46FA5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0" y="3601081"/>
                  <a:ext cx="821429" cy="600226"/>
                </a:xfrm>
                <a:prstGeom prst="flowChartDecision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1" name="直線矢印コネクタ 60">
              <a:extLst>
                <a:ext uri="{FF2B5EF4-FFF2-40B4-BE49-F238E27FC236}">
                  <a16:creationId xmlns:a16="http://schemas.microsoft.com/office/drawing/2014/main" id="{8C28AD1F-E17E-4F0E-88F7-65DB208E1158}"/>
                </a:ext>
              </a:extLst>
            </p:cNvPr>
            <p:cNvCxnSpPr>
              <a:cxnSpLocks/>
              <a:stCxn id="55" idx="2"/>
              <a:endCxn id="60" idx="0"/>
            </p:cNvCxnSpPr>
            <p:nvPr/>
          </p:nvCxnSpPr>
          <p:spPr>
            <a:xfrm>
              <a:off x="410715" y="3429000"/>
              <a:ext cx="0" cy="17208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円/楕円 96">
                  <a:extLst>
                    <a:ext uri="{FF2B5EF4-FFF2-40B4-BE49-F238E27FC236}">
                      <a16:creationId xmlns:a16="http://schemas.microsoft.com/office/drawing/2014/main" id="{66969671-8CA5-49B8-81E4-B7F64BD2A4EF}"/>
                    </a:ext>
                  </a:extLst>
                </p:cNvPr>
                <p:cNvSpPr/>
                <p:nvPr/>
              </p:nvSpPr>
              <p:spPr>
                <a:xfrm>
                  <a:off x="-2" y="4371527"/>
                  <a:ext cx="821429" cy="600226"/>
                </a:xfrm>
                <a:prstGeom prst="flowChartDecision">
                  <a:avLst/>
                </a:prstGeom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 defTabSz="34290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5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HGPｺﾞｼｯｸM" pitchFamily="50" charset="-128"/>
                            <a:cs typeface="Times New Roman" pitchFamily="18" charset="0"/>
                          </a:rPr>
                          <m:t>−1000</m:t>
                        </m:r>
                      </m:oMath>
                    </m:oMathPara>
                  </a14:m>
                  <a:endParaRPr lang="ja-JP" altLang="en-US" sz="1500" dirty="0">
                    <a:solidFill>
                      <a:prstClr val="black"/>
                    </a:solidFill>
                    <a:latin typeface="Times New Roman" pitchFamily="18" charset="0"/>
                    <a:ea typeface="HGPｺﾞｼｯｸM" pitchFamily="50" charset="-128"/>
                    <a:cs typeface="Times New Roman" pitchFamily="18" charset="0"/>
                  </a:endParaRPr>
                </a:p>
              </p:txBody>
            </p:sp>
          </mc:Choice>
          <mc:Fallback xmlns="">
            <p:sp>
              <p:nvSpPr>
                <p:cNvPr id="62" name="円/楕円 96">
                  <a:extLst>
                    <a:ext uri="{FF2B5EF4-FFF2-40B4-BE49-F238E27FC236}">
                      <a16:creationId xmlns:a16="http://schemas.microsoft.com/office/drawing/2014/main" id="{66969671-8CA5-49B8-81E4-B7F64BD2A4E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2" y="4371527"/>
                  <a:ext cx="821429" cy="600226"/>
                </a:xfrm>
                <a:prstGeom prst="flowChartDecision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3" name="直線矢印コネクタ 62">
              <a:extLst>
                <a:ext uri="{FF2B5EF4-FFF2-40B4-BE49-F238E27FC236}">
                  <a16:creationId xmlns:a16="http://schemas.microsoft.com/office/drawing/2014/main" id="{9DEBC606-0A73-4792-AFA1-3053058CFD93}"/>
                </a:ext>
              </a:extLst>
            </p:cNvPr>
            <p:cNvCxnSpPr>
              <a:cxnSpLocks/>
              <a:stCxn id="60" idx="2"/>
              <a:endCxn id="62" idx="0"/>
            </p:cNvCxnSpPr>
            <p:nvPr/>
          </p:nvCxnSpPr>
          <p:spPr>
            <a:xfrm flipH="1">
              <a:off x="410713" y="4201307"/>
              <a:ext cx="2" cy="17022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線矢印コネクタ 63">
              <a:extLst>
                <a:ext uri="{FF2B5EF4-FFF2-40B4-BE49-F238E27FC236}">
                  <a16:creationId xmlns:a16="http://schemas.microsoft.com/office/drawing/2014/main" id="{CB263B90-EA7D-41CE-BB3E-CBAAAC1246EE}"/>
                </a:ext>
              </a:extLst>
            </p:cNvPr>
            <p:cNvCxnSpPr>
              <a:cxnSpLocks/>
              <a:stCxn id="62" idx="2"/>
              <a:endCxn id="65" idx="2"/>
            </p:cNvCxnSpPr>
            <p:nvPr/>
          </p:nvCxnSpPr>
          <p:spPr>
            <a:xfrm flipH="1">
              <a:off x="410712" y="4971753"/>
              <a:ext cx="1" cy="17022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円/楕円 96">
                <a:extLst>
                  <a:ext uri="{FF2B5EF4-FFF2-40B4-BE49-F238E27FC236}">
                    <a16:creationId xmlns:a16="http://schemas.microsoft.com/office/drawing/2014/main" id="{F9876937-7CDD-4E51-BE25-E2413B17D9DE}"/>
                  </a:ext>
                </a:extLst>
              </p:cNvPr>
              <p:cNvSpPr/>
              <p:nvPr/>
            </p:nvSpPr>
            <p:spPr>
              <a:xfrm>
                <a:off x="1849600" y="3005110"/>
                <a:ext cx="616072" cy="450170"/>
              </a:xfrm>
              <a:prstGeom prst="flowChartDecision">
                <a:avLst/>
              </a:prstGeom>
              <a:solidFill>
                <a:srgbClr val="8FAADC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34290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5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HGPｺﾞｼｯｸM" pitchFamily="50" charset="-128"/>
                          <a:cs typeface="Times New Roman" pitchFamily="18" charset="0"/>
                        </a:rPr>
                        <m:t>+325</m:t>
                      </m:r>
                    </m:oMath>
                  </m:oMathPara>
                </a14:m>
                <a:endParaRPr lang="ja-JP" altLang="en-US" sz="1500" dirty="0">
                  <a:solidFill>
                    <a:prstClr val="black"/>
                  </a:solidFill>
                  <a:latin typeface="Times New Roman" pitchFamily="18" charset="0"/>
                  <a:ea typeface="HGPｺﾞｼｯｸM" pitchFamily="50" charset="-128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67" name="円/楕円 96">
                <a:extLst>
                  <a:ext uri="{FF2B5EF4-FFF2-40B4-BE49-F238E27FC236}">
                    <a16:creationId xmlns:a16="http://schemas.microsoft.com/office/drawing/2014/main" id="{F9876937-7CDD-4E51-BE25-E2413B17D9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9600" y="3005110"/>
                <a:ext cx="616072" cy="450170"/>
              </a:xfrm>
              <a:prstGeom prst="flowChartDecision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直線矢印コネクタ 67">
            <a:extLst>
              <a:ext uri="{FF2B5EF4-FFF2-40B4-BE49-F238E27FC236}">
                <a16:creationId xmlns:a16="http://schemas.microsoft.com/office/drawing/2014/main" id="{7C227FB9-FCE4-47B8-A966-2FBB2D2BAC1A}"/>
              </a:ext>
            </a:extLst>
          </p:cNvPr>
          <p:cNvCxnSpPr>
            <a:cxnSpLocks/>
            <a:stCxn id="69" idx="6"/>
            <a:endCxn id="67" idx="0"/>
          </p:cNvCxnSpPr>
          <p:nvPr/>
        </p:nvCxnSpPr>
        <p:spPr>
          <a:xfrm flipH="1">
            <a:off x="2157637" y="2876051"/>
            <a:ext cx="2111" cy="12906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円/楕円 97">
            <a:extLst>
              <a:ext uri="{FF2B5EF4-FFF2-40B4-BE49-F238E27FC236}">
                <a16:creationId xmlns:a16="http://schemas.microsoft.com/office/drawing/2014/main" id="{A3517748-DF8E-40A5-B069-7DED7FB89DC4}"/>
              </a:ext>
            </a:extLst>
          </p:cNvPr>
          <p:cNvSpPr/>
          <p:nvPr/>
        </p:nvSpPr>
        <p:spPr>
          <a:xfrm rot="5400000">
            <a:off x="2078015" y="2705647"/>
            <a:ext cx="163464" cy="177342"/>
          </a:xfrm>
          <a:prstGeom prst="ellipse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342900">
              <a:defRPr/>
            </a:pPr>
            <a:endParaRPr lang="ja-JP" altLang="en-US" sz="1500" dirty="0">
              <a:solidFill>
                <a:prstClr val="black"/>
              </a:solidFill>
              <a:latin typeface="Times New Roman" pitchFamily="18" charset="0"/>
              <a:ea typeface="HGPｺﾞｼｯｸM" pitchFamily="50" charset="-128"/>
              <a:cs typeface="Times New Roman" pitchFamily="18" charset="0"/>
            </a:endParaRPr>
          </a:p>
        </p:txBody>
      </p:sp>
      <p:grpSp>
        <p:nvGrpSpPr>
          <p:cNvPr id="70" name="グループ化 69">
            <a:extLst>
              <a:ext uri="{FF2B5EF4-FFF2-40B4-BE49-F238E27FC236}">
                <a16:creationId xmlns:a16="http://schemas.microsoft.com/office/drawing/2014/main" id="{9F78919B-C56C-44F6-86ED-B9E7F0A7DB99}"/>
              </a:ext>
            </a:extLst>
          </p:cNvPr>
          <p:cNvGrpSpPr/>
          <p:nvPr/>
        </p:nvGrpSpPr>
        <p:grpSpPr>
          <a:xfrm>
            <a:off x="2038351" y="5318239"/>
            <a:ext cx="268194" cy="239464"/>
            <a:chOff x="211409" y="5509823"/>
            <a:chExt cx="357592" cy="319285"/>
          </a:xfrm>
        </p:grpSpPr>
        <p:sp>
          <p:nvSpPr>
            <p:cNvPr id="71" name="円/楕円 122">
              <a:extLst>
                <a:ext uri="{FF2B5EF4-FFF2-40B4-BE49-F238E27FC236}">
                  <a16:creationId xmlns:a16="http://schemas.microsoft.com/office/drawing/2014/main" id="{52C2E709-8066-4F9D-97DF-FBF817BFC755}"/>
                </a:ext>
              </a:extLst>
            </p:cNvPr>
            <p:cNvSpPr/>
            <p:nvPr/>
          </p:nvSpPr>
          <p:spPr>
            <a:xfrm rot="5400000">
              <a:off x="230562" y="5490670"/>
              <a:ext cx="319285" cy="357592"/>
            </a:xfrm>
            <a:prstGeom prst="ellipse">
              <a:avLst/>
            </a:prstGeom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342900">
                <a:defRPr/>
              </a:pPr>
              <a:endParaRPr lang="ja-JP" altLang="en-US" sz="1500" dirty="0">
                <a:solidFill>
                  <a:prstClr val="black"/>
                </a:solidFill>
                <a:latin typeface="Times New Roman" pitchFamily="18" charset="0"/>
                <a:ea typeface="HGPｺﾞｼｯｸM" pitchFamily="50" charset="-128"/>
                <a:cs typeface="Times New Roman" pitchFamily="18" charset="0"/>
              </a:endParaRPr>
            </a:p>
          </p:txBody>
        </p:sp>
        <p:sp>
          <p:nvSpPr>
            <p:cNvPr id="72" name="円/楕円 123">
              <a:extLst>
                <a:ext uri="{FF2B5EF4-FFF2-40B4-BE49-F238E27FC236}">
                  <a16:creationId xmlns:a16="http://schemas.microsoft.com/office/drawing/2014/main" id="{D607337D-652E-48EC-BF79-7562A6307E5D}"/>
                </a:ext>
              </a:extLst>
            </p:cNvPr>
            <p:cNvSpPr/>
            <p:nvPr/>
          </p:nvSpPr>
          <p:spPr>
            <a:xfrm rot="5400000">
              <a:off x="289606" y="5553883"/>
              <a:ext cx="204086" cy="231167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342900">
                <a:defRPr/>
              </a:pPr>
              <a:endParaRPr lang="ja-JP" altLang="en-US" sz="1500" dirty="0">
                <a:solidFill>
                  <a:prstClr val="black"/>
                </a:solidFill>
                <a:latin typeface="Times New Roman" pitchFamily="18" charset="0"/>
                <a:ea typeface="HGPｺﾞｼｯｸM" pitchFamily="50" charset="-128"/>
                <a:cs typeface="Times New Roman" pitchFamily="18" charset="0"/>
              </a:endParaRPr>
            </a:p>
          </p:txBody>
        </p:sp>
      </p:grp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1467FC8C-0C24-4898-AF77-093E58DF9FDE}"/>
              </a:ext>
            </a:extLst>
          </p:cNvPr>
          <p:cNvSpPr txBox="1"/>
          <p:nvPr/>
        </p:nvSpPr>
        <p:spPr>
          <a:xfrm>
            <a:off x="2038351" y="2368600"/>
            <a:ext cx="243930" cy="300082"/>
          </a:xfrm>
          <a:prstGeom prst="rect">
            <a:avLst/>
          </a:prstGeom>
          <a:solidFill>
            <a:srgbClr val="8FAADC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defTabSz="342900">
              <a:defRPr/>
            </a:pPr>
            <a:r>
              <a:rPr lang="en-US" altLang="ja-JP" sz="1350" dirty="0">
                <a:solidFill>
                  <a:prstClr val="black"/>
                </a:solidFill>
                <a:latin typeface="Century Gothic" panose="020B0502020202020204"/>
                <a:ea typeface="メイリオ" panose="020B0604030504040204" pitchFamily="50" charset="-128"/>
              </a:rPr>
              <a:t>2</a:t>
            </a:r>
            <a:endParaRPr lang="ja-JP" altLang="en-US" sz="1350" dirty="0">
              <a:solidFill>
                <a:prstClr val="black"/>
              </a:solidFill>
              <a:latin typeface="Century Gothic" panose="020B0502020202020204"/>
              <a:ea typeface="メイリオ" panose="020B0604030504040204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円/楕円 96">
                <a:extLst>
                  <a:ext uri="{FF2B5EF4-FFF2-40B4-BE49-F238E27FC236}">
                    <a16:creationId xmlns:a16="http://schemas.microsoft.com/office/drawing/2014/main" id="{04CA2461-7011-4779-ADC2-3EA655EC08DE}"/>
                  </a:ext>
                </a:extLst>
              </p:cNvPr>
              <p:cNvSpPr/>
              <p:nvPr/>
            </p:nvSpPr>
            <p:spPr>
              <a:xfrm>
                <a:off x="1849600" y="3584341"/>
                <a:ext cx="616072" cy="450170"/>
              </a:xfrm>
              <a:prstGeom prst="flowChartDecision">
                <a:avLst/>
              </a:prstGeom>
              <a:solidFill>
                <a:srgbClr val="8FAADC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34290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5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HGPｺﾞｼｯｸM" pitchFamily="50" charset="-128"/>
                          <a:cs typeface="Times New Roman" pitchFamily="18" charset="0"/>
                        </a:rPr>
                        <m:t>+502</m:t>
                      </m:r>
                    </m:oMath>
                  </m:oMathPara>
                </a14:m>
                <a:endParaRPr lang="ja-JP" altLang="en-US" sz="1500" dirty="0">
                  <a:solidFill>
                    <a:prstClr val="black"/>
                  </a:solidFill>
                  <a:latin typeface="Times New Roman" pitchFamily="18" charset="0"/>
                  <a:ea typeface="HGPｺﾞｼｯｸM" pitchFamily="50" charset="-128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74" name="円/楕円 96">
                <a:extLst>
                  <a:ext uri="{FF2B5EF4-FFF2-40B4-BE49-F238E27FC236}">
                    <a16:creationId xmlns:a16="http://schemas.microsoft.com/office/drawing/2014/main" id="{04CA2461-7011-4779-ADC2-3EA655EC08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9600" y="3584341"/>
                <a:ext cx="616072" cy="450170"/>
              </a:xfrm>
              <a:prstGeom prst="flowChartDecision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直線矢印コネクタ 74">
            <a:extLst>
              <a:ext uri="{FF2B5EF4-FFF2-40B4-BE49-F238E27FC236}">
                <a16:creationId xmlns:a16="http://schemas.microsoft.com/office/drawing/2014/main" id="{B2A55F70-4954-412F-97F1-A3E911AB8072}"/>
              </a:ext>
            </a:extLst>
          </p:cNvPr>
          <p:cNvCxnSpPr>
            <a:cxnSpLocks/>
            <a:stCxn id="67" idx="2"/>
            <a:endCxn id="74" idx="0"/>
          </p:cNvCxnSpPr>
          <p:nvPr/>
        </p:nvCxnSpPr>
        <p:spPr>
          <a:xfrm>
            <a:off x="2157635" y="3455281"/>
            <a:ext cx="0" cy="12906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円/楕円 96">
                <a:extLst>
                  <a:ext uri="{FF2B5EF4-FFF2-40B4-BE49-F238E27FC236}">
                    <a16:creationId xmlns:a16="http://schemas.microsoft.com/office/drawing/2014/main" id="{03962A8E-5B6F-4971-BD16-A0A5CD158C0D}"/>
                  </a:ext>
                </a:extLst>
              </p:cNvPr>
              <p:cNvSpPr/>
              <p:nvPr/>
            </p:nvSpPr>
            <p:spPr>
              <a:xfrm>
                <a:off x="1849599" y="4162175"/>
                <a:ext cx="616072" cy="450170"/>
              </a:xfrm>
              <a:prstGeom prst="flowChartDecision">
                <a:avLst/>
              </a:prstGeom>
              <a:solidFill>
                <a:srgbClr val="8FAADC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34290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5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HGPｺﾞｼｯｸM" pitchFamily="50" charset="-128"/>
                          <a:cs typeface="Times New Roman" pitchFamily="18" charset="0"/>
                        </a:rPr>
                        <m:t>+86</m:t>
                      </m:r>
                    </m:oMath>
                  </m:oMathPara>
                </a14:m>
                <a:endParaRPr lang="ja-JP" altLang="en-US" sz="1500" dirty="0">
                  <a:solidFill>
                    <a:prstClr val="black"/>
                  </a:solidFill>
                  <a:latin typeface="Times New Roman" pitchFamily="18" charset="0"/>
                  <a:ea typeface="HGPｺﾞｼｯｸM" pitchFamily="50" charset="-128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76" name="円/楕円 96">
                <a:extLst>
                  <a:ext uri="{FF2B5EF4-FFF2-40B4-BE49-F238E27FC236}">
                    <a16:creationId xmlns:a16="http://schemas.microsoft.com/office/drawing/2014/main" id="{03962A8E-5B6F-4971-BD16-A0A5CD158C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9599" y="4162175"/>
                <a:ext cx="616072" cy="450170"/>
              </a:xfrm>
              <a:prstGeom prst="flowChartDecision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直線矢印コネクタ 76">
            <a:extLst>
              <a:ext uri="{FF2B5EF4-FFF2-40B4-BE49-F238E27FC236}">
                <a16:creationId xmlns:a16="http://schemas.microsoft.com/office/drawing/2014/main" id="{081B6C6E-DE4B-496B-8C52-FD44706560B7}"/>
              </a:ext>
            </a:extLst>
          </p:cNvPr>
          <p:cNvCxnSpPr>
            <a:cxnSpLocks/>
            <a:stCxn id="74" idx="2"/>
            <a:endCxn id="76" idx="0"/>
          </p:cNvCxnSpPr>
          <p:nvPr/>
        </p:nvCxnSpPr>
        <p:spPr>
          <a:xfrm flipH="1">
            <a:off x="2157634" y="4034510"/>
            <a:ext cx="2" cy="12766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矢印コネクタ 77">
            <a:extLst>
              <a:ext uri="{FF2B5EF4-FFF2-40B4-BE49-F238E27FC236}">
                <a16:creationId xmlns:a16="http://schemas.microsoft.com/office/drawing/2014/main" id="{C1CE674D-2EDA-4391-8921-9E1642FBB6FE}"/>
              </a:ext>
            </a:extLst>
          </p:cNvPr>
          <p:cNvCxnSpPr>
            <a:cxnSpLocks/>
            <a:stCxn id="92" idx="2"/>
            <a:endCxn id="71" idx="2"/>
          </p:cNvCxnSpPr>
          <p:nvPr/>
        </p:nvCxnSpPr>
        <p:spPr>
          <a:xfrm>
            <a:off x="2157634" y="5190180"/>
            <a:ext cx="14814" cy="12806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グループ化 78">
            <a:extLst>
              <a:ext uri="{FF2B5EF4-FFF2-40B4-BE49-F238E27FC236}">
                <a16:creationId xmlns:a16="http://schemas.microsoft.com/office/drawing/2014/main" id="{2D2858E2-33A6-4BAE-A15D-8C7D437B5F4F}"/>
              </a:ext>
            </a:extLst>
          </p:cNvPr>
          <p:cNvGrpSpPr/>
          <p:nvPr/>
        </p:nvGrpSpPr>
        <p:grpSpPr>
          <a:xfrm>
            <a:off x="2522277" y="2368601"/>
            <a:ext cx="616073" cy="2610874"/>
            <a:chOff x="-2" y="1980093"/>
            <a:chExt cx="821431" cy="34811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円/楕円 96">
                  <a:extLst>
                    <a:ext uri="{FF2B5EF4-FFF2-40B4-BE49-F238E27FC236}">
                      <a16:creationId xmlns:a16="http://schemas.microsoft.com/office/drawing/2014/main" id="{9602938C-E69B-4FCE-BD14-46B059B2B869}"/>
                    </a:ext>
                  </a:extLst>
                </p:cNvPr>
                <p:cNvSpPr/>
                <p:nvPr/>
              </p:nvSpPr>
              <p:spPr>
                <a:xfrm>
                  <a:off x="0" y="2828774"/>
                  <a:ext cx="821429" cy="600226"/>
                </a:xfrm>
                <a:prstGeom prst="flowChartDecision">
                  <a:avLst/>
                </a:prstGeom>
                <a:solidFill>
                  <a:schemeClr val="accent4"/>
                </a:solidFill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 defTabSz="34290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5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HGPｺﾞｼｯｸM" pitchFamily="50" charset="-128"/>
                            <a:cs typeface="Times New Roman" pitchFamily="18" charset="0"/>
                          </a:rPr>
                          <m:t>+200</m:t>
                        </m:r>
                      </m:oMath>
                    </m:oMathPara>
                  </a14:m>
                  <a:endParaRPr lang="ja-JP" altLang="en-US" sz="1500" dirty="0">
                    <a:solidFill>
                      <a:prstClr val="black"/>
                    </a:solidFill>
                    <a:latin typeface="Times New Roman" pitchFamily="18" charset="0"/>
                    <a:ea typeface="HGPｺﾞｼｯｸM" pitchFamily="50" charset="-128"/>
                    <a:cs typeface="Times New Roman" pitchFamily="18" charset="0"/>
                  </a:endParaRPr>
                </a:p>
              </p:txBody>
            </p:sp>
          </mc:Choice>
          <mc:Fallback xmlns="">
            <p:sp>
              <p:nvSpPr>
                <p:cNvPr id="80" name="円/楕円 96">
                  <a:extLst>
                    <a:ext uri="{FF2B5EF4-FFF2-40B4-BE49-F238E27FC236}">
                      <a16:creationId xmlns:a16="http://schemas.microsoft.com/office/drawing/2014/main" id="{9602938C-E69B-4FCE-BD14-46B059B2B86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0" y="2828774"/>
                  <a:ext cx="821429" cy="600226"/>
                </a:xfrm>
                <a:prstGeom prst="flowChartDecision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1" name="直線矢印コネクタ 80">
              <a:extLst>
                <a:ext uri="{FF2B5EF4-FFF2-40B4-BE49-F238E27FC236}">
                  <a16:creationId xmlns:a16="http://schemas.microsoft.com/office/drawing/2014/main" id="{5D4B143D-FE87-40E9-BFFE-2333001823FB}"/>
                </a:ext>
              </a:extLst>
            </p:cNvPr>
            <p:cNvCxnSpPr>
              <a:cxnSpLocks/>
              <a:stCxn id="82" idx="6"/>
              <a:endCxn id="80" idx="0"/>
            </p:cNvCxnSpPr>
            <p:nvPr/>
          </p:nvCxnSpPr>
          <p:spPr>
            <a:xfrm flipH="1">
              <a:off x="410715" y="2656693"/>
              <a:ext cx="2815" cy="17208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円/楕円 97">
              <a:extLst>
                <a:ext uri="{FF2B5EF4-FFF2-40B4-BE49-F238E27FC236}">
                  <a16:creationId xmlns:a16="http://schemas.microsoft.com/office/drawing/2014/main" id="{202019FA-ECA5-464C-A68E-2BE900EF466B}"/>
                </a:ext>
              </a:extLst>
            </p:cNvPr>
            <p:cNvSpPr/>
            <p:nvPr/>
          </p:nvSpPr>
          <p:spPr>
            <a:xfrm rot="5400000">
              <a:off x="304554" y="2429489"/>
              <a:ext cx="217952" cy="236456"/>
            </a:xfrm>
            <a:prstGeom prst="ellipse">
              <a:avLst/>
            </a:prstGeom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342900">
                <a:defRPr/>
              </a:pPr>
              <a:endParaRPr lang="ja-JP" altLang="en-US" sz="1500" dirty="0">
                <a:solidFill>
                  <a:prstClr val="black"/>
                </a:solidFill>
                <a:latin typeface="Times New Roman" pitchFamily="18" charset="0"/>
                <a:ea typeface="HGPｺﾞｼｯｸM" pitchFamily="50" charset="-128"/>
                <a:cs typeface="Times New Roman" pitchFamily="18" charset="0"/>
              </a:endParaRPr>
            </a:p>
          </p:txBody>
        </p:sp>
        <p:grpSp>
          <p:nvGrpSpPr>
            <p:cNvPr id="83" name="グループ化 82">
              <a:extLst>
                <a:ext uri="{FF2B5EF4-FFF2-40B4-BE49-F238E27FC236}">
                  <a16:creationId xmlns:a16="http://schemas.microsoft.com/office/drawing/2014/main" id="{1EC24743-2830-4BE9-9E21-7CE8006DD91D}"/>
                </a:ext>
              </a:extLst>
            </p:cNvPr>
            <p:cNvGrpSpPr/>
            <p:nvPr/>
          </p:nvGrpSpPr>
          <p:grpSpPr>
            <a:xfrm>
              <a:off x="231916" y="5141973"/>
              <a:ext cx="357592" cy="319285"/>
              <a:chOff x="211409" y="5509823"/>
              <a:chExt cx="357592" cy="319285"/>
            </a:xfrm>
          </p:grpSpPr>
          <p:sp>
            <p:nvSpPr>
              <p:cNvPr id="90" name="円/楕円 122">
                <a:extLst>
                  <a:ext uri="{FF2B5EF4-FFF2-40B4-BE49-F238E27FC236}">
                    <a16:creationId xmlns:a16="http://schemas.microsoft.com/office/drawing/2014/main" id="{F35A9BE0-A269-46C0-9067-2C1CCD9A4A79}"/>
                  </a:ext>
                </a:extLst>
              </p:cNvPr>
              <p:cNvSpPr/>
              <p:nvPr/>
            </p:nvSpPr>
            <p:spPr>
              <a:xfrm rot="5400000">
                <a:off x="230562" y="5490670"/>
                <a:ext cx="319285" cy="357592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342900">
                  <a:defRPr/>
                </a:pPr>
                <a:endParaRPr lang="ja-JP" altLang="en-US" sz="1500" dirty="0">
                  <a:solidFill>
                    <a:prstClr val="black"/>
                  </a:solidFill>
                  <a:latin typeface="Times New Roman" pitchFamily="18" charset="0"/>
                  <a:ea typeface="HGPｺﾞｼｯｸM" pitchFamily="50" charset="-128"/>
                  <a:cs typeface="Times New Roman" pitchFamily="18" charset="0"/>
                </a:endParaRPr>
              </a:p>
            </p:txBody>
          </p:sp>
          <p:sp>
            <p:nvSpPr>
              <p:cNvPr id="91" name="円/楕円 123">
                <a:extLst>
                  <a:ext uri="{FF2B5EF4-FFF2-40B4-BE49-F238E27FC236}">
                    <a16:creationId xmlns:a16="http://schemas.microsoft.com/office/drawing/2014/main" id="{5A11E2BE-211B-4F3A-95EF-FEE8D0E269AE}"/>
                  </a:ext>
                </a:extLst>
              </p:cNvPr>
              <p:cNvSpPr/>
              <p:nvPr/>
            </p:nvSpPr>
            <p:spPr>
              <a:xfrm rot="5400000">
                <a:off x="289606" y="5553883"/>
                <a:ext cx="204086" cy="231167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342900">
                  <a:defRPr/>
                </a:pPr>
                <a:endParaRPr lang="ja-JP" altLang="en-US" sz="1500" dirty="0">
                  <a:solidFill>
                    <a:prstClr val="black"/>
                  </a:solidFill>
                  <a:latin typeface="Times New Roman" pitchFamily="18" charset="0"/>
                  <a:ea typeface="HGPｺﾞｼｯｸM" pitchFamily="50" charset="-128"/>
                  <a:cs typeface="Times New Roman" pitchFamily="18" charset="0"/>
                </a:endParaRPr>
              </a:p>
            </p:txBody>
          </p:sp>
        </p:grpSp>
        <p:sp>
          <p:nvSpPr>
            <p:cNvPr id="84" name="テキスト ボックス 83">
              <a:extLst>
                <a:ext uri="{FF2B5EF4-FFF2-40B4-BE49-F238E27FC236}">
                  <a16:creationId xmlns:a16="http://schemas.microsoft.com/office/drawing/2014/main" id="{0A98AA2E-D31A-4A66-A0B2-31080B388472}"/>
                </a:ext>
              </a:extLst>
            </p:cNvPr>
            <p:cNvSpPr txBox="1"/>
            <p:nvPr/>
          </p:nvSpPr>
          <p:spPr>
            <a:xfrm>
              <a:off x="251669" y="1980093"/>
              <a:ext cx="325240" cy="400109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defTabSz="342900">
                <a:defRPr/>
              </a:pPr>
              <a:r>
                <a:rPr lang="en-US" altLang="ja-JP" sz="1350" dirty="0">
                  <a:solidFill>
                    <a:prstClr val="black"/>
                  </a:solidFill>
                  <a:latin typeface="Century Gothic" panose="020B0502020202020204"/>
                  <a:ea typeface="メイリオ" panose="020B0604030504040204" pitchFamily="50" charset="-128"/>
                </a:rPr>
                <a:t>3</a:t>
              </a:r>
              <a:endParaRPr lang="ja-JP" altLang="en-US" sz="1350" dirty="0">
                <a:solidFill>
                  <a:prstClr val="black"/>
                </a:solidFill>
                <a:latin typeface="Century Gothic" panose="020B0502020202020204"/>
                <a:ea typeface="メイリオ" panose="020B0604030504040204" pitchFamily="50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円/楕円 96">
                  <a:extLst>
                    <a:ext uri="{FF2B5EF4-FFF2-40B4-BE49-F238E27FC236}">
                      <a16:creationId xmlns:a16="http://schemas.microsoft.com/office/drawing/2014/main" id="{6EB1F86E-9589-47BE-B676-E50D517FC27C}"/>
                    </a:ext>
                  </a:extLst>
                </p:cNvPr>
                <p:cNvSpPr/>
                <p:nvPr/>
              </p:nvSpPr>
              <p:spPr>
                <a:xfrm>
                  <a:off x="0" y="3601081"/>
                  <a:ext cx="821429" cy="600226"/>
                </a:xfrm>
                <a:prstGeom prst="flowChartDecision">
                  <a:avLst/>
                </a:prstGeom>
                <a:solidFill>
                  <a:schemeClr val="accent4"/>
                </a:solidFill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 defTabSz="34290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5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HGPｺﾞｼｯｸM" pitchFamily="50" charset="-128"/>
                            <a:cs typeface="Times New Roman" pitchFamily="18" charset="0"/>
                          </a:rPr>
                          <m:t>+400</m:t>
                        </m:r>
                      </m:oMath>
                    </m:oMathPara>
                  </a14:m>
                  <a:endParaRPr lang="ja-JP" altLang="en-US" sz="1500" dirty="0">
                    <a:solidFill>
                      <a:prstClr val="black"/>
                    </a:solidFill>
                    <a:latin typeface="Times New Roman" pitchFamily="18" charset="0"/>
                    <a:ea typeface="HGPｺﾞｼｯｸM" pitchFamily="50" charset="-128"/>
                    <a:cs typeface="Times New Roman" pitchFamily="18" charset="0"/>
                  </a:endParaRPr>
                </a:p>
              </p:txBody>
            </p:sp>
          </mc:Choice>
          <mc:Fallback xmlns="">
            <p:sp>
              <p:nvSpPr>
                <p:cNvPr id="85" name="円/楕円 96">
                  <a:extLst>
                    <a:ext uri="{FF2B5EF4-FFF2-40B4-BE49-F238E27FC236}">
                      <a16:creationId xmlns:a16="http://schemas.microsoft.com/office/drawing/2014/main" id="{6EB1F86E-9589-47BE-B676-E50D517FC27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0" y="3601081"/>
                  <a:ext cx="821429" cy="600226"/>
                </a:xfrm>
                <a:prstGeom prst="flowChartDecision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6" name="直線矢印コネクタ 85">
              <a:extLst>
                <a:ext uri="{FF2B5EF4-FFF2-40B4-BE49-F238E27FC236}">
                  <a16:creationId xmlns:a16="http://schemas.microsoft.com/office/drawing/2014/main" id="{ED67285E-8471-4B12-8DCF-DA62A1BC8516}"/>
                </a:ext>
              </a:extLst>
            </p:cNvPr>
            <p:cNvCxnSpPr>
              <a:cxnSpLocks/>
              <a:stCxn id="80" idx="2"/>
              <a:endCxn id="85" idx="0"/>
            </p:cNvCxnSpPr>
            <p:nvPr/>
          </p:nvCxnSpPr>
          <p:spPr>
            <a:xfrm>
              <a:off x="410715" y="3429000"/>
              <a:ext cx="0" cy="17208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円/楕円 96">
                  <a:extLst>
                    <a:ext uri="{FF2B5EF4-FFF2-40B4-BE49-F238E27FC236}">
                      <a16:creationId xmlns:a16="http://schemas.microsoft.com/office/drawing/2014/main" id="{A454D5C9-60B2-4F32-A265-FFE59F2AD0F7}"/>
                    </a:ext>
                  </a:extLst>
                </p:cNvPr>
                <p:cNvSpPr/>
                <p:nvPr/>
              </p:nvSpPr>
              <p:spPr>
                <a:xfrm>
                  <a:off x="-2" y="4371527"/>
                  <a:ext cx="821429" cy="600226"/>
                </a:xfrm>
                <a:prstGeom prst="flowChartDecision">
                  <a:avLst/>
                </a:prstGeom>
                <a:solidFill>
                  <a:schemeClr val="accent4"/>
                </a:solidFill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 defTabSz="34290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5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HGPｺﾞｼｯｸM" pitchFamily="50" charset="-128"/>
                            <a:cs typeface="Times New Roman" pitchFamily="18" charset="0"/>
                          </a:rPr>
                          <m:t>−600</m:t>
                        </m:r>
                      </m:oMath>
                    </m:oMathPara>
                  </a14:m>
                  <a:endParaRPr lang="ja-JP" altLang="en-US" sz="1500" dirty="0">
                    <a:solidFill>
                      <a:prstClr val="black"/>
                    </a:solidFill>
                    <a:latin typeface="Times New Roman" pitchFamily="18" charset="0"/>
                    <a:ea typeface="HGPｺﾞｼｯｸM" pitchFamily="50" charset="-128"/>
                    <a:cs typeface="Times New Roman" pitchFamily="18" charset="0"/>
                  </a:endParaRPr>
                </a:p>
              </p:txBody>
            </p:sp>
          </mc:Choice>
          <mc:Fallback xmlns="">
            <p:sp>
              <p:nvSpPr>
                <p:cNvPr id="87" name="円/楕円 96">
                  <a:extLst>
                    <a:ext uri="{FF2B5EF4-FFF2-40B4-BE49-F238E27FC236}">
                      <a16:creationId xmlns:a16="http://schemas.microsoft.com/office/drawing/2014/main" id="{A454D5C9-60B2-4F32-A265-FFE59F2AD0F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2" y="4371527"/>
                  <a:ext cx="821429" cy="600226"/>
                </a:xfrm>
                <a:prstGeom prst="flowChartDecision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8" name="直線矢印コネクタ 87">
              <a:extLst>
                <a:ext uri="{FF2B5EF4-FFF2-40B4-BE49-F238E27FC236}">
                  <a16:creationId xmlns:a16="http://schemas.microsoft.com/office/drawing/2014/main" id="{537A8CFE-125C-4EC3-A714-538D4DF6434B}"/>
                </a:ext>
              </a:extLst>
            </p:cNvPr>
            <p:cNvCxnSpPr>
              <a:cxnSpLocks/>
              <a:stCxn id="85" idx="2"/>
              <a:endCxn id="87" idx="0"/>
            </p:cNvCxnSpPr>
            <p:nvPr/>
          </p:nvCxnSpPr>
          <p:spPr>
            <a:xfrm flipH="1">
              <a:off x="410713" y="4201307"/>
              <a:ext cx="2" cy="17022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線矢印コネクタ 88">
              <a:extLst>
                <a:ext uri="{FF2B5EF4-FFF2-40B4-BE49-F238E27FC236}">
                  <a16:creationId xmlns:a16="http://schemas.microsoft.com/office/drawing/2014/main" id="{6B901D74-B0F6-471F-8CD9-9DA62398E84F}"/>
                </a:ext>
              </a:extLst>
            </p:cNvPr>
            <p:cNvCxnSpPr>
              <a:cxnSpLocks/>
              <a:stCxn id="87" idx="2"/>
              <a:endCxn id="90" idx="2"/>
            </p:cNvCxnSpPr>
            <p:nvPr/>
          </p:nvCxnSpPr>
          <p:spPr>
            <a:xfrm flipH="1">
              <a:off x="410712" y="4971753"/>
              <a:ext cx="1" cy="17022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円/楕円 96">
                <a:extLst>
                  <a:ext uri="{FF2B5EF4-FFF2-40B4-BE49-F238E27FC236}">
                    <a16:creationId xmlns:a16="http://schemas.microsoft.com/office/drawing/2014/main" id="{E55AB5C7-CA9A-4818-BDBD-9A55EC157A35}"/>
                  </a:ext>
                </a:extLst>
              </p:cNvPr>
              <p:cNvSpPr/>
              <p:nvPr/>
            </p:nvSpPr>
            <p:spPr>
              <a:xfrm>
                <a:off x="1849598" y="4740010"/>
                <a:ext cx="616072" cy="450170"/>
              </a:xfrm>
              <a:prstGeom prst="flowChartDecision">
                <a:avLst/>
              </a:prstGeom>
              <a:solidFill>
                <a:srgbClr val="8FAADC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34290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5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HGPｺﾞｼｯｸM" pitchFamily="50" charset="-128"/>
                          <a:cs typeface="Times New Roman" pitchFamily="18" charset="0"/>
                        </a:rPr>
                        <m:t>−913</m:t>
                      </m:r>
                    </m:oMath>
                  </m:oMathPara>
                </a14:m>
                <a:endParaRPr lang="ja-JP" altLang="en-US" sz="1500" dirty="0">
                  <a:solidFill>
                    <a:prstClr val="black"/>
                  </a:solidFill>
                  <a:latin typeface="Times New Roman" pitchFamily="18" charset="0"/>
                  <a:ea typeface="HGPｺﾞｼｯｸM" pitchFamily="50" charset="-128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92" name="円/楕円 96">
                <a:extLst>
                  <a:ext uri="{FF2B5EF4-FFF2-40B4-BE49-F238E27FC236}">
                    <a16:creationId xmlns:a16="http://schemas.microsoft.com/office/drawing/2014/main" id="{E55AB5C7-CA9A-4818-BDBD-9A55EC157A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9598" y="4740010"/>
                <a:ext cx="616072" cy="450170"/>
              </a:xfrm>
              <a:prstGeom prst="flowChartDecision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3" name="直線矢印コネクタ 92">
            <a:extLst>
              <a:ext uri="{FF2B5EF4-FFF2-40B4-BE49-F238E27FC236}">
                <a16:creationId xmlns:a16="http://schemas.microsoft.com/office/drawing/2014/main" id="{ABC6D41A-72FA-4C7D-B5DB-E1A561563BC0}"/>
              </a:ext>
            </a:extLst>
          </p:cNvPr>
          <p:cNvCxnSpPr>
            <a:cxnSpLocks/>
            <a:stCxn id="76" idx="2"/>
            <a:endCxn id="92" idx="0"/>
          </p:cNvCxnSpPr>
          <p:nvPr/>
        </p:nvCxnSpPr>
        <p:spPr>
          <a:xfrm flipH="1">
            <a:off x="2157634" y="4612345"/>
            <a:ext cx="1" cy="12766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テキスト ボックス 93">
                <a:extLst>
                  <a:ext uri="{FF2B5EF4-FFF2-40B4-BE49-F238E27FC236}">
                    <a16:creationId xmlns:a16="http://schemas.microsoft.com/office/drawing/2014/main" id="{47D40059-9EC7-4D16-8C47-4B3D090F83A3}"/>
                  </a:ext>
                </a:extLst>
              </p:cNvPr>
              <p:cNvSpPr txBox="1"/>
              <p:nvPr/>
            </p:nvSpPr>
            <p:spPr>
              <a:xfrm>
                <a:off x="1362923" y="1962515"/>
                <a:ext cx="1592036" cy="369332"/>
              </a:xfrm>
              <a:prstGeom prst="rect">
                <a:avLst/>
              </a:prstGeom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 defTabSz="342900">
                  <a:defRPr/>
                </a:pPr>
                <a:r>
                  <a:rPr lang="en-US" altLang="ja-JP" dirty="0">
                    <a:solidFill>
                      <a:prstClr val="black"/>
                    </a:solidFill>
                    <a:latin typeface="Century Gothic" panose="020B0502020202020204"/>
                    <a:ea typeface="メイリオ" panose="020B0604030504040204" pitchFamily="50" charset="-128"/>
                  </a:rPr>
                  <a:t>Task</a:t>
                </a:r>
                <a:r>
                  <a:rPr lang="ja-JP" altLang="en-US" dirty="0">
                    <a:solidFill>
                      <a:prstClr val="black"/>
                    </a:solidFill>
                    <a:latin typeface="Century Gothic" panose="020B0502020202020204"/>
                    <a:ea typeface="メイリオ" panose="020B0604030504040204" pitchFamily="50" charset="-128"/>
                  </a:rPr>
                  <a:t> </a:t>
                </a:r>
                <a:r>
                  <a:rPr lang="en-US" altLang="ja-JP" dirty="0">
                    <a:solidFill>
                      <a:prstClr val="black"/>
                    </a:solidFill>
                    <a:latin typeface="Century Gothic" panose="020B0502020202020204"/>
                    <a:ea typeface="メイリオ" panose="020B0604030504040204" pitchFamily="50" charset="-128"/>
                  </a:rPr>
                  <a:t>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𝑇𝑆</m:t>
                        </m:r>
                      </m:e>
                      <m:sub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ja-JP" altLang="en-US" i="1" dirty="0">
                  <a:solidFill>
                    <a:prstClr val="black"/>
                  </a:solidFill>
                  <a:latin typeface="Century Gothic" panose="020B0502020202020204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94" name="テキスト ボックス 93">
                <a:extLst>
                  <a:ext uri="{FF2B5EF4-FFF2-40B4-BE49-F238E27FC236}">
                    <a16:creationId xmlns:a16="http://schemas.microsoft.com/office/drawing/2014/main" id="{47D40059-9EC7-4D16-8C47-4B3D090F83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2923" y="1962515"/>
                <a:ext cx="1592036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5" name="テキスト ボックス 94">
            <a:extLst>
              <a:ext uri="{FF2B5EF4-FFF2-40B4-BE49-F238E27FC236}">
                <a16:creationId xmlns:a16="http://schemas.microsoft.com/office/drawing/2014/main" id="{E3AF9298-5378-4F5C-BD5F-D3B1331B5F7E}"/>
              </a:ext>
            </a:extLst>
          </p:cNvPr>
          <p:cNvSpPr txBox="1"/>
          <p:nvPr/>
        </p:nvSpPr>
        <p:spPr>
          <a:xfrm>
            <a:off x="3225481" y="2147364"/>
            <a:ext cx="1362211" cy="55399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 defTabSz="342900">
              <a:defRPr/>
            </a:pPr>
            <a:r>
              <a:rPr lang="ja-JP" altLang="en-US" sz="1500" dirty="0">
                <a:solidFill>
                  <a:prstClr val="black"/>
                </a:solidFill>
                <a:latin typeface="Century Gothic" panose="020B0502020202020204"/>
                <a:ea typeface="メイリオ" panose="020B0604030504040204" pitchFamily="50" charset="-128"/>
              </a:rPr>
              <a:t>消費メモリ増分</a:t>
            </a:r>
            <a:endParaRPr lang="en-US" altLang="ja-JP" sz="1500" dirty="0">
              <a:solidFill>
                <a:prstClr val="black"/>
              </a:solidFill>
              <a:latin typeface="Century Gothic" panose="020B0502020202020204"/>
              <a:ea typeface="メイリオ" panose="020B0604030504040204" pitchFamily="50" charset="-128"/>
            </a:endParaRPr>
          </a:p>
        </p:txBody>
      </p:sp>
      <p:cxnSp>
        <p:nvCxnSpPr>
          <p:cNvPr id="96" name="直線矢印コネクタ 95">
            <a:extLst>
              <a:ext uri="{FF2B5EF4-FFF2-40B4-BE49-F238E27FC236}">
                <a16:creationId xmlns:a16="http://schemas.microsoft.com/office/drawing/2014/main" id="{6BD6C5C8-AF34-4703-92C3-B727A9ADA423}"/>
              </a:ext>
            </a:extLst>
          </p:cNvPr>
          <p:cNvCxnSpPr>
            <a:cxnSpLocks/>
            <a:stCxn id="95" idx="2"/>
          </p:cNvCxnSpPr>
          <p:nvPr/>
        </p:nvCxnSpPr>
        <p:spPr>
          <a:xfrm flipH="1">
            <a:off x="2203203" y="2701362"/>
            <a:ext cx="1703384" cy="382835"/>
          </a:xfrm>
          <a:prstGeom prst="straightConnector1">
            <a:avLst/>
          </a:prstGeom>
          <a:ln w="28575">
            <a:prstDash val="dash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635EAAD4-1736-4853-8AC4-9C2A9BE35EEF}"/>
              </a:ext>
            </a:extLst>
          </p:cNvPr>
          <p:cNvSpPr txBox="1"/>
          <p:nvPr/>
        </p:nvSpPr>
        <p:spPr>
          <a:xfrm>
            <a:off x="1718101" y="5557703"/>
            <a:ext cx="87716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42900">
              <a:defRPr/>
            </a:pPr>
            <a:r>
              <a:rPr lang="ja-JP" altLang="en-US" sz="1350" dirty="0">
                <a:solidFill>
                  <a:prstClr val="black"/>
                </a:solidFill>
                <a:latin typeface="Century Gothic" panose="020B0502020202020204"/>
                <a:ea typeface="メイリオ" panose="020B0604030504040204" pitchFamily="50" charset="-128"/>
              </a:rPr>
              <a:t>最終状態</a:t>
            </a:r>
          </a:p>
        </p:txBody>
      </p:sp>
      <p:cxnSp>
        <p:nvCxnSpPr>
          <p:cNvPr id="99" name="直線矢印コネクタ 98">
            <a:extLst>
              <a:ext uri="{FF2B5EF4-FFF2-40B4-BE49-F238E27FC236}">
                <a16:creationId xmlns:a16="http://schemas.microsoft.com/office/drawing/2014/main" id="{E82A4DD3-F614-4BA6-B0AA-BB2ED5CFBF57}"/>
              </a:ext>
            </a:extLst>
          </p:cNvPr>
          <p:cNvCxnSpPr>
            <a:cxnSpLocks/>
            <a:stCxn id="95" idx="2"/>
          </p:cNvCxnSpPr>
          <p:nvPr/>
        </p:nvCxnSpPr>
        <p:spPr>
          <a:xfrm flipH="1">
            <a:off x="3019171" y="2701362"/>
            <a:ext cx="887416" cy="1074282"/>
          </a:xfrm>
          <a:prstGeom prst="straightConnector1">
            <a:avLst/>
          </a:prstGeom>
          <a:ln w="28575">
            <a:prstDash val="dash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正方形/長方形 99">
            <a:extLst>
              <a:ext uri="{FF2B5EF4-FFF2-40B4-BE49-F238E27FC236}">
                <a16:creationId xmlns:a16="http://schemas.microsoft.com/office/drawing/2014/main" id="{75EA7124-45D5-4AC0-A302-8C08847B0430}"/>
              </a:ext>
            </a:extLst>
          </p:cNvPr>
          <p:cNvSpPr/>
          <p:nvPr/>
        </p:nvSpPr>
        <p:spPr>
          <a:xfrm>
            <a:off x="1572808" y="2659725"/>
            <a:ext cx="495518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342900">
              <a:defRPr/>
            </a:pPr>
            <a:r>
              <a:rPr lang="ja-JP" altLang="en-US" sz="1350" dirty="0">
                <a:solidFill>
                  <a:prstClr val="black"/>
                </a:solidFill>
                <a:latin typeface="Century Gothic" panose="020B0502020202020204"/>
                <a:ea typeface="メイリオ" panose="020B0604030504040204" pitchFamily="50" charset="-128"/>
              </a:rPr>
              <a:t>初期</a:t>
            </a:r>
          </a:p>
        </p:txBody>
      </p:sp>
      <p:sp>
        <p:nvSpPr>
          <p:cNvPr id="101" name="正方形/長方形 100">
            <a:extLst>
              <a:ext uri="{FF2B5EF4-FFF2-40B4-BE49-F238E27FC236}">
                <a16:creationId xmlns:a16="http://schemas.microsoft.com/office/drawing/2014/main" id="{F546919B-7D36-4453-991F-4AAA974FBA68}"/>
              </a:ext>
            </a:extLst>
          </p:cNvPr>
          <p:cNvSpPr/>
          <p:nvPr/>
        </p:nvSpPr>
        <p:spPr>
          <a:xfrm>
            <a:off x="2248418" y="2656222"/>
            <a:ext cx="495336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342900">
              <a:defRPr/>
            </a:pPr>
            <a:r>
              <a:rPr lang="ja-JP" altLang="en-US" sz="1350" dirty="0">
                <a:solidFill>
                  <a:prstClr val="black"/>
                </a:solidFill>
                <a:latin typeface="Century Gothic" panose="020B0502020202020204"/>
                <a:ea typeface="メイリオ" panose="020B0604030504040204" pitchFamily="50" charset="-128"/>
              </a:rPr>
              <a:t>状態</a:t>
            </a:r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DEA0D2BB-0770-44AF-B955-6C1F313542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9104594"/>
              </p:ext>
            </p:extLst>
          </p:nvPr>
        </p:nvGraphicFramePr>
        <p:xfrm>
          <a:off x="3297911" y="4979475"/>
          <a:ext cx="5035032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8758">
                  <a:extLst>
                    <a:ext uri="{9D8B030D-6E8A-4147-A177-3AD203B41FA5}">
                      <a16:colId xmlns:a16="http://schemas.microsoft.com/office/drawing/2014/main" val="2692180403"/>
                    </a:ext>
                  </a:extLst>
                </a:gridCol>
                <a:gridCol w="1258758">
                  <a:extLst>
                    <a:ext uri="{9D8B030D-6E8A-4147-A177-3AD203B41FA5}">
                      <a16:colId xmlns:a16="http://schemas.microsoft.com/office/drawing/2014/main" val="1886541566"/>
                    </a:ext>
                  </a:extLst>
                </a:gridCol>
                <a:gridCol w="1258758">
                  <a:extLst>
                    <a:ext uri="{9D8B030D-6E8A-4147-A177-3AD203B41FA5}">
                      <a16:colId xmlns:a16="http://schemas.microsoft.com/office/drawing/2014/main" val="1932634989"/>
                    </a:ext>
                  </a:extLst>
                </a:gridCol>
                <a:gridCol w="1258758">
                  <a:extLst>
                    <a:ext uri="{9D8B030D-6E8A-4147-A177-3AD203B41FA5}">
                      <a16:colId xmlns:a16="http://schemas.microsoft.com/office/drawing/2014/main" val="3960224415"/>
                    </a:ext>
                  </a:extLst>
                </a:gridCol>
              </a:tblGrid>
              <a:tr h="26519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Task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5404605"/>
                  </a:ext>
                </a:extLst>
              </a:tr>
              <a:tr h="662975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余裕時間</a:t>
                      </a:r>
                      <a:r>
                        <a:rPr kumimoji="1" lang="en-US" altLang="ja-JP" dirty="0"/>
                        <a:t>×</a:t>
                      </a:r>
                      <a:r>
                        <a:rPr kumimoji="1" lang="ja-JP" altLang="en-US" dirty="0"/>
                        <a:t>最悪実行時間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dirty="0"/>
                    </a:p>
                    <a:p>
                      <a:pPr algn="ctr"/>
                      <a:r>
                        <a:rPr kumimoji="1" lang="en-US" altLang="ja-JP" dirty="0"/>
                        <a:t>300000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dirty="0"/>
                    </a:p>
                    <a:p>
                      <a:pPr algn="ctr"/>
                      <a:r>
                        <a:rPr kumimoji="1" lang="en-US" altLang="ja-JP" dirty="0"/>
                        <a:t>800000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kumimoji="1" lang="en-US" altLang="ja-JP" dirty="0"/>
                    </a:p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kumimoji="1" lang="en-US" altLang="ja-JP" dirty="0"/>
                        <a:t> 900000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095966"/>
                  </a:ext>
                </a:extLst>
              </a:tr>
            </a:tbl>
          </a:graphicData>
        </a:graphic>
      </p:graphicFrame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F5473D1C-AEC4-45F2-89DB-83A937DAB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6F6F1-2C0D-41CF-B349-C178C2F00F8B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4872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2AE215-CBC1-4457-950F-2C2506853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タスクセット④での</a:t>
            </a:r>
            <a:r>
              <a:rPr lang="en-US" altLang="ja-JP" dirty="0"/>
              <a:t>α</a:t>
            </a:r>
            <a:r>
              <a:rPr lang="ja-JP" altLang="en-US" dirty="0"/>
              <a:t>の値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62778D0-F98B-4BFB-A960-4010747B53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sz="1800" dirty="0"/>
              <a:t>α</a:t>
            </a:r>
            <a:r>
              <a:rPr kumimoji="1" lang="ja-JP" altLang="en-US" sz="1800" dirty="0"/>
              <a:t>＝</a:t>
            </a:r>
            <a:r>
              <a:rPr lang="en-US" altLang="ja-JP" dirty="0"/>
              <a:t>800</a:t>
            </a:r>
            <a:r>
              <a:rPr lang="ja-JP" altLang="en-US" dirty="0"/>
              <a:t>以下の時、</a:t>
            </a:r>
            <a:r>
              <a:rPr kumimoji="1" lang="ja-JP" altLang="en-US" sz="1800" dirty="0"/>
              <a:t>最悪実行時間は</a:t>
            </a:r>
            <a:r>
              <a:rPr kumimoji="1" lang="en-US" altLang="ja-JP" sz="1800" dirty="0"/>
              <a:t>1827</a:t>
            </a:r>
          </a:p>
          <a:p>
            <a:pPr marL="0" indent="0">
              <a:buNone/>
            </a:pPr>
            <a:r>
              <a:rPr lang="ja-JP" altLang="en-US" sz="1800" dirty="0"/>
              <a:t>　</a:t>
            </a:r>
            <a:r>
              <a:rPr lang="en-US" altLang="ja-JP" sz="1800" dirty="0"/>
              <a:t>α</a:t>
            </a:r>
            <a:r>
              <a:rPr lang="ja-JP" altLang="en-US" sz="1800" dirty="0"/>
              <a:t>＝</a:t>
            </a:r>
            <a:r>
              <a:rPr lang="en-US" altLang="ja-JP" sz="1800" dirty="0"/>
              <a:t>1</a:t>
            </a:r>
            <a:r>
              <a:rPr lang="ja-JP" altLang="en-US" sz="1800" dirty="0"/>
              <a:t>の時の</a:t>
            </a:r>
            <a:r>
              <a:rPr lang="en-US" altLang="ja-JP" sz="1800" dirty="0"/>
              <a:t>θ</a:t>
            </a:r>
            <a:r>
              <a:rPr lang="ja-JP" altLang="en-US" sz="1800" dirty="0"/>
              <a:t>はそれぞれ</a:t>
            </a:r>
            <a:r>
              <a:rPr lang="en-US" altLang="ja-JP" dirty="0"/>
              <a:t>300500</a:t>
            </a:r>
            <a:r>
              <a:rPr lang="en-US" altLang="ja-JP" sz="1800" dirty="0"/>
              <a:t>,800325,900200</a:t>
            </a:r>
          </a:p>
          <a:p>
            <a:pPr marL="0" indent="0">
              <a:buNone/>
            </a:pPr>
            <a:endParaRPr lang="en-US" altLang="ja-JP" sz="1800" dirty="0"/>
          </a:p>
          <a:p>
            <a:r>
              <a:rPr lang="en-US" altLang="ja-JP" sz="1800" dirty="0"/>
              <a:t>α</a:t>
            </a:r>
            <a:r>
              <a:rPr lang="ja-JP" altLang="en-US" sz="1800" dirty="0"/>
              <a:t>＝</a:t>
            </a:r>
            <a:r>
              <a:rPr lang="en-US" altLang="ja-JP" dirty="0"/>
              <a:t>801</a:t>
            </a:r>
            <a:r>
              <a:rPr lang="ja-JP" altLang="en-US" sz="1800" dirty="0"/>
              <a:t>から</a:t>
            </a:r>
            <a:r>
              <a:rPr lang="en-US" altLang="ja-JP" dirty="0"/>
              <a:t>2857</a:t>
            </a:r>
            <a:r>
              <a:rPr lang="ja-JP" altLang="en-US" sz="1800" dirty="0"/>
              <a:t>まで最悪実行時間は</a:t>
            </a:r>
            <a:r>
              <a:rPr lang="en-US" altLang="ja-JP" sz="1800" dirty="0"/>
              <a:t>1600</a:t>
            </a:r>
          </a:p>
          <a:p>
            <a:pPr marL="0" indent="0">
              <a:buNone/>
            </a:pPr>
            <a:r>
              <a:rPr lang="ja-JP" altLang="en-US" sz="1800" dirty="0"/>
              <a:t>　</a:t>
            </a:r>
            <a:r>
              <a:rPr lang="en-US" altLang="ja-JP" sz="1800" dirty="0"/>
              <a:t>α</a:t>
            </a:r>
            <a:r>
              <a:rPr lang="ja-JP" altLang="en-US" sz="1800" dirty="0"/>
              <a:t>＝</a:t>
            </a:r>
            <a:r>
              <a:rPr lang="en-US" altLang="ja-JP" dirty="0"/>
              <a:t>801</a:t>
            </a:r>
            <a:r>
              <a:rPr lang="ja-JP" altLang="en-US" sz="1800" dirty="0"/>
              <a:t>の時の</a:t>
            </a:r>
            <a:r>
              <a:rPr lang="en-US" altLang="ja-JP" sz="1800" dirty="0"/>
              <a:t>θ</a:t>
            </a:r>
            <a:r>
              <a:rPr lang="ja-JP" altLang="en-US" sz="1800" dirty="0"/>
              <a:t>はそれぞれ</a:t>
            </a:r>
            <a:r>
              <a:rPr lang="en-US" altLang="ja-JP" dirty="0"/>
              <a:t>700500</a:t>
            </a:r>
            <a:r>
              <a:rPr lang="en-US" altLang="ja-JP" sz="1800" dirty="0"/>
              <a:t>,1060325,1060200</a:t>
            </a:r>
          </a:p>
          <a:p>
            <a:pPr marL="0" indent="0">
              <a:buNone/>
            </a:pPr>
            <a:endParaRPr lang="en-US" altLang="ja-JP" sz="1800" dirty="0"/>
          </a:p>
          <a:p>
            <a:r>
              <a:rPr lang="en-US" altLang="ja-JP" sz="1800" dirty="0"/>
              <a:t>α</a:t>
            </a:r>
            <a:r>
              <a:rPr kumimoji="1" lang="ja-JP" altLang="en-US" sz="1800" dirty="0"/>
              <a:t>＝</a:t>
            </a:r>
            <a:r>
              <a:rPr lang="en-US" altLang="ja-JP" dirty="0"/>
              <a:t>2858</a:t>
            </a:r>
            <a:r>
              <a:rPr kumimoji="1" lang="ja-JP" altLang="en-US" sz="1800" dirty="0"/>
              <a:t>以上で最悪実行時間は</a:t>
            </a:r>
            <a:r>
              <a:rPr kumimoji="1" lang="en-US" altLang="ja-JP" sz="1800" dirty="0"/>
              <a:t>1427</a:t>
            </a:r>
          </a:p>
          <a:p>
            <a:pPr marL="0" indent="0">
              <a:buNone/>
            </a:pPr>
            <a:r>
              <a:rPr lang="ja-JP" altLang="en-US" sz="1800" dirty="0"/>
              <a:t>　</a:t>
            </a:r>
            <a:r>
              <a:rPr lang="en-US" altLang="ja-JP" sz="1800" dirty="0"/>
              <a:t>α</a:t>
            </a:r>
            <a:r>
              <a:rPr lang="ja-JP" altLang="en-US" sz="1800" dirty="0"/>
              <a:t>＝</a:t>
            </a:r>
            <a:r>
              <a:rPr lang="en-US" altLang="ja-JP" dirty="0"/>
              <a:t>2858</a:t>
            </a:r>
            <a:r>
              <a:rPr lang="ja-JP" altLang="en-US" sz="1800" dirty="0"/>
              <a:t>の時の</a:t>
            </a:r>
            <a:r>
              <a:rPr lang="en-US" altLang="ja-JP" sz="1800" dirty="0"/>
              <a:t>θ</a:t>
            </a:r>
            <a:r>
              <a:rPr lang="ja-JP" altLang="en-US" sz="1800" dirty="0"/>
              <a:t>はそれぞれ</a:t>
            </a:r>
            <a:r>
              <a:rPr lang="en-US" altLang="ja-JP" dirty="0"/>
              <a:t>1729000</a:t>
            </a:r>
            <a:r>
              <a:rPr lang="en-US" altLang="ja-JP" sz="1800" dirty="0"/>
              <a:t>,1728850,1471600</a:t>
            </a:r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102ED48-03D6-446C-804D-40E409620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6F6F1-2C0D-41CF-B349-C178C2F00F8B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0322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タイトル 2">
            <a:extLst>
              <a:ext uri="{FF2B5EF4-FFF2-40B4-BE49-F238E27FC236}">
                <a16:creationId xmlns:a16="http://schemas.microsoft.com/office/drawing/2014/main" id="{F243E9D7-A9E5-4AEE-8711-68BBE0BCE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5236" y="857256"/>
            <a:ext cx="5045765" cy="1042661"/>
          </a:xfrm>
        </p:spPr>
        <p:txBody>
          <a:bodyPr>
            <a:normAutofit fontScale="90000"/>
          </a:bodyPr>
          <a:lstStyle/>
          <a:p>
            <a:r>
              <a:rPr lang="ja-JP" altLang="en-US" dirty="0"/>
              <a:t>タスクセット⑤</a:t>
            </a:r>
            <a:r>
              <a:rPr lang="en-US" altLang="ja-JP" dirty="0"/>
              <a:t>(</a:t>
            </a:r>
            <a:r>
              <a:rPr lang="ja-JP" altLang="en-US" dirty="0"/>
              <a:t>メモリ大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graphicFrame>
        <p:nvGraphicFramePr>
          <p:cNvPr id="133" name="表 132">
            <a:extLst>
              <a:ext uri="{FF2B5EF4-FFF2-40B4-BE49-F238E27FC236}">
                <a16:creationId xmlns:a16="http://schemas.microsoft.com/office/drawing/2014/main" id="{23A61B9B-53C9-45D2-A212-70EE2E35072F}"/>
              </a:ext>
            </a:extLst>
          </p:cNvPr>
          <p:cNvGraphicFramePr>
            <a:graphicFrameLocks noGrp="1"/>
          </p:cNvGraphicFramePr>
          <p:nvPr/>
        </p:nvGraphicFramePr>
        <p:xfrm>
          <a:off x="3987469" y="3104804"/>
          <a:ext cx="4313968" cy="1711084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1903277">
                  <a:extLst>
                    <a:ext uri="{9D8B030D-6E8A-4147-A177-3AD203B41FA5}">
                      <a16:colId xmlns:a16="http://schemas.microsoft.com/office/drawing/2014/main" val="2057550029"/>
                    </a:ext>
                  </a:extLst>
                </a:gridCol>
                <a:gridCol w="777240">
                  <a:extLst>
                    <a:ext uri="{9D8B030D-6E8A-4147-A177-3AD203B41FA5}">
                      <a16:colId xmlns:a16="http://schemas.microsoft.com/office/drawing/2014/main" val="212249959"/>
                    </a:ext>
                  </a:extLst>
                </a:gridCol>
                <a:gridCol w="665018">
                  <a:extLst>
                    <a:ext uri="{9D8B030D-6E8A-4147-A177-3AD203B41FA5}">
                      <a16:colId xmlns:a16="http://schemas.microsoft.com/office/drawing/2014/main" val="4260045808"/>
                    </a:ext>
                  </a:extLst>
                </a:gridCol>
                <a:gridCol w="968433">
                  <a:extLst>
                    <a:ext uri="{9D8B030D-6E8A-4147-A177-3AD203B41FA5}">
                      <a16:colId xmlns:a16="http://schemas.microsoft.com/office/drawing/2014/main" val="1681019970"/>
                    </a:ext>
                  </a:extLst>
                </a:gridCol>
              </a:tblGrid>
              <a:tr h="42777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700" dirty="0"/>
                        <a:t>Task</a:t>
                      </a:r>
                      <a:endParaRPr kumimoji="1" lang="ja-JP" altLang="en-US" sz="17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700" dirty="0"/>
                        <a:t>1</a:t>
                      </a:r>
                      <a:endParaRPr kumimoji="1" lang="ja-JP" altLang="en-US" sz="17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700" dirty="0"/>
                        <a:t>2</a:t>
                      </a:r>
                      <a:endParaRPr kumimoji="1" lang="ja-JP" altLang="en-US" sz="17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700" dirty="0"/>
                        <a:t>3</a:t>
                      </a:r>
                      <a:endParaRPr kumimoji="1" lang="ja-JP" altLang="en-US" sz="17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10212193"/>
                  </a:ext>
                </a:extLst>
              </a:tr>
              <a:tr h="427771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相対デッドライン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700" dirty="0"/>
                        <a:t>920</a:t>
                      </a:r>
                      <a:endParaRPr kumimoji="1" lang="ja-JP" altLang="en-US" sz="17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700" dirty="0"/>
                        <a:t>1504</a:t>
                      </a:r>
                      <a:endParaRPr kumimoji="1" lang="ja-JP" altLang="en-US" sz="17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700" dirty="0"/>
                        <a:t>2503</a:t>
                      </a:r>
                      <a:endParaRPr kumimoji="1" lang="ja-JP" altLang="en-US" sz="17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22625769"/>
                  </a:ext>
                </a:extLst>
              </a:tr>
              <a:tr h="427771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最悪実行時間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700" dirty="0"/>
                        <a:t>3</a:t>
                      </a:r>
                      <a:endParaRPr kumimoji="1" lang="ja-JP" altLang="en-US" sz="17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700" dirty="0"/>
                        <a:t>4</a:t>
                      </a:r>
                      <a:endParaRPr kumimoji="1" lang="ja-JP" altLang="en-US" sz="17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700" dirty="0"/>
                        <a:t>3</a:t>
                      </a:r>
                      <a:endParaRPr kumimoji="1" lang="ja-JP" altLang="en-US" sz="17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89213912"/>
                  </a:ext>
                </a:extLst>
              </a:tr>
              <a:tr h="427771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余裕時間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700" dirty="0"/>
                        <a:t>917</a:t>
                      </a:r>
                      <a:endParaRPr kumimoji="1" lang="ja-JP" altLang="en-US" sz="17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700" dirty="0"/>
                        <a:t>1500</a:t>
                      </a:r>
                      <a:endParaRPr kumimoji="1" lang="ja-JP" altLang="en-US" sz="17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700" dirty="0"/>
                        <a:t>2500</a:t>
                      </a:r>
                      <a:endParaRPr kumimoji="1" lang="ja-JP" altLang="en-US" sz="17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2399775"/>
                  </a:ext>
                </a:extLst>
              </a:tr>
            </a:tbl>
          </a:graphicData>
        </a:graphic>
      </p:graphicFrame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B4344300-B0B2-4EFB-A22C-CC6DDF05572E}"/>
              </a:ext>
            </a:extLst>
          </p:cNvPr>
          <p:cNvSpPr txBox="1"/>
          <p:nvPr/>
        </p:nvSpPr>
        <p:spPr>
          <a:xfrm>
            <a:off x="1088572" y="5721247"/>
            <a:ext cx="209005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42900">
              <a:defRPr/>
            </a:pPr>
            <a:r>
              <a:rPr lang="en-US" altLang="ja-JP" sz="1350" dirty="0">
                <a:solidFill>
                  <a:srgbClr val="FF0000"/>
                </a:solidFill>
                <a:latin typeface="Century Gothic" panose="020B0502020202020204"/>
                <a:ea typeface="メイリオ" panose="020B0604030504040204" pitchFamily="50" charset="-128"/>
              </a:rPr>
              <a:t>2</a:t>
            </a:r>
            <a:r>
              <a:rPr lang="ja-JP" altLang="en-US" sz="1350" dirty="0">
                <a:solidFill>
                  <a:srgbClr val="FF0000"/>
                </a:solidFill>
                <a:latin typeface="Century Gothic" panose="020B0502020202020204"/>
                <a:ea typeface="メイリオ" panose="020B0604030504040204" pitchFamily="50" charset="-128"/>
              </a:rPr>
              <a:t>プロセッサ環境下</a:t>
            </a:r>
          </a:p>
        </p:txBody>
      </p:sp>
      <p:grpSp>
        <p:nvGrpSpPr>
          <p:cNvPr id="53" name="グループ化 52">
            <a:extLst>
              <a:ext uri="{FF2B5EF4-FFF2-40B4-BE49-F238E27FC236}">
                <a16:creationId xmlns:a16="http://schemas.microsoft.com/office/drawing/2014/main" id="{6C413AE4-6D6F-4D64-943D-33E7105F6EEE}"/>
              </a:ext>
            </a:extLst>
          </p:cNvPr>
          <p:cNvGrpSpPr/>
          <p:nvPr/>
        </p:nvGrpSpPr>
        <p:grpSpPr>
          <a:xfrm>
            <a:off x="1174171" y="2368601"/>
            <a:ext cx="616073" cy="2610874"/>
            <a:chOff x="-2" y="1980093"/>
            <a:chExt cx="821431" cy="34811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円/楕円 96">
                  <a:extLst>
                    <a:ext uri="{FF2B5EF4-FFF2-40B4-BE49-F238E27FC236}">
                      <a16:creationId xmlns:a16="http://schemas.microsoft.com/office/drawing/2014/main" id="{3306024A-4986-425E-B7F3-77E9B69450A6}"/>
                    </a:ext>
                  </a:extLst>
                </p:cNvPr>
                <p:cNvSpPr/>
                <p:nvPr/>
              </p:nvSpPr>
              <p:spPr>
                <a:xfrm>
                  <a:off x="0" y="2828774"/>
                  <a:ext cx="821429" cy="600226"/>
                </a:xfrm>
                <a:prstGeom prst="flowChartDecision">
                  <a:avLst/>
                </a:prstGeom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 defTabSz="34290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5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HGPｺﾞｼｯｸM" pitchFamily="50" charset="-128"/>
                            <a:cs typeface="Times New Roman" pitchFamily="18" charset="0"/>
                          </a:rPr>
                          <m:t>+</m:t>
                        </m:r>
                        <m:r>
                          <a:rPr lang="en-US" altLang="ja-JP" sz="15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HGPｺﾞｼｯｸM" pitchFamily="50" charset="-128"/>
                            <a:cs typeface="Times New Roman" pitchFamily="18" charset="0"/>
                          </a:rPr>
                          <m:t>50000</m:t>
                        </m:r>
                      </m:oMath>
                    </m:oMathPara>
                  </a14:m>
                  <a:endParaRPr lang="ja-JP" altLang="en-US" sz="1500" dirty="0">
                    <a:solidFill>
                      <a:prstClr val="black"/>
                    </a:solidFill>
                    <a:latin typeface="Times New Roman" pitchFamily="18" charset="0"/>
                    <a:ea typeface="HGPｺﾞｼｯｸM" pitchFamily="50" charset="-128"/>
                    <a:cs typeface="Times New Roman" pitchFamily="18" charset="0"/>
                  </a:endParaRPr>
                </a:p>
              </p:txBody>
            </p:sp>
          </mc:Choice>
          <mc:Fallback xmlns="">
            <p:sp>
              <p:nvSpPr>
                <p:cNvPr id="55" name="円/楕円 96">
                  <a:extLst>
                    <a:ext uri="{FF2B5EF4-FFF2-40B4-BE49-F238E27FC236}">
                      <a16:creationId xmlns:a16="http://schemas.microsoft.com/office/drawing/2014/main" id="{3306024A-4986-425E-B7F3-77E9B69450A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0" y="2828774"/>
                  <a:ext cx="821429" cy="600226"/>
                </a:xfrm>
                <a:prstGeom prst="flowChartDecision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6" name="直線矢印コネクタ 55">
              <a:extLst>
                <a:ext uri="{FF2B5EF4-FFF2-40B4-BE49-F238E27FC236}">
                  <a16:creationId xmlns:a16="http://schemas.microsoft.com/office/drawing/2014/main" id="{312BE88F-1210-431B-B5DB-492EAEE140DB}"/>
                </a:ext>
              </a:extLst>
            </p:cNvPr>
            <p:cNvCxnSpPr>
              <a:cxnSpLocks/>
              <a:stCxn id="57" idx="6"/>
              <a:endCxn id="55" idx="0"/>
            </p:cNvCxnSpPr>
            <p:nvPr/>
          </p:nvCxnSpPr>
          <p:spPr>
            <a:xfrm flipH="1">
              <a:off x="410715" y="2656693"/>
              <a:ext cx="2815" cy="17208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円/楕円 97">
              <a:extLst>
                <a:ext uri="{FF2B5EF4-FFF2-40B4-BE49-F238E27FC236}">
                  <a16:creationId xmlns:a16="http://schemas.microsoft.com/office/drawing/2014/main" id="{B00C0777-1471-4FA0-8D74-54EF67E6A7F3}"/>
                </a:ext>
              </a:extLst>
            </p:cNvPr>
            <p:cNvSpPr/>
            <p:nvPr/>
          </p:nvSpPr>
          <p:spPr>
            <a:xfrm rot="5400000">
              <a:off x="304554" y="2429489"/>
              <a:ext cx="217952" cy="236456"/>
            </a:xfrm>
            <a:prstGeom prst="ellipse">
              <a:avLst/>
            </a:prstGeom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342900">
                <a:defRPr/>
              </a:pPr>
              <a:endParaRPr lang="ja-JP" altLang="en-US" sz="1500" dirty="0">
                <a:solidFill>
                  <a:prstClr val="black"/>
                </a:solidFill>
                <a:latin typeface="Times New Roman" pitchFamily="18" charset="0"/>
                <a:ea typeface="HGPｺﾞｼｯｸM" pitchFamily="50" charset="-128"/>
                <a:cs typeface="Times New Roman" pitchFamily="18" charset="0"/>
              </a:endParaRPr>
            </a:p>
          </p:txBody>
        </p:sp>
        <p:grpSp>
          <p:nvGrpSpPr>
            <p:cNvPr id="58" name="グループ化 57">
              <a:extLst>
                <a:ext uri="{FF2B5EF4-FFF2-40B4-BE49-F238E27FC236}">
                  <a16:creationId xmlns:a16="http://schemas.microsoft.com/office/drawing/2014/main" id="{01EC7202-90C1-4C61-8DF7-E80BDFC04B3E}"/>
                </a:ext>
              </a:extLst>
            </p:cNvPr>
            <p:cNvGrpSpPr/>
            <p:nvPr/>
          </p:nvGrpSpPr>
          <p:grpSpPr>
            <a:xfrm>
              <a:off x="231916" y="5141973"/>
              <a:ext cx="357592" cy="319285"/>
              <a:chOff x="211409" y="5509823"/>
              <a:chExt cx="357592" cy="319285"/>
            </a:xfrm>
          </p:grpSpPr>
          <p:sp>
            <p:nvSpPr>
              <p:cNvPr id="65" name="円/楕円 122">
                <a:extLst>
                  <a:ext uri="{FF2B5EF4-FFF2-40B4-BE49-F238E27FC236}">
                    <a16:creationId xmlns:a16="http://schemas.microsoft.com/office/drawing/2014/main" id="{BFF1A64C-44CF-4BCB-BBF5-7B8394FDCF44}"/>
                  </a:ext>
                </a:extLst>
              </p:cNvPr>
              <p:cNvSpPr/>
              <p:nvPr/>
            </p:nvSpPr>
            <p:spPr>
              <a:xfrm rot="5400000">
                <a:off x="230562" y="5490670"/>
                <a:ext cx="319285" cy="357592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342900">
                  <a:defRPr/>
                </a:pPr>
                <a:endParaRPr lang="ja-JP" altLang="en-US" sz="1500" dirty="0">
                  <a:solidFill>
                    <a:prstClr val="black"/>
                  </a:solidFill>
                  <a:latin typeface="Times New Roman" pitchFamily="18" charset="0"/>
                  <a:ea typeface="HGPｺﾞｼｯｸM" pitchFamily="50" charset="-128"/>
                  <a:cs typeface="Times New Roman" pitchFamily="18" charset="0"/>
                </a:endParaRPr>
              </a:p>
            </p:txBody>
          </p:sp>
          <p:sp>
            <p:nvSpPr>
              <p:cNvPr id="66" name="円/楕円 123">
                <a:extLst>
                  <a:ext uri="{FF2B5EF4-FFF2-40B4-BE49-F238E27FC236}">
                    <a16:creationId xmlns:a16="http://schemas.microsoft.com/office/drawing/2014/main" id="{CE2BBF59-4777-4235-B4C1-D0600D65353D}"/>
                  </a:ext>
                </a:extLst>
              </p:cNvPr>
              <p:cNvSpPr/>
              <p:nvPr/>
            </p:nvSpPr>
            <p:spPr>
              <a:xfrm rot="5400000">
                <a:off x="289606" y="5553883"/>
                <a:ext cx="204086" cy="231167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342900">
                  <a:defRPr/>
                </a:pPr>
                <a:endParaRPr lang="ja-JP" altLang="en-US" sz="1500" dirty="0">
                  <a:solidFill>
                    <a:prstClr val="black"/>
                  </a:solidFill>
                  <a:latin typeface="Times New Roman" pitchFamily="18" charset="0"/>
                  <a:ea typeface="HGPｺﾞｼｯｸM" pitchFamily="50" charset="-128"/>
                  <a:cs typeface="Times New Roman" pitchFamily="18" charset="0"/>
                </a:endParaRPr>
              </a:p>
            </p:txBody>
          </p:sp>
        </p:grpSp>
        <p:sp>
          <p:nvSpPr>
            <p:cNvPr id="59" name="テキスト ボックス 58">
              <a:extLst>
                <a:ext uri="{FF2B5EF4-FFF2-40B4-BE49-F238E27FC236}">
                  <a16:creationId xmlns:a16="http://schemas.microsoft.com/office/drawing/2014/main" id="{460D97A5-13CA-45BB-82F2-0F0ACA42D682}"/>
                </a:ext>
              </a:extLst>
            </p:cNvPr>
            <p:cNvSpPr txBox="1"/>
            <p:nvPr/>
          </p:nvSpPr>
          <p:spPr>
            <a:xfrm>
              <a:off x="251669" y="1980093"/>
              <a:ext cx="325240" cy="400109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defTabSz="342900">
                <a:defRPr/>
              </a:pPr>
              <a:r>
                <a:rPr lang="en-US" altLang="ja-JP" sz="1350" dirty="0">
                  <a:solidFill>
                    <a:prstClr val="black"/>
                  </a:solidFill>
                  <a:latin typeface="Century Gothic" panose="020B0502020202020204"/>
                  <a:ea typeface="メイリオ" panose="020B0604030504040204" pitchFamily="50" charset="-128"/>
                </a:rPr>
                <a:t>1</a:t>
              </a:r>
              <a:endParaRPr lang="ja-JP" altLang="en-US" sz="1350" dirty="0">
                <a:solidFill>
                  <a:prstClr val="black"/>
                </a:solidFill>
                <a:latin typeface="Century Gothic" panose="020B0502020202020204"/>
                <a:ea typeface="メイリオ" panose="020B0604030504040204" pitchFamily="50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円/楕円 96">
                  <a:extLst>
                    <a:ext uri="{FF2B5EF4-FFF2-40B4-BE49-F238E27FC236}">
                      <a16:creationId xmlns:a16="http://schemas.microsoft.com/office/drawing/2014/main" id="{BBC8B1BB-3935-41FD-B3CC-EA46CA46FA5F}"/>
                    </a:ext>
                  </a:extLst>
                </p:cNvPr>
                <p:cNvSpPr/>
                <p:nvPr/>
              </p:nvSpPr>
              <p:spPr>
                <a:xfrm>
                  <a:off x="0" y="3601081"/>
                  <a:ext cx="821429" cy="600226"/>
                </a:xfrm>
                <a:prstGeom prst="flowChartDecision">
                  <a:avLst/>
                </a:prstGeom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 defTabSz="34290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5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HGPｺﾞｼｯｸM" pitchFamily="50" charset="-128"/>
                            <a:cs typeface="Times New Roman" pitchFamily="18" charset="0"/>
                          </a:rPr>
                          <m:t>+500</m:t>
                        </m:r>
                        <m:r>
                          <a:rPr lang="en-US" altLang="ja-JP" sz="1500" b="0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HGPｺﾞｼｯｸM" pitchFamily="50" charset="-128"/>
                            <a:cs typeface="Times New Roman" pitchFamily="18" charset="0"/>
                          </a:rPr>
                          <m:t>00</m:t>
                        </m:r>
                      </m:oMath>
                    </m:oMathPara>
                  </a14:m>
                  <a:endParaRPr lang="ja-JP" altLang="en-US" sz="1500" dirty="0">
                    <a:solidFill>
                      <a:prstClr val="black"/>
                    </a:solidFill>
                    <a:latin typeface="Times New Roman" pitchFamily="18" charset="0"/>
                    <a:ea typeface="HGPｺﾞｼｯｸM" pitchFamily="50" charset="-128"/>
                    <a:cs typeface="Times New Roman" pitchFamily="18" charset="0"/>
                  </a:endParaRPr>
                </a:p>
              </p:txBody>
            </p:sp>
          </mc:Choice>
          <mc:Fallback xmlns="">
            <p:sp>
              <p:nvSpPr>
                <p:cNvPr id="60" name="円/楕円 96">
                  <a:extLst>
                    <a:ext uri="{FF2B5EF4-FFF2-40B4-BE49-F238E27FC236}">
                      <a16:creationId xmlns:a16="http://schemas.microsoft.com/office/drawing/2014/main" id="{BBC8B1BB-3935-41FD-B3CC-EA46CA46FA5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0" y="3601081"/>
                  <a:ext cx="821429" cy="600226"/>
                </a:xfrm>
                <a:prstGeom prst="flowChartDecision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1" name="直線矢印コネクタ 60">
              <a:extLst>
                <a:ext uri="{FF2B5EF4-FFF2-40B4-BE49-F238E27FC236}">
                  <a16:creationId xmlns:a16="http://schemas.microsoft.com/office/drawing/2014/main" id="{8C28AD1F-E17E-4F0E-88F7-65DB208E1158}"/>
                </a:ext>
              </a:extLst>
            </p:cNvPr>
            <p:cNvCxnSpPr>
              <a:cxnSpLocks/>
              <a:stCxn id="55" idx="2"/>
              <a:endCxn id="60" idx="0"/>
            </p:cNvCxnSpPr>
            <p:nvPr/>
          </p:nvCxnSpPr>
          <p:spPr>
            <a:xfrm>
              <a:off x="410715" y="3429000"/>
              <a:ext cx="0" cy="17208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円/楕円 96">
                  <a:extLst>
                    <a:ext uri="{FF2B5EF4-FFF2-40B4-BE49-F238E27FC236}">
                      <a16:creationId xmlns:a16="http://schemas.microsoft.com/office/drawing/2014/main" id="{66969671-8CA5-49B8-81E4-B7F64BD2A4EF}"/>
                    </a:ext>
                  </a:extLst>
                </p:cNvPr>
                <p:cNvSpPr/>
                <p:nvPr/>
              </p:nvSpPr>
              <p:spPr>
                <a:xfrm>
                  <a:off x="-2" y="4371527"/>
                  <a:ext cx="821429" cy="600226"/>
                </a:xfrm>
                <a:prstGeom prst="flowChartDecision">
                  <a:avLst/>
                </a:prstGeom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 defTabSz="34290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5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HGPｺﾞｼｯｸM" pitchFamily="50" charset="-128"/>
                            <a:cs typeface="Times New Roman" pitchFamily="18" charset="0"/>
                          </a:rPr>
                          <m:t>−100</m:t>
                        </m:r>
                        <m:r>
                          <a:rPr lang="en-US" altLang="ja-JP" sz="15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HGPｺﾞｼｯｸM" pitchFamily="50" charset="-128"/>
                            <a:cs typeface="Times New Roman" pitchFamily="18" charset="0"/>
                          </a:rPr>
                          <m:t>00</m:t>
                        </m:r>
                        <m:r>
                          <a:rPr lang="en-US" altLang="ja-JP" sz="15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HGPｺﾞｼｯｸM" pitchFamily="50" charset="-128"/>
                            <a:cs typeface="Times New Roman" pitchFamily="18" charset="0"/>
                          </a:rPr>
                          <m:t>0</m:t>
                        </m:r>
                      </m:oMath>
                    </m:oMathPara>
                  </a14:m>
                  <a:endParaRPr lang="ja-JP" altLang="en-US" sz="1500" dirty="0">
                    <a:solidFill>
                      <a:prstClr val="black"/>
                    </a:solidFill>
                    <a:latin typeface="Times New Roman" pitchFamily="18" charset="0"/>
                    <a:ea typeface="HGPｺﾞｼｯｸM" pitchFamily="50" charset="-128"/>
                    <a:cs typeface="Times New Roman" pitchFamily="18" charset="0"/>
                  </a:endParaRPr>
                </a:p>
              </p:txBody>
            </p:sp>
          </mc:Choice>
          <mc:Fallback xmlns="">
            <p:sp>
              <p:nvSpPr>
                <p:cNvPr id="62" name="円/楕円 96">
                  <a:extLst>
                    <a:ext uri="{FF2B5EF4-FFF2-40B4-BE49-F238E27FC236}">
                      <a16:creationId xmlns:a16="http://schemas.microsoft.com/office/drawing/2014/main" id="{66969671-8CA5-49B8-81E4-B7F64BD2A4E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2" y="4371527"/>
                  <a:ext cx="821429" cy="600226"/>
                </a:xfrm>
                <a:prstGeom prst="flowChartDecision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3" name="直線矢印コネクタ 62">
              <a:extLst>
                <a:ext uri="{FF2B5EF4-FFF2-40B4-BE49-F238E27FC236}">
                  <a16:creationId xmlns:a16="http://schemas.microsoft.com/office/drawing/2014/main" id="{9DEBC606-0A73-4792-AFA1-3053058CFD93}"/>
                </a:ext>
              </a:extLst>
            </p:cNvPr>
            <p:cNvCxnSpPr>
              <a:cxnSpLocks/>
              <a:stCxn id="60" idx="2"/>
              <a:endCxn id="62" idx="0"/>
            </p:cNvCxnSpPr>
            <p:nvPr/>
          </p:nvCxnSpPr>
          <p:spPr>
            <a:xfrm flipH="1">
              <a:off x="410713" y="4201307"/>
              <a:ext cx="2" cy="17022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線矢印コネクタ 63">
              <a:extLst>
                <a:ext uri="{FF2B5EF4-FFF2-40B4-BE49-F238E27FC236}">
                  <a16:creationId xmlns:a16="http://schemas.microsoft.com/office/drawing/2014/main" id="{CB263B90-EA7D-41CE-BB3E-CBAAAC1246EE}"/>
                </a:ext>
              </a:extLst>
            </p:cNvPr>
            <p:cNvCxnSpPr>
              <a:cxnSpLocks/>
              <a:stCxn id="62" idx="2"/>
              <a:endCxn id="65" idx="2"/>
            </p:cNvCxnSpPr>
            <p:nvPr/>
          </p:nvCxnSpPr>
          <p:spPr>
            <a:xfrm flipH="1">
              <a:off x="410712" y="4971753"/>
              <a:ext cx="1" cy="17022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円/楕円 96">
                <a:extLst>
                  <a:ext uri="{FF2B5EF4-FFF2-40B4-BE49-F238E27FC236}">
                    <a16:creationId xmlns:a16="http://schemas.microsoft.com/office/drawing/2014/main" id="{F9876937-7CDD-4E51-BE25-E2413B17D9DE}"/>
                  </a:ext>
                </a:extLst>
              </p:cNvPr>
              <p:cNvSpPr/>
              <p:nvPr/>
            </p:nvSpPr>
            <p:spPr>
              <a:xfrm>
                <a:off x="1849600" y="3005110"/>
                <a:ext cx="616072" cy="450170"/>
              </a:xfrm>
              <a:prstGeom prst="flowChartDecision">
                <a:avLst/>
              </a:prstGeom>
              <a:solidFill>
                <a:srgbClr val="8FAADC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34290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5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HGPｺﾞｼｯｸM" pitchFamily="50" charset="-128"/>
                          <a:cs typeface="Times New Roman" pitchFamily="18" charset="0"/>
                        </a:rPr>
                        <m:t>+325</m:t>
                      </m:r>
                      <m:r>
                        <a:rPr lang="en-US" altLang="ja-JP" sz="15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HGPｺﾞｼｯｸM" pitchFamily="50" charset="-128"/>
                          <a:cs typeface="Times New Roman" pitchFamily="18" charset="0"/>
                        </a:rPr>
                        <m:t>00</m:t>
                      </m:r>
                    </m:oMath>
                  </m:oMathPara>
                </a14:m>
                <a:endParaRPr lang="ja-JP" altLang="en-US" sz="1500" dirty="0">
                  <a:solidFill>
                    <a:prstClr val="black"/>
                  </a:solidFill>
                  <a:latin typeface="Times New Roman" pitchFamily="18" charset="0"/>
                  <a:ea typeface="HGPｺﾞｼｯｸM" pitchFamily="50" charset="-128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67" name="円/楕円 96">
                <a:extLst>
                  <a:ext uri="{FF2B5EF4-FFF2-40B4-BE49-F238E27FC236}">
                    <a16:creationId xmlns:a16="http://schemas.microsoft.com/office/drawing/2014/main" id="{F9876937-7CDD-4E51-BE25-E2413B17D9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9600" y="3005110"/>
                <a:ext cx="616072" cy="450170"/>
              </a:xfrm>
              <a:prstGeom prst="flowChartDecision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直線矢印コネクタ 67">
            <a:extLst>
              <a:ext uri="{FF2B5EF4-FFF2-40B4-BE49-F238E27FC236}">
                <a16:creationId xmlns:a16="http://schemas.microsoft.com/office/drawing/2014/main" id="{7C227FB9-FCE4-47B8-A966-2FBB2D2BAC1A}"/>
              </a:ext>
            </a:extLst>
          </p:cNvPr>
          <p:cNvCxnSpPr>
            <a:cxnSpLocks/>
            <a:stCxn id="69" idx="6"/>
            <a:endCxn id="67" idx="0"/>
          </p:cNvCxnSpPr>
          <p:nvPr/>
        </p:nvCxnSpPr>
        <p:spPr>
          <a:xfrm flipH="1">
            <a:off x="2157637" y="2876051"/>
            <a:ext cx="2111" cy="12906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円/楕円 97">
            <a:extLst>
              <a:ext uri="{FF2B5EF4-FFF2-40B4-BE49-F238E27FC236}">
                <a16:creationId xmlns:a16="http://schemas.microsoft.com/office/drawing/2014/main" id="{A3517748-DF8E-40A5-B069-7DED7FB89DC4}"/>
              </a:ext>
            </a:extLst>
          </p:cNvPr>
          <p:cNvSpPr/>
          <p:nvPr/>
        </p:nvSpPr>
        <p:spPr>
          <a:xfrm rot="5400000">
            <a:off x="2078015" y="2705647"/>
            <a:ext cx="163464" cy="177342"/>
          </a:xfrm>
          <a:prstGeom prst="ellipse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342900">
              <a:defRPr/>
            </a:pPr>
            <a:endParaRPr lang="ja-JP" altLang="en-US" sz="1500" dirty="0">
              <a:solidFill>
                <a:prstClr val="black"/>
              </a:solidFill>
              <a:latin typeface="Times New Roman" pitchFamily="18" charset="0"/>
              <a:ea typeface="HGPｺﾞｼｯｸM" pitchFamily="50" charset="-128"/>
              <a:cs typeface="Times New Roman" pitchFamily="18" charset="0"/>
            </a:endParaRPr>
          </a:p>
        </p:txBody>
      </p:sp>
      <p:grpSp>
        <p:nvGrpSpPr>
          <p:cNvPr id="70" name="グループ化 69">
            <a:extLst>
              <a:ext uri="{FF2B5EF4-FFF2-40B4-BE49-F238E27FC236}">
                <a16:creationId xmlns:a16="http://schemas.microsoft.com/office/drawing/2014/main" id="{9F78919B-C56C-44F6-86ED-B9E7F0A7DB99}"/>
              </a:ext>
            </a:extLst>
          </p:cNvPr>
          <p:cNvGrpSpPr/>
          <p:nvPr/>
        </p:nvGrpSpPr>
        <p:grpSpPr>
          <a:xfrm>
            <a:off x="2038351" y="5318239"/>
            <a:ext cx="268194" cy="239464"/>
            <a:chOff x="211409" y="5509823"/>
            <a:chExt cx="357592" cy="319285"/>
          </a:xfrm>
        </p:grpSpPr>
        <p:sp>
          <p:nvSpPr>
            <p:cNvPr id="71" name="円/楕円 122">
              <a:extLst>
                <a:ext uri="{FF2B5EF4-FFF2-40B4-BE49-F238E27FC236}">
                  <a16:creationId xmlns:a16="http://schemas.microsoft.com/office/drawing/2014/main" id="{52C2E709-8066-4F9D-97DF-FBF817BFC755}"/>
                </a:ext>
              </a:extLst>
            </p:cNvPr>
            <p:cNvSpPr/>
            <p:nvPr/>
          </p:nvSpPr>
          <p:spPr>
            <a:xfrm rot="5400000">
              <a:off x="230562" y="5490670"/>
              <a:ext cx="319285" cy="357592"/>
            </a:xfrm>
            <a:prstGeom prst="ellipse">
              <a:avLst/>
            </a:prstGeom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342900">
                <a:defRPr/>
              </a:pPr>
              <a:endParaRPr lang="ja-JP" altLang="en-US" sz="1500" dirty="0">
                <a:solidFill>
                  <a:prstClr val="black"/>
                </a:solidFill>
                <a:latin typeface="Times New Roman" pitchFamily="18" charset="0"/>
                <a:ea typeface="HGPｺﾞｼｯｸM" pitchFamily="50" charset="-128"/>
                <a:cs typeface="Times New Roman" pitchFamily="18" charset="0"/>
              </a:endParaRPr>
            </a:p>
          </p:txBody>
        </p:sp>
        <p:sp>
          <p:nvSpPr>
            <p:cNvPr id="72" name="円/楕円 123">
              <a:extLst>
                <a:ext uri="{FF2B5EF4-FFF2-40B4-BE49-F238E27FC236}">
                  <a16:creationId xmlns:a16="http://schemas.microsoft.com/office/drawing/2014/main" id="{D607337D-652E-48EC-BF79-7562A6307E5D}"/>
                </a:ext>
              </a:extLst>
            </p:cNvPr>
            <p:cNvSpPr/>
            <p:nvPr/>
          </p:nvSpPr>
          <p:spPr>
            <a:xfrm rot="5400000">
              <a:off x="289606" y="5553883"/>
              <a:ext cx="204086" cy="231167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342900">
                <a:defRPr/>
              </a:pPr>
              <a:endParaRPr lang="ja-JP" altLang="en-US" sz="1500" dirty="0">
                <a:solidFill>
                  <a:prstClr val="black"/>
                </a:solidFill>
                <a:latin typeface="Times New Roman" pitchFamily="18" charset="0"/>
                <a:ea typeface="HGPｺﾞｼｯｸM" pitchFamily="50" charset="-128"/>
                <a:cs typeface="Times New Roman" pitchFamily="18" charset="0"/>
              </a:endParaRPr>
            </a:p>
          </p:txBody>
        </p:sp>
      </p:grp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1467FC8C-0C24-4898-AF77-093E58DF9FDE}"/>
              </a:ext>
            </a:extLst>
          </p:cNvPr>
          <p:cNvSpPr txBox="1"/>
          <p:nvPr/>
        </p:nvSpPr>
        <p:spPr>
          <a:xfrm>
            <a:off x="2038351" y="2368600"/>
            <a:ext cx="243930" cy="300082"/>
          </a:xfrm>
          <a:prstGeom prst="rect">
            <a:avLst/>
          </a:prstGeom>
          <a:solidFill>
            <a:srgbClr val="8FAADC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defTabSz="342900">
              <a:defRPr/>
            </a:pPr>
            <a:r>
              <a:rPr lang="en-US" altLang="ja-JP" sz="1350" dirty="0">
                <a:solidFill>
                  <a:prstClr val="black"/>
                </a:solidFill>
                <a:latin typeface="Century Gothic" panose="020B0502020202020204"/>
                <a:ea typeface="メイリオ" panose="020B0604030504040204" pitchFamily="50" charset="-128"/>
              </a:rPr>
              <a:t>2</a:t>
            </a:r>
            <a:endParaRPr lang="ja-JP" altLang="en-US" sz="1350" dirty="0">
              <a:solidFill>
                <a:prstClr val="black"/>
              </a:solidFill>
              <a:latin typeface="Century Gothic" panose="020B0502020202020204"/>
              <a:ea typeface="メイリオ" panose="020B0604030504040204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円/楕円 96">
                <a:extLst>
                  <a:ext uri="{FF2B5EF4-FFF2-40B4-BE49-F238E27FC236}">
                    <a16:creationId xmlns:a16="http://schemas.microsoft.com/office/drawing/2014/main" id="{04CA2461-7011-4779-ADC2-3EA655EC08DE}"/>
                  </a:ext>
                </a:extLst>
              </p:cNvPr>
              <p:cNvSpPr/>
              <p:nvPr/>
            </p:nvSpPr>
            <p:spPr>
              <a:xfrm>
                <a:off x="1849600" y="3584341"/>
                <a:ext cx="616072" cy="450170"/>
              </a:xfrm>
              <a:prstGeom prst="flowChartDecision">
                <a:avLst/>
              </a:prstGeom>
              <a:solidFill>
                <a:srgbClr val="8FAADC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34290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5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HGPｺﾞｼｯｸM" pitchFamily="50" charset="-128"/>
                          <a:cs typeface="Times New Roman" pitchFamily="18" charset="0"/>
                        </a:rPr>
                        <m:t>+502</m:t>
                      </m:r>
                      <m:r>
                        <a:rPr lang="en-US" altLang="ja-JP" sz="15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HGPｺﾞｼｯｸM" pitchFamily="50" charset="-128"/>
                          <a:cs typeface="Times New Roman" pitchFamily="18" charset="0"/>
                        </a:rPr>
                        <m:t>00</m:t>
                      </m:r>
                    </m:oMath>
                  </m:oMathPara>
                </a14:m>
                <a:endParaRPr lang="ja-JP" altLang="en-US" sz="1500" dirty="0">
                  <a:solidFill>
                    <a:prstClr val="black"/>
                  </a:solidFill>
                  <a:latin typeface="Times New Roman" pitchFamily="18" charset="0"/>
                  <a:ea typeface="HGPｺﾞｼｯｸM" pitchFamily="50" charset="-128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74" name="円/楕円 96">
                <a:extLst>
                  <a:ext uri="{FF2B5EF4-FFF2-40B4-BE49-F238E27FC236}">
                    <a16:creationId xmlns:a16="http://schemas.microsoft.com/office/drawing/2014/main" id="{04CA2461-7011-4779-ADC2-3EA655EC08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9600" y="3584341"/>
                <a:ext cx="616072" cy="450170"/>
              </a:xfrm>
              <a:prstGeom prst="flowChartDecision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直線矢印コネクタ 74">
            <a:extLst>
              <a:ext uri="{FF2B5EF4-FFF2-40B4-BE49-F238E27FC236}">
                <a16:creationId xmlns:a16="http://schemas.microsoft.com/office/drawing/2014/main" id="{B2A55F70-4954-412F-97F1-A3E911AB8072}"/>
              </a:ext>
            </a:extLst>
          </p:cNvPr>
          <p:cNvCxnSpPr>
            <a:cxnSpLocks/>
            <a:stCxn id="67" idx="2"/>
            <a:endCxn id="74" idx="0"/>
          </p:cNvCxnSpPr>
          <p:nvPr/>
        </p:nvCxnSpPr>
        <p:spPr>
          <a:xfrm>
            <a:off x="2157635" y="3455281"/>
            <a:ext cx="0" cy="12906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円/楕円 96">
                <a:extLst>
                  <a:ext uri="{FF2B5EF4-FFF2-40B4-BE49-F238E27FC236}">
                    <a16:creationId xmlns:a16="http://schemas.microsoft.com/office/drawing/2014/main" id="{03962A8E-5B6F-4971-BD16-A0A5CD158C0D}"/>
                  </a:ext>
                </a:extLst>
              </p:cNvPr>
              <p:cNvSpPr/>
              <p:nvPr/>
            </p:nvSpPr>
            <p:spPr>
              <a:xfrm>
                <a:off x="1849599" y="4162175"/>
                <a:ext cx="616072" cy="450170"/>
              </a:xfrm>
              <a:prstGeom prst="flowChartDecision">
                <a:avLst/>
              </a:prstGeom>
              <a:solidFill>
                <a:srgbClr val="8FAADC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34290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5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HGPｺﾞｼｯｸM" pitchFamily="50" charset="-128"/>
                          <a:cs typeface="Times New Roman" pitchFamily="18" charset="0"/>
                        </a:rPr>
                        <m:t>+86</m:t>
                      </m:r>
                      <m:r>
                        <a:rPr lang="en-US" altLang="ja-JP" sz="15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HGPｺﾞｼｯｸM" pitchFamily="50" charset="-128"/>
                          <a:cs typeface="Times New Roman" pitchFamily="18" charset="0"/>
                        </a:rPr>
                        <m:t>00</m:t>
                      </m:r>
                    </m:oMath>
                  </m:oMathPara>
                </a14:m>
                <a:endParaRPr lang="ja-JP" altLang="en-US" sz="1500" dirty="0">
                  <a:solidFill>
                    <a:prstClr val="black"/>
                  </a:solidFill>
                  <a:latin typeface="Times New Roman" pitchFamily="18" charset="0"/>
                  <a:ea typeface="HGPｺﾞｼｯｸM" pitchFamily="50" charset="-128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76" name="円/楕円 96">
                <a:extLst>
                  <a:ext uri="{FF2B5EF4-FFF2-40B4-BE49-F238E27FC236}">
                    <a16:creationId xmlns:a16="http://schemas.microsoft.com/office/drawing/2014/main" id="{03962A8E-5B6F-4971-BD16-A0A5CD158C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9599" y="4162175"/>
                <a:ext cx="616072" cy="450170"/>
              </a:xfrm>
              <a:prstGeom prst="flowChartDecision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直線矢印コネクタ 76">
            <a:extLst>
              <a:ext uri="{FF2B5EF4-FFF2-40B4-BE49-F238E27FC236}">
                <a16:creationId xmlns:a16="http://schemas.microsoft.com/office/drawing/2014/main" id="{081B6C6E-DE4B-496B-8C52-FD44706560B7}"/>
              </a:ext>
            </a:extLst>
          </p:cNvPr>
          <p:cNvCxnSpPr>
            <a:cxnSpLocks/>
            <a:stCxn id="74" idx="2"/>
            <a:endCxn id="76" idx="0"/>
          </p:cNvCxnSpPr>
          <p:nvPr/>
        </p:nvCxnSpPr>
        <p:spPr>
          <a:xfrm flipH="1">
            <a:off x="2157634" y="4034510"/>
            <a:ext cx="2" cy="12766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矢印コネクタ 77">
            <a:extLst>
              <a:ext uri="{FF2B5EF4-FFF2-40B4-BE49-F238E27FC236}">
                <a16:creationId xmlns:a16="http://schemas.microsoft.com/office/drawing/2014/main" id="{C1CE674D-2EDA-4391-8921-9E1642FBB6FE}"/>
              </a:ext>
            </a:extLst>
          </p:cNvPr>
          <p:cNvCxnSpPr>
            <a:cxnSpLocks/>
            <a:stCxn id="92" idx="2"/>
            <a:endCxn id="71" idx="2"/>
          </p:cNvCxnSpPr>
          <p:nvPr/>
        </p:nvCxnSpPr>
        <p:spPr>
          <a:xfrm>
            <a:off x="2157634" y="5190180"/>
            <a:ext cx="14814" cy="12806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グループ化 78">
            <a:extLst>
              <a:ext uri="{FF2B5EF4-FFF2-40B4-BE49-F238E27FC236}">
                <a16:creationId xmlns:a16="http://schemas.microsoft.com/office/drawing/2014/main" id="{2D2858E2-33A6-4BAE-A15D-8C7D437B5F4F}"/>
              </a:ext>
            </a:extLst>
          </p:cNvPr>
          <p:cNvGrpSpPr/>
          <p:nvPr/>
        </p:nvGrpSpPr>
        <p:grpSpPr>
          <a:xfrm>
            <a:off x="2522277" y="2368601"/>
            <a:ext cx="616073" cy="2610874"/>
            <a:chOff x="-2" y="1980093"/>
            <a:chExt cx="821431" cy="34811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円/楕円 96">
                  <a:extLst>
                    <a:ext uri="{FF2B5EF4-FFF2-40B4-BE49-F238E27FC236}">
                      <a16:creationId xmlns:a16="http://schemas.microsoft.com/office/drawing/2014/main" id="{9602938C-E69B-4FCE-BD14-46B059B2B869}"/>
                    </a:ext>
                  </a:extLst>
                </p:cNvPr>
                <p:cNvSpPr/>
                <p:nvPr/>
              </p:nvSpPr>
              <p:spPr>
                <a:xfrm>
                  <a:off x="0" y="2828774"/>
                  <a:ext cx="821429" cy="600226"/>
                </a:xfrm>
                <a:prstGeom prst="flowChartDecision">
                  <a:avLst/>
                </a:prstGeom>
                <a:solidFill>
                  <a:schemeClr val="accent4"/>
                </a:solidFill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 defTabSz="34290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5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HGPｺﾞｼｯｸM" pitchFamily="50" charset="-128"/>
                            <a:cs typeface="Times New Roman" pitchFamily="18" charset="0"/>
                          </a:rPr>
                          <m:t>+200</m:t>
                        </m:r>
                        <m:r>
                          <a:rPr lang="en-US" altLang="ja-JP" sz="15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HGPｺﾞｼｯｸM" pitchFamily="50" charset="-128"/>
                            <a:cs typeface="Times New Roman" pitchFamily="18" charset="0"/>
                          </a:rPr>
                          <m:t>00</m:t>
                        </m:r>
                      </m:oMath>
                    </m:oMathPara>
                  </a14:m>
                  <a:endParaRPr lang="ja-JP" altLang="en-US" sz="1500" dirty="0">
                    <a:solidFill>
                      <a:prstClr val="black"/>
                    </a:solidFill>
                    <a:latin typeface="Times New Roman" pitchFamily="18" charset="0"/>
                    <a:ea typeface="HGPｺﾞｼｯｸM" pitchFamily="50" charset="-128"/>
                    <a:cs typeface="Times New Roman" pitchFamily="18" charset="0"/>
                  </a:endParaRPr>
                </a:p>
              </p:txBody>
            </p:sp>
          </mc:Choice>
          <mc:Fallback xmlns="">
            <p:sp>
              <p:nvSpPr>
                <p:cNvPr id="80" name="円/楕円 96">
                  <a:extLst>
                    <a:ext uri="{FF2B5EF4-FFF2-40B4-BE49-F238E27FC236}">
                      <a16:creationId xmlns:a16="http://schemas.microsoft.com/office/drawing/2014/main" id="{9602938C-E69B-4FCE-BD14-46B059B2B86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0" y="2828774"/>
                  <a:ext cx="821429" cy="600226"/>
                </a:xfrm>
                <a:prstGeom prst="flowChartDecision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1" name="直線矢印コネクタ 80">
              <a:extLst>
                <a:ext uri="{FF2B5EF4-FFF2-40B4-BE49-F238E27FC236}">
                  <a16:creationId xmlns:a16="http://schemas.microsoft.com/office/drawing/2014/main" id="{5D4B143D-FE87-40E9-BFFE-2333001823FB}"/>
                </a:ext>
              </a:extLst>
            </p:cNvPr>
            <p:cNvCxnSpPr>
              <a:cxnSpLocks/>
              <a:stCxn id="82" idx="6"/>
              <a:endCxn id="80" idx="0"/>
            </p:cNvCxnSpPr>
            <p:nvPr/>
          </p:nvCxnSpPr>
          <p:spPr>
            <a:xfrm flipH="1">
              <a:off x="410715" y="2656693"/>
              <a:ext cx="2815" cy="17208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円/楕円 97">
              <a:extLst>
                <a:ext uri="{FF2B5EF4-FFF2-40B4-BE49-F238E27FC236}">
                  <a16:creationId xmlns:a16="http://schemas.microsoft.com/office/drawing/2014/main" id="{202019FA-ECA5-464C-A68E-2BE900EF466B}"/>
                </a:ext>
              </a:extLst>
            </p:cNvPr>
            <p:cNvSpPr/>
            <p:nvPr/>
          </p:nvSpPr>
          <p:spPr>
            <a:xfrm rot="5400000">
              <a:off x="304554" y="2429489"/>
              <a:ext cx="217952" cy="236456"/>
            </a:xfrm>
            <a:prstGeom prst="ellipse">
              <a:avLst/>
            </a:prstGeom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342900">
                <a:defRPr/>
              </a:pPr>
              <a:endParaRPr lang="ja-JP" altLang="en-US" sz="1500" dirty="0">
                <a:solidFill>
                  <a:prstClr val="black"/>
                </a:solidFill>
                <a:latin typeface="Times New Roman" pitchFamily="18" charset="0"/>
                <a:ea typeface="HGPｺﾞｼｯｸM" pitchFamily="50" charset="-128"/>
                <a:cs typeface="Times New Roman" pitchFamily="18" charset="0"/>
              </a:endParaRPr>
            </a:p>
          </p:txBody>
        </p:sp>
        <p:grpSp>
          <p:nvGrpSpPr>
            <p:cNvPr id="83" name="グループ化 82">
              <a:extLst>
                <a:ext uri="{FF2B5EF4-FFF2-40B4-BE49-F238E27FC236}">
                  <a16:creationId xmlns:a16="http://schemas.microsoft.com/office/drawing/2014/main" id="{1EC24743-2830-4BE9-9E21-7CE8006DD91D}"/>
                </a:ext>
              </a:extLst>
            </p:cNvPr>
            <p:cNvGrpSpPr/>
            <p:nvPr/>
          </p:nvGrpSpPr>
          <p:grpSpPr>
            <a:xfrm>
              <a:off x="231916" y="5141973"/>
              <a:ext cx="357592" cy="319285"/>
              <a:chOff x="211409" y="5509823"/>
              <a:chExt cx="357592" cy="319285"/>
            </a:xfrm>
          </p:grpSpPr>
          <p:sp>
            <p:nvSpPr>
              <p:cNvPr id="90" name="円/楕円 122">
                <a:extLst>
                  <a:ext uri="{FF2B5EF4-FFF2-40B4-BE49-F238E27FC236}">
                    <a16:creationId xmlns:a16="http://schemas.microsoft.com/office/drawing/2014/main" id="{F35A9BE0-A269-46C0-9067-2C1CCD9A4A79}"/>
                  </a:ext>
                </a:extLst>
              </p:cNvPr>
              <p:cNvSpPr/>
              <p:nvPr/>
            </p:nvSpPr>
            <p:spPr>
              <a:xfrm rot="5400000">
                <a:off x="230562" y="5490670"/>
                <a:ext cx="319285" cy="357592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342900">
                  <a:defRPr/>
                </a:pPr>
                <a:endParaRPr lang="ja-JP" altLang="en-US" sz="1500" dirty="0">
                  <a:solidFill>
                    <a:prstClr val="black"/>
                  </a:solidFill>
                  <a:latin typeface="Times New Roman" pitchFamily="18" charset="0"/>
                  <a:ea typeface="HGPｺﾞｼｯｸM" pitchFamily="50" charset="-128"/>
                  <a:cs typeface="Times New Roman" pitchFamily="18" charset="0"/>
                </a:endParaRPr>
              </a:p>
            </p:txBody>
          </p:sp>
          <p:sp>
            <p:nvSpPr>
              <p:cNvPr id="91" name="円/楕円 123">
                <a:extLst>
                  <a:ext uri="{FF2B5EF4-FFF2-40B4-BE49-F238E27FC236}">
                    <a16:creationId xmlns:a16="http://schemas.microsoft.com/office/drawing/2014/main" id="{5A11E2BE-211B-4F3A-95EF-FEE8D0E269AE}"/>
                  </a:ext>
                </a:extLst>
              </p:cNvPr>
              <p:cNvSpPr/>
              <p:nvPr/>
            </p:nvSpPr>
            <p:spPr>
              <a:xfrm rot="5400000">
                <a:off x="289606" y="5553883"/>
                <a:ext cx="204086" cy="231167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342900">
                  <a:defRPr/>
                </a:pPr>
                <a:endParaRPr lang="ja-JP" altLang="en-US" sz="1500" dirty="0">
                  <a:solidFill>
                    <a:prstClr val="black"/>
                  </a:solidFill>
                  <a:latin typeface="Times New Roman" pitchFamily="18" charset="0"/>
                  <a:ea typeface="HGPｺﾞｼｯｸM" pitchFamily="50" charset="-128"/>
                  <a:cs typeface="Times New Roman" pitchFamily="18" charset="0"/>
                </a:endParaRPr>
              </a:p>
            </p:txBody>
          </p:sp>
        </p:grpSp>
        <p:sp>
          <p:nvSpPr>
            <p:cNvPr id="84" name="テキスト ボックス 83">
              <a:extLst>
                <a:ext uri="{FF2B5EF4-FFF2-40B4-BE49-F238E27FC236}">
                  <a16:creationId xmlns:a16="http://schemas.microsoft.com/office/drawing/2014/main" id="{0A98AA2E-D31A-4A66-A0B2-31080B388472}"/>
                </a:ext>
              </a:extLst>
            </p:cNvPr>
            <p:cNvSpPr txBox="1"/>
            <p:nvPr/>
          </p:nvSpPr>
          <p:spPr>
            <a:xfrm>
              <a:off x="251669" y="1980093"/>
              <a:ext cx="325240" cy="400109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defTabSz="342900">
                <a:defRPr/>
              </a:pPr>
              <a:r>
                <a:rPr lang="en-US" altLang="ja-JP" sz="1350" dirty="0">
                  <a:solidFill>
                    <a:prstClr val="black"/>
                  </a:solidFill>
                  <a:latin typeface="Century Gothic" panose="020B0502020202020204"/>
                  <a:ea typeface="メイリオ" panose="020B0604030504040204" pitchFamily="50" charset="-128"/>
                </a:rPr>
                <a:t>3</a:t>
              </a:r>
              <a:endParaRPr lang="ja-JP" altLang="en-US" sz="1350" dirty="0">
                <a:solidFill>
                  <a:prstClr val="black"/>
                </a:solidFill>
                <a:latin typeface="Century Gothic" panose="020B0502020202020204"/>
                <a:ea typeface="メイリオ" panose="020B0604030504040204" pitchFamily="50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円/楕円 96">
                  <a:extLst>
                    <a:ext uri="{FF2B5EF4-FFF2-40B4-BE49-F238E27FC236}">
                      <a16:creationId xmlns:a16="http://schemas.microsoft.com/office/drawing/2014/main" id="{6EB1F86E-9589-47BE-B676-E50D517FC27C}"/>
                    </a:ext>
                  </a:extLst>
                </p:cNvPr>
                <p:cNvSpPr/>
                <p:nvPr/>
              </p:nvSpPr>
              <p:spPr>
                <a:xfrm>
                  <a:off x="0" y="3601081"/>
                  <a:ext cx="821429" cy="600226"/>
                </a:xfrm>
                <a:prstGeom prst="flowChartDecision">
                  <a:avLst/>
                </a:prstGeom>
                <a:solidFill>
                  <a:schemeClr val="accent4"/>
                </a:solidFill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 defTabSz="34290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5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HGPｺﾞｼｯｸM" pitchFamily="50" charset="-128"/>
                            <a:cs typeface="Times New Roman" pitchFamily="18" charset="0"/>
                          </a:rPr>
                          <m:t>+40</m:t>
                        </m:r>
                        <m:r>
                          <a:rPr lang="en-US" altLang="ja-JP" sz="15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HGPｺﾞｼｯｸM" pitchFamily="50" charset="-128"/>
                            <a:cs typeface="Times New Roman" pitchFamily="18" charset="0"/>
                          </a:rPr>
                          <m:t>00</m:t>
                        </m:r>
                        <m:r>
                          <a:rPr lang="en-US" altLang="ja-JP" sz="15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HGPｺﾞｼｯｸM" pitchFamily="50" charset="-128"/>
                            <a:cs typeface="Times New Roman" pitchFamily="18" charset="0"/>
                          </a:rPr>
                          <m:t>0</m:t>
                        </m:r>
                      </m:oMath>
                    </m:oMathPara>
                  </a14:m>
                  <a:endParaRPr lang="ja-JP" altLang="en-US" sz="1500" dirty="0">
                    <a:solidFill>
                      <a:prstClr val="black"/>
                    </a:solidFill>
                    <a:latin typeface="Times New Roman" pitchFamily="18" charset="0"/>
                    <a:ea typeface="HGPｺﾞｼｯｸM" pitchFamily="50" charset="-128"/>
                    <a:cs typeface="Times New Roman" pitchFamily="18" charset="0"/>
                  </a:endParaRPr>
                </a:p>
              </p:txBody>
            </p:sp>
          </mc:Choice>
          <mc:Fallback xmlns="">
            <p:sp>
              <p:nvSpPr>
                <p:cNvPr id="85" name="円/楕円 96">
                  <a:extLst>
                    <a:ext uri="{FF2B5EF4-FFF2-40B4-BE49-F238E27FC236}">
                      <a16:creationId xmlns:a16="http://schemas.microsoft.com/office/drawing/2014/main" id="{6EB1F86E-9589-47BE-B676-E50D517FC27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0" y="3601081"/>
                  <a:ext cx="821429" cy="600226"/>
                </a:xfrm>
                <a:prstGeom prst="flowChartDecision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6" name="直線矢印コネクタ 85">
              <a:extLst>
                <a:ext uri="{FF2B5EF4-FFF2-40B4-BE49-F238E27FC236}">
                  <a16:creationId xmlns:a16="http://schemas.microsoft.com/office/drawing/2014/main" id="{ED67285E-8471-4B12-8DCF-DA62A1BC8516}"/>
                </a:ext>
              </a:extLst>
            </p:cNvPr>
            <p:cNvCxnSpPr>
              <a:cxnSpLocks/>
              <a:stCxn id="80" idx="2"/>
              <a:endCxn id="85" idx="0"/>
            </p:cNvCxnSpPr>
            <p:nvPr/>
          </p:nvCxnSpPr>
          <p:spPr>
            <a:xfrm>
              <a:off x="410715" y="3429000"/>
              <a:ext cx="0" cy="17208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円/楕円 96">
                  <a:extLst>
                    <a:ext uri="{FF2B5EF4-FFF2-40B4-BE49-F238E27FC236}">
                      <a16:creationId xmlns:a16="http://schemas.microsoft.com/office/drawing/2014/main" id="{A454D5C9-60B2-4F32-A265-FFE59F2AD0F7}"/>
                    </a:ext>
                  </a:extLst>
                </p:cNvPr>
                <p:cNvSpPr/>
                <p:nvPr/>
              </p:nvSpPr>
              <p:spPr>
                <a:xfrm>
                  <a:off x="-2" y="4371527"/>
                  <a:ext cx="821429" cy="600226"/>
                </a:xfrm>
                <a:prstGeom prst="flowChartDecision">
                  <a:avLst/>
                </a:prstGeom>
                <a:solidFill>
                  <a:schemeClr val="accent4"/>
                </a:solidFill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 defTabSz="34290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5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HGPｺﾞｼｯｸM" pitchFamily="50" charset="-128"/>
                            <a:cs typeface="Times New Roman" pitchFamily="18" charset="0"/>
                          </a:rPr>
                          <m:t>−600</m:t>
                        </m:r>
                        <m:r>
                          <a:rPr lang="en-US" altLang="ja-JP" sz="15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HGPｺﾞｼｯｸM" pitchFamily="50" charset="-128"/>
                            <a:cs typeface="Times New Roman" pitchFamily="18" charset="0"/>
                          </a:rPr>
                          <m:t>00</m:t>
                        </m:r>
                      </m:oMath>
                    </m:oMathPara>
                  </a14:m>
                  <a:endParaRPr lang="ja-JP" altLang="en-US" sz="1500" dirty="0">
                    <a:solidFill>
                      <a:prstClr val="black"/>
                    </a:solidFill>
                    <a:latin typeface="Times New Roman" pitchFamily="18" charset="0"/>
                    <a:ea typeface="HGPｺﾞｼｯｸM" pitchFamily="50" charset="-128"/>
                    <a:cs typeface="Times New Roman" pitchFamily="18" charset="0"/>
                  </a:endParaRPr>
                </a:p>
              </p:txBody>
            </p:sp>
          </mc:Choice>
          <mc:Fallback xmlns="">
            <p:sp>
              <p:nvSpPr>
                <p:cNvPr id="87" name="円/楕円 96">
                  <a:extLst>
                    <a:ext uri="{FF2B5EF4-FFF2-40B4-BE49-F238E27FC236}">
                      <a16:creationId xmlns:a16="http://schemas.microsoft.com/office/drawing/2014/main" id="{A454D5C9-60B2-4F32-A265-FFE59F2AD0F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2" y="4371527"/>
                  <a:ext cx="821429" cy="600226"/>
                </a:xfrm>
                <a:prstGeom prst="flowChartDecision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8" name="直線矢印コネクタ 87">
              <a:extLst>
                <a:ext uri="{FF2B5EF4-FFF2-40B4-BE49-F238E27FC236}">
                  <a16:creationId xmlns:a16="http://schemas.microsoft.com/office/drawing/2014/main" id="{537A8CFE-125C-4EC3-A714-538D4DF6434B}"/>
                </a:ext>
              </a:extLst>
            </p:cNvPr>
            <p:cNvCxnSpPr>
              <a:cxnSpLocks/>
              <a:stCxn id="85" idx="2"/>
              <a:endCxn id="87" idx="0"/>
            </p:cNvCxnSpPr>
            <p:nvPr/>
          </p:nvCxnSpPr>
          <p:spPr>
            <a:xfrm flipH="1">
              <a:off x="410713" y="4201307"/>
              <a:ext cx="2" cy="17022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線矢印コネクタ 88">
              <a:extLst>
                <a:ext uri="{FF2B5EF4-FFF2-40B4-BE49-F238E27FC236}">
                  <a16:creationId xmlns:a16="http://schemas.microsoft.com/office/drawing/2014/main" id="{6B901D74-B0F6-471F-8CD9-9DA62398E84F}"/>
                </a:ext>
              </a:extLst>
            </p:cNvPr>
            <p:cNvCxnSpPr>
              <a:cxnSpLocks/>
              <a:stCxn id="87" idx="2"/>
              <a:endCxn id="90" idx="2"/>
            </p:cNvCxnSpPr>
            <p:nvPr/>
          </p:nvCxnSpPr>
          <p:spPr>
            <a:xfrm flipH="1">
              <a:off x="410712" y="4971753"/>
              <a:ext cx="1" cy="17022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円/楕円 96">
                <a:extLst>
                  <a:ext uri="{FF2B5EF4-FFF2-40B4-BE49-F238E27FC236}">
                    <a16:creationId xmlns:a16="http://schemas.microsoft.com/office/drawing/2014/main" id="{E55AB5C7-CA9A-4818-BDBD-9A55EC157A35}"/>
                  </a:ext>
                </a:extLst>
              </p:cNvPr>
              <p:cNvSpPr/>
              <p:nvPr/>
            </p:nvSpPr>
            <p:spPr>
              <a:xfrm>
                <a:off x="1849598" y="4740010"/>
                <a:ext cx="616072" cy="450170"/>
              </a:xfrm>
              <a:prstGeom prst="flowChartDecision">
                <a:avLst/>
              </a:prstGeom>
              <a:solidFill>
                <a:srgbClr val="8FAADC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34290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5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HGPｺﾞｼｯｸM" pitchFamily="50" charset="-128"/>
                          <a:cs typeface="Times New Roman" pitchFamily="18" charset="0"/>
                        </a:rPr>
                        <m:t>−913</m:t>
                      </m:r>
                      <m:r>
                        <a:rPr lang="en-US" altLang="ja-JP" sz="15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HGPｺﾞｼｯｸM" pitchFamily="50" charset="-128"/>
                          <a:cs typeface="Times New Roman" pitchFamily="18" charset="0"/>
                        </a:rPr>
                        <m:t>00</m:t>
                      </m:r>
                    </m:oMath>
                  </m:oMathPara>
                </a14:m>
                <a:endParaRPr lang="ja-JP" altLang="en-US" sz="1500" dirty="0">
                  <a:solidFill>
                    <a:prstClr val="black"/>
                  </a:solidFill>
                  <a:latin typeface="Times New Roman" pitchFamily="18" charset="0"/>
                  <a:ea typeface="HGPｺﾞｼｯｸM" pitchFamily="50" charset="-128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92" name="円/楕円 96">
                <a:extLst>
                  <a:ext uri="{FF2B5EF4-FFF2-40B4-BE49-F238E27FC236}">
                    <a16:creationId xmlns:a16="http://schemas.microsoft.com/office/drawing/2014/main" id="{E55AB5C7-CA9A-4818-BDBD-9A55EC157A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9598" y="4740010"/>
                <a:ext cx="616072" cy="450170"/>
              </a:xfrm>
              <a:prstGeom prst="flowChartDecision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3" name="直線矢印コネクタ 92">
            <a:extLst>
              <a:ext uri="{FF2B5EF4-FFF2-40B4-BE49-F238E27FC236}">
                <a16:creationId xmlns:a16="http://schemas.microsoft.com/office/drawing/2014/main" id="{ABC6D41A-72FA-4C7D-B5DB-E1A561563BC0}"/>
              </a:ext>
            </a:extLst>
          </p:cNvPr>
          <p:cNvCxnSpPr>
            <a:cxnSpLocks/>
            <a:stCxn id="76" idx="2"/>
            <a:endCxn id="92" idx="0"/>
          </p:cNvCxnSpPr>
          <p:nvPr/>
        </p:nvCxnSpPr>
        <p:spPr>
          <a:xfrm flipH="1">
            <a:off x="2157634" y="4612345"/>
            <a:ext cx="1" cy="12766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テキスト ボックス 93">
                <a:extLst>
                  <a:ext uri="{FF2B5EF4-FFF2-40B4-BE49-F238E27FC236}">
                    <a16:creationId xmlns:a16="http://schemas.microsoft.com/office/drawing/2014/main" id="{47D40059-9EC7-4D16-8C47-4B3D090F83A3}"/>
                  </a:ext>
                </a:extLst>
              </p:cNvPr>
              <p:cNvSpPr txBox="1"/>
              <p:nvPr/>
            </p:nvSpPr>
            <p:spPr>
              <a:xfrm>
                <a:off x="1362923" y="1962515"/>
                <a:ext cx="1592036" cy="369332"/>
              </a:xfrm>
              <a:prstGeom prst="rect">
                <a:avLst/>
              </a:prstGeom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 defTabSz="342900">
                  <a:defRPr/>
                </a:pPr>
                <a:r>
                  <a:rPr lang="en-US" altLang="ja-JP" dirty="0">
                    <a:solidFill>
                      <a:prstClr val="black"/>
                    </a:solidFill>
                    <a:latin typeface="Century Gothic" panose="020B0502020202020204"/>
                    <a:ea typeface="メイリオ" panose="020B0604030504040204" pitchFamily="50" charset="-128"/>
                  </a:rPr>
                  <a:t>Task</a:t>
                </a:r>
                <a:r>
                  <a:rPr lang="ja-JP" altLang="en-US" dirty="0">
                    <a:solidFill>
                      <a:prstClr val="black"/>
                    </a:solidFill>
                    <a:latin typeface="Century Gothic" panose="020B0502020202020204"/>
                    <a:ea typeface="メイリオ" panose="020B0604030504040204" pitchFamily="50" charset="-128"/>
                  </a:rPr>
                  <a:t> </a:t>
                </a:r>
                <a:r>
                  <a:rPr lang="en-US" altLang="ja-JP" dirty="0">
                    <a:solidFill>
                      <a:prstClr val="black"/>
                    </a:solidFill>
                    <a:latin typeface="Century Gothic" panose="020B0502020202020204"/>
                    <a:ea typeface="メイリオ" panose="020B0604030504040204" pitchFamily="50" charset="-128"/>
                  </a:rPr>
                  <a:t>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𝑇𝑆</m:t>
                        </m:r>
                      </m:e>
                      <m:sub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ja-JP" altLang="en-US" i="1" dirty="0">
                  <a:solidFill>
                    <a:prstClr val="black"/>
                  </a:solidFill>
                  <a:latin typeface="Century Gothic" panose="020B0502020202020204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94" name="テキスト ボックス 93">
                <a:extLst>
                  <a:ext uri="{FF2B5EF4-FFF2-40B4-BE49-F238E27FC236}">
                    <a16:creationId xmlns:a16="http://schemas.microsoft.com/office/drawing/2014/main" id="{47D40059-9EC7-4D16-8C47-4B3D090F83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2923" y="1962515"/>
                <a:ext cx="1592036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5" name="テキスト ボックス 94">
            <a:extLst>
              <a:ext uri="{FF2B5EF4-FFF2-40B4-BE49-F238E27FC236}">
                <a16:creationId xmlns:a16="http://schemas.microsoft.com/office/drawing/2014/main" id="{E3AF9298-5378-4F5C-BD5F-D3B1331B5F7E}"/>
              </a:ext>
            </a:extLst>
          </p:cNvPr>
          <p:cNvSpPr txBox="1"/>
          <p:nvPr/>
        </p:nvSpPr>
        <p:spPr>
          <a:xfrm>
            <a:off x="3225481" y="2147364"/>
            <a:ext cx="1362211" cy="55399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 defTabSz="342900">
              <a:defRPr/>
            </a:pPr>
            <a:r>
              <a:rPr lang="ja-JP" altLang="en-US" sz="1500" dirty="0">
                <a:solidFill>
                  <a:prstClr val="black"/>
                </a:solidFill>
                <a:latin typeface="Century Gothic" panose="020B0502020202020204"/>
                <a:ea typeface="メイリオ" panose="020B0604030504040204" pitchFamily="50" charset="-128"/>
              </a:rPr>
              <a:t>消費メモリ増分</a:t>
            </a:r>
            <a:endParaRPr lang="en-US" altLang="ja-JP" sz="1500" dirty="0">
              <a:solidFill>
                <a:prstClr val="black"/>
              </a:solidFill>
              <a:latin typeface="Century Gothic" panose="020B0502020202020204"/>
              <a:ea typeface="メイリオ" panose="020B0604030504040204" pitchFamily="50" charset="-128"/>
            </a:endParaRPr>
          </a:p>
        </p:txBody>
      </p:sp>
      <p:cxnSp>
        <p:nvCxnSpPr>
          <p:cNvPr id="96" name="直線矢印コネクタ 95">
            <a:extLst>
              <a:ext uri="{FF2B5EF4-FFF2-40B4-BE49-F238E27FC236}">
                <a16:creationId xmlns:a16="http://schemas.microsoft.com/office/drawing/2014/main" id="{6BD6C5C8-AF34-4703-92C3-B727A9ADA423}"/>
              </a:ext>
            </a:extLst>
          </p:cNvPr>
          <p:cNvCxnSpPr>
            <a:cxnSpLocks/>
            <a:stCxn id="95" idx="2"/>
          </p:cNvCxnSpPr>
          <p:nvPr/>
        </p:nvCxnSpPr>
        <p:spPr>
          <a:xfrm flipH="1">
            <a:off x="2203203" y="2701362"/>
            <a:ext cx="1703384" cy="382835"/>
          </a:xfrm>
          <a:prstGeom prst="straightConnector1">
            <a:avLst/>
          </a:prstGeom>
          <a:ln w="28575">
            <a:prstDash val="dash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635EAAD4-1736-4853-8AC4-9C2A9BE35EEF}"/>
              </a:ext>
            </a:extLst>
          </p:cNvPr>
          <p:cNvSpPr txBox="1"/>
          <p:nvPr/>
        </p:nvSpPr>
        <p:spPr>
          <a:xfrm>
            <a:off x="1718101" y="5557703"/>
            <a:ext cx="87716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42900">
              <a:defRPr/>
            </a:pPr>
            <a:r>
              <a:rPr lang="ja-JP" altLang="en-US" sz="1350" dirty="0">
                <a:solidFill>
                  <a:prstClr val="black"/>
                </a:solidFill>
                <a:latin typeface="Century Gothic" panose="020B0502020202020204"/>
                <a:ea typeface="メイリオ" panose="020B0604030504040204" pitchFamily="50" charset="-128"/>
              </a:rPr>
              <a:t>最終状態</a:t>
            </a:r>
          </a:p>
        </p:txBody>
      </p:sp>
      <p:cxnSp>
        <p:nvCxnSpPr>
          <p:cNvPr id="99" name="直線矢印コネクタ 98">
            <a:extLst>
              <a:ext uri="{FF2B5EF4-FFF2-40B4-BE49-F238E27FC236}">
                <a16:creationId xmlns:a16="http://schemas.microsoft.com/office/drawing/2014/main" id="{E82A4DD3-F614-4BA6-B0AA-BB2ED5CFBF57}"/>
              </a:ext>
            </a:extLst>
          </p:cNvPr>
          <p:cNvCxnSpPr>
            <a:cxnSpLocks/>
            <a:stCxn id="95" idx="2"/>
          </p:cNvCxnSpPr>
          <p:nvPr/>
        </p:nvCxnSpPr>
        <p:spPr>
          <a:xfrm flipH="1">
            <a:off x="3019171" y="2701362"/>
            <a:ext cx="887416" cy="1074282"/>
          </a:xfrm>
          <a:prstGeom prst="straightConnector1">
            <a:avLst/>
          </a:prstGeom>
          <a:ln w="28575">
            <a:prstDash val="dash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正方形/長方形 99">
            <a:extLst>
              <a:ext uri="{FF2B5EF4-FFF2-40B4-BE49-F238E27FC236}">
                <a16:creationId xmlns:a16="http://schemas.microsoft.com/office/drawing/2014/main" id="{75EA7124-45D5-4AC0-A302-8C08847B0430}"/>
              </a:ext>
            </a:extLst>
          </p:cNvPr>
          <p:cNvSpPr/>
          <p:nvPr/>
        </p:nvSpPr>
        <p:spPr>
          <a:xfrm>
            <a:off x="1572808" y="2659725"/>
            <a:ext cx="495518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342900">
              <a:defRPr/>
            </a:pPr>
            <a:r>
              <a:rPr lang="ja-JP" altLang="en-US" sz="1350" dirty="0">
                <a:solidFill>
                  <a:prstClr val="black"/>
                </a:solidFill>
                <a:latin typeface="Century Gothic" panose="020B0502020202020204"/>
                <a:ea typeface="メイリオ" panose="020B0604030504040204" pitchFamily="50" charset="-128"/>
              </a:rPr>
              <a:t>初期</a:t>
            </a:r>
          </a:p>
        </p:txBody>
      </p:sp>
      <p:sp>
        <p:nvSpPr>
          <p:cNvPr id="101" name="正方形/長方形 100">
            <a:extLst>
              <a:ext uri="{FF2B5EF4-FFF2-40B4-BE49-F238E27FC236}">
                <a16:creationId xmlns:a16="http://schemas.microsoft.com/office/drawing/2014/main" id="{F546919B-7D36-4453-991F-4AAA974FBA68}"/>
              </a:ext>
            </a:extLst>
          </p:cNvPr>
          <p:cNvSpPr/>
          <p:nvPr/>
        </p:nvSpPr>
        <p:spPr>
          <a:xfrm>
            <a:off x="2248418" y="2656222"/>
            <a:ext cx="495336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342900">
              <a:defRPr/>
            </a:pPr>
            <a:r>
              <a:rPr lang="ja-JP" altLang="en-US" sz="1350" dirty="0">
                <a:solidFill>
                  <a:prstClr val="black"/>
                </a:solidFill>
                <a:latin typeface="Century Gothic" panose="020B0502020202020204"/>
                <a:ea typeface="メイリオ" panose="020B0604030504040204" pitchFamily="50" charset="-128"/>
              </a:rPr>
              <a:t>状態</a:t>
            </a:r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DEA0D2BB-0770-44AF-B955-6C1F3135427E}"/>
              </a:ext>
            </a:extLst>
          </p:cNvPr>
          <p:cNvGraphicFramePr>
            <a:graphicFrameLocks noGrp="1"/>
          </p:cNvGraphicFramePr>
          <p:nvPr/>
        </p:nvGraphicFramePr>
        <p:xfrm>
          <a:off x="3297911" y="4979475"/>
          <a:ext cx="5035032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8758">
                  <a:extLst>
                    <a:ext uri="{9D8B030D-6E8A-4147-A177-3AD203B41FA5}">
                      <a16:colId xmlns:a16="http://schemas.microsoft.com/office/drawing/2014/main" val="2692180403"/>
                    </a:ext>
                  </a:extLst>
                </a:gridCol>
                <a:gridCol w="1258758">
                  <a:extLst>
                    <a:ext uri="{9D8B030D-6E8A-4147-A177-3AD203B41FA5}">
                      <a16:colId xmlns:a16="http://schemas.microsoft.com/office/drawing/2014/main" val="1886541566"/>
                    </a:ext>
                  </a:extLst>
                </a:gridCol>
                <a:gridCol w="1258758">
                  <a:extLst>
                    <a:ext uri="{9D8B030D-6E8A-4147-A177-3AD203B41FA5}">
                      <a16:colId xmlns:a16="http://schemas.microsoft.com/office/drawing/2014/main" val="1932634989"/>
                    </a:ext>
                  </a:extLst>
                </a:gridCol>
                <a:gridCol w="1258758">
                  <a:extLst>
                    <a:ext uri="{9D8B030D-6E8A-4147-A177-3AD203B41FA5}">
                      <a16:colId xmlns:a16="http://schemas.microsoft.com/office/drawing/2014/main" val="3960224415"/>
                    </a:ext>
                  </a:extLst>
                </a:gridCol>
              </a:tblGrid>
              <a:tr h="26519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Task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5404605"/>
                  </a:ext>
                </a:extLst>
              </a:tr>
              <a:tr h="662975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余裕時間</a:t>
                      </a:r>
                      <a:r>
                        <a:rPr kumimoji="1" lang="en-US" altLang="ja-JP" dirty="0"/>
                        <a:t>×</a:t>
                      </a:r>
                      <a:r>
                        <a:rPr kumimoji="1" lang="ja-JP" altLang="en-US" dirty="0"/>
                        <a:t>最悪実行時間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dirty="0"/>
                    </a:p>
                    <a:p>
                      <a:pPr algn="ctr"/>
                      <a:r>
                        <a:rPr kumimoji="1" lang="en-US" altLang="ja-JP" dirty="0"/>
                        <a:t>2751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dirty="0"/>
                    </a:p>
                    <a:p>
                      <a:pPr algn="ctr"/>
                      <a:r>
                        <a:rPr kumimoji="1" lang="en-US" altLang="ja-JP" dirty="0"/>
                        <a:t>6000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kumimoji="1" lang="en-US" altLang="ja-JP" dirty="0"/>
                    </a:p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kumimoji="1" lang="en-US" altLang="ja-JP" dirty="0"/>
                        <a:t> 7500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095966"/>
                  </a:ext>
                </a:extLst>
              </a:tr>
            </a:tbl>
          </a:graphicData>
        </a:graphic>
      </p:graphicFrame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6992E5A3-A3C9-49B3-8014-4DEF984E4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6F6F1-2C0D-41CF-B349-C178C2F00F8B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4854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3507736-6859-4ABB-99D1-97BAA9480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タスクセット⑤での</a:t>
            </a:r>
            <a:r>
              <a:rPr kumimoji="1" lang="en-US" altLang="ja-JP" dirty="0"/>
              <a:t>α</a:t>
            </a:r>
            <a:r>
              <a:rPr kumimoji="1" lang="ja-JP" altLang="en-US" dirty="0"/>
              <a:t>の値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467AE92-D242-4DEB-88EB-C80DDCBDDB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sz="1800" dirty="0"/>
              <a:t>α</a:t>
            </a:r>
            <a:r>
              <a:rPr kumimoji="1" lang="ja-JP" altLang="en-US" sz="1800" dirty="0"/>
              <a:t>＝</a:t>
            </a:r>
            <a:r>
              <a:rPr kumimoji="1" lang="en-US" altLang="ja-JP" sz="1800" dirty="0"/>
              <a:t>0.14</a:t>
            </a:r>
            <a:r>
              <a:rPr kumimoji="1" lang="ja-JP" altLang="en-US" sz="1800" dirty="0"/>
              <a:t>以下の時最悪実行時間は</a:t>
            </a:r>
            <a:r>
              <a:rPr kumimoji="1" lang="en-US" altLang="ja-JP" sz="1800" dirty="0"/>
              <a:t>182700</a:t>
            </a:r>
          </a:p>
          <a:p>
            <a:pPr marL="0" indent="0">
              <a:buNone/>
            </a:pPr>
            <a:r>
              <a:rPr lang="ja-JP" altLang="en-US" sz="1800" dirty="0"/>
              <a:t>　</a:t>
            </a:r>
            <a:r>
              <a:rPr lang="en-US" altLang="ja-JP" sz="1800" dirty="0"/>
              <a:t>α</a:t>
            </a:r>
            <a:r>
              <a:rPr lang="ja-JP" altLang="en-US" sz="1800" dirty="0"/>
              <a:t>＝</a:t>
            </a:r>
            <a:r>
              <a:rPr lang="en-US" altLang="ja-JP" sz="1800" dirty="0"/>
              <a:t>0.14</a:t>
            </a:r>
            <a:r>
              <a:rPr lang="ja-JP" altLang="en-US" sz="1800" dirty="0"/>
              <a:t>の時の</a:t>
            </a:r>
            <a:r>
              <a:rPr lang="en-US" altLang="ja-JP" sz="1800" dirty="0"/>
              <a:t>θ</a:t>
            </a:r>
            <a:r>
              <a:rPr lang="ja-JP" altLang="en-US" sz="1800" dirty="0"/>
              <a:t>はそれぞれ</a:t>
            </a:r>
            <a:r>
              <a:rPr lang="en-US" altLang="ja-JP" sz="1800" dirty="0"/>
              <a:t>3251,6325,7700</a:t>
            </a:r>
          </a:p>
          <a:p>
            <a:pPr marL="0" indent="0">
              <a:buNone/>
            </a:pPr>
            <a:endParaRPr lang="en-US" altLang="ja-JP" sz="1800" dirty="0"/>
          </a:p>
          <a:p>
            <a:r>
              <a:rPr lang="en-US" altLang="ja-JP" sz="1800" dirty="0"/>
              <a:t>α</a:t>
            </a:r>
            <a:r>
              <a:rPr lang="ja-JP" altLang="en-US" sz="1800" dirty="0"/>
              <a:t>＝</a:t>
            </a:r>
            <a:r>
              <a:rPr lang="en-US" altLang="ja-JP" sz="1800" dirty="0"/>
              <a:t>0.15</a:t>
            </a:r>
            <a:r>
              <a:rPr lang="ja-JP" altLang="en-US" sz="1800" dirty="0"/>
              <a:t>から</a:t>
            </a:r>
            <a:r>
              <a:rPr lang="en-US" altLang="ja-JP" sz="1800" dirty="0"/>
              <a:t>0.18</a:t>
            </a:r>
            <a:r>
              <a:rPr lang="ja-JP" altLang="en-US" sz="1800" dirty="0"/>
              <a:t>まで最悪実行時間は</a:t>
            </a:r>
            <a:r>
              <a:rPr lang="en-US" altLang="ja-JP" sz="1800" dirty="0"/>
              <a:t>160000</a:t>
            </a:r>
          </a:p>
          <a:p>
            <a:pPr marL="0" indent="0">
              <a:buNone/>
            </a:pPr>
            <a:r>
              <a:rPr lang="ja-JP" altLang="en-US" sz="1800" dirty="0"/>
              <a:t>　</a:t>
            </a:r>
            <a:r>
              <a:rPr lang="en-US" altLang="ja-JP" sz="1800" dirty="0"/>
              <a:t>α</a:t>
            </a:r>
            <a:r>
              <a:rPr lang="ja-JP" altLang="en-US" sz="1800" dirty="0"/>
              <a:t>＝</a:t>
            </a:r>
            <a:r>
              <a:rPr lang="en-US" altLang="ja-JP" sz="1800" dirty="0"/>
              <a:t>0.15</a:t>
            </a:r>
            <a:r>
              <a:rPr lang="ja-JP" altLang="en-US" sz="1800" dirty="0"/>
              <a:t>の時の</a:t>
            </a:r>
            <a:r>
              <a:rPr lang="en-US" altLang="ja-JP" sz="1800" dirty="0"/>
              <a:t>θ</a:t>
            </a:r>
            <a:r>
              <a:rPr lang="ja-JP" altLang="en-US" sz="1800" dirty="0"/>
              <a:t>はそれぞれ</a:t>
            </a:r>
            <a:r>
              <a:rPr lang="en-US" altLang="ja-JP" sz="1800" dirty="0"/>
              <a:t>10251,10875,10800</a:t>
            </a:r>
          </a:p>
          <a:p>
            <a:pPr marL="0" indent="0">
              <a:buNone/>
            </a:pPr>
            <a:endParaRPr lang="en-US" altLang="ja-JP" sz="1800" dirty="0"/>
          </a:p>
          <a:p>
            <a:r>
              <a:rPr lang="en-US" altLang="ja-JP" sz="1800" dirty="0"/>
              <a:t>α</a:t>
            </a:r>
            <a:r>
              <a:rPr kumimoji="1" lang="ja-JP" altLang="en-US" sz="1800" dirty="0"/>
              <a:t>＝</a:t>
            </a:r>
            <a:r>
              <a:rPr kumimoji="1" lang="en-US" altLang="ja-JP" sz="1800" dirty="0"/>
              <a:t>0.19</a:t>
            </a:r>
            <a:r>
              <a:rPr kumimoji="1" lang="ja-JP" altLang="en-US" sz="1800" dirty="0"/>
              <a:t>以上で最悪実行時間は</a:t>
            </a:r>
            <a:r>
              <a:rPr kumimoji="1" lang="en-US" altLang="ja-JP" sz="1800" dirty="0"/>
              <a:t>142700</a:t>
            </a:r>
          </a:p>
          <a:p>
            <a:pPr marL="0" indent="0">
              <a:buNone/>
            </a:pPr>
            <a:r>
              <a:rPr lang="ja-JP" altLang="en-US" sz="1800" dirty="0"/>
              <a:t>　</a:t>
            </a:r>
            <a:r>
              <a:rPr lang="en-US" altLang="ja-JP" sz="1800" dirty="0"/>
              <a:t>α</a:t>
            </a:r>
            <a:r>
              <a:rPr lang="ja-JP" altLang="en-US" sz="1800" dirty="0"/>
              <a:t>＝</a:t>
            </a:r>
            <a:r>
              <a:rPr lang="en-US" altLang="ja-JP" sz="1800" dirty="0"/>
              <a:t>0.19</a:t>
            </a:r>
            <a:r>
              <a:rPr lang="ja-JP" altLang="en-US" sz="1800" dirty="0"/>
              <a:t>の時の</a:t>
            </a:r>
            <a:r>
              <a:rPr lang="en-US" altLang="ja-JP" sz="1800" dirty="0"/>
              <a:t>θ</a:t>
            </a:r>
            <a:r>
              <a:rPr lang="ja-JP" altLang="en-US" sz="1800" dirty="0"/>
              <a:t>はそれぞれ</a:t>
            </a:r>
            <a:r>
              <a:rPr lang="en-US" altLang="ja-JP" sz="1800" dirty="0"/>
              <a:t>12251,12175,11500</a:t>
            </a:r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7ECD6D7-8C72-43E8-92EC-61BCEE2FB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6F6F1-2C0D-41CF-B349-C178C2F00F8B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37963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タイトル 2">
            <a:extLst>
              <a:ext uri="{FF2B5EF4-FFF2-40B4-BE49-F238E27FC236}">
                <a16:creationId xmlns:a16="http://schemas.microsoft.com/office/drawing/2014/main" id="{F243E9D7-A9E5-4AEE-8711-68BBE0BCE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5236" y="857256"/>
            <a:ext cx="5413065" cy="1042661"/>
          </a:xfrm>
        </p:spPr>
        <p:txBody>
          <a:bodyPr>
            <a:normAutofit fontScale="90000"/>
          </a:bodyPr>
          <a:lstStyle/>
          <a:p>
            <a:r>
              <a:rPr lang="ja-JP" altLang="en-US" dirty="0"/>
              <a:t>タスクセット（先行研究）</a:t>
            </a:r>
            <a:endParaRPr kumimoji="1" lang="ja-JP" altLang="en-US" dirty="0"/>
          </a:p>
        </p:txBody>
      </p:sp>
      <p:graphicFrame>
        <p:nvGraphicFramePr>
          <p:cNvPr id="133" name="表 132">
            <a:extLst>
              <a:ext uri="{FF2B5EF4-FFF2-40B4-BE49-F238E27FC236}">
                <a16:creationId xmlns:a16="http://schemas.microsoft.com/office/drawing/2014/main" id="{23A61B9B-53C9-45D2-A212-70EE2E35072F}"/>
              </a:ext>
            </a:extLst>
          </p:cNvPr>
          <p:cNvGraphicFramePr>
            <a:graphicFrameLocks noGrp="1"/>
          </p:cNvGraphicFramePr>
          <p:nvPr/>
        </p:nvGraphicFramePr>
        <p:xfrm>
          <a:off x="3716126" y="2841174"/>
          <a:ext cx="4023525" cy="1569720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1593525">
                  <a:extLst>
                    <a:ext uri="{9D8B030D-6E8A-4147-A177-3AD203B41FA5}">
                      <a16:colId xmlns:a16="http://schemas.microsoft.com/office/drawing/2014/main" val="2057550029"/>
                    </a:ext>
                  </a:extLst>
                </a:gridCol>
                <a:gridCol w="810000">
                  <a:extLst>
                    <a:ext uri="{9D8B030D-6E8A-4147-A177-3AD203B41FA5}">
                      <a16:colId xmlns:a16="http://schemas.microsoft.com/office/drawing/2014/main" val="212249959"/>
                    </a:ext>
                  </a:extLst>
                </a:gridCol>
                <a:gridCol w="810000">
                  <a:extLst>
                    <a:ext uri="{9D8B030D-6E8A-4147-A177-3AD203B41FA5}">
                      <a16:colId xmlns:a16="http://schemas.microsoft.com/office/drawing/2014/main" val="4260045808"/>
                    </a:ext>
                  </a:extLst>
                </a:gridCol>
                <a:gridCol w="810000">
                  <a:extLst>
                    <a:ext uri="{9D8B030D-6E8A-4147-A177-3AD203B41FA5}">
                      <a16:colId xmlns:a16="http://schemas.microsoft.com/office/drawing/2014/main" val="1681019970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700" dirty="0"/>
                        <a:t>Task</a:t>
                      </a:r>
                      <a:endParaRPr kumimoji="1" lang="ja-JP" altLang="en-US" sz="17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700" dirty="0"/>
                        <a:t>1</a:t>
                      </a:r>
                      <a:endParaRPr kumimoji="1" lang="ja-JP" altLang="en-US" sz="17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700" dirty="0"/>
                        <a:t>2</a:t>
                      </a:r>
                      <a:endParaRPr kumimoji="1" lang="ja-JP" altLang="en-US" sz="17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700" dirty="0"/>
                        <a:t>3</a:t>
                      </a:r>
                      <a:endParaRPr kumimoji="1" lang="ja-JP" altLang="en-US" sz="17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10212193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相対デッドライン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700" dirty="0"/>
                        <a:t>920</a:t>
                      </a:r>
                      <a:endParaRPr kumimoji="1" lang="ja-JP" altLang="en-US" sz="17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700" dirty="0"/>
                        <a:t>708</a:t>
                      </a:r>
                      <a:endParaRPr kumimoji="1" lang="ja-JP" altLang="en-US" sz="17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700" dirty="0"/>
                        <a:t>614</a:t>
                      </a:r>
                      <a:endParaRPr kumimoji="1" lang="ja-JP" altLang="en-US" sz="17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22625769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最悪実行時間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700" dirty="0"/>
                        <a:t>3</a:t>
                      </a:r>
                      <a:endParaRPr kumimoji="1" lang="ja-JP" altLang="en-US" sz="17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700" dirty="0"/>
                        <a:t>4</a:t>
                      </a:r>
                      <a:endParaRPr kumimoji="1" lang="ja-JP" altLang="en-US" sz="17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700" dirty="0"/>
                        <a:t>3</a:t>
                      </a:r>
                      <a:endParaRPr kumimoji="1" lang="ja-JP" altLang="en-US" sz="17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89213912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余裕時間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700" dirty="0"/>
                        <a:t>917</a:t>
                      </a:r>
                      <a:endParaRPr kumimoji="1" lang="ja-JP" altLang="en-US" sz="17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700" dirty="0"/>
                        <a:t>704</a:t>
                      </a:r>
                      <a:endParaRPr kumimoji="1" lang="ja-JP" altLang="en-US" sz="17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700" dirty="0"/>
                        <a:t>611</a:t>
                      </a:r>
                      <a:endParaRPr kumimoji="1" lang="ja-JP" altLang="en-US" sz="17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2399775"/>
                  </a:ext>
                </a:extLst>
              </a:tr>
            </a:tbl>
          </a:graphicData>
        </a:graphic>
      </p:graphicFrame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B4344300-B0B2-4EFB-A22C-CC6DDF05572E}"/>
              </a:ext>
            </a:extLst>
          </p:cNvPr>
          <p:cNvSpPr txBox="1"/>
          <p:nvPr/>
        </p:nvSpPr>
        <p:spPr>
          <a:xfrm>
            <a:off x="1088572" y="5721247"/>
            <a:ext cx="209005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42900">
              <a:defRPr/>
            </a:pPr>
            <a:r>
              <a:rPr lang="en-US" altLang="ja-JP" sz="1350" dirty="0">
                <a:solidFill>
                  <a:srgbClr val="FF0000"/>
                </a:solidFill>
                <a:latin typeface="Century Gothic" panose="020B0502020202020204"/>
                <a:ea typeface="メイリオ" panose="020B0604030504040204" pitchFamily="50" charset="-128"/>
              </a:rPr>
              <a:t>2</a:t>
            </a:r>
            <a:r>
              <a:rPr lang="ja-JP" altLang="en-US" sz="1350" dirty="0">
                <a:solidFill>
                  <a:srgbClr val="FF0000"/>
                </a:solidFill>
                <a:latin typeface="Century Gothic" panose="020B0502020202020204"/>
                <a:ea typeface="メイリオ" panose="020B0604030504040204" pitchFamily="50" charset="-128"/>
              </a:rPr>
              <a:t>プロセッサ環境下</a:t>
            </a:r>
          </a:p>
        </p:txBody>
      </p:sp>
      <p:grpSp>
        <p:nvGrpSpPr>
          <p:cNvPr id="53" name="グループ化 52">
            <a:extLst>
              <a:ext uri="{FF2B5EF4-FFF2-40B4-BE49-F238E27FC236}">
                <a16:creationId xmlns:a16="http://schemas.microsoft.com/office/drawing/2014/main" id="{6C413AE4-6D6F-4D64-943D-33E7105F6EEE}"/>
              </a:ext>
            </a:extLst>
          </p:cNvPr>
          <p:cNvGrpSpPr/>
          <p:nvPr/>
        </p:nvGrpSpPr>
        <p:grpSpPr>
          <a:xfrm>
            <a:off x="1174171" y="2368601"/>
            <a:ext cx="616073" cy="2610874"/>
            <a:chOff x="-2" y="1980093"/>
            <a:chExt cx="821431" cy="34811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円/楕円 96">
                  <a:extLst>
                    <a:ext uri="{FF2B5EF4-FFF2-40B4-BE49-F238E27FC236}">
                      <a16:creationId xmlns:a16="http://schemas.microsoft.com/office/drawing/2014/main" id="{3306024A-4986-425E-B7F3-77E9B69450A6}"/>
                    </a:ext>
                  </a:extLst>
                </p:cNvPr>
                <p:cNvSpPr/>
                <p:nvPr/>
              </p:nvSpPr>
              <p:spPr>
                <a:xfrm>
                  <a:off x="0" y="2828774"/>
                  <a:ext cx="821429" cy="600226"/>
                </a:xfrm>
                <a:prstGeom prst="flowChartDecision">
                  <a:avLst/>
                </a:prstGeom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 defTabSz="34290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5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HGPｺﾞｼｯｸM" pitchFamily="50" charset="-128"/>
                            <a:cs typeface="Times New Roman" pitchFamily="18" charset="0"/>
                          </a:rPr>
                          <m:t>+295</m:t>
                        </m:r>
                      </m:oMath>
                    </m:oMathPara>
                  </a14:m>
                  <a:endParaRPr lang="ja-JP" altLang="en-US" sz="1500" dirty="0">
                    <a:solidFill>
                      <a:prstClr val="black"/>
                    </a:solidFill>
                    <a:latin typeface="Times New Roman" pitchFamily="18" charset="0"/>
                    <a:ea typeface="HGPｺﾞｼｯｸM" pitchFamily="50" charset="-128"/>
                    <a:cs typeface="Times New Roman" pitchFamily="18" charset="0"/>
                  </a:endParaRPr>
                </a:p>
              </p:txBody>
            </p:sp>
          </mc:Choice>
          <mc:Fallback xmlns="">
            <p:sp>
              <p:nvSpPr>
                <p:cNvPr id="108" name="円/楕円 96">
                  <a:extLst>
                    <a:ext uri="{FF2B5EF4-FFF2-40B4-BE49-F238E27FC236}">
                      <a16:creationId xmlns:a16="http://schemas.microsoft.com/office/drawing/2014/main" id="{3E012AC5-7740-4397-8532-313AF3FB8C7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0" y="2828774"/>
                  <a:ext cx="821429" cy="600226"/>
                </a:xfrm>
                <a:prstGeom prst="flowChartDecision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6" name="直線矢印コネクタ 55">
              <a:extLst>
                <a:ext uri="{FF2B5EF4-FFF2-40B4-BE49-F238E27FC236}">
                  <a16:creationId xmlns:a16="http://schemas.microsoft.com/office/drawing/2014/main" id="{312BE88F-1210-431B-B5DB-492EAEE140DB}"/>
                </a:ext>
              </a:extLst>
            </p:cNvPr>
            <p:cNvCxnSpPr>
              <a:cxnSpLocks/>
              <a:stCxn id="57" idx="6"/>
              <a:endCxn id="55" idx="0"/>
            </p:cNvCxnSpPr>
            <p:nvPr/>
          </p:nvCxnSpPr>
          <p:spPr>
            <a:xfrm flipH="1">
              <a:off x="410715" y="2656693"/>
              <a:ext cx="2815" cy="17208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円/楕円 97">
              <a:extLst>
                <a:ext uri="{FF2B5EF4-FFF2-40B4-BE49-F238E27FC236}">
                  <a16:creationId xmlns:a16="http://schemas.microsoft.com/office/drawing/2014/main" id="{B00C0777-1471-4FA0-8D74-54EF67E6A7F3}"/>
                </a:ext>
              </a:extLst>
            </p:cNvPr>
            <p:cNvSpPr/>
            <p:nvPr/>
          </p:nvSpPr>
          <p:spPr>
            <a:xfrm rot="5400000">
              <a:off x="304554" y="2429489"/>
              <a:ext cx="217952" cy="236456"/>
            </a:xfrm>
            <a:prstGeom prst="ellipse">
              <a:avLst/>
            </a:prstGeom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342900">
                <a:defRPr/>
              </a:pPr>
              <a:endParaRPr lang="ja-JP" altLang="en-US" sz="1500" dirty="0">
                <a:solidFill>
                  <a:prstClr val="black"/>
                </a:solidFill>
                <a:latin typeface="Times New Roman" pitchFamily="18" charset="0"/>
                <a:ea typeface="HGPｺﾞｼｯｸM" pitchFamily="50" charset="-128"/>
                <a:cs typeface="Times New Roman" pitchFamily="18" charset="0"/>
              </a:endParaRPr>
            </a:p>
          </p:txBody>
        </p:sp>
        <p:grpSp>
          <p:nvGrpSpPr>
            <p:cNvPr id="58" name="グループ化 57">
              <a:extLst>
                <a:ext uri="{FF2B5EF4-FFF2-40B4-BE49-F238E27FC236}">
                  <a16:creationId xmlns:a16="http://schemas.microsoft.com/office/drawing/2014/main" id="{01EC7202-90C1-4C61-8DF7-E80BDFC04B3E}"/>
                </a:ext>
              </a:extLst>
            </p:cNvPr>
            <p:cNvGrpSpPr/>
            <p:nvPr/>
          </p:nvGrpSpPr>
          <p:grpSpPr>
            <a:xfrm>
              <a:off x="231916" y="5141973"/>
              <a:ext cx="357592" cy="319285"/>
              <a:chOff x="211409" y="5509823"/>
              <a:chExt cx="357592" cy="319285"/>
            </a:xfrm>
          </p:grpSpPr>
          <p:sp>
            <p:nvSpPr>
              <p:cNvPr id="65" name="円/楕円 122">
                <a:extLst>
                  <a:ext uri="{FF2B5EF4-FFF2-40B4-BE49-F238E27FC236}">
                    <a16:creationId xmlns:a16="http://schemas.microsoft.com/office/drawing/2014/main" id="{BFF1A64C-44CF-4BCB-BBF5-7B8394FDCF44}"/>
                  </a:ext>
                </a:extLst>
              </p:cNvPr>
              <p:cNvSpPr/>
              <p:nvPr/>
            </p:nvSpPr>
            <p:spPr>
              <a:xfrm rot="5400000">
                <a:off x="230562" y="5490670"/>
                <a:ext cx="319285" cy="357592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342900">
                  <a:defRPr/>
                </a:pPr>
                <a:endParaRPr lang="ja-JP" altLang="en-US" sz="1500" dirty="0">
                  <a:solidFill>
                    <a:prstClr val="black"/>
                  </a:solidFill>
                  <a:latin typeface="Times New Roman" pitchFamily="18" charset="0"/>
                  <a:ea typeface="HGPｺﾞｼｯｸM" pitchFamily="50" charset="-128"/>
                  <a:cs typeface="Times New Roman" pitchFamily="18" charset="0"/>
                </a:endParaRPr>
              </a:p>
            </p:txBody>
          </p:sp>
          <p:sp>
            <p:nvSpPr>
              <p:cNvPr id="66" name="円/楕円 123">
                <a:extLst>
                  <a:ext uri="{FF2B5EF4-FFF2-40B4-BE49-F238E27FC236}">
                    <a16:creationId xmlns:a16="http://schemas.microsoft.com/office/drawing/2014/main" id="{CE2BBF59-4777-4235-B4C1-D0600D65353D}"/>
                  </a:ext>
                </a:extLst>
              </p:cNvPr>
              <p:cNvSpPr/>
              <p:nvPr/>
            </p:nvSpPr>
            <p:spPr>
              <a:xfrm rot="5400000">
                <a:off x="289606" y="5553883"/>
                <a:ext cx="204086" cy="231167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342900">
                  <a:defRPr/>
                </a:pPr>
                <a:endParaRPr lang="ja-JP" altLang="en-US" sz="1500" dirty="0">
                  <a:solidFill>
                    <a:prstClr val="black"/>
                  </a:solidFill>
                  <a:latin typeface="Times New Roman" pitchFamily="18" charset="0"/>
                  <a:ea typeface="HGPｺﾞｼｯｸM" pitchFamily="50" charset="-128"/>
                  <a:cs typeface="Times New Roman" pitchFamily="18" charset="0"/>
                </a:endParaRPr>
              </a:p>
            </p:txBody>
          </p:sp>
        </p:grpSp>
        <p:sp>
          <p:nvSpPr>
            <p:cNvPr id="59" name="テキスト ボックス 58">
              <a:extLst>
                <a:ext uri="{FF2B5EF4-FFF2-40B4-BE49-F238E27FC236}">
                  <a16:creationId xmlns:a16="http://schemas.microsoft.com/office/drawing/2014/main" id="{460D97A5-13CA-45BB-82F2-0F0ACA42D682}"/>
                </a:ext>
              </a:extLst>
            </p:cNvPr>
            <p:cNvSpPr txBox="1"/>
            <p:nvPr/>
          </p:nvSpPr>
          <p:spPr>
            <a:xfrm>
              <a:off x="251669" y="1980093"/>
              <a:ext cx="325240" cy="400109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defTabSz="342900">
                <a:defRPr/>
              </a:pPr>
              <a:r>
                <a:rPr lang="en-US" altLang="ja-JP" sz="1350" dirty="0">
                  <a:solidFill>
                    <a:prstClr val="black"/>
                  </a:solidFill>
                  <a:latin typeface="Century Gothic" panose="020B0502020202020204"/>
                  <a:ea typeface="メイリオ" panose="020B0604030504040204" pitchFamily="50" charset="-128"/>
                </a:rPr>
                <a:t>1</a:t>
              </a:r>
              <a:endParaRPr lang="ja-JP" altLang="en-US" sz="1350" dirty="0">
                <a:solidFill>
                  <a:prstClr val="black"/>
                </a:solidFill>
                <a:latin typeface="Century Gothic" panose="020B0502020202020204"/>
                <a:ea typeface="メイリオ" panose="020B0604030504040204" pitchFamily="50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円/楕円 96">
                  <a:extLst>
                    <a:ext uri="{FF2B5EF4-FFF2-40B4-BE49-F238E27FC236}">
                      <a16:creationId xmlns:a16="http://schemas.microsoft.com/office/drawing/2014/main" id="{BBC8B1BB-3935-41FD-B3CC-EA46CA46FA5F}"/>
                    </a:ext>
                  </a:extLst>
                </p:cNvPr>
                <p:cNvSpPr/>
                <p:nvPr/>
              </p:nvSpPr>
              <p:spPr>
                <a:xfrm>
                  <a:off x="0" y="3601081"/>
                  <a:ext cx="821429" cy="600226"/>
                </a:xfrm>
                <a:prstGeom prst="flowChartDecision">
                  <a:avLst/>
                </a:prstGeom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 defTabSz="34290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5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HGPｺﾞｼｯｸM" pitchFamily="50" charset="-128"/>
                            <a:cs typeface="Times New Roman" pitchFamily="18" charset="0"/>
                          </a:rPr>
                          <m:t>+365</m:t>
                        </m:r>
                      </m:oMath>
                    </m:oMathPara>
                  </a14:m>
                  <a:endParaRPr lang="ja-JP" altLang="en-US" sz="1500" dirty="0">
                    <a:solidFill>
                      <a:prstClr val="black"/>
                    </a:solidFill>
                    <a:latin typeface="Times New Roman" pitchFamily="18" charset="0"/>
                    <a:ea typeface="HGPｺﾞｼｯｸM" pitchFamily="50" charset="-128"/>
                    <a:cs typeface="Times New Roman" pitchFamily="18" charset="0"/>
                  </a:endParaRPr>
                </a:p>
              </p:txBody>
            </p:sp>
          </mc:Choice>
          <mc:Fallback xmlns="">
            <p:sp>
              <p:nvSpPr>
                <p:cNvPr id="68" name="円/楕円 96">
                  <a:extLst>
                    <a:ext uri="{FF2B5EF4-FFF2-40B4-BE49-F238E27FC236}">
                      <a16:creationId xmlns:a16="http://schemas.microsoft.com/office/drawing/2014/main" id="{661511DB-74D2-4D63-9E4E-66C04458625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0" y="3601081"/>
                  <a:ext cx="821429" cy="600226"/>
                </a:xfrm>
                <a:prstGeom prst="flowChartDecision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1" name="直線矢印コネクタ 60">
              <a:extLst>
                <a:ext uri="{FF2B5EF4-FFF2-40B4-BE49-F238E27FC236}">
                  <a16:creationId xmlns:a16="http://schemas.microsoft.com/office/drawing/2014/main" id="{8C28AD1F-E17E-4F0E-88F7-65DB208E1158}"/>
                </a:ext>
              </a:extLst>
            </p:cNvPr>
            <p:cNvCxnSpPr>
              <a:cxnSpLocks/>
              <a:stCxn id="55" idx="2"/>
              <a:endCxn id="60" idx="0"/>
            </p:cNvCxnSpPr>
            <p:nvPr/>
          </p:nvCxnSpPr>
          <p:spPr>
            <a:xfrm>
              <a:off x="410715" y="3429000"/>
              <a:ext cx="0" cy="17208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円/楕円 96">
                  <a:extLst>
                    <a:ext uri="{FF2B5EF4-FFF2-40B4-BE49-F238E27FC236}">
                      <a16:creationId xmlns:a16="http://schemas.microsoft.com/office/drawing/2014/main" id="{66969671-8CA5-49B8-81E4-B7F64BD2A4EF}"/>
                    </a:ext>
                  </a:extLst>
                </p:cNvPr>
                <p:cNvSpPr/>
                <p:nvPr/>
              </p:nvSpPr>
              <p:spPr>
                <a:xfrm>
                  <a:off x="-2" y="4371527"/>
                  <a:ext cx="821429" cy="600226"/>
                </a:xfrm>
                <a:prstGeom prst="flowChartDecision">
                  <a:avLst/>
                </a:prstGeom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 defTabSz="34290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5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HGPｺﾞｼｯｸM" pitchFamily="50" charset="-128"/>
                            <a:cs typeface="Times New Roman" pitchFamily="18" charset="0"/>
                          </a:rPr>
                          <m:t>−660</m:t>
                        </m:r>
                      </m:oMath>
                    </m:oMathPara>
                  </a14:m>
                  <a:endParaRPr lang="ja-JP" altLang="en-US" sz="1500" dirty="0">
                    <a:solidFill>
                      <a:prstClr val="black"/>
                    </a:solidFill>
                    <a:latin typeface="Times New Roman" pitchFamily="18" charset="0"/>
                    <a:ea typeface="HGPｺﾞｼｯｸM" pitchFamily="50" charset="-128"/>
                    <a:cs typeface="Times New Roman" pitchFamily="18" charset="0"/>
                  </a:endParaRPr>
                </a:p>
              </p:txBody>
            </p:sp>
          </mc:Choice>
          <mc:Fallback xmlns="">
            <p:sp>
              <p:nvSpPr>
                <p:cNvPr id="70" name="円/楕円 96">
                  <a:extLst>
                    <a:ext uri="{FF2B5EF4-FFF2-40B4-BE49-F238E27FC236}">
                      <a16:creationId xmlns:a16="http://schemas.microsoft.com/office/drawing/2014/main" id="{CDBCAC4C-34C7-4098-B6C2-7B537CEBB89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2" y="4371527"/>
                  <a:ext cx="821429" cy="600226"/>
                </a:xfrm>
                <a:prstGeom prst="flowChartDecision">
                  <a:avLst/>
                </a:prstGeom>
                <a:blipFill>
                  <a:blip r:embed="rId18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3" name="直線矢印コネクタ 62">
              <a:extLst>
                <a:ext uri="{FF2B5EF4-FFF2-40B4-BE49-F238E27FC236}">
                  <a16:creationId xmlns:a16="http://schemas.microsoft.com/office/drawing/2014/main" id="{9DEBC606-0A73-4792-AFA1-3053058CFD93}"/>
                </a:ext>
              </a:extLst>
            </p:cNvPr>
            <p:cNvCxnSpPr>
              <a:cxnSpLocks/>
              <a:stCxn id="60" idx="2"/>
              <a:endCxn id="62" idx="0"/>
            </p:cNvCxnSpPr>
            <p:nvPr/>
          </p:nvCxnSpPr>
          <p:spPr>
            <a:xfrm flipH="1">
              <a:off x="410713" y="4201307"/>
              <a:ext cx="2" cy="17022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線矢印コネクタ 63">
              <a:extLst>
                <a:ext uri="{FF2B5EF4-FFF2-40B4-BE49-F238E27FC236}">
                  <a16:creationId xmlns:a16="http://schemas.microsoft.com/office/drawing/2014/main" id="{CB263B90-EA7D-41CE-BB3E-CBAAAC1246EE}"/>
                </a:ext>
              </a:extLst>
            </p:cNvPr>
            <p:cNvCxnSpPr>
              <a:cxnSpLocks/>
              <a:stCxn id="62" idx="2"/>
              <a:endCxn id="65" idx="2"/>
            </p:cNvCxnSpPr>
            <p:nvPr/>
          </p:nvCxnSpPr>
          <p:spPr>
            <a:xfrm flipH="1">
              <a:off x="410712" y="4971753"/>
              <a:ext cx="1" cy="17022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円/楕円 96">
                <a:extLst>
                  <a:ext uri="{FF2B5EF4-FFF2-40B4-BE49-F238E27FC236}">
                    <a16:creationId xmlns:a16="http://schemas.microsoft.com/office/drawing/2014/main" id="{F9876937-7CDD-4E51-BE25-E2413B17D9DE}"/>
                  </a:ext>
                </a:extLst>
              </p:cNvPr>
              <p:cNvSpPr/>
              <p:nvPr/>
            </p:nvSpPr>
            <p:spPr>
              <a:xfrm>
                <a:off x="1849600" y="3005110"/>
                <a:ext cx="616072" cy="450170"/>
              </a:xfrm>
              <a:prstGeom prst="flowChartDecision">
                <a:avLst/>
              </a:prstGeom>
              <a:solidFill>
                <a:srgbClr val="8FAADC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34290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5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HGPｺﾞｼｯｸM" pitchFamily="50" charset="-128"/>
                          <a:cs typeface="Times New Roman" pitchFamily="18" charset="0"/>
                        </a:rPr>
                        <m:t>+325</m:t>
                      </m:r>
                    </m:oMath>
                  </m:oMathPara>
                </a14:m>
                <a:endParaRPr lang="ja-JP" altLang="en-US" sz="1500" dirty="0">
                  <a:solidFill>
                    <a:prstClr val="black"/>
                  </a:solidFill>
                  <a:latin typeface="Times New Roman" pitchFamily="18" charset="0"/>
                  <a:ea typeface="HGPｺﾞｼｯｸM" pitchFamily="50" charset="-128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67" name="円/楕円 96">
                <a:extLst>
                  <a:ext uri="{FF2B5EF4-FFF2-40B4-BE49-F238E27FC236}">
                    <a16:creationId xmlns:a16="http://schemas.microsoft.com/office/drawing/2014/main" id="{F9876937-7CDD-4E51-BE25-E2413B17D9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9600" y="3005110"/>
                <a:ext cx="616072" cy="450170"/>
              </a:xfrm>
              <a:prstGeom prst="flowChartDecision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直線矢印コネクタ 67">
            <a:extLst>
              <a:ext uri="{FF2B5EF4-FFF2-40B4-BE49-F238E27FC236}">
                <a16:creationId xmlns:a16="http://schemas.microsoft.com/office/drawing/2014/main" id="{7C227FB9-FCE4-47B8-A966-2FBB2D2BAC1A}"/>
              </a:ext>
            </a:extLst>
          </p:cNvPr>
          <p:cNvCxnSpPr>
            <a:cxnSpLocks/>
            <a:stCxn id="69" idx="6"/>
            <a:endCxn id="67" idx="0"/>
          </p:cNvCxnSpPr>
          <p:nvPr/>
        </p:nvCxnSpPr>
        <p:spPr>
          <a:xfrm flipH="1">
            <a:off x="2157637" y="2876051"/>
            <a:ext cx="2111" cy="12906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円/楕円 97">
            <a:extLst>
              <a:ext uri="{FF2B5EF4-FFF2-40B4-BE49-F238E27FC236}">
                <a16:creationId xmlns:a16="http://schemas.microsoft.com/office/drawing/2014/main" id="{A3517748-DF8E-40A5-B069-7DED7FB89DC4}"/>
              </a:ext>
            </a:extLst>
          </p:cNvPr>
          <p:cNvSpPr/>
          <p:nvPr/>
        </p:nvSpPr>
        <p:spPr>
          <a:xfrm rot="5400000">
            <a:off x="2078015" y="2705647"/>
            <a:ext cx="163464" cy="177342"/>
          </a:xfrm>
          <a:prstGeom prst="ellipse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342900">
              <a:defRPr/>
            </a:pPr>
            <a:endParaRPr lang="ja-JP" altLang="en-US" sz="1500" dirty="0">
              <a:solidFill>
                <a:prstClr val="black"/>
              </a:solidFill>
              <a:latin typeface="Times New Roman" pitchFamily="18" charset="0"/>
              <a:ea typeface="HGPｺﾞｼｯｸM" pitchFamily="50" charset="-128"/>
              <a:cs typeface="Times New Roman" pitchFamily="18" charset="0"/>
            </a:endParaRPr>
          </a:p>
        </p:txBody>
      </p:sp>
      <p:grpSp>
        <p:nvGrpSpPr>
          <p:cNvPr id="70" name="グループ化 69">
            <a:extLst>
              <a:ext uri="{FF2B5EF4-FFF2-40B4-BE49-F238E27FC236}">
                <a16:creationId xmlns:a16="http://schemas.microsoft.com/office/drawing/2014/main" id="{9F78919B-C56C-44F6-86ED-B9E7F0A7DB99}"/>
              </a:ext>
            </a:extLst>
          </p:cNvPr>
          <p:cNvGrpSpPr/>
          <p:nvPr/>
        </p:nvGrpSpPr>
        <p:grpSpPr>
          <a:xfrm>
            <a:off x="2038351" y="5318239"/>
            <a:ext cx="268194" cy="239464"/>
            <a:chOff x="211409" y="5509823"/>
            <a:chExt cx="357592" cy="319285"/>
          </a:xfrm>
        </p:grpSpPr>
        <p:sp>
          <p:nvSpPr>
            <p:cNvPr id="71" name="円/楕円 122">
              <a:extLst>
                <a:ext uri="{FF2B5EF4-FFF2-40B4-BE49-F238E27FC236}">
                  <a16:creationId xmlns:a16="http://schemas.microsoft.com/office/drawing/2014/main" id="{52C2E709-8066-4F9D-97DF-FBF817BFC755}"/>
                </a:ext>
              </a:extLst>
            </p:cNvPr>
            <p:cNvSpPr/>
            <p:nvPr/>
          </p:nvSpPr>
          <p:spPr>
            <a:xfrm rot="5400000">
              <a:off x="230562" y="5490670"/>
              <a:ext cx="319285" cy="357592"/>
            </a:xfrm>
            <a:prstGeom prst="ellipse">
              <a:avLst/>
            </a:prstGeom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342900">
                <a:defRPr/>
              </a:pPr>
              <a:endParaRPr lang="ja-JP" altLang="en-US" sz="1500" dirty="0">
                <a:solidFill>
                  <a:prstClr val="black"/>
                </a:solidFill>
                <a:latin typeface="Times New Roman" pitchFamily="18" charset="0"/>
                <a:ea typeface="HGPｺﾞｼｯｸM" pitchFamily="50" charset="-128"/>
                <a:cs typeface="Times New Roman" pitchFamily="18" charset="0"/>
              </a:endParaRPr>
            </a:p>
          </p:txBody>
        </p:sp>
        <p:sp>
          <p:nvSpPr>
            <p:cNvPr id="72" name="円/楕円 123">
              <a:extLst>
                <a:ext uri="{FF2B5EF4-FFF2-40B4-BE49-F238E27FC236}">
                  <a16:creationId xmlns:a16="http://schemas.microsoft.com/office/drawing/2014/main" id="{D607337D-652E-48EC-BF79-7562A6307E5D}"/>
                </a:ext>
              </a:extLst>
            </p:cNvPr>
            <p:cNvSpPr/>
            <p:nvPr/>
          </p:nvSpPr>
          <p:spPr>
            <a:xfrm rot="5400000">
              <a:off x="289606" y="5553883"/>
              <a:ext cx="204086" cy="231167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342900">
                <a:defRPr/>
              </a:pPr>
              <a:endParaRPr lang="ja-JP" altLang="en-US" sz="1500" dirty="0">
                <a:solidFill>
                  <a:prstClr val="black"/>
                </a:solidFill>
                <a:latin typeface="Times New Roman" pitchFamily="18" charset="0"/>
                <a:ea typeface="HGPｺﾞｼｯｸM" pitchFamily="50" charset="-128"/>
                <a:cs typeface="Times New Roman" pitchFamily="18" charset="0"/>
              </a:endParaRPr>
            </a:p>
          </p:txBody>
        </p:sp>
      </p:grp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1467FC8C-0C24-4898-AF77-093E58DF9FDE}"/>
              </a:ext>
            </a:extLst>
          </p:cNvPr>
          <p:cNvSpPr txBox="1"/>
          <p:nvPr/>
        </p:nvSpPr>
        <p:spPr>
          <a:xfrm>
            <a:off x="2038351" y="2368600"/>
            <a:ext cx="243930" cy="300082"/>
          </a:xfrm>
          <a:prstGeom prst="rect">
            <a:avLst/>
          </a:prstGeom>
          <a:solidFill>
            <a:srgbClr val="8FAADC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defTabSz="342900">
              <a:defRPr/>
            </a:pPr>
            <a:r>
              <a:rPr lang="en-US" altLang="ja-JP" sz="1350" dirty="0">
                <a:solidFill>
                  <a:prstClr val="black"/>
                </a:solidFill>
                <a:latin typeface="Century Gothic" panose="020B0502020202020204"/>
                <a:ea typeface="メイリオ" panose="020B0604030504040204" pitchFamily="50" charset="-128"/>
              </a:rPr>
              <a:t>2</a:t>
            </a:r>
            <a:endParaRPr lang="ja-JP" altLang="en-US" sz="1350" dirty="0">
              <a:solidFill>
                <a:prstClr val="black"/>
              </a:solidFill>
              <a:latin typeface="Century Gothic" panose="020B0502020202020204"/>
              <a:ea typeface="メイリオ" panose="020B0604030504040204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円/楕円 96">
                <a:extLst>
                  <a:ext uri="{FF2B5EF4-FFF2-40B4-BE49-F238E27FC236}">
                    <a16:creationId xmlns:a16="http://schemas.microsoft.com/office/drawing/2014/main" id="{04CA2461-7011-4779-ADC2-3EA655EC08DE}"/>
                  </a:ext>
                </a:extLst>
              </p:cNvPr>
              <p:cNvSpPr/>
              <p:nvPr/>
            </p:nvSpPr>
            <p:spPr>
              <a:xfrm>
                <a:off x="1849600" y="3584341"/>
                <a:ext cx="616072" cy="450170"/>
              </a:xfrm>
              <a:prstGeom prst="flowChartDecision">
                <a:avLst/>
              </a:prstGeom>
              <a:solidFill>
                <a:srgbClr val="8FAADC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34290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5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HGPｺﾞｼｯｸM" pitchFamily="50" charset="-128"/>
                          <a:cs typeface="Times New Roman" pitchFamily="18" charset="0"/>
                        </a:rPr>
                        <m:t>+502</m:t>
                      </m:r>
                    </m:oMath>
                  </m:oMathPara>
                </a14:m>
                <a:endParaRPr lang="ja-JP" altLang="en-US" sz="1500" dirty="0">
                  <a:solidFill>
                    <a:prstClr val="black"/>
                  </a:solidFill>
                  <a:latin typeface="Times New Roman" pitchFamily="18" charset="0"/>
                  <a:ea typeface="HGPｺﾞｼｯｸM" pitchFamily="50" charset="-128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74" name="円/楕円 96">
                <a:extLst>
                  <a:ext uri="{FF2B5EF4-FFF2-40B4-BE49-F238E27FC236}">
                    <a16:creationId xmlns:a16="http://schemas.microsoft.com/office/drawing/2014/main" id="{04CA2461-7011-4779-ADC2-3EA655EC08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9600" y="3584341"/>
                <a:ext cx="616072" cy="450170"/>
              </a:xfrm>
              <a:prstGeom prst="flowChartDecision">
                <a:avLst/>
              </a:prstGeom>
              <a:blipFill>
                <a:blip r:embed="rId2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直線矢印コネクタ 74">
            <a:extLst>
              <a:ext uri="{FF2B5EF4-FFF2-40B4-BE49-F238E27FC236}">
                <a16:creationId xmlns:a16="http://schemas.microsoft.com/office/drawing/2014/main" id="{B2A55F70-4954-412F-97F1-A3E911AB8072}"/>
              </a:ext>
            </a:extLst>
          </p:cNvPr>
          <p:cNvCxnSpPr>
            <a:cxnSpLocks/>
            <a:stCxn id="67" idx="2"/>
            <a:endCxn id="74" idx="0"/>
          </p:cNvCxnSpPr>
          <p:nvPr/>
        </p:nvCxnSpPr>
        <p:spPr>
          <a:xfrm>
            <a:off x="2157635" y="3455281"/>
            <a:ext cx="0" cy="12906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円/楕円 96">
                <a:extLst>
                  <a:ext uri="{FF2B5EF4-FFF2-40B4-BE49-F238E27FC236}">
                    <a16:creationId xmlns:a16="http://schemas.microsoft.com/office/drawing/2014/main" id="{03962A8E-5B6F-4971-BD16-A0A5CD158C0D}"/>
                  </a:ext>
                </a:extLst>
              </p:cNvPr>
              <p:cNvSpPr/>
              <p:nvPr/>
            </p:nvSpPr>
            <p:spPr>
              <a:xfrm>
                <a:off x="1849599" y="4162175"/>
                <a:ext cx="616072" cy="450170"/>
              </a:xfrm>
              <a:prstGeom prst="flowChartDecision">
                <a:avLst/>
              </a:prstGeom>
              <a:solidFill>
                <a:srgbClr val="8FAADC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34290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5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HGPｺﾞｼｯｸM" pitchFamily="50" charset="-128"/>
                          <a:cs typeface="Times New Roman" pitchFamily="18" charset="0"/>
                        </a:rPr>
                        <m:t>+86</m:t>
                      </m:r>
                    </m:oMath>
                  </m:oMathPara>
                </a14:m>
                <a:endParaRPr lang="ja-JP" altLang="en-US" sz="1500" dirty="0">
                  <a:solidFill>
                    <a:prstClr val="black"/>
                  </a:solidFill>
                  <a:latin typeface="Times New Roman" pitchFamily="18" charset="0"/>
                  <a:ea typeface="HGPｺﾞｼｯｸM" pitchFamily="50" charset="-128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76" name="円/楕円 96">
                <a:extLst>
                  <a:ext uri="{FF2B5EF4-FFF2-40B4-BE49-F238E27FC236}">
                    <a16:creationId xmlns:a16="http://schemas.microsoft.com/office/drawing/2014/main" id="{03962A8E-5B6F-4971-BD16-A0A5CD158C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9599" y="4162175"/>
                <a:ext cx="616072" cy="450170"/>
              </a:xfrm>
              <a:prstGeom prst="flowChartDecision">
                <a:avLst/>
              </a:prstGeom>
              <a:blipFill>
                <a:blip r:embed="rId2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直線矢印コネクタ 76">
            <a:extLst>
              <a:ext uri="{FF2B5EF4-FFF2-40B4-BE49-F238E27FC236}">
                <a16:creationId xmlns:a16="http://schemas.microsoft.com/office/drawing/2014/main" id="{081B6C6E-DE4B-496B-8C52-FD44706560B7}"/>
              </a:ext>
            </a:extLst>
          </p:cNvPr>
          <p:cNvCxnSpPr>
            <a:cxnSpLocks/>
            <a:stCxn id="74" idx="2"/>
            <a:endCxn id="76" idx="0"/>
          </p:cNvCxnSpPr>
          <p:nvPr/>
        </p:nvCxnSpPr>
        <p:spPr>
          <a:xfrm flipH="1">
            <a:off x="2157634" y="4034510"/>
            <a:ext cx="2" cy="12766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矢印コネクタ 77">
            <a:extLst>
              <a:ext uri="{FF2B5EF4-FFF2-40B4-BE49-F238E27FC236}">
                <a16:creationId xmlns:a16="http://schemas.microsoft.com/office/drawing/2014/main" id="{C1CE674D-2EDA-4391-8921-9E1642FBB6FE}"/>
              </a:ext>
            </a:extLst>
          </p:cNvPr>
          <p:cNvCxnSpPr>
            <a:cxnSpLocks/>
            <a:stCxn id="92" idx="2"/>
            <a:endCxn id="71" idx="2"/>
          </p:cNvCxnSpPr>
          <p:nvPr/>
        </p:nvCxnSpPr>
        <p:spPr>
          <a:xfrm>
            <a:off x="2157634" y="5190180"/>
            <a:ext cx="14814" cy="12806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グループ化 78">
            <a:extLst>
              <a:ext uri="{FF2B5EF4-FFF2-40B4-BE49-F238E27FC236}">
                <a16:creationId xmlns:a16="http://schemas.microsoft.com/office/drawing/2014/main" id="{2D2858E2-33A6-4BAE-A15D-8C7D437B5F4F}"/>
              </a:ext>
            </a:extLst>
          </p:cNvPr>
          <p:cNvGrpSpPr/>
          <p:nvPr/>
        </p:nvGrpSpPr>
        <p:grpSpPr>
          <a:xfrm>
            <a:off x="2522277" y="2368601"/>
            <a:ext cx="616073" cy="2610874"/>
            <a:chOff x="-2" y="1980093"/>
            <a:chExt cx="821431" cy="34811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円/楕円 96">
                  <a:extLst>
                    <a:ext uri="{FF2B5EF4-FFF2-40B4-BE49-F238E27FC236}">
                      <a16:creationId xmlns:a16="http://schemas.microsoft.com/office/drawing/2014/main" id="{9602938C-E69B-4FCE-BD14-46B059B2B869}"/>
                    </a:ext>
                  </a:extLst>
                </p:cNvPr>
                <p:cNvSpPr/>
                <p:nvPr/>
              </p:nvSpPr>
              <p:spPr>
                <a:xfrm>
                  <a:off x="0" y="2828774"/>
                  <a:ext cx="821429" cy="600226"/>
                </a:xfrm>
                <a:prstGeom prst="flowChartDecision">
                  <a:avLst/>
                </a:prstGeom>
                <a:solidFill>
                  <a:schemeClr val="accent4"/>
                </a:solidFill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 defTabSz="34290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5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HGPｺﾞｼｯｸM" pitchFamily="50" charset="-128"/>
                            <a:cs typeface="Times New Roman" pitchFamily="18" charset="0"/>
                          </a:rPr>
                          <m:t>+497</m:t>
                        </m:r>
                      </m:oMath>
                    </m:oMathPara>
                  </a14:m>
                  <a:endParaRPr lang="ja-JP" altLang="en-US" sz="1500" dirty="0">
                    <a:solidFill>
                      <a:prstClr val="black"/>
                    </a:solidFill>
                    <a:latin typeface="Times New Roman" pitchFamily="18" charset="0"/>
                    <a:ea typeface="HGPｺﾞｼｯｸM" pitchFamily="50" charset="-128"/>
                    <a:cs typeface="Times New Roman" pitchFamily="18" charset="0"/>
                  </a:endParaRPr>
                </a:p>
              </p:txBody>
            </p:sp>
          </mc:Choice>
          <mc:Fallback xmlns="">
            <p:sp>
              <p:nvSpPr>
                <p:cNvPr id="126" name="円/楕円 96">
                  <a:extLst>
                    <a:ext uri="{FF2B5EF4-FFF2-40B4-BE49-F238E27FC236}">
                      <a16:creationId xmlns:a16="http://schemas.microsoft.com/office/drawing/2014/main" id="{F5DF23DD-6F5A-4E7C-9509-E6D78947E04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0" y="2828774"/>
                  <a:ext cx="821429" cy="600226"/>
                </a:xfrm>
                <a:prstGeom prst="flowChartDecision">
                  <a:avLst/>
                </a:prstGeom>
                <a:blipFill>
                  <a:blip r:embed="rId2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1" name="直線矢印コネクタ 80">
              <a:extLst>
                <a:ext uri="{FF2B5EF4-FFF2-40B4-BE49-F238E27FC236}">
                  <a16:creationId xmlns:a16="http://schemas.microsoft.com/office/drawing/2014/main" id="{5D4B143D-FE87-40E9-BFFE-2333001823FB}"/>
                </a:ext>
              </a:extLst>
            </p:cNvPr>
            <p:cNvCxnSpPr>
              <a:cxnSpLocks/>
              <a:stCxn id="82" idx="6"/>
              <a:endCxn id="80" idx="0"/>
            </p:cNvCxnSpPr>
            <p:nvPr/>
          </p:nvCxnSpPr>
          <p:spPr>
            <a:xfrm flipH="1">
              <a:off x="410715" y="2656693"/>
              <a:ext cx="2815" cy="17208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円/楕円 97">
              <a:extLst>
                <a:ext uri="{FF2B5EF4-FFF2-40B4-BE49-F238E27FC236}">
                  <a16:creationId xmlns:a16="http://schemas.microsoft.com/office/drawing/2014/main" id="{202019FA-ECA5-464C-A68E-2BE900EF466B}"/>
                </a:ext>
              </a:extLst>
            </p:cNvPr>
            <p:cNvSpPr/>
            <p:nvPr/>
          </p:nvSpPr>
          <p:spPr>
            <a:xfrm rot="5400000">
              <a:off x="304554" y="2429489"/>
              <a:ext cx="217952" cy="236456"/>
            </a:xfrm>
            <a:prstGeom prst="ellipse">
              <a:avLst/>
            </a:prstGeom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342900">
                <a:defRPr/>
              </a:pPr>
              <a:endParaRPr lang="ja-JP" altLang="en-US" sz="1500" dirty="0">
                <a:solidFill>
                  <a:prstClr val="black"/>
                </a:solidFill>
                <a:latin typeface="Times New Roman" pitchFamily="18" charset="0"/>
                <a:ea typeface="HGPｺﾞｼｯｸM" pitchFamily="50" charset="-128"/>
                <a:cs typeface="Times New Roman" pitchFamily="18" charset="0"/>
              </a:endParaRPr>
            </a:p>
          </p:txBody>
        </p:sp>
        <p:grpSp>
          <p:nvGrpSpPr>
            <p:cNvPr id="83" name="グループ化 82">
              <a:extLst>
                <a:ext uri="{FF2B5EF4-FFF2-40B4-BE49-F238E27FC236}">
                  <a16:creationId xmlns:a16="http://schemas.microsoft.com/office/drawing/2014/main" id="{1EC24743-2830-4BE9-9E21-7CE8006DD91D}"/>
                </a:ext>
              </a:extLst>
            </p:cNvPr>
            <p:cNvGrpSpPr/>
            <p:nvPr/>
          </p:nvGrpSpPr>
          <p:grpSpPr>
            <a:xfrm>
              <a:off x="231916" y="5141973"/>
              <a:ext cx="357592" cy="319285"/>
              <a:chOff x="211409" y="5509823"/>
              <a:chExt cx="357592" cy="319285"/>
            </a:xfrm>
          </p:grpSpPr>
          <p:sp>
            <p:nvSpPr>
              <p:cNvPr id="90" name="円/楕円 122">
                <a:extLst>
                  <a:ext uri="{FF2B5EF4-FFF2-40B4-BE49-F238E27FC236}">
                    <a16:creationId xmlns:a16="http://schemas.microsoft.com/office/drawing/2014/main" id="{F35A9BE0-A269-46C0-9067-2C1CCD9A4A79}"/>
                  </a:ext>
                </a:extLst>
              </p:cNvPr>
              <p:cNvSpPr/>
              <p:nvPr/>
            </p:nvSpPr>
            <p:spPr>
              <a:xfrm rot="5400000">
                <a:off x="230562" y="5490670"/>
                <a:ext cx="319285" cy="357592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342900">
                  <a:defRPr/>
                </a:pPr>
                <a:endParaRPr lang="ja-JP" altLang="en-US" sz="1500" dirty="0">
                  <a:solidFill>
                    <a:prstClr val="black"/>
                  </a:solidFill>
                  <a:latin typeface="Times New Roman" pitchFamily="18" charset="0"/>
                  <a:ea typeface="HGPｺﾞｼｯｸM" pitchFamily="50" charset="-128"/>
                  <a:cs typeface="Times New Roman" pitchFamily="18" charset="0"/>
                </a:endParaRPr>
              </a:p>
            </p:txBody>
          </p:sp>
          <p:sp>
            <p:nvSpPr>
              <p:cNvPr id="91" name="円/楕円 123">
                <a:extLst>
                  <a:ext uri="{FF2B5EF4-FFF2-40B4-BE49-F238E27FC236}">
                    <a16:creationId xmlns:a16="http://schemas.microsoft.com/office/drawing/2014/main" id="{5A11E2BE-211B-4F3A-95EF-FEE8D0E269AE}"/>
                  </a:ext>
                </a:extLst>
              </p:cNvPr>
              <p:cNvSpPr/>
              <p:nvPr/>
            </p:nvSpPr>
            <p:spPr>
              <a:xfrm rot="5400000">
                <a:off x="289606" y="5553883"/>
                <a:ext cx="204086" cy="231167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342900">
                  <a:defRPr/>
                </a:pPr>
                <a:endParaRPr lang="ja-JP" altLang="en-US" sz="1500" dirty="0">
                  <a:solidFill>
                    <a:prstClr val="black"/>
                  </a:solidFill>
                  <a:latin typeface="Times New Roman" pitchFamily="18" charset="0"/>
                  <a:ea typeface="HGPｺﾞｼｯｸM" pitchFamily="50" charset="-128"/>
                  <a:cs typeface="Times New Roman" pitchFamily="18" charset="0"/>
                </a:endParaRPr>
              </a:p>
            </p:txBody>
          </p:sp>
        </p:grpSp>
        <p:sp>
          <p:nvSpPr>
            <p:cNvPr id="84" name="テキスト ボックス 83">
              <a:extLst>
                <a:ext uri="{FF2B5EF4-FFF2-40B4-BE49-F238E27FC236}">
                  <a16:creationId xmlns:a16="http://schemas.microsoft.com/office/drawing/2014/main" id="{0A98AA2E-D31A-4A66-A0B2-31080B388472}"/>
                </a:ext>
              </a:extLst>
            </p:cNvPr>
            <p:cNvSpPr txBox="1"/>
            <p:nvPr/>
          </p:nvSpPr>
          <p:spPr>
            <a:xfrm>
              <a:off x="251669" y="1980093"/>
              <a:ext cx="325240" cy="400109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defTabSz="342900">
                <a:defRPr/>
              </a:pPr>
              <a:r>
                <a:rPr lang="en-US" altLang="ja-JP" sz="1350" dirty="0">
                  <a:solidFill>
                    <a:prstClr val="black"/>
                  </a:solidFill>
                  <a:latin typeface="Century Gothic" panose="020B0502020202020204"/>
                  <a:ea typeface="メイリオ" panose="020B0604030504040204" pitchFamily="50" charset="-128"/>
                </a:rPr>
                <a:t>3</a:t>
              </a:r>
              <a:endParaRPr lang="ja-JP" altLang="en-US" sz="1350" dirty="0">
                <a:solidFill>
                  <a:prstClr val="black"/>
                </a:solidFill>
                <a:latin typeface="Century Gothic" panose="020B0502020202020204"/>
                <a:ea typeface="メイリオ" panose="020B0604030504040204" pitchFamily="50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円/楕円 96">
                  <a:extLst>
                    <a:ext uri="{FF2B5EF4-FFF2-40B4-BE49-F238E27FC236}">
                      <a16:creationId xmlns:a16="http://schemas.microsoft.com/office/drawing/2014/main" id="{6EB1F86E-9589-47BE-B676-E50D517FC27C}"/>
                    </a:ext>
                  </a:extLst>
                </p:cNvPr>
                <p:cNvSpPr/>
                <p:nvPr/>
              </p:nvSpPr>
              <p:spPr>
                <a:xfrm>
                  <a:off x="0" y="3601081"/>
                  <a:ext cx="821429" cy="600226"/>
                </a:xfrm>
                <a:prstGeom prst="flowChartDecision">
                  <a:avLst/>
                </a:prstGeom>
                <a:solidFill>
                  <a:schemeClr val="accent4"/>
                </a:solidFill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 defTabSz="34290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5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HGPｺﾞｼｯｸM" pitchFamily="50" charset="-128"/>
                            <a:cs typeface="Times New Roman" pitchFamily="18" charset="0"/>
                          </a:rPr>
                          <m:t>−300</m:t>
                        </m:r>
                      </m:oMath>
                    </m:oMathPara>
                  </a14:m>
                  <a:endParaRPr lang="ja-JP" altLang="en-US" sz="1500" dirty="0">
                    <a:solidFill>
                      <a:prstClr val="black"/>
                    </a:solidFill>
                    <a:latin typeface="Times New Roman" pitchFamily="18" charset="0"/>
                    <a:ea typeface="HGPｺﾞｼｯｸM" pitchFamily="50" charset="-128"/>
                    <a:cs typeface="Times New Roman" pitchFamily="18" charset="0"/>
                  </a:endParaRPr>
                </a:p>
              </p:txBody>
            </p:sp>
          </mc:Choice>
          <mc:Fallback xmlns="">
            <p:sp>
              <p:nvSpPr>
                <p:cNvPr id="135" name="円/楕円 96">
                  <a:extLst>
                    <a:ext uri="{FF2B5EF4-FFF2-40B4-BE49-F238E27FC236}">
                      <a16:creationId xmlns:a16="http://schemas.microsoft.com/office/drawing/2014/main" id="{8A8C4CA3-6E78-4A9F-98E7-4A6AF5E5D56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0" y="3601081"/>
                  <a:ext cx="821429" cy="600226"/>
                </a:xfrm>
                <a:prstGeom prst="flowChartDecision">
                  <a:avLst/>
                </a:prstGeom>
                <a:blipFill>
                  <a:blip r:embed="rId2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6" name="直線矢印コネクタ 85">
              <a:extLst>
                <a:ext uri="{FF2B5EF4-FFF2-40B4-BE49-F238E27FC236}">
                  <a16:creationId xmlns:a16="http://schemas.microsoft.com/office/drawing/2014/main" id="{ED67285E-8471-4B12-8DCF-DA62A1BC8516}"/>
                </a:ext>
              </a:extLst>
            </p:cNvPr>
            <p:cNvCxnSpPr>
              <a:cxnSpLocks/>
              <a:stCxn id="80" idx="2"/>
              <a:endCxn id="85" idx="0"/>
            </p:cNvCxnSpPr>
            <p:nvPr/>
          </p:nvCxnSpPr>
          <p:spPr>
            <a:xfrm>
              <a:off x="410715" y="3429000"/>
              <a:ext cx="0" cy="17208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円/楕円 96">
                  <a:extLst>
                    <a:ext uri="{FF2B5EF4-FFF2-40B4-BE49-F238E27FC236}">
                      <a16:creationId xmlns:a16="http://schemas.microsoft.com/office/drawing/2014/main" id="{A454D5C9-60B2-4F32-A265-FFE59F2AD0F7}"/>
                    </a:ext>
                  </a:extLst>
                </p:cNvPr>
                <p:cNvSpPr/>
                <p:nvPr/>
              </p:nvSpPr>
              <p:spPr>
                <a:xfrm>
                  <a:off x="-2" y="4371527"/>
                  <a:ext cx="821429" cy="600226"/>
                </a:xfrm>
                <a:prstGeom prst="flowChartDecision">
                  <a:avLst/>
                </a:prstGeom>
                <a:solidFill>
                  <a:schemeClr val="accent4"/>
                </a:solidFill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 defTabSz="34290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5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HGPｺﾞｼｯｸM" pitchFamily="50" charset="-128"/>
                            <a:cs typeface="Times New Roman" pitchFamily="18" charset="0"/>
                          </a:rPr>
                          <m:t>−197</m:t>
                        </m:r>
                      </m:oMath>
                    </m:oMathPara>
                  </a14:m>
                  <a:endParaRPr lang="ja-JP" altLang="en-US" sz="1500" dirty="0">
                    <a:solidFill>
                      <a:prstClr val="black"/>
                    </a:solidFill>
                    <a:latin typeface="Times New Roman" pitchFamily="18" charset="0"/>
                    <a:ea typeface="HGPｺﾞｼｯｸM" pitchFamily="50" charset="-128"/>
                    <a:cs typeface="Times New Roman" pitchFamily="18" charset="0"/>
                  </a:endParaRPr>
                </a:p>
              </p:txBody>
            </p:sp>
          </mc:Choice>
          <mc:Fallback xmlns="">
            <p:sp>
              <p:nvSpPr>
                <p:cNvPr id="137" name="円/楕円 96">
                  <a:extLst>
                    <a:ext uri="{FF2B5EF4-FFF2-40B4-BE49-F238E27FC236}">
                      <a16:creationId xmlns:a16="http://schemas.microsoft.com/office/drawing/2014/main" id="{554798D7-806C-461F-B8D9-942E8CA1F62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2" y="4371527"/>
                  <a:ext cx="821429" cy="600226"/>
                </a:xfrm>
                <a:prstGeom prst="flowChartDecision">
                  <a:avLst/>
                </a:prstGeom>
                <a:blipFill>
                  <a:blip r:embed="rId2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8" name="直線矢印コネクタ 87">
              <a:extLst>
                <a:ext uri="{FF2B5EF4-FFF2-40B4-BE49-F238E27FC236}">
                  <a16:creationId xmlns:a16="http://schemas.microsoft.com/office/drawing/2014/main" id="{537A8CFE-125C-4EC3-A714-538D4DF6434B}"/>
                </a:ext>
              </a:extLst>
            </p:cNvPr>
            <p:cNvCxnSpPr>
              <a:cxnSpLocks/>
              <a:stCxn id="85" idx="2"/>
              <a:endCxn id="87" idx="0"/>
            </p:cNvCxnSpPr>
            <p:nvPr/>
          </p:nvCxnSpPr>
          <p:spPr>
            <a:xfrm flipH="1">
              <a:off x="410713" y="4201307"/>
              <a:ext cx="2" cy="17022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線矢印コネクタ 88">
              <a:extLst>
                <a:ext uri="{FF2B5EF4-FFF2-40B4-BE49-F238E27FC236}">
                  <a16:creationId xmlns:a16="http://schemas.microsoft.com/office/drawing/2014/main" id="{6B901D74-B0F6-471F-8CD9-9DA62398E84F}"/>
                </a:ext>
              </a:extLst>
            </p:cNvPr>
            <p:cNvCxnSpPr>
              <a:cxnSpLocks/>
              <a:stCxn id="87" idx="2"/>
              <a:endCxn id="90" idx="2"/>
            </p:cNvCxnSpPr>
            <p:nvPr/>
          </p:nvCxnSpPr>
          <p:spPr>
            <a:xfrm flipH="1">
              <a:off x="410712" y="4971753"/>
              <a:ext cx="1" cy="17022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円/楕円 96">
                <a:extLst>
                  <a:ext uri="{FF2B5EF4-FFF2-40B4-BE49-F238E27FC236}">
                    <a16:creationId xmlns:a16="http://schemas.microsoft.com/office/drawing/2014/main" id="{E55AB5C7-CA9A-4818-BDBD-9A55EC157A35}"/>
                  </a:ext>
                </a:extLst>
              </p:cNvPr>
              <p:cNvSpPr/>
              <p:nvPr/>
            </p:nvSpPr>
            <p:spPr>
              <a:xfrm>
                <a:off x="1849598" y="4740010"/>
                <a:ext cx="616072" cy="450170"/>
              </a:xfrm>
              <a:prstGeom prst="flowChartDecision">
                <a:avLst/>
              </a:prstGeom>
              <a:solidFill>
                <a:srgbClr val="8FAADC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34290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5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HGPｺﾞｼｯｸM" pitchFamily="50" charset="-128"/>
                          <a:cs typeface="Times New Roman" pitchFamily="18" charset="0"/>
                        </a:rPr>
                        <m:t>−913</m:t>
                      </m:r>
                    </m:oMath>
                  </m:oMathPara>
                </a14:m>
                <a:endParaRPr lang="ja-JP" altLang="en-US" sz="1500" dirty="0">
                  <a:solidFill>
                    <a:prstClr val="black"/>
                  </a:solidFill>
                  <a:latin typeface="Times New Roman" pitchFamily="18" charset="0"/>
                  <a:ea typeface="HGPｺﾞｼｯｸM" pitchFamily="50" charset="-128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92" name="円/楕円 96">
                <a:extLst>
                  <a:ext uri="{FF2B5EF4-FFF2-40B4-BE49-F238E27FC236}">
                    <a16:creationId xmlns:a16="http://schemas.microsoft.com/office/drawing/2014/main" id="{E55AB5C7-CA9A-4818-BDBD-9A55EC157A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9598" y="4740010"/>
                <a:ext cx="616072" cy="450170"/>
              </a:xfrm>
              <a:prstGeom prst="flowChartDecision">
                <a:avLst/>
              </a:prstGeom>
              <a:blipFill>
                <a:blip r:embed="rId2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3" name="直線矢印コネクタ 92">
            <a:extLst>
              <a:ext uri="{FF2B5EF4-FFF2-40B4-BE49-F238E27FC236}">
                <a16:creationId xmlns:a16="http://schemas.microsoft.com/office/drawing/2014/main" id="{ABC6D41A-72FA-4C7D-B5DB-E1A561563BC0}"/>
              </a:ext>
            </a:extLst>
          </p:cNvPr>
          <p:cNvCxnSpPr>
            <a:cxnSpLocks/>
            <a:stCxn id="76" idx="2"/>
            <a:endCxn id="92" idx="0"/>
          </p:cNvCxnSpPr>
          <p:nvPr/>
        </p:nvCxnSpPr>
        <p:spPr>
          <a:xfrm flipH="1">
            <a:off x="2157634" y="4612345"/>
            <a:ext cx="1" cy="12766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テキスト ボックス 93">
                <a:extLst>
                  <a:ext uri="{FF2B5EF4-FFF2-40B4-BE49-F238E27FC236}">
                    <a16:creationId xmlns:a16="http://schemas.microsoft.com/office/drawing/2014/main" id="{47D40059-9EC7-4D16-8C47-4B3D090F83A3}"/>
                  </a:ext>
                </a:extLst>
              </p:cNvPr>
              <p:cNvSpPr txBox="1"/>
              <p:nvPr/>
            </p:nvSpPr>
            <p:spPr>
              <a:xfrm>
                <a:off x="1362923" y="1962515"/>
                <a:ext cx="1592036" cy="369332"/>
              </a:xfrm>
              <a:prstGeom prst="rect">
                <a:avLst/>
              </a:prstGeom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 defTabSz="342900">
                  <a:defRPr/>
                </a:pPr>
                <a:r>
                  <a:rPr lang="en-US" altLang="ja-JP" dirty="0">
                    <a:solidFill>
                      <a:prstClr val="black"/>
                    </a:solidFill>
                    <a:latin typeface="Century Gothic" panose="020B0502020202020204"/>
                    <a:ea typeface="メイリオ" panose="020B0604030504040204" pitchFamily="50" charset="-128"/>
                  </a:rPr>
                  <a:t>Task</a:t>
                </a:r>
                <a:r>
                  <a:rPr lang="ja-JP" altLang="en-US" dirty="0">
                    <a:solidFill>
                      <a:prstClr val="black"/>
                    </a:solidFill>
                    <a:latin typeface="Century Gothic" panose="020B0502020202020204"/>
                    <a:ea typeface="メイリオ" panose="020B0604030504040204" pitchFamily="50" charset="-128"/>
                  </a:rPr>
                  <a:t> </a:t>
                </a:r>
                <a:r>
                  <a:rPr lang="en-US" altLang="ja-JP" dirty="0">
                    <a:solidFill>
                      <a:prstClr val="black"/>
                    </a:solidFill>
                    <a:latin typeface="Century Gothic" panose="020B0502020202020204"/>
                    <a:ea typeface="メイリオ" panose="020B0604030504040204" pitchFamily="50" charset="-128"/>
                  </a:rPr>
                  <a:t>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𝑇𝑆</m:t>
                        </m:r>
                      </m:e>
                      <m:sub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ja-JP" altLang="en-US" i="1" dirty="0">
                  <a:solidFill>
                    <a:prstClr val="black"/>
                  </a:solidFill>
                  <a:latin typeface="Century Gothic" panose="020B0502020202020204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94" name="テキスト ボックス 93">
                <a:extLst>
                  <a:ext uri="{FF2B5EF4-FFF2-40B4-BE49-F238E27FC236}">
                    <a16:creationId xmlns:a16="http://schemas.microsoft.com/office/drawing/2014/main" id="{47D40059-9EC7-4D16-8C47-4B3D090F83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2923" y="1962515"/>
                <a:ext cx="1592036" cy="369332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5" name="テキスト ボックス 94">
            <a:extLst>
              <a:ext uri="{FF2B5EF4-FFF2-40B4-BE49-F238E27FC236}">
                <a16:creationId xmlns:a16="http://schemas.microsoft.com/office/drawing/2014/main" id="{E3AF9298-5378-4F5C-BD5F-D3B1331B5F7E}"/>
              </a:ext>
            </a:extLst>
          </p:cNvPr>
          <p:cNvSpPr txBox="1"/>
          <p:nvPr/>
        </p:nvSpPr>
        <p:spPr>
          <a:xfrm>
            <a:off x="3249759" y="2167972"/>
            <a:ext cx="1362211" cy="55399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 defTabSz="342900">
              <a:defRPr/>
            </a:pPr>
            <a:r>
              <a:rPr lang="ja-JP" altLang="en-US" sz="1500" dirty="0">
                <a:solidFill>
                  <a:prstClr val="black"/>
                </a:solidFill>
                <a:latin typeface="Century Gothic" panose="020B0502020202020204"/>
                <a:ea typeface="メイリオ" panose="020B0604030504040204" pitchFamily="50" charset="-128"/>
              </a:rPr>
              <a:t>消費メモリ増分</a:t>
            </a:r>
            <a:endParaRPr lang="en-US" altLang="ja-JP" sz="1500" dirty="0">
              <a:solidFill>
                <a:prstClr val="black"/>
              </a:solidFill>
              <a:latin typeface="Century Gothic" panose="020B0502020202020204"/>
              <a:ea typeface="メイリオ" panose="020B0604030504040204" pitchFamily="50" charset="-128"/>
            </a:endParaRPr>
          </a:p>
        </p:txBody>
      </p:sp>
      <p:cxnSp>
        <p:nvCxnSpPr>
          <p:cNvPr id="96" name="直線矢印コネクタ 95">
            <a:extLst>
              <a:ext uri="{FF2B5EF4-FFF2-40B4-BE49-F238E27FC236}">
                <a16:creationId xmlns:a16="http://schemas.microsoft.com/office/drawing/2014/main" id="{6BD6C5C8-AF34-4703-92C3-B727A9ADA423}"/>
              </a:ext>
            </a:extLst>
          </p:cNvPr>
          <p:cNvCxnSpPr>
            <a:cxnSpLocks/>
            <a:stCxn id="95" idx="2"/>
          </p:cNvCxnSpPr>
          <p:nvPr/>
        </p:nvCxnSpPr>
        <p:spPr>
          <a:xfrm flipH="1">
            <a:off x="2227480" y="2721970"/>
            <a:ext cx="1703385" cy="382835"/>
          </a:xfrm>
          <a:prstGeom prst="straightConnector1">
            <a:avLst/>
          </a:prstGeom>
          <a:ln w="28575">
            <a:prstDash val="dash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635EAAD4-1736-4853-8AC4-9C2A9BE35EEF}"/>
              </a:ext>
            </a:extLst>
          </p:cNvPr>
          <p:cNvSpPr txBox="1"/>
          <p:nvPr/>
        </p:nvSpPr>
        <p:spPr>
          <a:xfrm>
            <a:off x="1742134" y="5466010"/>
            <a:ext cx="87716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42900">
              <a:defRPr/>
            </a:pPr>
            <a:r>
              <a:rPr lang="ja-JP" altLang="en-US" sz="1350" dirty="0">
                <a:solidFill>
                  <a:prstClr val="black"/>
                </a:solidFill>
                <a:latin typeface="Century Gothic" panose="020B0502020202020204"/>
                <a:ea typeface="メイリオ" panose="020B0604030504040204" pitchFamily="50" charset="-128"/>
              </a:rPr>
              <a:t>最終状態</a:t>
            </a:r>
          </a:p>
        </p:txBody>
      </p:sp>
      <p:cxnSp>
        <p:nvCxnSpPr>
          <p:cNvPr id="99" name="直線矢印コネクタ 98">
            <a:extLst>
              <a:ext uri="{FF2B5EF4-FFF2-40B4-BE49-F238E27FC236}">
                <a16:creationId xmlns:a16="http://schemas.microsoft.com/office/drawing/2014/main" id="{E82A4DD3-F614-4BA6-B0AA-BB2ED5CFBF57}"/>
              </a:ext>
            </a:extLst>
          </p:cNvPr>
          <p:cNvCxnSpPr>
            <a:cxnSpLocks/>
            <a:stCxn id="95" idx="2"/>
          </p:cNvCxnSpPr>
          <p:nvPr/>
        </p:nvCxnSpPr>
        <p:spPr>
          <a:xfrm flipH="1">
            <a:off x="3043449" y="2721970"/>
            <a:ext cx="887416" cy="1074282"/>
          </a:xfrm>
          <a:prstGeom prst="straightConnector1">
            <a:avLst/>
          </a:prstGeom>
          <a:ln w="28575">
            <a:prstDash val="dash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正方形/長方形 99">
            <a:extLst>
              <a:ext uri="{FF2B5EF4-FFF2-40B4-BE49-F238E27FC236}">
                <a16:creationId xmlns:a16="http://schemas.microsoft.com/office/drawing/2014/main" id="{75EA7124-45D5-4AC0-A302-8C08847B0430}"/>
              </a:ext>
            </a:extLst>
          </p:cNvPr>
          <p:cNvSpPr/>
          <p:nvPr/>
        </p:nvSpPr>
        <p:spPr>
          <a:xfrm>
            <a:off x="1572808" y="2659725"/>
            <a:ext cx="495518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342900">
              <a:defRPr/>
            </a:pPr>
            <a:r>
              <a:rPr lang="ja-JP" altLang="en-US" sz="1350" dirty="0">
                <a:solidFill>
                  <a:prstClr val="black"/>
                </a:solidFill>
                <a:latin typeface="Century Gothic" panose="020B0502020202020204"/>
                <a:ea typeface="メイリオ" panose="020B0604030504040204" pitchFamily="50" charset="-128"/>
              </a:rPr>
              <a:t>初期</a:t>
            </a:r>
          </a:p>
        </p:txBody>
      </p:sp>
      <p:sp>
        <p:nvSpPr>
          <p:cNvPr id="101" name="正方形/長方形 100">
            <a:extLst>
              <a:ext uri="{FF2B5EF4-FFF2-40B4-BE49-F238E27FC236}">
                <a16:creationId xmlns:a16="http://schemas.microsoft.com/office/drawing/2014/main" id="{F546919B-7D36-4453-991F-4AAA974FBA68}"/>
              </a:ext>
            </a:extLst>
          </p:cNvPr>
          <p:cNvSpPr/>
          <p:nvPr/>
        </p:nvSpPr>
        <p:spPr>
          <a:xfrm>
            <a:off x="2248418" y="2656222"/>
            <a:ext cx="495336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342900">
              <a:defRPr/>
            </a:pPr>
            <a:r>
              <a:rPr lang="ja-JP" altLang="en-US" sz="1350" dirty="0">
                <a:solidFill>
                  <a:prstClr val="black"/>
                </a:solidFill>
                <a:latin typeface="Century Gothic" panose="020B0502020202020204"/>
                <a:ea typeface="メイリオ" panose="020B0604030504040204" pitchFamily="50" charset="-128"/>
              </a:rPr>
              <a:t>状態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45CF93B-D8B7-48FD-9BB0-95852CC1C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6F6F1-2C0D-41CF-B349-C178C2F00F8B}" type="slidenum">
              <a:rPr kumimoji="1" lang="ja-JP" altLang="en-US" smtClean="0"/>
              <a:t>9</a:t>
            </a:fld>
            <a:endParaRPr kumimoji="1" lang="ja-JP" altLang="en-US"/>
          </a:p>
        </p:txBody>
      </p:sp>
      <p:graphicFrame>
        <p:nvGraphicFramePr>
          <p:cNvPr id="2" name="表 5">
            <a:extLst>
              <a:ext uri="{FF2B5EF4-FFF2-40B4-BE49-F238E27FC236}">
                <a16:creationId xmlns:a16="http://schemas.microsoft.com/office/drawing/2014/main" id="{4EED5B6B-4476-4997-887A-67B9038817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598573"/>
              </p:ext>
            </p:extLst>
          </p:nvPr>
        </p:nvGraphicFramePr>
        <p:xfrm>
          <a:off x="3297911" y="4979475"/>
          <a:ext cx="5035032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8758">
                  <a:extLst>
                    <a:ext uri="{9D8B030D-6E8A-4147-A177-3AD203B41FA5}">
                      <a16:colId xmlns:a16="http://schemas.microsoft.com/office/drawing/2014/main" val="2692180403"/>
                    </a:ext>
                  </a:extLst>
                </a:gridCol>
                <a:gridCol w="1258758">
                  <a:extLst>
                    <a:ext uri="{9D8B030D-6E8A-4147-A177-3AD203B41FA5}">
                      <a16:colId xmlns:a16="http://schemas.microsoft.com/office/drawing/2014/main" val="1886541566"/>
                    </a:ext>
                  </a:extLst>
                </a:gridCol>
                <a:gridCol w="1258758">
                  <a:extLst>
                    <a:ext uri="{9D8B030D-6E8A-4147-A177-3AD203B41FA5}">
                      <a16:colId xmlns:a16="http://schemas.microsoft.com/office/drawing/2014/main" val="1932634989"/>
                    </a:ext>
                  </a:extLst>
                </a:gridCol>
                <a:gridCol w="1258758">
                  <a:extLst>
                    <a:ext uri="{9D8B030D-6E8A-4147-A177-3AD203B41FA5}">
                      <a16:colId xmlns:a16="http://schemas.microsoft.com/office/drawing/2014/main" val="3960224415"/>
                    </a:ext>
                  </a:extLst>
                </a:gridCol>
              </a:tblGrid>
              <a:tr h="26519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Task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5404605"/>
                  </a:ext>
                </a:extLst>
              </a:tr>
              <a:tr h="662975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余裕時間</a:t>
                      </a:r>
                      <a:r>
                        <a:rPr kumimoji="1" lang="en-US" altLang="ja-JP" dirty="0"/>
                        <a:t>×</a:t>
                      </a:r>
                      <a:r>
                        <a:rPr kumimoji="1" lang="ja-JP" altLang="en-US" dirty="0"/>
                        <a:t>最悪実行時間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dirty="0"/>
                    </a:p>
                    <a:p>
                      <a:pPr algn="ctr"/>
                      <a:r>
                        <a:rPr kumimoji="1" lang="en-US" altLang="ja-JP" dirty="0"/>
                        <a:t>2751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dirty="0"/>
                    </a:p>
                    <a:p>
                      <a:pPr algn="ctr"/>
                      <a:r>
                        <a:rPr kumimoji="1" lang="en-US" altLang="ja-JP" dirty="0"/>
                        <a:t>2816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kumimoji="1" lang="en-US" altLang="ja-JP" dirty="0"/>
                    </a:p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kumimoji="1" lang="en-US" altLang="ja-JP" dirty="0"/>
                        <a:t> 1833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0959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2075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ウィスプ">
  <a:themeElements>
    <a:clrScheme name="ウィスプ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ウィスプ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ウィスプ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4873</TotalTime>
  <Words>655</Words>
  <Application>Microsoft Office PowerPoint</Application>
  <PresentationFormat>画面に合わせる (4:3)</PresentationFormat>
  <Paragraphs>253</Paragraphs>
  <Slides>11</Slides>
  <Notes>4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8" baseType="lpstr">
      <vt:lpstr>游ゴシック</vt:lpstr>
      <vt:lpstr>Arial</vt:lpstr>
      <vt:lpstr>Cambria Math</vt:lpstr>
      <vt:lpstr>Century Gothic</vt:lpstr>
      <vt:lpstr>Times New Roman</vt:lpstr>
      <vt:lpstr>Wingdings 3</vt:lpstr>
      <vt:lpstr>ウィスプ</vt:lpstr>
      <vt:lpstr>進捗報告</vt:lpstr>
      <vt:lpstr>タスクセット改善点</vt:lpstr>
      <vt:lpstr>タスクセット③(順位逆転)</vt:lpstr>
      <vt:lpstr>タスクセット③でのαの値</vt:lpstr>
      <vt:lpstr>タスクセット④(時間特大)</vt:lpstr>
      <vt:lpstr>タスクセット④でのαの値</vt:lpstr>
      <vt:lpstr>タスクセット⑤(メモリ大)</vt:lpstr>
      <vt:lpstr>タスクセット⑤でのαの値</vt:lpstr>
      <vt:lpstr>タスクセット（先行研究）</vt:lpstr>
      <vt:lpstr>タスクセット(先行研究)の αの値</vt:lpstr>
      <vt:lpstr>今後について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進捗報告</dc:title>
  <dc:creator>新井　諒介</dc:creator>
  <cp:lastModifiedBy>新井　諒介</cp:lastModifiedBy>
  <cp:revision>19</cp:revision>
  <dcterms:created xsi:type="dcterms:W3CDTF">2020-11-02T01:05:36Z</dcterms:created>
  <dcterms:modified xsi:type="dcterms:W3CDTF">2020-11-06T04:54:26Z</dcterms:modified>
</cp:coreProperties>
</file>