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60" r:id="rId2"/>
    <p:sldId id="261" r:id="rId3"/>
    <p:sldId id="466" r:id="rId4"/>
    <p:sldId id="467" r:id="rId5"/>
    <p:sldId id="465" r:id="rId6"/>
    <p:sldId id="469" r:id="rId7"/>
    <p:sldId id="470" r:id="rId8"/>
    <p:sldId id="471" r:id="rId9"/>
    <p:sldId id="489" r:id="rId10"/>
    <p:sldId id="490" r:id="rId11"/>
    <p:sldId id="491" r:id="rId12"/>
    <p:sldId id="472" r:id="rId13"/>
    <p:sldId id="473" r:id="rId14"/>
    <p:sldId id="485" r:id="rId15"/>
    <p:sldId id="486" r:id="rId16"/>
    <p:sldId id="487" r:id="rId17"/>
    <p:sldId id="488" r:id="rId18"/>
    <p:sldId id="474" r:id="rId19"/>
    <p:sldId id="477" r:id="rId20"/>
    <p:sldId id="483" r:id="rId21"/>
    <p:sldId id="476" r:id="rId22"/>
    <p:sldId id="475" r:id="rId23"/>
    <p:sldId id="480" r:id="rId24"/>
    <p:sldId id="478" r:id="rId25"/>
    <p:sldId id="481" r:id="rId26"/>
    <p:sldId id="479" r:id="rId27"/>
    <p:sldId id="482" r:id="rId28"/>
    <p:sldId id="484" r:id="rId29"/>
    <p:sldId id="492" r:id="rId30"/>
    <p:sldId id="493" r:id="rId31"/>
    <p:sldId id="494" r:id="rId32"/>
    <p:sldId id="496" r:id="rId33"/>
    <p:sldId id="498" r:id="rId34"/>
    <p:sldId id="495" r:id="rId35"/>
    <p:sldId id="499" r:id="rId36"/>
    <p:sldId id="500" r:id="rId37"/>
    <p:sldId id="497" r:id="rId38"/>
    <p:sldId id="46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26" autoAdjust="0"/>
    <p:restoredTop sz="94660"/>
  </p:normalViewPr>
  <p:slideViewPr>
    <p:cSldViewPr snapToGrid="0">
      <p:cViewPr>
        <p:scale>
          <a:sx n="93" d="100"/>
          <a:sy n="93" d="100"/>
        </p:scale>
        <p:origin x="6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7960E-0CD3-441F-8D5A-2E107769F5D8}" type="datetimeFigureOut">
              <a:rPr kumimoji="1" lang="ja-JP" altLang="en-US" smtClean="0"/>
              <a:t>2020/12/14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C215E-A6C9-435F-851F-9481A155054D}" type="slidenum">
              <a:rPr kumimoji="1" lang="ja-JP" altLang="en-US" smtClean="0"/>
              <a:t>‹#›</a:t>
            </a:fld>
            <a:endParaRPr kumimoji="1" lang="ja-JP" altLang="en-US"/>
          </a:p>
        </p:txBody>
      </p:sp>
    </p:spTree>
    <p:extLst>
      <p:ext uri="{BB962C8B-B14F-4D97-AF65-F5344CB8AC3E}">
        <p14:creationId xmlns:p14="http://schemas.microsoft.com/office/powerpoint/2010/main" val="31566744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39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47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46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442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83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1E00D5-DD71-4C3B-A132-16F1A3347D02}"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43940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4A6D17-1CF9-4645-A6E0-C95F5A2FBE49}"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88749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D4B3E6-9D95-49FB-B0A9-AA91A07D304C}"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2398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AEB4ABE-85B4-4F14-8D0C-642492D9CBA0}"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98068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3A3C5EC-BD61-4A7C-BEC5-C98FD2830EC1}"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4746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705C2FC-BE7D-4FFB-A389-CC3986392DD0}"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7899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48AE13-A8F4-4D20-A5AD-6576A2C34FB9}"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97362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100D30-DD83-47BA-9A3B-F6F8E8DB1CC6}"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39087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445908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1EECB02-187B-4C14-B155-7D2A2877FF24}"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70904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1E24D38-A082-4873-B6A6-31180A437D51}"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10642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AD85D8D-57E7-4038-92DE-AFB77B23B115}" type="datetime1">
              <a:rPr kumimoji="1" lang="ja-JP" altLang="en-US" smtClean="0"/>
              <a:t>2020/12/14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44008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F5BA33-2C71-4237-8348-5A64BA849076}" type="datetime1">
              <a:rPr kumimoji="1" lang="ja-JP" altLang="en-US" smtClean="0"/>
              <a:t>2020/12/14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72852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55F1F-93CD-4521-9B4F-6F1528CA6623}" type="datetime1">
              <a:rPr kumimoji="1" lang="ja-JP" altLang="en-US" smtClean="0"/>
              <a:t>2020/12/14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5298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C752556-4909-4F00-ADF1-FF3D42D4D67C}"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97750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94C56C-D9AC-479A-AA54-28CB77EDFA4C}"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76838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6D84FC1-23BD-42D6-8BDC-977B089EEBB3}" type="datetime1">
              <a:rPr kumimoji="1" lang="ja-JP" altLang="en-US" smtClean="0"/>
              <a:t>2020/12/14</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9900553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2.png"/><Relationship Id="rId4" Type="http://schemas.openxmlformats.org/officeDocument/2006/relationships/image" Target="../media/image23.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lstStyle/>
          <a:p>
            <a:r>
              <a:rPr kumimoji="1" lang="ja-JP" altLang="en-US" dirty="0"/>
              <a:t>進捗報告</a:t>
            </a:r>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中田班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4019C492-0F56-4CB2-AABA-99A98A57374A}" type="datetime1">
              <a:rPr kumimoji="0" lang="ja-JP" altLang="en-US" sz="900" b="0" i="0" u="none" strike="noStrike" kern="1200" cap="none" spc="0" normalizeH="0" baseline="0" noProof="0">
                <a:ln>
                  <a:noFill/>
                </a:ln>
                <a:solidFill>
                  <a:prstClr val="black">
                    <a:tint val="75000"/>
                  </a:prstClr>
                </a:solidFill>
                <a:effectLst/>
                <a:uLnTx/>
                <a:uFillTx/>
                <a:latin typeface="Century Gothic" panose="020B0502020202020204"/>
                <a:ea typeface="メイリオ" panose="020B0604030504040204" pitchFamily="50" charset="-128"/>
                <a:cs typeface="+mn-cs"/>
              </a:rPr>
              <a:pPr marL="0" marR="0" lvl="0" indent="0" algn="r" defTabSz="257175" rtl="0" eaLnBrk="1" fontAlgn="auto" latinLnBrk="0" hangingPunct="1">
                <a:lnSpc>
                  <a:spcPct val="100000"/>
                </a:lnSpc>
                <a:spcBef>
                  <a:spcPts val="0"/>
                </a:spcBef>
                <a:spcAft>
                  <a:spcPts val="0"/>
                </a:spcAft>
                <a:buClrTx/>
                <a:buSzTx/>
                <a:buFontTx/>
                <a:buNone/>
                <a:tabLst/>
                <a:defRPr/>
              </a:pPr>
              <a:t>2020/12/14</a:t>
            </a:fld>
            <a:endParaRPr kumimoji="0" lang="ja-JP" altLang="en-US" sz="900" b="0" i="0" u="none" strike="noStrike" kern="1200" cap="none" spc="0" normalizeH="0" baseline="0" noProof="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499D4-F469-45B7-AAD7-28432B951415}"/>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＞５</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8FAE6A0-F24B-4FF9-94A9-5B20B99597C6}"/>
              </a:ext>
            </a:extLst>
          </p:cNvPr>
          <p:cNvSpPr>
            <a:spLocks noGrp="1"/>
          </p:cNvSpPr>
          <p:nvPr>
            <p:ph idx="1"/>
          </p:nvPr>
        </p:nvSpPr>
        <p:spPr/>
        <p:txBody>
          <a:bodyPr/>
          <a:lstStyle/>
          <a:p>
            <a:r>
              <a:rPr lang="en-US" altLang="ja-JP" dirty="0"/>
              <a:t>α</a:t>
            </a:r>
            <a:r>
              <a:rPr kumimoji="1" lang="ja-JP" altLang="en-US" dirty="0"/>
              <a:t>＞５の時、タスク②が選択される</a:t>
            </a:r>
            <a:endParaRPr kumimoji="1" lang="en-US" altLang="ja-JP" dirty="0"/>
          </a:p>
          <a:p>
            <a:pPr marL="0" indent="0">
              <a:buNone/>
            </a:pPr>
            <a:r>
              <a:rPr lang="ja-JP" altLang="en-US" dirty="0"/>
              <a:t>　次状態</a:t>
            </a:r>
            <a:r>
              <a:rPr lang="en-US" altLang="ja-JP" dirty="0"/>
              <a:t>(</a:t>
            </a:r>
            <a:r>
              <a:rPr lang="ja-JP" altLang="en-US" dirty="0"/>
              <a:t>タスク②が１進んだ状態</a:t>
            </a:r>
            <a:r>
              <a:rPr lang="en-US" altLang="ja-JP" dirty="0"/>
              <a:t>)</a:t>
            </a:r>
            <a:r>
              <a:rPr lang="ja-JP" altLang="en-US" dirty="0"/>
              <a:t>の分岐</a:t>
            </a:r>
            <a:endParaRPr lang="en-US" altLang="ja-JP" dirty="0"/>
          </a:p>
          <a:p>
            <a:pPr marL="0" indent="0">
              <a:buNone/>
            </a:pPr>
            <a:r>
              <a:rPr kumimoji="1" lang="ja-JP" altLang="en-US" dirty="0"/>
              <a:t>　</a:t>
            </a:r>
            <a:r>
              <a:rPr lang="ja-JP" altLang="en-US" dirty="0"/>
              <a:t>　</a:t>
            </a:r>
            <a:r>
              <a:rPr lang="en-US" altLang="ja-JP" dirty="0"/>
              <a:t>5a+1×3</a:t>
            </a:r>
            <a:r>
              <a:rPr lang="ja-JP" altLang="en-US" dirty="0"/>
              <a:t>　＝　</a:t>
            </a:r>
            <a:r>
              <a:rPr lang="en-US" altLang="ja-JP" dirty="0"/>
              <a:t>3a+2×7</a:t>
            </a:r>
          </a:p>
          <a:p>
            <a:pPr marL="0" indent="0">
              <a:buNone/>
            </a:pPr>
            <a:r>
              <a:rPr lang="ja-JP" altLang="en-US" dirty="0"/>
              <a:t>　　　　　    </a:t>
            </a:r>
            <a:r>
              <a:rPr lang="en-US" altLang="ja-JP" dirty="0"/>
              <a:t>α</a:t>
            </a:r>
            <a:r>
              <a:rPr lang="ja-JP" altLang="en-US" dirty="0"/>
              <a:t>＝</a:t>
            </a:r>
            <a:r>
              <a:rPr lang="en-US" altLang="ja-JP" dirty="0"/>
              <a:t>5.5</a:t>
            </a:r>
          </a:p>
          <a:p>
            <a:pPr marL="0" indent="0">
              <a:buNone/>
            </a:pPr>
            <a:endParaRPr lang="en-US" altLang="ja-JP" dirty="0"/>
          </a:p>
          <a:p>
            <a:r>
              <a:rPr lang="en-US" altLang="ja-JP" dirty="0"/>
              <a:t>α</a:t>
            </a:r>
            <a:r>
              <a:rPr lang="ja-JP" altLang="en-US" dirty="0"/>
              <a:t>＞５かつ</a:t>
            </a:r>
            <a:r>
              <a:rPr lang="en-US" altLang="ja-JP" dirty="0"/>
              <a:t>α</a:t>
            </a:r>
            <a:r>
              <a:rPr lang="ja-JP" altLang="en-US" dirty="0"/>
              <a:t>＞</a:t>
            </a:r>
            <a:r>
              <a:rPr lang="en-US" altLang="ja-JP" dirty="0"/>
              <a:t>5.5</a:t>
            </a:r>
            <a:r>
              <a:rPr lang="ja-JP" altLang="en-US" dirty="0"/>
              <a:t>の時</a:t>
            </a:r>
            <a:endParaRPr lang="en-US" altLang="ja-JP" dirty="0"/>
          </a:p>
          <a:p>
            <a:pPr marL="0" indent="0">
              <a:buNone/>
            </a:pPr>
            <a:r>
              <a:rPr lang="ja-JP" altLang="en-US" dirty="0"/>
              <a:t>　　　　　　↓</a:t>
            </a:r>
            <a:endParaRPr lang="en-US" altLang="ja-JP" dirty="0"/>
          </a:p>
          <a:p>
            <a:pPr marL="0" indent="0">
              <a:buNone/>
            </a:pPr>
            <a:r>
              <a:rPr lang="ja-JP" altLang="en-US" dirty="0"/>
              <a:t>　</a:t>
            </a:r>
            <a:r>
              <a:rPr lang="en-US" altLang="ja-JP" dirty="0"/>
              <a:t>α</a:t>
            </a:r>
            <a:r>
              <a:rPr lang="ja-JP" altLang="en-US" dirty="0"/>
              <a:t>＞</a:t>
            </a:r>
            <a:r>
              <a:rPr lang="en-US" altLang="ja-JP" dirty="0"/>
              <a:t>5.5</a:t>
            </a:r>
            <a:r>
              <a:rPr lang="ja-JP" altLang="en-US" dirty="0"/>
              <a:t>の時、タスク②が選択</a:t>
            </a:r>
            <a:endParaRPr lang="en-US" altLang="ja-JP" dirty="0"/>
          </a:p>
          <a:p>
            <a:pPr marL="0" indent="0">
              <a:buNone/>
            </a:pPr>
            <a:r>
              <a:rPr lang="ja-JP" altLang="en-US" dirty="0"/>
              <a:t>この場合、</a:t>
            </a:r>
            <a:r>
              <a:rPr kumimoji="1" lang="ja-JP" altLang="en-US" dirty="0"/>
              <a:t> ②→②→②→①→①→</a:t>
            </a:r>
            <a:r>
              <a:rPr kumimoji="1" lang="ja-JP" altLang="en-US" dirty="0">
                <a:highlight>
                  <a:srgbClr val="FF0000"/>
                </a:highlight>
              </a:rPr>
              <a:t>①</a:t>
            </a:r>
            <a:r>
              <a:rPr lang="ja-JP" altLang="en-US" dirty="0"/>
              <a:t>デッドラインミスをする</a:t>
            </a: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C40B81F0-EA60-40A5-961C-CD16CFFF41C0}"/>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7EA9D90D-92B0-4577-95CA-C3D44A6FFA9B}"/>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Tree>
    <p:extLst>
      <p:ext uri="{BB962C8B-B14F-4D97-AF65-F5344CB8AC3E}">
        <p14:creationId xmlns:p14="http://schemas.microsoft.com/office/powerpoint/2010/main" val="139212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B9FBB6-4352-4DCD-86D8-D59634464995}"/>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a:t>
            </a:r>
            <a:r>
              <a:rPr kumimoji="1" lang="en-US" altLang="ja-JP" dirty="0"/>
              <a:t>5)</a:t>
            </a:r>
            <a:endParaRPr kumimoji="1" lang="ja-JP" altLang="en-US" dirty="0"/>
          </a:p>
        </p:txBody>
      </p:sp>
      <p:sp>
        <p:nvSpPr>
          <p:cNvPr id="3" name="コンテンツ プレースホルダー 2">
            <a:extLst>
              <a:ext uri="{FF2B5EF4-FFF2-40B4-BE49-F238E27FC236}">
                <a16:creationId xmlns:a16="http://schemas.microsoft.com/office/drawing/2014/main" id="{31BAE13E-6248-4C36-A2FB-B184150C4F0B}"/>
              </a:ext>
            </a:extLst>
          </p:cNvPr>
          <p:cNvSpPr>
            <a:spLocks noGrp="1"/>
          </p:cNvSpPr>
          <p:nvPr>
            <p:ph idx="1"/>
          </p:nvPr>
        </p:nvSpPr>
        <p:spPr/>
        <p:txBody>
          <a:bodyPr/>
          <a:lstStyle/>
          <a:p>
            <a:r>
              <a:rPr lang="en-US" altLang="ja-JP" dirty="0"/>
              <a:t>α</a:t>
            </a:r>
            <a:r>
              <a:rPr kumimoji="1" lang="ja-JP" altLang="en-US" dirty="0"/>
              <a:t>＞</a:t>
            </a:r>
            <a:r>
              <a:rPr kumimoji="1" lang="en-US" altLang="ja-JP" dirty="0"/>
              <a:t>5</a:t>
            </a:r>
            <a:r>
              <a:rPr kumimoji="1" lang="ja-JP" altLang="en-US" dirty="0"/>
              <a:t>かつ</a:t>
            </a:r>
            <a:r>
              <a:rPr kumimoji="1" lang="en-US" altLang="ja-JP" dirty="0"/>
              <a:t>α</a:t>
            </a:r>
            <a:r>
              <a:rPr kumimoji="1" lang="ja-JP" altLang="en-US" dirty="0"/>
              <a:t>＜</a:t>
            </a:r>
            <a:r>
              <a:rPr kumimoji="1" lang="en-US" altLang="ja-JP" dirty="0"/>
              <a:t>5.5</a:t>
            </a:r>
            <a:r>
              <a:rPr kumimoji="1" lang="ja-JP" altLang="en-US" dirty="0"/>
              <a:t>の時、タスク①が選択される</a:t>
            </a:r>
            <a:endParaRPr kumimoji="1" lang="en-US" altLang="ja-JP" dirty="0"/>
          </a:p>
          <a:p>
            <a:pPr marL="0" indent="0">
              <a:buNone/>
            </a:pPr>
            <a:r>
              <a:rPr lang="ja-JP" altLang="en-US" dirty="0"/>
              <a:t>　次々状態</a:t>
            </a:r>
            <a:r>
              <a:rPr lang="en-US" altLang="ja-JP" dirty="0"/>
              <a:t>(</a:t>
            </a:r>
            <a:r>
              <a:rPr lang="ja-JP" altLang="en-US" dirty="0"/>
              <a:t>タスク①、②がそれぞれ</a:t>
            </a:r>
            <a:r>
              <a:rPr lang="en-US" altLang="ja-JP" dirty="0"/>
              <a:t>1</a:t>
            </a:r>
            <a:r>
              <a:rPr lang="ja-JP" altLang="en-US" dirty="0"/>
              <a:t>ずつ進んだ状態</a:t>
            </a:r>
            <a:r>
              <a:rPr lang="en-US" altLang="ja-JP" dirty="0"/>
              <a:t>)</a:t>
            </a:r>
            <a:r>
              <a:rPr lang="ja-JP" altLang="en-US" dirty="0"/>
              <a:t>の分岐</a:t>
            </a:r>
            <a:endParaRPr lang="en-US" altLang="ja-JP" dirty="0"/>
          </a:p>
          <a:p>
            <a:pPr marL="0" indent="0">
              <a:buNone/>
            </a:pPr>
            <a:r>
              <a:rPr kumimoji="1" lang="ja-JP" altLang="en-US" dirty="0"/>
              <a:t>　</a:t>
            </a:r>
            <a:r>
              <a:rPr lang="ja-JP" altLang="en-US" dirty="0"/>
              <a:t>　  </a:t>
            </a:r>
            <a:r>
              <a:rPr lang="en-US" altLang="ja-JP" dirty="0"/>
              <a:t>a+2×1</a:t>
            </a:r>
            <a:r>
              <a:rPr lang="ja-JP" altLang="en-US" dirty="0"/>
              <a:t>　＝　</a:t>
            </a:r>
            <a:r>
              <a:rPr lang="en-US" altLang="ja-JP" dirty="0"/>
              <a:t>3a+2×6</a:t>
            </a:r>
          </a:p>
          <a:p>
            <a:pPr marL="0" indent="0">
              <a:buNone/>
            </a:pPr>
            <a:r>
              <a:rPr lang="ja-JP" altLang="en-US" dirty="0"/>
              <a:t>　　　　　    </a:t>
            </a:r>
            <a:r>
              <a:rPr lang="en-US" altLang="ja-JP" dirty="0"/>
              <a:t>α</a:t>
            </a:r>
            <a:r>
              <a:rPr lang="ja-JP" altLang="en-US" dirty="0"/>
              <a:t>＝</a:t>
            </a:r>
            <a:r>
              <a:rPr lang="en-US" altLang="ja-JP" dirty="0"/>
              <a:t>-5</a:t>
            </a:r>
          </a:p>
          <a:p>
            <a:pPr marL="0" indent="0">
              <a:buNone/>
            </a:pPr>
            <a:r>
              <a:rPr lang="ja-JP" altLang="en-US" dirty="0"/>
              <a:t>　タスク①のほうが時間もメモリも小さいためタスク①が選択</a:t>
            </a:r>
            <a:endParaRPr lang="en-US" altLang="ja-JP" dirty="0"/>
          </a:p>
          <a:p>
            <a:pPr marL="0" indent="0">
              <a:buNone/>
            </a:pPr>
            <a:r>
              <a:rPr lang="ja-JP" altLang="en-US" dirty="0"/>
              <a:t>この場合、②</a:t>
            </a:r>
            <a:r>
              <a:rPr kumimoji="1" lang="ja-JP" altLang="en-US" dirty="0"/>
              <a:t>→①→①→①→②→②</a:t>
            </a:r>
            <a:endParaRPr kumimoji="1" lang="en-US" altLang="ja-JP" dirty="0"/>
          </a:p>
          <a:p>
            <a:pPr marL="0" indent="0">
              <a:buNone/>
            </a:pPr>
            <a:r>
              <a:rPr lang="ja-JP" altLang="en-US" dirty="0"/>
              <a:t>最悪メモリ消費量は</a:t>
            </a:r>
            <a:r>
              <a:rPr lang="en-US" altLang="ja-JP" dirty="0"/>
              <a:t>8</a:t>
            </a:r>
          </a:p>
          <a:p>
            <a:pPr marL="0" indent="0">
              <a:buNone/>
            </a:pPr>
            <a:r>
              <a:rPr kumimoji="1" lang="ja-JP" altLang="en-US" dirty="0"/>
              <a:t>　　　　　　　　　　　　　</a:t>
            </a:r>
            <a:r>
              <a:rPr lang="ja-JP" altLang="en-US" dirty="0"/>
              <a:t>↓</a:t>
            </a:r>
            <a:endParaRPr lang="en-US" altLang="ja-JP" dirty="0"/>
          </a:p>
          <a:p>
            <a:pPr marL="0" indent="0">
              <a:buNone/>
            </a:pPr>
            <a:r>
              <a:rPr lang="en-US" altLang="ja-JP" dirty="0"/>
              <a:t>α</a:t>
            </a:r>
            <a:r>
              <a:rPr kumimoji="1" lang="ja-JP" altLang="en-US" dirty="0"/>
              <a:t>＜</a:t>
            </a:r>
            <a:r>
              <a:rPr kumimoji="1" lang="en-US" altLang="ja-JP" dirty="0"/>
              <a:t>5</a:t>
            </a:r>
            <a:r>
              <a:rPr kumimoji="1" lang="ja-JP" altLang="en-US" dirty="0"/>
              <a:t>の時が最良な値となる</a:t>
            </a:r>
            <a:endParaRPr kumimoji="1" lang="en-US" altLang="ja-JP" dirty="0"/>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FD20636D-EEF3-4244-9D32-102A57EE6CF6}"/>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9691C11E-12D5-492B-94D3-FD354CC8C33A}"/>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Tree>
    <p:extLst>
      <p:ext uri="{BB962C8B-B14F-4D97-AF65-F5344CB8AC3E}">
        <p14:creationId xmlns:p14="http://schemas.microsoft.com/office/powerpoint/2010/main" val="127284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プロ環境下⑨</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2020/12/14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accent2"/>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9</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p:cNvCxnSpPr>
            <p:nvPr/>
          </p:nvCxnSpPr>
          <p:spPr>
            <a:xfrm>
              <a:off x="1319480" y="3471986"/>
              <a:ext cx="9083" cy="29368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endCxn id="179" idx="0"/>
            </p:cNvCxnSpPr>
            <p:nvPr/>
          </p:nvCxnSpPr>
          <p:spPr>
            <a:xfrm flipH="1">
              <a:off x="1316824" y="4133079"/>
              <a:ext cx="11739"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10</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4"/>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5"/>
                  <a:stretch>
                    <a:fillRect b="-4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7"/>
                  <a:stretch>
                    <a:fillRect b="-625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67" idx="6"/>
          </p:cNvCxnSpPr>
          <p:nvPr/>
        </p:nvCxnSpPr>
        <p:spPr>
          <a:xfrm flipH="1">
            <a:off x="6032768" y="2119924"/>
            <a:ext cx="1528128" cy="1525337"/>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2866421"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114" name="フローチャート: 判断 113">
                <a:extLst>
                  <a:ext uri="{FF2B5EF4-FFF2-40B4-BE49-F238E27FC236}">
                    <a16:creationId xmlns:a16="http://schemas.microsoft.com/office/drawing/2014/main" id="{D5937682-EE8B-4F72-B3F9-357EE04D6CA9}"/>
                  </a:ext>
                </a:extLst>
              </p:cNvPr>
              <p:cNvSpPr/>
              <p:nvPr/>
            </p:nvSpPr>
            <p:spPr>
              <a:xfrm>
                <a:off x="1252801" y="3680298"/>
                <a:ext cx="607055" cy="275553"/>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14" name="フローチャート: 判断 113">
                <a:extLst>
                  <a:ext uri="{FF2B5EF4-FFF2-40B4-BE49-F238E27FC236}">
                    <a16:creationId xmlns:a16="http://schemas.microsoft.com/office/drawing/2014/main" id="{D5937682-EE8B-4F72-B3F9-357EE04D6CA9}"/>
                  </a:ext>
                </a:extLst>
              </p:cNvPr>
              <p:cNvSpPr>
                <a:spLocks noRot="1" noChangeAspect="1" noMove="1" noResize="1" noEditPoints="1" noAdjustHandles="1" noChangeArrowheads="1" noChangeShapeType="1" noTextEdit="1"/>
              </p:cNvSpPr>
              <p:nvPr/>
            </p:nvSpPr>
            <p:spPr>
              <a:xfrm>
                <a:off x="1252801" y="3680298"/>
                <a:ext cx="607055" cy="275553"/>
              </a:xfrm>
              <a:prstGeom prst="flowChartDecision">
                <a:avLst/>
              </a:prstGeom>
              <a:blipFill>
                <a:blip r:embed="rId10"/>
                <a:stretch>
                  <a:fillRect b="-12500"/>
                </a:stretch>
              </a:blipFill>
            </p:spPr>
            <p:txBody>
              <a:bodyPr/>
              <a:lstStyle/>
              <a:p>
                <a:r>
                  <a:rPr lang="ja-JP" altLang="en-US">
                    <a:noFill/>
                  </a:rPr>
                  <a:t> </a:t>
                </a:r>
              </a:p>
            </p:txBody>
          </p:sp>
        </mc:Fallback>
      </mc:AlternateContent>
      <p:sp>
        <p:nvSpPr>
          <p:cNvPr id="122" name="テキスト ボックス 121">
            <a:extLst>
              <a:ext uri="{FF2B5EF4-FFF2-40B4-BE49-F238E27FC236}">
                <a16:creationId xmlns:a16="http://schemas.microsoft.com/office/drawing/2014/main" id="{F36B3882-CDEE-45EC-BAA5-865235CA658E}"/>
              </a:ext>
            </a:extLst>
          </p:cNvPr>
          <p:cNvSpPr txBox="1"/>
          <p:nvPr/>
        </p:nvSpPr>
        <p:spPr>
          <a:xfrm>
            <a:off x="7320577" y="2514268"/>
            <a:ext cx="1766915"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デッドラインミス</a:t>
            </a:r>
            <a:endParaRPr lang="en-US" altLang="ja-JP" sz="1500" dirty="0"/>
          </a:p>
        </p:txBody>
      </p:sp>
      <p:cxnSp>
        <p:nvCxnSpPr>
          <p:cNvPr id="123" name="直線矢印コネクタ 122">
            <a:extLst>
              <a:ext uri="{FF2B5EF4-FFF2-40B4-BE49-F238E27FC236}">
                <a16:creationId xmlns:a16="http://schemas.microsoft.com/office/drawing/2014/main" id="{BE00E17D-DAC6-435B-A070-959EB96E13A2}"/>
              </a:ext>
            </a:extLst>
          </p:cNvPr>
          <p:cNvCxnSpPr>
            <a:cxnSpLocks/>
            <a:stCxn id="122" idx="2"/>
            <a:endCxn id="304" idx="0"/>
          </p:cNvCxnSpPr>
          <p:nvPr/>
        </p:nvCxnSpPr>
        <p:spPr>
          <a:xfrm flipH="1">
            <a:off x="6697209" y="2837433"/>
            <a:ext cx="1506826" cy="132125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470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2DC07-8C93-4451-8879-3946F2463A31}"/>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79534A77-D4B2-488D-8020-5AC4BE43CCFA}"/>
              </a:ext>
            </a:extLst>
          </p:cNvPr>
          <p:cNvSpPr>
            <a:spLocks noGrp="1"/>
          </p:cNvSpPr>
          <p:nvPr>
            <p:ph idx="1"/>
          </p:nvPr>
        </p:nvSpPr>
        <p:spPr/>
        <p:txBody>
          <a:bodyPr/>
          <a:lstStyle/>
          <a:p>
            <a:r>
              <a:rPr kumimoji="1" lang="ja-JP" altLang="en-US" dirty="0"/>
              <a:t>初期状態で分岐の値を求めると、</a:t>
            </a:r>
            <a:endParaRPr kumimoji="1" lang="en-US" altLang="ja-JP" dirty="0"/>
          </a:p>
          <a:p>
            <a:pPr marL="0" indent="0">
              <a:buNone/>
            </a:pPr>
            <a:r>
              <a:rPr lang="ja-JP" altLang="en-US" dirty="0"/>
              <a:t>　　</a:t>
            </a:r>
            <a:r>
              <a:rPr lang="en-US" altLang="ja-JP" dirty="0"/>
              <a:t>5a+3×2</a:t>
            </a:r>
            <a:r>
              <a:rPr lang="ja-JP" altLang="en-US" dirty="0"/>
              <a:t>　＝　</a:t>
            </a:r>
            <a:r>
              <a:rPr lang="en-US" altLang="ja-JP" dirty="0"/>
              <a:t>2a+3×7</a:t>
            </a:r>
          </a:p>
          <a:p>
            <a:pPr marL="0" indent="0">
              <a:buNone/>
            </a:pPr>
            <a:r>
              <a:rPr lang="ja-JP" altLang="en-US" dirty="0"/>
              <a:t>　　　　　　</a:t>
            </a:r>
            <a:r>
              <a:rPr lang="en-US" altLang="ja-JP" dirty="0"/>
              <a:t>α</a:t>
            </a:r>
            <a:r>
              <a:rPr lang="ja-JP" altLang="en-US" dirty="0"/>
              <a:t>＝</a:t>
            </a:r>
            <a:r>
              <a:rPr lang="en-US" altLang="ja-JP" dirty="0"/>
              <a:t>5</a:t>
            </a:r>
          </a:p>
          <a:p>
            <a:pPr marL="0" indent="0">
              <a:buNone/>
            </a:pPr>
            <a:r>
              <a:rPr lang="ja-JP" altLang="en-US" dirty="0"/>
              <a:t>　</a:t>
            </a:r>
            <a:r>
              <a:rPr lang="en-US" altLang="ja-JP" dirty="0"/>
              <a:t>α</a:t>
            </a:r>
            <a:r>
              <a:rPr lang="ja-JP" altLang="en-US" dirty="0"/>
              <a:t>＞</a:t>
            </a:r>
            <a:r>
              <a:rPr lang="en-US" altLang="ja-JP" dirty="0"/>
              <a:t>5</a:t>
            </a:r>
            <a:r>
              <a:rPr lang="ja-JP" altLang="en-US" dirty="0"/>
              <a:t>の時と</a:t>
            </a:r>
            <a:r>
              <a:rPr kumimoji="1" lang="en-US" altLang="ja-JP" dirty="0"/>
              <a:t>α</a:t>
            </a:r>
            <a:r>
              <a:rPr lang="ja-JP" altLang="en-US" dirty="0"/>
              <a:t>＜</a:t>
            </a:r>
            <a:r>
              <a:rPr lang="en-US" altLang="ja-JP" dirty="0"/>
              <a:t>5</a:t>
            </a:r>
            <a:r>
              <a:rPr lang="ja-JP" altLang="en-US" dirty="0"/>
              <a:t>の時で場合分けして考える</a:t>
            </a:r>
            <a:endParaRPr lang="en-US" altLang="ja-JP" dirty="0"/>
          </a:p>
          <a:p>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B11033CB-47B8-444F-A498-376F23837635}"/>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A899CB56-C1C0-48FB-9E75-EE938E7D16AF}"/>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Tree>
    <p:extLst>
      <p:ext uri="{BB962C8B-B14F-4D97-AF65-F5344CB8AC3E}">
        <p14:creationId xmlns:p14="http://schemas.microsoft.com/office/powerpoint/2010/main" val="99540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A080D-6778-4BE9-B8D7-D6F4B6437B42}"/>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a:t>
            </a:r>
            <a:r>
              <a:rPr kumimoji="1" lang="en-US" altLang="ja-JP" dirty="0"/>
              <a:t>5</a:t>
            </a:r>
            <a:r>
              <a:rPr kumimoji="1" lang="ja-JP" altLang="en-US" dirty="0"/>
              <a:t>のとき</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94B0BD4-72D3-4561-AE4E-CDE7DE919421}"/>
              </a:ext>
            </a:extLst>
          </p:cNvPr>
          <p:cNvSpPr>
            <a:spLocks noGrp="1"/>
          </p:cNvSpPr>
          <p:nvPr>
            <p:ph idx="1"/>
          </p:nvPr>
        </p:nvSpPr>
        <p:spPr/>
        <p:txBody>
          <a:bodyPr/>
          <a:lstStyle/>
          <a:p>
            <a:r>
              <a:rPr lang="en-US" altLang="ja-JP" dirty="0"/>
              <a:t>α</a:t>
            </a:r>
            <a:r>
              <a:rPr kumimoji="1" lang="ja-JP" altLang="en-US" dirty="0"/>
              <a:t>＜</a:t>
            </a:r>
            <a:r>
              <a:rPr kumimoji="1" lang="en-US" altLang="ja-JP" dirty="0"/>
              <a:t>5</a:t>
            </a:r>
            <a:r>
              <a:rPr kumimoji="1" lang="ja-JP" altLang="en-US" dirty="0"/>
              <a:t>の</a:t>
            </a:r>
            <a:r>
              <a:rPr lang="ja-JP" altLang="en-US" dirty="0"/>
              <a:t>時、タスク①が選択される</a:t>
            </a:r>
            <a:endParaRPr lang="en-US" altLang="ja-JP" dirty="0"/>
          </a:p>
          <a:p>
            <a:pPr marL="0" indent="0">
              <a:buNone/>
            </a:pPr>
            <a:r>
              <a:rPr lang="ja-JP" altLang="en-US" dirty="0"/>
              <a:t>　次状態</a:t>
            </a:r>
            <a:r>
              <a:rPr lang="en-US" altLang="ja-JP" dirty="0"/>
              <a:t>(</a:t>
            </a:r>
            <a:r>
              <a:rPr lang="ja-JP" altLang="en-US" dirty="0"/>
              <a:t>タスク①が</a:t>
            </a:r>
            <a:r>
              <a:rPr lang="en-US" altLang="ja-JP" dirty="0"/>
              <a:t>1</a:t>
            </a:r>
            <a:r>
              <a:rPr lang="ja-JP" altLang="en-US" dirty="0"/>
              <a:t>進んだ状態</a:t>
            </a:r>
            <a:r>
              <a:rPr lang="en-US" altLang="ja-JP" dirty="0"/>
              <a:t>)</a:t>
            </a:r>
            <a:r>
              <a:rPr lang="ja-JP" altLang="en-US" dirty="0"/>
              <a:t>の分岐</a:t>
            </a:r>
            <a:endParaRPr lang="en-US" altLang="ja-JP" dirty="0"/>
          </a:p>
          <a:p>
            <a:pPr marL="0" indent="0">
              <a:buNone/>
            </a:pPr>
            <a:r>
              <a:rPr kumimoji="1" lang="ja-JP" altLang="en-US" dirty="0"/>
              <a:t>　</a:t>
            </a:r>
            <a:r>
              <a:rPr lang="en-US" altLang="ja-JP" dirty="0"/>
              <a:t>5a+2×2</a:t>
            </a:r>
            <a:r>
              <a:rPr lang="ja-JP" altLang="en-US" dirty="0"/>
              <a:t>　＝　</a:t>
            </a:r>
            <a:r>
              <a:rPr lang="en-US" altLang="ja-JP" dirty="0"/>
              <a:t>2a+3×6</a:t>
            </a:r>
          </a:p>
          <a:p>
            <a:pPr marL="0" indent="0">
              <a:buNone/>
            </a:pPr>
            <a:r>
              <a:rPr lang="ja-JP" altLang="en-US" dirty="0"/>
              <a:t>　　　　　</a:t>
            </a:r>
            <a:r>
              <a:rPr lang="en-US" altLang="ja-JP" dirty="0"/>
              <a:t>α</a:t>
            </a:r>
            <a:r>
              <a:rPr lang="ja-JP" altLang="en-US" dirty="0"/>
              <a:t>＝</a:t>
            </a:r>
            <a:r>
              <a:rPr lang="en-US" altLang="ja-JP" dirty="0"/>
              <a:t>14/3</a:t>
            </a:r>
          </a:p>
          <a:p>
            <a:pPr marL="0" indent="0">
              <a:buNone/>
            </a:pPr>
            <a:endParaRPr lang="en-US" altLang="ja-JP" dirty="0"/>
          </a:p>
          <a:p>
            <a:r>
              <a:rPr kumimoji="1" lang="en-US" altLang="ja-JP" dirty="0"/>
              <a:t>α</a:t>
            </a:r>
            <a:r>
              <a:rPr kumimoji="1" lang="ja-JP" altLang="en-US" dirty="0"/>
              <a:t>＜</a:t>
            </a:r>
            <a:r>
              <a:rPr lang="en-US" altLang="ja-JP" dirty="0"/>
              <a:t>5</a:t>
            </a:r>
            <a:r>
              <a:rPr kumimoji="1" lang="ja-JP" altLang="en-US" dirty="0"/>
              <a:t>かつ</a:t>
            </a:r>
            <a:r>
              <a:rPr kumimoji="1" lang="en-US" altLang="ja-JP" dirty="0"/>
              <a:t>α</a:t>
            </a:r>
            <a:r>
              <a:rPr kumimoji="1" lang="ja-JP" altLang="en-US" dirty="0"/>
              <a:t>＜</a:t>
            </a:r>
            <a:r>
              <a:rPr lang="en-US" altLang="ja-JP" dirty="0"/>
              <a:t>14/3</a:t>
            </a:r>
            <a:r>
              <a:rPr kumimoji="1" lang="ja-JP" altLang="en-US" dirty="0"/>
              <a:t>の時、タスク①が選択される</a:t>
            </a:r>
            <a:endParaRPr kumimoji="1" lang="en-US" altLang="ja-JP" dirty="0"/>
          </a:p>
          <a:p>
            <a:pPr marL="0" indent="0">
              <a:buNone/>
            </a:pPr>
            <a:r>
              <a:rPr lang="ja-JP" altLang="en-US" dirty="0"/>
              <a:t>　この場合、</a:t>
            </a:r>
            <a:r>
              <a:rPr kumimoji="1" lang="ja-JP" altLang="en-US" dirty="0"/>
              <a:t>①→①→①→②→②→②</a:t>
            </a:r>
            <a:endParaRPr kumimoji="1" lang="en-US" altLang="ja-JP" dirty="0"/>
          </a:p>
          <a:p>
            <a:pPr marL="0" indent="0">
              <a:buNone/>
            </a:pPr>
            <a:r>
              <a:rPr kumimoji="1" lang="ja-JP" altLang="en-US" dirty="0"/>
              <a:t>　最悪メモリ消費量は</a:t>
            </a:r>
            <a:r>
              <a:rPr lang="en-US" altLang="ja-JP" dirty="0"/>
              <a:t>10</a:t>
            </a:r>
            <a:endParaRPr kumimoji="1"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B545DFB7-0035-4BE9-9DF1-5CEFE588FF5B}"/>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086B05C7-5DFA-43CE-8AA1-F6E02E7A2DBA}"/>
              </a:ext>
            </a:extLst>
          </p:cNvPr>
          <p:cNvSpPr>
            <a:spLocks noGrp="1"/>
          </p:cNvSpPr>
          <p:nvPr>
            <p:ph type="sldNum" sz="quarter" idx="12"/>
          </p:nvPr>
        </p:nvSpPr>
        <p:spPr/>
        <p:txBody>
          <a:bodyPr/>
          <a:lstStyle/>
          <a:p>
            <a:fld id="{6926F6F1-2C0D-41CF-B349-C178C2F00F8B}" type="slidenum">
              <a:rPr kumimoji="1" lang="ja-JP" altLang="en-US" smtClean="0"/>
              <a:t>14</a:t>
            </a:fld>
            <a:endParaRPr kumimoji="1" lang="ja-JP" altLang="en-US"/>
          </a:p>
        </p:txBody>
      </p:sp>
    </p:spTree>
    <p:extLst>
      <p:ext uri="{BB962C8B-B14F-4D97-AF65-F5344CB8AC3E}">
        <p14:creationId xmlns:p14="http://schemas.microsoft.com/office/powerpoint/2010/main" val="68534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76DEA-ADD3-45CB-B6BE-FC3242ED95F2}"/>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a:t>
            </a:r>
            <a:r>
              <a:rPr kumimoji="1" lang="en-US" altLang="ja-JP" dirty="0"/>
              <a:t>5</a:t>
            </a:r>
            <a:r>
              <a:rPr lang="en-US" altLang="ja-JP" dirty="0"/>
              <a:t>,α</a:t>
            </a:r>
            <a:r>
              <a:rPr lang="ja-JP" altLang="en-US" dirty="0"/>
              <a:t>＞</a:t>
            </a:r>
            <a:r>
              <a:rPr lang="en-US" altLang="ja-JP" dirty="0"/>
              <a:t>14/3</a:t>
            </a:r>
            <a:r>
              <a:rPr lang="ja-JP" altLang="en-US" dirty="0"/>
              <a:t>のとき</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F8D23DD-5C3E-4CA1-8A88-5FF51FCDCB8E}"/>
              </a:ext>
            </a:extLst>
          </p:cNvPr>
          <p:cNvSpPr>
            <a:spLocks noGrp="1"/>
          </p:cNvSpPr>
          <p:nvPr>
            <p:ph idx="1"/>
          </p:nvPr>
        </p:nvSpPr>
        <p:spPr/>
        <p:txBody>
          <a:bodyPr>
            <a:normAutofit/>
          </a:bodyPr>
          <a:lstStyle/>
          <a:p>
            <a:r>
              <a:rPr kumimoji="1" lang="en-US" altLang="ja-JP" dirty="0"/>
              <a:t>α</a:t>
            </a:r>
            <a:r>
              <a:rPr kumimoji="1" lang="ja-JP" altLang="en-US" dirty="0"/>
              <a:t>＜</a:t>
            </a:r>
            <a:r>
              <a:rPr kumimoji="1" lang="en-US" altLang="ja-JP" dirty="0"/>
              <a:t>5</a:t>
            </a:r>
            <a:r>
              <a:rPr kumimoji="1" lang="ja-JP" altLang="en-US" dirty="0"/>
              <a:t>かつ</a:t>
            </a:r>
            <a:r>
              <a:rPr lang="en-US" altLang="ja-JP" dirty="0"/>
              <a:t>α</a:t>
            </a:r>
            <a:r>
              <a:rPr lang="ja-JP" altLang="en-US" dirty="0"/>
              <a:t>＞</a:t>
            </a:r>
            <a:r>
              <a:rPr lang="en-US" altLang="ja-JP" dirty="0"/>
              <a:t>14/3</a:t>
            </a:r>
            <a:r>
              <a:rPr lang="ja-JP" altLang="en-US" dirty="0"/>
              <a:t>の時、タスク②が選択される</a:t>
            </a:r>
            <a:endParaRPr lang="en-US" altLang="ja-JP" dirty="0"/>
          </a:p>
          <a:p>
            <a:pPr marL="0" indent="0">
              <a:buNone/>
            </a:pPr>
            <a:r>
              <a:rPr kumimoji="1" lang="ja-JP" altLang="en-US" dirty="0"/>
              <a:t>　次々状態</a:t>
            </a:r>
            <a:r>
              <a:rPr kumimoji="1" lang="en-US" altLang="ja-JP" dirty="0"/>
              <a:t>(</a:t>
            </a:r>
            <a:r>
              <a:rPr kumimoji="1" lang="ja-JP" altLang="en-US" dirty="0"/>
              <a:t>タスク①と②が</a:t>
            </a:r>
            <a:r>
              <a:rPr kumimoji="1" lang="en-US" altLang="ja-JP" dirty="0"/>
              <a:t>1</a:t>
            </a:r>
            <a:r>
              <a:rPr kumimoji="1" lang="ja-JP" altLang="en-US" dirty="0"/>
              <a:t>つずつ進んだ状態</a:t>
            </a:r>
            <a:r>
              <a:rPr kumimoji="1" lang="en-US" altLang="ja-JP" dirty="0"/>
              <a:t>)</a:t>
            </a:r>
            <a:r>
              <a:rPr kumimoji="1" lang="ja-JP" altLang="en-US" dirty="0"/>
              <a:t>の分岐</a:t>
            </a:r>
            <a:endParaRPr kumimoji="1" lang="en-US" altLang="ja-JP" dirty="0"/>
          </a:p>
          <a:p>
            <a:pPr marL="0" indent="0">
              <a:buNone/>
            </a:pPr>
            <a:r>
              <a:rPr lang="ja-JP" altLang="en-US" dirty="0"/>
              <a:t>　</a:t>
            </a:r>
            <a:r>
              <a:rPr kumimoji="1" lang="en-US" altLang="ja-JP" dirty="0"/>
              <a:t> </a:t>
            </a:r>
            <a:r>
              <a:rPr lang="ja-JP" altLang="en-US" dirty="0"/>
              <a:t>　</a:t>
            </a:r>
            <a:r>
              <a:rPr lang="en-US" altLang="ja-JP" dirty="0"/>
              <a:t>4a</a:t>
            </a:r>
            <a:r>
              <a:rPr lang="ja-JP" altLang="en-US" dirty="0"/>
              <a:t>＋</a:t>
            </a:r>
            <a:r>
              <a:rPr lang="en-US" altLang="ja-JP" dirty="0"/>
              <a:t>2×1</a:t>
            </a:r>
            <a:r>
              <a:rPr lang="ja-JP" altLang="en-US" dirty="0"/>
              <a:t>　＝　</a:t>
            </a:r>
            <a:r>
              <a:rPr lang="en-US" altLang="ja-JP" dirty="0"/>
              <a:t>3a</a:t>
            </a:r>
            <a:r>
              <a:rPr lang="ja-JP" altLang="en-US" dirty="0"/>
              <a:t>＋</a:t>
            </a:r>
            <a:r>
              <a:rPr lang="en-US" altLang="ja-JP" dirty="0"/>
              <a:t>2×6</a:t>
            </a:r>
          </a:p>
          <a:p>
            <a:pPr marL="0" indent="0">
              <a:buNone/>
            </a:pPr>
            <a:r>
              <a:rPr kumimoji="1" lang="ja-JP" altLang="en-US" dirty="0"/>
              <a:t>　　　　　 　  </a:t>
            </a:r>
            <a:r>
              <a:rPr kumimoji="1" lang="en-US" altLang="ja-JP" dirty="0"/>
              <a:t>a</a:t>
            </a:r>
            <a:r>
              <a:rPr lang="ja-JP" altLang="en-US" dirty="0"/>
              <a:t>＝</a:t>
            </a:r>
            <a:r>
              <a:rPr lang="en-US" altLang="ja-JP" dirty="0"/>
              <a:t>10</a:t>
            </a:r>
          </a:p>
          <a:p>
            <a:r>
              <a:rPr lang="en-US" altLang="ja-JP" dirty="0"/>
              <a:t>α</a:t>
            </a:r>
            <a:r>
              <a:rPr lang="ja-JP" altLang="en-US" dirty="0"/>
              <a:t>＜</a:t>
            </a:r>
            <a:r>
              <a:rPr lang="en-US" altLang="ja-JP" dirty="0"/>
              <a:t>5</a:t>
            </a:r>
            <a:r>
              <a:rPr lang="ja-JP" altLang="en-US" dirty="0"/>
              <a:t>かつ</a:t>
            </a:r>
            <a:r>
              <a:rPr lang="en-US" altLang="ja-JP" dirty="0"/>
              <a:t>α</a:t>
            </a:r>
            <a:r>
              <a:rPr lang="ja-JP" altLang="en-US" dirty="0"/>
              <a:t>＞</a:t>
            </a:r>
            <a:r>
              <a:rPr lang="en-US" altLang="ja-JP" dirty="0"/>
              <a:t>14/3</a:t>
            </a:r>
            <a:r>
              <a:rPr lang="ja-JP" altLang="en-US" dirty="0"/>
              <a:t>かつ</a:t>
            </a:r>
            <a:r>
              <a:rPr lang="en-US" altLang="ja-JP" dirty="0"/>
              <a:t>α</a:t>
            </a:r>
            <a:r>
              <a:rPr lang="ja-JP" altLang="en-US" dirty="0"/>
              <a:t>＜</a:t>
            </a:r>
            <a:r>
              <a:rPr lang="en-US" altLang="ja-JP" dirty="0"/>
              <a:t>10</a:t>
            </a:r>
            <a:r>
              <a:rPr lang="ja-JP" altLang="en-US" dirty="0"/>
              <a:t>の時</a:t>
            </a:r>
            <a:r>
              <a:rPr lang="en-US" altLang="ja-JP" dirty="0"/>
              <a:t>(</a:t>
            </a:r>
            <a:r>
              <a:rPr lang="ja-JP" altLang="en-US" dirty="0"/>
              <a:t>現在の状態：①→②</a:t>
            </a:r>
            <a:r>
              <a:rPr lang="en-US" altLang="ja-JP" dirty="0"/>
              <a:t>)</a:t>
            </a:r>
          </a:p>
          <a:p>
            <a:pPr marL="0" indent="0">
              <a:buNone/>
            </a:pPr>
            <a:r>
              <a:rPr kumimoji="1" lang="ja-JP" altLang="en-US" dirty="0"/>
              <a:t>　　　　　　　</a:t>
            </a:r>
            <a:r>
              <a:rPr lang="ja-JP" altLang="en-US" dirty="0"/>
              <a:t>↓</a:t>
            </a:r>
            <a:endParaRPr lang="en-US" altLang="ja-JP" dirty="0"/>
          </a:p>
          <a:p>
            <a:pPr marL="0" indent="0">
              <a:buNone/>
            </a:pPr>
            <a:r>
              <a:rPr kumimoji="1" lang="ja-JP" altLang="en-US" dirty="0"/>
              <a:t>　</a:t>
            </a:r>
            <a:r>
              <a:rPr lang="en-US" altLang="ja-JP" dirty="0"/>
              <a:t> a</a:t>
            </a:r>
            <a:r>
              <a:rPr lang="ja-JP" altLang="en-US" dirty="0"/>
              <a:t>＜</a:t>
            </a:r>
            <a:r>
              <a:rPr lang="en-US" altLang="ja-JP" dirty="0"/>
              <a:t>5</a:t>
            </a:r>
            <a:r>
              <a:rPr lang="ja-JP" altLang="en-US" dirty="0"/>
              <a:t>かつ</a:t>
            </a:r>
            <a:r>
              <a:rPr lang="en-US" altLang="ja-JP" dirty="0"/>
              <a:t>α</a:t>
            </a:r>
            <a:r>
              <a:rPr lang="ja-JP" altLang="en-US" dirty="0"/>
              <a:t>＞</a:t>
            </a:r>
            <a:r>
              <a:rPr lang="en-US" altLang="ja-JP" dirty="0"/>
              <a:t>14/3</a:t>
            </a:r>
            <a:r>
              <a:rPr lang="ja-JP" altLang="en-US" dirty="0"/>
              <a:t>の時、タスク①が選択される</a:t>
            </a:r>
            <a:endParaRPr lang="en-US" altLang="ja-JP" dirty="0"/>
          </a:p>
          <a:p>
            <a:pPr marL="0" indent="0">
              <a:buNone/>
            </a:pPr>
            <a:r>
              <a:rPr kumimoji="1" lang="ja-JP" altLang="en-US" dirty="0"/>
              <a:t>　この場合、 ①→②→①→①→②→②</a:t>
            </a:r>
            <a:endParaRPr kumimoji="1" lang="en-US" altLang="ja-JP" dirty="0"/>
          </a:p>
          <a:p>
            <a:pPr marL="0" indent="0">
              <a:buNone/>
            </a:pPr>
            <a:r>
              <a:rPr kumimoji="1" lang="ja-JP" altLang="en-US" dirty="0"/>
              <a:t>　最悪メモリ消費量は</a:t>
            </a:r>
            <a:r>
              <a:rPr kumimoji="1" lang="en-US" altLang="ja-JP" dirty="0"/>
              <a:t>12</a:t>
            </a:r>
            <a:endParaRPr kumimoji="1" lang="ja-JP" altLang="en-US" dirty="0"/>
          </a:p>
        </p:txBody>
      </p:sp>
      <p:sp>
        <p:nvSpPr>
          <p:cNvPr id="4" name="日付プレースホルダー 3">
            <a:extLst>
              <a:ext uri="{FF2B5EF4-FFF2-40B4-BE49-F238E27FC236}">
                <a16:creationId xmlns:a16="http://schemas.microsoft.com/office/drawing/2014/main" id="{14E84DB3-B833-48F9-AC68-6E1AA4F32C99}"/>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563DCD47-92EA-4D1D-8E5D-992DBDC1C7B1}"/>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Tree>
    <p:extLst>
      <p:ext uri="{BB962C8B-B14F-4D97-AF65-F5344CB8AC3E}">
        <p14:creationId xmlns:p14="http://schemas.microsoft.com/office/powerpoint/2010/main" val="426646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7950A-E355-4574-BC23-CE8AFA1AF897}"/>
              </a:ext>
            </a:extLst>
          </p:cNvPr>
          <p:cNvSpPr>
            <a:spLocks noGrp="1"/>
          </p:cNvSpPr>
          <p:nvPr>
            <p:ph type="title"/>
          </p:nvPr>
        </p:nvSpPr>
        <p:spPr/>
        <p:txBody>
          <a:bodyPr/>
          <a:lstStyle/>
          <a:p>
            <a:r>
              <a:rPr lang="en-US" altLang="ja-JP" dirty="0"/>
              <a:t>α</a:t>
            </a:r>
            <a:r>
              <a:rPr lang="ja-JP" altLang="en-US" dirty="0"/>
              <a:t>の値</a:t>
            </a:r>
            <a:r>
              <a:rPr lang="en-US" altLang="ja-JP" dirty="0"/>
              <a:t>(α</a:t>
            </a:r>
            <a:r>
              <a:rPr lang="ja-JP" altLang="en-US" dirty="0"/>
              <a:t>＞</a:t>
            </a:r>
            <a:r>
              <a:rPr lang="en-US" altLang="ja-JP" dirty="0"/>
              <a:t>5</a:t>
            </a:r>
            <a:r>
              <a:rPr lang="ja-JP" altLang="en-US" dirty="0"/>
              <a:t>のとき</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C3C052C-9A19-469E-B718-05742C76979F}"/>
              </a:ext>
            </a:extLst>
          </p:cNvPr>
          <p:cNvSpPr>
            <a:spLocks noGrp="1"/>
          </p:cNvSpPr>
          <p:nvPr>
            <p:ph idx="1"/>
          </p:nvPr>
        </p:nvSpPr>
        <p:spPr/>
        <p:txBody>
          <a:bodyPr>
            <a:normAutofit/>
          </a:bodyPr>
          <a:lstStyle/>
          <a:p>
            <a:r>
              <a:rPr lang="en-US" altLang="ja-JP" dirty="0"/>
              <a:t>α</a:t>
            </a:r>
            <a:r>
              <a:rPr lang="ja-JP" altLang="en-US" dirty="0"/>
              <a:t>＞</a:t>
            </a:r>
            <a:r>
              <a:rPr kumimoji="1" lang="en-US" altLang="ja-JP" dirty="0"/>
              <a:t>5</a:t>
            </a:r>
            <a:r>
              <a:rPr kumimoji="1" lang="ja-JP" altLang="en-US" dirty="0"/>
              <a:t>の</a:t>
            </a:r>
            <a:r>
              <a:rPr lang="ja-JP" altLang="en-US" dirty="0"/>
              <a:t>時、タスク②が選択される</a:t>
            </a:r>
            <a:endParaRPr lang="en-US" altLang="ja-JP" dirty="0"/>
          </a:p>
          <a:p>
            <a:pPr marL="0" indent="0">
              <a:buNone/>
            </a:pPr>
            <a:r>
              <a:rPr lang="ja-JP" altLang="en-US" dirty="0"/>
              <a:t>　次状態</a:t>
            </a:r>
            <a:r>
              <a:rPr lang="en-US" altLang="ja-JP" dirty="0"/>
              <a:t>(</a:t>
            </a:r>
            <a:r>
              <a:rPr lang="ja-JP" altLang="en-US" dirty="0"/>
              <a:t>タスク②が</a:t>
            </a:r>
            <a:r>
              <a:rPr lang="en-US" altLang="ja-JP" dirty="0"/>
              <a:t>1</a:t>
            </a:r>
            <a:r>
              <a:rPr lang="ja-JP" altLang="en-US" dirty="0"/>
              <a:t>進んだ状態</a:t>
            </a:r>
            <a:r>
              <a:rPr lang="en-US" altLang="ja-JP" dirty="0"/>
              <a:t>)</a:t>
            </a:r>
            <a:r>
              <a:rPr lang="ja-JP" altLang="en-US" dirty="0"/>
              <a:t>の分岐</a:t>
            </a:r>
            <a:endParaRPr lang="en-US" altLang="ja-JP" dirty="0"/>
          </a:p>
          <a:p>
            <a:pPr marL="0" indent="0">
              <a:buNone/>
            </a:pPr>
            <a:r>
              <a:rPr lang="ja-JP" altLang="en-US" dirty="0"/>
              <a:t>　</a:t>
            </a:r>
            <a:r>
              <a:rPr kumimoji="1" lang="en-US" altLang="ja-JP" dirty="0"/>
              <a:t> </a:t>
            </a:r>
            <a:r>
              <a:rPr lang="ja-JP" altLang="en-US" dirty="0"/>
              <a:t>　</a:t>
            </a:r>
            <a:r>
              <a:rPr lang="en-US" altLang="ja-JP" dirty="0"/>
              <a:t>5a</a:t>
            </a:r>
            <a:r>
              <a:rPr lang="ja-JP" altLang="en-US" dirty="0"/>
              <a:t>＋</a:t>
            </a:r>
            <a:r>
              <a:rPr lang="en-US" altLang="ja-JP" dirty="0"/>
              <a:t>3×1</a:t>
            </a:r>
            <a:r>
              <a:rPr lang="ja-JP" altLang="en-US" dirty="0"/>
              <a:t>　＝　</a:t>
            </a:r>
            <a:r>
              <a:rPr lang="en-US" altLang="ja-JP" dirty="0"/>
              <a:t>6a</a:t>
            </a:r>
            <a:r>
              <a:rPr lang="ja-JP" altLang="en-US" dirty="0"/>
              <a:t>＋</a:t>
            </a:r>
            <a:r>
              <a:rPr lang="en-US" altLang="ja-JP" dirty="0"/>
              <a:t>2×7</a:t>
            </a:r>
          </a:p>
          <a:p>
            <a:pPr marL="0" indent="0">
              <a:buNone/>
            </a:pPr>
            <a:r>
              <a:rPr kumimoji="1" lang="ja-JP" altLang="en-US" dirty="0"/>
              <a:t>　　　　　 　  </a:t>
            </a:r>
            <a:r>
              <a:rPr kumimoji="1" lang="en-US" altLang="ja-JP" dirty="0"/>
              <a:t>a</a:t>
            </a:r>
            <a:r>
              <a:rPr lang="ja-JP" altLang="en-US" dirty="0"/>
              <a:t>＝</a:t>
            </a:r>
            <a:r>
              <a:rPr lang="en-US" altLang="ja-JP" dirty="0"/>
              <a:t>-11</a:t>
            </a:r>
          </a:p>
          <a:p>
            <a:pPr marL="0" indent="0">
              <a:buNone/>
            </a:pPr>
            <a:r>
              <a:rPr lang="ja-JP" altLang="en-US" dirty="0"/>
              <a:t>メモリも時間もタスク①のほうが小さいため上記の結果となる</a:t>
            </a:r>
            <a:endParaRPr lang="en-US" altLang="ja-JP" dirty="0"/>
          </a:p>
          <a:p>
            <a:pPr marL="0" indent="0">
              <a:buNone/>
            </a:pPr>
            <a:r>
              <a:rPr lang="ja-JP" altLang="en-US" dirty="0"/>
              <a:t>必然的にタスク①が選択される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3D7F3637-9FBF-4F64-877D-5DD5491B9EBC}"/>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10DA2D26-643D-4A39-93AD-75D2229C5AFF}"/>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Tree>
    <p:extLst>
      <p:ext uri="{BB962C8B-B14F-4D97-AF65-F5344CB8AC3E}">
        <p14:creationId xmlns:p14="http://schemas.microsoft.com/office/powerpoint/2010/main" val="157035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4AE0D-9870-4ECD-B701-2EF854E09055}"/>
              </a:ext>
            </a:extLst>
          </p:cNvPr>
          <p:cNvSpPr>
            <a:spLocks noGrp="1"/>
          </p:cNvSpPr>
          <p:nvPr>
            <p:ph type="title"/>
          </p:nvPr>
        </p:nvSpPr>
        <p:spPr/>
        <p:txBody>
          <a:bodyPr/>
          <a:lstStyle/>
          <a:p>
            <a:r>
              <a:rPr lang="en-US" altLang="ja-JP" dirty="0"/>
              <a:t>α</a:t>
            </a:r>
            <a:r>
              <a:rPr lang="ja-JP" altLang="en-US" dirty="0"/>
              <a:t>の値</a:t>
            </a:r>
            <a:r>
              <a:rPr lang="en-US" altLang="ja-JP" dirty="0"/>
              <a:t>(α</a:t>
            </a:r>
            <a:r>
              <a:rPr lang="ja-JP" altLang="en-US" dirty="0"/>
              <a:t>＞</a:t>
            </a:r>
            <a:r>
              <a:rPr lang="en-US" altLang="ja-JP" dirty="0"/>
              <a:t>5</a:t>
            </a:r>
            <a:r>
              <a:rPr lang="ja-JP" altLang="en-US" dirty="0"/>
              <a:t>のとき</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489DF4E-E308-4BC1-9D7A-BBA0347AD463}"/>
              </a:ext>
            </a:extLst>
          </p:cNvPr>
          <p:cNvSpPr>
            <a:spLocks noGrp="1"/>
          </p:cNvSpPr>
          <p:nvPr>
            <p:ph idx="1"/>
          </p:nvPr>
        </p:nvSpPr>
        <p:spPr/>
        <p:txBody>
          <a:bodyPr/>
          <a:lstStyle/>
          <a:p>
            <a:r>
              <a:rPr lang="en-US" altLang="ja-JP" dirty="0"/>
              <a:t>α</a:t>
            </a:r>
            <a:r>
              <a:rPr lang="ja-JP" altLang="en-US" dirty="0"/>
              <a:t>＞</a:t>
            </a:r>
            <a:r>
              <a:rPr lang="en-US" altLang="ja-JP" dirty="0"/>
              <a:t>5</a:t>
            </a:r>
            <a:r>
              <a:rPr lang="ja-JP" altLang="en-US" dirty="0"/>
              <a:t>の時</a:t>
            </a:r>
            <a:r>
              <a:rPr lang="en-US" altLang="ja-JP" dirty="0"/>
              <a:t>(</a:t>
            </a:r>
            <a:r>
              <a:rPr lang="ja-JP" altLang="en-US" dirty="0"/>
              <a:t>現在の状態：②→①</a:t>
            </a:r>
            <a:r>
              <a:rPr lang="en-US" altLang="ja-JP" dirty="0"/>
              <a:t>)</a:t>
            </a:r>
          </a:p>
          <a:p>
            <a:pPr marL="0" indent="0">
              <a:buNone/>
            </a:pPr>
            <a:r>
              <a:rPr lang="ja-JP" altLang="en-US" dirty="0"/>
              <a:t>　次々状態</a:t>
            </a:r>
            <a:r>
              <a:rPr lang="en-US" altLang="ja-JP" dirty="0"/>
              <a:t>(</a:t>
            </a:r>
            <a:r>
              <a:rPr lang="ja-JP" altLang="en-US" dirty="0"/>
              <a:t>タスク①とタスク②が</a:t>
            </a:r>
            <a:r>
              <a:rPr lang="en-US" altLang="ja-JP" dirty="0"/>
              <a:t>1</a:t>
            </a:r>
            <a:r>
              <a:rPr lang="ja-JP" altLang="en-US" dirty="0"/>
              <a:t>つずつ選択</a:t>
            </a:r>
            <a:r>
              <a:rPr lang="en-US" altLang="ja-JP" dirty="0"/>
              <a:t>)</a:t>
            </a:r>
            <a:r>
              <a:rPr lang="ja-JP" altLang="en-US" dirty="0"/>
              <a:t>の分岐</a:t>
            </a:r>
            <a:endParaRPr lang="en-US" altLang="ja-JP" dirty="0"/>
          </a:p>
          <a:p>
            <a:pPr marL="0" indent="0">
              <a:buNone/>
            </a:pPr>
            <a:r>
              <a:rPr lang="ja-JP" altLang="en-US" dirty="0"/>
              <a:t>　</a:t>
            </a:r>
            <a:r>
              <a:rPr lang="en-US" altLang="ja-JP" dirty="0"/>
              <a:t>5a</a:t>
            </a:r>
            <a:r>
              <a:rPr lang="ja-JP" altLang="en-US" dirty="0"/>
              <a:t>＋</a:t>
            </a:r>
            <a:r>
              <a:rPr lang="en-US" altLang="ja-JP" dirty="0"/>
              <a:t>2×1</a:t>
            </a:r>
            <a:r>
              <a:rPr lang="ja-JP" altLang="en-US" dirty="0"/>
              <a:t>　＝　</a:t>
            </a:r>
            <a:r>
              <a:rPr lang="en-US" altLang="ja-JP" dirty="0"/>
              <a:t>6a</a:t>
            </a:r>
            <a:r>
              <a:rPr lang="ja-JP" altLang="en-US" dirty="0"/>
              <a:t>＋</a:t>
            </a:r>
            <a:r>
              <a:rPr lang="en-US" altLang="ja-JP" dirty="0"/>
              <a:t>2×6</a:t>
            </a:r>
          </a:p>
          <a:p>
            <a:pPr marL="0" indent="0">
              <a:buNone/>
            </a:pPr>
            <a:r>
              <a:rPr lang="ja-JP" altLang="en-US" dirty="0"/>
              <a:t>　　　　　  </a:t>
            </a:r>
            <a:r>
              <a:rPr lang="en-US" altLang="ja-JP" dirty="0"/>
              <a:t>α</a:t>
            </a:r>
            <a:r>
              <a:rPr lang="ja-JP" altLang="en-US" dirty="0"/>
              <a:t>＝</a:t>
            </a:r>
            <a:r>
              <a:rPr lang="en-US" altLang="ja-JP" dirty="0"/>
              <a:t>-10</a:t>
            </a:r>
          </a:p>
          <a:p>
            <a:pPr marL="0" indent="0">
              <a:buNone/>
            </a:pPr>
            <a:r>
              <a:rPr lang="ja-JP" altLang="en-US" dirty="0"/>
              <a:t>さっきと同じで偏っているため、タスク①が選択される</a:t>
            </a:r>
            <a:endParaRPr lang="en-US" altLang="ja-JP" dirty="0"/>
          </a:p>
          <a:p>
            <a:pPr marL="0" indent="0">
              <a:buNone/>
            </a:pPr>
            <a:endParaRPr lang="en-US" altLang="ja-JP" dirty="0"/>
          </a:p>
          <a:p>
            <a:pPr marL="0" indent="0">
              <a:buNone/>
            </a:pPr>
            <a:r>
              <a:rPr lang="ja-JP" altLang="en-US" dirty="0"/>
              <a:t>この場合、</a:t>
            </a:r>
            <a:r>
              <a:rPr kumimoji="1" lang="ja-JP" altLang="en-US" dirty="0"/>
              <a:t> ②→①→①→①→②→②</a:t>
            </a:r>
            <a:endParaRPr kumimoji="1" lang="en-US" altLang="ja-JP" dirty="0"/>
          </a:p>
          <a:p>
            <a:pPr marL="0" indent="0">
              <a:buNone/>
            </a:pPr>
            <a:r>
              <a:rPr lang="ja-JP" altLang="en-US" dirty="0"/>
              <a:t>最悪メモリ消費量は</a:t>
            </a:r>
            <a:r>
              <a:rPr lang="en-US" altLang="ja-JP" dirty="0"/>
              <a:t>12</a:t>
            </a:r>
            <a:endParaRPr kumimoji="1" lang="en-US" altLang="ja-JP" dirty="0"/>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63DB7E18-B1A7-46F8-9198-D30B9E55C0A0}"/>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38CA38B5-1E0E-43E5-B2F4-5DEA09AE8070}"/>
              </a:ext>
            </a:extLst>
          </p:cNvPr>
          <p:cNvSpPr>
            <a:spLocks noGrp="1"/>
          </p:cNvSpPr>
          <p:nvPr>
            <p:ph type="sldNum" sz="quarter" idx="12"/>
          </p:nvPr>
        </p:nvSpPr>
        <p:spPr/>
        <p:txBody>
          <a:bodyPr/>
          <a:lstStyle/>
          <a:p>
            <a:fld id="{6926F6F1-2C0D-41CF-B349-C178C2F00F8B}" type="slidenum">
              <a:rPr kumimoji="1" lang="ja-JP" altLang="en-US" smtClean="0"/>
              <a:t>17</a:t>
            </a:fld>
            <a:endParaRPr kumimoji="1" lang="ja-JP" altLang="en-US"/>
          </a:p>
        </p:txBody>
      </p:sp>
    </p:spTree>
    <p:extLst>
      <p:ext uri="{BB962C8B-B14F-4D97-AF65-F5344CB8AC3E}">
        <p14:creationId xmlns:p14="http://schemas.microsoft.com/office/powerpoint/2010/main" val="403291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プロ環境下⑩</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2020/12/14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accent2"/>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9</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p:cNvCxnSpPr>
            <p:nvPr/>
          </p:nvCxnSpPr>
          <p:spPr>
            <a:xfrm>
              <a:off x="1319480" y="3471986"/>
              <a:ext cx="9083" cy="29368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endCxn id="179" idx="0"/>
            </p:cNvCxnSpPr>
            <p:nvPr/>
          </p:nvCxnSpPr>
          <p:spPr>
            <a:xfrm flipH="1">
              <a:off x="1316824" y="4133079"/>
              <a:ext cx="11739"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4"/>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5"/>
                  <a:stretch>
                    <a:fillRect b="-4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7"/>
                  <a:stretch>
                    <a:fillRect b="-41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67" idx="6"/>
          </p:cNvCxnSpPr>
          <p:nvPr/>
        </p:nvCxnSpPr>
        <p:spPr>
          <a:xfrm flipH="1">
            <a:off x="6032768" y="2119924"/>
            <a:ext cx="1528128" cy="1525337"/>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1263752286"/>
              </p:ext>
            </p:extLst>
          </p:nvPr>
        </p:nvGraphicFramePr>
        <p:xfrm>
          <a:off x="2866421"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6</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18</a:t>
            </a:fld>
            <a:endParaRPr kumimoji="1" lang="ja-JP" altLang="en-US"/>
          </a:p>
        </p:txBody>
      </p:sp>
      <mc:AlternateContent xmlns:mc="http://schemas.openxmlformats.org/markup-compatibility/2006" xmlns:a14="http://schemas.microsoft.com/office/drawing/2010/main">
        <mc:Choice Requires="a14">
          <p:sp>
            <p:nvSpPr>
              <p:cNvPr id="114" name="フローチャート: 判断 113">
                <a:extLst>
                  <a:ext uri="{FF2B5EF4-FFF2-40B4-BE49-F238E27FC236}">
                    <a16:creationId xmlns:a16="http://schemas.microsoft.com/office/drawing/2014/main" id="{D5937682-EE8B-4F72-B3F9-357EE04D6CA9}"/>
                  </a:ext>
                </a:extLst>
              </p:cNvPr>
              <p:cNvSpPr/>
              <p:nvPr/>
            </p:nvSpPr>
            <p:spPr>
              <a:xfrm>
                <a:off x="1252801" y="3680298"/>
                <a:ext cx="607055" cy="275553"/>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14" name="フローチャート: 判断 113">
                <a:extLst>
                  <a:ext uri="{FF2B5EF4-FFF2-40B4-BE49-F238E27FC236}">
                    <a16:creationId xmlns:a16="http://schemas.microsoft.com/office/drawing/2014/main" id="{D5937682-EE8B-4F72-B3F9-357EE04D6CA9}"/>
                  </a:ext>
                </a:extLst>
              </p:cNvPr>
              <p:cNvSpPr>
                <a:spLocks noRot="1" noChangeAspect="1" noMove="1" noResize="1" noEditPoints="1" noAdjustHandles="1" noChangeArrowheads="1" noChangeShapeType="1" noTextEdit="1"/>
              </p:cNvSpPr>
              <p:nvPr/>
            </p:nvSpPr>
            <p:spPr>
              <a:xfrm>
                <a:off x="1252801" y="3680298"/>
                <a:ext cx="607055" cy="275553"/>
              </a:xfrm>
              <a:prstGeom prst="flowChartDecision">
                <a:avLst/>
              </a:prstGeom>
              <a:blipFill>
                <a:blip r:embed="rId10"/>
                <a:stretch>
                  <a:fillRect b="-12500"/>
                </a:stretch>
              </a:blipFill>
            </p:spPr>
            <p:txBody>
              <a:bodyPr/>
              <a:lstStyle/>
              <a:p>
                <a:r>
                  <a:rPr lang="ja-JP" altLang="en-US">
                    <a:noFill/>
                  </a:rPr>
                  <a:t> </a:t>
                </a:r>
              </a:p>
            </p:txBody>
          </p:sp>
        </mc:Fallback>
      </mc:AlternateContent>
      <p:sp>
        <p:nvSpPr>
          <p:cNvPr id="122" name="テキスト ボックス 121">
            <a:extLst>
              <a:ext uri="{FF2B5EF4-FFF2-40B4-BE49-F238E27FC236}">
                <a16:creationId xmlns:a16="http://schemas.microsoft.com/office/drawing/2014/main" id="{F36B3882-CDEE-45EC-BAA5-865235CA658E}"/>
              </a:ext>
            </a:extLst>
          </p:cNvPr>
          <p:cNvSpPr txBox="1"/>
          <p:nvPr/>
        </p:nvSpPr>
        <p:spPr>
          <a:xfrm>
            <a:off x="7320577" y="2514268"/>
            <a:ext cx="1766915"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デッドラインミス</a:t>
            </a:r>
            <a:endParaRPr lang="en-US" altLang="ja-JP" sz="1500" dirty="0"/>
          </a:p>
        </p:txBody>
      </p:sp>
      <p:cxnSp>
        <p:nvCxnSpPr>
          <p:cNvPr id="123" name="直線矢印コネクタ 122">
            <a:extLst>
              <a:ext uri="{FF2B5EF4-FFF2-40B4-BE49-F238E27FC236}">
                <a16:creationId xmlns:a16="http://schemas.microsoft.com/office/drawing/2014/main" id="{BE00E17D-DAC6-435B-A070-959EB96E13A2}"/>
              </a:ext>
            </a:extLst>
          </p:cNvPr>
          <p:cNvCxnSpPr>
            <a:cxnSpLocks/>
            <a:stCxn id="122" idx="2"/>
            <a:endCxn id="304" idx="0"/>
          </p:cNvCxnSpPr>
          <p:nvPr/>
        </p:nvCxnSpPr>
        <p:spPr>
          <a:xfrm flipH="1">
            <a:off x="6697209" y="2837433"/>
            <a:ext cx="1506826" cy="132125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93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08E43-3562-48AB-9B24-6CE8E841E076}"/>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E6480C93-74C1-474A-AE3B-32860A5A1E35}"/>
              </a:ext>
            </a:extLst>
          </p:cNvPr>
          <p:cNvSpPr>
            <a:spLocks noGrp="1"/>
          </p:cNvSpPr>
          <p:nvPr>
            <p:ph idx="1"/>
          </p:nvPr>
        </p:nvSpPr>
        <p:spPr/>
        <p:txBody>
          <a:bodyPr>
            <a:normAutofit/>
          </a:bodyPr>
          <a:lstStyle/>
          <a:p>
            <a:r>
              <a:rPr kumimoji="1" lang="ja-JP" altLang="en-US" dirty="0"/>
              <a:t>初期状態の分岐</a:t>
            </a:r>
            <a:endParaRPr kumimoji="1" lang="en-US" altLang="ja-JP" dirty="0"/>
          </a:p>
          <a:p>
            <a:pPr marL="0" indent="0">
              <a:buNone/>
            </a:pPr>
            <a:r>
              <a:rPr lang="ja-JP" altLang="en-US" dirty="0"/>
              <a:t>　</a:t>
            </a:r>
            <a:r>
              <a:rPr lang="en-US" altLang="ja-JP" dirty="0"/>
              <a:t>2a</a:t>
            </a:r>
            <a:r>
              <a:rPr lang="ja-JP" altLang="en-US" dirty="0"/>
              <a:t>＋</a:t>
            </a:r>
            <a:r>
              <a:rPr lang="en-US" altLang="ja-JP" dirty="0"/>
              <a:t>3×2</a:t>
            </a:r>
            <a:r>
              <a:rPr lang="ja-JP" altLang="en-US" dirty="0"/>
              <a:t>　＝　</a:t>
            </a:r>
            <a:r>
              <a:rPr lang="en-US" altLang="ja-JP" dirty="0"/>
              <a:t>3a</a:t>
            </a:r>
            <a:r>
              <a:rPr lang="ja-JP" altLang="en-US" dirty="0"/>
              <a:t>＋</a:t>
            </a:r>
            <a:r>
              <a:rPr lang="en-US" altLang="ja-JP" dirty="0"/>
              <a:t>3×3</a:t>
            </a:r>
          </a:p>
          <a:p>
            <a:pPr marL="0" indent="0">
              <a:buNone/>
            </a:pPr>
            <a:r>
              <a:rPr kumimoji="1" lang="ja-JP" altLang="en-US" dirty="0"/>
              <a:t>　　　　　  </a:t>
            </a:r>
            <a:r>
              <a:rPr kumimoji="1" lang="en-US" altLang="ja-JP" dirty="0"/>
              <a:t>a</a:t>
            </a:r>
            <a:r>
              <a:rPr lang="ja-JP" altLang="en-US" dirty="0"/>
              <a:t>＝</a:t>
            </a:r>
            <a:r>
              <a:rPr lang="en-US" altLang="ja-JP" dirty="0"/>
              <a:t>-3</a:t>
            </a:r>
          </a:p>
          <a:p>
            <a:pPr marL="0" indent="0">
              <a:buNone/>
            </a:pPr>
            <a:r>
              <a:rPr lang="ja-JP" altLang="en-US" dirty="0"/>
              <a:t>　初期状態ではメモリも時間もタスク①が小さいためマイナス</a:t>
            </a:r>
            <a:endParaRPr lang="en-US" altLang="ja-JP" dirty="0"/>
          </a:p>
          <a:p>
            <a:pPr marL="0" indent="0">
              <a:buNone/>
            </a:pPr>
            <a:r>
              <a:rPr lang="ja-JP" altLang="en-US" dirty="0"/>
              <a:t>　初期状態では必ずタスク①が選択される</a:t>
            </a:r>
            <a:endParaRPr lang="en-US" altLang="ja-JP" dirty="0"/>
          </a:p>
          <a:p>
            <a:pPr marL="0" indent="0">
              <a:buNone/>
            </a:pPr>
            <a:endParaRPr lang="en-US" altLang="ja-JP" dirty="0"/>
          </a:p>
          <a:p>
            <a:r>
              <a:rPr lang="ja-JP" altLang="en-US" dirty="0"/>
              <a:t>次状態</a:t>
            </a:r>
            <a:r>
              <a:rPr lang="en-US" altLang="ja-JP" dirty="0"/>
              <a:t>(</a:t>
            </a:r>
            <a:r>
              <a:rPr lang="ja-JP" altLang="en-US" dirty="0"/>
              <a:t>タスク①が</a:t>
            </a:r>
            <a:r>
              <a:rPr lang="en-US" altLang="ja-JP" dirty="0"/>
              <a:t>1</a:t>
            </a:r>
            <a:r>
              <a:rPr lang="ja-JP" altLang="en-US" dirty="0"/>
              <a:t>進んだ状態</a:t>
            </a:r>
            <a:r>
              <a:rPr lang="en-US" altLang="ja-JP" dirty="0"/>
              <a:t>)</a:t>
            </a:r>
            <a:r>
              <a:rPr lang="ja-JP" altLang="en-US" dirty="0"/>
              <a:t>の分岐</a:t>
            </a:r>
            <a:endParaRPr lang="en-US" altLang="ja-JP" dirty="0"/>
          </a:p>
          <a:p>
            <a:pPr marL="0" indent="0">
              <a:buNone/>
            </a:pPr>
            <a:r>
              <a:rPr lang="ja-JP" altLang="en-US" dirty="0"/>
              <a:t>　　</a:t>
            </a:r>
            <a:r>
              <a:rPr lang="en-US" altLang="ja-JP" dirty="0"/>
              <a:t>4a</a:t>
            </a:r>
            <a:r>
              <a:rPr lang="ja-JP" altLang="en-US" dirty="0"/>
              <a:t>＋</a:t>
            </a:r>
            <a:r>
              <a:rPr lang="en-US" altLang="ja-JP" dirty="0"/>
              <a:t>2×2</a:t>
            </a:r>
            <a:r>
              <a:rPr lang="ja-JP" altLang="en-US" dirty="0"/>
              <a:t>　＝　</a:t>
            </a:r>
            <a:r>
              <a:rPr lang="en-US" altLang="ja-JP" dirty="0"/>
              <a:t>3a</a:t>
            </a:r>
            <a:r>
              <a:rPr lang="ja-JP" altLang="en-US" dirty="0"/>
              <a:t>＋</a:t>
            </a:r>
            <a:r>
              <a:rPr lang="en-US" altLang="ja-JP" dirty="0"/>
              <a:t>3×2</a:t>
            </a:r>
          </a:p>
          <a:p>
            <a:pPr marL="0" indent="0">
              <a:buNone/>
            </a:pPr>
            <a:r>
              <a:rPr kumimoji="1" lang="ja-JP" altLang="en-US" dirty="0"/>
              <a:t>　　　　　　  </a:t>
            </a:r>
            <a:r>
              <a:rPr kumimoji="1" lang="en-US" altLang="ja-JP" dirty="0"/>
              <a:t>a</a:t>
            </a:r>
            <a:r>
              <a:rPr lang="ja-JP" altLang="en-US" dirty="0"/>
              <a:t>＝</a:t>
            </a:r>
            <a:r>
              <a:rPr lang="en-US" altLang="ja-JP" dirty="0"/>
              <a:t>2</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CD6D0993-8908-49AE-A66A-8EEECE358689}"/>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B804C2B0-A092-424E-ADA7-B463BD9A61FB}"/>
              </a:ext>
            </a:extLst>
          </p:cNvPr>
          <p:cNvSpPr>
            <a:spLocks noGrp="1"/>
          </p:cNvSpPr>
          <p:nvPr>
            <p:ph type="sldNum" sz="quarter" idx="12"/>
          </p:nvPr>
        </p:nvSpPr>
        <p:spPr/>
        <p:txBody>
          <a:bodyPr/>
          <a:lstStyle/>
          <a:p>
            <a:fld id="{6926F6F1-2C0D-41CF-B349-C178C2F00F8B}" type="slidenum">
              <a:rPr kumimoji="1" lang="ja-JP" altLang="en-US" smtClean="0"/>
              <a:t>19</a:t>
            </a:fld>
            <a:endParaRPr kumimoji="1" lang="ja-JP" altLang="en-US"/>
          </a:p>
        </p:txBody>
      </p:sp>
    </p:spTree>
    <p:extLst>
      <p:ext uri="{BB962C8B-B14F-4D97-AF65-F5344CB8AC3E}">
        <p14:creationId xmlns:p14="http://schemas.microsoft.com/office/powerpoint/2010/main" val="90759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294C0-CD3A-4E15-BED0-5816C30B6D63}"/>
              </a:ext>
            </a:extLst>
          </p:cNvPr>
          <p:cNvSpPr>
            <a:spLocks noGrp="1"/>
          </p:cNvSpPr>
          <p:nvPr>
            <p:ph type="title"/>
          </p:nvPr>
        </p:nvSpPr>
        <p:spPr/>
        <p:txBody>
          <a:bodyPr/>
          <a:lstStyle/>
          <a:p>
            <a:r>
              <a:rPr kumimoji="1" lang="ja-JP" altLang="en-US" dirty="0"/>
              <a:t>今回の方針</a:t>
            </a:r>
          </a:p>
        </p:txBody>
      </p:sp>
      <p:sp>
        <p:nvSpPr>
          <p:cNvPr id="3" name="コンテンツ プレースホルダー 2">
            <a:extLst>
              <a:ext uri="{FF2B5EF4-FFF2-40B4-BE49-F238E27FC236}">
                <a16:creationId xmlns:a16="http://schemas.microsoft.com/office/drawing/2014/main" id="{2FAFDF7B-D85F-4794-B851-78DE42B375E7}"/>
              </a:ext>
            </a:extLst>
          </p:cNvPr>
          <p:cNvSpPr>
            <a:spLocks noGrp="1"/>
          </p:cNvSpPr>
          <p:nvPr>
            <p:ph idx="1"/>
          </p:nvPr>
        </p:nvSpPr>
        <p:spPr/>
        <p:txBody>
          <a:bodyPr/>
          <a:lstStyle/>
          <a:p>
            <a:r>
              <a:rPr kumimoji="1" lang="ja-JP" altLang="en-US" dirty="0"/>
              <a:t>初期状態に限らず途中で切り替わるタスクセットを作る</a:t>
            </a:r>
            <a:endParaRPr kumimoji="1" lang="en-US" altLang="ja-JP" dirty="0"/>
          </a:p>
          <a:p>
            <a:endParaRPr lang="en-US" altLang="ja-JP" dirty="0"/>
          </a:p>
          <a:p>
            <a:r>
              <a:rPr kumimoji="1" lang="ja-JP" altLang="en-US" dirty="0"/>
              <a:t>次状態、次々状態の分岐の値を求めてみる</a:t>
            </a:r>
            <a:endParaRPr kumimoji="1" lang="en-US" altLang="ja-JP" dirty="0"/>
          </a:p>
          <a:p>
            <a:endParaRPr lang="en-US" altLang="ja-JP" dirty="0"/>
          </a:p>
          <a:p>
            <a:r>
              <a:rPr lang="en-US" altLang="ja-JP" dirty="0"/>
              <a:t>α</a:t>
            </a:r>
            <a:r>
              <a:rPr lang="ja-JP" altLang="en-US" dirty="0"/>
              <a:t>決め方</a:t>
            </a:r>
            <a:r>
              <a:rPr kumimoji="1" lang="ja-JP" altLang="en-US" dirty="0"/>
              <a:t>の一般化をする</a:t>
            </a:r>
            <a:endParaRPr kumimoji="1" lang="en-US" altLang="ja-JP" dirty="0"/>
          </a:p>
          <a:p>
            <a:pPr marL="0" indent="0">
              <a:buNone/>
            </a:pPr>
            <a:r>
              <a:rPr lang="ja-JP" altLang="en-US" dirty="0"/>
              <a:t>　</a:t>
            </a:r>
            <a:endParaRPr lang="en-US" altLang="ja-JP" dirty="0"/>
          </a:p>
          <a:p>
            <a:endParaRPr kumimoji="1" lang="en-US" altLang="ja-JP" dirty="0"/>
          </a:p>
        </p:txBody>
      </p:sp>
      <p:sp>
        <p:nvSpPr>
          <p:cNvPr id="4" name="日付プレースホルダー 3">
            <a:extLst>
              <a:ext uri="{FF2B5EF4-FFF2-40B4-BE49-F238E27FC236}">
                <a16:creationId xmlns:a16="http://schemas.microsoft.com/office/drawing/2014/main" id="{E422598A-D7EC-4684-AAB9-04253E6E0E52}"/>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B1A14098-A45A-409A-A900-5ABAA16ABB61}"/>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786077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3DCF3-1206-400A-83EC-18C881B17AA7}"/>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2EE3423E-B427-493F-9D51-2B8C66FCF43A}"/>
              </a:ext>
            </a:extLst>
          </p:cNvPr>
          <p:cNvSpPr>
            <a:spLocks noGrp="1"/>
          </p:cNvSpPr>
          <p:nvPr>
            <p:ph idx="1"/>
          </p:nvPr>
        </p:nvSpPr>
        <p:spPr/>
        <p:txBody>
          <a:bodyPr/>
          <a:lstStyle/>
          <a:p>
            <a:r>
              <a:rPr lang="en-US" altLang="ja-JP" dirty="0"/>
              <a:t>α</a:t>
            </a:r>
            <a:r>
              <a:rPr kumimoji="1" lang="ja-JP" altLang="en-US" dirty="0"/>
              <a:t>＜</a:t>
            </a:r>
            <a:r>
              <a:rPr kumimoji="1" lang="en-US" altLang="ja-JP" dirty="0"/>
              <a:t>2</a:t>
            </a:r>
            <a:r>
              <a:rPr kumimoji="1" lang="ja-JP" altLang="en-US" dirty="0"/>
              <a:t>の時、タスク①が選択される</a:t>
            </a:r>
            <a:endParaRPr kumimoji="1" lang="en-US" altLang="ja-JP" dirty="0"/>
          </a:p>
          <a:p>
            <a:pPr marL="0" indent="0">
              <a:buNone/>
            </a:pPr>
            <a:r>
              <a:rPr kumimoji="1" lang="ja-JP" altLang="en-US" dirty="0"/>
              <a:t>　その場合、①→①→①→②→②→②</a:t>
            </a:r>
            <a:endParaRPr kumimoji="1" lang="en-US" altLang="ja-JP" dirty="0"/>
          </a:p>
          <a:p>
            <a:pPr marL="0" indent="0">
              <a:buNone/>
            </a:pPr>
            <a:r>
              <a:rPr lang="ja-JP" altLang="en-US" dirty="0"/>
              <a:t>　最悪メモリ消費量は</a:t>
            </a:r>
            <a:r>
              <a:rPr lang="en-US" altLang="ja-JP" dirty="0"/>
              <a:t>6</a:t>
            </a:r>
          </a:p>
          <a:p>
            <a:pPr marL="0" indent="0">
              <a:buNone/>
            </a:pPr>
            <a:endParaRPr kumimoji="1" lang="en-US" altLang="ja-JP" dirty="0"/>
          </a:p>
          <a:p>
            <a:r>
              <a:rPr lang="en-US" altLang="ja-JP" dirty="0"/>
              <a:t>α</a:t>
            </a:r>
            <a:r>
              <a:rPr kumimoji="1" lang="ja-JP" altLang="en-US" dirty="0"/>
              <a:t>＞</a:t>
            </a:r>
            <a:r>
              <a:rPr kumimoji="1" lang="en-US" altLang="ja-JP" dirty="0"/>
              <a:t>2</a:t>
            </a:r>
            <a:r>
              <a:rPr kumimoji="1" lang="ja-JP" altLang="en-US" dirty="0"/>
              <a:t>の時、タスク②が選択される</a:t>
            </a:r>
            <a:endParaRPr kumimoji="1" lang="en-US" altLang="ja-JP" dirty="0"/>
          </a:p>
          <a:p>
            <a:pPr marL="0" indent="0">
              <a:buNone/>
            </a:pPr>
            <a:r>
              <a:rPr lang="ja-JP" altLang="en-US" dirty="0"/>
              <a:t>　その場合、</a:t>
            </a:r>
            <a:r>
              <a:rPr kumimoji="1" lang="ja-JP" altLang="en-US" dirty="0"/>
              <a:t>①→②→②→②→①→</a:t>
            </a:r>
            <a:r>
              <a:rPr kumimoji="1" lang="ja-JP" altLang="en-US" dirty="0">
                <a:highlight>
                  <a:srgbClr val="FF0000"/>
                </a:highlight>
              </a:rPr>
              <a:t>①</a:t>
            </a:r>
            <a:r>
              <a:rPr lang="ja-JP" altLang="en-US" dirty="0"/>
              <a:t>デッドラインミスをする</a:t>
            </a:r>
            <a:endParaRPr lang="en-US" altLang="ja-JP" dirty="0"/>
          </a:p>
          <a:p>
            <a:pPr marL="0" indent="0">
              <a:buNone/>
            </a:pPr>
            <a:endParaRPr kumimoji="1" lang="en-US" altLang="ja-JP" dirty="0"/>
          </a:p>
          <a:p>
            <a:pPr marL="0" indent="0">
              <a:buNone/>
            </a:pPr>
            <a:r>
              <a:rPr lang="ja-JP" altLang="en-US" dirty="0"/>
              <a:t>　　　　このときの最良な範囲は</a:t>
            </a:r>
            <a:r>
              <a:rPr lang="en-US" altLang="ja-JP" dirty="0"/>
              <a:t>α</a:t>
            </a:r>
            <a:r>
              <a:rPr lang="ja-JP" altLang="en-US" dirty="0"/>
              <a:t>＜</a:t>
            </a:r>
            <a:r>
              <a:rPr lang="en-US" altLang="ja-JP" dirty="0"/>
              <a:t>2</a:t>
            </a:r>
            <a:r>
              <a:rPr lang="ja-JP" altLang="en-US" dirty="0"/>
              <a:t>となる</a:t>
            </a:r>
            <a:endParaRPr kumimoji="1" lang="ja-JP" altLang="en-US" dirty="0"/>
          </a:p>
        </p:txBody>
      </p:sp>
      <p:sp>
        <p:nvSpPr>
          <p:cNvPr id="4" name="日付プレースホルダー 3">
            <a:extLst>
              <a:ext uri="{FF2B5EF4-FFF2-40B4-BE49-F238E27FC236}">
                <a16:creationId xmlns:a16="http://schemas.microsoft.com/office/drawing/2014/main" id="{4F3A36EE-37DE-43C0-8D1D-66CE8D18F5CD}"/>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E7649ABA-8372-4469-B88E-0B22173EAB4A}"/>
              </a:ext>
            </a:extLst>
          </p:cNvPr>
          <p:cNvSpPr>
            <a:spLocks noGrp="1"/>
          </p:cNvSpPr>
          <p:nvPr>
            <p:ph type="sldNum" sz="quarter" idx="12"/>
          </p:nvPr>
        </p:nvSpPr>
        <p:spPr/>
        <p:txBody>
          <a:bodyPr/>
          <a:lstStyle/>
          <a:p>
            <a:fld id="{6926F6F1-2C0D-41CF-B349-C178C2F00F8B}" type="slidenum">
              <a:rPr kumimoji="1" lang="ja-JP" altLang="en-US" smtClean="0"/>
              <a:t>20</a:t>
            </a:fld>
            <a:endParaRPr kumimoji="1" lang="ja-JP" altLang="en-US"/>
          </a:p>
        </p:txBody>
      </p:sp>
    </p:spTree>
    <p:extLst>
      <p:ext uri="{BB962C8B-B14F-4D97-AF65-F5344CB8AC3E}">
        <p14:creationId xmlns:p14="http://schemas.microsoft.com/office/powerpoint/2010/main" val="1322216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プロ環境下⑪</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2020/12/14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7</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accent2"/>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7</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9</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769140" y="5181196"/>
              <a:ext cx="848365" cy="418755"/>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12</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2"/>
              <a:ext cx="66537" cy="144309"/>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493264" y="5104903"/>
              <a:ext cx="55930" cy="13761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6"/>
              <a:ext cx="57884"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493264" y="5538626"/>
              <a:ext cx="51689" cy="124164"/>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a:off x="6257906" y="3470867"/>
            <a:ext cx="533" cy="356947"/>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flipH="1">
            <a:off x="6254650" y="4158693"/>
            <a:ext cx="3789" cy="334965"/>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p:cNvCxnSpPr>
            <p:nvPr/>
          </p:nvCxnSpPr>
          <p:spPr>
            <a:xfrm>
              <a:off x="1319480" y="3471986"/>
              <a:ext cx="9083" cy="29368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endCxn id="179" idx="0"/>
            </p:cNvCxnSpPr>
            <p:nvPr/>
          </p:nvCxnSpPr>
          <p:spPr>
            <a:xfrm flipH="1">
              <a:off x="1316824" y="4133079"/>
              <a:ext cx="11739"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7</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4"/>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5"/>
                  <a:stretch>
                    <a:fillRect b="-4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7"/>
                  <a:stretch>
                    <a:fillRect b="-625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1" idx="6"/>
          </p:cNvCxnSpPr>
          <p:nvPr/>
        </p:nvCxnSpPr>
        <p:spPr>
          <a:xfrm flipH="1">
            <a:off x="6594075" y="2119924"/>
            <a:ext cx="966821" cy="18733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2866421"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6</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21</a:t>
            </a:fld>
            <a:endParaRPr kumimoji="1" lang="ja-JP" altLang="en-US"/>
          </a:p>
        </p:txBody>
      </p:sp>
      <mc:AlternateContent xmlns:mc="http://schemas.openxmlformats.org/markup-compatibility/2006" xmlns:a14="http://schemas.microsoft.com/office/drawing/2010/main">
        <mc:Choice Requires="a14">
          <p:sp>
            <p:nvSpPr>
              <p:cNvPr id="114" name="フローチャート: 判断 113">
                <a:extLst>
                  <a:ext uri="{FF2B5EF4-FFF2-40B4-BE49-F238E27FC236}">
                    <a16:creationId xmlns:a16="http://schemas.microsoft.com/office/drawing/2014/main" id="{D5937682-EE8B-4F72-B3F9-357EE04D6CA9}"/>
                  </a:ext>
                </a:extLst>
              </p:cNvPr>
              <p:cNvSpPr/>
              <p:nvPr/>
            </p:nvSpPr>
            <p:spPr>
              <a:xfrm>
                <a:off x="1252801" y="3680298"/>
                <a:ext cx="607055" cy="275553"/>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14" name="フローチャート: 判断 113">
                <a:extLst>
                  <a:ext uri="{FF2B5EF4-FFF2-40B4-BE49-F238E27FC236}">
                    <a16:creationId xmlns:a16="http://schemas.microsoft.com/office/drawing/2014/main" id="{D5937682-EE8B-4F72-B3F9-357EE04D6CA9}"/>
                  </a:ext>
                </a:extLst>
              </p:cNvPr>
              <p:cNvSpPr>
                <a:spLocks noRot="1" noChangeAspect="1" noMove="1" noResize="1" noEditPoints="1" noAdjustHandles="1" noChangeArrowheads="1" noChangeShapeType="1" noTextEdit="1"/>
              </p:cNvSpPr>
              <p:nvPr/>
            </p:nvSpPr>
            <p:spPr>
              <a:xfrm>
                <a:off x="1252801" y="3680298"/>
                <a:ext cx="607055" cy="275553"/>
              </a:xfrm>
              <a:prstGeom prst="flowChartDecision">
                <a:avLst/>
              </a:prstGeom>
              <a:blipFill>
                <a:blip r:embed="rId10"/>
                <a:stretch>
                  <a:fillRect b="-12500"/>
                </a:stretch>
              </a:blipFill>
            </p:spPr>
            <p:txBody>
              <a:bodyPr/>
              <a:lstStyle/>
              <a:p>
                <a:r>
                  <a:rPr lang="ja-JP" altLang="en-US">
                    <a:noFill/>
                  </a:rPr>
                  <a:t> </a:t>
                </a:r>
              </a:p>
            </p:txBody>
          </p:sp>
        </mc:Fallback>
      </mc:AlternateContent>
      <p:sp>
        <p:nvSpPr>
          <p:cNvPr id="122" name="テキスト ボックス 121">
            <a:extLst>
              <a:ext uri="{FF2B5EF4-FFF2-40B4-BE49-F238E27FC236}">
                <a16:creationId xmlns:a16="http://schemas.microsoft.com/office/drawing/2014/main" id="{F36B3882-CDEE-45EC-BAA5-865235CA658E}"/>
              </a:ext>
            </a:extLst>
          </p:cNvPr>
          <p:cNvSpPr txBox="1"/>
          <p:nvPr/>
        </p:nvSpPr>
        <p:spPr>
          <a:xfrm>
            <a:off x="7320577" y="2514268"/>
            <a:ext cx="1766915"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デッドラインミス</a:t>
            </a:r>
            <a:endParaRPr lang="en-US" altLang="ja-JP" sz="1500" dirty="0"/>
          </a:p>
        </p:txBody>
      </p:sp>
      <p:cxnSp>
        <p:nvCxnSpPr>
          <p:cNvPr id="123" name="直線矢印コネクタ 122">
            <a:extLst>
              <a:ext uri="{FF2B5EF4-FFF2-40B4-BE49-F238E27FC236}">
                <a16:creationId xmlns:a16="http://schemas.microsoft.com/office/drawing/2014/main" id="{BE00E17D-DAC6-435B-A070-959EB96E13A2}"/>
              </a:ext>
            </a:extLst>
          </p:cNvPr>
          <p:cNvCxnSpPr>
            <a:cxnSpLocks/>
            <a:stCxn id="122" idx="2"/>
            <a:endCxn id="304" idx="0"/>
          </p:cNvCxnSpPr>
          <p:nvPr/>
        </p:nvCxnSpPr>
        <p:spPr>
          <a:xfrm flipH="1">
            <a:off x="6697209" y="2837433"/>
            <a:ext cx="1506826" cy="132125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697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4C075-93DF-4AF6-82DD-1440A420084D}"/>
              </a:ext>
            </a:extLst>
          </p:cNvPr>
          <p:cNvSpPr>
            <a:spLocks noGrp="1"/>
          </p:cNvSpPr>
          <p:nvPr>
            <p:ph type="title"/>
          </p:nvPr>
        </p:nvSpPr>
        <p:spPr/>
        <p:txBody>
          <a:bodyPr/>
          <a:lstStyle/>
          <a:p>
            <a:r>
              <a:rPr lang="en-US" altLang="ja-JP" dirty="0"/>
              <a:t>a</a:t>
            </a:r>
            <a:r>
              <a:rPr lang="ja-JP" altLang="en-US" dirty="0"/>
              <a:t>の値</a:t>
            </a:r>
            <a:endParaRPr kumimoji="1" lang="ja-JP" altLang="en-US" dirty="0"/>
          </a:p>
        </p:txBody>
      </p:sp>
      <p:sp>
        <p:nvSpPr>
          <p:cNvPr id="3" name="コンテンツ プレースホルダー 2">
            <a:extLst>
              <a:ext uri="{FF2B5EF4-FFF2-40B4-BE49-F238E27FC236}">
                <a16:creationId xmlns:a16="http://schemas.microsoft.com/office/drawing/2014/main" id="{59287EC4-DA6F-43C8-B1E0-E87DAC064152}"/>
              </a:ext>
            </a:extLst>
          </p:cNvPr>
          <p:cNvSpPr>
            <a:spLocks noGrp="1"/>
          </p:cNvSpPr>
          <p:nvPr>
            <p:ph idx="1"/>
          </p:nvPr>
        </p:nvSpPr>
        <p:spPr/>
        <p:txBody>
          <a:bodyPr>
            <a:normAutofit/>
          </a:bodyPr>
          <a:lstStyle/>
          <a:p>
            <a:r>
              <a:rPr kumimoji="1" lang="ja-JP" altLang="en-US" dirty="0"/>
              <a:t>初期状態の分岐</a:t>
            </a:r>
            <a:endParaRPr kumimoji="1" lang="en-US" altLang="ja-JP" dirty="0"/>
          </a:p>
          <a:p>
            <a:pPr marL="0" indent="0">
              <a:buNone/>
            </a:pPr>
            <a:r>
              <a:rPr lang="ja-JP" altLang="en-US" dirty="0"/>
              <a:t>　</a:t>
            </a:r>
            <a:r>
              <a:rPr lang="en-US" altLang="ja-JP" dirty="0"/>
              <a:t>3a</a:t>
            </a:r>
            <a:r>
              <a:rPr lang="ja-JP" altLang="en-US" dirty="0"/>
              <a:t>＋</a:t>
            </a:r>
            <a:r>
              <a:rPr lang="en-US" altLang="ja-JP" dirty="0"/>
              <a:t>3×2</a:t>
            </a:r>
            <a:r>
              <a:rPr lang="ja-JP" altLang="en-US" dirty="0"/>
              <a:t>　＝　</a:t>
            </a:r>
            <a:r>
              <a:rPr lang="en-US" altLang="ja-JP" dirty="0"/>
              <a:t>2a</a:t>
            </a:r>
            <a:r>
              <a:rPr lang="ja-JP" altLang="en-US" dirty="0"/>
              <a:t>＋</a:t>
            </a:r>
            <a:r>
              <a:rPr lang="en-US" altLang="ja-JP" dirty="0"/>
              <a:t>3×3</a:t>
            </a:r>
          </a:p>
          <a:p>
            <a:pPr marL="0" indent="0">
              <a:buNone/>
            </a:pPr>
            <a:r>
              <a:rPr kumimoji="1" lang="ja-JP" altLang="en-US" dirty="0"/>
              <a:t>　　　　　  </a:t>
            </a:r>
            <a:r>
              <a:rPr kumimoji="1" lang="en-US" altLang="ja-JP" dirty="0"/>
              <a:t>a</a:t>
            </a:r>
            <a:r>
              <a:rPr lang="ja-JP" altLang="en-US" dirty="0"/>
              <a:t>＝</a:t>
            </a:r>
            <a:r>
              <a:rPr lang="en-US" altLang="ja-JP" dirty="0"/>
              <a:t>3</a:t>
            </a:r>
          </a:p>
          <a:p>
            <a:pPr marL="0" indent="0">
              <a:buNone/>
            </a:pPr>
            <a:endParaRPr lang="en-US" altLang="ja-JP" dirty="0"/>
          </a:p>
          <a:p>
            <a:pPr marL="0" indent="0">
              <a:buNone/>
            </a:pPr>
            <a:r>
              <a:rPr lang="ja-JP" altLang="en-US" dirty="0"/>
              <a:t>　</a:t>
            </a:r>
            <a:r>
              <a:rPr lang="en-US" altLang="ja-JP" dirty="0"/>
              <a:t>α</a:t>
            </a:r>
            <a:r>
              <a:rPr lang="ja-JP" altLang="en-US" dirty="0"/>
              <a:t>＞</a:t>
            </a:r>
            <a:r>
              <a:rPr lang="en-US" altLang="ja-JP" dirty="0"/>
              <a:t>3</a:t>
            </a:r>
            <a:r>
              <a:rPr lang="ja-JP" altLang="en-US" dirty="0"/>
              <a:t>の時と、</a:t>
            </a:r>
            <a:r>
              <a:rPr lang="en-US" altLang="ja-JP" dirty="0"/>
              <a:t>α</a:t>
            </a:r>
            <a:r>
              <a:rPr lang="ja-JP" altLang="en-US" dirty="0"/>
              <a:t>＜</a:t>
            </a:r>
            <a:r>
              <a:rPr lang="en-US" altLang="ja-JP" dirty="0"/>
              <a:t>3</a:t>
            </a:r>
            <a:r>
              <a:rPr lang="ja-JP" altLang="en-US" dirty="0"/>
              <a:t>の時で場合分けして考える</a:t>
            </a:r>
            <a:endParaRPr lang="en-US" altLang="ja-JP" dirty="0"/>
          </a:p>
          <a:p>
            <a:pPr marL="0" indent="0">
              <a:buNone/>
            </a:pPr>
            <a:endParaRPr lang="en-US" altLang="ja-JP" dirty="0"/>
          </a:p>
          <a:p>
            <a:pPr marL="0" indent="0">
              <a:buNone/>
            </a:pPr>
            <a:endParaRPr kumimoji="1" lang="en-US" altLang="ja-JP" dirty="0"/>
          </a:p>
        </p:txBody>
      </p:sp>
      <p:sp>
        <p:nvSpPr>
          <p:cNvPr id="4" name="日付プレースホルダー 3">
            <a:extLst>
              <a:ext uri="{FF2B5EF4-FFF2-40B4-BE49-F238E27FC236}">
                <a16:creationId xmlns:a16="http://schemas.microsoft.com/office/drawing/2014/main" id="{20B0842E-D790-49E0-9892-E6DE9C60B3FA}"/>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9ECB1426-0670-43F8-80F2-1101DB95EDA0}"/>
              </a:ext>
            </a:extLst>
          </p:cNvPr>
          <p:cNvSpPr>
            <a:spLocks noGrp="1"/>
          </p:cNvSpPr>
          <p:nvPr>
            <p:ph type="sldNum" sz="quarter" idx="12"/>
          </p:nvPr>
        </p:nvSpPr>
        <p:spPr/>
        <p:txBody>
          <a:bodyPr/>
          <a:lstStyle/>
          <a:p>
            <a:fld id="{6926F6F1-2C0D-41CF-B349-C178C2F00F8B}" type="slidenum">
              <a:rPr kumimoji="1" lang="ja-JP" altLang="en-US" smtClean="0"/>
              <a:t>22</a:t>
            </a:fld>
            <a:endParaRPr kumimoji="1" lang="ja-JP" altLang="en-US"/>
          </a:p>
        </p:txBody>
      </p:sp>
    </p:spTree>
    <p:extLst>
      <p:ext uri="{BB962C8B-B14F-4D97-AF65-F5344CB8AC3E}">
        <p14:creationId xmlns:p14="http://schemas.microsoft.com/office/powerpoint/2010/main" val="325995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1BB82-2227-4D7F-BDC8-05B218ACCF36}"/>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a:t>
            </a:r>
            <a:r>
              <a:rPr kumimoji="1" lang="en-US" altLang="ja-JP" dirty="0"/>
              <a:t>3</a:t>
            </a:r>
            <a:r>
              <a:rPr kumimoji="1" lang="ja-JP" altLang="en-US" dirty="0"/>
              <a:t>の時</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8821068-7A94-4421-829A-651E1DB7AA02}"/>
              </a:ext>
            </a:extLst>
          </p:cNvPr>
          <p:cNvSpPr>
            <a:spLocks noGrp="1"/>
          </p:cNvSpPr>
          <p:nvPr>
            <p:ph idx="1"/>
          </p:nvPr>
        </p:nvSpPr>
        <p:spPr/>
        <p:txBody>
          <a:bodyPr/>
          <a:lstStyle/>
          <a:p>
            <a:r>
              <a:rPr lang="en-US" altLang="ja-JP" dirty="0"/>
              <a:t>a</a:t>
            </a:r>
            <a:r>
              <a:rPr kumimoji="1" lang="ja-JP" altLang="en-US" dirty="0"/>
              <a:t>＜</a:t>
            </a:r>
            <a:r>
              <a:rPr kumimoji="1" lang="en-US" altLang="ja-JP" dirty="0"/>
              <a:t>3</a:t>
            </a:r>
            <a:r>
              <a:rPr kumimoji="1" lang="ja-JP" altLang="en-US" dirty="0"/>
              <a:t>のとき、タスク①が選択される</a:t>
            </a:r>
            <a:endParaRPr kumimoji="1" lang="en-US" altLang="ja-JP" dirty="0"/>
          </a:p>
          <a:p>
            <a:pPr marL="0" indent="0">
              <a:buNone/>
            </a:pPr>
            <a:r>
              <a:rPr kumimoji="1" lang="ja-JP" altLang="en-US" dirty="0"/>
              <a:t>　次状態</a:t>
            </a:r>
            <a:r>
              <a:rPr kumimoji="1" lang="en-US" altLang="ja-JP" dirty="0"/>
              <a:t>(</a:t>
            </a:r>
            <a:r>
              <a:rPr kumimoji="1" lang="ja-JP" altLang="en-US" dirty="0"/>
              <a:t>タスク①が</a:t>
            </a:r>
            <a:r>
              <a:rPr kumimoji="1" lang="en-US" altLang="ja-JP" dirty="0"/>
              <a:t>1</a:t>
            </a:r>
            <a:r>
              <a:rPr kumimoji="1" lang="ja-JP" altLang="en-US" dirty="0"/>
              <a:t>進んだ状態</a:t>
            </a:r>
            <a:r>
              <a:rPr kumimoji="1" lang="en-US" altLang="ja-JP" dirty="0"/>
              <a:t>)</a:t>
            </a:r>
            <a:r>
              <a:rPr kumimoji="1" lang="ja-JP" altLang="en-US" dirty="0"/>
              <a:t>の分岐</a:t>
            </a:r>
            <a:endParaRPr kumimoji="1" lang="en-US" altLang="ja-JP" dirty="0"/>
          </a:p>
          <a:p>
            <a:pPr marL="0" indent="0">
              <a:buNone/>
            </a:pPr>
            <a:r>
              <a:rPr lang="ja-JP" altLang="en-US" dirty="0"/>
              <a:t>　</a:t>
            </a:r>
            <a:r>
              <a:rPr lang="en-US" altLang="ja-JP" dirty="0"/>
              <a:t>4a</a:t>
            </a:r>
            <a:r>
              <a:rPr lang="ja-JP" altLang="en-US" dirty="0"/>
              <a:t>＋</a:t>
            </a:r>
            <a:r>
              <a:rPr lang="en-US" altLang="ja-JP" dirty="0"/>
              <a:t>2×2</a:t>
            </a:r>
            <a:r>
              <a:rPr lang="ja-JP" altLang="en-US" dirty="0"/>
              <a:t>　＝　</a:t>
            </a:r>
            <a:r>
              <a:rPr lang="en-US" altLang="ja-JP" dirty="0"/>
              <a:t>2a</a:t>
            </a:r>
            <a:r>
              <a:rPr lang="ja-JP" altLang="en-US" dirty="0"/>
              <a:t>＋</a:t>
            </a:r>
            <a:r>
              <a:rPr lang="en-US" altLang="ja-JP" dirty="0"/>
              <a:t>3×2</a:t>
            </a:r>
          </a:p>
          <a:p>
            <a:pPr marL="0" indent="0">
              <a:buNone/>
            </a:pPr>
            <a:r>
              <a:rPr kumimoji="1" lang="ja-JP" altLang="en-US" dirty="0"/>
              <a:t>　　　　　  </a:t>
            </a:r>
            <a:r>
              <a:rPr kumimoji="1" lang="en-US" altLang="ja-JP" dirty="0"/>
              <a:t>a</a:t>
            </a:r>
            <a:r>
              <a:rPr lang="ja-JP" altLang="en-US" dirty="0"/>
              <a:t>＝</a:t>
            </a:r>
            <a:r>
              <a:rPr lang="en-US" altLang="ja-JP" dirty="0"/>
              <a:t>1</a:t>
            </a:r>
          </a:p>
          <a:p>
            <a:pPr marL="0" indent="0">
              <a:buNone/>
            </a:pPr>
            <a:endParaRPr lang="en-US" altLang="ja-JP" dirty="0"/>
          </a:p>
          <a:p>
            <a:r>
              <a:rPr kumimoji="1" lang="en-US" altLang="ja-JP" dirty="0"/>
              <a:t>α</a:t>
            </a:r>
            <a:r>
              <a:rPr kumimoji="1" lang="ja-JP" altLang="en-US" dirty="0"/>
              <a:t>＜</a:t>
            </a:r>
            <a:r>
              <a:rPr kumimoji="1" lang="en-US" altLang="ja-JP" dirty="0"/>
              <a:t>3</a:t>
            </a:r>
            <a:r>
              <a:rPr kumimoji="1" lang="ja-JP" altLang="en-US" dirty="0"/>
              <a:t>かつ</a:t>
            </a:r>
            <a:r>
              <a:rPr kumimoji="1" lang="en-US" altLang="ja-JP" dirty="0"/>
              <a:t>α</a:t>
            </a:r>
            <a:r>
              <a:rPr kumimoji="1" lang="ja-JP" altLang="en-US" dirty="0"/>
              <a:t>＞</a:t>
            </a:r>
            <a:r>
              <a:rPr kumimoji="1" lang="en-US" altLang="ja-JP" dirty="0"/>
              <a:t>1</a:t>
            </a:r>
            <a:r>
              <a:rPr kumimoji="1" lang="ja-JP" altLang="en-US" dirty="0"/>
              <a:t>の時、タスク②が選択される</a:t>
            </a:r>
            <a:endParaRPr kumimoji="1" lang="en-US" altLang="ja-JP" dirty="0"/>
          </a:p>
          <a:p>
            <a:pPr marL="0" indent="0">
              <a:buNone/>
            </a:pPr>
            <a:r>
              <a:rPr lang="ja-JP" altLang="en-US" dirty="0"/>
              <a:t>　次々状態</a:t>
            </a:r>
            <a:r>
              <a:rPr lang="en-US" altLang="ja-JP" dirty="0"/>
              <a:t>(</a:t>
            </a:r>
            <a:r>
              <a:rPr lang="ja-JP" altLang="en-US" dirty="0"/>
              <a:t>タスク①とタスク②が一つずつ進んだ状態</a:t>
            </a:r>
            <a:r>
              <a:rPr lang="en-US" altLang="ja-JP" dirty="0"/>
              <a:t>)</a:t>
            </a:r>
            <a:r>
              <a:rPr lang="ja-JP" altLang="en-US" dirty="0"/>
              <a:t>の分岐</a:t>
            </a:r>
            <a:endParaRPr lang="en-US" altLang="ja-JP" dirty="0"/>
          </a:p>
          <a:p>
            <a:pPr marL="0" indent="0">
              <a:buNone/>
            </a:pPr>
            <a:r>
              <a:rPr lang="ja-JP" altLang="en-US" dirty="0"/>
              <a:t>　</a:t>
            </a:r>
            <a:r>
              <a:rPr lang="en-US" altLang="ja-JP" dirty="0"/>
              <a:t>4a</a:t>
            </a:r>
            <a:r>
              <a:rPr lang="ja-JP" altLang="en-US" dirty="0"/>
              <a:t>＋</a:t>
            </a:r>
            <a:r>
              <a:rPr lang="en-US" altLang="ja-JP" dirty="0"/>
              <a:t>2×1</a:t>
            </a:r>
            <a:r>
              <a:rPr lang="ja-JP" altLang="en-US" dirty="0"/>
              <a:t>　＝　</a:t>
            </a:r>
            <a:r>
              <a:rPr lang="en-US" altLang="ja-JP" dirty="0"/>
              <a:t>3a</a:t>
            </a:r>
            <a:r>
              <a:rPr lang="ja-JP" altLang="en-US" dirty="0"/>
              <a:t>＋</a:t>
            </a:r>
            <a:r>
              <a:rPr lang="en-US" altLang="ja-JP" dirty="0"/>
              <a:t>2×2</a:t>
            </a:r>
          </a:p>
          <a:p>
            <a:pPr marL="0" indent="0">
              <a:buNone/>
            </a:pPr>
            <a:r>
              <a:rPr kumimoji="1" lang="ja-JP" altLang="en-US" dirty="0"/>
              <a:t>　　　　　  </a:t>
            </a:r>
            <a:r>
              <a:rPr kumimoji="1" lang="en-US" altLang="ja-JP" dirty="0"/>
              <a:t>a</a:t>
            </a:r>
            <a:r>
              <a:rPr lang="ja-JP" altLang="en-US" dirty="0"/>
              <a:t>＝</a:t>
            </a:r>
            <a:r>
              <a:rPr lang="en-US" altLang="ja-JP" dirty="0"/>
              <a:t>2</a:t>
            </a:r>
          </a:p>
          <a:p>
            <a:endParaRPr kumimoji="1" lang="ja-JP" altLang="en-US" dirty="0"/>
          </a:p>
        </p:txBody>
      </p:sp>
      <p:sp>
        <p:nvSpPr>
          <p:cNvPr id="4" name="日付プレースホルダー 3">
            <a:extLst>
              <a:ext uri="{FF2B5EF4-FFF2-40B4-BE49-F238E27FC236}">
                <a16:creationId xmlns:a16="http://schemas.microsoft.com/office/drawing/2014/main" id="{27A0E678-D4EE-4E4E-8253-323C6E96F3A5}"/>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A1A6BC66-DC11-4B4D-B25A-544CBC9B4B91}"/>
              </a:ext>
            </a:extLst>
          </p:cNvPr>
          <p:cNvSpPr>
            <a:spLocks noGrp="1"/>
          </p:cNvSpPr>
          <p:nvPr>
            <p:ph type="sldNum" sz="quarter" idx="12"/>
          </p:nvPr>
        </p:nvSpPr>
        <p:spPr/>
        <p:txBody>
          <a:bodyPr/>
          <a:lstStyle/>
          <a:p>
            <a:fld id="{6926F6F1-2C0D-41CF-B349-C178C2F00F8B}" type="slidenum">
              <a:rPr kumimoji="1" lang="ja-JP" altLang="en-US" smtClean="0"/>
              <a:t>23</a:t>
            </a:fld>
            <a:endParaRPr kumimoji="1" lang="ja-JP" altLang="en-US"/>
          </a:p>
        </p:txBody>
      </p:sp>
    </p:spTree>
    <p:extLst>
      <p:ext uri="{BB962C8B-B14F-4D97-AF65-F5344CB8AC3E}">
        <p14:creationId xmlns:p14="http://schemas.microsoft.com/office/powerpoint/2010/main" val="194516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A1C23E-8DFB-4C59-9A10-A7A3E362514B}"/>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a:t>
            </a:r>
            <a:r>
              <a:rPr kumimoji="1" lang="en-US" altLang="ja-JP" dirty="0"/>
              <a:t>3</a:t>
            </a:r>
            <a:r>
              <a:rPr kumimoji="1" lang="ja-JP" altLang="en-US" dirty="0"/>
              <a:t>、</a:t>
            </a:r>
            <a:r>
              <a:rPr kumimoji="1" lang="en-US" altLang="ja-JP" dirty="0"/>
              <a:t>α</a:t>
            </a:r>
            <a:r>
              <a:rPr kumimoji="1" lang="ja-JP" altLang="en-US" dirty="0"/>
              <a:t>＞</a:t>
            </a:r>
            <a:r>
              <a:rPr kumimoji="1" lang="en-US" altLang="ja-JP" dirty="0"/>
              <a:t>1</a:t>
            </a:r>
            <a:r>
              <a:rPr kumimoji="1" lang="ja-JP" altLang="en-US" dirty="0"/>
              <a:t>の時</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A0AEE7E-5B0E-4F67-885D-6AF7809F7238}"/>
              </a:ext>
            </a:extLst>
          </p:cNvPr>
          <p:cNvSpPr>
            <a:spLocks noGrp="1"/>
          </p:cNvSpPr>
          <p:nvPr>
            <p:ph idx="1"/>
          </p:nvPr>
        </p:nvSpPr>
        <p:spPr/>
        <p:txBody>
          <a:bodyPr>
            <a:normAutofit lnSpcReduction="10000"/>
          </a:bodyPr>
          <a:lstStyle/>
          <a:p>
            <a:r>
              <a:rPr kumimoji="1" lang="en-US" altLang="ja-JP" dirty="0"/>
              <a:t>α</a:t>
            </a:r>
            <a:r>
              <a:rPr kumimoji="1" lang="ja-JP" altLang="en-US" dirty="0"/>
              <a:t>＜</a:t>
            </a:r>
            <a:r>
              <a:rPr kumimoji="1" lang="en-US" altLang="ja-JP" dirty="0"/>
              <a:t>3</a:t>
            </a:r>
            <a:r>
              <a:rPr kumimoji="1" lang="ja-JP" altLang="en-US" dirty="0"/>
              <a:t>かつ</a:t>
            </a:r>
            <a:r>
              <a:rPr kumimoji="1" lang="en-US" altLang="ja-JP" dirty="0"/>
              <a:t>α</a:t>
            </a:r>
            <a:r>
              <a:rPr kumimoji="1" lang="ja-JP" altLang="en-US" dirty="0"/>
              <a:t>＞</a:t>
            </a:r>
            <a:r>
              <a:rPr kumimoji="1" lang="en-US" altLang="ja-JP" dirty="0"/>
              <a:t>1</a:t>
            </a:r>
            <a:r>
              <a:rPr kumimoji="1" lang="ja-JP" altLang="en-US" dirty="0"/>
              <a:t>かつ</a:t>
            </a:r>
            <a:r>
              <a:rPr kumimoji="1" lang="en-US" altLang="ja-JP" dirty="0"/>
              <a:t>α</a:t>
            </a:r>
            <a:r>
              <a:rPr kumimoji="1" lang="ja-JP" altLang="en-US" dirty="0"/>
              <a:t>＞</a:t>
            </a:r>
            <a:r>
              <a:rPr kumimoji="1" lang="en-US" altLang="ja-JP" dirty="0"/>
              <a:t>2</a:t>
            </a:r>
            <a:r>
              <a:rPr kumimoji="1" lang="ja-JP" altLang="en-US" dirty="0"/>
              <a:t>の時</a:t>
            </a:r>
            <a:r>
              <a:rPr lang="en-US" altLang="ja-JP" dirty="0"/>
              <a:t>(</a:t>
            </a:r>
            <a:r>
              <a:rPr lang="ja-JP" altLang="en-US" dirty="0"/>
              <a:t>現在の状態：①→②</a:t>
            </a:r>
            <a:r>
              <a:rPr lang="en-US" altLang="ja-JP" dirty="0"/>
              <a:t>)</a:t>
            </a:r>
            <a:endParaRPr kumimoji="1" lang="en-US" altLang="ja-JP" dirty="0"/>
          </a:p>
          <a:p>
            <a:pPr marL="0" indent="0">
              <a:buNone/>
            </a:pPr>
            <a:r>
              <a:rPr lang="ja-JP" altLang="en-US" dirty="0"/>
              <a:t>　　　　　　　↓</a:t>
            </a:r>
            <a:endParaRPr lang="en-US" altLang="ja-JP" dirty="0"/>
          </a:p>
          <a:p>
            <a:pPr marL="0" indent="0">
              <a:buNone/>
            </a:pPr>
            <a:r>
              <a:rPr kumimoji="1" lang="ja-JP" altLang="en-US" dirty="0"/>
              <a:t>　</a:t>
            </a:r>
            <a:r>
              <a:rPr kumimoji="1" lang="en-US" altLang="ja-JP" dirty="0"/>
              <a:t>α</a:t>
            </a:r>
            <a:r>
              <a:rPr kumimoji="1" lang="ja-JP" altLang="en-US" dirty="0"/>
              <a:t>＜</a:t>
            </a:r>
            <a:r>
              <a:rPr kumimoji="1" lang="en-US" altLang="ja-JP" dirty="0"/>
              <a:t>3</a:t>
            </a:r>
            <a:r>
              <a:rPr kumimoji="1" lang="ja-JP" altLang="en-US" dirty="0"/>
              <a:t>かつ</a:t>
            </a:r>
            <a:r>
              <a:rPr kumimoji="1" lang="en-US" altLang="ja-JP" dirty="0"/>
              <a:t>α</a:t>
            </a:r>
            <a:r>
              <a:rPr kumimoji="1" lang="ja-JP" altLang="en-US" dirty="0"/>
              <a:t>＞</a:t>
            </a:r>
            <a:r>
              <a:rPr kumimoji="1" lang="en-US" altLang="ja-JP" dirty="0"/>
              <a:t>2</a:t>
            </a:r>
            <a:r>
              <a:rPr kumimoji="1" lang="ja-JP" altLang="en-US" dirty="0"/>
              <a:t>の</a:t>
            </a:r>
            <a:r>
              <a:rPr lang="ja-JP" altLang="en-US" dirty="0"/>
              <a:t>時、タスク②が選択される</a:t>
            </a:r>
            <a:endParaRPr lang="en-US" altLang="ja-JP" dirty="0"/>
          </a:p>
          <a:p>
            <a:pPr marL="0" indent="0">
              <a:buNone/>
            </a:pPr>
            <a:r>
              <a:rPr kumimoji="1" lang="ja-JP" altLang="en-US" dirty="0"/>
              <a:t>　この場合①→②→②→②→①→</a:t>
            </a:r>
            <a:r>
              <a:rPr kumimoji="1" lang="ja-JP" altLang="en-US" dirty="0">
                <a:highlight>
                  <a:srgbClr val="FF0000"/>
                </a:highlight>
              </a:rPr>
              <a:t>①</a:t>
            </a:r>
            <a:r>
              <a:rPr lang="ja-JP" altLang="en-US" dirty="0"/>
              <a:t>デッドラインミスをする</a:t>
            </a:r>
            <a:endParaRPr lang="en-US" altLang="ja-JP" dirty="0"/>
          </a:p>
          <a:p>
            <a:pPr marL="0" indent="0">
              <a:buNone/>
            </a:pPr>
            <a:endParaRPr kumimoji="1" lang="en-US" altLang="ja-JP" dirty="0"/>
          </a:p>
          <a:p>
            <a:r>
              <a:rPr kumimoji="1" lang="en-US" altLang="ja-JP" dirty="0"/>
              <a:t>α</a:t>
            </a:r>
            <a:r>
              <a:rPr kumimoji="1" lang="ja-JP" altLang="en-US" dirty="0"/>
              <a:t>＜</a:t>
            </a:r>
            <a:r>
              <a:rPr kumimoji="1" lang="en-US" altLang="ja-JP" dirty="0"/>
              <a:t>3</a:t>
            </a:r>
            <a:r>
              <a:rPr kumimoji="1" lang="ja-JP" altLang="en-US" dirty="0"/>
              <a:t>かつ</a:t>
            </a:r>
            <a:r>
              <a:rPr kumimoji="1" lang="en-US" altLang="ja-JP" dirty="0"/>
              <a:t>α</a:t>
            </a:r>
            <a:r>
              <a:rPr kumimoji="1" lang="ja-JP" altLang="en-US" dirty="0"/>
              <a:t>＞</a:t>
            </a:r>
            <a:r>
              <a:rPr kumimoji="1" lang="en-US" altLang="ja-JP" dirty="0"/>
              <a:t>1</a:t>
            </a:r>
            <a:r>
              <a:rPr kumimoji="1" lang="ja-JP" altLang="en-US" dirty="0"/>
              <a:t>かつ</a:t>
            </a:r>
            <a:r>
              <a:rPr kumimoji="1" lang="en-US" altLang="ja-JP" dirty="0"/>
              <a:t>α</a:t>
            </a:r>
            <a:r>
              <a:rPr kumimoji="1" lang="ja-JP" altLang="en-US" dirty="0"/>
              <a:t>＜</a:t>
            </a:r>
            <a:r>
              <a:rPr kumimoji="1" lang="en-US" altLang="ja-JP" dirty="0"/>
              <a:t>2</a:t>
            </a:r>
            <a:r>
              <a:rPr kumimoji="1" lang="ja-JP" altLang="en-US" dirty="0"/>
              <a:t>の時</a:t>
            </a:r>
            <a:r>
              <a:rPr lang="en-US" altLang="ja-JP" dirty="0"/>
              <a:t>(</a:t>
            </a:r>
            <a:r>
              <a:rPr lang="ja-JP" altLang="en-US" dirty="0"/>
              <a:t>現在の状態：①→②</a:t>
            </a:r>
            <a:r>
              <a:rPr lang="en-US" altLang="ja-JP" dirty="0"/>
              <a:t>)</a:t>
            </a:r>
            <a:endParaRPr kumimoji="1" lang="en-US" altLang="ja-JP" dirty="0"/>
          </a:p>
          <a:p>
            <a:pPr marL="0" indent="0">
              <a:buNone/>
            </a:pPr>
            <a:r>
              <a:rPr lang="ja-JP" altLang="en-US" dirty="0"/>
              <a:t>　　　　　　　↓</a:t>
            </a:r>
            <a:endParaRPr lang="en-US" altLang="ja-JP" dirty="0"/>
          </a:p>
          <a:p>
            <a:pPr marL="0" indent="0">
              <a:buNone/>
            </a:pPr>
            <a:r>
              <a:rPr kumimoji="1" lang="ja-JP" altLang="en-US" dirty="0"/>
              <a:t>　</a:t>
            </a:r>
            <a:r>
              <a:rPr kumimoji="1" lang="en-US" altLang="ja-JP" dirty="0"/>
              <a:t>α</a:t>
            </a:r>
            <a:r>
              <a:rPr kumimoji="1" lang="ja-JP" altLang="en-US" dirty="0"/>
              <a:t>＞</a:t>
            </a:r>
            <a:r>
              <a:rPr kumimoji="1" lang="en-US" altLang="ja-JP" dirty="0"/>
              <a:t>1</a:t>
            </a:r>
            <a:r>
              <a:rPr kumimoji="1" lang="ja-JP" altLang="en-US" dirty="0"/>
              <a:t>かつ</a:t>
            </a:r>
            <a:r>
              <a:rPr kumimoji="1" lang="en-US" altLang="ja-JP" dirty="0"/>
              <a:t>α</a:t>
            </a:r>
            <a:r>
              <a:rPr kumimoji="1" lang="ja-JP" altLang="en-US" dirty="0"/>
              <a:t>＜</a:t>
            </a:r>
            <a:r>
              <a:rPr kumimoji="1" lang="en-US" altLang="ja-JP" dirty="0"/>
              <a:t>2</a:t>
            </a:r>
            <a:r>
              <a:rPr kumimoji="1" lang="ja-JP" altLang="en-US" dirty="0"/>
              <a:t>の時、タスク①が選択される</a:t>
            </a:r>
            <a:endParaRPr kumimoji="1" lang="en-US" altLang="ja-JP" dirty="0"/>
          </a:p>
          <a:p>
            <a:pPr marL="0" indent="0">
              <a:buNone/>
            </a:pPr>
            <a:r>
              <a:rPr lang="ja-JP" altLang="en-US" dirty="0"/>
              <a:t>　この場合</a:t>
            </a:r>
            <a:r>
              <a:rPr kumimoji="1" lang="ja-JP" altLang="en-US" dirty="0"/>
              <a:t>①→②→①→①→②→②</a:t>
            </a:r>
            <a:endParaRPr kumimoji="1" lang="en-US" altLang="ja-JP" dirty="0"/>
          </a:p>
          <a:p>
            <a:pPr marL="0" indent="0">
              <a:buNone/>
            </a:pPr>
            <a:r>
              <a:rPr kumimoji="1" lang="ja-JP" altLang="en-US" dirty="0"/>
              <a:t>　最悪メモリ消費量は</a:t>
            </a:r>
            <a:r>
              <a:rPr kumimoji="1" lang="en-US" altLang="ja-JP" dirty="0"/>
              <a:t>8</a:t>
            </a:r>
          </a:p>
          <a:p>
            <a:pPr marL="0" indent="0">
              <a:buNone/>
            </a:pPr>
            <a:endParaRPr kumimoji="1" lang="en-US" altLang="ja-JP" dirty="0"/>
          </a:p>
          <a:p>
            <a:endParaRPr kumimoji="1" lang="en-US" altLang="ja-JP" dirty="0"/>
          </a:p>
        </p:txBody>
      </p:sp>
      <p:sp>
        <p:nvSpPr>
          <p:cNvPr id="4" name="日付プレースホルダー 3">
            <a:extLst>
              <a:ext uri="{FF2B5EF4-FFF2-40B4-BE49-F238E27FC236}">
                <a16:creationId xmlns:a16="http://schemas.microsoft.com/office/drawing/2014/main" id="{E89D0F8F-972F-46A9-94E4-05DD65352F5E}"/>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7AA11FD6-CA2D-4144-8A8B-8C9720DB509A}"/>
              </a:ext>
            </a:extLst>
          </p:cNvPr>
          <p:cNvSpPr>
            <a:spLocks noGrp="1"/>
          </p:cNvSpPr>
          <p:nvPr>
            <p:ph type="sldNum" sz="quarter" idx="12"/>
          </p:nvPr>
        </p:nvSpPr>
        <p:spPr/>
        <p:txBody>
          <a:bodyPr/>
          <a:lstStyle/>
          <a:p>
            <a:fld id="{6926F6F1-2C0D-41CF-B349-C178C2F00F8B}" type="slidenum">
              <a:rPr kumimoji="1" lang="ja-JP" altLang="en-US" smtClean="0"/>
              <a:t>24</a:t>
            </a:fld>
            <a:endParaRPr kumimoji="1" lang="ja-JP" altLang="en-US"/>
          </a:p>
        </p:txBody>
      </p:sp>
    </p:spTree>
    <p:extLst>
      <p:ext uri="{BB962C8B-B14F-4D97-AF65-F5344CB8AC3E}">
        <p14:creationId xmlns:p14="http://schemas.microsoft.com/office/powerpoint/2010/main" val="2337751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7C6F8F-354B-4C81-BA45-D04E95653894}"/>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a:t>
            </a:r>
            <a:r>
              <a:rPr kumimoji="1" lang="en-US" altLang="ja-JP" dirty="0"/>
              <a:t>3</a:t>
            </a:r>
            <a:r>
              <a:rPr kumimoji="1" lang="ja-JP" altLang="en-US" dirty="0"/>
              <a:t>、</a:t>
            </a:r>
            <a:r>
              <a:rPr kumimoji="1" lang="en-US" altLang="ja-JP" dirty="0"/>
              <a:t>α</a:t>
            </a:r>
            <a:r>
              <a:rPr kumimoji="1" lang="ja-JP" altLang="en-US" dirty="0"/>
              <a:t>＜</a:t>
            </a:r>
            <a:r>
              <a:rPr kumimoji="1" lang="en-US" altLang="ja-JP" dirty="0"/>
              <a:t>1</a:t>
            </a:r>
            <a:r>
              <a:rPr kumimoji="1" lang="ja-JP" altLang="en-US" dirty="0"/>
              <a:t>の時</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F33923C-39F2-4B40-AE68-C89D9826D846}"/>
              </a:ext>
            </a:extLst>
          </p:cNvPr>
          <p:cNvSpPr>
            <a:spLocks noGrp="1"/>
          </p:cNvSpPr>
          <p:nvPr>
            <p:ph idx="1"/>
          </p:nvPr>
        </p:nvSpPr>
        <p:spPr/>
        <p:txBody>
          <a:bodyPr/>
          <a:lstStyle/>
          <a:p>
            <a:r>
              <a:rPr kumimoji="1" lang="en-US" altLang="ja-JP" dirty="0"/>
              <a:t>α</a:t>
            </a:r>
            <a:r>
              <a:rPr kumimoji="1" lang="ja-JP" altLang="en-US" dirty="0"/>
              <a:t>＜</a:t>
            </a:r>
            <a:r>
              <a:rPr kumimoji="1" lang="en-US" altLang="ja-JP" dirty="0"/>
              <a:t>3</a:t>
            </a:r>
            <a:r>
              <a:rPr kumimoji="1" lang="ja-JP" altLang="en-US" dirty="0"/>
              <a:t>かつ</a:t>
            </a:r>
            <a:r>
              <a:rPr kumimoji="1" lang="en-US" altLang="ja-JP" dirty="0"/>
              <a:t>α</a:t>
            </a:r>
            <a:r>
              <a:rPr lang="ja-JP" altLang="en-US" dirty="0"/>
              <a:t>＜</a:t>
            </a:r>
            <a:r>
              <a:rPr kumimoji="1" lang="en-US" altLang="ja-JP" dirty="0"/>
              <a:t>1</a:t>
            </a:r>
            <a:r>
              <a:rPr kumimoji="1" lang="ja-JP" altLang="en-US" dirty="0"/>
              <a:t>の時、タスク①が選択される</a:t>
            </a:r>
            <a:endParaRPr kumimoji="1" lang="en-US" altLang="ja-JP" dirty="0"/>
          </a:p>
          <a:p>
            <a:pPr marL="0" indent="0">
              <a:buNone/>
            </a:pPr>
            <a:r>
              <a:rPr kumimoji="1" lang="ja-JP" altLang="en-US" dirty="0"/>
              <a:t>　この場合、①→①→①→②→②→②</a:t>
            </a:r>
            <a:endParaRPr kumimoji="1" lang="en-US" altLang="ja-JP" dirty="0"/>
          </a:p>
          <a:p>
            <a:pPr marL="0" indent="0">
              <a:buNone/>
            </a:pPr>
            <a:r>
              <a:rPr lang="ja-JP" altLang="en-US" dirty="0"/>
              <a:t>　最悪メモリ消費量は</a:t>
            </a:r>
            <a:r>
              <a:rPr lang="en-US" altLang="ja-JP" dirty="0"/>
              <a:t>7</a:t>
            </a:r>
          </a:p>
          <a:p>
            <a:pPr marL="0" indent="0">
              <a:buNone/>
            </a:pPr>
            <a:endParaRPr kumimoji="1" lang="en-US" altLang="ja-JP" dirty="0"/>
          </a:p>
          <a:p>
            <a:pPr marL="0" indent="0">
              <a:buNone/>
            </a:pPr>
            <a:r>
              <a:rPr kumimoji="1" lang="ja-JP" altLang="en-US" dirty="0"/>
              <a:t>　</a:t>
            </a:r>
            <a:r>
              <a:rPr kumimoji="1" lang="en-US" altLang="ja-JP" dirty="0"/>
              <a:t>α</a:t>
            </a:r>
            <a:r>
              <a:rPr kumimoji="1" lang="ja-JP" altLang="en-US" dirty="0"/>
              <a:t>＜</a:t>
            </a:r>
            <a:r>
              <a:rPr kumimoji="1" lang="en-US" altLang="ja-JP" dirty="0"/>
              <a:t>3</a:t>
            </a:r>
            <a:r>
              <a:rPr kumimoji="1" lang="ja-JP" altLang="en-US" dirty="0"/>
              <a:t>の時は、上記の範囲が最良となる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1AE2548E-E57E-4574-AA59-9369DECF2574}"/>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B2A66ED0-9FBC-40AD-ACF4-2D9E47C8BA30}"/>
              </a:ext>
            </a:extLst>
          </p:cNvPr>
          <p:cNvSpPr>
            <a:spLocks noGrp="1"/>
          </p:cNvSpPr>
          <p:nvPr>
            <p:ph type="sldNum" sz="quarter" idx="12"/>
          </p:nvPr>
        </p:nvSpPr>
        <p:spPr/>
        <p:txBody>
          <a:bodyPr/>
          <a:lstStyle/>
          <a:p>
            <a:fld id="{6926F6F1-2C0D-41CF-B349-C178C2F00F8B}" type="slidenum">
              <a:rPr kumimoji="1" lang="ja-JP" altLang="en-US" smtClean="0"/>
              <a:t>25</a:t>
            </a:fld>
            <a:endParaRPr kumimoji="1" lang="ja-JP" altLang="en-US"/>
          </a:p>
        </p:txBody>
      </p:sp>
    </p:spTree>
    <p:extLst>
      <p:ext uri="{BB962C8B-B14F-4D97-AF65-F5344CB8AC3E}">
        <p14:creationId xmlns:p14="http://schemas.microsoft.com/office/powerpoint/2010/main" val="2800820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FABF3-ECD9-4C70-9DD6-6B1EA93801E4}"/>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a:t>
            </a:r>
            <a:r>
              <a:rPr kumimoji="1" lang="en-US" altLang="ja-JP" dirty="0"/>
              <a:t>3</a:t>
            </a:r>
            <a:r>
              <a:rPr kumimoji="1" lang="ja-JP" altLang="en-US" dirty="0"/>
              <a:t>の時</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A71437F-1030-4725-80B5-19196B66F4B7}"/>
              </a:ext>
            </a:extLst>
          </p:cNvPr>
          <p:cNvSpPr>
            <a:spLocks noGrp="1"/>
          </p:cNvSpPr>
          <p:nvPr>
            <p:ph idx="1"/>
          </p:nvPr>
        </p:nvSpPr>
        <p:spPr/>
        <p:txBody>
          <a:bodyPr/>
          <a:lstStyle/>
          <a:p>
            <a:r>
              <a:rPr lang="en-US" altLang="ja-JP" dirty="0"/>
              <a:t>α</a:t>
            </a:r>
            <a:r>
              <a:rPr kumimoji="1" lang="ja-JP" altLang="en-US" dirty="0"/>
              <a:t>＞</a:t>
            </a:r>
            <a:r>
              <a:rPr kumimoji="1" lang="en-US" altLang="ja-JP" dirty="0"/>
              <a:t>3</a:t>
            </a:r>
            <a:r>
              <a:rPr kumimoji="1" lang="ja-JP" altLang="en-US" dirty="0"/>
              <a:t>の時、タスク②が選択される</a:t>
            </a:r>
            <a:endParaRPr kumimoji="1" lang="en-US" altLang="ja-JP" dirty="0"/>
          </a:p>
          <a:p>
            <a:pPr marL="0" indent="0">
              <a:buNone/>
            </a:pPr>
            <a:r>
              <a:rPr lang="ja-JP" altLang="en-US" dirty="0"/>
              <a:t>　次状態の</a:t>
            </a:r>
            <a:r>
              <a:rPr lang="en-US" altLang="ja-JP" dirty="0"/>
              <a:t>(</a:t>
            </a:r>
            <a:r>
              <a:rPr lang="ja-JP" altLang="en-US" dirty="0"/>
              <a:t>タスク②が</a:t>
            </a:r>
            <a:r>
              <a:rPr lang="en-US" altLang="ja-JP" dirty="0"/>
              <a:t>1</a:t>
            </a:r>
            <a:r>
              <a:rPr lang="ja-JP" altLang="en-US" dirty="0"/>
              <a:t>進んだ状態</a:t>
            </a:r>
            <a:r>
              <a:rPr lang="en-US" altLang="ja-JP" dirty="0"/>
              <a:t>)</a:t>
            </a:r>
            <a:r>
              <a:rPr lang="ja-JP" altLang="en-US" dirty="0"/>
              <a:t>の分岐</a:t>
            </a:r>
            <a:endParaRPr lang="en-US" altLang="ja-JP" dirty="0"/>
          </a:p>
          <a:p>
            <a:pPr marL="0" indent="0">
              <a:buNone/>
            </a:pPr>
            <a:r>
              <a:rPr kumimoji="1" lang="ja-JP" altLang="en-US" dirty="0"/>
              <a:t>　</a:t>
            </a:r>
            <a:r>
              <a:rPr kumimoji="1" lang="en-US" altLang="ja-JP" dirty="0"/>
              <a:t>3</a:t>
            </a:r>
            <a:r>
              <a:rPr lang="en-US" altLang="ja-JP" dirty="0"/>
              <a:t>a</a:t>
            </a:r>
            <a:r>
              <a:rPr lang="ja-JP" altLang="en-US" dirty="0"/>
              <a:t>＋</a:t>
            </a:r>
            <a:r>
              <a:rPr lang="en-US" altLang="ja-JP" dirty="0"/>
              <a:t>3×1</a:t>
            </a:r>
            <a:r>
              <a:rPr lang="ja-JP" altLang="en-US" dirty="0"/>
              <a:t>　＝　</a:t>
            </a:r>
            <a:r>
              <a:rPr lang="en-US" altLang="ja-JP" dirty="0"/>
              <a:t>3a</a:t>
            </a:r>
            <a:r>
              <a:rPr lang="ja-JP" altLang="en-US" dirty="0"/>
              <a:t>＋</a:t>
            </a:r>
            <a:r>
              <a:rPr lang="en-US" altLang="ja-JP" dirty="0"/>
              <a:t>2×3</a:t>
            </a:r>
          </a:p>
          <a:p>
            <a:pPr marL="0" indent="0">
              <a:buNone/>
            </a:pPr>
            <a:r>
              <a:rPr kumimoji="1" lang="ja-JP" altLang="en-US" dirty="0"/>
              <a:t>　　　　　  　</a:t>
            </a:r>
            <a:r>
              <a:rPr lang="ja-JP" altLang="en-US" dirty="0"/>
              <a:t>↓</a:t>
            </a:r>
            <a:endParaRPr lang="en-US" altLang="ja-JP" dirty="0"/>
          </a:p>
          <a:p>
            <a:pPr marL="0" indent="0">
              <a:buNone/>
            </a:pPr>
            <a:r>
              <a:rPr kumimoji="1" lang="ja-JP" altLang="en-US" dirty="0"/>
              <a:t>　メモリ増分のほうの</a:t>
            </a:r>
            <a:r>
              <a:rPr kumimoji="1" lang="en-US" altLang="ja-JP" dirty="0"/>
              <a:t>3α</a:t>
            </a:r>
            <a:r>
              <a:rPr kumimoji="1" lang="ja-JP" altLang="en-US" dirty="0"/>
              <a:t>が同じなため、時間に依存する</a:t>
            </a:r>
            <a:endParaRPr kumimoji="1" lang="en-US" altLang="ja-JP" dirty="0"/>
          </a:p>
          <a:p>
            <a:pPr marL="0" indent="0">
              <a:buNone/>
            </a:pPr>
            <a:endParaRPr lang="en-US" altLang="ja-JP" dirty="0"/>
          </a:p>
          <a:p>
            <a:r>
              <a:rPr lang="ja-JP" altLang="en-US" dirty="0"/>
              <a:t>時間はタスク①＜タスク②のため、タスク①が選択</a:t>
            </a:r>
            <a:endParaRPr lang="en-US" altLang="ja-JP" dirty="0"/>
          </a:p>
          <a:p>
            <a:pPr marL="0" indent="0">
              <a:buNone/>
            </a:pPr>
            <a:r>
              <a:rPr kumimoji="1" lang="ja-JP" altLang="en-US" dirty="0"/>
              <a:t>　</a:t>
            </a:r>
          </a:p>
        </p:txBody>
      </p:sp>
      <p:sp>
        <p:nvSpPr>
          <p:cNvPr id="4" name="日付プレースホルダー 3">
            <a:extLst>
              <a:ext uri="{FF2B5EF4-FFF2-40B4-BE49-F238E27FC236}">
                <a16:creationId xmlns:a16="http://schemas.microsoft.com/office/drawing/2014/main" id="{5070C408-F724-4F42-8AE4-F6D1FEEA07FF}"/>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2977AFD2-0D4E-4BBF-B13A-B576705498D1}"/>
              </a:ext>
            </a:extLst>
          </p:cNvPr>
          <p:cNvSpPr>
            <a:spLocks noGrp="1"/>
          </p:cNvSpPr>
          <p:nvPr>
            <p:ph type="sldNum" sz="quarter" idx="12"/>
          </p:nvPr>
        </p:nvSpPr>
        <p:spPr/>
        <p:txBody>
          <a:bodyPr/>
          <a:lstStyle/>
          <a:p>
            <a:fld id="{6926F6F1-2C0D-41CF-B349-C178C2F00F8B}" type="slidenum">
              <a:rPr kumimoji="1" lang="ja-JP" altLang="en-US" smtClean="0"/>
              <a:t>26</a:t>
            </a:fld>
            <a:endParaRPr kumimoji="1" lang="ja-JP" altLang="en-US"/>
          </a:p>
        </p:txBody>
      </p:sp>
    </p:spTree>
    <p:extLst>
      <p:ext uri="{BB962C8B-B14F-4D97-AF65-F5344CB8AC3E}">
        <p14:creationId xmlns:p14="http://schemas.microsoft.com/office/powerpoint/2010/main" val="3675029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DA6772-F836-443B-9074-519155DE5956}"/>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a:t>
            </a:r>
            <a:r>
              <a:rPr kumimoji="1" lang="en-US" altLang="ja-JP" dirty="0"/>
              <a:t>3</a:t>
            </a:r>
            <a:r>
              <a:rPr kumimoji="1" lang="ja-JP" altLang="en-US" dirty="0"/>
              <a:t>の時</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38C36F2-0955-423E-A5A2-D4C5A56378E7}"/>
              </a:ext>
            </a:extLst>
          </p:cNvPr>
          <p:cNvSpPr>
            <a:spLocks noGrp="1"/>
          </p:cNvSpPr>
          <p:nvPr>
            <p:ph idx="1"/>
          </p:nvPr>
        </p:nvSpPr>
        <p:spPr/>
        <p:txBody>
          <a:bodyPr/>
          <a:lstStyle/>
          <a:p>
            <a:r>
              <a:rPr lang="en-US" altLang="ja-JP" dirty="0"/>
              <a:t>α</a:t>
            </a:r>
            <a:r>
              <a:rPr kumimoji="1" lang="ja-JP" altLang="en-US" dirty="0"/>
              <a:t>＞</a:t>
            </a:r>
            <a:r>
              <a:rPr kumimoji="1" lang="en-US" altLang="ja-JP" dirty="0"/>
              <a:t>3</a:t>
            </a:r>
            <a:r>
              <a:rPr lang="ja-JP" altLang="en-US" dirty="0"/>
              <a:t>のとき、</a:t>
            </a:r>
            <a:r>
              <a:rPr lang="en-US" altLang="ja-JP" dirty="0"/>
              <a:t>(</a:t>
            </a:r>
            <a:r>
              <a:rPr lang="ja-JP" altLang="en-US" dirty="0"/>
              <a:t>現在の状態：②→①</a:t>
            </a:r>
            <a:r>
              <a:rPr lang="en-US" altLang="ja-JP" dirty="0"/>
              <a:t>)</a:t>
            </a:r>
          </a:p>
          <a:p>
            <a:pPr marL="0" indent="0">
              <a:buNone/>
            </a:pPr>
            <a:r>
              <a:rPr kumimoji="1" lang="ja-JP" altLang="en-US" dirty="0"/>
              <a:t>　次々状態</a:t>
            </a:r>
            <a:r>
              <a:rPr kumimoji="1" lang="en-US" altLang="ja-JP" dirty="0"/>
              <a:t>(</a:t>
            </a:r>
            <a:r>
              <a:rPr kumimoji="1" lang="ja-JP" altLang="en-US" dirty="0"/>
              <a:t>タスク①、タスク②が</a:t>
            </a:r>
            <a:r>
              <a:rPr kumimoji="1" lang="en-US" altLang="ja-JP" dirty="0"/>
              <a:t>1</a:t>
            </a:r>
            <a:r>
              <a:rPr kumimoji="1" lang="ja-JP" altLang="en-US" dirty="0"/>
              <a:t>つずつ進んだ</a:t>
            </a:r>
            <a:r>
              <a:rPr lang="ja-JP" altLang="en-US" dirty="0"/>
              <a:t>状態）の分岐</a:t>
            </a:r>
            <a:endParaRPr lang="en-US" altLang="ja-JP" dirty="0"/>
          </a:p>
          <a:p>
            <a:pPr marL="0" indent="0">
              <a:buNone/>
            </a:pPr>
            <a:r>
              <a:rPr lang="ja-JP" altLang="en-US" dirty="0"/>
              <a:t>　</a:t>
            </a:r>
            <a:r>
              <a:rPr lang="en-US" altLang="ja-JP" dirty="0"/>
              <a:t>4a</a:t>
            </a:r>
            <a:r>
              <a:rPr lang="ja-JP" altLang="en-US" dirty="0"/>
              <a:t>＋</a:t>
            </a:r>
            <a:r>
              <a:rPr lang="en-US" altLang="ja-JP" dirty="0"/>
              <a:t>2×1</a:t>
            </a:r>
            <a:r>
              <a:rPr lang="ja-JP" altLang="en-US" dirty="0"/>
              <a:t>　＝　</a:t>
            </a:r>
            <a:r>
              <a:rPr lang="en-US" altLang="ja-JP" dirty="0"/>
              <a:t>3a</a:t>
            </a:r>
            <a:r>
              <a:rPr lang="ja-JP" altLang="en-US" dirty="0"/>
              <a:t>＋</a:t>
            </a:r>
            <a:r>
              <a:rPr lang="en-US" altLang="ja-JP" dirty="0"/>
              <a:t>2×2</a:t>
            </a:r>
          </a:p>
          <a:p>
            <a:pPr marL="0" indent="0">
              <a:buNone/>
            </a:pPr>
            <a:r>
              <a:rPr kumimoji="1" lang="ja-JP" altLang="en-US" dirty="0"/>
              <a:t>　　　　　  </a:t>
            </a:r>
            <a:r>
              <a:rPr kumimoji="1" lang="en-US" altLang="ja-JP" dirty="0"/>
              <a:t>a</a:t>
            </a:r>
            <a:r>
              <a:rPr lang="ja-JP" altLang="en-US" dirty="0"/>
              <a:t>＝</a:t>
            </a:r>
            <a:r>
              <a:rPr lang="en-US" altLang="ja-JP" dirty="0"/>
              <a:t>2</a:t>
            </a:r>
          </a:p>
          <a:p>
            <a:pPr marL="0" indent="0">
              <a:buNone/>
            </a:pPr>
            <a:endParaRPr lang="en-US" altLang="ja-JP" dirty="0"/>
          </a:p>
          <a:p>
            <a:r>
              <a:rPr lang="en-US" altLang="ja-JP" dirty="0"/>
              <a:t>α</a:t>
            </a:r>
            <a:r>
              <a:rPr lang="ja-JP" altLang="en-US" dirty="0"/>
              <a:t>＞</a:t>
            </a:r>
            <a:r>
              <a:rPr lang="en-US" altLang="ja-JP" dirty="0"/>
              <a:t>3</a:t>
            </a:r>
            <a:r>
              <a:rPr lang="ja-JP" altLang="en-US" dirty="0"/>
              <a:t>かつ</a:t>
            </a:r>
            <a:r>
              <a:rPr lang="en-US" altLang="ja-JP" dirty="0"/>
              <a:t>α</a:t>
            </a:r>
            <a:r>
              <a:rPr lang="ja-JP" altLang="en-US" dirty="0"/>
              <a:t>＞</a:t>
            </a:r>
            <a:r>
              <a:rPr lang="en-US" altLang="ja-JP" dirty="0"/>
              <a:t>2</a:t>
            </a:r>
            <a:r>
              <a:rPr lang="ja-JP" altLang="en-US" dirty="0"/>
              <a:t>の時、</a:t>
            </a:r>
            <a:endParaRPr lang="en-US" altLang="ja-JP" dirty="0"/>
          </a:p>
          <a:p>
            <a:pPr marL="0" indent="0">
              <a:buNone/>
            </a:pPr>
            <a:r>
              <a:rPr lang="ja-JP" altLang="en-US" dirty="0"/>
              <a:t>　　　　　↓</a:t>
            </a:r>
            <a:endParaRPr lang="en-US" altLang="ja-JP" dirty="0"/>
          </a:p>
          <a:p>
            <a:pPr marL="0" indent="0">
              <a:buNone/>
            </a:pPr>
            <a:r>
              <a:rPr lang="ja-JP" altLang="en-US" dirty="0"/>
              <a:t>　 </a:t>
            </a:r>
            <a:r>
              <a:rPr lang="en-US" altLang="ja-JP" dirty="0"/>
              <a:t>α</a:t>
            </a:r>
            <a:r>
              <a:rPr lang="ja-JP" altLang="en-US" dirty="0"/>
              <a:t>＞</a:t>
            </a:r>
            <a:r>
              <a:rPr lang="en-US" altLang="ja-JP" dirty="0"/>
              <a:t>3</a:t>
            </a:r>
            <a:r>
              <a:rPr lang="ja-JP" altLang="en-US" dirty="0"/>
              <a:t>の時、タスク②が選択される</a:t>
            </a:r>
            <a:endParaRPr lang="en-US" altLang="ja-JP" dirty="0"/>
          </a:p>
          <a:p>
            <a:pPr marL="0" indent="0">
              <a:buNone/>
            </a:pPr>
            <a:r>
              <a:rPr lang="ja-JP" altLang="en-US" dirty="0"/>
              <a:t>　この場合②</a:t>
            </a:r>
            <a:r>
              <a:rPr kumimoji="1" lang="ja-JP" altLang="en-US" dirty="0"/>
              <a:t>→①→②→②→①→</a:t>
            </a:r>
            <a:r>
              <a:rPr kumimoji="1" lang="ja-JP" altLang="en-US" dirty="0">
                <a:highlight>
                  <a:srgbClr val="FF0000"/>
                </a:highlight>
              </a:rPr>
              <a:t>①</a:t>
            </a:r>
            <a:r>
              <a:rPr lang="ja-JP" altLang="en-US" dirty="0"/>
              <a:t>デッドラインミスをする</a:t>
            </a: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82661047-763A-40A8-B573-0711E86DA6EA}"/>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1458AB65-F206-46BD-A1EC-9F254762BA3D}"/>
              </a:ext>
            </a:extLst>
          </p:cNvPr>
          <p:cNvSpPr>
            <a:spLocks noGrp="1"/>
          </p:cNvSpPr>
          <p:nvPr>
            <p:ph type="sldNum" sz="quarter" idx="12"/>
          </p:nvPr>
        </p:nvSpPr>
        <p:spPr/>
        <p:txBody>
          <a:bodyPr/>
          <a:lstStyle/>
          <a:p>
            <a:fld id="{6926F6F1-2C0D-41CF-B349-C178C2F00F8B}" type="slidenum">
              <a:rPr kumimoji="1" lang="ja-JP" altLang="en-US" smtClean="0"/>
              <a:t>27</a:t>
            </a:fld>
            <a:endParaRPr kumimoji="1" lang="ja-JP" altLang="en-US"/>
          </a:p>
        </p:txBody>
      </p:sp>
    </p:spTree>
    <p:extLst>
      <p:ext uri="{BB962C8B-B14F-4D97-AF65-F5344CB8AC3E}">
        <p14:creationId xmlns:p14="http://schemas.microsoft.com/office/powerpoint/2010/main" val="3409070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9EF41A-0A86-4774-BBEE-6D36CE35BB23}"/>
              </a:ext>
            </a:extLst>
          </p:cNvPr>
          <p:cNvSpPr>
            <a:spLocks noGrp="1"/>
          </p:cNvSpPr>
          <p:nvPr>
            <p:ph type="title"/>
          </p:nvPr>
        </p:nvSpPr>
        <p:spPr/>
        <p:txBody>
          <a:bodyPr/>
          <a:lstStyle/>
          <a:p>
            <a:r>
              <a:rPr kumimoji="1" lang="ja-JP" altLang="en-US" dirty="0"/>
              <a:t>今回の方針に関しての考察</a:t>
            </a:r>
          </a:p>
        </p:txBody>
      </p:sp>
      <p:sp>
        <p:nvSpPr>
          <p:cNvPr id="3" name="コンテンツ プレースホルダー 2">
            <a:extLst>
              <a:ext uri="{FF2B5EF4-FFF2-40B4-BE49-F238E27FC236}">
                <a16:creationId xmlns:a16="http://schemas.microsoft.com/office/drawing/2014/main" id="{464957DD-DBBE-4797-B4AF-37AA42D51B42}"/>
              </a:ext>
            </a:extLst>
          </p:cNvPr>
          <p:cNvSpPr>
            <a:spLocks noGrp="1"/>
          </p:cNvSpPr>
          <p:nvPr>
            <p:ph idx="1"/>
          </p:nvPr>
        </p:nvSpPr>
        <p:spPr/>
        <p:txBody>
          <a:bodyPr>
            <a:normAutofit lnSpcReduction="10000"/>
          </a:bodyPr>
          <a:lstStyle/>
          <a:p>
            <a:r>
              <a:rPr kumimoji="1" lang="ja-JP" altLang="en-US" dirty="0"/>
              <a:t>タスクセット⑥</a:t>
            </a:r>
            <a:r>
              <a:rPr lang="ja-JP" altLang="en-US" dirty="0"/>
              <a:t>、</a:t>
            </a:r>
            <a:r>
              <a:rPr kumimoji="1" lang="ja-JP" altLang="en-US" dirty="0"/>
              <a:t>⑦、⑩のようなメモリ増分の場合、</a:t>
            </a:r>
            <a:endParaRPr kumimoji="1" lang="en-US" altLang="ja-JP" dirty="0"/>
          </a:p>
          <a:p>
            <a:pPr marL="0" indent="0">
              <a:buNone/>
            </a:pPr>
            <a:r>
              <a:rPr lang="ja-JP" altLang="en-US" dirty="0"/>
              <a:t>　次状態まで求めれば最良な</a:t>
            </a:r>
            <a:r>
              <a:rPr lang="en-US" altLang="ja-JP" dirty="0"/>
              <a:t>α</a:t>
            </a:r>
            <a:r>
              <a:rPr lang="ja-JP" altLang="en-US" dirty="0"/>
              <a:t>の範囲がわかる</a:t>
            </a:r>
            <a:endParaRPr lang="en-US" altLang="ja-JP" dirty="0"/>
          </a:p>
          <a:p>
            <a:pPr marL="0" indent="0">
              <a:buNone/>
            </a:pPr>
            <a:endParaRPr kumimoji="1" lang="en-US" altLang="ja-JP" dirty="0"/>
          </a:p>
          <a:p>
            <a:r>
              <a:rPr lang="ja-JP" altLang="en-US" dirty="0"/>
              <a:t>タスクセット⑧、⑨、⑪のようなメモリ増分の場合、</a:t>
            </a:r>
            <a:endParaRPr lang="en-US" altLang="ja-JP" dirty="0"/>
          </a:p>
          <a:p>
            <a:pPr marL="0" indent="0">
              <a:buNone/>
            </a:pPr>
            <a:r>
              <a:rPr lang="ja-JP" altLang="en-US" dirty="0"/>
              <a:t>　次々状態まで求めれば最良な</a:t>
            </a:r>
            <a:r>
              <a:rPr lang="en-US" altLang="ja-JP" dirty="0"/>
              <a:t>α</a:t>
            </a:r>
            <a:r>
              <a:rPr lang="ja-JP" altLang="en-US" dirty="0"/>
              <a:t>の範囲がわかる</a:t>
            </a:r>
            <a:endParaRPr lang="en-US" altLang="ja-JP" dirty="0"/>
          </a:p>
          <a:p>
            <a:pPr marL="0" indent="0">
              <a:buNone/>
            </a:pPr>
            <a:endParaRPr kumimoji="1" lang="en-US" altLang="ja-JP" dirty="0"/>
          </a:p>
          <a:p>
            <a:r>
              <a:rPr kumimoji="1" lang="ja-JP" altLang="en-US" dirty="0"/>
              <a:t>メモリも時間もどちらかに偏ているとき分岐の値がマイナスになる</a:t>
            </a:r>
            <a:endParaRPr kumimoji="1" lang="en-US" altLang="ja-JP" dirty="0"/>
          </a:p>
          <a:p>
            <a:pPr marL="0" indent="0">
              <a:buNone/>
            </a:pPr>
            <a:r>
              <a:rPr lang="ja-JP" altLang="en-US" dirty="0"/>
              <a:t>　　　　　　　　　　　　　↓</a:t>
            </a:r>
            <a:endParaRPr lang="en-US" altLang="ja-JP" dirty="0"/>
          </a:p>
          <a:p>
            <a:pPr marL="0" indent="0">
              <a:buNone/>
            </a:pPr>
            <a:r>
              <a:rPr lang="en-US" altLang="ja-JP" dirty="0"/>
              <a:t>α</a:t>
            </a:r>
            <a:r>
              <a:rPr kumimoji="1" lang="ja-JP" altLang="en-US" dirty="0"/>
              <a:t>の値に限らず</a:t>
            </a:r>
            <a:r>
              <a:rPr lang="ja-JP" altLang="en-US" dirty="0"/>
              <a:t>偏りが小さい</a:t>
            </a:r>
            <a:r>
              <a:rPr kumimoji="1" lang="ja-JP" altLang="en-US" dirty="0"/>
              <a:t>ほうが選択される</a:t>
            </a:r>
          </a:p>
        </p:txBody>
      </p:sp>
      <p:sp>
        <p:nvSpPr>
          <p:cNvPr id="4" name="日付プレースホルダー 3">
            <a:extLst>
              <a:ext uri="{FF2B5EF4-FFF2-40B4-BE49-F238E27FC236}">
                <a16:creationId xmlns:a16="http://schemas.microsoft.com/office/drawing/2014/main" id="{CCDEF2C0-B30A-4EE3-A328-A96129931FF0}"/>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BA3D8F15-0E16-454E-9A08-44C9942E8F32}"/>
              </a:ext>
            </a:extLst>
          </p:cNvPr>
          <p:cNvSpPr>
            <a:spLocks noGrp="1"/>
          </p:cNvSpPr>
          <p:nvPr>
            <p:ph type="sldNum" sz="quarter" idx="12"/>
          </p:nvPr>
        </p:nvSpPr>
        <p:spPr/>
        <p:txBody>
          <a:bodyPr/>
          <a:lstStyle/>
          <a:p>
            <a:fld id="{6926F6F1-2C0D-41CF-B349-C178C2F00F8B}" type="slidenum">
              <a:rPr kumimoji="1" lang="ja-JP" altLang="en-US" smtClean="0"/>
              <a:t>28</a:t>
            </a:fld>
            <a:endParaRPr kumimoji="1" lang="ja-JP" altLang="en-US"/>
          </a:p>
        </p:txBody>
      </p:sp>
    </p:spTree>
    <p:extLst>
      <p:ext uri="{BB962C8B-B14F-4D97-AF65-F5344CB8AC3E}">
        <p14:creationId xmlns:p14="http://schemas.microsoft.com/office/powerpoint/2010/main" val="82164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9E66B-392E-4516-A2FA-3575B30B86E8}"/>
              </a:ext>
            </a:extLst>
          </p:cNvPr>
          <p:cNvSpPr>
            <a:spLocks noGrp="1"/>
          </p:cNvSpPr>
          <p:nvPr>
            <p:ph type="title"/>
          </p:nvPr>
        </p:nvSpPr>
        <p:spPr/>
        <p:txBody>
          <a:bodyPr/>
          <a:lstStyle/>
          <a:p>
            <a:r>
              <a:rPr lang="en-US" altLang="ja-JP" dirty="0"/>
              <a:t>α</a:t>
            </a:r>
            <a:r>
              <a:rPr kumimoji="1" lang="ja-JP" altLang="en-US" dirty="0"/>
              <a:t>の決め方一般化のための条件</a:t>
            </a:r>
          </a:p>
        </p:txBody>
      </p:sp>
      <p:sp>
        <p:nvSpPr>
          <p:cNvPr id="3" name="コンテンツ プレースホルダー 2">
            <a:extLst>
              <a:ext uri="{FF2B5EF4-FFF2-40B4-BE49-F238E27FC236}">
                <a16:creationId xmlns:a16="http://schemas.microsoft.com/office/drawing/2014/main" id="{95CE40A9-7B7D-4AF5-AB9E-B884E8AD630C}"/>
              </a:ext>
            </a:extLst>
          </p:cNvPr>
          <p:cNvSpPr>
            <a:spLocks noGrp="1"/>
          </p:cNvSpPr>
          <p:nvPr>
            <p:ph idx="1"/>
          </p:nvPr>
        </p:nvSpPr>
        <p:spPr/>
        <p:txBody>
          <a:bodyPr>
            <a:normAutofit fontScale="92500" lnSpcReduction="10000"/>
          </a:bodyPr>
          <a:lstStyle/>
          <a:p>
            <a:r>
              <a:rPr kumimoji="1" lang="en-US" altLang="ja-JP" dirty="0"/>
              <a:t>2</a:t>
            </a:r>
            <a:r>
              <a:rPr kumimoji="1" lang="ja-JP" altLang="en-US" dirty="0"/>
              <a:t>タスク</a:t>
            </a:r>
            <a:r>
              <a:rPr kumimoji="1" lang="en-US" altLang="ja-JP" dirty="0"/>
              <a:t>1</a:t>
            </a:r>
            <a:r>
              <a:rPr kumimoji="1" lang="ja-JP" altLang="en-US" dirty="0"/>
              <a:t>プロセッサ環境下で最悪次々状態の分岐まで求めるものとする</a:t>
            </a:r>
            <a:endParaRPr kumimoji="1" lang="en-US" altLang="ja-JP" dirty="0"/>
          </a:p>
          <a:p>
            <a:pPr marL="0" indent="0">
              <a:buNone/>
            </a:pPr>
            <a:endParaRPr kumimoji="1" lang="en-US" altLang="ja-JP" dirty="0"/>
          </a:p>
          <a:p>
            <a:r>
              <a:rPr lang="ja-JP" altLang="en-US" dirty="0"/>
              <a:t>分岐を求めた後の次状態のタスクのメモリ増分がマイナスの場合そのタスクが先に終了される</a:t>
            </a:r>
            <a:endParaRPr lang="en-US" altLang="ja-JP" dirty="0"/>
          </a:p>
          <a:p>
            <a:endParaRPr kumimoji="1" lang="en-US" altLang="ja-JP" dirty="0"/>
          </a:p>
          <a:p>
            <a:r>
              <a:rPr lang="ja-JP" altLang="en-US" dirty="0"/>
              <a:t>分岐の値がマイナスの場合分岐の値は存在せず</a:t>
            </a:r>
            <a:r>
              <a:rPr lang="en-US" altLang="ja-JP" dirty="0"/>
              <a:t>α</a:t>
            </a:r>
            <a:r>
              <a:rPr lang="ja-JP" altLang="en-US" dirty="0"/>
              <a:t>の値に関係なくメモリ増分、時間ともに小さいほうのタスクが選択される</a:t>
            </a:r>
            <a:endParaRPr kumimoji="1" lang="en-US" altLang="ja-JP" dirty="0"/>
          </a:p>
          <a:p>
            <a:endParaRPr lang="en-US" altLang="ja-JP" dirty="0"/>
          </a:p>
          <a:p>
            <a:r>
              <a:rPr lang="ja-JP" altLang="en-US" dirty="0"/>
              <a:t>最悪メモリ消費量が最も小さい</a:t>
            </a:r>
            <a:r>
              <a:rPr lang="en-US" altLang="ja-JP" dirty="0"/>
              <a:t>α</a:t>
            </a:r>
            <a:r>
              <a:rPr lang="ja-JP" altLang="en-US" dirty="0"/>
              <a:t>の値の範囲が最良な値とする</a:t>
            </a:r>
            <a:endParaRPr lang="en-US" altLang="ja-JP" dirty="0"/>
          </a:p>
          <a:p>
            <a:pPr marL="0" indent="0">
              <a:buNone/>
            </a:pPr>
            <a:r>
              <a:rPr kumimoji="1" lang="ja-JP" altLang="en-US" dirty="0"/>
              <a:t>　</a:t>
            </a:r>
          </a:p>
        </p:txBody>
      </p:sp>
      <p:sp>
        <p:nvSpPr>
          <p:cNvPr id="4" name="日付プレースホルダー 3">
            <a:extLst>
              <a:ext uri="{FF2B5EF4-FFF2-40B4-BE49-F238E27FC236}">
                <a16:creationId xmlns:a16="http://schemas.microsoft.com/office/drawing/2014/main" id="{4CB56A92-CA0D-4C65-8720-44357F4F45E4}"/>
              </a:ext>
            </a:extLst>
          </p:cNvPr>
          <p:cNvSpPr>
            <a:spLocks noGrp="1"/>
          </p:cNvSpPr>
          <p:nvPr>
            <p:ph type="dt" sz="half" idx="10"/>
          </p:nvPr>
        </p:nvSpPr>
        <p:spPr/>
        <p:txBody>
          <a:bodyPr/>
          <a:lstStyle/>
          <a:p>
            <a:fld id="{761526EE-E86D-48A1-B045-58D11E717018}" type="datetime1">
              <a:rPr kumimoji="1" lang="ja-JP" altLang="en-US" smtClean="0"/>
              <a:t>2020/12/17</a:t>
            </a:fld>
            <a:endParaRPr kumimoji="1" lang="ja-JP" altLang="en-US"/>
          </a:p>
        </p:txBody>
      </p:sp>
      <p:sp>
        <p:nvSpPr>
          <p:cNvPr id="5" name="スライド番号プレースホルダー 4">
            <a:extLst>
              <a:ext uri="{FF2B5EF4-FFF2-40B4-BE49-F238E27FC236}">
                <a16:creationId xmlns:a16="http://schemas.microsoft.com/office/drawing/2014/main" id="{1219B425-9153-4E61-87FD-21A514780374}"/>
              </a:ext>
            </a:extLst>
          </p:cNvPr>
          <p:cNvSpPr>
            <a:spLocks noGrp="1"/>
          </p:cNvSpPr>
          <p:nvPr>
            <p:ph type="sldNum" sz="quarter" idx="12"/>
          </p:nvPr>
        </p:nvSpPr>
        <p:spPr/>
        <p:txBody>
          <a:bodyPr/>
          <a:lstStyle/>
          <a:p>
            <a:fld id="{6926F6F1-2C0D-41CF-B349-C178C2F00F8B}" type="slidenum">
              <a:rPr kumimoji="1" lang="ja-JP" altLang="en-US" smtClean="0"/>
              <a:t>29</a:t>
            </a:fld>
            <a:endParaRPr kumimoji="1" lang="ja-JP" altLang="en-US"/>
          </a:p>
        </p:txBody>
      </p:sp>
    </p:spTree>
    <p:extLst>
      <p:ext uri="{BB962C8B-B14F-4D97-AF65-F5344CB8AC3E}">
        <p14:creationId xmlns:p14="http://schemas.microsoft.com/office/powerpoint/2010/main" val="392514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プロ環境下⑥</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2020/12/14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8" name="フローチャート: 判断 177">
                  <a:extLst>
                    <a:ext uri="{FF2B5EF4-FFF2-40B4-BE49-F238E27FC236}">
                      <a16:creationId xmlns:a16="http://schemas.microsoft.com/office/drawing/2014/main" id="{A7F977FB-F0CD-41AB-8FFB-B06AE351351C}"/>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1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p:cNvCxnSpPr>
          <p:nvPr/>
        </p:nvCxnSpPr>
        <p:spPr>
          <a:xfrm flipH="1">
            <a:off x="5912725" y="2089185"/>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2864933"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8</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grpSp>
        <p:nvGrpSpPr>
          <p:cNvPr id="60" name="グループ化 59">
            <a:extLst>
              <a:ext uri="{FF2B5EF4-FFF2-40B4-BE49-F238E27FC236}">
                <a16:creationId xmlns:a16="http://schemas.microsoft.com/office/drawing/2014/main" id="{A21B5624-E967-4A6B-B4CE-3BD8E2954BF1}"/>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61" name="グループ化 60">
              <a:extLst>
                <a:ext uri="{FF2B5EF4-FFF2-40B4-BE49-F238E27FC236}">
                  <a16:creationId xmlns:a16="http://schemas.microsoft.com/office/drawing/2014/main" id="{B2245895-5640-427C-96F2-4180CC380912}"/>
                </a:ext>
              </a:extLst>
            </p:cNvPr>
            <p:cNvGrpSpPr/>
            <p:nvPr/>
          </p:nvGrpSpPr>
          <p:grpSpPr>
            <a:xfrm>
              <a:off x="5210622" y="3474765"/>
              <a:ext cx="3964051" cy="2967866"/>
              <a:chOff x="4572000" y="3602224"/>
              <a:chExt cx="3964051" cy="2967866"/>
            </a:xfrm>
          </p:grpSpPr>
          <p:cxnSp>
            <p:nvCxnSpPr>
              <p:cNvPr id="78" name="直線矢印コネクタ 77">
                <a:extLst>
                  <a:ext uri="{FF2B5EF4-FFF2-40B4-BE49-F238E27FC236}">
                    <a16:creationId xmlns:a16="http://schemas.microsoft.com/office/drawing/2014/main" id="{4F202CDE-A6CE-4501-8F01-BCD3589EDAD1}"/>
                  </a:ext>
                </a:extLst>
              </p:cNvPr>
              <p:cNvCxnSpPr>
                <a:cxnSpLocks/>
                <a:stCxn id="92" idx="5"/>
                <a:endCxn id="93"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589C4FD9-E870-4C4A-AD4B-FF03259CA7B5}"/>
                  </a:ext>
                </a:extLst>
              </p:cNvPr>
              <p:cNvCxnSpPr>
                <a:cxnSpLocks/>
                <a:stCxn id="93" idx="5"/>
                <a:endCxn id="99" idx="1"/>
              </p:cNvCxnSpPr>
              <p:nvPr/>
            </p:nvCxnSpPr>
            <p:spPr>
              <a:xfrm>
                <a:off x="7879839" y="4795584"/>
                <a:ext cx="182522" cy="15943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8E4CAA1-655F-455C-9293-8C9CA875386A}"/>
                  </a:ext>
                </a:extLst>
              </p:cNvPr>
              <p:cNvCxnSpPr>
                <a:cxnSpLocks/>
                <a:stCxn id="117" idx="5"/>
                <a:endCxn id="92"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A111F30A-25D3-4F03-A6DF-5C0DF6B32C43}"/>
                  </a:ext>
                </a:extLst>
              </p:cNvPr>
              <p:cNvCxnSpPr>
                <a:cxnSpLocks/>
                <a:stCxn id="104" idx="3"/>
                <a:endCxn id="108"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0D5507BD-99E3-433B-AE3A-6F5670CFBC20}"/>
                  </a:ext>
                </a:extLst>
              </p:cNvPr>
              <p:cNvCxnSpPr>
                <a:cxnSpLocks/>
                <a:stCxn id="114" idx="5"/>
                <a:endCxn id="115"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D551CAEE-F1BD-4126-BFF9-D0112A3E36F3}"/>
                  </a:ext>
                </a:extLst>
              </p:cNvPr>
              <p:cNvCxnSpPr>
                <a:cxnSpLocks/>
                <a:stCxn id="115" idx="5"/>
                <a:endCxn id="116"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F808059D-C310-4AD5-877E-739DF5B6F73E}"/>
                  </a:ext>
                </a:extLst>
              </p:cNvPr>
              <p:cNvCxnSpPr>
                <a:cxnSpLocks/>
                <a:stCxn id="108" idx="5"/>
                <a:endCxn id="114"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62BD181-694F-4058-85D0-1A3BE2FB979B}"/>
                  </a:ext>
                </a:extLst>
              </p:cNvPr>
              <p:cNvCxnSpPr>
                <a:cxnSpLocks/>
                <a:stCxn id="99" idx="3"/>
                <a:endCxn id="118" idx="7"/>
              </p:cNvCxnSpPr>
              <p:nvPr/>
            </p:nvCxnSpPr>
            <p:spPr>
              <a:xfrm flipH="1">
                <a:off x="7889823" y="5229382"/>
                <a:ext cx="172538" cy="143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A8F96424-90FB-4BDD-AE54-4912FB9F9BD9}"/>
                  </a:ext>
                </a:extLst>
              </p:cNvPr>
              <p:cNvCxnSpPr>
                <a:cxnSpLocks/>
                <a:stCxn id="118" idx="3"/>
                <a:endCxn id="119" idx="7"/>
              </p:cNvCxnSpPr>
              <p:nvPr/>
            </p:nvCxnSpPr>
            <p:spPr>
              <a:xfrm flipH="1">
                <a:off x="7312119" y="5706700"/>
                <a:ext cx="137031" cy="8354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B1DCB96E-757C-47F6-B143-D00FDB8FD72D}"/>
                  </a:ext>
                </a:extLst>
              </p:cNvPr>
              <p:cNvCxnSpPr>
                <a:cxnSpLocks/>
                <a:stCxn id="119" idx="3"/>
                <a:endCxn id="116"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AA8425C9-5C44-4E23-8D7F-4B660A181FFF}"/>
                  </a:ext>
                </a:extLst>
              </p:cNvPr>
              <p:cNvGrpSpPr/>
              <p:nvPr/>
            </p:nvGrpSpPr>
            <p:grpSpPr>
              <a:xfrm>
                <a:off x="4572000" y="3602224"/>
                <a:ext cx="3964051" cy="2967866"/>
                <a:chOff x="4017038" y="3161311"/>
                <a:chExt cx="3964051" cy="2967866"/>
              </a:xfrm>
            </p:grpSpPr>
            <p:sp>
              <p:nvSpPr>
                <p:cNvPr id="92" name="円/楕円 96">
                  <a:extLst>
                    <a:ext uri="{FF2B5EF4-FFF2-40B4-BE49-F238E27FC236}">
                      <a16:creationId xmlns:a16="http://schemas.microsoft.com/office/drawing/2014/main" id="{0354ADE4-24F9-4BFC-9985-A63ED3C335A4}"/>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93" name="円/楕円 98">
                  <a:extLst>
                    <a:ext uri="{FF2B5EF4-FFF2-40B4-BE49-F238E27FC236}">
                      <a16:creationId xmlns:a16="http://schemas.microsoft.com/office/drawing/2014/main" id="{A492A522-B53B-4152-89E3-7A5B03DDF889}"/>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sp>
              <p:nvSpPr>
                <p:cNvPr id="99" name="円/楕円 98">
                  <a:extLst>
                    <a:ext uri="{FF2B5EF4-FFF2-40B4-BE49-F238E27FC236}">
                      <a16:creationId xmlns:a16="http://schemas.microsoft.com/office/drawing/2014/main" id="{E1F07F54-0EAB-4E2C-ACC8-8182D211BA88}"/>
                    </a:ext>
                  </a:extLst>
                </p:cNvPr>
                <p:cNvSpPr/>
                <p:nvPr/>
              </p:nvSpPr>
              <p:spPr>
                <a:xfrm>
                  <a:off x="7426127" y="4457281"/>
                  <a:ext cx="554962" cy="38801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102" name="円/楕円 96">
                  <a:extLst>
                    <a:ext uri="{FF2B5EF4-FFF2-40B4-BE49-F238E27FC236}">
                      <a16:creationId xmlns:a16="http://schemas.microsoft.com/office/drawing/2014/main" id="{252BC816-C3D4-40DD-81D6-DB04B3B47591}"/>
                    </a:ext>
                  </a:extLst>
                </p:cNvPr>
                <p:cNvSpPr/>
                <p:nvPr/>
              </p:nvSpPr>
              <p:spPr>
                <a:xfrm>
                  <a:off x="5152517" y="3572160"/>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04" name="円/楕円 98">
                  <a:extLst>
                    <a:ext uri="{FF2B5EF4-FFF2-40B4-BE49-F238E27FC236}">
                      <a16:creationId xmlns:a16="http://schemas.microsoft.com/office/drawing/2014/main" id="{D49B319F-E0D6-4E48-9E44-CABD9DE93B7B}"/>
                    </a:ext>
                  </a:extLst>
                </p:cNvPr>
                <p:cNvSpPr/>
                <p:nvPr/>
              </p:nvSpPr>
              <p:spPr>
                <a:xfrm>
                  <a:off x="4586761" y="399724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108" name="円/楕円 98">
                  <a:extLst>
                    <a:ext uri="{FF2B5EF4-FFF2-40B4-BE49-F238E27FC236}">
                      <a16:creationId xmlns:a16="http://schemas.microsoft.com/office/drawing/2014/main" id="{83E950D2-AA51-43BA-B952-500368B0DBBE}"/>
                    </a:ext>
                  </a:extLst>
                </p:cNvPr>
                <p:cNvSpPr/>
                <p:nvPr/>
              </p:nvSpPr>
              <p:spPr>
                <a:xfrm>
                  <a:off x="4017038" y="443100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112" name="直線矢印コネクタ 111">
                  <a:extLst>
                    <a:ext uri="{FF2B5EF4-FFF2-40B4-BE49-F238E27FC236}">
                      <a16:creationId xmlns:a16="http://schemas.microsoft.com/office/drawing/2014/main" id="{6207D5B7-8B05-46B1-A32F-FFD322D88446}"/>
                    </a:ext>
                  </a:extLst>
                </p:cNvPr>
                <p:cNvCxnSpPr>
                  <a:cxnSpLocks/>
                  <a:stCxn id="117" idx="3"/>
                  <a:endCxn id="102"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435C4D66-F6D6-44C1-9BF2-02E84F65D4BF}"/>
                    </a:ext>
                  </a:extLst>
                </p:cNvPr>
                <p:cNvCxnSpPr>
                  <a:cxnSpLocks/>
                  <a:stCxn id="102" idx="3"/>
                  <a:endCxn id="104"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4" name="円/楕円 96">
                  <a:extLst>
                    <a:ext uri="{FF2B5EF4-FFF2-40B4-BE49-F238E27FC236}">
                      <a16:creationId xmlns:a16="http://schemas.microsoft.com/office/drawing/2014/main" id="{AE08EC59-75F5-442A-B49C-4135E71450A5}"/>
                    </a:ext>
                  </a:extLst>
                </p:cNvPr>
                <p:cNvSpPr/>
                <p:nvPr/>
              </p:nvSpPr>
              <p:spPr>
                <a:xfrm>
                  <a:off x="4586761" y="486147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5" name="円/楕円 98">
                  <a:extLst>
                    <a:ext uri="{FF2B5EF4-FFF2-40B4-BE49-F238E27FC236}">
                      <a16:creationId xmlns:a16="http://schemas.microsoft.com/office/drawing/2014/main" id="{7B1737BC-6588-4EB4-957C-6C1C4CF6975A}"/>
                    </a:ext>
                  </a:extLst>
                </p:cNvPr>
                <p:cNvSpPr/>
                <p:nvPr/>
              </p:nvSpPr>
              <p:spPr>
                <a:xfrm>
                  <a:off x="5168223" y="529166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6" name="円/楕円 98">
                  <a:extLst>
                    <a:ext uri="{FF2B5EF4-FFF2-40B4-BE49-F238E27FC236}">
                      <a16:creationId xmlns:a16="http://schemas.microsoft.com/office/drawing/2014/main" id="{17E23B28-0EC5-4FF7-988E-DF094D51773B}"/>
                    </a:ext>
                  </a:extLst>
                </p:cNvPr>
                <p:cNvSpPr/>
                <p:nvPr/>
              </p:nvSpPr>
              <p:spPr>
                <a:xfrm>
                  <a:off x="5717468" y="5710423"/>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7" name="円/楕円 96">
                  <a:extLst>
                    <a:ext uri="{FF2B5EF4-FFF2-40B4-BE49-F238E27FC236}">
                      <a16:creationId xmlns:a16="http://schemas.microsoft.com/office/drawing/2014/main" id="{2BE6A405-270C-4FA7-84D8-72A3F95FD0E0}"/>
                    </a:ext>
                  </a:extLst>
                </p:cNvPr>
                <p:cNvSpPr/>
                <p:nvPr/>
              </p:nvSpPr>
              <p:spPr>
                <a:xfrm>
                  <a:off x="5717468" y="316131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118" name="円/楕円 96">
                  <a:extLst>
                    <a:ext uri="{FF2B5EF4-FFF2-40B4-BE49-F238E27FC236}">
                      <a16:creationId xmlns:a16="http://schemas.microsoft.com/office/drawing/2014/main" id="{D3B99809-88E5-4773-9591-6F703243F2E3}"/>
                    </a:ext>
                  </a:extLst>
                </p:cNvPr>
                <p:cNvSpPr/>
                <p:nvPr/>
              </p:nvSpPr>
              <p:spPr>
                <a:xfrm>
                  <a:off x="6802921" y="4862568"/>
                  <a:ext cx="623207" cy="4724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119" name="円/楕円 98">
                  <a:extLst>
                    <a:ext uri="{FF2B5EF4-FFF2-40B4-BE49-F238E27FC236}">
                      <a16:creationId xmlns:a16="http://schemas.microsoft.com/office/drawing/2014/main" id="{A01DDCD0-07AE-4A7C-B791-4B0C4FC3336D}"/>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62" name="円/楕円 96">
              <a:extLst>
                <a:ext uri="{FF2B5EF4-FFF2-40B4-BE49-F238E27FC236}">
                  <a16:creationId xmlns:a16="http://schemas.microsoft.com/office/drawing/2014/main" id="{1003A792-2198-4EB3-B634-8DA38371F7E0}"/>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7</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3" name="直線矢印コネクタ 62">
              <a:extLst>
                <a:ext uri="{FF2B5EF4-FFF2-40B4-BE49-F238E27FC236}">
                  <a16:creationId xmlns:a16="http://schemas.microsoft.com/office/drawing/2014/main" id="{9BD078B0-7DDD-4045-9879-7429CD63A835}"/>
                </a:ext>
              </a:extLst>
            </p:cNvPr>
            <p:cNvCxnSpPr>
              <a:cxnSpLocks/>
              <a:stCxn id="92" idx="3"/>
              <a:endCxn id="62"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861A26A0-6592-4BA3-89B2-8AEB2CD960B7}"/>
                </a:ext>
              </a:extLst>
            </p:cNvPr>
            <p:cNvCxnSpPr>
              <a:cxnSpLocks/>
              <a:stCxn id="102" idx="5"/>
              <a:endCxn id="62"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円/楕円 96">
              <a:extLst>
                <a:ext uri="{FF2B5EF4-FFF2-40B4-BE49-F238E27FC236}">
                  <a16:creationId xmlns:a16="http://schemas.microsoft.com/office/drawing/2014/main" id="{F994C282-3D52-4999-8646-343D3AED7513}"/>
                </a:ext>
              </a:extLst>
            </p:cNvPr>
            <p:cNvSpPr/>
            <p:nvPr/>
          </p:nvSpPr>
          <p:spPr>
            <a:xfrm>
              <a:off x="6252986" y="4663404"/>
              <a:ext cx="727132" cy="443876"/>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11</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66" name="直線矢印コネクタ 65">
              <a:extLst>
                <a:ext uri="{FF2B5EF4-FFF2-40B4-BE49-F238E27FC236}">
                  <a16:creationId xmlns:a16="http://schemas.microsoft.com/office/drawing/2014/main" id="{0DA18154-1339-418C-A6B2-7F04B66ED61D}"/>
                </a:ext>
              </a:extLst>
            </p:cNvPr>
            <p:cNvCxnSpPr>
              <a:cxnSpLocks/>
              <a:stCxn id="62" idx="3"/>
              <a:endCxn id="65" idx="7"/>
            </p:cNvCxnSpPr>
            <p:nvPr/>
          </p:nvCxnSpPr>
          <p:spPr>
            <a:xfrm flipH="1">
              <a:off x="6873632" y="4668125"/>
              <a:ext cx="122808" cy="602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921D54F-6A82-483C-B34E-2119C0E42041}"/>
                </a:ext>
              </a:extLst>
            </p:cNvPr>
            <p:cNvCxnSpPr>
              <a:cxnSpLocks/>
              <a:stCxn id="104" idx="5"/>
              <a:endCxn id="65" idx="1"/>
            </p:cNvCxnSpPr>
            <p:nvPr/>
          </p:nvCxnSpPr>
          <p:spPr>
            <a:xfrm>
              <a:off x="6254035" y="4668125"/>
              <a:ext cx="105436" cy="602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49F959-1B3D-498A-B9BB-7F36F702BEF9}"/>
                </a:ext>
              </a:extLst>
            </p:cNvPr>
            <p:cNvCxnSpPr>
              <a:cxnSpLocks/>
              <a:stCxn id="65" idx="3"/>
              <a:endCxn id="114" idx="7"/>
            </p:cNvCxnSpPr>
            <p:nvPr/>
          </p:nvCxnSpPr>
          <p:spPr>
            <a:xfrm flipH="1">
              <a:off x="6254035" y="5042276"/>
              <a:ext cx="105436" cy="19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6">
              <a:extLst>
                <a:ext uri="{FF2B5EF4-FFF2-40B4-BE49-F238E27FC236}">
                  <a16:creationId xmlns:a16="http://schemas.microsoft.com/office/drawing/2014/main" id="{99DA15A3-44FB-4A75-868B-B10D05732276}"/>
                </a:ext>
              </a:extLst>
            </p:cNvPr>
            <p:cNvSpPr/>
            <p:nvPr/>
          </p:nvSpPr>
          <p:spPr>
            <a:xfrm>
              <a:off x="6799761" y="5241366"/>
              <a:ext cx="791965" cy="35858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10</a:t>
              </a:r>
              <a:endParaRPr lang="ja-JP" altLang="en-US" dirty="0">
                <a:latin typeface="Times New Roman" pitchFamily="18" charset="0"/>
                <a:ea typeface="HGPｺﾞｼｯｸM" pitchFamily="50" charset="-128"/>
                <a:cs typeface="Times New Roman" pitchFamily="18" charset="0"/>
              </a:endParaRPr>
            </a:p>
          </p:txBody>
        </p:sp>
        <p:sp>
          <p:nvSpPr>
            <p:cNvPr id="70" name="円/楕円 96">
              <a:extLst>
                <a:ext uri="{FF2B5EF4-FFF2-40B4-BE49-F238E27FC236}">
                  <a16:creationId xmlns:a16="http://schemas.microsoft.com/office/drawing/2014/main" id="{7E51B606-8C07-4C5C-9533-8539D87EFCE5}"/>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cxnSp>
          <p:nvCxnSpPr>
            <p:cNvPr id="71" name="直線矢印コネクタ 70">
              <a:extLst>
                <a:ext uri="{FF2B5EF4-FFF2-40B4-BE49-F238E27FC236}">
                  <a16:creationId xmlns:a16="http://schemas.microsoft.com/office/drawing/2014/main" id="{566F8D41-471A-412D-9A5F-626BDC240ECE}"/>
                </a:ext>
              </a:extLst>
            </p:cNvPr>
            <p:cNvCxnSpPr>
              <a:cxnSpLocks/>
              <a:stCxn id="62" idx="5"/>
              <a:endCxn id="70"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2853DA69-D0BB-46BB-AAEE-31853BC243C4}"/>
                </a:ext>
              </a:extLst>
            </p:cNvPr>
            <p:cNvCxnSpPr>
              <a:cxnSpLocks/>
              <a:stCxn id="93" idx="3"/>
              <a:endCxn id="70"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50A2C3D-0373-4181-A4CB-AF92552B5F71}"/>
                </a:ext>
              </a:extLst>
            </p:cNvPr>
            <p:cNvCxnSpPr>
              <a:cxnSpLocks/>
            </p:cNvCxnSpPr>
            <p:nvPr/>
          </p:nvCxnSpPr>
          <p:spPr>
            <a:xfrm>
              <a:off x="6784953" y="5105832"/>
              <a:ext cx="195167" cy="1425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66079819-1ABF-40AA-959B-E52E0B401127}"/>
                </a:ext>
              </a:extLst>
            </p:cNvPr>
            <p:cNvCxnSpPr>
              <a:cxnSpLocks/>
              <a:stCxn id="70" idx="3"/>
              <a:endCxn id="69" idx="7"/>
            </p:cNvCxnSpPr>
            <p:nvPr/>
          </p:nvCxnSpPr>
          <p:spPr>
            <a:xfrm flipH="1">
              <a:off x="7475745" y="5104903"/>
              <a:ext cx="73449" cy="18897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5FBE5F3F-BC23-4C76-880E-715F9A8AFB7E}"/>
                </a:ext>
              </a:extLst>
            </p:cNvPr>
            <p:cNvCxnSpPr>
              <a:cxnSpLocks/>
              <a:stCxn id="69" idx="3"/>
              <a:endCxn id="115" idx="7"/>
            </p:cNvCxnSpPr>
            <p:nvPr/>
          </p:nvCxnSpPr>
          <p:spPr>
            <a:xfrm flipH="1">
              <a:off x="6835497" y="5547437"/>
              <a:ext cx="80245" cy="11901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A75E0F5-7BE2-4845-B4F5-BC340E838FE0}"/>
                </a:ext>
              </a:extLst>
            </p:cNvPr>
            <p:cNvCxnSpPr>
              <a:cxnSpLocks/>
              <a:stCxn id="69" idx="5"/>
              <a:endCxn id="119" idx="1"/>
            </p:cNvCxnSpPr>
            <p:nvPr/>
          </p:nvCxnSpPr>
          <p:spPr>
            <a:xfrm>
              <a:off x="7475745" y="5547437"/>
              <a:ext cx="69208" cy="11535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4347BA2-FED8-49A5-A523-A73EB8E589AE}"/>
                </a:ext>
              </a:extLst>
            </p:cNvPr>
            <p:cNvCxnSpPr>
              <a:cxnSpLocks/>
              <a:stCxn id="70" idx="5"/>
              <a:endCxn id="118" idx="1"/>
            </p:cNvCxnSpPr>
            <p:nvPr/>
          </p:nvCxnSpPr>
          <p:spPr>
            <a:xfrm>
              <a:off x="7941612" y="5104903"/>
              <a:ext cx="146159" cy="14030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39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51E39-E27A-46AC-9FFC-821FA3E080E3}"/>
              </a:ext>
            </a:extLst>
          </p:cNvPr>
          <p:cNvSpPr>
            <a:spLocks noGrp="1"/>
          </p:cNvSpPr>
          <p:nvPr>
            <p:ph type="title"/>
          </p:nvPr>
        </p:nvSpPr>
        <p:spPr>
          <a:xfrm>
            <a:off x="1945201" y="624110"/>
            <a:ext cx="7008727" cy="1280890"/>
          </a:xfrm>
        </p:spPr>
        <p:txBody>
          <a:bodyPr/>
          <a:lstStyle/>
          <a:p>
            <a:r>
              <a:rPr lang="en-US" altLang="ja-JP" dirty="0"/>
              <a:t>α</a:t>
            </a:r>
            <a:r>
              <a:rPr kumimoji="1" lang="ja-JP" altLang="en-US" dirty="0"/>
              <a:t>の決め方一般化のための条件②</a:t>
            </a:r>
          </a:p>
        </p:txBody>
      </p:sp>
      <p:sp>
        <p:nvSpPr>
          <p:cNvPr id="3" name="コンテンツ プレースホルダー 2">
            <a:extLst>
              <a:ext uri="{FF2B5EF4-FFF2-40B4-BE49-F238E27FC236}">
                <a16:creationId xmlns:a16="http://schemas.microsoft.com/office/drawing/2014/main" id="{0A1B985C-8D6C-4B6C-B29F-BAFAA87E803E}"/>
              </a:ext>
            </a:extLst>
          </p:cNvPr>
          <p:cNvSpPr>
            <a:spLocks noGrp="1"/>
          </p:cNvSpPr>
          <p:nvPr>
            <p:ph idx="1"/>
          </p:nvPr>
        </p:nvSpPr>
        <p:spPr/>
        <p:txBody>
          <a:bodyPr/>
          <a:lstStyle/>
          <a:p>
            <a:r>
              <a:rPr kumimoji="1" lang="ja-JP" altLang="en-US" dirty="0"/>
              <a:t>タスク</a:t>
            </a:r>
            <a:r>
              <a:rPr kumimoji="1" lang="en-US" altLang="ja-JP" dirty="0" err="1"/>
              <a:t>i</a:t>
            </a:r>
            <a:r>
              <a:rPr kumimoji="1" lang="ja-JP" altLang="en-US" dirty="0"/>
              <a:t>の時刻</a:t>
            </a:r>
            <a:r>
              <a:rPr kumimoji="1" lang="en-US" altLang="ja-JP" dirty="0"/>
              <a:t>t</a:t>
            </a:r>
            <a:r>
              <a:rPr kumimoji="1" lang="ja-JP" altLang="en-US" dirty="0"/>
              <a:t>における相対デッドライン、残余実行時間、余裕時間をそれぞれ</a:t>
            </a:r>
            <a:r>
              <a:rPr kumimoji="1" lang="en-US" altLang="ja-JP" dirty="0" err="1"/>
              <a:t>D_i</a:t>
            </a:r>
            <a:r>
              <a:rPr kumimoji="1" lang="en-US" altLang="ja-JP" dirty="0"/>
              <a:t>(t)</a:t>
            </a:r>
            <a:r>
              <a:rPr kumimoji="1" lang="ja-JP" altLang="en-US" dirty="0"/>
              <a:t>、</a:t>
            </a:r>
            <a:r>
              <a:rPr kumimoji="1" lang="en-US" altLang="ja-JP" dirty="0" err="1"/>
              <a:t>C_i</a:t>
            </a:r>
            <a:r>
              <a:rPr kumimoji="1" lang="en-US" altLang="ja-JP" dirty="0"/>
              <a:t>(t)</a:t>
            </a:r>
            <a:r>
              <a:rPr kumimoji="1" lang="ja-JP" altLang="en-US" dirty="0"/>
              <a:t>、</a:t>
            </a:r>
            <a:r>
              <a:rPr kumimoji="1" lang="en-US" altLang="ja-JP" dirty="0" err="1"/>
              <a:t>L_i</a:t>
            </a:r>
            <a:r>
              <a:rPr kumimoji="1" lang="en-US" altLang="ja-JP" dirty="0"/>
              <a:t>(t)</a:t>
            </a:r>
            <a:r>
              <a:rPr kumimoji="1" lang="ja-JP" altLang="en-US" dirty="0"/>
              <a:t>とする</a:t>
            </a:r>
            <a:endParaRPr kumimoji="1" lang="en-US" altLang="ja-JP" dirty="0"/>
          </a:p>
          <a:p>
            <a:endParaRPr kumimoji="1" lang="en-US" altLang="ja-JP" dirty="0"/>
          </a:p>
          <a:p>
            <a:r>
              <a:rPr kumimoji="1" lang="ja-JP" altLang="en-US" dirty="0"/>
              <a:t>タスク</a:t>
            </a:r>
            <a:r>
              <a:rPr kumimoji="1" lang="en-US" altLang="ja-JP" dirty="0" err="1"/>
              <a:t>i</a:t>
            </a:r>
            <a:r>
              <a:rPr kumimoji="1" lang="ja-JP" altLang="en-US" dirty="0"/>
              <a:t>の時刻</a:t>
            </a:r>
            <a:r>
              <a:rPr kumimoji="1" lang="en-US" altLang="ja-JP" dirty="0"/>
              <a:t>t</a:t>
            </a:r>
            <a:r>
              <a:rPr kumimoji="1" lang="ja-JP" altLang="en-US" dirty="0"/>
              <a:t>における</a:t>
            </a:r>
            <a:r>
              <a:rPr lang="ja-JP" altLang="en-US" dirty="0"/>
              <a:t>メモリ増分を</a:t>
            </a:r>
            <a:r>
              <a:rPr lang="en-US" altLang="ja-JP" sz="1800" dirty="0" err="1">
                <a:effectLst/>
                <a:latin typeface="游ゴシック" panose="020B0400000000000000" pitchFamily="50" charset="-128"/>
                <a:cs typeface="Times New Roman" panose="02020603050405020304" pitchFamily="18" charset="0"/>
              </a:rPr>
              <a:t>m_i</a:t>
            </a:r>
            <a:r>
              <a:rPr lang="en-US" altLang="ja-JP" sz="1800" dirty="0">
                <a:effectLst/>
                <a:latin typeface="游ゴシック" panose="020B0400000000000000" pitchFamily="50" charset="-128"/>
                <a:cs typeface="Times New Roman" panose="02020603050405020304" pitchFamily="18" charset="0"/>
              </a:rPr>
              <a:t>(t)</a:t>
            </a:r>
            <a:r>
              <a:rPr lang="ja-JP" altLang="en-US" sz="1800" dirty="0">
                <a:effectLst/>
                <a:latin typeface="游ゴシック" panose="020B0400000000000000" pitchFamily="50" charset="-128"/>
                <a:cs typeface="Times New Roman" panose="02020603050405020304" pitchFamily="18" charset="0"/>
              </a:rPr>
              <a:t>とする</a:t>
            </a:r>
            <a:endParaRPr lang="en-US" altLang="ja-JP" sz="1800" dirty="0">
              <a:effectLst/>
              <a:latin typeface="游ゴシック" panose="020B0400000000000000" pitchFamily="50" charset="-128"/>
              <a:cs typeface="Times New Roman" panose="02020603050405020304" pitchFamily="18" charset="0"/>
            </a:endParaRPr>
          </a:p>
          <a:p>
            <a:pPr marL="0" indent="0">
              <a:buNone/>
            </a:pPr>
            <a:endParaRPr kumimoji="1" lang="en-US" altLang="ja-JP" dirty="0"/>
          </a:p>
          <a:p>
            <a:r>
              <a:rPr kumimoji="1" lang="ja-JP" altLang="en-US" dirty="0"/>
              <a:t>タスクの進行状態</a:t>
            </a:r>
            <a:r>
              <a:rPr kumimoji="1" lang="en-US" altLang="ja-JP" dirty="0"/>
              <a:t>k</a:t>
            </a:r>
            <a:r>
              <a:rPr kumimoji="1" lang="ja-JP" altLang="en-US" dirty="0"/>
              <a:t>を</a:t>
            </a:r>
            <a:r>
              <a:rPr kumimoji="1" lang="en-US" altLang="ja-JP" dirty="0" err="1"/>
              <a:t>s_i</a:t>
            </a:r>
            <a:r>
              <a:rPr kumimoji="1" lang="en-US" altLang="ja-JP" dirty="0"/>
              <a:t>(k)</a:t>
            </a:r>
            <a:r>
              <a:rPr lang="ja-JP" altLang="en-US" dirty="0"/>
              <a:t>とする</a:t>
            </a:r>
            <a:r>
              <a:rPr kumimoji="1" lang="en-US" altLang="ja-JP" dirty="0"/>
              <a:t>,</a:t>
            </a:r>
          </a:p>
        </p:txBody>
      </p:sp>
      <p:sp>
        <p:nvSpPr>
          <p:cNvPr id="4" name="日付プレースホルダー 3">
            <a:extLst>
              <a:ext uri="{FF2B5EF4-FFF2-40B4-BE49-F238E27FC236}">
                <a16:creationId xmlns:a16="http://schemas.microsoft.com/office/drawing/2014/main" id="{DD189CA7-4388-461F-99D4-668970A694FC}"/>
              </a:ext>
            </a:extLst>
          </p:cNvPr>
          <p:cNvSpPr>
            <a:spLocks noGrp="1"/>
          </p:cNvSpPr>
          <p:nvPr>
            <p:ph type="dt" sz="half" idx="10"/>
          </p:nvPr>
        </p:nvSpPr>
        <p:spPr/>
        <p:txBody>
          <a:bodyPr/>
          <a:lstStyle/>
          <a:p>
            <a:fld id="{761526EE-E86D-48A1-B045-58D11E717018}" type="datetime1">
              <a:rPr kumimoji="1" lang="ja-JP" altLang="en-US" smtClean="0"/>
              <a:t>2020/12/17</a:t>
            </a:fld>
            <a:endParaRPr kumimoji="1" lang="ja-JP" altLang="en-US"/>
          </a:p>
        </p:txBody>
      </p:sp>
      <p:sp>
        <p:nvSpPr>
          <p:cNvPr id="5" name="スライド番号プレースホルダー 4">
            <a:extLst>
              <a:ext uri="{FF2B5EF4-FFF2-40B4-BE49-F238E27FC236}">
                <a16:creationId xmlns:a16="http://schemas.microsoft.com/office/drawing/2014/main" id="{1C67B32B-D76D-4CB9-89F0-6CEECBB747ED}"/>
              </a:ext>
            </a:extLst>
          </p:cNvPr>
          <p:cNvSpPr>
            <a:spLocks noGrp="1"/>
          </p:cNvSpPr>
          <p:nvPr>
            <p:ph type="sldNum" sz="quarter" idx="12"/>
          </p:nvPr>
        </p:nvSpPr>
        <p:spPr/>
        <p:txBody>
          <a:bodyPr/>
          <a:lstStyle/>
          <a:p>
            <a:fld id="{6926F6F1-2C0D-41CF-B349-C178C2F00F8B}" type="slidenum">
              <a:rPr kumimoji="1" lang="ja-JP" altLang="en-US" smtClean="0"/>
              <a:t>30</a:t>
            </a:fld>
            <a:endParaRPr kumimoji="1" lang="ja-JP" altLang="en-US"/>
          </a:p>
        </p:txBody>
      </p:sp>
    </p:spTree>
    <p:extLst>
      <p:ext uri="{BB962C8B-B14F-4D97-AF65-F5344CB8AC3E}">
        <p14:creationId xmlns:p14="http://schemas.microsoft.com/office/powerpoint/2010/main" val="459872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E505E-325B-46FF-921B-E46A615EFD1B}"/>
              </a:ext>
            </a:extLst>
          </p:cNvPr>
          <p:cNvSpPr>
            <a:spLocks noGrp="1"/>
          </p:cNvSpPr>
          <p:nvPr>
            <p:ph type="title"/>
          </p:nvPr>
        </p:nvSpPr>
        <p:spPr/>
        <p:txBody>
          <a:bodyPr/>
          <a:lstStyle/>
          <a:p>
            <a:r>
              <a:rPr lang="en-US" altLang="ja-JP" dirty="0"/>
              <a:t>α</a:t>
            </a:r>
            <a:r>
              <a:rPr kumimoji="1" lang="ja-JP" altLang="en-US" dirty="0"/>
              <a:t>の決め方一般化案</a:t>
            </a:r>
          </a:p>
        </p:txBody>
      </p:sp>
      <p:sp>
        <p:nvSpPr>
          <p:cNvPr id="3" name="コンテンツ プレースホルダー 2">
            <a:extLst>
              <a:ext uri="{FF2B5EF4-FFF2-40B4-BE49-F238E27FC236}">
                <a16:creationId xmlns:a16="http://schemas.microsoft.com/office/drawing/2014/main" id="{473D9341-6304-42E4-A5F1-A75077815EF3}"/>
              </a:ext>
            </a:extLst>
          </p:cNvPr>
          <p:cNvSpPr>
            <a:spLocks noGrp="1"/>
          </p:cNvSpPr>
          <p:nvPr>
            <p:ph idx="1"/>
          </p:nvPr>
        </p:nvSpPr>
        <p:spPr>
          <a:xfrm>
            <a:off x="1942415" y="2131233"/>
            <a:ext cx="6591985" cy="3777622"/>
          </a:xfrm>
        </p:spPr>
        <p:txBody>
          <a:bodyPr>
            <a:normAutofit/>
          </a:bodyPr>
          <a:lstStyle/>
          <a:p>
            <a:r>
              <a:rPr kumimoji="1" lang="ja-JP" altLang="en-US" dirty="0"/>
              <a:t>初期状態</a:t>
            </a:r>
            <a:r>
              <a:rPr kumimoji="1" lang="en-US" altLang="ja-JP" dirty="0"/>
              <a:t>(s_1</a:t>
            </a:r>
            <a:r>
              <a:rPr lang="en-US" altLang="ja-JP" dirty="0"/>
              <a:t>(0),s_2(0))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&lt;</a:t>
            </a:r>
            <a:r>
              <a:rPr lang="en-US" altLang="ja-JP" sz="1800" dirty="0">
                <a:effectLst/>
                <a:latin typeface="游ゴシック" panose="020B0400000000000000" pitchFamily="50" charset="-128"/>
                <a:cs typeface="Times New Roman" panose="02020603050405020304" pitchFamily="18" charset="0"/>
              </a:rPr>
              <a:t> m_2(0)</a:t>
            </a:r>
            <a:r>
              <a:rPr lang="en-US" altLang="ja-JP" dirty="0"/>
              <a:t>a +</a:t>
            </a:r>
            <a:r>
              <a:rPr kumimoji="1" lang="en-US" altLang="ja-JP" dirty="0"/>
              <a:t> C_2(0)</a:t>
            </a:r>
            <a:r>
              <a:rPr lang="en-US" altLang="ja-JP" dirty="0"/>
              <a:t>×</a:t>
            </a:r>
            <a:r>
              <a:rPr kumimoji="1" lang="en-US" altLang="ja-JP" dirty="0"/>
              <a:t>L_1(0)</a:t>
            </a:r>
            <a:endParaRPr lang="en-US" altLang="ja-JP" dirty="0"/>
          </a:p>
          <a:p>
            <a:pPr marL="0" indent="0">
              <a:buNone/>
            </a:pPr>
            <a:r>
              <a:rPr lang="ja-JP" altLang="en-US" dirty="0"/>
              <a:t>    </a:t>
            </a:r>
            <a:r>
              <a:rPr lang="en-US" altLang="ja-JP" dirty="0"/>
              <a:t>α &lt;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pPr marL="0" indent="0">
              <a:buNone/>
            </a:pPr>
            <a:endParaRPr lang="en-US" altLang="ja-JP" dirty="0"/>
          </a:p>
          <a:p>
            <a:pPr marL="0" indent="0">
              <a:buNone/>
            </a:pPr>
            <a:endParaRPr lang="en-US" altLang="ja-JP" dirty="0"/>
          </a:p>
          <a:p>
            <a:r>
              <a:rPr lang="ja-JP" altLang="en-US" dirty="0"/>
              <a:t>次状態</a:t>
            </a:r>
            <a:r>
              <a:rPr lang="en-US" altLang="ja-JP" dirty="0"/>
              <a:t>(s_1(1),s_2(0))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a:t>
            </a:r>
            <a:r>
              <a:rPr lang="en-US" altLang="ja-JP" dirty="0"/>
              <a:t>&lt;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lang="ja-JP" altLang="en-US" dirty="0"/>
              <a:t>   </a:t>
            </a: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750B2FBB-DBE8-4818-950C-FA11D7E266AC}"/>
              </a:ext>
            </a:extLst>
          </p:cNvPr>
          <p:cNvSpPr>
            <a:spLocks noGrp="1"/>
          </p:cNvSpPr>
          <p:nvPr>
            <p:ph type="dt" sz="half" idx="10"/>
          </p:nvPr>
        </p:nvSpPr>
        <p:spPr/>
        <p:txBody>
          <a:bodyPr/>
          <a:lstStyle/>
          <a:p>
            <a:fld id="{761526EE-E86D-48A1-B045-58D11E717018}" type="datetime1">
              <a:rPr kumimoji="1" lang="ja-JP" altLang="en-US" smtClean="0"/>
              <a:t>2020/12/17</a:t>
            </a:fld>
            <a:endParaRPr kumimoji="1" lang="ja-JP" altLang="en-US"/>
          </a:p>
        </p:txBody>
      </p:sp>
      <p:sp>
        <p:nvSpPr>
          <p:cNvPr id="5" name="スライド番号プレースホルダー 4">
            <a:extLst>
              <a:ext uri="{FF2B5EF4-FFF2-40B4-BE49-F238E27FC236}">
                <a16:creationId xmlns:a16="http://schemas.microsoft.com/office/drawing/2014/main" id="{A9F14A9B-7E4B-4D45-93C0-080E0C08E1D1}"/>
              </a:ext>
            </a:extLst>
          </p:cNvPr>
          <p:cNvSpPr>
            <a:spLocks noGrp="1"/>
          </p:cNvSpPr>
          <p:nvPr>
            <p:ph type="sldNum" sz="quarter" idx="12"/>
          </p:nvPr>
        </p:nvSpPr>
        <p:spPr/>
        <p:txBody>
          <a:bodyPr/>
          <a:lstStyle/>
          <a:p>
            <a:fld id="{6926F6F1-2C0D-41CF-B349-C178C2F00F8B}" type="slidenum">
              <a:rPr kumimoji="1" lang="ja-JP" altLang="en-US" smtClean="0"/>
              <a:t>31</a:t>
            </a:fld>
            <a:endParaRPr kumimoji="1" lang="ja-JP" altLang="en-US"/>
          </a:p>
        </p:txBody>
      </p:sp>
    </p:spTree>
    <p:extLst>
      <p:ext uri="{BB962C8B-B14F-4D97-AF65-F5344CB8AC3E}">
        <p14:creationId xmlns:p14="http://schemas.microsoft.com/office/powerpoint/2010/main" val="704938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E505E-325B-46FF-921B-E46A615EFD1B}"/>
              </a:ext>
            </a:extLst>
          </p:cNvPr>
          <p:cNvSpPr>
            <a:spLocks noGrp="1"/>
          </p:cNvSpPr>
          <p:nvPr>
            <p:ph type="title"/>
          </p:nvPr>
        </p:nvSpPr>
        <p:spPr/>
        <p:txBody>
          <a:bodyPr/>
          <a:lstStyle/>
          <a:p>
            <a:r>
              <a:rPr lang="en-US" altLang="ja-JP" dirty="0"/>
              <a:t>α</a:t>
            </a:r>
            <a:r>
              <a:rPr kumimoji="1" lang="ja-JP" altLang="en-US" dirty="0"/>
              <a:t>の決め方一般化案②</a:t>
            </a:r>
          </a:p>
        </p:txBody>
      </p:sp>
      <p:sp>
        <p:nvSpPr>
          <p:cNvPr id="3" name="コンテンツ プレースホルダー 2">
            <a:extLst>
              <a:ext uri="{FF2B5EF4-FFF2-40B4-BE49-F238E27FC236}">
                <a16:creationId xmlns:a16="http://schemas.microsoft.com/office/drawing/2014/main" id="{473D9341-6304-42E4-A5F1-A75077815EF3}"/>
              </a:ext>
            </a:extLst>
          </p:cNvPr>
          <p:cNvSpPr>
            <a:spLocks noGrp="1"/>
          </p:cNvSpPr>
          <p:nvPr>
            <p:ph idx="1"/>
          </p:nvPr>
        </p:nvSpPr>
        <p:spPr/>
        <p:txBody>
          <a:bodyPr>
            <a:normAutofit/>
          </a:bodyPr>
          <a:lstStyle/>
          <a:p>
            <a:r>
              <a:rPr lang="ja-JP" altLang="en-US" dirty="0"/>
              <a:t>次状態</a:t>
            </a:r>
            <a:r>
              <a:rPr lang="en-US" altLang="ja-JP" dirty="0"/>
              <a:t>(s_1(1),s_2(0))</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lang="ja-JP" altLang="en-US" dirty="0"/>
              <a:t>   </a:t>
            </a:r>
            <a:r>
              <a:rPr lang="en-US" altLang="ja-JP" dirty="0"/>
              <a:t>α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endParaRPr lang="en-US" altLang="ja-JP" dirty="0"/>
          </a:p>
          <a:p>
            <a:pPr marL="0" indent="0">
              <a:buNone/>
            </a:pPr>
            <a:endParaRPr lang="en-US" altLang="ja-JP" dirty="0"/>
          </a:p>
          <a:p>
            <a:r>
              <a:rPr kumimoji="1" lang="ja-JP" altLang="en-US" dirty="0"/>
              <a:t>次々状態</a:t>
            </a:r>
            <a:r>
              <a:rPr kumimoji="1" lang="en-US" altLang="ja-JP" dirty="0"/>
              <a:t>(s_1</a:t>
            </a:r>
            <a:r>
              <a:rPr lang="en-US" altLang="ja-JP" dirty="0"/>
              <a:t>(1),s_2(1))</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m_1(2)</a:t>
            </a:r>
            <a:r>
              <a:rPr lang="en-US" altLang="ja-JP" dirty="0"/>
              <a:t>a +</a:t>
            </a:r>
            <a:r>
              <a:rPr kumimoji="1" lang="en-US" altLang="ja-JP" dirty="0"/>
              <a:t> C_1(2)</a:t>
            </a:r>
            <a:r>
              <a:rPr lang="en-US" altLang="ja-JP" dirty="0"/>
              <a:t>×</a:t>
            </a:r>
            <a:r>
              <a:rPr kumimoji="1" lang="en-US" altLang="ja-JP" dirty="0"/>
              <a:t>L_1(2) </a:t>
            </a:r>
            <a:r>
              <a:rPr lang="en-US" altLang="ja-JP" dirty="0"/>
              <a:t>&lt;</a:t>
            </a:r>
            <a:r>
              <a:rPr lang="en-US" altLang="ja-JP" sz="1800" dirty="0">
                <a:effectLst/>
                <a:latin typeface="游ゴシック" panose="020B0400000000000000" pitchFamily="50" charset="-128"/>
                <a:cs typeface="Times New Roman" panose="02020603050405020304" pitchFamily="18" charset="0"/>
              </a:rPr>
              <a:t> m_2(2)</a:t>
            </a:r>
            <a:r>
              <a:rPr lang="en-US" altLang="ja-JP" dirty="0"/>
              <a:t>a +</a:t>
            </a:r>
            <a:r>
              <a:rPr kumimoji="1" lang="en-US" altLang="ja-JP" dirty="0"/>
              <a:t> C_2(2)</a:t>
            </a:r>
            <a:r>
              <a:rPr lang="en-US" altLang="ja-JP" dirty="0"/>
              <a:t>×</a:t>
            </a:r>
            <a:r>
              <a:rPr kumimoji="1" lang="en-US" altLang="ja-JP" dirty="0"/>
              <a:t>L_1(2)</a:t>
            </a:r>
          </a:p>
          <a:p>
            <a:pPr marL="0" indent="0">
              <a:buNone/>
            </a:pPr>
            <a:r>
              <a:rPr lang="en-US" altLang="ja-JP" dirty="0"/>
              <a:t>   α &lt; (</a:t>
            </a:r>
            <a:r>
              <a:rPr kumimoji="1" lang="en-US" altLang="ja-JP" dirty="0"/>
              <a:t>C_2(2)</a:t>
            </a:r>
            <a:r>
              <a:rPr lang="en-US" altLang="ja-JP" dirty="0"/>
              <a:t>×</a:t>
            </a:r>
            <a:r>
              <a:rPr kumimoji="1" lang="en-US" altLang="ja-JP" dirty="0"/>
              <a:t>L_1(2) - C_1(2)</a:t>
            </a:r>
            <a:r>
              <a:rPr lang="en-US" altLang="ja-JP" dirty="0"/>
              <a:t>×</a:t>
            </a:r>
            <a:r>
              <a:rPr kumimoji="1" lang="en-US" altLang="ja-JP" dirty="0"/>
              <a:t>L_1(2) ) / (</a:t>
            </a:r>
            <a:r>
              <a:rPr lang="en-US" altLang="ja-JP" sz="1800" dirty="0">
                <a:effectLst/>
                <a:latin typeface="游ゴシック" panose="020B0400000000000000" pitchFamily="50" charset="-128"/>
                <a:cs typeface="Times New Roman" panose="02020603050405020304" pitchFamily="18" charset="0"/>
              </a:rPr>
              <a:t> m_1(2)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m_2(2))</a:t>
            </a:r>
            <a:endParaRPr lang="en-US" altLang="ja-JP" dirty="0"/>
          </a:p>
        </p:txBody>
      </p:sp>
      <p:sp>
        <p:nvSpPr>
          <p:cNvPr id="4" name="日付プレースホルダー 3">
            <a:extLst>
              <a:ext uri="{FF2B5EF4-FFF2-40B4-BE49-F238E27FC236}">
                <a16:creationId xmlns:a16="http://schemas.microsoft.com/office/drawing/2014/main" id="{750B2FBB-DBE8-4818-950C-FA11D7E266AC}"/>
              </a:ext>
            </a:extLst>
          </p:cNvPr>
          <p:cNvSpPr>
            <a:spLocks noGrp="1"/>
          </p:cNvSpPr>
          <p:nvPr>
            <p:ph type="dt" sz="half" idx="10"/>
          </p:nvPr>
        </p:nvSpPr>
        <p:spPr/>
        <p:txBody>
          <a:bodyPr/>
          <a:lstStyle/>
          <a:p>
            <a:fld id="{761526EE-E86D-48A1-B045-58D11E717018}" type="datetime1">
              <a:rPr kumimoji="1" lang="ja-JP" altLang="en-US" smtClean="0"/>
              <a:t>2020/12/17</a:t>
            </a:fld>
            <a:endParaRPr kumimoji="1" lang="ja-JP" altLang="en-US"/>
          </a:p>
        </p:txBody>
      </p:sp>
      <p:sp>
        <p:nvSpPr>
          <p:cNvPr id="5" name="スライド番号プレースホルダー 4">
            <a:extLst>
              <a:ext uri="{FF2B5EF4-FFF2-40B4-BE49-F238E27FC236}">
                <a16:creationId xmlns:a16="http://schemas.microsoft.com/office/drawing/2014/main" id="{A9F14A9B-7E4B-4D45-93C0-080E0C08E1D1}"/>
              </a:ext>
            </a:extLst>
          </p:cNvPr>
          <p:cNvSpPr>
            <a:spLocks noGrp="1"/>
          </p:cNvSpPr>
          <p:nvPr>
            <p:ph type="sldNum" sz="quarter" idx="12"/>
          </p:nvPr>
        </p:nvSpPr>
        <p:spPr/>
        <p:txBody>
          <a:bodyPr/>
          <a:lstStyle/>
          <a:p>
            <a:fld id="{6926F6F1-2C0D-41CF-B349-C178C2F00F8B}" type="slidenum">
              <a:rPr kumimoji="1" lang="ja-JP" altLang="en-US" smtClean="0"/>
              <a:t>32</a:t>
            </a:fld>
            <a:endParaRPr kumimoji="1" lang="ja-JP" altLang="en-US"/>
          </a:p>
        </p:txBody>
      </p:sp>
    </p:spTree>
    <p:extLst>
      <p:ext uri="{BB962C8B-B14F-4D97-AF65-F5344CB8AC3E}">
        <p14:creationId xmlns:p14="http://schemas.microsoft.com/office/powerpoint/2010/main" val="892404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97293-CF38-44EB-BEF5-C3FA2E2C4ACC}"/>
              </a:ext>
            </a:extLst>
          </p:cNvPr>
          <p:cNvSpPr>
            <a:spLocks noGrp="1"/>
          </p:cNvSpPr>
          <p:nvPr>
            <p:ph type="title"/>
          </p:nvPr>
        </p:nvSpPr>
        <p:spPr/>
        <p:txBody>
          <a:bodyPr/>
          <a:lstStyle/>
          <a:p>
            <a:r>
              <a:rPr lang="en-US" altLang="ja-JP" dirty="0"/>
              <a:t>α</a:t>
            </a:r>
            <a:r>
              <a:rPr lang="ja-JP" altLang="en-US" dirty="0"/>
              <a:t>の決め方一般化案③</a:t>
            </a:r>
            <a:endParaRPr kumimoji="1" lang="ja-JP" altLang="en-US" dirty="0"/>
          </a:p>
        </p:txBody>
      </p:sp>
      <p:sp>
        <p:nvSpPr>
          <p:cNvPr id="3" name="コンテンツ プレースホルダー 2">
            <a:extLst>
              <a:ext uri="{FF2B5EF4-FFF2-40B4-BE49-F238E27FC236}">
                <a16:creationId xmlns:a16="http://schemas.microsoft.com/office/drawing/2014/main" id="{C99C7A8D-6392-4E9E-A2A0-0907A181762C}"/>
              </a:ext>
            </a:extLst>
          </p:cNvPr>
          <p:cNvSpPr>
            <a:spLocks noGrp="1"/>
          </p:cNvSpPr>
          <p:nvPr>
            <p:ph idx="1"/>
          </p:nvPr>
        </p:nvSpPr>
        <p:spPr/>
        <p:txBody>
          <a:bodyPr/>
          <a:lstStyle/>
          <a:p>
            <a:r>
              <a:rPr kumimoji="1" lang="ja-JP" altLang="en-US" dirty="0"/>
              <a:t>次々状態</a:t>
            </a:r>
            <a:r>
              <a:rPr kumimoji="1" lang="en-US" altLang="ja-JP" dirty="0"/>
              <a:t>(s_1</a:t>
            </a:r>
            <a:r>
              <a:rPr lang="en-US" altLang="ja-JP" dirty="0"/>
              <a:t>(1),s_2(1))</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m_1(2)</a:t>
            </a:r>
            <a:r>
              <a:rPr lang="en-US" altLang="ja-JP" dirty="0"/>
              <a:t>a +</a:t>
            </a:r>
            <a:r>
              <a:rPr kumimoji="1" lang="en-US" altLang="ja-JP" dirty="0"/>
              <a:t> C_1(2)</a:t>
            </a:r>
            <a:r>
              <a:rPr lang="en-US" altLang="ja-JP" dirty="0"/>
              <a:t>×</a:t>
            </a:r>
            <a:r>
              <a:rPr kumimoji="1" lang="en-US" altLang="ja-JP" dirty="0"/>
              <a:t>L_1(2) &gt;</a:t>
            </a:r>
            <a:r>
              <a:rPr lang="en-US" altLang="ja-JP" sz="1800" dirty="0">
                <a:effectLst/>
                <a:latin typeface="游ゴシック" panose="020B0400000000000000" pitchFamily="50" charset="-128"/>
                <a:cs typeface="Times New Roman" panose="02020603050405020304" pitchFamily="18" charset="0"/>
              </a:rPr>
              <a:t> m_2(2)</a:t>
            </a:r>
            <a:r>
              <a:rPr lang="en-US" altLang="ja-JP" dirty="0"/>
              <a:t>a +</a:t>
            </a:r>
            <a:r>
              <a:rPr kumimoji="1" lang="en-US" altLang="ja-JP" dirty="0"/>
              <a:t> C_2(2)</a:t>
            </a:r>
            <a:r>
              <a:rPr lang="en-US" altLang="ja-JP" dirty="0"/>
              <a:t>×</a:t>
            </a:r>
            <a:r>
              <a:rPr kumimoji="1" lang="en-US" altLang="ja-JP" dirty="0"/>
              <a:t>L_1(2)</a:t>
            </a:r>
          </a:p>
          <a:p>
            <a:pPr marL="0" indent="0">
              <a:buNone/>
            </a:pPr>
            <a:r>
              <a:rPr lang="en-US" altLang="ja-JP" dirty="0"/>
              <a:t>   α &gt; (</a:t>
            </a:r>
            <a:r>
              <a:rPr kumimoji="1" lang="en-US" altLang="ja-JP" dirty="0"/>
              <a:t>C_2(2)</a:t>
            </a:r>
            <a:r>
              <a:rPr lang="en-US" altLang="ja-JP" dirty="0"/>
              <a:t>×</a:t>
            </a:r>
            <a:r>
              <a:rPr kumimoji="1" lang="en-US" altLang="ja-JP" dirty="0"/>
              <a:t>L_1(2) - C_1(2)</a:t>
            </a:r>
            <a:r>
              <a:rPr lang="en-US" altLang="ja-JP" dirty="0"/>
              <a:t>×</a:t>
            </a:r>
            <a:r>
              <a:rPr kumimoji="1" lang="en-US" altLang="ja-JP" dirty="0"/>
              <a:t>L_1(2) ) / (</a:t>
            </a:r>
            <a:r>
              <a:rPr lang="en-US" altLang="ja-JP" sz="1800" dirty="0">
                <a:effectLst/>
                <a:latin typeface="游ゴシック" panose="020B0400000000000000" pitchFamily="50" charset="-128"/>
                <a:cs typeface="Times New Roman" panose="02020603050405020304" pitchFamily="18" charset="0"/>
              </a:rPr>
              <a:t> m_1(2)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m_2(2))</a:t>
            </a:r>
            <a:endParaRPr lang="en-US" altLang="ja-JP" dirty="0"/>
          </a:p>
          <a:p>
            <a:pPr marL="0" indent="0">
              <a:buNone/>
            </a:pPr>
            <a:endParaRPr kumimoji="1" lang="en-US" altLang="ja-JP" dirty="0"/>
          </a:p>
          <a:p>
            <a:pPr marL="0" indent="0">
              <a:buNone/>
            </a:pPr>
            <a:endParaRPr kumimoji="1" lang="en-US" altLang="ja-JP" dirty="0"/>
          </a:p>
          <a:p>
            <a:r>
              <a:rPr kumimoji="1" lang="ja-JP" altLang="en-US" dirty="0"/>
              <a:t>初期状態</a:t>
            </a:r>
            <a:r>
              <a:rPr kumimoji="1" lang="en-US" altLang="ja-JP" dirty="0"/>
              <a:t>(s_1</a:t>
            </a:r>
            <a:r>
              <a:rPr lang="en-US" altLang="ja-JP" dirty="0"/>
              <a:t>(0),s_2(0))</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m_1(0)</a:t>
            </a:r>
            <a:r>
              <a:rPr lang="en-US" altLang="ja-JP" dirty="0"/>
              <a:t>a +</a:t>
            </a:r>
            <a:r>
              <a:rPr kumimoji="1" lang="en-US" altLang="ja-JP" dirty="0"/>
              <a:t> C_1(0)</a:t>
            </a:r>
            <a:r>
              <a:rPr lang="en-US" altLang="ja-JP" dirty="0"/>
              <a:t>×</a:t>
            </a:r>
            <a:r>
              <a:rPr kumimoji="1" lang="en-US" altLang="ja-JP" dirty="0"/>
              <a:t>L_1(0) &gt; </a:t>
            </a:r>
            <a:r>
              <a:rPr lang="en-US" altLang="ja-JP" sz="1800" dirty="0">
                <a:effectLst/>
                <a:latin typeface="游ゴシック" panose="020B0400000000000000" pitchFamily="50" charset="-128"/>
                <a:cs typeface="Times New Roman" panose="02020603050405020304" pitchFamily="18" charset="0"/>
              </a:rPr>
              <a:t>m_2(0)</a:t>
            </a:r>
            <a:r>
              <a:rPr lang="en-US" altLang="ja-JP" dirty="0"/>
              <a:t>a +</a:t>
            </a:r>
            <a:r>
              <a:rPr kumimoji="1" lang="en-US" altLang="ja-JP" dirty="0"/>
              <a:t> C_2(0)</a:t>
            </a:r>
            <a:r>
              <a:rPr lang="en-US" altLang="ja-JP" dirty="0"/>
              <a:t>×</a:t>
            </a:r>
            <a:r>
              <a:rPr kumimoji="1" lang="en-US" altLang="ja-JP" dirty="0"/>
              <a:t>L_1(0)</a:t>
            </a:r>
            <a:endParaRPr lang="en-US" altLang="ja-JP" dirty="0"/>
          </a:p>
          <a:p>
            <a:pPr marL="0" indent="0">
              <a:buNone/>
            </a:pPr>
            <a:r>
              <a:rPr lang="ja-JP" altLang="en-US" dirty="0"/>
              <a:t>    </a:t>
            </a:r>
            <a:r>
              <a:rPr lang="en-US" altLang="ja-JP" dirty="0"/>
              <a:t>α &gt; (</a:t>
            </a:r>
            <a:r>
              <a:rPr kumimoji="1" lang="en-US" altLang="ja-JP" dirty="0"/>
              <a:t>C_2(0)</a:t>
            </a:r>
            <a:r>
              <a:rPr lang="en-US" altLang="ja-JP" dirty="0"/>
              <a:t>×</a:t>
            </a:r>
            <a:r>
              <a:rPr kumimoji="1" lang="en-US" altLang="ja-JP" dirty="0"/>
              <a:t>L_1(0) - C_1(0)</a:t>
            </a:r>
            <a:r>
              <a:rPr lang="en-US" altLang="ja-JP" dirty="0"/>
              <a:t>×</a:t>
            </a:r>
            <a:r>
              <a:rPr kumimoji="1" lang="en-US" altLang="ja-JP" dirty="0"/>
              <a:t>L_1(0) ) / (</a:t>
            </a:r>
            <a:r>
              <a:rPr lang="en-US" altLang="ja-JP" sz="1800" dirty="0">
                <a:effectLst/>
                <a:latin typeface="游ゴシック" panose="020B0400000000000000" pitchFamily="50" charset="-128"/>
                <a:cs typeface="Times New Roman" panose="02020603050405020304" pitchFamily="18" charset="0"/>
              </a:rPr>
              <a:t> m_1(0)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m_2(0))</a:t>
            </a:r>
            <a:endParaRPr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4AFEBAD-28BE-4FBB-872C-EBC816434D61}"/>
              </a:ext>
            </a:extLst>
          </p:cNvPr>
          <p:cNvSpPr>
            <a:spLocks noGrp="1"/>
          </p:cNvSpPr>
          <p:nvPr>
            <p:ph type="dt" sz="half" idx="10"/>
          </p:nvPr>
        </p:nvSpPr>
        <p:spPr/>
        <p:txBody>
          <a:bodyPr/>
          <a:lstStyle/>
          <a:p>
            <a:fld id="{761526EE-E86D-48A1-B045-58D11E717018}" type="datetime1">
              <a:rPr kumimoji="1" lang="ja-JP" altLang="en-US" smtClean="0"/>
              <a:t>2020/12/18</a:t>
            </a:fld>
            <a:endParaRPr kumimoji="1" lang="ja-JP" altLang="en-US"/>
          </a:p>
        </p:txBody>
      </p:sp>
      <p:sp>
        <p:nvSpPr>
          <p:cNvPr id="5" name="スライド番号プレースホルダー 4">
            <a:extLst>
              <a:ext uri="{FF2B5EF4-FFF2-40B4-BE49-F238E27FC236}">
                <a16:creationId xmlns:a16="http://schemas.microsoft.com/office/drawing/2014/main" id="{E350C8E4-965F-4623-AEFC-3457FF2FCEFE}"/>
              </a:ext>
            </a:extLst>
          </p:cNvPr>
          <p:cNvSpPr>
            <a:spLocks noGrp="1"/>
          </p:cNvSpPr>
          <p:nvPr>
            <p:ph type="sldNum" sz="quarter" idx="12"/>
          </p:nvPr>
        </p:nvSpPr>
        <p:spPr/>
        <p:txBody>
          <a:bodyPr/>
          <a:lstStyle/>
          <a:p>
            <a:fld id="{6926F6F1-2C0D-41CF-B349-C178C2F00F8B}" type="slidenum">
              <a:rPr kumimoji="1" lang="ja-JP" altLang="en-US" smtClean="0"/>
              <a:t>33</a:t>
            </a:fld>
            <a:endParaRPr kumimoji="1" lang="ja-JP" altLang="en-US"/>
          </a:p>
        </p:txBody>
      </p:sp>
    </p:spTree>
    <p:extLst>
      <p:ext uri="{BB962C8B-B14F-4D97-AF65-F5344CB8AC3E}">
        <p14:creationId xmlns:p14="http://schemas.microsoft.com/office/powerpoint/2010/main" val="3229485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39005-F1D3-4B6A-8B88-4EA5634A8194}"/>
              </a:ext>
            </a:extLst>
          </p:cNvPr>
          <p:cNvSpPr>
            <a:spLocks noGrp="1"/>
          </p:cNvSpPr>
          <p:nvPr>
            <p:ph type="title"/>
          </p:nvPr>
        </p:nvSpPr>
        <p:spPr/>
        <p:txBody>
          <a:bodyPr/>
          <a:lstStyle/>
          <a:p>
            <a:r>
              <a:rPr lang="en-US" altLang="ja-JP" dirty="0"/>
              <a:t>α</a:t>
            </a:r>
            <a:r>
              <a:rPr kumimoji="1" lang="ja-JP" altLang="en-US" dirty="0"/>
              <a:t>の決め方一般化案④</a:t>
            </a:r>
          </a:p>
        </p:txBody>
      </p:sp>
      <p:sp>
        <p:nvSpPr>
          <p:cNvPr id="3" name="コンテンツ プレースホルダー 2">
            <a:extLst>
              <a:ext uri="{FF2B5EF4-FFF2-40B4-BE49-F238E27FC236}">
                <a16:creationId xmlns:a16="http://schemas.microsoft.com/office/drawing/2014/main" id="{83126EE6-F6C8-406F-AD2F-DBC814E9083D}"/>
              </a:ext>
            </a:extLst>
          </p:cNvPr>
          <p:cNvSpPr>
            <a:spLocks noGrp="1"/>
          </p:cNvSpPr>
          <p:nvPr>
            <p:ph idx="1"/>
          </p:nvPr>
        </p:nvSpPr>
        <p:spPr/>
        <p:txBody>
          <a:bodyPr>
            <a:normAutofit/>
          </a:bodyPr>
          <a:lstStyle/>
          <a:p>
            <a:r>
              <a:rPr lang="ja-JP" altLang="en-US" dirty="0"/>
              <a:t>次状態</a:t>
            </a:r>
            <a:r>
              <a:rPr lang="en-US" altLang="ja-JP" dirty="0"/>
              <a:t>(s_1(0),s_2(1))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&gt;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kumimoji="1" lang="en-US" altLang="ja-JP" dirty="0"/>
              <a:t>  </a:t>
            </a:r>
            <a:r>
              <a:rPr lang="en-US" altLang="ja-JP" dirty="0"/>
              <a:t>α &gt;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pPr marL="0" indent="0">
              <a:buNone/>
            </a:pPr>
            <a:endParaRPr kumimoji="1" lang="en-US" altLang="ja-JP" dirty="0"/>
          </a:p>
          <a:p>
            <a:pPr marL="0" indent="0">
              <a:buNone/>
            </a:pPr>
            <a:endParaRPr kumimoji="1" lang="en-US" altLang="ja-JP" dirty="0"/>
          </a:p>
          <a:p>
            <a:r>
              <a:rPr lang="ja-JP" altLang="en-US" dirty="0"/>
              <a:t>次状態</a:t>
            </a:r>
            <a:r>
              <a:rPr lang="en-US" altLang="ja-JP" dirty="0"/>
              <a:t>(s_1(0),s_2(1))</a:t>
            </a:r>
          </a:p>
          <a:p>
            <a:pPr marL="0" indent="0">
              <a:buNone/>
            </a:pPr>
            <a:r>
              <a:rPr lang="en-US" altLang="ja-JP" dirty="0"/>
              <a:t> </a:t>
            </a: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m_1(1)</a:t>
            </a:r>
            <a:r>
              <a:rPr lang="en-US" altLang="ja-JP" dirty="0"/>
              <a:t>a +</a:t>
            </a:r>
            <a:r>
              <a:rPr kumimoji="1" lang="en-US" altLang="ja-JP" dirty="0"/>
              <a:t> C_1(1)</a:t>
            </a:r>
            <a:r>
              <a:rPr lang="en-US" altLang="ja-JP" dirty="0"/>
              <a:t>×</a:t>
            </a:r>
            <a:r>
              <a:rPr kumimoji="1" lang="en-US" altLang="ja-JP" dirty="0"/>
              <a:t>L_1(1) &lt;</a:t>
            </a:r>
            <a:r>
              <a:rPr lang="en-US" altLang="ja-JP" sz="1800" dirty="0">
                <a:effectLst/>
                <a:latin typeface="游ゴシック" panose="020B0400000000000000" pitchFamily="50" charset="-128"/>
                <a:cs typeface="Times New Roman" panose="02020603050405020304" pitchFamily="18" charset="0"/>
              </a:rPr>
              <a:t> m_2(1)</a:t>
            </a:r>
            <a:r>
              <a:rPr lang="en-US" altLang="ja-JP" dirty="0"/>
              <a:t>a +</a:t>
            </a:r>
            <a:r>
              <a:rPr kumimoji="1" lang="en-US" altLang="ja-JP" dirty="0"/>
              <a:t> C_2(1)</a:t>
            </a:r>
            <a:r>
              <a:rPr lang="en-US" altLang="ja-JP" dirty="0"/>
              <a:t>×</a:t>
            </a:r>
            <a:r>
              <a:rPr kumimoji="1" lang="en-US" altLang="ja-JP" dirty="0"/>
              <a:t>L_1(1)</a:t>
            </a:r>
            <a:endParaRPr lang="en-US" altLang="ja-JP" dirty="0"/>
          </a:p>
          <a:p>
            <a:pPr marL="0" indent="0">
              <a:buNone/>
            </a:pPr>
            <a:r>
              <a:rPr kumimoji="1" lang="en-US" altLang="ja-JP" dirty="0"/>
              <a:t>  </a:t>
            </a:r>
            <a:r>
              <a:rPr lang="en-US" altLang="ja-JP" dirty="0"/>
              <a:t>α &lt; (</a:t>
            </a:r>
            <a:r>
              <a:rPr kumimoji="1" lang="en-US" altLang="ja-JP" dirty="0"/>
              <a:t>C_2(1)</a:t>
            </a:r>
            <a:r>
              <a:rPr lang="en-US" altLang="ja-JP" dirty="0"/>
              <a:t>×</a:t>
            </a:r>
            <a:r>
              <a:rPr kumimoji="1" lang="en-US" altLang="ja-JP" dirty="0"/>
              <a:t>L_1(1) - C_1(1)</a:t>
            </a:r>
            <a:r>
              <a:rPr lang="en-US" altLang="ja-JP" dirty="0"/>
              <a:t>×</a:t>
            </a:r>
            <a:r>
              <a:rPr kumimoji="1" lang="en-US" altLang="ja-JP" dirty="0"/>
              <a:t>L_1(1) ) / (</a:t>
            </a:r>
            <a:r>
              <a:rPr lang="en-US" altLang="ja-JP" sz="1800" dirty="0">
                <a:effectLst/>
                <a:latin typeface="游ゴシック" panose="020B0400000000000000" pitchFamily="50" charset="-128"/>
                <a:cs typeface="Times New Roman" panose="02020603050405020304" pitchFamily="18" charset="0"/>
              </a:rPr>
              <a:t> m_1(1)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m_2(1))</a:t>
            </a:r>
            <a:endParaRPr lang="en-US" altLang="ja-JP" dirty="0"/>
          </a:p>
          <a:p>
            <a:endParaRPr kumimoji="1" lang="en-US" altLang="ja-JP" dirty="0"/>
          </a:p>
        </p:txBody>
      </p:sp>
      <p:sp>
        <p:nvSpPr>
          <p:cNvPr id="4" name="日付プレースホルダー 3">
            <a:extLst>
              <a:ext uri="{FF2B5EF4-FFF2-40B4-BE49-F238E27FC236}">
                <a16:creationId xmlns:a16="http://schemas.microsoft.com/office/drawing/2014/main" id="{5D03AC56-35A3-4612-B5AF-CAAA1EC5C5F7}"/>
              </a:ext>
            </a:extLst>
          </p:cNvPr>
          <p:cNvSpPr>
            <a:spLocks noGrp="1"/>
          </p:cNvSpPr>
          <p:nvPr>
            <p:ph type="dt" sz="half" idx="10"/>
          </p:nvPr>
        </p:nvSpPr>
        <p:spPr/>
        <p:txBody>
          <a:bodyPr/>
          <a:lstStyle/>
          <a:p>
            <a:fld id="{761526EE-E86D-48A1-B045-58D11E717018}" type="datetime1">
              <a:rPr kumimoji="1" lang="ja-JP" altLang="en-US" smtClean="0"/>
              <a:t>2020/12/17</a:t>
            </a:fld>
            <a:endParaRPr kumimoji="1" lang="ja-JP" altLang="en-US"/>
          </a:p>
        </p:txBody>
      </p:sp>
      <p:sp>
        <p:nvSpPr>
          <p:cNvPr id="5" name="スライド番号プレースホルダー 4">
            <a:extLst>
              <a:ext uri="{FF2B5EF4-FFF2-40B4-BE49-F238E27FC236}">
                <a16:creationId xmlns:a16="http://schemas.microsoft.com/office/drawing/2014/main" id="{6DC788D6-9F19-4684-B4A3-C4CBC390F8AC}"/>
              </a:ext>
            </a:extLst>
          </p:cNvPr>
          <p:cNvSpPr>
            <a:spLocks noGrp="1"/>
          </p:cNvSpPr>
          <p:nvPr>
            <p:ph type="sldNum" sz="quarter" idx="12"/>
          </p:nvPr>
        </p:nvSpPr>
        <p:spPr/>
        <p:txBody>
          <a:bodyPr/>
          <a:lstStyle/>
          <a:p>
            <a:fld id="{6926F6F1-2C0D-41CF-B349-C178C2F00F8B}" type="slidenum">
              <a:rPr kumimoji="1" lang="ja-JP" altLang="en-US" smtClean="0"/>
              <a:t>34</a:t>
            </a:fld>
            <a:endParaRPr kumimoji="1" lang="ja-JP" altLang="en-US"/>
          </a:p>
        </p:txBody>
      </p:sp>
    </p:spTree>
    <p:extLst>
      <p:ext uri="{BB962C8B-B14F-4D97-AF65-F5344CB8AC3E}">
        <p14:creationId xmlns:p14="http://schemas.microsoft.com/office/powerpoint/2010/main" val="2579167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C89DE6-2C37-4053-B348-C94AD364991F}"/>
              </a:ext>
            </a:extLst>
          </p:cNvPr>
          <p:cNvSpPr>
            <a:spLocks noGrp="1"/>
          </p:cNvSpPr>
          <p:nvPr>
            <p:ph type="title"/>
          </p:nvPr>
        </p:nvSpPr>
        <p:spPr/>
        <p:txBody>
          <a:bodyPr/>
          <a:lstStyle/>
          <a:p>
            <a:r>
              <a:rPr lang="en-US" altLang="ja-JP" dirty="0"/>
              <a:t>α</a:t>
            </a:r>
            <a:r>
              <a:rPr kumimoji="1" lang="ja-JP" altLang="en-US" dirty="0"/>
              <a:t>の決め方一般化案</a:t>
            </a:r>
            <a:r>
              <a:rPr lang="ja-JP" altLang="en-US" dirty="0"/>
              <a:t>⑤</a:t>
            </a:r>
            <a:endParaRPr kumimoji="1" lang="ja-JP" altLang="en-US" dirty="0"/>
          </a:p>
        </p:txBody>
      </p:sp>
      <p:sp>
        <p:nvSpPr>
          <p:cNvPr id="3" name="コンテンツ プレースホルダー 2">
            <a:extLst>
              <a:ext uri="{FF2B5EF4-FFF2-40B4-BE49-F238E27FC236}">
                <a16:creationId xmlns:a16="http://schemas.microsoft.com/office/drawing/2014/main" id="{BFCF06AD-8E54-40FC-99DB-F338B50A7454}"/>
              </a:ext>
            </a:extLst>
          </p:cNvPr>
          <p:cNvSpPr>
            <a:spLocks noGrp="1"/>
          </p:cNvSpPr>
          <p:nvPr>
            <p:ph idx="1"/>
          </p:nvPr>
        </p:nvSpPr>
        <p:spPr/>
        <p:txBody>
          <a:bodyPr/>
          <a:lstStyle/>
          <a:p>
            <a:r>
              <a:rPr kumimoji="1" lang="ja-JP" altLang="en-US" dirty="0"/>
              <a:t>次々状態</a:t>
            </a:r>
            <a:r>
              <a:rPr kumimoji="1" lang="en-US" altLang="ja-JP" dirty="0"/>
              <a:t>(s_1</a:t>
            </a:r>
            <a:r>
              <a:rPr lang="en-US" altLang="ja-JP" dirty="0"/>
              <a:t>(1),s_2(1))</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m_1(2)</a:t>
            </a:r>
            <a:r>
              <a:rPr lang="en-US" altLang="ja-JP" dirty="0"/>
              <a:t>a +</a:t>
            </a:r>
            <a:r>
              <a:rPr kumimoji="1" lang="en-US" altLang="ja-JP" dirty="0"/>
              <a:t> C_1(2)</a:t>
            </a:r>
            <a:r>
              <a:rPr lang="en-US" altLang="ja-JP" dirty="0"/>
              <a:t>×</a:t>
            </a:r>
            <a:r>
              <a:rPr kumimoji="1" lang="en-US" altLang="ja-JP" dirty="0"/>
              <a:t>L_1(2) &gt;</a:t>
            </a:r>
            <a:r>
              <a:rPr lang="en-US" altLang="ja-JP" sz="1800" dirty="0">
                <a:effectLst/>
                <a:latin typeface="游ゴシック" panose="020B0400000000000000" pitchFamily="50" charset="-128"/>
                <a:cs typeface="Times New Roman" panose="02020603050405020304" pitchFamily="18" charset="0"/>
              </a:rPr>
              <a:t> m_2(2)</a:t>
            </a:r>
            <a:r>
              <a:rPr lang="en-US" altLang="ja-JP" dirty="0"/>
              <a:t>a +</a:t>
            </a:r>
            <a:r>
              <a:rPr kumimoji="1" lang="en-US" altLang="ja-JP" dirty="0"/>
              <a:t> C_2(2)</a:t>
            </a:r>
            <a:r>
              <a:rPr lang="en-US" altLang="ja-JP" dirty="0"/>
              <a:t>×</a:t>
            </a:r>
            <a:r>
              <a:rPr kumimoji="1" lang="en-US" altLang="ja-JP" dirty="0"/>
              <a:t>L_1(2)</a:t>
            </a:r>
          </a:p>
          <a:p>
            <a:pPr marL="0" indent="0">
              <a:buNone/>
            </a:pPr>
            <a:r>
              <a:rPr lang="en-US" altLang="ja-JP" dirty="0"/>
              <a:t>   α &gt; (</a:t>
            </a:r>
            <a:r>
              <a:rPr kumimoji="1" lang="en-US" altLang="ja-JP" dirty="0"/>
              <a:t>C_2(2)</a:t>
            </a:r>
            <a:r>
              <a:rPr lang="en-US" altLang="ja-JP" dirty="0"/>
              <a:t>×</a:t>
            </a:r>
            <a:r>
              <a:rPr kumimoji="1" lang="en-US" altLang="ja-JP" dirty="0"/>
              <a:t>L_1(2) - C_1(2)</a:t>
            </a:r>
            <a:r>
              <a:rPr lang="en-US" altLang="ja-JP" dirty="0"/>
              <a:t>×</a:t>
            </a:r>
            <a:r>
              <a:rPr kumimoji="1" lang="en-US" altLang="ja-JP" dirty="0"/>
              <a:t>L_1(2) ) / (</a:t>
            </a:r>
            <a:r>
              <a:rPr lang="en-US" altLang="ja-JP" sz="1800" dirty="0">
                <a:effectLst/>
                <a:latin typeface="游ゴシック" panose="020B0400000000000000" pitchFamily="50" charset="-128"/>
                <a:cs typeface="Times New Roman" panose="02020603050405020304" pitchFamily="18" charset="0"/>
              </a:rPr>
              <a:t> m_1(2)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m_2(2))</a:t>
            </a:r>
            <a:endParaRPr lang="en-US" altLang="ja-JP" dirty="0"/>
          </a:p>
          <a:p>
            <a:endParaRPr kumimoji="1" lang="en-US" altLang="ja-JP" dirty="0"/>
          </a:p>
          <a:p>
            <a:endParaRPr kumimoji="1" lang="en-US" altLang="ja-JP" dirty="0"/>
          </a:p>
          <a:p>
            <a:r>
              <a:rPr kumimoji="1" lang="ja-JP" altLang="en-US" dirty="0"/>
              <a:t>次々状態</a:t>
            </a:r>
            <a:r>
              <a:rPr kumimoji="1" lang="en-US" altLang="ja-JP" dirty="0"/>
              <a:t>(s_1</a:t>
            </a:r>
            <a:r>
              <a:rPr lang="en-US" altLang="ja-JP" dirty="0"/>
              <a:t>(1),s_2(1))</a:t>
            </a:r>
            <a:endParaRPr kumimoji="1" lang="en-US" altLang="ja-JP" dirty="0"/>
          </a:p>
          <a:p>
            <a:pPr marL="0" indent="0">
              <a:buNone/>
            </a:pPr>
            <a:r>
              <a:rPr lang="ja-JP" altLang="en-US" sz="1800" dirty="0">
                <a:effectLst/>
                <a:latin typeface="游ゴシック" panose="020B0400000000000000" pitchFamily="50" charset="-128"/>
                <a:cs typeface="Times New Roman" panose="02020603050405020304" pitchFamily="18" charset="0"/>
              </a:rPr>
              <a:t>   </a:t>
            </a:r>
            <a:r>
              <a:rPr lang="en-US" altLang="ja-JP" sz="1800" dirty="0">
                <a:effectLst/>
                <a:latin typeface="游ゴシック" panose="020B0400000000000000" pitchFamily="50" charset="-128"/>
                <a:cs typeface="Times New Roman" panose="02020603050405020304" pitchFamily="18" charset="0"/>
              </a:rPr>
              <a:t>m_1(2)</a:t>
            </a:r>
            <a:r>
              <a:rPr lang="en-US" altLang="ja-JP" dirty="0"/>
              <a:t>a +</a:t>
            </a:r>
            <a:r>
              <a:rPr kumimoji="1" lang="en-US" altLang="ja-JP" dirty="0"/>
              <a:t> C_1(2)</a:t>
            </a:r>
            <a:r>
              <a:rPr lang="en-US" altLang="ja-JP" dirty="0"/>
              <a:t>×</a:t>
            </a:r>
            <a:r>
              <a:rPr kumimoji="1" lang="en-US" altLang="ja-JP" dirty="0"/>
              <a:t>L_1(2) &lt;</a:t>
            </a:r>
            <a:r>
              <a:rPr lang="en-US" altLang="ja-JP" sz="1800" dirty="0">
                <a:effectLst/>
                <a:latin typeface="游ゴシック" panose="020B0400000000000000" pitchFamily="50" charset="-128"/>
                <a:cs typeface="Times New Roman" panose="02020603050405020304" pitchFamily="18" charset="0"/>
              </a:rPr>
              <a:t> m_2(2)</a:t>
            </a:r>
            <a:r>
              <a:rPr lang="en-US" altLang="ja-JP" dirty="0"/>
              <a:t>a +</a:t>
            </a:r>
            <a:r>
              <a:rPr kumimoji="1" lang="en-US" altLang="ja-JP" dirty="0"/>
              <a:t> C_2(2)</a:t>
            </a:r>
            <a:r>
              <a:rPr lang="en-US" altLang="ja-JP" dirty="0"/>
              <a:t>×</a:t>
            </a:r>
            <a:r>
              <a:rPr kumimoji="1" lang="en-US" altLang="ja-JP" dirty="0"/>
              <a:t>L_1(2)</a:t>
            </a:r>
          </a:p>
          <a:p>
            <a:pPr marL="0" indent="0">
              <a:buNone/>
            </a:pPr>
            <a:r>
              <a:rPr lang="en-US" altLang="ja-JP" dirty="0"/>
              <a:t>   α &lt; (</a:t>
            </a:r>
            <a:r>
              <a:rPr kumimoji="1" lang="en-US" altLang="ja-JP" dirty="0"/>
              <a:t>C_2(2)</a:t>
            </a:r>
            <a:r>
              <a:rPr lang="en-US" altLang="ja-JP" dirty="0"/>
              <a:t>×</a:t>
            </a:r>
            <a:r>
              <a:rPr kumimoji="1" lang="en-US" altLang="ja-JP" dirty="0"/>
              <a:t>L_1(2) - C_1(2)</a:t>
            </a:r>
            <a:r>
              <a:rPr lang="en-US" altLang="ja-JP" dirty="0"/>
              <a:t>×</a:t>
            </a:r>
            <a:r>
              <a:rPr kumimoji="1" lang="en-US" altLang="ja-JP" dirty="0"/>
              <a:t>L_1(2) ) / (</a:t>
            </a:r>
            <a:r>
              <a:rPr lang="en-US" altLang="ja-JP" sz="1800" dirty="0">
                <a:effectLst/>
                <a:latin typeface="游ゴシック" panose="020B0400000000000000" pitchFamily="50" charset="-128"/>
                <a:cs typeface="Times New Roman" panose="02020603050405020304" pitchFamily="18" charset="0"/>
              </a:rPr>
              <a:t> m_1(2) -</a:t>
            </a:r>
            <a:r>
              <a:rPr kumimoji="1" lang="en-US" altLang="ja-JP" dirty="0"/>
              <a:t> </a:t>
            </a:r>
            <a:r>
              <a:rPr lang="en-US" altLang="ja-JP" sz="1800" dirty="0">
                <a:effectLst/>
                <a:latin typeface="游ゴシック" panose="020B0400000000000000" pitchFamily="50" charset="-128"/>
                <a:cs typeface="Times New Roman" panose="02020603050405020304" pitchFamily="18" charset="0"/>
              </a:rPr>
              <a:t>m_2(2))</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B4B12D-8390-40C3-BF80-69966273ABBD}"/>
              </a:ext>
            </a:extLst>
          </p:cNvPr>
          <p:cNvSpPr>
            <a:spLocks noGrp="1"/>
          </p:cNvSpPr>
          <p:nvPr>
            <p:ph type="dt" sz="half" idx="10"/>
          </p:nvPr>
        </p:nvSpPr>
        <p:spPr/>
        <p:txBody>
          <a:bodyPr/>
          <a:lstStyle/>
          <a:p>
            <a:fld id="{761526EE-E86D-48A1-B045-58D11E717018}" type="datetime1">
              <a:rPr kumimoji="1" lang="ja-JP" altLang="en-US" smtClean="0"/>
              <a:t>2020/12/18</a:t>
            </a:fld>
            <a:endParaRPr kumimoji="1" lang="ja-JP" altLang="en-US"/>
          </a:p>
        </p:txBody>
      </p:sp>
      <p:sp>
        <p:nvSpPr>
          <p:cNvPr id="5" name="スライド番号プレースホルダー 4">
            <a:extLst>
              <a:ext uri="{FF2B5EF4-FFF2-40B4-BE49-F238E27FC236}">
                <a16:creationId xmlns:a16="http://schemas.microsoft.com/office/drawing/2014/main" id="{6E0154A1-016F-4036-AEB6-55667506BE3A}"/>
              </a:ext>
            </a:extLst>
          </p:cNvPr>
          <p:cNvSpPr>
            <a:spLocks noGrp="1"/>
          </p:cNvSpPr>
          <p:nvPr>
            <p:ph type="sldNum" sz="quarter" idx="12"/>
          </p:nvPr>
        </p:nvSpPr>
        <p:spPr/>
        <p:txBody>
          <a:bodyPr/>
          <a:lstStyle/>
          <a:p>
            <a:fld id="{6926F6F1-2C0D-41CF-B349-C178C2F00F8B}" type="slidenum">
              <a:rPr kumimoji="1" lang="ja-JP" altLang="en-US" smtClean="0"/>
              <a:t>35</a:t>
            </a:fld>
            <a:endParaRPr kumimoji="1" lang="ja-JP" altLang="en-US"/>
          </a:p>
        </p:txBody>
      </p:sp>
    </p:spTree>
    <p:extLst>
      <p:ext uri="{BB962C8B-B14F-4D97-AF65-F5344CB8AC3E}">
        <p14:creationId xmlns:p14="http://schemas.microsoft.com/office/powerpoint/2010/main" val="3847427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2EB75-E40F-4813-8862-0AAF12F3110C}"/>
              </a:ext>
            </a:extLst>
          </p:cNvPr>
          <p:cNvSpPr>
            <a:spLocks noGrp="1"/>
          </p:cNvSpPr>
          <p:nvPr>
            <p:ph type="title"/>
          </p:nvPr>
        </p:nvSpPr>
        <p:spPr/>
        <p:txBody>
          <a:bodyPr/>
          <a:lstStyle/>
          <a:p>
            <a:r>
              <a:rPr lang="en-US" altLang="ja-JP" dirty="0"/>
              <a:t>α</a:t>
            </a:r>
            <a:r>
              <a:rPr kumimoji="1" lang="ja-JP" altLang="en-US" dirty="0"/>
              <a:t>の決め方一般化案⑥</a:t>
            </a:r>
          </a:p>
        </p:txBody>
      </p:sp>
      <p:sp>
        <p:nvSpPr>
          <p:cNvPr id="3" name="コンテンツ プレースホルダー 2">
            <a:extLst>
              <a:ext uri="{FF2B5EF4-FFF2-40B4-BE49-F238E27FC236}">
                <a16:creationId xmlns:a16="http://schemas.microsoft.com/office/drawing/2014/main" id="{347582D7-DB53-4D00-9019-93594DCB1E3C}"/>
              </a:ext>
            </a:extLst>
          </p:cNvPr>
          <p:cNvSpPr>
            <a:spLocks noGrp="1"/>
          </p:cNvSpPr>
          <p:nvPr>
            <p:ph idx="1"/>
          </p:nvPr>
        </p:nvSpPr>
        <p:spPr/>
        <p:txBody>
          <a:bodyPr/>
          <a:lstStyle/>
          <a:p>
            <a:r>
              <a:rPr kumimoji="1" lang="ja-JP" altLang="en-US" dirty="0"/>
              <a:t>上記までに求めた</a:t>
            </a:r>
            <a:r>
              <a:rPr kumimoji="1" lang="en-US" altLang="ja-JP" dirty="0"/>
              <a:t>α</a:t>
            </a:r>
            <a:r>
              <a:rPr kumimoji="1" lang="ja-JP" altLang="en-US" dirty="0"/>
              <a:t>の値の範囲の中で最も最悪メモリ消費量が小さくなる</a:t>
            </a:r>
            <a:r>
              <a:rPr kumimoji="1" lang="en-US" altLang="ja-JP" dirty="0"/>
              <a:t>α</a:t>
            </a:r>
            <a:r>
              <a:rPr kumimoji="1" lang="ja-JP" altLang="en-US" dirty="0"/>
              <a:t>の範囲が最良な値の範囲となる</a:t>
            </a:r>
          </a:p>
        </p:txBody>
      </p:sp>
      <p:sp>
        <p:nvSpPr>
          <p:cNvPr id="4" name="日付プレースホルダー 3">
            <a:extLst>
              <a:ext uri="{FF2B5EF4-FFF2-40B4-BE49-F238E27FC236}">
                <a16:creationId xmlns:a16="http://schemas.microsoft.com/office/drawing/2014/main" id="{37B834AC-FD0F-49FC-8110-645E6F881C0A}"/>
              </a:ext>
            </a:extLst>
          </p:cNvPr>
          <p:cNvSpPr>
            <a:spLocks noGrp="1"/>
          </p:cNvSpPr>
          <p:nvPr>
            <p:ph type="dt" sz="half" idx="10"/>
          </p:nvPr>
        </p:nvSpPr>
        <p:spPr/>
        <p:txBody>
          <a:bodyPr/>
          <a:lstStyle/>
          <a:p>
            <a:fld id="{761526EE-E86D-48A1-B045-58D11E717018}" type="datetime1">
              <a:rPr kumimoji="1" lang="ja-JP" altLang="en-US" smtClean="0"/>
              <a:t>2020/12/18</a:t>
            </a:fld>
            <a:endParaRPr kumimoji="1" lang="ja-JP" altLang="en-US"/>
          </a:p>
        </p:txBody>
      </p:sp>
      <p:sp>
        <p:nvSpPr>
          <p:cNvPr id="5" name="スライド番号プレースホルダー 4">
            <a:extLst>
              <a:ext uri="{FF2B5EF4-FFF2-40B4-BE49-F238E27FC236}">
                <a16:creationId xmlns:a16="http://schemas.microsoft.com/office/drawing/2014/main" id="{FF60F2B5-03A5-41E1-91C0-3EB0864721E8}"/>
              </a:ext>
            </a:extLst>
          </p:cNvPr>
          <p:cNvSpPr>
            <a:spLocks noGrp="1"/>
          </p:cNvSpPr>
          <p:nvPr>
            <p:ph type="sldNum" sz="quarter" idx="12"/>
          </p:nvPr>
        </p:nvSpPr>
        <p:spPr/>
        <p:txBody>
          <a:bodyPr/>
          <a:lstStyle/>
          <a:p>
            <a:fld id="{6926F6F1-2C0D-41CF-B349-C178C2F00F8B}" type="slidenum">
              <a:rPr kumimoji="1" lang="ja-JP" altLang="en-US" smtClean="0"/>
              <a:t>36</a:t>
            </a:fld>
            <a:endParaRPr kumimoji="1" lang="ja-JP" altLang="en-US"/>
          </a:p>
        </p:txBody>
      </p:sp>
    </p:spTree>
    <p:extLst>
      <p:ext uri="{BB962C8B-B14F-4D97-AF65-F5344CB8AC3E}">
        <p14:creationId xmlns:p14="http://schemas.microsoft.com/office/powerpoint/2010/main" val="357930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4CD3A-B27C-472E-9050-DCE25025D665}"/>
              </a:ext>
            </a:extLst>
          </p:cNvPr>
          <p:cNvSpPr>
            <a:spLocks noGrp="1"/>
          </p:cNvSpPr>
          <p:nvPr>
            <p:ph type="title"/>
          </p:nvPr>
        </p:nvSpPr>
        <p:spPr/>
        <p:txBody>
          <a:bodyPr/>
          <a:lstStyle/>
          <a:p>
            <a:r>
              <a:rPr lang="ja-JP" altLang="en-US" dirty="0"/>
              <a:t>今後について</a:t>
            </a:r>
            <a:endParaRPr kumimoji="1" lang="ja-JP" altLang="en-US" dirty="0"/>
          </a:p>
        </p:txBody>
      </p:sp>
      <p:sp>
        <p:nvSpPr>
          <p:cNvPr id="3" name="コンテンツ プレースホルダー 2">
            <a:extLst>
              <a:ext uri="{FF2B5EF4-FFF2-40B4-BE49-F238E27FC236}">
                <a16:creationId xmlns:a16="http://schemas.microsoft.com/office/drawing/2014/main" id="{5D98C7EE-85FE-4197-9F43-D080C1AADEDF}"/>
              </a:ext>
            </a:extLst>
          </p:cNvPr>
          <p:cNvSpPr>
            <a:spLocks noGrp="1"/>
          </p:cNvSpPr>
          <p:nvPr>
            <p:ph idx="1"/>
          </p:nvPr>
        </p:nvSpPr>
        <p:spPr/>
        <p:txBody>
          <a:bodyPr/>
          <a:lstStyle/>
          <a:p>
            <a:r>
              <a:rPr kumimoji="1" lang="ja-JP" altLang="en-US" dirty="0"/>
              <a:t>一般化をもっと明確にする</a:t>
            </a:r>
            <a:endParaRPr kumimoji="1" lang="en-US" altLang="ja-JP" dirty="0"/>
          </a:p>
          <a:p>
            <a:endParaRPr lang="en-US" altLang="ja-JP" dirty="0"/>
          </a:p>
          <a:p>
            <a:r>
              <a:rPr kumimoji="1" lang="ja-JP" altLang="en-US" dirty="0"/>
              <a:t>一般化したものをアルゴリズムにする</a:t>
            </a:r>
            <a:endParaRPr kumimoji="1" lang="en-US" altLang="ja-JP" dirty="0"/>
          </a:p>
          <a:p>
            <a:endParaRPr lang="en-US" altLang="ja-JP" dirty="0"/>
          </a:p>
          <a:p>
            <a:r>
              <a:rPr lang="ja-JP" altLang="en-US" dirty="0"/>
              <a:t>先行研究である</a:t>
            </a:r>
            <a:r>
              <a:rPr lang="en-US" altLang="ja-JP" dirty="0"/>
              <a:t>LMCLF</a:t>
            </a:r>
            <a:r>
              <a:rPr lang="ja-JP" altLang="en-US" dirty="0"/>
              <a:t>の</a:t>
            </a:r>
            <a:r>
              <a:rPr kumimoji="1" lang="ja-JP" altLang="en-US" dirty="0"/>
              <a:t>プログラムの修正をして実験</a:t>
            </a:r>
          </a:p>
        </p:txBody>
      </p:sp>
      <p:sp>
        <p:nvSpPr>
          <p:cNvPr id="4" name="日付プレースホルダー 3">
            <a:extLst>
              <a:ext uri="{FF2B5EF4-FFF2-40B4-BE49-F238E27FC236}">
                <a16:creationId xmlns:a16="http://schemas.microsoft.com/office/drawing/2014/main" id="{1C2C03C7-A8CB-468C-A6C6-95D23C8E2EA3}"/>
              </a:ext>
            </a:extLst>
          </p:cNvPr>
          <p:cNvSpPr>
            <a:spLocks noGrp="1"/>
          </p:cNvSpPr>
          <p:nvPr>
            <p:ph type="dt" sz="half" idx="10"/>
          </p:nvPr>
        </p:nvSpPr>
        <p:spPr/>
        <p:txBody>
          <a:bodyPr/>
          <a:lstStyle/>
          <a:p>
            <a:fld id="{761526EE-E86D-48A1-B045-58D11E717018}" type="datetime1">
              <a:rPr kumimoji="1" lang="ja-JP" altLang="en-US" smtClean="0"/>
              <a:t>2020/12/17</a:t>
            </a:fld>
            <a:endParaRPr kumimoji="1" lang="ja-JP" altLang="en-US"/>
          </a:p>
        </p:txBody>
      </p:sp>
      <p:sp>
        <p:nvSpPr>
          <p:cNvPr id="5" name="スライド番号プレースホルダー 4">
            <a:extLst>
              <a:ext uri="{FF2B5EF4-FFF2-40B4-BE49-F238E27FC236}">
                <a16:creationId xmlns:a16="http://schemas.microsoft.com/office/drawing/2014/main" id="{33F04B2E-9724-48C3-B0B4-15EA41520793}"/>
              </a:ext>
            </a:extLst>
          </p:cNvPr>
          <p:cNvSpPr>
            <a:spLocks noGrp="1"/>
          </p:cNvSpPr>
          <p:nvPr>
            <p:ph type="sldNum" sz="quarter" idx="12"/>
          </p:nvPr>
        </p:nvSpPr>
        <p:spPr/>
        <p:txBody>
          <a:bodyPr/>
          <a:lstStyle/>
          <a:p>
            <a:fld id="{6926F6F1-2C0D-41CF-B349-C178C2F00F8B}" type="slidenum">
              <a:rPr kumimoji="1" lang="ja-JP" altLang="en-US" smtClean="0"/>
              <a:t>37</a:t>
            </a:fld>
            <a:endParaRPr kumimoji="1" lang="ja-JP" altLang="en-US"/>
          </a:p>
        </p:txBody>
      </p:sp>
    </p:spTree>
    <p:extLst>
      <p:ext uri="{BB962C8B-B14F-4D97-AF65-F5344CB8AC3E}">
        <p14:creationId xmlns:p14="http://schemas.microsoft.com/office/powerpoint/2010/main" val="3498725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2EF5FB-9F1F-419C-A8DB-ABC030EC0D1B}"/>
              </a:ext>
            </a:extLst>
          </p:cNvPr>
          <p:cNvSpPr>
            <a:spLocks noGrp="1"/>
          </p:cNvSpPr>
          <p:nvPr>
            <p:ph type="title"/>
          </p:nvPr>
        </p:nvSpPr>
        <p:spPr/>
        <p:txBody>
          <a:bodyPr/>
          <a:lstStyle/>
          <a:p>
            <a:r>
              <a:rPr lang="ja-JP" altLang="en-US" dirty="0"/>
              <a:t>質問</a:t>
            </a:r>
            <a:endParaRPr kumimoji="1" lang="ja-JP" altLang="en-US" dirty="0"/>
          </a:p>
        </p:txBody>
      </p:sp>
      <p:sp>
        <p:nvSpPr>
          <p:cNvPr id="3" name="コンテンツ プレースホルダー 2">
            <a:extLst>
              <a:ext uri="{FF2B5EF4-FFF2-40B4-BE49-F238E27FC236}">
                <a16:creationId xmlns:a16="http://schemas.microsoft.com/office/drawing/2014/main" id="{367B0957-A927-4FCE-A94F-13610511CD85}"/>
              </a:ext>
            </a:extLst>
          </p:cNvPr>
          <p:cNvSpPr>
            <a:spLocks noGrp="1"/>
          </p:cNvSpPr>
          <p:nvPr>
            <p:ph idx="1"/>
          </p:nvPr>
        </p:nvSpPr>
        <p:spPr/>
        <p:txBody>
          <a:bodyPr/>
          <a:lstStyle/>
          <a:p>
            <a:r>
              <a:rPr lang="en-US" altLang="ja-JP" dirty="0"/>
              <a:t>α</a:t>
            </a:r>
            <a:r>
              <a:rPr lang="ja-JP" altLang="en-US" dirty="0"/>
              <a:t>の一般化の段階で</a:t>
            </a:r>
            <a:r>
              <a:rPr lang="en-US" altLang="ja-JP" dirty="0"/>
              <a:t>α</a:t>
            </a:r>
            <a:r>
              <a:rPr lang="ja-JP" altLang="en-US" dirty="0"/>
              <a:t>の範囲をどう書いたらいいかわからない</a:t>
            </a:r>
            <a:endParaRPr kumimoji="1" lang="ja-JP" altLang="en-US" dirty="0"/>
          </a:p>
        </p:txBody>
      </p:sp>
      <p:sp>
        <p:nvSpPr>
          <p:cNvPr id="4" name="日付プレースホルダー 3">
            <a:extLst>
              <a:ext uri="{FF2B5EF4-FFF2-40B4-BE49-F238E27FC236}">
                <a16:creationId xmlns:a16="http://schemas.microsoft.com/office/drawing/2014/main" id="{59326026-C6C7-4982-9A09-73D7FE8B22F1}"/>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7B5F8CAA-9307-4BA4-861F-AA0DA0D89A3B}"/>
              </a:ext>
            </a:extLst>
          </p:cNvPr>
          <p:cNvSpPr>
            <a:spLocks noGrp="1"/>
          </p:cNvSpPr>
          <p:nvPr>
            <p:ph type="sldNum" sz="quarter" idx="12"/>
          </p:nvPr>
        </p:nvSpPr>
        <p:spPr/>
        <p:txBody>
          <a:bodyPr/>
          <a:lstStyle/>
          <a:p>
            <a:fld id="{6926F6F1-2C0D-41CF-B349-C178C2F00F8B}" type="slidenum">
              <a:rPr kumimoji="1" lang="ja-JP" altLang="en-US" smtClean="0"/>
              <a:t>38</a:t>
            </a:fld>
            <a:endParaRPr kumimoji="1" lang="ja-JP" altLang="en-US"/>
          </a:p>
        </p:txBody>
      </p:sp>
    </p:spTree>
    <p:extLst>
      <p:ext uri="{BB962C8B-B14F-4D97-AF65-F5344CB8AC3E}">
        <p14:creationId xmlns:p14="http://schemas.microsoft.com/office/powerpoint/2010/main" val="753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B0A36-8E5A-48EE-9E6B-0CDDCEA02AE8}"/>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C18F635E-B117-4364-BFDC-0032638E0A15}"/>
              </a:ext>
            </a:extLst>
          </p:cNvPr>
          <p:cNvSpPr>
            <a:spLocks noGrp="1"/>
          </p:cNvSpPr>
          <p:nvPr>
            <p:ph idx="1"/>
          </p:nvPr>
        </p:nvSpPr>
        <p:spPr/>
        <p:txBody>
          <a:bodyPr/>
          <a:lstStyle/>
          <a:p>
            <a:r>
              <a:rPr kumimoji="1" lang="ja-JP" altLang="en-US" dirty="0"/>
              <a:t>分岐の値を求めると</a:t>
            </a:r>
            <a:endParaRPr kumimoji="1" lang="en-US" altLang="ja-JP" dirty="0"/>
          </a:p>
          <a:p>
            <a:pPr marL="0" indent="0">
              <a:buNone/>
            </a:pPr>
            <a:r>
              <a:rPr lang="ja-JP" altLang="en-US" dirty="0"/>
              <a:t>　</a:t>
            </a:r>
            <a:r>
              <a:rPr lang="en-US" altLang="ja-JP" dirty="0"/>
              <a:t>2a+2×3</a:t>
            </a:r>
            <a:r>
              <a:rPr lang="ja-JP" altLang="en-US" dirty="0"/>
              <a:t>　＝　</a:t>
            </a:r>
            <a:r>
              <a:rPr lang="en-US" altLang="ja-JP" dirty="0"/>
              <a:t>5a+5×3</a:t>
            </a:r>
          </a:p>
          <a:p>
            <a:pPr marL="0" indent="0">
              <a:buNone/>
            </a:pPr>
            <a:r>
              <a:rPr kumimoji="1" lang="ja-JP" altLang="en-US" dirty="0"/>
              <a:t>　　　　</a:t>
            </a:r>
            <a:r>
              <a:rPr lang="ja-JP" altLang="en-US" dirty="0"/>
              <a:t>　</a:t>
            </a:r>
            <a:r>
              <a:rPr lang="en-US" altLang="ja-JP" dirty="0"/>
              <a:t>α</a:t>
            </a:r>
            <a:r>
              <a:rPr lang="ja-JP" altLang="en-US" dirty="0"/>
              <a:t>＝</a:t>
            </a:r>
            <a:r>
              <a:rPr lang="en-US" altLang="ja-JP" dirty="0"/>
              <a:t>-3</a:t>
            </a:r>
            <a:r>
              <a:rPr lang="ja-JP" altLang="en-US" dirty="0"/>
              <a:t>　　　　となり、</a:t>
            </a:r>
            <a:r>
              <a:rPr lang="en-US" altLang="ja-JP" dirty="0"/>
              <a:t>α</a:t>
            </a:r>
            <a:r>
              <a:rPr lang="ja-JP" altLang="en-US" dirty="0"/>
              <a:t>の値がマイナスとなった</a:t>
            </a:r>
            <a:endParaRPr lang="en-US" altLang="ja-JP" dirty="0"/>
          </a:p>
          <a:p>
            <a:pPr marL="0" indent="0">
              <a:buNone/>
            </a:pPr>
            <a:endParaRPr lang="en-US" altLang="ja-JP" dirty="0"/>
          </a:p>
          <a:p>
            <a:r>
              <a:rPr lang="ja-JP" altLang="en-US" dirty="0"/>
              <a:t>初期状態でも、次状態</a:t>
            </a:r>
            <a:r>
              <a:rPr lang="en-US" altLang="ja-JP" dirty="0"/>
              <a:t>(</a:t>
            </a:r>
            <a:r>
              <a:rPr lang="ja-JP" altLang="en-US" dirty="0"/>
              <a:t>タスク①が</a:t>
            </a:r>
            <a:r>
              <a:rPr lang="en-US" altLang="ja-JP" dirty="0"/>
              <a:t>1</a:t>
            </a:r>
            <a:r>
              <a:rPr lang="ja-JP" altLang="en-US" dirty="0"/>
              <a:t>進んだ状態</a:t>
            </a:r>
            <a:r>
              <a:rPr lang="en-US" altLang="ja-JP" dirty="0"/>
              <a:t>)</a:t>
            </a:r>
            <a:r>
              <a:rPr lang="ja-JP" altLang="en-US" dirty="0"/>
              <a:t>でも時間、メモリともタスク</a:t>
            </a:r>
            <a:r>
              <a:rPr lang="en-US" altLang="ja-JP" dirty="0"/>
              <a:t>1</a:t>
            </a:r>
            <a:r>
              <a:rPr lang="ja-JP" altLang="en-US" dirty="0"/>
              <a:t>が小さいため</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BAC62D15-AC52-4E48-94CE-8A35C43D2B17}"/>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1A9B835C-21AD-408A-A74A-D45C75B983D9}"/>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Tree>
    <p:extLst>
      <p:ext uri="{BB962C8B-B14F-4D97-AF65-F5344CB8AC3E}">
        <p14:creationId xmlns:p14="http://schemas.microsoft.com/office/powerpoint/2010/main" val="84571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プロ環境下⑦</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2020/12/14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accent2"/>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9</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p:cNvCxnSpPr>
            <p:nvPr/>
          </p:nvCxnSpPr>
          <p:spPr>
            <a:xfrm>
              <a:off x="1319480" y="3471986"/>
              <a:ext cx="9083" cy="29368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endCxn id="179" idx="0"/>
            </p:cNvCxnSpPr>
            <p:nvPr/>
          </p:nvCxnSpPr>
          <p:spPr>
            <a:xfrm flipH="1">
              <a:off x="1316824" y="4133079"/>
              <a:ext cx="11739"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4"/>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5"/>
                  <a:stretch>
                    <a:fillRect b="-4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7"/>
                  <a:stretch>
                    <a:fillRect b="-41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67" idx="6"/>
          </p:cNvCxnSpPr>
          <p:nvPr/>
        </p:nvCxnSpPr>
        <p:spPr>
          <a:xfrm flipH="1">
            <a:off x="6032768" y="2119924"/>
            <a:ext cx="1528128" cy="1525337"/>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2866421"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mc:AlternateContent xmlns:mc="http://schemas.openxmlformats.org/markup-compatibility/2006" xmlns:a14="http://schemas.microsoft.com/office/drawing/2010/main">
        <mc:Choice Requires="a14">
          <p:sp>
            <p:nvSpPr>
              <p:cNvPr id="114" name="フローチャート: 判断 113">
                <a:extLst>
                  <a:ext uri="{FF2B5EF4-FFF2-40B4-BE49-F238E27FC236}">
                    <a16:creationId xmlns:a16="http://schemas.microsoft.com/office/drawing/2014/main" id="{D5937682-EE8B-4F72-B3F9-357EE04D6CA9}"/>
                  </a:ext>
                </a:extLst>
              </p:cNvPr>
              <p:cNvSpPr/>
              <p:nvPr/>
            </p:nvSpPr>
            <p:spPr>
              <a:xfrm>
                <a:off x="1252801" y="3680298"/>
                <a:ext cx="607055" cy="275553"/>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14" name="フローチャート: 判断 113">
                <a:extLst>
                  <a:ext uri="{FF2B5EF4-FFF2-40B4-BE49-F238E27FC236}">
                    <a16:creationId xmlns:a16="http://schemas.microsoft.com/office/drawing/2014/main" id="{D5937682-EE8B-4F72-B3F9-357EE04D6CA9}"/>
                  </a:ext>
                </a:extLst>
              </p:cNvPr>
              <p:cNvSpPr>
                <a:spLocks noRot="1" noChangeAspect="1" noMove="1" noResize="1" noEditPoints="1" noAdjustHandles="1" noChangeArrowheads="1" noChangeShapeType="1" noTextEdit="1"/>
              </p:cNvSpPr>
              <p:nvPr/>
            </p:nvSpPr>
            <p:spPr>
              <a:xfrm>
                <a:off x="1252801" y="3680298"/>
                <a:ext cx="607055" cy="275553"/>
              </a:xfrm>
              <a:prstGeom prst="flowChartDecision">
                <a:avLst/>
              </a:prstGeom>
              <a:blipFill>
                <a:blip r:embed="rId10"/>
                <a:stretch>
                  <a:fillRect b="-12500"/>
                </a:stretch>
              </a:blipFill>
            </p:spPr>
            <p:txBody>
              <a:bodyPr/>
              <a:lstStyle/>
              <a:p>
                <a:r>
                  <a:rPr lang="ja-JP" altLang="en-US">
                    <a:noFill/>
                  </a:rPr>
                  <a:t> </a:t>
                </a:r>
              </a:p>
            </p:txBody>
          </p:sp>
        </mc:Fallback>
      </mc:AlternateContent>
      <p:sp>
        <p:nvSpPr>
          <p:cNvPr id="122" name="テキスト ボックス 121">
            <a:extLst>
              <a:ext uri="{FF2B5EF4-FFF2-40B4-BE49-F238E27FC236}">
                <a16:creationId xmlns:a16="http://schemas.microsoft.com/office/drawing/2014/main" id="{F36B3882-CDEE-45EC-BAA5-865235CA658E}"/>
              </a:ext>
            </a:extLst>
          </p:cNvPr>
          <p:cNvSpPr txBox="1"/>
          <p:nvPr/>
        </p:nvSpPr>
        <p:spPr>
          <a:xfrm>
            <a:off x="7320577" y="2514268"/>
            <a:ext cx="1766915"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デッドラインミス</a:t>
            </a:r>
            <a:endParaRPr lang="en-US" altLang="ja-JP" sz="1500" dirty="0"/>
          </a:p>
        </p:txBody>
      </p:sp>
      <p:cxnSp>
        <p:nvCxnSpPr>
          <p:cNvPr id="123" name="直線矢印コネクタ 122">
            <a:extLst>
              <a:ext uri="{FF2B5EF4-FFF2-40B4-BE49-F238E27FC236}">
                <a16:creationId xmlns:a16="http://schemas.microsoft.com/office/drawing/2014/main" id="{BE00E17D-DAC6-435B-A070-959EB96E13A2}"/>
              </a:ext>
            </a:extLst>
          </p:cNvPr>
          <p:cNvCxnSpPr>
            <a:cxnSpLocks/>
            <a:stCxn id="122" idx="2"/>
            <a:endCxn id="304" idx="0"/>
          </p:cNvCxnSpPr>
          <p:nvPr/>
        </p:nvCxnSpPr>
        <p:spPr>
          <a:xfrm flipH="1">
            <a:off x="6697209" y="2837433"/>
            <a:ext cx="1506826" cy="132125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06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A7877-1322-4B57-9A12-A162CF9B8FE6}"/>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A88656CE-09F7-44BC-9080-9F750ED48150}"/>
              </a:ext>
            </a:extLst>
          </p:cNvPr>
          <p:cNvSpPr>
            <a:spLocks noGrp="1"/>
          </p:cNvSpPr>
          <p:nvPr>
            <p:ph idx="1"/>
          </p:nvPr>
        </p:nvSpPr>
        <p:spPr/>
        <p:txBody>
          <a:bodyPr/>
          <a:lstStyle/>
          <a:p>
            <a:r>
              <a:rPr kumimoji="1" lang="ja-JP" altLang="en-US" dirty="0"/>
              <a:t>初期状態では時間もメモリ増分もタスク①が小さいため、、</a:t>
            </a:r>
            <a:endParaRPr kumimoji="1" lang="en-US" altLang="ja-JP" dirty="0"/>
          </a:p>
          <a:p>
            <a:pPr marL="0" indent="0">
              <a:buNone/>
            </a:pPr>
            <a:r>
              <a:rPr lang="ja-JP" altLang="en-US" dirty="0"/>
              <a:t>　</a:t>
            </a:r>
            <a:r>
              <a:rPr lang="en-US" altLang="ja-JP" dirty="0"/>
              <a:t>α</a:t>
            </a:r>
            <a:r>
              <a:rPr lang="ja-JP" altLang="en-US" dirty="0"/>
              <a:t>がどのような値でもタスク①が選択されるのは明らか</a:t>
            </a:r>
            <a:endParaRPr lang="en-US" altLang="ja-JP" dirty="0"/>
          </a:p>
          <a:p>
            <a:pPr marL="0" indent="0">
              <a:buNone/>
            </a:pPr>
            <a:r>
              <a:rPr lang="ja-JP" altLang="en-US" dirty="0"/>
              <a:t>　　　　　　　　　　　　　↓</a:t>
            </a:r>
            <a:endParaRPr lang="en-US" altLang="ja-JP" dirty="0"/>
          </a:p>
          <a:p>
            <a:r>
              <a:rPr lang="ja-JP" altLang="en-US" dirty="0"/>
              <a:t>次状態で分岐点を探してみると、、、</a:t>
            </a:r>
            <a:endParaRPr lang="en-US" altLang="ja-JP" dirty="0"/>
          </a:p>
          <a:p>
            <a:pPr marL="0" indent="0">
              <a:buNone/>
            </a:pPr>
            <a:r>
              <a:rPr lang="ja-JP" altLang="en-US" dirty="0"/>
              <a:t>　</a:t>
            </a:r>
            <a:r>
              <a:rPr lang="en-US" altLang="ja-JP" dirty="0"/>
              <a:t>4a+2×2</a:t>
            </a:r>
            <a:r>
              <a:rPr lang="ja-JP" altLang="en-US" dirty="0"/>
              <a:t>　＝　</a:t>
            </a:r>
            <a:r>
              <a:rPr lang="en-US" altLang="ja-JP" dirty="0"/>
              <a:t>3a+3×6</a:t>
            </a:r>
          </a:p>
          <a:p>
            <a:pPr marL="0" indent="0">
              <a:buNone/>
            </a:pPr>
            <a:r>
              <a:rPr lang="ja-JP" altLang="en-US" dirty="0"/>
              <a:t>　　　　　</a:t>
            </a:r>
            <a:r>
              <a:rPr lang="en-US" altLang="ja-JP" dirty="0"/>
              <a:t>α</a:t>
            </a:r>
            <a:r>
              <a:rPr lang="ja-JP" altLang="en-US" dirty="0"/>
              <a:t>＝</a:t>
            </a:r>
            <a:r>
              <a:rPr lang="en-US" altLang="ja-JP" dirty="0"/>
              <a:t>14</a:t>
            </a:r>
          </a:p>
          <a:p>
            <a:pPr marL="0" indent="0">
              <a:buNone/>
            </a:pPr>
            <a:endParaRPr lang="en-US" altLang="ja-JP" dirty="0"/>
          </a:p>
          <a:p>
            <a:r>
              <a:rPr lang="en-US" altLang="ja-JP" dirty="0"/>
              <a:t>α</a:t>
            </a:r>
            <a:r>
              <a:rPr lang="ja-JP" altLang="en-US" dirty="0"/>
              <a:t>＞</a:t>
            </a:r>
            <a:r>
              <a:rPr lang="en-US" altLang="ja-JP" dirty="0"/>
              <a:t>14</a:t>
            </a:r>
            <a:r>
              <a:rPr lang="ja-JP" altLang="en-US" dirty="0"/>
              <a:t>でやってみると、、、、</a:t>
            </a:r>
            <a:endParaRPr lang="en-US" altLang="ja-JP" dirty="0"/>
          </a:p>
          <a:p>
            <a:pPr marL="0" indent="0">
              <a:buNone/>
            </a:pPr>
            <a:r>
              <a:rPr lang="ja-JP" altLang="en-US" dirty="0"/>
              <a:t>　①→②→②→②→①→</a:t>
            </a:r>
            <a:r>
              <a:rPr lang="ja-JP" altLang="en-US" dirty="0">
                <a:highlight>
                  <a:srgbClr val="FF0000"/>
                </a:highlight>
              </a:rPr>
              <a:t>①</a:t>
            </a:r>
            <a:r>
              <a:rPr lang="ja-JP" altLang="en-US" dirty="0"/>
              <a:t>　ここでデッドラインミス！</a:t>
            </a: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759A35FC-4408-4D52-A7BE-C543240DA895}"/>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F513E37A-657A-4446-A855-A0F44DD8B482}"/>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Tree>
    <p:extLst>
      <p:ext uri="{BB962C8B-B14F-4D97-AF65-F5344CB8AC3E}">
        <p14:creationId xmlns:p14="http://schemas.microsoft.com/office/powerpoint/2010/main" val="78747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プロ環境下⑧</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2020/12/14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3</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accent2"/>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9</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4</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p:cNvCxnSpPr>
            <p:nvPr/>
          </p:nvCxnSpPr>
          <p:spPr>
            <a:xfrm>
              <a:off x="1319480" y="3471986"/>
              <a:ext cx="9083" cy="29368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endCxn id="179" idx="0"/>
            </p:cNvCxnSpPr>
            <p:nvPr/>
          </p:nvCxnSpPr>
          <p:spPr>
            <a:xfrm flipH="1">
              <a:off x="1316824" y="4133079"/>
              <a:ext cx="11739"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4"/>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0" name="フローチャート: 判断 189">
                  <a:extLst>
                    <a:ext uri="{FF2B5EF4-FFF2-40B4-BE49-F238E27FC236}">
                      <a16:creationId xmlns:a16="http://schemas.microsoft.com/office/drawing/2014/main" id="{3C18ABCF-E338-4EF6-8205-79A38BAB1223}"/>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5"/>
                  <a:stretch>
                    <a:fillRect b="-4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7"/>
                  <a:stretch>
                    <a:fillRect b="-625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67" idx="6"/>
          </p:cNvCxnSpPr>
          <p:nvPr/>
        </p:nvCxnSpPr>
        <p:spPr>
          <a:xfrm flipH="1">
            <a:off x="6032768" y="2119924"/>
            <a:ext cx="1528128" cy="1525337"/>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2866421"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mc:AlternateContent xmlns:mc="http://schemas.openxmlformats.org/markup-compatibility/2006">
        <mc:Choice xmlns:a14="http://schemas.microsoft.com/office/drawing/2010/main" Requires="a14">
          <p:sp>
            <p:nvSpPr>
              <p:cNvPr id="114" name="フローチャート: 判断 113">
                <a:extLst>
                  <a:ext uri="{FF2B5EF4-FFF2-40B4-BE49-F238E27FC236}">
                    <a16:creationId xmlns:a16="http://schemas.microsoft.com/office/drawing/2014/main" id="{D5937682-EE8B-4F72-B3F9-357EE04D6CA9}"/>
                  </a:ext>
                </a:extLst>
              </p:cNvPr>
              <p:cNvSpPr/>
              <p:nvPr/>
            </p:nvSpPr>
            <p:spPr>
              <a:xfrm>
                <a:off x="1252801" y="3680459"/>
                <a:ext cx="607055" cy="275553"/>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p:sp>
            <p:nvSpPr>
              <p:cNvPr id="114" name="フローチャート: 判断 113">
                <a:extLst>
                  <a:ext uri="{FF2B5EF4-FFF2-40B4-BE49-F238E27FC236}">
                    <a16:creationId xmlns:a16="http://schemas.microsoft.com/office/drawing/2014/main" id="{D5937682-EE8B-4F72-B3F9-357EE04D6CA9}"/>
                  </a:ext>
                </a:extLst>
              </p:cNvPr>
              <p:cNvSpPr>
                <a:spLocks noRot="1" noChangeAspect="1" noMove="1" noResize="1" noEditPoints="1" noAdjustHandles="1" noChangeArrowheads="1" noChangeShapeType="1" noTextEdit="1"/>
              </p:cNvSpPr>
              <p:nvPr/>
            </p:nvSpPr>
            <p:spPr>
              <a:xfrm>
                <a:off x="1252801" y="3680459"/>
                <a:ext cx="607055" cy="275553"/>
              </a:xfrm>
              <a:prstGeom prst="flowChartDecision">
                <a:avLst/>
              </a:prstGeom>
              <a:blipFill>
                <a:blip r:embed="rId10"/>
                <a:stretch>
                  <a:fillRect b="-12500"/>
                </a:stretch>
              </a:blipFill>
            </p:spPr>
            <p:txBody>
              <a:bodyPr/>
              <a:lstStyle/>
              <a:p>
                <a:r>
                  <a:rPr lang="ja-JP" altLang="en-US">
                    <a:noFill/>
                  </a:rPr>
                  <a:t> </a:t>
                </a:r>
              </a:p>
            </p:txBody>
          </p:sp>
        </mc:Fallback>
      </mc:AlternateContent>
      <p:sp>
        <p:nvSpPr>
          <p:cNvPr id="122" name="テキスト ボックス 121">
            <a:extLst>
              <a:ext uri="{FF2B5EF4-FFF2-40B4-BE49-F238E27FC236}">
                <a16:creationId xmlns:a16="http://schemas.microsoft.com/office/drawing/2014/main" id="{F36B3882-CDEE-45EC-BAA5-865235CA658E}"/>
              </a:ext>
            </a:extLst>
          </p:cNvPr>
          <p:cNvSpPr txBox="1"/>
          <p:nvPr/>
        </p:nvSpPr>
        <p:spPr>
          <a:xfrm>
            <a:off x="7320577" y="2514268"/>
            <a:ext cx="1766915"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デッドラインミス</a:t>
            </a:r>
            <a:endParaRPr lang="en-US" altLang="ja-JP" sz="1500" dirty="0"/>
          </a:p>
        </p:txBody>
      </p:sp>
      <p:cxnSp>
        <p:nvCxnSpPr>
          <p:cNvPr id="123" name="直線矢印コネクタ 122">
            <a:extLst>
              <a:ext uri="{FF2B5EF4-FFF2-40B4-BE49-F238E27FC236}">
                <a16:creationId xmlns:a16="http://schemas.microsoft.com/office/drawing/2014/main" id="{BE00E17D-DAC6-435B-A070-959EB96E13A2}"/>
              </a:ext>
            </a:extLst>
          </p:cNvPr>
          <p:cNvCxnSpPr>
            <a:cxnSpLocks/>
            <a:stCxn id="122" idx="2"/>
            <a:endCxn id="304" idx="0"/>
          </p:cNvCxnSpPr>
          <p:nvPr/>
        </p:nvCxnSpPr>
        <p:spPr>
          <a:xfrm flipH="1">
            <a:off x="6697209" y="2837433"/>
            <a:ext cx="1506826" cy="132125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92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B7DC-E507-431D-A41B-8DAFD04C500D}"/>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83CBCF47-D9EA-45AE-A51B-B68CD2684170}"/>
              </a:ext>
            </a:extLst>
          </p:cNvPr>
          <p:cNvSpPr>
            <a:spLocks noGrp="1"/>
          </p:cNvSpPr>
          <p:nvPr>
            <p:ph idx="1"/>
          </p:nvPr>
        </p:nvSpPr>
        <p:spPr/>
        <p:txBody>
          <a:bodyPr/>
          <a:lstStyle/>
          <a:p>
            <a:r>
              <a:rPr kumimoji="1" lang="ja-JP" altLang="en-US" dirty="0"/>
              <a:t>このタスクセットでは初期状態で選択されたほうがそのまま選択され続け、先にタスクが終了される</a:t>
            </a:r>
            <a:endParaRPr kumimoji="1" lang="en-US" altLang="ja-JP" dirty="0"/>
          </a:p>
          <a:p>
            <a:endParaRPr lang="en-US" altLang="ja-JP" dirty="0"/>
          </a:p>
          <a:p>
            <a:r>
              <a:rPr lang="ja-JP" altLang="en-US" dirty="0"/>
              <a:t>初期状態の分岐は、、、</a:t>
            </a:r>
            <a:endParaRPr lang="en-US" altLang="ja-JP" dirty="0"/>
          </a:p>
          <a:p>
            <a:pPr marL="0" indent="0">
              <a:buNone/>
            </a:pPr>
            <a:r>
              <a:rPr lang="ja-JP" altLang="en-US" dirty="0"/>
              <a:t>　</a:t>
            </a:r>
            <a:r>
              <a:rPr lang="en-US" altLang="ja-JP" dirty="0"/>
              <a:t>5a+3×2</a:t>
            </a:r>
            <a:r>
              <a:rPr lang="ja-JP" altLang="en-US" dirty="0"/>
              <a:t>　＝　</a:t>
            </a:r>
            <a:r>
              <a:rPr lang="en-US" altLang="ja-JP" dirty="0"/>
              <a:t>2a+3×7</a:t>
            </a:r>
          </a:p>
          <a:p>
            <a:pPr marL="0" indent="0">
              <a:buNone/>
            </a:pPr>
            <a:r>
              <a:rPr lang="ja-JP" altLang="en-US" dirty="0"/>
              <a:t>　　　　　</a:t>
            </a:r>
            <a:r>
              <a:rPr lang="en-US" altLang="ja-JP" dirty="0"/>
              <a:t>α</a:t>
            </a:r>
            <a:r>
              <a:rPr lang="ja-JP" altLang="en-US" dirty="0"/>
              <a:t>＝</a:t>
            </a:r>
            <a:r>
              <a:rPr lang="en-US" altLang="ja-JP" dirty="0"/>
              <a:t>5</a:t>
            </a:r>
          </a:p>
          <a:p>
            <a:pPr marL="0" indent="0">
              <a:buNone/>
            </a:pPr>
            <a:endParaRPr kumimoji="1" lang="en-US" altLang="ja-JP" dirty="0"/>
          </a:p>
        </p:txBody>
      </p:sp>
      <p:sp>
        <p:nvSpPr>
          <p:cNvPr id="4" name="日付プレースホルダー 3">
            <a:extLst>
              <a:ext uri="{FF2B5EF4-FFF2-40B4-BE49-F238E27FC236}">
                <a16:creationId xmlns:a16="http://schemas.microsoft.com/office/drawing/2014/main" id="{3608387B-FC50-40BC-9308-52F00776429F}"/>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A0F08CEA-F148-459B-A6EA-10D62E8614C4}"/>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209550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7EAECC-5530-4DC9-9B46-A81301FD7BF1}"/>
              </a:ext>
            </a:extLst>
          </p:cNvPr>
          <p:cNvSpPr>
            <a:spLocks noGrp="1"/>
          </p:cNvSpPr>
          <p:nvPr>
            <p:ph type="title"/>
          </p:nvPr>
        </p:nvSpPr>
        <p:spPr/>
        <p:txBody>
          <a:bodyPr/>
          <a:lstStyle/>
          <a:p>
            <a:r>
              <a:rPr lang="en-US" altLang="ja-JP" dirty="0"/>
              <a:t>α</a:t>
            </a:r>
            <a:r>
              <a:rPr kumimoji="1" lang="ja-JP" altLang="en-US" dirty="0"/>
              <a:t>の値</a:t>
            </a:r>
            <a:r>
              <a:rPr kumimoji="1" lang="en-US" altLang="ja-JP" dirty="0"/>
              <a:t>(α</a:t>
            </a:r>
            <a:r>
              <a:rPr kumimoji="1" lang="ja-JP" altLang="en-US" dirty="0"/>
              <a:t>＜５</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8AA1CF73-1B43-43FD-88C2-9D2E3446BDA7}"/>
              </a:ext>
            </a:extLst>
          </p:cNvPr>
          <p:cNvSpPr>
            <a:spLocks noGrp="1"/>
          </p:cNvSpPr>
          <p:nvPr>
            <p:ph idx="1"/>
          </p:nvPr>
        </p:nvSpPr>
        <p:spPr/>
        <p:txBody>
          <a:bodyPr/>
          <a:lstStyle/>
          <a:p>
            <a:r>
              <a:rPr lang="en-US" altLang="ja-JP" dirty="0"/>
              <a:t>α</a:t>
            </a:r>
            <a:r>
              <a:rPr kumimoji="1" lang="ja-JP" altLang="en-US" dirty="0"/>
              <a:t>＜５の時、タスク①が選択される</a:t>
            </a:r>
            <a:endParaRPr kumimoji="1" lang="en-US" altLang="ja-JP" dirty="0"/>
          </a:p>
          <a:p>
            <a:pPr marL="0" indent="0">
              <a:buNone/>
            </a:pPr>
            <a:r>
              <a:rPr lang="ja-JP" altLang="en-US" dirty="0"/>
              <a:t>　次状態</a:t>
            </a:r>
            <a:r>
              <a:rPr lang="en-US" altLang="ja-JP" dirty="0"/>
              <a:t>(</a:t>
            </a:r>
            <a:r>
              <a:rPr lang="ja-JP" altLang="en-US" dirty="0"/>
              <a:t>タスク①が１進んだ状態</a:t>
            </a:r>
            <a:r>
              <a:rPr lang="en-US" altLang="ja-JP" dirty="0"/>
              <a:t>)</a:t>
            </a:r>
            <a:r>
              <a:rPr lang="ja-JP" altLang="en-US" dirty="0"/>
              <a:t>の分岐</a:t>
            </a:r>
            <a:endParaRPr lang="en-US" altLang="ja-JP" dirty="0"/>
          </a:p>
          <a:p>
            <a:pPr marL="0" indent="0">
              <a:buNone/>
            </a:pPr>
            <a:r>
              <a:rPr kumimoji="1" lang="ja-JP" altLang="en-US" dirty="0"/>
              <a:t>　</a:t>
            </a:r>
            <a:r>
              <a:rPr lang="ja-JP" altLang="en-US" dirty="0"/>
              <a:t>　</a:t>
            </a:r>
            <a:r>
              <a:rPr lang="en-US" altLang="ja-JP" dirty="0"/>
              <a:t>a+2×2</a:t>
            </a:r>
            <a:r>
              <a:rPr lang="ja-JP" altLang="en-US" dirty="0"/>
              <a:t>　＝　</a:t>
            </a:r>
            <a:r>
              <a:rPr lang="en-US" altLang="ja-JP" dirty="0"/>
              <a:t>2a+3×6</a:t>
            </a:r>
          </a:p>
          <a:p>
            <a:pPr marL="0" indent="0">
              <a:buNone/>
            </a:pPr>
            <a:r>
              <a:rPr lang="ja-JP" altLang="en-US" dirty="0"/>
              <a:t>　　　　　  </a:t>
            </a:r>
            <a:r>
              <a:rPr lang="en-US" altLang="ja-JP" dirty="0"/>
              <a:t>α</a:t>
            </a:r>
            <a:r>
              <a:rPr lang="ja-JP" altLang="en-US" dirty="0"/>
              <a:t>＝</a:t>
            </a:r>
            <a:r>
              <a:rPr lang="en-US" altLang="ja-JP" dirty="0"/>
              <a:t>-14</a:t>
            </a:r>
          </a:p>
          <a:p>
            <a:pPr marL="0" indent="0">
              <a:buNone/>
            </a:pPr>
            <a:endParaRPr lang="en-US" altLang="ja-JP" dirty="0"/>
          </a:p>
          <a:p>
            <a:pPr marL="0" indent="0">
              <a:buNone/>
            </a:pPr>
            <a:r>
              <a:rPr lang="ja-JP" altLang="en-US" dirty="0"/>
              <a:t>次状態では時間も増分もタスク①が小さいためタスク①が選択</a:t>
            </a:r>
            <a:endParaRPr lang="en-US" altLang="ja-JP" dirty="0"/>
          </a:p>
          <a:p>
            <a:pPr marL="0" indent="0">
              <a:buNone/>
            </a:pPr>
            <a:endParaRPr lang="en-US" altLang="ja-JP" dirty="0"/>
          </a:p>
          <a:p>
            <a:pPr marL="0" indent="0">
              <a:buNone/>
            </a:pPr>
            <a:r>
              <a:rPr lang="ja-JP" altLang="en-US" dirty="0"/>
              <a:t>この場合、</a:t>
            </a:r>
            <a:r>
              <a:rPr kumimoji="1" lang="ja-JP" altLang="en-US" dirty="0"/>
              <a:t> ①→①→①→②→②→②</a:t>
            </a:r>
            <a:endParaRPr kumimoji="1" lang="en-US" altLang="ja-JP" dirty="0"/>
          </a:p>
          <a:p>
            <a:pPr marL="0" indent="0">
              <a:buNone/>
            </a:pPr>
            <a:r>
              <a:rPr lang="ja-JP" altLang="en-US" dirty="0"/>
              <a:t>最悪メモリ消費量は６</a:t>
            </a:r>
            <a:endParaRPr kumimoji="1"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143B72ED-3262-4817-BEF1-839D093363B4}"/>
              </a:ext>
            </a:extLst>
          </p:cNvPr>
          <p:cNvSpPr>
            <a:spLocks noGrp="1"/>
          </p:cNvSpPr>
          <p:nvPr>
            <p:ph type="dt" sz="half" idx="10"/>
          </p:nvPr>
        </p:nvSpPr>
        <p:spPr/>
        <p:txBody>
          <a:bodyPr/>
          <a:lstStyle/>
          <a:p>
            <a:fld id="{761526EE-E86D-48A1-B045-58D11E717018}" type="datetime1">
              <a:rPr kumimoji="1" lang="ja-JP" altLang="en-US" smtClean="0"/>
              <a:t>2020/12/14</a:t>
            </a:fld>
            <a:endParaRPr kumimoji="1" lang="ja-JP" altLang="en-US"/>
          </a:p>
        </p:txBody>
      </p:sp>
      <p:sp>
        <p:nvSpPr>
          <p:cNvPr id="5" name="スライド番号プレースホルダー 4">
            <a:extLst>
              <a:ext uri="{FF2B5EF4-FFF2-40B4-BE49-F238E27FC236}">
                <a16:creationId xmlns:a16="http://schemas.microsoft.com/office/drawing/2014/main" id="{47CDF4F8-BE4C-4D21-A3D8-72785EEA5ABC}"/>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p:spTree>
    <p:extLst>
      <p:ext uri="{BB962C8B-B14F-4D97-AF65-F5344CB8AC3E}">
        <p14:creationId xmlns:p14="http://schemas.microsoft.com/office/powerpoint/2010/main" val="2570284132"/>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15887</TotalTime>
  <Words>3482</Words>
  <Application>Microsoft Office PowerPoint</Application>
  <PresentationFormat>画面に合わせる (4:3)</PresentationFormat>
  <Paragraphs>616</Paragraphs>
  <Slides>38</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游ゴシック</vt:lpstr>
      <vt:lpstr>Arial</vt:lpstr>
      <vt:lpstr>Cambria Math</vt:lpstr>
      <vt:lpstr>Century Gothic</vt:lpstr>
      <vt:lpstr>Times New Roman</vt:lpstr>
      <vt:lpstr>Wingdings 3</vt:lpstr>
      <vt:lpstr>ウィスプ</vt:lpstr>
      <vt:lpstr>進捗報告</vt:lpstr>
      <vt:lpstr>今回の方針</vt:lpstr>
      <vt:lpstr>LMCLF2タスク1プロ環境下⑥</vt:lpstr>
      <vt:lpstr>αの値</vt:lpstr>
      <vt:lpstr>LMCLF2タスク1プロ環境下⑦</vt:lpstr>
      <vt:lpstr>αの値</vt:lpstr>
      <vt:lpstr>LMCLF2タスク1プロ環境下⑧</vt:lpstr>
      <vt:lpstr>αの値</vt:lpstr>
      <vt:lpstr>αの値(α＜５)</vt:lpstr>
      <vt:lpstr>αの値(α＞５)</vt:lpstr>
      <vt:lpstr>αの値(α＞5)</vt:lpstr>
      <vt:lpstr>LMCLF2タスク1プロ環境下⑨</vt:lpstr>
      <vt:lpstr>αの値</vt:lpstr>
      <vt:lpstr>αの値(α＜5のとき)</vt:lpstr>
      <vt:lpstr>αの値(α＜5,α＞14/3のとき)</vt:lpstr>
      <vt:lpstr>αの値(α＞5のとき)</vt:lpstr>
      <vt:lpstr>αの値(α＞5のとき)</vt:lpstr>
      <vt:lpstr>LMCLF2タスク1プロ環境下⑩</vt:lpstr>
      <vt:lpstr>αの値</vt:lpstr>
      <vt:lpstr>αの値</vt:lpstr>
      <vt:lpstr>LMCLF2タスク1プロ環境下⑪</vt:lpstr>
      <vt:lpstr>aの値</vt:lpstr>
      <vt:lpstr>αの値(α＜3の時)</vt:lpstr>
      <vt:lpstr>αの値(α＜3、α＞1の時)</vt:lpstr>
      <vt:lpstr>αの値(α＜3、α＜1の時)</vt:lpstr>
      <vt:lpstr>αの値(α＞3の時)</vt:lpstr>
      <vt:lpstr>αの値(α＞3の時)</vt:lpstr>
      <vt:lpstr>今回の方針に関しての考察</vt:lpstr>
      <vt:lpstr>αの決め方一般化のための条件</vt:lpstr>
      <vt:lpstr>αの決め方一般化のための条件②</vt:lpstr>
      <vt:lpstr>αの決め方一般化案</vt:lpstr>
      <vt:lpstr>αの決め方一般化案②</vt:lpstr>
      <vt:lpstr>αの決め方一般化案③</vt:lpstr>
      <vt:lpstr>αの決め方一般化案④</vt:lpstr>
      <vt:lpstr>αの決め方一般化案⑤</vt:lpstr>
      <vt:lpstr>αの決め方一般化案⑥</vt:lpstr>
      <vt:lpstr>今後について</vt:lpstr>
      <vt:lpstr>質問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新井　諒介</dc:creator>
  <cp:lastModifiedBy>新井　諒介</cp:lastModifiedBy>
  <cp:revision>73</cp:revision>
  <dcterms:created xsi:type="dcterms:W3CDTF">2020-12-04T08:19:08Z</dcterms:created>
  <dcterms:modified xsi:type="dcterms:W3CDTF">2020-12-18T08:09:27Z</dcterms:modified>
</cp:coreProperties>
</file>