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60" r:id="rId2"/>
    <p:sldId id="261" r:id="rId3"/>
    <p:sldId id="258" r:id="rId4"/>
    <p:sldId id="475" r:id="rId5"/>
    <p:sldId id="262" r:id="rId6"/>
    <p:sldId id="466" r:id="rId7"/>
    <p:sldId id="476" r:id="rId8"/>
    <p:sldId id="477" r:id="rId9"/>
    <p:sldId id="478" r:id="rId10"/>
    <p:sldId id="479" r:id="rId11"/>
    <p:sldId id="480" r:id="rId12"/>
    <p:sldId id="482" r:id="rId13"/>
    <p:sldId id="481" r:id="rId14"/>
    <p:sldId id="492" r:id="rId15"/>
    <p:sldId id="493" r:id="rId16"/>
    <p:sldId id="494" r:id="rId17"/>
    <p:sldId id="496" r:id="rId18"/>
    <p:sldId id="502" r:id="rId19"/>
    <p:sldId id="498" r:id="rId20"/>
    <p:sldId id="503" r:id="rId21"/>
    <p:sldId id="500" r:id="rId22"/>
    <p:sldId id="504" r:id="rId23"/>
    <p:sldId id="50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新井　諒介" initials="新井　諒介" lastIdx="1" clrIdx="0">
    <p:extLst>
      <p:ext uri="{19B8F6BF-5375-455C-9EA6-DF929625EA0E}">
        <p15:presenceInfo xmlns:p15="http://schemas.microsoft.com/office/powerpoint/2012/main" userId="新井　諒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55" d="100"/>
          <a:sy n="55" d="100"/>
        </p:scale>
        <p:origin x="45"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E3072-BD7D-48D3-A27F-732A71303751}" type="datetimeFigureOut">
              <a:rPr kumimoji="1" lang="ja-JP" altLang="en-US" smtClean="0"/>
              <a:t>2020/12/18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6EACF-84E7-4F2D-AB3A-7D0DE2F6AB90}" type="slidenum">
              <a:rPr kumimoji="1" lang="ja-JP" altLang="en-US" smtClean="0"/>
              <a:t>‹#›</a:t>
            </a:fld>
            <a:endParaRPr kumimoji="1" lang="ja-JP" altLang="en-US"/>
          </a:p>
        </p:txBody>
      </p:sp>
    </p:spTree>
    <p:extLst>
      <p:ext uri="{BB962C8B-B14F-4D97-AF65-F5344CB8AC3E}">
        <p14:creationId xmlns:p14="http://schemas.microsoft.com/office/powerpoint/2010/main" val="396968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4</a:t>
            </a:fld>
            <a:endParaRPr kumimoji="1" lang="ja-JP" altLang="en-US"/>
          </a:p>
        </p:txBody>
      </p:sp>
    </p:spTree>
    <p:extLst>
      <p:ext uri="{BB962C8B-B14F-4D97-AF65-F5344CB8AC3E}">
        <p14:creationId xmlns:p14="http://schemas.microsoft.com/office/powerpoint/2010/main" val="29325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39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29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545C0B-4857-4166-9CE0-35193B6910DD}"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760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FE32F1D-C7A2-4837-8D82-1B5364445CB3}"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5194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F7E0C-9CDB-4C1F-9DA9-0B91C46EDEF5}"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69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9DFD632-A9BC-4FDA-A077-89BFD625AB4C}"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936687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E821D4A-681B-403E-926C-70E02A095DCB}"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0014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72448B3-4CD7-4915-BB85-54861BBD87FD}"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35806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D41E96-0522-4687-813E-E18A6BD1B674}"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00614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E14B85-3D9C-4FDA-BD81-FDB24BC7473A}"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40716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9CD597-9CFD-4F62-A31C-0F7B52BC2C39}"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16184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DC8D40-A795-44F2-8F3E-D58671FDDE0B}" type="datetime1">
              <a:rPr kumimoji="1" lang="ja-JP" altLang="en-US" smtClean="0"/>
              <a:t>2020/12/20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8442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8BD625-4625-415C-905A-F31315EA2935}"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7842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C9F2C1-ED0D-4A24-A534-B42CC7CA6D49}" type="datetime1">
              <a:rPr kumimoji="1" lang="ja-JP" altLang="en-US" smtClean="0"/>
              <a:t>2020/12/20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424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B30E3A-3F11-4051-93BB-29A29FB59F6D}" type="datetime1">
              <a:rPr kumimoji="1" lang="ja-JP" altLang="en-US" smtClean="0"/>
              <a:t>2020/12/20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2594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A7D4-EF3C-4F1D-B649-E9E8E06DB829}" type="datetime1">
              <a:rPr kumimoji="1" lang="ja-JP" altLang="en-US" smtClean="0"/>
              <a:t>2020/12/20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4895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BBCCB4-20D2-4B8C-A07E-EB84AC8840D7}"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42943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4E2D40-148F-4A59-886C-45D24A48877B}" type="datetime1">
              <a:rPr kumimoji="1" lang="ja-JP" altLang="en-US" smtClean="0"/>
              <a:t>2020/12/20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243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4C51134-9233-4920-8835-109F0AA6DF7F}" type="datetime1">
              <a:rPr kumimoji="1" lang="ja-JP" altLang="en-US" smtClean="0"/>
              <a:t>2020/12/20</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446578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kumimoji="1" lang="en-US" altLang="ja-JP" sz="3600" dirty="0"/>
              <a:t>LMCLF</a:t>
            </a:r>
            <a:r>
              <a:rPr kumimoji="1" lang="ja-JP" altLang="en-US" sz="3600" dirty="0"/>
              <a:t>スケジューリングに</a:t>
            </a:r>
            <a:br>
              <a:rPr kumimoji="1" lang="en-US" altLang="ja-JP" sz="3600" dirty="0"/>
            </a:br>
            <a:r>
              <a:rPr kumimoji="1" lang="ja-JP" altLang="en-US" sz="3600" dirty="0"/>
              <a:t>おいての換算レート</a:t>
            </a:r>
            <a:r>
              <a:rPr kumimoji="1" lang="en-US" altLang="ja-JP" sz="3600" dirty="0"/>
              <a:t>α</a:t>
            </a:r>
            <a:r>
              <a:rPr lang="ja-JP" altLang="en-US" sz="3600" dirty="0"/>
              <a:t>の決定案</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組み込みデザイン研究室　中田班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AB07F99B-026E-45E9-A8F0-EF27196F3F22}"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2020/12/20</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34AEF-53FE-40EB-939C-89FA5E1F22D2}"/>
              </a:ext>
            </a:extLst>
          </p:cNvPr>
          <p:cNvSpPr>
            <a:spLocks noGrp="1"/>
          </p:cNvSpPr>
          <p:nvPr>
            <p:ph type="title"/>
          </p:nvPr>
        </p:nvSpPr>
        <p:spPr/>
        <p:txBody>
          <a:bodyPr/>
          <a:lstStyle/>
          <a:p>
            <a:r>
              <a:rPr lang="en-US" altLang="ja-JP" dirty="0"/>
              <a:t>α</a:t>
            </a:r>
            <a:r>
              <a:rPr kumimoji="1" lang="ja-JP" altLang="en-US" dirty="0"/>
              <a:t>の決定</a:t>
            </a:r>
          </a:p>
        </p:txBody>
      </p:sp>
      <p:sp>
        <p:nvSpPr>
          <p:cNvPr id="3" name="コンテンツ プレースホルダー 2">
            <a:extLst>
              <a:ext uri="{FF2B5EF4-FFF2-40B4-BE49-F238E27FC236}">
                <a16:creationId xmlns:a16="http://schemas.microsoft.com/office/drawing/2014/main" id="{097BCEA2-23A1-4A1C-9188-4BAB6D41BFDD}"/>
              </a:ext>
            </a:extLst>
          </p:cNvPr>
          <p:cNvSpPr>
            <a:spLocks noGrp="1"/>
          </p:cNvSpPr>
          <p:nvPr>
            <p:ph idx="1"/>
          </p:nvPr>
        </p:nvSpPr>
        <p:spPr/>
        <p:txBody>
          <a:bodyPr>
            <a:normAutofit/>
          </a:bodyPr>
          <a:lstStyle/>
          <a:p>
            <a:r>
              <a:rPr kumimoji="1" lang="ja-JP" altLang="en-US" dirty="0"/>
              <a:t>初期状態</a:t>
            </a:r>
            <a:endParaRPr kumimoji="1" lang="en-US" altLang="ja-JP" dirty="0"/>
          </a:p>
          <a:p>
            <a:pPr marL="0" indent="0">
              <a:buNone/>
            </a:pPr>
            <a:r>
              <a:rPr lang="ja-JP" altLang="en-US" dirty="0"/>
              <a:t>　</a:t>
            </a:r>
            <a:r>
              <a:rPr lang="en-US" altLang="ja-JP" dirty="0"/>
              <a:t>2a+3×997</a:t>
            </a:r>
            <a:r>
              <a:rPr lang="ja-JP" altLang="en-US" dirty="0"/>
              <a:t>　</a:t>
            </a:r>
            <a:r>
              <a:rPr lang="en-US" altLang="ja-JP" dirty="0"/>
              <a:t>&lt;</a:t>
            </a:r>
            <a:r>
              <a:rPr lang="ja-JP" altLang="en-US" dirty="0"/>
              <a:t>　</a:t>
            </a:r>
            <a:r>
              <a:rPr lang="en-US" altLang="ja-JP" dirty="0"/>
              <a:t>5a+3×97</a:t>
            </a:r>
          </a:p>
          <a:p>
            <a:pPr marL="0" indent="0">
              <a:buNone/>
            </a:pPr>
            <a:r>
              <a:rPr lang="ja-JP" altLang="en-US" dirty="0"/>
              <a:t>　　　　       </a:t>
            </a:r>
            <a:r>
              <a:rPr lang="en-US" altLang="ja-JP" dirty="0"/>
              <a:t>α &gt; 900</a:t>
            </a:r>
            <a:r>
              <a:rPr lang="ja-JP" altLang="en-US" dirty="0"/>
              <a:t>　　　　　の時、タスク①が選択される。</a:t>
            </a:r>
            <a:endParaRPr lang="en-US" altLang="ja-JP" dirty="0"/>
          </a:p>
          <a:p>
            <a:r>
              <a:rPr kumimoji="1" lang="ja-JP" altLang="en-US" dirty="0"/>
              <a:t>初期状態</a:t>
            </a:r>
            <a:endParaRPr kumimoji="1" lang="en-US" altLang="ja-JP" dirty="0"/>
          </a:p>
          <a:p>
            <a:pPr marL="0" indent="0">
              <a:buNone/>
            </a:pPr>
            <a:r>
              <a:rPr lang="ja-JP" altLang="en-US" dirty="0"/>
              <a:t>　</a:t>
            </a:r>
            <a:r>
              <a:rPr lang="en-US" altLang="ja-JP" dirty="0"/>
              <a:t>2a+3×997</a:t>
            </a:r>
            <a:r>
              <a:rPr lang="ja-JP" altLang="en-US" dirty="0"/>
              <a:t>　</a:t>
            </a:r>
            <a:r>
              <a:rPr lang="en-US" altLang="ja-JP" dirty="0"/>
              <a:t>&gt;</a:t>
            </a:r>
            <a:r>
              <a:rPr lang="ja-JP" altLang="en-US" dirty="0"/>
              <a:t>　</a:t>
            </a:r>
            <a:r>
              <a:rPr lang="en-US" altLang="ja-JP" dirty="0"/>
              <a:t>5a+3×97</a:t>
            </a:r>
          </a:p>
          <a:p>
            <a:pPr marL="0" indent="0">
              <a:buNone/>
            </a:pPr>
            <a:r>
              <a:rPr lang="ja-JP" altLang="en-US" dirty="0"/>
              <a:t>　　　　       </a:t>
            </a:r>
            <a:r>
              <a:rPr lang="en-US" altLang="ja-JP" dirty="0"/>
              <a:t>α &lt; 900</a:t>
            </a:r>
            <a:r>
              <a:rPr lang="ja-JP" altLang="en-US" dirty="0"/>
              <a:t>　　　　　の時、タスク②が選択される。</a:t>
            </a:r>
            <a:endParaRPr lang="en-US" altLang="ja-JP" dirty="0"/>
          </a:p>
          <a:p>
            <a:pPr marL="0" indent="0">
              <a:buNone/>
            </a:pPr>
            <a:endParaRPr lang="en-US" altLang="ja-JP" dirty="0"/>
          </a:p>
          <a:p>
            <a:pPr marL="0" indent="0">
              <a:buNone/>
            </a:pPr>
            <a:r>
              <a:rPr lang="en-US" altLang="ja-JP" dirty="0"/>
              <a:t>※α</a:t>
            </a:r>
            <a:r>
              <a:rPr lang="ja-JP" altLang="en-US" dirty="0"/>
              <a:t>＝</a:t>
            </a:r>
            <a:r>
              <a:rPr lang="en-US" altLang="ja-JP" dirty="0"/>
              <a:t>901:</a:t>
            </a:r>
            <a:r>
              <a:rPr lang="ja-JP" altLang="en-US" dirty="0"/>
              <a:t>タスク①＝</a:t>
            </a:r>
            <a:r>
              <a:rPr lang="en-US" altLang="ja-JP" dirty="0"/>
              <a:t>4793,</a:t>
            </a:r>
            <a:r>
              <a:rPr lang="ja-JP" altLang="en-US" dirty="0"/>
              <a:t>タスク②＝</a:t>
            </a:r>
            <a:r>
              <a:rPr lang="en-US" altLang="ja-JP" dirty="0"/>
              <a:t>4796 </a:t>
            </a:r>
          </a:p>
          <a:p>
            <a:pPr marL="0" indent="0">
              <a:buNone/>
            </a:pPr>
            <a:r>
              <a:rPr lang="ja-JP" altLang="en-US" dirty="0"/>
              <a:t>　</a:t>
            </a:r>
            <a:r>
              <a:rPr lang="en-US" altLang="ja-JP" dirty="0"/>
              <a:t>a</a:t>
            </a:r>
            <a:r>
              <a:rPr lang="ja-JP" altLang="en-US" dirty="0"/>
              <a:t>＝</a:t>
            </a:r>
            <a:r>
              <a:rPr lang="en-US" altLang="ja-JP" dirty="0"/>
              <a:t>899:</a:t>
            </a:r>
            <a:r>
              <a:rPr lang="ja-JP" altLang="en-US" dirty="0"/>
              <a:t>タスク①＝</a:t>
            </a:r>
            <a:r>
              <a:rPr lang="en-US" altLang="ja-JP" dirty="0"/>
              <a:t>4789,</a:t>
            </a:r>
            <a:r>
              <a:rPr lang="ja-JP" altLang="en-US" dirty="0"/>
              <a:t>タスク②＝</a:t>
            </a:r>
            <a:r>
              <a:rPr lang="en-US" altLang="ja-JP" dirty="0"/>
              <a:t>4736</a:t>
            </a:r>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FDC3D8EA-4738-48A4-9860-584A052AFA84}"/>
              </a:ext>
            </a:extLst>
          </p:cNvPr>
          <p:cNvSpPr>
            <a:spLocks noGrp="1"/>
          </p:cNvSpPr>
          <p:nvPr>
            <p:ph type="dt" sz="half" idx="10"/>
          </p:nvPr>
        </p:nvSpPr>
        <p:spPr>
          <a:xfrm>
            <a:off x="7592602" y="6135089"/>
            <a:ext cx="946178" cy="373590"/>
          </a:xfrm>
        </p:spPr>
        <p:txBody>
          <a:bodyPr/>
          <a:lstStyle/>
          <a:p>
            <a:fld id="{9B3548F7-B31C-4602-A6B6-AE657BC21175}"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8B237021-D4BC-4D83-95C5-09C7CA099ABB}"/>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Tree>
    <p:extLst>
      <p:ext uri="{BB962C8B-B14F-4D97-AF65-F5344CB8AC3E}">
        <p14:creationId xmlns:p14="http://schemas.microsoft.com/office/powerpoint/2010/main" val="88338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F4B5E-16A7-4521-90DD-F7F40CC057AE}"/>
              </a:ext>
            </a:extLst>
          </p:cNvPr>
          <p:cNvSpPr>
            <a:spLocks noGrp="1"/>
          </p:cNvSpPr>
          <p:nvPr>
            <p:ph type="title"/>
          </p:nvPr>
        </p:nvSpPr>
        <p:spPr/>
        <p:txBody>
          <a:bodyPr/>
          <a:lstStyle/>
          <a:p>
            <a:r>
              <a:rPr lang="en-US" altLang="ja-JP" dirty="0"/>
              <a:t>α</a:t>
            </a:r>
            <a:r>
              <a:rPr lang="ja-JP" altLang="en-US" dirty="0"/>
              <a:t>の決定</a:t>
            </a:r>
            <a:br>
              <a:rPr lang="en-US" altLang="ja-JP" dirty="0"/>
            </a:br>
            <a:r>
              <a:rPr lang="en-US" altLang="ja-JP" dirty="0"/>
              <a:t>(</a:t>
            </a:r>
            <a:r>
              <a:rPr lang="ja-JP" altLang="en-US" dirty="0"/>
              <a:t>初期状態でタスク①が選択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75CC8C6-217B-4A00-A3E7-8449A827ABB4}"/>
              </a:ext>
            </a:extLst>
          </p:cNvPr>
          <p:cNvSpPr>
            <a:spLocks noGrp="1"/>
          </p:cNvSpPr>
          <p:nvPr>
            <p:ph idx="1"/>
          </p:nvPr>
        </p:nvSpPr>
        <p:spPr/>
        <p:txBody>
          <a:bodyPr>
            <a:normAutofit/>
          </a:bodyPr>
          <a:lstStyle/>
          <a:p>
            <a:r>
              <a:rPr lang="ja-JP" altLang="en-US" dirty="0"/>
              <a:t>次状態</a:t>
            </a:r>
            <a:r>
              <a:rPr lang="en-US" altLang="ja-JP" dirty="0"/>
              <a:t>(</a:t>
            </a:r>
            <a:r>
              <a:rPr lang="ja-JP" altLang="en-US" dirty="0"/>
              <a:t>タスク①だけ</a:t>
            </a:r>
            <a:r>
              <a:rPr lang="en-US" altLang="ja-JP" dirty="0"/>
              <a:t>1</a:t>
            </a:r>
            <a:r>
              <a:rPr lang="ja-JP" altLang="en-US" dirty="0"/>
              <a:t>ステップ進んだ状態</a:t>
            </a:r>
            <a:r>
              <a:rPr lang="en-US" altLang="ja-JP" dirty="0"/>
              <a:t>)</a:t>
            </a:r>
          </a:p>
          <a:p>
            <a:pPr marL="0" indent="0">
              <a:buNone/>
            </a:pPr>
            <a:r>
              <a:rPr lang="ja-JP" altLang="en-US" dirty="0"/>
              <a:t>　</a:t>
            </a:r>
            <a:r>
              <a:rPr lang="en-US" altLang="ja-JP" dirty="0"/>
              <a:t>4a+2×997</a:t>
            </a:r>
            <a:r>
              <a:rPr lang="ja-JP" altLang="en-US" dirty="0"/>
              <a:t>　</a:t>
            </a:r>
            <a:r>
              <a:rPr lang="en-US" altLang="ja-JP" dirty="0"/>
              <a:t>&lt;</a:t>
            </a:r>
            <a:r>
              <a:rPr lang="ja-JP" altLang="en-US" dirty="0"/>
              <a:t>　</a:t>
            </a:r>
            <a:r>
              <a:rPr lang="en-US" altLang="ja-JP" dirty="0"/>
              <a:t>5a+3×96</a:t>
            </a:r>
          </a:p>
          <a:p>
            <a:pPr marL="0" indent="0">
              <a:buNone/>
            </a:pPr>
            <a:r>
              <a:rPr lang="ja-JP" altLang="en-US" dirty="0"/>
              <a:t>　　　　       </a:t>
            </a:r>
            <a:r>
              <a:rPr lang="en-US" altLang="ja-JP" dirty="0"/>
              <a:t>α &gt; 1706 </a:t>
            </a:r>
            <a:r>
              <a:rPr lang="ja-JP" altLang="en-US" dirty="0"/>
              <a:t>　　　　の時、タスク①が選択される。</a:t>
            </a:r>
            <a:endParaRPr lang="en-US" altLang="ja-JP" dirty="0"/>
          </a:p>
          <a:p>
            <a:pPr marL="0" indent="0">
              <a:buNone/>
            </a:pPr>
            <a:r>
              <a:rPr lang="ja-JP" altLang="en-US" dirty="0"/>
              <a:t>　</a:t>
            </a:r>
            <a:r>
              <a:rPr lang="en-US" altLang="ja-JP" dirty="0"/>
              <a:t>α&gt;1706</a:t>
            </a:r>
            <a:r>
              <a:rPr lang="ja-JP" altLang="en-US" dirty="0"/>
              <a:t>の時　次状態までのメモリ消費量　</a:t>
            </a:r>
            <a:r>
              <a:rPr lang="en-US" altLang="ja-JP" dirty="0"/>
              <a:t>6</a:t>
            </a:r>
          </a:p>
          <a:p>
            <a:pPr marL="0" indent="0">
              <a:buNone/>
            </a:pPr>
            <a:endParaRPr lang="en-US" altLang="ja-JP" dirty="0"/>
          </a:p>
          <a:p>
            <a:r>
              <a:rPr lang="ja-JP" altLang="en-US" dirty="0"/>
              <a:t>次状態</a:t>
            </a:r>
            <a:r>
              <a:rPr lang="en-US" altLang="ja-JP" dirty="0"/>
              <a:t>(</a:t>
            </a:r>
            <a:r>
              <a:rPr lang="ja-JP" altLang="en-US" dirty="0"/>
              <a:t>タスク①だけ</a:t>
            </a:r>
            <a:r>
              <a:rPr lang="en-US" altLang="ja-JP" dirty="0"/>
              <a:t>1</a:t>
            </a:r>
            <a:r>
              <a:rPr lang="ja-JP" altLang="en-US" dirty="0"/>
              <a:t>ステップ進んだ状態</a:t>
            </a:r>
            <a:r>
              <a:rPr lang="en-US" altLang="ja-JP" dirty="0"/>
              <a:t>)</a:t>
            </a:r>
          </a:p>
          <a:p>
            <a:pPr marL="0" indent="0">
              <a:buNone/>
            </a:pPr>
            <a:r>
              <a:rPr lang="ja-JP" altLang="en-US" dirty="0"/>
              <a:t>　</a:t>
            </a:r>
            <a:r>
              <a:rPr lang="en-US" altLang="ja-JP" dirty="0"/>
              <a:t>4a+2×997</a:t>
            </a:r>
            <a:r>
              <a:rPr lang="ja-JP" altLang="en-US" dirty="0"/>
              <a:t>　</a:t>
            </a:r>
            <a:r>
              <a:rPr lang="en-US" altLang="ja-JP" dirty="0"/>
              <a:t>&gt;</a:t>
            </a:r>
            <a:r>
              <a:rPr lang="ja-JP" altLang="en-US" dirty="0"/>
              <a:t>　</a:t>
            </a:r>
            <a:r>
              <a:rPr lang="en-US" altLang="ja-JP" dirty="0"/>
              <a:t>5a+3×96</a:t>
            </a:r>
          </a:p>
          <a:p>
            <a:pPr marL="0" indent="0">
              <a:buNone/>
            </a:pPr>
            <a:r>
              <a:rPr lang="ja-JP" altLang="en-US" dirty="0"/>
              <a:t>　　　　       </a:t>
            </a:r>
            <a:r>
              <a:rPr lang="en-US" altLang="ja-JP" dirty="0"/>
              <a:t>α &lt; 1706 </a:t>
            </a:r>
            <a:r>
              <a:rPr lang="ja-JP" altLang="en-US" dirty="0"/>
              <a:t>　　　　の時、タスク②が選択される。</a:t>
            </a:r>
            <a:endParaRPr lang="en-US" altLang="ja-JP" dirty="0"/>
          </a:p>
          <a:p>
            <a:pPr marL="0" indent="0">
              <a:buNone/>
            </a:pPr>
            <a:r>
              <a:rPr lang="ja-JP" altLang="en-US" dirty="0"/>
              <a:t>　</a:t>
            </a:r>
            <a:r>
              <a:rPr lang="en-US" altLang="ja-JP" dirty="0"/>
              <a:t>α&gt;900</a:t>
            </a:r>
            <a:r>
              <a:rPr lang="ja-JP" altLang="en-US" dirty="0"/>
              <a:t>かつ</a:t>
            </a:r>
            <a:r>
              <a:rPr lang="en-US" altLang="ja-JP" dirty="0"/>
              <a:t>α&lt;1706</a:t>
            </a:r>
            <a:r>
              <a:rPr lang="ja-JP" altLang="en-US" dirty="0"/>
              <a:t>の時　次状態までのメモリ消費量　</a:t>
            </a:r>
            <a:r>
              <a:rPr lang="en-US" altLang="ja-JP" dirty="0"/>
              <a:t>7</a:t>
            </a:r>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5E542CC4-B4DA-40DC-A38C-CE4E4F1CE4B3}"/>
              </a:ext>
            </a:extLst>
          </p:cNvPr>
          <p:cNvSpPr>
            <a:spLocks noGrp="1"/>
          </p:cNvSpPr>
          <p:nvPr>
            <p:ph type="dt" sz="half" idx="10"/>
          </p:nvPr>
        </p:nvSpPr>
        <p:spPr>
          <a:xfrm>
            <a:off x="7546369" y="6135089"/>
            <a:ext cx="992411" cy="378727"/>
          </a:xfrm>
        </p:spPr>
        <p:txBody>
          <a:bodyPr/>
          <a:lstStyle/>
          <a:p>
            <a:fld id="{75BCDD10-EE81-443E-882F-22F96022AD62}"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CD57C7D6-19F4-44F2-927D-B36887ED098B}"/>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Tree>
    <p:extLst>
      <p:ext uri="{BB962C8B-B14F-4D97-AF65-F5344CB8AC3E}">
        <p14:creationId xmlns:p14="http://schemas.microsoft.com/office/powerpoint/2010/main" val="260756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F4B5E-16A7-4521-90DD-F7F40CC057AE}"/>
              </a:ext>
            </a:extLst>
          </p:cNvPr>
          <p:cNvSpPr>
            <a:spLocks noGrp="1"/>
          </p:cNvSpPr>
          <p:nvPr>
            <p:ph type="title"/>
          </p:nvPr>
        </p:nvSpPr>
        <p:spPr/>
        <p:txBody>
          <a:bodyPr>
            <a:normAutofit/>
          </a:bodyPr>
          <a:lstStyle/>
          <a:p>
            <a:r>
              <a:rPr lang="en-US" altLang="ja-JP" dirty="0"/>
              <a:t>α</a:t>
            </a:r>
            <a:r>
              <a:rPr lang="ja-JP" altLang="en-US" dirty="0"/>
              <a:t>の決定</a:t>
            </a:r>
            <a:br>
              <a:rPr lang="en-US" altLang="ja-JP" dirty="0"/>
            </a:br>
            <a:r>
              <a:rPr lang="en-US" altLang="ja-JP" dirty="0"/>
              <a:t>(</a:t>
            </a:r>
            <a:r>
              <a:rPr lang="ja-JP" altLang="en-US" dirty="0"/>
              <a:t>初期状態でタスク②が選択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75CC8C6-217B-4A00-A3E7-8449A827ABB4}"/>
              </a:ext>
            </a:extLst>
          </p:cNvPr>
          <p:cNvSpPr>
            <a:spLocks noGrp="1"/>
          </p:cNvSpPr>
          <p:nvPr>
            <p:ph idx="1"/>
          </p:nvPr>
        </p:nvSpPr>
        <p:spPr/>
        <p:txBody>
          <a:bodyPr>
            <a:normAutofit/>
          </a:bodyPr>
          <a:lstStyle/>
          <a:p>
            <a:r>
              <a:rPr lang="ja-JP" altLang="en-US" dirty="0"/>
              <a:t>次状態</a:t>
            </a:r>
            <a:r>
              <a:rPr lang="en-US" altLang="ja-JP" dirty="0"/>
              <a:t>(</a:t>
            </a:r>
            <a:r>
              <a:rPr lang="ja-JP" altLang="en-US" dirty="0"/>
              <a:t>タスク②だけ１ステップ進んだ状態</a:t>
            </a:r>
            <a:r>
              <a:rPr lang="en-US" altLang="ja-JP" dirty="0"/>
              <a:t>)</a:t>
            </a:r>
          </a:p>
          <a:p>
            <a:pPr marL="0" indent="0">
              <a:buNone/>
            </a:pPr>
            <a:r>
              <a:rPr lang="ja-JP" altLang="en-US" dirty="0"/>
              <a:t>　</a:t>
            </a:r>
            <a:r>
              <a:rPr lang="en-US" altLang="ja-JP" dirty="0"/>
              <a:t>2a+3×996</a:t>
            </a:r>
            <a:r>
              <a:rPr lang="ja-JP" altLang="en-US" dirty="0"/>
              <a:t>　</a:t>
            </a:r>
            <a:r>
              <a:rPr lang="en-US" altLang="ja-JP" dirty="0"/>
              <a:t>&lt;</a:t>
            </a:r>
            <a:r>
              <a:rPr lang="ja-JP" altLang="en-US" dirty="0"/>
              <a:t>　</a:t>
            </a:r>
            <a:r>
              <a:rPr lang="en-US" altLang="ja-JP" dirty="0"/>
              <a:t>-a+2×97</a:t>
            </a:r>
          </a:p>
          <a:p>
            <a:pPr marL="0" indent="0">
              <a:buNone/>
            </a:pPr>
            <a:r>
              <a:rPr lang="ja-JP" altLang="en-US" dirty="0"/>
              <a:t>　　　　       </a:t>
            </a:r>
            <a:r>
              <a:rPr lang="en-US" altLang="ja-JP" dirty="0"/>
              <a:t>α &lt; -931.3</a:t>
            </a:r>
            <a:r>
              <a:rPr lang="ja-JP" altLang="en-US" dirty="0"/>
              <a:t>　　　　の時、</a:t>
            </a:r>
            <a:endParaRPr lang="en-US" altLang="ja-JP" dirty="0"/>
          </a:p>
          <a:p>
            <a:pPr marL="0" indent="0">
              <a:buNone/>
            </a:pPr>
            <a:r>
              <a:rPr lang="ja-JP" altLang="en-US" dirty="0"/>
              <a:t>　</a:t>
            </a:r>
            <a:r>
              <a:rPr lang="en-US" altLang="ja-JP" dirty="0"/>
              <a:t>α&gt;0</a:t>
            </a:r>
            <a:r>
              <a:rPr lang="ja-JP" altLang="en-US" dirty="0"/>
              <a:t>のため　</a:t>
            </a:r>
            <a:endParaRPr lang="en-US" altLang="ja-JP" dirty="0"/>
          </a:p>
          <a:p>
            <a:pPr marL="0" indent="0">
              <a:buNone/>
            </a:pPr>
            <a:endParaRPr lang="en-US" altLang="ja-JP" dirty="0"/>
          </a:p>
          <a:p>
            <a:r>
              <a:rPr lang="ja-JP" altLang="en-US" dirty="0"/>
              <a:t>次状態</a:t>
            </a:r>
            <a:r>
              <a:rPr lang="en-US" altLang="ja-JP" dirty="0"/>
              <a:t>(</a:t>
            </a:r>
            <a:r>
              <a:rPr lang="ja-JP" altLang="en-US" dirty="0"/>
              <a:t>タスク②だけ１ステップ進んだ状態</a:t>
            </a:r>
            <a:r>
              <a:rPr lang="en-US" altLang="ja-JP" dirty="0"/>
              <a:t>)</a:t>
            </a:r>
          </a:p>
          <a:p>
            <a:pPr marL="0" indent="0">
              <a:buNone/>
            </a:pPr>
            <a:r>
              <a:rPr lang="ja-JP" altLang="en-US" dirty="0"/>
              <a:t>　</a:t>
            </a:r>
            <a:r>
              <a:rPr lang="en-US" altLang="ja-JP" dirty="0"/>
              <a:t>2a+3×996</a:t>
            </a:r>
            <a:r>
              <a:rPr lang="ja-JP" altLang="en-US" dirty="0"/>
              <a:t>　</a:t>
            </a:r>
            <a:r>
              <a:rPr lang="en-US" altLang="ja-JP" dirty="0"/>
              <a:t>&gt;</a:t>
            </a:r>
            <a:r>
              <a:rPr lang="ja-JP" altLang="en-US" dirty="0"/>
              <a:t>　</a:t>
            </a:r>
            <a:r>
              <a:rPr lang="en-US" altLang="ja-JP" dirty="0"/>
              <a:t>-a+2×97</a:t>
            </a:r>
          </a:p>
          <a:p>
            <a:pPr marL="0" indent="0">
              <a:buNone/>
            </a:pPr>
            <a:r>
              <a:rPr lang="ja-JP" altLang="en-US" dirty="0"/>
              <a:t>　　　　       </a:t>
            </a:r>
            <a:r>
              <a:rPr lang="en-US" altLang="ja-JP" dirty="0"/>
              <a:t>α &gt; -931.3 </a:t>
            </a:r>
            <a:r>
              <a:rPr lang="ja-JP" altLang="en-US" dirty="0"/>
              <a:t>　　　　の時、タスク②が選択される。</a:t>
            </a:r>
            <a:endParaRPr lang="en-US" altLang="ja-JP" dirty="0"/>
          </a:p>
          <a:p>
            <a:pPr marL="0" indent="0">
              <a:buNone/>
            </a:pPr>
            <a:r>
              <a:rPr lang="ja-JP" altLang="en-US" dirty="0"/>
              <a:t>　</a:t>
            </a:r>
            <a:r>
              <a:rPr lang="en-US" altLang="ja-JP" dirty="0"/>
              <a:t>0&lt;a&lt;900</a:t>
            </a:r>
            <a:r>
              <a:rPr lang="ja-JP" altLang="en-US" dirty="0"/>
              <a:t>の時　次状態までのメモリ消費量　</a:t>
            </a:r>
            <a:r>
              <a:rPr lang="en-US" altLang="ja-JP" dirty="0"/>
              <a:t>5</a:t>
            </a:r>
          </a:p>
          <a:p>
            <a:pPr marL="0" indent="0">
              <a:buNone/>
            </a:pPr>
            <a:endParaRPr lang="en-US" altLang="ja-JP" dirty="0"/>
          </a:p>
        </p:txBody>
      </p:sp>
      <p:sp>
        <p:nvSpPr>
          <p:cNvPr id="4" name="日付プレースホルダー 3">
            <a:extLst>
              <a:ext uri="{FF2B5EF4-FFF2-40B4-BE49-F238E27FC236}">
                <a16:creationId xmlns:a16="http://schemas.microsoft.com/office/drawing/2014/main" id="{5E542CC4-B4DA-40DC-A38C-CE4E4F1CE4B3}"/>
              </a:ext>
            </a:extLst>
          </p:cNvPr>
          <p:cNvSpPr>
            <a:spLocks noGrp="1"/>
          </p:cNvSpPr>
          <p:nvPr>
            <p:ph type="dt" sz="half" idx="10"/>
          </p:nvPr>
        </p:nvSpPr>
        <p:spPr>
          <a:xfrm>
            <a:off x="7623425" y="6135089"/>
            <a:ext cx="915355" cy="363315"/>
          </a:xfrm>
        </p:spPr>
        <p:txBody>
          <a:bodyPr/>
          <a:lstStyle/>
          <a:p>
            <a:fld id="{FBE02023-6631-4769-9C13-A7E287388D0E}"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CD57C7D6-19F4-44F2-927D-B36887ED098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Tree>
    <p:extLst>
      <p:ext uri="{BB962C8B-B14F-4D97-AF65-F5344CB8AC3E}">
        <p14:creationId xmlns:p14="http://schemas.microsoft.com/office/powerpoint/2010/main" val="12792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0F997-2400-405C-BC80-8D8BF2DA771D}"/>
              </a:ext>
            </a:extLst>
          </p:cNvPr>
          <p:cNvSpPr>
            <a:spLocks noGrp="1"/>
          </p:cNvSpPr>
          <p:nvPr>
            <p:ph type="title"/>
          </p:nvPr>
        </p:nvSpPr>
        <p:spPr/>
        <p:txBody>
          <a:bodyPr/>
          <a:lstStyle/>
          <a:p>
            <a:r>
              <a:rPr lang="en-US" altLang="ja-JP" dirty="0"/>
              <a:t>α</a:t>
            </a:r>
            <a:r>
              <a:rPr kumimoji="1" lang="ja-JP" altLang="en-US" dirty="0"/>
              <a:t>の決定</a:t>
            </a:r>
          </a:p>
        </p:txBody>
      </p:sp>
      <p:sp>
        <p:nvSpPr>
          <p:cNvPr id="3" name="コンテンツ プレースホルダー 2">
            <a:extLst>
              <a:ext uri="{FF2B5EF4-FFF2-40B4-BE49-F238E27FC236}">
                <a16:creationId xmlns:a16="http://schemas.microsoft.com/office/drawing/2014/main" id="{5EFD19F7-ADC4-4B07-A86D-D00593370F17}"/>
              </a:ext>
            </a:extLst>
          </p:cNvPr>
          <p:cNvSpPr>
            <a:spLocks noGrp="1"/>
          </p:cNvSpPr>
          <p:nvPr>
            <p:ph idx="1"/>
          </p:nvPr>
        </p:nvSpPr>
        <p:spPr/>
        <p:txBody>
          <a:bodyPr/>
          <a:lstStyle/>
          <a:p>
            <a:r>
              <a:rPr lang="ja-JP" altLang="en-US" dirty="0"/>
              <a:t>メモリ消費量が最も小さいのは②→②の消費量</a:t>
            </a:r>
            <a:r>
              <a:rPr lang="en-US" altLang="ja-JP" dirty="0"/>
              <a:t>5</a:t>
            </a:r>
            <a:r>
              <a:rPr lang="ja-JP" altLang="en-US" dirty="0"/>
              <a:t>なので、</a:t>
            </a:r>
            <a:endParaRPr lang="en-US" altLang="ja-JP" dirty="0"/>
          </a:p>
          <a:p>
            <a:pPr marL="0" indent="0">
              <a:buNone/>
            </a:pPr>
            <a:r>
              <a:rPr kumimoji="1" lang="ja-JP" altLang="en-US" dirty="0"/>
              <a:t>　最良な範囲は、</a:t>
            </a:r>
            <a:r>
              <a:rPr kumimoji="1" lang="en-US" altLang="ja-JP" dirty="0"/>
              <a:t>0&lt;a&lt;900</a:t>
            </a:r>
            <a:r>
              <a:rPr kumimoji="1" lang="ja-JP" altLang="en-US" dirty="0"/>
              <a:t>　となる</a:t>
            </a:r>
            <a:endParaRPr kumimoji="1" lang="en-US" altLang="ja-JP" dirty="0"/>
          </a:p>
          <a:p>
            <a:pPr marL="0" indent="0">
              <a:buNone/>
            </a:pPr>
            <a:endParaRPr lang="en-US" altLang="ja-JP" dirty="0"/>
          </a:p>
          <a:p>
            <a:r>
              <a:rPr kumimoji="1" lang="ja-JP" altLang="en-US" dirty="0"/>
              <a:t>実際に最後まで求めるとこれが最適となっていた</a:t>
            </a:r>
            <a:endParaRPr kumimoji="1" lang="en-US" altLang="ja-JP" dirty="0"/>
          </a:p>
        </p:txBody>
      </p:sp>
      <p:sp>
        <p:nvSpPr>
          <p:cNvPr id="4" name="日付プレースホルダー 3">
            <a:extLst>
              <a:ext uri="{FF2B5EF4-FFF2-40B4-BE49-F238E27FC236}">
                <a16:creationId xmlns:a16="http://schemas.microsoft.com/office/drawing/2014/main" id="{AFACD803-C708-4F11-A917-CDD2CE8908B2}"/>
              </a:ext>
            </a:extLst>
          </p:cNvPr>
          <p:cNvSpPr>
            <a:spLocks noGrp="1"/>
          </p:cNvSpPr>
          <p:nvPr>
            <p:ph type="dt" sz="half" idx="10"/>
          </p:nvPr>
        </p:nvSpPr>
        <p:spPr>
          <a:xfrm>
            <a:off x="7546369" y="6135089"/>
            <a:ext cx="992411" cy="414686"/>
          </a:xfrm>
        </p:spPr>
        <p:txBody>
          <a:bodyPr/>
          <a:lstStyle/>
          <a:p>
            <a:fld id="{DC2FF6A2-2EC0-417C-914E-852A536B2D93}"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AD761CA2-03CF-4F15-ADF5-ECEE9FD7ADD1}"/>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Tree>
    <p:extLst>
      <p:ext uri="{BB962C8B-B14F-4D97-AF65-F5344CB8AC3E}">
        <p14:creationId xmlns:p14="http://schemas.microsoft.com/office/powerpoint/2010/main" val="84537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9E66B-392E-4516-A2FA-3575B30B86E8}"/>
              </a:ext>
            </a:extLst>
          </p:cNvPr>
          <p:cNvSpPr>
            <a:spLocks noGrp="1"/>
          </p:cNvSpPr>
          <p:nvPr>
            <p:ph type="title"/>
          </p:nvPr>
        </p:nvSpPr>
        <p:spPr/>
        <p:txBody>
          <a:bodyPr/>
          <a:lstStyle/>
          <a:p>
            <a:r>
              <a:rPr lang="en-US" altLang="ja-JP" dirty="0"/>
              <a:t>α</a:t>
            </a:r>
            <a:r>
              <a:rPr kumimoji="1" lang="ja-JP" altLang="en-US" dirty="0"/>
              <a:t>の決め方一般化のための条件</a:t>
            </a:r>
          </a:p>
        </p:txBody>
      </p:sp>
      <p:sp>
        <p:nvSpPr>
          <p:cNvPr id="3" name="コンテンツ プレースホルダー 2">
            <a:extLst>
              <a:ext uri="{FF2B5EF4-FFF2-40B4-BE49-F238E27FC236}">
                <a16:creationId xmlns:a16="http://schemas.microsoft.com/office/drawing/2014/main" id="{95CE40A9-7B7D-4AF5-AB9E-B884E8AD630C}"/>
              </a:ext>
            </a:extLst>
          </p:cNvPr>
          <p:cNvSpPr>
            <a:spLocks noGrp="1"/>
          </p:cNvSpPr>
          <p:nvPr>
            <p:ph idx="1"/>
          </p:nvPr>
        </p:nvSpPr>
        <p:spPr/>
        <p:txBody>
          <a:bodyPr>
            <a:normAutofit/>
          </a:bodyPr>
          <a:lstStyle/>
          <a:p>
            <a:r>
              <a:rPr kumimoji="1" lang="en-US" altLang="ja-JP" dirty="0"/>
              <a:t>2</a:t>
            </a:r>
            <a:r>
              <a:rPr kumimoji="1" lang="ja-JP" altLang="en-US" dirty="0"/>
              <a:t>タスク</a:t>
            </a:r>
            <a:r>
              <a:rPr kumimoji="1" lang="en-US" altLang="ja-JP" dirty="0"/>
              <a:t>1</a:t>
            </a:r>
            <a:r>
              <a:rPr kumimoji="1" lang="ja-JP" altLang="en-US" dirty="0"/>
              <a:t>プロセッサ環境下で</a:t>
            </a:r>
            <a:r>
              <a:rPr lang="en-US" altLang="ja-JP" dirty="0"/>
              <a:t>2</a:t>
            </a:r>
            <a:r>
              <a:rPr lang="ja-JP" altLang="en-US" dirty="0"/>
              <a:t>ステップ先</a:t>
            </a:r>
            <a:r>
              <a:rPr lang="en-US" altLang="ja-JP" dirty="0"/>
              <a:t>(</a:t>
            </a:r>
            <a:r>
              <a:rPr lang="ja-JP" altLang="en-US" dirty="0"/>
              <a:t>次状態</a:t>
            </a:r>
            <a:r>
              <a:rPr lang="en-US" altLang="ja-JP" dirty="0"/>
              <a:t>)</a:t>
            </a:r>
            <a:r>
              <a:rPr lang="ja-JP" altLang="en-US" dirty="0"/>
              <a:t>まで</a:t>
            </a:r>
            <a:r>
              <a:rPr kumimoji="1" lang="ja-JP" altLang="en-US" dirty="0"/>
              <a:t>の分岐</a:t>
            </a:r>
            <a:r>
              <a:rPr lang="ja-JP" altLang="en-US" dirty="0"/>
              <a:t>を</a:t>
            </a:r>
            <a:r>
              <a:rPr kumimoji="1" lang="ja-JP" altLang="en-US" dirty="0"/>
              <a:t>求めるものとする</a:t>
            </a:r>
            <a:endParaRPr kumimoji="1" lang="en-US" altLang="ja-JP" dirty="0"/>
          </a:p>
          <a:p>
            <a:pPr marL="0" indent="0">
              <a:buNone/>
            </a:pPr>
            <a:endParaRPr kumimoji="1" lang="en-US" altLang="ja-JP" dirty="0"/>
          </a:p>
          <a:p>
            <a:r>
              <a:rPr lang="en-US" altLang="ja-JP" dirty="0"/>
              <a:t>α&gt;0</a:t>
            </a:r>
            <a:r>
              <a:rPr lang="ja-JP" altLang="en-US" dirty="0"/>
              <a:t>とし、マイナスの場合はその状態は存在しないものとする</a:t>
            </a:r>
            <a:endParaRPr lang="en-US" altLang="ja-JP" dirty="0"/>
          </a:p>
          <a:p>
            <a:pPr marL="0" indent="0">
              <a:buNone/>
            </a:pPr>
            <a:endParaRPr lang="en-US" altLang="ja-JP" dirty="0"/>
          </a:p>
          <a:p>
            <a:r>
              <a:rPr lang="ja-JP" altLang="en-US" dirty="0"/>
              <a:t>次状態までのメモリ消費量が最も小さい</a:t>
            </a:r>
            <a:r>
              <a:rPr lang="en-US" altLang="ja-JP" dirty="0"/>
              <a:t>α</a:t>
            </a:r>
            <a:r>
              <a:rPr lang="ja-JP" altLang="en-US" dirty="0"/>
              <a:t>の値の範囲が最良な値とする</a:t>
            </a:r>
            <a:endParaRPr lang="en-US" altLang="ja-JP" dirty="0"/>
          </a:p>
          <a:p>
            <a:pPr marL="0" indent="0">
              <a:buNone/>
            </a:pPr>
            <a:r>
              <a:rPr kumimoji="1" lang="ja-JP" altLang="en-US" dirty="0"/>
              <a:t>　</a:t>
            </a:r>
          </a:p>
        </p:txBody>
      </p:sp>
      <p:sp>
        <p:nvSpPr>
          <p:cNvPr id="4" name="日付プレースホルダー 3">
            <a:extLst>
              <a:ext uri="{FF2B5EF4-FFF2-40B4-BE49-F238E27FC236}">
                <a16:creationId xmlns:a16="http://schemas.microsoft.com/office/drawing/2014/main" id="{4CB56A92-CA0D-4C65-8720-44357F4F45E4}"/>
              </a:ext>
            </a:extLst>
          </p:cNvPr>
          <p:cNvSpPr>
            <a:spLocks noGrp="1"/>
          </p:cNvSpPr>
          <p:nvPr>
            <p:ph type="dt" sz="half" idx="10"/>
          </p:nvPr>
        </p:nvSpPr>
        <p:spPr>
          <a:xfrm>
            <a:off x="7551506" y="6135089"/>
            <a:ext cx="987274" cy="404412"/>
          </a:xfrm>
        </p:spPr>
        <p:txBody>
          <a:bodyPr/>
          <a:lstStyle/>
          <a:p>
            <a:fld id="{E9DBF92E-3C3C-4FE6-A478-D528A5B46ACD}" type="datetime1">
              <a:rPr kumimoji="1" lang="ja-JP" altLang="en-US" smtClean="0"/>
              <a:t>2020/12/20</a:t>
            </a:fld>
            <a:endParaRPr kumimoji="1" lang="ja-JP" altLang="en-US"/>
          </a:p>
        </p:txBody>
      </p:sp>
      <p:sp>
        <p:nvSpPr>
          <p:cNvPr id="5" name="スライド番号プレースホルダー 4">
            <a:extLst>
              <a:ext uri="{FF2B5EF4-FFF2-40B4-BE49-F238E27FC236}">
                <a16:creationId xmlns:a16="http://schemas.microsoft.com/office/drawing/2014/main" id="{1219B425-9153-4E61-87FD-21A514780374}"/>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2514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51E39-E27A-46AC-9FFC-821FA3E080E3}"/>
              </a:ext>
            </a:extLst>
          </p:cNvPr>
          <p:cNvSpPr>
            <a:spLocks noGrp="1"/>
          </p:cNvSpPr>
          <p:nvPr>
            <p:ph type="title"/>
          </p:nvPr>
        </p:nvSpPr>
        <p:spPr>
          <a:xfrm>
            <a:off x="1945201" y="624110"/>
            <a:ext cx="7008727" cy="1280890"/>
          </a:xfrm>
        </p:spPr>
        <p:txBody>
          <a:bodyPr/>
          <a:lstStyle/>
          <a:p>
            <a:r>
              <a:rPr lang="en-US" altLang="ja-JP" dirty="0"/>
              <a:t>α</a:t>
            </a:r>
            <a:r>
              <a:rPr kumimoji="1" lang="ja-JP" altLang="en-US" dirty="0"/>
              <a:t>の決め方変数の定義</a:t>
            </a:r>
          </a:p>
        </p:txBody>
      </p:sp>
      <p:sp>
        <p:nvSpPr>
          <p:cNvPr id="3" name="コンテンツ プレースホルダー 2">
            <a:extLst>
              <a:ext uri="{FF2B5EF4-FFF2-40B4-BE49-F238E27FC236}">
                <a16:creationId xmlns:a16="http://schemas.microsoft.com/office/drawing/2014/main" id="{0A1B985C-8D6C-4B6C-B29F-BAFAA87E803E}"/>
              </a:ext>
            </a:extLst>
          </p:cNvPr>
          <p:cNvSpPr>
            <a:spLocks noGrp="1"/>
          </p:cNvSpPr>
          <p:nvPr>
            <p:ph idx="1"/>
          </p:nvPr>
        </p:nvSpPr>
        <p:spPr/>
        <p:txBody>
          <a:bodyPr/>
          <a:lstStyle/>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における相対デッドライン、残余実行時間、余裕時間をそれぞれ</a:t>
            </a:r>
            <a:r>
              <a:rPr kumimoji="1" lang="en-US" altLang="ja-JP" dirty="0" err="1"/>
              <a:t>D_i</a:t>
            </a:r>
            <a:r>
              <a:rPr kumimoji="1" lang="en-US" altLang="ja-JP" dirty="0"/>
              <a:t>(t)</a:t>
            </a:r>
            <a:r>
              <a:rPr kumimoji="1" lang="ja-JP" altLang="en-US" dirty="0"/>
              <a:t>、</a:t>
            </a:r>
            <a:r>
              <a:rPr kumimoji="1" lang="en-US" altLang="ja-JP" dirty="0" err="1"/>
              <a:t>C_i</a:t>
            </a:r>
            <a:r>
              <a:rPr kumimoji="1" lang="en-US" altLang="ja-JP" dirty="0"/>
              <a:t>(t)</a:t>
            </a:r>
            <a:r>
              <a:rPr kumimoji="1" lang="ja-JP" altLang="en-US" dirty="0"/>
              <a:t>、</a:t>
            </a:r>
            <a:r>
              <a:rPr kumimoji="1" lang="en-US" altLang="ja-JP" dirty="0" err="1"/>
              <a:t>L_i</a:t>
            </a:r>
            <a:r>
              <a:rPr kumimoji="1" lang="en-US" altLang="ja-JP" dirty="0"/>
              <a:t>(t)</a:t>
            </a:r>
            <a:r>
              <a:rPr kumimoji="1" lang="ja-JP" altLang="en-US" dirty="0"/>
              <a:t>とする</a:t>
            </a:r>
            <a:endParaRPr kumimoji="1" lang="en-US" altLang="ja-JP" dirty="0"/>
          </a:p>
          <a:p>
            <a:endParaRPr kumimoji="1" lang="en-US" altLang="ja-JP" dirty="0"/>
          </a:p>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a:t>
            </a:r>
            <a:r>
              <a:rPr lang="ja-JP" altLang="en-US" dirty="0"/>
              <a:t>メモリ増分を</a:t>
            </a:r>
            <a:r>
              <a:rPr lang="en-US" altLang="ja-JP" sz="1800" dirty="0" err="1">
                <a:effectLst/>
                <a:latin typeface="游ゴシック" panose="020B0400000000000000" pitchFamily="50" charset="-128"/>
                <a:cs typeface="Times New Roman" panose="02020603050405020304" pitchFamily="18" charset="0"/>
              </a:rPr>
              <a:t>m_i</a:t>
            </a:r>
            <a:r>
              <a:rPr lang="en-US" altLang="ja-JP" sz="1800" dirty="0">
                <a:effectLst/>
                <a:latin typeface="游ゴシック" panose="020B0400000000000000" pitchFamily="50" charset="-128"/>
                <a:cs typeface="Times New Roman" panose="02020603050405020304" pitchFamily="18" charset="0"/>
              </a:rPr>
              <a:t>(t)</a:t>
            </a:r>
            <a:r>
              <a:rPr lang="ja-JP" altLang="en-US" sz="1800" dirty="0">
                <a:effectLst/>
                <a:latin typeface="游ゴシック" panose="020B0400000000000000" pitchFamily="50" charset="-128"/>
                <a:cs typeface="Times New Roman" panose="02020603050405020304" pitchFamily="18" charset="0"/>
              </a:rPr>
              <a:t>とする</a:t>
            </a:r>
            <a:endParaRPr lang="en-US" altLang="ja-JP" sz="1800" dirty="0">
              <a:effectLst/>
              <a:latin typeface="游ゴシック" panose="020B0400000000000000" pitchFamily="50" charset="-128"/>
              <a:cs typeface="Times New Roman" panose="02020603050405020304" pitchFamily="18" charset="0"/>
            </a:endParaRPr>
          </a:p>
          <a:p>
            <a:pPr marL="0" indent="0">
              <a:buNone/>
            </a:pPr>
            <a:endParaRPr kumimoji="1" lang="en-US" altLang="ja-JP" dirty="0"/>
          </a:p>
          <a:p>
            <a:r>
              <a:rPr kumimoji="1" lang="ja-JP" altLang="en-US" dirty="0"/>
              <a:t>タスクの進行状態</a:t>
            </a:r>
            <a:r>
              <a:rPr kumimoji="1" lang="en-US" altLang="ja-JP" dirty="0"/>
              <a:t>k</a:t>
            </a:r>
            <a:r>
              <a:rPr kumimoji="1" lang="ja-JP" altLang="en-US" dirty="0"/>
              <a:t>を</a:t>
            </a:r>
            <a:r>
              <a:rPr kumimoji="1" lang="en-US" altLang="ja-JP" dirty="0" err="1"/>
              <a:t>s_i</a:t>
            </a:r>
            <a:r>
              <a:rPr kumimoji="1" lang="en-US" altLang="ja-JP" dirty="0"/>
              <a:t>(k)</a:t>
            </a:r>
            <a:r>
              <a:rPr lang="ja-JP" altLang="en-US" dirty="0"/>
              <a:t>とする</a:t>
            </a:r>
            <a:r>
              <a:rPr kumimoji="1" lang="en-US" altLang="ja-JP" dirty="0"/>
              <a:t>,</a:t>
            </a:r>
          </a:p>
        </p:txBody>
      </p:sp>
      <p:sp>
        <p:nvSpPr>
          <p:cNvPr id="4" name="日付プレースホルダー 3">
            <a:extLst>
              <a:ext uri="{FF2B5EF4-FFF2-40B4-BE49-F238E27FC236}">
                <a16:creationId xmlns:a16="http://schemas.microsoft.com/office/drawing/2014/main" id="{DD189CA7-4388-461F-99D4-668970A694FC}"/>
              </a:ext>
            </a:extLst>
          </p:cNvPr>
          <p:cNvSpPr>
            <a:spLocks noGrp="1"/>
          </p:cNvSpPr>
          <p:nvPr>
            <p:ph type="dt" sz="half" idx="10"/>
          </p:nvPr>
        </p:nvSpPr>
        <p:spPr>
          <a:xfrm>
            <a:off x="7633699" y="6135089"/>
            <a:ext cx="905081" cy="363315"/>
          </a:xfrm>
        </p:spPr>
        <p:txBody>
          <a:bodyPr/>
          <a:lstStyle/>
          <a:p>
            <a:fld id="{F4BECEA0-5311-4E04-985F-A75B18DDDE36}"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1C67B32B-D76D-4CB9-89F0-6CEECBB747ED}"/>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45987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a:xfrm>
            <a:off x="1942415" y="2131233"/>
            <a:ext cx="6591985" cy="3777622"/>
          </a:xfrm>
        </p:spPr>
        <p:txBody>
          <a:bodyPr>
            <a:normAutofit/>
          </a:bodyPr>
          <a:lstStyle/>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a:t>
            </a: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endParaRPr lang="en-US" altLang="ja-JP" dirty="0"/>
          </a:p>
          <a:p>
            <a:pPr marL="0" indent="0">
              <a:buNone/>
            </a:pPr>
            <a:endParaRPr lang="en-US" altLang="ja-JP" dirty="0"/>
          </a:p>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a:xfrm>
            <a:off x="7669658" y="6135089"/>
            <a:ext cx="869122" cy="378727"/>
          </a:xfrm>
        </p:spPr>
        <p:txBody>
          <a:bodyPr/>
          <a:lstStyle/>
          <a:p>
            <a:fld id="{B92BD20C-B811-455C-A986-1CA59DE5A4DD}"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70493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の決め方一般化案②</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p:txBody>
          <a:bodyPr>
            <a:normAutofit/>
          </a:bodyPr>
          <a:lstStyle/>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a:xfrm>
            <a:off x="7489861" y="6135090"/>
            <a:ext cx="1048919" cy="337630"/>
          </a:xfrm>
        </p:spPr>
        <p:txBody>
          <a:bodyPr/>
          <a:lstStyle/>
          <a:p>
            <a:fld id="{DFC2E994-F3C6-4DFE-980B-328F9FD9A325}"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Tree>
    <p:extLst>
      <p:ext uri="{BB962C8B-B14F-4D97-AF65-F5344CB8AC3E}">
        <p14:creationId xmlns:p14="http://schemas.microsoft.com/office/powerpoint/2010/main" val="89240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309B-5DB8-4238-9C64-FBEC93E1551E}"/>
              </a:ext>
            </a:extLst>
          </p:cNvPr>
          <p:cNvSpPr>
            <a:spLocks noGrp="1"/>
          </p:cNvSpPr>
          <p:nvPr>
            <p:ph type="title"/>
          </p:nvPr>
        </p:nvSpPr>
        <p:spPr/>
        <p:txBody>
          <a:bodyPr/>
          <a:lstStyle/>
          <a:p>
            <a:r>
              <a:rPr lang="en-US" altLang="ja-JP" dirty="0"/>
              <a:t>α</a:t>
            </a:r>
            <a:r>
              <a:rPr lang="ja-JP" altLang="en-US" dirty="0"/>
              <a:t>の決め方一般化案③</a:t>
            </a:r>
            <a:endParaRPr kumimoji="1" lang="ja-JP" altLang="en-US" dirty="0"/>
          </a:p>
        </p:txBody>
      </p:sp>
      <p:sp>
        <p:nvSpPr>
          <p:cNvPr id="3" name="コンテンツ プレースホルダー 2">
            <a:extLst>
              <a:ext uri="{FF2B5EF4-FFF2-40B4-BE49-F238E27FC236}">
                <a16:creationId xmlns:a16="http://schemas.microsoft.com/office/drawing/2014/main" id="{D4A96980-A746-446B-A3E2-0BDF2E669365}"/>
              </a:ext>
            </a:extLst>
          </p:cNvPr>
          <p:cNvSpPr>
            <a:spLocks noGrp="1"/>
          </p:cNvSpPr>
          <p:nvPr>
            <p:ph idx="1"/>
          </p:nvPr>
        </p:nvSpPr>
        <p:spPr/>
        <p:txBody>
          <a:bodyPr/>
          <a:lstStyle/>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m_2(0)} </a:t>
            </a:r>
            <a:endParaRPr lang="en-US" altLang="ja-JP" dirty="0"/>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1C6A7F28-95FD-4110-B373-8586711E2A70}"/>
              </a:ext>
            </a:extLst>
          </p:cNvPr>
          <p:cNvSpPr>
            <a:spLocks noGrp="1"/>
          </p:cNvSpPr>
          <p:nvPr>
            <p:ph type="dt" sz="half" idx="10"/>
          </p:nvPr>
        </p:nvSpPr>
        <p:spPr/>
        <p:txBody>
          <a:bodyPr/>
          <a:lstStyle/>
          <a:p>
            <a:fld id="{8B9CD597-9CFD-4F62-A31C-0F7B52BC2C39}" type="datetime1">
              <a:rPr kumimoji="1" lang="ja-JP" altLang="en-US" smtClean="0"/>
              <a:t>2020/12/21</a:t>
            </a:fld>
            <a:endParaRPr kumimoji="1" lang="ja-JP" altLang="en-US"/>
          </a:p>
        </p:txBody>
      </p:sp>
      <p:sp>
        <p:nvSpPr>
          <p:cNvPr id="5" name="スライド番号プレースホルダー 4">
            <a:extLst>
              <a:ext uri="{FF2B5EF4-FFF2-40B4-BE49-F238E27FC236}">
                <a16:creationId xmlns:a16="http://schemas.microsoft.com/office/drawing/2014/main" id="{AAC3708C-AC4F-4E2F-A321-C64BECA5460E}"/>
              </a:ext>
            </a:extLst>
          </p:cNvPr>
          <p:cNvSpPr>
            <a:spLocks noGrp="1"/>
          </p:cNvSpPr>
          <p:nvPr>
            <p:ph type="sldNum" sz="quarter" idx="12"/>
          </p:nvPr>
        </p:nvSpPr>
        <p:spPr/>
        <p:txBody>
          <a:bodyPr/>
          <a:lstStyle/>
          <a:p>
            <a:fld id="{6926F6F1-2C0D-41CF-B349-C178C2F00F8B}" type="slidenum">
              <a:rPr kumimoji="1" lang="ja-JP" altLang="en-US" smtClean="0"/>
              <a:t>18</a:t>
            </a:fld>
            <a:endParaRPr kumimoji="1" lang="ja-JP" altLang="en-US"/>
          </a:p>
        </p:txBody>
      </p:sp>
    </p:spTree>
    <p:extLst>
      <p:ext uri="{BB962C8B-B14F-4D97-AF65-F5344CB8AC3E}">
        <p14:creationId xmlns:p14="http://schemas.microsoft.com/office/powerpoint/2010/main" val="284717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97293-CF38-44EB-BEF5-C3FA2E2C4ACC}"/>
              </a:ext>
            </a:extLst>
          </p:cNvPr>
          <p:cNvSpPr>
            <a:spLocks noGrp="1"/>
          </p:cNvSpPr>
          <p:nvPr>
            <p:ph type="title"/>
          </p:nvPr>
        </p:nvSpPr>
        <p:spPr/>
        <p:txBody>
          <a:bodyPr/>
          <a:lstStyle/>
          <a:p>
            <a:r>
              <a:rPr lang="en-US" altLang="ja-JP" dirty="0"/>
              <a:t>α</a:t>
            </a:r>
            <a:r>
              <a:rPr lang="ja-JP" altLang="en-US" dirty="0"/>
              <a:t>の決め方一般化案④</a:t>
            </a:r>
            <a:endParaRPr kumimoji="1" lang="ja-JP" altLang="en-US" dirty="0"/>
          </a:p>
        </p:txBody>
      </p:sp>
      <p:sp>
        <p:nvSpPr>
          <p:cNvPr id="3" name="コンテンツ プレースホルダー 2">
            <a:extLst>
              <a:ext uri="{FF2B5EF4-FFF2-40B4-BE49-F238E27FC236}">
                <a16:creationId xmlns:a16="http://schemas.microsoft.com/office/drawing/2014/main" id="{C99C7A8D-6392-4E9E-A2A0-0907A181762C}"/>
              </a:ext>
            </a:extLst>
          </p:cNvPr>
          <p:cNvSpPr>
            <a:spLocks noGrp="1"/>
          </p:cNvSpPr>
          <p:nvPr>
            <p:ph idx="1"/>
          </p:nvPr>
        </p:nvSpPr>
        <p:spPr/>
        <p:txBody>
          <a:bodyPr/>
          <a:lstStyle/>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endParaRPr lang="en-US" altLang="ja-JP" dirty="0"/>
          </a:p>
          <a:p>
            <a:pPr marL="0" indent="0">
              <a:buNone/>
            </a:pP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a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m_2(1)} </a:t>
            </a:r>
            <a:endParaRPr lang="en-US" altLang="ja-JP" dirty="0"/>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F4AFEBAD-28BE-4FBB-872C-EBC816434D61}"/>
              </a:ext>
            </a:extLst>
          </p:cNvPr>
          <p:cNvSpPr>
            <a:spLocks noGrp="1"/>
          </p:cNvSpPr>
          <p:nvPr>
            <p:ph type="dt" sz="half" idx="10"/>
          </p:nvPr>
        </p:nvSpPr>
        <p:spPr>
          <a:xfrm>
            <a:off x="7572054" y="6135089"/>
            <a:ext cx="966726" cy="383864"/>
          </a:xfrm>
        </p:spPr>
        <p:txBody>
          <a:bodyPr/>
          <a:lstStyle/>
          <a:p>
            <a:fld id="{45CF0ABB-D489-4977-9021-4579C96606C7}"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E350C8E4-965F-4623-AEFC-3457FF2FCEFE}"/>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Tree>
    <p:extLst>
      <p:ext uri="{BB962C8B-B14F-4D97-AF65-F5344CB8AC3E}">
        <p14:creationId xmlns:p14="http://schemas.microsoft.com/office/powerpoint/2010/main" val="322948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C24BC-E229-468F-A224-EAFC2BB2BF9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C959E184-E4FA-4260-AF4C-C1424818ACC0}"/>
              </a:ext>
            </a:extLst>
          </p:cNvPr>
          <p:cNvSpPr>
            <a:spLocks noGrp="1"/>
          </p:cNvSpPr>
          <p:nvPr>
            <p:ph idx="1"/>
          </p:nvPr>
        </p:nvSpPr>
        <p:spPr/>
        <p:txBody>
          <a:bodyPr>
            <a:normAutofit/>
          </a:bodyPr>
          <a:lstStyle/>
          <a:p>
            <a:r>
              <a:rPr kumimoji="1" lang="ja-JP" altLang="en-US" sz="2400" dirty="0"/>
              <a:t>先行研究について</a:t>
            </a:r>
            <a:endParaRPr kumimoji="1" lang="en-US" altLang="ja-JP" sz="2400" dirty="0"/>
          </a:p>
          <a:p>
            <a:r>
              <a:rPr lang="ja-JP" altLang="en-US" sz="2400" dirty="0"/>
              <a:t>提案手法</a:t>
            </a:r>
            <a:endParaRPr lang="en-US" altLang="ja-JP" sz="2400" dirty="0"/>
          </a:p>
          <a:p>
            <a:r>
              <a:rPr lang="en-US" altLang="ja-JP" sz="2400" dirty="0"/>
              <a:t>α</a:t>
            </a:r>
            <a:r>
              <a:rPr kumimoji="1" lang="ja-JP" altLang="en-US" sz="2400" dirty="0"/>
              <a:t>の決め方の一般化</a:t>
            </a:r>
            <a:endParaRPr kumimoji="1" lang="en-US" altLang="ja-JP" sz="2400" dirty="0"/>
          </a:p>
          <a:p>
            <a:r>
              <a:rPr lang="ja-JP" altLang="en-US" sz="2400" dirty="0"/>
              <a:t>今後の方針</a:t>
            </a:r>
            <a:endParaRPr kumimoji="1" lang="ja-JP" altLang="en-US" sz="2400" dirty="0"/>
          </a:p>
        </p:txBody>
      </p:sp>
      <p:sp>
        <p:nvSpPr>
          <p:cNvPr id="4" name="日付プレースホルダー 3">
            <a:extLst>
              <a:ext uri="{FF2B5EF4-FFF2-40B4-BE49-F238E27FC236}">
                <a16:creationId xmlns:a16="http://schemas.microsoft.com/office/drawing/2014/main" id="{A77C5319-71F7-4E4C-B700-55F1602A0DEB}"/>
              </a:ext>
            </a:extLst>
          </p:cNvPr>
          <p:cNvSpPr>
            <a:spLocks noGrp="1"/>
          </p:cNvSpPr>
          <p:nvPr>
            <p:ph type="dt" sz="half" idx="10"/>
          </p:nvPr>
        </p:nvSpPr>
        <p:spPr>
          <a:xfrm>
            <a:off x="7454537" y="6135089"/>
            <a:ext cx="1084243" cy="474717"/>
          </a:xfrm>
        </p:spPr>
        <p:txBody>
          <a:bodyPr/>
          <a:lstStyle/>
          <a:p>
            <a:fld id="{AD834FFC-1D90-4116-9A4F-77D38DC4774C}"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5957B8E1-B58F-49D6-8047-F7CDE13DBDC3}"/>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92237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74A53-1EE4-4ABC-BC3E-DF0C05379D39}"/>
              </a:ext>
            </a:extLst>
          </p:cNvPr>
          <p:cNvSpPr>
            <a:spLocks noGrp="1"/>
          </p:cNvSpPr>
          <p:nvPr>
            <p:ph type="title"/>
          </p:nvPr>
        </p:nvSpPr>
        <p:spPr/>
        <p:txBody>
          <a:bodyPr/>
          <a:lstStyle/>
          <a:p>
            <a:r>
              <a:rPr lang="en-US" altLang="ja-JP" dirty="0"/>
              <a:t>α</a:t>
            </a:r>
            <a:r>
              <a:rPr lang="ja-JP" altLang="en-US" dirty="0"/>
              <a:t>の決め方一般化案⑤</a:t>
            </a:r>
            <a:endParaRPr kumimoji="1" lang="ja-JP" altLang="en-US" dirty="0"/>
          </a:p>
        </p:txBody>
      </p:sp>
      <p:sp>
        <p:nvSpPr>
          <p:cNvPr id="3" name="コンテンツ プレースホルダー 2">
            <a:extLst>
              <a:ext uri="{FF2B5EF4-FFF2-40B4-BE49-F238E27FC236}">
                <a16:creationId xmlns:a16="http://schemas.microsoft.com/office/drawing/2014/main" id="{D961F815-80D8-438D-A8CC-8FDABBD1BE47}"/>
              </a:ext>
            </a:extLst>
          </p:cNvPr>
          <p:cNvSpPr>
            <a:spLocks noGrp="1"/>
          </p:cNvSpPr>
          <p:nvPr>
            <p:ph idx="1"/>
          </p:nvPr>
        </p:nvSpPr>
        <p:spPr/>
        <p:txBody>
          <a:bodyPr>
            <a:normAutofit fontScale="92500" lnSpcReduction="20000"/>
          </a:bodyPr>
          <a:lstStyle/>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m_1(0) }</a:t>
            </a:r>
          </a:p>
          <a:p>
            <a:pPr marL="0" indent="0">
              <a:buNone/>
            </a:pPr>
            <a:r>
              <a:rPr kumimoji="1" lang="ja-JP" altLang="en-US" dirty="0"/>
              <a:t>上記までに求めた</a:t>
            </a:r>
            <a:r>
              <a:rPr lang="ja-JP" altLang="en-US" dirty="0"/>
              <a:t>中で最悪</a:t>
            </a:r>
            <a:r>
              <a:rPr kumimoji="1" lang="ja-JP" altLang="en-US" dirty="0"/>
              <a:t>メモリ消費量が最も小さくなる</a:t>
            </a:r>
            <a:r>
              <a:rPr kumimoji="1" lang="en-US" altLang="ja-JP" dirty="0"/>
              <a:t>α</a:t>
            </a:r>
            <a:r>
              <a:rPr kumimoji="1" lang="ja-JP" altLang="en-US" dirty="0"/>
              <a:t>の範囲が最良な値の範囲となる</a:t>
            </a:r>
            <a:endParaRPr kumimoji="1" lang="en-US" altLang="ja-JP" dirty="0"/>
          </a:p>
        </p:txBody>
      </p:sp>
      <p:sp>
        <p:nvSpPr>
          <p:cNvPr id="4" name="日付プレースホルダー 3">
            <a:extLst>
              <a:ext uri="{FF2B5EF4-FFF2-40B4-BE49-F238E27FC236}">
                <a16:creationId xmlns:a16="http://schemas.microsoft.com/office/drawing/2014/main" id="{35218C2B-D2BD-4149-88AF-5C7190787EAD}"/>
              </a:ext>
            </a:extLst>
          </p:cNvPr>
          <p:cNvSpPr>
            <a:spLocks noGrp="1"/>
          </p:cNvSpPr>
          <p:nvPr>
            <p:ph type="dt" sz="half" idx="10"/>
          </p:nvPr>
        </p:nvSpPr>
        <p:spPr/>
        <p:txBody>
          <a:bodyPr/>
          <a:lstStyle/>
          <a:p>
            <a:fld id="{8B9CD597-9CFD-4F62-A31C-0F7B52BC2C39}" type="datetime1">
              <a:rPr kumimoji="1" lang="ja-JP" altLang="en-US" smtClean="0"/>
              <a:t>2020/12/21</a:t>
            </a:fld>
            <a:endParaRPr kumimoji="1" lang="ja-JP" altLang="en-US"/>
          </a:p>
        </p:txBody>
      </p:sp>
      <p:sp>
        <p:nvSpPr>
          <p:cNvPr id="5" name="スライド番号プレースホルダー 4">
            <a:extLst>
              <a:ext uri="{FF2B5EF4-FFF2-40B4-BE49-F238E27FC236}">
                <a16:creationId xmlns:a16="http://schemas.microsoft.com/office/drawing/2014/main" id="{248791C1-B5DD-4CF8-85F6-D9802A290D3D}"/>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286370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2EB75-E40F-4813-8862-0AAF12F3110C}"/>
              </a:ext>
            </a:extLst>
          </p:cNvPr>
          <p:cNvSpPr>
            <a:spLocks noGrp="1"/>
          </p:cNvSpPr>
          <p:nvPr>
            <p:ph type="title"/>
          </p:nvPr>
        </p:nvSpPr>
        <p:spPr/>
        <p:txBody>
          <a:bodyPr/>
          <a:lstStyle/>
          <a:p>
            <a:r>
              <a:rPr lang="en-US" altLang="ja-JP" dirty="0"/>
              <a:t>α</a:t>
            </a:r>
            <a:r>
              <a:rPr kumimoji="1" lang="ja-JP" altLang="en-US" dirty="0"/>
              <a:t>の決め方一般化案⑥</a:t>
            </a:r>
          </a:p>
        </p:txBody>
      </p:sp>
      <p:sp>
        <p:nvSpPr>
          <p:cNvPr id="3" name="コンテンツ プレースホルダー 2">
            <a:extLst>
              <a:ext uri="{FF2B5EF4-FFF2-40B4-BE49-F238E27FC236}">
                <a16:creationId xmlns:a16="http://schemas.microsoft.com/office/drawing/2014/main" id="{347582D7-DB53-4D00-9019-93594DCB1E3C}"/>
              </a:ext>
            </a:extLst>
          </p:cNvPr>
          <p:cNvSpPr>
            <a:spLocks noGrp="1"/>
          </p:cNvSpPr>
          <p:nvPr>
            <p:ph idx="1"/>
          </p:nvPr>
        </p:nvSpPr>
        <p:spPr/>
        <p:txBody>
          <a:bodyPr>
            <a:normAutofit/>
          </a:bodyPr>
          <a:lstStyle/>
          <a:p>
            <a:r>
              <a:rPr kumimoji="1" lang="ja-JP" altLang="en-US" dirty="0"/>
              <a:t>最悪メモリ消費量が最も小さくなる</a:t>
            </a:r>
            <a:r>
              <a:rPr kumimoji="1" lang="en-US" altLang="ja-JP" dirty="0"/>
              <a:t>α</a:t>
            </a:r>
            <a:r>
              <a:rPr kumimoji="1" lang="ja-JP" altLang="en-US" dirty="0"/>
              <a:t>の範囲を求める</a:t>
            </a:r>
            <a:endParaRPr lang="en-US" altLang="ja-JP" dirty="0"/>
          </a:p>
          <a:p>
            <a:r>
              <a:rPr lang="en-US" altLang="ja-JP" dirty="0"/>
              <a:t>α</a:t>
            </a:r>
            <a:r>
              <a:rPr kumimoji="1" lang="ja-JP" altLang="en-US" dirty="0"/>
              <a:t>の上限が正であることを調べる</a:t>
            </a:r>
            <a:endParaRPr lang="en-US" altLang="ja-JP" dirty="0"/>
          </a:p>
          <a:p>
            <a:r>
              <a:rPr lang="en-US" altLang="ja-JP" dirty="0"/>
              <a:t>α</a:t>
            </a:r>
            <a:r>
              <a:rPr kumimoji="1" lang="ja-JP" altLang="en-US" dirty="0"/>
              <a:t>の下限が上限より小さくなっているか調べる</a:t>
            </a:r>
            <a:endParaRPr lang="en-US" altLang="ja-JP" dirty="0"/>
          </a:p>
          <a:p>
            <a:r>
              <a:rPr kumimoji="1" lang="ja-JP" altLang="en-US" dirty="0"/>
              <a:t>両方満たしている場合、条件を満たしている</a:t>
            </a:r>
            <a:r>
              <a:rPr kumimoji="1" lang="en-US" altLang="ja-JP" dirty="0"/>
              <a:t>α</a:t>
            </a:r>
            <a:r>
              <a:rPr kumimoji="1" lang="ja-JP" altLang="en-US" dirty="0"/>
              <a:t>を出力</a:t>
            </a:r>
            <a:endParaRPr kumimoji="1" lang="en-US" altLang="ja-JP" dirty="0"/>
          </a:p>
          <a:p>
            <a:r>
              <a:rPr lang="ja-JP" altLang="en-US" dirty="0"/>
              <a:t>さもなければ、次に最悪メモリ消費量が小さくなる</a:t>
            </a:r>
            <a:r>
              <a:rPr lang="en-US" altLang="ja-JP" dirty="0"/>
              <a:t>α</a:t>
            </a:r>
            <a:r>
              <a:rPr lang="ja-JP" altLang="en-US" dirty="0"/>
              <a:t>の範囲を求めて、繰り返し</a:t>
            </a:r>
            <a:r>
              <a:rPr lang="en-US" altLang="ja-JP" dirty="0"/>
              <a:t>α</a:t>
            </a:r>
            <a:r>
              <a:rPr lang="ja-JP" altLang="en-US" dirty="0"/>
              <a:t>の上限が正であるかに戻る</a:t>
            </a:r>
            <a:endParaRPr lang="en-US" altLang="ja-JP" dirty="0"/>
          </a:p>
          <a:p>
            <a:endParaRPr lang="en-US" altLang="ja-JP" dirty="0"/>
          </a:p>
          <a:p>
            <a:pPr marL="0" indent="0">
              <a:buNone/>
            </a:pPr>
            <a:r>
              <a:rPr lang="en-US" altLang="ja-JP" dirty="0"/>
              <a:t>※</a:t>
            </a:r>
            <a:r>
              <a:rPr kumimoji="1" lang="en-US" altLang="ja-JP" dirty="0"/>
              <a:t>4</a:t>
            </a:r>
            <a:r>
              <a:rPr kumimoji="1" lang="ja-JP" altLang="en-US" dirty="0"/>
              <a:t>つの場合のどれかに必ず定まるため繰り返しは止まる</a:t>
            </a:r>
            <a:endParaRPr kumimoji="1" lang="en-US" altLang="ja-JP" dirty="0"/>
          </a:p>
        </p:txBody>
      </p:sp>
      <p:sp>
        <p:nvSpPr>
          <p:cNvPr id="4" name="日付プレースホルダー 3">
            <a:extLst>
              <a:ext uri="{FF2B5EF4-FFF2-40B4-BE49-F238E27FC236}">
                <a16:creationId xmlns:a16="http://schemas.microsoft.com/office/drawing/2014/main" id="{37B834AC-FD0F-49FC-8110-645E6F881C0A}"/>
              </a:ext>
            </a:extLst>
          </p:cNvPr>
          <p:cNvSpPr>
            <a:spLocks noGrp="1"/>
          </p:cNvSpPr>
          <p:nvPr>
            <p:ph type="dt" sz="half" idx="10"/>
          </p:nvPr>
        </p:nvSpPr>
        <p:spPr>
          <a:xfrm>
            <a:off x="7602876" y="6135090"/>
            <a:ext cx="935904" cy="358178"/>
          </a:xfrm>
        </p:spPr>
        <p:txBody>
          <a:bodyPr/>
          <a:lstStyle/>
          <a:p>
            <a:fld id="{677F025F-F78B-4378-B51C-DFDF368273DD}"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FF60F2B5-03A5-41E1-91C0-3EB0864721E8}"/>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p:spTree>
    <p:extLst>
      <p:ext uri="{BB962C8B-B14F-4D97-AF65-F5344CB8AC3E}">
        <p14:creationId xmlns:p14="http://schemas.microsoft.com/office/powerpoint/2010/main" val="357930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96BEC-C5AC-4F34-8465-611CD07873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581668-CD17-4C61-BFDC-A41DFBA30694}"/>
              </a:ext>
            </a:extLst>
          </p:cNvPr>
          <p:cNvSpPr>
            <a:spLocks noGrp="1"/>
          </p:cNvSpPr>
          <p:nvPr>
            <p:ph idx="1"/>
          </p:nvPr>
        </p:nvSpPr>
        <p:spPr/>
        <p:txBody>
          <a:bodyPr/>
          <a:lstStyle/>
          <a:p>
            <a:r>
              <a:rPr kumimoji="1" lang="en-US" altLang="ja-JP" dirty="0"/>
              <a:t>2</a:t>
            </a:r>
            <a:r>
              <a:rPr kumimoji="1" lang="ja-JP" altLang="en-US" dirty="0"/>
              <a:t>ステップ後までの最悪メモリ消費量が最も小さくなる</a:t>
            </a:r>
            <a:r>
              <a:rPr kumimoji="1" lang="en-US" altLang="ja-JP" dirty="0"/>
              <a:t>α</a:t>
            </a:r>
            <a:r>
              <a:rPr kumimoji="1" lang="ja-JP" altLang="en-US" dirty="0"/>
              <a:t>の上限</a:t>
            </a:r>
            <a:r>
              <a:rPr kumimoji="1" lang="en-US" altLang="ja-JP" dirty="0"/>
              <a:t>u(a)</a:t>
            </a:r>
            <a:r>
              <a:rPr kumimoji="1" lang="ja-JP" altLang="en-US" dirty="0"/>
              <a:t>および、下限</a:t>
            </a:r>
            <a:r>
              <a:rPr lang="en-US" altLang="ja-JP" dirty="0"/>
              <a:t>l(a)</a:t>
            </a:r>
            <a:r>
              <a:rPr lang="ja-JP" altLang="en-US" dirty="0"/>
              <a:t>を求める</a:t>
            </a:r>
            <a:endParaRPr lang="en-US" altLang="ja-JP" dirty="0"/>
          </a:p>
          <a:p>
            <a:endParaRPr kumimoji="1" lang="en-US" altLang="ja-JP" dirty="0"/>
          </a:p>
          <a:p>
            <a:r>
              <a:rPr lang="en-US" altLang="ja-JP" dirty="0"/>
              <a:t>u</a:t>
            </a:r>
            <a:r>
              <a:rPr kumimoji="1" lang="en-US" altLang="ja-JP" dirty="0"/>
              <a:t>(a)&gt;0 </a:t>
            </a:r>
            <a:r>
              <a:rPr lang="ja-JP" altLang="en-US" dirty="0"/>
              <a:t>かつ </a:t>
            </a:r>
            <a:r>
              <a:rPr lang="en-US" altLang="ja-JP" dirty="0"/>
              <a:t>l(a)&lt;u(a)</a:t>
            </a:r>
          </a:p>
          <a:p>
            <a:endParaRPr lang="en-US" altLang="ja-JP" dirty="0"/>
          </a:p>
          <a:p>
            <a:r>
              <a:rPr lang="en-US" altLang="ja-JP" dirty="0"/>
              <a:t>u</a:t>
            </a:r>
            <a:r>
              <a:rPr kumimoji="1" lang="en-US" altLang="ja-JP" dirty="0"/>
              <a:t>(a)&lt;=0 </a:t>
            </a:r>
            <a:r>
              <a:rPr kumimoji="1" lang="ja-JP" altLang="en-US" dirty="0"/>
              <a:t>または </a:t>
            </a:r>
            <a:r>
              <a:rPr kumimoji="1" lang="en-US" altLang="ja-JP" dirty="0"/>
              <a:t>l(a)&gt;=u(a)</a:t>
            </a:r>
          </a:p>
          <a:p>
            <a:pPr marL="0" indent="0">
              <a:buNone/>
            </a:pP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343F3D4-801F-443B-AFCC-15A6B2940A8F}"/>
              </a:ext>
            </a:extLst>
          </p:cNvPr>
          <p:cNvSpPr>
            <a:spLocks noGrp="1"/>
          </p:cNvSpPr>
          <p:nvPr>
            <p:ph type="dt" sz="half" idx="10"/>
          </p:nvPr>
        </p:nvSpPr>
        <p:spPr/>
        <p:txBody>
          <a:bodyPr/>
          <a:lstStyle/>
          <a:p>
            <a:fld id="{8B9CD597-9CFD-4F62-A31C-0F7B52BC2C39}" type="datetime1">
              <a:rPr kumimoji="1" lang="ja-JP" altLang="en-US" smtClean="0"/>
              <a:t>2020/12/23</a:t>
            </a:fld>
            <a:endParaRPr kumimoji="1" lang="ja-JP" altLang="en-US"/>
          </a:p>
        </p:txBody>
      </p:sp>
      <p:sp>
        <p:nvSpPr>
          <p:cNvPr id="5" name="スライド番号プレースホルダー 4">
            <a:extLst>
              <a:ext uri="{FF2B5EF4-FFF2-40B4-BE49-F238E27FC236}">
                <a16:creationId xmlns:a16="http://schemas.microsoft.com/office/drawing/2014/main" id="{B3A600B3-35F7-44EA-81EF-24BBB074537F}"/>
              </a:ext>
            </a:extLst>
          </p:cNvPr>
          <p:cNvSpPr>
            <a:spLocks noGrp="1"/>
          </p:cNvSpPr>
          <p:nvPr>
            <p:ph type="sldNum" sz="quarter" idx="12"/>
          </p:nvPr>
        </p:nvSpPr>
        <p:spPr/>
        <p:txBody>
          <a:bodyPr/>
          <a:lstStyle/>
          <a:p>
            <a:fld id="{6926F6F1-2C0D-41CF-B349-C178C2F00F8B}" type="slidenum">
              <a:rPr kumimoji="1" lang="ja-JP" altLang="en-US" smtClean="0"/>
              <a:t>22</a:t>
            </a:fld>
            <a:endParaRPr kumimoji="1" lang="ja-JP" altLang="en-US"/>
          </a:p>
        </p:txBody>
      </p:sp>
    </p:spTree>
    <p:extLst>
      <p:ext uri="{BB962C8B-B14F-4D97-AF65-F5344CB8AC3E}">
        <p14:creationId xmlns:p14="http://schemas.microsoft.com/office/powerpoint/2010/main" val="175716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2C385-8AAD-4852-A65F-8EFDB90DADAB}"/>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A610CEFD-7312-4DBE-AA79-F8E5E87E76AA}"/>
              </a:ext>
            </a:extLst>
          </p:cNvPr>
          <p:cNvSpPr>
            <a:spLocks noGrp="1"/>
          </p:cNvSpPr>
          <p:nvPr>
            <p:ph idx="1"/>
          </p:nvPr>
        </p:nvSpPr>
        <p:spPr/>
        <p:txBody>
          <a:bodyPr/>
          <a:lstStyle/>
          <a:p>
            <a:r>
              <a:rPr kumimoji="1" lang="ja-JP" altLang="en-US" dirty="0"/>
              <a:t>一般化したものをアルゴリズムで示す</a:t>
            </a:r>
            <a:endParaRPr kumimoji="1" lang="en-US" altLang="ja-JP" dirty="0"/>
          </a:p>
          <a:p>
            <a:endParaRPr lang="en-US" altLang="ja-JP" dirty="0"/>
          </a:p>
          <a:p>
            <a:r>
              <a:rPr kumimoji="1" lang="ja-JP" altLang="en-US" dirty="0"/>
              <a:t>示したものをもとに</a:t>
            </a:r>
            <a:r>
              <a:rPr kumimoji="1" lang="en-US" altLang="ja-JP" dirty="0"/>
              <a:t>LMCLF</a:t>
            </a:r>
            <a:r>
              <a:rPr kumimoji="1" lang="ja-JP" altLang="en-US" dirty="0"/>
              <a:t>のプログラムを修正</a:t>
            </a:r>
            <a:endParaRPr kumimoji="1" lang="en-US" altLang="ja-JP" dirty="0"/>
          </a:p>
          <a:p>
            <a:endParaRPr lang="en-US" altLang="ja-JP" dirty="0"/>
          </a:p>
          <a:p>
            <a:r>
              <a:rPr kumimoji="1" lang="ja-JP" altLang="en-US" dirty="0"/>
              <a:t>修正したプログラムをもとに実験</a:t>
            </a:r>
            <a:endParaRPr kumimoji="1" lang="en-US" altLang="ja-JP" dirty="0"/>
          </a:p>
          <a:p>
            <a:endParaRPr lang="en-US" altLang="ja-JP" dirty="0"/>
          </a:p>
          <a:p>
            <a:r>
              <a:rPr kumimoji="1" lang="ja-JP" altLang="en-US" dirty="0"/>
              <a:t>遅れ気味なのでペースを上げていく</a:t>
            </a:r>
          </a:p>
        </p:txBody>
      </p:sp>
      <p:sp>
        <p:nvSpPr>
          <p:cNvPr id="4" name="日付プレースホルダー 3">
            <a:extLst>
              <a:ext uri="{FF2B5EF4-FFF2-40B4-BE49-F238E27FC236}">
                <a16:creationId xmlns:a16="http://schemas.microsoft.com/office/drawing/2014/main" id="{BC18704E-8BFD-470A-B8E8-FDC9808E7D48}"/>
              </a:ext>
            </a:extLst>
          </p:cNvPr>
          <p:cNvSpPr>
            <a:spLocks noGrp="1"/>
          </p:cNvSpPr>
          <p:nvPr>
            <p:ph type="dt" sz="half" idx="10"/>
          </p:nvPr>
        </p:nvSpPr>
        <p:spPr>
          <a:xfrm>
            <a:off x="7520683" y="6135089"/>
            <a:ext cx="1018097" cy="399275"/>
          </a:xfrm>
        </p:spPr>
        <p:txBody>
          <a:bodyPr/>
          <a:lstStyle/>
          <a:p>
            <a:fld id="{15503042-6460-46B9-B586-20EE0DEAFB7E}"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5F02FD08-DBCB-4BEB-8CBB-4AD7A9C7A827}"/>
              </a:ext>
            </a:extLst>
          </p:cNvPr>
          <p:cNvSpPr>
            <a:spLocks noGrp="1"/>
          </p:cNvSpPr>
          <p:nvPr>
            <p:ph type="sldNum" sz="quarter" idx="12"/>
          </p:nvPr>
        </p:nvSpPr>
        <p:spPr/>
        <p:txBody>
          <a:bodyPr/>
          <a:lstStyle/>
          <a:p>
            <a:fld id="{6926F6F1-2C0D-41CF-B349-C178C2F00F8B}" type="slidenum">
              <a:rPr kumimoji="1" lang="ja-JP" altLang="en-US" smtClean="0"/>
              <a:t>23</a:t>
            </a:fld>
            <a:endParaRPr kumimoji="1" lang="ja-JP" altLang="en-US"/>
          </a:p>
        </p:txBody>
      </p:sp>
    </p:spTree>
    <p:extLst>
      <p:ext uri="{BB962C8B-B14F-4D97-AF65-F5344CB8AC3E}">
        <p14:creationId xmlns:p14="http://schemas.microsoft.com/office/powerpoint/2010/main" val="23195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C8296B0-1402-463A-A848-5AA84B78C490}"/>
              </a:ext>
            </a:extLst>
          </p:cNvPr>
          <p:cNvSpPr>
            <a:spLocks noGrp="1"/>
          </p:cNvSpPr>
          <p:nvPr>
            <p:ph type="title"/>
          </p:nvPr>
        </p:nvSpPr>
        <p:spPr>
          <a:xfrm>
            <a:off x="1376413" y="6"/>
            <a:ext cx="7767587" cy="1390215"/>
          </a:xfrm>
        </p:spPr>
        <p:txBody>
          <a:bodyPr>
            <a:normAutofit/>
          </a:bodyPr>
          <a:lstStyle/>
          <a:p>
            <a:br>
              <a:rPr lang="en-US" altLang="ja-JP" sz="4400" dirty="0"/>
            </a:br>
            <a:r>
              <a:rPr lang="ja-JP" altLang="en-US" dirty="0"/>
              <a:t>研究背景</a:t>
            </a:r>
            <a:endParaRPr kumimoji="1" lang="ja-JP" altLang="en-US" dirty="0"/>
          </a:p>
        </p:txBody>
      </p:sp>
      <p:sp>
        <p:nvSpPr>
          <p:cNvPr id="7" name="テキスト ボックス 6">
            <a:extLst>
              <a:ext uri="{FF2B5EF4-FFF2-40B4-BE49-F238E27FC236}">
                <a16:creationId xmlns:a16="http://schemas.microsoft.com/office/drawing/2014/main" id="{89C877D5-B61F-430E-BF01-2CF12943DDED}"/>
              </a:ext>
            </a:extLst>
          </p:cNvPr>
          <p:cNvSpPr txBox="1"/>
          <p:nvPr/>
        </p:nvSpPr>
        <p:spPr>
          <a:xfrm>
            <a:off x="251670" y="3764192"/>
            <a:ext cx="8640660" cy="107721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t>コンピュータに複数の</a:t>
            </a:r>
            <a:r>
              <a:rPr kumimoji="1" lang="en-US" altLang="ja-JP" sz="2000" dirty="0"/>
              <a:t>CPU</a:t>
            </a:r>
            <a:r>
              <a:rPr kumimoji="1" lang="ja-JP" altLang="en-US" sz="2000" dirty="0"/>
              <a:t>を搭載して処理するシステム</a:t>
            </a:r>
            <a:endParaRPr kumimoji="1" lang="en-US" altLang="ja-JP" sz="2000" dirty="0"/>
          </a:p>
          <a:p>
            <a:pPr marL="800100" lvl="1" indent="-342900">
              <a:buFont typeface="Wingdings" panose="05000000000000000000" pitchFamily="2" charset="2"/>
              <a:buChar char="Ø"/>
            </a:pPr>
            <a:r>
              <a:rPr kumimoji="1" lang="ja-JP" altLang="en-US" sz="2000" dirty="0"/>
              <a:t>処理要求を満たすために注目されている技術</a:t>
            </a:r>
            <a:r>
              <a:rPr kumimoji="1" lang="en-US" altLang="ja-JP" sz="2000" dirty="0"/>
              <a:t>[2]</a:t>
            </a:r>
          </a:p>
          <a:p>
            <a:pPr marL="800100" lvl="1" indent="-342900">
              <a:buFont typeface="Wingdings" panose="05000000000000000000" pitchFamily="2" charset="2"/>
              <a:buChar char="Ø"/>
            </a:pPr>
            <a:r>
              <a:rPr kumimoji="1" lang="ja-JP" altLang="en-US" sz="2000" dirty="0"/>
              <a:t>処理を分散することで，システム全体の消費電力を削</a:t>
            </a:r>
            <a:r>
              <a:rPr kumimoji="1" lang="ja-JP" altLang="en-US" sz="2400" dirty="0"/>
              <a:t>減</a:t>
            </a:r>
            <a:r>
              <a:rPr kumimoji="1" lang="en-US" altLang="ja-JP" sz="2400" dirty="0"/>
              <a:t>[2]</a:t>
            </a:r>
          </a:p>
        </p:txBody>
      </p:sp>
      <p:sp>
        <p:nvSpPr>
          <p:cNvPr id="5" name="正方形/長方形 4">
            <a:extLst>
              <a:ext uri="{FF2B5EF4-FFF2-40B4-BE49-F238E27FC236}">
                <a16:creationId xmlns:a16="http://schemas.microsoft.com/office/drawing/2014/main" id="{76BBF8E8-777C-4B2A-AE4F-620EAEEE2CA9}"/>
              </a:ext>
            </a:extLst>
          </p:cNvPr>
          <p:cNvSpPr/>
          <p:nvPr/>
        </p:nvSpPr>
        <p:spPr>
          <a:xfrm>
            <a:off x="251669" y="3286019"/>
            <a:ext cx="463384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マルチプロセッサシステム</a:t>
            </a:r>
          </a:p>
        </p:txBody>
      </p:sp>
      <p:sp>
        <p:nvSpPr>
          <p:cNvPr id="10" name="フッター プレースホルダー 11">
            <a:extLst>
              <a:ext uri="{FF2B5EF4-FFF2-40B4-BE49-F238E27FC236}">
                <a16:creationId xmlns:a16="http://schemas.microsoft.com/office/drawing/2014/main" id="{07E34BBA-A15C-451E-96A3-25553E8FF598}"/>
              </a:ext>
            </a:extLst>
          </p:cNvPr>
          <p:cNvSpPr txBox="1">
            <a:spLocks/>
          </p:cNvSpPr>
          <p:nvPr/>
        </p:nvSpPr>
        <p:spPr>
          <a:xfrm>
            <a:off x="382385" y="6521840"/>
            <a:ext cx="6309361" cy="255060"/>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1050" dirty="0"/>
              <a:t>[2]</a:t>
            </a:r>
            <a:r>
              <a:rPr kumimoji="1" lang="ja-JP" altLang="en-US" sz="1050" dirty="0"/>
              <a:t>阪田史郎，高田広章，「組込みシステム」，株式会社オーム社，</a:t>
            </a:r>
            <a:r>
              <a:rPr kumimoji="1" lang="en-US" altLang="ja-JP" sz="1050" dirty="0"/>
              <a:t>2006</a:t>
            </a:r>
            <a:endParaRPr kumimoji="1" lang="ja-JP" altLang="en-US" sz="1050" dirty="0"/>
          </a:p>
        </p:txBody>
      </p:sp>
      <p:sp>
        <p:nvSpPr>
          <p:cNvPr id="11" name="日付プレースホルダー 10">
            <a:extLst>
              <a:ext uri="{FF2B5EF4-FFF2-40B4-BE49-F238E27FC236}">
                <a16:creationId xmlns:a16="http://schemas.microsoft.com/office/drawing/2014/main" id="{CC9C5719-7C88-41BB-81FB-CB40B03EB1A2}"/>
              </a:ext>
            </a:extLst>
          </p:cNvPr>
          <p:cNvSpPr>
            <a:spLocks noGrp="1"/>
          </p:cNvSpPr>
          <p:nvPr>
            <p:ph type="dt" sz="half" idx="2"/>
          </p:nvPr>
        </p:nvSpPr>
        <p:spPr>
          <a:xfrm>
            <a:off x="7385203" y="6429215"/>
            <a:ext cx="1376412" cy="32805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AC2E8C-45EE-441A-8E17-CE9D94447D16}" type="datetime1">
              <a:rPr kumimoji="1" lang="ja-JP" altLang="en-US" smtClean="0"/>
              <a:t>2020/12/20</a:t>
            </a:fld>
            <a:endParaRPr kumimoji="1" lang="ja-JP" altLang="en-US" dirty="0"/>
          </a:p>
        </p:txBody>
      </p:sp>
      <p:sp>
        <p:nvSpPr>
          <p:cNvPr id="13" name="テキスト ボックス 12">
            <a:extLst>
              <a:ext uri="{FF2B5EF4-FFF2-40B4-BE49-F238E27FC236}">
                <a16:creationId xmlns:a16="http://schemas.microsoft.com/office/drawing/2014/main" id="{9671431D-878D-440C-BDE5-D62284E59180}"/>
              </a:ext>
            </a:extLst>
          </p:cNvPr>
          <p:cNvSpPr txBox="1"/>
          <p:nvPr/>
        </p:nvSpPr>
        <p:spPr>
          <a:xfrm>
            <a:off x="251670" y="5562822"/>
            <a:ext cx="864066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solidFill>
                  <a:srgbClr val="FF0000"/>
                </a:solidFill>
              </a:rPr>
              <a:t>製造コスト</a:t>
            </a:r>
            <a:r>
              <a:rPr kumimoji="1" lang="ja-JP" altLang="en-US" sz="2000" dirty="0"/>
              <a:t>や消費電力などの削減</a:t>
            </a:r>
            <a:endParaRPr kumimoji="1" lang="en-US" altLang="ja-JP" sz="2000" dirty="0"/>
          </a:p>
          <a:p>
            <a:pPr marL="800100" lvl="1" indent="-342900">
              <a:buFont typeface="Wingdings" panose="05000000000000000000" pitchFamily="2" charset="2"/>
              <a:buChar char="Ø"/>
            </a:pPr>
            <a:r>
              <a:rPr kumimoji="1" lang="ja-JP" altLang="en-US" sz="2000" dirty="0"/>
              <a:t>メモリ使用量を抑え，メモリ搭載量の削減で実現可能</a:t>
            </a:r>
            <a:endParaRPr kumimoji="1" lang="en-US" altLang="ja-JP" sz="2000" dirty="0"/>
          </a:p>
        </p:txBody>
      </p:sp>
      <p:sp>
        <p:nvSpPr>
          <p:cNvPr id="14" name="正方形/長方形 13">
            <a:extLst>
              <a:ext uri="{FF2B5EF4-FFF2-40B4-BE49-F238E27FC236}">
                <a16:creationId xmlns:a16="http://schemas.microsoft.com/office/drawing/2014/main" id="{810F76F6-36B7-4AF2-9F4F-28556D99BDE2}"/>
              </a:ext>
            </a:extLst>
          </p:cNvPr>
          <p:cNvSpPr/>
          <p:nvPr/>
        </p:nvSpPr>
        <p:spPr>
          <a:xfrm>
            <a:off x="251668" y="5076260"/>
            <a:ext cx="5687577"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組込みソフトウェアの開発要求</a:t>
            </a:r>
            <a:r>
              <a:rPr kumimoji="1" lang="en-US" altLang="ja-JP" sz="2800" dirty="0">
                <a:solidFill>
                  <a:schemeClr val="tx1"/>
                </a:solidFill>
              </a:rPr>
              <a:t>[2]</a:t>
            </a:r>
            <a:endParaRPr kumimoji="1" lang="ja-JP" altLang="en-US" sz="2800" dirty="0">
              <a:solidFill>
                <a:schemeClr val="tx1"/>
              </a:solidFill>
            </a:endParaRPr>
          </a:p>
        </p:txBody>
      </p:sp>
      <p:sp>
        <p:nvSpPr>
          <p:cNvPr id="15" name="テキスト ボックス 14">
            <a:extLst>
              <a:ext uri="{FF2B5EF4-FFF2-40B4-BE49-F238E27FC236}">
                <a16:creationId xmlns:a16="http://schemas.microsoft.com/office/drawing/2014/main" id="{F307A2DA-3B8D-4C8F-99F7-2588521715CE}"/>
              </a:ext>
            </a:extLst>
          </p:cNvPr>
          <p:cNvSpPr txBox="1"/>
          <p:nvPr/>
        </p:nvSpPr>
        <p:spPr>
          <a:xfrm>
            <a:off x="251670" y="1958344"/>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solidFill>
                  <a:schemeClr val="tx1"/>
                </a:solidFill>
              </a:rPr>
              <a:t>複数のタスクを切り替えて並行処理できるシステム</a:t>
            </a:r>
            <a:endParaRPr kumimoji="1" lang="en-US" altLang="ja-JP" sz="2000" dirty="0">
              <a:solidFill>
                <a:schemeClr val="tx1"/>
              </a:solidFill>
            </a:endParaRPr>
          </a:p>
          <a:p>
            <a:pPr marL="800100" lvl="1" indent="-342900">
              <a:buFont typeface="Wingdings" panose="05000000000000000000" pitchFamily="2" charset="2"/>
              <a:buChar char="Ø"/>
            </a:pPr>
            <a:r>
              <a:rPr kumimoji="1" lang="ja-JP" altLang="en-US" sz="2000" dirty="0">
                <a:solidFill>
                  <a:schemeClr val="tx1"/>
                </a:solidFill>
              </a:rPr>
              <a:t>複数の入力に対する応答性の向上</a:t>
            </a:r>
            <a:r>
              <a:rPr kumimoji="1" lang="en-US" altLang="ja-JP" sz="2000" dirty="0">
                <a:solidFill>
                  <a:schemeClr val="tx1"/>
                </a:solidFill>
              </a:rPr>
              <a:t>[2]</a:t>
            </a:r>
          </a:p>
          <a:p>
            <a:pPr marL="800100" lvl="1" indent="-342900">
              <a:buFont typeface="Wingdings" panose="05000000000000000000" pitchFamily="2" charset="2"/>
              <a:buChar char="Ø"/>
            </a:pPr>
            <a:r>
              <a:rPr kumimoji="1" lang="ja-JP" altLang="en-US" sz="2000" dirty="0">
                <a:solidFill>
                  <a:schemeClr val="tx1"/>
                </a:solidFill>
              </a:rPr>
              <a:t>タスクの切り替えが頻繁に発生する時，メモリ使用量が増大</a:t>
            </a:r>
            <a:endParaRPr kumimoji="1" lang="en-US" altLang="ja-JP" sz="2000" dirty="0">
              <a:solidFill>
                <a:schemeClr val="tx1"/>
              </a:solidFill>
            </a:endParaRPr>
          </a:p>
        </p:txBody>
      </p:sp>
      <p:sp>
        <p:nvSpPr>
          <p:cNvPr id="16" name="正方形/長方形 15">
            <a:extLst>
              <a:ext uri="{FF2B5EF4-FFF2-40B4-BE49-F238E27FC236}">
                <a16:creationId xmlns:a16="http://schemas.microsoft.com/office/drawing/2014/main" id="{2303049E-3126-4DC5-BA14-C4167625475E}"/>
              </a:ext>
            </a:extLst>
          </p:cNvPr>
          <p:cNvSpPr/>
          <p:nvPr/>
        </p:nvSpPr>
        <p:spPr>
          <a:xfrm>
            <a:off x="251669" y="1471782"/>
            <a:ext cx="4120034"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マルチタスクシステム</a:t>
            </a:r>
          </a:p>
        </p:txBody>
      </p:sp>
      <p:sp>
        <p:nvSpPr>
          <p:cNvPr id="2" name="スライド番号プレースホルダー 1">
            <a:extLst>
              <a:ext uri="{FF2B5EF4-FFF2-40B4-BE49-F238E27FC236}">
                <a16:creationId xmlns:a16="http://schemas.microsoft.com/office/drawing/2014/main" id="{47CD89C6-AEF4-435E-B0E9-1BDEC1B17391}"/>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Tree>
    <p:extLst>
      <p:ext uri="{BB962C8B-B14F-4D97-AF65-F5344CB8AC3E}">
        <p14:creationId xmlns:p14="http://schemas.microsoft.com/office/powerpoint/2010/main" val="129058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1692492" y="311932"/>
            <a:ext cx="7016079" cy="1691104"/>
          </a:xfrm>
        </p:spPr>
        <p:txBody>
          <a:bodyPr>
            <a:normAutofit fontScale="90000"/>
          </a:bodyPr>
          <a:lstStyle/>
          <a:p>
            <a:r>
              <a:rPr lang="en-US" altLang="ja-JP" dirty="0"/>
              <a:t>Least </a:t>
            </a:r>
            <a:r>
              <a:rPr lang="en-US" altLang="ja-JP" dirty="0" err="1"/>
              <a:t>Memory,remaining</a:t>
            </a:r>
            <a:r>
              <a:rPr lang="en-US" altLang="ja-JP" dirty="0"/>
              <a:t>  Computation-time, </a:t>
            </a:r>
            <a:br>
              <a:rPr lang="en-US" altLang="ja-JP" dirty="0"/>
            </a:br>
            <a:r>
              <a:rPr lang="en-US" altLang="ja-JP" dirty="0"/>
              <a:t>and Laxity First(</a:t>
            </a:r>
            <a:r>
              <a:rPr lang="ja-JP" altLang="en-US" dirty="0"/>
              <a:t>先行研究</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2"/>
          </p:nvPr>
        </p:nvSpPr>
        <p:spPr>
          <a:xfrm>
            <a:off x="6923314" y="6351145"/>
            <a:ext cx="888932" cy="273844"/>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E486D62C-CFEE-4F26-9D54-87A8E5CE18C1}" type="datetime1">
              <a:rPr kumimoji="1" lang="ja-JP" altLang="en-US" smtClean="0"/>
              <a:t>2020/12/20</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B9E294D-AE52-41C3-A0F9-B3A47F72C57B}"/>
                  </a:ext>
                </a:extLst>
              </p:cNvPr>
              <p:cNvSpPr txBox="1"/>
              <p:nvPr/>
            </p:nvSpPr>
            <p:spPr>
              <a:xfrm>
                <a:off x="1331751" y="4806581"/>
                <a:ext cx="6480495" cy="78483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タスクの次状態の</a:t>
                </a:r>
                <a14:m>
                  <m:oMath xmlns:m="http://schemas.openxmlformats.org/officeDocument/2006/math">
                    <m:r>
                      <a:rPr lang="ja-JP" altLang="en-US" sz="1500" i="1">
                        <a:solidFill>
                          <a:srgbClr val="FF0000"/>
                        </a:solidFill>
                        <a:latin typeface="Cambria Math" panose="02040503050406030204" pitchFamily="18" charset="0"/>
                      </a:rPr>
                      <m:t>𝛼</m:t>
                    </m:r>
                  </m:oMath>
                </a14:m>
                <a:r>
                  <a:rPr lang="en-US" altLang="ja-JP" sz="1500" dirty="0">
                    <a:solidFill>
                      <a:srgbClr val="FF0000"/>
                    </a:solidFill>
                  </a:rPr>
                  <a:t>×</a:t>
                </a:r>
                <a:r>
                  <a:rPr lang="ja-JP" altLang="en-US" sz="1500" dirty="0">
                    <a:solidFill>
                      <a:srgbClr val="FF0000"/>
                    </a:solidFill>
                  </a:rPr>
                  <a:t>消費メモリ増分＋（残余実行時間</a:t>
                </a:r>
                <a:r>
                  <a:rPr lang="en-US" altLang="ja-JP" sz="1500" dirty="0">
                    <a:solidFill>
                      <a:srgbClr val="FF0000"/>
                    </a:solidFill>
                  </a:rPr>
                  <a:t>×</a:t>
                </a:r>
                <a:r>
                  <a:rPr lang="ja-JP" altLang="en-US" sz="1500" dirty="0">
                    <a:solidFill>
                      <a:srgbClr val="FF0000"/>
                    </a:solidFill>
                  </a:rPr>
                  <a:t>余裕時間）</a:t>
                </a:r>
                <a:r>
                  <a:rPr lang="ja-JP" altLang="en-US" sz="1500" dirty="0"/>
                  <a:t>を比較</a:t>
                </a:r>
                <a:endParaRPr lang="en-US" altLang="ja-JP" sz="1500" dirty="0"/>
              </a:p>
              <a:p>
                <a:pPr marL="342900" indent="-342900">
                  <a:buClr>
                    <a:schemeClr val="tx1"/>
                  </a:buClr>
                  <a:buFont typeface="+mj-lt"/>
                  <a:buAutoNum type="arabicPeriod"/>
                </a:pPr>
                <a:r>
                  <a:rPr lang="en-US" altLang="ja-JP" sz="1500" dirty="0"/>
                  <a:t>1. </a:t>
                </a:r>
                <a:r>
                  <a:rPr lang="ja-JP" altLang="en-US" sz="1500" dirty="0"/>
                  <a:t>の値が</a:t>
                </a:r>
                <a:r>
                  <a:rPr lang="ja-JP" altLang="en-US" sz="1500" dirty="0">
                    <a:solidFill>
                      <a:srgbClr val="FF0000"/>
                    </a:solidFill>
                  </a:rPr>
                  <a:t>最小</a:t>
                </a:r>
                <a:r>
                  <a:rPr lang="ja-JP" altLang="en-US" sz="1500" dirty="0"/>
                  <a:t>のタスクから順に高い優先度を付与</a:t>
                </a:r>
                <a:endParaRPr lang="en-US" altLang="ja-JP" sz="1350" dirty="0"/>
              </a:p>
            </p:txBody>
          </p:sp>
        </mc:Choice>
        <mc:Fallback xmlns="">
          <p:sp>
            <p:nvSpPr>
              <p:cNvPr id="6" name="テキスト ボックス 5">
                <a:extLst>
                  <a:ext uri="{FF2B5EF4-FFF2-40B4-BE49-F238E27FC236}">
                    <a16:creationId xmlns:a16="http://schemas.microsoft.com/office/drawing/2014/main" id="{FB9E294D-AE52-41C3-A0F9-B3A47F72C57B}"/>
                  </a:ext>
                </a:extLst>
              </p:cNvPr>
              <p:cNvSpPr txBox="1">
                <a:spLocks noRot="1" noChangeAspect="1" noMove="1" noResize="1" noEditPoints="1" noAdjustHandles="1" noChangeArrowheads="1" noChangeShapeType="1" noTextEdit="1"/>
              </p:cNvSpPr>
              <p:nvPr/>
            </p:nvSpPr>
            <p:spPr>
              <a:xfrm>
                <a:off x="1331751" y="4806581"/>
                <a:ext cx="6480495" cy="78483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F5AC58BE-470B-48D1-B62A-332EAF178CD6}"/>
              </a:ext>
            </a:extLst>
          </p:cNvPr>
          <p:cNvSpPr/>
          <p:nvPr/>
        </p:nvSpPr>
        <p:spPr>
          <a:xfrm>
            <a:off x="1212208" y="4251325"/>
            <a:ext cx="6717095" cy="5531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rPr>
              <a:t> Least Memory, remaining Computation-time, </a:t>
            </a:r>
          </a:p>
          <a:p>
            <a:pPr algn="ctr"/>
            <a:r>
              <a:rPr lang="en-US" altLang="ja-JP" dirty="0">
                <a:solidFill>
                  <a:schemeClr val="tx1"/>
                </a:solidFill>
              </a:rPr>
              <a:t>and Laxity First (LMCLF)</a:t>
            </a:r>
            <a:endParaRPr lang="ja-JP" altLang="en-US" dirty="0">
              <a:solidFill>
                <a:schemeClr val="tx1"/>
              </a:solidFill>
            </a:endParaRPr>
          </a:p>
        </p:txBody>
      </p:sp>
      <p:sp>
        <p:nvSpPr>
          <p:cNvPr id="13" name="テキスト ボックス 12">
            <a:extLst>
              <a:ext uri="{FF2B5EF4-FFF2-40B4-BE49-F238E27FC236}">
                <a16:creationId xmlns:a16="http://schemas.microsoft.com/office/drawing/2014/main" id="{D214FE00-A3D3-4751-BE0C-06592416AA6F}"/>
              </a:ext>
            </a:extLst>
          </p:cNvPr>
          <p:cNvSpPr txBox="1"/>
          <p:nvPr/>
        </p:nvSpPr>
        <p:spPr>
          <a:xfrm>
            <a:off x="1331752" y="2379913"/>
            <a:ext cx="6480495" cy="78483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残余実行時間を考慮し，早めに終わりそうなタスクは先に終わらせる．</a:t>
            </a:r>
            <a:endParaRPr lang="en-US" altLang="ja-JP" sz="1500" dirty="0"/>
          </a:p>
          <a:p>
            <a:pPr marL="342900" indent="-342900">
              <a:buFont typeface="+mj-lt"/>
              <a:buAutoNum type="arabicPeriod"/>
            </a:pPr>
            <a:r>
              <a:rPr lang="ja-JP" altLang="en-US" sz="1500" dirty="0"/>
              <a:t>余裕時間を考慮し，デッドラインまでに終了させるタスクを増加させる．</a:t>
            </a:r>
            <a:r>
              <a:rPr lang="en-US" altLang="ja-JP" sz="1500" dirty="0"/>
              <a:t>	</a:t>
            </a:r>
          </a:p>
        </p:txBody>
      </p:sp>
      <p:sp>
        <p:nvSpPr>
          <p:cNvPr id="14" name="正方形/長方形 13">
            <a:extLst>
              <a:ext uri="{FF2B5EF4-FFF2-40B4-BE49-F238E27FC236}">
                <a16:creationId xmlns:a16="http://schemas.microsoft.com/office/drawing/2014/main" id="{E9C5613C-3E87-410C-A6B1-A9F6E69367A0}"/>
              </a:ext>
            </a:extLst>
          </p:cNvPr>
          <p:cNvSpPr/>
          <p:nvPr/>
        </p:nvSpPr>
        <p:spPr>
          <a:xfrm>
            <a:off x="1331751" y="2005122"/>
            <a:ext cx="2023181" cy="3649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検討</a:t>
            </a:r>
          </a:p>
        </p:txBody>
      </p:sp>
      <p:sp>
        <p:nvSpPr>
          <p:cNvPr id="10" name="テキスト ボックス 9">
            <a:extLst>
              <a:ext uri="{FF2B5EF4-FFF2-40B4-BE49-F238E27FC236}">
                <a16:creationId xmlns:a16="http://schemas.microsoft.com/office/drawing/2014/main" id="{D7E28C9F-BF16-4324-A31B-D063230A77D1}"/>
              </a:ext>
            </a:extLst>
          </p:cNvPr>
          <p:cNvSpPr txBox="1"/>
          <p:nvPr/>
        </p:nvSpPr>
        <p:spPr>
          <a:xfrm>
            <a:off x="1331752" y="3487282"/>
            <a:ext cx="6480495"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各タスクの次状態の</a:t>
            </a:r>
            <a:r>
              <a:rPr lang="ja-JP" altLang="en-US" sz="1500" dirty="0">
                <a:highlight>
                  <a:srgbClr val="FFFF00"/>
                </a:highlight>
              </a:rPr>
              <a:t>消費メモリ増分</a:t>
            </a:r>
            <a:r>
              <a:rPr lang="ja-JP" altLang="en-US" sz="1500" dirty="0"/>
              <a:t>を比較</a:t>
            </a:r>
            <a:endParaRPr lang="en-US" altLang="ja-JP" sz="1500" dirty="0"/>
          </a:p>
          <a:p>
            <a:pPr marL="342900" indent="-342900">
              <a:buFont typeface="+mj-ea"/>
              <a:buAutoNum type="arabicPeriod"/>
            </a:pPr>
            <a:r>
              <a:rPr lang="ja-JP" altLang="en-US" sz="1500" dirty="0">
                <a:highlight>
                  <a:srgbClr val="FFFF00"/>
                </a:highlight>
              </a:rPr>
              <a:t>消費メモリ増分</a:t>
            </a:r>
            <a:r>
              <a:rPr lang="ja-JP" altLang="en-US" sz="1500" dirty="0"/>
              <a:t>が最小のタスクに最高優先度を付与</a:t>
            </a:r>
            <a:endParaRPr lang="en-US" altLang="ja-JP" sz="1350" dirty="0"/>
          </a:p>
        </p:txBody>
      </p:sp>
      <p:sp>
        <p:nvSpPr>
          <p:cNvPr id="11" name="正方形/長方形 10">
            <a:extLst>
              <a:ext uri="{FF2B5EF4-FFF2-40B4-BE49-F238E27FC236}">
                <a16:creationId xmlns:a16="http://schemas.microsoft.com/office/drawing/2014/main" id="{C5CC6C92-BCD1-4547-B1A6-F477704D34F0}"/>
              </a:ext>
            </a:extLst>
          </p:cNvPr>
          <p:cNvSpPr/>
          <p:nvPr/>
        </p:nvSpPr>
        <p:spPr>
          <a:xfrm>
            <a:off x="1331751" y="3141452"/>
            <a:ext cx="2023182" cy="3649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rPr>
              <a:t>LMCF[2]</a:t>
            </a:r>
            <a:endParaRPr lang="ja-JP" altLang="en-US" dirty="0">
              <a:solidFill>
                <a:schemeClr val="tx1"/>
              </a:solidFill>
            </a:endParaRPr>
          </a:p>
        </p:txBody>
      </p:sp>
      <p:sp>
        <p:nvSpPr>
          <p:cNvPr id="18" name="矢印: 下 17">
            <a:extLst>
              <a:ext uri="{FF2B5EF4-FFF2-40B4-BE49-F238E27FC236}">
                <a16:creationId xmlns:a16="http://schemas.microsoft.com/office/drawing/2014/main" id="{5E65D72C-1406-4DC0-82FA-A77BD6E2A193}"/>
              </a:ext>
            </a:extLst>
          </p:cNvPr>
          <p:cNvSpPr/>
          <p:nvPr/>
        </p:nvSpPr>
        <p:spPr>
          <a:xfrm>
            <a:off x="6152322" y="3902074"/>
            <a:ext cx="1534355" cy="371507"/>
          </a:xfrm>
          <a:prstGeom prst="downArrow">
            <a:avLst/>
          </a:prstGeom>
          <a:solidFill>
            <a:srgbClr val="FF0000"/>
          </a:solid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6" name="四角形吹き出し 15"/>
              <p:cNvSpPr/>
              <p:nvPr/>
            </p:nvSpPr>
            <p:spPr>
              <a:xfrm flipH="1">
                <a:off x="5783767" y="5127066"/>
                <a:ext cx="1286408" cy="488760"/>
              </a:xfrm>
              <a:prstGeom prst="wedgeRectCallout">
                <a:avLst>
                  <a:gd name="adj1" fmla="val 247509"/>
                  <a:gd name="adj2" fmla="val -68293"/>
                </a:avLst>
              </a:prstGeom>
              <a:solidFill>
                <a:schemeClr val="bg1"/>
              </a:solidFill>
              <a:ln>
                <a:solidFill>
                  <a:schemeClr val="tx1"/>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350" dirty="0"/>
                  <a:t>換算レート</a:t>
                </a:r>
                <a:endParaRPr lang="en-US" altLang="ja-JP" sz="1350" dirty="0"/>
              </a:p>
              <a:p>
                <a:pPr algn="ctr"/>
                <a14:m>
                  <m:oMathPara xmlns:m="http://schemas.openxmlformats.org/officeDocument/2006/math">
                    <m:oMathParaPr>
                      <m:jc m:val="centerGroup"/>
                    </m:oMathParaPr>
                    <m:oMath xmlns:m="http://schemas.openxmlformats.org/officeDocument/2006/math">
                      <m:r>
                        <a:rPr lang="en-US" altLang="ja-JP" sz="1350" i="1">
                          <a:latin typeface="Cambria Math" panose="02040503050406030204" pitchFamily="18" charset="0"/>
                        </a:rPr>
                        <m:t>(</m:t>
                      </m:r>
                      <m:r>
                        <a:rPr lang="ja-JP" altLang="en-US" sz="1350" i="1">
                          <a:latin typeface="Cambria Math" panose="02040503050406030204" pitchFamily="18" charset="0"/>
                        </a:rPr>
                        <m:t>𝛼</m:t>
                      </m:r>
                      <m:r>
                        <a:rPr lang="en-US" altLang="ja-JP" sz="1350" i="1">
                          <a:latin typeface="Cambria Math" panose="02040503050406030204" pitchFamily="18" charset="0"/>
                        </a:rPr>
                        <m:t>&gt;0)</m:t>
                      </m:r>
                    </m:oMath>
                  </m:oMathPara>
                </a14:m>
                <a:endParaRPr lang="en-US" altLang="ja-JP" sz="1350" dirty="0"/>
              </a:p>
            </p:txBody>
          </p:sp>
        </mc:Choice>
        <mc:Fallback xmlns="">
          <p:sp>
            <p:nvSpPr>
              <p:cNvPr id="16" name="四角形吹き出し 15"/>
              <p:cNvSpPr>
                <a:spLocks noRot="1" noChangeAspect="1" noMove="1" noResize="1" noEditPoints="1" noAdjustHandles="1" noChangeArrowheads="1" noChangeShapeType="1" noTextEdit="1"/>
              </p:cNvSpPr>
              <p:nvPr/>
            </p:nvSpPr>
            <p:spPr>
              <a:xfrm flipH="1">
                <a:off x="5783767" y="5127066"/>
                <a:ext cx="1286408" cy="488760"/>
              </a:xfrm>
              <a:prstGeom prst="wedgeRectCallout">
                <a:avLst>
                  <a:gd name="adj1" fmla="val 247509"/>
                  <a:gd name="adj2" fmla="val -68293"/>
                </a:avLst>
              </a:prstGeom>
              <a:blipFill>
                <a:blip r:embed="rId4"/>
                <a:stretch>
                  <a:fillRect b="-2913"/>
                </a:stretch>
              </a:blipFill>
              <a:ln>
                <a:solidFill>
                  <a:schemeClr val="tx1"/>
                </a:solidFill>
              </a:ln>
            </p:spPr>
            <p:txBody>
              <a:bodyPr/>
              <a:lstStyle/>
              <a:p>
                <a:r>
                  <a:rPr lang="ja-JP" altLang="en-US">
                    <a:noFill/>
                  </a:rPr>
                  <a:t> </a:t>
                </a:r>
              </a:p>
            </p:txBody>
          </p:sp>
        </mc:Fallback>
      </mc:AlternateContent>
      <p:sp>
        <p:nvSpPr>
          <p:cNvPr id="19" name="フッター プレースホルダー 11">
            <a:extLst>
              <a:ext uri="{FF2B5EF4-FFF2-40B4-BE49-F238E27FC236}">
                <a16:creationId xmlns:a16="http://schemas.microsoft.com/office/drawing/2014/main" id="{C8C54DF8-86B9-4FAB-8D50-58C363D2B57B}"/>
              </a:ext>
            </a:extLst>
          </p:cNvPr>
          <p:cNvSpPr txBox="1">
            <a:spLocks/>
          </p:cNvSpPr>
          <p:nvPr/>
        </p:nvSpPr>
        <p:spPr>
          <a:xfrm>
            <a:off x="1212209" y="5739371"/>
            <a:ext cx="4940113" cy="404118"/>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788" dirty="0"/>
              <a:t>[2]Y. Machigashira and A. Nakata, “An improved LLF scheduling for reducing maximum heap memory consumption by considering laxity time”, In Proc. of 12</a:t>
            </a:r>
            <a:r>
              <a:rPr lang="en-US" altLang="ja-JP" sz="788" baseline="30000" dirty="0"/>
              <a:t>th</a:t>
            </a:r>
            <a:r>
              <a:rPr lang="en-US" altLang="ja-JP" sz="788" dirty="0"/>
              <a:t> Int. </a:t>
            </a:r>
            <a:r>
              <a:rPr lang="en-US" altLang="ja-JP" sz="788" dirty="0" err="1"/>
              <a:t>Symp</a:t>
            </a:r>
            <a:r>
              <a:rPr lang="en-US" altLang="ja-JP" sz="788" dirty="0"/>
              <a:t>. on Theoretical Aspects of Software Engineering, pp.144-149, IEEE Computer Society Press, 2018.</a:t>
            </a:r>
            <a:endParaRPr lang="ja-JP" altLang="en-US" sz="788" dirty="0"/>
          </a:p>
        </p:txBody>
      </p:sp>
      <p:sp>
        <p:nvSpPr>
          <p:cNvPr id="2" name="スライド番号プレースホルダー 1">
            <a:extLst>
              <a:ext uri="{FF2B5EF4-FFF2-40B4-BE49-F238E27FC236}">
                <a16:creationId xmlns:a16="http://schemas.microsoft.com/office/drawing/2014/main" id="{CC80DDEA-20AF-4A02-93C0-2915428D2D10}"/>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Tree>
    <p:extLst>
      <p:ext uri="{BB962C8B-B14F-4D97-AF65-F5344CB8AC3E}">
        <p14:creationId xmlns:p14="http://schemas.microsoft.com/office/powerpoint/2010/main" val="15863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8"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0A7B3-6853-4604-A79A-D2030BC41930}"/>
              </a:ext>
            </a:extLst>
          </p:cNvPr>
          <p:cNvSpPr>
            <a:spLocks noGrp="1"/>
          </p:cNvSpPr>
          <p:nvPr>
            <p:ph type="title"/>
          </p:nvPr>
        </p:nvSpPr>
        <p:spPr/>
        <p:txBody>
          <a:bodyPr/>
          <a:lstStyle/>
          <a:p>
            <a:r>
              <a:rPr kumimoji="1" lang="ja-JP" altLang="en-US" dirty="0"/>
              <a:t>先行研究の問題点</a:t>
            </a:r>
          </a:p>
        </p:txBody>
      </p:sp>
      <p:sp>
        <p:nvSpPr>
          <p:cNvPr id="3" name="コンテンツ プレースホルダー 2">
            <a:extLst>
              <a:ext uri="{FF2B5EF4-FFF2-40B4-BE49-F238E27FC236}">
                <a16:creationId xmlns:a16="http://schemas.microsoft.com/office/drawing/2014/main" id="{2F9B0A24-1DE8-4B03-BE1D-5F06C447528C}"/>
              </a:ext>
            </a:extLst>
          </p:cNvPr>
          <p:cNvSpPr>
            <a:spLocks noGrp="1"/>
          </p:cNvSpPr>
          <p:nvPr>
            <p:ph idx="1"/>
          </p:nvPr>
        </p:nvSpPr>
        <p:spPr/>
        <p:txBody>
          <a:bodyPr/>
          <a:lstStyle/>
          <a:p>
            <a:r>
              <a:rPr kumimoji="1" lang="ja-JP" altLang="en-US" dirty="0"/>
              <a:t>先行研究では、</a:t>
            </a:r>
            <a:r>
              <a:rPr kumimoji="1" lang="en-US" altLang="ja-JP" dirty="0"/>
              <a:t>θ(</a:t>
            </a:r>
            <a:r>
              <a:rPr kumimoji="1" lang="ja-JP" altLang="en-US" dirty="0"/>
              <a:t>𝛼</a:t>
            </a:r>
            <a:r>
              <a:rPr kumimoji="1" lang="en-US" altLang="ja-JP" dirty="0"/>
              <a:t>×</a:t>
            </a:r>
            <a:r>
              <a:rPr kumimoji="1" lang="ja-JP" altLang="en-US" dirty="0"/>
              <a:t>消費メモリ増分＋</a:t>
            </a:r>
            <a:r>
              <a:rPr kumimoji="1" lang="en-US" altLang="ja-JP" dirty="0"/>
              <a:t>(</a:t>
            </a:r>
            <a:r>
              <a:rPr kumimoji="1" lang="ja-JP" altLang="en-US" dirty="0"/>
              <a:t>残余実行時間</a:t>
            </a:r>
            <a:r>
              <a:rPr kumimoji="1" lang="en-US" altLang="ja-JP" dirty="0"/>
              <a:t>×</a:t>
            </a:r>
            <a:r>
              <a:rPr kumimoji="1" lang="ja-JP" altLang="en-US" dirty="0"/>
              <a:t>余裕時間</a:t>
            </a:r>
            <a:r>
              <a:rPr kumimoji="1" lang="en-US" altLang="ja-JP" dirty="0"/>
              <a:t>))</a:t>
            </a:r>
            <a:r>
              <a:rPr kumimoji="1" lang="ja-JP" altLang="en-US" dirty="0"/>
              <a:t>の</a:t>
            </a:r>
            <a:r>
              <a:rPr kumimoji="1" lang="en-US" altLang="ja-JP" dirty="0"/>
              <a:t>α</a:t>
            </a:r>
            <a:r>
              <a:rPr kumimoji="1" lang="ja-JP" altLang="en-US" dirty="0"/>
              <a:t>の値は任意で固定することにしている</a:t>
            </a:r>
            <a:endParaRPr kumimoji="1" lang="en-US" altLang="ja-JP" dirty="0"/>
          </a:p>
          <a:p>
            <a:endParaRPr lang="en-US" altLang="ja-JP" dirty="0"/>
          </a:p>
          <a:p>
            <a:r>
              <a:rPr kumimoji="1" lang="ja-JP" altLang="en-US" dirty="0"/>
              <a:t>もし、メモリ増分が極限に小さく時間が極限に大きいとき、</a:t>
            </a:r>
            <a:endParaRPr kumimoji="1" lang="en-US" altLang="ja-JP" dirty="0"/>
          </a:p>
          <a:p>
            <a:pPr marL="0" indent="0">
              <a:buNone/>
            </a:pPr>
            <a:r>
              <a:rPr lang="ja-JP" altLang="en-US" dirty="0"/>
              <a:t>　メモリを考慮されず時間のみで優先度が決められてしまう</a:t>
            </a:r>
            <a:endParaRPr lang="en-US" altLang="ja-JP" dirty="0"/>
          </a:p>
          <a:p>
            <a:pPr marL="0" indent="0">
              <a:buNone/>
            </a:pPr>
            <a:endParaRPr kumimoji="1" lang="en-US" altLang="ja-JP" dirty="0"/>
          </a:p>
          <a:p>
            <a:r>
              <a:rPr lang="ja-JP" altLang="en-US" dirty="0"/>
              <a:t>最良な</a:t>
            </a:r>
            <a:r>
              <a:rPr lang="en-US" altLang="ja-JP" dirty="0"/>
              <a:t>α</a:t>
            </a:r>
            <a:r>
              <a:rPr lang="ja-JP" altLang="en-US" dirty="0"/>
              <a:t>の値を求めることでメモリ消費量をさらに小さくすることができる</a:t>
            </a:r>
            <a:endParaRPr kumimoji="1" lang="en-US" altLang="ja-JP" dirty="0"/>
          </a:p>
        </p:txBody>
      </p:sp>
      <p:sp>
        <p:nvSpPr>
          <p:cNvPr id="4" name="日付プレースホルダー 3">
            <a:extLst>
              <a:ext uri="{FF2B5EF4-FFF2-40B4-BE49-F238E27FC236}">
                <a16:creationId xmlns:a16="http://schemas.microsoft.com/office/drawing/2014/main" id="{9C639AAB-3B0C-453B-B924-A2ACBAF11CE3}"/>
              </a:ext>
            </a:extLst>
          </p:cNvPr>
          <p:cNvSpPr>
            <a:spLocks noGrp="1"/>
          </p:cNvSpPr>
          <p:nvPr>
            <p:ph type="dt" sz="half" idx="10"/>
          </p:nvPr>
        </p:nvSpPr>
        <p:spPr>
          <a:xfrm>
            <a:off x="7532914" y="6135089"/>
            <a:ext cx="1005866" cy="387631"/>
          </a:xfrm>
        </p:spPr>
        <p:txBody>
          <a:bodyPr/>
          <a:lstStyle/>
          <a:p>
            <a:fld id="{4D96669A-E102-4395-96F6-7A7013F805F3}"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C8473446-7403-49A5-A15B-A100738C3CD9}"/>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Tree>
    <p:extLst>
      <p:ext uri="{BB962C8B-B14F-4D97-AF65-F5344CB8AC3E}">
        <p14:creationId xmlns:p14="http://schemas.microsoft.com/office/powerpoint/2010/main" val="410322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a:bodyPr>
          <a:lstStyle/>
          <a:p>
            <a:r>
              <a:rPr kumimoji="1" lang="ja-JP" altLang="en-US" dirty="0"/>
              <a:t>問題点の例</a:t>
            </a:r>
            <a:r>
              <a:rPr kumimoji="1" lang="en-US" altLang="ja-JP" dirty="0"/>
              <a:t>(α</a:t>
            </a:r>
            <a:r>
              <a:rPr kumimoji="1" lang="ja-JP" altLang="en-US" dirty="0"/>
              <a:t>＝</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xfrm>
            <a:off x="7608013" y="6135089"/>
            <a:ext cx="930767" cy="419606"/>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15EEE944-26C4-40D9-8A44-5D0C9F9862D7}" type="datetime1">
              <a:rPr kumimoji="1" lang="ja-JP" altLang="en-US" smtClean="0"/>
              <a:t>2020/12/20</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p:cNvCxnSpPr>
          <p:nvPr/>
        </p:nvCxnSpPr>
        <p:spPr>
          <a:xfrm flipH="1">
            <a:off x="5912725" y="2089185"/>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270036" y="5104521"/>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1735104415"/>
              </p:ext>
            </p:extLst>
          </p:nvPr>
        </p:nvGraphicFramePr>
        <p:xfrm>
          <a:off x="2845955" y="1610387"/>
          <a:ext cx="3117972" cy="1188720"/>
        </p:xfrm>
        <a:graphic>
          <a:graphicData uri="http://schemas.openxmlformats.org/drawingml/2006/table">
            <a:tbl>
              <a:tblPr firstRow="1" bandRow="1">
                <a:tableStyleId>{2A488322-F2BA-4B5B-9748-0D474271808F}</a:tableStyleId>
              </a:tblPr>
              <a:tblGrid>
                <a:gridCol w="1736319">
                  <a:extLst>
                    <a:ext uri="{9D8B030D-6E8A-4147-A177-3AD203B41FA5}">
                      <a16:colId xmlns:a16="http://schemas.microsoft.com/office/drawing/2014/main" val="2057550029"/>
                    </a:ext>
                  </a:extLst>
                </a:gridCol>
                <a:gridCol w="683232">
                  <a:extLst>
                    <a:ext uri="{9D8B030D-6E8A-4147-A177-3AD203B41FA5}">
                      <a16:colId xmlns:a16="http://schemas.microsoft.com/office/drawing/2014/main" val="212249959"/>
                    </a:ext>
                  </a:extLst>
                </a:gridCol>
                <a:gridCol w="69842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grpSp>
        <p:nvGrpSpPr>
          <p:cNvPr id="60" name="グループ化 59">
            <a:extLst>
              <a:ext uri="{FF2B5EF4-FFF2-40B4-BE49-F238E27FC236}">
                <a16:creationId xmlns:a16="http://schemas.microsoft.com/office/drawing/2014/main" id="{A21B5624-E967-4A6B-B4CE-3BD8E2954BF1}"/>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61" name="グループ化 60">
              <a:extLst>
                <a:ext uri="{FF2B5EF4-FFF2-40B4-BE49-F238E27FC236}">
                  <a16:creationId xmlns:a16="http://schemas.microsoft.com/office/drawing/2014/main" id="{B2245895-5640-427C-96F2-4180CC380912}"/>
                </a:ext>
              </a:extLst>
            </p:cNvPr>
            <p:cNvGrpSpPr/>
            <p:nvPr/>
          </p:nvGrpSpPr>
          <p:grpSpPr>
            <a:xfrm>
              <a:off x="5210622" y="3474765"/>
              <a:ext cx="3964051" cy="2967866"/>
              <a:chOff x="4572000" y="3602224"/>
              <a:chExt cx="3964051" cy="2967866"/>
            </a:xfrm>
          </p:grpSpPr>
          <p:cxnSp>
            <p:nvCxnSpPr>
              <p:cNvPr id="78" name="直線矢印コネクタ 77">
                <a:extLst>
                  <a:ext uri="{FF2B5EF4-FFF2-40B4-BE49-F238E27FC236}">
                    <a16:creationId xmlns:a16="http://schemas.microsoft.com/office/drawing/2014/main" id="{4F202CDE-A6CE-4501-8F01-BCD3589EDAD1}"/>
                  </a:ext>
                </a:extLst>
              </p:cNvPr>
              <p:cNvCxnSpPr>
                <a:cxnSpLocks/>
                <a:stCxn id="92" idx="5"/>
                <a:endCxn id="93"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589C4FD9-E870-4C4A-AD4B-FF03259CA7B5}"/>
                  </a:ext>
                </a:extLst>
              </p:cNvPr>
              <p:cNvCxnSpPr>
                <a:cxnSpLocks/>
                <a:stCxn id="93" idx="5"/>
                <a:endCxn id="99" idx="1"/>
              </p:cNvCxnSpPr>
              <p:nvPr/>
            </p:nvCxnSpPr>
            <p:spPr>
              <a:xfrm>
                <a:off x="7879839" y="4795584"/>
                <a:ext cx="182522" cy="15943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8E4CAA1-655F-455C-9293-8C9CA875386A}"/>
                  </a:ext>
                </a:extLst>
              </p:cNvPr>
              <p:cNvCxnSpPr>
                <a:cxnSpLocks/>
                <a:stCxn id="117" idx="5"/>
                <a:endCxn id="92"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111F30A-25D3-4F03-A6DF-5C0DF6B32C43}"/>
                  </a:ext>
                </a:extLst>
              </p:cNvPr>
              <p:cNvCxnSpPr>
                <a:cxnSpLocks/>
                <a:stCxn id="104" idx="3"/>
                <a:endCxn id="108"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D5507BD-99E3-433B-AE3A-6F5670CFBC20}"/>
                  </a:ext>
                </a:extLst>
              </p:cNvPr>
              <p:cNvCxnSpPr>
                <a:cxnSpLocks/>
                <a:stCxn id="114" idx="5"/>
                <a:endCxn id="115"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51CAEE-F1BD-4126-BFF9-D0112A3E36F3}"/>
                  </a:ext>
                </a:extLst>
              </p:cNvPr>
              <p:cNvCxnSpPr>
                <a:cxnSpLocks/>
                <a:stCxn id="115" idx="5"/>
                <a:endCxn id="116"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F808059D-C310-4AD5-877E-739DF5B6F73E}"/>
                  </a:ext>
                </a:extLst>
              </p:cNvPr>
              <p:cNvCxnSpPr>
                <a:cxnSpLocks/>
                <a:stCxn id="108" idx="5"/>
                <a:endCxn id="114"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2BD181-694F-4058-85D0-1A3BE2FB979B}"/>
                  </a:ext>
                </a:extLst>
              </p:cNvPr>
              <p:cNvCxnSpPr>
                <a:cxnSpLocks/>
                <a:stCxn id="99" idx="3"/>
                <a:endCxn id="118" idx="7"/>
              </p:cNvCxnSpPr>
              <p:nvPr/>
            </p:nvCxnSpPr>
            <p:spPr>
              <a:xfrm flipH="1">
                <a:off x="7889823" y="5229382"/>
                <a:ext cx="172538" cy="143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A8F96424-90FB-4BDD-AE54-4912FB9F9BD9}"/>
                  </a:ext>
                </a:extLst>
              </p:cNvPr>
              <p:cNvCxnSpPr>
                <a:cxnSpLocks/>
                <a:stCxn id="118" idx="3"/>
                <a:endCxn id="119" idx="7"/>
              </p:cNvCxnSpPr>
              <p:nvPr/>
            </p:nvCxnSpPr>
            <p:spPr>
              <a:xfrm flipH="1">
                <a:off x="7312119" y="5706700"/>
                <a:ext cx="137031" cy="8354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1DCB96E-757C-47F6-B143-D00FDB8FD72D}"/>
                  </a:ext>
                </a:extLst>
              </p:cNvPr>
              <p:cNvCxnSpPr>
                <a:cxnSpLocks/>
                <a:stCxn id="119" idx="3"/>
                <a:endCxn id="116"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AA8425C9-5C44-4E23-8D7F-4B660A181FFF}"/>
                  </a:ext>
                </a:extLst>
              </p:cNvPr>
              <p:cNvGrpSpPr/>
              <p:nvPr/>
            </p:nvGrpSpPr>
            <p:grpSpPr>
              <a:xfrm>
                <a:off x="4572000" y="3602224"/>
                <a:ext cx="3964051" cy="2967866"/>
                <a:chOff x="4017038" y="3161311"/>
                <a:chExt cx="3964051" cy="2967866"/>
              </a:xfrm>
            </p:grpSpPr>
            <p:sp>
              <p:nvSpPr>
                <p:cNvPr id="92" name="円/楕円 96">
                  <a:extLst>
                    <a:ext uri="{FF2B5EF4-FFF2-40B4-BE49-F238E27FC236}">
                      <a16:creationId xmlns:a16="http://schemas.microsoft.com/office/drawing/2014/main" id="{0354ADE4-24F9-4BFC-9985-A63ED3C335A4}"/>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93" name="円/楕円 98">
                  <a:extLst>
                    <a:ext uri="{FF2B5EF4-FFF2-40B4-BE49-F238E27FC236}">
                      <a16:creationId xmlns:a16="http://schemas.microsoft.com/office/drawing/2014/main" id="{A492A522-B53B-4152-89E3-7A5B03DDF889}"/>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sp>
              <p:nvSpPr>
                <p:cNvPr id="99" name="円/楕円 98">
                  <a:extLst>
                    <a:ext uri="{FF2B5EF4-FFF2-40B4-BE49-F238E27FC236}">
                      <a16:creationId xmlns:a16="http://schemas.microsoft.com/office/drawing/2014/main" id="{E1F07F54-0EAB-4E2C-ACC8-8182D211BA88}"/>
                    </a:ext>
                  </a:extLst>
                </p:cNvPr>
                <p:cNvSpPr/>
                <p:nvPr/>
              </p:nvSpPr>
              <p:spPr>
                <a:xfrm>
                  <a:off x="7426127" y="4457281"/>
                  <a:ext cx="554962" cy="38801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102" name="円/楕円 96">
                  <a:extLst>
                    <a:ext uri="{FF2B5EF4-FFF2-40B4-BE49-F238E27FC236}">
                      <a16:creationId xmlns:a16="http://schemas.microsoft.com/office/drawing/2014/main" id="{252BC816-C3D4-40DD-81D6-DB04B3B47591}"/>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04" name="円/楕円 98">
                  <a:extLst>
                    <a:ext uri="{FF2B5EF4-FFF2-40B4-BE49-F238E27FC236}">
                      <a16:creationId xmlns:a16="http://schemas.microsoft.com/office/drawing/2014/main" id="{D49B319F-E0D6-4E48-9E44-CABD9DE93B7B}"/>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108" name="円/楕円 98">
                  <a:extLst>
                    <a:ext uri="{FF2B5EF4-FFF2-40B4-BE49-F238E27FC236}">
                      <a16:creationId xmlns:a16="http://schemas.microsoft.com/office/drawing/2014/main" id="{83E950D2-AA51-43BA-B952-500368B0DBBE}"/>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112" name="直線矢印コネクタ 111">
                  <a:extLst>
                    <a:ext uri="{FF2B5EF4-FFF2-40B4-BE49-F238E27FC236}">
                      <a16:creationId xmlns:a16="http://schemas.microsoft.com/office/drawing/2014/main" id="{6207D5B7-8B05-46B1-A32F-FFD322D88446}"/>
                    </a:ext>
                  </a:extLst>
                </p:cNvPr>
                <p:cNvCxnSpPr>
                  <a:cxnSpLocks/>
                  <a:stCxn id="117" idx="3"/>
                  <a:endCxn id="102"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435C4D66-F6D6-44C1-9BF2-02E84F65D4BF}"/>
                    </a:ext>
                  </a:extLst>
                </p:cNvPr>
                <p:cNvCxnSpPr>
                  <a:cxnSpLocks/>
                  <a:stCxn id="102" idx="3"/>
                  <a:endCxn id="104"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円/楕円 96">
                  <a:extLst>
                    <a:ext uri="{FF2B5EF4-FFF2-40B4-BE49-F238E27FC236}">
                      <a16:creationId xmlns:a16="http://schemas.microsoft.com/office/drawing/2014/main" id="{AE08EC59-75F5-442A-B49C-4135E71450A5}"/>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5" name="円/楕円 98">
                  <a:extLst>
                    <a:ext uri="{FF2B5EF4-FFF2-40B4-BE49-F238E27FC236}">
                      <a16:creationId xmlns:a16="http://schemas.microsoft.com/office/drawing/2014/main" id="{7B1737BC-6588-4EB4-957C-6C1C4CF6975A}"/>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6" name="円/楕円 98">
                  <a:extLst>
                    <a:ext uri="{FF2B5EF4-FFF2-40B4-BE49-F238E27FC236}">
                      <a16:creationId xmlns:a16="http://schemas.microsoft.com/office/drawing/2014/main" id="{17E23B28-0EC5-4FF7-988E-DF094D51773B}"/>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7" name="円/楕円 96">
                  <a:extLst>
                    <a:ext uri="{FF2B5EF4-FFF2-40B4-BE49-F238E27FC236}">
                      <a16:creationId xmlns:a16="http://schemas.microsoft.com/office/drawing/2014/main" id="{2BE6A405-270C-4FA7-84D8-72A3F95FD0E0}"/>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8" name="円/楕円 96">
                  <a:extLst>
                    <a:ext uri="{FF2B5EF4-FFF2-40B4-BE49-F238E27FC236}">
                      <a16:creationId xmlns:a16="http://schemas.microsoft.com/office/drawing/2014/main" id="{D3B99809-88E5-4773-9591-6F703243F2E3}"/>
                    </a:ext>
                  </a:extLst>
                </p:cNvPr>
                <p:cNvSpPr/>
                <p:nvPr/>
              </p:nvSpPr>
              <p:spPr>
                <a:xfrm>
                  <a:off x="6802921" y="4862568"/>
                  <a:ext cx="623207" cy="4724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19" name="円/楕円 98">
                  <a:extLst>
                    <a:ext uri="{FF2B5EF4-FFF2-40B4-BE49-F238E27FC236}">
                      <a16:creationId xmlns:a16="http://schemas.microsoft.com/office/drawing/2014/main" id="{A01DDCD0-07AE-4A7C-B791-4B0C4FC3336D}"/>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62" name="円/楕円 96">
              <a:extLst>
                <a:ext uri="{FF2B5EF4-FFF2-40B4-BE49-F238E27FC236}">
                  <a16:creationId xmlns:a16="http://schemas.microsoft.com/office/drawing/2014/main" id="{1003A792-2198-4EB3-B634-8DA38371F7E0}"/>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7</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3" name="直線矢印コネクタ 62">
              <a:extLst>
                <a:ext uri="{FF2B5EF4-FFF2-40B4-BE49-F238E27FC236}">
                  <a16:creationId xmlns:a16="http://schemas.microsoft.com/office/drawing/2014/main" id="{9BD078B0-7DDD-4045-9879-7429CD63A835}"/>
                </a:ext>
              </a:extLst>
            </p:cNvPr>
            <p:cNvCxnSpPr>
              <a:cxnSpLocks/>
              <a:stCxn id="92" idx="3"/>
              <a:endCxn id="62"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61A26A0-6592-4BA3-89B2-8AEB2CD960B7}"/>
                </a:ext>
              </a:extLst>
            </p:cNvPr>
            <p:cNvCxnSpPr>
              <a:cxnSpLocks/>
              <a:stCxn id="102" idx="5"/>
              <a:endCxn id="62"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円/楕円 96">
              <a:extLst>
                <a:ext uri="{FF2B5EF4-FFF2-40B4-BE49-F238E27FC236}">
                  <a16:creationId xmlns:a16="http://schemas.microsoft.com/office/drawing/2014/main" id="{F994C282-3D52-4999-8646-343D3AED7513}"/>
                </a:ext>
              </a:extLst>
            </p:cNvPr>
            <p:cNvSpPr/>
            <p:nvPr/>
          </p:nvSpPr>
          <p:spPr>
            <a:xfrm>
              <a:off x="6252986" y="4663404"/>
              <a:ext cx="727132" cy="443876"/>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11</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6" name="直線矢印コネクタ 65">
              <a:extLst>
                <a:ext uri="{FF2B5EF4-FFF2-40B4-BE49-F238E27FC236}">
                  <a16:creationId xmlns:a16="http://schemas.microsoft.com/office/drawing/2014/main" id="{0DA18154-1339-418C-A6B2-7F04B66ED61D}"/>
                </a:ext>
              </a:extLst>
            </p:cNvPr>
            <p:cNvCxnSpPr>
              <a:cxnSpLocks/>
              <a:stCxn id="62" idx="3"/>
              <a:endCxn id="65" idx="7"/>
            </p:cNvCxnSpPr>
            <p:nvPr/>
          </p:nvCxnSpPr>
          <p:spPr>
            <a:xfrm flipH="1">
              <a:off x="6873632" y="4668125"/>
              <a:ext cx="122808" cy="60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921D54F-6A82-483C-B34E-2119C0E42041}"/>
                </a:ext>
              </a:extLst>
            </p:cNvPr>
            <p:cNvCxnSpPr>
              <a:cxnSpLocks/>
              <a:stCxn id="104" idx="5"/>
              <a:endCxn id="65" idx="1"/>
            </p:cNvCxnSpPr>
            <p:nvPr/>
          </p:nvCxnSpPr>
          <p:spPr>
            <a:xfrm>
              <a:off x="6254035" y="4668125"/>
              <a:ext cx="105436" cy="602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49F959-1B3D-498A-B9BB-7F36F702BEF9}"/>
                </a:ext>
              </a:extLst>
            </p:cNvPr>
            <p:cNvCxnSpPr>
              <a:cxnSpLocks/>
              <a:stCxn id="65" idx="3"/>
              <a:endCxn id="114" idx="7"/>
            </p:cNvCxnSpPr>
            <p:nvPr/>
          </p:nvCxnSpPr>
          <p:spPr>
            <a:xfrm flipH="1">
              <a:off x="6254035" y="5042276"/>
              <a:ext cx="105436" cy="19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6">
              <a:extLst>
                <a:ext uri="{FF2B5EF4-FFF2-40B4-BE49-F238E27FC236}">
                  <a16:creationId xmlns:a16="http://schemas.microsoft.com/office/drawing/2014/main" id="{99DA15A3-44FB-4A75-868B-B10D05732276}"/>
                </a:ext>
              </a:extLst>
            </p:cNvPr>
            <p:cNvSpPr/>
            <p:nvPr/>
          </p:nvSpPr>
          <p:spPr>
            <a:xfrm>
              <a:off x="6799761" y="5241366"/>
              <a:ext cx="791965" cy="35858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10</a:t>
              </a:r>
              <a:endParaRPr lang="ja-JP" altLang="en-US" dirty="0">
                <a:latin typeface="Times New Roman" pitchFamily="18" charset="0"/>
                <a:ea typeface="HGPｺﾞｼｯｸM" pitchFamily="50" charset="-128"/>
                <a:cs typeface="Times New Roman" pitchFamily="18" charset="0"/>
              </a:endParaRPr>
            </a:p>
          </p:txBody>
        </p:sp>
        <p:sp>
          <p:nvSpPr>
            <p:cNvPr id="70" name="円/楕円 96">
              <a:extLst>
                <a:ext uri="{FF2B5EF4-FFF2-40B4-BE49-F238E27FC236}">
                  <a16:creationId xmlns:a16="http://schemas.microsoft.com/office/drawing/2014/main" id="{7E51B606-8C07-4C5C-9533-8539D87EFCE5}"/>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cxnSp>
          <p:nvCxnSpPr>
            <p:cNvPr id="71" name="直線矢印コネクタ 70">
              <a:extLst>
                <a:ext uri="{FF2B5EF4-FFF2-40B4-BE49-F238E27FC236}">
                  <a16:creationId xmlns:a16="http://schemas.microsoft.com/office/drawing/2014/main" id="{566F8D41-471A-412D-9A5F-626BDC240ECE}"/>
                </a:ext>
              </a:extLst>
            </p:cNvPr>
            <p:cNvCxnSpPr>
              <a:cxnSpLocks/>
              <a:stCxn id="62" idx="5"/>
              <a:endCxn id="70"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853DA69-D0BB-46BB-AAEE-31853BC243C4}"/>
                </a:ext>
              </a:extLst>
            </p:cNvPr>
            <p:cNvCxnSpPr>
              <a:cxnSpLocks/>
              <a:stCxn id="93" idx="3"/>
              <a:endCxn id="70"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50A2C3D-0373-4181-A4CB-AF92552B5F71}"/>
                </a:ext>
              </a:extLst>
            </p:cNvPr>
            <p:cNvCxnSpPr>
              <a:cxnSpLocks/>
            </p:cNvCxnSpPr>
            <p:nvPr/>
          </p:nvCxnSpPr>
          <p:spPr>
            <a:xfrm>
              <a:off x="6784953" y="5105832"/>
              <a:ext cx="195167" cy="1425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66079819-1ABF-40AA-959B-E52E0B401127}"/>
                </a:ext>
              </a:extLst>
            </p:cNvPr>
            <p:cNvCxnSpPr>
              <a:cxnSpLocks/>
              <a:stCxn id="70" idx="3"/>
              <a:endCxn id="69" idx="7"/>
            </p:cNvCxnSpPr>
            <p:nvPr/>
          </p:nvCxnSpPr>
          <p:spPr>
            <a:xfrm flipH="1">
              <a:off x="7475745" y="5104903"/>
              <a:ext cx="73449" cy="18897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BE5F3F-BC23-4C76-880E-715F9A8AFB7E}"/>
                </a:ext>
              </a:extLst>
            </p:cNvPr>
            <p:cNvCxnSpPr>
              <a:cxnSpLocks/>
              <a:stCxn id="69" idx="3"/>
              <a:endCxn id="115" idx="7"/>
            </p:cNvCxnSpPr>
            <p:nvPr/>
          </p:nvCxnSpPr>
          <p:spPr>
            <a:xfrm flipH="1">
              <a:off x="6835497" y="5547437"/>
              <a:ext cx="80245" cy="11901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A75E0F5-7BE2-4845-B4F5-BC340E838FE0}"/>
                </a:ext>
              </a:extLst>
            </p:cNvPr>
            <p:cNvCxnSpPr>
              <a:cxnSpLocks/>
              <a:stCxn id="69" idx="5"/>
              <a:endCxn id="119" idx="1"/>
            </p:cNvCxnSpPr>
            <p:nvPr/>
          </p:nvCxnSpPr>
          <p:spPr>
            <a:xfrm>
              <a:off x="7475745" y="5547437"/>
              <a:ext cx="69208" cy="11535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4347BA2-FED8-49A5-A523-A73EB8E589AE}"/>
                </a:ext>
              </a:extLst>
            </p:cNvPr>
            <p:cNvCxnSpPr>
              <a:cxnSpLocks/>
              <a:stCxn id="70" idx="5"/>
              <a:endCxn id="118" idx="1"/>
            </p:cNvCxnSpPr>
            <p:nvPr/>
          </p:nvCxnSpPr>
          <p:spPr>
            <a:xfrm>
              <a:off x="7941612" y="5104903"/>
              <a:ext cx="146159" cy="1403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 name="テキスト ボックス 4">
            <a:extLst>
              <a:ext uri="{FF2B5EF4-FFF2-40B4-BE49-F238E27FC236}">
                <a16:creationId xmlns:a16="http://schemas.microsoft.com/office/drawing/2014/main" id="{7B72A3FD-40D5-495D-885D-7C7AB2FC258B}"/>
              </a:ext>
            </a:extLst>
          </p:cNvPr>
          <p:cNvSpPr txBox="1"/>
          <p:nvPr/>
        </p:nvSpPr>
        <p:spPr>
          <a:xfrm>
            <a:off x="4293303" y="5668183"/>
            <a:ext cx="2858405" cy="461665"/>
          </a:xfrm>
          <a:prstGeom prst="rect">
            <a:avLst/>
          </a:prstGeom>
          <a:noFill/>
        </p:spPr>
        <p:txBody>
          <a:bodyPr wrap="square" rtlCol="0">
            <a:spAutoFit/>
          </a:bodyPr>
          <a:lstStyle/>
          <a:p>
            <a:r>
              <a:rPr kumimoji="1" lang="ja-JP" altLang="en-US" sz="1200" dirty="0"/>
              <a:t>タスク①：</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2 </a:t>
            </a:r>
            <a:r>
              <a:rPr kumimoji="1" lang="en-US" altLang="ja-JP" sz="1200" dirty="0"/>
              <a:t>+ </a:t>
            </a:r>
            <a:r>
              <a:rPr kumimoji="1" lang="en-US" altLang="ja-JP" sz="1200" dirty="0">
                <a:highlight>
                  <a:srgbClr val="FFFF00"/>
                </a:highlight>
              </a:rPr>
              <a:t>3×997</a:t>
            </a:r>
            <a:r>
              <a:rPr kumimoji="1" lang="en-US" altLang="ja-JP" sz="1200" dirty="0"/>
              <a:t>=2993</a:t>
            </a:r>
          </a:p>
          <a:p>
            <a:r>
              <a:rPr kumimoji="1" lang="ja-JP" altLang="en-US" sz="1200" dirty="0"/>
              <a:t>タスク②：</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5 </a:t>
            </a:r>
            <a:r>
              <a:rPr kumimoji="1" lang="en-US" altLang="ja-JP" sz="1200" dirty="0"/>
              <a:t>+ </a:t>
            </a:r>
            <a:r>
              <a:rPr kumimoji="1" lang="en-US" altLang="ja-JP" sz="1200" dirty="0">
                <a:highlight>
                  <a:srgbClr val="FFFF00"/>
                </a:highlight>
              </a:rPr>
              <a:t>3×97</a:t>
            </a:r>
            <a:r>
              <a:rPr kumimoji="1" lang="en-US" altLang="ja-JP" sz="1200" dirty="0"/>
              <a:t>=296</a:t>
            </a:r>
          </a:p>
        </p:txBody>
      </p:sp>
    </p:spTree>
    <p:extLst>
      <p:ext uri="{BB962C8B-B14F-4D97-AF65-F5344CB8AC3E}">
        <p14:creationId xmlns:p14="http://schemas.microsoft.com/office/powerpoint/2010/main" val="2983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B11BA-A712-482B-82C1-0572443E17CC}"/>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85EC8BE4-02ED-422E-83ED-1162601EF7A3}"/>
              </a:ext>
            </a:extLst>
          </p:cNvPr>
          <p:cNvSpPr>
            <a:spLocks noGrp="1"/>
          </p:cNvSpPr>
          <p:nvPr>
            <p:ph idx="1"/>
          </p:nvPr>
        </p:nvSpPr>
        <p:spPr>
          <a:xfrm>
            <a:off x="2178721" y="2131233"/>
            <a:ext cx="6591985" cy="3777622"/>
          </a:xfrm>
        </p:spPr>
        <p:txBody>
          <a:bodyPr>
            <a:normAutofit fontScale="92500" lnSpcReduction="20000"/>
          </a:bodyPr>
          <a:lstStyle/>
          <a:p>
            <a:r>
              <a:rPr lang="en-US" altLang="ja-JP" dirty="0"/>
              <a:t>α&gt;0</a:t>
            </a:r>
            <a:r>
              <a:rPr lang="ja-JP" altLang="en-US" dirty="0"/>
              <a:t>としてメモリ消費量が小さくなるように</a:t>
            </a:r>
            <a:r>
              <a:rPr lang="en-US" altLang="ja-JP" dirty="0"/>
              <a:t>α</a:t>
            </a:r>
            <a:r>
              <a:rPr lang="ja-JP" altLang="en-US" dirty="0"/>
              <a:t>を設定する</a:t>
            </a:r>
            <a:endParaRPr lang="en-US" altLang="ja-JP" dirty="0"/>
          </a:p>
          <a:p>
            <a:endParaRPr kumimoji="1" lang="en-US" altLang="ja-JP" dirty="0"/>
          </a:p>
          <a:p>
            <a:r>
              <a:rPr lang="ja-JP" altLang="en-US" dirty="0"/>
              <a:t>最後まで求めることは困難かつ多大な時間を要するため</a:t>
            </a:r>
            <a:endParaRPr lang="en-US" altLang="ja-JP" dirty="0"/>
          </a:p>
          <a:p>
            <a:pPr marL="0" indent="0">
              <a:buNone/>
            </a:pPr>
            <a:r>
              <a:rPr kumimoji="1" lang="ja-JP" altLang="en-US" dirty="0"/>
              <a:t>　  タスクの</a:t>
            </a:r>
            <a:r>
              <a:rPr kumimoji="1" lang="en-US" altLang="ja-JP" dirty="0"/>
              <a:t>2</a:t>
            </a:r>
            <a:r>
              <a:rPr kumimoji="1" lang="ja-JP" altLang="en-US" dirty="0"/>
              <a:t>ステップ先</a:t>
            </a:r>
            <a:r>
              <a:rPr kumimoji="1" lang="en-US" altLang="ja-JP" dirty="0"/>
              <a:t>(</a:t>
            </a:r>
            <a:r>
              <a:rPr kumimoji="1" lang="ja-JP" altLang="en-US" dirty="0"/>
              <a:t>次状態</a:t>
            </a:r>
            <a:r>
              <a:rPr kumimoji="1" lang="en-US" altLang="ja-JP" dirty="0"/>
              <a:t>)</a:t>
            </a:r>
            <a:r>
              <a:rPr kumimoji="1" lang="ja-JP" altLang="en-US" dirty="0"/>
              <a:t>までのスケジュールを求める</a:t>
            </a:r>
            <a:endParaRPr kumimoji="1" lang="en-US" altLang="ja-JP" dirty="0"/>
          </a:p>
          <a:p>
            <a:pPr marL="0" indent="0">
              <a:buNone/>
            </a:pPr>
            <a:r>
              <a:rPr lang="ja-JP" altLang="en-US" dirty="0"/>
              <a:t>  </a:t>
            </a:r>
            <a:r>
              <a:rPr kumimoji="1" lang="ja-JP" altLang="en-US" dirty="0"/>
              <a:t>　ための</a:t>
            </a:r>
            <a:r>
              <a:rPr kumimoji="1" lang="en-US" altLang="ja-JP" dirty="0"/>
              <a:t>α</a:t>
            </a:r>
            <a:r>
              <a:rPr lang="ja-JP" altLang="en-US" dirty="0"/>
              <a:t>についての</a:t>
            </a:r>
            <a:r>
              <a:rPr kumimoji="1" lang="ja-JP" altLang="en-US" dirty="0"/>
              <a:t>不等式を求める</a:t>
            </a:r>
            <a:endParaRPr kumimoji="1" lang="en-US" altLang="ja-JP" dirty="0"/>
          </a:p>
          <a:p>
            <a:endParaRPr lang="en-US" altLang="ja-JP" dirty="0"/>
          </a:p>
          <a:p>
            <a:r>
              <a:rPr kumimoji="1" lang="ja-JP" altLang="en-US" dirty="0"/>
              <a:t>そのなかでメモリ消費量が最も小さくなるような</a:t>
            </a:r>
            <a:r>
              <a:rPr kumimoji="1" lang="en-US" altLang="ja-JP" dirty="0"/>
              <a:t>α</a:t>
            </a:r>
            <a:r>
              <a:rPr kumimoji="1" lang="ja-JP" altLang="en-US" dirty="0"/>
              <a:t>を選択</a:t>
            </a:r>
            <a:endParaRPr kumimoji="1" lang="en-US" altLang="ja-JP" dirty="0"/>
          </a:p>
          <a:p>
            <a:endParaRPr lang="en-US" altLang="ja-JP" dirty="0"/>
          </a:p>
          <a:p>
            <a:r>
              <a:rPr kumimoji="1" lang="ja-JP" altLang="en-US" dirty="0"/>
              <a:t>分岐の値とは、、、</a:t>
            </a:r>
            <a:endParaRPr kumimoji="1" lang="en-US" altLang="ja-JP" dirty="0"/>
          </a:p>
          <a:p>
            <a:pPr marL="0" indent="0">
              <a:buNone/>
            </a:pPr>
            <a:r>
              <a:rPr lang="ja-JP" altLang="en-US" dirty="0"/>
              <a:t>　比較する</a:t>
            </a:r>
            <a:r>
              <a:rPr lang="en-US" altLang="ja-JP" dirty="0"/>
              <a:t>θ</a:t>
            </a:r>
            <a:r>
              <a:rPr lang="ja-JP" altLang="en-US" dirty="0"/>
              <a:t>の値の大小が切り替わってタスクの遷移の仕方が</a:t>
            </a:r>
            <a:endParaRPr lang="en-US" altLang="ja-JP" dirty="0"/>
          </a:p>
          <a:p>
            <a:pPr marL="0" indent="0">
              <a:buNone/>
            </a:pPr>
            <a:r>
              <a:rPr lang="ja-JP" altLang="en-US" dirty="0"/>
              <a:t>　変わる値のこと</a:t>
            </a:r>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8FFE787-2063-48D9-B7D1-F1F13D4FC1C0}"/>
              </a:ext>
            </a:extLst>
          </p:cNvPr>
          <p:cNvSpPr>
            <a:spLocks noGrp="1"/>
          </p:cNvSpPr>
          <p:nvPr>
            <p:ph type="dt" sz="half" idx="10"/>
          </p:nvPr>
        </p:nvSpPr>
        <p:spPr>
          <a:xfrm>
            <a:off x="7726166" y="6135089"/>
            <a:ext cx="812614" cy="383864"/>
          </a:xfrm>
        </p:spPr>
        <p:txBody>
          <a:bodyPr/>
          <a:lstStyle/>
          <a:p>
            <a:fld id="{DB531EE2-23B4-4722-8F0E-01FB3723BD97}"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FF813C37-4522-42D0-8BBF-CA1A665592B6}"/>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Tree>
    <p:extLst>
      <p:ext uri="{BB962C8B-B14F-4D97-AF65-F5344CB8AC3E}">
        <p14:creationId xmlns:p14="http://schemas.microsoft.com/office/powerpoint/2010/main" val="180355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C05B7-BA80-4630-98E9-99DEA557A562}"/>
              </a:ext>
            </a:extLst>
          </p:cNvPr>
          <p:cNvSpPr>
            <a:spLocks noGrp="1"/>
          </p:cNvSpPr>
          <p:nvPr>
            <p:ph type="title"/>
          </p:nvPr>
        </p:nvSpPr>
        <p:spPr/>
        <p:txBody>
          <a:bodyPr/>
          <a:lstStyle/>
          <a:p>
            <a:r>
              <a:rPr lang="en-US" altLang="ja-JP" dirty="0"/>
              <a:t>α</a:t>
            </a:r>
            <a:r>
              <a:rPr lang="ja-JP" altLang="en-US" dirty="0"/>
              <a:t>の決定手順</a:t>
            </a:r>
            <a:endParaRPr kumimoji="1" lang="ja-JP" altLang="en-US" dirty="0"/>
          </a:p>
        </p:txBody>
      </p:sp>
      <p:sp>
        <p:nvSpPr>
          <p:cNvPr id="3" name="コンテンツ プレースホルダー 2">
            <a:extLst>
              <a:ext uri="{FF2B5EF4-FFF2-40B4-BE49-F238E27FC236}">
                <a16:creationId xmlns:a16="http://schemas.microsoft.com/office/drawing/2014/main" id="{08B5CB6C-4808-4819-9E58-93466B750DA1}"/>
              </a:ext>
            </a:extLst>
          </p:cNvPr>
          <p:cNvSpPr>
            <a:spLocks noGrp="1"/>
          </p:cNvSpPr>
          <p:nvPr>
            <p:ph idx="1"/>
          </p:nvPr>
        </p:nvSpPr>
        <p:spPr/>
        <p:txBody>
          <a:bodyPr>
            <a:normAutofit/>
          </a:bodyPr>
          <a:lstStyle/>
          <a:p>
            <a:r>
              <a:rPr kumimoji="1" lang="ja-JP" altLang="en-US" dirty="0"/>
              <a:t>初期状態から𝛼</a:t>
            </a:r>
            <a:r>
              <a:rPr kumimoji="1" lang="en-US" altLang="ja-JP" dirty="0"/>
              <a:t>×</a:t>
            </a:r>
            <a:r>
              <a:rPr kumimoji="1" lang="ja-JP" altLang="en-US" dirty="0"/>
              <a:t>消費メモリ増分＋</a:t>
            </a:r>
            <a:r>
              <a:rPr kumimoji="1" lang="en-US" altLang="ja-JP" dirty="0"/>
              <a:t>(</a:t>
            </a:r>
            <a:r>
              <a:rPr kumimoji="1" lang="ja-JP" altLang="en-US" dirty="0"/>
              <a:t>残余実行時間</a:t>
            </a:r>
            <a:r>
              <a:rPr kumimoji="1" lang="en-US" altLang="ja-JP" dirty="0"/>
              <a:t>×</a:t>
            </a:r>
            <a:r>
              <a:rPr kumimoji="1" lang="ja-JP" altLang="en-US" dirty="0"/>
              <a:t>余裕時間</a:t>
            </a:r>
            <a:r>
              <a:rPr kumimoji="1" lang="en-US" altLang="ja-JP" dirty="0"/>
              <a:t>)</a:t>
            </a:r>
            <a:r>
              <a:rPr kumimoji="1" lang="ja-JP" altLang="en-US" dirty="0"/>
              <a:t>の式にそれぞれ値を入れどちらかが選択されるように不等式を立てる</a:t>
            </a:r>
            <a:endParaRPr kumimoji="1" lang="en-US" altLang="ja-JP" dirty="0"/>
          </a:p>
          <a:p>
            <a:pPr marL="0" indent="0">
              <a:buNone/>
            </a:pPr>
            <a:endParaRPr lang="en-US" altLang="ja-JP" dirty="0"/>
          </a:p>
          <a:p>
            <a:r>
              <a:rPr lang="ja-JP" altLang="en-US" dirty="0"/>
              <a:t>不等式の左辺をタスク①、右辺をタスク②の</a:t>
            </a:r>
            <a:r>
              <a:rPr lang="en-US" altLang="ja-JP" dirty="0"/>
              <a:t>θ</a:t>
            </a:r>
            <a:r>
              <a:rPr lang="ja-JP" altLang="en-US" dirty="0"/>
              <a:t>の値とする</a:t>
            </a:r>
            <a:endParaRPr lang="en-US" altLang="ja-JP" dirty="0"/>
          </a:p>
          <a:p>
            <a:endParaRPr lang="en-US" altLang="ja-JP" dirty="0"/>
          </a:p>
          <a:p>
            <a:r>
              <a:rPr lang="ja-JP" altLang="en-US" dirty="0"/>
              <a:t>タスクの</a:t>
            </a:r>
            <a:r>
              <a:rPr lang="en-US" altLang="ja-JP" dirty="0"/>
              <a:t>2</a:t>
            </a:r>
            <a:r>
              <a:rPr lang="ja-JP" altLang="en-US" dirty="0"/>
              <a:t>ステップ先</a:t>
            </a:r>
            <a:r>
              <a:rPr lang="en-US" altLang="ja-JP" dirty="0"/>
              <a:t>(</a:t>
            </a:r>
            <a:r>
              <a:rPr lang="ja-JP" altLang="en-US" dirty="0"/>
              <a:t>次状態</a:t>
            </a:r>
            <a:r>
              <a:rPr lang="en-US" altLang="ja-JP" dirty="0"/>
              <a:t>)</a:t>
            </a:r>
            <a:r>
              <a:rPr lang="ja-JP" altLang="en-US" dirty="0"/>
              <a:t>までのメモリ消費量が最小となる</a:t>
            </a:r>
            <a:r>
              <a:rPr lang="en-US" altLang="ja-JP" dirty="0"/>
              <a:t>α</a:t>
            </a:r>
            <a:r>
              <a:rPr lang="ja-JP" altLang="en-US" dirty="0"/>
              <a:t>を求める</a:t>
            </a:r>
            <a:endParaRPr lang="en-US" altLang="ja-JP" dirty="0"/>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B7E19764-58E2-42B0-9211-371B5F109DCB}"/>
              </a:ext>
            </a:extLst>
          </p:cNvPr>
          <p:cNvSpPr>
            <a:spLocks noGrp="1"/>
          </p:cNvSpPr>
          <p:nvPr>
            <p:ph type="dt" sz="half" idx="10"/>
          </p:nvPr>
        </p:nvSpPr>
        <p:spPr>
          <a:xfrm>
            <a:off x="7546369" y="6135089"/>
            <a:ext cx="992411" cy="353041"/>
          </a:xfrm>
        </p:spPr>
        <p:txBody>
          <a:bodyPr/>
          <a:lstStyle/>
          <a:p>
            <a:fld id="{69E5DE8B-518D-4C2F-8D1D-1E3573FDD7F8}" type="datetime1">
              <a:rPr kumimoji="1" lang="ja-JP" altLang="en-US" smtClean="0"/>
              <a:t>2020/12/20</a:t>
            </a:fld>
            <a:endParaRPr kumimoji="1" lang="ja-JP" altLang="en-US" dirty="0"/>
          </a:p>
        </p:txBody>
      </p:sp>
      <p:sp>
        <p:nvSpPr>
          <p:cNvPr id="5" name="スライド番号プレースホルダー 4">
            <a:extLst>
              <a:ext uri="{FF2B5EF4-FFF2-40B4-BE49-F238E27FC236}">
                <a16:creationId xmlns:a16="http://schemas.microsoft.com/office/drawing/2014/main" id="{ED47EEEA-6AAF-4AAA-8F29-C0C98B03E16B}"/>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336495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kumimoji="1" lang="ja-JP" altLang="en-US" dirty="0"/>
              <a:t>タスクセット例</a:t>
            </a:r>
            <a:r>
              <a:rPr kumimoji="1" lang="en-US" altLang="ja-JP" dirty="0"/>
              <a:t>(</a:t>
            </a:r>
            <a:r>
              <a:rPr kumimoji="1" lang="ja-JP" altLang="en-US" dirty="0"/>
              <a:t>スライド</a:t>
            </a:r>
            <a:r>
              <a:rPr kumimoji="1" lang="en-US" altLang="ja-JP" dirty="0"/>
              <a:t>P6)</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xfrm>
            <a:off x="7608013" y="6135089"/>
            <a:ext cx="930767" cy="419606"/>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2487F7E0-ED5B-4565-B00F-36FBD40B7A2E}" type="datetime1">
              <a:rPr kumimoji="1" lang="ja-JP" altLang="en-US" smtClean="0"/>
              <a:t>2020/12/20</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p:cNvCxnSpPr>
          <p:nvPr/>
        </p:nvCxnSpPr>
        <p:spPr>
          <a:xfrm flipH="1">
            <a:off x="5912725" y="2089185"/>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270036" y="5104521"/>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4008271399"/>
              </p:ext>
            </p:extLst>
          </p:nvPr>
        </p:nvGraphicFramePr>
        <p:xfrm>
          <a:off x="2845955" y="1610387"/>
          <a:ext cx="3117972" cy="1188720"/>
        </p:xfrm>
        <a:graphic>
          <a:graphicData uri="http://schemas.openxmlformats.org/drawingml/2006/table">
            <a:tbl>
              <a:tblPr firstRow="1" bandRow="1">
                <a:tableStyleId>{2A488322-F2BA-4B5B-9748-0D474271808F}</a:tableStyleId>
              </a:tblPr>
              <a:tblGrid>
                <a:gridCol w="1736319">
                  <a:extLst>
                    <a:ext uri="{9D8B030D-6E8A-4147-A177-3AD203B41FA5}">
                      <a16:colId xmlns:a16="http://schemas.microsoft.com/office/drawing/2014/main" val="2057550029"/>
                    </a:ext>
                  </a:extLst>
                </a:gridCol>
                <a:gridCol w="683232">
                  <a:extLst>
                    <a:ext uri="{9D8B030D-6E8A-4147-A177-3AD203B41FA5}">
                      <a16:colId xmlns:a16="http://schemas.microsoft.com/office/drawing/2014/main" val="212249959"/>
                    </a:ext>
                  </a:extLst>
                </a:gridCol>
                <a:gridCol w="69842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grpSp>
        <p:nvGrpSpPr>
          <p:cNvPr id="60" name="グループ化 59">
            <a:extLst>
              <a:ext uri="{FF2B5EF4-FFF2-40B4-BE49-F238E27FC236}">
                <a16:creationId xmlns:a16="http://schemas.microsoft.com/office/drawing/2014/main" id="{A21B5624-E967-4A6B-B4CE-3BD8E2954BF1}"/>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61" name="グループ化 60">
              <a:extLst>
                <a:ext uri="{FF2B5EF4-FFF2-40B4-BE49-F238E27FC236}">
                  <a16:creationId xmlns:a16="http://schemas.microsoft.com/office/drawing/2014/main" id="{B2245895-5640-427C-96F2-4180CC380912}"/>
                </a:ext>
              </a:extLst>
            </p:cNvPr>
            <p:cNvGrpSpPr/>
            <p:nvPr/>
          </p:nvGrpSpPr>
          <p:grpSpPr>
            <a:xfrm>
              <a:off x="5210622" y="3474765"/>
              <a:ext cx="3964051" cy="2967866"/>
              <a:chOff x="4572000" y="3602224"/>
              <a:chExt cx="3964051" cy="2967866"/>
            </a:xfrm>
          </p:grpSpPr>
          <p:cxnSp>
            <p:nvCxnSpPr>
              <p:cNvPr id="78" name="直線矢印コネクタ 77">
                <a:extLst>
                  <a:ext uri="{FF2B5EF4-FFF2-40B4-BE49-F238E27FC236}">
                    <a16:creationId xmlns:a16="http://schemas.microsoft.com/office/drawing/2014/main" id="{4F202CDE-A6CE-4501-8F01-BCD3589EDAD1}"/>
                  </a:ext>
                </a:extLst>
              </p:cNvPr>
              <p:cNvCxnSpPr>
                <a:cxnSpLocks/>
                <a:stCxn id="92" idx="5"/>
                <a:endCxn id="93"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589C4FD9-E870-4C4A-AD4B-FF03259CA7B5}"/>
                  </a:ext>
                </a:extLst>
              </p:cNvPr>
              <p:cNvCxnSpPr>
                <a:cxnSpLocks/>
                <a:stCxn id="93" idx="5"/>
                <a:endCxn id="99" idx="1"/>
              </p:cNvCxnSpPr>
              <p:nvPr/>
            </p:nvCxnSpPr>
            <p:spPr>
              <a:xfrm>
                <a:off x="7879839" y="4795584"/>
                <a:ext cx="182522" cy="15943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8E4CAA1-655F-455C-9293-8C9CA875386A}"/>
                  </a:ext>
                </a:extLst>
              </p:cNvPr>
              <p:cNvCxnSpPr>
                <a:cxnSpLocks/>
                <a:stCxn id="117" idx="5"/>
                <a:endCxn id="92"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111F30A-25D3-4F03-A6DF-5C0DF6B32C43}"/>
                  </a:ext>
                </a:extLst>
              </p:cNvPr>
              <p:cNvCxnSpPr>
                <a:cxnSpLocks/>
                <a:stCxn id="104" idx="3"/>
                <a:endCxn id="108"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D5507BD-99E3-433B-AE3A-6F5670CFBC20}"/>
                  </a:ext>
                </a:extLst>
              </p:cNvPr>
              <p:cNvCxnSpPr>
                <a:cxnSpLocks/>
                <a:stCxn id="114" idx="5"/>
                <a:endCxn id="115"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51CAEE-F1BD-4126-BFF9-D0112A3E36F3}"/>
                  </a:ext>
                </a:extLst>
              </p:cNvPr>
              <p:cNvCxnSpPr>
                <a:cxnSpLocks/>
                <a:stCxn id="115" idx="5"/>
                <a:endCxn id="116"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F808059D-C310-4AD5-877E-739DF5B6F73E}"/>
                  </a:ext>
                </a:extLst>
              </p:cNvPr>
              <p:cNvCxnSpPr>
                <a:cxnSpLocks/>
                <a:stCxn id="108" idx="5"/>
                <a:endCxn id="114"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2BD181-694F-4058-85D0-1A3BE2FB979B}"/>
                  </a:ext>
                </a:extLst>
              </p:cNvPr>
              <p:cNvCxnSpPr>
                <a:cxnSpLocks/>
                <a:stCxn id="99" idx="3"/>
                <a:endCxn id="118" idx="7"/>
              </p:cNvCxnSpPr>
              <p:nvPr/>
            </p:nvCxnSpPr>
            <p:spPr>
              <a:xfrm flipH="1">
                <a:off x="7889823" y="5229382"/>
                <a:ext cx="172538" cy="143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A8F96424-90FB-4BDD-AE54-4912FB9F9BD9}"/>
                  </a:ext>
                </a:extLst>
              </p:cNvPr>
              <p:cNvCxnSpPr>
                <a:cxnSpLocks/>
                <a:stCxn id="118" idx="3"/>
                <a:endCxn id="119" idx="7"/>
              </p:cNvCxnSpPr>
              <p:nvPr/>
            </p:nvCxnSpPr>
            <p:spPr>
              <a:xfrm flipH="1">
                <a:off x="7312119" y="5706700"/>
                <a:ext cx="137031" cy="8354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1DCB96E-757C-47F6-B143-D00FDB8FD72D}"/>
                  </a:ext>
                </a:extLst>
              </p:cNvPr>
              <p:cNvCxnSpPr>
                <a:cxnSpLocks/>
                <a:stCxn id="119" idx="3"/>
                <a:endCxn id="116"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AA8425C9-5C44-4E23-8D7F-4B660A181FFF}"/>
                  </a:ext>
                </a:extLst>
              </p:cNvPr>
              <p:cNvGrpSpPr/>
              <p:nvPr/>
            </p:nvGrpSpPr>
            <p:grpSpPr>
              <a:xfrm>
                <a:off x="4572000" y="3602224"/>
                <a:ext cx="3964051" cy="2967866"/>
                <a:chOff x="4017038" y="3161311"/>
                <a:chExt cx="3964051" cy="2967866"/>
              </a:xfrm>
            </p:grpSpPr>
            <p:sp>
              <p:nvSpPr>
                <p:cNvPr id="92" name="円/楕円 96">
                  <a:extLst>
                    <a:ext uri="{FF2B5EF4-FFF2-40B4-BE49-F238E27FC236}">
                      <a16:creationId xmlns:a16="http://schemas.microsoft.com/office/drawing/2014/main" id="{0354ADE4-24F9-4BFC-9985-A63ED3C335A4}"/>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93" name="円/楕円 98">
                  <a:extLst>
                    <a:ext uri="{FF2B5EF4-FFF2-40B4-BE49-F238E27FC236}">
                      <a16:creationId xmlns:a16="http://schemas.microsoft.com/office/drawing/2014/main" id="{A492A522-B53B-4152-89E3-7A5B03DDF889}"/>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sp>
              <p:nvSpPr>
                <p:cNvPr id="99" name="円/楕円 98">
                  <a:extLst>
                    <a:ext uri="{FF2B5EF4-FFF2-40B4-BE49-F238E27FC236}">
                      <a16:creationId xmlns:a16="http://schemas.microsoft.com/office/drawing/2014/main" id="{E1F07F54-0EAB-4E2C-ACC8-8182D211BA88}"/>
                    </a:ext>
                  </a:extLst>
                </p:cNvPr>
                <p:cNvSpPr/>
                <p:nvPr/>
              </p:nvSpPr>
              <p:spPr>
                <a:xfrm>
                  <a:off x="7426127" y="4457281"/>
                  <a:ext cx="554962" cy="38801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102" name="円/楕円 96">
                  <a:extLst>
                    <a:ext uri="{FF2B5EF4-FFF2-40B4-BE49-F238E27FC236}">
                      <a16:creationId xmlns:a16="http://schemas.microsoft.com/office/drawing/2014/main" id="{252BC816-C3D4-40DD-81D6-DB04B3B47591}"/>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04" name="円/楕円 98">
                  <a:extLst>
                    <a:ext uri="{FF2B5EF4-FFF2-40B4-BE49-F238E27FC236}">
                      <a16:creationId xmlns:a16="http://schemas.microsoft.com/office/drawing/2014/main" id="{D49B319F-E0D6-4E48-9E44-CABD9DE93B7B}"/>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108" name="円/楕円 98">
                  <a:extLst>
                    <a:ext uri="{FF2B5EF4-FFF2-40B4-BE49-F238E27FC236}">
                      <a16:creationId xmlns:a16="http://schemas.microsoft.com/office/drawing/2014/main" id="{83E950D2-AA51-43BA-B952-500368B0DBBE}"/>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112" name="直線矢印コネクタ 111">
                  <a:extLst>
                    <a:ext uri="{FF2B5EF4-FFF2-40B4-BE49-F238E27FC236}">
                      <a16:creationId xmlns:a16="http://schemas.microsoft.com/office/drawing/2014/main" id="{6207D5B7-8B05-46B1-A32F-FFD322D88446}"/>
                    </a:ext>
                  </a:extLst>
                </p:cNvPr>
                <p:cNvCxnSpPr>
                  <a:cxnSpLocks/>
                  <a:stCxn id="117" idx="3"/>
                  <a:endCxn id="102"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435C4D66-F6D6-44C1-9BF2-02E84F65D4BF}"/>
                    </a:ext>
                  </a:extLst>
                </p:cNvPr>
                <p:cNvCxnSpPr>
                  <a:cxnSpLocks/>
                  <a:stCxn id="102" idx="3"/>
                  <a:endCxn id="104"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円/楕円 96">
                  <a:extLst>
                    <a:ext uri="{FF2B5EF4-FFF2-40B4-BE49-F238E27FC236}">
                      <a16:creationId xmlns:a16="http://schemas.microsoft.com/office/drawing/2014/main" id="{AE08EC59-75F5-442A-B49C-4135E71450A5}"/>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5" name="円/楕円 98">
                  <a:extLst>
                    <a:ext uri="{FF2B5EF4-FFF2-40B4-BE49-F238E27FC236}">
                      <a16:creationId xmlns:a16="http://schemas.microsoft.com/office/drawing/2014/main" id="{7B1737BC-6588-4EB4-957C-6C1C4CF6975A}"/>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6" name="円/楕円 98">
                  <a:extLst>
                    <a:ext uri="{FF2B5EF4-FFF2-40B4-BE49-F238E27FC236}">
                      <a16:creationId xmlns:a16="http://schemas.microsoft.com/office/drawing/2014/main" id="{17E23B28-0EC5-4FF7-988E-DF094D51773B}"/>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7" name="円/楕円 96">
                  <a:extLst>
                    <a:ext uri="{FF2B5EF4-FFF2-40B4-BE49-F238E27FC236}">
                      <a16:creationId xmlns:a16="http://schemas.microsoft.com/office/drawing/2014/main" id="{2BE6A405-270C-4FA7-84D8-72A3F95FD0E0}"/>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8" name="円/楕円 96">
                  <a:extLst>
                    <a:ext uri="{FF2B5EF4-FFF2-40B4-BE49-F238E27FC236}">
                      <a16:creationId xmlns:a16="http://schemas.microsoft.com/office/drawing/2014/main" id="{D3B99809-88E5-4773-9591-6F703243F2E3}"/>
                    </a:ext>
                  </a:extLst>
                </p:cNvPr>
                <p:cNvSpPr/>
                <p:nvPr/>
              </p:nvSpPr>
              <p:spPr>
                <a:xfrm>
                  <a:off x="6802921" y="4862568"/>
                  <a:ext cx="623207" cy="4724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19" name="円/楕円 98">
                  <a:extLst>
                    <a:ext uri="{FF2B5EF4-FFF2-40B4-BE49-F238E27FC236}">
                      <a16:creationId xmlns:a16="http://schemas.microsoft.com/office/drawing/2014/main" id="{A01DDCD0-07AE-4A7C-B791-4B0C4FC3336D}"/>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62" name="円/楕円 96">
              <a:extLst>
                <a:ext uri="{FF2B5EF4-FFF2-40B4-BE49-F238E27FC236}">
                  <a16:creationId xmlns:a16="http://schemas.microsoft.com/office/drawing/2014/main" id="{1003A792-2198-4EB3-B634-8DA38371F7E0}"/>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7</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3" name="直線矢印コネクタ 62">
              <a:extLst>
                <a:ext uri="{FF2B5EF4-FFF2-40B4-BE49-F238E27FC236}">
                  <a16:creationId xmlns:a16="http://schemas.microsoft.com/office/drawing/2014/main" id="{9BD078B0-7DDD-4045-9879-7429CD63A835}"/>
                </a:ext>
              </a:extLst>
            </p:cNvPr>
            <p:cNvCxnSpPr>
              <a:cxnSpLocks/>
              <a:stCxn id="92" idx="3"/>
              <a:endCxn id="62"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61A26A0-6592-4BA3-89B2-8AEB2CD960B7}"/>
                </a:ext>
              </a:extLst>
            </p:cNvPr>
            <p:cNvCxnSpPr>
              <a:cxnSpLocks/>
              <a:stCxn id="102" idx="5"/>
              <a:endCxn id="62"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円/楕円 96">
              <a:extLst>
                <a:ext uri="{FF2B5EF4-FFF2-40B4-BE49-F238E27FC236}">
                  <a16:creationId xmlns:a16="http://schemas.microsoft.com/office/drawing/2014/main" id="{F994C282-3D52-4999-8646-343D3AED7513}"/>
                </a:ext>
              </a:extLst>
            </p:cNvPr>
            <p:cNvSpPr/>
            <p:nvPr/>
          </p:nvSpPr>
          <p:spPr>
            <a:xfrm>
              <a:off x="6252986" y="4663404"/>
              <a:ext cx="727132" cy="443876"/>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11</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6" name="直線矢印コネクタ 65">
              <a:extLst>
                <a:ext uri="{FF2B5EF4-FFF2-40B4-BE49-F238E27FC236}">
                  <a16:creationId xmlns:a16="http://schemas.microsoft.com/office/drawing/2014/main" id="{0DA18154-1339-418C-A6B2-7F04B66ED61D}"/>
                </a:ext>
              </a:extLst>
            </p:cNvPr>
            <p:cNvCxnSpPr>
              <a:cxnSpLocks/>
              <a:stCxn id="62" idx="3"/>
              <a:endCxn id="65" idx="7"/>
            </p:cNvCxnSpPr>
            <p:nvPr/>
          </p:nvCxnSpPr>
          <p:spPr>
            <a:xfrm flipH="1">
              <a:off x="6873632" y="4668125"/>
              <a:ext cx="122808" cy="60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921D54F-6A82-483C-B34E-2119C0E42041}"/>
                </a:ext>
              </a:extLst>
            </p:cNvPr>
            <p:cNvCxnSpPr>
              <a:cxnSpLocks/>
              <a:stCxn id="104" idx="5"/>
              <a:endCxn id="65" idx="1"/>
            </p:cNvCxnSpPr>
            <p:nvPr/>
          </p:nvCxnSpPr>
          <p:spPr>
            <a:xfrm>
              <a:off x="6254035" y="4668125"/>
              <a:ext cx="105436" cy="602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49F959-1B3D-498A-B9BB-7F36F702BEF9}"/>
                </a:ext>
              </a:extLst>
            </p:cNvPr>
            <p:cNvCxnSpPr>
              <a:cxnSpLocks/>
              <a:stCxn id="65" idx="3"/>
              <a:endCxn id="114" idx="7"/>
            </p:cNvCxnSpPr>
            <p:nvPr/>
          </p:nvCxnSpPr>
          <p:spPr>
            <a:xfrm flipH="1">
              <a:off x="6254035" y="5042276"/>
              <a:ext cx="105436" cy="19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6">
              <a:extLst>
                <a:ext uri="{FF2B5EF4-FFF2-40B4-BE49-F238E27FC236}">
                  <a16:creationId xmlns:a16="http://schemas.microsoft.com/office/drawing/2014/main" id="{99DA15A3-44FB-4A75-868B-B10D05732276}"/>
                </a:ext>
              </a:extLst>
            </p:cNvPr>
            <p:cNvSpPr/>
            <p:nvPr/>
          </p:nvSpPr>
          <p:spPr>
            <a:xfrm>
              <a:off x="6799761" y="5241366"/>
              <a:ext cx="791965" cy="35858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10</a:t>
              </a:r>
              <a:endParaRPr lang="ja-JP" altLang="en-US" dirty="0">
                <a:latin typeface="Times New Roman" pitchFamily="18" charset="0"/>
                <a:ea typeface="HGPｺﾞｼｯｸM" pitchFamily="50" charset="-128"/>
                <a:cs typeface="Times New Roman" pitchFamily="18" charset="0"/>
              </a:endParaRPr>
            </a:p>
          </p:txBody>
        </p:sp>
        <p:sp>
          <p:nvSpPr>
            <p:cNvPr id="70" name="円/楕円 96">
              <a:extLst>
                <a:ext uri="{FF2B5EF4-FFF2-40B4-BE49-F238E27FC236}">
                  <a16:creationId xmlns:a16="http://schemas.microsoft.com/office/drawing/2014/main" id="{7E51B606-8C07-4C5C-9533-8539D87EFCE5}"/>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cxnSp>
          <p:nvCxnSpPr>
            <p:cNvPr id="71" name="直線矢印コネクタ 70">
              <a:extLst>
                <a:ext uri="{FF2B5EF4-FFF2-40B4-BE49-F238E27FC236}">
                  <a16:creationId xmlns:a16="http://schemas.microsoft.com/office/drawing/2014/main" id="{566F8D41-471A-412D-9A5F-626BDC240ECE}"/>
                </a:ext>
              </a:extLst>
            </p:cNvPr>
            <p:cNvCxnSpPr>
              <a:cxnSpLocks/>
              <a:stCxn id="62" idx="5"/>
              <a:endCxn id="70"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853DA69-D0BB-46BB-AAEE-31853BC243C4}"/>
                </a:ext>
              </a:extLst>
            </p:cNvPr>
            <p:cNvCxnSpPr>
              <a:cxnSpLocks/>
              <a:stCxn id="93" idx="3"/>
              <a:endCxn id="70"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50A2C3D-0373-4181-A4CB-AF92552B5F71}"/>
                </a:ext>
              </a:extLst>
            </p:cNvPr>
            <p:cNvCxnSpPr>
              <a:cxnSpLocks/>
            </p:cNvCxnSpPr>
            <p:nvPr/>
          </p:nvCxnSpPr>
          <p:spPr>
            <a:xfrm>
              <a:off x="6784953" y="5105832"/>
              <a:ext cx="195167" cy="1425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66079819-1ABF-40AA-959B-E52E0B401127}"/>
                </a:ext>
              </a:extLst>
            </p:cNvPr>
            <p:cNvCxnSpPr>
              <a:cxnSpLocks/>
              <a:stCxn id="70" idx="3"/>
              <a:endCxn id="69" idx="7"/>
            </p:cNvCxnSpPr>
            <p:nvPr/>
          </p:nvCxnSpPr>
          <p:spPr>
            <a:xfrm flipH="1">
              <a:off x="7475745" y="5104903"/>
              <a:ext cx="73449" cy="18897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BE5F3F-BC23-4C76-880E-715F9A8AFB7E}"/>
                </a:ext>
              </a:extLst>
            </p:cNvPr>
            <p:cNvCxnSpPr>
              <a:cxnSpLocks/>
              <a:stCxn id="69" idx="3"/>
              <a:endCxn id="115" idx="7"/>
            </p:cNvCxnSpPr>
            <p:nvPr/>
          </p:nvCxnSpPr>
          <p:spPr>
            <a:xfrm flipH="1">
              <a:off x="6835497" y="5547437"/>
              <a:ext cx="80245" cy="11901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A75E0F5-7BE2-4845-B4F5-BC340E838FE0}"/>
                </a:ext>
              </a:extLst>
            </p:cNvPr>
            <p:cNvCxnSpPr>
              <a:cxnSpLocks/>
              <a:stCxn id="69" idx="5"/>
              <a:endCxn id="119" idx="1"/>
            </p:cNvCxnSpPr>
            <p:nvPr/>
          </p:nvCxnSpPr>
          <p:spPr>
            <a:xfrm>
              <a:off x="7475745" y="5547437"/>
              <a:ext cx="69208" cy="11535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4347BA2-FED8-49A5-A523-A73EB8E589AE}"/>
                </a:ext>
              </a:extLst>
            </p:cNvPr>
            <p:cNvCxnSpPr>
              <a:cxnSpLocks/>
              <a:stCxn id="70" idx="5"/>
              <a:endCxn id="118" idx="1"/>
            </p:cNvCxnSpPr>
            <p:nvPr/>
          </p:nvCxnSpPr>
          <p:spPr>
            <a:xfrm>
              <a:off x="7941612" y="5104903"/>
              <a:ext cx="146159" cy="1403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 name="テキスト ボックス 4">
            <a:extLst>
              <a:ext uri="{FF2B5EF4-FFF2-40B4-BE49-F238E27FC236}">
                <a16:creationId xmlns:a16="http://schemas.microsoft.com/office/drawing/2014/main" id="{7B72A3FD-40D5-495D-885D-7C7AB2FC258B}"/>
              </a:ext>
            </a:extLst>
          </p:cNvPr>
          <p:cNvSpPr txBox="1"/>
          <p:nvPr/>
        </p:nvSpPr>
        <p:spPr>
          <a:xfrm>
            <a:off x="4293303" y="5668183"/>
            <a:ext cx="2858405" cy="461665"/>
          </a:xfrm>
          <a:prstGeom prst="rect">
            <a:avLst/>
          </a:prstGeom>
          <a:noFill/>
        </p:spPr>
        <p:txBody>
          <a:bodyPr wrap="square" rtlCol="0">
            <a:spAutoFit/>
          </a:bodyPr>
          <a:lstStyle/>
          <a:p>
            <a:r>
              <a:rPr kumimoji="1" lang="ja-JP" altLang="en-US" sz="1200" dirty="0"/>
              <a:t>タスク①：</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2 </a:t>
            </a:r>
            <a:r>
              <a:rPr kumimoji="1" lang="en-US" altLang="ja-JP" sz="1200" dirty="0"/>
              <a:t>+ </a:t>
            </a:r>
            <a:r>
              <a:rPr kumimoji="1" lang="en-US" altLang="ja-JP" sz="1200" dirty="0">
                <a:highlight>
                  <a:srgbClr val="FFFF00"/>
                </a:highlight>
              </a:rPr>
              <a:t>3×997</a:t>
            </a:r>
            <a:r>
              <a:rPr kumimoji="1" lang="en-US" altLang="ja-JP" sz="1200" dirty="0"/>
              <a:t>=2993</a:t>
            </a:r>
          </a:p>
          <a:p>
            <a:r>
              <a:rPr kumimoji="1" lang="ja-JP" altLang="en-US" sz="1200" dirty="0"/>
              <a:t>タスク②：</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5 </a:t>
            </a:r>
            <a:r>
              <a:rPr kumimoji="1" lang="en-US" altLang="ja-JP" sz="1200" dirty="0"/>
              <a:t>+ </a:t>
            </a:r>
            <a:r>
              <a:rPr kumimoji="1" lang="en-US" altLang="ja-JP" sz="1200" dirty="0">
                <a:highlight>
                  <a:srgbClr val="FFFF00"/>
                </a:highlight>
              </a:rPr>
              <a:t>3×97</a:t>
            </a:r>
            <a:r>
              <a:rPr kumimoji="1" lang="en-US" altLang="ja-JP" sz="1200" dirty="0"/>
              <a:t>=296</a:t>
            </a:r>
          </a:p>
        </p:txBody>
      </p:sp>
    </p:spTree>
    <p:extLst>
      <p:ext uri="{BB962C8B-B14F-4D97-AF65-F5344CB8AC3E}">
        <p14:creationId xmlns:p14="http://schemas.microsoft.com/office/powerpoint/2010/main" val="140307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18874</TotalTime>
  <Words>2464</Words>
  <Application>Microsoft Office PowerPoint</Application>
  <PresentationFormat>画面に合わせる (4:3)</PresentationFormat>
  <Paragraphs>325</Paragraphs>
  <Slides>23</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游ゴシック</vt:lpstr>
      <vt:lpstr>Arial</vt:lpstr>
      <vt:lpstr>Cambria Math</vt:lpstr>
      <vt:lpstr>Century Gothic</vt:lpstr>
      <vt:lpstr>Times New Roman</vt:lpstr>
      <vt:lpstr>Wingdings</vt:lpstr>
      <vt:lpstr>Wingdings 3</vt:lpstr>
      <vt:lpstr>ウィスプ</vt:lpstr>
      <vt:lpstr>LMCLFスケジューリングに おいての換算レートαの決定案</vt:lpstr>
      <vt:lpstr>目次</vt:lpstr>
      <vt:lpstr> 研究背景</vt:lpstr>
      <vt:lpstr>Least Memory,remaining  Computation-time,  and Laxity First(先行研究)</vt:lpstr>
      <vt:lpstr>先行研究の問題点</vt:lpstr>
      <vt:lpstr>問題点の例(α＝1)</vt:lpstr>
      <vt:lpstr>提案手法</vt:lpstr>
      <vt:lpstr>αの決定手順</vt:lpstr>
      <vt:lpstr>タスクセット例(スライドP6)</vt:lpstr>
      <vt:lpstr>αの決定</vt:lpstr>
      <vt:lpstr>αの決定 (初期状態でタスク①が選択)</vt:lpstr>
      <vt:lpstr>αの決定 (初期状態でタスク②が選択)</vt:lpstr>
      <vt:lpstr>αの決定</vt:lpstr>
      <vt:lpstr>αの決め方一般化のための条件</vt:lpstr>
      <vt:lpstr>αの決め方変数の定義</vt:lpstr>
      <vt:lpstr>αの決め方一般化案</vt:lpstr>
      <vt:lpstr>αの決め方一般化案②</vt:lpstr>
      <vt:lpstr>αの決め方一般化案③</vt:lpstr>
      <vt:lpstr>αの決め方一般化案④</vt:lpstr>
      <vt:lpstr>αの決め方一般化案⑤</vt:lpstr>
      <vt:lpstr>αの決め方一般化案⑥</vt:lpstr>
      <vt:lpstr>PowerPoint プレゼンテーション</vt:lpstr>
      <vt:lpstr>今後の方針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LMCLFスケジューリング においての換算レートαの提案</dc:title>
  <dc:creator>新井　諒介</dc:creator>
  <cp:lastModifiedBy>新井　諒介</cp:lastModifiedBy>
  <cp:revision>46</cp:revision>
  <dcterms:created xsi:type="dcterms:W3CDTF">2020-12-15T11:33:05Z</dcterms:created>
  <dcterms:modified xsi:type="dcterms:W3CDTF">2020-12-28T14:20:18Z</dcterms:modified>
</cp:coreProperties>
</file>