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9" r:id="rId2"/>
    <p:sldId id="260" r:id="rId3"/>
    <p:sldId id="457" r:id="rId4"/>
    <p:sldId id="458" r:id="rId5"/>
    <p:sldId id="459" r:id="rId6"/>
    <p:sldId id="460" r:id="rId7"/>
    <p:sldId id="469" r:id="rId8"/>
    <p:sldId id="461" r:id="rId9"/>
    <p:sldId id="462" r:id="rId10"/>
    <p:sldId id="465" r:id="rId11"/>
    <p:sldId id="464" r:id="rId12"/>
    <p:sldId id="470" r:id="rId13"/>
    <p:sldId id="471" r:id="rId14"/>
    <p:sldId id="466" r:id="rId15"/>
    <p:sldId id="467" r:id="rId16"/>
    <p:sldId id="4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新井　諒介" initials="新井　諒介" lastIdx="1" clrIdx="0">
    <p:extLst>
      <p:ext uri="{19B8F6BF-5375-455C-9EA6-DF929625EA0E}">
        <p15:presenceInfo xmlns:p15="http://schemas.microsoft.com/office/powerpoint/2012/main" userId="新井　諒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9" autoAdjust="0"/>
    <p:restoredTop sz="94660"/>
  </p:normalViewPr>
  <p:slideViewPr>
    <p:cSldViewPr snapToGrid="0">
      <p:cViewPr varScale="1">
        <p:scale>
          <a:sx n="56" d="100"/>
          <a:sy n="56" d="100"/>
        </p:scale>
        <p:origin x="36"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30T15:13:26.417"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BFDC5-3BFD-4CDD-B0E6-7168897AA525}" type="datetimeFigureOut">
              <a:rPr kumimoji="1" lang="ja-JP" altLang="en-US" smtClean="0"/>
              <a:t>2020/12/4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1C945-2414-462D-A694-D557FAAD612B}" type="slidenum">
              <a:rPr kumimoji="1" lang="ja-JP" altLang="en-US" smtClean="0"/>
              <a:t>‹#›</a:t>
            </a:fld>
            <a:endParaRPr kumimoji="1" lang="ja-JP" altLang="en-US"/>
          </a:p>
        </p:txBody>
      </p:sp>
    </p:spTree>
    <p:extLst>
      <p:ext uri="{BB962C8B-B14F-4D97-AF65-F5344CB8AC3E}">
        <p14:creationId xmlns:p14="http://schemas.microsoft.com/office/powerpoint/2010/main" val="2986874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F08D10-9AD3-484D-B818-50E6D736494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8406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F08D10-9AD3-484D-B818-50E6D736494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07717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8</a:t>
            </a:fld>
            <a:endParaRPr kumimoji="1" lang="ja-JP" altLang="en-US"/>
          </a:p>
        </p:txBody>
      </p:sp>
    </p:spTree>
    <p:extLst>
      <p:ext uri="{BB962C8B-B14F-4D97-AF65-F5344CB8AC3E}">
        <p14:creationId xmlns:p14="http://schemas.microsoft.com/office/powerpoint/2010/main" val="184061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39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1E00D5-DD71-4C3B-A132-16F1A3347D02}"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4625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4A6D17-1CF9-4645-A6E0-C95F5A2FBE49}"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9769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D4B3E6-9D95-49FB-B0A9-AA91A07D304C}"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53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AEB4ABE-85B4-4F14-8D0C-642492D9CBA0}" type="datetime1">
              <a:rPr kumimoji="1" lang="ja-JP" altLang="en-US" smtClean="0"/>
              <a:t>2020/12/4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906610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3A3C5EC-BD61-4A7C-BEC5-C98FD2830EC1}" type="datetime1">
              <a:rPr kumimoji="1" lang="ja-JP" altLang="en-US" smtClean="0"/>
              <a:t>2020/12/4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3343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705C2FC-BE7D-4FFB-A389-CC3986392DD0}" type="datetime1">
              <a:rPr kumimoji="1" lang="ja-JP" altLang="en-US" smtClean="0"/>
              <a:t>2020/12/4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9281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648AE13-A8F4-4D20-A5AD-6576A2C34FB9}"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06688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100D30-DD83-47BA-9A3B-F6F8E8DB1CC6}"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1312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10845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1EECB02-187B-4C14-B155-7D2A2877FF24}" type="datetime1">
              <a:rPr kumimoji="1" lang="ja-JP" altLang="en-US" smtClean="0"/>
              <a:t>2020/12/4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10008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1E24D38-A082-4873-B6A6-31180A437D51}" type="datetime1">
              <a:rPr kumimoji="1" lang="ja-JP" altLang="en-US" smtClean="0"/>
              <a:t>2020/12/4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2728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AD85D8D-57E7-4038-92DE-AFB77B23B115}" type="datetime1">
              <a:rPr kumimoji="1" lang="ja-JP" altLang="en-US" smtClean="0"/>
              <a:t>2020/12/4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2411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F5BA33-2C71-4237-8348-5A64BA849076}" type="datetime1">
              <a:rPr kumimoji="1" lang="ja-JP" altLang="en-US" smtClean="0"/>
              <a:t>2020/12/4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91879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55F1F-93CD-4521-9B4F-6F1528CA6623}" type="datetime1">
              <a:rPr kumimoji="1" lang="ja-JP" altLang="en-US" smtClean="0"/>
              <a:t>2020/12/4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2891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752556-4909-4F00-ADF1-FF3D42D4D67C}" type="datetime1">
              <a:rPr kumimoji="1" lang="ja-JP" altLang="en-US" smtClean="0"/>
              <a:t>2020/12/4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37754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94C56C-D9AC-479A-AA54-28CB77EDFA4C}" type="datetime1">
              <a:rPr kumimoji="1" lang="ja-JP" altLang="en-US" smtClean="0"/>
              <a:t>2020/12/4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587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6D84FC1-23BD-42D6-8BDC-977B089EEBB3}" type="datetime1">
              <a:rPr kumimoji="1" lang="ja-JP" altLang="en-US" smtClean="0"/>
              <a:t>2020/12/4</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5765743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80.png"/><Relationship Id="rId7"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00.png"/><Relationship Id="rId10" Type="http://schemas.openxmlformats.org/officeDocument/2006/relationships/image" Target="../media/image13.png"/><Relationship Id="rId4" Type="http://schemas.openxmlformats.org/officeDocument/2006/relationships/image" Target="../media/image90.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10" Type="http://schemas.openxmlformats.org/officeDocument/2006/relationships/comments" Target="../comments/comment1.xml"/><Relationship Id="rId4" Type="http://schemas.openxmlformats.org/officeDocument/2006/relationships/image" Target="../media/image9.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21.png"/><Relationship Id="rId7"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1.png"/><Relationship Id="rId4" Type="http://schemas.openxmlformats.org/officeDocument/2006/relationships/image" Target="../media/image3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中田班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p:txBody>
          <a:bodyPr/>
          <a:lstStyle/>
          <a:p>
            <a:pPr defTabSz="257175"/>
            <a:fld id="{4019C492-0F56-4CB2-AABA-99A98A57374A}" type="datetime1">
              <a:rPr kumimoji="0" lang="ja-JP" altLang="en-US">
                <a:solidFill>
                  <a:prstClr val="black">
                    <a:tint val="75000"/>
                  </a:prstClr>
                </a:solidFill>
                <a:latin typeface="Century Gothic" panose="020B0502020202020204"/>
                <a:ea typeface="メイリオ" panose="020B0604030504040204" pitchFamily="50" charset="-128"/>
              </a:rPr>
              <a:pPr defTabSz="257175"/>
              <a:t>2020/12/4</a:t>
            </a:fld>
            <a:endParaRPr kumimoji="0" lang="ja-JP" altLang="en-US">
              <a:solidFill>
                <a:prstClr val="black">
                  <a:tint val="75000"/>
                </a:prstClr>
              </a:solidFill>
              <a:latin typeface="Century Gothic" panose="020B0502020202020204"/>
              <a:ea typeface="メイリオ" panose="020B0604030504040204" pitchFamily="50" charset="-128"/>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defTabSz="192881"/>
            <a:fld id="{6926F6F1-2C0D-41CF-B349-C178C2F00F8B}" type="slidenum">
              <a:rPr kumimoji="0" lang="ja-JP" altLang="en-US">
                <a:latin typeface="Century Gothic" panose="020B0502020202020204"/>
                <a:ea typeface="メイリオ" panose="020B0604030504040204" pitchFamily="50" charset="-128"/>
              </a:rPr>
              <a:pPr defTabSz="192881"/>
              <a:t>1</a:t>
            </a:fld>
            <a:endParaRPr kumimoji="0" lang="ja-JP" altLang="en-US">
              <a:latin typeface="Century Gothic" panose="020B0502020202020204"/>
              <a:ea typeface="メイリオ" panose="020B0604030504040204" pitchFamily="50" charset="-128"/>
            </a:endParaRPr>
          </a:p>
        </p:txBody>
      </p:sp>
    </p:spTree>
    <p:extLst>
      <p:ext uri="{BB962C8B-B14F-4D97-AF65-F5344CB8AC3E}">
        <p14:creationId xmlns:p14="http://schemas.microsoft.com/office/powerpoint/2010/main" val="117642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プロ環境下②</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6</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00B0F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9</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6421"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10</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7</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Tree>
    <p:extLst>
      <p:ext uri="{BB962C8B-B14F-4D97-AF65-F5344CB8AC3E}">
        <p14:creationId xmlns:p14="http://schemas.microsoft.com/office/powerpoint/2010/main" val="14706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FC76C-AAF7-456D-A80B-B0B07D532808}"/>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15311A65-31D7-433B-A20F-396903944F1B}"/>
              </a:ext>
            </a:extLst>
          </p:cNvPr>
          <p:cNvSpPr>
            <a:spLocks noGrp="1"/>
          </p:cNvSpPr>
          <p:nvPr>
            <p:ph idx="1"/>
          </p:nvPr>
        </p:nvSpPr>
        <p:spPr/>
        <p:txBody>
          <a:bodyPr/>
          <a:lstStyle/>
          <a:p>
            <a:r>
              <a:rPr lang="en-US" altLang="ja-JP" dirty="0"/>
              <a:t>α</a:t>
            </a:r>
            <a:r>
              <a:rPr lang="ja-JP" altLang="en-US" dirty="0"/>
              <a:t>の値がどのような時でも</a:t>
            </a:r>
            <a:endParaRPr lang="en-US" altLang="ja-JP" dirty="0"/>
          </a:p>
          <a:p>
            <a:pPr marL="0" indent="0">
              <a:buNone/>
            </a:pPr>
            <a:r>
              <a:rPr kumimoji="1" lang="ja-JP" altLang="en-US" dirty="0"/>
              <a:t>　最悪メモリ消費量は</a:t>
            </a:r>
            <a:r>
              <a:rPr kumimoji="1" lang="en-US" altLang="ja-JP" dirty="0"/>
              <a:t>6</a:t>
            </a:r>
            <a:r>
              <a:rPr kumimoji="1" lang="ja-JP" altLang="en-US" dirty="0"/>
              <a:t>になる</a:t>
            </a:r>
            <a:endParaRPr kumimoji="1" lang="en-US" altLang="ja-JP" dirty="0"/>
          </a:p>
          <a:p>
            <a:pPr marL="0" indent="0">
              <a:buNone/>
            </a:pPr>
            <a:endParaRPr lang="en-US" altLang="ja-JP" dirty="0"/>
          </a:p>
          <a:p>
            <a:r>
              <a:rPr kumimoji="1" lang="en-US" altLang="ja-JP" dirty="0"/>
              <a:t>α</a:t>
            </a:r>
            <a:r>
              <a:rPr kumimoji="1" lang="ja-JP" altLang="en-US" dirty="0"/>
              <a:t>＝</a:t>
            </a:r>
            <a:r>
              <a:rPr lang="en-US" altLang="ja-JP" dirty="0"/>
              <a:t>14</a:t>
            </a:r>
            <a:r>
              <a:rPr kumimoji="1" lang="ja-JP" altLang="en-US" dirty="0"/>
              <a:t>までの時と</a:t>
            </a:r>
            <a:r>
              <a:rPr kumimoji="1" lang="en-US" altLang="ja-JP" dirty="0"/>
              <a:t>16</a:t>
            </a:r>
            <a:r>
              <a:rPr lang="ja-JP" altLang="en-US" dirty="0"/>
              <a:t>以降で遷移の仕方が変わる</a:t>
            </a:r>
            <a:endParaRPr lang="en-US" altLang="ja-JP" dirty="0"/>
          </a:p>
          <a:p>
            <a:pPr marL="0" indent="0">
              <a:buNone/>
            </a:pPr>
            <a:r>
              <a:rPr kumimoji="1" lang="ja-JP" altLang="en-US" dirty="0"/>
              <a:t>　</a:t>
            </a:r>
            <a:r>
              <a:rPr kumimoji="1" lang="en-US" altLang="ja-JP" dirty="0"/>
              <a:t>p5</a:t>
            </a:r>
            <a:r>
              <a:rPr kumimoji="1" lang="ja-JP" altLang="en-US" dirty="0"/>
              <a:t>で黄色がタスク①の遷移で青色がタスク②の遷移</a:t>
            </a:r>
            <a:endParaRPr kumimoji="1" lang="en-US" altLang="ja-JP" dirty="0"/>
          </a:p>
          <a:p>
            <a:pPr marL="0" indent="0">
              <a:buNone/>
            </a:pPr>
            <a:r>
              <a:rPr lang="ja-JP" altLang="en-US" dirty="0"/>
              <a:t>　黄緑色は二つが交わっているところ</a:t>
            </a:r>
            <a:endParaRPr lang="en-US" altLang="ja-JP" dirty="0"/>
          </a:p>
          <a:p>
            <a:pPr marL="0" indent="0">
              <a:buNone/>
            </a:pPr>
            <a:endParaRPr kumimoji="1" lang="en-US" altLang="ja-JP" dirty="0"/>
          </a:p>
          <a:p>
            <a:r>
              <a:rPr lang="en-US" altLang="ja-JP" dirty="0"/>
              <a:t>α</a:t>
            </a:r>
            <a:r>
              <a:rPr lang="ja-JP" altLang="en-US" dirty="0"/>
              <a:t>＝</a:t>
            </a:r>
            <a:r>
              <a:rPr lang="en-US" altLang="ja-JP" dirty="0"/>
              <a:t>15</a:t>
            </a:r>
            <a:r>
              <a:rPr lang="ja-JP" altLang="en-US" dirty="0"/>
              <a:t>の時</a:t>
            </a:r>
            <a:r>
              <a:rPr lang="en-US" altLang="ja-JP" dirty="0"/>
              <a:t>θ</a:t>
            </a:r>
            <a:r>
              <a:rPr lang="ja-JP" altLang="en-US" dirty="0"/>
              <a:t>の値がどちらも</a:t>
            </a:r>
            <a:r>
              <a:rPr lang="en-US" altLang="ja-JP" dirty="0"/>
              <a:t>51</a:t>
            </a:r>
            <a:r>
              <a:rPr lang="ja-JP" altLang="en-US" dirty="0"/>
              <a:t>となった</a:t>
            </a:r>
            <a:endParaRPr kumimoji="1" lang="ja-JP" altLang="en-US" dirty="0"/>
          </a:p>
        </p:txBody>
      </p:sp>
      <p:sp>
        <p:nvSpPr>
          <p:cNvPr id="4" name="日付プレースホルダー 3">
            <a:extLst>
              <a:ext uri="{FF2B5EF4-FFF2-40B4-BE49-F238E27FC236}">
                <a16:creationId xmlns:a16="http://schemas.microsoft.com/office/drawing/2014/main" id="{03CC4CAC-B964-48FF-81A8-EA2787E6284A}"/>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1CB9677C-7F5C-4C29-8490-F3E39E716FFF}"/>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Tree>
    <p:extLst>
      <p:ext uri="{BB962C8B-B14F-4D97-AF65-F5344CB8AC3E}">
        <p14:creationId xmlns:p14="http://schemas.microsoft.com/office/powerpoint/2010/main" val="334609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AE35B-5EF3-4C92-9308-74AE2A6D6140}"/>
              </a:ext>
            </a:extLst>
          </p:cNvPr>
          <p:cNvSpPr>
            <a:spLocks noGrp="1"/>
          </p:cNvSpPr>
          <p:nvPr>
            <p:ph type="title"/>
          </p:nvPr>
        </p:nvSpPr>
        <p:spPr/>
        <p:txBody>
          <a:bodyPr/>
          <a:lstStyle/>
          <a:p>
            <a:r>
              <a:rPr lang="ja-JP" altLang="en-US" dirty="0"/>
              <a:t>タスクセット②の考察</a:t>
            </a:r>
            <a:endParaRPr kumimoji="1" lang="ja-JP" altLang="en-US" dirty="0"/>
          </a:p>
        </p:txBody>
      </p:sp>
      <p:sp>
        <p:nvSpPr>
          <p:cNvPr id="3" name="コンテンツ プレースホルダー 2">
            <a:extLst>
              <a:ext uri="{FF2B5EF4-FFF2-40B4-BE49-F238E27FC236}">
                <a16:creationId xmlns:a16="http://schemas.microsoft.com/office/drawing/2014/main" id="{D8CD1B45-05B3-47DF-9776-54CFE6F85C27}"/>
              </a:ext>
            </a:extLst>
          </p:cNvPr>
          <p:cNvSpPr>
            <a:spLocks noGrp="1"/>
          </p:cNvSpPr>
          <p:nvPr>
            <p:ph idx="1"/>
          </p:nvPr>
        </p:nvSpPr>
        <p:spPr/>
        <p:txBody>
          <a:bodyPr/>
          <a:lstStyle/>
          <a:p>
            <a:r>
              <a:rPr lang="en-US" altLang="ja-JP" dirty="0"/>
              <a:t>α</a:t>
            </a:r>
            <a:r>
              <a:rPr kumimoji="1" lang="ja-JP" altLang="en-US" dirty="0"/>
              <a:t>の値がどのような値をとっても、</a:t>
            </a:r>
            <a:endParaRPr kumimoji="1" lang="en-US" altLang="ja-JP" dirty="0"/>
          </a:p>
          <a:p>
            <a:pPr marL="0" indent="0">
              <a:buNone/>
            </a:pPr>
            <a:r>
              <a:rPr kumimoji="1" lang="ja-JP" altLang="en-US" dirty="0"/>
              <a:t>　初期状態の選択のされ方に関わらず先にタスク①が終了する</a:t>
            </a:r>
            <a:endParaRPr kumimoji="1" lang="en-US" altLang="ja-JP" dirty="0"/>
          </a:p>
          <a:p>
            <a:pPr marL="0" indent="0">
              <a:buNone/>
            </a:pPr>
            <a:endParaRPr lang="en-US" altLang="ja-JP" dirty="0"/>
          </a:p>
          <a:p>
            <a:pPr marL="0" indent="0">
              <a:buNone/>
            </a:pPr>
            <a:r>
              <a:rPr kumimoji="1" lang="ja-JP" altLang="en-US" dirty="0"/>
              <a:t>　上記のようになってしまうのは、、、</a:t>
            </a:r>
            <a:endParaRPr kumimoji="1" lang="en-US" altLang="ja-JP" dirty="0"/>
          </a:p>
          <a:p>
            <a:pPr marL="0" indent="0">
              <a:buNone/>
            </a:pPr>
            <a:r>
              <a:rPr lang="ja-JP" altLang="en-US" dirty="0"/>
              <a:t>　・時間に関してはタスク②が大きい</a:t>
            </a:r>
            <a:endParaRPr lang="en-US" altLang="ja-JP" dirty="0"/>
          </a:p>
          <a:p>
            <a:pPr marL="0" indent="0">
              <a:buNone/>
            </a:pPr>
            <a:r>
              <a:rPr kumimoji="1" lang="ja-JP" altLang="en-US" dirty="0"/>
              <a:t>　・初期状態ではメモリ増分がタスク①のほうが大きく</a:t>
            </a:r>
            <a:r>
              <a:rPr kumimoji="1" lang="en-US" altLang="ja-JP" dirty="0"/>
              <a:t>α</a:t>
            </a:r>
            <a:r>
              <a:rPr kumimoji="1" lang="ja-JP" altLang="en-US" dirty="0"/>
              <a:t>の　　　　　　　　　　　</a:t>
            </a:r>
            <a:r>
              <a:rPr kumimoji="1" lang="en-US" altLang="ja-JP" dirty="0"/>
              <a:t>	</a:t>
            </a:r>
            <a:r>
              <a:rPr kumimoji="1" lang="ja-JP" altLang="en-US" dirty="0"/>
              <a:t>値によってはどちらが選択されてもおかしくない</a:t>
            </a:r>
            <a:endParaRPr kumimoji="1" lang="en-US" altLang="ja-JP" dirty="0"/>
          </a:p>
          <a:p>
            <a:pPr marL="0" indent="0">
              <a:buNone/>
            </a:pPr>
            <a:r>
              <a:rPr lang="ja-JP" altLang="en-US" dirty="0"/>
              <a:t>　・どちらが選択されても次状態はタスク②のメモリ増分の　</a:t>
            </a:r>
            <a:r>
              <a:rPr lang="en-US" altLang="ja-JP" dirty="0"/>
              <a:t>	</a:t>
            </a:r>
            <a:r>
              <a:rPr lang="ja-JP" altLang="en-US" dirty="0"/>
              <a:t>ほうが大きいため</a:t>
            </a: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40C780B8-C8ED-44D8-B910-1F1002A7F360}"/>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C3B15DA5-EF6B-42B9-99FD-2E71D97D12BE}"/>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Tree>
    <p:extLst>
      <p:ext uri="{BB962C8B-B14F-4D97-AF65-F5344CB8AC3E}">
        <p14:creationId xmlns:p14="http://schemas.microsoft.com/office/powerpoint/2010/main" val="371572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2E1E1F-4E06-4428-A24E-6299E9A8915B}"/>
              </a:ext>
            </a:extLst>
          </p:cNvPr>
          <p:cNvSpPr>
            <a:spLocks noGrp="1"/>
          </p:cNvSpPr>
          <p:nvPr>
            <p:ph type="title"/>
          </p:nvPr>
        </p:nvSpPr>
        <p:spPr/>
        <p:txBody>
          <a:bodyPr/>
          <a:lstStyle/>
          <a:p>
            <a:r>
              <a:rPr kumimoji="1" lang="ja-JP" altLang="en-US" dirty="0"/>
              <a:t>タスクセット②の考察</a:t>
            </a:r>
          </a:p>
        </p:txBody>
      </p:sp>
      <p:sp>
        <p:nvSpPr>
          <p:cNvPr id="3" name="コンテンツ プレースホルダー 2">
            <a:extLst>
              <a:ext uri="{FF2B5EF4-FFF2-40B4-BE49-F238E27FC236}">
                <a16:creationId xmlns:a16="http://schemas.microsoft.com/office/drawing/2014/main" id="{C0E917D5-936B-4B4E-9591-42677BFD4E4E}"/>
              </a:ext>
            </a:extLst>
          </p:cNvPr>
          <p:cNvSpPr>
            <a:spLocks noGrp="1"/>
          </p:cNvSpPr>
          <p:nvPr>
            <p:ph idx="1"/>
          </p:nvPr>
        </p:nvSpPr>
        <p:spPr/>
        <p:txBody>
          <a:bodyPr/>
          <a:lstStyle/>
          <a:p>
            <a:r>
              <a:rPr kumimoji="1" lang="ja-JP" altLang="en-US" dirty="0"/>
              <a:t>変換点については</a:t>
            </a:r>
            <a:endParaRPr kumimoji="1" lang="en-US" altLang="ja-JP" dirty="0"/>
          </a:p>
          <a:p>
            <a:pPr marL="0" indent="0">
              <a:buNone/>
            </a:pPr>
            <a:r>
              <a:rPr lang="ja-JP" altLang="en-US" dirty="0"/>
              <a:t>　</a:t>
            </a:r>
            <a:r>
              <a:rPr lang="en-US" altLang="ja-JP" dirty="0"/>
              <a:t>3a+2×3</a:t>
            </a:r>
            <a:r>
              <a:rPr lang="ja-JP" altLang="en-US" dirty="0"/>
              <a:t>　＝　</a:t>
            </a:r>
            <a:r>
              <a:rPr lang="en-US" altLang="ja-JP" dirty="0"/>
              <a:t>2a+7×3</a:t>
            </a:r>
          </a:p>
          <a:p>
            <a:pPr marL="0" indent="0">
              <a:buNone/>
            </a:pPr>
            <a:r>
              <a:rPr kumimoji="1" lang="ja-JP" altLang="en-US" dirty="0"/>
              <a:t>　　　    　</a:t>
            </a:r>
            <a:r>
              <a:rPr kumimoji="1" lang="en-US" altLang="ja-JP" dirty="0"/>
              <a:t>a</a:t>
            </a:r>
            <a:r>
              <a:rPr kumimoji="1" lang="ja-JP" altLang="en-US" dirty="0"/>
              <a:t>＝</a:t>
            </a:r>
            <a:r>
              <a:rPr kumimoji="1" lang="en-US" altLang="ja-JP" dirty="0"/>
              <a:t>15</a:t>
            </a:r>
          </a:p>
          <a:p>
            <a:pPr marL="0" indent="0">
              <a:buNone/>
            </a:pPr>
            <a:r>
              <a:rPr lang="ja-JP" altLang="en-US" dirty="0"/>
              <a:t>　</a:t>
            </a:r>
            <a:endParaRPr lang="en-US" altLang="ja-JP" dirty="0"/>
          </a:p>
          <a:p>
            <a:r>
              <a:rPr lang="en-US" altLang="ja-JP" dirty="0"/>
              <a:t>a</a:t>
            </a:r>
            <a:r>
              <a:rPr lang="ja-JP" altLang="en-US" dirty="0"/>
              <a:t>＝</a:t>
            </a:r>
            <a:r>
              <a:rPr lang="en-US" altLang="ja-JP" dirty="0"/>
              <a:t>15</a:t>
            </a:r>
            <a:r>
              <a:rPr lang="ja-JP" altLang="en-US" dirty="0"/>
              <a:t>より大きくてタスク②が先に選択</a:t>
            </a:r>
            <a:endParaRPr lang="en-US" altLang="ja-JP" dirty="0"/>
          </a:p>
          <a:p>
            <a:endParaRPr lang="en-US" altLang="ja-JP" dirty="0"/>
          </a:p>
          <a:p>
            <a:r>
              <a:rPr lang="en-US" altLang="ja-JP" dirty="0"/>
              <a:t>a=15</a:t>
            </a:r>
            <a:r>
              <a:rPr lang="ja-JP" altLang="en-US" dirty="0"/>
              <a:t>より小さくてタスク①が先に選択</a:t>
            </a:r>
            <a:endParaRPr lang="en-US" altLang="ja-JP" dirty="0"/>
          </a:p>
        </p:txBody>
      </p:sp>
      <p:sp>
        <p:nvSpPr>
          <p:cNvPr id="4" name="日付プレースホルダー 3">
            <a:extLst>
              <a:ext uri="{FF2B5EF4-FFF2-40B4-BE49-F238E27FC236}">
                <a16:creationId xmlns:a16="http://schemas.microsoft.com/office/drawing/2014/main" id="{3C1ACE39-8CAB-445E-B829-AB93EC93FBB9}"/>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806388DB-3623-47CA-B81D-91D571D0B060}"/>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Tree>
    <p:extLst>
      <p:ext uri="{BB962C8B-B14F-4D97-AF65-F5344CB8AC3E}">
        <p14:creationId xmlns:p14="http://schemas.microsoft.com/office/powerpoint/2010/main" val="354964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567265"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プロ環境下③</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8B09EF75-D881-43CF-A38B-19CDC87F98FD}" type="datetime1">
              <a:rPr kumimoji="1" lang="ja-JP" altLang="en-US" smtClean="0"/>
              <a:t>2020/12/4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m:t>
                        </m:r>
                        <m:r>
                          <a:rPr lang="en-US" altLang="ja-JP" i="1">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mtClean="0">
                            <a:latin typeface="Cambria Math" panose="02040503050406030204" pitchFamily="18" charset="0"/>
                            <a:ea typeface="HGPｺﾞｼｯｸM" pitchFamily="50" charset="-128"/>
                            <a:cs typeface="Times New Roman" pitchFamily="18" charset="0"/>
                          </a:rPr>
                          <m:t>−</m:t>
                        </m:r>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64933" y="1863786"/>
          <a:ext cx="2588453" cy="1188720"/>
        </p:xfrm>
        <a:graphic>
          <a:graphicData uri="http://schemas.openxmlformats.org/drawingml/2006/table">
            <a:tbl>
              <a:tblPr firstRow="1" bandRow="1">
                <a:tableStyleId>{2A488322-F2BA-4B5B-9748-0D474271808F}</a:tableStyleId>
              </a:tblPr>
              <a:tblGrid>
                <a:gridCol w="1971953">
                  <a:extLst>
                    <a:ext uri="{9D8B030D-6E8A-4147-A177-3AD203B41FA5}">
                      <a16:colId xmlns:a16="http://schemas.microsoft.com/office/drawing/2014/main" val="2057550029"/>
                    </a:ext>
                  </a:extLst>
                </a:gridCol>
                <a:gridCol w="216774">
                  <a:extLst>
                    <a:ext uri="{9D8B030D-6E8A-4147-A177-3AD203B41FA5}">
                      <a16:colId xmlns:a16="http://schemas.microsoft.com/office/drawing/2014/main" val="212249959"/>
                    </a:ext>
                  </a:extLst>
                </a:gridCol>
                <a:gridCol w="399726">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8</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 name="スライド番号プレースホルダー 1">
            <a:extLst>
              <a:ext uri="{FF2B5EF4-FFF2-40B4-BE49-F238E27FC236}">
                <a16:creationId xmlns:a16="http://schemas.microsoft.com/office/drawing/2014/main" id="{D147D13B-CDB8-4904-A659-030CAE3C9E4E}"/>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pic>
        <p:nvPicPr>
          <p:cNvPr id="8" name="図 7">
            <a:extLst>
              <a:ext uri="{FF2B5EF4-FFF2-40B4-BE49-F238E27FC236}">
                <a16:creationId xmlns:a16="http://schemas.microsoft.com/office/drawing/2014/main" id="{B918E59B-4BD3-4BD5-8EE1-5A90A6169C17}"/>
              </a:ext>
            </a:extLst>
          </p:cNvPr>
          <p:cNvPicPr>
            <a:picLocks noChangeAspect="1"/>
          </p:cNvPicPr>
          <p:nvPr/>
        </p:nvPicPr>
        <p:blipFill>
          <a:blip r:embed="rId10"/>
          <a:stretch>
            <a:fillRect/>
          </a:stretch>
        </p:blipFill>
        <p:spPr>
          <a:xfrm>
            <a:off x="4412072" y="2377504"/>
            <a:ext cx="3255546" cy="2615411"/>
          </a:xfrm>
          <a:prstGeom prst="rect">
            <a:avLst/>
          </a:prstGeom>
        </p:spPr>
      </p:pic>
    </p:spTree>
    <p:extLst>
      <p:ext uri="{BB962C8B-B14F-4D97-AF65-F5344CB8AC3E}">
        <p14:creationId xmlns:p14="http://schemas.microsoft.com/office/powerpoint/2010/main" val="29839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64A857-34CE-4F25-858D-B4A33FA74DD6}"/>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5652265C-8A03-4682-A73B-24BCBDB77DA8}"/>
              </a:ext>
            </a:extLst>
          </p:cNvPr>
          <p:cNvSpPr>
            <a:spLocks noGrp="1"/>
          </p:cNvSpPr>
          <p:nvPr>
            <p:ph idx="1"/>
          </p:nvPr>
        </p:nvSpPr>
        <p:spPr/>
        <p:txBody>
          <a:bodyPr/>
          <a:lstStyle/>
          <a:p>
            <a:r>
              <a:rPr kumimoji="1" lang="ja-JP" altLang="en-US" dirty="0"/>
              <a:t>タスクセット②と同じような結果になる</a:t>
            </a:r>
            <a:endParaRPr kumimoji="1" lang="en-US" altLang="ja-JP" dirty="0"/>
          </a:p>
          <a:p>
            <a:pPr marL="0" indent="0">
              <a:buNone/>
            </a:pPr>
            <a:r>
              <a:rPr lang="en-US" altLang="ja-JP" dirty="0"/>
              <a:t>   </a:t>
            </a:r>
            <a:r>
              <a:rPr lang="ja-JP" altLang="en-US" dirty="0"/>
              <a:t>どのような値でも最悪メモリ消費量は</a:t>
            </a:r>
            <a:r>
              <a:rPr lang="en-US" altLang="ja-JP" dirty="0"/>
              <a:t>6</a:t>
            </a:r>
          </a:p>
          <a:p>
            <a:r>
              <a:rPr kumimoji="1" lang="ja-JP" altLang="en-US" dirty="0"/>
              <a:t>変換点は、</a:t>
            </a:r>
            <a:endParaRPr kumimoji="1" lang="en-US" altLang="ja-JP" dirty="0"/>
          </a:p>
          <a:p>
            <a:pPr marL="0" indent="0">
              <a:buNone/>
            </a:pPr>
            <a:r>
              <a:rPr lang="ja-JP" altLang="en-US" dirty="0"/>
              <a:t>　</a:t>
            </a:r>
            <a:r>
              <a:rPr lang="en-US" altLang="ja-JP" dirty="0"/>
              <a:t>5a+2×3</a:t>
            </a:r>
            <a:r>
              <a:rPr lang="ja-JP" altLang="en-US" dirty="0"/>
              <a:t>　＝　</a:t>
            </a:r>
            <a:r>
              <a:rPr lang="en-US" altLang="ja-JP" dirty="0"/>
              <a:t>2a+3×5</a:t>
            </a:r>
          </a:p>
          <a:p>
            <a:pPr marL="0" indent="0">
              <a:buNone/>
            </a:pPr>
            <a:r>
              <a:rPr kumimoji="1" lang="en-US" altLang="ja-JP" dirty="0"/>
              <a:t>               </a:t>
            </a:r>
            <a:r>
              <a:rPr kumimoji="1" lang="ja-JP" altLang="en-US" dirty="0"/>
              <a:t>　</a:t>
            </a:r>
            <a:r>
              <a:rPr kumimoji="1" lang="en-US" altLang="ja-JP" dirty="0"/>
              <a:t>a</a:t>
            </a:r>
            <a:r>
              <a:rPr kumimoji="1" lang="ja-JP" altLang="en-US" dirty="0"/>
              <a:t>＝</a:t>
            </a:r>
            <a:r>
              <a:rPr kumimoji="1" lang="en-US" altLang="ja-JP" dirty="0"/>
              <a:t>3</a:t>
            </a:r>
          </a:p>
          <a:p>
            <a:r>
              <a:rPr lang="en-US" altLang="ja-JP" dirty="0"/>
              <a:t>α</a:t>
            </a:r>
            <a:r>
              <a:rPr kumimoji="1" lang="ja-JP" altLang="en-US" dirty="0"/>
              <a:t>＝</a:t>
            </a:r>
            <a:r>
              <a:rPr kumimoji="1" lang="en-US" altLang="ja-JP" dirty="0"/>
              <a:t>3</a:t>
            </a:r>
            <a:r>
              <a:rPr kumimoji="1" lang="ja-JP" altLang="en-US" dirty="0"/>
              <a:t>より大きくてタスクセット②が先に選択</a:t>
            </a:r>
            <a:endParaRPr kumimoji="1" lang="en-US" altLang="ja-JP" dirty="0"/>
          </a:p>
          <a:p>
            <a:endParaRPr lang="en-US" altLang="ja-JP" dirty="0"/>
          </a:p>
          <a:p>
            <a:r>
              <a:rPr kumimoji="1" lang="en-US" altLang="ja-JP" dirty="0"/>
              <a:t>a</a:t>
            </a:r>
            <a:r>
              <a:rPr kumimoji="1" lang="ja-JP" altLang="en-US" dirty="0"/>
              <a:t>＝</a:t>
            </a:r>
            <a:r>
              <a:rPr kumimoji="1" lang="en-US" altLang="ja-JP" dirty="0"/>
              <a:t>3</a:t>
            </a:r>
            <a:r>
              <a:rPr kumimoji="1" lang="ja-JP" altLang="en-US" dirty="0"/>
              <a:t>より小さくてタスクセット①が先に選択</a:t>
            </a:r>
          </a:p>
        </p:txBody>
      </p:sp>
      <p:sp>
        <p:nvSpPr>
          <p:cNvPr id="4" name="日付プレースホルダー 3">
            <a:extLst>
              <a:ext uri="{FF2B5EF4-FFF2-40B4-BE49-F238E27FC236}">
                <a16:creationId xmlns:a16="http://schemas.microsoft.com/office/drawing/2014/main" id="{808824C4-7234-4373-83E2-D66086F9D6D9}"/>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F5E82DCD-0D84-4AAB-8386-7955F9481265}"/>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338479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31538-BF1A-42EF-8D57-6E52B4702B6D}"/>
              </a:ext>
            </a:extLst>
          </p:cNvPr>
          <p:cNvSpPr>
            <a:spLocks noGrp="1"/>
          </p:cNvSpPr>
          <p:nvPr>
            <p:ph type="title"/>
          </p:nvPr>
        </p:nvSpPr>
        <p:spPr/>
        <p:txBody>
          <a:bodyPr/>
          <a:lstStyle/>
          <a:p>
            <a:r>
              <a:rPr kumimoji="1" lang="ja-JP" altLang="en-US" dirty="0"/>
              <a:t>質問</a:t>
            </a:r>
          </a:p>
        </p:txBody>
      </p:sp>
      <p:sp>
        <p:nvSpPr>
          <p:cNvPr id="3" name="コンテンツ プレースホルダー 2">
            <a:extLst>
              <a:ext uri="{FF2B5EF4-FFF2-40B4-BE49-F238E27FC236}">
                <a16:creationId xmlns:a16="http://schemas.microsoft.com/office/drawing/2014/main" id="{2D240E8A-C9A3-4040-9BB4-AE783BAFE13C}"/>
              </a:ext>
            </a:extLst>
          </p:cNvPr>
          <p:cNvSpPr>
            <a:spLocks noGrp="1"/>
          </p:cNvSpPr>
          <p:nvPr>
            <p:ph idx="1"/>
          </p:nvPr>
        </p:nvSpPr>
        <p:spPr/>
        <p:txBody>
          <a:bodyPr/>
          <a:lstStyle/>
          <a:p>
            <a:r>
              <a:rPr kumimoji="1" lang="ja-JP" altLang="en-US" dirty="0"/>
              <a:t>余裕時間が</a:t>
            </a:r>
            <a:r>
              <a:rPr kumimoji="1" lang="en-US" altLang="ja-JP" dirty="0"/>
              <a:t>0</a:t>
            </a:r>
            <a:r>
              <a:rPr kumimoji="1" lang="ja-JP" altLang="en-US" dirty="0"/>
              <a:t>になったとこでデッドラインミスなのか、</a:t>
            </a:r>
            <a:endParaRPr kumimoji="1" lang="en-US" altLang="ja-JP" dirty="0"/>
          </a:p>
          <a:p>
            <a:pPr marL="0" indent="0">
              <a:buNone/>
            </a:pPr>
            <a:r>
              <a:rPr lang="ja-JP" altLang="en-US" dirty="0"/>
              <a:t>　マイナスになったところでデッドライミスなのかそこらへんが曖昧</a:t>
            </a:r>
            <a:endParaRPr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73B19C5D-4C2A-459B-A73F-1CA05D821AB3}"/>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D1F43F0E-3E80-4B49-8985-3AADB62D436F}"/>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338996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FA2C9-2D04-401C-9E38-AF95CB5A4C86}"/>
              </a:ext>
            </a:extLst>
          </p:cNvPr>
          <p:cNvSpPr>
            <a:spLocks noGrp="1"/>
          </p:cNvSpPr>
          <p:nvPr>
            <p:ph type="title"/>
          </p:nvPr>
        </p:nvSpPr>
        <p:spPr/>
        <p:txBody>
          <a:bodyPr/>
          <a:lstStyle/>
          <a:p>
            <a:r>
              <a:rPr kumimoji="1" lang="ja-JP" altLang="en-US" dirty="0"/>
              <a:t>今回の方針</a:t>
            </a:r>
          </a:p>
        </p:txBody>
      </p:sp>
      <p:sp>
        <p:nvSpPr>
          <p:cNvPr id="3" name="コンテンツ プレースホルダー 2">
            <a:extLst>
              <a:ext uri="{FF2B5EF4-FFF2-40B4-BE49-F238E27FC236}">
                <a16:creationId xmlns:a16="http://schemas.microsoft.com/office/drawing/2014/main" id="{95DFE571-C109-4333-A15C-3FB42259C0CE}"/>
              </a:ext>
            </a:extLst>
          </p:cNvPr>
          <p:cNvSpPr>
            <a:spLocks noGrp="1"/>
          </p:cNvSpPr>
          <p:nvPr>
            <p:ph idx="1"/>
          </p:nvPr>
        </p:nvSpPr>
        <p:spPr/>
        <p:txBody>
          <a:bodyPr/>
          <a:lstStyle/>
          <a:p>
            <a:r>
              <a:rPr kumimoji="1" lang="ja-JP" altLang="en-US" dirty="0"/>
              <a:t>余裕時間が途中で</a:t>
            </a:r>
            <a:r>
              <a:rPr kumimoji="1" lang="en-US" altLang="ja-JP" dirty="0"/>
              <a:t>0</a:t>
            </a:r>
            <a:r>
              <a:rPr kumimoji="1" lang="ja-JP" altLang="en-US" dirty="0"/>
              <a:t>になりデッドラインミスをするようなパターンでやってみる</a:t>
            </a:r>
            <a:endParaRPr kumimoji="1" lang="en-US" altLang="ja-JP" dirty="0"/>
          </a:p>
          <a:p>
            <a:endParaRPr lang="en-US" altLang="ja-JP" dirty="0"/>
          </a:p>
          <a:p>
            <a:r>
              <a:rPr kumimoji="1" lang="ja-JP" altLang="en-US" dirty="0"/>
              <a:t>前回までの計算の仕方が違ったため計算しなおし</a:t>
            </a:r>
          </a:p>
        </p:txBody>
      </p:sp>
      <p:sp>
        <p:nvSpPr>
          <p:cNvPr id="4" name="日付プレースホルダー 3">
            <a:extLst>
              <a:ext uri="{FF2B5EF4-FFF2-40B4-BE49-F238E27FC236}">
                <a16:creationId xmlns:a16="http://schemas.microsoft.com/office/drawing/2014/main" id="{466968AA-24B0-4266-9D71-6904248DDABA}"/>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26971FAA-71EC-48E2-81C1-196557ECF7E4}"/>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8595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1738587" y="713830"/>
            <a:ext cx="6800193" cy="701965"/>
          </a:xfrm>
        </p:spPr>
        <p:txBody>
          <a:bodyPr>
            <a:normAutofit/>
          </a:bodyPr>
          <a:lstStyle/>
          <a:p>
            <a:r>
              <a:rPr lang="en-US" altLang="ja-JP" dirty="0"/>
              <a:t>LMCLF2</a:t>
            </a:r>
            <a:r>
              <a:rPr lang="ja-JP" altLang="en-US" dirty="0"/>
              <a:t>タスク</a:t>
            </a:r>
            <a:r>
              <a:rPr lang="en-US" altLang="ja-JP" dirty="0"/>
              <a:t>1</a:t>
            </a:r>
            <a:r>
              <a:rPr lang="ja-JP" altLang="en-US" dirty="0"/>
              <a:t>プロ環境下④</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51435" tIns="25718" rIns="51435" bIns="25718" rtlCol="0" anchor="ctr"/>
          <a:lstStyle>
            <a:defPPr>
              <a:defRPr lang="en-US"/>
            </a:defPPr>
            <a:lvl1pPr marL="0" algn="ctr" defTabSz="257175" rtl="0" eaLnBrk="1" latinLnBrk="0" hangingPunct="1">
              <a:defRPr sz="788"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a:lstStyle>
          <a:p>
            <a:fld id="{1FF5F3B7-C991-45B1-BCBE-6E5543B00BC7}" type="datetime1">
              <a:rPr lang="ja-JP" altLang="en-US">
                <a:solidFill>
                  <a:prstClr val="black"/>
                </a:solidFill>
                <a:latin typeface="Century Gothic" panose="020B0502020202020204"/>
                <a:ea typeface="メイリオ" panose="020B0604030504040204" pitchFamily="50" charset="-128"/>
              </a:rPr>
              <a:pPr/>
              <a:t>2020/12/4</a:t>
            </a:fld>
            <a:endParaRPr lang="ja-JP" altLang="en-US" dirty="0">
              <a:solidFill>
                <a:prstClr val="black"/>
              </a:solidFill>
              <a:latin typeface="Century Gothic" panose="020B0502020202020204"/>
              <a:ea typeface="メイリオ" panose="020B0604030504040204" pitchFamily="50" charset="-128"/>
            </a:endParaRPr>
          </a:p>
        </p:txBody>
      </p:sp>
      <p:sp>
        <p:nvSpPr>
          <p:cNvPr id="10" name="スライド番号プレースホルダー 9">
            <a:extLst>
              <a:ext uri="{FF2B5EF4-FFF2-40B4-BE49-F238E27FC236}">
                <a16:creationId xmlns:a16="http://schemas.microsoft.com/office/drawing/2014/main" id="{B15174C9-67AF-43ED-9AC3-A40394DFE44D}"/>
              </a:ext>
            </a:extLst>
          </p:cNvPr>
          <p:cNvSpPr>
            <a:spLocks noGrp="1"/>
          </p:cNvSpPr>
          <p:nvPr>
            <p:ph type="sldNum" sz="quarter" idx="12"/>
          </p:nvPr>
        </p:nvSpPr>
        <p:spPr/>
        <p:txBody>
          <a:bodyPr/>
          <a:lstStyle/>
          <a:p>
            <a:pPr defTabSz="342900"/>
            <a:fld id="{6926F6F1-2C0D-41CF-B349-C178C2F00F8B}" type="slidenum">
              <a:rPr lang="ja-JP" altLang="en-US">
                <a:latin typeface="Century Gothic" panose="020B0502020202020204"/>
                <a:ea typeface="メイリオ" panose="020B0604030504040204" pitchFamily="50" charset="-128"/>
              </a:rPr>
              <a:pPr defTabSz="342900"/>
              <a:t>3</a:t>
            </a:fld>
            <a:endParaRPr lang="ja-JP" altLang="en-US">
              <a:latin typeface="Century Gothic" panose="020B0502020202020204"/>
              <a:ea typeface="メイリオ" panose="020B0604030504040204" pitchFamily="50" charset="-128"/>
            </a:endParaRPr>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800868" y="3079898"/>
            <a:ext cx="445742" cy="1021658"/>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342900"/>
            <a:endParaRPr kumimoji="0" lang="ja-JP" altLang="en-US" sz="1013">
              <a:solidFill>
                <a:prstClr val="white"/>
              </a:solidFill>
              <a:latin typeface="Century Gothic" panose="020B0502020202020204"/>
              <a:ea typeface="メイリオ" panose="020B0604030504040204" pitchFamily="50" charset="-128"/>
            </a:endParaRPr>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60215" y="2716858"/>
            <a:ext cx="2352428" cy="1758795"/>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6</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3</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6</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3</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5</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4</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8</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9</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080259" y="2204820"/>
            <a:ext cx="1466826" cy="43858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prstClr val="black"/>
                </a:solidFill>
                <a:latin typeface="Century Gothic" panose="020B0502020202020204"/>
                <a:ea typeface="メイリオ" panose="020B0604030504040204" pitchFamily="50" charset="-128"/>
              </a:rPr>
              <a:t>最大メモリ消費状態</a:t>
            </a:r>
            <a:endParaRPr kumimoji="0" lang="en-US" altLang="ja-JP" sz="1125" dirty="0">
              <a:solidFill>
                <a:prstClr val="black"/>
              </a:solidFill>
              <a:latin typeface="Century Gothic" panose="020B0502020202020204"/>
              <a:ea typeface="メイリオ" panose="020B0604030504040204" pitchFamily="50" charset="-128"/>
            </a:endParaRPr>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2067145" y="4764246"/>
            <a:ext cx="1295547" cy="248209"/>
          </a:xfrm>
          <a:prstGeom prst="rect">
            <a:avLst/>
          </a:prstGeom>
          <a:noFill/>
        </p:spPr>
        <p:txBody>
          <a:bodyPr wrap="none" rtlCol="0">
            <a:spAutoFit/>
          </a:bodyPr>
          <a:lstStyle/>
          <a:p>
            <a:pPr defTabSz="342900"/>
            <a:r>
              <a:rPr kumimoji="0" lang="en-US" altLang="ja-JP" sz="1013" dirty="0">
                <a:solidFill>
                  <a:srgbClr val="FF0000"/>
                </a:solidFill>
                <a:latin typeface="Century Gothic" panose="020B0502020202020204"/>
                <a:ea typeface="メイリオ" panose="020B0604030504040204" pitchFamily="50" charset="-128"/>
              </a:rPr>
              <a:t>1</a:t>
            </a:r>
            <a:r>
              <a:rPr kumimoji="0" lang="ja-JP" altLang="en-US" sz="1013" dirty="0">
                <a:solidFill>
                  <a:srgbClr val="FF0000"/>
                </a:solidFill>
                <a:latin typeface="Century Gothic" panose="020B0502020202020204"/>
                <a:ea typeface="メイリオ" panose="020B0604030504040204" pitchFamily="50" charset="-128"/>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5833987" y="2965017"/>
            <a:ext cx="2442" cy="247225"/>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5833824" y="3460399"/>
            <a:ext cx="2606" cy="267711"/>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5833823" y="3976270"/>
            <a:ext cx="164" cy="251225"/>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498722" y="3208489"/>
            <a:ext cx="4185" cy="258626"/>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162980" y="3460399"/>
            <a:ext cx="0" cy="263999"/>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502907" y="3715275"/>
            <a:ext cx="5136" cy="26406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164456" y="3719239"/>
            <a:ext cx="1451" cy="25703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6506783" y="3460399"/>
            <a:ext cx="6245" cy="264645"/>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164456" y="3211288"/>
            <a:ext cx="1133" cy="259793"/>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259928" y="4395600"/>
            <a:ext cx="1202189" cy="26545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prstClr val="black"/>
                </a:solidFill>
                <a:latin typeface="Century Gothic" panose="020B0502020202020204"/>
                <a:ea typeface="メイリオ" panose="020B0604030504040204" pitchFamily="50" charset="-128"/>
              </a:rPr>
              <a:t>総メモリ消費量</a:t>
            </a:r>
            <a:endParaRPr kumimoji="0" lang="en-US" altLang="ja-JP" sz="1125" dirty="0">
              <a:solidFill>
                <a:prstClr val="black"/>
              </a:solidFill>
              <a:latin typeface="Century Gothic" panose="020B0502020202020204"/>
              <a:ea typeface="メイリオ" panose="020B0604030504040204" pitchFamily="50" charset="-128"/>
            </a:endParaRPr>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861023" y="3925184"/>
            <a:ext cx="260335" cy="470416"/>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861023" y="4166752"/>
            <a:ext cx="601093" cy="228848"/>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2303206" y="2945708"/>
            <a:ext cx="704039" cy="248209"/>
          </a:xfrm>
          <a:prstGeom prst="rect">
            <a:avLst/>
          </a:prstGeom>
          <a:noFill/>
        </p:spPr>
        <p:txBody>
          <a:bodyPr wrap="none" rtlCol="0">
            <a:spAutoFit/>
          </a:bodyPr>
          <a:lstStyle/>
          <a:p>
            <a:pPr defTabSz="342900"/>
            <a:r>
              <a:rPr kumimoji="0" lang="ja-JP" altLang="en-US" sz="1013" dirty="0">
                <a:solidFill>
                  <a:prstClr val="black"/>
                </a:solidFill>
                <a:latin typeface="Century Gothic" panose="020B0502020202020204"/>
                <a:ea typeface="メイリオ" panose="020B0604030504040204" pitchFamily="50" charset="-128"/>
              </a:rPr>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2314078" y="4559426"/>
            <a:ext cx="704039" cy="248209"/>
          </a:xfrm>
          <a:prstGeom prst="rect">
            <a:avLst/>
          </a:prstGeom>
          <a:noFill/>
        </p:spPr>
        <p:txBody>
          <a:bodyPr wrap="none" rtlCol="0">
            <a:spAutoFit/>
          </a:bodyPr>
          <a:lstStyle/>
          <a:p>
            <a:pPr defTabSz="342900"/>
            <a:r>
              <a:rPr kumimoji="0" lang="ja-JP" altLang="en-US" sz="1013" dirty="0">
                <a:solidFill>
                  <a:prstClr val="black"/>
                </a:solidFill>
                <a:latin typeface="Century Gothic" panose="020B0502020202020204"/>
                <a:ea typeface="メイリオ" panose="020B0604030504040204" pitchFamily="50" charset="-128"/>
              </a:rPr>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2077270" y="2703056"/>
            <a:ext cx="456785" cy="1863532"/>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0" y="2134667"/>
              <a:ext cx="325239" cy="441260"/>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defTabSz="342900"/>
              <a:r>
                <a:rPr kumimoji="0" lang="en-US" altLang="ja-JP" sz="1013" dirty="0">
                  <a:solidFill>
                    <a:prstClr val="black"/>
                  </a:solidFill>
                  <a:latin typeface="Century Gothic" panose="020B0502020202020204"/>
                  <a:ea typeface="メイリオ" panose="020B0604030504040204" pitchFamily="50" charset="-128"/>
                </a:rPr>
                <a:t>1</a:t>
              </a:r>
              <a:endParaRPr kumimoji="0" lang="ja-JP" altLang="en-US" sz="1013" dirty="0">
                <a:solidFill>
                  <a:prstClr val="black"/>
                </a:solidFill>
                <a:latin typeface="Century Gothic" panose="020B0502020202020204"/>
                <a:ea typeface="メイリオ" panose="020B0604030504040204" pitchFamily="50" charset="-128"/>
              </a:endParaRPr>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+3</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−1</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−2</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717002" y="2700940"/>
            <a:ext cx="456785" cy="1863532"/>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0" y="2134667"/>
              <a:ext cx="325239" cy="441260"/>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defTabSz="342900"/>
              <a:r>
                <a:rPr kumimoji="0" lang="en-US" altLang="ja-JP" sz="1013" dirty="0">
                  <a:solidFill>
                    <a:prstClr val="black"/>
                  </a:solidFill>
                  <a:latin typeface="Century Gothic" panose="020B0502020202020204"/>
                  <a:ea typeface="メイリオ" panose="020B0604030504040204" pitchFamily="50" charset="-128"/>
                </a:rPr>
                <a:t>2</a:t>
              </a:r>
              <a:endParaRPr kumimoji="0" lang="ja-JP" altLang="en-US" sz="1013" dirty="0">
                <a:solidFill>
                  <a:prstClr val="black"/>
                </a:solidFill>
                <a:latin typeface="Century Gothic" panose="020B0502020202020204"/>
                <a:ea typeface="メイリオ" panose="020B0604030504040204" pitchFamily="50" charset="-128"/>
              </a:endParaRPr>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+2</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+4</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−6</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2035128" y="2380363"/>
                <a:ext cx="1194027" cy="3000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342900"/>
                <a:r>
                  <a:rPr kumimoji="0" lang="en-US" altLang="ja-JP" sz="1350" dirty="0">
                    <a:solidFill>
                      <a:prstClr val="black"/>
                    </a:solidFill>
                    <a:latin typeface="Century Gothic" panose="020B0502020202020204"/>
                    <a:ea typeface="メイリオ" panose="020B0604030504040204" pitchFamily="50" charset="-128"/>
                  </a:rPr>
                  <a:t>Task</a:t>
                </a:r>
                <a:r>
                  <a:rPr kumimoji="0" lang="ja-JP" altLang="en-US" sz="1350" dirty="0">
                    <a:solidFill>
                      <a:prstClr val="black"/>
                    </a:solidFill>
                    <a:latin typeface="Century Gothic" panose="020B0502020202020204"/>
                    <a:ea typeface="メイリオ" panose="020B0604030504040204" pitchFamily="50" charset="-128"/>
                  </a:rPr>
                  <a:t> </a:t>
                </a:r>
                <a:r>
                  <a:rPr kumimoji="0" lang="en-US" altLang="ja-JP" sz="1350" dirty="0">
                    <a:solidFill>
                      <a:prstClr val="black"/>
                    </a:solidFill>
                    <a:latin typeface="Century Gothic" panose="020B0502020202020204"/>
                    <a:ea typeface="メイリオ" panose="020B0604030504040204" pitchFamily="50" charset="-128"/>
                  </a:rPr>
                  <a:t>Set </a:t>
                </a:r>
                <a14:m>
                  <m:oMath xmlns:m="http://schemas.openxmlformats.org/officeDocument/2006/math">
                    <m:sSub>
                      <m:sSubPr>
                        <m:ctrlPr>
                          <a:rPr kumimoji="0" lang="en-US" altLang="ja-JP" sz="1350" i="1">
                            <a:solidFill>
                              <a:prstClr val="black"/>
                            </a:solidFill>
                            <a:latin typeface="Cambria Math" panose="02040503050406030204" pitchFamily="18" charset="0"/>
                          </a:rPr>
                        </m:ctrlPr>
                      </m:sSubPr>
                      <m:e>
                        <m:r>
                          <a:rPr kumimoji="0" lang="en-US" altLang="ja-JP" sz="1350" i="1">
                            <a:solidFill>
                              <a:prstClr val="black"/>
                            </a:solidFill>
                            <a:latin typeface="Cambria Math" panose="02040503050406030204" pitchFamily="18" charset="0"/>
                          </a:rPr>
                          <m:t>𝑇𝑆</m:t>
                        </m:r>
                      </m:e>
                      <m:sub>
                        <m:r>
                          <a:rPr kumimoji="0" lang="en-US" altLang="ja-JP" sz="1350" i="1">
                            <a:solidFill>
                              <a:prstClr val="black"/>
                            </a:solidFill>
                            <a:latin typeface="Cambria Math" panose="02040503050406030204" pitchFamily="18" charset="0"/>
                          </a:rPr>
                          <m:t>1</m:t>
                        </m:r>
                      </m:sub>
                    </m:sSub>
                  </m:oMath>
                </a14:m>
                <a:endParaRPr kumimoji="0" lang="ja-JP" altLang="en-US" sz="1350" i="1" dirty="0">
                  <a:solidFill>
                    <a:prstClr val="black"/>
                  </a:solidFill>
                  <a:latin typeface="Century Gothic" panose="020B0502020202020204"/>
                  <a:ea typeface="メイリオ" panose="020B0604030504040204" pitchFamily="50" charset="-128"/>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2035128" y="2380363"/>
                <a:ext cx="1194027" cy="30008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164457" y="2643402"/>
            <a:ext cx="649215" cy="82767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3238269" y="3897808"/>
            <a:ext cx="1249381" cy="26545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prstClr val="black"/>
                </a:solidFill>
                <a:latin typeface="Century Gothic" panose="020B0502020202020204"/>
                <a:ea typeface="メイリオ" panose="020B0604030504040204" pitchFamily="50" charset="-128"/>
              </a:rPr>
              <a:t>消費メモリ増分</a:t>
            </a:r>
            <a:endParaRPr kumimoji="0" lang="en-US" altLang="ja-JP" sz="1125" dirty="0">
              <a:solidFill>
                <a:prstClr val="black"/>
              </a:solidFill>
              <a:latin typeface="Century Gothic" panose="020B0502020202020204"/>
              <a:ea typeface="メイリオ" panose="020B0604030504040204" pitchFamily="50" charset="-128"/>
            </a:endParaRPr>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3043390" y="3367625"/>
            <a:ext cx="194879" cy="662912"/>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2393704" y="3744181"/>
            <a:ext cx="844565" cy="286356"/>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630031" y="4941978"/>
            <a:ext cx="3806037" cy="43858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srgbClr val="FF0000"/>
                </a:solidFill>
                <a:latin typeface="Century Gothic" panose="020B0502020202020204"/>
                <a:ea typeface="メイリオ" panose="020B0604030504040204" pitchFamily="50" charset="-128"/>
              </a:rPr>
              <a:t>赤</a:t>
            </a:r>
            <a:r>
              <a:rPr kumimoji="0" lang="ja-JP" altLang="en-US" sz="1125" dirty="0">
                <a:solidFill>
                  <a:prstClr val="black"/>
                </a:solidFill>
                <a:latin typeface="Century Gothic" panose="020B0502020202020204"/>
                <a:ea typeface="メイリオ" panose="020B0604030504040204" pitchFamily="50" charset="-128"/>
              </a:rPr>
              <a:t>矢印：タスク</a:t>
            </a:r>
            <a:r>
              <a:rPr kumimoji="0" lang="en-US" altLang="ja-JP" sz="1125" dirty="0">
                <a:solidFill>
                  <a:prstClr val="black"/>
                </a:solidFill>
                <a:latin typeface="Century Gothic" panose="020B0502020202020204"/>
                <a:ea typeface="メイリオ" panose="020B0604030504040204" pitchFamily="50" charset="-128"/>
              </a:rPr>
              <a:t>1</a:t>
            </a:r>
            <a:r>
              <a:rPr kumimoji="0" lang="ja-JP" altLang="en-US" sz="1125" dirty="0">
                <a:solidFill>
                  <a:prstClr val="black"/>
                </a:solidFill>
                <a:latin typeface="Century Gothic" panose="020B0502020202020204"/>
                <a:ea typeface="メイリオ" panose="020B0604030504040204" pitchFamily="50" charset="-128"/>
              </a:rPr>
              <a:t>がスケジュールされたときの状態遷移</a:t>
            </a:r>
            <a:endParaRPr kumimoji="0" lang="en-US" altLang="ja-JP" sz="1125" dirty="0">
              <a:solidFill>
                <a:prstClr val="black"/>
              </a:solidFill>
              <a:latin typeface="Century Gothic" panose="020B0502020202020204"/>
              <a:ea typeface="メイリオ" panose="020B0604030504040204" pitchFamily="50" charset="-128"/>
            </a:endParaRPr>
          </a:p>
          <a:p>
            <a:pPr algn="ctr" defTabSz="342900"/>
            <a:r>
              <a:rPr kumimoji="0" lang="ja-JP" altLang="en-US" sz="1125" dirty="0">
                <a:solidFill>
                  <a:srgbClr val="0070C0"/>
                </a:solidFill>
                <a:latin typeface="Century Gothic" panose="020B0502020202020204"/>
                <a:ea typeface="メイリオ" panose="020B0604030504040204" pitchFamily="50" charset="-128"/>
              </a:rPr>
              <a:t>青</a:t>
            </a:r>
            <a:r>
              <a:rPr kumimoji="0" lang="ja-JP" altLang="en-US" sz="1125" dirty="0">
                <a:solidFill>
                  <a:prstClr val="black"/>
                </a:solidFill>
                <a:latin typeface="Century Gothic" panose="020B0502020202020204"/>
                <a:ea typeface="メイリオ" panose="020B0604030504040204" pitchFamily="50" charset="-128"/>
              </a:rPr>
              <a:t>矢印：タスク</a:t>
            </a:r>
            <a:r>
              <a:rPr kumimoji="0" lang="en-US" altLang="ja-JP" sz="1125" dirty="0">
                <a:solidFill>
                  <a:prstClr val="black"/>
                </a:solidFill>
                <a:latin typeface="Century Gothic" panose="020B0502020202020204"/>
                <a:ea typeface="メイリオ" panose="020B0604030504040204" pitchFamily="50" charset="-128"/>
              </a:rPr>
              <a:t>2</a:t>
            </a:r>
            <a:r>
              <a:rPr kumimoji="0" lang="ja-JP" altLang="en-US" sz="1125" dirty="0">
                <a:solidFill>
                  <a:prstClr val="black"/>
                </a:solidFill>
                <a:latin typeface="Century Gothic" panose="020B0502020202020204"/>
                <a:ea typeface="メイリオ" panose="020B0604030504040204" pitchFamily="50" charset="-128"/>
              </a:rPr>
              <a:t>がスケジュールされたときの状態遷移</a:t>
            </a:r>
            <a:endParaRPr kumimoji="0" lang="en-US" altLang="ja-JP" sz="1125" dirty="0">
              <a:solidFill>
                <a:prstClr val="black"/>
              </a:solidFill>
              <a:latin typeface="Century Gothic" panose="020B0502020202020204"/>
              <a:ea typeface="メイリオ" panose="020B0604030504040204" pitchFamily="50" charset="-128"/>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3312080" y="2308553"/>
          <a:ext cx="1863374" cy="891540"/>
        </p:xfrm>
        <a:graphic>
          <a:graphicData uri="http://schemas.openxmlformats.org/drawingml/2006/table">
            <a:tbl>
              <a:tblPr firstRow="1" bandRow="1">
                <a:tableStyleId>{2A488322-F2BA-4B5B-9748-0D474271808F}</a:tableStyleId>
              </a:tblPr>
              <a:tblGrid>
                <a:gridCol w="1419568">
                  <a:extLst>
                    <a:ext uri="{9D8B030D-6E8A-4147-A177-3AD203B41FA5}">
                      <a16:colId xmlns:a16="http://schemas.microsoft.com/office/drawing/2014/main" val="2057550029"/>
                    </a:ext>
                  </a:extLst>
                </a:gridCol>
                <a:gridCol w="238650">
                  <a:extLst>
                    <a:ext uri="{9D8B030D-6E8A-4147-A177-3AD203B41FA5}">
                      <a16:colId xmlns:a16="http://schemas.microsoft.com/office/drawing/2014/main" val="212249959"/>
                    </a:ext>
                  </a:extLst>
                </a:gridCol>
                <a:gridCol w="205156">
                  <a:extLst>
                    <a:ext uri="{9D8B030D-6E8A-4147-A177-3AD203B41FA5}">
                      <a16:colId xmlns:a16="http://schemas.microsoft.com/office/drawing/2014/main" val="4260045808"/>
                    </a:ext>
                  </a:extLst>
                </a:gridCol>
              </a:tblGrid>
              <a:tr h="222885">
                <a:tc>
                  <a:txBody>
                    <a:bodyPr/>
                    <a:lstStyle/>
                    <a:p>
                      <a:pPr algn="ctr"/>
                      <a:r>
                        <a:rPr kumimoji="1" lang="en-US" altLang="ja-JP" sz="1100" dirty="0"/>
                        <a:t>Task</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1</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2</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22885">
                <a:tc>
                  <a:txBody>
                    <a:bodyPr/>
                    <a:lstStyle/>
                    <a:p>
                      <a:pPr algn="ctr"/>
                      <a:r>
                        <a:rPr kumimoji="1" lang="ja-JP" altLang="en-US" sz="1100" dirty="0"/>
                        <a:t>相対デッドライン</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4</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4</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22885">
                <a:tc>
                  <a:txBody>
                    <a:bodyPr/>
                    <a:lstStyle/>
                    <a:p>
                      <a:pPr algn="ctr"/>
                      <a:r>
                        <a:rPr kumimoji="1" lang="ja-JP" altLang="en-US" sz="1100" dirty="0"/>
                        <a:t>最悪実行時間</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3</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3</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22885">
                <a:tc>
                  <a:txBody>
                    <a:bodyPr/>
                    <a:lstStyle/>
                    <a:p>
                      <a:pPr algn="ctr"/>
                      <a:r>
                        <a:rPr kumimoji="1" lang="ja-JP" altLang="en-US" sz="1100" dirty="0"/>
                        <a:t>余裕時間</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dirty="0"/>
                        <a:t>1</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dirty="0"/>
                        <a:t>1</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Tree>
    <p:extLst>
      <p:ext uri="{BB962C8B-B14F-4D97-AF65-F5344CB8AC3E}">
        <p14:creationId xmlns:p14="http://schemas.microsoft.com/office/powerpoint/2010/main" val="9094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69589-FD02-4CE2-9F31-096FDC0DF2D8}"/>
              </a:ext>
            </a:extLst>
          </p:cNvPr>
          <p:cNvSpPr>
            <a:spLocks noGrp="1"/>
          </p:cNvSpPr>
          <p:nvPr>
            <p:ph type="title"/>
          </p:nvPr>
        </p:nvSpPr>
        <p:spPr/>
        <p:txBody>
          <a:bodyPr/>
          <a:lstStyle/>
          <a:p>
            <a:r>
              <a:rPr lang="en-US" altLang="ja-JP" dirty="0"/>
              <a:t>α</a:t>
            </a:r>
            <a:r>
              <a:rPr kumimoji="1" lang="ja-JP" altLang="en-US" dirty="0"/>
              <a:t>の値</a:t>
            </a:r>
          </a:p>
        </p:txBody>
      </p:sp>
      <p:sp>
        <p:nvSpPr>
          <p:cNvPr id="3" name="コンテンツ プレースホルダー 2">
            <a:extLst>
              <a:ext uri="{FF2B5EF4-FFF2-40B4-BE49-F238E27FC236}">
                <a16:creationId xmlns:a16="http://schemas.microsoft.com/office/drawing/2014/main" id="{ED85B794-CC7A-4ADF-B678-DB18C8EFDAEA}"/>
              </a:ext>
            </a:extLst>
          </p:cNvPr>
          <p:cNvSpPr>
            <a:spLocks noGrp="1"/>
          </p:cNvSpPr>
          <p:nvPr>
            <p:ph idx="1"/>
          </p:nvPr>
        </p:nvSpPr>
        <p:spPr/>
        <p:txBody>
          <a:bodyPr/>
          <a:lstStyle/>
          <a:p>
            <a:r>
              <a:rPr kumimoji="1" lang="ja-JP" altLang="en-US" dirty="0"/>
              <a:t>相対デッドラインが</a:t>
            </a:r>
            <a:r>
              <a:rPr kumimoji="1" lang="en-US" altLang="ja-JP" dirty="0"/>
              <a:t>4</a:t>
            </a:r>
            <a:r>
              <a:rPr kumimoji="1" lang="ja-JP" altLang="en-US" dirty="0"/>
              <a:t>なのでどちらかがデッドラインミスをするかどちらもデッドラインミスしてしまう</a:t>
            </a:r>
          </a:p>
        </p:txBody>
      </p:sp>
      <p:sp>
        <p:nvSpPr>
          <p:cNvPr id="4" name="日付プレースホルダー 3">
            <a:extLst>
              <a:ext uri="{FF2B5EF4-FFF2-40B4-BE49-F238E27FC236}">
                <a16:creationId xmlns:a16="http://schemas.microsoft.com/office/drawing/2014/main" id="{9201AE40-8331-4246-ACF8-FE0701C84545}"/>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5507F308-685E-492E-AAB8-11EE5B577759}"/>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Tree>
    <p:extLst>
      <p:ext uri="{BB962C8B-B14F-4D97-AF65-F5344CB8AC3E}">
        <p14:creationId xmlns:p14="http://schemas.microsoft.com/office/powerpoint/2010/main" val="422055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1738587" y="713830"/>
            <a:ext cx="6800193" cy="701965"/>
          </a:xfrm>
        </p:spPr>
        <p:txBody>
          <a:bodyPr>
            <a:normAutofit/>
          </a:bodyPr>
          <a:lstStyle/>
          <a:p>
            <a:r>
              <a:rPr lang="en-US" altLang="ja-JP" dirty="0"/>
              <a:t>LMCLF2</a:t>
            </a:r>
            <a:r>
              <a:rPr lang="ja-JP" altLang="en-US" dirty="0"/>
              <a:t>タスク</a:t>
            </a:r>
            <a:r>
              <a:rPr lang="en-US" altLang="ja-JP" dirty="0"/>
              <a:t>1</a:t>
            </a:r>
            <a:r>
              <a:rPr lang="ja-JP" altLang="en-US" dirty="0"/>
              <a:t>プロ環境下⑤</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51435" tIns="25718" rIns="51435" bIns="25718" rtlCol="0" anchor="ctr"/>
          <a:lstStyle>
            <a:defPPr>
              <a:defRPr lang="en-US"/>
            </a:defPPr>
            <a:lvl1pPr marL="0" algn="ctr" defTabSz="257175" rtl="0" eaLnBrk="1" latinLnBrk="0" hangingPunct="1">
              <a:defRPr sz="788"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a:lstStyle>
          <a:p>
            <a:fld id="{1FF5F3B7-C991-45B1-BCBE-6E5543B00BC7}" type="datetime1">
              <a:rPr lang="ja-JP" altLang="en-US">
                <a:solidFill>
                  <a:prstClr val="black"/>
                </a:solidFill>
                <a:latin typeface="Century Gothic" panose="020B0502020202020204"/>
                <a:ea typeface="メイリオ" panose="020B0604030504040204" pitchFamily="50" charset="-128"/>
              </a:rPr>
              <a:pPr/>
              <a:t>2020/12/4</a:t>
            </a:fld>
            <a:endParaRPr lang="ja-JP" altLang="en-US" dirty="0">
              <a:solidFill>
                <a:prstClr val="black"/>
              </a:solidFill>
              <a:latin typeface="Century Gothic" panose="020B0502020202020204"/>
              <a:ea typeface="メイリオ" panose="020B0604030504040204" pitchFamily="50" charset="-128"/>
            </a:endParaRPr>
          </a:p>
        </p:txBody>
      </p:sp>
      <p:sp>
        <p:nvSpPr>
          <p:cNvPr id="10" name="スライド番号プレースホルダー 9">
            <a:extLst>
              <a:ext uri="{FF2B5EF4-FFF2-40B4-BE49-F238E27FC236}">
                <a16:creationId xmlns:a16="http://schemas.microsoft.com/office/drawing/2014/main" id="{B15174C9-67AF-43ED-9AC3-A40394DFE44D}"/>
              </a:ext>
            </a:extLst>
          </p:cNvPr>
          <p:cNvSpPr>
            <a:spLocks noGrp="1"/>
          </p:cNvSpPr>
          <p:nvPr>
            <p:ph type="sldNum" sz="quarter" idx="12"/>
          </p:nvPr>
        </p:nvSpPr>
        <p:spPr/>
        <p:txBody>
          <a:bodyPr/>
          <a:lstStyle/>
          <a:p>
            <a:pPr defTabSz="342900"/>
            <a:fld id="{6926F6F1-2C0D-41CF-B349-C178C2F00F8B}" type="slidenum">
              <a:rPr lang="ja-JP" altLang="en-US">
                <a:latin typeface="Century Gothic" panose="020B0502020202020204"/>
                <a:ea typeface="メイリオ" panose="020B0604030504040204" pitchFamily="50" charset="-128"/>
              </a:rPr>
              <a:pPr defTabSz="342900"/>
              <a:t>5</a:t>
            </a:fld>
            <a:endParaRPr lang="ja-JP" altLang="en-US">
              <a:latin typeface="Century Gothic" panose="020B0502020202020204"/>
              <a:ea typeface="メイリオ" panose="020B0604030504040204" pitchFamily="50" charset="-128"/>
            </a:endParaRPr>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800868" y="3079898"/>
            <a:ext cx="445742" cy="1021658"/>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342900"/>
            <a:endParaRPr kumimoji="0" lang="ja-JP" altLang="en-US" sz="1013">
              <a:solidFill>
                <a:prstClr val="white"/>
              </a:solidFill>
              <a:latin typeface="Century Gothic" panose="020B0502020202020204"/>
              <a:ea typeface="メイリオ" panose="020B0604030504040204" pitchFamily="50" charset="-128"/>
            </a:endParaRPr>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60215" y="2716857"/>
            <a:ext cx="2683812" cy="1944199"/>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a:off x="5020510" y="4865859"/>
                <a:ext cx="25180" cy="6738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8042956" y="5224881"/>
                <a:ext cx="19405"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457557" y="5669740"/>
                <a:ext cx="58737" cy="120510"/>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8"/>
                <a:ext cx="185165" cy="11899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5</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4942474" y="3638208"/>
                  <a:ext cx="757374" cy="463816"/>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30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354634" y="4067517"/>
                  <a:ext cx="757373"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588933" y="3518740"/>
                  <a:ext cx="209807" cy="187391"/>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01092" y="4034099"/>
                  <a:ext cx="52297" cy="947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5</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rgbClr val="92D05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8"/>
                  <a:ext cx="744812" cy="429100"/>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30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744263" cy="429100"/>
                </a:xfrm>
                <a:prstGeom prst="ellipse">
                  <a:avLst/>
                </a:prstGeom>
                <a:solidFill>
                  <a:srgbClr val="FFC000"/>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342900"/>
                  <a:r>
                    <a:rPr kumimoji="0" lang="en-US" altLang="ja-JP" sz="1350" dirty="0">
                      <a:solidFill>
                        <a:prstClr val="black"/>
                      </a:solidFill>
                      <a:latin typeface="Times New Roman" pitchFamily="18" charset="0"/>
                      <a:ea typeface="HGPｺﾞｼｯｸM" pitchFamily="50" charset="-128"/>
                      <a:cs typeface="Times New Roman" pitchFamily="18" charset="0"/>
                    </a:rPr>
                    <a:t>20</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826844" y="4310696"/>
              <a:ext cx="7430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32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461086" y="4247765"/>
              <a:ext cx="90017" cy="124256"/>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782517" y="4347553"/>
              <a:ext cx="153147" cy="2446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155699" y="4740781"/>
              <a:ext cx="765006"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22</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08673" y="4668125"/>
              <a:ext cx="126990" cy="133981"/>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194676" y="4738400"/>
              <a:ext cx="73055" cy="6370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3696"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815519" y="5181196"/>
              <a:ext cx="756631"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25</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381807" y="4747474"/>
              <a:ext cx="764214"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defTabSz="342900"/>
              <a:r>
                <a:rPr lang="en-US" altLang="ja-JP" sz="1350" dirty="0">
                  <a:solidFill>
                    <a:prstClr val="black"/>
                  </a:solidFill>
                  <a:latin typeface="Times New Roman" pitchFamily="18" charset="0"/>
                  <a:ea typeface="HGPｺﾞｼｯｸM" pitchFamily="50" charset="-128"/>
                  <a:cs typeface="Times New Roman" pitchFamily="18" charset="0"/>
                </a:rPr>
                <a:t>35</a:t>
              </a:r>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461086" y="4668125"/>
              <a:ext cx="32638" cy="140674"/>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8034104" y="4668125"/>
              <a:ext cx="91939" cy="140674"/>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08673" y="5098211"/>
              <a:ext cx="117652"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461344" y="5104903"/>
              <a:ext cx="32379" cy="13761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8" y="5538625"/>
              <a:ext cx="90828"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461344" y="5538625"/>
              <a:ext cx="108563" cy="1241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8034104" y="5104903"/>
              <a:ext cx="120812" cy="13396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080258" y="2204820"/>
            <a:ext cx="1937585" cy="26545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prstClr val="black"/>
                </a:solidFill>
                <a:latin typeface="Century Gothic" panose="020B0502020202020204"/>
                <a:ea typeface="メイリオ" panose="020B0604030504040204" pitchFamily="50" charset="-128"/>
              </a:rPr>
              <a:t>最大メモリ消費状態</a:t>
            </a:r>
            <a:endParaRPr kumimoji="0" lang="en-US" altLang="ja-JP" sz="1125" dirty="0">
              <a:solidFill>
                <a:prstClr val="black"/>
              </a:solidFill>
              <a:latin typeface="Century Gothic" panose="020B0502020202020204"/>
              <a:ea typeface="メイリオ" panose="020B0604030504040204" pitchFamily="50" charset="-128"/>
            </a:endParaRPr>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2067145" y="4764246"/>
            <a:ext cx="1295547" cy="248209"/>
          </a:xfrm>
          <a:prstGeom prst="rect">
            <a:avLst/>
          </a:prstGeom>
          <a:noFill/>
        </p:spPr>
        <p:txBody>
          <a:bodyPr wrap="none" rtlCol="0">
            <a:spAutoFit/>
          </a:bodyPr>
          <a:lstStyle/>
          <a:p>
            <a:pPr defTabSz="342900"/>
            <a:r>
              <a:rPr kumimoji="0" lang="en-US" altLang="ja-JP" sz="1013" dirty="0">
                <a:solidFill>
                  <a:srgbClr val="FF0000"/>
                </a:solidFill>
                <a:latin typeface="Century Gothic" panose="020B0502020202020204"/>
                <a:ea typeface="メイリオ" panose="020B0604030504040204" pitchFamily="50" charset="-128"/>
              </a:rPr>
              <a:t>1</a:t>
            </a:r>
            <a:r>
              <a:rPr kumimoji="0" lang="ja-JP" altLang="en-US" sz="1013" dirty="0">
                <a:solidFill>
                  <a:srgbClr val="FF0000"/>
                </a:solidFill>
                <a:latin typeface="Century Gothic" panose="020B0502020202020204"/>
                <a:ea typeface="メイリオ" panose="020B0604030504040204" pitchFamily="50" charset="-128"/>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5999335" y="2991176"/>
            <a:ext cx="6664" cy="273285"/>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002925" y="3538780"/>
            <a:ext cx="3074" cy="295931"/>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flipH="1">
            <a:off x="5999335" y="4109030"/>
            <a:ext cx="3590" cy="277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543156" y="3333102"/>
            <a:ext cx="15881" cy="21310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145165" y="3584816"/>
            <a:ext cx="88639" cy="245792"/>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559037" y="3820522"/>
            <a:ext cx="68439" cy="29189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388890" y="3824906"/>
            <a:ext cx="46803" cy="28412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6766906" y="3538780"/>
            <a:ext cx="64992" cy="292542"/>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a:off x="6377650" y="3263409"/>
            <a:ext cx="11240" cy="28717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219769" y="4560149"/>
            <a:ext cx="1202189" cy="26545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prstClr val="black"/>
                </a:solidFill>
                <a:latin typeface="Century Gothic" panose="020B0502020202020204"/>
                <a:ea typeface="メイリオ" panose="020B0604030504040204" pitchFamily="50" charset="-128"/>
              </a:rPr>
              <a:t>総メモリ消費量</a:t>
            </a:r>
            <a:endParaRPr kumimoji="0" lang="en-US" altLang="ja-JP" sz="1125" dirty="0">
              <a:solidFill>
                <a:prstClr val="black"/>
              </a:solidFill>
              <a:latin typeface="Century Gothic" panose="020B0502020202020204"/>
              <a:ea typeface="メイリオ" panose="020B0604030504040204" pitchFamily="50" charset="-128"/>
            </a:endParaRPr>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820864" y="4089733"/>
            <a:ext cx="260335" cy="470416"/>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820864" y="4331301"/>
            <a:ext cx="601093" cy="228848"/>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2303206" y="2945708"/>
            <a:ext cx="704039" cy="248209"/>
          </a:xfrm>
          <a:prstGeom prst="rect">
            <a:avLst/>
          </a:prstGeom>
          <a:noFill/>
        </p:spPr>
        <p:txBody>
          <a:bodyPr wrap="none" rtlCol="0">
            <a:spAutoFit/>
          </a:bodyPr>
          <a:lstStyle/>
          <a:p>
            <a:pPr defTabSz="342900"/>
            <a:r>
              <a:rPr kumimoji="0" lang="ja-JP" altLang="en-US" sz="1013" dirty="0">
                <a:solidFill>
                  <a:prstClr val="black"/>
                </a:solidFill>
                <a:latin typeface="Century Gothic" panose="020B0502020202020204"/>
                <a:ea typeface="メイリオ" panose="020B0604030504040204" pitchFamily="50" charset="-128"/>
              </a:rPr>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2314078" y="4559426"/>
            <a:ext cx="704039" cy="248209"/>
          </a:xfrm>
          <a:prstGeom prst="rect">
            <a:avLst/>
          </a:prstGeom>
          <a:noFill/>
        </p:spPr>
        <p:txBody>
          <a:bodyPr wrap="none" rtlCol="0">
            <a:spAutoFit/>
          </a:bodyPr>
          <a:lstStyle/>
          <a:p>
            <a:pPr defTabSz="342900"/>
            <a:r>
              <a:rPr kumimoji="0" lang="ja-JP" altLang="en-US" sz="1013" dirty="0">
                <a:solidFill>
                  <a:prstClr val="black"/>
                </a:solidFill>
                <a:latin typeface="Century Gothic" panose="020B0502020202020204"/>
                <a:ea typeface="メイリオ" panose="020B0604030504040204" pitchFamily="50" charset="-128"/>
              </a:rPr>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929834" y="2703056"/>
            <a:ext cx="604222" cy="1863532"/>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398272"/>
              <a:ext cx="1328" cy="367403"/>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8152" y="2816973"/>
              <a:ext cx="4873" cy="28761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0" y="2134667"/>
              <a:ext cx="325239" cy="441260"/>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defTabSz="342900"/>
              <a:r>
                <a:rPr kumimoji="0" lang="en-US" altLang="ja-JP" sz="1013" dirty="0">
                  <a:solidFill>
                    <a:prstClr val="black"/>
                  </a:solidFill>
                  <a:latin typeface="Century Gothic" panose="020B0502020202020204"/>
                  <a:ea typeface="メイリオ" panose="020B0604030504040204" pitchFamily="50" charset="-128"/>
                </a:rPr>
                <a:t>1</a:t>
              </a:r>
              <a:endParaRPr kumimoji="0" lang="ja-JP" altLang="en-US" sz="1013" dirty="0">
                <a:solidFill>
                  <a:prstClr val="black"/>
                </a:solidFill>
                <a:latin typeface="Century Gothic" panose="020B0502020202020204"/>
                <a:ea typeface="メイリオ" panose="020B0604030504040204" pitchFamily="50" charset="-128"/>
              </a:endParaRPr>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2120" y="3104583"/>
                  <a:ext cx="812063" cy="293689"/>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smtClean="0">
                            <a:solidFill>
                              <a:prstClr val="black"/>
                            </a:solidFill>
                            <a:latin typeface="Cambria Math" panose="02040503050406030204" pitchFamily="18" charset="0"/>
                            <a:ea typeface="HGPｺﾞｼｯｸM" pitchFamily="50" charset="-128"/>
                            <a:cs typeface="Times New Roman" pitchFamily="18" charset="0"/>
                          </a:rPr>
                          <m:t>+</m:t>
                        </m:r>
                        <m:r>
                          <a:rPr kumimoji="0" lang="en-US" altLang="ja-JP" sz="1350" b="0" i="0" smtClean="0">
                            <a:solidFill>
                              <a:prstClr val="black"/>
                            </a:solidFill>
                            <a:latin typeface="Cambria Math" panose="02040503050406030204" pitchFamily="18" charset="0"/>
                            <a:ea typeface="HGPｺﾞｼｯｸM" pitchFamily="50" charset="-128"/>
                            <a:cs typeface="Times New Roman" pitchFamily="18" charset="0"/>
                          </a:rPr>
                          <m:t>30</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77" name="フローチャート: 判断 176">
                  <a:extLst>
                    <a:ext uri="{FF2B5EF4-FFF2-40B4-BE49-F238E27FC236}">
                      <a16:creationId xmlns:a16="http://schemas.microsoft.com/office/drawing/2014/main" id="{7BC1F32B-C19F-4728-A7F7-30388650EA78}"/>
                    </a:ext>
                  </a:extLst>
                </p:cNvPr>
                <p:cNvSpPr>
                  <a:spLocks noRot="1" noChangeAspect="1" noMove="1" noResize="1" noEditPoints="1" noAdjustHandles="1" noChangeArrowheads="1" noChangeShapeType="1" noTextEdit="1"/>
                </p:cNvSpPr>
                <p:nvPr/>
              </p:nvSpPr>
              <p:spPr>
                <a:xfrm>
                  <a:off x="912120" y="3104583"/>
                  <a:ext cx="812063" cy="293689"/>
                </a:xfrm>
                <a:prstGeom prst="flowChartDecision">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smtClean="0">
                            <a:solidFill>
                              <a:prstClr val="black"/>
                            </a:solidFill>
                            <a:latin typeface="Cambria Math" panose="02040503050406030204" pitchFamily="18" charset="0"/>
                            <a:ea typeface="HGPｺﾞｼｯｸM" pitchFamily="50" charset="-128"/>
                            <a:cs typeface="Times New Roman" pitchFamily="18" charset="0"/>
                          </a:rPr>
                          <m:t>−1</m:t>
                        </m:r>
                        <m:r>
                          <a:rPr kumimoji="0" lang="en-US" altLang="ja-JP" sz="1350" b="0" i="0" smtClean="0">
                            <a:solidFill>
                              <a:prstClr val="black"/>
                            </a:solidFill>
                            <a:latin typeface="Cambria Math" panose="02040503050406030204" pitchFamily="18" charset="0"/>
                            <a:ea typeface="HGPｺﾞｼｯｸM" pitchFamily="50" charset="-128"/>
                            <a:cs typeface="Times New Roman" pitchFamily="18" charset="0"/>
                          </a:rPr>
                          <m:t>0</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78" name="フローチャート: 判断 177">
                  <a:extLst>
                    <a:ext uri="{FF2B5EF4-FFF2-40B4-BE49-F238E27FC236}">
                      <a16:creationId xmlns:a16="http://schemas.microsoft.com/office/drawing/2014/main" id="{A7F977FB-F0CD-41AB-8FFB-B06AE351351C}"/>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smtClean="0">
                            <a:solidFill>
                              <a:prstClr val="black"/>
                            </a:solidFill>
                            <a:latin typeface="Cambria Math" panose="02040503050406030204" pitchFamily="18" charset="0"/>
                            <a:ea typeface="HGPｺﾞｼｯｸM" pitchFamily="50" charset="-128"/>
                            <a:cs typeface="Times New Roman" pitchFamily="18" charset="0"/>
                          </a:rPr>
                          <m:t>−</m:t>
                        </m:r>
                        <m:r>
                          <a:rPr kumimoji="0" lang="en-US" altLang="ja-JP" sz="1350" b="0" i="0" smtClean="0">
                            <a:solidFill>
                              <a:prstClr val="black"/>
                            </a:solidFill>
                            <a:latin typeface="Cambria Math" panose="02040503050406030204" pitchFamily="18" charset="0"/>
                            <a:ea typeface="HGPｺﾞｼｯｸM" pitchFamily="50" charset="-128"/>
                            <a:cs typeface="Times New Roman" pitchFamily="18" charset="0"/>
                          </a:rPr>
                          <m:t>20</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79" name="フローチャート: 判断 178">
                  <a:extLst>
                    <a:ext uri="{FF2B5EF4-FFF2-40B4-BE49-F238E27FC236}">
                      <a16:creationId xmlns:a16="http://schemas.microsoft.com/office/drawing/2014/main" id="{DD2C7C6C-075F-4B18-8928-59A9F11D2F2D}"/>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2703"/>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717002" y="2700940"/>
            <a:ext cx="456785" cy="1863532"/>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342900"/>
                <a:endParaRPr kumimoji="0" lang="ja-JP" altLang="en-US" sz="1125" dirty="0">
                  <a:solidFill>
                    <a:prstClr val="black"/>
                  </a:solidFill>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0" y="2134667"/>
              <a:ext cx="325239" cy="441260"/>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defTabSz="342900"/>
              <a:r>
                <a:rPr kumimoji="0" lang="en-US" altLang="ja-JP" sz="1013" dirty="0">
                  <a:solidFill>
                    <a:prstClr val="black"/>
                  </a:solidFill>
                  <a:latin typeface="Century Gothic" panose="020B0502020202020204"/>
                  <a:ea typeface="メイリオ" panose="020B0604030504040204" pitchFamily="50" charset="-128"/>
                </a:rPr>
                <a:t>2</a:t>
              </a:r>
              <a:endParaRPr kumimoji="0" lang="ja-JP" altLang="en-US" sz="1013" dirty="0">
                <a:solidFill>
                  <a:prstClr val="black"/>
                </a:solidFill>
                <a:latin typeface="Century Gothic" panose="020B0502020202020204"/>
                <a:ea typeface="メイリオ" panose="020B0604030504040204" pitchFamily="50" charset="-128"/>
              </a:endParaRPr>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a:solidFill>
                              <a:prstClr val="black"/>
                            </a:solidFill>
                            <a:latin typeface="Cambria Math" panose="02040503050406030204" pitchFamily="18" charset="0"/>
                            <a:ea typeface="HGPｺﾞｼｯｸM" pitchFamily="50" charset="-128"/>
                            <a:cs typeface="Times New Roman" pitchFamily="18" charset="0"/>
                          </a:rPr>
                          <m:t>+2</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smtClean="0">
                            <a:solidFill>
                              <a:prstClr val="black"/>
                            </a:solidFill>
                            <a:latin typeface="Cambria Math" panose="02040503050406030204" pitchFamily="18" charset="0"/>
                            <a:ea typeface="HGPｺﾞｼｯｸM" pitchFamily="50" charset="-128"/>
                            <a:cs typeface="Times New Roman" pitchFamily="18" charset="0"/>
                          </a:rPr>
                          <m:t>+</m:t>
                        </m:r>
                        <m:r>
                          <a:rPr kumimoji="0" lang="en-US" altLang="ja-JP" sz="1350" b="0" i="0" smtClean="0">
                            <a:solidFill>
                              <a:prstClr val="black"/>
                            </a:solidFill>
                            <a:latin typeface="Cambria Math" panose="02040503050406030204" pitchFamily="18" charset="0"/>
                            <a:ea typeface="HGPｺﾞｼｯｸM" pitchFamily="50" charset="-128"/>
                            <a:cs typeface="Times New Roman" pitchFamily="18" charset="0"/>
                          </a:rPr>
                          <m:t>3</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91" name="フローチャート: 判断 190">
                  <a:extLst>
                    <a:ext uri="{FF2B5EF4-FFF2-40B4-BE49-F238E27FC236}">
                      <a16:creationId xmlns:a16="http://schemas.microsoft.com/office/drawing/2014/main" id="{E36F3634-E986-4D83-B05E-B3698B26F857}"/>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342900"/>
                  <a14:m>
                    <m:oMathPara xmlns:m="http://schemas.openxmlformats.org/officeDocument/2006/math">
                      <m:oMathParaPr>
                        <m:jc m:val="centerGroup"/>
                      </m:oMathParaPr>
                      <m:oMath xmlns:m="http://schemas.openxmlformats.org/officeDocument/2006/math">
                        <m:r>
                          <a:rPr kumimoji="0" lang="en-US" altLang="ja-JP" sz="1350" smtClean="0">
                            <a:solidFill>
                              <a:prstClr val="black"/>
                            </a:solidFill>
                            <a:latin typeface="Cambria Math" panose="02040503050406030204" pitchFamily="18" charset="0"/>
                            <a:ea typeface="HGPｺﾞｼｯｸM" pitchFamily="50" charset="-128"/>
                            <a:cs typeface="Times New Roman" pitchFamily="18" charset="0"/>
                          </a:rPr>
                          <m:t>−</m:t>
                        </m:r>
                        <m:r>
                          <a:rPr kumimoji="0" lang="en-US" altLang="ja-JP" sz="1350" b="0" i="0" smtClean="0">
                            <a:solidFill>
                              <a:prstClr val="black"/>
                            </a:solidFill>
                            <a:latin typeface="Cambria Math" panose="02040503050406030204" pitchFamily="18" charset="0"/>
                            <a:ea typeface="HGPｺﾞｼｯｸM" pitchFamily="50" charset="-128"/>
                            <a:cs typeface="Times New Roman" pitchFamily="18" charset="0"/>
                          </a:rPr>
                          <m:t>5</m:t>
                        </m:r>
                      </m:oMath>
                    </m:oMathPara>
                  </a14:m>
                  <a:endParaRPr kumimoji="0" lang="ja-JP" altLang="en-US" sz="1350" dirty="0">
                    <a:solidFill>
                      <a:prstClr val="black"/>
                    </a:solidFill>
                    <a:latin typeface="Times New Roman" pitchFamily="18" charset="0"/>
                    <a:ea typeface="HGPｺﾞｼｯｸM" pitchFamily="50" charset="-128"/>
                    <a:cs typeface="Times New Roman" pitchFamily="18" charset="0"/>
                  </a:endParaRPr>
                </a:p>
              </p:txBody>
            </p:sp>
          </mc:Choice>
          <mc:Fallback xmlns="">
            <p:sp>
              <p:nvSpPr>
                <p:cNvPr id="192" name="フローチャート: 判断 191">
                  <a:extLst>
                    <a:ext uri="{FF2B5EF4-FFF2-40B4-BE49-F238E27FC236}">
                      <a16:creationId xmlns:a16="http://schemas.microsoft.com/office/drawing/2014/main" id="{1A9EDCAB-FF49-4174-B882-D728F0CA688A}"/>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540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2035128" y="2380363"/>
                <a:ext cx="1194027" cy="3000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342900"/>
                <a:r>
                  <a:rPr kumimoji="0" lang="en-US" altLang="ja-JP" sz="1350" dirty="0">
                    <a:solidFill>
                      <a:prstClr val="black"/>
                    </a:solidFill>
                    <a:latin typeface="Century Gothic" panose="020B0502020202020204"/>
                    <a:ea typeface="メイリオ" panose="020B0604030504040204" pitchFamily="50" charset="-128"/>
                  </a:rPr>
                  <a:t>Task</a:t>
                </a:r>
                <a:r>
                  <a:rPr kumimoji="0" lang="ja-JP" altLang="en-US" sz="1350" dirty="0">
                    <a:solidFill>
                      <a:prstClr val="black"/>
                    </a:solidFill>
                    <a:latin typeface="Century Gothic" panose="020B0502020202020204"/>
                    <a:ea typeface="メイリオ" panose="020B0604030504040204" pitchFamily="50" charset="-128"/>
                  </a:rPr>
                  <a:t> </a:t>
                </a:r>
                <a:r>
                  <a:rPr kumimoji="0" lang="en-US" altLang="ja-JP" sz="1350" dirty="0">
                    <a:solidFill>
                      <a:prstClr val="black"/>
                    </a:solidFill>
                    <a:latin typeface="Century Gothic" panose="020B0502020202020204"/>
                    <a:ea typeface="メイリオ" panose="020B0604030504040204" pitchFamily="50" charset="-128"/>
                  </a:rPr>
                  <a:t>Set </a:t>
                </a:r>
                <a14:m>
                  <m:oMath xmlns:m="http://schemas.openxmlformats.org/officeDocument/2006/math">
                    <m:sSub>
                      <m:sSubPr>
                        <m:ctrlPr>
                          <a:rPr kumimoji="0" lang="en-US" altLang="ja-JP" sz="1350" i="1">
                            <a:solidFill>
                              <a:prstClr val="black"/>
                            </a:solidFill>
                            <a:latin typeface="Cambria Math" panose="02040503050406030204" pitchFamily="18" charset="0"/>
                          </a:rPr>
                        </m:ctrlPr>
                      </m:sSubPr>
                      <m:e>
                        <m:r>
                          <a:rPr kumimoji="0" lang="en-US" altLang="ja-JP" sz="1350" i="1">
                            <a:solidFill>
                              <a:prstClr val="black"/>
                            </a:solidFill>
                            <a:latin typeface="Cambria Math" panose="02040503050406030204" pitchFamily="18" charset="0"/>
                          </a:rPr>
                          <m:t>𝑇𝑆</m:t>
                        </m:r>
                      </m:e>
                      <m:sub>
                        <m:r>
                          <a:rPr kumimoji="0" lang="en-US" altLang="ja-JP" sz="1350" i="1">
                            <a:solidFill>
                              <a:prstClr val="black"/>
                            </a:solidFill>
                            <a:latin typeface="Cambria Math" panose="02040503050406030204" pitchFamily="18" charset="0"/>
                          </a:rPr>
                          <m:t>1</m:t>
                        </m:r>
                      </m:sub>
                    </m:sSub>
                  </m:oMath>
                </a14:m>
                <a:endParaRPr kumimoji="0" lang="ja-JP" altLang="en-US" sz="1350" i="1" dirty="0">
                  <a:solidFill>
                    <a:prstClr val="black"/>
                  </a:solidFill>
                  <a:latin typeface="Century Gothic" panose="020B0502020202020204"/>
                  <a:ea typeface="メイリオ" panose="020B0604030504040204" pitchFamily="50" charset="-128"/>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2035128" y="2380363"/>
                <a:ext cx="1194027" cy="30008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388890" y="2470277"/>
            <a:ext cx="660161" cy="108031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3238269" y="3897808"/>
            <a:ext cx="1249381" cy="26545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prstClr val="black"/>
                </a:solidFill>
                <a:latin typeface="Century Gothic" panose="020B0502020202020204"/>
                <a:ea typeface="メイリオ" panose="020B0604030504040204" pitchFamily="50" charset="-128"/>
              </a:rPr>
              <a:t>消費メモリ増分</a:t>
            </a:r>
            <a:endParaRPr kumimoji="0" lang="en-US" altLang="ja-JP" sz="1125" dirty="0">
              <a:solidFill>
                <a:prstClr val="black"/>
              </a:solidFill>
              <a:latin typeface="Century Gothic" panose="020B0502020202020204"/>
              <a:ea typeface="メイリオ" panose="020B0604030504040204" pitchFamily="50" charset="-128"/>
            </a:endParaRPr>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3043390" y="3367625"/>
            <a:ext cx="194879" cy="662912"/>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2393704" y="3744181"/>
            <a:ext cx="844565" cy="286356"/>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630031" y="4941978"/>
            <a:ext cx="3806037" cy="438582"/>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kumimoji="0" lang="ja-JP" altLang="en-US" sz="1125" dirty="0">
                <a:solidFill>
                  <a:srgbClr val="FF0000"/>
                </a:solidFill>
                <a:latin typeface="Century Gothic" panose="020B0502020202020204"/>
                <a:ea typeface="メイリオ" panose="020B0604030504040204" pitchFamily="50" charset="-128"/>
              </a:rPr>
              <a:t>赤</a:t>
            </a:r>
            <a:r>
              <a:rPr kumimoji="0" lang="ja-JP" altLang="en-US" sz="1125" dirty="0">
                <a:solidFill>
                  <a:prstClr val="black"/>
                </a:solidFill>
                <a:latin typeface="Century Gothic" panose="020B0502020202020204"/>
                <a:ea typeface="メイリオ" panose="020B0604030504040204" pitchFamily="50" charset="-128"/>
              </a:rPr>
              <a:t>矢印：タスク</a:t>
            </a:r>
            <a:r>
              <a:rPr kumimoji="0" lang="en-US" altLang="ja-JP" sz="1125" dirty="0">
                <a:solidFill>
                  <a:prstClr val="black"/>
                </a:solidFill>
                <a:latin typeface="Century Gothic" panose="020B0502020202020204"/>
                <a:ea typeface="メイリオ" panose="020B0604030504040204" pitchFamily="50" charset="-128"/>
              </a:rPr>
              <a:t>1</a:t>
            </a:r>
            <a:r>
              <a:rPr kumimoji="0" lang="ja-JP" altLang="en-US" sz="1125" dirty="0">
                <a:solidFill>
                  <a:prstClr val="black"/>
                </a:solidFill>
                <a:latin typeface="Century Gothic" panose="020B0502020202020204"/>
                <a:ea typeface="メイリオ" panose="020B0604030504040204" pitchFamily="50" charset="-128"/>
              </a:rPr>
              <a:t>がスケジュールされたときの状態遷移</a:t>
            </a:r>
            <a:endParaRPr kumimoji="0" lang="en-US" altLang="ja-JP" sz="1125" dirty="0">
              <a:solidFill>
                <a:prstClr val="black"/>
              </a:solidFill>
              <a:latin typeface="Century Gothic" panose="020B0502020202020204"/>
              <a:ea typeface="メイリオ" panose="020B0604030504040204" pitchFamily="50" charset="-128"/>
            </a:endParaRPr>
          </a:p>
          <a:p>
            <a:pPr algn="ctr" defTabSz="342900"/>
            <a:r>
              <a:rPr kumimoji="0" lang="ja-JP" altLang="en-US" sz="1125" dirty="0">
                <a:solidFill>
                  <a:srgbClr val="0070C0"/>
                </a:solidFill>
                <a:latin typeface="Century Gothic" panose="020B0502020202020204"/>
                <a:ea typeface="メイリオ" panose="020B0604030504040204" pitchFamily="50" charset="-128"/>
              </a:rPr>
              <a:t>青</a:t>
            </a:r>
            <a:r>
              <a:rPr kumimoji="0" lang="ja-JP" altLang="en-US" sz="1125" dirty="0">
                <a:solidFill>
                  <a:prstClr val="black"/>
                </a:solidFill>
                <a:latin typeface="Century Gothic" panose="020B0502020202020204"/>
                <a:ea typeface="メイリオ" panose="020B0604030504040204" pitchFamily="50" charset="-128"/>
              </a:rPr>
              <a:t>矢印：タスク</a:t>
            </a:r>
            <a:r>
              <a:rPr kumimoji="0" lang="en-US" altLang="ja-JP" sz="1125" dirty="0">
                <a:solidFill>
                  <a:prstClr val="black"/>
                </a:solidFill>
                <a:latin typeface="Century Gothic" panose="020B0502020202020204"/>
                <a:ea typeface="メイリオ" panose="020B0604030504040204" pitchFamily="50" charset="-128"/>
              </a:rPr>
              <a:t>2</a:t>
            </a:r>
            <a:r>
              <a:rPr kumimoji="0" lang="ja-JP" altLang="en-US" sz="1125" dirty="0">
                <a:solidFill>
                  <a:prstClr val="black"/>
                </a:solidFill>
                <a:latin typeface="Century Gothic" panose="020B0502020202020204"/>
                <a:ea typeface="メイリオ" panose="020B0604030504040204" pitchFamily="50" charset="-128"/>
              </a:rPr>
              <a:t>がスケジュールされたときの状態遷移</a:t>
            </a:r>
            <a:endParaRPr kumimoji="0" lang="en-US" altLang="ja-JP" sz="1125" dirty="0">
              <a:solidFill>
                <a:prstClr val="black"/>
              </a:solidFill>
              <a:latin typeface="Century Gothic" panose="020B0502020202020204"/>
              <a:ea typeface="メイリオ" panose="020B0604030504040204" pitchFamily="50" charset="-128"/>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3385382" y="1966058"/>
          <a:ext cx="1996901" cy="891540"/>
        </p:xfrm>
        <a:graphic>
          <a:graphicData uri="http://schemas.openxmlformats.org/drawingml/2006/table">
            <a:tbl>
              <a:tblPr firstRow="1" bandRow="1">
                <a:tableStyleId>{2A488322-F2BA-4B5B-9748-0D474271808F}</a:tableStyleId>
              </a:tblPr>
              <a:tblGrid>
                <a:gridCol w="1521293">
                  <a:extLst>
                    <a:ext uri="{9D8B030D-6E8A-4147-A177-3AD203B41FA5}">
                      <a16:colId xmlns:a16="http://schemas.microsoft.com/office/drawing/2014/main" val="2057550029"/>
                    </a:ext>
                  </a:extLst>
                </a:gridCol>
                <a:gridCol w="194444">
                  <a:extLst>
                    <a:ext uri="{9D8B030D-6E8A-4147-A177-3AD203B41FA5}">
                      <a16:colId xmlns:a16="http://schemas.microsoft.com/office/drawing/2014/main" val="212249959"/>
                    </a:ext>
                  </a:extLst>
                </a:gridCol>
                <a:gridCol w="281164">
                  <a:extLst>
                    <a:ext uri="{9D8B030D-6E8A-4147-A177-3AD203B41FA5}">
                      <a16:colId xmlns:a16="http://schemas.microsoft.com/office/drawing/2014/main" val="4260045808"/>
                    </a:ext>
                  </a:extLst>
                </a:gridCol>
              </a:tblGrid>
              <a:tr h="222885">
                <a:tc>
                  <a:txBody>
                    <a:bodyPr/>
                    <a:lstStyle/>
                    <a:p>
                      <a:pPr algn="ctr"/>
                      <a:r>
                        <a:rPr kumimoji="1" lang="en-US" altLang="ja-JP" sz="1100" dirty="0"/>
                        <a:t>Task</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1</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2</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22885">
                <a:tc>
                  <a:txBody>
                    <a:bodyPr/>
                    <a:lstStyle/>
                    <a:p>
                      <a:pPr algn="ctr"/>
                      <a:r>
                        <a:rPr kumimoji="1" lang="ja-JP" altLang="en-US" sz="1100" dirty="0"/>
                        <a:t>相対デッドライン</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4</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7 </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22885">
                <a:tc>
                  <a:txBody>
                    <a:bodyPr/>
                    <a:lstStyle/>
                    <a:p>
                      <a:pPr algn="ctr"/>
                      <a:r>
                        <a:rPr kumimoji="1" lang="ja-JP" altLang="en-US" sz="1100" dirty="0"/>
                        <a:t>最悪実行時間</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3</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100" dirty="0"/>
                        <a:t>3</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22885">
                <a:tc>
                  <a:txBody>
                    <a:bodyPr/>
                    <a:lstStyle/>
                    <a:p>
                      <a:pPr algn="ctr"/>
                      <a:r>
                        <a:rPr kumimoji="1" lang="ja-JP" altLang="en-US" sz="1100" dirty="0"/>
                        <a:t>余裕時間</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dirty="0"/>
                        <a:t>1</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dirty="0"/>
                        <a:t>4</a:t>
                      </a:r>
                      <a:endParaRPr kumimoji="1" lang="ja-JP" altLang="en-US" sz="11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212" name="テキスト ボックス 211">
            <a:extLst>
              <a:ext uri="{FF2B5EF4-FFF2-40B4-BE49-F238E27FC236}">
                <a16:creationId xmlns:a16="http://schemas.microsoft.com/office/drawing/2014/main" id="{1C53AFDA-F18D-4963-B35D-0CC5C9C1F6A3}"/>
              </a:ext>
            </a:extLst>
          </p:cNvPr>
          <p:cNvSpPr txBox="1"/>
          <p:nvPr/>
        </p:nvSpPr>
        <p:spPr>
          <a:xfrm>
            <a:off x="7196680" y="4364425"/>
            <a:ext cx="1466826" cy="265457"/>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defTabSz="342900"/>
            <a:r>
              <a:rPr lang="ja-JP" altLang="en-US" sz="1125" dirty="0">
                <a:solidFill>
                  <a:prstClr val="black"/>
                </a:solidFill>
                <a:latin typeface="Century Gothic" panose="020B0502020202020204"/>
                <a:ea typeface="メイリオ" panose="020B0604030504040204" pitchFamily="50" charset="-128"/>
              </a:rPr>
              <a:t>デッドラインミス</a:t>
            </a:r>
            <a:endParaRPr kumimoji="0" lang="en-US" altLang="ja-JP" sz="1125" dirty="0">
              <a:solidFill>
                <a:prstClr val="black"/>
              </a:solidFill>
              <a:latin typeface="Century Gothic" panose="020B0502020202020204"/>
              <a:ea typeface="メイリオ" panose="020B0604030504040204" pitchFamily="50" charset="-128"/>
            </a:endParaRPr>
          </a:p>
        </p:txBody>
      </p:sp>
      <p:cxnSp>
        <p:nvCxnSpPr>
          <p:cNvPr id="213" name="直線矢印コネクタ 212">
            <a:extLst>
              <a:ext uri="{FF2B5EF4-FFF2-40B4-BE49-F238E27FC236}">
                <a16:creationId xmlns:a16="http://schemas.microsoft.com/office/drawing/2014/main" id="{5244EE71-99CB-43AB-B6DE-CD21556F9BFC}"/>
              </a:ext>
            </a:extLst>
          </p:cNvPr>
          <p:cNvCxnSpPr>
            <a:cxnSpLocks/>
            <a:stCxn id="212" idx="1"/>
            <a:endCxn id="304" idx="5"/>
          </p:cNvCxnSpPr>
          <p:nvPr/>
        </p:nvCxnSpPr>
        <p:spPr>
          <a:xfrm flipH="1" flipV="1">
            <a:off x="6613846" y="4348960"/>
            <a:ext cx="582834" cy="1481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5" name="テキスト ボックス 144">
            <a:extLst>
              <a:ext uri="{FF2B5EF4-FFF2-40B4-BE49-F238E27FC236}">
                <a16:creationId xmlns:a16="http://schemas.microsoft.com/office/drawing/2014/main" id="{C98A26A3-DAA1-4269-9796-A977AF5B2B7C}"/>
              </a:ext>
            </a:extLst>
          </p:cNvPr>
          <p:cNvSpPr txBox="1"/>
          <p:nvPr/>
        </p:nvSpPr>
        <p:spPr>
          <a:xfrm>
            <a:off x="7628021" y="2774656"/>
            <a:ext cx="700833" cy="369332"/>
          </a:xfrm>
          <a:prstGeom prst="rect">
            <a:avLst/>
          </a:prstGeom>
          <a:noFill/>
        </p:spPr>
        <p:txBody>
          <a:bodyPr wrap="none" rtlCol="0">
            <a:spAutoFit/>
          </a:bodyPr>
          <a:lstStyle/>
          <a:p>
            <a:r>
              <a:rPr kumimoji="1" lang="en-US" altLang="ja-JP" dirty="0">
                <a:highlight>
                  <a:srgbClr val="FFFF00"/>
                </a:highlight>
              </a:rPr>
              <a:t>α</a:t>
            </a:r>
            <a:r>
              <a:rPr kumimoji="1" lang="ja-JP" altLang="en-US" dirty="0">
                <a:highlight>
                  <a:srgbClr val="FFFF00"/>
                </a:highlight>
              </a:rPr>
              <a:t>＝</a:t>
            </a:r>
            <a:r>
              <a:rPr kumimoji="1" lang="en-US" altLang="ja-JP" dirty="0">
                <a:highlight>
                  <a:srgbClr val="FFFF00"/>
                </a:highlight>
              </a:rPr>
              <a:t>1</a:t>
            </a:r>
            <a:endParaRPr kumimoji="1" lang="ja-JP" altLang="en-US" dirty="0">
              <a:highlight>
                <a:srgbClr val="FFFF00"/>
              </a:highlight>
            </a:endParaRPr>
          </a:p>
        </p:txBody>
      </p:sp>
      <p:sp>
        <p:nvSpPr>
          <p:cNvPr id="228" name="テキスト ボックス 227">
            <a:extLst>
              <a:ext uri="{FF2B5EF4-FFF2-40B4-BE49-F238E27FC236}">
                <a16:creationId xmlns:a16="http://schemas.microsoft.com/office/drawing/2014/main" id="{2A50C483-3F3C-4244-9711-FBEEF6DAD572}"/>
              </a:ext>
            </a:extLst>
          </p:cNvPr>
          <p:cNvSpPr txBox="1"/>
          <p:nvPr/>
        </p:nvSpPr>
        <p:spPr>
          <a:xfrm>
            <a:off x="7642073" y="3263701"/>
            <a:ext cx="1021433" cy="369332"/>
          </a:xfrm>
          <a:prstGeom prst="rect">
            <a:avLst/>
          </a:prstGeom>
          <a:noFill/>
        </p:spPr>
        <p:txBody>
          <a:bodyPr wrap="none" rtlCol="0">
            <a:spAutoFit/>
          </a:bodyPr>
          <a:lstStyle/>
          <a:p>
            <a:r>
              <a:rPr kumimoji="1" lang="en-US" altLang="ja-JP" dirty="0">
                <a:highlight>
                  <a:srgbClr val="008000"/>
                </a:highlight>
              </a:rPr>
              <a:t>α</a:t>
            </a:r>
            <a:r>
              <a:rPr kumimoji="1" lang="ja-JP" altLang="en-US" dirty="0">
                <a:highlight>
                  <a:srgbClr val="008000"/>
                </a:highlight>
              </a:rPr>
              <a:t>＝</a:t>
            </a:r>
            <a:r>
              <a:rPr kumimoji="1" lang="en-US" altLang="ja-JP" dirty="0">
                <a:highlight>
                  <a:srgbClr val="008000"/>
                </a:highlight>
              </a:rPr>
              <a:t>0.01</a:t>
            </a:r>
            <a:endParaRPr kumimoji="1" lang="ja-JP" altLang="en-US" dirty="0">
              <a:highlight>
                <a:srgbClr val="008000"/>
              </a:highlight>
            </a:endParaRPr>
          </a:p>
        </p:txBody>
      </p:sp>
    </p:spTree>
    <p:extLst>
      <p:ext uri="{BB962C8B-B14F-4D97-AF65-F5344CB8AC3E}">
        <p14:creationId xmlns:p14="http://schemas.microsoft.com/office/powerpoint/2010/main" val="109509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49F69-E37A-442F-B6E9-79C3F01462F3}"/>
              </a:ext>
            </a:extLst>
          </p:cNvPr>
          <p:cNvSpPr>
            <a:spLocks noGrp="1"/>
          </p:cNvSpPr>
          <p:nvPr>
            <p:ph type="title"/>
          </p:nvPr>
        </p:nvSpPr>
        <p:spPr/>
        <p:txBody>
          <a:bodyPr/>
          <a:lstStyle/>
          <a:p>
            <a:r>
              <a:rPr lang="en-US" altLang="ja-JP" dirty="0"/>
              <a:t>α</a:t>
            </a:r>
            <a:r>
              <a:rPr lang="ja-JP" altLang="en-US" dirty="0"/>
              <a:t>の値</a:t>
            </a:r>
            <a:endParaRPr kumimoji="1" lang="ja-JP" altLang="en-US" dirty="0"/>
          </a:p>
        </p:txBody>
      </p:sp>
      <p:sp>
        <p:nvSpPr>
          <p:cNvPr id="3" name="コンテンツ プレースホルダー 2">
            <a:extLst>
              <a:ext uri="{FF2B5EF4-FFF2-40B4-BE49-F238E27FC236}">
                <a16:creationId xmlns:a16="http://schemas.microsoft.com/office/drawing/2014/main" id="{E62D79CE-3DAE-4DFE-A7C1-E7A276509EB5}"/>
              </a:ext>
            </a:extLst>
          </p:cNvPr>
          <p:cNvSpPr>
            <a:spLocks noGrp="1"/>
          </p:cNvSpPr>
          <p:nvPr>
            <p:ph idx="1"/>
          </p:nvPr>
        </p:nvSpPr>
        <p:spPr/>
        <p:txBody>
          <a:bodyPr>
            <a:normAutofit/>
          </a:bodyPr>
          <a:lstStyle/>
          <a:p>
            <a:r>
              <a:rPr lang="en-US" altLang="ja-JP" dirty="0"/>
              <a:t>α</a:t>
            </a:r>
            <a:r>
              <a:rPr lang="ja-JP" altLang="en-US" dirty="0"/>
              <a:t>＝</a:t>
            </a:r>
            <a:r>
              <a:rPr lang="en-US" altLang="ja-JP" dirty="0"/>
              <a:t>1</a:t>
            </a:r>
            <a:r>
              <a:rPr lang="ja-JP" altLang="en-US" dirty="0"/>
              <a:t>の時、タスク</a:t>
            </a:r>
            <a:r>
              <a:rPr lang="en-US" altLang="ja-JP" dirty="0"/>
              <a:t>2</a:t>
            </a:r>
            <a:r>
              <a:rPr lang="ja-JP" altLang="en-US" dirty="0"/>
              <a:t>→タスク</a:t>
            </a:r>
            <a:r>
              <a:rPr lang="en-US" altLang="ja-JP" dirty="0"/>
              <a:t>2</a:t>
            </a:r>
            <a:r>
              <a:rPr lang="ja-JP" altLang="en-US" dirty="0"/>
              <a:t>→・・・・</a:t>
            </a:r>
            <a:endParaRPr lang="en-US" altLang="ja-JP" dirty="0"/>
          </a:p>
          <a:p>
            <a:pPr marL="0" indent="0">
              <a:buNone/>
            </a:pPr>
            <a:r>
              <a:rPr kumimoji="1" lang="ja-JP" altLang="en-US" dirty="0"/>
              <a:t>　タスク</a:t>
            </a:r>
            <a:r>
              <a:rPr kumimoji="1" lang="en-US" altLang="ja-JP" dirty="0"/>
              <a:t>1</a:t>
            </a:r>
            <a:r>
              <a:rPr kumimoji="1" lang="ja-JP" altLang="en-US" dirty="0"/>
              <a:t>は相対デッドラインが４のため</a:t>
            </a:r>
            <a:endParaRPr kumimoji="1" lang="en-US" altLang="ja-JP" dirty="0"/>
          </a:p>
          <a:p>
            <a:pPr marL="0" indent="0">
              <a:buNone/>
            </a:pPr>
            <a:r>
              <a:rPr lang="ja-JP" altLang="en-US" dirty="0"/>
              <a:t>　</a:t>
            </a:r>
            <a:r>
              <a:rPr kumimoji="1" lang="ja-JP" altLang="en-US" dirty="0"/>
              <a:t>デッドラインミスが起こる</a:t>
            </a:r>
            <a:endParaRPr kumimoji="1" lang="en-US" altLang="ja-JP" dirty="0"/>
          </a:p>
          <a:p>
            <a:pPr marL="0" indent="0">
              <a:buNone/>
            </a:pPr>
            <a:endParaRPr lang="en-US" altLang="ja-JP" dirty="0"/>
          </a:p>
          <a:p>
            <a:r>
              <a:rPr kumimoji="1" lang="en-US" altLang="ja-JP" dirty="0"/>
              <a:t>α</a:t>
            </a:r>
            <a:r>
              <a:rPr kumimoji="1" lang="ja-JP" altLang="en-US" dirty="0"/>
              <a:t>＝</a:t>
            </a:r>
            <a:r>
              <a:rPr kumimoji="1" lang="en-US" altLang="ja-JP" dirty="0"/>
              <a:t>0.01</a:t>
            </a:r>
            <a:r>
              <a:rPr kumimoji="1" lang="ja-JP" altLang="en-US" dirty="0"/>
              <a:t>の時、</a:t>
            </a:r>
            <a:endParaRPr kumimoji="1" lang="en-US" altLang="ja-JP" dirty="0"/>
          </a:p>
          <a:p>
            <a:pPr marL="0" indent="0">
              <a:buNone/>
            </a:pPr>
            <a:r>
              <a:rPr lang="ja-JP" altLang="en-US" dirty="0"/>
              <a:t>　</a:t>
            </a:r>
            <a:r>
              <a:rPr kumimoji="1" lang="ja-JP" altLang="en-US" dirty="0"/>
              <a:t>タスク</a:t>
            </a:r>
            <a:r>
              <a:rPr kumimoji="1" lang="en-US" altLang="ja-JP" dirty="0"/>
              <a:t>1</a:t>
            </a:r>
            <a:r>
              <a:rPr lang="ja-JP" altLang="en-US" dirty="0"/>
              <a:t>→タスク</a:t>
            </a:r>
            <a:r>
              <a:rPr lang="en-US" altLang="ja-JP" dirty="0"/>
              <a:t>1</a:t>
            </a:r>
            <a:r>
              <a:rPr lang="ja-JP" altLang="en-US" dirty="0"/>
              <a:t>→タスク</a:t>
            </a:r>
            <a:r>
              <a:rPr lang="en-US" altLang="ja-JP" dirty="0"/>
              <a:t>1</a:t>
            </a:r>
            <a:r>
              <a:rPr lang="ja-JP" altLang="en-US" dirty="0"/>
              <a:t>→タスク</a:t>
            </a:r>
            <a:r>
              <a:rPr lang="en-US" altLang="ja-JP" dirty="0"/>
              <a:t>2</a:t>
            </a:r>
            <a:r>
              <a:rPr lang="ja-JP" altLang="en-US" dirty="0"/>
              <a:t>→タスク</a:t>
            </a:r>
            <a:r>
              <a:rPr lang="en-US" altLang="ja-JP" dirty="0"/>
              <a:t>2</a:t>
            </a:r>
            <a:r>
              <a:rPr lang="ja-JP" altLang="en-US" dirty="0"/>
              <a:t>→タスク</a:t>
            </a:r>
            <a:r>
              <a:rPr lang="en-US" altLang="ja-JP" dirty="0"/>
              <a:t>2</a:t>
            </a:r>
          </a:p>
          <a:p>
            <a:pPr marL="0" indent="0">
              <a:buNone/>
            </a:pPr>
            <a:r>
              <a:rPr kumimoji="1" lang="ja-JP" altLang="en-US" dirty="0"/>
              <a:t>　メモリ増分のほうはほぼ</a:t>
            </a:r>
            <a:r>
              <a:rPr kumimoji="1" lang="en-US" altLang="ja-JP" dirty="0"/>
              <a:t>0</a:t>
            </a:r>
            <a:r>
              <a:rPr kumimoji="1" lang="ja-JP" altLang="en-US" dirty="0"/>
              <a:t>に近くなるため余裕時間の短いものが選択される</a:t>
            </a:r>
            <a:endParaRPr kumimoji="1" lang="en-US" altLang="ja-JP" dirty="0"/>
          </a:p>
          <a:p>
            <a:pPr marL="0" indent="0">
              <a:buNone/>
            </a:pPr>
            <a:r>
              <a:rPr kumimoji="1" lang="ja-JP" altLang="en-US" dirty="0"/>
              <a:t>　最悪メモリ消費量は</a:t>
            </a:r>
            <a:r>
              <a:rPr kumimoji="1" lang="en-US" altLang="ja-JP" dirty="0"/>
              <a:t>30</a:t>
            </a:r>
            <a:r>
              <a:rPr kumimoji="1" lang="ja-JP" altLang="en-US" dirty="0"/>
              <a:t>となる</a:t>
            </a:r>
            <a:endParaRPr kumimoji="1" lang="en-US" altLang="ja-JP" dirty="0"/>
          </a:p>
        </p:txBody>
      </p:sp>
      <p:sp>
        <p:nvSpPr>
          <p:cNvPr id="4" name="日付プレースホルダー 3">
            <a:extLst>
              <a:ext uri="{FF2B5EF4-FFF2-40B4-BE49-F238E27FC236}">
                <a16:creationId xmlns:a16="http://schemas.microsoft.com/office/drawing/2014/main" id="{F9891FA5-F80E-4F1E-86B2-876D9A14A125}"/>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05466C11-F7EA-4C76-AB54-DE62EB0B5380}"/>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Tree>
    <p:extLst>
      <p:ext uri="{BB962C8B-B14F-4D97-AF65-F5344CB8AC3E}">
        <p14:creationId xmlns:p14="http://schemas.microsoft.com/office/powerpoint/2010/main" val="406014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46898-824A-4548-9354-8272A1EED4AB}"/>
              </a:ext>
            </a:extLst>
          </p:cNvPr>
          <p:cNvSpPr>
            <a:spLocks noGrp="1"/>
          </p:cNvSpPr>
          <p:nvPr>
            <p:ph type="title"/>
          </p:nvPr>
        </p:nvSpPr>
        <p:spPr/>
        <p:txBody>
          <a:bodyPr/>
          <a:lstStyle/>
          <a:p>
            <a:r>
              <a:rPr kumimoji="1" lang="ja-JP" altLang="en-US" dirty="0"/>
              <a:t>タスクセット⑤の考察</a:t>
            </a:r>
          </a:p>
        </p:txBody>
      </p:sp>
      <p:sp>
        <p:nvSpPr>
          <p:cNvPr id="3" name="コンテンツ プレースホルダー 2">
            <a:extLst>
              <a:ext uri="{FF2B5EF4-FFF2-40B4-BE49-F238E27FC236}">
                <a16:creationId xmlns:a16="http://schemas.microsoft.com/office/drawing/2014/main" id="{A7B6AFCF-C2ED-4534-A9DA-DA31438EB56A}"/>
              </a:ext>
            </a:extLst>
          </p:cNvPr>
          <p:cNvSpPr>
            <a:spLocks noGrp="1"/>
          </p:cNvSpPr>
          <p:nvPr>
            <p:ph idx="1"/>
          </p:nvPr>
        </p:nvSpPr>
        <p:spPr/>
        <p:txBody>
          <a:bodyPr>
            <a:normAutofit lnSpcReduction="10000"/>
          </a:bodyPr>
          <a:lstStyle/>
          <a:p>
            <a:r>
              <a:rPr kumimoji="1" lang="ja-JP" altLang="en-US" dirty="0"/>
              <a:t>先に選択されるタスクによってどちらが先に終了するか決まる</a:t>
            </a:r>
            <a:endParaRPr kumimoji="1" lang="en-US" altLang="ja-JP" dirty="0"/>
          </a:p>
          <a:p>
            <a:endParaRPr lang="en-US" altLang="ja-JP" dirty="0"/>
          </a:p>
          <a:p>
            <a:pPr marL="0" indent="0">
              <a:buNone/>
            </a:pPr>
            <a:r>
              <a:rPr lang="ja-JP" altLang="en-US" dirty="0"/>
              <a:t>　</a:t>
            </a:r>
            <a:r>
              <a:rPr lang="en-US" altLang="ja-JP" dirty="0"/>
              <a:t>α</a:t>
            </a:r>
            <a:r>
              <a:rPr lang="ja-JP" altLang="en-US" dirty="0"/>
              <a:t>＝</a:t>
            </a:r>
            <a:r>
              <a:rPr lang="en-US" altLang="ja-JP" dirty="0"/>
              <a:t>0.32</a:t>
            </a:r>
            <a:r>
              <a:rPr lang="ja-JP" altLang="en-US" dirty="0"/>
              <a:t>までは最悪メモリ消費量が</a:t>
            </a:r>
            <a:r>
              <a:rPr lang="en-US" altLang="ja-JP" dirty="0"/>
              <a:t>30</a:t>
            </a:r>
          </a:p>
          <a:p>
            <a:pPr marL="0" indent="0">
              <a:buNone/>
            </a:pPr>
            <a:r>
              <a:rPr lang="ja-JP" altLang="en-US" dirty="0"/>
              <a:t>　</a:t>
            </a:r>
            <a:r>
              <a:rPr lang="en-US" altLang="ja-JP" dirty="0"/>
              <a:t>α</a:t>
            </a:r>
            <a:r>
              <a:rPr lang="ja-JP" altLang="en-US" dirty="0"/>
              <a:t>＝</a:t>
            </a:r>
            <a:r>
              <a:rPr lang="en-US" altLang="ja-JP" dirty="0"/>
              <a:t>0.33</a:t>
            </a:r>
            <a:r>
              <a:rPr lang="ja-JP" altLang="en-US" dirty="0"/>
              <a:t>からはデッドラインミスをする</a:t>
            </a:r>
            <a:endParaRPr lang="en-US" altLang="ja-JP" dirty="0"/>
          </a:p>
          <a:p>
            <a:pPr marL="0" indent="0">
              <a:buNone/>
            </a:pPr>
            <a:endParaRPr lang="en-US" altLang="ja-JP" dirty="0"/>
          </a:p>
          <a:p>
            <a:pPr marL="0" indent="0">
              <a:buNone/>
            </a:pPr>
            <a:r>
              <a:rPr lang="ja-JP" altLang="en-US" dirty="0"/>
              <a:t>　上記の変換点は下記の式から容易に割り出せる</a:t>
            </a:r>
            <a:endParaRPr lang="en-US" altLang="ja-JP" dirty="0"/>
          </a:p>
          <a:p>
            <a:pPr marL="0" indent="0">
              <a:buNone/>
            </a:pPr>
            <a:r>
              <a:rPr lang="en-US" altLang="ja-JP" dirty="0"/>
              <a:t>    </a:t>
            </a:r>
            <a:r>
              <a:rPr lang="ja-JP" altLang="en-US" dirty="0"/>
              <a:t>タスク①　　　タスク②</a:t>
            </a:r>
            <a:endParaRPr lang="en-US" altLang="ja-JP" dirty="0"/>
          </a:p>
          <a:p>
            <a:pPr marL="0" indent="0">
              <a:buNone/>
            </a:pPr>
            <a:r>
              <a:rPr lang="ja-JP" altLang="en-US" dirty="0"/>
              <a:t>　</a:t>
            </a:r>
            <a:r>
              <a:rPr lang="en-US" altLang="ja-JP" dirty="0"/>
              <a:t>30a+1×3</a:t>
            </a:r>
            <a:r>
              <a:rPr lang="ja-JP" altLang="en-US" dirty="0"/>
              <a:t>　</a:t>
            </a:r>
            <a:r>
              <a:rPr lang="en-US" altLang="ja-JP" dirty="0"/>
              <a:t>=</a:t>
            </a:r>
            <a:r>
              <a:rPr lang="ja-JP" altLang="en-US" dirty="0"/>
              <a:t>　</a:t>
            </a:r>
            <a:r>
              <a:rPr lang="en-US" altLang="ja-JP" dirty="0"/>
              <a:t>2a+4×3</a:t>
            </a:r>
            <a:r>
              <a:rPr lang="ja-JP" altLang="en-US" dirty="0"/>
              <a:t>　　　これを求めると</a:t>
            </a:r>
            <a:endParaRPr lang="en-US" altLang="ja-JP" dirty="0"/>
          </a:p>
          <a:p>
            <a:pPr marL="0" indent="0">
              <a:buNone/>
            </a:pPr>
            <a:r>
              <a:rPr lang="ja-JP" altLang="en-US" dirty="0"/>
              <a:t>　　　　 　 </a:t>
            </a:r>
            <a:r>
              <a:rPr lang="en-US" altLang="ja-JP" dirty="0"/>
              <a:t>a=9/28                    9/28=0.3214285714</a:t>
            </a:r>
          </a:p>
          <a:p>
            <a:pPr marL="0" indent="0">
              <a:buNone/>
            </a:pPr>
            <a:endParaRPr lang="en-US" altLang="ja-JP" dirty="0"/>
          </a:p>
          <a:p>
            <a:pPr marL="0" indent="0">
              <a:buNone/>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36DB30A4-C331-4254-87A9-B340E9747166}"/>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BB9FCE94-78C3-44CD-9A59-B5F9EF69D386}"/>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Tree>
    <p:extLst>
      <p:ext uri="{BB962C8B-B14F-4D97-AF65-F5344CB8AC3E}">
        <p14:creationId xmlns:p14="http://schemas.microsoft.com/office/powerpoint/2010/main" val="348283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59588DA-0818-4868-979A-045F7444EB8A}"/>
              </a:ext>
            </a:extLst>
          </p:cNvPr>
          <p:cNvSpPr>
            <a:spLocks noGrp="1"/>
          </p:cNvSpPr>
          <p:nvPr>
            <p:ph type="title"/>
          </p:nvPr>
        </p:nvSpPr>
        <p:spPr>
          <a:xfrm>
            <a:off x="2708569" y="657100"/>
            <a:ext cx="5607658" cy="1042661"/>
          </a:xfrm>
        </p:spPr>
        <p:txBody>
          <a:bodyPr>
            <a:normAutofit fontScale="90000"/>
          </a:bodyPr>
          <a:lstStyle/>
          <a:p>
            <a:r>
              <a:rPr lang="en-US" altLang="ja-JP" dirty="0"/>
              <a:t>LMCLF2</a:t>
            </a:r>
            <a:r>
              <a:rPr lang="ja-JP" altLang="en-US" dirty="0"/>
              <a:t>タスク</a:t>
            </a:r>
            <a:r>
              <a:rPr lang="en-US" altLang="ja-JP" dirty="0"/>
              <a:t>1</a:t>
            </a:r>
            <a:r>
              <a:rPr lang="ja-JP" altLang="en-US" dirty="0"/>
              <a:t>プロ環境下①</a:t>
            </a:r>
            <a:br>
              <a:rPr lang="en-US" altLang="ja-JP" dirty="0"/>
            </a:br>
            <a:r>
              <a:rPr lang="ja-JP" altLang="en-US" dirty="0"/>
              <a:t>（先行研究）</a:t>
            </a:r>
            <a:endParaRPr kumimoji="1" lang="ja-JP" altLang="en-US" dirty="0"/>
          </a:p>
        </p:txBody>
      </p:sp>
      <p:sp>
        <p:nvSpPr>
          <p:cNvPr id="4" name="日付プレースホルダー 3">
            <a:extLst>
              <a:ext uri="{FF2B5EF4-FFF2-40B4-BE49-F238E27FC236}">
                <a16:creationId xmlns:a16="http://schemas.microsoft.com/office/drawing/2014/main" id="{FC95DF98-46E0-411F-90D6-88FA23033E9F}"/>
              </a:ext>
            </a:extLst>
          </p:cNvPr>
          <p:cNvSpPr>
            <a:spLocks noGrp="1"/>
          </p:cNvSpPr>
          <p:nvPr>
            <p:ph type="dt" sz="half" idx="10"/>
          </p:nvPr>
        </p:nvSpPr>
        <p:spPr>
          <a:prstGeom prst="rect">
            <a:avLst/>
          </a:prstGeom>
        </p:spPr>
        <p:txBody>
          <a:bodyPr vert="horz" lIns="68580" tIns="34290" rIns="68580" bIns="34290" rtlCol="0" anchor="ctr"/>
          <a:lstStyle>
            <a:defPPr>
              <a:defRPr lang="en-US"/>
            </a:defPPr>
            <a:lvl1pPr marL="0" algn="ctr" defTabSz="342900" rtl="0" eaLnBrk="1" latinLnBrk="0" hangingPunct="1">
              <a:defRPr sz="10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fld id="{1FF5F3B7-C991-45B1-BCBE-6E5543B00BC7}" type="datetime1">
              <a:rPr kumimoji="1" lang="ja-JP" altLang="en-US" smtClean="0"/>
              <a:t>2020/12/4</a:t>
            </a:fld>
            <a:endParaRPr kumimoji="1" lang="ja-JP" altLang="en-US" dirty="0"/>
          </a:p>
        </p:txBody>
      </p:sp>
      <p:sp>
        <p:nvSpPr>
          <p:cNvPr id="218" name="矢印: 下 217">
            <a:extLst>
              <a:ext uri="{FF2B5EF4-FFF2-40B4-BE49-F238E27FC236}">
                <a16:creationId xmlns:a16="http://schemas.microsoft.com/office/drawing/2014/main" id="{85A5A3C4-09E6-4484-AB30-49DED54698F6}"/>
              </a:ext>
            </a:extLst>
          </p:cNvPr>
          <p:cNvSpPr/>
          <p:nvPr/>
        </p:nvSpPr>
        <p:spPr>
          <a:xfrm rot="16200000">
            <a:off x="3543822" y="2963529"/>
            <a:ext cx="594323" cy="136221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ja-JP" altLang="en-US" sz="1350"/>
          </a:p>
        </p:txBody>
      </p:sp>
      <p:grpSp>
        <p:nvGrpSpPr>
          <p:cNvPr id="262" name="グループ化 261">
            <a:extLst>
              <a:ext uri="{FF2B5EF4-FFF2-40B4-BE49-F238E27FC236}">
                <a16:creationId xmlns:a16="http://schemas.microsoft.com/office/drawing/2014/main" id="{C6991129-4C7D-4331-9630-432F608FB4B8}"/>
              </a:ext>
            </a:extLst>
          </p:cNvPr>
          <p:cNvGrpSpPr/>
          <p:nvPr/>
        </p:nvGrpSpPr>
        <p:grpSpPr>
          <a:xfrm>
            <a:off x="4689620" y="2479477"/>
            <a:ext cx="3136570" cy="2345060"/>
            <a:chOff x="5210622" y="3474765"/>
            <a:chExt cx="3964051" cy="2967866"/>
          </a:xfrm>
          <a:effectLst>
            <a:outerShdw blurRad="50800" dist="38100" dir="2700000" algn="tl" rotWithShape="0">
              <a:prstClr val="black">
                <a:alpha val="40000"/>
              </a:prstClr>
            </a:outerShdw>
          </a:effectLst>
        </p:grpSpPr>
        <p:grpSp>
          <p:nvGrpSpPr>
            <p:cNvPr id="263" name="グループ化 262">
              <a:extLst>
                <a:ext uri="{FF2B5EF4-FFF2-40B4-BE49-F238E27FC236}">
                  <a16:creationId xmlns:a16="http://schemas.microsoft.com/office/drawing/2014/main" id="{3A7CFEDC-4151-4022-9261-D72CA12061C3}"/>
                </a:ext>
              </a:extLst>
            </p:cNvPr>
            <p:cNvGrpSpPr/>
            <p:nvPr/>
          </p:nvGrpSpPr>
          <p:grpSpPr>
            <a:xfrm>
              <a:off x="5210622" y="3474765"/>
              <a:ext cx="3964051" cy="2967866"/>
              <a:chOff x="4572000" y="3602224"/>
              <a:chExt cx="3964051" cy="2967866"/>
            </a:xfrm>
          </p:grpSpPr>
          <p:cxnSp>
            <p:nvCxnSpPr>
              <p:cNvPr id="280" name="直線矢印コネクタ 279">
                <a:extLst>
                  <a:ext uri="{FF2B5EF4-FFF2-40B4-BE49-F238E27FC236}">
                    <a16:creationId xmlns:a16="http://schemas.microsoft.com/office/drawing/2014/main" id="{856792BA-C05C-479C-B31A-8138E1E9C6F3}"/>
                  </a:ext>
                </a:extLst>
              </p:cNvPr>
              <p:cNvCxnSpPr>
                <a:cxnSpLocks/>
                <a:stCxn id="291" idx="5"/>
                <a:endCxn id="292" idx="1"/>
              </p:cNvCxnSpPr>
              <p:nvPr/>
            </p:nvCxnSpPr>
            <p:spPr>
              <a:xfrm>
                <a:off x="7304899" y="4375223"/>
                <a:ext cx="182522" cy="124257"/>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EB8AEB58-2EB1-4FBD-BE0E-02F24C956420}"/>
                  </a:ext>
                </a:extLst>
              </p:cNvPr>
              <p:cNvCxnSpPr>
                <a:cxnSpLocks/>
                <a:stCxn id="292" idx="5"/>
                <a:endCxn id="293" idx="1"/>
              </p:cNvCxnSpPr>
              <p:nvPr/>
            </p:nvCxnSpPr>
            <p:spPr>
              <a:xfrm>
                <a:off x="7879839" y="4795584"/>
                <a:ext cx="182522" cy="13319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2" name="直線矢印コネクタ 281">
                <a:extLst>
                  <a:ext uri="{FF2B5EF4-FFF2-40B4-BE49-F238E27FC236}">
                    <a16:creationId xmlns:a16="http://schemas.microsoft.com/office/drawing/2014/main" id="{4E076934-00FB-4462-8C95-2E5F5C6B187B}"/>
                  </a:ext>
                </a:extLst>
              </p:cNvPr>
              <p:cNvCxnSpPr>
                <a:cxnSpLocks/>
                <a:stCxn id="302" idx="5"/>
                <a:endCxn id="291" idx="1"/>
              </p:cNvCxnSpPr>
              <p:nvPr/>
            </p:nvCxnSpPr>
            <p:spPr>
              <a:xfrm>
                <a:off x="6746120" y="3959653"/>
                <a:ext cx="166361" cy="1194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3" name="直線矢印コネクタ 282">
                <a:extLst>
                  <a:ext uri="{FF2B5EF4-FFF2-40B4-BE49-F238E27FC236}">
                    <a16:creationId xmlns:a16="http://schemas.microsoft.com/office/drawing/2014/main" id="{C5404AE4-0E4A-4ABC-96AE-963FF6C1EB51}"/>
                  </a:ext>
                </a:extLst>
              </p:cNvPr>
              <p:cNvCxnSpPr>
                <a:cxnSpLocks/>
                <a:stCxn id="295" idx="3"/>
                <a:endCxn id="296" idx="7"/>
              </p:cNvCxnSpPr>
              <p:nvPr/>
            </p:nvCxnSpPr>
            <p:spPr>
              <a:xfrm flipH="1">
                <a:off x="5045690" y="4795584"/>
                <a:ext cx="177305" cy="13766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4" name="直線矢印コネクタ 283">
                <a:extLst>
                  <a:ext uri="{FF2B5EF4-FFF2-40B4-BE49-F238E27FC236}">
                    <a16:creationId xmlns:a16="http://schemas.microsoft.com/office/drawing/2014/main" id="{C662DC35-9EA9-443F-B38C-37A4775D6D87}"/>
                  </a:ext>
                </a:extLst>
              </p:cNvPr>
              <p:cNvCxnSpPr>
                <a:cxnSpLocks/>
                <a:stCxn id="299" idx="5"/>
                <a:endCxn id="300" idx="1"/>
              </p:cNvCxnSpPr>
              <p:nvPr/>
            </p:nvCxnSpPr>
            <p:spPr>
              <a:xfrm>
                <a:off x="5615413" y="5659821"/>
                <a:ext cx="189044" cy="13408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5" name="直線矢印コネクタ 284">
                <a:extLst>
                  <a:ext uri="{FF2B5EF4-FFF2-40B4-BE49-F238E27FC236}">
                    <a16:creationId xmlns:a16="http://schemas.microsoft.com/office/drawing/2014/main" id="{41C696A9-ECA8-44FB-A0F0-0DE4EA1D6E41}"/>
                  </a:ext>
                </a:extLst>
              </p:cNvPr>
              <p:cNvCxnSpPr>
                <a:cxnSpLocks/>
                <a:stCxn id="300" idx="5"/>
                <a:endCxn id="301" idx="1"/>
              </p:cNvCxnSpPr>
              <p:nvPr/>
            </p:nvCxnSpPr>
            <p:spPr>
              <a:xfrm>
                <a:off x="6196875" y="6090011"/>
                <a:ext cx="156827" cy="12265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6" name="直線矢印コネクタ 285">
                <a:extLst>
                  <a:ext uri="{FF2B5EF4-FFF2-40B4-BE49-F238E27FC236}">
                    <a16:creationId xmlns:a16="http://schemas.microsoft.com/office/drawing/2014/main" id="{189C3B96-B368-4669-8546-E14D649F3204}"/>
                  </a:ext>
                </a:extLst>
              </p:cNvPr>
              <p:cNvCxnSpPr>
                <a:cxnSpLocks/>
                <a:stCxn id="296" idx="5"/>
                <a:endCxn id="299" idx="1"/>
              </p:cNvCxnSpPr>
              <p:nvPr/>
            </p:nvCxnSpPr>
            <p:spPr>
              <a:xfrm>
                <a:off x="5045690" y="5229351"/>
                <a:ext cx="177305" cy="134366"/>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418A6A36-A1A4-47AF-9AF7-EB8BD4D05084}"/>
                  </a:ext>
                </a:extLst>
              </p:cNvPr>
              <p:cNvCxnSpPr>
                <a:cxnSpLocks/>
                <a:stCxn id="293" idx="3"/>
                <a:endCxn id="303" idx="7"/>
              </p:cNvCxnSpPr>
              <p:nvPr/>
            </p:nvCxnSpPr>
            <p:spPr>
              <a:xfrm flipH="1">
                <a:off x="7897048" y="5224880"/>
                <a:ext cx="165313" cy="14144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8" name="直線矢印コネクタ 287">
                <a:extLst>
                  <a:ext uri="{FF2B5EF4-FFF2-40B4-BE49-F238E27FC236}">
                    <a16:creationId xmlns:a16="http://schemas.microsoft.com/office/drawing/2014/main" id="{76EB32DE-39F5-4EAE-A265-048E002D763B}"/>
                  </a:ext>
                </a:extLst>
              </p:cNvPr>
              <p:cNvCxnSpPr>
                <a:cxnSpLocks/>
                <a:stCxn id="303" idx="3"/>
                <a:endCxn id="304" idx="7"/>
              </p:cNvCxnSpPr>
              <p:nvPr/>
            </p:nvCxnSpPr>
            <p:spPr>
              <a:xfrm flipH="1">
                <a:off x="7312119" y="5669742"/>
                <a:ext cx="179141" cy="12050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FBCAF026-260D-42A6-9AA7-519C45E28E3D}"/>
                  </a:ext>
                </a:extLst>
              </p:cNvPr>
              <p:cNvCxnSpPr>
                <a:cxnSpLocks/>
                <a:stCxn id="304" idx="3"/>
                <a:endCxn id="301" idx="7"/>
              </p:cNvCxnSpPr>
              <p:nvPr/>
            </p:nvCxnSpPr>
            <p:spPr>
              <a:xfrm flipH="1">
                <a:off x="6746120" y="6093669"/>
                <a:ext cx="160211" cy="11899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90" name="グループ化 289">
                <a:extLst>
                  <a:ext uri="{FF2B5EF4-FFF2-40B4-BE49-F238E27FC236}">
                    <a16:creationId xmlns:a16="http://schemas.microsoft.com/office/drawing/2014/main" id="{5114AAFA-BA40-4C14-9EA6-7FB350F6B4EE}"/>
                  </a:ext>
                </a:extLst>
              </p:cNvPr>
              <p:cNvGrpSpPr/>
              <p:nvPr/>
            </p:nvGrpSpPr>
            <p:grpSpPr>
              <a:xfrm>
                <a:off x="4572000" y="3602224"/>
                <a:ext cx="3964051" cy="2967866"/>
                <a:chOff x="4017038" y="3161311"/>
                <a:chExt cx="3964051" cy="2967866"/>
              </a:xfrm>
            </p:grpSpPr>
            <p:sp>
              <p:nvSpPr>
                <p:cNvPr id="291" name="円/楕円 96">
                  <a:extLst>
                    <a:ext uri="{FF2B5EF4-FFF2-40B4-BE49-F238E27FC236}">
                      <a16:creationId xmlns:a16="http://schemas.microsoft.com/office/drawing/2014/main" id="{86E0E80C-E188-4DAC-BE66-C7F077EEB79D}"/>
                    </a:ext>
                  </a:extLst>
                </p:cNvPr>
                <p:cNvSpPr/>
                <p:nvPr/>
              </p:nvSpPr>
              <p:spPr>
                <a:xfrm>
                  <a:off x="6276247" y="357688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292" name="円/楕円 98">
                  <a:extLst>
                    <a:ext uri="{FF2B5EF4-FFF2-40B4-BE49-F238E27FC236}">
                      <a16:creationId xmlns:a16="http://schemas.microsoft.com/office/drawing/2014/main" id="{63C19AC3-2324-491B-9D63-7E5EBDC9486B}"/>
                    </a:ext>
                  </a:extLst>
                </p:cNvPr>
                <p:cNvSpPr/>
                <p:nvPr/>
              </p:nvSpPr>
              <p:spPr>
                <a:xfrm>
                  <a:off x="6851187"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6</a:t>
                  </a:r>
                  <a:endParaRPr lang="ja-JP" altLang="en-US" dirty="0">
                    <a:latin typeface="Times New Roman" pitchFamily="18" charset="0"/>
                    <a:ea typeface="HGPｺﾞｼｯｸM" pitchFamily="50" charset="-128"/>
                    <a:cs typeface="Times New Roman" pitchFamily="18" charset="0"/>
                  </a:endParaRPr>
                </a:p>
              </p:txBody>
            </p:sp>
            <p:sp>
              <p:nvSpPr>
                <p:cNvPr id="293" name="円/楕円 98">
                  <a:extLst>
                    <a:ext uri="{FF2B5EF4-FFF2-40B4-BE49-F238E27FC236}">
                      <a16:creationId xmlns:a16="http://schemas.microsoft.com/office/drawing/2014/main" id="{79F62453-CBE8-4A10-8F6B-D62FF5B8BD1C}"/>
                    </a:ext>
                  </a:extLst>
                </p:cNvPr>
                <p:cNvSpPr/>
                <p:nvPr/>
              </p:nvSpPr>
              <p:spPr>
                <a:xfrm>
                  <a:off x="7426127" y="4426538"/>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sp>
              <p:nvSpPr>
                <p:cNvPr id="294" name="円/楕円 96">
                  <a:extLst>
                    <a:ext uri="{FF2B5EF4-FFF2-40B4-BE49-F238E27FC236}">
                      <a16:creationId xmlns:a16="http://schemas.microsoft.com/office/drawing/2014/main" id="{A1DAFC9F-7CDB-47FE-B7D2-054090295240}"/>
                    </a:ext>
                  </a:extLst>
                </p:cNvPr>
                <p:cNvSpPr/>
                <p:nvPr/>
              </p:nvSpPr>
              <p:spPr>
                <a:xfrm>
                  <a:off x="5152517" y="3572160"/>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295" name="円/楕円 98">
                  <a:extLst>
                    <a:ext uri="{FF2B5EF4-FFF2-40B4-BE49-F238E27FC236}">
                      <a16:creationId xmlns:a16="http://schemas.microsoft.com/office/drawing/2014/main" id="{42EC22F8-D715-45E2-92B0-BE1024E7F88A}"/>
                    </a:ext>
                  </a:extLst>
                </p:cNvPr>
                <p:cNvSpPr/>
                <p:nvPr/>
              </p:nvSpPr>
              <p:spPr>
                <a:xfrm>
                  <a:off x="4586761" y="3997242"/>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sp>
              <p:nvSpPr>
                <p:cNvPr id="296" name="円/楕円 98">
                  <a:extLst>
                    <a:ext uri="{FF2B5EF4-FFF2-40B4-BE49-F238E27FC236}">
                      <a16:creationId xmlns:a16="http://schemas.microsoft.com/office/drawing/2014/main" id="{43134F43-D601-4850-9B78-AB6BD4F7AB66}"/>
                    </a:ext>
                  </a:extLst>
                </p:cNvPr>
                <p:cNvSpPr/>
                <p:nvPr/>
              </p:nvSpPr>
              <p:spPr>
                <a:xfrm>
                  <a:off x="4017038" y="4431009"/>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0</a:t>
                  </a:r>
                  <a:endParaRPr lang="ja-JP" altLang="en-US" dirty="0">
                    <a:latin typeface="Times New Roman" pitchFamily="18" charset="0"/>
                    <a:ea typeface="HGPｺﾞｼｯｸM" pitchFamily="50" charset="-128"/>
                    <a:cs typeface="Times New Roman" pitchFamily="18" charset="0"/>
                  </a:endParaRPr>
                </a:p>
              </p:txBody>
            </p:sp>
            <p:cxnSp>
              <p:nvCxnSpPr>
                <p:cNvPr id="297" name="直線矢印コネクタ 296">
                  <a:extLst>
                    <a:ext uri="{FF2B5EF4-FFF2-40B4-BE49-F238E27FC236}">
                      <a16:creationId xmlns:a16="http://schemas.microsoft.com/office/drawing/2014/main" id="{FE3CFD1F-C9B3-4E84-AF8D-601389739928}"/>
                    </a:ext>
                  </a:extLst>
                </p:cNvPr>
                <p:cNvCxnSpPr>
                  <a:cxnSpLocks/>
                  <a:stCxn id="302" idx="3"/>
                  <a:endCxn id="294" idx="7"/>
                </p:cNvCxnSpPr>
                <p:nvPr/>
              </p:nvCxnSpPr>
              <p:spPr>
                <a:xfrm flipH="1">
                  <a:off x="5626207" y="3518740"/>
                  <a:ext cx="172533" cy="114745"/>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8" name="直線矢印コネクタ 297">
                  <a:extLst>
                    <a:ext uri="{FF2B5EF4-FFF2-40B4-BE49-F238E27FC236}">
                      <a16:creationId xmlns:a16="http://schemas.microsoft.com/office/drawing/2014/main" id="{D1647367-15D4-461A-994B-41F066A5F355}"/>
                    </a:ext>
                  </a:extLst>
                </p:cNvPr>
                <p:cNvCxnSpPr>
                  <a:cxnSpLocks/>
                  <a:stCxn id="294" idx="3"/>
                  <a:endCxn id="295" idx="7"/>
                </p:cNvCxnSpPr>
                <p:nvPr/>
              </p:nvCxnSpPr>
              <p:spPr>
                <a:xfrm flipH="1">
                  <a:off x="5060451" y="3929589"/>
                  <a:ext cx="173338" cy="128978"/>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9" name="円/楕円 96">
                  <a:extLst>
                    <a:ext uri="{FF2B5EF4-FFF2-40B4-BE49-F238E27FC236}">
                      <a16:creationId xmlns:a16="http://schemas.microsoft.com/office/drawing/2014/main" id="{3721F4C2-EEF3-4035-B92C-9620CA4DC3E2}"/>
                    </a:ext>
                  </a:extLst>
                </p:cNvPr>
                <p:cNvSpPr/>
                <p:nvPr/>
              </p:nvSpPr>
              <p:spPr>
                <a:xfrm>
                  <a:off x="4586761" y="4861479"/>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2</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0" name="円/楕円 98">
                  <a:extLst>
                    <a:ext uri="{FF2B5EF4-FFF2-40B4-BE49-F238E27FC236}">
                      <a16:creationId xmlns:a16="http://schemas.microsoft.com/office/drawing/2014/main" id="{35AB15A3-F8FD-4302-9D1A-07B80C55BC2B}"/>
                    </a:ext>
                  </a:extLst>
                </p:cNvPr>
                <p:cNvSpPr/>
                <p:nvPr/>
              </p:nvSpPr>
              <p:spPr>
                <a:xfrm>
                  <a:off x="5168223" y="5291669"/>
                  <a:ext cx="554962" cy="418754"/>
                </a:xfrm>
                <a:prstGeom prst="ellipse">
                  <a:avLst/>
                </a:prstGeom>
                <a:solidFill>
                  <a:schemeClr val="accent2"/>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6</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1" name="円/楕円 98">
                  <a:extLst>
                    <a:ext uri="{FF2B5EF4-FFF2-40B4-BE49-F238E27FC236}">
                      <a16:creationId xmlns:a16="http://schemas.microsoft.com/office/drawing/2014/main" id="{BB944AF6-F874-4F7F-AA27-94E8B3E274DE}"/>
                    </a:ext>
                  </a:extLst>
                </p:cNvPr>
                <p:cNvSpPr/>
                <p:nvPr/>
              </p:nvSpPr>
              <p:spPr>
                <a:xfrm>
                  <a:off x="5717468" y="5710423"/>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2" name="円/楕円 96">
                  <a:extLst>
                    <a:ext uri="{FF2B5EF4-FFF2-40B4-BE49-F238E27FC236}">
                      <a16:creationId xmlns:a16="http://schemas.microsoft.com/office/drawing/2014/main" id="{C4D48F19-754D-4D70-BAA2-B51A701E8209}"/>
                    </a:ext>
                  </a:extLst>
                </p:cNvPr>
                <p:cNvSpPr/>
                <p:nvPr/>
              </p:nvSpPr>
              <p:spPr>
                <a:xfrm>
                  <a:off x="5717468" y="3161311"/>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0</a:t>
                  </a:r>
                  <a:endParaRPr lang="ja-JP" altLang="en-US" dirty="0">
                    <a:solidFill>
                      <a:schemeClr val="tx1"/>
                    </a:solidFill>
                    <a:latin typeface="Times New Roman" pitchFamily="18" charset="0"/>
                    <a:ea typeface="HGPｺﾞｼｯｸM" pitchFamily="50" charset="-128"/>
                    <a:cs typeface="Times New Roman" pitchFamily="18" charset="0"/>
                  </a:endParaRPr>
                </a:p>
              </p:txBody>
            </p:sp>
            <p:sp>
              <p:nvSpPr>
                <p:cNvPr id="303" name="円/楕円 96">
                  <a:extLst>
                    <a:ext uri="{FF2B5EF4-FFF2-40B4-BE49-F238E27FC236}">
                      <a16:creationId xmlns:a16="http://schemas.microsoft.com/office/drawing/2014/main" id="{F7FD2201-E81F-4C92-8954-4BE39007D25B}"/>
                    </a:ext>
                  </a:extLst>
                </p:cNvPr>
                <p:cNvSpPr/>
                <p:nvPr/>
              </p:nvSpPr>
              <p:spPr>
                <a:xfrm>
                  <a:off x="6852257" y="4862569"/>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3</a:t>
                  </a:r>
                  <a:endParaRPr lang="ja-JP" altLang="en-US" dirty="0">
                    <a:latin typeface="Times New Roman" pitchFamily="18" charset="0"/>
                    <a:ea typeface="HGPｺﾞｼｯｸM" pitchFamily="50" charset="-128"/>
                    <a:cs typeface="Times New Roman" pitchFamily="18" charset="0"/>
                  </a:endParaRPr>
                </a:p>
              </p:txBody>
            </p:sp>
            <p:sp>
              <p:nvSpPr>
                <p:cNvPr id="304" name="円/楕円 98">
                  <a:extLst>
                    <a:ext uri="{FF2B5EF4-FFF2-40B4-BE49-F238E27FC236}">
                      <a16:creationId xmlns:a16="http://schemas.microsoft.com/office/drawing/2014/main" id="{9E8DB29B-C2CE-4A02-B3A0-33232CD0B070}"/>
                    </a:ext>
                  </a:extLst>
                </p:cNvPr>
                <p:cNvSpPr/>
                <p:nvPr/>
              </p:nvSpPr>
              <p:spPr>
                <a:xfrm>
                  <a:off x="6267328" y="5286496"/>
                  <a:ext cx="573870" cy="429100"/>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2</a:t>
                  </a:r>
                  <a:endParaRPr lang="ja-JP" altLang="en-US" dirty="0">
                    <a:latin typeface="Times New Roman" pitchFamily="18" charset="0"/>
                    <a:ea typeface="HGPｺﾞｼｯｸM" pitchFamily="50" charset="-128"/>
                    <a:cs typeface="Times New Roman" pitchFamily="18" charset="0"/>
                  </a:endParaRPr>
                </a:p>
              </p:txBody>
            </p:sp>
          </p:grpSp>
        </p:grpSp>
        <p:sp>
          <p:nvSpPr>
            <p:cNvPr id="264" name="円/楕円 96">
              <a:extLst>
                <a:ext uri="{FF2B5EF4-FFF2-40B4-BE49-F238E27FC236}">
                  <a16:creationId xmlns:a16="http://schemas.microsoft.com/office/drawing/2014/main" id="{AFFFDB98-B000-48FC-8510-A0642C0A677C}"/>
                </a:ext>
              </a:extLst>
            </p:cNvPr>
            <p:cNvSpPr/>
            <p:nvPr/>
          </p:nvSpPr>
          <p:spPr>
            <a:xfrm>
              <a:off x="6915167" y="4310696"/>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5</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5" name="直線矢印コネクタ 264">
              <a:extLst>
                <a:ext uri="{FF2B5EF4-FFF2-40B4-BE49-F238E27FC236}">
                  <a16:creationId xmlns:a16="http://schemas.microsoft.com/office/drawing/2014/main" id="{28BBE84A-64FD-4806-A9BD-1DCFB748243A}"/>
                </a:ext>
              </a:extLst>
            </p:cNvPr>
            <p:cNvCxnSpPr>
              <a:cxnSpLocks/>
              <a:stCxn id="291" idx="3"/>
              <a:endCxn id="264" idx="7"/>
            </p:cNvCxnSpPr>
            <p:nvPr/>
          </p:nvCxnSpPr>
          <p:spPr>
            <a:xfrm flipH="1">
              <a:off x="7388857" y="4247764"/>
              <a:ext cx="162246" cy="12425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AAEE0917-2302-4283-AA8A-BEEB8893504E}"/>
                </a:ext>
              </a:extLst>
            </p:cNvPr>
            <p:cNvCxnSpPr>
              <a:cxnSpLocks/>
              <a:stCxn id="294" idx="5"/>
              <a:endCxn id="264" idx="1"/>
            </p:cNvCxnSpPr>
            <p:nvPr/>
          </p:nvCxnSpPr>
          <p:spPr>
            <a:xfrm>
              <a:off x="6819791" y="4243043"/>
              <a:ext cx="176648" cy="128978"/>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7" name="円/楕円 96">
              <a:extLst>
                <a:ext uri="{FF2B5EF4-FFF2-40B4-BE49-F238E27FC236}">
                  <a16:creationId xmlns:a16="http://schemas.microsoft.com/office/drawing/2014/main" id="{F2619780-2A2D-46F8-8381-1311B45235B5}"/>
                </a:ext>
              </a:extLst>
            </p:cNvPr>
            <p:cNvSpPr/>
            <p:nvPr/>
          </p:nvSpPr>
          <p:spPr>
            <a:xfrm>
              <a:off x="6353153" y="4740782"/>
              <a:ext cx="554962" cy="418754"/>
            </a:xfrm>
            <a:prstGeom prst="ellipse">
              <a:avLst/>
            </a:prstGeom>
            <a:solidFill>
              <a:srgbClr val="FFFF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solidFill>
                    <a:schemeClr val="tx1"/>
                  </a:solidFill>
                  <a:latin typeface="Times New Roman" pitchFamily="18" charset="0"/>
                  <a:ea typeface="HGPｺﾞｼｯｸM" pitchFamily="50" charset="-128"/>
                  <a:cs typeface="Times New Roman" pitchFamily="18" charset="0"/>
                </a:rPr>
                <a:t>4</a:t>
              </a:r>
              <a:endParaRPr lang="ja-JP" altLang="en-US" dirty="0">
                <a:solidFill>
                  <a:schemeClr val="tx1"/>
                </a:solidFill>
                <a:latin typeface="Times New Roman" pitchFamily="18" charset="0"/>
                <a:ea typeface="HGPｺﾞｼｯｸM" pitchFamily="50" charset="-128"/>
                <a:cs typeface="Times New Roman" pitchFamily="18" charset="0"/>
              </a:endParaRPr>
            </a:p>
          </p:txBody>
        </p:sp>
        <p:cxnSp>
          <p:nvCxnSpPr>
            <p:cNvPr id="268" name="直線矢印コネクタ 267">
              <a:extLst>
                <a:ext uri="{FF2B5EF4-FFF2-40B4-BE49-F238E27FC236}">
                  <a16:creationId xmlns:a16="http://schemas.microsoft.com/office/drawing/2014/main" id="{9BEE636A-9CBA-47B0-AE72-FFB23C5C3078}"/>
                </a:ext>
              </a:extLst>
            </p:cNvPr>
            <p:cNvCxnSpPr>
              <a:cxnSpLocks/>
              <a:stCxn id="264" idx="3"/>
              <a:endCxn id="267" idx="7"/>
            </p:cNvCxnSpPr>
            <p:nvPr/>
          </p:nvCxnSpPr>
          <p:spPr>
            <a:xfrm flipH="1">
              <a:off x="6826843" y="4668125"/>
              <a:ext cx="169596" cy="133982"/>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1FDE39DD-2774-4E9D-939D-E06B02474BA8}"/>
                </a:ext>
              </a:extLst>
            </p:cNvPr>
            <p:cNvCxnSpPr>
              <a:cxnSpLocks/>
              <a:stCxn id="295" idx="5"/>
              <a:endCxn id="267" idx="1"/>
            </p:cNvCxnSpPr>
            <p:nvPr/>
          </p:nvCxnSpPr>
          <p:spPr>
            <a:xfrm>
              <a:off x="6254035" y="4668125"/>
              <a:ext cx="180390" cy="133982"/>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矢印コネクタ 269">
              <a:extLst>
                <a:ext uri="{FF2B5EF4-FFF2-40B4-BE49-F238E27FC236}">
                  <a16:creationId xmlns:a16="http://schemas.microsoft.com/office/drawing/2014/main" id="{22E46CC0-CFD6-4A93-84DE-B340F8F7624A}"/>
                </a:ext>
              </a:extLst>
            </p:cNvPr>
            <p:cNvCxnSpPr>
              <a:cxnSpLocks/>
              <a:stCxn id="267" idx="3"/>
              <a:endCxn id="299" idx="7"/>
            </p:cNvCxnSpPr>
            <p:nvPr/>
          </p:nvCxnSpPr>
          <p:spPr>
            <a:xfrm flipH="1">
              <a:off x="6254035" y="5098211"/>
              <a:ext cx="180390" cy="138047"/>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1" name="円/楕円 96">
              <a:extLst>
                <a:ext uri="{FF2B5EF4-FFF2-40B4-BE49-F238E27FC236}">
                  <a16:creationId xmlns:a16="http://schemas.microsoft.com/office/drawing/2014/main" id="{D84173DA-3023-4ADC-947C-38B7468FF67A}"/>
                </a:ext>
              </a:extLst>
            </p:cNvPr>
            <p:cNvSpPr/>
            <p:nvPr/>
          </p:nvSpPr>
          <p:spPr>
            <a:xfrm>
              <a:off x="6910775" y="5181196"/>
              <a:ext cx="554962" cy="418754"/>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8</a:t>
              </a:r>
              <a:endParaRPr lang="ja-JP" altLang="en-US" dirty="0">
                <a:latin typeface="Times New Roman" pitchFamily="18" charset="0"/>
                <a:ea typeface="HGPｺﾞｼｯｸM" pitchFamily="50" charset="-128"/>
                <a:cs typeface="Times New Roman" pitchFamily="18" charset="0"/>
              </a:endParaRPr>
            </a:p>
          </p:txBody>
        </p:sp>
        <p:sp>
          <p:nvSpPr>
            <p:cNvPr id="272" name="円/楕円 96">
              <a:extLst>
                <a:ext uri="{FF2B5EF4-FFF2-40B4-BE49-F238E27FC236}">
                  <a16:creationId xmlns:a16="http://schemas.microsoft.com/office/drawing/2014/main" id="{202A36DF-69E7-40EF-ADA4-F49CEE902284}"/>
                </a:ext>
              </a:extLst>
            </p:cNvPr>
            <p:cNvSpPr/>
            <p:nvPr/>
          </p:nvSpPr>
          <p:spPr>
            <a:xfrm>
              <a:off x="7467922" y="4747473"/>
              <a:ext cx="554962" cy="418754"/>
            </a:xfrm>
            <a:prstGeom prst="ellipse">
              <a:avLst/>
            </a:prstGeom>
            <a:solidFill>
              <a:srgbClr val="FF0000"/>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latin typeface="Times New Roman" pitchFamily="18" charset="0"/>
                  <a:ea typeface="HGPｺﾞｼｯｸM" pitchFamily="50" charset="-128"/>
                  <a:cs typeface="Times New Roman" pitchFamily="18" charset="0"/>
                </a:rPr>
                <a:t>9</a:t>
              </a:r>
              <a:endParaRPr lang="ja-JP" altLang="en-US" dirty="0">
                <a:latin typeface="Times New Roman" pitchFamily="18" charset="0"/>
                <a:ea typeface="HGPｺﾞｼｯｸM" pitchFamily="50" charset="-128"/>
                <a:cs typeface="Times New Roman" pitchFamily="18" charset="0"/>
              </a:endParaRPr>
            </a:p>
          </p:txBody>
        </p:sp>
        <p:cxnSp>
          <p:nvCxnSpPr>
            <p:cNvPr id="273" name="直線矢印コネクタ 272">
              <a:extLst>
                <a:ext uri="{FF2B5EF4-FFF2-40B4-BE49-F238E27FC236}">
                  <a16:creationId xmlns:a16="http://schemas.microsoft.com/office/drawing/2014/main" id="{110DB932-C765-4C73-AA72-4FD1DE9A6DD7}"/>
                </a:ext>
              </a:extLst>
            </p:cNvPr>
            <p:cNvCxnSpPr>
              <a:cxnSpLocks/>
              <a:stCxn id="264" idx="5"/>
              <a:endCxn id="272" idx="1"/>
            </p:cNvCxnSpPr>
            <p:nvPr/>
          </p:nvCxnSpPr>
          <p:spPr>
            <a:xfrm>
              <a:off x="7388857" y="4668125"/>
              <a:ext cx="160337" cy="140673"/>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4" name="直線矢印コネクタ 273">
              <a:extLst>
                <a:ext uri="{FF2B5EF4-FFF2-40B4-BE49-F238E27FC236}">
                  <a16:creationId xmlns:a16="http://schemas.microsoft.com/office/drawing/2014/main" id="{8D14B6C8-E13A-43C9-BE52-0DD699F772CE}"/>
                </a:ext>
              </a:extLst>
            </p:cNvPr>
            <p:cNvCxnSpPr>
              <a:cxnSpLocks/>
              <a:stCxn id="292" idx="3"/>
              <a:endCxn id="272" idx="7"/>
            </p:cNvCxnSpPr>
            <p:nvPr/>
          </p:nvCxnSpPr>
          <p:spPr>
            <a:xfrm flipH="1">
              <a:off x="7941612" y="4668125"/>
              <a:ext cx="184431" cy="14067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5" name="直線矢印コネクタ 274">
              <a:extLst>
                <a:ext uri="{FF2B5EF4-FFF2-40B4-BE49-F238E27FC236}">
                  <a16:creationId xmlns:a16="http://schemas.microsoft.com/office/drawing/2014/main" id="{415D00B4-ECC8-405E-AA7E-1268D02D38C1}"/>
                </a:ext>
              </a:extLst>
            </p:cNvPr>
            <p:cNvCxnSpPr>
              <a:cxnSpLocks/>
              <a:stCxn id="267" idx="5"/>
              <a:endCxn id="271" idx="1"/>
            </p:cNvCxnSpPr>
            <p:nvPr/>
          </p:nvCxnSpPr>
          <p:spPr>
            <a:xfrm>
              <a:off x="6826843" y="5098211"/>
              <a:ext cx="165204" cy="144310"/>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37EB6FEB-F667-48E9-92E2-F38FEE76138D}"/>
                </a:ext>
              </a:extLst>
            </p:cNvPr>
            <p:cNvCxnSpPr>
              <a:cxnSpLocks/>
              <a:stCxn id="272" idx="3"/>
              <a:endCxn id="271" idx="7"/>
            </p:cNvCxnSpPr>
            <p:nvPr/>
          </p:nvCxnSpPr>
          <p:spPr>
            <a:xfrm flipH="1">
              <a:off x="7384465" y="5104902"/>
              <a:ext cx="164729" cy="137619"/>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7" name="直線矢印コネクタ 276">
              <a:extLst>
                <a:ext uri="{FF2B5EF4-FFF2-40B4-BE49-F238E27FC236}">
                  <a16:creationId xmlns:a16="http://schemas.microsoft.com/office/drawing/2014/main" id="{935D9A2E-3D7D-4384-91B3-1EE91F1FAB0A}"/>
                </a:ext>
              </a:extLst>
            </p:cNvPr>
            <p:cNvCxnSpPr>
              <a:cxnSpLocks/>
              <a:stCxn id="271" idx="3"/>
              <a:endCxn id="300" idx="7"/>
            </p:cNvCxnSpPr>
            <p:nvPr/>
          </p:nvCxnSpPr>
          <p:spPr>
            <a:xfrm flipH="1">
              <a:off x="6835497" y="5538625"/>
              <a:ext cx="156550" cy="127823"/>
            </a:xfrm>
            <a:prstGeom prst="straightConnector1">
              <a:avLst/>
            </a:prstGeom>
            <a:ln w="28575">
              <a:solidFill>
                <a:srgbClr val="FF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8" name="直線矢印コネクタ 277">
              <a:extLst>
                <a:ext uri="{FF2B5EF4-FFF2-40B4-BE49-F238E27FC236}">
                  <a16:creationId xmlns:a16="http://schemas.microsoft.com/office/drawing/2014/main" id="{E9794AE9-6F0A-48D7-80D4-18FA8D2369E2}"/>
                </a:ext>
              </a:extLst>
            </p:cNvPr>
            <p:cNvCxnSpPr>
              <a:cxnSpLocks/>
              <a:stCxn id="271" idx="5"/>
              <a:endCxn id="304" idx="1"/>
            </p:cNvCxnSpPr>
            <p:nvPr/>
          </p:nvCxnSpPr>
          <p:spPr>
            <a:xfrm>
              <a:off x="7384465" y="5538625"/>
              <a:ext cx="160488" cy="124165"/>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9" name="直線矢印コネクタ 278">
              <a:extLst>
                <a:ext uri="{FF2B5EF4-FFF2-40B4-BE49-F238E27FC236}">
                  <a16:creationId xmlns:a16="http://schemas.microsoft.com/office/drawing/2014/main" id="{E2F1B7B5-B2AD-4A3F-844D-18655BABBFBC}"/>
                </a:ext>
              </a:extLst>
            </p:cNvPr>
            <p:cNvCxnSpPr>
              <a:cxnSpLocks/>
              <a:stCxn id="272" idx="5"/>
              <a:endCxn id="303" idx="1"/>
            </p:cNvCxnSpPr>
            <p:nvPr/>
          </p:nvCxnSpPr>
          <p:spPr>
            <a:xfrm>
              <a:off x="7941612" y="5104902"/>
              <a:ext cx="188270" cy="133961"/>
            </a:xfrm>
            <a:prstGeom prst="straightConnector1">
              <a:avLst/>
            </a:prstGeom>
            <a:ln w="28575">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9" name="テキスト ボックス 88">
            <a:extLst>
              <a:ext uri="{FF2B5EF4-FFF2-40B4-BE49-F238E27FC236}">
                <a16:creationId xmlns:a16="http://schemas.microsoft.com/office/drawing/2014/main" id="{7610CCDC-30D0-4577-B23B-8FF4469B293E}"/>
              </a:ext>
            </a:extLst>
          </p:cNvPr>
          <p:cNvSpPr txBox="1"/>
          <p:nvPr/>
        </p:nvSpPr>
        <p:spPr>
          <a:xfrm>
            <a:off x="6583012" y="1796759"/>
            <a:ext cx="1955768"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最大メモリ消費状態</a:t>
            </a:r>
            <a:endParaRPr lang="en-US" altLang="ja-JP" sz="1500" dirty="0"/>
          </a:p>
        </p:txBody>
      </p:sp>
      <p:sp>
        <p:nvSpPr>
          <p:cNvPr id="87" name="テキスト ボックス 86">
            <a:extLst>
              <a:ext uri="{FF2B5EF4-FFF2-40B4-BE49-F238E27FC236}">
                <a16:creationId xmlns:a16="http://schemas.microsoft.com/office/drawing/2014/main" id="{F4A9F2FF-EC7C-468D-AB56-1CA051DF38FE}"/>
              </a:ext>
            </a:extLst>
          </p:cNvPr>
          <p:cNvSpPr txBox="1"/>
          <p:nvPr/>
        </p:nvSpPr>
        <p:spPr>
          <a:xfrm>
            <a:off x="1232192" y="5209327"/>
            <a:ext cx="1665841" cy="300082"/>
          </a:xfrm>
          <a:prstGeom prst="rect">
            <a:avLst/>
          </a:prstGeom>
          <a:noFill/>
        </p:spPr>
        <p:txBody>
          <a:bodyPr wrap="none" rtlCol="0">
            <a:spAutoFit/>
          </a:bodyPr>
          <a:lstStyle/>
          <a:p>
            <a:r>
              <a:rPr lang="en-US" altLang="ja-JP" sz="1350" dirty="0">
                <a:solidFill>
                  <a:srgbClr val="FF0000"/>
                </a:solidFill>
              </a:rPr>
              <a:t>1</a:t>
            </a:r>
            <a:r>
              <a:rPr lang="ja-JP" altLang="en-US" sz="1350" dirty="0">
                <a:solidFill>
                  <a:srgbClr val="FF0000"/>
                </a:solidFill>
              </a:rPr>
              <a:t>プロセッサ環境下</a:t>
            </a:r>
          </a:p>
        </p:txBody>
      </p:sp>
      <p:cxnSp>
        <p:nvCxnSpPr>
          <p:cNvPr id="94" name="直線矢印コネクタ 93">
            <a:extLst>
              <a:ext uri="{FF2B5EF4-FFF2-40B4-BE49-F238E27FC236}">
                <a16:creationId xmlns:a16="http://schemas.microsoft.com/office/drawing/2014/main" id="{EFDBD52C-C9FE-41A9-8BBE-C25567BA3447}"/>
              </a:ext>
            </a:extLst>
          </p:cNvPr>
          <p:cNvCxnSpPr>
            <a:cxnSpLocks/>
            <a:stCxn id="302" idx="4"/>
            <a:endCxn id="264" idx="0"/>
          </p:cNvCxnSpPr>
          <p:nvPr/>
        </p:nvCxnSpPr>
        <p:spPr>
          <a:xfrm>
            <a:off x="6254649" y="2810355"/>
            <a:ext cx="3256" cy="329633"/>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1B0A847C-C2B1-4ED6-9EC9-B6B72B6CFD56}"/>
              </a:ext>
            </a:extLst>
          </p:cNvPr>
          <p:cNvCxnSpPr>
            <a:cxnSpLocks/>
            <a:stCxn id="264" idx="4"/>
            <a:endCxn id="271" idx="0"/>
          </p:cNvCxnSpPr>
          <p:nvPr/>
        </p:nvCxnSpPr>
        <p:spPr>
          <a:xfrm flipH="1">
            <a:off x="6254430" y="3470865"/>
            <a:ext cx="3475" cy="356948"/>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55870ADF-29A3-4974-B735-D2CD2F4AFF0F}"/>
              </a:ext>
            </a:extLst>
          </p:cNvPr>
          <p:cNvCxnSpPr>
            <a:cxnSpLocks/>
            <a:stCxn id="271" idx="4"/>
            <a:endCxn id="301" idx="0"/>
          </p:cNvCxnSpPr>
          <p:nvPr/>
        </p:nvCxnSpPr>
        <p:spPr>
          <a:xfrm>
            <a:off x="6254429" y="4158691"/>
            <a:ext cx="219" cy="33496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DC72354-2846-4946-AE99-DEF861B342B9}"/>
              </a:ext>
            </a:extLst>
          </p:cNvPr>
          <p:cNvCxnSpPr>
            <a:cxnSpLocks/>
            <a:stCxn id="294" idx="4"/>
            <a:endCxn id="267" idx="0"/>
          </p:cNvCxnSpPr>
          <p:nvPr/>
        </p:nvCxnSpPr>
        <p:spPr>
          <a:xfrm>
            <a:off x="5807629" y="3134986"/>
            <a:ext cx="5580" cy="344834"/>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A4646D6F-FE0F-4F0F-AFA3-9E8D66A73B1E}"/>
              </a:ext>
            </a:extLst>
          </p:cNvPr>
          <p:cNvCxnSpPr>
            <a:cxnSpLocks/>
            <a:stCxn id="295" idx="4"/>
            <a:endCxn id="299" idx="0"/>
          </p:cNvCxnSpPr>
          <p:nvPr/>
        </p:nvCxnSpPr>
        <p:spPr>
          <a:xfrm>
            <a:off x="5359973" y="3470866"/>
            <a:ext cx="0" cy="351998"/>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25546766-3F6E-4D9B-AE26-28B8F6C03973}"/>
              </a:ext>
            </a:extLst>
          </p:cNvPr>
          <p:cNvCxnSpPr>
            <a:cxnSpLocks/>
            <a:stCxn id="267" idx="4"/>
            <a:endCxn id="300" idx="0"/>
          </p:cNvCxnSpPr>
          <p:nvPr/>
        </p:nvCxnSpPr>
        <p:spPr>
          <a:xfrm>
            <a:off x="5813209" y="3810699"/>
            <a:ext cx="6848" cy="352081"/>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EC8DD42-6935-4976-B24C-3D7D44DA9444}"/>
              </a:ext>
            </a:extLst>
          </p:cNvPr>
          <p:cNvCxnSpPr>
            <a:cxnSpLocks/>
            <a:stCxn id="272" idx="4"/>
            <a:endCxn id="304" idx="0"/>
          </p:cNvCxnSpPr>
          <p:nvPr/>
        </p:nvCxnSpPr>
        <p:spPr>
          <a:xfrm>
            <a:off x="6695275" y="3815984"/>
            <a:ext cx="1934" cy="342707"/>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DEBB07E9-FDB8-4EA8-A50F-9FBD451CCAFD}"/>
              </a:ext>
            </a:extLst>
          </p:cNvPr>
          <p:cNvCxnSpPr>
            <a:cxnSpLocks/>
            <a:stCxn id="292" idx="4"/>
            <a:endCxn id="303" idx="0"/>
          </p:cNvCxnSpPr>
          <p:nvPr/>
        </p:nvCxnSpPr>
        <p:spPr>
          <a:xfrm>
            <a:off x="7151709" y="3470865"/>
            <a:ext cx="8327" cy="352860"/>
          </a:xfrm>
          <a:prstGeom prst="straightConnector1">
            <a:avLst/>
          </a:prstGeom>
          <a:ln w="28575">
            <a:gradFill>
              <a:gsLst>
                <a:gs pos="50000">
                  <a:srgbClr val="FF0000"/>
                </a:gs>
                <a:gs pos="50000">
                  <a:srgbClr val="0070C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38A0D8A9-CB5E-4250-A93F-67BA6FBEBA4A}"/>
              </a:ext>
            </a:extLst>
          </p:cNvPr>
          <p:cNvCxnSpPr>
            <a:cxnSpLocks/>
            <a:stCxn id="291" idx="4"/>
            <a:endCxn id="272" idx="0"/>
          </p:cNvCxnSpPr>
          <p:nvPr/>
        </p:nvCxnSpPr>
        <p:spPr>
          <a:xfrm flipH="1">
            <a:off x="6695273" y="3138717"/>
            <a:ext cx="1511" cy="346390"/>
          </a:xfrm>
          <a:prstGeom prst="straightConnector1">
            <a:avLst/>
          </a:prstGeom>
          <a:ln w="28575">
            <a:gradFill>
              <a:gsLst>
                <a:gs pos="50000">
                  <a:srgbClr val="0070C0"/>
                </a:gs>
                <a:gs pos="50000">
                  <a:srgbClr val="FF0000"/>
                </a:gs>
              </a:gsLst>
              <a:lin ang="0" scaled="0"/>
            </a:gra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1287AC4-74AE-4873-B8CD-0088670DAC8A}"/>
              </a:ext>
            </a:extLst>
          </p:cNvPr>
          <p:cNvSpPr txBox="1"/>
          <p:nvPr/>
        </p:nvSpPr>
        <p:spPr>
          <a:xfrm>
            <a:off x="4155902" y="4717798"/>
            <a:ext cx="1602919"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総メモリ消費量</a:t>
            </a:r>
            <a:endParaRPr lang="en-US" altLang="ja-JP" sz="1500" dirty="0"/>
          </a:p>
        </p:txBody>
      </p:sp>
      <p:cxnSp>
        <p:nvCxnSpPr>
          <p:cNvPr id="106" name="直線矢印コネクタ 105">
            <a:extLst>
              <a:ext uri="{FF2B5EF4-FFF2-40B4-BE49-F238E27FC236}">
                <a16:creationId xmlns:a16="http://schemas.microsoft.com/office/drawing/2014/main" id="{D5BE2E59-9495-46BE-8164-55BCB902913A}"/>
              </a:ext>
            </a:extLst>
          </p:cNvPr>
          <p:cNvCxnSpPr>
            <a:cxnSpLocks/>
            <a:stCxn id="105" idx="0"/>
          </p:cNvCxnSpPr>
          <p:nvPr/>
        </p:nvCxnSpPr>
        <p:spPr>
          <a:xfrm flipV="1">
            <a:off x="4957362" y="4090578"/>
            <a:ext cx="347114" cy="6272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B0169064-4780-4EDB-B43F-2E1E4F8F5CAB}"/>
              </a:ext>
            </a:extLst>
          </p:cNvPr>
          <p:cNvCxnSpPr>
            <a:cxnSpLocks/>
            <a:stCxn id="105" idx="0"/>
          </p:cNvCxnSpPr>
          <p:nvPr/>
        </p:nvCxnSpPr>
        <p:spPr>
          <a:xfrm flipV="1">
            <a:off x="4957362" y="4412668"/>
            <a:ext cx="801458" cy="30513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6" name="テキスト ボックス 165">
            <a:extLst>
              <a:ext uri="{FF2B5EF4-FFF2-40B4-BE49-F238E27FC236}">
                <a16:creationId xmlns:a16="http://schemas.microsoft.com/office/drawing/2014/main" id="{C412D59C-5C25-456A-AA8D-11603929F6C9}"/>
              </a:ext>
            </a:extLst>
          </p:cNvPr>
          <p:cNvSpPr txBox="1"/>
          <p:nvPr/>
        </p:nvSpPr>
        <p:spPr>
          <a:xfrm>
            <a:off x="1546940" y="2784610"/>
            <a:ext cx="877163" cy="300082"/>
          </a:xfrm>
          <a:prstGeom prst="rect">
            <a:avLst/>
          </a:prstGeom>
          <a:noFill/>
        </p:spPr>
        <p:txBody>
          <a:bodyPr wrap="none" rtlCol="0">
            <a:spAutoFit/>
          </a:bodyPr>
          <a:lstStyle/>
          <a:p>
            <a:r>
              <a:rPr lang="ja-JP" altLang="en-US" sz="1350" dirty="0"/>
              <a:t>初期状態</a:t>
            </a:r>
          </a:p>
        </p:txBody>
      </p:sp>
      <p:sp>
        <p:nvSpPr>
          <p:cNvPr id="167" name="テキスト ボックス 166">
            <a:extLst>
              <a:ext uri="{FF2B5EF4-FFF2-40B4-BE49-F238E27FC236}">
                <a16:creationId xmlns:a16="http://schemas.microsoft.com/office/drawing/2014/main" id="{0E50536A-5316-4919-A97E-8CF0C96F8BE6}"/>
              </a:ext>
            </a:extLst>
          </p:cNvPr>
          <p:cNvSpPr txBox="1"/>
          <p:nvPr/>
        </p:nvSpPr>
        <p:spPr>
          <a:xfrm>
            <a:off x="1561435" y="4936234"/>
            <a:ext cx="877163" cy="300082"/>
          </a:xfrm>
          <a:prstGeom prst="rect">
            <a:avLst/>
          </a:prstGeom>
          <a:noFill/>
        </p:spPr>
        <p:txBody>
          <a:bodyPr wrap="none" rtlCol="0">
            <a:spAutoFit/>
          </a:bodyPr>
          <a:lstStyle/>
          <a:p>
            <a:r>
              <a:rPr lang="ja-JP" altLang="en-US" sz="1350" dirty="0"/>
              <a:t>最終状態</a:t>
            </a:r>
          </a:p>
        </p:txBody>
      </p:sp>
      <p:grpSp>
        <p:nvGrpSpPr>
          <p:cNvPr id="169" name="グループ化 168">
            <a:extLst>
              <a:ext uri="{FF2B5EF4-FFF2-40B4-BE49-F238E27FC236}">
                <a16:creationId xmlns:a16="http://schemas.microsoft.com/office/drawing/2014/main" id="{CC229F45-9989-4BDC-898A-D86585B7DC12}"/>
              </a:ext>
            </a:extLst>
          </p:cNvPr>
          <p:cNvGrpSpPr/>
          <p:nvPr/>
        </p:nvGrpSpPr>
        <p:grpSpPr>
          <a:xfrm>
            <a:off x="1245691" y="2461073"/>
            <a:ext cx="609047" cy="2484709"/>
            <a:chOff x="912120" y="2134667"/>
            <a:chExt cx="812063" cy="3312945"/>
          </a:xfrm>
        </p:grpSpPr>
        <p:cxnSp>
          <p:nvCxnSpPr>
            <p:cNvPr id="170" name="直線矢印コネクタ 169">
              <a:extLst>
                <a:ext uri="{FF2B5EF4-FFF2-40B4-BE49-F238E27FC236}">
                  <a16:creationId xmlns:a16="http://schemas.microsoft.com/office/drawing/2014/main" id="{E8922DAF-9CF4-4E45-9758-9F7517CC3655}"/>
                </a:ext>
              </a:extLst>
            </p:cNvPr>
            <p:cNvCxnSpPr>
              <a:cxnSpLocks/>
              <a:stCxn id="177" idx="2"/>
              <a:endCxn id="178"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1" name="直線矢印コネクタ 170">
              <a:extLst>
                <a:ext uri="{FF2B5EF4-FFF2-40B4-BE49-F238E27FC236}">
                  <a16:creationId xmlns:a16="http://schemas.microsoft.com/office/drawing/2014/main" id="{2CD5EF84-8B8E-435E-BCC9-4717EF7F278D}"/>
                </a:ext>
              </a:extLst>
            </p:cNvPr>
            <p:cNvCxnSpPr>
              <a:cxnSpLocks/>
              <a:stCxn id="172" idx="6"/>
              <a:endCxn id="177"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2" name="円/楕円 97">
              <a:extLst>
                <a:ext uri="{FF2B5EF4-FFF2-40B4-BE49-F238E27FC236}">
                  <a16:creationId xmlns:a16="http://schemas.microsoft.com/office/drawing/2014/main" id="{756D5C30-0128-48D5-8C0E-635580535B26}"/>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73" name="直線矢印コネクタ 172">
              <a:extLst>
                <a:ext uri="{FF2B5EF4-FFF2-40B4-BE49-F238E27FC236}">
                  <a16:creationId xmlns:a16="http://schemas.microsoft.com/office/drawing/2014/main" id="{D0F24F24-AC52-4B61-B3FA-865BE628E3FD}"/>
                </a:ext>
              </a:extLst>
            </p:cNvPr>
            <p:cNvCxnSpPr>
              <a:cxnSpLocks/>
              <a:stCxn id="178" idx="2"/>
              <a:endCxn id="179"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AE4FC8DC-9964-45EC-8C4B-CB786DD71071}"/>
                </a:ext>
              </a:extLst>
            </p:cNvPr>
            <p:cNvCxnSpPr>
              <a:cxnSpLocks/>
              <a:stCxn id="179" idx="2"/>
              <a:endCxn id="180"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5" name="グループ化 174">
              <a:extLst>
                <a:ext uri="{FF2B5EF4-FFF2-40B4-BE49-F238E27FC236}">
                  <a16:creationId xmlns:a16="http://schemas.microsoft.com/office/drawing/2014/main" id="{D98ACB69-8B94-4057-ACE2-81B7E241BFB0}"/>
                </a:ext>
              </a:extLst>
            </p:cNvPr>
            <p:cNvGrpSpPr/>
            <p:nvPr/>
          </p:nvGrpSpPr>
          <p:grpSpPr>
            <a:xfrm>
              <a:off x="1139665" y="5128327"/>
              <a:ext cx="357592" cy="319285"/>
              <a:chOff x="211409" y="5509823"/>
              <a:chExt cx="357592" cy="319285"/>
            </a:xfrm>
          </p:grpSpPr>
          <p:sp>
            <p:nvSpPr>
              <p:cNvPr id="180" name="円/楕円 122">
                <a:extLst>
                  <a:ext uri="{FF2B5EF4-FFF2-40B4-BE49-F238E27FC236}">
                    <a16:creationId xmlns:a16="http://schemas.microsoft.com/office/drawing/2014/main" id="{BBCB2F96-8A04-4F38-9D1C-BDAB8946C97A}"/>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81" name="円/楕円 123">
                <a:extLst>
                  <a:ext uri="{FF2B5EF4-FFF2-40B4-BE49-F238E27FC236}">
                    <a16:creationId xmlns:a16="http://schemas.microsoft.com/office/drawing/2014/main" id="{2BD7372D-32B1-4BBA-92F1-677968AB66DC}"/>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76" name="テキスト ボックス 175">
              <a:extLst>
                <a:ext uri="{FF2B5EF4-FFF2-40B4-BE49-F238E27FC236}">
                  <a16:creationId xmlns:a16="http://schemas.microsoft.com/office/drawing/2014/main" id="{C20B684C-D74D-4175-A592-BC02D8037F2B}"/>
                </a:ext>
              </a:extLst>
            </p:cNvPr>
            <p:cNvSpPr txBox="1"/>
            <p:nvPr/>
          </p:nvSpPr>
          <p:spPr>
            <a:xfrm>
              <a:off x="1149431" y="2134667"/>
              <a:ext cx="325240" cy="400109"/>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1</a:t>
              </a:r>
              <a:endParaRPr lang="ja-JP" altLang="en-US" sz="1350" dirty="0"/>
            </a:p>
          </p:txBody>
        </p:sp>
        <mc:AlternateContent xmlns:mc="http://schemas.openxmlformats.org/markup-compatibility/2006" xmlns:a14="http://schemas.microsoft.com/office/drawing/2010/main">
          <mc:Choice Requires="a14">
            <p:sp>
              <p:nvSpPr>
                <p:cNvPr id="177" name="フローチャート: 判断 176">
                  <a:extLst>
                    <a:ext uri="{FF2B5EF4-FFF2-40B4-BE49-F238E27FC236}">
                      <a16:creationId xmlns:a16="http://schemas.microsoft.com/office/drawing/2014/main" id="{7BC1F32B-C19F-4728-A7F7-30388650EA78}"/>
                    </a:ext>
                  </a:extLst>
                </p:cNvPr>
                <p:cNvSpPr/>
                <p:nvPr/>
              </p:nvSpPr>
              <p:spPr>
                <a:xfrm>
                  <a:off x="914776" y="3104581"/>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1" name="フローチャート: 判断 130">
                  <a:extLst>
                    <a:ext uri="{FF2B5EF4-FFF2-40B4-BE49-F238E27FC236}">
                      <a16:creationId xmlns:a16="http://schemas.microsoft.com/office/drawing/2014/main" id="{3BECB5F2-C498-422D-9BE4-9143FB34EB51}"/>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フローチャート: 判断 177">
                  <a:extLst>
                    <a:ext uri="{FF2B5EF4-FFF2-40B4-BE49-F238E27FC236}">
                      <a16:creationId xmlns:a16="http://schemas.microsoft.com/office/drawing/2014/main" id="{A7F977FB-F0CD-41AB-8FFB-B06AE351351C}"/>
                    </a:ext>
                  </a:extLst>
                </p:cNvPr>
                <p:cNvSpPr/>
                <p:nvPr/>
              </p:nvSpPr>
              <p:spPr>
                <a:xfrm>
                  <a:off x="912120" y="3765675"/>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2" name="フローチャート: 判断 131">
                  <a:extLst>
                    <a:ext uri="{FF2B5EF4-FFF2-40B4-BE49-F238E27FC236}">
                      <a16:creationId xmlns:a16="http://schemas.microsoft.com/office/drawing/2014/main" id="{AC2A8EDE-0270-42FD-B221-A2D6B97D9D10}"/>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4"/>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フローチャート: 判断 178">
                  <a:extLst>
                    <a:ext uri="{FF2B5EF4-FFF2-40B4-BE49-F238E27FC236}">
                      <a16:creationId xmlns:a16="http://schemas.microsoft.com/office/drawing/2014/main" id="{DD2C7C6C-075F-4B18-8928-59A9F11D2F2D}"/>
                    </a:ext>
                  </a:extLst>
                </p:cNvPr>
                <p:cNvSpPr/>
                <p:nvPr/>
              </p:nvSpPr>
              <p:spPr>
                <a:xfrm>
                  <a:off x="912120" y="4453536"/>
                  <a:ext cx="809407" cy="367404"/>
                </a:xfrm>
                <a:prstGeom prst="flowChartDecision">
                  <a:avLst/>
                </a:prstGeom>
                <a:solidFill>
                  <a:srgbClr val="F5B094"/>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33" name="フローチャート: 判断 132">
                  <a:extLst>
                    <a:ext uri="{FF2B5EF4-FFF2-40B4-BE49-F238E27FC236}">
                      <a16:creationId xmlns:a16="http://schemas.microsoft.com/office/drawing/2014/main" id="{6160D95D-ED85-4C8A-ABBF-D5E628494796}"/>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5"/>
                  <a:stretch>
                    <a:fillRect b="-6250"/>
                  </a:stretch>
                </a:blipFill>
              </p:spPr>
              <p:txBody>
                <a:bodyPr/>
                <a:lstStyle/>
                <a:p>
                  <a:r>
                    <a:rPr lang="ja-JP" altLang="en-US">
                      <a:noFill/>
                    </a:rPr>
                    <a:t> </a:t>
                  </a:r>
                </a:p>
              </p:txBody>
            </p:sp>
          </mc:Fallback>
        </mc:AlternateContent>
      </p:grpSp>
      <p:grpSp>
        <p:nvGrpSpPr>
          <p:cNvPr id="182" name="グループ化 181">
            <a:extLst>
              <a:ext uri="{FF2B5EF4-FFF2-40B4-BE49-F238E27FC236}">
                <a16:creationId xmlns:a16="http://schemas.microsoft.com/office/drawing/2014/main" id="{070AB792-8273-4711-9926-27742D5CDBE7}"/>
              </a:ext>
            </a:extLst>
          </p:cNvPr>
          <p:cNvGrpSpPr/>
          <p:nvPr/>
        </p:nvGrpSpPr>
        <p:grpSpPr>
          <a:xfrm>
            <a:off x="2098668" y="2458252"/>
            <a:ext cx="609047" cy="2484709"/>
            <a:chOff x="912120" y="2134667"/>
            <a:chExt cx="812063" cy="3312945"/>
          </a:xfrm>
        </p:grpSpPr>
        <p:cxnSp>
          <p:nvCxnSpPr>
            <p:cNvPr id="183" name="直線矢印コネクタ 182">
              <a:extLst>
                <a:ext uri="{FF2B5EF4-FFF2-40B4-BE49-F238E27FC236}">
                  <a16:creationId xmlns:a16="http://schemas.microsoft.com/office/drawing/2014/main" id="{01333204-6C82-430A-AB1D-B4124CF7270E}"/>
                </a:ext>
              </a:extLst>
            </p:cNvPr>
            <p:cNvCxnSpPr>
              <a:cxnSpLocks/>
              <a:stCxn id="190" idx="2"/>
              <a:endCxn id="191" idx="0"/>
            </p:cNvCxnSpPr>
            <p:nvPr/>
          </p:nvCxnSpPr>
          <p:spPr>
            <a:xfrm flipH="1">
              <a:off x="1316824" y="3471985"/>
              <a:ext cx="2656" cy="29369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232B8F47-F50F-4B4E-BB15-6601BF98B313}"/>
                </a:ext>
              </a:extLst>
            </p:cNvPr>
            <p:cNvCxnSpPr>
              <a:cxnSpLocks/>
              <a:stCxn id="185" idx="6"/>
              <a:endCxn id="190" idx="0"/>
            </p:cNvCxnSpPr>
            <p:nvPr/>
          </p:nvCxnSpPr>
          <p:spPr>
            <a:xfrm flipH="1">
              <a:off x="1319480" y="2816972"/>
              <a:ext cx="3545" cy="287609"/>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5" name="円/楕円 97">
              <a:extLst>
                <a:ext uri="{FF2B5EF4-FFF2-40B4-BE49-F238E27FC236}">
                  <a16:creationId xmlns:a16="http://schemas.microsoft.com/office/drawing/2014/main" id="{FBA2586C-768C-4BD6-9136-C41647A17DDF}"/>
                </a:ext>
              </a:extLst>
            </p:cNvPr>
            <p:cNvSpPr/>
            <p:nvPr/>
          </p:nvSpPr>
          <p:spPr>
            <a:xfrm rot="5400000">
              <a:off x="1214049" y="2603033"/>
              <a:ext cx="217952" cy="20992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cxnSp>
          <p:nvCxnSpPr>
            <p:cNvPr id="186" name="直線矢印コネクタ 185">
              <a:extLst>
                <a:ext uri="{FF2B5EF4-FFF2-40B4-BE49-F238E27FC236}">
                  <a16:creationId xmlns:a16="http://schemas.microsoft.com/office/drawing/2014/main" id="{5E3F8F72-5463-4300-9193-9D650CFCC0A0}"/>
                </a:ext>
              </a:extLst>
            </p:cNvPr>
            <p:cNvCxnSpPr>
              <a:cxnSpLocks/>
              <a:stCxn id="191" idx="2"/>
              <a:endCxn id="192" idx="0"/>
            </p:cNvCxnSpPr>
            <p:nvPr/>
          </p:nvCxnSpPr>
          <p:spPr>
            <a:xfrm>
              <a:off x="1316824" y="4133079"/>
              <a:ext cx="0" cy="320457"/>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8175043-B770-4CD3-900F-84700B865255}"/>
                </a:ext>
              </a:extLst>
            </p:cNvPr>
            <p:cNvCxnSpPr>
              <a:cxnSpLocks/>
              <a:stCxn id="192" idx="2"/>
              <a:endCxn id="193" idx="2"/>
            </p:cNvCxnSpPr>
            <p:nvPr/>
          </p:nvCxnSpPr>
          <p:spPr>
            <a:xfrm>
              <a:off x="1316824" y="4820940"/>
              <a:ext cx="1637" cy="30738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8" name="グループ化 187">
              <a:extLst>
                <a:ext uri="{FF2B5EF4-FFF2-40B4-BE49-F238E27FC236}">
                  <a16:creationId xmlns:a16="http://schemas.microsoft.com/office/drawing/2014/main" id="{B1CF6E20-0901-41BF-93E1-182D57307492}"/>
                </a:ext>
              </a:extLst>
            </p:cNvPr>
            <p:cNvGrpSpPr/>
            <p:nvPr/>
          </p:nvGrpSpPr>
          <p:grpSpPr>
            <a:xfrm>
              <a:off x="1139665" y="5128327"/>
              <a:ext cx="357592" cy="319285"/>
              <a:chOff x="211409" y="5509823"/>
              <a:chExt cx="357592" cy="319285"/>
            </a:xfrm>
          </p:grpSpPr>
          <p:sp>
            <p:nvSpPr>
              <p:cNvPr id="193" name="円/楕円 122">
                <a:extLst>
                  <a:ext uri="{FF2B5EF4-FFF2-40B4-BE49-F238E27FC236}">
                    <a16:creationId xmlns:a16="http://schemas.microsoft.com/office/drawing/2014/main" id="{5F4D8B5D-F2DC-4DA6-A3C9-8998843B369E}"/>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sp>
            <p:nvSpPr>
              <p:cNvPr id="194" name="円/楕円 123">
                <a:extLst>
                  <a:ext uri="{FF2B5EF4-FFF2-40B4-BE49-F238E27FC236}">
                    <a16:creationId xmlns:a16="http://schemas.microsoft.com/office/drawing/2014/main" id="{326420D5-96F2-472E-8BF1-54FA503C56DF}"/>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500" dirty="0">
                  <a:latin typeface="Times New Roman" pitchFamily="18" charset="0"/>
                  <a:ea typeface="HGPｺﾞｼｯｸM" pitchFamily="50" charset="-128"/>
                  <a:cs typeface="Times New Roman" pitchFamily="18" charset="0"/>
                </a:endParaRPr>
              </a:p>
            </p:txBody>
          </p:sp>
        </p:grpSp>
        <p:sp>
          <p:nvSpPr>
            <p:cNvPr id="189" name="テキスト ボックス 188">
              <a:extLst>
                <a:ext uri="{FF2B5EF4-FFF2-40B4-BE49-F238E27FC236}">
                  <a16:creationId xmlns:a16="http://schemas.microsoft.com/office/drawing/2014/main" id="{46E0B4B7-F9F8-4F80-AB04-35D6292B4759}"/>
                </a:ext>
              </a:extLst>
            </p:cNvPr>
            <p:cNvSpPr txBox="1"/>
            <p:nvPr/>
          </p:nvSpPr>
          <p:spPr>
            <a:xfrm>
              <a:off x="1149431" y="2134667"/>
              <a:ext cx="325240" cy="400109"/>
            </a:xfrm>
            <a:prstGeom prst="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ja-JP" sz="1350" dirty="0"/>
                <a:t>2</a:t>
              </a:r>
              <a:endParaRPr lang="ja-JP" altLang="en-US" sz="1350" dirty="0"/>
            </a:p>
          </p:txBody>
        </p:sp>
        <mc:AlternateContent xmlns:mc="http://schemas.openxmlformats.org/markup-compatibility/2006" xmlns:a14="http://schemas.microsoft.com/office/drawing/2010/main">
          <mc:Choice Requires="a14">
            <p:sp>
              <p:nvSpPr>
                <p:cNvPr id="190" name="フローチャート: 判断 189">
                  <a:extLst>
                    <a:ext uri="{FF2B5EF4-FFF2-40B4-BE49-F238E27FC236}">
                      <a16:creationId xmlns:a16="http://schemas.microsoft.com/office/drawing/2014/main" id="{3C18ABCF-E338-4EF6-8205-79A38BAB1223}"/>
                    </a:ext>
                  </a:extLst>
                </p:cNvPr>
                <p:cNvSpPr/>
                <p:nvPr/>
              </p:nvSpPr>
              <p:spPr>
                <a:xfrm>
                  <a:off x="914776" y="3104581"/>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4" name="フローチャート: 判断 143">
                  <a:extLst>
                    <a:ext uri="{FF2B5EF4-FFF2-40B4-BE49-F238E27FC236}">
                      <a16:creationId xmlns:a16="http://schemas.microsoft.com/office/drawing/2014/main" id="{073F3DD8-E785-4C51-B36C-0C4682991812}"/>
                    </a:ext>
                  </a:extLst>
                </p:cNvPr>
                <p:cNvSpPr>
                  <a:spLocks noRot="1" noChangeAspect="1" noMove="1" noResize="1" noEditPoints="1" noAdjustHandles="1" noChangeArrowheads="1" noChangeShapeType="1" noTextEdit="1"/>
                </p:cNvSpPr>
                <p:nvPr/>
              </p:nvSpPr>
              <p:spPr>
                <a:xfrm>
                  <a:off x="914776" y="3104581"/>
                  <a:ext cx="809407" cy="367404"/>
                </a:xfrm>
                <a:prstGeom prst="flowChartDecision">
                  <a:avLst/>
                </a:prstGeom>
                <a:blipFill>
                  <a:blip r:embed="rId6"/>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1" name="フローチャート: 判断 190">
                  <a:extLst>
                    <a:ext uri="{FF2B5EF4-FFF2-40B4-BE49-F238E27FC236}">
                      <a16:creationId xmlns:a16="http://schemas.microsoft.com/office/drawing/2014/main" id="{E36F3634-E986-4D83-B05E-B3698B26F857}"/>
                    </a:ext>
                  </a:extLst>
                </p:cNvPr>
                <p:cNvSpPr/>
                <p:nvPr/>
              </p:nvSpPr>
              <p:spPr>
                <a:xfrm>
                  <a:off x="912120" y="3765675"/>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+4</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5" name="フローチャート: 判断 144">
                  <a:extLst>
                    <a:ext uri="{FF2B5EF4-FFF2-40B4-BE49-F238E27FC236}">
                      <a16:creationId xmlns:a16="http://schemas.microsoft.com/office/drawing/2014/main" id="{AE1F8904-E6AF-401B-9B10-F62A526F1F2E}"/>
                    </a:ext>
                  </a:extLst>
                </p:cNvPr>
                <p:cNvSpPr>
                  <a:spLocks noRot="1" noChangeAspect="1" noMove="1" noResize="1" noEditPoints="1" noAdjustHandles="1" noChangeArrowheads="1" noChangeShapeType="1" noTextEdit="1"/>
                </p:cNvSpPr>
                <p:nvPr/>
              </p:nvSpPr>
              <p:spPr>
                <a:xfrm>
                  <a:off x="912120" y="3765675"/>
                  <a:ext cx="809407" cy="367404"/>
                </a:xfrm>
                <a:prstGeom prst="flowChartDecision">
                  <a:avLst/>
                </a:prstGeom>
                <a:blipFill>
                  <a:blip r:embed="rId7"/>
                  <a:stretch>
                    <a:fillRect b="-46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 name="フローチャート: 判断 191">
                  <a:extLst>
                    <a:ext uri="{FF2B5EF4-FFF2-40B4-BE49-F238E27FC236}">
                      <a16:creationId xmlns:a16="http://schemas.microsoft.com/office/drawing/2014/main" id="{1A9EDCAB-FF49-4174-B882-D728F0CA688A}"/>
                    </a:ext>
                  </a:extLst>
                </p:cNvPr>
                <p:cNvSpPr/>
                <p:nvPr/>
              </p:nvSpPr>
              <p:spPr>
                <a:xfrm>
                  <a:off x="912120" y="4453536"/>
                  <a:ext cx="809407" cy="367404"/>
                </a:xfrm>
                <a:prstGeom prst="flowChartDecision">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146" name="フローチャート: 判断 145">
                  <a:extLst>
                    <a:ext uri="{FF2B5EF4-FFF2-40B4-BE49-F238E27FC236}">
                      <a16:creationId xmlns:a16="http://schemas.microsoft.com/office/drawing/2014/main" id="{6E2F4199-1171-4604-BB56-518D5F595778}"/>
                    </a:ext>
                  </a:extLst>
                </p:cNvPr>
                <p:cNvSpPr>
                  <a:spLocks noRot="1" noChangeAspect="1" noMove="1" noResize="1" noEditPoints="1" noAdjustHandles="1" noChangeArrowheads="1" noChangeShapeType="1" noTextEdit="1"/>
                </p:cNvSpPr>
                <p:nvPr/>
              </p:nvSpPr>
              <p:spPr>
                <a:xfrm>
                  <a:off x="912120" y="4453536"/>
                  <a:ext cx="809407" cy="367404"/>
                </a:xfrm>
                <a:prstGeom prst="flowChartDecision">
                  <a:avLst/>
                </a:prstGeom>
                <a:blipFill>
                  <a:blip r:embed="rId8"/>
                  <a:stretch>
                    <a:fillRect b="-468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97C2F888-C6D5-422A-85BC-7E676CB408E4}"/>
                  </a:ext>
                </a:extLst>
              </p:cNvPr>
              <p:cNvSpPr txBox="1"/>
              <p:nvPr/>
            </p:nvSpPr>
            <p:spPr>
              <a:xfrm>
                <a:off x="1189504" y="2030817"/>
                <a:ext cx="1592036"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ja-JP" dirty="0">
                    <a:solidFill>
                      <a:schemeClr val="tx1"/>
                    </a:solidFill>
                    <a:latin typeface="+mj-lt"/>
                  </a:rPr>
                  <a:t>Task</a:t>
                </a:r>
                <a:r>
                  <a:rPr lang="ja-JP" altLang="en-US" dirty="0">
                    <a:solidFill>
                      <a:schemeClr val="tx1"/>
                    </a:solidFill>
                    <a:latin typeface="+mj-lt"/>
                  </a:rPr>
                  <a:t> </a:t>
                </a:r>
                <a:r>
                  <a:rPr lang="en-US" altLang="ja-JP" dirty="0">
                    <a:solidFill>
                      <a:schemeClr val="tx1"/>
                    </a:solidFill>
                    <a:latin typeface="+mj-lt"/>
                  </a:rPr>
                  <a:t>Set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𝑇𝑆</m:t>
                        </m:r>
                      </m:e>
                      <m:sub>
                        <m:r>
                          <a:rPr lang="en-US" altLang="ja-JP" i="1">
                            <a:solidFill>
                              <a:schemeClr val="tx1"/>
                            </a:solidFill>
                            <a:latin typeface="Cambria Math" panose="02040503050406030204" pitchFamily="18" charset="0"/>
                          </a:rPr>
                          <m:t>1</m:t>
                        </m:r>
                      </m:sub>
                    </m:sSub>
                  </m:oMath>
                </a14:m>
                <a:endParaRPr lang="ja-JP" altLang="en-US" i="1" dirty="0">
                  <a:solidFill>
                    <a:schemeClr val="tx1"/>
                  </a:solidFill>
                  <a:latin typeface="+mj-lt"/>
                </a:endParaRPr>
              </a:p>
            </p:txBody>
          </p:sp>
        </mc:Choice>
        <mc:Fallback xmlns="">
          <p:sp>
            <p:nvSpPr>
              <p:cNvPr id="197" name="テキスト ボックス 196">
                <a:extLst>
                  <a:ext uri="{FF2B5EF4-FFF2-40B4-BE49-F238E27FC236}">
                    <a16:creationId xmlns:a16="http://schemas.microsoft.com/office/drawing/2014/main" id="{97C2F888-C6D5-422A-85BC-7E676CB408E4}"/>
                  </a:ext>
                </a:extLst>
              </p:cNvPr>
              <p:cNvSpPr txBox="1">
                <a:spLocks noRot="1" noChangeAspect="1" noMove="1" noResize="1" noEditPoints="1" noAdjustHandles="1" noChangeArrowheads="1" noChangeShapeType="1" noTextEdit="1"/>
              </p:cNvSpPr>
              <p:nvPr/>
            </p:nvSpPr>
            <p:spPr>
              <a:xfrm>
                <a:off x="1189504" y="2030817"/>
                <a:ext cx="1592036" cy="369332"/>
              </a:xfrm>
              <a:prstGeom prst="rect">
                <a:avLst/>
              </a:prstGeom>
              <a:blipFill>
                <a:blip r:embed="rId9"/>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D02DAD84-FBCC-46FD-B751-FC8EE7F86F65}"/>
              </a:ext>
            </a:extLst>
          </p:cNvPr>
          <p:cNvCxnSpPr>
            <a:cxnSpLocks/>
            <a:stCxn id="89" idx="2"/>
            <a:endCxn id="272" idx="0"/>
          </p:cNvCxnSpPr>
          <p:nvPr/>
        </p:nvCxnSpPr>
        <p:spPr>
          <a:xfrm flipH="1">
            <a:off x="6695275" y="2119924"/>
            <a:ext cx="865621" cy="136518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8" name="テキスト ボックス 167">
            <a:extLst>
              <a:ext uri="{FF2B5EF4-FFF2-40B4-BE49-F238E27FC236}">
                <a16:creationId xmlns:a16="http://schemas.microsoft.com/office/drawing/2014/main" id="{24B65DBD-DBB9-40E6-8837-6330775CBACA}"/>
              </a:ext>
            </a:extLst>
          </p:cNvPr>
          <p:cNvSpPr txBox="1"/>
          <p:nvPr/>
        </p:nvSpPr>
        <p:spPr>
          <a:xfrm>
            <a:off x="2793691" y="4054076"/>
            <a:ext cx="1665841"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消費メモリ増分</a:t>
            </a:r>
            <a:endParaRPr lang="en-US" altLang="ja-JP" sz="1500" dirty="0"/>
          </a:p>
        </p:txBody>
      </p:sp>
      <p:cxnSp>
        <p:nvCxnSpPr>
          <p:cNvPr id="195" name="直線矢印コネクタ 194">
            <a:extLst>
              <a:ext uri="{FF2B5EF4-FFF2-40B4-BE49-F238E27FC236}">
                <a16:creationId xmlns:a16="http://schemas.microsoft.com/office/drawing/2014/main" id="{DA101D34-4C1C-4599-98CC-C6DF06194836}"/>
              </a:ext>
            </a:extLst>
          </p:cNvPr>
          <p:cNvCxnSpPr>
            <a:cxnSpLocks/>
            <a:stCxn id="168" idx="1"/>
          </p:cNvCxnSpPr>
          <p:nvPr/>
        </p:nvCxnSpPr>
        <p:spPr>
          <a:xfrm flipH="1" flipV="1">
            <a:off x="2533851" y="3347165"/>
            <a:ext cx="259840" cy="868494"/>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6" name="直線矢印コネクタ 195">
            <a:extLst>
              <a:ext uri="{FF2B5EF4-FFF2-40B4-BE49-F238E27FC236}">
                <a16:creationId xmlns:a16="http://schemas.microsoft.com/office/drawing/2014/main" id="{C6BB502F-F4B7-4B11-939D-23846AAD29CD}"/>
              </a:ext>
            </a:extLst>
          </p:cNvPr>
          <p:cNvCxnSpPr>
            <a:cxnSpLocks/>
            <a:stCxn id="168" idx="1"/>
          </p:cNvCxnSpPr>
          <p:nvPr/>
        </p:nvCxnSpPr>
        <p:spPr>
          <a:xfrm flipH="1" flipV="1">
            <a:off x="1667603" y="3849239"/>
            <a:ext cx="1126088" cy="366420"/>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9" name="テキスト ボックス 108">
            <a:extLst>
              <a:ext uri="{FF2B5EF4-FFF2-40B4-BE49-F238E27FC236}">
                <a16:creationId xmlns:a16="http://schemas.microsoft.com/office/drawing/2014/main" id="{AE8B4282-4C9C-49CF-BE74-B49106756CEC}"/>
              </a:ext>
            </a:extLst>
          </p:cNvPr>
          <p:cNvSpPr txBox="1"/>
          <p:nvPr/>
        </p:nvSpPr>
        <p:spPr>
          <a:xfrm>
            <a:off x="3316043" y="5446304"/>
            <a:ext cx="4885554" cy="553998"/>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solidFill>
                  <a:srgbClr val="FF0000"/>
                </a:solidFill>
              </a:rPr>
              <a:t>赤</a:t>
            </a:r>
            <a:r>
              <a:rPr lang="ja-JP" altLang="en-US" sz="1500" dirty="0">
                <a:solidFill>
                  <a:schemeClr val="tx1"/>
                </a:solidFill>
              </a:rPr>
              <a:t>矢印：タスク</a:t>
            </a:r>
            <a:r>
              <a:rPr lang="en-US" altLang="ja-JP" sz="1500" dirty="0">
                <a:solidFill>
                  <a:schemeClr val="tx1"/>
                </a:solidFill>
              </a:rPr>
              <a:t>1</a:t>
            </a:r>
            <a:r>
              <a:rPr lang="ja-JP" altLang="en-US" sz="1500" dirty="0">
                <a:solidFill>
                  <a:schemeClr val="tx1"/>
                </a:solidFill>
              </a:rPr>
              <a:t>がスケジュールされたときの状態遷移</a:t>
            </a:r>
            <a:endParaRPr lang="en-US" altLang="ja-JP" sz="1500" dirty="0">
              <a:solidFill>
                <a:schemeClr val="tx1"/>
              </a:solidFill>
            </a:endParaRPr>
          </a:p>
          <a:p>
            <a:pPr algn="ctr"/>
            <a:r>
              <a:rPr lang="ja-JP" altLang="en-US" sz="1500" dirty="0">
                <a:solidFill>
                  <a:srgbClr val="0070C0"/>
                </a:solidFill>
              </a:rPr>
              <a:t>青</a:t>
            </a:r>
            <a:r>
              <a:rPr lang="ja-JP" altLang="en-US" sz="1500" dirty="0">
                <a:solidFill>
                  <a:schemeClr val="tx1"/>
                </a:solidFill>
              </a:rPr>
              <a:t>矢印：タスク</a:t>
            </a:r>
            <a:r>
              <a:rPr lang="en-US" altLang="ja-JP" sz="1500" dirty="0">
                <a:solidFill>
                  <a:schemeClr val="tx1"/>
                </a:solidFill>
              </a:rPr>
              <a:t>2</a:t>
            </a:r>
            <a:r>
              <a:rPr lang="ja-JP" altLang="en-US" sz="1500" dirty="0">
                <a:solidFill>
                  <a:schemeClr val="tx1"/>
                </a:solidFill>
              </a:rPr>
              <a:t>がスケジュールされたときの状態遷移</a:t>
            </a:r>
            <a:endParaRPr lang="en-US" altLang="ja-JP" sz="1500" dirty="0">
              <a:solidFill>
                <a:schemeClr val="tx1"/>
              </a:solidFill>
            </a:endParaRPr>
          </a:p>
        </p:txBody>
      </p:sp>
      <p:graphicFrame>
        <p:nvGraphicFramePr>
          <p:cNvPr id="110" name="表 109">
            <a:extLst>
              <a:ext uri="{FF2B5EF4-FFF2-40B4-BE49-F238E27FC236}">
                <a16:creationId xmlns:a16="http://schemas.microsoft.com/office/drawing/2014/main" id="{DE2F3274-A1FB-44A1-B584-2CBE27BFFF66}"/>
              </a:ext>
            </a:extLst>
          </p:cNvPr>
          <p:cNvGraphicFramePr>
            <a:graphicFrameLocks noGrp="1"/>
          </p:cNvGraphicFramePr>
          <p:nvPr/>
        </p:nvGraphicFramePr>
        <p:xfrm>
          <a:off x="2892107" y="1935070"/>
          <a:ext cx="2484498" cy="1188720"/>
        </p:xfrm>
        <a:graphic>
          <a:graphicData uri="http://schemas.openxmlformats.org/drawingml/2006/table">
            <a:tbl>
              <a:tblPr firstRow="1" bandRow="1">
                <a:tableStyleId>{2A488322-F2BA-4B5B-9748-0D474271808F}</a:tableStyleId>
              </a:tblPr>
              <a:tblGrid>
                <a:gridCol w="1892757">
                  <a:extLst>
                    <a:ext uri="{9D8B030D-6E8A-4147-A177-3AD203B41FA5}">
                      <a16:colId xmlns:a16="http://schemas.microsoft.com/office/drawing/2014/main" val="2057550029"/>
                    </a:ext>
                  </a:extLst>
                </a:gridCol>
                <a:gridCol w="318200">
                  <a:extLst>
                    <a:ext uri="{9D8B030D-6E8A-4147-A177-3AD203B41FA5}">
                      <a16:colId xmlns:a16="http://schemas.microsoft.com/office/drawing/2014/main" val="212249959"/>
                    </a:ext>
                  </a:extLst>
                </a:gridCol>
                <a:gridCol w="273541">
                  <a:extLst>
                    <a:ext uri="{9D8B030D-6E8A-4147-A177-3AD203B41FA5}">
                      <a16:colId xmlns:a16="http://schemas.microsoft.com/office/drawing/2014/main" val="4260045808"/>
                    </a:ext>
                  </a:extLst>
                </a:gridCol>
              </a:tblGrid>
              <a:tr h="297180">
                <a:tc>
                  <a:txBody>
                    <a:bodyPr/>
                    <a:lstStyle/>
                    <a:p>
                      <a:pPr algn="ctr"/>
                      <a:r>
                        <a:rPr kumimoji="1" lang="en-US" altLang="ja-JP" sz="1500" dirty="0"/>
                        <a:t>Task</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1</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254762">
                <a:tc>
                  <a:txBody>
                    <a:bodyPr/>
                    <a:lstStyle/>
                    <a:p>
                      <a:pPr algn="ctr"/>
                      <a:r>
                        <a:rPr kumimoji="1" lang="ja-JP" altLang="en-US" sz="1500" dirty="0"/>
                        <a:t>相対デッドライン</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5</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297180">
                <a:tc>
                  <a:txBody>
                    <a:bodyPr/>
                    <a:lstStyle/>
                    <a:p>
                      <a:pPr algn="ctr"/>
                      <a:r>
                        <a:rPr kumimoji="1" lang="ja-JP" altLang="en-US" sz="1500" dirty="0"/>
                        <a:t>最悪実行時間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500" dirty="0"/>
                        <a:t>3</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297180">
                <a:tc>
                  <a:txBody>
                    <a:bodyPr/>
                    <a:lstStyle/>
                    <a:p>
                      <a:pPr algn="ctr"/>
                      <a:r>
                        <a:rPr kumimoji="1" lang="ja-JP" altLang="en-US" sz="1500" dirty="0"/>
                        <a:t>余裕時間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500" dirty="0"/>
                        <a:t>2</a:t>
                      </a:r>
                      <a:endParaRPr kumimoji="1" lang="ja-JP" altLang="en-US" sz="15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10" name="スライド番号プレースホルダー 9">
            <a:extLst>
              <a:ext uri="{FF2B5EF4-FFF2-40B4-BE49-F238E27FC236}">
                <a16:creationId xmlns:a16="http://schemas.microsoft.com/office/drawing/2014/main" id="{B15174C9-67AF-43ED-9AC3-A40394DFE44D}"/>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
        <p:nvSpPr>
          <p:cNvPr id="99" name="テキスト ボックス 98">
            <a:extLst>
              <a:ext uri="{FF2B5EF4-FFF2-40B4-BE49-F238E27FC236}">
                <a16:creationId xmlns:a16="http://schemas.microsoft.com/office/drawing/2014/main" id="{C073EBC7-C5E1-45B3-A748-372CF27B4B0C}"/>
              </a:ext>
            </a:extLst>
          </p:cNvPr>
          <p:cNvSpPr txBox="1"/>
          <p:nvPr/>
        </p:nvSpPr>
        <p:spPr>
          <a:xfrm>
            <a:off x="6245969" y="5036203"/>
            <a:ext cx="1744736" cy="323165"/>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ja-JP" altLang="en-US" sz="1500" dirty="0"/>
              <a:t>デッドラインミス</a:t>
            </a:r>
            <a:endParaRPr lang="en-US" altLang="ja-JP" sz="1500" dirty="0"/>
          </a:p>
        </p:txBody>
      </p:sp>
      <p:cxnSp>
        <p:nvCxnSpPr>
          <p:cNvPr id="102" name="直線矢印コネクタ 101">
            <a:extLst>
              <a:ext uri="{FF2B5EF4-FFF2-40B4-BE49-F238E27FC236}">
                <a16:creationId xmlns:a16="http://schemas.microsoft.com/office/drawing/2014/main" id="{0B4BE2EA-F1C8-4115-AC86-C6734ED41DAC}"/>
              </a:ext>
            </a:extLst>
          </p:cNvPr>
          <p:cNvCxnSpPr>
            <a:cxnSpLocks/>
            <a:stCxn id="99" idx="1"/>
            <a:endCxn id="300" idx="4"/>
          </p:cNvCxnSpPr>
          <p:nvPr/>
        </p:nvCxnSpPr>
        <p:spPr>
          <a:xfrm flipH="1" flipV="1">
            <a:off x="5820057" y="4493659"/>
            <a:ext cx="425912" cy="704127"/>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733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80">
                                          <p:stCondLst>
                                            <p:cond delay="0"/>
                                          </p:stCondLst>
                                        </p:cTn>
                                        <p:tgtEl>
                                          <p:spTgt spid="87"/>
                                        </p:tgtEl>
                                      </p:cBhvr>
                                    </p:animEffect>
                                    <p:anim calcmode="lin" valueType="num">
                                      <p:cBhvr>
                                        <p:cTn id="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3" dur="26">
                                          <p:stCondLst>
                                            <p:cond delay="650"/>
                                          </p:stCondLst>
                                        </p:cTn>
                                        <p:tgtEl>
                                          <p:spTgt spid="87"/>
                                        </p:tgtEl>
                                      </p:cBhvr>
                                      <p:to x="100000" y="60000"/>
                                    </p:animScale>
                                    <p:animScale>
                                      <p:cBhvr>
                                        <p:cTn id="14" dur="166" decel="50000">
                                          <p:stCondLst>
                                            <p:cond delay="676"/>
                                          </p:stCondLst>
                                        </p:cTn>
                                        <p:tgtEl>
                                          <p:spTgt spid="87"/>
                                        </p:tgtEl>
                                      </p:cBhvr>
                                      <p:to x="100000" y="100000"/>
                                    </p:animScale>
                                    <p:animScale>
                                      <p:cBhvr>
                                        <p:cTn id="15" dur="26">
                                          <p:stCondLst>
                                            <p:cond delay="1312"/>
                                          </p:stCondLst>
                                        </p:cTn>
                                        <p:tgtEl>
                                          <p:spTgt spid="87"/>
                                        </p:tgtEl>
                                      </p:cBhvr>
                                      <p:to x="100000" y="80000"/>
                                    </p:animScale>
                                    <p:animScale>
                                      <p:cBhvr>
                                        <p:cTn id="16" dur="166" decel="50000">
                                          <p:stCondLst>
                                            <p:cond delay="1338"/>
                                          </p:stCondLst>
                                        </p:cTn>
                                        <p:tgtEl>
                                          <p:spTgt spid="87"/>
                                        </p:tgtEl>
                                      </p:cBhvr>
                                      <p:to x="100000" y="100000"/>
                                    </p:animScale>
                                    <p:animScale>
                                      <p:cBhvr>
                                        <p:cTn id="17" dur="26">
                                          <p:stCondLst>
                                            <p:cond delay="1642"/>
                                          </p:stCondLst>
                                        </p:cTn>
                                        <p:tgtEl>
                                          <p:spTgt spid="87"/>
                                        </p:tgtEl>
                                      </p:cBhvr>
                                      <p:to x="100000" y="90000"/>
                                    </p:animScale>
                                    <p:animScale>
                                      <p:cBhvr>
                                        <p:cTn id="18" dur="166" decel="50000">
                                          <p:stCondLst>
                                            <p:cond delay="1668"/>
                                          </p:stCondLst>
                                        </p:cTn>
                                        <p:tgtEl>
                                          <p:spTgt spid="87"/>
                                        </p:tgtEl>
                                      </p:cBhvr>
                                      <p:to x="100000" y="100000"/>
                                    </p:animScale>
                                    <p:animScale>
                                      <p:cBhvr>
                                        <p:cTn id="19" dur="26">
                                          <p:stCondLst>
                                            <p:cond delay="1808"/>
                                          </p:stCondLst>
                                        </p:cTn>
                                        <p:tgtEl>
                                          <p:spTgt spid="87"/>
                                        </p:tgtEl>
                                      </p:cBhvr>
                                      <p:to x="100000" y="95000"/>
                                    </p:animScale>
                                    <p:animScale>
                                      <p:cBhvr>
                                        <p:cTn id="2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CEDDA-A745-42D4-A498-F759727DBF49}"/>
              </a:ext>
            </a:extLst>
          </p:cNvPr>
          <p:cNvSpPr>
            <a:spLocks noGrp="1"/>
          </p:cNvSpPr>
          <p:nvPr>
            <p:ph type="title"/>
          </p:nvPr>
        </p:nvSpPr>
        <p:spPr/>
        <p:txBody>
          <a:bodyPr/>
          <a:lstStyle/>
          <a:p>
            <a:r>
              <a:rPr lang="en-US" altLang="ja-JP" dirty="0"/>
              <a:t>α</a:t>
            </a:r>
            <a:r>
              <a:rPr lang="ja-JP" altLang="en-US" dirty="0"/>
              <a:t>の値</a:t>
            </a:r>
            <a:endParaRPr kumimoji="1" lang="ja-JP" altLang="en-US" dirty="0"/>
          </a:p>
        </p:txBody>
      </p:sp>
      <p:sp>
        <p:nvSpPr>
          <p:cNvPr id="3" name="コンテンツ プレースホルダー 2">
            <a:extLst>
              <a:ext uri="{FF2B5EF4-FFF2-40B4-BE49-F238E27FC236}">
                <a16:creationId xmlns:a16="http://schemas.microsoft.com/office/drawing/2014/main" id="{DF20C181-642A-4781-A957-1D4EF6EFE335}"/>
              </a:ext>
            </a:extLst>
          </p:cNvPr>
          <p:cNvSpPr>
            <a:spLocks noGrp="1"/>
          </p:cNvSpPr>
          <p:nvPr>
            <p:ph idx="1"/>
          </p:nvPr>
        </p:nvSpPr>
        <p:spPr>
          <a:xfrm>
            <a:off x="1952689" y="2133600"/>
            <a:ext cx="6591985" cy="3777622"/>
          </a:xfrm>
        </p:spPr>
        <p:txBody>
          <a:bodyPr/>
          <a:lstStyle/>
          <a:p>
            <a:r>
              <a:rPr lang="ja-JP" altLang="en-US" dirty="0"/>
              <a:t>相対デッドラインが</a:t>
            </a:r>
            <a:r>
              <a:rPr lang="en-US" altLang="ja-JP" dirty="0"/>
              <a:t>5</a:t>
            </a:r>
            <a:r>
              <a:rPr lang="ja-JP" altLang="en-US" dirty="0"/>
              <a:t>なのでどちらかが必ず</a:t>
            </a:r>
            <a:r>
              <a:rPr kumimoji="1" lang="ja-JP" altLang="en-US" dirty="0"/>
              <a:t>デッドラインミスをする</a:t>
            </a:r>
            <a:endParaRPr kumimoji="1" lang="en-US" altLang="ja-JP" dirty="0"/>
          </a:p>
          <a:p>
            <a:pPr marL="0" indent="0">
              <a:buNone/>
            </a:pPr>
            <a:endParaRPr lang="en-US" altLang="ja-JP" dirty="0"/>
          </a:p>
          <a:p>
            <a:r>
              <a:rPr lang="en-US" altLang="ja-JP" dirty="0"/>
              <a:t>α</a:t>
            </a:r>
            <a:r>
              <a:rPr kumimoji="1" lang="ja-JP" altLang="en-US" dirty="0"/>
              <a:t>＝１の時は、</a:t>
            </a:r>
            <a:endParaRPr kumimoji="1" lang="en-US" altLang="ja-JP" dirty="0"/>
          </a:p>
          <a:p>
            <a:pPr marL="0" indent="0">
              <a:buNone/>
            </a:pPr>
            <a:r>
              <a:rPr lang="ja-JP" altLang="en-US" dirty="0"/>
              <a:t>　タスク</a:t>
            </a:r>
            <a:r>
              <a:rPr lang="en-US" altLang="ja-JP" dirty="0"/>
              <a:t>2</a:t>
            </a:r>
            <a:r>
              <a:rPr lang="ja-JP" altLang="en-US" dirty="0"/>
              <a:t>→タスク</a:t>
            </a:r>
            <a:r>
              <a:rPr lang="en-US" altLang="ja-JP" dirty="0"/>
              <a:t>1</a:t>
            </a:r>
            <a:r>
              <a:rPr lang="ja-JP" altLang="en-US" dirty="0"/>
              <a:t>→タスク</a:t>
            </a:r>
            <a:r>
              <a:rPr lang="en-US" altLang="ja-JP" dirty="0"/>
              <a:t>1</a:t>
            </a:r>
            <a:r>
              <a:rPr lang="ja-JP" altLang="en-US" dirty="0"/>
              <a:t>→タスク</a:t>
            </a:r>
            <a:r>
              <a:rPr lang="en-US" altLang="ja-JP" dirty="0"/>
              <a:t>1</a:t>
            </a:r>
            <a:r>
              <a:rPr lang="ja-JP" altLang="en-US" dirty="0"/>
              <a:t>→タスク</a:t>
            </a:r>
            <a:r>
              <a:rPr lang="en-US" altLang="ja-JP" dirty="0"/>
              <a:t>2</a:t>
            </a:r>
            <a:r>
              <a:rPr lang="ja-JP" altLang="en-US" dirty="0"/>
              <a:t>　となり</a:t>
            </a:r>
            <a:endParaRPr lang="en-US" altLang="ja-JP" dirty="0"/>
          </a:p>
          <a:p>
            <a:pPr marL="0" indent="0">
              <a:buNone/>
            </a:pPr>
            <a:r>
              <a:rPr lang="ja-JP" altLang="en-US" dirty="0"/>
              <a:t>　先にタスク</a:t>
            </a:r>
            <a:r>
              <a:rPr lang="en-US" altLang="ja-JP" dirty="0"/>
              <a:t>1</a:t>
            </a:r>
            <a:r>
              <a:rPr lang="ja-JP" altLang="en-US" dirty="0"/>
              <a:t>が終了してタスク</a:t>
            </a:r>
            <a:r>
              <a:rPr lang="en-US" altLang="ja-JP" dirty="0"/>
              <a:t>2</a:t>
            </a:r>
            <a:r>
              <a:rPr lang="ja-JP" altLang="en-US" dirty="0"/>
              <a:t>は途中でデッドラインミスをする</a:t>
            </a:r>
            <a:endParaRPr lang="en-US" altLang="ja-JP" dirty="0"/>
          </a:p>
          <a:p>
            <a:pPr marL="0" indent="0">
              <a:buNone/>
            </a:pPr>
            <a:endParaRPr lang="en-US" altLang="ja-JP" dirty="0"/>
          </a:p>
          <a:p>
            <a:r>
              <a:rPr lang="ja-JP" altLang="en-US" dirty="0"/>
              <a:t>時間のほうは同じなのでメモリ増分の値に依存する結果となる</a:t>
            </a: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FD8BEDD3-4D60-4000-90AB-40B2ACAB1335}"/>
              </a:ext>
            </a:extLst>
          </p:cNvPr>
          <p:cNvSpPr>
            <a:spLocks noGrp="1"/>
          </p:cNvSpPr>
          <p:nvPr>
            <p:ph type="dt" sz="half" idx="10"/>
          </p:nvPr>
        </p:nvSpPr>
        <p:spPr/>
        <p:txBody>
          <a:bodyPr/>
          <a:lstStyle/>
          <a:p>
            <a:fld id="{761526EE-E86D-48A1-B045-58D11E717018}" type="datetime1">
              <a:rPr kumimoji="1" lang="ja-JP" altLang="en-US" smtClean="0"/>
              <a:t>2020/12/4</a:t>
            </a:fld>
            <a:endParaRPr kumimoji="1" lang="ja-JP" altLang="en-US"/>
          </a:p>
        </p:txBody>
      </p:sp>
      <p:sp>
        <p:nvSpPr>
          <p:cNvPr id="5" name="スライド番号プレースホルダー 4">
            <a:extLst>
              <a:ext uri="{FF2B5EF4-FFF2-40B4-BE49-F238E27FC236}">
                <a16:creationId xmlns:a16="http://schemas.microsoft.com/office/drawing/2014/main" id="{CAD419A4-777A-4C4F-91A2-71EA05F80CEB}"/>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p:spTree>
    <p:extLst>
      <p:ext uri="{BB962C8B-B14F-4D97-AF65-F5344CB8AC3E}">
        <p14:creationId xmlns:p14="http://schemas.microsoft.com/office/powerpoint/2010/main" val="139797890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TotalTime>
  <Words>1103</Words>
  <Application>Microsoft Office PowerPoint</Application>
  <PresentationFormat>画面に合わせる (4:3)</PresentationFormat>
  <Paragraphs>327</Paragraphs>
  <Slides>16</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游ゴシック</vt:lpstr>
      <vt:lpstr>Arial</vt:lpstr>
      <vt:lpstr>Cambria Math</vt:lpstr>
      <vt:lpstr>Century Gothic</vt:lpstr>
      <vt:lpstr>Times New Roman</vt:lpstr>
      <vt:lpstr>Wingdings 3</vt:lpstr>
      <vt:lpstr>ウィスプ</vt:lpstr>
      <vt:lpstr>進捗報告</vt:lpstr>
      <vt:lpstr>今回の方針</vt:lpstr>
      <vt:lpstr>LMCLF2タスク1プロ環境下④</vt:lpstr>
      <vt:lpstr>αの値</vt:lpstr>
      <vt:lpstr>LMCLF2タスク1プロ環境下⑤</vt:lpstr>
      <vt:lpstr>αの値</vt:lpstr>
      <vt:lpstr>タスクセット⑤の考察</vt:lpstr>
      <vt:lpstr>LMCLF2タスク1プロ環境下① （先行研究）</vt:lpstr>
      <vt:lpstr>αの値</vt:lpstr>
      <vt:lpstr>LMCLF2タスク1プロ環境下②</vt:lpstr>
      <vt:lpstr>αの値</vt:lpstr>
      <vt:lpstr>タスクセット②の考察</vt:lpstr>
      <vt:lpstr>タスクセット②の考察</vt:lpstr>
      <vt:lpstr>LMCLF2タスク1プロ環境下③</vt:lpstr>
      <vt:lpstr>αの値</vt:lpstr>
      <vt:lpstr>質問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新井　諒介</dc:creator>
  <cp:lastModifiedBy>新井　諒介</cp:lastModifiedBy>
  <cp:revision>1</cp:revision>
  <dcterms:created xsi:type="dcterms:W3CDTF">2020-12-04T05:47:48Z</dcterms:created>
  <dcterms:modified xsi:type="dcterms:W3CDTF">2020-12-04T05:50:54Z</dcterms:modified>
</cp:coreProperties>
</file>