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5"/>
  </p:notesMasterIdLst>
  <p:sldIdLst>
    <p:sldId id="256" r:id="rId2"/>
    <p:sldId id="265" r:id="rId3"/>
    <p:sldId id="266" r:id="rId4"/>
    <p:sldId id="490" r:id="rId5"/>
    <p:sldId id="491" r:id="rId6"/>
    <p:sldId id="480" r:id="rId7"/>
    <p:sldId id="496" r:id="rId8"/>
    <p:sldId id="495" r:id="rId9"/>
    <p:sldId id="497" r:id="rId10"/>
    <p:sldId id="498" r:id="rId11"/>
    <p:sldId id="489" r:id="rId12"/>
    <p:sldId id="515" r:id="rId13"/>
    <p:sldId id="524" r:id="rId14"/>
    <p:sldId id="525" r:id="rId15"/>
    <p:sldId id="527" r:id="rId16"/>
    <p:sldId id="528" r:id="rId17"/>
    <p:sldId id="488" r:id="rId18"/>
    <p:sldId id="500" r:id="rId19"/>
    <p:sldId id="517" r:id="rId20"/>
    <p:sldId id="518" r:id="rId21"/>
    <p:sldId id="520" r:id="rId22"/>
    <p:sldId id="519" r:id="rId23"/>
    <p:sldId id="521" r:id="rId24"/>
    <p:sldId id="522" r:id="rId25"/>
    <p:sldId id="523" r:id="rId26"/>
    <p:sldId id="503" r:id="rId27"/>
    <p:sldId id="504" r:id="rId28"/>
    <p:sldId id="505" r:id="rId29"/>
    <p:sldId id="506" r:id="rId30"/>
    <p:sldId id="263" r:id="rId31"/>
    <p:sldId id="516" r:id="rId32"/>
    <p:sldId id="529" r:id="rId33"/>
    <p:sldId id="53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70" clrIdx="0">
    <p:extLst>
      <p:ext uri="{19B8F6BF-5375-455C-9EA6-DF929625EA0E}">
        <p15:presenceInfo xmlns:p15="http://schemas.microsoft.com/office/powerpoint/2012/main" userId=" " providerId="None"/>
      </p:ext>
    </p:extLst>
  </p:cmAuthor>
  <p:cmAuthor id="2" name="新井　諒介" initials="新井　諒介" lastIdx="1" clrIdx="1">
    <p:extLst>
      <p:ext uri="{19B8F6BF-5375-455C-9EA6-DF929625EA0E}">
        <p15:presenceInfo xmlns:p15="http://schemas.microsoft.com/office/powerpoint/2012/main" userId="新井　諒介"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90" d="100"/>
          <a:sy n="90" d="100"/>
        </p:scale>
        <p:origin x="76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E1B36-EEFF-44E7-9AA2-D00DFCCABA3C}" type="datetimeFigureOut">
              <a:rPr kumimoji="1" lang="ja-JP" altLang="en-US" smtClean="0"/>
              <a:t>2022/1/12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8A57C-CA69-48DB-9316-435D9C1E81B6}" type="slidenum">
              <a:rPr kumimoji="1" lang="ja-JP" altLang="en-US" smtClean="0"/>
              <a:t>‹#›</a:t>
            </a:fld>
            <a:endParaRPr kumimoji="1" lang="ja-JP" altLang="en-US"/>
          </a:p>
        </p:txBody>
      </p:sp>
    </p:spTree>
    <p:extLst>
      <p:ext uri="{BB962C8B-B14F-4D97-AF65-F5344CB8AC3E}">
        <p14:creationId xmlns:p14="http://schemas.microsoft.com/office/powerpoint/2010/main" val="32324682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7</a:t>
            </a:fld>
            <a:endParaRPr kumimoji="1" lang="ja-JP" altLang="en-US"/>
          </a:p>
        </p:txBody>
      </p:sp>
    </p:spTree>
    <p:extLst>
      <p:ext uri="{BB962C8B-B14F-4D97-AF65-F5344CB8AC3E}">
        <p14:creationId xmlns:p14="http://schemas.microsoft.com/office/powerpoint/2010/main" val="2289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21</a:t>
            </a:fld>
            <a:endParaRPr kumimoji="1" lang="ja-JP" altLang="en-US"/>
          </a:p>
        </p:txBody>
      </p:sp>
    </p:spTree>
    <p:extLst>
      <p:ext uri="{BB962C8B-B14F-4D97-AF65-F5344CB8AC3E}">
        <p14:creationId xmlns:p14="http://schemas.microsoft.com/office/powerpoint/2010/main" val="1751610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22</a:t>
            </a:fld>
            <a:endParaRPr kumimoji="1" lang="ja-JP" altLang="en-US"/>
          </a:p>
        </p:txBody>
      </p:sp>
    </p:spTree>
    <p:extLst>
      <p:ext uri="{BB962C8B-B14F-4D97-AF65-F5344CB8AC3E}">
        <p14:creationId xmlns:p14="http://schemas.microsoft.com/office/powerpoint/2010/main" val="3854617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23</a:t>
            </a:fld>
            <a:endParaRPr kumimoji="1" lang="ja-JP" altLang="en-US"/>
          </a:p>
        </p:txBody>
      </p:sp>
    </p:spTree>
    <p:extLst>
      <p:ext uri="{BB962C8B-B14F-4D97-AF65-F5344CB8AC3E}">
        <p14:creationId xmlns:p14="http://schemas.microsoft.com/office/powerpoint/2010/main" val="2148180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24</a:t>
            </a:fld>
            <a:endParaRPr kumimoji="1" lang="ja-JP" altLang="en-US"/>
          </a:p>
        </p:txBody>
      </p:sp>
    </p:spTree>
    <p:extLst>
      <p:ext uri="{BB962C8B-B14F-4D97-AF65-F5344CB8AC3E}">
        <p14:creationId xmlns:p14="http://schemas.microsoft.com/office/powerpoint/2010/main" val="2357688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25</a:t>
            </a:fld>
            <a:endParaRPr kumimoji="1" lang="ja-JP" altLang="en-US"/>
          </a:p>
        </p:txBody>
      </p:sp>
    </p:spTree>
    <p:extLst>
      <p:ext uri="{BB962C8B-B14F-4D97-AF65-F5344CB8AC3E}">
        <p14:creationId xmlns:p14="http://schemas.microsoft.com/office/powerpoint/2010/main" val="47654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8</a:t>
            </a:fld>
            <a:endParaRPr kumimoji="1" lang="ja-JP" altLang="en-US"/>
          </a:p>
        </p:txBody>
      </p:sp>
    </p:spTree>
    <p:extLst>
      <p:ext uri="{BB962C8B-B14F-4D97-AF65-F5344CB8AC3E}">
        <p14:creationId xmlns:p14="http://schemas.microsoft.com/office/powerpoint/2010/main" val="226480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9</a:t>
            </a:fld>
            <a:endParaRPr kumimoji="1" lang="ja-JP" altLang="en-US"/>
          </a:p>
        </p:txBody>
      </p:sp>
    </p:spTree>
    <p:extLst>
      <p:ext uri="{BB962C8B-B14F-4D97-AF65-F5344CB8AC3E}">
        <p14:creationId xmlns:p14="http://schemas.microsoft.com/office/powerpoint/2010/main" val="2933386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10</a:t>
            </a:fld>
            <a:endParaRPr kumimoji="1" lang="ja-JP" altLang="en-US"/>
          </a:p>
        </p:txBody>
      </p:sp>
    </p:spTree>
    <p:extLst>
      <p:ext uri="{BB962C8B-B14F-4D97-AF65-F5344CB8AC3E}">
        <p14:creationId xmlns:p14="http://schemas.microsoft.com/office/powerpoint/2010/main" val="1784138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13</a:t>
            </a:fld>
            <a:endParaRPr kumimoji="1" lang="ja-JP" altLang="en-US"/>
          </a:p>
        </p:txBody>
      </p:sp>
    </p:spTree>
    <p:extLst>
      <p:ext uri="{BB962C8B-B14F-4D97-AF65-F5344CB8AC3E}">
        <p14:creationId xmlns:p14="http://schemas.microsoft.com/office/powerpoint/2010/main" val="114672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14</a:t>
            </a:fld>
            <a:endParaRPr kumimoji="1" lang="ja-JP" altLang="en-US"/>
          </a:p>
        </p:txBody>
      </p:sp>
    </p:spTree>
    <p:extLst>
      <p:ext uri="{BB962C8B-B14F-4D97-AF65-F5344CB8AC3E}">
        <p14:creationId xmlns:p14="http://schemas.microsoft.com/office/powerpoint/2010/main" val="1593466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15</a:t>
            </a:fld>
            <a:endParaRPr kumimoji="1" lang="ja-JP" altLang="en-US"/>
          </a:p>
        </p:txBody>
      </p:sp>
    </p:spTree>
    <p:extLst>
      <p:ext uri="{BB962C8B-B14F-4D97-AF65-F5344CB8AC3E}">
        <p14:creationId xmlns:p14="http://schemas.microsoft.com/office/powerpoint/2010/main" val="1369506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19</a:t>
            </a:fld>
            <a:endParaRPr kumimoji="1" lang="ja-JP" altLang="en-US"/>
          </a:p>
        </p:txBody>
      </p:sp>
    </p:spTree>
    <p:extLst>
      <p:ext uri="{BB962C8B-B14F-4D97-AF65-F5344CB8AC3E}">
        <p14:creationId xmlns:p14="http://schemas.microsoft.com/office/powerpoint/2010/main" val="483983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メモリ使用量の増分を考え直す</a:t>
            </a:r>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20</a:t>
            </a:fld>
            <a:endParaRPr kumimoji="1" lang="ja-JP" altLang="en-US"/>
          </a:p>
        </p:txBody>
      </p:sp>
    </p:spTree>
    <p:extLst>
      <p:ext uri="{BB962C8B-B14F-4D97-AF65-F5344CB8AC3E}">
        <p14:creationId xmlns:p14="http://schemas.microsoft.com/office/powerpoint/2010/main" val="110366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1EC6C10-6353-41AD-8D57-364BDE766A75}" type="datetime1">
              <a:rPr lang="ja-JP" altLang="en-US" smtClean="0"/>
              <a:t>2022/1/12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980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D567B45-069F-4E1B-8320-B39F789EAB0D}" type="datetime1">
              <a:rPr lang="ja-JP" altLang="en-US" smtClean="0"/>
              <a:t>2022/1/12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814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9763C0E-E7FB-43A2-B57F-6DCEEB23FB0D}" type="datetime1">
              <a:rPr lang="ja-JP" altLang="en-US" smtClean="0"/>
              <a:t>2022/1/12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6885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713CAD6-19E8-43B7-9C9E-9374B655ABC9}" type="datetime1">
              <a:rPr lang="ja-JP" altLang="en-US" smtClean="0"/>
              <a:t>2022/1/12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42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A30D4C79-EEEC-448F-92D5-874BF666D3E6}" type="datetime1">
              <a:rPr lang="ja-JP" altLang="en-US" smtClean="0"/>
              <a:t>2022/1/12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79531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4618640-6F35-4F14-9C74-709E14C4E6E8}" type="datetime1">
              <a:rPr lang="ja-JP" altLang="en-US" smtClean="0"/>
              <a:t>2022/1/12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7492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3FE0D87-968A-4538-820F-3BA32D1D987B}" type="datetime1">
              <a:rPr lang="ja-JP" altLang="en-US" smtClean="0"/>
              <a:t>2022/1/12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0757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A454F7F-EC11-446B-A67F-E0223C14623B}" type="datetime1">
              <a:rPr lang="ja-JP" altLang="en-US" smtClean="0"/>
              <a:t>2022/1/12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709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27A2C3-C610-4603-9D33-9B8F70F3A57B}" type="datetime1">
              <a:rPr lang="ja-JP" altLang="en-US" smtClean="0"/>
              <a:t>2022/1/12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285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C0F58D5-AFAE-4B82-8A55-22CD8788990F}" type="datetime1">
              <a:rPr lang="ja-JP" altLang="en-US" smtClean="0"/>
              <a:t>2022/1/12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5347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376A2BF-90A7-4402-8473-788CA1CD68CE}" type="datetime1">
              <a:rPr lang="ja-JP" altLang="en-US" smtClean="0"/>
              <a:t>2022/1/12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815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3FC4C62-694B-473A-8875-F285C9E7D76D}" type="datetime1">
              <a:rPr lang="ja-JP" altLang="en-US" smtClean="0"/>
              <a:t>2022/1/12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363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6B736C3-EC4E-45D9-BB05-1AC4885D91B1}" type="datetime1">
              <a:rPr lang="ja-JP" altLang="en-US" smtClean="0"/>
              <a:t>2022/1/12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90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C38C3-3BEC-4564-A8A4-42D575E949E4}" type="datetime1">
              <a:rPr lang="ja-JP" altLang="en-US" smtClean="0"/>
              <a:t>2022/1/12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47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2406B1-8A56-46B4-AC03-98FF2683AD46}" type="datetime1">
              <a:rPr lang="ja-JP" altLang="en-US" smtClean="0"/>
              <a:t>2022/1/12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08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11A7410-8A2B-4FC6-A23B-666BB81CE73C}" type="datetime1">
              <a:rPr lang="ja-JP" altLang="en-US" smtClean="0"/>
              <a:t>2022/1/12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661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F72E17C-AE68-46EF-92EE-75616BE42F91}" type="datetime1">
              <a:rPr lang="ja-JP" altLang="en-US" smtClean="0"/>
              <a:t>2022/1/12</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85893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4.xml"/><Relationship Id="rId21" Type="http://schemas.openxmlformats.org/officeDocument/2006/relationships/image" Target="../media/image30.png"/><Relationship Id="rId7" Type="http://schemas.openxmlformats.org/officeDocument/2006/relationships/image" Target="../media/image4.png"/><Relationship Id="rId12" Type="http://schemas.openxmlformats.org/officeDocument/2006/relationships/image" Target="../media/image25.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29.png"/><Relationship Id="rId1" Type="http://schemas.openxmlformats.org/officeDocument/2006/relationships/tags" Target="../tags/tag4.xml"/><Relationship Id="rId6" Type="http://schemas.openxmlformats.org/officeDocument/2006/relationships/image" Target="../media/image22.png"/><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5.xml"/><Relationship Id="rId16" Type="http://schemas.openxmlformats.org/officeDocument/2006/relationships/image" Target="../media/image14.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2.png"/><Relationship Id="rId9" Type="http://schemas.openxmlformats.org/officeDocument/2006/relationships/image" Target="../media/image7.png"/><Relationship Id="rId1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2.png"/><Relationship Id="rId9" Type="http://schemas.openxmlformats.org/officeDocument/2006/relationships/image" Target="../media/image7.png"/><Relationship Id="rId1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7.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2.png"/><Relationship Id="rId9" Type="http://schemas.openxmlformats.org/officeDocument/2006/relationships/image" Target="../media/image7.png"/><Relationship Id="rId1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8.xml"/><Relationship Id="rId21" Type="http://schemas.openxmlformats.org/officeDocument/2006/relationships/image" Target="../media/image3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361.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9.xml"/><Relationship Id="rId21" Type="http://schemas.openxmlformats.org/officeDocument/2006/relationships/image" Target="../media/image39.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8.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361.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4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0.xml"/><Relationship Id="rId16" Type="http://schemas.openxmlformats.org/officeDocument/2006/relationships/image" Target="../media/image14.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61.png"/><Relationship Id="rId9" Type="http://schemas.openxmlformats.org/officeDocument/2006/relationships/image" Target="../media/image7.png"/><Relationship Id="rId1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3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1.xml"/><Relationship Id="rId16" Type="http://schemas.openxmlformats.org/officeDocument/2006/relationships/image" Target="../media/image14.png"/><Relationship Id="rId20"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61.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370.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12.xml"/><Relationship Id="rId21" Type="http://schemas.openxmlformats.org/officeDocument/2006/relationships/image" Target="../media/image43.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9.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361.png"/><Relationship Id="rId15" Type="http://schemas.openxmlformats.org/officeDocument/2006/relationships/image" Target="../media/image12.png"/><Relationship Id="rId23" Type="http://schemas.openxmlformats.org/officeDocument/2006/relationships/image" Target="../media/image38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44.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46.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3.xml"/><Relationship Id="rId16" Type="http://schemas.openxmlformats.org/officeDocument/2006/relationships/image" Target="../media/image14.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61.png"/><Relationship Id="rId9" Type="http://schemas.openxmlformats.org/officeDocument/2006/relationships/image" Target="../media/image7.png"/><Relationship Id="rId14" Type="http://schemas.openxmlformats.org/officeDocument/2006/relationships/image" Target="../media/image12.png"/></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14.xm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390.png"/><Relationship Id="rId1" Type="http://schemas.openxmlformats.org/officeDocument/2006/relationships/tags" Target="../tags/tag10.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361.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1.xml"/><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2.xml"/><Relationship Id="rId21" Type="http://schemas.openxmlformats.org/officeDocument/2006/relationships/image" Target="../media/image20.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19.png"/><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3.xml"/><Relationship Id="rId21" Type="http://schemas.openxmlformats.org/officeDocument/2006/relationships/image" Target="../media/image28.png"/><Relationship Id="rId7" Type="http://schemas.openxmlformats.org/officeDocument/2006/relationships/image" Target="../media/image4.png"/><Relationship Id="rId12" Type="http://schemas.openxmlformats.org/officeDocument/2006/relationships/image" Target="../media/image25.png"/><Relationship Id="rId17" Type="http://schemas.openxmlformats.org/officeDocument/2006/relationships/image" Target="../media/image26.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27.png"/><Relationship Id="rId1" Type="http://schemas.openxmlformats.org/officeDocument/2006/relationships/tags" Target="../tags/tag3.xml"/><Relationship Id="rId6" Type="http://schemas.openxmlformats.org/officeDocument/2006/relationships/image" Target="../media/image22.png"/><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BE529-40F6-4207-83E1-CB5A9DB8E5F4}"/>
              </a:ext>
            </a:extLst>
          </p:cNvPr>
          <p:cNvSpPr>
            <a:spLocks noGrp="1"/>
          </p:cNvSpPr>
          <p:nvPr>
            <p:ph type="ctrTitle"/>
          </p:nvPr>
        </p:nvSpPr>
        <p:spPr/>
        <p:txBody>
          <a:bodyPr>
            <a:normAutofit/>
          </a:bodyPr>
          <a:lstStyle/>
          <a:p>
            <a:r>
              <a:rPr kumimoji="1" lang="ja-JP" altLang="en-US" sz="2400" dirty="0"/>
              <a:t>メモリ使用量の動的変化に対する</a:t>
            </a:r>
            <a:br>
              <a:rPr kumimoji="1" lang="en-US" altLang="ja-JP" sz="2400" dirty="0"/>
            </a:br>
            <a:r>
              <a:rPr kumimoji="1" lang="ja-JP" altLang="en-US" sz="2400" dirty="0"/>
              <a:t>適応的制御によりデッドラインを充足し</a:t>
            </a:r>
            <a:br>
              <a:rPr kumimoji="1" lang="en-US" altLang="ja-JP" sz="2400" dirty="0"/>
            </a:br>
            <a:r>
              <a:rPr kumimoji="1" lang="ja-JP" altLang="en-US" sz="2400" dirty="0"/>
              <a:t>総メモリ使用量を削減する</a:t>
            </a:r>
            <a:br>
              <a:rPr kumimoji="1" lang="ja-JP" altLang="en-US" sz="2400" dirty="0"/>
            </a:br>
            <a:r>
              <a:rPr kumimoji="1" lang="ja-JP" altLang="en-US" sz="2400" dirty="0"/>
              <a:t>マルチタスクスケジューリング手法の提案</a:t>
            </a:r>
          </a:p>
        </p:txBody>
      </p:sp>
      <p:sp>
        <p:nvSpPr>
          <p:cNvPr id="3" name="字幕 2">
            <a:extLst>
              <a:ext uri="{FF2B5EF4-FFF2-40B4-BE49-F238E27FC236}">
                <a16:creationId xmlns:a16="http://schemas.microsoft.com/office/drawing/2014/main" id="{82B839F9-FC31-4BBC-8BDB-44D2A2F5D3BF}"/>
              </a:ext>
            </a:extLst>
          </p:cNvPr>
          <p:cNvSpPr>
            <a:spLocks noGrp="1"/>
          </p:cNvSpPr>
          <p:nvPr>
            <p:ph type="subTitle" idx="1"/>
          </p:nvPr>
        </p:nvSpPr>
        <p:spPr/>
        <p:txBody>
          <a:bodyPr/>
          <a:lstStyle/>
          <a:p>
            <a:pPr algn="r"/>
            <a:r>
              <a:rPr lang="ja-JP" altLang="en-US" dirty="0"/>
              <a:t>広島市立大学 情報科学研究科 システム工学専攻 </a:t>
            </a:r>
            <a:r>
              <a:rPr kumimoji="1" lang="ja-JP" altLang="en-US" dirty="0"/>
              <a:t>新井 諒介</a:t>
            </a:r>
            <a:endParaRPr kumimoji="1" lang="en-US" altLang="ja-JP" dirty="0"/>
          </a:p>
          <a:p>
            <a:pPr algn="r"/>
            <a:r>
              <a:rPr lang="en-US" altLang="ja-JP" dirty="0"/>
              <a:t>			</a:t>
            </a:r>
            <a:r>
              <a:rPr lang="ja-JP" altLang="en-US" dirty="0"/>
              <a:t>　中田 明夫</a:t>
            </a:r>
            <a:endParaRPr kumimoji="1" lang="ja-JP" altLang="en-US" dirty="0"/>
          </a:p>
        </p:txBody>
      </p:sp>
      <p:sp>
        <p:nvSpPr>
          <p:cNvPr id="4" name="日付プレースホルダー 3">
            <a:extLst>
              <a:ext uri="{FF2B5EF4-FFF2-40B4-BE49-F238E27FC236}">
                <a16:creationId xmlns:a16="http://schemas.microsoft.com/office/drawing/2014/main" id="{E0389122-DA7F-42BD-8A64-5E63BB1059EF}"/>
              </a:ext>
            </a:extLst>
          </p:cNvPr>
          <p:cNvSpPr>
            <a:spLocks noGrp="1"/>
          </p:cNvSpPr>
          <p:nvPr>
            <p:ph type="dt" sz="half" idx="10"/>
          </p:nvPr>
        </p:nvSpPr>
        <p:spPr/>
        <p:txBody>
          <a:bodyPr/>
          <a:lstStyle/>
          <a:p>
            <a:fld id="{907027C2-EB2B-45CC-9275-D4A2FC47CF73}" type="datetime1">
              <a:rPr lang="ja-JP" altLang="en-US" smtClean="0"/>
              <a:t>2022/1/12</a:t>
            </a:fld>
            <a:endParaRPr lang="en-US" dirty="0"/>
          </a:p>
        </p:txBody>
      </p:sp>
      <p:sp>
        <p:nvSpPr>
          <p:cNvPr id="6" name="スライド番号プレースホルダー 5">
            <a:extLst>
              <a:ext uri="{FF2B5EF4-FFF2-40B4-BE49-F238E27FC236}">
                <a16:creationId xmlns:a16="http://schemas.microsoft.com/office/drawing/2014/main" id="{423841DE-164E-44EB-934D-54600C307059}"/>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52492106"/>
      </p:ext>
    </p:extLst>
  </p:cSld>
  <p:clrMapOvr>
    <a:masterClrMapping/>
  </p:clrMapOvr>
  <mc:AlternateContent xmlns:mc="http://schemas.openxmlformats.org/markup-compatibility/2006" xmlns:p14="http://schemas.microsoft.com/office/powerpoint/2010/main">
    <mc:Choice Requires="p14">
      <p:transition spd="slow" p14:dur="2000" advTm="20975"/>
    </mc:Choice>
    <mc:Fallback xmlns="">
      <p:transition spd="slow" advTm="209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−7</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3008090" y="2935636"/>
                  <a:ext cx="510612" cy="397290"/>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3008090" y="2935636"/>
                  <a:ext cx="510612" cy="397290"/>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flipH="1">
              <a:off x="3241221" y="3332926"/>
              <a:ext cx="22175" cy="261313"/>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4"/>
              <a:ext cx="22176" cy="217952"/>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2936334" y="2390799"/>
            <a:ext cx="1394002"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3013395" y="5518831"/>
            <a:ext cx="1393981"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42057" y="3426861"/>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60058" y="3419243"/>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812658" y="2254449"/>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14563" y="3449716"/>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135710907"/>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9</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5</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5</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135710907"/>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57616" r="-102966" b="-124503"/>
                          </a:stretch>
                        </a:blip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9</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276744" r="-102966" b="-118605"/>
                          </a:stretch>
                        </a:blip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372414" r="-102966" b="-17241"/>
                          </a:stretch>
                        </a:blipFill>
                      </a:tcPr>
                    </a:tc>
                    <a:tc>
                      <a:txBody>
                        <a:bodyPr/>
                        <a:lstStyle/>
                        <a:p>
                          <a:pPr algn="ctr"/>
                          <a:r>
                            <a:rPr kumimoji="1" lang="en-US" altLang="ja-JP" sz="2200" dirty="0"/>
                            <a:t>5</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5</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a:bodyPr>
          <a:lstStyle/>
          <a:p>
            <a:r>
              <a:rPr lang="ja-JP" altLang="en-US" sz="3200" dirty="0">
                <a:solidFill>
                  <a:schemeClr val="tx1"/>
                </a:solidFill>
              </a:rPr>
              <a:t>𝛼</a:t>
            </a:r>
            <a:r>
              <a:rPr kumimoji="1" lang="ja-JP" altLang="en-US" sz="3200" dirty="0">
                <a:solidFill>
                  <a:schemeClr val="tx1"/>
                </a:solidFill>
              </a:rPr>
              <a:t>の値が適切でない場合の</a:t>
            </a:r>
            <a:br>
              <a:rPr lang="en-US" altLang="ja-JP" sz="3200" dirty="0"/>
            </a:br>
            <a:r>
              <a:rPr lang="en-US" altLang="ja-JP" sz="3200" dirty="0"/>
              <a:t>LMCLF</a:t>
            </a:r>
            <a:r>
              <a:rPr lang="ja-JP" altLang="en-US" dirty="0"/>
              <a:t>の動作例</a:t>
            </a:r>
            <a:r>
              <a:rPr lang="en-US" altLang="ja-JP" dirty="0"/>
              <a:t>(4/4)</a:t>
            </a:r>
            <a:endParaRPr kumimoji="1" lang="ja-JP" altLang="en-US" sz="3200" dirty="0"/>
          </a:p>
        </p:txBody>
      </p:sp>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10</a:t>
            </a:fld>
            <a:endParaRPr lang="en-US" dirty="0"/>
          </a:p>
        </p:txBody>
      </p:sp>
      <mc:AlternateContent xmlns:mc="http://schemas.openxmlformats.org/markup-compatibility/2006" xmlns:a14="http://schemas.microsoft.com/office/drawing/2010/main">
        <mc:Choice Requires="a14">
          <p:graphicFrame>
            <p:nvGraphicFramePr>
              <p:cNvPr id="125" name="表 4">
                <a:extLst>
                  <a:ext uri="{FF2B5EF4-FFF2-40B4-BE49-F238E27FC236}">
                    <a16:creationId xmlns:a16="http://schemas.microsoft.com/office/drawing/2014/main" id="{5D59BA0D-D1E4-4193-B8ED-CB6999A0E362}"/>
                  </a:ext>
                </a:extLst>
              </p:cNvPr>
              <p:cNvGraphicFramePr>
                <a:graphicFrameLocks noGrp="1"/>
              </p:cNvGraphicFramePr>
              <p:nvPr>
                <p:extLst>
                  <p:ext uri="{D42A27DB-BD31-4B8C-83A1-F6EECF244321}">
                    <p14:modId xmlns:p14="http://schemas.microsoft.com/office/powerpoint/2010/main" val="1794340367"/>
                  </p:ext>
                </p:extLst>
              </p:nvPr>
            </p:nvGraphicFramePr>
            <p:xfrm>
              <a:off x="5077047" y="2119553"/>
              <a:ext cx="3952451" cy="741680"/>
            </p:xfrm>
            <a:graphic>
              <a:graphicData uri="http://schemas.openxmlformats.org/drawingml/2006/table">
                <a:tbl>
                  <a:tblPr firstRow="1" bandRow="1">
                    <a:tableStyleId>{5940675A-B579-460E-94D1-54222C63F5DA}</a:tableStyleId>
                  </a:tblPr>
                  <a:tblGrid>
                    <a:gridCol w="728330">
                      <a:extLst>
                        <a:ext uri="{9D8B030D-6E8A-4147-A177-3AD203B41FA5}">
                          <a16:colId xmlns:a16="http://schemas.microsoft.com/office/drawing/2014/main" val="943306024"/>
                        </a:ext>
                      </a:extLst>
                    </a:gridCol>
                    <a:gridCol w="1621465">
                      <a:extLst>
                        <a:ext uri="{9D8B030D-6E8A-4147-A177-3AD203B41FA5}">
                          <a16:colId xmlns:a16="http://schemas.microsoft.com/office/drawing/2014/main" val="353912794"/>
                        </a:ext>
                      </a:extLst>
                    </a:gridCol>
                    <a:gridCol w="802758">
                      <a:extLst>
                        <a:ext uri="{9D8B030D-6E8A-4147-A177-3AD203B41FA5}">
                          <a16:colId xmlns:a16="http://schemas.microsoft.com/office/drawing/2014/main" val="3271578437"/>
                        </a:ext>
                      </a:extLst>
                    </a:gridCol>
                    <a:gridCol w="799898">
                      <a:extLst>
                        <a:ext uri="{9D8B030D-6E8A-4147-A177-3AD203B41FA5}">
                          <a16:colId xmlns:a16="http://schemas.microsoft.com/office/drawing/2014/main" val="3309244832"/>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𝛼</m:t>
                                </m:r>
                              </m:oMath>
                            </m:oMathPara>
                          </a14:m>
                          <a:endParaRPr kumimoji="1" lang="ja-JP" altLang="en-US" sz="1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𝑊𝑀</m:t>
                                </m:r>
                              </m:oMath>
                            </m:oMathPara>
                          </a14:m>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solidFill>
                                <a:srgbClr val="FF0000"/>
                              </a:solidFill>
                            </a:rPr>
                            <a:t>24</a:t>
                          </a:r>
                          <a:endParaRPr kumimoji="1" lang="ja-JP" altLang="en-US" dirty="0">
                            <a:solidFill>
                              <a:srgbClr val="FF0000"/>
                            </a:solidFill>
                          </a:endParaRPr>
                        </a:p>
                      </a:txBody>
                      <a:tcPr/>
                    </a:tc>
                    <a:extLst>
                      <a:ext uri="{0D108BD9-81ED-4DB2-BD59-A6C34878D82A}">
                        <a16:rowId xmlns:a16="http://schemas.microsoft.com/office/drawing/2014/main" val="282294286"/>
                      </a:ext>
                    </a:extLst>
                  </a:tr>
                </a:tbl>
              </a:graphicData>
            </a:graphic>
          </p:graphicFrame>
        </mc:Choice>
        <mc:Fallback xmlns="">
          <p:graphicFrame>
            <p:nvGraphicFramePr>
              <p:cNvPr id="125" name="表 4">
                <a:extLst>
                  <a:ext uri="{FF2B5EF4-FFF2-40B4-BE49-F238E27FC236}">
                    <a16:creationId xmlns:a16="http://schemas.microsoft.com/office/drawing/2014/main" id="{5D59BA0D-D1E4-4193-B8ED-CB6999A0E362}"/>
                  </a:ext>
                </a:extLst>
              </p:cNvPr>
              <p:cNvGraphicFramePr>
                <a:graphicFrameLocks noGrp="1"/>
              </p:cNvGraphicFramePr>
              <p:nvPr>
                <p:extLst>
                  <p:ext uri="{D42A27DB-BD31-4B8C-83A1-F6EECF244321}">
                    <p14:modId xmlns:p14="http://schemas.microsoft.com/office/powerpoint/2010/main" val="1794340367"/>
                  </p:ext>
                </p:extLst>
              </p:nvPr>
            </p:nvGraphicFramePr>
            <p:xfrm>
              <a:off x="5077047" y="2119553"/>
              <a:ext cx="3952451" cy="741680"/>
            </p:xfrm>
            <a:graphic>
              <a:graphicData uri="http://schemas.openxmlformats.org/drawingml/2006/table">
                <a:tbl>
                  <a:tblPr firstRow="1" bandRow="1">
                    <a:tableStyleId>{5940675A-B579-460E-94D1-54222C63F5DA}</a:tableStyleId>
                  </a:tblPr>
                  <a:tblGrid>
                    <a:gridCol w="728330">
                      <a:extLst>
                        <a:ext uri="{9D8B030D-6E8A-4147-A177-3AD203B41FA5}">
                          <a16:colId xmlns:a16="http://schemas.microsoft.com/office/drawing/2014/main" val="943306024"/>
                        </a:ext>
                      </a:extLst>
                    </a:gridCol>
                    <a:gridCol w="1621465">
                      <a:extLst>
                        <a:ext uri="{9D8B030D-6E8A-4147-A177-3AD203B41FA5}">
                          <a16:colId xmlns:a16="http://schemas.microsoft.com/office/drawing/2014/main" val="353912794"/>
                        </a:ext>
                      </a:extLst>
                    </a:gridCol>
                    <a:gridCol w="802758">
                      <a:extLst>
                        <a:ext uri="{9D8B030D-6E8A-4147-A177-3AD203B41FA5}">
                          <a16:colId xmlns:a16="http://schemas.microsoft.com/office/drawing/2014/main" val="3271578437"/>
                        </a:ext>
                      </a:extLst>
                    </a:gridCol>
                    <a:gridCol w="799898">
                      <a:extLst>
                        <a:ext uri="{9D8B030D-6E8A-4147-A177-3AD203B41FA5}">
                          <a16:colId xmlns:a16="http://schemas.microsoft.com/office/drawing/2014/main" val="3309244832"/>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endParaRPr lang="ja-JP"/>
                        </a:p>
                      </a:txBody>
                      <a:tcPr>
                        <a:blipFill>
                          <a:blip r:embed="rId21"/>
                          <a:stretch>
                            <a:fillRect l="-293182" t="-4839" r="-101515" b="-122581"/>
                          </a:stretch>
                        </a:blipFill>
                      </a:tcPr>
                    </a:tc>
                    <a:tc>
                      <a:txBody>
                        <a:bodyPr/>
                        <a:lstStyle/>
                        <a:p>
                          <a:endParaRPr lang="ja-JP"/>
                        </a:p>
                      </a:txBody>
                      <a:tcPr>
                        <a:blipFill>
                          <a:blip r:embed="rId21"/>
                          <a:stretch>
                            <a:fillRect l="-393182" t="-4839" r="-1515" b="-122581"/>
                          </a:stretch>
                        </a:blipFill>
                      </a:tcPr>
                    </a:tc>
                    <a:extLst>
                      <a:ext uri="{0D108BD9-81ED-4DB2-BD59-A6C34878D82A}">
                        <a16:rowId xmlns:a16="http://schemas.microsoft.com/office/drawing/2014/main" val="2465011411"/>
                      </a:ext>
                    </a:extLst>
                  </a:tr>
                  <a:tr h="370840">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solidFill>
                                <a:srgbClr val="FF0000"/>
                              </a:solidFill>
                            </a:rPr>
                            <a:t>24</a:t>
                          </a:r>
                          <a:endParaRPr kumimoji="1" lang="ja-JP" altLang="en-US" dirty="0">
                            <a:solidFill>
                              <a:srgbClr val="FF0000"/>
                            </a:solidFill>
                          </a:endParaRPr>
                        </a:p>
                      </a:txBody>
                      <a:tcPr/>
                    </a:tc>
                    <a:extLst>
                      <a:ext uri="{0D108BD9-81ED-4DB2-BD59-A6C34878D82A}">
                        <a16:rowId xmlns:a16="http://schemas.microsoft.com/office/drawing/2014/main" val="282294286"/>
                      </a:ext>
                    </a:extLst>
                  </a:tr>
                </a:tbl>
              </a:graphicData>
            </a:graphic>
          </p:graphicFrame>
        </mc:Fallback>
      </mc:AlternateContent>
      <p:sp>
        <p:nvSpPr>
          <p:cNvPr id="127" name="テキスト ボックス 126">
            <a:extLst>
              <a:ext uri="{FF2B5EF4-FFF2-40B4-BE49-F238E27FC236}">
                <a16:creationId xmlns:a16="http://schemas.microsoft.com/office/drawing/2014/main" id="{7854C59A-DF21-45C4-A5B4-82288B47CA1C}"/>
              </a:ext>
            </a:extLst>
          </p:cNvPr>
          <p:cNvSpPr txBox="1"/>
          <p:nvPr/>
        </p:nvSpPr>
        <p:spPr>
          <a:xfrm>
            <a:off x="4360592" y="5518831"/>
            <a:ext cx="4572000" cy="1200329"/>
          </a:xfrm>
          <a:prstGeom prst="rect">
            <a:avLst/>
          </a:prstGeom>
          <a:noFill/>
        </p:spPr>
        <p:txBody>
          <a:bodyPr wrap="square">
            <a:spAutoFit/>
          </a:bodyPr>
          <a:lstStyle/>
          <a:p>
            <a:r>
              <a:rPr kumimoji="1" lang="en-US" altLang="ja-JP" dirty="0"/>
              <a:t>※</a:t>
            </a:r>
            <a:r>
              <a:rPr kumimoji="1" lang="ja-JP" altLang="en-US" dirty="0"/>
              <a:t>どのタスクも</a:t>
            </a:r>
            <a:r>
              <a:rPr kumimoji="1" lang="ja-JP" altLang="en-US" dirty="0">
                <a:solidFill>
                  <a:srgbClr val="FF0000"/>
                </a:solidFill>
              </a:rPr>
              <a:t>余裕時間に余裕があった</a:t>
            </a:r>
            <a:r>
              <a:rPr kumimoji="1" lang="ja-JP" altLang="en-US" dirty="0"/>
              <a:t>ため</a:t>
            </a:r>
            <a:r>
              <a:rPr kumimoji="1" lang="en-US" altLang="ja-JP" dirty="0"/>
              <a:t>,</a:t>
            </a:r>
            <a:r>
              <a:rPr kumimoji="1" lang="ja-JP" altLang="en-US" dirty="0"/>
              <a:t>早めに終わりそうなタスクを先に終了させることで</a:t>
            </a:r>
            <a:r>
              <a:rPr lang="ja-JP" altLang="en-US" sz="1800" dirty="0">
                <a:solidFill>
                  <a:srgbClr val="FF0000"/>
                </a:solidFill>
              </a:rPr>
              <a:t>タスクの総</a:t>
            </a:r>
            <a:r>
              <a:rPr kumimoji="1" lang="ja-JP" altLang="en-US" sz="1800" dirty="0">
                <a:solidFill>
                  <a:srgbClr val="FF0000"/>
                </a:solidFill>
              </a:rPr>
              <a:t>メモリ使用量を削減</a:t>
            </a:r>
            <a:r>
              <a:rPr kumimoji="1" lang="ja-JP" altLang="en-US" sz="1800" dirty="0"/>
              <a:t>することができた</a:t>
            </a:r>
            <a:r>
              <a:rPr kumimoji="1" lang="en-US" altLang="ja-JP" sz="1800" dirty="0"/>
              <a:t>(</a:t>
            </a:r>
            <a:r>
              <a:rPr kumimoji="1" lang="ja-JP" altLang="en-US" sz="1800" dirty="0"/>
              <a:t>今回だと</a:t>
            </a:r>
            <a:r>
              <a:rPr kumimoji="1" lang="en-US" altLang="ja-JP" sz="1800" dirty="0"/>
              <a:t>task1,task2</a:t>
            </a:r>
            <a:r>
              <a:rPr kumimoji="1" lang="en-US" altLang="ja-JP" sz="1800" dirty="0">
                <a:solidFill>
                  <a:schemeClr val="tx1"/>
                </a:solidFill>
              </a:rPr>
              <a:t>)</a:t>
            </a:r>
          </a:p>
        </p:txBody>
      </p:sp>
      <p:sp>
        <p:nvSpPr>
          <p:cNvPr id="128" name="吹き出し: 角を丸めた四角形 127">
            <a:extLst>
              <a:ext uri="{FF2B5EF4-FFF2-40B4-BE49-F238E27FC236}">
                <a16:creationId xmlns:a16="http://schemas.microsoft.com/office/drawing/2014/main" id="{7A8004A9-78E4-438D-9929-B4E3A842FD22}"/>
              </a:ext>
            </a:extLst>
          </p:cNvPr>
          <p:cNvSpPr/>
          <p:nvPr/>
        </p:nvSpPr>
        <p:spPr>
          <a:xfrm>
            <a:off x="3393198" y="1275254"/>
            <a:ext cx="5593148" cy="741679"/>
          </a:xfrm>
          <a:prstGeom prst="wedgeRoundRectCallout">
            <a:avLst>
              <a:gd name="adj1" fmla="val 42382"/>
              <a:gd name="adj2" fmla="val 12403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latin typeface="Arial" panose="020B0604020202020204" pitchFamily="34" charset="0"/>
              </a:rPr>
              <a:t>メモリ解放が行われず総メモリ使用量が大きくなる</a:t>
            </a:r>
            <a:endParaRPr lang="en-US" altLang="ja-JP" sz="1600" dirty="0">
              <a:latin typeface="Arial" panose="020B0604020202020204" pitchFamily="34" charset="0"/>
            </a:endParaRPr>
          </a:p>
          <a:p>
            <a:pPr algn="ctr"/>
            <a:r>
              <a:rPr lang="ja-JP" altLang="en-US" sz="1600" dirty="0">
                <a:solidFill>
                  <a:schemeClr val="tx1"/>
                </a:solidFill>
              </a:rPr>
              <a:t>𝛼が適切ならば</a:t>
            </a:r>
            <a:r>
              <a:rPr lang="en-US" altLang="ja-JP" sz="1600" dirty="0">
                <a:solidFill>
                  <a:schemeClr val="tx1"/>
                </a:solidFill>
              </a:rPr>
              <a:t>WM</a:t>
            </a:r>
            <a:r>
              <a:rPr lang="ja-JP" altLang="en-US" sz="1600" dirty="0">
                <a:solidFill>
                  <a:schemeClr val="tx1"/>
                </a:solidFill>
              </a:rPr>
              <a:t>は</a:t>
            </a:r>
            <a:r>
              <a:rPr lang="en-US" altLang="ja-JP" sz="1600" dirty="0">
                <a:solidFill>
                  <a:schemeClr val="tx1"/>
                </a:solidFill>
              </a:rPr>
              <a:t>16</a:t>
            </a:r>
            <a:r>
              <a:rPr lang="ja-JP" altLang="en-US" sz="1600" dirty="0">
                <a:solidFill>
                  <a:schemeClr val="tx1"/>
                </a:solidFill>
              </a:rPr>
              <a:t>で済んでいた</a:t>
            </a:r>
            <a:r>
              <a:rPr lang="en-US" altLang="ja-JP" sz="1600" dirty="0">
                <a:solidFill>
                  <a:schemeClr val="tx1"/>
                </a:solidFill>
              </a:rPr>
              <a:t>※</a:t>
            </a:r>
            <a:endParaRPr lang="ja-JP" altLang="en-US" sz="1600" dirty="0">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19" name="吹き出し: 角を丸めた四角形 118">
                <a:extLst>
                  <a:ext uri="{FF2B5EF4-FFF2-40B4-BE49-F238E27FC236}">
                    <a16:creationId xmlns:a16="http://schemas.microsoft.com/office/drawing/2014/main" id="{36B433FF-3C10-4A28-8287-4961254D3DB6}"/>
                  </a:ext>
                </a:extLst>
              </p:cNvPr>
              <p:cNvSpPr/>
              <p:nvPr/>
            </p:nvSpPr>
            <p:spPr>
              <a:xfrm>
                <a:off x="234839" y="5925858"/>
                <a:ext cx="3571617" cy="822423"/>
              </a:xfrm>
              <a:prstGeom prst="wedgeRoundRectCallout">
                <a:avLst>
                  <a:gd name="adj1" fmla="val 66976"/>
                  <a:gd name="adj2" fmla="val -6513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solidFill>
                      <a:schemeClr val="tx1"/>
                    </a:solidFill>
                    <a:effectLst/>
                    <a:latin typeface="Arial" panose="020B0604020202020204" pitchFamily="34" charset="0"/>
                  </a:rPr>
                  <a:t>今回のタスクセットの場合</a:t>
                </a:r>
                <a:r>
                  <a:rPr lang="en-US" altLang="ja-JP" sz="1600" dirty="0">
                    <a:solidFill>
                      <a:schemeClr val="tx1"/>
                    </a:solidFill>
                    <a:effectLst/>
                    <a:latin typeface="Arial" panose="020B0604020202020204" pitchFamily="34" charset="0"/>
                  </a:rPr>
                  <a:t>,</a:t>
                </a:r>
                <a:r>
                  <a:rPr lang="en-US" altLang="ja-JP" sz="1600" dirty="0"/>
                  <a:t> </a:t>
                </a:r>
                <a14:m>
                  <m:oMath xmlns:m="http://schemas.openxmlformats.org/officeDocument/2006/math">
                    <m:r>
                      <a:rPr lang="en-US" altLang="ja-JP" sz="1600" i="1">
                        <a:latin typeface="Cambria Math" panose="02040503050406030204" pitchFamily="18" charset="0"/>
                      </a:rPr>
                      <m:t>𝛼</m:t>
                    </m:r>
                  </m:oMath>
                </a14:m>
                <a:r>
                  <a:rPr lang="en-US" altLang="ja-JP" sz="1600" dirty="0">
                    <a:solidFill>
                      <a:schemeClr val="tx1"/>
                    </a:solidFill>
                    <a:effectLst/>
                    <a:latin typeface="Arial" panose="020B0604020202020204" pitchFamily="34" charset="0"/>
                  </a:rPr>
                  <a:t> </a:t>
                </a:r>
                <a:r>
                  <a:rPr lang="ja-JP" altLang="en-US" sz="1600" dirty="0">
                    <a:solidFill>
                      <a:schemeClr val="tx1"/>
                    </a:solidFill>
                    <a:effectLst/>
                    <a:latin typeface="Arial" panose="020B0604020202020204" pitchFamily="34" charset="0"/>
                  </a:rPr>
                  <a:t>の値は</a:t>
                </a:r>
                <a:r>
                  <a:rPr lang="en-US" altLang="ja-JP" sz="1600" dirty="0">
                    <a:solidFill>
                      <a:schemeClr val="tx1"/>
                    </a:solidFill>
                    <a:effectLst/>
                    <a:latin typeface="Arial" panose="020B0604020202020204" pitchFamily="34" charset="0"/>
                  </a:rPr>
                  <a:t>1</a:t>
                </a:r>
                <a:r>
                  <a:rPr lang="ja-JP" altLang="en-US" sz="1600" dirty="0">
                    <a:solidFill>
                      <a:schemeClr val="tx1"/>
                    </a:solidFill>
                    <a:effectLst/>
                    <a:latin typeface="Arial" panose="020B0604020202020204" pitchFamily="34" charset="0"/>
                  </a:rPr>
                  <a:t>以下の限りなく</a:t>
                </a:r>
                <a:r>
                  <a:rPr lang="en-US" altLang="ja-JP" sz="1600" dirty="0">
                    <a:solidFill>
                      <a:schemeClr val="tx1"/>
                    </a:solidFill>
                    <a:effectLst/>
                    <a:latin typeface="Arial" panose="020B0604020202020204" pitchFamily="34" charset="0"/>
                  </a:rPr>
                  <a:t>0</a:t>
                </a:r>
                <a:r>
                  <a:rPr lang="ja-JP" altLang="en-US" sz="1600" dirty="0">
                    <a:solidFill>
                      <a:schemeClr val="tx1"/>
                    </a:solidFill>
                    <a:effectLst/>
                    <a:latin typeface="Arial" panose="020B0604020202020204" pitchFamily="34" charset="0"/>
                  </a:rPr>
                  <a:t>に近い値だとより良いスケジュールが行えた</a:t>
                </a:r>
              </a:p>
            </p:txBody>
          </p:sp>
        </mc:Choice>
        <mc:Fallback xmlns="">
          <p:sp>
            <p:nvSpPr>
              <p:cNvPr id="119" name="吹き出し: 角を丸めた四角形 118">
                <a:extLst>
                  <a:ext uri="{FF2B5EF4-FFF2-40B4-BE49-F238E27FC236}">
                    <a16:creationId xmlns:a16="http://schemas.microsoft.com/office/drawing/2014/main" id="{36B433FF-3C10-4A28-8287-4961254D3DB6}"/>
                  </a:ext>
                </a:extLst>
              </p:cNvPr>
              <p:cNvSpPr>
                <a:spLocks noRot="1" noChangeAspect="1" noMove="1" noResize="1" noEditPoints="1" noAdjustHandles="1" noChangeArrowheads="1" noChangeShapeType="1" noTextEdit="1"/>
              </p:cNvSpPr>
              <p:nvPr/>
            </p:nvSpPr>
            <p:spPr>
              <a:xfrm>
                <a:off x="234839" y="5925858"/>
                <a:ext cx="3571617" cy="822423"/>
              </a:xfrm>
              <a:prstGeom prst="wedgeRoundRectCallout">
                <a:avLst>
                  <a:gd name="adj1" fmla="val 66976"/>
                  <a:gd name="adj2" fmla="val -65132"/>
                  <a:gd name="adj3" fmla="val 16667"/>
                </a:avLst>
              </a:prstGeom>
              <a:blipFill>
                <a:blip r:embed="rId22"/>
                <a:stretch>
                  <a:fillRect b="-7547"/>
                </a:stretch>
              </a:blipFill>
            </p:spPr>
            <p:txBody>
              <a:bodyPr/>
              <a:lstStyle/>
              <a:p>
                <a:r>
                  <a:rPr lang="ja-JP" altLang="en-US">
                    <a:noFill/>
                  </a:rPr>
                  <a:t> </a:t>
                </a:r>
              </a:p>
            </p:txBody>
          </p:sp>
        </mc:Fallback>
      </mc:AlternateContent>
    </p:spTree>
    <p:custDataLst>
      <p:tags r:id="rId1"/>
    </p:custDataLst>
    <p:extLst>
      <p:ext uri="{BB962C8B-B14F-4D97-AF65-F5344CB8AC3E}">
        <p14:creationId xmlns:p14="http://schemas.microsoft.com/office/powerpoint/2010/main" val="4152283411"/>
      </p:ext>
    </p:extLst>
  </p:cSld>
  <p:clrMapOvr>
    <a:masterClrMapping/>
  </p:clrMapOvr>
  <mc:AlternateContent xmlns:mc="http://schemas.openxmlformats.org/markup-compatibility/2006" xmlns:p14="http://schemas.microsoft.com/office/powerpoint/2010/main">
    <mc:Choice Requires="p14">
      <p:transition spd="slow" p14:dur="2000" advTm="56156"/>
    </mc:Choice>
    <mc:Fallback xmlns="">
      <p:transition spd="slow" advTm="561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EC39CD-5676-4EF1-A6B5-2F1804F9CB83}"/>
              </a:ext>
            </a:extLst>
          </p:cNvPr>
          <p:cNvSpPr>
            <a:spLocks noGrp="1"/>
          </p:cNvSpPr>
          <p:nvPr>
            <p:ph type="title"/>
          </p:nvPr>
        </p:nvSpPr>
        <p:spPr/>
        <p:txBody>
          <a:bodyPr/>
          <a:lstStyle/>
          <a:p>
            <a:r>
              <a:rPr kumimoji="1" lang="ja-JP" altLang="en-US" dirty="0"/>
              <a:t>研究概要</a:t>
            </a:r>
          </a:p>
        </p:txBody>
      </p:sp>
      <p:sp>
        <p:nvSpPr>
          <p:cNvPr id="3" name="コンテンツ プレースホルダー 2">
            <a:extLst>
              <a:ext uri="{FF2B5EF4-FFF2-40B4-BE49-F238E27FC236}">
                <a16:creationId xmlns:a16="http://schemas.microsoft.com/office/drawing/2014/main" id="{B6168F53-6F7D-4707-BFE0-AB2B96FD274C}"/>
              </a:ext>
            </a:extLst>
          </p:cNvPr>
          <p:cNvSpPr>
            <a:spLocks noGrp="1"/>
          </p:cNvSpPr>
          <p:nvPr>
            <p:ph idx="1"/>
          </p:nvPr>
        </p:nvSpPr>
        <p:spPr>
          <a:xfrm>
            <a:off x="1942415" y="2133600"/>
            <a:ext cx="6591985" cy="3946478"/>
          </a:xfrm>
        </p:spPr>
        <p:txBody>
          <a:bodyPr>
            <a:normAutofit lnSpcReduction="10000"/>
          </a:bodyPr>
          <a:lstStyle/>
          <a:p>
            <a:r>
              <a:rPr lang="ja-JP" altLang="en-US" sz="2000" dirty="0"/>
              <a:t>研究目的</a:t>
            </a:r>
            <a:endParaRPr lang="en-US" altLang="ja-JP" sz="2000" dirty="0"/>
          </a:p>
          <a:p>
            <a:pPr lvl="1">
              <a:buFont typeface="Wingdings" panose="05000000000000000000" pitchFamily="2" charset="2"/>
              <a:buChar char="l"/>
            </a:pPr>
            <a:r>
              <a:rPr lang="ja-JP" altLang="en-US" sz="1800" dirty="0">
                <a:solidFill>
                  <a:schemeClr val="tx1"/>
                </a:solidFill>
                <a:highlight>
                  <a:srgbClr val="FFFF00"/>
                </a:highlight>
              </a:rPr>
              <a:t>パラメータ𝛼の値を適応的により最適な値に近づける</a:t>
            </a:r>
            <a:endParaRPr lang="en-US" altLang="ja-JP" sz="1800" dirty="0">
              <a:solidFill>
                <a:schemeClr val="tx1"/>
              </a:solidFill>
              <a:highlight>
                <a:srgbClr val="FFFF00"/>
              </a:highlight>
            </a:endParaRPr>
          </a:p>
          <a:p>
            <a:pPr lvl="1">
              <a:buFont typeface="Wingdings" panose="05000000000000000000" pitchFamily="2" charset="2"/>
              <a:buChar char="l"/>
            </a:pPr>
            <a:endParaRPr lang="en-US" altLang="ja-JP" sz="2000" dirty="0">
              <a:solidFill>
                <a:schemeClr val="tx1"/>
              </a:solidFill>
              <a:highlight>
                <a:srgbClr val="FFFF00"/>
              </a:highlight>
            </a:endParaRPr>
          </a:p>
          <a:p>
            <a:r>
              <a:rPr lang="ja-JP" altLang="en-US" sz="2000" dirty="0">
                <a:solidFill>
                  <a:schemeClr val="tx1"/>
                </a:solidFill>
              </a:rPr>
              <a:t>提案手法</a:t>
            </a:r>
            <a:endParaRPr lang="en-US" altLang="ja-JP" sz="2000" dirty="0">
              <a:solidFill>
                <a:schemeClr val="tx1"/>
              </a:solidFill>
            </a:endParaRPr>
          </a:p>
          <a:p>
            <a:pPr lvl="1">
              <a:buFont typeface="Wingdings" panose="05000000000000000000" pitchFamily="2" charset="2"/>
              <a:buChar char="l"/>
            </a:pPr>
            <a:r>
              <a:rPr lang="en-US" altLang="ja-JP" sz="1800" dirty="0">
                <a:solidFill>
                  <a:schemeClr val="tx1"/>
                </a:solidFill>
              </a:rPr>
              <a:t>LMCLF</a:t>
            </a:r>
            <a:r>
              <a:rPr lang="ja-JP" altLang="en-US" sz="1800" dirty="0">
                <a:solidFill>
                  <a:schemeClr val="tx1"/>
                </a:solidFill>
              </a:rPr>
              <a:t>スケジューリングで現在のタスクから</a:t>
            </a:r>
            <a:r>
              <a:rPr lang="en-US" altLang="ja-JP" sz="1800" dirty="0">
                <a:solidFill>
                  <a:schemeClr val="tx1"/>
                </a:solidFill>
              </a:rPr>
              <a:t>2</a:t>
            </a:r>
            <a:r>
              <a:rPr lang="ja-JP" altLang="en-US" sz="1800" dirty="0">
                <a:solidFill>
                  <a:schemeClr val="tx1"/>
                </a:solidFill>
              </a:rPr>
              <a:t>ステップ先までで</a:t>
            </a:r>
            <a:r>
              <a:rPr lang="ja-JP" altLang="en-US" sz="1800" dirty="0">
                <a:solidFill>
                  <a:srgbClr val="FF0000"/>
                </a:solidFill>
              </a:rPr>
              <a:t>スケジュールされるタスクの評価値の合計の最悪値が最小</a:t>
            </a:r>
            <a:r>
              <a:rPr lang="ja-JP" altLang="en-US" sz="1800" dirty="0">
                <a:solidFill>
                  <a:schemeClr val="tx1"/>
                </a:solidFill>
              </a:rPr>
              <a:t>となるような𝛼を求める</a:t>
            </a:r>
            <a:endParaRPr lang="en-US" altLang="ja-JP" sz="1800" dirty="0">
              <a:solidFill>
                <a:schemeClr val="tx1"/>
              </a:solidFill>
            </a:endParaRPr>
          </a:p>
          <a:p>
            <a:pPr lvl="1">
              <a:buFont typeface="Wingdings" panose="05000000000000000000" pitchFamily="2" charset="2"/>
              <a:buChar char="l"/>
            </a:pPr>
            <a:r>
              <a:rPr lang="ja-JP" altLang="en-US" sz="1800" dirty="0">
                <a:solidFill>
                  <a:srgbClr val="FF0000"/>
                </a:solidFill>
              </a:rPr>
              <a:t>評価値によりタスクの探索範囲を狭めて</a:t>
            </a:r>
            <a:r>
              <a:rPr lang="ja-JP" altLang="en-US" sz="1800" dirty="0">
                <a:solidFill>
                  <a:schemeClr val="tx1"/>
                </a:solidFill>
              </a:rPr>
              <a:t>探索を行い</a:t>
            </a:r>
            <a:r>
              <a:rPr lang="en-US" altLang="ja-JP" sz="1800" dirty="0">
                <a:solidFill>
                  <a:schemeClr val="tx1"/>
                </a:solidFill>
              </a:rPr>
              <a:t>,</a:t>
            </a:r>
            <a:r>
              <a:rPr lang="ja-JP" altLang="en-US" sz="1800" dirty="0">
                <a:solidFill>
                  <a:schemeClr val="tx1"/>
                </a:solidFill>
              </a:rPr>
              <a:t>その結果に基づいて最適な𝛼の値を決定</a:t>
            </a:r>
            <a:endParaRPr lang="en-US" altLang="ja-JP" sz="1800" dirty="0">
              <a:solidFill>
                <a:schemeClr val="tx1"/>
              </a:solidFill>
            </a:endParaRPr>
          </a:p>
          <a:p>
            <a:pPr lvl="1">
              <a:buFont typeface="Wingdings" panose="05000000000000000000" pitchFamily="2" charset="2"/>
              <a:buChar char="l"/>
            </a:pPr>
            <a:r>
              <a:rPr kumimoji="1" lang="ja-JP" altLang="en-US" sz="1800" dirty="0">
                <a:solidFill>
                  <a:schemeClr val="tx1"/>
                </a:solidFill>
              </a:rPr>
              <a:t>余裕時間が</a:t>
            </a:r>
            <a:r>
              <a:rPr kumimoji="1" lang="en-US" altLang="ja-JP" sz="1800" dirty="0">
                <a:solidFill>
                  <a:schemeClr val="tx1"/>
                </a:solidFill>
              </a:rPr>
              <a:t>0</a:t>
            </a:r>
            <a:r>
              <a:rPr kumimoji="1" lang="ja-JP" altLang="en-US" sz="1800" dirty="0">
                <a:solidFill>
                  <a:schemeClr val="tx1"/>
                </a:solidFill>
              </a:rPr>
              <a:t>に近いタスクでも</a:t>
            </a:r>
            <a:r>
              <a:rPr kumimoji="1" lang="ja-JP" altLang="en-US" sz="1800" dirty="0">
                <a:solidFill>
                  <a:srgbClr val="FF0000"/>
                </a:solidFill>
              </a:rPr>
              <a:t>デッドライン充足させるため</a:t>
            </a:r>
            <a:r>
              <a:rPr kumimoji="1" lang="ja-JP" altLang="en-US" sz="1800" dirty="0">
                <a:solidFill>
                  <a:schemeClr val="tx1"/>
                </a:solidFill>
              </a:rPr>
              <a:t>に</a:t>
            </a:r>
            <a:r>
              <a:rPr kumimoji="1" lang="en-US" altLang="ja-JP" sz="1800" dirty="0">
                <a:solidFill>
                  <a:schemeClr val="tx1"/>
                </a:solidFill>
              </a:rPr>
              <a:t>,</a:t>
            </a:r>
            <a:r>
              <a:rPr kumimoji="1" lang="ja-JP" altLang="en-US" sz="1800" dirty="0">
                <a:solidFill>
                  <a:schemeClr val="tx1"/>
                </a:solidFill>
              </a:rPr>
              <a:t>スケジュールされる</a:t>
            </a:r>
            <a:r>
              <a:rPr kumimoji="1" lang="ja-JP" altLang="en-US" sz="1800" dirty="0">
                <a:solidFill>
                  <a:srgbClr val="FF0000"/>
                </a:solidFill>
              </a:rPr>
              <a:t>タスクの余裕時間の桁数を計測</a:t>
            </a:r>
            <a:r>
              <a:rPr kumimoji="1" lang="ja-JP" altLang="en-US" sz="1800" dirty="0">
                <a:solidFill>
                  <a:schemeClr val="tx1"/>
                </a:solidFill>
              </a:rPr>
              <a:t>しその値により</a:t>
            </a:r>
            <a:r>
              <a:rPr lang="ja-JP" altLang="en-US" sz="1800" dirty="0">
                <a:solidFill>
                  <a:schemeClr val="tx1"/>
                </a:solidFill>
              </a:rPr>
              <a:t>𝛼を調整</a:t>
            </a:r>
            <a:endParaRPr kumimoji="1" lang="ja-JP" altLang="en-US" sz="1800" dirty="0">
              <a:solidFill>
                <a:schemeClr val="tx1"/>
              </a:solidFill>
            </a:endParaRPr>
          </a:p>
        </p:txBody>
      </p:sp>
      <p:sp>
        <p:nvSpPr>
          <p:cNvPr id="4" name="日付プレースホルダー 3">
            <a:extLst>
              <a:ext uri="{FF2B5EF4-FFF2-40B4-BE49-F238E27FC236}">
                <a16:creationId xmlns:a16="http://schemas.microsoft.com/office/drawing/2014/main" id="{753F64CA-FAC8-4A12-B35C-D0547FD79AA1}"/>
              </a:ext>
            </a:extLst>
          </p:cNvPr>
          <p:cNvSpPr>
            <a:spLocks noGrp="1"/>
          </p:cNvSpPr>
          <p:nvPr>
            <p:ph type="dt" sz="half" idx="10"/>
          </p:nvPr>
        </p:nvSpPr>
        <p:spPr>
          <a:xfrm>
            <a:off x="7772400" y="6135089"/>
            <a:ext cx="850900" cy="370171"/>
          </a:xfrm>
        </p:spPr>
        <p:txBody>
          <a:bodyPr/>
          <a:lstStyle/>
          <a:p>
            <a:fld id="{0FAAEC85-F12D-406E-8B8C-9CA77560A0C8}" type="datetime1">
              <a:rPr lang="ja-JP" altLang="en-US" smtClean="0"/>
              <a:t>2022/1/12</a:t>
            </a:fld>
            <a:endParaRPr lang="en-US" dirty="0"/>
          </a:p>
        </p:txBody>
      </p:sp>
      <p:sp>
        <p:nvSpPr>
          <p:cNvPr id="6" name="スライド番号プレースホルダー 5">
            <a:extLst>
              <a:ext uri="{FF2B5EF4-FFF2-40B4-BE49-F238E27FC236}">
                <a16:creationId xmlns:a16="http://schemas.microsoft.com/office/drawing/2014/main" id="{F7FD9457-AF79-4C25-8DCD-03E5241E660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676878618"/>
      </p:ext>
    </p:extLst>
  </p:cSld>
  <p:clrMapOvr>
    <a:masterClrMapping/>
  </p:clrMapOvr>
  <mc:AlternateContent xmlns:mc="http://schemas.openxmlformats.org/markup-compatibility/2006" xmlns:p14="http://schemas.microsoft.com/office/powerpoint/2010/main">
    <mc:Choice Requires="p14">
      <p:transition spd="slow" p14:dur="2000" advTm="47752"/>
    </mc:Choice>
    <mc:Fallback xmlns="">
      <p:transition spd="slow" advTm="477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3DB70-4DD4-4B14-BC2B-57A87449FBB6}"/>
              </a:ext>
            </a:extLst>
          </p:cNvPr>
          <p:cNvSpPr>
            <a:spLocks noGrp="1"/>
          </p:cNvSpPr>
          <p:nvPr>
            <p:ph type="title"/>
          </p:nvPr>
        </p:nvSpPr>
        <p:spPr/>
        <p:txBody>
          <a:bodyPr>
            <a:noAutofit/>
          </a:bodyPr>
          <a:lstStyle/>
          <a:p>
            <a:r>
              <a:rPr kumimoji="1" lang="en-US" altLang="ja-JP" sz="2800" dirty="0"/>
              <a:t>2</a:t>
            </a:r>
            <a:r>
              <a:rPr kumimoji="1" lang="ja-JP" altLang="en-US" sz="2800" dirty="0"/>
              <a:t>ステップ先までのスケジュールタスクの評価値の合計のうち最悪値が最小となるような𝛼の決定</a:t>
            </a:r>
          </a:p>
        </p:txBody>
      </p:sp>
      <p:sp>
        <p:nvSpPr>
          <p:cNvPr id="3" name="コンテンツ プレースホルダー 2">
            <a:extLst>
              <a:ext uri="{FF2B5EF4-FFF2-40B4-BE49-F238E27FC236}">
                <a16:creationId xmlns:a16="http://schemas.microsoft.com/office/drawing/2014/main" id="{181DB00C-258F-4E73-B532-07AC701C3B9E}"/>
              </a:ext>
            </a:extLst>
          </p:cNvPr>
          <p:cNvSpPr>
            <a:spLocks noGrp="1"/>
          </p:cNvSpPr>
          <p:nvPr>
            <p:ph idx="1"/>
          </p:nvPr>
        </p:nvSpPr>
        <p:spPr>
          <a:xfrm>
            <a:off x="1942415" y="2133599"/>
            <a:ext cx="6591985" cy="4579301"/>
          </a:xfrm>
        </p:spPr>
        <p:txBody>
          <a:bodyPr>
            <a:normAutofit/>
          </a:bodyPr>
          <a:lstStyle/>
          <a:p>
            <a:r>
              <a:rPr lang="ja-JP" altLang="en-US" sz="2000" dirty="0"/>
              <a:t>アルゴリズム</a:t>
            </a:r>
            <a:endParaRPr lang="en-US" altLang="ja-JP" sz="2000" dirty="0"/>
          </a:p>
          <a:p>
            <a:pPr marL="800100" lvl="1" indent="-342900">
              <a:buFont typeface="+mj-lt"/>
              <a:buAutoNum type="arabicPeriod"/>
            </a:pPr>
            <a:r>
              <a:rPr kumimoji="1" lang="en-US" altLang="ja-JP" dirty="0">
                <a:solidFill>
                  <a:schemeClr val="tx1"/>
                </a:solidFill>
              </a:rPr>
              <a:t>2</a:t>
            </a:r>
            <a:r>
              <a:rPr kumimoji="1" lang="ja-JP" altLang="en-US" dirty="0">
                <a:solidFill>
                  <a:schemeClr val="tx1"/>
                </a:solidFill>
              </a:rPr>
              <a:t>ステップ</a:t>
            </a:r>
            <a:r>
              <a:rPr lang="ja-JP" altLang="en-US" dirty="0">
                <a:solidFill>
                  <a:schemeClr val="tx1"/>
                </a:solidFill>
              </a:rPr>
              <a:t>分の</a:t>
            </a:r>
            <a:r>
              <a:rPr kumimoji="1" lang="ja-JP" altLang="en-US" sz="1600" dirty="0">
                <a:solidFill>
                  <a:schemeClr val="tx1"/>
                </a:solidFill>
              </a:rPr>
              <a:t>可能なスケジュールの候補を対象に</a:t>
            </a:r>
            <a:r>
              <a:rPr kumimoji="1" lang="en-US" altLang="ja-JP" sz="1600" dirty="0">
                <a:solidFill>
                  <a:schemeClr val="tx1"/>
                </a:solidFill>
              </a:rPr>
              <a:t>,</a:t>
            </a:r>
            <a:r>
              <a:rPr lang="en-US" altLang="ja-JP" dirty="0">
                <a:solidFill>
                  <a:srgbClr val="FF0000"/>
                </a:solidFill>
              </a:rPr>
              <a:t>LMCLF</a:t>
            </a:r>
            <a:r>
              <a:rPr lang="ja-JP" altLang="en-US" dirty="0">
                <a:solidFill>
                  <a:srgbClr val="FF0000"/>
                </a:solidFill>
              </a:rPr>
              <a:t>で当該スケジュールの候補が選ばれるための𝛼に関する条件</a:t>
            </a:r>
            <a:r>
              <a:rPr lang="ja-JP" altLang="en-US" dirty="0">
                <a:solidFill>
                  <a:schemeClr val="tx1"/>
                </a:solidFill>
              </a:rPr>
              <a:t>を求める</a:t>
            </a:r>
            <a:endParaRPr lang="en-US" altLang="ja-JP" dirty="0">
              <a:solidFill>
                <a:schemeClr val="tx1"/>
              </a:solidFill>
            </a:endParaRPr>
          </a:p>
          <a:p>
            <a:pPr lvl="1">
              <a:buFont typeface="+mj-lt"/>
              <a:buAutoNum type="arabicPeriod"/>
            </a:pPr>
            <a:r>
              <a:rPr kumimoji="1" lang="ja-JP" altLang="en-US" dirty="0">
                <a:solidFill>
                  <a:schemeClr val="tx1"/>
                </a:solidFill>
                <a:latin typeface="+mn-ea"/>
              </a:rPr>
              <a:t>求めた𝛼の条件が充足可能な場合</a:t>
            </a:r>
            <a:r>
              <a:rPr kumimoji="1" lang="en-US" altLang="ja-JP" dirty="0">
                <a:solidFill>
                  <a:schemeClr val="tx1"/>
                </a:solidFill>
                <a:latin typeface="+mn-ea"/>
              </a:rPr>
              <a:t>,</a:t>
            </a:r>
            <a:r>
              <a:rPr lang="ja-JP" altLang="en-US" dirty="0">
                <a:effectLst/>
                <a:latin typeface="+mn-ea"/>
              </a:rPr>
              <a:t> １ステップ目と２ステップ目のスケジュールされるタスクの評価値の合計のうち最悪値</a:t>
            </a:r>
            <a:r>
              <a:rPr kumimoji="1" lang="en-US" altLang="ja-JP" dirty="0">
                <a:solidFill>
                  <a:schemeClr val="tx1"/>
                </a:solidFill>
                <a:latin typeface="+mn-ea"/>
              </a:rPr>
              <a:t>(3.</a:t>
            </a:r>
            <a:r>
              <a:rPr kumimoji="1" lang="ja-JP" altLang="en-US" dirty="0">
                <a:solidFill>
                  <a:schemeClr val="tx1"/>
                </a:solidFill>
                <a:latin typeface="+mn-ea"/>
              </a:rPr>
              <a:t>で用いる</a:t>
            </a:r>
            <a:r>
              <a:rPr kumimoji="1" lang="en-US" altLang="ja-JP" dirty="0">
                <a:solidFill>
                  <a:schemeClr val="tx1"/>
                </a:solidFill>
                <a:latin typeface="+mn-ea"/>
              </a:rPr>
              <a:t>)</a:t>
            </a:r>
            <a:r>
              <a:rPr kumimoji="1" lang="ja-JP" altLang="en-US" dirty="0">
                <a:solidFill>
                  <a:schemeClr val="tx1"/>
                </a:solidFill>
                <a:latin typeface="+mn-ea"/>
              </a:rPr>
              <a:t>を求める</a:t>
            </a:r>
            <a:endParaRPr lang="en-US" altLang="ja-JP" dirty="0">
              <a:solidFill>
                <a:schemeClr val="tx1"/>
              </a:solidFill>
              <a:latin typeface="+mn-ea"/>
            </a:endParaRPr>
          </a:p>
          <a:p>
            <a:pPr marL="800100" lvl="1" indent="-342900">
              <a:buFont typeface="+mj-lt"/>
              <a:buAutoNum type="arabicPeriod"/>
            </a:pPr>
            <a:r>
              <a:rPr kumimoji="1" lang="en-US" altLang="ja-JP" sz="1600" dirty="0">
                <a:solidFill>
                  <a:schemeClr val="tx1"/>
                </a:solidFill>
              </a:rPr>
              <a:t>2</a:t>
            </a:r>
            <a:r>
              <a:rPr kumimoji="1" lang="ja-JP" altLang="en-US" sz="1600" dirty="0">
                <a:solidFill>
                  <a:schemeClr val="tx1"/>
                </a:solidFill>
              </a:rPr>
              <a:t>．で求めた評価値の合計のうち最悪値が</a:t>
            </a:r>
            <a:r>
              <a:rPr kumimoji="1" lang="en-US" altLang="ja-JP" sz="1600" dirty="0">
                <a:solidFill>
                  <a:schemeClr val="tx1"/>
                </a:solidFill>
              </a:rPr>
              <a:t>,</a:t>
            </a:r>
            <a:r>
              <a:rPr lang="ja-JP" altLang="en-US" dirty="0">
                <a:solidFill>
                  <a:schemeClr val="tx1"/>
                </a:solidFill>
              </a:rPr>
              <a:t>最小のスケジュール候補を決定し</a:t>
            </a:r>
            <a:r>
              <a:rPr lang="en-US" altLang="ja-JP" dirty="0">
                <a:solidFill>
                  <a:schemeClr val="tx1"/>
                </a:solidFill>
              </a:rPr>
              <a:t>,</a:t>
            </a:r>
            <a:r>
              <a:rPr lang="ja-JP" altLang="en-US" dirty="0">
                <a:solidFill>
                  <a:schemeClr val="tx1"/>
                </a:solidFill>
              </a:rPr>
              <a:t>それが選ばれるための</a:t>
            </a:r>
            <a:r>
              <a:rPr kumimoji="1" lang="ja-JP" altLang="en-US" sz="1600" dirty="0">
                <a:solidFill>
                  <a:schemeClr val="tx1"/>
                </a:solidFill>
              </a:rPr>
              <a:t>条件を満たす𝛼を</a:t>
            </a:r>
            <a:r>
              <a:rPr kumimoji="1" lang="ja-JP" altLang="en-US" dirty="0">
                <a:solidFill>
                  <a:schemeClr val="tx1"/>
                </a:solidFill>
              </a:rPr>
              <a:t>決定する</a:t>
            </a:r>
            <a:endParaRPr kumimoji="1" lang="en-US" altLang="ja-JP" dirty="0">
              <a:solidFill>
                <a:schemeClr val="tx1"/>
              </a:solidFill>
            </a:endParaRPr>
          </a:p>
          <a:p>
            <a:pPr marL="857250" lvl="2" indent="0">
              <a:buNone/>
            </a:pPr>
            <a:r>
              <a:rPr kumimoji="1" lang="ja-JP" altLang="en-US" sz="1600" dirty="0">
                <a:solidFill>
                  <a:schemeClr val="tx1"/>
                </a:solidFill>
              </a:rPr>
              <a:t>例</a:t>
            </a:r>
            <a:r>
              <a:rPr kumimoji="1" lang="en-US" altLang="ja-JP" sz="1600" dirty="0">
                <a:solidFill>
                  <a:schemeClr val="tx1"/>
                </a:solidFill>
              </a:rPr>
              <a:t>)</a:t>
            </a:r>
            <a:r>
              <a:rPr kumimoji="1" lang="ja-JP" altLang="en-US" sz="1600" dirty="0">
                <a:solidFill>
                  <a:srgbClr val="FF0000"/>
                </a:solidFill>
              </a:rPr>
              <a:t>𝛼の上限値と下限値の中央値</a:t>
            </a:r>
            <a:endParaRPr kumimoji="1" lang="en-US" altLang="ja-JP" sz="1600" dirty="0">
              <a:solidFill>
                <a:srgbClr val="FF0000"/>
              </a:solidFill>
            </a:endParaRPr>
          </a:p>
          <a:p>
            <a:pPr marL="857250" lvl="2" indent="0">
              <a:buNone/>
            </a:pPr>
            <a:endParaRPr lang="en-US" altLang="ja-JP" sz="1600" dirty="0">
              <a:solidFill>
                <a:schemeClr val="tx1"/>
              </a:solidFill>
            </a:endParaRPr>
          </a:p>
          <a:p>
            <a:pPr marL="57150" indent="0" algn="ctr">
              <a:buNone/>
            </a:pPr>
            <a:r>
              <a:rPr kumimoji="1" lang="ja-JP" altLang="en-US" sz="2000" dirty="0">
                <a:solidFill>
                  <a:schemeClr val="tx1"/>
                </a:solidFill>
              </a:rPr>
              <a:t>次のスライドから実際の実行例を示す</a:t>
            </a:r>
          </a:p>
          <a:p>
            <a:pPr marL="1200150" lvl="2" indent="-342900">
              <a:buFont typeface="+mj-lt"/>
              <a:buAutoNum type="arabicPeriod"/>
            </a:pPr>
            <a:endParaRPr lang="en-US" altLang="ja-JP" dirty="0"/>
          </a:p>
          <a:p>
            <a:pPr marL="0" indent="0">
              <a:buNone/>
            </a:pPr>
            <a:endParaRPr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E89A7CC2-2E25-43D4-ADB4-3FE7E7E2EE4E}"/>
              </a:ext>
            </a:extLst>
          </p:cNvPr>
          <p:cNvSpPr>
            <a:spLocks noGrp="1"/>
          </p:cNvSpPr>
          <p:nvPr>
            <p:ph type="dt" sz="half" idx="10"/>
          </p:nvPr>
        </p:nvSpPr>
        <p:spPr/>
        <p:txBody>
          <a:bodyPr/>
          <a:lstStyle/>
          <a:p>
            <a:fld id="{5527A2C3-C610-4603-9D33-9B8F70F3A57B}" type="datetime1">
              <a:rPr lang="ja-JP" altLang="en-US" smtClean="0"/>
              <a:t>2022/1/12</a:t>
            </a:fld>
            <a:endParaRPr lang="en-US" dirty="0"/>
          </a:p>
        </p:txBody>
      </p:sp>
      <p:sp>
        <p:nvSpPr>
          <p:cNvPr id="5" name="スライド番号プレースホルダー 4">
            <a:extLst>
              <a:ext uri="{FF2B5EF4-FFF2-40B4-BE49-F238E27FC236}">
                <a16:creationId xmlns:a16="http://schemas.microsoft.com/office/drawing/2014/main" id="{968D4CDC-6E62-43BB-9DCD-E56601094AC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121581313"/>
      </p:ext>
    </p:extLst>
  </p:cSld>
  <p:clrMapOvr>
    <a:masterClrMapping/>
  </p:clrMapOvr>
  <mc:AlternateContent xmlns:mc="http://schemas.openxmlformats.org/markup-compatibility/2006" xmlns:p14="http://schemas.microsoft.com/office/powerpoint/2010/main">
    <mc:Choice Requires="p14">
      <p:transition spd="slow" p14:dur="2000" advTm="57860"/>
    </mc:Choice>
    <mc:Fallback xmlns="">
      <p:transition spd="slow" advTm="5786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2963740" y="293563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3086463" y="2483800"/>
            <a:ext cx="1243363"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2975317" y="5509823"/>
            <a:ext cx="1243367"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43892"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67775"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798098"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14563"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3856442545"/>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57616" r="-102966" b="-124503"/>
                          </a:stretch>
                        </a:blip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276744" r="-102966" b="-118605"/>
                          </a:stretch>
                        </a:blip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372414" r="-102966" b="-17241"/>
                          </a:stretch>
                        </a:blip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a:bodyPr>
          <a:lstStyle/>
          <a:p>
            <a:r>
              <a:rPr kumimoji="1" lang="ja-JP" altLang="en-US" sz="3200" dirty="0"/>
              <a:t>アルゴリズムの実行</a:t>
            </a:r>
            <a:r>
              <a:rPr lang="ja-JP" altLang="en-US" sz="3200" dirty="0"/>
              <a:t>例</a:t>
            </a:r>
            <a:r>
              <a:rPr lang="en-US" altLang="ja-JP" sz="3200" dirty="0"/>
              <a:t>(1/3)</a:t>
            </a:r>
            <a:endParaRPr kumimoji="1" lang="ja-JP" altLang="en-US" sz="3200" dirty="0"/>
          </a:p>
        </p:txBody>
      </p:sp>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13</a:t>
            </a:fld>
            <a:endParaRPr 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4B2DA85-3834-42D1-A09C-D7D1A30513AB}"/>
                  </a:ext>
                </a:extLst>
              </p:cNvPr>
              <p:cNvSpPr txBox="1"/>
              <p:nvPr/>
            </p:nvSpPr>
            <p:spPr>
              <a:xfrm>
                <a:off x="4080902" y="5378541"/>
                <a:ext cx="5063098" cy="1477328"/>
              </a:xfrm>
              <a:prstGeom prst="rect">
                <a:avLst/>
              </a:prstGeom>
              <a:noFill/>
            </p:spPr>
            <p:txBody>
              <a:bodyPr wrap="square" rtlCol="0">
                <a:spAutoFit/>
              </a:bodyPr>
              <a:lstStyle/>
              <a:p>
                <a:r>
                  <a:rPr lang="en-US" altLang="ja-JP" dirty="0">
                    <a:solidFill>
                      <a:schemeClr val="tx1"/>
                    </a:solidFill>
                  </a:rPr>
                  <a:t>LMCLF</a:t>
                </a:r>
                <a:r>
                  <a:rPr lang="ja-JP" altLang="en-US" dirty="0">
                    <a:solidFill>
                      <a:schemeClr val="tx1"/>
                    </a:solidFill>
                  </a:rPr>
                  <a:t>で</a:t>
                </a:r>
                <a:r>
                  <a:rPr lang="en-US" altLang="ja-JP" dirty="0">
                    <a:solidFill>
                      <a:schemeClr val="tx1"/>
                    </a:solidFill>
                  </a:rPr>
                  <a:t>,</a:t>
                </a:r>
                <a:r>
                  <a:rPr lang="ja-JP" altLang="en-US" dirty="0">
                    <a:solidFill>
                      <a:schemeClr val="tx1"/>
                    </a:solidFill>
                  </a:rPr>
                  <a:t>初期状態において</a:t>
                </a:r>
                <a:endParaRPr lang="en-US" altLang="ja-JP" dirty="0">
                  <a:solidFill>
                    <a:schemeClr val="tx1"/>
                  </a:solidFill>
                </a:endParaRPr>
              </a:p>
              <a:p>
                <a:r>
                  <a:rPr lang="en-US" altLang="ja-JP" dirty="0">
                    <a:solidFill>
                      <a:schemeClr val="tx1"/>
                    </a:solidFill>
                    <a:highlight>
                      <a:srgbClr val="FFFF00"/>
                    </a:highlight>
                  </a:rPr>
                  <a:t>task1,2</a:t>
                </a:r>
                <a:r>
                  <a:rPr lang="ja-JP" altLang="en-US" dirty="0">
                    <a:solidFill>
                      <a:schemeClr val="tx1"/>
                    </a:solidFill>
                  </a:rPr>
                  <a:t>がスケジュールされ</a:t>
                </a:r>
                <a:r>
                  <a:rPr lang="en-US" altLang="ja-JP" dirty="0">
                    <a:solidFill>
                      <a:schemeClr val="tx1"/>
                    </a:solidFill>
                  </a:rPr>
                  <a:t>,</a:t>
                </a:r>
                <a:r>
                  <a:rPr lang="ja-JP" altLang="en-US" dirty="0">
                    <a:solidFill>
                      <a:schemeClr val="tx1"/>
                    </a:solidFill>
                  </a:rPr>
                  <a:t>かつ</a:t>
                </a:r>
                <a:r>
                  <a:rPr lang="en-US" altLang="ja-JP" dirty="0">
                    <a:solidFill>
                      <a:schemeClr val="tx1"/>
                    </a:solidFill>
                  </a:rPr>
                  <a:t>,</a:t>
                </a:r>
                <a:endParaRPr lang="ja-JP" altLang="en-US" dirty="0">
                  <a:solidFill>
                    <a:schemeClr val="tx1"/>
                  </a:solidFill>
                </a:endParaRPr>
              </a:p>
              <a:p>
                <a:r>
                  <a:rPr lang="ja-JP" altLang="en-US" dirty="0">
                    <a:solidFill>
                      <a:schemeClr val="tx1"/>
                    </a:solidFill>
                  </a:rPr>
                  <a:t>その次の状態でも</a:t>
                </a:r>
                <a:r>
                  <a:rPr lang="en-US" altLang="ja-JP" dirty="0">
                    <a:solidFill>
                      <a:schemeClr val="tx1"/>
                    </a:solidFill>
                    <a:highlight>
                      <a:srgbClr val="FFFF00"/>
                    </a:highlight>
                  </a:rPr>
                  <a:t>task1,2</a:t>
                </a:r>
                <a:r>
                  <a:rPr lang="ja-JP" altLang="en-US" dirty="0">
                    <a:solidFill>
                      <a:schemeClr val="tx1"/>
                    </a:solidFill>
                  </a:rPr>
                  <a:t>がスケジュール</a:t>
                </a:r>
                <a:endParaRPr lang="en-US" altLang="ja-JP" dirty="0">
                  <a:solidFill>
                    <a:schemeClr val="tx1"/>
                  </a:solidFill>
                </a:endParaRPr>
              </a:p>
              <a:p>
                <a:r>
                  <a:rPr lang="ja-JP" altLang="en-US" dirty="0">
                    <a:solidFill>
                      <a:schemeClr val="tx1"/>
                    </a:solidFill>
                  </a:rPr>
                  <a:t>されるための𝛼の範囲は</a:t>
                </a:r>
              </a:p>
              <a:p>
                <a:r>
                  <a:rPr kumimoji="1" lang="en-US" altLang="ja-JP" dirty="0">
                    <a:solidFill>
                      <a:srgbClr val="FF0000"/>
                    </a:solidFill>
                  </a:rPr>
                  <a:t>0 &lt; </a:t>
                </a:r>
                <a14:m>
                  <m:oMath xmlns:m="http://schemas.openxmlformats.org/officeDocument/2006/math">
                    <m:r>
                      <a:rPr lang="en-US" altLang="ja-JP" i="1" smtClean="0">
                        <a:solidFill>
                          <a:srgbClr val="FF0000"/>
                        </a:solidFill>
                        <a:latin typeface="Cambria Math" panose="02040503050406030204" pitchFamily="18" charset="0"/>
                      </a:rPr>
                      <m:t>𝛼</m:t>
                    </m:r>
                  </m:oMath>
                </a14:m>
                <a:r>
                  <a:rPr kumimoji="1" lang="ja-JP" altLang="en-US" dirty="0">
                    <a:solidFill>
                      <a:srgbClr val="FF0000"/>
                    </a:solidFill>
                  </a:rPr>
                  <a:t> </a:t>
                </a:r>
                <a:r>
                  <a:rPr kumimoji="1" lang="en-US" altLang="ja-JP" dirty="0">
                    <a:solidFill>
                      <a:srgbClr val="FF0000"/>
                    </a:solidFill>
                  </a:rPr>
                  <a:t>&lt;</a:t>
                </a:r>
                <a:r>
                  <a:rPr kumimoji="1" lang="ja-JP" altLang="en-US" dirty="0">
                    <a:solidFill>
                      <a:srgbClr val="FF0000"/>
                    </a:solidFill>
                  </a:rPr>
                  <a:t> </a:t>
                </a:r>
                <a:r>
                  <a:rPr kumimoji="1" lang="en-US" altLang="ja-JP" dirty="0">
                    <a:solidFill>
                      <a:srgbClr val="FF0000"/>
                    </a:solidFill>
                  </a:rPr>
                  <a:t>2</a:t>
                </a:r>
                <a:r>
                  <a:rPr kumimoji="1" lang="ja-JP" altLang="en-US" dirty="0">
                    <a:solidFill>
                      <a:srgbClr val="FF0000"/>
                    </a:solidFill>
                  </a:rPr>
                  <a:t>　</a:t>
                </a:r>
                <a:r>
                  <a:rPr kumimoji="1" lang="ja-JP" altLang="en-US" dirty="0">
                    <a:solidFill>
                      <a:schemeClr val="tx1"/>
                    </a:solidFill>
                  </a:rPr>
                  <a:t>となる</a:t>
                </a:r>
                <a:endParaRPr kumimoji="1" lang="en-US" altLang="ja-JP" dirty="0">
                  <a:solidFill>
                    <a:schemeClr val="tx1"/>
                  </a:solidFill>
                </a:endParaRPr>
              </a:p>
            </p:txBody>
          </p:sp>
        </mc:Choice>
        <mc:Fallback xmlns="">
          <p:sp>
            <p:nvSpPr>
              <p:cNvPr id="4" name="テキスト ボックス 3">
                <a:extLst>
                  <a:ext uri="{FF2B5EF4-FFF2-40B4-BE49-F238E27FC236}">
                    <a16:creationId xmlns:a16="http://schemas.microsoft.com/office/drawing/2014/main" id="{14B2DA85-3834-42D1-A09C-D7D1A30513AB}"/>
                  </a:ext>
                </a:extLst>
              </p:cNvPr>
              <p:cNvSpPr txBox="1">
                <a:spLocks noRot="1" noChangeAspect="1" noMove="1" noResize="1" noEditPoints="1" noAdjustHandles="1" noChangeArrowheads="1" noChangeShapeType="1" noTextEdit="1"/>
              </p:cNvSpPr>
              <p:nvPr/>
            </p:nvSpPr>
            <p:spPr>
              <a:xfrm>
                <a:off x="4080902" y="5378541"/>
                <a:ext cx="5063098" cy="1477328"/>
              </a:xfrm>
              <a:prstGeom prst="rect">
                <a:avLst/>
              </a:prstGeom>
              <a:blipFill>
                <a:blip r:embed="rId20"/>
                <a:stretch>
                  <a:fillRect l="-963" t="-3704" b="-6173"/>
                </a:stretch>
              </a:blipFill>
            </p:spPr>
            <p:txBody>
              <a:bodyPr/>
              <a:lstStyle/>
              <a:p>
                <a:r>
                  <a:rPr lang="ja-JP" altLang="en-US">
                    <a:noFill/>
                  </a:rPr>
                  <a:t> </a:t>
                </a:r>
              </a:p>
            </p:txBody>
          </p:sp>
        </mc:Fallback>
      </mc:AlternateContent>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829504069"/>
              </p:ext>
            </p:extLst>
          </p:nvPr>
        </p:nvGraphicFramePr>
        <p:xfrm>
          <a:off x="1328935" y="5949334"/>
          <a:ext cx="1621465" cy="741680"/>
        </p:xfrm>
        <a:graphic>
          <a:graphicData uri="http://schemas.openxmlformats.org/drawingml/2006/table">
            <a:tbl>
              <a:tblPr firstRow="1" bandRow="1">
                <a:tableStyleId>{5940675A-B579-460E-94D1-54222C63F5DA}</a:tableStyleId>
              </a:tblPr>
              <a:tblGrid>
                <a:gridCol w="1621465">
                  <a:extLst>
                    <a:ext uri="{9D8B030D-6E8A-4147-A177-3AD203B41FA5}">
                      <a16:colId xmlns:a16="http://schemas.microsoft.com/office/drawing/2014/main" val="353912794"/>
                    </a:ext>
                  </a:extLst>
                </a:gridCol>
              </a:tblGrid>
              <a:tr h="370840">
                <a:tc>
                  <a:txBody>
                    <a:bodyPr/>
                    <a:lstStyle/>
                    <a:p>
                      <a:pPr algn="ctr"/>
                      <a:r>
                        <a:rPr kumimoji="1" lang="ja-JP" altLang="en-US" dirty="0"/>
                        <a:t>プロセッサ数</a:t>
                      </a:r>
                    </a:p>
                  </a:txBody>
                  <a:tcPr/>
                </a:tc>
                <a:extLst>
                  <a:ext uri="{0D108BD9-81ED-4DB2-BD59-A6C34878D82A}">
                    <a16:rowId xmlns:a16="http://schemas.microsoft.com/office/drawing/2014/main" val="2465011411"/>
                  </a:ext>
                </a:extLst>
              </a:tr>
              <a:tr h="370840">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282294286"/>
                  </a:ext>
                </a:extLst>
              </a:tr>
            </a:tbl>
          </a:graphicData>
        </a:graphic>
      </p:graphicFrame>
      <p:sp>
        <p:nvSpPr>
          <p:cNvPr id="5" name="四角形: 角を丸くする 4">
            <a:extLst>
              <a:ext uri="{FF2B5EF4-FFF2-40B4-BE49-F238E27FC236}">
                <a16:creationId xmlns:a16="http://schemas.microsoft.com/office/drawing/2014/main" id="{556746D4-FE0C-425B-A3CC-387E2FFF6C04}"/>
              </a:ext>
            </a:extLst>
          </p:cNvPr>
          <p:cNvSpPr/>
          <p:nvPr/>
        </p:nvSpPr>
        <p:spPr>
          <a:xfrm>
            <a:off x="4218684" y="1275907"/>
            <a:ext cx="4817237" cy="15987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28600" indent="-228600">
              <a:buFont typeface="+mj-lt"/>
              <a:buAutoNum type="arabicPeriod"/>
            </a:pPr>
            <a:r>
              <a:rPr kumimoji="1" lang="en-US" altLang="ja-JP" sz="1200" dirty="0">
                <a:solidFill>
                  <a:schemeClr val="tx1"/>
                </a:solidFill>
                <a:highlight>
                  <a:srgbClr val="FFFF00"/>
                </a:highlight>
                <a:latin typeface="+mn-ea"/>
              </a:rPr>
              <a:t>2</a:t>
            </a:r>
            <a:r>
              <a:rPr kumimoji="1" lang="ja-JP" altLang="en-US" sz="1200" dirty="0">
                <a:solidFill>
                  <a:schemeClr val="tx1"/>
                </a:solidFill>
                <a:highlight>
                  <a:srgbClr val="FFFF00"/>
                </a:highlight>
                <a:latin typeface="+mn-ea"/>
              </a:rPr>
              <a:t>ステップ</a:t>
            </a:r>
            <a:r>
              <a:rPr lang="ja-JP" altLang="en-US" sz="1200" dirty="0">
                <a:solidFill>
                  <a:schemeClr val="tx1"/>
                </a:solidFill>
                <a:highlight>
                  <a:srgbClr val="FFFF00"/>
                </a:highlight>
                <a:latin typeface="+mn-ea"/>
              </a:rPr>
              <a:t>分の</a:t>
            </a:r>
            <a:r>
              <a:rPr kumimoji="1" lang="ja-JP" altLang="en-US" sz="1200" dirty="0">
                <a:solidFill>
                  <a:schemeClr val="tx1"/>
                </a:solidFill>
                <a:highlight>
                  <a:srgbClr val="FFFF00"/>
                </a:highlight>
                <a:latin typeface="+mn-ea"/>
              </a:rPr>
              <a:t>可能なスケジュールの候補を対象に</a:t>
            </a:r>
            <a:r>
              <a:rPr kumimoji="1" lang="en-US" altLang="ja-JP" sz="1200" dirty="0">
                <a:solidFill>
                  <a:schemeClr val="tx1"/>
                </a:solidFill>
                <a:highlight>
                  <a:srgbClr val="FFFF00"/>
                </a:highlight>
                <a:latin typeface="+mn-ea"/>
              </a:rPr>
              <a:t>,</a:t>
            </a:r>
            <a:r>
              <a:rPr lang="en-US" altLang="ja-JP" sz="1200" dirty="0">
                <a:solidFill>
                  <a:schemeClr val="tx1"/>
                </a:solidFill>
                <a:highlight>
                  <a:srgbClr val="FFFF00"/>
                </a:highlight>
                <a:latin typeface="+mn-ea"/>
              </a:rPr>
              <a:t>LMCLF</a:t>
            </a:r>
            <a:r>
              <a:rPr lang="ja-JP" altLang="en-US" sz="1200" dirty="0">
                <a:solidFill>
                  <a:schemeClr val="tx1"/>
                </a:solidFill>
                <a:highlight>
                  <a:srgbClr val="FFFF00"/>
                </a:highlight>
                <a:latin typeface="+mn-ea"/>
              </a:rPr>
              <a:t>で当該スケジュールの候補が選ばれるための𝛼に関する条件を求める</a:t>
            </a:r>
            <a:endParaRPr lang="en-US" altLang="ja-JP" sz="1200" dirty="0">
              <a:solidFill>
                <a:schemeClr val="tx1"/>
              </a:solidFill>
              <a:highlight>
                <a:srgbClr val="FFFF00"/>
              </a:highlight>
              <a:latin typeface="+mn-ea"/>
            </a:endParaRPr>
          </a:p>
          <a:p>
            <a:pPr marL="228600" indent="-228600">
              <a:buFont typeface="+mj-lt"/>
              <a:buAutoNum type="arabicPeriod"/>
            </a:pPr>
            <a:r>
              <a:rPr kumimoji="1" lang="ja-JP" altLang="en-US" sz="1200" dirty="0">
                <a:solidFill>
                  <a:schemeClr val="tx1"/>
                </a:solidFill>
                <a:latin typeface="+mn-ea"/>
              </a:rPr>
              <a:t>求めた𝛼の条件が充足可能な場合</a:t>
            </a:r>
            <a:r>
              <a:rPr kumimoji="1" lang="en-US" altLang="ja-JP" sz="1200" dirty="0">
                <a:solidFill>
                  <a:schemeClr val="tx1"/>
                </a:solidFill>
                <a:latin typeface="+mn-ea"/>
              </a:rPr>
              <a:t>,</a:t>
            </a:r>
            <a:r>
              <a:rPr lang="ja-JP" altLang="en-US" sz="1200" dirty="0">
                <a:effectLst/>
                <a:latin typeface="+mn-ea"/>
              </a:rPr>
              <a:t> １ステップ目と２ステップ目のスケジュールされるタスクの評価値の合計のうち最悪値</a:t>
            </a:r>
            <a:r>
              <a:rPr kumimoji="1" lang="en-US" altLang="ja-JP" sz="1200" dirty="0">
                <a:solidFill>
                  <a:schemeClr val="tx1"/>
                </a:solidFill>
                <a:latin typeface="+mn-ea"/>
              </a:rPr>
              <a:t>(3.</a:t>
            </a:r>
            <a:r>
              <a:rPr kumimoji="1" lang="ja-JP" altLang="en-US" sz="1200" dirty="0">
                <a:solidFill>
                  <a:schemeClr val="tx1"/>
                </a:solidFill>
                <a:latin typeface="+mn-ea"/>
              </a:rPr>
              <a:t>で用いる</a:t>
            </a:r>
            <a:r>
              <a:rPr kumimoji="1" lang="en-US" altLang="ja-JP" sz="1200" dirty="0">
                <a:solidFill>
                  <a:schemeClr val="tx1"/>
                </a:solidFill>
                <a:latin typeface="+mn-ea"/>
              </a:rPr>
              <a:t>)</a:t>
            </a:r>
            <a:r>
              <a:rPr kumimoji="1" lang="ja-JP" altLang="en-US" sz="1200" dirty="0">
                <a:solidFill>
                  <a:schemeClr val="tx1"/>
                </a:solidFill>
                <a:latin typeface="+mn-ea"/>
              </a:rPr>
              <a:t>を求める</a:t>
            </a:r>
            <a:endParaRPr lang="en-US" altLang="ja-JP" sz="1200" dirty="0">
              <a:solidFill>
                <a:schemeClr val="tx1"/>
              </a:solidFill>
              <a:latin typeface="+mn-ea"/>
            </a:endParaRPr>
          </a:p>
          <a:p>
            <a:pPr marL="228600" indent="-228600">
              <a:buFont typeface="+mj-lt"/>
              <a:buAutoNum type="arabicPeriod"/>
            </a:pPr>
            <a:r>
              <a:rPr kumimoji="1" lang="en-US" altLang="ja-JP" sz="1200" dirty="0">
                <a:solidFill>
                  <a:schemeClr val="tx1"/>
                </a:solidFill>
                <a:latin typeface="+mn-ea"/>
              </a:rPr>
              <a:t>2</a:t>
            </a:r>
            <a:r>
              <a:rPr kumimoji="1" lang="ja-JP" altLang="en-US" sz="1200" dirty="0">
                <a:solidFill>
                  <a:schemeClr val="tx1"/>
                </a:solidFill>
                <a:latin typeface="+mn-ea"/>
              </a:rPr>
              <a:t>．で求めた評価値の合計のうち最悪値が</a:t>
            </a:r>
            <a:r>
              <a:rPr kumimoji="1" lang="en-US" altLang="ja-JP" sz="1200" dirty="0">
                <a:solidFill>
                  <a:schemeClr val="tx1"/>
                </a:solidFill>
                <a:latin typeface="+mn-ea"/>
              </a:rPr>
              <a:t>,</a:t>
            </a:r>
            <a:r>
              <a:rPr lang="ja-JP" altLang="en-US" sz="1200" dirty="0">
                <a:solidFill>
                  <a:schemeClr val="tx1"/>
                </a:solidFill>
                <a:latin typeface="+mn-ea"/>
              </a:rPr>
              <a:t>最小のスケジュール候補を決定し</a:t>
            </a:r>
            <a:r>
              <a:rPr lang="en-US" altLang="ja-JP" sz="1200" dirty="0">
                <a:solidFill>
                  <a:schemeClr val="tx1"/>
                </a:solidFill>
                <a:latin typeface="+mn-ea"/>
              </a:rPr>
              <a:t>,</a:t>
            </a:r>
            <a:r>
              <a:rPr lang="ja-JP" altLang="en-US" sz="1200" dirty="0">
                <a:solidFill>
                  <a:schemeClr val="tx1"/>
                </a:solidFill>
                <a:latin typeface="+mn-ea"/>
              </a:rPr>
              <a:t>それが選ばれるための</a:t>
            </a:r>
            <a:r>
              <a:rPr kumimoji="1" lang="ja-JP" altLang="en-US" sz="1200" dirty="0">
                <a:solidFill>
                  <a:schemeClr val="tx1"/>
                </a:solidFill>
                <a:latin typeface="+mn-ea"/>
              </a:rPr>
              <a:t>条件を満たす𝛼を決定する</a:t>
            </a:r>
            <a:endParaRPr kumimoji="1" lang="en-US" altLang="ja-JP" sz="1200" dirty="0">
              <a:solidFill>
                <a:schemeClr val="tx1"/>
              </a:solidFill>
              <a:latin typeface="+mn-ea"/>
            </a:endParaRPr>
          </a:p>
        </p:txBody>
      </p:sp>
    </p:spTree>
    <p:extLst>
      <p:ext uri="{BB962C8B-B14F-4D97-AF65-F5344CB8AC3E}">
        <p14:creationId xmlns:p14="http://schemas.microsoft.com/office/powerpoint/2010/main" val="1921148949"/>
      </p:ext>
    </p:extLst>
  </p:cSld>
  <p:clrMapOvr>
    <a:masterClrMapping/>
  </p:clrMapOvr>
  <mc:AlternateContent xmlns:mc="http://schemas.openxmlformats.org/markup-compatibility/2006" xmlns:p14="http://schemas.microsoft.com/office/powerpoint/2010/main">
    <mc:Choice Requires="p14">
      <p:transition spd="slow" p14:dur="2000" advTm="18263"/>
    </mc:Choice>
    <mc:Fallback xmlns="">
      <p:transition spd="slow" advTm="1826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2963740" y="293563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3105841" y="2457683"/>
            <a:ext cx="1243363"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2992917" y="5509058"/>
            <a:ext cx="1243367"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43892"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67775"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798098"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14563"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3856442545"/>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57616" r="-102966" b="-124503"/>
                          </a:stretch>
                        </a:blip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276744" r="-102966" b="-118605"/>
                          </a:stretch>
                        </a:blip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372414" r="-102966" b="-17241"/>
                          </a:stretch>
                        </a:blip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a:bodyPr>
          <a:lstStyle/>
          <a:p>
            <a:r>
              <a:rPr kumimoji="1" lang="ja-JP" altLang="en-US" sz="3200" dirty="0"/>
              <a:t>アルゴリズムの実行例</a:t>
            </a:r>
            <a:r>
              <a:rPr kumimoji="1" lang="en-US" altLang="ja-JP" sz="3200" dirty="0"/>
              <a:t>(2/3)</a:t>
            </a:r>
            <a:endParaRPr kumimoji="1" lang="ja-JP" altLang="en-US" sz="3200" dirty="0"/>
          </a:p>
        </p:txBody>
      </p:sp>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14</a:t>
            </a:fld>
            <a:endParaRPr 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4B2DA85-3834-42D1-A09C-D7D1A30513AB}"/>
                  </a:ext>
                </a:extLst>
              </p:cNvPr>
              <p:cNvSpPr txBox="1"/>
              <p:nvPr/>
            </p:nvSpPr>
            <p:spPr>
              <a:xfrm>
                <a:off x="4152400" y="5503942"/>
                <a:ext cx="4949804" cy="1323439"/>
              </a:xfrm>
              <a:prstGeom prst="rect">
                <a:avLst/>
              </a:prstGeom>
              <a:noFill/>
            </p:spPr>
            <p:txBody>
              <a:bodyPr wrap="square" rtlCol="0">
                <a:spAutoFit/>
              </a:bodyPr>
              <a:lstStyle/>
              <a:p>
                <a:r>
                  <a:rPr lang="ja-JP" altLang="en-US" sz="1600" dirty="0"/>
                  <a:t>先ほど求められた</a:t>
                </a:r>
                <a14:m>
                  <m:oMath xmlns:m="http://schemas.openxmlformats.org/officeDocument/2006/math">
                    <m:r>
                      <a:rPr lang="en-US" altLang="ja-JP" sz="1600" i="1" smtClean="0">
                        <a:latin typeface="Cambria Math" panose="02040503050406030204" pitchFamily="18" charset="0"/>
                      </a:rPr>
                      <m:t>𝛼</m:t>
                    </m:r>
                  </m:oMath>
                </a14:m>
                <a:r>
                  <a:rPr kumimoji="1" lang="ja-JP" altLang="en-US" sz="1600" dirty="0"/>
                  <a:t>の範囲は</a:t>
                </a:r>
                <a:r>
                  <a:rPr kumimoji="1" lang="en-US" altLang="ja-JP" sz="1600" dirty="0"/>
                  <a:t>,0 &lt; </a:t>
                </a:r>
                <a14:m>
                  <m:oMath xmlns:m="http://schemas.openxmlformats.org/officeDocument/2006/math">
                    <m:r>
                      <a:rPr lang="en-US" altLang="ja-JP" sz="1600" i="1" smtClean="0">
                        <a:latin typeface="Cambria Math" panose="02040503050406030204" pitchFamily="18" charset="0"/>
                      </a:rPr>
                      <m:t>𝛼</m:t>
                    </m:r>
                  </m:oMath>
                </a14:m>
                <a:r>
                  <a:rPr kumimoji="1" lang="ja-JP" altLang="en-US" sz="1600" dirty="0"/>
                  <a:t> </a:t>
                </a:r>
                <a:r>
                  <a:rPr kumimoji="1" lang="en-US" altLang="ja-JP" sz="1600" dirty="0"/>
                  <a:t>&lt;</a:t>
                </a:r>
                <a:r>
                  <a:rPr kumimoji="1" lang="ja-JP" altLang="en-US" sz="1600" dirty="0"/>
                  <a:t> </a:t>
                </a:r>
                <a:r>
                  <a:rPr kumimoji="1" lang="en-US" altLang="ja-JP" sz="1600" dirty="0"/>
                  <a:t>2</a:t>
                </a:r>
              </a:p>
              <a:p>
                <a:r>
                  <a:rPr kumimoji="1" lang="ja-JP" altLang="en-US" sz="1600" dirty="0"/>
                  <a:t>上記の範囲は充足可能なので</a:t>
                </a:r>
                <a:endParaRPr kumimoji="1" lang="en-US" altLang="ja-JP" sz="1600" dirty="0"/>
              </a:p>
              <a:p>
                <a:r>
                  <a:rPr kumimoji="1" lang="en-US" altLang="ja-JP" sz="1600" dirty="0">
                    <a:highlight>
                      <a:srgbClr val="FFFF00"/>
                    </a:highlight>
                  </a:rPr>
                  <a:t>t</a:t>
                </a:r>
                <a:r>
                  <a:rPr kumimoji="1" lang="en-US" altLang="ja-JP" sz="1600" dirty="0">
                    <a:solidFill>
                      <a:schemeClr val="tx1"/>
                    </a:solidFill>
                    <a:highlight>
                      <a:srgbClr val="FFFF00"/>
                    </a:highlight>
                  </a:rPr>
                  <a:t>ask1,2</a:t>
                </a:r>
                <a:r>
                  <a:rPr kumimoji="1" lang="ja-JP" altLang="en-US" sz="1600" dirty="0">
                    <a:solidFill>
                      <a:schemeClr val="tx1"/>
                    </a:solidFill>
                  </a:rPr>
                  <a:t>が</a:t>
                </a:r>
                <a:r>
                  <a:rPr kumimoji="1" lang="en-US" altLang="ja-JP" sz="1600" dirty="0">
                    <a:solidFill>
                      <a:schemeClr val="tx1"/>
                    </a:solidFill>
                  </a:rPr>
                  <a:t>2</a:t>
                </a:r>
                <a:r>
                  <a:rPr kumimoji="1" lang="ja-JP" altLang="en-US" sz="1600" dirty="0">
                    <a:solidFill>
                      <a:schemeClr val="tx1"/>
                    </a:solidFill>
                  </a:rPr>
                  <a:t>回スケジュールされる場合の</a:t>
                </a:r>
                <a:endParaRPr kumimoji="1" lang="en-US" altLang="ja-JP" sz="1600" dirty="0">
                  <a:solidFill>
                    <a:schemeClr val="tx1"/>
                  </a:solidFill>
                </a:endParaRPr>
              </a:p>
              <a:p>
                <a:r>
                  <a:rPr kumimoji="1" lang="ja-JP" altLang="en-US" sz="1600" dirty="0"/>
                  <a:t>評価値の合計のうち最悪値は</a:t>
                </a:r>
                <a:r>
                  <a:rPr kumimoji="1" lang="en-US" altLang="ja-JP" sz="1600" dirty="0">
                    <a:solidFill>
                      <a:schemeClr val="tx1"/>
                    </a:solidFill>
                  </a:rPr>
                  <a:t>,</a:t>
                </a:r>
                <a:r>
                  <a:rPr kumimoji="1" lang="ja-JP" altLang="en-US" sz="1600" dirty="0">
                    <a:solidFill>
                      <a:schemeClr val="tx1"/>
                    </a:solidFill>
                  </a:rPr>
                  <a:t> </a:t>
                </a:r>
                <a:endParaRPr kumimoji="1" lang="en-US" altLang="ja-JP" sz="1600" dirty="0">
                  <a:solidFill>
                    <a:schemeClr val="tx1"/>
                  </a:solidFill>
                </a:endParaRPr>
              </a:p>
              <a:p>
                <a:r>
                  <a:rPr kumimoji="1" lang="en-US" altLang="ja-JP" sz="1600" dirty="0">
                    <a:solidFill>
                      <a:schemeClr val="tx1"/>
                    </a:solidFill>
                  </a:rPr>
                  <a:t>(27+29) + (27+27) =</a:t>
                </a:r>
                <a:r>
                  <a:rPr kumimoji="1" lang="en-US" altLang="ja-JP" sz="1600" dirty="0">
                    <a:solidFill>
                      <a:srgbClr val="FF0000"/>
                    </a:solidFill>
                  </a:rPr>
                  <a:t>110</a:t>
                </a:r>
              </a:p>
            </p:txBody>
          </p:sp>
        </mc:Choice>
        <mc:Fallback xmlns="">
          <p:sp>
            <p:nvSpPr>
              <p:cNvPr id="4" name="テキスト ボックス 3">
                <a:extLst>
                  <a:ext uri="{FF2B5EF4-FFF2-40B4-BE49-F238E27FC236}">
                    <a16:creationId xmlns:a16="http://schemas.microsoft.com/office/drawing/2014/main" id="{14B2DA85-3834-42D1-A09C-D7D1A30513AB}"/>
                  </a:ext>
                </a:extLst>
              </p:cNvPr>
              <p:cNvSpPr txBox="1">
                <a:spLocks noRot="1" noChangeAspect="1" noMove="1" noResize="1" noEditPoints="1" noAdjustHandles="1" noChangeArrowheads="1" noChangeShapeType="1" noTextEdit="1"/>
              </p:cNvSpPr>
              <p:nvPr/>
            </p:nvSpPr>
            <p:spPr>
              <a:xfrm>
                <a:off x="4152400" y="5503942"/>
                <a:ext cx="4949804" cy="1323439"/>
              </a:xfrm>
              <a:prstGeom prst="rect">
                <a:avLst/>
              </a:prstGeom>
              <a:blipFill>
                <a:blip r:embed="rId20"/>
                <a:stretch>
                  <a:fillRect l="-616" t="-3226" b="-5069"/>
                </a:stretch>
              </a:blipFill>
            </p:spPr>
            <p:txBody>
              <a:bodyPr/>
              <a:lstStyle/>
              <a:p>
                <a:r>
                  <a:rPr lang="ja-JP" altLang="en-US">
                    <a:noFill/>
                  </a:rPr>
                  <a:t> </a:t>
                </a:r>
              </a:p>
            </p:txBody>
          </p:sp>
        </mc:Fallback>
      </mc:AlternateContent>
      <p:graphicFrame>
        <p:nvGraphicFramePr>
          <p:cNvPr id="119" name="表 4">
            <a:extLst>
              <a:ext uri="{FF2B5EF4-FFF2-40B4-BE49-F238E27FC236}">
                <a16:creationId xmlns:a16="http://schemas.microsoft.com/office/drawing/2014/main" id="{5791B693-F9C7-448A-AC27-90AD9A3BC59C}"/>
              </a:ext>
            </a:extLst>
          </p:cNvPr>
          <p:cNvGraphicFramePr>
            <a:graphicFrameLocks noGrp="1"/>
          </p:cNvGraphicFramePr>
          <p:nvPr>
            <p:extLst>
              <p:ext uri="{D42A27DB-BD31-4B8C-83A1-F6EECF244321}">
                <p14:modId xmlns:p14="http://schemas.microsoft.com/office/powerpoint/2010/main" val="674165786"/>
              </p:ext>
            </p:extLst>
          </p:nvPr>
        </p:nvGraphicFramePr>
        <p:xfrm>
          <a:off x="1328935" y="5949334"/>
          <a:ext cx="1621465" cy="741680"/>
        </p:xfrm>
        <a:graphic>
          <a:graphicData uri="http://schemas.openxmlformats.org/drawingml/2006/table">
            <a:tbl>
              <a:tblPr firstRow="1" bandRow="1">
                <a:tableStyleId>{5940675A-B579-460E-94D1-54222C63F5DA}</a:tableStyleId>
              </a:tblPr>
              <a:tblGrid>
                <a:gridCol w="1621465">
                  <a:extLst>
                    <a:ext uri="{9D8B030D-6E8A-4147-A177-3AD203B41FA5}">
                      <a16:colId xmlns:a16="http://schemas.microsoft.com/office/drawing/2014/main" val="353912794"/>
                    </a:ext>
                  </a:extLst>
                </a:gridCol>
              </a:tblGrid>
              <a:tr h="370840">
                <a:tc>
                  <a:txBody>
                    <a:bodyPr/>
                    <a:lstStyle/>
                    <a:p>
                      <a:pPr algn="ctr"/>
                      <a:r>
                        <a:rPr kumimoji="1" lang="ja-JP" altLang="en-US" dirty="0"/>
                        <a:t>プロセッサ数</a:t>
                      </a:r>
                    </a:p>
                  </a:txBody>
                  <a:tcPr/>
                </a:tc>
                <a:extLst>
                  <a:ext uri="{0D108BD9-81ED-4DB2-BD59-A6C34878D82A}">
                    <a16:rowId xmlns:a16="http://schemas.microsoft.com/office/drawing/2014/main" val="2465011411"/>
                  </a:ext>
                </a:extLst>
              </a:tr>
              <a:tr h="370840">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282294286"/>
                  </a:ext>
                </a:extLst>
              </a:tr>
            </a:tbl>
          </a:graphicData>
        </a:graphic>
      </p:graphicFrame>
      <p:sp>
        <p:nvSpPr>
          <p:cNvPr id="120" name="四角形: 角を丸くする 119">
            <a:extLst>
              <a:ext uri="{FF2B5EF4-FFF2-40B4-BE49-F238E27FC236}">
                <a16:creationId xmlns:a16="http://schemas.microsoft.com/office/drawing/2014/main" id="{DE737A15-3F89-45C8-8D53-B6CB3D6C9EDF}"/>
              </a:ext>
            </a:extLst>
          </p:cNvPr>
          <p:cNvSpPr/>
          <p:nvPr/>
        </p:nvSpPr>
        <p:spPr>
          <a:xfrm>
            <a:off x="4218684" y="1215550"/>
            <a:ext cx="4817237" cy="16572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28600" indent="-228600">
              <a:buFont typeface="+mj-lt"/>
              <a:buAutoNum type="arabicPeriod"/>
            </a:pPr>
            <a:r>
              <a:rPr kumimoji="1" lang="en-US" altLang="ja-JP" sz="1200" dirty="0">
                <a:solidFill>
                  <a:schemeClr val="tx1"/>
                </a:solidFill>
                <a:latin typeface="+mn-ea"/>
              </a:rPr>
              <a:t>2</a:t>
            </a:r>
            <a:r>
              <a:rPr kumimoji="1" lang="ja-JP" altLang="en-US" sz="1200" dirty="0">
                <a:solidFill>
                  <a:schemeClr val="tx1"/>
                </a:solidFill>
                <a:latin typeface="+mn-ea"/>
              </a:rPr>
              <a:t>ステップ</a:t>
            </a:r>
            <a:r>
              <a:rPr lang="ja-JP" altLang="en-US" sz="1200" dirty="0">
                <a:solidFill>
                  <a:schemeClr val="tx1"/>
                </a:solidFill>
                <a:latin typeface="+mn-ea"/>
              </a:rPr>
              <a:t>分の</a:t>
            </a:r>
            <a:r>
              <a:rPr kumimoji="1" lang="ja-JP" altLang="en-US" sz="1200" dirty="0">
                <a:solidFill>
                  <a:schemeClr val="tx1"/>
                </a:solidFill>
                <a:latin typeface="+mn-ea"/>
              </a:rPr>
              <a:t>可能なスケジュールの候補を対象に</a:t>
            </a:r>
            <a:r>
              <a:rPr kumimoji="1" lang="en-US" altLang="ja-JP" sz="1200" dirty="0">
                <a:solidFill>
                  <a:schemeClr val="tx1"/>
                </a:solidFill>
                <a:latin typeface="+mn-ea"/>
              </a:rPr>
              <a:t>,</a:t>
            </a:r>
            <a:r>
              <a:rPr lang="en-US" altLang="ja-JP" sz="1200" dirty="0">
                <a:solidFill>
                  <a:schemeClr val="tx1"/>
                </a:solidFill>
                <a:latin typeface="+mn-ea"/>
              </a:rPr>
              <a:t>LMCLF</a:t>
            </a:r>
            <a:r>
              <a:rPr lang="ja-JP" altLang="en-US" sz="1200" dirty="0">
                <a:solidFill>
                  <a:schemeClr val="tx1"/>
                </a:solidFill>
                <a:latin typeface="+mn-ea"/>
              </a:rPr>
              <a:t>で当該スケジュールの候補が選ばれるための𝛼に関する条件を求める</a:t>
            </a:r>
            <a:endParaRPr lang="en-US" altLang="ja-JP" sz="1200" dirty="0">
              <a:solidFill>
                <a:schemeClr val="tx1"/>
              </a:solidFill>
              <a:latin typeface="+mn-ea"/>
            </a:endParaRPr>
          </a:p>
          <a:p>
            <a:pPr marL="228600" indent="-228600">
              <a:buFont typeface="+mj-lt"/>
              <a:buAutoNum type="arabicPeriod"/>
            </a:pPr>
            <a:r>
              <a:rPr kumimoji="1" lang="ja-JP" altLang="en-US" sz="1200" dirty="0">
                <a:solidFill>
                  <a:schemeClr val="tx1"/>
                </a:solidFill>
                <a:highlight>
                  <a:srgbClr val="FFFF00"/>
                </a:highlight>
                <a:latin typeface="+mn-ea"/>
              </a:rPr>
              <a:t>求めた𝛼の条件が充足可能な場合</a:t>
            </a:r>
            <a:r>
              <a:rPr kumimoji="1" lang="en-US" altLang="ja-JP" sz="1200" dirty="0">
                <a:solidFill>
                  <a:schemeClr val="tx1"/>
                </a:solidFill>
                <a:highlight>
                  <a:srgbClr val="FFFF00"/>
                </a:highlight>
                <a:latin typeface="+mn-ea"/>
              </a:rPr>
              <a:t>,</a:t>
            </a:r>
            <a:r>
              <a:rPr lang="ja-JP" altLang="en-US" sz="1200" dirty="0">
                <a:effectLst/>
                <a:highlight>
                  <a:srgbClr val="FFFF00"/>
                </a:highlight>
                <a:latin typeface="+mn-ea"/>
              </a:rPr>
              <a:t> １ステップ目と２ステップ目のスケジュールされるタスクの評価値の合計のうち最悪値</a:t>
            </a:r>
            <a:r>
              <a:rPr kumimoji="1" lang="en-US" altLang="ja-JP" sz="1200" dirty="0">
                <a:solidFill>
                  <a:schemeClr val="tx1"/>
                </a:solidFill>
                <a:highlight>
                  <a:srgbClr val="FFFF00"/>
                </a:highlight>
                <a:latin typeface="+mn-ea"/>
              </a:rPr>
              <a:t>(3.</a:t>
            </a:r>
            <a:r>
              <a:rPr kumimoji="1" lang="ja-JP" altLang="en-US" sz="1200" dirty="0">
                <a:solidFill>
                  <a:schemeClr val="tx1"/>
                </a:solidFill>
                <a:highlight>
                  <a:srgbClr val="FFFF00"/>
                </a:highlight>
                <a:latin typeface="+mn-ea"/>
              </a:rPr>
              <a:t>で用いる</a:t>
            </a:r>
            <a:r>
              <a:rPr kumimoji="1" lang="en-US" altLang="ja-JP" sz="1200" dirty="0">
                <a:solidFill>
                  <a:schemeClr val="tx1"/>
                </a:solidFill>
                <a:highlight>
                  <a:srgbClr val="FFFF00"/>
                </a:highlight>
                <a:latin typeface="+mn-ea"/>
              </a:rPr>
              <a:t>)</a:t>
            </a:r>
            <a:r>
              <a:rPr kumimoji="1" lang="ja-JP" altLang="en-US" sz="1200" dirty="0">
                <a:solidFill>
                  <a:schemeClr val="tx1"/>
                </a:solidFill>
                <a:highlight>
                  <a:srgbClr val="FFFF00"/>
                </a:highlight>
                <a:latin typeface="+mn-ea"/>
              </a:rPr>
              <a:t>を求める</a:t>
            </a:r>
            <a:endParaRPr lang="en-US" altLang="ja-JP" sz="1200" dirty="0">
              <a:solidFill>
                <a:schemeClr val="tx1"/>
              </a:solidFill>
              <a:highlight>
                <a:srgbClr val="FFFF00"/>
              </a:highlight>
              <a:latin typeface="+mn-ea"/>
            </a:endParaRPr>
          </a:p>
          <a:p>
            <a:pPr marL="228600" indent="-228600">
              <a:buFont typeface="+mj-lt"/>
              <a:buAutoNum type="arabicPeriod"/>
            </a:pPr>
            <a:r>
              <a:rPr kumimoji="1" lang="en-US" altLang="ja-JP" sz="1200" dirty="0">
                <a:solidFill>
                  <a:schemeClr val="tx1"/>
                </a:solidFill>
                <a:latin typeface="+mn-ea"/>
              </a:rPr>
              <a:t>2</a:t>
            </a:r>
            <a:r>
              <a:rPr kumimoji="1" lang="ja-JP" altLang="en-US" sz="1200" dirty="0">
                <a:solidFill>
                  <a:schemeClr val="tx1"/>
                </a:solidFill>
                <a:latin typeface="+mn-ea"/>
              </a:rPr>
              <a:t>．で求めた評価値の合計のうち最悪値が</a:t>
            </a:r>
            <a:r>
              <a:rPr kumimoji="1" lang="en-US" altLang="ja-JP" sz="1200" dirty="0">
                <a:solidFill>
                  <a:schemeClr val="tx1"/>
                </a:solidFill>
                <a:latin typeface="+mn-ea"/>
              </a:rPr>
              <a:t>,</a:t>
            </a:r>
            <a:r>
              <a:rPr lang="ja-JP" altLang="en-US" sz="1200" dirty="0">
                <a:solidFill>
                  <a:schemeClr val="tx1"/>
                </a:solidFill>
                <a:latin typeface="+mn-ea"/>
              </a:rPr>
              <a:t>最小のスケジュール候補を決定し</a:t>
            </a:r>
            <a:r>
              <a:rPr lang="en-US" altLang="ja-JP" sz="1200" dirty="0">
                <a:solidFill>
                  <a:schemeClr val="tx1"/>
                </a:solidFill>
                <a:latin typeface="+mn-ea"/>
              </a:rPr>
              <a:t>,</a:t>
            </a:r>
            <a:r>
              <a:rPr lang="ja-JP" altLang="en-US" sz="1200" dirty="0">
                <a:solidFill>
                  <a:schemeClr val="tx1"/>
                </a:solidFill>
                <a:latin typeface="+mn-ea"/>
              </a:rPr>
              <a:t>それが選ばれるための</a:t>
            </a:r>
            <a:r>
              <a:rPr kumimoji="1" lang="ja-JP" altLang="en-US" sz="1200" dirty="0">
                <a:solidFill>
                  <a:schemeClr val="tx1"/>
                </a:solidFill>
                <a:latin typeface="+mn-ea"/>
              </a:rPr>
              <a:t>条件を満たす𝛼を決定する</a:t>
            </a:r>
            <a:endParaRPr kumimoji="1" lang="en-US" altLang="ja-JP" sz="1200" dirty="0">
              <a:solidFill>
                <a:schemeClr val="tx1"/>
              </a:solidFill>
              <a:latin typeface="+mn-ea"/>
            </a:endParaRPr>
          </a:p>
        </p:txBody>
      </p:sp>
    </p:spTree>
    <p:extLst>
      <p:ext uri="{BB962C8B-B14F-4D97-AF65-F5344CB8AC3E}">
        <p14:creationId xmlns:p14="http://schemas.microsoft.com/office/powerpoint/2010/main" val="2671521624"/>
      </p:ext>
    </p:extLst>
  </p:cSld>
  <p:clrMapOvr>
    <a:masterClrMapping/>
  </p:clrMapOvr>
  <mc:AlternateContent xmlns:mc="http://schemas.openxmlformats.org/markup-compatibility/2006" xmlns:p14="http://schemas.microsoft.com/office/powerpoint/2010/main">
    <mc:Choice Requires="p14">
      <p:transition spd="slow" p14:dur="2000" advTm="19262"/>
    </mc:Choice>
    <mc:Fallback xmlns="">
      <p:transition spd="slow" advTm="1926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2963740" y="293563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3061853" y="2463213"/>
            <a:ext cx="1243363"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2975315" y="5509058"/>
            <a:ext cx="1243367"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43892"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67775"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798098"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14563"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3856442545"/>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57616" r="-102966" b="-124503"/>
                          </a:stretch>
                        </a:blip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276744" r="-102966" b="-118605"/>
                          </a:stretch>
                        </a:blip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372414" r="-102966" b="-17241"/>
                          </a:stretch>
                        </a:blip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a:bodyPr>
          <a:lstStyle/>
          <a:p>
            <a:r>
              <a:rPr kumimoji="1" lang="ja-JP" altLang="en-US" sz="3200" dirty="0"/>
              <a:t>アルゴリズムの実行例</a:t>
            </a:r>
            <a:r>
              <a:rPr kumimoji="1" lang="en-US" altLang="ja-JP" sz="3200" dirty="0"/>
              <a:t>(3/3)</a:t>
            </a:r>
            <a:endParaRPr kumimoji="1" lang="ja-JP" altLang="en-US" sz="3200" dirty="0"/>
          </a:p>
        </p:txBody>
      </p:sp>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4" name="テキスト ボックス 3">
            <a:extLst>
              <a:ext uri="{FF2B5EF4-FFF2-40B4-BE49-F238E27FC236}">
                <a16:creationId xmlns:a16="http://schemas.microsoft.com/office/drawing/2014/main" id="{14B2DA85-3834-42D1-A09C-D7D1A30513AB}"/>
              </a:ext>
            </a:extLst>
          </p:cNvPr>
          <p:cNvSpPr txBox="1"/>
          <p:nvPr/>
        </p:nvSpPr>
        <p:spPr>
          <a:xfrm>
            <a:off x="4086117" y="5483548"/>
            <a:ext cx="4949804" cy="1631216"/>
          </a:xfrm>
          <a:prstGeom prst="rect">
            <a:avLst/>
          </a:prstGeom>
          <a:noFill/>
        </p:spPr>
        <p:txBody>
          <a:bodyPr wrap="square" rtlCol="0">
            <a:spAutoFit/>
          </a:bodyPr>
          <a:lstStyle/>
          <a:p>
            <a:r>
              <a:rPr kumimoji="1" lang="ja-JP" altLang="en-US" sz="1400" dirty="0">
                <a:solidFill>
                  <a:schemeClr val="tx1"/>
                </a:solidFill>
              </a:rPr>
              <a:t>他のスケジュール候補も探索した</a:t>
            </a:r>
            <a:r>
              <a:rPr kumimoji="1" lang="ja-JP" altLang="en-US" sz="1400" dirty="0"/>
              <a:t>結果</a:t>
            </a:r>
            <a:r>
              <a:rPr kumimoji="1" lang="en-US" altLang="ja-JP" sz="1400" dirty="0"/>
              <a:t>,</a:t>
            </a:r>
          </a:p>
          <a:p>
            <a:r>
              <a:rPr lang="ja-JP" altLang="en-US" sz="1400" dirty="0">
                <a:effectLst/>
                <a:latin typeface="Meiryo UI" panose="020B0604030504040204" pitchFamily="50" charset="-128"/>
                <a:ea typeface="Meiryo UI" panose="020B0604030504040204" pitchFamily="50" charset="-128"/>
              </a:rPr>
              <a:t>当該スケジュールが選ばれるための</a:t>
            </a:r>
            <a:r>
              <a:rPr lang="ja-JP" altLang="en-US" sz="1400" dirty="0">
                <a:effectLst/>
                <a:latin typeface="Cambria Math" panose="02040503050406030204" pitchFamily="18" charset="0"/>
              </a:rPr>
              <a:t>𝛼の条件が充足可能で</a:t>
            </a:r>
            <a:r>
              <a:rPr lang="en-US" altLang="ja-JP" sz="1400" dirty="0">
                <a:effectLst/>
                <a:latin typeface="Cambria Math" panose="02040503050406030204" pitchFamily="18" charset="0"/>
              </a:rPr>
              <a:t>,</a:t>
            </a:r>
            <a:r>
              <a:rPr lang="ja-JP" altLang="en-US" sz="1400" dirty="0">
                <a:effectLst/>
                <a:latin typeface="Cambria Math" panose="02040503050406030204" pitchFamily="18" charset="0"/>
              </a:rPr>
              <a:t>かつ</a:t>
            </a:r>
            <a:r>
              <a:rPr lang="en-US" altLang="ja-JP" sz="1400" dirty="0">
                <a:latin typeface="Cambria Math" panose="02040503050406030204" pitchFamily="18" charset="0"/>
              </a:rPr>
              <a:t>,</a:t>
            </a:r>
          </a:p>
          <a:p>
            <a:r>
              <a:rPr lang="ja-JP" altLang="en-US" sz="1400" dirty="0">
                <a:solidFill>
                  <a:srgbClr val="FF0000"/>
                </a:solidFill>
                <a:latin typeface="Cambria Math" panose="02040503050406030204" pitchFamily="18" charset="0"/>
              </a:rPr>
              <a:t>評価値の合計のうち最悪値</a:t>
            </a:r>
            <a:r>
              <a:rPr lang="ja-JP" altLang="en-US" sz="1400" dirty="0">
                <a:solidFill>
                  <a:srgbClr val="FF0000"/>
                </a:solidFill>
                <a:effectLst/>
                <a:latin typeface="Cambria Math" panose="02040503050406030204" pitchFamily="18" charset="0"/>
              </a:rPr>
              <a:t>が最小</a:t>
            </a:r>
            <a:r>
              <a:rPr lang="ja-JP" altLang="en-US" sz="1400" dirty="0">
                <a:effectLst/>
                <a:latin typeface="Cambria Math" panose="02040503050406030204" pitchFamily="18" charset="0"/>
              </a:rPr>
              <a:t>となるのは</a:t>
            </a:r>
            <a:endParaRPr lang="en-US" altLang="ja-JP" sz="1400" dirty="0">
              <a:effectLst/>
              <a:latin typeface="Cambria Math" panose="02040503050406030204" pitchFamily="18" charset="0"/>
            </a:endParaRPr>
          </a:p>
          <a:p>
            <a:r>
              <a:rPr lang="en-US" altLang="ja-JP" sz="1400" dirty="0">
                <a:effectLst/>
                <a:latin typeface="Cambria Math" panose="02040503050406030204" pitchFamily="18" charset="0"/>
              </a:rPr>
              <a:t>task1,2</a:t>
            </a:r>
            <a:r>
              <a:rPr lang="ja-JP" altLang="en-US" sz="1400" dirty="0">
                <a:effectLst/>
                <a:latin typeface="Cambria Math" panose="02040503050406030204" pitchFamily="18" charset="0"/>
              </a:rPr>
              <a:t>が</a:t>
            </a:r>
            <a:r>
              <a:rPr lang="en-US" altLang="ja-JP" sz="1400" dirty="0">
                <a:effectLst/>
                <a:latin typeface="Cambria Math" panose="02040503050406030204" pitchFamily="18" charset="0"/>
              </a:rPr>
              <a:t>2</a:t>
            </a:r>
            <a:r>
              <a:rPr lang="ja-JP" altLang="en-US" sz="1400" dirty="0">
                <a:effectLst/>
                <a:latin typeface="Cambria Math" panose="02040503050406030204" pitchFamily="18" charset="0"/>
              </a:rPr>
              <a:t>回選ばれるスケジュールとなるので</a:t>
            </a:r>
            <a:r>
              <a:rPr lang="en-US" altLang="ja-JP" sz="1400" dirty="0">
                <a:effectLst/>
                <a:latin typeface="Cambria Math" panose="02040503050406030204" pitchFamily="18" charset="0"/>
              </a:rPr>
              <a:t>,</a:t>
            </a:r>
            <a:endParaRPr lang="ja-JP" altLang="en-US" sz="1400" dirty="0">
              <a:effectLst/>
              <a:latin typeface="Arial" panose="020B0604020202020204" pitchFamily="34" charset="0"/>
            </a:endParaRPr>
          </a:p>
          <a:p>
            <a:r>
              <a:rPr lang="ja-JP" altLang="en-US" sz="1400" dirty="0">
                <a:effectLst/>
                <a:latin typeface="Cambria Math" panose="02040503050406030204" pitchFamily="18" charset="0"/>
              </a:rPr>
              <a:t>その条件</a:t>
            </a:r>
            <a:r>
              <a:rPr lang="en-US" altLang="ja-JP" sz="1400" dirty="0">
                <a:solidFill>
                  <a:srgbClr val="FF0000"/>
                </a:solidFill>
                <a:effectLst/>
                <a:latin typeface="Cambria Math" panose="02040503050406030204" pitchFamily="18" charset="0"/>
              </a:rPr>
              <a:t>0 &lt; </a:t>
            </a:r>
            <a:r>
              <a:rPr lang="ja-JP" altLang="en-US" sz="1400" dirty="0">
                <a:solidFill>
                  <a:srgbClr val="FF0000"/>
                </a:solidFill>
                <a:effectLst/>
                <a:latin typeface="Cambria Math" panose="02040503050406030204" pitchFamily="18" charset="0"/>
              </a:rPr>
              <a:t>𝛼 </a:t>
            </a:r>
            <a:r>
              <a:rPr lang="en-US" altLang="ja-JP" sz="1400" dirty="0">
                <a:solidFill>
                  <a:srgbClr val="FF0000"/>
                </a:solidFill>
                <a:effectLst/>
                <a:latin typeface="Cambria Math" panose="02040503050406030204" pitchFamily="18" charset="0"/>
              </a:rPr>
              <a:t>&lt;2 </a:t>
            </a:r>
            <a:r>
              <a:rPr lang="ja-JP" altLang="en-US" sz="1400" dirty="0">
                <a:effectLst/>
                <a:latin typeface="Cambria Math" panose="02040503050406030204" pitchFamily="18" charset="0"/>
              </a:rPr>
              <a:t>を満たす</a:t>
            </a:r>
            <a:r>
              <a:rPr lang="en-US" altLang="ja-JP" sz="1400" dirty="0">
                <a:effectLst/>
                <a:latin typeface="Cambria Math" panose="02040503050406030204" pitchFamily="18" charset="0"/>
              </a:rPr>
              <a:t>α</a:t>
            </a:r>
            <a:r>
              <a:rPr lang="ja-JP" altLang="en-US" sz="1400" dirty="0">
                <a:effectLst/>
                <a:latin typeface="Cambria Math" panose="02040503050406030204" pitchFamily="18" charset="0"/>
              </a:rPr>
              <a:t>の値</a:t>
            </a:r>
            <a:r>
              <a:rPr lang="en-US" altLang="ja-JP" sz="1400" dirty="0">
                <a:effectLst/>
                <a:latin typeface="Cambria Math" panose="02040503050406030204" pitchFamily="18" charset="0"/>
              </a:rPr>
              <a:t>(</a:t>
            </a:r>
            <a:r>
              <a:rPr lang="ja-JP" altLang="en-US" sz="1400" dirty="0">
                <a:effectLst/>
                <a:latin typeface="Cambria Math" panose="02040503050406030204" pitchFamily="18" charset="0"/>
              </a:rPr>
              <a:t>ここでは中央値</a:t>
            </a:r>
            <a:r>
              <a:rPr lang="en-US" altLang="ja-JP" sz="1400" dirty="0">
                <a:effectLst/>
                <a:latin typeface="Cambria Math" panose="02040503050406030204" pitchFamily="18" charset="0"/>
              </a:rPr>
              <a:t>1</a:t>
            </a:r>
            <a:r>
              <a:rPr lang="en-US" altLang="ja-JP" sz="1400" dirty="0">
                <a:latin typeface="Cambria Math" panose="02040503050406030204" pitchFamily="18" charset="0"/>
              </a:rPr>
              <a:t>)</a:t>
            </a:r>
            <a:r>
              <a:rPr lang="ja-JP" altLang="en-US" sz="1400" dirty="0">
                <a:effectLst/>
                <a:latin typeface="Cambria Math" panose="02040503050406030204" pitchFamily="18" charset="0"/>
              </a:rPr>
              <a:t>を</a:t>
            </a:r>
            <a:endParaRPr lang="en-US" altLang="ja-JP" sz="1400" dirty="0">
              <a:effectLst/>
              <a:latin typeface="Cambria Math" panose="02040503050406030204" pitchFamily="18" charset="0"/>
            </a:endParaRPr>
          </a:p>
          <a:p>
            <a:r>
              <a:rPr lang="ja-JP" altLang="en-US" sz="1400" dirty="0">
                <a:latin typeface="Cambria Math" panose="02040503050406030204" pitchFamily="18" charset="0"/>
              </a:rPr>
              <a:t>最終的な</a:t>
            </a:r>
            <a:r>
              <a:rPr lang="ja-JP" altLang="en-US" sz="1400" dirty="0">
                <a:effectLst/>
                <a:latin typeface="Cambria Math" panose="02040503050406030204" pitchFamily="18" charset="0"/>
              </a:rPr>
              <a:t>𝛼の値に決定する</a:t>
            </a:r>
            <a:endParaRPr lang="ja-JP" altLang="en-US" sz="1400" dirty="0">
              <a:effectLst/>
              <a:latin typeface="Arial" panose="020B0604020202020204" pitchFamily="34" charset="0"/>
            </a:endParaRPr>
          </a:p>
          <a:p>
            <a:endParaRPr kumimoji="1" lang="en-US" altLang="ja-JP" sz="1600" dirty="0"/>
          </a:p>
        </p:txBody>
      </p:sp>
      <p:graphicFrame>
        <p:nvGraphicFramePr>
          <p:cNvPr id="119" name="表 4">
            <a:extLst>
              <a:ext uri="{FF2B5EF4-FFF2-40B4-BE49-F238E27FC236}">
                <a16:creationId xmlns:a16="http://schemas.microsoft.com/office/drawing/2014/main" id="{F9DD3AD9-2FB4-419A-8A34-92173E6855B6}"/>
              </a:ext>
            </a:extLst>
          </p:cNvPr>
          <p:cNvGraphicFramePr>
            <a:graphicFrameLocks noGrp="1"/>
          </p:cNvGraphicFramePr>
          <p:nvPr>
            <p:extLst>
              <p:ext uri="{D42A27DB-BD31-4B8C-83A1-F6EECF244321}">
                <p14:modId xmlns:p14="http://schemas.microsoft.com/office/powerpoint/2010/main" val="674165786"/>
              </p:ext>
            </p:extLst>
          </p:nvPr>
        </p:nvGraphicFramePr>
        <p:xfrm>
          <a:off x="1328935" y="5949334"/>
          <a:ext cx="1621465" cy="741680"/>
        </p:xfrm>
        <a:graphic>
          <a:graphicData uri="http://schemas.openxmlformats.org/drawingml/2006/table">
            <a:tbl>
              <a:tblPr firstRow="1" bandRow="1">
                <a:tableStyleId>{5940675A-B579-460E-94D1-54222C63F5DA}</a:tableStyleId>
              </a:tblPr>
              <a:tblGrid>
                <a:gridCol w="1621465">
                  <a:extLst>
                    <a:ext uri="{9D8B030D-6E8A-4147-A177-3AD203B41FA5}">
                      <a16:colId xmlns:a16="http://schemas.microsoft.com/office/drawing/2014/main" val="353912794"/>
                    </a:ext>
                  </a:extLst>
                </a:gridCol>
              </a:tblGrid>
              <a:tr h="370840">
                <a:tc>
                  <a:txBody>
                    <a:bodyPr/>
                    <a:lstStyle/>
                    <a:p>
                      <a:pPr algn="ctr"/>
                      <a:r>
                        <a:rPr kumimoji="1" lang="ja-JP" altLang="en-US" dirty="0"/>
                        <a:t>プロセッサ数</a:t>
                      </a:r>
                    </a:p>
                  </a:txBody>
                  <a:tcPr/>
                </a:tc>
                <a:extLst>
                  <a:ext uri="{0D108BD9-81ED-4DB2-BD59-A6C34878D82A}">
                    <a16:rowId xmlns:a16="http://schemas.microsoft.com/office/drawing/2014/main" val="2465011411"/>
                  </a:ext>
                </a:extLst>
              </a:tr>
              <a:tr h="370840">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282294286"/>
                  </a:ext>
                </a:extLst>
              </a:tr>
            </a:tbl>
          </a:graphicData>
        </a:graphic>
      </p:graphicFrame>
      <p:sp>
        <p:nvSpPr>
          <p:cNvPr id="120" name="四角形: 角を丸くする 119">
            <a:extLst>
              <a:ext uri="{FF2B5EF4-FFF2-40B4-BE49-F238E27FC236}">
                <a16:creationId xmlns:a16="http://schemas.microsoft.com/office/drawing/2014/main" id="{5B6C8EF4-3C38-4C75-B9A0-E0C302D73A39}"/>
              </a:ext>
            </a:extLst>
          </p:cNvPr>
          <p:cNvSpPr/>
          <p:nvPr/>
        </p:nvSpPr>
        <p:spPr>
          <a:xfrm>
            <a:off x="4218684" y="1152907"/>
            <a:ext cx="4817237" cy="17199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28600" indent="-228600">
              <a:buFont typeface="+mj-lt"/>
              <a:buAutoNum type="arabicPeriod"/>
            </a:pPr>
            <a:r>
              <a:rPr kumimoji="1" lang="en-US" altLang="ja-JP" sz="1200" dirty="0">
                <a:solidFill>
                  <a:schemeClr val="tx1"/>
                </a:solidFill>
                <a:latin typeface="+mn-ea"/>
              </a:rPr>
              <a:t>2</a:t>
            </a:r>
            <a:r>
              <a:rPr kumimoji="1" lang="ja-JP" altLang="en-US" sz="1200" dirty="0">
                <a:solidFill>
                  <a:schemeClr val="tx1"/>
                </a:solidFill>
                <a:latin typeface="+mn-ea"/>
              </a:rPr>
              <a:t>ステップ</a:t>
            </a:r>
            <a:r>
              <a:rPr lang="ja-JP" altLang="en-US" sz="1200" dirty="0">
                <a:solidFill>
                  <a:schemeClr val="tx1"/>
                </a:solidFill>
                <a:latin typeface="+mn-ea"/>
              </a:rPr>
              <a:t>分の</a:t>
            </a:r>
            <a:r>
              <a:rPr kumimoji="1" lang="ja-JP" altLang="en-US" sz="1200" dirty="0">
                <a:solidFill>
                  <a:schemeClr val="tx1"/>
                </a:solidFill>
                <a:latin typeface="+mn-ea"/>
              </a:rPr>
              <a:t>可能なスケジュールの候補を対象に</a:t>
            </a:r>
            <a:r>
              <a:rPr kumimoji="1" lang="en-US" altLang="ja-JP" sz="1200" dirty="0">
                <a:solidFill>
                  <a:schemeClr val="tx1"/>
                </a:solidFill>
                <a:latin typeface="+mn-ea"/>
              </a:rPr>
              <a:t>,</a:t>
            </a:r>
            <a:r>
              <a:rPr lang="en-US" altLang="ja-JP" sz="1200" dirty="0">
                <a:solidFill>
                  <a:schemeClr val="tx1"/>
                </a:solidFill>
                <a:latin typeface="+mn-ea"/>
              </a:rPr>
              <a:t>LMCLF</a:t>
            </a:r>
            <a:r>
              <a:rPr lang="ja-JP" altLang="en-US" sz="1200" dirty="0">
                <a:solidFill>
                  <a:schemeClr val="tx1"/>
                </a:solidFill>
                <a:latin typeface="+mn-ea"/>
              </a:rPr>
              <a:t>で当該スケジュールの候補が選ばれるための𝛼に関する条件を求める</a:t>
            </a:r>
            <a:endParaRPr lang="en-US" altLang="ja-JP" sz="1200" dirty="0">
              <a:solidFill>
                <a:schemeClr val="tx1"/>
              </a:solidFill>
              <a:latin typeface="+mn-ea"/>
            </a:endParaRPr>
          </a:p>
          <a:p>
            <a:pPr marL="228600" indent="-228600">
              <a:buFont typeface="+mj-lt"/>
              <a:buAutoNum type="arabicPeriod"/>
            </a:pPr>
            <a:r>
              <a:rPr kumimoji="1" lang="ja-JP" altLang="en-US" sz="1200" dirty="0">
                <a:solidFill>
                  <a:schemeClr val="tx1"/>
                </a:solidFill>
                <a:latin typeface="+mn-ea"/>
              </a:rPr>
              <a:t>求めた𝛼の条件が充足可能な場合</a:t>
            </a:r>
            <a:r>
              <a:rPr kumimoji="1" lang="en-US" altLang="ja-JP" sz="1200" dirty="0">
                <a:solidFill>
                  <a:schemeClr val="tx1"/>
                </a:solidFill>
                <a:latin typeface="+mn-ea"/>
              </a:rPr>
              <a:t>,</a:t>
            </a:r>
            <a:r>
              <a:rPr lang="ja-JP" altLang="en-US" sz="1200" dirty="0">
                <a:effectLst/>
                <a:latin typeface="+mn-ea"/>
              </a:rPr>
              <a:t> １ステップ目と２ステップ目のスケジュールされるタスクの評価値の合計のうち最悪値</a:t>
            </a:r>
            <a:r>
              <a:rPr kumimoji="1" lang="en-US" altLang="ja-JP" sz="1200" dirty="0">
                <a:solidFill>
                  <a:schemeClr val="tx1"/>
                </a:solidFill>
                <a:latin typeface="+mn-ea"/>
              </a:rPr>
              <a:t>(3.</a:t>
            </a:r>
            <a:r>
              <a:rPr kumimoji="1" lang="ja-JP" altLang="en-US" sz="1200" dirty="0">
                <a:solidFill>
                  <a:schemeClr val="tx1"/>
                </a:solidFill>
                <a:latin typeface="+mn-ea"/>
              </a:rPr>
              <a:t>で用いる</a:t>
            </a:r>
            <a:r>
              <a:rPr kumimoji="1" lang="en-US" altLang="ja-JP" sz="1200" dirty="0">
                <a:solidFill>
                  <a:schemeClr val="tx1"/>
                </a:solidFill>
                <a:latin typeface="+mn-ea"/>
              </a:rPr>
              <a:t>)</a:t>
            </a:r>
            <a:r>
              <a:rPr kumimoji="1" lang="ja-JP" altLang="en-US" sz="1200" dirty="0">
                <a:solidFill>
                  <a:schemeClr val="tx1"/>
                </a:solidFill>
                <a:latin typeface="+mn-ea"/>
              </a:rPr>
              <a:t>を求める</a:t>
            </a:r>
            <a:endParaRPr lang="en-US" altLang="ja-JP" sz="1200" dirty="0">
              <a:solidFill>
                <a:schemeClr val="tx1"/>
              </a:solidFill>
              <a:latin typeface="+mn-ea"/>
            </a:endParaRPr>
          </a:p>
          <a:p>
            <a:pPr marL="228600" indent="-228600">
              <a:buFont typeface="+mj-lt"/>
              <a:buAutoNum type="arabicPeriod"/>
            </a:pPr>
            <a:r>
              <a:rPr kumimoji="1" lang="en-US" altLang="ja-JP" sz="1200" dirty="0">
                <a:solidFill>
                  <a:schemeClr val="tx1"/>
                </a:solidFill>
                <a:highlight>
                  <a:srgbClr val="FFFF00"/>
                </a:highlight>
                <a:latin typeface="+mn-ea"/>
              </a:rPr>
              <a:t>2</a:t>
            </a:r>
            <a:r>
              <a:rPr kumimoji="1" lang="ja-JP" altLang="en-US" sz="1200" dirty="0">
                <a:solidFill>
                  <a:schemeClr val="tx1"/>
                </a:solidFill>
                <a:highlight>
                  <a:srgbClr val="FFFF00"/>
                </a:highlight>
                <a:latin typeface="+mn-ea"/>
              </a:rPr>
              <a:t>．で求めた評価値の合計のうち最悪値が</a:t>
            </a:r>
            <a:r>
              <a:rPr kumimoji="1" lang="en-US" altLang="ja-JP" sz="1200" dirty="0">
                <a:solidFill>
                  <a:schemeClr val="tx1"/>
                </a:solidFill>
                <a:highlight>
                  <a:srgbClr val="FFFF00"/>
                </a:highlight>
                <a:latin typeface="+mn-ea"/>
              </a:rPr>
              <a:t>,</a:t>
            </a:r>
            <a:r>
              <a:rPr lang="ja-JP" altLang="en-US" sz="1200" dirty="0">
                <a:solidFill>
                  <a:schemeClr val="tx1"/>
                </a:solidFill>
                <a:highlight>
                  <a:srgbClr val="FFFF00"/>
                </a:highlight>
                <a:latin typeface="+mn-ea"/>
              </a:rPr>
              <a:t>最小のスケジュール候補を決定し</a:t>
            </a:r>
            <a:r>
              <a:rPr lang="en-US" altLang="ja-JP" sz="1200" dirty="0">
                <a:solidFill>
                  <a:schemeClr val="tx1"/>
                </a:solidFill>
                <a:highlight>
                  <a:srgbClr val="FFFF00"/>
                </a:highlight>
                <a:latin typeface="+mn-ea"/>
              </a:rPr>
              <a:t>,</a:t>
            </a:r>
            <a:r>
              <a:rPr lang="ja-JP" altLang="en-US" sz="1200" dirty="0">
                <a:solidFill>
                  <a:schemeClr val="tx1"/>
                </a:solidFill>
                <a:highlight>
                  <a:srgbClr val="FFFF00"/>
                </a:highlight>
                <a:latin typeface="+mn-ea"/>
              </a:rPr>
              <a:t>それが選ばれるための</a:t>
            </a:r>
            <a:r>
              <a:rPr kumimoji="1" lang="ja-JP" altLang="en-US" sz="1200" dirty="0">
                <a:solidFill>
                  <a:schemeClr val="tx1"/>
                </a:solidFill>
                <a:highlight>
                  <a:srgbClr val="FFFF00"/>
                </a:highlight>
                <a:latin typeface="+mn-ea"/>
              </a:rPr>
              <a:t>条件を満たす𝛼を決定する</a:t>
            </a:r>
            <a:endParaRPr kumimoji="1" lang="en-US" altLang="ja-JP" sz="1200" dirty="0">
              <a:solidFill>
                <a:schemeClr val="tx1"/>
              </a:solidFill>
              <a:highlight>
                <a:srgbClr val="FFFF00"/>
              </a:highlight>
              <a:latin typeface="+mn-ea"/>
            </a:endParaRPr>
          </a:p>
        </p:txBody>
      </p:sp>
    </p:spTree>
    <p:extLst>
      <p:ext uri="{BB962C8B-B14F-4D97-AF65-F5344CB8AC3E}">
        <p14:creationId xmlns:p14="http://schemas.microsoft.com/office/powerpoint/2010/main" val="4191895798"/>
      </p:ext>
    </p:extLst>
  </p:cSld>
  <p:clrMapOvr>
    <a:masterClrMapping/>
  </p:clrMapOvr>
  <mc:AlternateContent xmlns:mc="http://schemas.openxmlformats.org/markup-compatibility/2006" xmlns:p14="http://schemas.microsoft.com/office/powerpoint/2010/main">
    <mc:Choice Requires="p14">
      <p:transition spd="slow" p14:dur="2000" advTm="15171"/>
    </mc:Choice>
    <mc:Fallback xmlns="">
      <p:transition spd="slow" advTm="1517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3DB70-4DD4-4B14-BC2B-57A87449FBB6}"/>
              </a:ext>
            </a:extLst>
          </p:cNvPr>
          <p:cNvSpPr>
            <a:spLocks noGrp="1"/>
          </p:cNvSpPr>
          <p:nvPr>
            <p:ph type="title"/>
          </p:nvPr>
        </p:nvSpPr>
        <p:spPr/>
        <p:txBody>
          <a:bodyPr>
            <a:noAutofit/>
          </a:bodyPr>
          <a:lstStyle/>
          <a:p>
            <a:r>
              <a:rPr kumimoji="1" lang="en-US" altLang="ja-JP" sz="2800" dirty="0"/>
              <a:t>2</a:t>
            </a:r>
            <a:r>
              <a:rPr kumimoji="1" lang="ja-JP" altLang="en-US" sz="2800" dirty="0"/>
              <a:t>ステップ先までのスケジュールタスクの評価値の合計</a:t>
            </a:r>
            <a:r>
              <a:rPr lang="ja-JP" altLang="en-US" sz="2800" dirty="0"/>
              <a:t>のうち最悪値</a:t>
            </a:r>
            <a:r>
              <a:rPr kumimoji="1" lang="ja-JP" altLang="en-US" sz="2800" dirty="0"/>
              <a:t>が最小となるような𝛼の決定</a:t>
            </a:r>
          </a:p>
        </p:txBody>
      </p:sp>
      <p:sp>
        <p:nvSpPr>
          <p:cNvPr id="3" name="コンテンツ プレースホルダー 2">
            <a:extLst>
              <a:ext uri="{FF2B5EF4-FFF2-40B4-BE49-F238E27FC236}">
                <a16:creationId xmlns:a16="http://schemas.microsoft.com/office/drawing/2014/main" id="{181DB00C-258F-4E73-B532-07AC701C3B9E}"/>
              </a:ext>
            </a:extLst>
          </p:cNvPr>
          <p:cNvSpPr>
            <a:spLocks noGrp="1"/>
          </p:cNvSpPr>
          <p:nvPr>
            <p:ph idx="1"/>
          </p:nvPr>
        </p:nvSpPr>
        <p:spPr>
          <a:xfrm>
            <a:off x="1942415" y="2133599"/>
            <a:ext cx="6591985" cy="4579301"/>
          </a:xfrm>
        </p:spPr>
        <p:txBody>
          <a:bodyPr>
            <a:normAutofit lnSpcReduction="10000"/>
          </a:bodyPr>
          <a:lstStyle/>
          <a:p>
            <a:r>
              <a:rPr lang="ja-JP" altLang="en-US" sz="2000" dirty="0"/>
              <a:t>アルゴリズム</a:t>
            </a:r>
            <a:endParaRPr lang="en-US" altLang="ja-JP" sz="2000" dirty="0"/>
          </a:p>
          <a:p>
            <a:pPr marL="800100" lvl="1" indent="-342900">
              <a:buFont typeface="+mj-lt"/>
              <a:buAutoNum type="arabicPeriod"/>
            </a:pPr>
            <a:r>
              <a:rPr lang="en-US" altLang="ja-JP" dirty="0">
                <a:solidFill>
                  <a:schemeClr val="tx1"/>
                </a:solidFill>
              </a:rPr>
              <a:t>2</a:t>
            </a:r>
            <a:r>
              <a:rPr lang="ja-JP" altLang="en-US" dirty="0">
                <a:solidFill>
                  <a:schemeClr val="tx1"/>
                </a:solidFill>
              </a:rPr>
              <a:t>ステップ分の可能なスケジュールの候補を対象に</a:t>
            </a:r>
            <a:r>
              <a:rPr lang="en-US" altLang="ja-JP" dirty="0">
                <a:solidFill>
                  <a:schemeClr val="tx1"/>
                </a:solidFill>
              </a:rPr>
              <a:t>,</a:t>
            </a:r>
            <a:r>
              <a:rPr lang="en-US" altLang="ja-JP" dirty="0">
                <a:solidFill>
                  <a:srgbClr val="FF0000"/>
                </a:solidFill>
              </a:rPr>
              <a:t>LMCLF</a:t>
            </a:r>
            <a:r>
              <a:rPr lang="ja-JP" altLang="en-US" dirty="0">
                <a:solidFill>
                  <a:srgbClr val="FF0000"/>
                </a:solidFill>
              </a:rPr>
              <a:t>で当該スケジュールの候補が選ばれるための𝛼に関する条件</a:t>
            </a:r>
            <a:r>
              <a:rPr lang="ja-JP" altLang="en-US" dirty="0">
                <a:solidFill>
                  <a:schemeClr val="tx1"/>
                </a:solidFill>
              </a:rPr>
              <a:t>を求める</a:t>
            </a:r>
            <a:endParaRPr lang="en-US" altLang="ja-JP" dirty="0">
              <a:solidFill>
                <a:schemeClr val="tx1"/>
              </a:solidFill>
            </a:endParaRPr>
          </a:p>
          <a:p>
            <a:pPr marL="800100" lvl="1" indent="-342900">
              <a:buFont typeface="+mj-lt"/>
              <a:buAutoNum type="arabicPeriod"/>
            </a:pPr>
            <a:r>
              <a:rPr lang="ja-JP" altLang="en-US" dirty="0">
                <a:solidFill>
                  <a:schemeClr val="tx1"/>
                </a:solidFill>
                <a:latin typeface="+mn-ea"/>
              </a:rPr>
              <a:t>求めた𝛼の条件が充足可能な場合</a:t>
            </a:r>
            <a:r>
              <a:rPr lang="en-US" altLang="ja-JP" dirty="0">
                <a:solidFill>
                  <a:schemeClr val="tx1"/>
                </a:solidFill>
                <a:latin typeface="+mn-ea"/>
              </a:rPr>
              <a:t>,</a:t>
            </a:r>
            <a:r>
              <a:rPr lang="ja-JP" altLang="en-US" dirty="0">
                <a:solidFill>
                  <a:schemeClr val="tx1"/>
                </a:solidFill>
                <a:latin typeface="+mn-ea"/>
              </a:rPr>
              <a:t> </a:t>
            </a:r>
            <a:r>
              <a:rPr lang="en-US" altLang="ja-JP" dirty="0">
                <a:solidFill>
                  <a:schemeClr val="tx1"/>
                </a:solidFill>
                <a:latin typeface="+mn-ea"/>
              </a:rPr>
              <a:t>1</a:t>
            </a:r>
            <a:r>
              <a:rPr lang="ja-JP" altLang="en-US" dirty="0">
                <a:solidFill>
                  <a:schemeClr val="tx1"/>
                </a:solidFill>
                <a:latin typeface="+mn-ea"/>
              </a:rPr>
              <a:t>ステップ目と</a:t>
            </a:r>
            <a:r>
              <a:rPr lang="en-US" altLang="ja-JP" dirty="0">
                <a:solidFill>
                  <a:schemeClr val="tx1"/>
                </a:solidFill>
                <a:latin typeface="+mn-ea"/>
              </a:rPr>
              <a:t>2</a:t>
            </a:r>
            <a:r>
              <a:rPr lang="ja-JP" altLang="en-US" dirty="0">
                <a:solidFill>
                  <a:schemeClr val="tx1"/>
                </a:solidFill>
                <a:latin typeface="+mn-ea"/>
              </a:rPr>
              <a:t>ステップ目のスケジュールされるタスクの評価値の合計のうち最悪値</a:t>
            </a:r>
            <a:r>
              <a:rPr lang="en-US" altLang="ja-JP" dirty="0">
                <a:solidFill>
                  <a:schemeClr val="tx1"/>
                </a:solidFill>
                <a:latin typeface="+mn-ea"/>
              </a:rPr>
              <a:t>(3.</a:t>
            </a:r>
            <a:r>
              <a:rPr lang="ja-JP" altLang="en-US" dirty="0">
                <a:solidFill>
                  <a:schemeClr val="tx1"/>
                </a:solidFill>
                <a:latin typeface="+mn-ea"/>
              </a:rPr>
              <a:t>で用いる</a:t>
            </a:r>
            <a:r>
              <a:rPr lang="en-US" altLang="ja-JP" dirty="0">
                <a:solidFill>
                  <a:schemeClr val="tx1"/>
                </a:solidFill>
                <a:latin typeface="+mn-ea"/>
              </a:rPr>
              <a:t>)</a:t>
            </a:r>
            <a:r>
              <a:rPr lang="ja-JP" altLang="en-US" dirty="0">
                <a:solidFill>
                  <a:schemeClr val="tx1"/>
                </a:solidFill>
                <a:latin typeface="+mn-ea"/>
              </a:rPr>
              <a:t>を求める</a:t>
            </a:r>
            <a:endParaRPr lang="en-US" altLang="ja-JP" dirty="0">
              <a:solidFill>
                <a:schemeClr val="tx1"/>
              </a:solidFill>
              <a:latin typeface="+mn-ea"/>
            </a:endParaRPr>
          </a:p>
          <a:p>
            <a:pPr marL="800100" lvl="1" indent="-342900">
              <a:buFont typeface="+mj-lt"/>
              <a:buAutoNum type="arabicPeriod"/>
            </a:pPr>
            <a:r>
              <a:rPr lang="en-US" altLang="ja-JP" dirty="0">
                <a:solidFill>
                  <a:schemeClr val="tx1"/>
                </a:solidFill>
              </a:rPr>
              <a:t>2</a:t>
            </a:r>
            <a:r>
              <a:rPr lang="ja-JP" altLang="en-US" dirty="0">
                <a:solidFill>
                  <a:schemeClr val="tx1"/>
                </a:solidFill>
              </a:rPr>
              <a:t>．で求めた評価値の合計のうち最悪値が</a:t>
            </a:r>
            <a:r>
              <a:rPr lang="en-US" altLang="ja-JP" dirty="0">
                <a:solidFill>
                  <a:schemeClr val="tx1"/>
                </a:solidFill>
              </a:rPr>
              <a:t>,</a:t>
            </a:r>
            <a:r>
              <a:rPr lang="ja-JP" altLang="en-US" dirty="0">
                <a:solidFill>
                  <a:schemeClr val="tx1"/>
                </a:solidFill>
              </a:rPr>
              <a:t>最小のスケジュール候補を決定し</a:t>
            </a:r>
            <a:r>
              <a:rPr lang="en-US" altLang="ja-JP" dirty="0">
                <a:solidFill>
                  <a:schemeClr val="tx1"/>
                </a:solidFill>
              </a:rPr>
              <a:t>,</a:t>
            </a:r>
            <a:r>
              <a:rPr lang="ja-JP" altLang="en-US" dirty="0">
                <a:solidFill>
                  <a:schemeClr val="tx1"/>
                </a:solidFill>
              </a:rPr>
              <a:t>それが選ばれるための条件を満たす𝛼を決定する</a:t>
            </a:r>
            <a:endParaRPr lang="en-US" altLang="ja-JP" dirty="0">
              <a:solidFill>
                <a:schemeClr val="tx1"/>
              </a:solidFill>
            </a:endParaRPr>
          </a:p>
          <a:p>
            <a:pPr marL="457200" lvl="1" indent="0">
              <a:buNone/>
            </a:pPr>
            <a:r>
              <a:rPr kumimoji="1" lang="en-US" altLang="ja-JP" dirty="0">
                <a:solidFill>
                  <a:schemeClr val="tx1"/>
                </a:solidFill>
              </a:rPr>
              <a:t>	</a:t>
            </a:r>
            <a:r>
              <a:rPr kumimoji="1" lang="ja-JP" altLang="en-US" dirty="0">
                <a:solidFill>
                  <a:schemeClr val="tx1"/>
                </a:solidFill>
              </a:rPr>
              <a:t>例</a:t>
            </a:r>
            <a:r>
              <a:rPr kumimoji="1" lang="en-US" altLang="ja-JP" dirty="0">
                <a:solidFill>
                  <a:schemeClr val="tx1"/>
                </a:solidFill>
              </a:rPr>
              <a:t>)</a:t>
            </a:r>
            <a:r>
              <a:rPr kumimoji="1" lang="ja-JP" altLang="en-US" dirty="0">
                <a:solidFill>
                  <a:srgbClr val="FF0000"/>
                </a:solidFill>
              </a:rPr>
              <a:t>𝛼の上限値と下限値の中央値</a:t>
            </a:r>
            <a:endParaRPr kumimoji="1" lang="ja-JP" altLang="en-US" dirty="0">
              <a:solidFill>
                <a:schemeClr val="tx1"/>
              </a:solidFill>
            </a:endParaRPr>
          </a:p>
          <a:p>
            <a:pPr marL="1200150" lvl="2" indent="-342900">
              <a:buFont typeface="+mj-lt"/>
              <a:buAutoNum type="arabicPeriod"/>
            </a:pPr>
            <a:endParaRPr lang="en-US" altLang="ja-JP" dirty="0"/>
          </a:p>
          <a:p>
            <a:pPr marL="0" indent="0">
              <a:buNone/>
            </a:pPr>
            <a:endParaRPr lang="en-US" altLang="ja-JP" dirty="0"/>
          </a:p>
          <a:p>
            <a:pPr marL="0" indent="0">
              <a:buNone/>
            </a:pPr>
            <a:endParaRPr lang="en-US" altLang="ja-JP" dirty="0"/>
          </a:p>
          <a:p>
            <a:pPr marL="0" indent="0" algn="ctr">
              <a:buNone/>
            </a:pPr>
            <a:r>
              <a:rPr kumimoji="1" lang="ja-JP" altLang="en-US" dirty="0"/>
              <a:t>　</a:t>
            </a:r>
            <a:r>
              <a:rPr kumimoji="1" lang="ja-JP" altLang="en-US" dirty="0">
                <a:solidFill>
                  <a:srgbClr val="FF0000"/>
                </a:solidFill>
              </a:rPr>
              <a:t>次のスライドに改善手法を示す</a:t>
            </a:r>
          </a:p>
        </p:txBody>
      </p:sp>
      <p:sp>
        <p:nvSpPr>
          <p:cNvPr id="4" name="日付プレースホルダー 3">
            <a:extLst>
              <a:ext uri="{FF2B5EF4-FFF2-40B4-BE49-F238E27FC236}">
                <a16:creationId xmlns:a16="http://schemas.microsoft.com/office/drawing/2014/main" id="{E89A7CC2-2E25-43D4-ADB4-3FE7E7E2EE4E}"/>
              </a:ext>
            </a:extLst>
          </p:cNvPr>
          <p:cNvSpPr>
            <a:spLocks noGrp="1"/>
          </p:cNvSpPr>
          <p:nvPr>
            <p:ph type="dt" sz="half" idx="10"/>
          </p:nvPr>
        </p:nvSpPr>
        <p:spPr/>
        <p:txBody>
          <a:bodyPr/>
          <a:lstStyle/>
          <a:p>
            <a:fld id="{5527A2C3-C610-4603-9D33-9B8F70F3A57B}" type="datetime1">
              <a:rPr lang="ja-JP" altLang="en-US" smtClean="0"/>
              <a:t>2022/1/12</a:t>
            </a:fld>
            <a:endParaRPr lang="en-US" dirty="0"/>
          </a:p>
        </p:txBody>
      </p:sp>
      <p:sp>
        <p:nvSpPr>
          <p:cNvPr id="5" name="スライド番号プレースホルダー 4">
            <a:extLst>
              <a:ext uri="{FF2B5EF4-FFF2-40B4-BE49-F238E27FC236}">
                <a16:creationId xmlns:a16="http://schemas.microsoft.com/office/drawing/2014/main" id="{968D4CDC-6E62-43BB-9DCD-E56601094AC9}"/>
              </a:ext>
            </a:extLst>
          </p:cNvPr>
          <p:cNvSpPr>
            <a:spLocks noGrp="1"/>
          </p:cNvSpPr>
          <p:nvPr>
            <p:ph type="sldNum" sz="quarter" idx="12"/>
          </p:nvPr>
        </p:nvSpPr>
        <p:spPr/>
        <p:txBody>
          <a:bodyPr/>
          <a:lstStyle/>
          <a:p>
            <a:fld id="{D57F1E4F-1CFF-5643-939E-217C01CDF565}" type="slidenum">
              <a:rPr lang="en-US" smtClean="0"/>
              <a:pPr/>
              <a:t>16</a:t>
            </a:fld>
            <a:endParaRPr lang="en-US" dirty="0"/>
          </a:p>
        </p:txBody>
      </p:sp>
      <mc:AlternateContent xmlns:mc="http://schemas.openxmlformats.org/markup-compatibility/2006" xmlns:a14="http://schemas.microsoft.com/office/drawing/2010/main">
        <mc:Choice Requires="a14">
          <p:sp>
            <p:nvSpPr>
              <p:cNvPr id="10" name="フローチャート: 代替処理 9">
                <a:extLst>
                  <a:ext uri="{FF2B5EF4-FFF2-40B4-BE49-F238E27FC236}">
                    <a16:creationId xmlns:a16="http://schemas.microsoft.com/office/drawing/2014/main" id="{29A346CB-E7FA-40A2-BC04-8F813C7B1219}"/>
                  </a:ext>
                </a:extLst>
              </p:cNvPr>
              <p:cNvSpPr/>
              <p:nvPr/>
            </p:nvSpPr>
            <p:spPr>
              <a:xfrm>
                <a:off x="2555678" y="5213015"/>
                <a:ext cx="5599912" cy="92207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800" dirty="0"/>
                  <a:t>上記のアルゴリズムでは</a:t>
                </a:r>
                <a:r>
                  <a:rPr kumimoji="1" lang="en-US" altLang="ja-JP" sz="1800" dirty="0"/>
                  <a:t>2</a:t>
                </a:r>
                <a:r>
                  <a:rPr kumimoji="1" lang="ja-JP" altLang="en-US" sz="1800" dirty="0"/>
                  <a:t>ステップ分全ての可能なスケジュールの候補を対象に最適となる</a:t>
                </a:r>
                <a14:m>
                  <m:oMath xmlns:m="http://schemas.openxmlformats.org/officeDocument/2006/math">
                    <m:r>
                      <a:rPr lang="en-US" altLang="ja-JP" sz="1800" i="1" smtClean="0">
                        <a:latin typeface="Cambria Math" panose="02040503050406030204" pitchFamily="18" charset="0"/>
                      </a:rPr>
                      <m:t>𝛼</m:t>
                    </m:r>
                  </m:oMath>
                </a14:m>
                <a:r>
                  <a:rPr kumimoji="1" lang="ja-JP" altLang="en-US" sz="1800" dirty="0"/>
                  <a:t>の探索をするのは</a:t>
                </a:r>
                <a:r>
                  <a:rPr kumimoji="1" lang="en-US" altLang="ja-JP" sz="1800" dirty="0"/>
                  <a:t>,</a:t>
                </a:r>
                <a:r>
                  <a:rPr kumimoji="1" lang="ja-JP" altLang="en-US" sz="1800" dirty="0">
                    <a:solidFill>
                      <a:srgbClr val="FF0000"/>
                    </a:solidFill>
                  </a:rPr>
                  <a:t>計算量が大きくなりすぎて現実的ではない</a:t>
                </a:r>
                <a:endParaRPr kumimoji="1" lang="en-US" altLang="ja-JP" sz="1800" dirty="0">
                  <a:solidFill>
                    <a:srgbClr val="FF0000"/>
                  </a:solidFill>
                </a:endParaRPr>
              </a:p>
            </p:txBody>
          </p:sp>
        </mc:Choice>
        <mc:Fallback xmlns="">
          <p:sp>
            <p:nvSpPr>
              <p:cNvPr id="10" name="フローチャート: 代替処理 9">
                <a:extLst>
                  <a:ext uri="{FF2B5EF4-FFF2-40B4-BE49-F238E27FC236}">
                    <a16:creationId xmlns:a16="http://schemas.microsoft.com/office/drawing/2014/main" id="{29A346CB-E7FA-40A2-BC04-8F813C7B1219}"/>
                  </a:ext>
                </a:extLst>
              </p:cNvPr>
              <p:cNvSpPr>
                <a:spLocks noRot="1" noChangeAspect="1" noMove="1" noResize="1" noEditPoints="1" noAdjustHandles="1" noChangeArrowheads="1" noChangeShapeType="1" noTextEdit="1"/>
              </p:cNvSpPr>
              <p:nvPr/>
            </p:nvSpPr>
            <p:spPr>
              <a:xfrm>
                <a:off x="2555678" y="5213015"/>
                <a:ext cx="5599912" cy="922074"/>
              </a:xfrm>
              <a:prstGeom prst="flowChartAlternateProcess">
                <a:avLst/>
              </a:prstGeom>
              <a:blipFill>
                <a:blip r:embed="rId3"/>
                <a:stretch>
                  <a:fillRect t="-5195" b="-10390"/>
                </a:stretch>
              </a:blipFill>
            </p:spPr>
            <p:txBody>
              <a:bodyPr/>
              <a:lstStyle/>
              <a:p>
                <a:r>
                  <a:rPr lang="ja-JP" altLang="en-US">
                    <a:noFill/>
                  </a:rPr>
                  <a:t> </a:t>
                </a:r>
              </a:p>
            </p:txBody>
          </p:sp>
        </mc:Fallback>
      </mc:AlternateContent>
    </p:spTree>
    <p:custDataLst>
      <p:tags r:id="rId1"/>
    </p:custDataLst>
    <p:extLst>
      <p:ext uri="{BB962C8B-B14F-4D97-AF65-F5344CB8AC3E}">
        <p14:creationId xmlns:p14="http://schemas.microsoft.com/office/powerpoint/2010/main" val="1115184890"/>
      </p:ext>
    </p:extLst>
  </p:cSld>
  <p:clrMapOvr>
    <a:masterClrMapping/>
  </p:clrMapOvr>
  <mc:AlternateContent xmlns:mc="http://schemas.openxmlformats.org/markup-compatibility/2006" xmlns:p14="http://schemas.microsoft.com/office/powerpoint/2010/main">
    <mc:Choice Requires="p14">
      <p:transition spd="slow" p14:dur="2000" advTm="23272"/>
    </mc:Choice>
    <mc:Fallback xmlns="">
      <p:transition spd="slow" advTm="232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2EDDE-CCFE-4726-AD88-548DD3782252}"/>
              </a:ext>
            </a:extLst>
          </p:cNvPr>
          <p:cNvSpPr>
            <a:spLocks noGrp="1"/>
          </p:cNvSpPr>
          <p:nvPr>
            <p:ph type="title"/>
          </p:nvPr>
        </p:nvSpPr>
        <p:spPr/>
        <p:txBody>
          <a:bodyPr>
            <a:normAutofit fontScale="90000"/>
          </a:bodyPr>
          <a:lstStyle/>
          <a:p>
            <a:r>
              <a:rPr lang="ja-JP" altLang="en-US" dirty="0"/>
              <a:t>評価値による上位タスク群の選定</a:t>
            </a:r>
            <a:br>
              <a:rPr kumimoji="1" lang="en-US" altLang="ja-JP" dirty="0"/>
            </a:b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D450655-223D-477C-98A6-AEC235622CE5}"/>
                  </a:ext>
                </a:extLst>
              </p:cNvPr>
              <p:cNvSpPr>
                <a:spLocks noGrp="1"/>
              </p:cNvSpPr>
              <p:nvPr>
                <p:ph idx="1"/>
              </p:nvPr>
            </p:nvSpPr>
            <p:spPr>
              <a:xfrm>
                <a:off x="1942415" y="2133600"/>
                <a:ext cx="6591985" cy="4182140"/>
              </a:xfrm>
            </p:spPr>
            <p:txBody>
              <a:bodyPr>
                <a:normAutofit/>
              </a:bodyPr>
              <a:lstStyle/>
              <a:p>
                <a:r>
                  <a:rPr lang="ja-JP" altLang="en-US" sz="2000" dirty="0"/>
                  <a:t>𝛼の暫定的な初期値</a:t>
                </a:r>
                <a14:m>
                  <m:oMath xmlns:m="http://schemas.openxmlformats.org/officeDocument/2006/math">
                    <m:sSup>
                      <m:sSupPr>
                        <m:ctrlPr>
                          <a:rPr kumimoji="1" lang="en-US" altLang="ja-JP" sz="2000" i="1" smtClean="0">
                            <a:latin typeface="Cambria Math" panose="02040503050406030204" pitchFamily="18" charset="0"/>
                          </a:rPr>
                        </m:ctrlPr>
                      </m:sSupPr>
                      <m:e>
                        <m:r>
                          <m:rPr>
                            <m:sty m:val="p"/>
                          </m:rPr>
                          <a:rPr lang="en-US" altLang="ja-JP" sz="2000" i="1">
                            <a:latin typeface="Cambria Math" panose="02040503050406030204" pitchFamily="18" charset="0"/>
                          </a:rPr>
                          <m:t>α</m:t>
                        </m:r>
                      </m:e>
                      <m:sup>
                        <m:r>
                          <a:rPr lang="ja-JP" altLang="en-US" sz="2000" i="1">
                            <a:latin typeface="Cambria Math" panose="02040503050406030204" pitchFamily="18" charset="0"/>
                          </a:rPr>
                          <m:t>’</m:t>
                        </m:r>
                      </m:sup>
                    </m:sSup>
                  </m:oMath>
                </a14:m>
                <a:r>
                  <a:rPr lang="ja-JP" altLang="en-US" sz="2000" dirty="0"/>
                  <a:t>を定めそれを用いた</a:t>
                </a:r>
                <a:r>
                  <a:rPr lang="en-US" altLang="ja-JP" sz="2000" dirty="0"/>
                  <a:t>,LMCLF</a:t>
                </a:r>
                <a:r>
                  <a:rPr lang="ja-JP" altLang="en-US" sz="2000" dirty="0"/>
                  <a:t>における</a:t>
                </a:r>
                <a:r>
                  <a:rPr lang="ja-JP" altLang="en-US" sz="2000" dirty="0">
                    <a:solidFill>
                      <a:srgbClr val="FF0000"/>
                    </a:solidFill>
                  </a:rPr>
                  <a:t>評価値</a:t>
                </a:r>
                <a:r>
                  <a:rPr lang="ja-JP" altLang="en-US" sz="2000" dirty="0"/>
                  <a:t>による優先度が上位となる一部のタスク群</a:t>
                </a:r>
                <a:r>
                  <a:rPr lang="en-US" altLang="ja-JP" sz="2000" dirty="0"/>
                  <a:t>(</a:t>
                </a:r>
                <a:r>
                  <a:rPr lang="ja-JP" altLang="en-US" sz="2000" dirty="0">
                    <a:solidFill>
                      <a:srgbClr val="FF0000"/>
                    </a:solidFill>
                  </a:rPr>
                  <a:t>上位</a:t>
                </a:r>
                <a:r>
                  <a:rPr lang="en-US" altLang="ja-JP" sz="2000" dirty="0">
                    <a:solidFill>
                      <a:srgbClr val="FF0000"/>
                    </a:solidFill>
                  </a:rPr>
                  <a:t>(</a:t>
                </a:r>
                <a:r>
                  <a:rPr lang="ja-JP" altLang="en-US" sz="2000" dirty="0">
                    <a:solidFill>
                      <a:srgbClr val="FF0000"/>
                    </a:solidFill>
                  </a:rPr>
                  <a:t>プロセッサ数</a:t>
                </a:r>
                <a:r>
                  <a:rPr lang="en-US" altLang="ja-JP" sz="2000" dirty="0">
                    <a:solidFill>
                      <a:srgbClr val="FF0000"/>
                    </a:solidFill>
                  </a:rPr>
                  <a:t>×2)</a:t>
                </a:r>
                <a:r>
                  <a:rPr lang="ja-JP" altLang="en-US" sz="2000" dirty="0">
                    <a:solidFill>
                      <a:srgbClr val="FF0000"/>
                    </a:solidFill>
                  </a:rPr>
                  <a:t>位</a:t>
                </a:r>
                <a:r>
                  <a:rPr lang="en-US" altLang="ja-JP" sz="2000" dirty="0"/>
                  <a:t>)</a:t>
                </a:r>
                <a:r>
                  <a:rPr lang="ja-JP" altLang="en-US" sz="2000" dirty="0"/>
                  <a:t>を対象に探索</a:t>
                </a:r>
                <a:endParaRPr kumimoji="1" lang="en-US" altLang="ja-JP" sz="2000" dirty="0"/>
              </a:p>
              <a:p>
                <a:pPr lvl="1">
                  <a:buFont typeface="Wingdings" panose="05000000000000000000" pitchFamily="2" charset="2"/>
                  <a:buChar char="l"/>
                </a:pPr>
                <a:r>
                  <a:rPr kumimoji="1" lang="ja-JP" altLang="en-US" dirty="0">
                    <a:highlight>
                      <a:srgbClr val="FFFF00"/>
                    </a:highlight>
                  </a:rPr>
                  <a:t>評価値</a:t>
                </a:r>
                <a:r>
                  <a:rPr kumimoji="1" lang="en-US" altLang="ja-JP" dirty="0">
                    <a:highlight>
                      <a:srgbClr val="FFFF00"/>
                    </a:highlight>
                  </a:rPr>
                  <a:t>: </a:t>
                </a:r>
                <a14:m>
                  <m:oMath xmlns:m="http://schemas.openxmlformats.org/officeDocument/2006/math">
                    <m:sSup>
                      <m:sSupPr>
                        <m:ctrlPr>
                          <a:rPr kumimoji="1" lang="en-US" altLang="ja-JP" i="1" smtClean="0">
                            <a:highlight>
                              <a:srgbClr val="FFFF00"/>
                            </a:highlight>
                            <a:latin typeface="Cambria Math" panose="02040503050406030204" pitchFamily="18" charset="0"/>
                          </a:rPr>
                        </m:ctrlPr>
                      </m:sSupPr>
                      <m:e>
                        <m:r>
                          <m:rPr>
                            <m:sty m:val="p"/>
                          </m:rPr>
                          <a:rPr lang="en-US" altLang="ja-JP" i="1">
                            <a:highlight>
                              <a:srgbClr val="FFFF00"/>
                            </a:highlight>
                            <a:latin typeface="Cambria Math" panose="02040503050406030204" pitchFamily="18" charset="0"/>
                          </a:rPr>
                          <m:t>α</m:t>
                        </m:r>
                      </m:e>
                      <m:sup>
                        <m:r>
                          <a:rPr lang="ja-JP" altLang="en-US" i="1">
                            <a:highlight>
                              <a:srgbClr val="FFFF00"/>
                            </a:highlight>
                            <a:latin typeface="Cambria Math" panose="02040503050406030204" pitchFamily="18" charset="0"/>
                          </a:rPr>
                          <m:t>’</m:t>
                        </m:r>
                      </m:sup>
                    </m:sSup>
                    <m:r>
                      <a:rPr kumimoji="1" lang="en-US" altLang="ja-JP" b="0" i="0" smtClean="0">
                        <a:highlight>
                          <a:srgbClr val="FFFF00"/>
                        </a:highlight>
                        <a:latin typeface="Cambria Math" panose="02040503050406030204" pitchFamily="18" charset="0"/>
                      </a:rPr>
                      <m:t> </m:t>
                    </m:r>
                    <m:r>
                      <a:rPr lang="en-US" altLang="ja-JP" i="1">
                        <a:highlight>
                          <a:srgbClr val="FFFF00"/>
                        </a:highlight>
                        <a:latin typeface="Cambria Math" panose="02040503050406030204" pitchFamily="18" charset="0"/>
                      </a:rPr>
                      <m:t>×</m:t>
                    </m:r>
                  </m:oMath>
                </a14:m>
                <a:r>
                  <a:rPr kumimoji="1" lang="en-US" altLang="ja-JP" dirty="0">
                    <a:highlight>
                      <a:srgbClr val="FFFF00"/>
                    </a:highlight>
                  </a:rPr>
                  <a:t> </a:t>
                </a:r>
                <a:r>
                  <a:rPr kumimoji="1" lang="ja-JP" altLang="en-US" dirty="0">
                    <a:highlight>
                      <a:srgbClr val="FFFF00"/>
                    </a:highlight>
                  </a:rPr>
                  <a:t>メモリ</a:t>
                </a:r>
                <a:r>
                  <a:rPr lang="ja-JP" altLang="en-US" dirty="0">
                    <a:highlight>
                      <a:srgbClr val="FFFF00"/>
                    </a:highlight>
                  </a:rPr>
                  <a:t>使用量増分</a:t>
                </a:r>
                <a:r>
                  <a:rPr kumimoji="1" lang="ja-JP" altLang="en-US" dirty="0">
                    <a:highlight>
                      <a:srgbClr val="FFFF00"/>
                    </a:highlight>
                  </a:rPr>
                  <a:t> ＋ 残余実行時間 </a:t>
                </a:r>
                <a:r>
                  <a:rPr lang="en-US" altLang="ja-JP" dirty="0">
                    <a:highlight>
                      <a:srgbClr val="FFFF00"/>
                    </a:highlight>
                  </a:rPr>
                  <a:t>× </a:t>
                </a:r>
                <a:r>
                  <a:rPr lang="ja-JP" altLang="en-US" dirty="0">
                    <a:highlight>
                      <a:srgbClr val="FFFF00"/>
                    </a:highlight>
                  </a:rPr>
                  <a:t>余裕時間</a:t>
                </a:r>
                <a:endParaRPr lang="en-US" altLang="ja-JP" dirty="0">
                  <a:highlight>
                    <a:srgbClr val="FFFF00"/>
                  </a:highlight>
                </a:endParaRPr>
              </a:p>
              <a:p>
                <a:pPr lvl="1">
                  <a:buFont typeface="Wingdings" panose="05000000000000000000" pitchFamily="2" charset="2"/>
                  <a:buChar char="l"/>
                </a:pPr>
                <a14:m>
                  <m:oMath xmlns:m="http://schemas.openxmlformats.org/officeDocument/2006/math">
                    <m:sSup>
                      <m:sSupPr>
                        <m:ctrlPr>
                          <a:rPr kumimoji="1" lang="en-US" altLang="ja-JP" sz="1400" i="1" smtClean="0">
                            <a:solidFill>
                              <a:schemeClr val="tx1"/>
                            </a:solidFill>
                            <a:latin typeface="Cambria Math" panose="02040503050406030204" pitchFamily="18" charset="0"/>
                          </a:rPr>
                        </m:ctrlPr>
                      </m:sSupPr>
                      <m:e>
                        <m:r>
                          <m:rPr>
                            <m:sty m:val="p"/>
                          </m:rPr>
                          <a:rPr lang="en-US" altLang="ja-JP" sz="1400" i="1">
                            <a:solidFill>
                              <a:schemeClr val="tx1"/>
                            </a:solidFill>
                            <a:latin typeface="Cambria Math" panose="02040503050406030204" pitchFamily="18" charset="0"/>
                          </a:rPr>
                          <m:t>α</m:t>
                        </m:r>
                      </m:e>
                      <m:sup>
                        <m:r>
                          <a:rPr lang="ja-JP" altLang="en-US" sz="1400" i="1">
                            <a:solidFill>
                              <a:schemeClr val="tx1"/>
                            </a:solidFill>
                            <a:latin typeface="Cambria Math" panose="02040503050406030204" pitchFamily="18" charset="0"/>
                          </a:rPr>
                          <m:t>’</m:t>
                        </m:r>
                      </m:sup>
                    </m:sSup>
                    <m:r>
                      <a:rPr lang="ja-JP" altLang="en-US" sz="1400" i="1">
                        <a:solidFill>
                          <a:schemeClr val="tx1"/>
                        </a:solidFill>
                        <a:latin typeface="Cambria Math" panose="02040503050406030204" pitchFamily="18" charset="0"/>
                      </a:rPr>
                      <m:t>：</m:t>
                    </m:r>
                    <m:r>
                      <a:rPr lang="en-US" altLang="ja-JP" sz="1200" i="1">
                        <a:solidFill>
                          <a:schemeClr val="tx1"/>
                        </a:solidFill>
                        <a:latin typeface="Cambria Math" panose="02040503050406030204" pitchFamily="18" charset="0"/>
                      </a:rPr>
                      <m:t>𝛼</m:t>
                    </m:r>
                  </m:oMath>
                </a14:m>
                <a:r>
                  <a:rPr lang="ja-JP" altLang="ja-JP" sz="1400" dirty="0">
                    <a:solidFill>
                      <a:schemeClr val="tx1"/>
                    </a:solidFill>
                    <a:latin typeface="+mn-ea"/>
                  </a:rPr>
                  <a:t>の暫定的な初期値</a:t>
                </a:r>
                <a:r>
                  <a:rPr lang="en-US" altLang="ja-JP" sz="1400" dirty="0">
                    <a:solidFill>
                      <a:schemeClr val="tx1"/>
                    </a:solidFill>
                    <a:latin typeface="+mn-ea"/>
                  </a:rPr>
                  <a:t>(</a:t>
                </a:r>
                <a:r>
                  <a:rPr lang="ja-JP" altLang="ja-JP" sz="1400" dirty="0">
                    <a:solidFill>
                      <a:schemeClr val="tx1"/>
                    </a:solidFill>
                    <a:latin typeface="+mn-ea"/>
                  </a:rPr>
                  <a:t>決定した</a:t>
                </a:r>
                <a14:m>
                  <m:oMath xmlns:m="http://schemas.openxmlformats.org/officeDocument/2006/math">
                    <m:r>
                      <a:rPr lang="en-US" altLang="ja-JP" sz="1400" i="1">
                        <a:solidFill>
                          <a:schemeClr val="tx1"/>
                        </a:solidFill>
                        <a:latin typeface="Cambria Math" panose="02040503050406030204" pitchFamily="18" charset="0"/>
                      </a:rPr>
                      <m:t>𝛼</m:t>
                    </m:r>
                  </m:oMath>
                </a14:m>
                <a:r>
                  <a:rPr lang="ja-JP" altLang="ja-JP" sz="1400" dirty="0">
                    <a:solidFill>
                      <a:schemeClr val="tx1"/>
                    </a:solidFill>
                    <a:latin typeface="+mn-ea"/>
                  </a:rPr>
                  <a:t>の値を次のスケジューリング周期における</a:t>
                </a:r>
                <a14:m>
                  <m:oMath xmlns:m="http://schemas.openxmlformats.org/officeDocument/2006/math">
                    <m:r>
                      <a:rPr lang="en-US" altLang="ja-JP" sz="1400" i="1">
                        <a:solidFill>
                          <a:schemeClr val="tx1"/>
                        </a:solidFill>
                        <a:latin typeface="Cambria Math" panose="02040503050406030204" pitchFamily="18" charset="0"/>
                      </a:rPr>
                      <m:t>𝛼</m:t>
                    </m:r>
                    <m:r>
                      <a:rPr lang="en-US" altLang="ja-JP" sz="1400" i="1">
                        <a:solidFill>
                          <a:schemeClr val="tx1"/>
                        </a:solidFill>
                        <a:latin typeface="Cambria Math" panose="02040503050406030204" pitchFamily="18" charset="0"/>
                      </a:rPr>
                      <m:t>′</m:t>
                    </m:r>
                  </m:oMath>
                </a14:m>
                <a:r>
                  <a:rPr lang="ja-JP" altLang="en-US" sz="1400" dirty="0">
                    <a:solidFill>
                      <a:schemeClr val="tx1"/>
                    </a:solidFill>
                    <a:latin typeface="+mn-ea"/>
                  </a:rPr>
                  <a:t>とする</a:t>
                </a:r>
                <a:r>
                  <a:rPr lang="en-US" altLang="ja-JP" sz="1400" dirty="0">
                    <a:solidFill>
                      <a:schemeClr val="tx1"/>
                    </a:solidFill>
                    <a:latin typeface="+mn-ea"/>
                  </a:rPr>
                  <a:t>)	</a:t>
                </a:r>
                <a:endParaRPr kumimoji="1" lang="en-US" altLang="ja-JP" dirty="0">
                  <a:solidFill>
                    <a:schemeClr val="tx1"/>
                  </a:solidFill>
                  <a:latin typeface="+mn-ea"/>
                </a:endParaRPr>
              </a:p>
              <a:p>
                <a:pPr marL="457200" lvl="1" indent="0">
                  <a:buNone/>
                </a:pPr>
                <a:r>
                  <a:rPr lang="ja-JP" altLang="en-US" sz="1800" dirty="0"/>
                  <a:t>　　　　　　　　　　　　↓　これにより、</a:t>
                </a:r>
                <a:endParaRPr lang="en-US" altLang="ja-JP" sz="1800" dirty="0"/>
              </a:p>
              <a:p>
                <a:pPr marL="400050"/>
                <a:r>
                  <a:rPr kumimoji="1" lang="ja-JP" altLang="en-US" sz="2000" dirty="0"/>
                  <a:t>組み合わせの総数が減り計算量が</a:t>
                </a:r>
                <a:r>
                  <a:rPr lang="ja-JP" altLang="en-US" sz="2000" dirty="0"/>
                  <a:t>従来よりも激減</a:t>
                </a:r>
                <a:endParaRPr kumimoji="1" lang="en-US" altLang="ja-JP" sz="2000" dirty="0"/>
              </a:p>
              <a:p>
                <a:pPr marL="800100" lvl="1">
                  <a:buFont typeface="Wingdings" panose="05000000000000000000" pitchFamily="2" charset="2"/>
                  <a:buChar char="l"/>
                </a:pPr>
                <a:r>
                  <a:rPr lang="ja-JP" altLang="en-US" sz="1800" dirty="0"/>
                  <a:t>例：</a:t>
                </a:r>
                <a:r>
                  <a:rPr lang="en-US" altLang="ja-JP" sz="1800" dirty="0"/>
                  <a:t>40</a:t>
                </a:r>
                <a:r>
                  <a:rPr lang="ja-JP" altLang="en-US" sz="1800" dirty="0"/>
                  <a:t>タスク４プロセッサ</a:t>
                </a:r>
                <a:endParaRPr lang="en-US" altLang="ja-JP" sz="1800" dirty="0"/>
              </a:p>
              <a:p>
                <a:pPr marL="514350" lvl="1" indent="0">
                  <a:buNone/>
                </a:pPr>
                <a:r>
                  <a:rPr lang="ja-JP" altLang="en-US" sz="1800" dirty="0"/>
                  <a:t>　</a:t>
                </a:r>
                <a14:m>
                  <m:oMath xmlns:m="http://schemas.openxmlformats.org/officeDocument/2006/math">
                    <m:sSub>
                      <m:sSubPr>
                        <m:ctrlPr>
                          <a:rPr lang="en-US" altLang="ja-JP" sz="1800" i="1" smtClean="0">
                            <a:latin typeface="Cambria Math" panose="02040503050406030204" pitchFamily="18" charset="0"/>
                          </a:rPr>
                        </m:ctrlPr>
                      </m:sSubPr>
                      <m:e>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m:t>
                            </m:r>
                          </m:e>
                          <m:sub>
                            <m:r>
                              <a:rPr lang="en-US" altLang="ja-JP" sz="1800" b="0" i="1" smtClean="0">
                                <a:latin typeface="Cambria Math" panose="02040503050406030204" pitchFamily="18" charset="0"/>
                              </a:rPr>
                              <m:t>40</m:t>
                            </m:r>
                          </m:sub>
                        </m:sSub>
                        <m:r>
                          <a:rPr lang="en-US" altLang="ja-JP" sz="1800" b="0" i="1" smtClean="0">
                            <a:latin typeface="Cambria Math" panose="02040503050406030204" pitchFamily="18" charset="0"/>
                          </a:rPr>
                          <m:t>𝐶</m:t>
                        </m:r>
                      </m:e>
                      <m:sub>
                        <m:r>
                          <a:rPr lang="en-US" altLang="ja-JP" sz="1800" b="0" i="1" smtClean="0">
                            <a:latin typeface="Cambria Math" panose="02040503050406030204" pitchFamily="18" charset="0"/>
                          </a:rPr>
                          <m:t>4</m:t>
                        </m:r>
                      </m:sub>
                    </m:sSub>
                    <m:r>
                      <a:rPr lang="en-US" altLang="ja-JP" sz="1800" b="0" i="0" smtClean="0">
                        <a:latin typeface="Cambria Math" panose="02040503050406030204" pitchFamily="18" charset="0"/>
                      </a:rPr>
                      <m:t>=91390</m:t>
                    </m:r>
                    <m:r>
                      <a:rPr lang="en-US" altLang="ja-JP" sz="1800" i="1">
                        <a:latin typeface="Cambria Math" panose="02040503050406030204" pitchFamily="18" charset="0"/>
                      </a:rPr>
                      <m:t>×</m:t>
                    </m:r>
                    <m:r>
                      <a:rPr lang="ja-JP" altLang="en-US" sz="1800" i="1" smtClean="0">
                        <a:latin typeface="Cambria Math" panose="02040503050406030204" pitchFamily="18" charset="0"/>
                      </a:rPr>
                      <m:t>２ステップ</m:t>
                    </m:r>
                    <m:r>
                      <a:rPr lang="en-US" altLang="ja-JP" sz="1800" b="0" i="1" smtClean="0">
                        <a:latin typeface="Cambria Math" panose="02040503050406030204" pitchFamily="18" charset="0"/>
                      </a:rPr>
                      <m:t>)</m:t>
                    </m:r>
                  </m:oMath>
                </a14:m>
                <a:r>
                  <a:rPr kumimoji="1" lang="en-US" altLang="ja-JP" sz="1800" dirty="0"/>
                  <a:t>=</a:t>
                </a:r>
                <a:r>
                  <a:rPr kumimoji="1" lang="en-US" altLang="ja-JP" sz="1800" dirty="0">
                    <a:solidFill>
                      <a:srgbClr val="FF0000"/>
                    </a:solidFill>
                  </a:rPr>
                  <a:t>182780</a:t>
                </a:r>
                <a:r>
                  <a:rPr kumimoji="1" lang="ja-JP" altLang="en-US" sz="1800" dirty="0">
                    <a:solidFill>
                      <a:srgbClr val="FF0000"/>
                    </a:solidFill>
                  </a:rPr>
                  <a:t>通り</a:t>
                </a:r>
                <a:endParaRPr lang="en-US" altLang="ja-JP" sz="1800" dirty="0">
                  <a:solidFill>
                    <a:srgbClr val="FF0000"/>
                  </a:solidFill>
                </a:endParaRPr>
              </a:p>
              <a:p>
                <a:pPr marL="514350" lvl="1" indent="0">
                  <a:buNone/>
                </a:pPr>
                <a:r>
                  <a:rPr lang="ja-JP" altLang="en-US" sz="1800" dirty="0"/>
                  <a:t>　</a:t>
                </a:r>
                <a14:m>
                  <m:oMath xmlns:m="http://schemas.openxmlformats.org/officeDocument/2006/math">
                    <m:sSub>
                      <m:sSubPr>
                        <m:ctrlPr>
                          <a:rPr lang="en-US" altLang="ja-JP" sz="1800" i="1" smtClean="0">
                            <a:latin typeface="Cambria Math" panose="02040503050406030204" pitchFamily="18" charset="0"/>
                          </a:rPr>
                        </m:ctrlPr>
                      </m:sSubPr>
                      <m:e>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m:t>
                            </m:r>
                          </m:e>
                          <m:sub>
                            <m:r>
                              <a:rPr lang="en-US" altLang="ja-JP" sz="1800" b="0" i="1" smtClean="0">
                                <a:latin typeface="Cambria Math" panose="02040503050406030204" pitchFamily="18" charset="0"/>
                              </a:rPr>
                              <m:t>8</m:t>
                            </m:r>
                          </m:sub>
                        </m:sSub>
                        <m:r>
                          <a:rPr lang="en-US" altLang="ja-JP" sz="1800" b="0" i="1" smtClean="0">
                            <a:latin typeface="Cambria Math" panose="02040503050406030204" pitchFamily="18" charset="0"/>
                          </a:rPr>
                          <m:t>𝐶</m:t>
                        </m:r>
                      </m:e>
                      <m:sub>
                        <m:r>
                          <a:rPr lang="en-US" altLang="ja-JP" sz="1800" b="0" i="1" smtClean="0">
                            <a:latin typeface="Cambria Math" panose="02040503050406030204" pitchFamily="18" charset="0"/>
                          </a:rPr>
                          <m:t>4</m:t>
                        </m:r>
                      </m:sub>
                    </m:sSub>
                    <m:r>
                      <a:rPr lang="en-US" altLang="ja-JP" sz="1800" b="0" i="0" smtClean="0">
                        <a:latin typeface="Cambria Math" panose="02040503050406030204" pitchFamily="18" charset="0"/>
                      </a:rPr>
                      <m:t>=70</m:t>
                    </m:r>
                    <m:r>
                      <a:rPr lang="en-US" altLang="ja-JP" sz="1800" i="1">
                        <a:latin typeface="Cambria Math" panose="02040503050406030204" pitchFamily="18" charset="0"/>
                      </a:rPr>
                      <m:t>×</m:t>
                    </m:r>
                    <m:r>
                      <a:rPr lang="ja-JP" altLang="en-US" sz="1800" i="1" smtClean="0">
                        <a:latin typeface="Cambria Math" panose="02040503050406030204" pitchFamily="18" charset="0"/>
                      </a:rPr>
                      <m:t>２ステップ</m:t>
                    </m:r>
                    <m:r>
                      <a:rPr lang="en-US" altLang="ja-JP" sz="1800" b="0" i="1" smtClean="0">
                        <a:latin typeface="Cambria Math" panose="02040503050406030204" pitchFamily="18" charset="0"/>
                      </a:rPr>
                      <m:t>)</m:t>
                    </m:r>
                  </m:oMath>
                </a14:m>
                <a:r>
                  <a:rPr kumimoji="1" lang="en-US" altLang="ja-JP" sz="1800" dirty="0"/>
                  <a:t>=</a:t>
                </a:r>
                <a:r>
                  <a:rPr kumimoji="1" lang="en-US" altLang="ja-JP" sz="1800" dirty="0">
                    <a:solidFill>
                      <a:srgbClr val="FF0000"/>
                    </a:solidFill>
                  </a:rPr>
                  <a:t>140</a:t>
                </a:r>
                <a:r>
                  <a:rPr kumimoji="1" lang="ja-JP" altLang="en-US" sz="1800" dirty="0">
                    <a:solidFill>
                      <a:srgbClr val="FF0000"/>
                    </a:solidFill>
                  </a:rPr>
                  <a:t>通り</a:t>
                </a:r>
                <a:endParaRPr kumimoji="1" lang="en-US" altLang="ja-JP" sz="1800" dirty="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1D450655-223D-477C-98A6-AEC235622CE5}"/>
                  </a:ext>
                </a:extLst>
              </p:cNvPr>
              <p:cNvSpPr>
                <a:spLocks noGrp="1" noRot="1" noChangeAspect="1" noMove="1" noResize="1" noEditPoints="1" noAdjustHandles="1" noChangeArrowheads="1" noChangeShapeType="1" noTextEdit="1"/>
              </p:cNvSpPr>
              <p:nvPr>
                <p:ph idx="1"/>
              </p:nvPr>
            </p:nvSpPr>
            <p:spPr>
              <a:xfrm>
                <a:off x="1942415" y="2133600"/>
                <a:ext cx="6591985" cy="4182140"/>
              </a:xfrm>
              <a:blipFill>
                <a:blip r:embed="rId3"/>
                <a:stretch>
                  <a:fillRect l="-925" t="-1020" r="-648"/>
                </a:stretch>
              </a:blipFill>
            </p:spPr>
            <p:txBody>
              <a:bodyPr/>
              <a:lstStyle/>
              <a:p>
                <a:r>
                  <a:rPr lang="ja-JP" altLang="en-US">
                    <a:noFill/>
                  </a:rPr>
                  <a:t> </a:t>
                </a:r>
              </a:p>
            </p:txBody>
          </p:sp>
        </mc:Fallback>
      </mc:AlternateContent>
      <p:sp>
        <p:nvSpPr>
          <p:cNvPr id="4" name="吹き出し: 角を丸めた四角形 3">
            <a:extLst>
              <a:ext uri="{FF2B5EF4-FFF2-40B4-BE49-F238E27FC236}">
                <a16:creationId xmlns:a16="http://schemas.microsoft.com/office/drawing/2014/main" id="{ED1B568C-7E89-4405-BA33-2A6AF95D58A9}"/>
              </a:ext>
            </a:extLst>
          </p:cNvPr>
          <p:cNvSpPr/>
          <p:nvPr/>
        </p:nvSpPr>
        <p:spPr>
          <a:xfrm>
            <a:off x="6310233" y="5926325"/>
            <a:ext cx="1734320" cy="778830"/>
          </a:xfrm>
          <a:prstGeom prst="wedgeRoundRectCallout">
            <a:avLst>
              <a:gd name="adj1" fmla="val -34236"/>
              <a:gd name="adj2" fmla="val -7166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182640</a:t>
            </a:r>
            <a:r>
              <a:rPr kumimoji="1" lang="ja-JP" altLang="en-US" dirty="0">
                <a:solidFill>
                  <a:schemeClr val="tx1"/>
                </a:solidFill>
              </a:rPr>
              <a:t>通りの削減</a:t>
            </a:r>
          </a:p>
        </p:txBody>
      </p:sp>
      <p:sp>
        <p:nvSpPr>
          <p:cNvPr id="5" name="スライド番号プレースホルダー 4">
            <a:extLst>
              <a:ext uri="{FF2B5EF4-FFF2-40B4-BE49-F238E27FC236}">
                <a16:creationId xmlns:a16="http://schemas.microsoft.com/office/drawing/2014/main" id="{721C8EA7-40D6-4103-90D7-A53C04D9142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日付プレースホルダー 5">
            <a:extLst>
              <a:ext uri="{FF2B5EF4-FFF2-40B4-BE49-F238E27FC236}">
                <a16:creationId xmlns:a16="http://schemas.microsoft.com/office/drawing/2014/main" id="{39A0DA30-D0F3-4749-932A-1D4D12595751}"/>
              </a:ext>
            </a:extLst>
          </p:cNvPr>
          <p:cNvSpPr>
            <a:spLocks noGrp="1"/>
          </p:cNvSpPr>
          <p:nvPr>
            <p:ph type="dt" sz="half" idx="10"/>
          </p:nvPr>
        </p:nvSpPr>
        <p:spPr>
          <a:xfrm>
            <a:off x="7772400" y="6135089"/>
            <a:ext cx="946298" cy="370171"/>
          </a:xfrm>
        </p:spPr>
        <p:txBody>
          <a:bodyPr/>
          <a:lstStyle/>
          <a:p>
            <a:fld id="{E2D7B33F-0DD5-4D8B-9158-9542C3FDEE6E}" type="datetime1">
              <a:rPr lang="en-US" altLang="ja-JP" smtClean="0"/>
              <a:t>1/12/2022</a:t>
            </a:fld>
            <a:endParaRPr lang="en-US" dirty="0"/>
          </a:p>
        </p:txBody>
      </p:sp>
    </p:spTree>
    <p:custDataLst>
      <p:tags r:id="rId1"/>
    </p:custDataLst>
    <p:extLst>
      <p:ext uri="{BB962C8B-B14F-4D97-AF65-F5344CB8AC3E}">
        <p14:creationId xmlns:p14="http://schemas.microsoft.com/office/powerpoint/2010/main" val="100832595"/>
      </p:ext>
    </p:extLst>
  </p:cSld>
  <p:clrMapOvr>
    <a:masterClrMapping/>
  </p:clrMapOvr>
  <mc:AlternateContent xmlns:mc="http://schemas.openxmlformats.org/markup-compatibility/2006" xmlns:p14="http://schemas.microsoft.com/office/powerpoint/2010/main">
    <mc:Choice Requires="p14">
      <p:transition spd="slow" p14:dur="2000" advTm="54371"/>
    </mc:Choice>
    <mc:Fallback xmlns="">
      <p:transition spd="slow" advTm="54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B1409BF1-300B-405E-8B81-D7F8644F5D6A}"/>
                  </a:ext>
                </a:extLst>
              </p:cNvPr>
              <p:cNvSpPr>
                <a:spLocks noGrp="1"/>
              </p:cNvSpPr>
              <p:nvPr>
                <p:ph type="title"/>
              </p:nvPr>
            </p:nvSpPr>
            <p:spPr/>
            <p:txBody>
              <a:bodyPr/>
              <a:lstStyle/>
              <a:p>
                <a:r>
                  <a:rPr lang="ja-JP" altLang="en-US" dirty="0"/>
                  <a:t>余裕時間による</a:t>
                </a:r>
                <a14:m>
                  <m:oMath xmlns:m="http://schemas.openxmlformats.org/officeDocument/2006/math">
                    <m:r>
                      <a:rPr lang="en-US" altLang="ja-JP" sz="3600" i="1" smtClean="0">
                        <a:latin typeface="Cambria Math" panose="02040503050406030204" pitchFamily="18" charset="0"/>
                      </a:rPr>
                      <m:t>𝛼</m:t>
                    </m:r>
                  </m:oMath>
                </a14:m>
                <a:r>
                  <a:rPr kumimoji="1" lang="ja-JP" altLang="en-US" sz="3600" kern="0" dirty="0">
                    <a:solidFill>
                      <a:schemeClr val="tx1"/>
                    </a:solidFill>
                    <a:latin typeface="+mj-ea"/>
                  </a:rPr>
                  <a:t>の調整</a:t>
                </a:r>
                <a:endParaRPr kumimoji="1" lang="ja-JP" altLang="en-US" dirty="0">
                  <a:latin typeface="+mj-ea"/>
                </a:endParaRPr>
              </a:p>
            </p:txBody>
          </p:sp>
        </mc:Choice>
        <mc:Fallback xmlns="">
          <p:sp>
            <p:nvSpPr>
              <p:cNvPr id="2" name="タイトル 1">
                <a:extLst>
                  <a:ext uri="{FF2B5EF4-FFF2-40B4-BE49-F238E27FC236}">
                    <a16:creationId xmlns:a16="http://schemas.microsoft.com/office/drawing/2014/main" id="{B1409BF1-300B-405E-8B81-D7F8644F5D6A}"/>
                  </a:ext>
                </a:extLst>
              </p:cNvPr>
              <p:cNvSpPr>
                <a:spLocks noGrp="1" noRot="1" noChangeAspect="1" noMove="1" noResize="1" noEditPoints="1" noAdjustHandles="1" noChangeArrowheads="1" noChangeShapeType="1" noTextEdit="1"/>
              </p:cNvSpPr>
              <p:nvPr>
                <p:ph type="title"/>
              </p:nvPr>
            </p:nvSpPr>
            <p:spPr>
              <a:blipFill>
                <a:blip r:embed="rId2"/>
                <a:stretch>
                  <a:fillRect l="-2775" t="-61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A8AB3DE-8F9C-4A69-90DC-B63733FA0EB1}"/>
                  </a:ext>
                </a:extLst>
              </p:cNvPr>
              <p:cNvSpPr>
                <a:spLocks noGrp="1"/>
              </p:cNvSpPr>
              <p:nvPr>
                <p:ph idx="1"/>
              </p:nvPr>
            </p:nvSpPr>
            <p:spPr/>
            <p:txBody>
              <a:bodyPr>
                <a:normAutofit/>
              </a:bodyPr>
              <a:lstStyle/>
              <a:p>
                <a:r>
                  <a:rPr lang="ja-JP" altLang="en-US" sz="2000" kern="0" dirty="0">
                    <a:solidFill>
                      <a:srgbClr val="FF0000"/>
                    </a:solidFill>
                    <a:latin typeface="+mn-ea"/>
                    <a:cs typeface="MS PGothic" panose="020B0600070205080204" pitchFamily="50" charset="-128"/>
                  </a:rPr>
                  <a:t>決定したパラメータ</a:t>
                </a:r>
                <a:r>
                  <a:rPr kumimoji="1" lang="ja-JP" altLang="en-US" sz="2000" dirty="0">
                    <a:solidFill>
                      <a:srgbClr val="FF0000"/>
                    </a:solidFill>
                  </a:rPr>
                  <a:t>𝛼</a:t>
                </a:r>
                <a:r>
                  <a:rPr lang="ja-JP" altLang="en-US" sz="2000" kern="0" dirty="0">
                    <a:solidFill>
                      <a:srgbClr val="FF0000"/>
                    </a:solidFill>
                    <a:latin typeface="+mn-ea"/>
                    <a:cs typeface="MS PGothic" panose="020B0600070205080204" pitchFamily="50" charset="-128"/>
                  </a:rPr>
                  <a:t>を</a:t>
                </a:r>
                <a:r>
                  <a:rPr kumimoji="1" lang="ja-JP" altLang="en-US" sz="2000" dirty="0">
                    <a:solidFill>
                      <a:srgbClr val="FF0000"/>
                    </a:solidFill>
                    <a:latin typeface="+mn-ea"/>
                  </a:rPr>
                  <a:t>𝛼</a:t>
                </a:r>
                <a:r>
                  <a:rPr kumimoji="1" lang="en-US" altLang="ja-JP" sz="2000" dirty="0">
                    <a:solidFill>
                      <a:srgbClr val="FF0000"/>
                    </a:solidFill>
                    <a:latin typeface="+mn-ea"/>
                  </a:rPr>
                  <a:t>’’</a:t>
                </a:r>
                <a:r>
                  <a:rPr kumimoji="1" lang="ja-JP" altLang="en-US" sz="2000" dirty="0">
                    <a:solidFill>
                      <a:srgbClr val="FF0000"/>
                    </a:solidFill>
                    <a:latin typeface="+mn-ea"/>
                  </a:rPr>
                  <a:t>とし</a:t>
                </a:r>
                <a:r>
                  <a:rPr lang="ja-JP" altLang="en-US" sz="2000" kern="0" dirty="0">
                    <a:solidFill>
                      <a:srgbClr val="FF0000"/>
                    </a:solidFill>
                    <a:latin typeface="+mn-ea"/>
                    <a:cs typeface="MS PGothic" panose="020B0600070205080204" pitchFamily="50" charset="-128"/>
                  </a:rPr>
                  <a:t>余裕時間の</a:t>
                </a:r>
                <a:r>
                  <a:rPr lang="ja-JP" altLang="en-US" sz="2000" kern="0" dirty="0">
                    <a:solidFill>
                      <a:srgbClr val="FF0000"/>
                    </a:solidFill>
                    <a:highlight>
                      <a:srgbClr val="FFFF00"/>
                    </a:highlight>
                    <a:latin typeface="+mn-ea"/>
                    <a:cs typeface="MS PGothic" panose="020B0600070205080204" pitchFamily="50" charset="-128"/>
                  </a:rPr>
                  <a:t>桁数</a:t>
                </a:r>
                <a:r>
                  <a:rPr lang="ja-JP" altLang="en-US" sz="2000" kern="0" dirty="0">
                    <a:solidFill>
                      <a:srgbClr val="FF0000"/>
                    </a:solidFill>
                    <a:latin typeface="+mn-ea"/>
                    <a:cs typeface="MS PGothic" panose="020B0600070205080204" pitchFamily="50" charset="-128"/>
                  </a:rPr>
                  <a:t>により調整したものを最終的な</a:t>
                </a:r>
                <a:r>
                  <a:rPr kumimoji="1" lang="ja-JP" altLang="en-US" sz="2000" dirty="0">
                    <a:solidFill>
                      <a:srgbClr val="FF0000"/>
                    </a:solidFill>
                  </a:rPr>
                  <a:t>𝛼とする</a:t>
                </a:r>
                <a:endParaRPr lang="en-US" altLang="ja-JP" sz="2000" kern="0" dirty="0">
                  <a:solidFill>
                    <a:srgbClr val="FF0000"/>
                  </a:solidFill>
                  <a:effectLst/>
                  <a:latin typeface="+mn-ea"/>
                  <a:cs typeface="MS PGothic" panose="020B0600070205080204" pitchFamily="50" charset="-128"/>
                </a:endParaRPr>
              </a:p>
              <a:p>
                <a:pPr lvl="1">
                  <a:buFont typeface="Wingdings" panose="05000000000000000000" pitchFamily="2" charset="2"/>
                  <a:buChar char="l"/>
                </a:pPr>
                <a:r>
                  <a:rPr lang="ja-JP" altLang="en-US" sz="1800" kern="0" dirty="0">
                    <a:solidFill>
                      <a:schemeClr val="tx1"/>
                    </a:solidFill>
                    <a:latin typeface="+mn-ea"/>
                  </a:rPr>
                  <a:t>スケジュール</a:t>
                </a:r>
                <a:r>
                  <a:rPr kumimoji="1" lang="ja-JP" altLang="en-US" sz="1800" kern="0" dirty="0">
                    <a:solidFill>
                      <a:schemeClr val="tx1"/>
                    </a:solidFill>
                    <a:latin typeface="+mn-ea"/>
                  </a:rPr>
                  <a:t>されるタスクの</a:t>
                </a:r>
                <a:r>
                  <a:rPr kumimoji="1" lang="ja-JP" altLang="en-US" sz="1800" kern="0" dirty="0">
                    <a:solidFill>
                      <a:srgbClr val="FF0000"/>
                    </a:solidFill>
                    <a:latin typeface="+mn-ea"/>
                  </a:rPr>
                  <a:t>余裕時間の対数の逆数</a:t>
                </a:r>
                <a:r>
                  <a:rPr kumimoji="1" lang="ja-JP" altLang="en-US" sz="1800" kern="0" dirty="0">
                    <a:solidFill>
                      <a:schemeClr val="tx1"/>
                    </a:solidFill>
                    <a:latin typeface="+mn-ea"/>
                  </a:rPr>
                  <a:t>を取り</a:t>
                </a:r>
                <a:r>
                  <a:rPr kumimoji="1" lang="en-US" altLang="ja-JP" sz="1800" kern="0" dirty="0">
                    <a:solidFill>
                      <a:schemeClr val="tx1"/>
                    </a:solidFill>
                    <a:latin typeface="+mn-ea"/>
                  </a:rPr>
                  <a:t>,</a:t>
                </a:r>
                <a:r>
                  <a:rPr kumimoji="1" lang="ja-JP" altLang="en-US" sz="1800" kern="0" dirty="0">
                    <a:solidFill>
                      <a:schemeClr val="tx1"/>
                    </a:solidFill>
                    <a:latin typeface="+mn-ea"/>
                  </a:rPr>
                  <a:t>その中で最も大きい値の対数の底</a:t>
                </a:r>
                <a:r>
                  <a:rPr kumimoji="1" lang="en-US" altLang="ja-JP" sz="1800" kern="0" dirty="0">
                    <a:solidFill>
                      <a:schemeClr val="tx1"/>
                    </a:solidFill>
                    <a:latin typeface="+mn-ea"/>
                  </a:rPr>
                  <a:t>(b)</a:t>
                </a:r>
                <a:r>
                  <a:rPr kumimoji="1" lang="ja-JP" altLang="en-US" sz="1800" kern="0" dirty="0">
                    <a:solidFill>
                      <a:schemeClr val="tx1"/>
                    </a:solidFill>
                    <a:latin typeface="+mn-ea"/>
                  </a:rPr>
                  <a:t>の階乗でパラメータ</a:t>
                </a:r>
                <a:r>
                  <a:rPr lang="en-US" altLang="ja-JP" sz="1800" kern="0" dirty="0">
                    <a:solidFill>
                      <a:schemeClr val="tx1"/>
                    </a:solidFill>
                    <a:latin typeface="Yu Gothic" panose="020B0400000000000000" pitchFamily="50" charset="-128"/>
                    <a:ea typeface="Yu Gothic" panose="020B0400000000000000" pitchFamily="50" charset="-128"/>
                    <a:cs typeface="MS PGothic" panose="020B0600070205080204" pitchFamily="50" charset="-128"/>
                  </a:rPr>
                  <a:t>α</a:t>
                </a:r>
                <a:r>
                  <a:rPr lang="ja-JP" altLang="en-US" sz="1800" kern="0" dirty="0">
                    <a:solidFill>
                      <a:schemeClr val="tx1"/>
                    </a:solidFill>
                    <a:latin typeface="+mn-ea"/>
                    <a:cs typeface="MS PGothic" panose="020B0600070205080204" pitchFamily="50" charset="-128"/>
                  </a:rPr>
                  <a:t>に対し</a:t>
                </a:r>
                <a:r>
                  <a:rPr kumimoji="1" lang="ja-JP" altLang="en-US" sz="1800" kern="0" dirty="0">
                    <a:solidFill>
                      <a:schemeClr val="tx1"/>
                    </a:solidFill>
                    <a:latin typeface="+mn-ea"/>
                  </a:rPr>
                  <a:t>重みづけ</a:t>
                </a:r>
                <a:endParaRPr kumimoji="1" lang="en-US" altLang="ja-JP" sz="1800" kern="0" dirty="0">
                  <a:solidFill>
                    <a:schemeClr val="tx1"/>
                  </a:solidFill>
                  <a:latin typeface="+mn-ea"/>
                </a:endParaRPr>
              </a:p>
              <a:p>
                <a:pPr lvl="2">
                  <a:buFont typeface="Wingdings" panose="05000000000000000000" pitchFamily="2" charset="2"/>
                  <a:buChar char="Ø"/>
                </a:pPr>
                <a:r>
                  <a:rPr kumimoji="1" lang="ja-JP" altLang="en-US" sz="1800" dirty="0">
                    <a:solidFill>
                      <a:schemeClr val="tx1"/>
                    </a:solidFill>
                  </a:rPr>
                  <a:t>余裕時間≠</a:t>
                </a:r>
                <a:r>
                  <a:rPr kumimoji="1" lang="en-US" altLang="ja-JP" sz="1800" dirty="0">
                    <a:solidFill>
                      <a:schemeClr val="tx1"/>
                    </a:solidFill>
                  </a:rPr>
                  <a:t>0</a:t>
                </a:r>
                <a:r>
                  <a:rPr kumimoji="1" lang="ja-JP" altLang="en-US" sz="1800" dirty="0">
                    <a:solidFill>
                      <a:schemeClr val="tx1"/>
                    </a:solidFill>
                  </a:rPr>
                  <a:t>のとき</a:t>
                </a:r>
                <a:endParaRPr kumimoji="1" lang="en-US" altLang="ja-JP" sz="1800" dirty="0">
                  <a:solidFill>
                    <a:schemeClr val="tx1"/>
                  </a:solidFill>
                </a:endParaRPr>
              </a:p>
              <a:p>
                <a:pPr marL="914400" lvl="2" indent="0">
                  <a:buNone/>
                </a:pPr>
                <a:r>
                  <a:rPr lang="en-US" altLang="ja-JP" sz="1800" kern="0" dirty="0">
                    <a:solidFill>
                      <a:srgbClr val="FF0000"/>
                    </a:solidFill>
                    <a:latin typeface="Yu Gothic" panose="020B0400000000000000" pitchFamily="50" charset="-128"/>
                    <a:ea typeface="Yu Gothic" panose="020B0400000000000000" pitchFamily="50" charset="-128"/>
                  </a:rPr>
                  <a:t>	</a:t>
                </a:r>
                <a:r>
                  <a:rPr lang="ja-JP" altLang="en-US" sz="1800" dirty="0"/>
                  <a:t>𝛼</a:t>
                </a:r>
                <a:r>
                  <a:rPr lang="en-US" altLang="ja-JP" sz="1800" dirty="0"/>
                  <a:t> = </a:t>
                </a:r>
                <a:r>
                  <a:rPr lang="en-US" altLang="ja-JP" sz="1800" kern="0" dirty="0">
                    <a:solidFill>
                      <a:schemeClr val="tx1"/>
                    </a:solidFill>
                    <a:highlight>
                      <a:srgbClr val="FFFF00"/>
                    </a:highlight>
                    <a:latin typeface="Yu Gothic" panose="020B0400000000000000" pitchFamily="50" charset="-128"/>
                    <a:ea typeface="Yu Gothic" panose="020B0400000000000000" pitchFamily="50" charset="-128"/>
                  </a:rPr>
                  <a:t>α’’ /</a:t>
                </a:r>
                <a14:m>
                  <m:oMath xmlns:m="http://schemas.openxmlformats.org/officeDocument/2006/math">
                    <m:sSup>
                      <m:sSupPr>
                        <m:ctrlPr>
                          <a:rPr lang="en-US" altLang="ja-JP" sz="1800" i="1" kern="0" smtClean="0">
                            <a:solidFill>
                              <a:schemeClr val="tx1"/>
                            </a:solidFill>
                            <a:highlight>
                              <a:srgbClr val="FFFF00"/>
                            </a:highlight>
                            <a:latin typeface="Cambria Math" panose="02040503050406030204" pitchFamily="18" charset="0"/>
                            <a:ea typeface="Yu Gothic" panose="020B0400000000000000" pitchFamily="50" charset="-128"/>
                          </a:rPr>
                        </m:ctrlPr>
                      </m:sSupPr>
                      <m:e>
                        <m:r>
                          <a:rPr lang="en-US" altLang="ja-JP" sz="1800" b="0" i="1" kern="0" smtClean="0">
                            <a:solidFill>
                              <a:schemeClr val="tx1"/>
                            </a:solidFill>
                            <a:highlight>
                              <a:srgbClr val="FFFF00"/>
                            </a:highlight>
                            <a:latin typeface="Cambria Math" panose="02040503050406030204" pitchFamily="18" charset="0"/>
                            <a:ea typeface="Yu Gothic" panose="020B0400000000000000" pitchFamily="50" charset="-128"/>
                          </a:rPr>
                          <m:t> </m:t>
                        </m:r>
                        <m:r>
                          <a:rPr lang="en-US" altLang="ja-JP" sz="1800" b="0" i="1" kern="0" smtClean="0">
                            <a:solidFill>
                              <a:schemeClr val="tx1"/>
                            </a:solidFill>
                            <a:highlight>
                              <a:srgbClr val="FFFF00"/>
                            </a:highlight>
                            <a:latin typeface="Cambria Math" panose="02040503050406030204" pitchFamily="18" charset="0"/>
                            <a:ea typeface="Yu Gothic" panose="020B0400000000000000" pitchFamily="50" charset="-128"/>
                          </a:rPr>
                          <m:t>𝑏</m:t>
                        </m:r>
                      </m:e>
                      <m:sup>
                        <m:r>
                          <m:rPr>
                            <m:nor/>
                          </m:rPr>
                          <a:rPr lang="en-US" altLang="ja-JP" sz="1800" dirty="0">
                            <a:solidFill>
                              <a:schemeClr val="tx1"/>
                            </a:solidFill>
                            <a:highlight>
                              <a:srgbClr val="FFFF00"/>
                            </a:highlight>
                          </a:rPr>
                          <m:t>1/</m:t>
                        </m:r>
                        <m:sSub>
                          <m:sSubPr>
                            <m:ctrlPr>
                              <a:rPr lang="en-US" altLang="ja-JP" sz="1800" i="1">
                                <a:solidFill>
                                  <a:schemeClr val="tx1"/>
                                </a:solidFill>
                                <a:highlight>
                                  <a:srgbClr val="FFFF00"/>
                                </a:highlight>
                                <a:latin typeface="Cambria Math" panose="02040503050406030204" pitchFamily="18" charset="0"/>
                              </a:rPr>
                            </m:ctrlPr>
                          </m:sSubPr>
                          <m:e>
                            <m:r>
                              <a:rPr lang="en-US" altLang="ja-JP" sz="1800" i="1">
                                <a:solidFill>
                                  <a:schemeClr val="tx1"/>
                                </a:solidFill>
                                <a:highlight>
                                  <a:srgbClr val="FFFF00"/>
                                </a:highlight>
                                <a:latin typeface="Cambria Math" panose="02040503050406030204" pitchFamily="18" charset="0"/>
                              </a:rPr>
                              <m:t>𝑙𝑜𝑔</m:t>
                            </m:r>
                          </m:e>
                          <m:sub>
                            <m:r>
                              <a:rPr lang="en-US" altLang="ja-JP" sz="1800" b="0" i="1" smtClean="0">
                                <a:solidFill>
                                  <a:schemeClr val="tx1"/>
                                </a:solidFill>
                                <a:highlight>
                                  <a:srgbClr val="FFFF00"/>
                                </a:highlight>
                                <a:latin typeface="Cambria Math" panose="02040503050406030204" pitchFamily="18" charset="0"/>
                              </a:rPr>
                              <m:t>𝑏</m:t>
                            </m:r>
                          </m:sub>
                        </m:sSub>
                        <m:r>
                          <a:rPr lang="en-US" altLang="ja-JP" sz="1800" i="1">
                            <a:solidFill>
                              <a:schemeClr val="tx1"/>
                            </a:solidFill>
                            <a:highlight>
                              <a:srgbClr val="FFFF00"/>
                            </a:highlight>
                            <a:latin typeface="Cambria Math" panose="02040503050406030204" pitchFamily="18" charset="0"/>
                          </a:rPr>
                          <m:t>(</m:t>
                        </m:r>
                        <m:r>
                          <a:rPr lang="ja-JP" altLang="en-US" sz="1800" i="1">
                            <a:solidFill>
                              <a:schemeClr val="tx1"/>
                            </a:solidFill>
                            <a:highlight>
                              <a:srgbClr val="FFFF00"/>
                            </a:highlight>
                            <a:latin typeface="Cambria Math" panose="02040503050406030204" pitchFamily="18" charset="0"/>
                          </a:rPr>
                          <m:t>余裕時間</m:t>
                        </m:r>
                        <m:r>
                          <a:rPr lang="en-US" altLang="ja-JP" sz="1800" i="1">
                            <a:solidFill>
                              <a:schemeClr val="tx1"/>
                            </a:solidFill>
                            <a:highlight>
                              <a:srgbClr val="FFFF00"/>
                            </a:highlight>
                            <a:latin typeface="Cambria Math" panose="02040503050406030204" pitchFamily="18" charset="0"/>
                          </a:rPr>
                          <m:t>)</m:t>
                        </m:r>
                      </m:sup>
                    </m:sSup>
                  </m:oMath>
                </a14:m>
                <a:endParaRPr kumimoji="1" lang="en-US" altLang="ja-JP" sz="1800" dirty="0">
                  <a:solidFill>
                    <a:srgbClr val="FF0000"/>
                  </a:solidFill>
                  <a:highlight>
                    <a:srgbClr val="FFFF00"/>
                  </a:highlight>
                </a:endParaRPr>
              </a:p>
              <a:p>
                <a:pPr marL="1257300" lvl="2" indent="-285750">
                  <a:buFont typeface="Wingdings" panose="05000000000000000000" pitchFamily="2" charset="2"/>
                  <a:buChar char="Ø"/>
                </a:pPr>
                <a:r>
                  <a:rPr lang="ja-JP" altLang="en-US" sz="1800" dirty="0">
                    <a:solidFill>
                      <a:schemeClr val="tx1"/>
                    </a:solidFill>
                  </a:rPr>
                  <a:t>余裕時間</a:t>
                </a:r>
                <a:r>
                  <a:rPr lang="en-US" altLang="ja-JP" sz="1800" dirty="0">
                    <a:solidFill>
                      <a:schemeClr val="tx1"/>
                    </a:solidFill>
                  </a:rPr>
                  <a:t>=0</a:t>
                </a:r>
                <a:r>
                  <a:rPr lang="ja-JP" altLang="en-US" sz="1800" dirty="0">
                    <a:solidFill>
                      <a:schemeClr val="tx1"/>
                    </a:solidFill>
                  </a:rPr>
                  <a:t>のとき</a:t>
                </a:r>
                <a:endParaRPr lang="en-US" altLang="ja-JP" sz="1800" dirty="0">
                  <a:solidFill>
                    <a:schemeClr val="tx1"/>
                  </a:solidFill>
                </a:endParaRPr>
              </a:p>
              <a:p>
                <a:pPr marL="971550" lvl="2" indent="0">
                  <a:buNone/>
                </a:pPr>
                <a:r>
                  <a:rPr lang="en-US" altLang="ja-JP" sz="1800" kern="0" dirty="0">
                    <a:solidFill>
                      <a:schemeClr val="tx1"/>
                    </a:solidFill>
                    <a:latin typeface="Yu Gothic" panose="020B0400000000000000" pitchFamily="50" charset="-128"/>
                    <a:ea typeface="Yu Gothic" panose="020B0400000000000000" pitchFamily="50" charset="-128"/>
                  </a:rPr>
                  <a:t>	</a:t>
                </a:r>
                <a:r>
                  <a:rPr lang="ja-JP" altLang="en-US" sz="1800" dirty="0">
                    <a:solidFill>
                      <a:schemeClr val="tx1"/>
                    </a:solidFill>
                  </a:rPr>
                  <a:t>𝛼 </a:t>
                </a:r>
                <a:r>
                  <a:rPr lang="en-US" altLang="ja-JP" sz="1800" dirty="0">
                    <a:solidFill>
                      <a:schemeClr val="tx1"/>
                    </a:solidFill>
                  </a:rPr>
                  <a:t>= 0</a:t>
                </a:r>
                <a:endParaRPr kumimoji="1" lang="ja-JP" altLang="en-US" sz="1800" dirty="0">
                  <a:solidFill>
                    <a:schemeClr val="tx1"/>
                  </a:solidFill>
                </a:endParaRPr>
              </a:p>
            </p:txBody>
          </p:sp>
        </mc:Choice>
        <mc:Fallback xmlns="">
          <p:sp>
            <p:nvSpPr>
              <p:cNvPr id="3" name="コンテンツ プレースホルダー 2">
                <a:extLst>
                  <a:ext uri="{FF2B5EF4-FFF2-40B4-BE49-F238E27FC236}">
                    <a16:creationId xmlns:a16="http://schemas.microsoft.com/office/drawing/2014/main" id="{DA8AB3DE-8F9C-4A69-90DC-B63733FA0EB1}"/>
                  </a:ext>
                </a:extLst>
              </p:cNvPr>
              <p:cNvSpPr>
                <a:spLocks noGrp="1" noRot="1" noChangeAspect="1" noMove="1" noResize="1" noEditPoints="1" noAdjustHandles="1" noChangeArrowheads="1" noChangeShapeType="1" noTextEdit="1"/>
              </p:cNvSpPr>
              <p:nvPr>
                <p:ph idx="1"/>
              </p:nvPr>
            </p:nvSpPr>
            <p:spPr>
              <a:blipFill>
                <a:blip r:embed="rId3"/>
                <a:stretch>
                  <a:fillRect l="-925" t="-1452" r="-55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9B1B30A-A84E-422F-99AA-BC45CF7B96DE}"/>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日付プレースホルダー 4">
            <a:extLst>
              <a:ext uri="{FF2B5EF4-FFF2-40B4-BE49-F238E27FC236}">
                <a16:creationId xmlns:a16="http://schemas.microsoft.com/office/drawing/2014/main" id="{21CF57B1-2432-4F67-80DB-1C71CEB4662B}"/>
              </a:ext>
            </a:extLst>
          </p:cNvPr>
          <p:cNvSpPr>
            <a:spLocks noGrp="1"/>
          </p:cNvSpPr>
          <p:nvPr>
            <p:ph type="dt" sz="half" idx="10"/>
          </p:nvPr>
        </p:nvSpPr>
        <p:spPr>
          <a:xfrm>
            <a:off x="7772399" y="6135089"/>
            <a:ext cx="855921" cy="370171"/>
          </a:xfrm>
        </p:spPr>
        <p:txBody>
          <a:bodyPr/>
          <a:lstStyle/>
          <a:p>
            <a:fld id="{89C4819A-2B5F-4779-96FE-AEA51DAAEE7D}" type="datetime1">
              <a:rPr lang="en-US" altLang="ja-JP" smtClean="0"/>
              <a:t>1/12/2022</a:t>
            </a:fld>
            <a:endParaRPr lang="en-US" dirty="0"/>
          </a:p>
        </p:txBody>
      </p:sp>
      <p:sp>
        <p:nvSpPr>
          <p:cNvPr id="6" name="四角形: 角を丸くする 5">
            <a:extLst>
              <a:ext uri="{FF2B5EF4-FFF2-40B4-BE49-F238E27FC236}">
                <a16:creationId xmlns:a16="http://schemas.microsoft.com/office/drawing/2014/main" id="{6EF2BDDE-F8C9-453B-B73A-5A8F9F065A49}"/>
              </a:ext>
            </a:extLst>
          </p:cNvPr>
          <p:cNvSpPr/>
          <p:nvPr/>
        </p:nvSpPr>
        <p:spPr>
          <a:xfrm>
            <a:off x="2295705" y="5461948"/>
            <a:ext cx="5476694" cy="11318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デッドラインミスを回避可能なタスクセットに対してはデッドラインの充足が期待</a:t>
            </a:r>
            <a:r>
              <a:rPr kumimoji="1" lang="en-US" altLang="ja-JP" dirty="0"/>
              <a:t>‼</a:t>
            </a:r>
            <a:endParaRPr kumimoji="1" lang="ja-JP" altLang="en-US" dirty="0"/>
          </a:p>
        </p:txBody>
      </p:sp>
      <p:sp>
        <p:nvSpPr>
          <p:cNvPr id="8" name="吹き出し: 角を丸めた四角形 7">
            <a:extLst>
              <a:ext uri="{FF2B5EF4-FFF2-40B4-BE49-F238E27FC236}">
                <a16:creationId xmlns:a16="http://schemas.microsoft.com/office/drawing/2014/main" id="{FD7082F0-5FD1-4B5F-A9CF-3F777BCD3EC7}"/>
              </a:ext>
            </a:extLst>
          </p:cNvPr>
          <p:cNvSpPr/>
          <p:nvPr/>
        </p:nvSpPr>
        <p:spPr>
          <a:xfrm>
            <a:off x="2929366" y="1423617"/>
            <a:ext cx="6056980" cy="593316"/>
          </a:xfrm>
          <a:prstGeom prst="wedgeRoundRectCallout">
            <a:avLst>
              <a:gd name="adj1" fmla="val 22972"/>
              <a:gd name="adj2" fmla="val 7677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effectLst/>
                <a:latin typeface="Meiryo UI" panose="020B0604030504040204" pitchFamily="50" charset="-128"/>
                <a:ea typeface="Meiryo UI" panose="020B0604030504040204" pitchFamily="50" charset="-128"/>
              </a:rPr>
              <a:t>余裕時間が大きい時はメモリ削減ができる他のタスクを優先し</a:t>
            </a:r>
            <a:r>
              <a:rPr lang="en-US" altLang="ja-JP" sz="1600" dirty="0">
                <a:effectLst/>
                <a:latin typeface="Meiryo UI" panose="020B0604030504040204" pitchFamily="50" charset="-128"/>
                <a:ea typeface="Meiryo UI" panose="020B0604030504040204" pitchFamily="50" charset="-128"/>
              </a:rPr>
              <a:t>,</a:t>
            </a:r>
          </a:p>
          <a:p>
            <a:pPr algn="ctr"/>
            <a:r>
              <a:rPr lang="ja-JP" altLang="en-US" sz="1600" dirty="0">
                <a:effectLst/>
                <a:latin typeface="Meiryo UI" panose="020B0604030504040204" pitchFamily="50" charset="-128"/>
                <a:ea typeface="Meiryo UI" panose="020B0604030504040204" pitchFamily="50" charset="-128"/>
              </a:rPr>
              <a:t>余裕時間が少ない時のみ</a:t>
            </a:r>
            <a:r>
              <a:rPr kumimoji="1" lang="ja-JP" altLang="en-US" sz="1600" dirty="0"/>
              <a:t>𝛼</a:t>
            </a:r>
            <a:r>
              <a:rPr lang="ja-JP" altLang="en-US" sz="1600" dirty="0">
                <a:effectLst/>
                <a:latin typeface="Meiryo UI" panose="020B0604030504040204" pitchFamily="50" charset="-128"/>
                <a:ea typeface="Meiryo UI" panose="020B0604030504040204" pitchFamily="50" charset="-128"/>
              </a:rPr>
              <a:t>を小さくして当該タスクの優先度を上げたい</a:t>
            </a:r>
            <a:endParaRPr lang="ja-JP" altLang="en-US" sz="1600" dirty="0">
              <a:effectLst/>
              <a:latin typeface="Arial" panose="020B0604020202020204" pitchFamily="34" charset="0"/>
            </a:endParaRPr>
          </a:p>
        </p:txBody>
      </p:sp>
    </p:spTree>
    <p:extLst>
      <p:ext uri="{BB962C8B-B14F-4D97-AF65-F5344CB8AC3E}">
        <p14:creationId xmlns:p14="http://schemas.microsoft.com/office/powerpoint/2010/main" val="1260923834"/>
      </p:ext>
    </p:extLst>
  </p:cSld>
  <p:clrMapOvr>
    <a:masterClrMapping/>
  </p:clrMapOvr>
  <mc:AlternateContent xmlns:mc="http://schemas.openxmlformats.org/markup-compatibility/2006" xmlns:p14="http://schemas.microsoft.com/office/powerpoint/2010/main">
    <mc:Choice Requires="p14">
      <p:transition spd="slow" p14:dur="2000" advTm="74349"/>
    </mc:Choice>
    <mc:Fallback xmlns="">
      <p:transition spd="slow" advTm="7434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2963740" y="293563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3098971" y="2435022"/>
            <a:ext cx="1243363"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2976408" y="5537801"/>
            <a:ext cx="1243367"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43892"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67775"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798098"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14563"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57616" r="-102966" b="-124503"/>
                          </a:stretch>
                        </a:blip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276744" r="-102966" b="-118605"/>
                          </a:stretch>
                        </a:blip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372414" r="-102966" b="-17241"/>
                          </a:stretch>
                        </a:blip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116627"/>
          </a:xfrm>
        </p:spPr>
        <p:txBody>
          <a:bodyPr>
            <a:normAutofit/>
          </a:bodyPr>
          <a:lstStyle/>
          <a:p>
            <a:r>
              <a:rPr lang="ja-JP" altLang="en-US" sz="3200" dirty="0"/>
              <a:t>提案手法の動作例</a:t>
            </a:r>
            <a:r>
              <a:rPr lang="en-US" altLang="ja-JP" sz="3200" dirty="0"/>
              <a:t>(1/7)</a:t>
            </a:r>
            <a:br>
              <a:rPr lang="en-US" altLang="ja-JP" sz="3200" dirty="0"/>
            </a:br>
            <a:r>
              <a:rPr lang="en-US" altLang="ja-JP" sz="3200" dirty="0"/>
              <a:t>(</a:t>
            </a:r>
            <a:r>
              <a:rPr lang="ja-JP" altLang="en-US" sz="3200" dirty="0"/>
              <a:t>評価値による上位タスク群の選定</a:t>
            </a:r>
            <a:r>
              <a:rPr lang="en-US" altLang="ja-JP" sz="3200" dirty="0"/>
              <a:t>)</a:t>
            </a:r>
            <a:endParaRPr kumimoji="1" lang="ja-JP" altLang="en-US" sz="3200" dirty="0"/>
          </a:p>
        </p:txBody>
      </p:sp>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19</a:t>
            </a:fld>
            <a:endParaRPr lang="en-US" dirty="0"/>
          </a:p>
        </p:txBody>
      </p:sp>
      <mc:AlternateContent xmlns:mc="http://schemas.openxmlformats.org/markup-compatibility/2006" xmlns:a14="http://schemas.microsoft.com/office/drawing/2010/main">
        <mc:Choice Requires="a14">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4240418273"/>
                  </p:ext>
                </p:extLst>
              </p:nvPr>
            </p:nvGraphicFramePr>
            <p:xfrm>
              <a:off x="4456913" y="2119553"/>
              <a:ext cx="4572586"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72393">
                      <a:extLst>
                        <a:ext uri="{9D8B030D-6E8A-4147-A177-3AD203B41FA5}">
                          <a16:colId xmlns:a16="http://schemas.microsoft.com/office/drawing/2014/main" val="3271578437"/>
                        </a:ext>
                      </a:extLst>
                    </a:gridCol>
                    <a:gridCol w="769641">
                      <a:extLst>
                        <a:ext uri="{9D8B030D-6E8A-4147-A177-3AD203B41FA5}">
                          <a16:colId xmlns:a16="http://schemas.microsoft.com/office/drawing/2014/main" val="3309244832"/>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kumimoji="1" lang="en-US" altLang="ja-JP" sz="1800" i="1" smtClean="0">
                                  <a:latin typeface="Cambria Math" panose="02040503050406030204" pitchFamily="18" charset="0"/>
                                </a:rPr>
                                <m:t>α</m:t>
                              </m:r>
                            </m:oMath>
                          </a14:m>
                          <a:r>
                            <a:rPr kumimoji="1" lang="en-US" altLang="ja-JP" sz="1800" dirty="0"/>
                            <a:t>’</a:t>
                          </a:r>
                          <a:r>
                            <a:rPr lang="en-US" altLang="ja-JP" sz="1800" dirty="0"/>
                            <a:t> </a:t>
                          </a:r>
                          <a:endParaRPr kumimoji="1" lang="ja-JP" altLang="en-US"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𝛼</m:t>
                                </m:r>
                              </m:oMath>
                            </m:oMathPara>
                          </a14:m>
                          <a:endParaRPr kumimoji="1" lang="ja-JP" altLang="en-US"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solidFill>
                                <a:srgbClr val="FF0000"/>
                              </a:solidFill>
                            </a:rPr>
                            <a:t>1</a:t>
                          </a:r>
                          <a:endParaRPr kumimoji="1" lang="ja-JP" altLang="en-US" dirty="0">
                            <a:solidFill>
                              <a:srgbClr val="FF0000"/>
                            </a:solidFill>
                          </a:endParaRPr>
                        </a:p>
                      </a:txBody>
                      <a:tcPr/>
                    </a:tc>
                    <a:tc>
                      <a:txBody>
                        <a:bodyPr/>
                        <a:lstStyle/>
                        <a:p>
                          <a:pPr algn="ct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82294286"/>
                      </a:ext>
                    </a:extLst>
                  </a:tr>
                </a:tbl>
              </a:graphicData>
            </a:graphic>
          </p:graphicFrame>
        </mc:Choice>
        <mc:Fallback xmlns="">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4240418273"/>
                  </p:ext>
                </p:extLst>
              </p:nvPr>
            </p:nvGraphicFramePr>
            <p:xfrm>
              <a:off x="4456913" y="2119553"/>
              <a:ext cx="4572586"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72393">
                      <a:extLst>
                        <a:ext uri="{9D8B030D-6E8A-4147-A177-3AD203B41FA5}">
                          <a16:colId xmlns:a16="http://schemas.microsoft.com/office/drawing/2014/main" val="3271578437"/>
                        </a:ext>
                      </a:extLst>
                    </a:gridCol>
                    <a:gridCol w="769641">
                      <a:extLst>
                        <a:ext uri="{9D8B030D-6E8A-4147-A177-3AD203B41FA5}">
                          <a16:colId xmlns:a16="http://schemas.microsoft.com/office/drawing/2014/main" val="3309244832"/>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endParaRPr lang="ja-JP"/>
                        </a:p>
                      </a:txBody>
                      <a:tcPr>
                        <a:blipFill>
                          <a:blip r:embed="rId21"/>
                          <a:stretch>
                            <a:fillRect l="-292913" t="-8065" r="-200787" b="-122581"/>
                          </a:stretch>
                        </a:blipFill>
                      </a:tcPr>
                    </a:tc>
                    <a:tc>
                      <a:txBody>
                        <a:bodyPr/>
                        <a:lstStyle/>
                        <a:p>
                          <a:endParaRPr lang="ja-JP"/>
                        </a:p>
                      </a:txBody>
                      <a:tcPr>
                        <a:blipFill>
                          <a:blip r:embed="rId21"/>
                          <a:stretch>
                            <a:fillRect l="-392913" t="-8065" r="-100787" b="-12258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solidFill>
                                <a:srgbClr val="FF0000"/>
                              </a:solidFill>
                            </a:rPr>
                            <a:t>1</a:t>
                          </a:r>
                          <a:endParaRPr kumimoji="1" lang="ja-JP" altLang="en-US" dirty="0">
                            <a:solidFill>
                              <a:srgbClr val="FF0000"/>
                            </a:solidFill>
                          </a:endParaRPr>
                        </a:p>
                      </a:txBody>
                      <a:tcPr/>
                    </a:tc>
                    <a:tc>
                      <a:txBody>
                        <a:bodyPr/>
                        <a:lstStyle/>
                        <a:p>
                          <a:pPr algn="ct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82294286"/>
                      </a:ext>
                    </a:extLst>
                  </a:tr>
                </a:tbl>
              </a:graphicData>
            </a:graphic>
          </p:graphicFrame>
        </mc:Fallback>
      </mc:AlternateContent>
      <p:sp>
        <p:nvSpPr>
          <p:cNvPr id="119" name="テキスト ボックス 118">
            <a:extLst>
              <a:ext uri="{FF2B5EF4-FFF2-40B4-BE49-F238E27FC236}">
                <a16:creationId xmlns:a16="http://schemas.microsoft.com/office/drawing/2014/main" id="{5BD51EBA-C4BE-4EEB-B92E-853EF1A4919A}"/>
              </a:ext>
            </a:extLst>
          </p:cNvPr>
          <p:cNvSpPr txBox="1"/>
          <p:nvPr/>
        </p:nvSpPr>
        <p:spPr>
          <a:xfrm>
            <a:off x="4270788" y="5380046"/>
            <a:ext cx="4572000" cy="1477328"/>
          </a:xfrm>
          <a:prstGeom prst="rect">
            <a:avLst/>
          </a:prstGeom>
          <a:noFill/>
        </p:spPr>
        <p:txBody>
          <a:bodyPr wrap="square">
            <a:spAutoFit/>
          </a:bodyPr>
          <a:lstStyle/>
          <a:p>
            <a:r>
              <a:rPr kumimoji="1" lang="ja-JP" altLang="en-US" dirty="0"/>
              <a:t>評価値計算</a:t>
            </a:r>
            <a:r>
              <a:rPr kumimoji="1" lang="en-US" altLang="ja-JP" sz="1200" dirty="0"/>
              <a:t>(</a:t>
            </a:r>
            <a:r>
              <a:rPr kumimoji="1" lang="ja-JP" altLang="en-US" sz="1200" dirty="0"/>
              <a:t>𝛼‘ </a:t>
            </a:r>
            <a:r>
              <a:rPr kumimoji="1" lang="en-US" altLang="ja-JP" sz="1200" dirty="0"/>
              <a:t>× </a:t>
            </a:r>
            <a:r>
              <a:rPr kumimoji="1" lang="ja-JP" altLang="en-US" sz="1200" dirty="0"/>
              <a:t>メモリ使用量 </a:t>
            </a:r>
            <a:r>
              <a:rPr kumimoji="1" lang="en-US" altLang="ja-JP" sz="1200" dirty="0"/>
              <a:t>+ </a:t>
            </a:r>
            <a:r>
              <a:rPr kumimoji="1" lang="ja-JP" altLang="en-US" sz="1200" dirty="0"/>
              <a:t>残余実行時間 </a:t>
            </a:r>
            <a:r>
              <a:rPr kumimoji="1" lang="en-US" altLang="ja-JP" sz="1200" dirty="0"/>
              <a:t>×</a:t>
            </a:r>
            <a:r>
              <a:rPr kumimoji="1" lang="ja-JP" altLang="en-US" sz="1200" dirty="0"/>
              <a:t>余裕時間</a:t>
            </a:r>
            <a:r>
              <a:rPr kumimoji="1" lang="en-US" altLang="ja-JP" sz="1200" dirty="0"/>
              <a:t>)</a:t>
            </a:r>
            <a:endParaRPr kumimoji="1" lang="en-US" altLang="ja-JP" dirty="0"/>
          </a:p>
          <a:p>
            <a:r>
              <a:rPr kumimoji="1" lang="en-US" altLang="ja-JP" dirty="0">
                <a:highlight>
                  <a:srgbClr val="FFFF00"/>
                </a:highlight>
              </a:rPr>
              <a:t>Task1</a:t>
            </a:r>
            <a:r>
              <a:rPr kumimoji="1" lang="en-US" altLang="ja-JP" dirty="0"/>
              <a:t>:1 * 3 + (4 * 6) = 27</a:t>
            </a:r>
          </a:p>
          <a:p>
            <a:r>
              <a:rPr kumimoji="1" lang="en-US" altLang="ja-JP" dirty="0">
                <a:highlight>
                  <a:srgbClr val="FFFF00"/>
                </a:highlight>
              </a:rPr>
              <a:t>Task2</a:t>
            </a:r>
            <a:r>
              <a:rPr kumimoji="1" lang="en-US" altLang="ja-JP" dirty="0"/>
              <a:t>:1 * 1 + (4 * 7) = 29</a:t>
            </a:r>
          </a:p>
          <a:p>
            <a:r>
              <a:rPr kumimoji="1" lang="en-US" altLang="ja-JP" dirty="0">
                <a:highlight>
                  <a:srgbClr val="FFFF00"/>
                </a:highlight>
              </a:rPr>
              <a:t>Task3</a:t>
            </a:r>
            <a:r>
              <a:rPr kumimoji="1" lang="en-US" altLang="ja-JP" dirty="0"/>
              <a:t>:1 * 1 + (4 * 8)= 33</a:t>
            </a:r>
          </a:p>
          <a:p>
            <a:r>
              <a:rPr kumimoji="1" lang="en-US" altLang="ja-JP" dirty="0">
                <a:highlight>
                  <a:srgbClr val="FFFF00"/>
                </a:highlight>
              </a:rPr>
              <a:t>Task4</a:t>
            </a:r>
            <a:r>
              <a:rPr kumimoji="1" lang="en-US" altLang="ja-JP" dirty="0"/>
              <a:t>:1 * 2 + (4 * 7) = 30</a:t>
            </a:r>
          </a:p>
        </p:txBody>
      </p:sp>
      <p:sp>
        <p:nvSpPr>
          <p:cNvPr id="120" name="吹き出し: 角を丸めた四角形 119">
            <a:extLst>
              <a:ext uri="{FF2B5EF4-FFF2-40B4-BE49-F238E27FC236}">
                <a16:creationId xmlns:a16="http://schemas.microsoft.com/office/drawing/2014/main" id="{2D9706D8-0193-42EA-9E0D-56ECCB00FBDD}"/>
              </a:ext>
            </a:extLst>
          </p:cNvPr>
          <p:cNvSpPr/>
          <p:nvPr/>
        </p:nvSpPr>
        <p:spPr>
          <a:xfrm>
            <a:off x="347612" y="5963799"/>
            <a:ext cx="3216928" cy="792506"/>
          </a:xfrm>
          <a:prstGeom prst="wedgeRoundRectCallout">
            <a:avLst>
              <a:gd name="adj1" fmla="val 73700"/>
              <a:gd name="adj2" fmla="val -2435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effectLst/>
                <a:latin typeface="Arial" panose="020B0604020202020204" pitchFamily="34" charset="0"/>
              </a:rPr>
              <a:t>評価値の小さい上位</a:t>
            </a:r>
            <a:r>
              <a:rPr lang="en-US" altLang="ja-JP" sz="1600" dirty="0">
                <a:effectLst/>
                <a:latin typeface="Arial" panose="020B0604020202020204" pitchFamily="34" charset="0"/>
              </a:rPr>
              <a:t>4</a:t>
            </a:r>
            <a:r>
              <a:rPr lang="ja-JP" altLang="en-US" sz="1600" dirty="0">
                <a:effectLst/>
                <a:latin typeface="Arial" panose="020B0604020202020204" pitchFamily="34" charset="0"/>
              </a:rPr>
              <a:t>タスクを対象に探索</a:t>
            </a:r>
          </a:p>
        </p:txBody>
      </p:sp>
      <p:sp>
        <p:nvSpPr>
          <p:cNvPr id="4" name="テキスト ボックス 3">
            <a:extLst>
              <a:ext uri="{FF2B5EF4-FFF2-40B4-BE49-F238E27FC236}">
                <a16:creationId xmlns:a16="http://schemas.microsoft.com/office/drawing/2014/main" id="{4B56CA6F-B50A-44EB-8029-08F2E3DBAD02}"/>
              </a:ext>
            </a:extLst>
          </p:cNvPr>
          <p:cNvSpPr txBox="1"/>
          <p:nvPr/>
        </p:nvSpPr>
        <p:spPr>
          <a:xfrm>
            <a:off x="4405593" y="1596123"/>
            <a:ext cx="4333238" cy="523220"/>
          </a:xfrm>
          <a:prstGeom prst="rect">
            <a:avLst/>
          </a:prstGeom>
          <a:noFill/>
        </p:spPr>
        <p:txBody>
          <a:bodyPr wrap="none" rtlCol="0">
            <a:spAutoFit/>
          </a:bodyPr>
          <a:lstStyle/>
          <a:p>
            <a:r>
              <a:rPr kumimoji="1" lang="en-US" altLang="ja-JP" sz="1400" dirty="0"/>
              <a:t>※</a:t>
            </a:r>
            <a:r>
              <a:rPr kumimoji="1" lang="ja-JP" altLang="en-US" sz="1400" dirty="0"/>
              <a:t>今回のタスクセットの場合は</a:t>
            </a:r>
            <a:r>
              <a:rPr kumimoji="1" lang="en-US" altLang="ja-JP" sz="1400" dirty="0"/>
              <a:t>4</a:t>
            </a:r>
            <a:r>
              <a:rPr kumimoji="1" lang="ja-JP" altLang="en-US" sz="1400" dirty="0"/>
              <a:t>タスク</a:t>
            </a:r>
            <a:r>
              <a:rPr kumimoji="1" lang="en-US" altLang="ja-JP" sz="1400" dirty="0"/>
              <a:t>2</a:t>
            </a:r>
            <a:r>
              <a:rPr kumimoji="1" lang="ja-JP" altLang="en-US" sz="1400" dirty="0"/>
              <a:t>プロセッサ</a:t>
            </a:r>
            <a:endParaRPr kumimoji="1" lang="en-US" altLang="ja-JP" sz="1400" dirty="0"/>
          </a:p>
          <a:p>
            <a:r>
              <a:rPr kumimoji="1" lang="ja-JP" altLang="en-US" sz="1400" dirty="0"/>
              <a:t>　なので探索範囲を減らしても変わらない</a:t>
            </a:r>
          </a:p>
        </p:txBody>
      </p:sp>
      <p:sp>
        <p:nvSpPr>
          <p:cNvPr id="6" name="吹き出し: 角を丸めた四角形 5">
            <a:extLst>
              <a:ext uri="{FF2B5EF4-FFF2-40B4-BE49-F238E27FC236}">
                <a16:creationId xmlns:a16="http://schemas.microsoft.com/office/drawing/2014/main" id="{B12E297E-0F28-4734-9292-3D5DD726B2CA}"/>
              </a:ext>
            </a:extLst>
          </p:cNvPr>
          <p:cNvSpPr/>
          <p:nvPr/>
        </p:nvSpPr>
        <p:spPr>
          <a:xfrm>
            <a:off x="7000631" y="2981894"/>
            <a:ext cx="1862920" cy="523430"/>
          </a:xfrm>
          <a:prstGeom prst="wedgeRoundRectCallout">
            <a:avLst>
              <a:gd name="adj1" fmla="val -39501"/>
              <a:gd name="adj2" fmla="val -9342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t>初期値は</a:t>
            </a:r>
            <a:r>
              <a:rPr kumimoji="1" lang="en-US" altLang="ja-JP" sz="1600" dirty="0"/>
              <a:t>1</a:t>
            </a:r>
            <a:r>
              <a:rPr kumimoji="1" lang="ja-JP" altLang="en-US" sz="1600" dirty="0"/>
              <a:t>とする</a:t>
            </a:r>
          </a:p>
        </p:txBody>
      </p:sp>
    </p:spTree>
    <p:custDataLst>
      <p:tags r:id="rId1"/>
    </p:custDataLst>
    <p:extLst>
      <p:ext uri="{BB962C8B-B14F-4D97-AF65-F5344CB8AC3E}">
        <p14:creationId xmlns:p14="http://schemas.microsoft.com/office/powerpoint/2010/main" val="781772936"/>
      </p:ext>
    </p:extLst>
  </p:cSld>
  <p:clrMapOvr>
    <a:masterClrMapping/>
  </p:clrMapOvr>
  <mc:AlternateContent xmlns:mc="http://schemas.openxmlformats.org/markup-compatibility/2006" xmlns:p14="http://schemas.microsoft.com/office/powerpoint/2010/main">
    <mc:Choice Requires="p14">
      <p:transition spd="slow" p14:dur="2000" advTm="26515"/>
    </mc:Choice>
    <mc:Fallback xmlns="">
      <p:transition spd="slow" advTm="265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9D019-A7E6-4E18-B535-D202938D41A9}"/>
              </a:ext>
            </a:extLst>
          </p:cNvPr>
          <p:cNvSpPr>
            <a:spLocks noGrp="1"/>
          </p:cNvSpPr>
          <p:nvPr>
            <p:ph type="title"/>
          </p:nvPr>
        </p:nvSpPr>
        <p:spPr/>
        <p:txBody>
          <a:bodyPr/>
          <a:lstStyle/>
          <a:p>
            <a:r>
              <a:rPr kumimoji="1" lang="ja-JP" altLang="en-US" dirty="0"/>
              <a:t>研究背景</a:t>
            </a:r>
            <a:r>
              <a:rPr kumimoji="1" lang="en-US" altLang="ja-JP" dirty="0"/>
              <a:t>(1/2)</a:t>
            </a:r>
            <a:endParaRPr kumimoji="1" lang="ja-JP" altLang="en-US" dirty="0"/>
          </a:p>
        </p:txBody>
      </p:sp>
      <p:sp>
        <p:nvSpPr>
          <p:cNvPr id="3" name="コンテンツ プレースホルダー 2">
            <a:extLst>
              <a:ext uri="{FF2B5EF4-FFF2-40B4-BE49-F238E27FC236}">
                <a16:creationId xmlns:a16="http://schemas.microsoft.com/office/drawing/2014/main" id="{673A8CA0-695E-4EAA-83D1-2FB49037F689}"/>
              </a:ext>
            </a:extLst>
          </p:cNvPr>
          <p:cNvSpPr>
            <a:spLocks noGrp="1"/>
          </p:cNvSpPr>
          <p:nvPr>
            <p:ph idx="1"/>
          </p:nvPr>
        </p:nvSpPr>
        <p:spPr/>
        <p:txBody>
          <a:bodyPr>
            <a:noAutofit/>
          </a:bodyPr>
          <a:lstStyle/>
          <a:p>
            <a:r>
              <a:rPr kumimoji="1" lang="ja-JP" altLang="en-US" sz="2000" dirty="0">
                <a:solidFill>
                  <a:schemeClr val="tx1"/>
                </a:solidFill>
              </a:rPr>
              <a:t>組込みシステム</a:t>
            </a:r>
            <a:endParaRPr lang="en-US" altLang="ja-JP" sz="2000" dirty="0">
              <a:solidFill>
                <a:schemeClr val="tx1"/>
              </a:solidFill>
            </a:endParaRPr>
          </a:p>
          <a:p>
            <a:pPr marL="0" indent="0">
              <a:buNone/>
            </a:pPr>
            <a:r>
              <a:rPr lang="ja-JP" altLang="en-US" sz="1900" dirty="0">
                <a:solidFill>
                  <a:schemeClr val="tx1"/>
                </a:solidFill>
              </a:rPr>
              <a:t>　</a:t>
            </a:r>
            <a:r>
              <a:rPr kumimoji="1" lang="ja-JP" altLang="en-US" sz="1900" dirty="0">
                <a:solidFill>
                  <a:schemeClr val="tx1"/>
                </a:solidFill>
              </a:rPr>
              <a:t>代表的な例は</a:t>
            </a:r>
            <a:r>
              <a:rPr kumimoji="1" lang="en-US" altLang="ja-JP" sz="1900" dirty="0">
                <a:solidFill>
                  <a:schemeClr val="tx1"/>
                </a:solidFill>
              </a:rPr>
              <a:t>,</a:t>
            </a:r>
            <a:r>
              <a:rPr kumimoji="1" lang="ja-JP" altLang="en-US" sz="1900" dirty="0">
                <a:solidFill>
                  <a:schemeClr val="tx1"/>
                </a:solidFill>
              </a:rPr>
              <a:t>スマートフォン</a:t>
            </a:r>
            <a:r>
              <a:rPr lang="en-US" altLang="ja-JP" sz="1900" dirty="0">
                <a:solidFill>
                  <a:schemeClr val="tx1"/>
                </a:solidFill>
              </a:rPr>
              <a:t>,</a:t>
            </a:r>
            <a:r>
              <a:rPr kumimoji="1" lang="ja-JP" altLang="en-US" sz="1900" dirty="0">
                <a:solidFill>
                  <a:schemeClr val="tx1"/>
                </a:solidFill>
              </a:rPr>
              <a:t>家電製品</a:t>
            </a:r>
            <a:r>
              <a:rPr kumimoji="1" lang="en-US" altLang="ja-JP" sz="1900" dirty="0">
                <a:solidFill>
                  <a:schemeClr val="tx1"/>
                </a:solidFill>
              </a:rPr>
              <a:t>,</a:t>
            </a:r>
            <a:r>
              <a:rPr kumimoji="1" lang="ja-JP" altLang="en-US" sz="1900" dirty="0">
                <a:solidFill>
                  <a:schemeClr val="tx1"/>
                </a:solidFill>
              </a:rPr>
              <a:t>医療機器など</a:t>
            </a:r>
            <a:endParaRPr kumimoji="1" lang="en-US" altLang="ja-JP" sz="1900" dirty="0">
              <a:solidFill>
                <a:schemeClr val="tx1"/>
              </a:solidFill>
            </a:endParaRPr>
          </a:p>
          <a:p>
            <a:pPr lvl="1">
              <a:buFont typeface="Wingdings" panose="05000000000000000000" pitchFamily="2" charset="2"/>
              <a:buChar char="l"/>
            </a:pPr>
            <a:r>
              <a:rPr kumimoji="1" lang="ja-JP" altLang="en-US" sz="1700" dirty="0">
                <a:solidFill>
                  <a:schemeClr val="tx1"/>
                </a:solidFill>
              </a:rPr>
              <a:t>これらは大量生産されるため</a:t>
            </a:r>
            <a:r>
              <a:rPr kumimoji="1" lang="en-US" altLang="ja-JP" sz="1700" dirty="0">
                <a:solidFill>
                  <a:schemeClr val="tx1"/>
                </a:solidFill>
              </a:rPr>
              <a:t>,</a:t>
            </a:r>
            <a:r>
              <a:rPr kumimoji="1" lang="ja-JP" altLang="en-US" sz="1700" dirty="0">
                <a:solidFill>
                  <a:schemeClr val="tx1"/>
                </a:solidFill>
              </a:rPr>
              <a:t>製造コストの削減が重要</a:t>
            </a:r>
            <a:r>
              <a:rPr lang="en-US" altLang="ja-JP" sz="1700" dirty="0">
                <a:solidFill>
                  <a:schemeClr val="tx1"/>
                </a:solidFill>
              </a:rPr>
              <a:t>	</a:t>
            </a:r>
          </a:p>
          <a:p>
            <a:pPr marL="0" indent="0">
              <a:buNone/>
            </a:pPr>
            <a:r>
              <a:rPr lang="ja-JP" altLang="en-US" sz="1900" dirty="0">
                <a:solidFill>
                  <a:schemeClr val="tx1"/>
                </a:solidFill>
              </a:rPr>
              <a:t>　　　　　　　　　</a:t>
            </a:r>
            <a:endParaRPr lang="en-US" altLang="ja-JP" sz="1900" dirty="0">
              <a:solidFill>
                <a:schemeClr val="tx1"/>
              </a:solidFill>
            </a:endParaRPr>
          </a:p>
          <a:p>
            <a:r>
              <a:rPr lang="ja-JP" altLang="en-US" sz="2000" dirty="0">
                <a:solidFill>
                  <a:schemeClr val="tx1"/>
                </a:solidFill>
              </a:rPr>
              <a:t>開発目標</a:t>
            </a:r>
            <a:endParaRPr lang="en-US" altLang="ja-JP" sz="2000" dirty="0">
              <a:solidFill>
                <a:schemeClr val="tx1"/>
              </a:solidFill>
            </a:endParaRPr>
          </a:p>
          <a:p>
            <a:pPr marL="457200" lvl="1" indent="0">
              <a:buNone/>
            </a:pPr>
            <a:r>
              <a:rPr lang="ja-JP" altLang="en-US" sz="1900" dirty="0">
                <a:solidFill>
                  <a:schemeClr val="tx1"/>
                </a:solidFill>
              </a:rPr>
              <a:t>組込みソフトウェアにおけるメモリ使用量を削減</a:t>
            </a:r>
            <a:r>
              <a:rPr lang="en-US" altLang="ja-JP" sz="1900" dirty="0">
                <a:solidFill>
                  <a:schemeClr val="tx1"/>
                </a:solidFill>
              </a:rPr>
              <a:t>[1]</a:t>
            </a:r>
          </a:p>
          <a:p>
            <a:pPr marL="57150" indent="0">
              <a:buNone/>
            </a:pPr>
            <a:r>
              <a:rPr lang="ja-JP" altLang="en-US" sz="1600" dirty="0">
                <a:solidFill>
                  <a:schemeClr val="tx1"/>
                </a:solidFill>
              </a:rPr>
              <a:t>　　</a:t>
            </a:r>
            <a:r>
              <a:rPr lang="en-US" altLang="ja-JP" sz="1600" dirty="0">
                <a:solidFill>
                  <a:schemeClr val="tx1"/>
                </a:solidFill>
              </a:rPr>
              <a:t>					</a:t>
            </a:r>
            <a:r>
              <a:rPr lang="ja-JP" altLang="en-US" sz="1600" dirty="0">
                <a:solidFill>
                  <a:schemeClr val="tx1"/>
                </a:solidFill>
              </a:rPr>
              <a:t>　　↓</a:t>
            </a:r>
            <a:endParaRPr lang="en-US" altLang="ja-JP" sz="1600" dirty="0">
              <a:solidFill>
                <a:schemeClr val="tx1"/>
              </a:solidFill>
            </a:endParaRPr>
          </a:p>
          <a:p>
            <a:pPr marL="57150" indent="0" algn="ctr">
              <a:buNone/>
            </a:pPr>
            <a:r>
              <a:rPr lang="ja-JP" altLang="en-US" sz="1600" dirty="0">
                <a:solidFill>
                  <a:srgbClr val="FF0000"/>
                </a:solidFill>
              </a:rPr>
              <a:t>メモリ使用量の削減 </a:t>
            </a:r>
            <a:r>
              <a:rPr lang="ja-JP" altLang="en-US" sz="1600" dirty="0">
                <a:solidFill>
                  <a:schemeClr val="tx1"/>
                </a:solidFill>
              </a:rPr>
              <a:t>→ </a:t>
            </a:r>
            <a:r>
              <a:rPr lang="ja-JP" altLang="en-US" sz="1600" dirty="0">
                <a:solidFill>
                  <a:srgbClr val="FF0000"/>
                </a:solidFill>
              </a:rPr>
              <a:t>搭載メモリ量が削減可能 </a:t>
            </a:r>
            <a:r>
              <a:rPr lang="ja-JP" altLang="en-US" sz="1600" dirty="0">
                <a:solidFill>
                  <a:schemeClr val="tx1"/>
                </a:solidFill>
              </a:rPr>
              <a:t>→ </a:t>
            </a:r>
            <a:r>
              <a:rPr lang="ja-JP" altLang="en-US" sz="1600" dirty="0">
                <a:solidFill>
                  <a:srgbClr val="FF0000"/>
                </a:solidFill>
              </a:rPr>
              <a:t>製造コストの削減</a:t>
            </a:r>
            <a:endParaRPr lang="en-US" altLang="ja-JP" sz="1600" dirty="0">
              <a:solidFill>
                <a:srgbClr val="FF0000"/>
              </a:solidFill>
            </a:endParaRPr>
          </a:p>
          <a:p>
            <a:pPr marL="57150" indent="0">
              <a:buNone/>
            </a:pPr>
            <a:r>
              <a:rPr lang="ja-JP" altLang="en-US" sz="1600" dirty="0">
                <a:solidFill>
                  <a:schemeClr val="tx1"/>
                </a:solidFill>
              </a:rPr>
              <a:t>　　</a:t>
            </a:r>
            <a:r>
              <a:rPr lang="ja-JP" altLang="en-US" sz="1900" dirty="0">
                <a:solidFill>
                  <a:schemeClr val="tx1"/>
                </a:solidFill>
              </a:rPr>
              <a:t>　　　　</a:t>
            </a:r>
            <a:endParaRPr lang="en-US" altLang="ja-JP" sz="1900" dirty="0">
              <a:solidFill>
                <a:srgbClr val="FF0000"/>
              </a:solidFill>
            </a:endParaRPr>
          </a:p>
        </p:txBody>
      </p:sp>
      <p:sp>
        <p:nvSpPr>
          <p:cNvPr id="4" name="日付プレースホルダー 3">
            <a:extLst>
              <a:ext uri="{FF2B5EF4-FFF2-40B4-BE49-F238E27FC236}">
                <a16:creationId xmlns:a16="http://schemas.microsoft.com/office/drawing/2014/main" id="{1775FD3D-570F-47E4-891E-C8F6D38F2116}"/>
              </a:ext>
            </a:extLst>
          </p:cNvPr>
          <p:cNvSpPr>
            <a:spLocks noGrp="1"/>
          </p:cNvSpPr>
          <p:nvPr>
            <p:ph type="dt" sz="half" idx="10"/>
          </p:nvPr>
        </p:nvSpPr>
        <p:spPr/>
        <p:txBody>
          <a:bodyPr/>
          <a:lstStyle/>
          <a:p>
            <a:fld id="{6AF21C3A-B40E-43DC-ADAB-9331510486AC}" type="datetime1">
              <a:rPr kumimoji="1" lang="ja-JP" altLang="en-US" smtClean="0"/>
              <a:t>2022/1/12</a:t>
            </a:fld>
            <a:endParaRPr kumimoji="1" lang="ja-JP" altLang="en-US"/>
          </a:p>
        </p:txBody>
      </p:sp>
      <p:sp>
        <p:nvSpPr>
          <p:cNvPr id="6" name="テキスト ボックス 5">
            <a:extLst>
              <a:ext uri="{FF2B5EF4-FFF2-40B4-BE49-F238E27FC236}">
                <a16:creationId xmlns:a16="http://schemas.microsoft.com/office/drawing/2014/main" id="{8228E2F6-967E-4423-8479-529F82ACE34B}"/>
              </a:ext>
            </a:extLst>
          </p:cNvPr>
          <p:cNvSpPr txBox="1"/>
          <p:nvPr/>
        </p:nvSpPr>
        <p:spPr>
          <a:xfrm>
            <a:off x="1145569" y="6320174"/>
            <a:ext cx="6945330" cy="215444"/>
          </a:xfrm>
          <a:prstGeom prst="rect">
            <a:avLst/>
          </a:prstGeom>
          <a:noFill/>
        </p:spPr>
        <p:txBody>
          <a:bodyPr wrap="square" rtlCol="0">
            <a:spAutoFit/>
          </a:bodyPr>
          <a:lstStyle/>
          <a:p>
            <a:r>
              <a:rPr kumimoji="1" lang="en-US" altLang="ja-JP" sz="800" dirty="0"/>
              <a:t>[1]R. </a:t>
            </a:r>
            <a:r>
              <a:rPr kumimoji="1" lang="en-US" altLang="ja-JP" sz="800" dirty="0" err="1"/>
              <a:t>Zurawski</a:t>
            </a:r>
            <a:r>
              <a:rPr kumimoji="1" lang="en-US" altLang="ja-JP" sz="800" dirty="0"/>
              <a:t>, “Embedded Systems Handbook, Second Edition: Embedded Systems Design and Verification”, CRC Press, 2009</a:t>
            </a:r>
            <a:endParaRPr kumimoji="1" lang="ja-JP" altLang="en-US" sz="800" dirty="0"/>
          </a:p>
        </p:txBody>
      </p:sp>
      <p:sp>
        <p:nvSpPr>
          <p:cNvPr id="7" name="スライド番号プレースホルダー 6">
            <a:extLst>
              <a:ext uri="{FF2B5EF4-FFF2-40B4-BE49-F238E27FC236}">
                <a16:creationId xmlns:a16="http://schemas.microsoft.com/office/drawing/2014/main" id="{24FFF51E-C5E6-453E-AC65-51D7C0161AF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62219168"/>
      </p:ext>
    </p:extLst>
  </p:cSld>
  <p:clrMapOvr>
    <a:masterClrMapping/>
  </p:clrMapOvr>
  <mc:AlternateContent xmlns:mc="http://schemas.openxmlformats.org/markup-compatibility/2006" xmlns:p14="http://schemas.microsoft.com/office/powerpoint/2010/main">
    <mc:Choice Requires="p14">
      <p:transition spd="slow" p14:dur="2000" advTm="34721"/>
    </mc:Choice>
    <mc:Fallback xmlns="">
      <p:transition spd="slow" advTm="3472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2963740" y="293563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3094745" y="2474820"/>
            <a:ext cx="1243363"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2951943" y="5509059"/>
            <a:ext cx="1243367"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43892"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67775"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798098"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14563"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3119143446"/>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3119143446"/>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57616" r="-102966" b="-124503"/>
                          </a:stretch>
                        </a:blip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276744" r="-102966" b="-118605"/>
                          </a:stretch>
                        </a:blip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372414" r="-102966" b="-17241"/>
                          </a:stretch>
                        </a:blip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a:bodyPr>
          <a:lstStyle/>
          <a:p>
            <a:r>
              <a:rPr lang="ja-JP" altLang="en-US" sz="3200" dirty="0"/>
              <a:t>提案手法の動作例</a:t>
            </a:r>
            <a:r>
              <a:rPr lang="en-US" altLang="ja-JP" sz="3200" dirty="0"/>
              <a:t>(2/7)</a:t>
            </a:r>
            <a:br>
              <a:rPr lang="en-US" altLang="ja-JP" sz="3200" dirty="0"/>
            </a:br>
            <a:r>
              <a:rPr lang="en-US" altLang="ja-JP" sz="3200" dirty="0"/>
              <a:t>(</a:t>
            </a:r>
            <a:r>
              <a:rPr lang="ja-JP" altLang="en-US" sz="3200" dirty="0"/>
              <a:t>評価値による上位タスク群の選定</a:t>
            </a:r>
            <a:r>
              <a:rPr lang="en-US" altLang="ja-JP" sz="3200" dirty="0"/>
              <a:t>)</a:t>
            </a:r>
            <a:endParaRPr kumimoji="1" lang="ja-JP" altLang="en-US" sz="3200" dirty="0"/>
          </a:p>
        </p:txBody>
      </p:sp>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20</a:t>
            </a:fld>
            <a:endParaRPr lang="en-US" dirty="0"/>
          </a:p>
        </p:txBody>
      </p:sp>
      <mc:AlternateContent xmlns:mc="http://schemas.openxmlformats.org/markup-compatibility/2006" xmlns:a14="http://schemas.microsoft.com/office/drawing/2010/main">
        <mc:Choice Requires="a14">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4248756096"/>
                  </p:ext>
                </p:extLst>
              </p:nvPr>
            </p:nvGraphicFramePr>
            <p:xfrm>
              <a:off x="4456913" y="2119553"/>
              <a:ext cx="4572586"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72393">
                      <a:extLst>
                        <a:ext uri="{9D8B030D-6E8A-4147-A177-3AD203B41FA5}">
                          <a16:colId xmlns:a16="http://schemas.microsoft.com/office/drawing/2014/main" val="3271578437"/>
                        </a:ext>
                      </a:extLst>
                    </a:gridCol>
                    <a:gridCol w="769641">
                      <a:extLst>
                        <a:ext uri="{9D8B030D-6E8A-4147-A177-3AD203B41FA5}">
                          <a16:colId xmlns:a16="http://schemas.microsoft.com/office/drawing/2014/main" val="3309244832"/>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𝛼</m:t>
                                </m:r>
                                <m:r>
                                  <a:rPr lang="en-US" altLang="ja-JP" sz="1800" b="0" i="1" smtClean="0">
                                    <a:latin typeface="Cambria Math" panose="02040503050406030204" pitchFamily="18" charset="0"/>
                                  </a:rPr>
                                  <m:t>′</m:t>
                                </m:r>
                              </m:oMath>
                            </m:oMathPara>
                          </a14:m>
                          <a:endParaRPr kumimoji="1" lang="ja-JP" altLang="en-US"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ja-JP" sz="1800" i="1" smtClean="0">
                                    <a:latin typeface="Cambria Math" panose="02040503050406030204" pitchFamily="18" charset="0"/>
                                  </a:rPr>
                                  <m:t>α</m:t>
                                </m:r>
                              </m:oMath>
                            </m:oMathPara>
                          </a14:m>
                          <a:endParaRPr kumimoji="1" lang="ja-JP" altLang="en-US"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82294286"/>
                      </a:ext>
                    </a:extLst>
                  </a:tr>
                </a:tbl>
              </a:graphicData>
            </a:graphic>
          </p:graphicFrame>
        </mc:Choice>
        <mc:Fallback xmlns="">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4248756096"/>
                  </p:ext>
                </p:extLst>
              </p:nvPr>
            </p:nvGraphicFramePr>
            <p:xfrm>
              <a:off x="4456913" y="2119553"/>
              <a:ext cx="4572586"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72393">
                      <a:extLst>
                        <a:ext uri="{9D8B030D-6E8A-4147-A177-3AD203B41FA5}">
                          <a16:colId xmlns:a16="http://schemas.microsoft.com/office/drawing/2014/main" val="3271578437"/>
                        </a:ext>
                      </a:extLst>
                    </a:gridCol>
                    <a:gridCol w="769641">
                      <a:extLst>
                        <a:ext uri="{9D8B030D-6E8A-4147-A177-3AD203B41FA5}">
                          <a16:colId xmlns:a16="http://schemas.microsoft.com/office/drawing/2014/main" val="3309244832"/>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endParaRPr lang="ja-JP"/>
                        </a:p>
                      </a:txBody>
                      <a:tcPr>
                        <a:blipFill>
                          <a:blip r:embed="rId21"/>
                          <a:stretch>
                            <a:fillRect l="-292913" t="-8065" r="-200787" b="-122581"/>
                          </a:stretch>
                        </a:blipFill>
                      </a:tcPr>
                    </a:tc>
                    <a:tc>
                      <a:txBody>
                        <a:bodyPr/>
                        <a:lstStyle/>
                        <a:p>
                          <a:endParaRPr lang="ja-JP"/>
                        </a:p>
                      </a:txBody>
                      <a:tcPr>
                        <a:blipFill>
                          <a:blip r:embed="rId21"/>
                          <a:stretch>
                            <a:fillRect l="-392913" t="-8065" r="-100787" b="-12258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82294286"/>
                      </a:ext>
                    </a:extLst>
                  </a:tr>
                </a:tbl>
              </a:graphicData>
            </a:graphic>
          </p:graphicFrame>
        </mc:Fallback>
      </mc:AlternateContent>
      <p:sp>
        <p:nvSpPr>
          <p:cNvPr id="119" name="テキスト ボックス 118">
            <a:extLst>
              <a:ext uri="{FF2B5EF4-FFF2-40B4-BE49-F238E27FC236}">
                <a16:creationId xmlns:a16="http://schemas.microsoft.com/office/drawing/2014/main" id="{5BD51EBA-C4BE-4EEB-B92E-853EF1A4919A}"/>
              </a:ext>
            </a:extLst>
          </p:cNvPr>
          <p:cNvSpPr txBox="1"/>
          <p:nvPr/>
        </p:nvSpPr>
        <p:spPr>
          <a:xfrm>
            <a:off x="4270788" y="5380046"/>
            <a:ext cx="4572000" cy="1477328"/>
          </a:xfrm>
          <a:prstGeom prst="rect">
            <a:avLst/>
          </a:prstGeom>
          <a:noFill/>
        </p:spPr>
        <p:txBody>
          <a:bodyPr wrap="square">
            <a:spAutoFit/>
          </a:bodyPr>
          <a:lstStyle/>
          <a:p>
            <a:r>
              <a:rPr kumimoji="1" lang="ja-JP" altLang="en-US" dirty="0"/>
              <a:t>評価値計算</a:t>
            </a:r>
            <a:r>
              <a:rPr kumimoji="1" lang="en-US" altLang="ja-JP" sz="1200" dirty="0"/>
              <a:t>(</a:t>
            </a:r>
            <a:r>
              <a:rPr kumimoji="1" lang="ja-JP" altLang="en-US" sz="1200" dirty="0"/>
              <a:t>𝛼‘ </a:t>
            </a:r>
            <a:r>
              <a:rPr kumimoji="1" lang="en-US" altLang="ja-JP" sz="1200" dirty="0"/>
              <a:t>×</a:t>
            </a:r>
            <a:r>
              <a:rPr kumimoji="1" lang="ja-JP" altLang="en-US" sz="1200" dirty="0"/>
              <a:t>メモリ使用量 </a:t>
            </a:r>
            <a:r>
              <a:rPr kumimoji="1" lang="en-US" altLang="ja-JP" sz="1200" dirty="0"/>
              <a:t>+</a:t>
            </a:r>
            <a:r>
              <a:rPr kumimoji="1" lang="ja-JP" altLang="en-US" sz="1200" dirty="0"/>
              <a:t> 残余実行時間 </a:t>
            </a:r>
            <a:r>
              <a:rPr kumimoji="1" lang="en-US" altLang="ja-JP" sz="1200" dirty="0"/>
              <a:t>× </a:t>
            </a:r>
            <a:r>
              <a:rPr kumimoji="1" lang="ja-JP" altLang="en-US" sz="1200" dirty="0"/>
              <a:t>余裕時間</a:t>
            </a:r>
            <a:r>
              <a:rPr kumimoji="1" lang="en-US" altLang="ja-JP" sz="1200" dirty="0"/>
              <a:t>)</a:t>
            </a:r>
            <a:endParaRPr kumimoji="1" lang="en-US" altLang="ja-JP" dirty="0"/>
          </a:p>
          <a:p>
            <a:r>
              <a:rPr kumimoji="1" lang="en-US" altLang="ja-JP" dirty="0">
                <a:highlight>
                  <a:srgbClr val="FFFF00"/>
                </a:highlight>
              </a:rPr>
              <a:t>Task1</a:t>
            </a:r>
            <a:r>
              <a:rPr kumimoji="1" lang="en-US" altLang="ja-JP" dirty="0"/>
              <a:t>:1 * 9 + (3 * 6) = 27</a:t>
            </a:r>
          </a:p>
          <a:p>
            <a:r>
              <a:rPr kumimoji="1" lang="en-US" altLang="ja-JP" dirty="0">
                <a:highlight>
                  <a:srgbClr val="FFFF00"/>
                </a:highlight>
              </a:rPr>
              <a:t>Task2</a:t>
            </a:r>
            <a:r>
              <a:rPr kumimoji="1" lang="en-US" altLang="ja-JP" dirty="0"/>
              <a:t>:1 * 1 + (4 * 6) = 25</a:t>
            </a:r>
          </a:p>
          <a:p>
            <a:r>
              <a:rPr kumimoji="1" lang="en-US" altLang="ja-JP" dirty="0">
                <a:highlight>
                  <a:srgbClr val="FFFF00"/>
                </a:highlight>
              </a:rPr>
              <a:t>Task3:</a:t>
            </a:r>
            <a:r>
              <a:rPr kumimoji="1" lang="en-US" altLang="ja-JP" dirty="0"/>
              <a:t>1 * 1 + (4 * 7)= 29</a:t>
            </a:r>
          </a:p>
          <a:p>
            <a:r>
              <a:rPr kumimoji="1" lang="en-US" altLang="ja-JP" dirty="0">
                <a:highlight>
                  <a:srgbClr val="FFFF00"/>
                </a:highlight>
              </a:rPr>
              <a:t>Task4:</a:t>
            </a:r>
            <a:r>
              <a:rPr kumimoji="1" lang="en-US" altLang="ja-JP" dirty="0"/>
              <a:t>1 * 6 + (3 * 7) = 27</a:t>
            </a:r>
          </a:p>
        </p:txBody>
      </p:sp>
      <p:sp>
        <p:nvSpPr>
          <p:cNvPr id="125" name="吹き出し: 角を丸めた四角形 124">
            <a:extLst>
              <a:ext uri="{FF2B5EF4-FFF2-40B4-BE49-F238E27FC236}">
                <a16:creationId xmlns:a16="http://schemas.microsoft.com/office/drawing/2014/main" id="{0DAEFF85-96B7-42A7-8B44-FAD3CE1C43D1}"/>
              </a:ext>
            </a:extLst>
          </p:cNvPr>
          <p:cNvSpPr/>
          <p:nvPr/>
        </p:nvSpPr>
        <p:spPr>
          <a:xfrm>
            <a:off x="396888" y="5972103"/>
            <a:ext cx="3021480" cy="763827"/>
          </a:xfrm>
          <a:prstGeom prst="wedgeRoundRectCallout">
            <a:avLst>
              <a:gd name="adj1" fmla="val 73700"/>
              <a:gd name="adj2" fmla="val -2226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effectLst/>
                <a:latin typeface="Arial" panose="020B0604020202020204" pitchFamily="34" charset="0"/>
              </a:rPr>
              <a:t>評価値の小さい上位</a:t>
            </a:r>
            <a:r>
              <a:rPr lang="en-US" altLang="ja-JP" sz="1600" dirty="0">
                <a:effectLst/>
                <a:latin typeface="Arial" panose="020B0604020202020204" pitchFamily="34" charset="0"/>
              </a:rPr>
              <a:t>4</a:t>
            </a:r>
            <a:r>
              <a:rPr lang="ja-JP" altLang="en-US" sz="1600" dirty="0">
                <a:effectLst/>
                <a:latin typeface="Arial" panose="020B0604020202020204" pitchFamily="34" charset="0"/>
              </a:rPr>
              <a:t>タスクを対象に探索</a:t>
            </a:r>
          </a:p>
        </p:txBody>
      </p:sp>
      <p:sp>
        <p:nvSpPr>
          <p:cNvPr id="127" name="テキスト ボックス 126">
            <a:extLst>
              <a:ext uri="{FF2B5EF4-FFF2-40B4-BE49-F238E27FC236}">
                <a16:creationId xmlns:a16="http://schemas.microsoft.com/office/drawing/2014/main" id="{71A20FA1-48F0-4510-AFA7-F0A067B06905}"/>
              </a:ext>
            </a:extLst>
          </p:cNvPr>
          <p:cNvSpPr txBox="1"/>
          <p:nvPr/>
        </p:nvSpPr>
        <p:spPr>
          <a:xfrm>
            <a:off x="4405593" y="1596123"/>
            <a:ext cx="4333238" cy="523220"/>
          </a:xfrm>
          <a:prstGeom prst="rect">
            <a:avLst/>
          </a:prstGeom>
          <a:noFill/>
        </p:spPr>
        <p:txBody>
          <a:bodyPr wrap="none" rtlCol="0">
            <a:spAutoFit/>
          </a:bodyPr>
          <a:lstStyle/>
          <a:p>
            <a:r>
              <a:rPr kumimoji="1" lang="en-US" altLang="ja-JP" sz="1400" dirty="0"/>
              <a:t>※</a:t>
            </a:r>
            <a:r>
              <a:rPr kumimoji="1" lang="ja-JP" altLang="en-US" sz="1400" dirty="0"/>
              <a:t>今回のタスクセットの場合は</a:t>
            </a:r>
            <a:r>
              <a:rPr kumimoji="1" lang="en-US" altLang="ja-JP" sz="1400" dirty="0"/>
              <a:t>4</a:t>
            </a:r>
            <a:r>
              <a:rPr kumimoji="1" lang="ja-JP" altLang="en-US" sz="1400" dirty="0"/>
              <a:t>タスク</a:t>
            </a:r>
            <a:r>
              <a:rPr kumimoji="1" lang="en-US" altLang="ja-JP" sz="1400" dirty="0"/>
              <a:t>2</a:t>
            </a:r>
            <a:r>
              <a:rPr kumimoji="1" lang="ja-JP" altLang="en-US" sz="1400" dirty="0"/>
              <a:t>プロセッサ</a:t>
            </a:r>
            <a:endParaRPr kumimoji="1" lang="en-US" altLang="ja-JP" sz="1400" dirty="0"/>
          </a:p>
          <a:p>
            <a:r>
              <a:rPr kumimoji="1" lang="ja-JP" altLang="en-US" sz="1400" dirty="0"/>
              <a:t>　なので探索範囲を減らしても変わらない</a:t>
            </a:r>
          </a:p>
        </p:txBody>
      </p:sp>
      <p:sp>
        <p:nvSpPr>
          <p:cNvPr id="128" name="角丸四角形 127">
            <a:extLst>
              <a:ext uri="{FF2B5EF4-FFF2-40B4-BE49-F238E27FC236}">
                <a16:creationId xmlns:a16="http://schemas.microsoft.com/office/drawing/2014/main" id="{84070B17-C957-4B8D-B9CE-D2DF106B4AD9}"/>
              </a:ext>
            </a:extLst>
          </p:cNvPr>
          <p:cNvSpPr/>
          <p:nvPr/>
        </p:nvSpPr>
        <p:spPr>
          <a:xfrm rot="5400000">
            <a:off x="150683" y="2752341"/>
            <a:ext cx="490340" cy="646764"/>
          </a:xfrm>
          <a:prstGeom prst="roundRect">
            <a:avLst/>
          </a:prstGeom>
          <a:noFill/>
          <a:ln w="38100">
            <a:solidFill>
              <a:srgbClr val="00B0F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solidFill>
                <a:schemeClr val="tx2"/>
              </a:solidFill>
            </a:endParaRPr>
          </a:p>
        </p:txBody>
      </p:sp>
      <p:sp>
        <p:nvSpPr>
          <p:cNvPr id="129" name="角丸四角形 127">
            <a:extLst>
              <a:ext uri="{FF2B5EF4-FFF2-40B4-BE49-F238E27FC236}">
                <a16:creationId xmlns:a16="http://schemas.microsoft.com/office/drawing/2014/main" id="{6E4E16E1-F7A1-4297-8C0A-8C20C2B5D6D1}"/>
              </a:ext>
            </a:extLst>
          </p:cNvPr>
          <p:cNvSpPr/>
          <p:nvPr/>
        </p:nvSpPr>
        <p:spPr>
          <a:xfrm rot="5400000">
            <a:off x="2607727" y="2788828"/>
            <a:ext cx="490340" cy="646764"/>
          </a:xfrm>
          <a:prstGeom prst="roundRect">
            <a:avLst/>
          </a:prstGeom>
          <a:noFill/>
          <a:ln w="38100">
            <a:solidFill>
              <a:srgbClr val="00B0F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solidFill>
                <a:schemeClr val="tx2"/>
              </a:solidFill>
            </a:endParaRPr>
          </a:p>
        </p:txBody>
      </p:sp>
      <p:sp>
        <p:nvSpPr>
          <p:cNvPr id="130" name="爆発: 8 pt 129">
            <a:extLst>
              <a:ext uri="{FF2B5EF4-FFF2-40B4-BE49-F238E27FC236}">
                <a16:creationId xmlns:a16="http://schemas.microsoft.com/office/drawing/2014/main" id="{9E6BD4C6-0066-4592-8FF2-25A675C70FA6}"/>
              </a:ext>
            </a:extLst>
          </p:cNvPr>
          <p:cNvSpPr/>
          <p:nvPr/>
        </p:nvSpPr>
        <p:spPr>
          <a:xfrm>
            <a:off x="394436" y="3912950"/>
            <a:ext cx="2625311" cy="163515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Task1,4</a:t>
            </a:r>
            <a:r>
              <a:rPr kumimoji="1" lang="ja-JP" altLang="en-US" sz="1200" dirty="0"/>
              <a:t>がスケジュールされたと仮定</a:t>
            </a:r>
            <a:r>
              <a:rPr kumimoji="1" lang="en-US" altLang="ja-JP" sz="1200" dirty="0"/>
              <a:t>‼</a:t>
            </a:r>
            <a:endParaRPr kumimoji="1" lang="ja-JP" altLang="en-US" sz="1200" dirty="0"/>
          </a:p>
        </p:txBody>
      </p:sp>
    </p:spTree>
    <p:custDataLst>
      <p:tags r:id="rId1"/>
    </p:custDataLst>
    <p:extLst>
      <p:ext uri="{BB962C8B-B14F-4D97-AF65-F5344CB8AC3E}">
        <p14:creationId xmlns:p14="http://schemas.microsoft.com/office/powerpoint/2010/main" val="91567330"/>
      </p:ext>
    </p:extLst>
  </p:cSld>
  <p:clrMapOvr>
    <a:masterClrMapping/>
  </p:clrMapOvr>
  <mc:AlternateContent xmlns:mc="http://schemas.openxmlformats.org/markup-compatibility/2006" xmlns:p14="http://schemas.microsoft.com/office/powerpoint/2010/main">
    <mc:Choice Requires="p14">
      <p:transition spd="slow" p14:dur="2000" advTm="22327"/>
    </mc:Choice>
    <mc:Fallback xmlns="">
      <p:transition spd="slow" advTm="223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2963740" y="293563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3084390" y="2438741"/>
            <a:ext cx="1243363"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2965653" y="5521680"/>
            <a:ext cx="1243367"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43892"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67775"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798098"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14563"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57616" r="-102966" b="-124503"/>
                          </a:stretch>
                        </a:blip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276744" r="-102966" b="-118605"/>
                          </a:stretch>
                        </a:blip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372414" r="-102966" b="-17241"/>
                          </a:stretch>
                        </a:blip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fontScale="90000"/>
          </a:bodyPr>
          <a:lstStyle/>
          <a:p>
            <a:r>
              <a:rPr lang="ja-JP" altLang="en-US" dirty="0"/>
              <a:t>提案手法の動作例</a:t>
            </a:r>
            <a:r>
              <a:rPr lang="en-US" altLang="ja-JP" dirty="0"/>
              <a:t>(3/7)</a:t>
            </a:r>
            <a:br>
              <a:rPr lang="en-US" altLang="ja-JP" sz="3200" dirty="0"/>
            </a:br>
            <a:r>
              <a:rPr lang="en-US" altLang="ja-JP" sz="2700" dirty="0"/>
              <a:t>(</a:t>
            </a:r>
            <a:r>
              <a:rPr kumimoji="1" lang="en-US" altLang="ja-JP" sz="2400" dirty="0"/>
              <a:t>2</a:t>
            </a:r>
            <a:r>
              <a:rPr kumimoji="1" lang="ja-JP" altLang="en-US" sz="2400" dirty="0"/>
              <a:t>ステップ先までのスケジュールタスクの評価値の合計</a:t>
            </a:r>
            <a:r>
              <a:rPr lang="ja-JP" altLang="en-US" sz="2400" dirty="0"/>
              <a:t>のうち最悪値</a:t>
            </a:r>
            <a:r>
              <a:rPr kumimoji="1" lang="ja-JP" altLang="en-US" sz="2400" dirty="0"/>
              <a:t>が最小となるような𝛼の決定</a:t>
            </a:r>
            <a:r>
              <a:rPr lang="en-US" altLang="ja-JP" sz="2700" dirty="0"/>
              <a:t>)</a:t>
            </a:r>
            <a:endParaRPr kumimoji="1" lang="ja-JP" altLang="en-US" sz="3100" dirty="0"/>
          </a:p>
        </p:txBody>
      </p:sp>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21</a:t>
            </a:fld>
            <a:endParaRPr lang="en-US" dirty="0"/>
          </a:p>
        </p:txBody>
      </p:sp>
      <mc:AlternateContent xmlns:mc="http://schemas.openxmlformats.org/markup-compatibility/2006" xmlns:a14="http://schemas.microsoft.com/office/drawing/2010/main">
        <mc:Choice Requires="a14">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1984218935"/>
                  </p:ext>
                </p:extLst>
              </p:nvPr>
            </p:nvGraphicFramePr>
            <p:xfrm>
              <a:off x="4456913" y="2119553"/>
              <a:ext cx="4572586"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72393">
                      <a:extLst>
                        <a:ext uri="{9D8B030D-6E8A-4147-A177-3AD203B41FA5}">
                          <a16:colId xmlns:a16="http://schemas.microsoft.com/office/drawing/2014/main" val="3271578437"/>
                        </a:ext>
                      </a:extLst>
                    </a:gridCol>
                    <a:gridCol w="769641">
                      <a:extLst>
                        <a:ext uri="{9D8B030D-6E8A-4147-A177-3AD203B41FA5}">
                          <a16:colId xmlns:a16="http://schemas.microsoft.com/office/drawing/2014/main" val="3309244832"/>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ja-JP" sz="1800" i="1" smtClean="0">
                                    <a:latin typeface="Cambria Math" panose="02040503050406030204" pitchFamily="18" charset="0"/>
                                  </a:rPr>
                                  <m:t>α</m:t>
                                </m:r>
                                <m:r>
                                  <a:rPr lang="en-US" altLang="ja-JP" sz="1800" b="0" i="1" smtClean="0">
                                    <a:latin typeface="Cambria Math" panose="02040503050406030204" pitchFamily="18" charset="0"/>
                                  </a:rPr>
                                  <m:t>′</m:t>
                                </m:r>
                              </m:oMath>
                            </m:oMathPara>
                          </a14:m>
                          <a:endParaRPr kumimoji="1" lang="ja-JP" altLang="en-US"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ja-JP" sz="1800" i="1" smtClean="0">
                                    <a:latin typeface="Cambria Math" panose="02040503050406030204" pitchFamily="18" charset="0"/>
                                  </a:rPr>
                                  <m:t>α</m:t>
                                </m:r>
                              </m:oMath>
                            </m:oMathPara>
                          </a14:m>
                          <a:endParaRPr kumimoji="1" lang="ja-JP" altLang="en-US"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82294286"/>
                      </a:ext>
                    </a:extLst>
                  </a:tr>
                </a:tbl>
              </a:graphicData>
            </a:graphic>
          </p:graphicFrame>
        </mc:Choice>
        <mc:Fallback xmlns="">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1984218935"/>
                  </p:ext>
                </p:extLst>
              </p:nvPr>
            </p:nvGraphicFramePr>
            <p:xfrm>
              <a:off x="4456913" y="2119553"/>
              <a:ext cx="4572586"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72393">
                      <a:extLst>
                        <a:ext uri="{9D8B030D-6E8A-4147-A177-3AD203B41FA5}">
                          <a16:colId xmlns:a16="http://schemas.microsoft.com/office/drawing/2014/main" val="3271578437"/>
                        </a:ext>
                      </a:extLst>
                    </a:gridCol>
                    <a:gridCol w="769641">
                      <a:extLst>
                        <a:ext uri="{9D8B030D-6E8A-4147-A177-3AD203B41FA5}">
                          <a16:colId xmlns:a16="http://schemas.microsoft.com/office/drawing/2014/main" val="3309244832"/>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endParaRPr lang="ja-JP"/>
                        </a:p>
                      </a:txBody>
                      <a:tcPr>
                        <a:blipFill>
                          <a:blip r:embed="rId20"/>
                          <a:stretch>
                            <a:fillRect l="-292913" t="-8065" r="-200787" b="-122581"/>
                          </a:stretch>
                        </a:blipFill>
                      </a:tcPr>
                    </a:tc>
                    <a:tc>
                      <a:txBody>
                        <a:bodyPr/>
                        <a:lstStyle/>
                        <a:p>
                          <a:endParaRPr lang="ja-JP"/>
                        </a:p>
                      </a:txBody>
                      <a:tcPr>
                        <a:blipFill>
                          <a:blip r:embed="rId20"/>
                          <a:stretch>
                            <a:fillRect l="-392913" t="-8065" r="-100787" b="-12258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82294286"/>
                      </a:ext>
                    </a:extLst>
                  </a:tr>
                </a:tbl>
              </a:graphicData>
            </a:graphic>
          </p:graphicFrame>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5BD51EBA-C4BE-4EEB-B92E-853EF1A4919A}"/>
                  </a:ext>
                </a:extLst>
              </p:cNvPr>
              <p:cNvSpPr txBox="1"/>
              <p:nvPr/>
            </p:nvSpPr>
            <p:spPr>
              <a:xfrm>
                <a:off x="4327752" y="5380046"/>
                <a:ext cx="4604833" cy="1846659"/>
              </a:xfrm>
              <a:prstGeom prst="rect">
                <a:avLst/>
              </a:prstGeom>
              <a:noFill/>
            </p:spPr>
            <p:txBody>
              <a:bodyPr wrap="square">
                <a:spAutoFit/>
              </a:bodyPr>
              <a:lstStyle/>
              <a:p>
                <a:r>
                  <a:rPr kumimoji="1" lang="en-US" altLang="ja-JP" sz="1600" dirty="0">
                    <a:latin typeface="+mn-ea"/>
                  </a:rPr>
                  <a:t>1</a:t>
                </a:r>
                <a:r>
                  <a:rPr kumimoji="1" lang="ja-JP" altLang="en-US" sz="1600" dirty="0">
                    <a:latin typeface="+mn-ea"/>
                  </a:rPr>
                  <a:t>ステップ目で</a:t>
                </a:r>
                <a:r>
                  <a:rPr kumimoji="1" lang="en-US" altLang="ja-JP" sz="1600" dirty="0">
                    <a:highlight>
                      <a:srgbClr val="FFFF00"/>
                    </a:highlight>
                    <a:latin typeface="+mn-ea"/>
                  </a:rPr>
                  <a:t>task1,4</a:t>
                </a:r>
                <a:r>
                  <a:rPr kumimoji="1" lang="en-US" altLang="ja-JP" sz="1600" dirty="0">
                    <a:latin typeface="+mn-ea"/>
                  </a:rPr>
                  <a:t>,2</a:t>
                </a:r>
                <a:r>
                  <a:rPr kumimoji="1" lang="ja-JP" altLang="en-US" sz="1600" dirty="0">
                    <a:latin typeface="+mn-ea"/>
                  </a:rPr>
                  <a:t>ステップ目で</a:t>
                </a:r>
                <a:r>
                  <a:rPr kumimoji="1" lang="en-US" altLang="ja-JP" sz="1600" dirty="0">
                    <a:highlight>
                      <a:srgbClr val="FFFF00"/>
                    </a:highlight>
                    <a:latin typeface="+mn-ea"/>
                  </a:rPr>
                  <a:t>task1,2</a:t>
                </a:r>
                <a:r>
                  <a:rPr kumimoji="1" lang="ja-JP" altLang="en-US" sz="1600" dirty="0">
                    <a:latin typeface="+mn-ea"/>
                  </a:rPr>
                  <a:t>が選択されそれらが選ばれるための</a:t>
                </a:r>
                <a:r>
                  <a:rPr kumimoji="1" lang="ja-JP" altLang="en-US" sz="1600" dirty="0">
                    <a:solidFill>
                      <a:srgbClr val="FF0000"/>
                    </a:solidFill>
                    <a:latin typeface="+mn-ea"/>
                  </a:rPr>
                  <a:t>𝛼の範囲は充足可能</a:t>
                </a:r>
                <a:r>
                  <a:rPr kumimoji="1" lang="ja-JP" altLang="en-US" sz="1600" dirty="0">
                    <a:latin typeface="+mn-ea"/>
                  </a:rPr>
                  <a:t>であり</a:t>
                </a:r>
                <a:r>
                  <a:rPr kumimoji="1" lang="en-US" altLang="ja-JP" sz="1600" dirty="0">
                    <a:latin typeface="+mn-ea"/>
                  </a:rPr>
                  <a:t>,</a:t>
                </a:r>
                <a:r>
                  <a:rPr lang="ja-JP" altLang="en-US" sz="1600" dirty="0">
                    <a:effectLst/>
                    <a:latin typeface="+mn-ea"/>
                  </a:rPr>
                  <a:t> </a:t>
                </a:r>
                <a:r>
                  <a:rPr lang="en-US" altLang="ja-JP" sz="1600" dirty="0">
                    <a:latin typeface="+mn-ea"/>
                  </a:rPr>
                  <a:t>1</a:t>
                </a:r>
                <a:r>
                  <a:rPr lang="ja-JP" altLang="en-US" sz="1600" dirty="0">
                    <a:effectLst/>
                    <a:latin typeface="+mn-ea"/>
                  </a:rPr>
                  <a:t>ステップ目と</a:t>
                </a:r>
                <a:r>
                  <a:rPr lang="en-US" altLang="ja-JP" sz="1600" dirty="0">
                    <a:latin typeface="+mn-ea"/>
                  </a:rPr>
                  <a:t>2</a:t>
                </a:r>
                <a:r>
                  <a:rPr lang="ja-JP" altLang="en-US" sz="1600" dirty="0">
                    <a:effectLst/>
                    <a:latin typeface="+mn-ea"/>
                  </a:rPr>
                  <a:t>ステップ目の</a:t>
                </a:r>
                <a:r>
                  <a:rPr lang="ja-JP" altLang="en-US" sz="1600" dirty="0">
                    <a:solidFill>
                      <a:srgbClr val="FF0000"/>
                    </a:solidFill>
                    <a:effectLst/>
                    <a:latin typeface="+mn-ea"/>
                  </a:rPr>
                  <a:t>評価値の合計のうち最悪値</a:t>
                </a:r>
                <a:r>
                  <a:rPr kumimoji="1" lang="ja-JP" altLang="en-US" sz="1600" dirty="0">
                    <a:solidFill>
                      <a:srgbClr val="FF0000"/>
                    </a:solidFill>
                    <a:latin typeface="+mn-ea"/>
                  </a:rPr>
                  <a:t>が最小</a:t>
                </a:r>
                <a:r>
                  <a:rPr kumimoji="1" lang="ja-JP" altLang="en-US" sz="1600" dirty="0">
                    <a:latin typeface="+mn-ea"/>
                  </a:rPr>
                  <a:t>となる</a:t>
                </a:r>
                <a:r>
                  <a:rPr kumimoji="1" lang="en-US" altLang="ja-JP" sz="1600" dirty="0">
                    <a:latin typeface="+mn-ea"/>
                  </a:rPr>
                  <a:t>.</a:t>
                </a:r>
              </a:p>
              <a:p>
                <a:r>
                  <a:rPr kumimoji="1" lang="ja-JP" altLang="en-US" sz="1600" dirty="0">
                    <a:latin typeface="+mn-ea"/>
                  </a:rPr>
                  <a:t>これを満たす</a:t>
                </a:r>
                <a14:m>
                  <m:oMath xmlns:m="http://schemas.openxmlformats.org/officeDocument/2006/math">
                    <m:r>
                      <a:rPr lang="en-US" altLang="ja-JP" sz="1600" i="1" smtClean="0">
                        <a:latin typeface="Cambria Math" panose="02040503050406030204" pitchFamily="18" charset="0"/>
                      </a:rPr>
                      <m:t>𝛼</m:t>
                    </m:r>
                  </m:oMath>
                </a14:m>
                <a:r>
                  <a:rPr kumimoji="1" lang="ja-JP" altLang="en-US" sz="1600" dirty="0">
                    <a:latin typeface="+mn-ea"/>
                  </a:rPr>
                  <a:t>の中央値を求めると</a:t>
                </a:r>
                <a:r>
                  <a:rPr kumimoji="1" lang="en-US" altLang="ja-JP" sz="1600" dirty="0">
                    <a:latin typeface="+mn-ea"/>
                  </a:rPr>
                  <a:t>,</a:t>
                </a:r>
              </a:p>
              <a:p>
                <a:r>
                  <a:rPr kumimoji="1" lang="ja-JP" altLang="en-US" sz="1600" dirty="0">
                    <a:solidFill>
                      <a:srgbClr val="FF0000"/>
                    </a:solidFill>
                    <a:latin typeface="+mn-ea"/>
                  </a:rPr>
                  <a:t>𝛼</a:t>
                </a:r>
                <a:r>
                  <a:rPr kumimoji="1" lang="en-US" altLang="ja-JP" sz="1600" dirty="0">
                    <a:solidFill>
                      <a:srgbClr val="FF0000"/>
                    </a:solidFill>
                    <a:latin typeface="+mn-ea"/>
                  </a:rPr>
                  <a:t>’’</a:t>
                </a:r>
                <a:r>
                  <a:rPr kumimoji="1" lang="ja-JP" altLang="en-US" sz="1600" dirty="0">
                    <a:solidFill>
                      <a:srgbClr val="FF0000"/>
                    </a:solidFill>
                    <a:latin typeface="+mn-ea"/>
                  </a:rPr>
                  <a:t> </a:t>
                </a:r>
                <a:r>
                  <a:rPr kumimoji="1" lang="en-US" altLang="ja-JP" sz="1600" dirty="0">
                    <a:solidFill>
                      <a:srgbClr val="FF0000"/>
                    </a:solidFill>
                    <a:latin typeface="+mn-ea"/>
                  </a:rPr>
                  <a:t>= 0.5</a:t>
                </a:r>
                <a:r>
                  <a:rPr kumimoji="1" lang="ja-JP" altLang="en-US" sz="1600" dirty="0">
                    <a:solidFill>
                      <a:srgbClr val="FF0000"/>
                    </a:solidFill>
                    <a:latin typeface="+mn-ea"/>
                  </a:rPr>
                  <a:t>　</a:t>
                </a:r>
                <a:r>
                  <a:rPr kumimoji="1" lang="ja-JP" altLang="en-US" sz="1600" dirty="0">
                    <a:latin typeface="+mn-ea"/>
                  </a:rPr>
                  <a:t>となる</a:t>
                </a:r>
              </a:p>
              <a:p>
                <a:endParaRPr kumimoji="1" lang="en-US" altLang="ja-JP" dirty="0"/>
              </a:p>
            </p:txBody>
          </p:sp>
        </mc:Choice>
        <mc:Fallback xmlns="">
          <p:sp>
            <p:nvSpPr>
              <p:cNvPr id="119" name="テキスト ボックス 118">
                <a:extLst>
                  <a:ext uri="{FF2B5EF4-FFF2-40B4-BE49-F238E27FC236}">
                    <a16:creationId xmlns:a16="http://schemas.microsoft.com/office/drawing/2014/main" id="{5BD51EBA-C4BE-4EEB-B92E-853EF1A4919A}"/>
                  </a:ext>
                </a:extLst>
              </p:cNvPr>
              <p:cNvSpPr txBox="1">
                <a:spLocks noRot="1" noChangeAspect="1" noMove="1" noResize="1" noEditPoints="1" noAdjustHandles="1" noChangeArrowheads="1" noChangeShapeType="1" noTextEdit="1"/>
              </p:cNvSpPr>
              <p:nvPr/>
            </p:nvSpPr>
            <p:spPr>
              <a:xfrm>
                <a:off x="4327752" y="5380046"/>
                <a:ext cx="4604833" cy="1846659"/>
              </a:xfrm>
              <a:prstGeom prst="rect">
                <a:avLst/>
              </a:prstGeom>
              <a:blipFill>
                <a:blip r:embed="rId21"/>
                <a:stretch>
                  <a:fillRect l="-795" t="-9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65446909"/>
      </p:ext>
    </p:extLst>
  </p:cSld>
  <p:clrMapOvr>
    <a:masterClrMapping/>
  </p:clrMapOvr>
  <mc:AlternateContent xmlns:mc="http://schemas.openxmlformats.org/markup-compatibility/2006" xmlns:p14="http://schemas.microsoft.com/office/powerpoint/2010/main">
    <mc:Choice Requires="p14">
      <p:transition spd="slow" p14:dur="2000" advTm="23132"/>
    </mc:Choice>
    <mc:Fallback xmlns="">
      <p:transition spd="slow" advTm="2313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2963740" y="293563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3114534" y="2474819"/>
            <a:ext cx="1243363"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2985656" y="5509058"/>
            <a:ext cx="1243367"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43892"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67775"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798098"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14563"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57616" r="-102966" b="-124503"/>
                          </a:stretch>
                        </a:blip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276744" r="-102966" b="-118605"/>
                          </a:stretch>
                        </a:blip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372414" r="-102966" b="-17241"/>
                          </a:stretch>
                        </a:blip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mc:AlternateContent xmlns:mc="http://schemas.openxmlformats.org/markup-compatibility/2006" xmlns:a14="http://schemas.microsoft.com/office/drawing/2010/main">
        <mc:Choice Requires="a14">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a:bodyPr>
              <a:lstStyle/>
              <a:p>
                <a:r>
                  <a:rPr lang="ja-JP" altLang="en-US" sz="3200" dirty="0"/>
                  <a:t>提案手法の動作例</a:t>
                </a:r>
                <a:r>
                  <a:rPr lang="en-US" altLang="ja-JP" sz="3200" dirty="0"/>
                  <a:t>(4/7)</a:t>
                </a:r>
                <a:br>
                  <a:rPr lang="en-US" altLang="ja-JP" sz="3200" dirty="0"/>
                </a:br>
                <a:r>
                  <a:rPr lang="en-US" altLang="ja-JP" sz="3200" dirty="0"/>
                  <a:t>(</a:t>
                </a:r>
                <a:r>
                  <a:rPr lang="ja-JP" altLang="en-US" sz="3200" dirty="0"/>
                  <a:t>余裕時間による</a:t>
                </a:r>
                <a14:m>
                  <m:oMath xmlns:m="http://schemas.openxmlformats.org/officeDocument/2006/math">
                    <m:r>
                      <a:rPr lang="en-US" altLang="ja-JP" sz="3200" i="1" smtClean="0">
                        <a:latin typeface="Cambria Math" panose="02040503050406030204" pitchFamily="18" charset="0"/>
                      </a:rPr>
                      <m:t>𝛼</m:t>
                    </m:r>
                  </m:oMath>
                </a14:m>
                <a:r>
                  <a:rPr kumimoji="1" lang="ja-JP" altLang="en-US" sz="3200" kern="0" dirty="0">
                    <a:solidFill>
                      <a:schemeClr val="tx1"/>
                    </a:solidFill>
                    <a:latin typeface="+mj-ea"/>
                  </a:rPr>
                  <a:t>の調整</a:t>
                </a:r>
                <a:r>
                  <a:rPr lang="en-US" altLang="ja-JP" sz="3200" dirty="0"/>
                  <a:t>)</a:t>
                </a:r>
                <a:endParaRPr kumimoji="1" lang="ja-JP" altLang="en-US" sz="3200" dirty="0"/>
              </a:p>
            </p:txBody>
          </p:sp>
        </mc:Choice>
        <mc:Fallback xmlns="">
          <p:sp>
            <p:nvSpPr>
              <p:cNvPr id="123" name="タイトル 2">
                <a:extLst>
                  <a:ext uri="{FF2B5EF4-FFF2-40B4-BE49-F238E27FC236}">
                    <a16:creationId xmlns:a16="http://schemas.microsoft.com/office/drawing/2014/main" id="{F243E9D7-A9E5-4AEE-8711-68BBE0BCE41E}"/>
                  </a:ext>
                </a:extLst>
              </p:cNvPr>
              <p:cNvSpPr>
                <a:spLocks noGrp="1" noRot="1" noChangeAspect="1" noMove="1" noResize="1" noEditPoints="1" noAdjustHandles="1" noChangeArrowheads="1" noChangeShapeType="1" noTextEdit="1"/>
              </p:cNvSpPr>
              <p:nvPr>
                <p:ph type="title"/>
              </p:nvPr>
            </p:nvSpPr>
            <p:spPr>
              <a:xfrm>
                <a:off x="1925041" y="584172"/>
                <a:ext cx="6727687" cy="1390215"/>
              </a:xfrm>
              <a:blipFill>
                <a:blip r:embed="rId20"/>
                <a:stretch>
                  <a:fillRect l="-2357" t="-8333"/>
                </a:stretch>
              </a:blipFill>
            </p:spPr>
            <p:txBody>
              <a:bodyPr/>
              <a:lstStyle/>
              <a:p>
                <a:r>
                  <a:rPr lang="ja-JP" altLang="en-US">
                    <a:noFill/>
                  </a:rPr>
                  <a:t> </a:t>
                </a:r>
              </a:p>
            </p:txBody>
          </p:sp>
        </mc:Fallback>
      </mc:AlternateContent>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22</a:t>
            </a:fld>
            <a:endParaRPr lang="en-US" dirty="0"/>
          </a:p>
        </p:txBody>
      </p:sp>
      <mc:AlternateContent xmlns:mc="http://schemas.openxmlformats.org/markup-compatibility/2006" xmlns:a14="http://schemas.microsoft.com/office/drawing/2010/main">
        <mc:Choice Requires="a14">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3104171618"/>
                  </p:ext>
                </p:extLst>
              </p:nvPr>
            </p:nvGraphicFramePr>
            <p:xfrm>
              <a:off x="4456913" y="2119553"/>
              <a:ext cx="4572586"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72393">
                      <a:extLst>
                        <a:ext uri="{9D8B030D-6E8A-4147-A177-3AD203B41FA5}">
                          <a16:colId xmlns:a16="http://schemas.microsoft.com/office/drawing/2014/main" val="3271578437"/>
                        </a:ext>
                      </a:extLst>
                    </a:gridCol>
                    <a:gridCol w="769641">
                      <a:extLst>
                        <a:ext uri="{9D8B030D-6E8A-4147-A177-3AD203B41FA5}">
                          <a16:colId xmlns:a16="http://schemas.microsoft.com/office/drawing/2014/main" val="3309244832"/>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𝛼</m:t>
                                </m:r>
                                <m:r>
                                  <a:rPr lang="en-US" altLang="ja-JP" sz="1800" b="0" i="1" smtClean="0">
                                    <a:latin typeface="Cambria Math" panose="02040503050406030204" pitchFamily="18" charset="0"/>
                                  </a:rPr>
                                  <m:t>′</m:t>
                                </m:r>
                              </m:oMath>
                            </m:oMathPara>
                          </a14:m>
                          <a:endParaRPr kumimoji="1" lang="ja-JP" altLang="en-US"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ja-JP" sz="1800" i="1" smtClean="0">
                                    <a:latin typeface="Cambria Math" panose="02040503050406030204" pitchFamily="18" charset="0"/>
                                  </a:rPr>
                                  <m:t>α</m:t>
                                </m:r>
                              </m:oMath>
                            </m:oMathPara>
                          </a14:m>
                          <a:endParaRPr kumimoji="1" lang="ja-JP" altLang="en-US"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82294286"/>
                      </a:ext>
                    </a:extLst>
                  </a:tr>
                </a:tbl>
              </a:graphicData>
            </a:graphic>
          </p:graphicFrame>
        </mc:Choice>
        <mc:Fallback xmlns="">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3104171618"/>
                  </p:ext>
                </p:extLst>
              </p:nvPr>
            </p:nvGraphicFramePr>
            <p:xfrm>
              <a:off x="4456913" y="2119553"/>
              <a:ext cx="4572586"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72393">
                      <a:extLst>
                        <a:ext uri="{9D8B030D-6E8A-4147-A177-3AD203B41FA5}">
                          <a16:colId xmlns:a16="http://schemas.microsoft.com/office/drawing/2014/main" val="3271578437"/>
                        </a:ext>
                      </a:extLst>
                    </a:gridCol>
                    <a:gridCol w="769641">
                      <a:extLst>
                        <a:ext uri="{9D8B030D-6E8A-4147-A177-3AD203B41FA5}">
                          <a16:colId xmlns:a16="http://schemas.microsoft.com/office/drawing/2014/main" val="3309244832"/>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endParaRPr lang="ja-JP"/>
                        </a:p>
                      </a:txBody>
                      <a:tcPr>
                        <a:blipFill>
                          <a:blip r:embed="rId21"/>
                          <a:stretch>
                            <a:fillRect l="-292913" t="-8065" r="-200787" b="-122581"/>
                          </a:stretch>
                        </a:blipFill>
                      </a:tcPr>
                    </a:tc>
                    <a:tc>
                      <a:txBody>
                        <a:bodyPr/>
                        <a:lstStyle/>
                        <a:p>
                          <a:endParaRPr lang="ja-JP"/>
                        </a:p>
                      </a:txBody>
                      <a:tcPr>
                        <a:blipFill>
                          <a:blip r:embed="rId21"/>
                          <a:stretch>
                            <a:fillRect l="-392913" t="-8065" r="-100787" b="-12258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82294286"/>
                      </a:ext>
                    </a:extLst>
                  </a:tr>
                </a:tbl>
              </a:graphicData>
            </a:graphic>
          </p:graphicFrame>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5BD51EBA-C4BE-4EEB-B92E-853EF1A4919A}"/>
                  </a:ext>
                </a:extLst>
              </p:cNvPr>
              <p:cNvSpPr txBox="1"/>
              <p:nvPr/>
            </p:nvSpPr>
            <p:spPr>
              <a:xfrm>
                <a:off x="4243566" y="5380046"/>
                <a:ext cx="4689026" cy="1543949"/>
              </a:xfrm>
              <a:prstGeom prst="rect">
                <a:avLst/>
              </a:prstGeom>
              <a:noFill/>
            </p:spPr>
            <p:txBody>
              <a:bodyPr wrap="square">
                <a:spAutoFit/>
              </a:bodyPr>
              <a:lstStyle/>
              <a:p>
                <a:r>
                  <a:rPr kumimoji="1" lang="ja-JP" altLang="en-US" dirty="0"/>
                  <a:t>余裕時間による</a:t>
                </a:r>
                <a14:m>
                  <m:oMath xmlns:m="http://schemas.openxmlformats.org/officeDocument/2006/math">
                    <m:r>
                      <a:rPr lang="en-US" altLang="ja-JP" sz="1800" i="1" smtClean="0">
                        <a:latin typeface="Cambria Math" panose="02040503050406030204" pitchFamily="18" charset="0"/>
                      </a:rPr>
                      <m:t>𝛼</m:t>
                    </m:r>
                  </m:oMath>
                </a14:m>
                <a:r>
                  <a:rPr kumimoji="1" lang="ja-JP" altLang="en-US" dirty="0"/>
                  <a:t>の調整</a:t>
                </a:r>
                <a:r>
                  <a:rPr kumimoji="1" lang="en-US" altLang="ja-JP" dirty="0"/>
                  <a:t>(</a:t>
                </a:r>
                <a:r>
                  <a:rPr lang="en-US" altLang="ja-JP" sz="1400" kern="0" dirty="0">
                    <a:latin typeface="Yu Gothic" panose="020B0400000000000000" pitchFamily="50" charset="-128"/>
                    <a:ea typeface="Yu Gothic" panose="020B0400000000000000" pitchFamily="50" charset="-128"/>
                  </a:rPr>
                  <a:t>α’’ /</a:t>
                </a:r>
                <a14:m>
                  <m:oMath xmlns:m="http://schemas.openxmlformats.org/officeDocument/2006/math">
                    <m:sSup>
                      <m:sSupPr>
                        <m:ctrlPr>
                          <a:rPr lang="en-US" altLang="ja-JP" sz="1400" i="1" kern="0">
                            <a:latin typeface="Cambria Math" panose="02040503050406030204" pitchFamily="18" charset="0"/>
                            <a:ea typeface="Yu Gothic" panose="020B0400000000000000" pitchFamily="50" charset="-128"/>
                          </a:rPr>
                        </m:ctrlPr>
                      </m:sSupPr>
                      <m:e>
                        <m:r>
                          <a:rPr lang="en-US" altLang="ja-JP" sz="1400" i="1" kern="0">
                            <a:latin typeface="Cambria Math" panose="02040503050406030204" pitchFamily="18" charset="0"/>
                            <a:ea typeface="Yu Gothic" panose="020B0400000000000000" pitchFamily="50" charset="-128"/>
                          </a:rPr>
                          <m:t> </m:t>
                        </m:r>
                        <m:r>
                          <a:rPr lang="en-US" altLang="ja-JP" sz="1400" i="1" kern="0">
                            <a:latin typeface="Cambria Math" panose="02040503050406030204" pitchFamily="18" charset="0"/>
                            <a:ea typeface="Yu Gothic" panose="020B0400000000000000" pitchFamily="50" charset="-128"/>
                          </a:rPr>
                          <m:t>𝑏</m:t>
                        </m:r>
                      </m:e>
                      <m:sup>
                        <m:r>
                          <m:rPr>
                            <m:nor/>
                          </m:rPr>
                          <a:rPr lang="en-US" altLang="ja-JP" sz="1400" dirty="0"/>
                          <m:t>1/</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𝑙𝑜𝑔</m:t>
                            </m:r>
                          </m:e>
                          <m:sub>
                            <m:r>
                              <a:rPr lang="en-US" altLang="ja-JP" sz="1400" i="1">
                                <a:latin typeface="Cambria Math" panose="02040503050406030204" pitchFamily="18" charset="0"/>
                              </a:rPr>
                              <m:t>𝑏</m:t>
                            </m:r>
                          </m:sub>
                        </m:sSub>
                        <m:r>
                          <a:rPr lang="en-US" altLang="ja-JP" sz="1400" i="1">
                            <a:latin typeface="Cambria Math" panose="02040503050406030204" pitchFamily="18" charset="0"/>
                          </a:rPr>
                          <m:t>(</m:t>
                        </m:r>
                        <m:r>
                          <a:rPr lang="ja-JP" altLang="en-US" sz="1400" i="1">
                            <a:latin typeface="Cambria Math" panose="02040503050406030204" pitchFamily="18" charset="0"/>
                          </a:rPr>
                          <m:t>余裕時間</m:t>
                        </m:r>
                        <m:r>
                          <a:rPr lang="en-US" altLang="ja-JP" sz="1400" i="1">
                            <a:latin typeface="Cambria Math" panose="02040503050406030204" pitchFamily="18" charset="0"/>
                          </a:rPr>
                          <m:t>)</m:t>
                        </m:r>
                      </m:sup>
                    </m:sSup>
                  </m:oMath>
                </a14:m>
                <a:r>
                  <a:rPr kumimoji="1" lang="en-US" altLang="ja-JP" dirty="0"/>
                  <a:t>)</a:t>
                </a:r>
              </a:p>
              <a:p>
                <a:r>
                  <a:rPr kumimoji="1" lang="en-US" altLang="ja-JP" dirty="0"/>
                  <a:t>(※</a:t>
                </a:r>
                <a:r>
                  <a:rPr kumimoji="1" lang="ja-JP" altLang="en-US" dirty="0"/>
                  <a:t>今回は底</a:t>
                </a:r>
                <a14:m>
                  <m:oMath xmlns:m="http://schemas.openxmlformats.org/officeDocument/2006/math">
                    <m:r>
                      <a:rPr lang="en-US" altLang="ja-JP" sz="1800" i="1" kern="0" smtClean="0">
                        <a:latin typeface="Cambria Math" panose="02040503050406030204" pitchFamily="18" charset="0"/>
                        <a:ea typeface="Yu Gothic" panose="020B0400000000000000" pitchFamily="50" charset="-128"/>
                      </a:rPr>
                      <m:t>𝑏</m:t>
                    </m:r>
                  </m:oMath>
                </a14:m>
                <a:r>
                  <a:rPr kumimoji="1" lang="ja-JP" altLang="en-US" dirty="0"/>
                  <a:t>は</a:t>
                </a:r>
                <a:r>
                  <a:rPr kumimoji="1" lang="en-US" altLang="ja-JP" dirty="0"/>
                  <a:t>10</a:t>
                </a:r>
                <a:r>
                  <a:rPr kumimoji="1" lang="ja-JP" altLang="en-US" dirty="0"/>
                  <a:t>とする）</a:t>
                </a:r>
                <a:endParaRPr kumimoji="1" lang="en-US" altLang="ja-JP" dirty="0"/>
              </a:p>
              <a:p>
                <a:r>
                  <a:rPr kumimoji="1" lang="en-US" altLang="ja-JP" dirty="0"/>
                  <a:t>t</a:t>
                </a:r>
                <a:r>
                  <a:rPr kumimoji="1" lang="en-US" altLang="ja-JP" sz="1800" dirty="0"/>
                  <a:t>ask1~4</a:t>
                </a:r>
                <a:r>
                  <a:rPr kumimoji="1" lang="ja-JP" altLang="en-US" sz="1800" dirty="0"/>
                  <a:t>の中で最も</a:t>
                </a:r>
                <a14:m>
                  <m:oMath xmlns:m="http://schemas.openxmlformats.org/officeDocument/2006/math">
                    <m:r>
                      <m:rPr>
                        <m:nor/>
                      </m:rPr>
                      <a:rPr lang="en-US" altLang="ja-JP" sz="1800" dirty="0" smtClean="0">
                        <a:solidFill>
                          <a:srgbClr val="FF0000"/>
                        </a:solidFill>
                      </a:rPr>
                      <m:t>1/</m:t>
                    </m:r>
                    <m:sSub>
                      <m:sSubPr>
                        <m:ctrlPr>
                          <a:rPr lang="en-US" altLang="ja-JP" sz="1800" i="1">
                            <a:solidFill>
                              <a:srgbClr val="FF0000"/>
                            </a:solidFill>
                            <a:latin typeface="Cambria Math" panose="02040503050406030204" pitchFamily="18" charset="0"/>
                          </a:rPr>
                        </m:ctrlPr>
                      </m:sSubPr>
                      <m:e>
                        <m:r>
                          <a:rPr lang="en-US" altLang="ja-JP" sz="1800" i="1">
                            <a:solidFill>
                              <a:srgbClr val="FF0000"/>
                            </a:solidFill>
                            <a:latin typeface="Cambria Math" panose="02040503050406030204" pitchFamily="18" charset="0"/>
                          </a:rPr>
                          <m:t>𝑙𝑜𝑔</m:t>
                        </m:r>
                      </m:e>
                      <m:sub>
                        <m:r>
                          <a:rPr lang="en-US" altLang="ja-JP" sz="1800" b="0" i="1" smtClean="0">
                            <a:solidFill>
                              <a:srgbClr val="FF0000"/>
                            </a:solidFill>
                            <a:latin typeface="Cambria Math" panose="02040503050406030204" pitchFamily="18" charset="0"/>
                          </a:rPr>
                          <m:t>10</m:t>
                        </m:r>
                      </m:sub>
                    </m:sSub>
                    <m:r>
                      <a:rPr lang="en-US" altLang="ja-JP" sz="1800" i="1">
                        <a:solidFill>
                          <a:srgbClr val="FF0000"/>
                        </a:solidFill>
                        <a:latin typeface="Cambria Math" panose="02040503050406030204" pitchFamily="18" charset="0"/>
                      </a:rPr>
                      <m:t>(</m:t>
                    </m:r>
                    <m:r>
                      <a:rPr lang="ja-JP" altLang="en-US" sz="1800" i="1">
                        <a:solidFill>
                          <a:srgbClr val="FF0000"/>
                        </a:solidFill>
                        <a:latin typeface="Cambria Math" panose="02040503050406030204" pitchFamily="18" charset="0"/>
                      </a:rPr>
                      <m:t>余裕時間</m:t>
                    </m:r>
                  </m:oMath>
                </a14:m>
                <a:r>
                  <a:rPr kumimoji="1" lang="en-US" altLang="ja-JP" sz="1800" dirty="0">
                    <a:solidFill>
                      <a:srgbClr val="FF0000"/>
                    </a:solidFill>
                  </a:rPr>
                  <a:t>)</a:t>
                </a:r>
                <a:r>
                  <a:rPr kumimoji="1" lang="ja-JP" altLang="en-US" sz="1800" dirty="0"/>
                  <a:t>が</a:t>
                </a:r>
                <a:endParaRPr kumimoji="1" lang="en-US" altLang="ja-JP" sz="1800" dirty="0"/>
              </a:p>
              <a:p>
                <a:r>
                  <a:rPr kumimoji="1" lang="ja-JP" altLang="en-US" dirty="0"/>
                  <a:t>大きくなるのは</a:t>
                </a:r>
                <a:r>
                  <a:rPr kumimoji="1" lang="en-US" altLang="ja-JP" dirty="0"/>
                  <a:t>t</a:t>
                </a:r>
                <a:r>
                  <a:rPr kumimoji="1" lang="en-US" altLang="ja-JP" sz="1800" dirty="0"/>
                  <a:t>ask1</a:t>
                </a:r>
                <a:r>
                  <a:rPr kumimoji="1" lang="ja-JP" altLang="en-US" sz="1800" dirty="0"/>
                  <a:t>なため</a:t>
                </a:r>
                <a:endParaRPr kumimoji="1" lang="en-US" altLang="ja-JP" dirty="0"/>
              </a:p>
              <a:p>
                <a:r>
                  <a:rPr kumimoji="1" lang="ja-JP" altLang="en-US" dirty="0"/>
                  <a:t>最終的な</a:t>
                </a:r>
                <a14:m>
                  <m:oMath xmlns:m="http://schemas.openxmlformats.org/officeDocument/2006/math">
                    <m:sSup>
                      <m:sSupPr>
                        <m:ctrlPr>
                          <a:rPr lang="en-US" altLang="ja-JP" sz="1800" i="1" kern="0">
                            <a:latin typeface="Cambria Math" panose="02040503050406030204" pitchFamily="18" charset="0"/>
                            <a:ea typeface="Yu Gothic" panose="020B0400000000000000" pitchFamily="50" charset="-128"/>
                          </a:rPr>
                        </m:ctrlPr>
                      </m:sSupPr>
                      <m:e>
                        <m:r>
                          <a:rPr lang="en-US" altLang="ja-JP" i="1">
                            <a:latin typeface="Cambria Math" panose="02040503050406030204" pitchFamily="18" charset="0"/>
                          </a:rPr>
                          <m:t>𝛼</m:t>
                        </m:r>
                        <m:r>
                          <a:rPr lang="ja-JP" altLang="en-US" i="1" smtClean="0">
                            <a:latin typeface="Cambria Math" panose="02040503050406030204" pitchFamily="18" charset="0"/>
                          </a:rPr>
                          <m:t>は</m:t>
                        </m:r>
                        <m:r>
                          <a:rPr lang="ja-JP" altLang="en-US" i="1">
                            <a:latin typeface="Cambria Math" panose="02040503050406030204" pitchFamily="18" charset="0"/>
                          </a:rPr>
                          <m:t>、</m:t>
                        </m:r>
                        <m:r>
                          <m:rPr>
                            <m:nor/>
                          </m:rPr>
                          <a:rPr kumimoji="1" lang="ja-JP" altLang="en-US" dirty="0"/>
                          <m:t>𝛼</m:t>
                        </m:r>
                        <m:r>
                          <a:rPr kumimoji="1" lang="en-US" altLang="ja-JP" b="0" i="1" dirty="0" smtClean="0">
                            <a:latin typeface="Cambria Math" panose="02040503050406030204" pitchFamily="18" charset="0"/>
                          </a:rPr>
                          <m:t>=0.5</m:t>
                        </m:r>
                        <m:r>
                          <a:rPr lang="en-US" altLang="ja-JP" b="0" i="1" smtClean="0">
                            <a:latin typeface="Cambria Math" panose="02040503050406030204" pitchFamily="18" charset="0"/>
                          </a:rPr>
                          <m:t> /</m:t>
                        </m:r>
                        <m:r>
                          <a:rPr lang="en-US" altLang="ja-JP" sz="1800" b="0" i="1" kern="0" smtClean="0">
                            <a:latin typeface="Cambria Math" panose="02040503050406030204" pitchFamily="18" charset="0"/>
                            <a:ea typeface="Yu Gothic" panose="020B0400000000000000" pitchFamily="50" charset="-128"/>
                          </a:rPr>
                          <m:t>10</m:t>
                        </m:r>
                      </m:e>
                      <m:sup>
                        <m:r>
                          <m:rPr>
                            <m:nor/>
                          </m:rPr>
                          <a:rPr lang="en-US" altLang="ja-JP" sz="1800" dirty="0"/>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𝑙𝑜𝑔</m:t>
                            </m:r>
                          </m:e>
                          <m:sub>
                            <m:r>
                              <a:rPr lang="en-US" altLang="ja-JP" sz="1800" b="0" i="1" smtClean="0">
                                <a:latin typeface="Cambria Math" panose="02040503050406030204" pitchFamily="18" charset="0"/>
                              </a:rPr>
                              <m:t>10</m:t>
                            </m:r>
                          </m:sub>
                        </m:sSub>
                        <m:r>
                          <a:rPr lang="en-US" altLang="ja-JP" sz="1800" b="0" i="1" smtClean="0">
                            <a:latin typeface="Cambria Math" panose="02040503050406030204" pitchFamily="18" charset="0"/>
                          </a:rPr>
                          <m:t>6</m:t>
                        </m:r>
                      </m:sup>
                    </m:sSup>
                    <m:r>
                      <a:rPr lang="ja-JP" altLang="en-US" i="1" smtClean="0">
                        <a:latin typeface="Cambria Math" panose="02040503050406030204" pitchFamily="18" charset="0"/>
                      </a:rPr>
                      <m:t>≒</m:t>
                    </m:r>
                  </m:oMath>
                </a14:m>
                <a:r>
                  <a:rPr kumimoji="1" lang="ja-JP" altLang="en-US" sz="1800" dirty="0"/>
                  <a:t> </a:t>
                </a:r>
                <a:r>
                  <a:rPr kumimoji="1" lang="en-US" altLang="ja-JP" sz="1800" dirty="0"/>
                  <a:t>0.026</a:t>
                </a:r>
                <a:endParaRPr kumimoji="1" lang="ja-JP" altLang="en-US" sz="1800" dirty="0"/>
              </a:p>
            </p:txBody>
          </p:sp>
        </mc:Choice>
        <mc:Fallback xmlns="">
          <p:sp>
            <p:nvSpPr>
              <p:cNvPr id="119" name="テキスト ボックス 118">
                <a:extLst>
                  <a:ext uri="{FF2B5EF4-FFF2-40B4-BE49-F238E27FC236}">
                    <a16:creationId xmlns:a16="http://schemas.microsoft.com/office/drawing/2014/main" id="{5BD51EBA-C4BE-4EEB-B92E-853EF1A4919A}"/>
                  </a:ext>
                </a:extLst>
              </p:cNvPr>
              <p:cNvSpPr txBox="1">
                <a:spLocks noRot="1" noChangeAspect="1" noMove="1" noResize="1" noEditPoints="1" noAdjustHandles="1" noChangeArrowheads="1" noChangeShapeType="1" noTextEdit="1"/>
              </p:cNvSpPr>
              <p:nvPr/>
            </p:nvSpPr>
            <p:spPr>
              <a:xfrm>
                <a:off x="4243566" y="5380046"/>
                <a:ext cx="4689026" cy="1543949"/>
              </a:xfrm>
              <a:prstGeom prst="rect">
                <a:avLst/>
              </a:prstGeom>
              <a:blipFill>
                <a:blip r:embed="rId22"/>
                <a:stretch>
                  <a:fillRect l="-1040" t="-3557" b="-63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1970119"/>
      </p:ext>
    </p:extLst>
  </p:cSld>
  <p:clrMapOvr>
    <a:masterClrMapping/>
  </p:clrMapOvr>
  <mc:AlternateContent xmlns:mc="http://schemas.openxmlformats.org/markup-compatibility/2006" xmlns:p14="http://schemas.microsoft.com/office/powerpoint/2010/main">
    <mc:Choice Requires="p14">
      <p:transition spd="slow" p14:dur="2000" advTm="35827"/>
    </mc:Choice>
    <mc:Fallback xmlns="">
      <p:transition spd="slow" advTm="3582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2963740" y="293563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3094745" y="2457683"/>
            <a:ext cx="1243363"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2991127" y="5546491"/>
            <a:ext cx="1243367"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43892"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67775"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798098"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14563"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57616" r="-102966" b="-124503"/>
                          </a:stretch>
                        </a:blip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276744" r="-102966" b="-118605"/>
                          </a:stretch>
                        </a:blip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372414" r="-102966" b="-17241"/>
                          </a:stretch>
                        </a:blip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mc:AlternateContent xmlns:mc="http://schemas.openxmlformats.org/markup-compatibility/2006" xmlns:a14="http://schemas.microsoft.com/office/drawing/2010/main">
        <mc:Choice Requires="a14">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a:bodyPr>
              <a:lstStyle/>
              <a:p>
                <a:r>
                  <a:rPr lang="ja-JP" altLang="en-US" sz="3200" dirty="0"/>
                  <a:t>提案手法の動作例</a:t>
                </a:r>
                <a:r>
                  <a:rPr lang="en-US" altLang="ja-JP" sz="3200" dirty="0"/>
                  <a:t>(5/7)</a:t>
                </a:r>
                <a:br>
                  <a:rPr lang="en-US" altLang="ja-JP" sz="3200" dirty="0"/>
                </a:br>
                <a:r>
                  <a:rPr lang="en-US" altLang="ja-JP" sz="3200" dirty="0"/>
                  <a:t>(</a:t>
                </a:r>
                <a:r>
                  <a:rPr lang="ja-JP" altLang="en-US" sz="3200" dirty="0"/>
                  <a:t>余裕時間による</a:t>
                </a:r>
                <a14:m>
                  <m:oMath xmlns:m="http://schemas.openxmlformats.org/officeDocument/2006/math">
                    <m:r>
                      <a:rPr lang="en-US" altLang="ja-JP" sz="3200" i="1">
                        <a:latin typeface="Cambria Math" panose="02040503050406030204" pitchFamily="18" charset="0"/>
                      </a:rPr>
                      <m:t>𝛼</m:t>
                    </m:r>
                  </m:oMath>
                </a14:m>
                <a:r>
                  <a:rPr lang="ja-JP" altLang="en-US" sz="3200" kern="0" dirty="0">
                    <a:solidFill>
                      <a:schemeClr val="tx1"/>
                    </a:solidFill>
                    <a:latin typeface="+mj-ea"/>
                  </a:rPr>
                  <a:t>の調整</a:t>
                </a:r>
                <a:r>
                  <a:rPr lang="en-US" altLang="ja-JP" sz="3200" dirty="0"/>
                  <a:t>)</a:t>
                </a:r>
                <a:endParaRPr kumimoji="1" lang="ja-JP" altLang="en-US" sz="3200" dirty="0"/>
              </a:p>
            </p:txBody>
          </p:sp>
        </mc:Choice>
        <mc:Fallback xmlns="">
          <p:sp>
            <p:nvSpPr>
              <p:cNvPr id="123" name="タイトル 2">
                <a:extLst>
                  <a:ext uri="{FF2B5EF4-FFF2-40B4-BE49-F238E27FC236}">
                    <a16:creationId xmlns:a16="http://schemas.microsoft.com/office/drawing/2014/main" id="{F243E9D7-A9E5-4AEE-8711-68BBE0BCE41E}"/>
                  </a:ext>
                </a:extLst>
              </p:cNvPr>
              <p:cNvSpPr>
                <a:spLocks noGrp="1" noRot="1" noChangeAspect="1" noMove="1" noResize="1" noEditPoints="1" noAdjustHandles="1" noChangeArrowheads="1" noChangeShapeType="1" noTextEdit="1"/>
              </p:cNvSpPr>
              <p:nvPr>
                <p:ph type="title"/>
              </p:nvPr>
            </p:nvSpPr>
            <p:spPr>
              <a:xfrm>
                <a:off x="1925041" y="584172"/>
                <a:ext cx="6727687" cy="1390215"/>
              </a:xfrm>
              <a:blipFill>
                <a:blip r:embed="rId21"/>
                <a:stretch>
                  <a:fillRect l="-2357" t="-8333"/>
                </a:stretch>
              </a:blipFill>
            </p:spPr>
            <p:txBody>
              <a:bodyPr/>
              <a:lstStyle/>
              <a:p>
                <a:r>
                  <a:rPr lang="ja-JP" altLang="en-US">
                    <a:noFill/>
                  </a:rPr>
                  <a:t> </a:t>
                </a:r>
              </a:p>
            </p:txBody>
          </p:sp>
        </mc:Fallback>
      </mc:AlternateContent>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23</a:t>
            </a:fld>
            <a:endParaRPr lang="en-US" dirty="0"/>
          </a:p>
        </p:txBody>
      </p:sp>
      <mc:AlternateContent xmlns:mc="http://schemas.openxmlformats.org/markup-compatibility/2006" xmlns:a14="http://schemas.microsoft.com/office/drawing/2010/main">
        <mc:Choice Requires="a14">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526860156"/>
                  </p:ext>
                </p:extLst>
              </p:nvPr>
            </p:nvGraphicFramePr>
            <p:xfrm>
              <a:off x="4456913" y="2119553"/>
              <a:ext cx="4572586"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72393">
                      <a:extLst>
                        <a:ext uri="{9D8B030D-6E8A-4147-A177-3AD203B41FA5}">
                          <a16:colId xmlns:a16="http://schemas.microsoft.com/office/drawing/2014/main" val="3271578437"/>
                        </a:ext>
                      </a:extLst>
                    </a:gridCol>
                    <a:gridCol w="769641">
                      <a:extLst>
                        <a:ext uri="{9D8B030D-6E8A-4147-A177-3AD203B41FA5}">
                          <a16:colId xmlns:a16="http://schemas.microsoft.com/office/drawing/2014/main" val="3309244832"/>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𝛼</m:t>
                                </m:r>
                                <m:r>
                                  <a:rPr lang="en-US" altLang="ja-JP" sz="1800" b="0" i="1" smtClean="0">
                                    <a:latin typeface="Cambria Math" panose="02040503050406030204" pitchFamily="18" charset="0"/>
                                  </a:rPr>
                                  <m:t>′</m:t>
                                </m:r>
                              </m:oMath>
                            </m:oMathPara>
                          </a14:m>
                          <a:endParaRPr kumimoji="1" lang="ja-JP" altLang="en-US"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ja-JP" sz="1800" i="1" smtClean="0">
                                    <a:latin typeface="Cambria Math" panose="02040503050406030204" pitchFamily="18" charset="0"/>
                                  </a:rPr>
                                  <m:t>α</m:t>
                                </m:r>
                              </m:oMath>
                            </m:oMathPara>
                          </a14:m>
                          <a:endParaRPr kumimoji="1" lang="ja-JP" altLang="en-US"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dirty="0"/>
                            <a:t>0.026</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82294286"/>
                      </a:ext>
                    </a:extLst>
                  </a:tr>
                </a:tbl>
              </a:graphicData>
            </a:graphic>
          </p:graphicFrame>
        </mc:Choice>
        <mc:Fallback xmlns="">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526860156"/>
                  </p:ext>
                </p:extLst>
              </p:nvPr>
            </p:nvGraphicFramePr>
            <p:xfrm>
              <a:off x="4456913" y="2119553"/>
              <a:ext cx="4572586"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72393">
                      <a:extLst>
                        <a:ext uri="{9D8B030D-6E8A-4147-A177-3AD203B41FA5}">
                          <a16:colId xmlns:a16="http://schemas.microsoft.com/office/drawing/2014/main" val="3271578437"/>
                        </a:ext>
                      </a:extLst>
                    </a:gridCol>
                    <a:gridCol w="769641">
                      <a:extLst>
                        <a:ext uri="{9D8B030D-6E8A-4147-A177-3AD203B41FA5}">
                          <a16:colId xmlns:a16="http://schemas.microsoft.com/office/drawing/2014/main" val="3309244832"/>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endParaRPr lang="ja-JP"/>
                        </a:p>
                      </a:txBody>
                      <a:tcPr>
                        <a:blipFill>
                          <a:blip r:embed="rId22"/>
                          <a:stretch>
                            <a:fillRect l="-292913" t="-8065" r="-200787" b="-122581"/>
                          </a:stretch>
                        </a:blipFill>
                      </a:tcPr>
                    </a:tc>
                    <a:tc>
                      <a:txBody>
                        <a:bodyPr/>
                        <a:lstStyle/>
                        <a:p>
                          <a:endParaRPr lang="ja-JP"/>
                        </a:p>
                      </a:txBody>
                      <a:tcPr>
                        <a:blipFill>
                          <a:blip r:embed="rId22"/>
                          <a:stretch>
                            <a:fillRect l="-392913" t="-8065" r="-100787" b="-12258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dirty="0"/>
                            <a:t>0.026</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82294286"/>
                      </a:ext>
                    </a:extLst>
                  </a:tr>
                </a:tbl>
              </a:graphicData>
            </a:graphic>
          </p:graphicFrame>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5BD51EBA-C4BE-4EEB-B92E-853EF1A4919A}"/>
                  </a:ext>
                </a:extLst>
              </p:cNvPr>
              <p:cNvSpPr txBox="1"/>
              <p:nvPr/>
            </p:nvSpPr>
            <p:spPr>
              <a:xfrm>
                <a:off x="4243566" y="5380046"/>
                <a:ext cx="4689026" cy="1754326"/>
              </a:xfrm>
              <a:prstGeom prst="rect">
                <a:avLst/>
              </a:prstGeom>
              <a:noFill/>
            </p:spPr>
            <p:txBody>
              <a:bodyPr wrap="square">
                <a:spAutoFit/>
              </a:bodyPr>
              <a:lstStyle/>
              <a:p>
                <a:r>
                  <a:rPr kumimoji="1" lang="ja-JP" altLang="en-US" dirty="0"/>
                  <a:t>決定した</a:t>
                </a:r>
                <a14:m>
                  <m:oMath xmlns:m="http://schemas.openxmlformats.org/officeDocument/2006/math">
                    <m:r>
                      <a:rPr lang="en-US" altLang="ja-JP" sz="1800" i="1" smtClean="0">
                        <a:latin typeface="Cambria Math" panose="02040503050406030204" pitchFamily="18" charset="0"/>
                      </a:rPr>
                      <m:t>𝛼</m:t>
                    </m:r>
                    <m:r>
                      <a:rPr lang="ja-JP" altLang="en-US" i="1">
                        <a:latin typeface="Cambria Math" panose="02040503050406030204" pitchFamily="18" charset="0"/>
                      </a:rPr>
                      <m:t>で</m:t>
                    </m:r>
                  </m:oMath>
                </a14:m>
                <a:r>
                  <a:rPr kumimoji="1" lang="ja-JP" altLang="en-US" sz="1800" dirty="0"/>
                  <a:t>スケジュールを行うと、</a:t>
                </a:r>
                <a:endParaRPr kumimoji="1" lang="en-US" altLang="ja-JP" sz="1800" dirty="0"/>
              </a:p>
              <a:p>
                <a:r>
                  <a:rPr kumimoji="1" lang="en-US" altLang="ja-JP" dirty="0">
                    <a:highlight>
                      <a:srgbClr val="FFFF00"/>
                    </a:highlight>
                  </a:rPr>
                  <a:t>task1:</a:t>
                </a:r>
                <a:r>
                  <a:rPr kumimoji="1" lang="en-US" altLang="ja-JP" dirty="0"/>
                  <a:t>0.026 * 3 + (4 * 6) = 24.078</a:t>
                </a:r>
              </a:p>
              <a:p>
                <a:r>
                  <a:rPr kumimoji="1" lang="en-US" altLang="ja-JP" dirty="0">
                    <a:highlight>
                      <a:srgbClr val="FFFF00"/>
                    </a:highlight>
                  </a:rPr>
                  <a:t>task2</a:t>
                </a:r>
                <a:r>
                  <a:rPr kumimoji="1" lang="en-US" altLang="ja-JP" dirty="0"/>
                  <a:t>:0.026 * 1 + (4 * 7) = 28.078</a:t>
                </a:r>
              </a:p>
              <a:p>
                <a:r>
                  <a:rPr kumimoji="1" lang="en-US" altLang="ja-JP" dirty="0"/>
                  <a:t>task3:0.026 * 1 + (4 * 8)= 40.078</a:t>
                </a:r>
              </a:p>
              <a:p>
                <a:r>
                  <a:rPr kumimoji="1" lang="en-US" altLang="ja-JP" dirty="0"/>
                  <a:t>task4:0.026 * 2 + (4 * 7) = 30.078</a:t>
                </a:r>
              </a:p>
              <a:p>
                <a:endParaRPr kumimoji="1" lang="ja-JP" altLang="en-US" sz="1800" dirty="0"/>
              </a:p>
            </p:txBody>
          </p:sp>
        </mc:Choice>
        <mc:Fallback xmlns="">
          <p:sp>
            <p:nvSpPr>
              <p:cNvPr id="119" name="テキスト ボックス 118">
                <a:extLst>
                  <a:ext uri="{FF2B5EF4-FFF2-40B4-BE49-F238E27FC236}">
                    <a16:creationId xmlns:a16="http://schemas.microsoft.com/office/drawing/2014/main" id="{5BD51EBA-C4BE-4EEB-B92E-853EF1A4919A}"/>
                  </a:ext>
                </a:extLst>
              </p:cNvPr>
              <p:cNvSpPr txBox="1">
                <a:spLocks noRot="1" noChangeAspect="1" noMove="1" noResize="1" noEditPoints="1" noAdjustHandles="1" noChangeArrowheads="1" noChangeShapeType="1" noTextEdit="1"/>
              </p:cNvSpPr>
              <p:nvPr/>
            </p:nvSpPr>
            <p:spPr>
              <a:xfrm>
                <a:off x="4243566" y="5380046"/>
                <a:ext cx="4689026" cy="1754326"/>
              </a:xfrm>
              <a:prstGeom prst="rect">
                <a:avLst/>
              </a:prstGeom>
              <a:blipFill>
                <a:blip r:embed="rId23"/>
                <a:stretch>
                  <a:fillRect l="-1040" t="-1394"/>
                </a:stretch>
              </a:blipFill>
            </p:spPr>
            <p:txBody>
              <a:bodyPr/>
              <a:lstStyle/>
              <a:p>
                <a:r>
                  <a:rPr lang="ja-JP" altLang="en-US">
                    <a:noFill/>
                  </a:rPr>
                  <a:t> </a:t>
                </a:r>
              </a:p>
            </p:txBody>
          </p:sp>
        </mc:Fallback>
      </mc:AlternateContent>
      <p:sp>
        <p:nvSpPr>
          <p:cNvPr id="120" name="吹き出し: 角を丸めた四角形 119">
            <a:extLst>
              <a:ext uri="{FF2B5EF4-FFF2-40B4-BE49-F238E27FC236}">
                <a16:creationId xmlns:a16="http://schemas.microsoft.com/office/drawing/2014/main" id="{C80F39A2-DBFA-4F10-81D2-B5AA4635038E}"/>
              </a:ext>
            </a:extLst>
          </p:cNvPr>
          <p:cNvSpPr/>
          <p:nvPr/>
        </p:nvSpPr>
        <p:spPr>
          <a:xfrm>
            <a:off x="347612" y="5994251"/>
            <a:ext cx="3216928" cy="741679"/>
          </a:xfrm>
          <a:prstGeom prst="wedgeRoundRectCallout">
            <a:avLst>
              <a:gd name="adj1" fmla="val 72709"/>
              <a:gd name="adj2" fmla="val -5589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effectLst/>
                <a:latin typeface="Arial" panose="020B0604020202020204" pitchFamily="34" charset="0"/>
              </a:rPr>
              <a:t>評価値の小さい上位</a:t>
            </a:r>
            <a:r>
              <a:rPr lang="en-US" altLang="ja-JP" sz="1600" dirty="0">
                <a:effectLst/>
                <a:latin typeface="Arial" panose="020B0604020202020204" pitchFamily="34" charset="0"/>
              </a:rPr>
              <a:t>2</a:t>
            </a:r>
            <a:r>
              <a:rPr lang="ja-JP" altLang="en-US" sz="1600" dirty="0">
                <a:effectLst/>
                <a:latin typeface="Arial" panose="020B0604020202020204" pitchFamily="34" charset="0"/>
              </a:rPr>
              <a:t>タスク</a:t>
            </a:r>
            <a:r>
              <a:rPr lang="en-US" altLang="ja-JP" sz="1600" dirty="0">
                <a:effectLst/>
                <a:latin typeface="Arial" panose="020B0604020202020204" pitchFamily="34" charset="0"/>
              </a:rPr>
              <a:t>task1,task2</a:t>
            </a:r>
            <a:r>
              <a:rPr lang="ja-JP" altLang="en-US" sz="1600" dirty="0">
                <a:effectLst/>
                <a:latin typeface="Arial" panose="020B0604020202020204" pitchFamily="34" charset="0"/>
              </a:rPr>
              <a:t>がスケジュール</a:t>
            </a:r>
          </a:p>
        </p:txBody>
      </p:sp>
    </p:spTree>
    <p:custDataLst>
      <p:tags r:id="rId1"/>
    </p:custDataLst>
    <p:extLst>
      <p:ext uri="{BB962C8B-B14F-4D97-AF65-F5344CB8AC3E}">
        <p14:creationId xmlns:p14="http://schemas.microsoft.com/office/powerpoint/2010/main" val="3093538668"/>
      </p:ext>
    </p:extLst>
  </p:cSld>
  <p:clrMapOvr>
    <a:masterClrMapping/>
  </p:clrMapOvr>
  <mc:AlternateContent xmlns:mc="http://schemas.openxmlformats.org/markup-compatibility/2006" xmlns:p14="http://schemas.microsoft.com/office/powerpoint/2010/main">
    <mc:Choice Requires="p14">
      <p:transition spd="slow" p14:dur="2000" advTm="18394"/>
    </mc:Choice>
    <mc:Fallback xmlns="">
      <p:transition spd="slow" advTm="183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2963740" y="293563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3074331" y="2474270"/>
            <a:ext cx="1243363"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2942856" y="5509058"/>
            <a:ext cx="1243367"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35378" y="277517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36812" y="2760639"/>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798098"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07727" y="2291894"/>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57616" r="-102966" b="-124503"/>
                          </a:stretch>
                        </a:blip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276744" r="-102966" b="-118605"/>
                          </a:stretch>
                        </a:blip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9"/>
                          <a:stretch>
                            <a:fillRect l="-1059" t="-372414" r="-102966" b="-17241"/>
                          </a:stretch>
                        </a:blip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a:bodyPr>
          <a:lstStyle/>
          <a:p>
            <a:r>
              <a:rPr lang="ja-JP" altLang="en-US" sz="3200" dirty="0"/>
              <a:t>提案手法の動作例</a:t>
            </a:r>
            <a:r>
              <a:rPr lang="en-US" altLang="ja-JP" sz="3200" dirty="0"/>
              <a:t>(6/7)</a:t>
            </a:r>
            <a:endParaRPr kumimoji="1" lang="ja-JP" altLang="en-US" sz="3200" dirty="0"/>
          </a:p>
        </p:txBody>
      </p:sp>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24</a:t>
            </a:fld>
            <a:endParaRPr lang="en-US" dirty="0"/>
          </a:p>
        </p:txBody>
      </p:sp>
      <mc:AlternateContent xmlns:mc="http://schemas.openxmlformats.org/markup-compatibility/2006" xmlns:a14="http://schemas.microsoft.com/office/drawing/2010/main">
        <mc:Choice Requires="a14">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1948888254"/>
                  </p:ext>
                </p:extLst>
              </p:nvPr>
            </p:nvGraphicFramePr>
            <p:xfrm>
              <a:off x="4456913" y="2119553"/>
              <a:ext cx="4572586"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72393">
                      <a:extLst>
                        <a:ext uri="{9D8B030D-6E8A-4147-A177-3AD203B41FA5}">
                          <a16:colId xmlns:a16="http://schemas.microsoft.com/office/drawing/2014/main" val="3271578437"/>
                        </a:ext>
                      </a:extLst>
                    </a:gridCol>
                    <a:gridCol w="769641">
                      <a:extLst>
                        <a:ext uri="{9D8B030D-6E8A-4147-A177-3AD203B41FA5}">
                          <a16:colId xmlns:a16="http://schemas.microsoft.com/office/drawing/2014/main" val="3309244832"/>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800" i="1" smtClean="0">
                                  <a:latin typeface="Cambria Math" panose="02040503050406030204" pitchFamily="18" charset="0"/>
                                </a:rPr>
                                <m:t>𝛼</m:t>
                              </m:r>
                            </m:oMath>
                          </a14:m>
                          <a:r>
                            <a:rPr kumimoji="1" lang="en-US" altLang="ja-JP" sz="1800" dirty="0"/>
                            <a:t>’</a:t>
                          </a:r>
                          <a:endParaRPr kumimoji="1" lang="ja-JP" altLang="en-US"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ja-JP" sz="1800" i="1" smtClean="0">
                                    <a:latin typeface="Cambria Math" panose="02040503050406030204" pitchFamily="18" charset="0"/>
                                  </a:rPr>
                                  <m:t>α</m:t>
                                </m:r>
                              </m:oMath>
                            </m:oMathPara>
                          </a14:m>
                          <a:endParaRPr kumimoji="1" lang="ja-JP" altLang="en-US"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2</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dirty="0"/>
                            <a:t>0.026</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5</a:t>
                          </a:r>
                          <a:endParaRPr kumimoji="1" lang="ja-JP" altLang="en-US" dirty="0"/>
                        </a:p>
                      </a:txBody>
                      <a:tcPr/>
                    </a:tc>
                    <a:extLst>
                      <a:ext uri="{0D108BD9-81ED-4DB2-BD59-A6C34878D82A}">
                        <a16:rowId xmlns:a16="http://schemas.microsoft.com/office/drawing/2014/main" val="282294286"/>
                      </a:ext>
                    </a:extLst>
                  </a:tr>
                </a:tbl>
              </a:graphicData>
            </a:graphic>
          </p:graphicFrame>
        </mc:Choice>
        <mc:Fallback xmlns="">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1948888254"/>
                  </p:ext>
                </p:extLst>
              </p:nvPr>
            </p:nvGraphicFramePr>
            <p:xfrm>
              <a:off x="4456913" y="2119553"/>
              <a:ext cx="4572586"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72393">
                      <a:extLst>
                        <a:ext uri="{9D8B030D-6E8A-4147-A177-3AD203B41FA5}">
                          <a16:colId xmlns:a16="http://schemas.microsoft.com/office/drawing/2014/main" val="3271578437"/>
                        </a:ext>
                      </a:extLst>
                    </a:gridCol>
                    <a:gridCol w="769641">
                      <a:extLst>
                        <a:ext uri="{9D8B030D-6E8A-4147-A177-3AD203B41FA5}">
                          <a16:colId xmlns:a16="http://schemas.microsoft.com/office/drawing/2014/main" val="3309244832"/>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endParaRPr lang="ja-JP"/>
                        </a:p>
                      </a:txBody>
                      <a:tcPr>
                        <a:blipFill>
                          <a:blip r:embed="rId20"/>
                          <a:stretch>
                            <a:fillRect l="-292913" t="-8065" r="-200787" b="-122581"/>
                          </a:stretch>
                        </a:blipFill>
                      </a:tcPr>
                    </a:tc>
                    <a:tc>
                      <a:txBody>
                        <a:bodyPr/>
                        <a:lstStyle/>
                        <a:p>
                          <a:endParaRPr lang="ja-JP"/>
                        </a:p>
                      </a:txBody>
                      <a:tcPr>
                        <a:blipFill>
                          <a:blip r:embed="rId20"/>
                          <a:stretch>
                            <a:fillRect l="-392913" t="-8065" r="-100787" b="-122581"/>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2</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dirty="0"/>
                            <a:t>0.026</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5</a:t>
                          </a:r>
                          <a:endParaRPr kumimoji="1" lang="ja-JP" altLang="en-US" dirty="0"/>
                        </a:p>
                      </a:txBody>
                      <a:tcPr/>
                    </a:tc>
                    <a:extLst>
                      <a:ext uri="{0D108BD9-81ED-4DB2-BD59-A6C34878D82A}">
                        <a16:rowId xmlns:a16="http://schemas.microsoft.com/office/drawing/2014/main" val="282294286"/>
                      </a:ext>
                    </a:extLst>
                  </a:tr>
                </a:tbl>
              </a:graphicData>
            </a:graphic>
          </p:graphicFrame>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7A8C1F4-C021-4E0B-8AFB-4B45B2FEB1D2}"/>
                  </a:ext>
                </a:extLst>
              </p:cNvPr>
              <p:cNvSpPr txBox="1"/>
              <p:nvPr/>
            </p:nvSpPr>
            <p:spPr>
              <a:xfrm>
                <a:off x="4270788" y="5396425"/>
                <a:ext cx="4873210" cy="1754326"/>
              </a:xfrm>
              <a:prstGeom prst="rect">
                <a:avLst/>
              </a:prstGeom>
              <a:noFill/>
            </p:spPr>
            <p:txBody>
              <a:bodyPr wrap="square">
                <a:spAutoFit/>
              </a:bodyPr>
              <a:lstStyle/>
              <a:p>
                <a:r>
                  <a:rPr kumimoji="1" lang="en-US" altLang="ja-JP" dirty="0">
                    <a:solidFill>
                      <a:srgbClr val="FF0000"/>
                    </a:solidFill>
                  </a:rPr>
                  <a:t>task1,2</a:t>
                </a:r>
                <a:r>
                  <a:rPr kumimoji="1" lang="ja-JP" altLang="en-US" dirty="0">
                    <a:solidFill>
                      <a:srgbClr val="FF0000"/>
                    </a:solidFill>
                  </a:rPr>
                  <a:t>から実行</a:t>
                </a:r>
                <a:endParaRPr kumimoji="1" lang="en-US" altLang="ja-JP" dirty="0">
                  <a:solidFill>
                    <a:srgbClr val="FF0000"/>
                  </a:solidFill>
                </a:endParaRPr>
              </a:p>
              <a:p>
                <a:r>
                  <a:rPr kumimoji="1" lang="ja-JP" altLang="en-US" dirty="0"/>
                  <a:t>前の周期で決まった</a:t>
                </a:r>
                <a14:m>
                  <m:oMath xmlns:m="http://schemas.openxmlformats.org/officeDocument/2006/math">
                    <m:r>
                      <m:rPr>
                        <m:sty m:val="p"/>
                      </m:rPr>
                      <a:rPr kumimoji="1" lang="en-US" altLang="ja-JP" sz="1800" i="1" smtClean="0">
                        <a:latin typeface="Cambria Math" panose="02040503050406030204" pitchFamily="18" charset="0"/>
                      </a:rPr>
                      <m:t>α</m:t>
                    </m:r>
                  </m:oMath>
                </a14:m>
                <a:r>
                  <a:rPr kumimoji="1" lang="en-US" altLang="ja-JP" dirty="0"/>
                  <a:t>=0.026</a:t>
                </a:r>
                <a:r>
                  <a:rPr kumimoji="1" lang="ja-JP" altLang="en-US" dirty="0"/>
                  <a:t>を次の周期に</a:t>
                </a:r>
                <a:endParaRPr kumimoji="1" lang="en-US" altLang="ja-JP" dirty="0"/>
              </a:p>
              <a:p>
                <a:r>
                  <a:rPr kumimoji="1" lang="ja-JP" altLang="en-US" dirty="0"/>
                  <a:t>おける</a:t>
                </a:r>
                <a14:m>
                  <m:oMath xmlns:m="http://schemas.openxmlformats.org/officeDocument/2006/math">
                    <m:r>
                      <m:rPr>
                        <m:sty m:val="p"/>
                      </m:rPr>
                      <a:rPr kumimoji="1" lang="en-US" altLang="ja-JP" sz="1800" i="1" smtClean="0">
                        <a:latin typeface="Cambria Math" panose="02040503050406030204" pitchFamily="18" charset="0"/>
                      </a:rPr>
                      <m:t>α</m:t>
                    </m:r>
                  </m:oMath>
                </a14:m>
                <a:r>
                  <a:rPr kumimoji="1" lang="en-US" altLang="ja-JP" dirty="0"/>
                  <a:t>’</a:t>
                </a:r>
                <a:r>
                  <a:rPr kumimoji="1" lang="ja-JP" altLang="en-US" dirty="0"/>
                  <a:t>とする</a:t>
                </a:r>
                <a:endParaRPr kumimoji="1" lang="en-US" altLang="ja-JP" dirty="0"/>
              </a:p>
              <a:p>
                <a:r>
                  <a:rPr kumimoji="1" lang="ja-JP" altLang="en-US" dirty="0"/>
                  <a:t>これを繰り返し</a:t>
                </a:r>
                <a:endParaRPr kumimoji="1" lang="en-US" altLang="ja-JP" dirty="0"/>
              </a:p>
              <a:p>
                <a:r>
                  <a:rPr kumimoji="1" lang="ja-JP" altLang="en-US" dirty="0"/>
                  <a:t>スケジュールを行っていくと、、、、、</a:t>
                </a:r>
              </a:p>
              <a:p>
                <a:endParaRPr kumimoji="1" lang="en-US" altLang="ja-JP" dirty="0"/>
              </a:p>
            </p:txBody>
          </p:sp>
        </mc:Choice>
        <mc:Fallback xmlns="">
          <p:sp>
            <p:nvSpPr>
              <p:cNvPr id="120" name="テキスト ボックス 119">
                <a:extLst>
                  <a:ext uri="{FF2B5EF4-FFF2-40B4-BE49-F238E27FC236}">
                    <a16:creationId xmlns:a16="http://schemas.microsoft.com/office/drawing/2014/main" id="{A7A8C1F4-C021-4E0B-8AFB-4B45B2FEB1D2}"/>
                  </a:ext>
                </a:extLst>
              </p:cNvPr>
              <p:cNvSpPr txBox="1">
                <a:spLocks noRot="1" noChangeAspect="1" noMove="1" noResize="1" noEditPoints="1" noAdjustHandles="1" noChangeArrowheads="1" noChangeShapeType="1" noTextEdit="1"/>
              </p:cNvSpPr>
              <p:nvPr/>
            </p:nvSpPr>
            <p:spPr>
              <a:xfrm>
                <a:off x="4270788" y="5396425"/>
                <a:ext cx="4873210" cy="1754326"/>
              </a:xfrm>
              <a:prstGeom prst="rect">
                <a:avLst/>
              </a:prstGeom>
              <a:blipFill>
                <a:blip r:embed="rId21"/>
                <a:stretch>
                  <a:fillRect l="-1126" t="-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14723209"/>
      </p:ext>
    </p:extLst>
  </p:cSld>
  <p:clrMapOvr>
    <a:masterClrMapping/>
  </p:clrMapOvr>
  <mc:AlternateContent xmlns:mc="http://schemas.openxmlformats.org/markup-compatibility/2006" xmlns:p14="http://schemas.microsoft.com/office/powerpoint/2010/main">
    <mc:Choice Requires="p14">
      <p:transition spd="slow" p14:dur="2000" advTm="5475"/>
    </mc:Choice>
    <mc:Fallback xmlns="">
      <p:transition spd="slow" advTm="547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2963740" y="293563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3074647" y="2455367"/>
            <a:ext cx="1243363"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2965655" y="5504345"/>
            <a:ext cx="1243367"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58397" y="4733876"/>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79675" y="4746815"/>
            <a:ext cx="490340" cy="620887"/>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798098"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07727" y="2291894"/>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2632791690"/>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9</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5</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2632791690"/>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57616" r="-102966" b="-124503"/>
                          </a:stretch>
                        </a:blip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9</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276744" r="-102966" b="-118605"/>
                          </a:stretch>
                        </a:blipFill>
                      </a:tcPr>
                    </a:tc>
                    <a:tc>
                      <a:txBody>
                        <a:bodyPr/>
                        <a:lstStyle/>
                        <a:p>
                          <a:pPr algn="ctr"/>
                          <a:r>
                            <a:rPr kumimoji="1" lang="en-US" altLang="ja-JP" sz="2200" dirty="0"/>
                            <a:t>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372414" r="-102966" b="-17241"/>
                          </a:stretch>
                        </a:blip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5</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a:bodyPr>
          <a:lstStyle/>
          <a:p>
            <a:r>
              <a:rPr lang="ja-JP" altLang="en-US" sz="3200" dirty="0"/>
              <a:t>提案手法の動作例</a:t>
            </a:r>
            <a:r>
              <a:rPr lang="en-US" altLang="ja-JP" sz="3200" dirty="0"/>
              <a:t>(7/7)</a:t>
            </a:r>
            <a:endParaRPr kumimoji="1" lang="ja-JP" altLang="en-US" sz="3200" dirty="0"/>
          </a:p>
        </p:txBody>
      </p:sp>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25</a:t>
            </a:fld>
            <a:endParaRPr lang="en-US" dirty="0"/>
          </a:p>
        </p:txBody>
      </p:sp>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141204992"/>
              </p:ext>
            </p:extLst>
          </p:nvPr>
        </p:nvGraphicFramePr>
        <p:xfrm>
          <a:off x="5585455" y="2082322"/>
          <a:ext cx="3030552" cy="741680"/>
        </p:xfrm>
        <a:graphic>
          <a:graphicData uri="http://schemas.openxmlformats.org/drawingml/2006/table">
            <a:tbl>
              <a:tblPr firstRow="1" bandRow="1">
                <a:tableStyleId>{5940675A-B579-460E-94D1-54222C63F5DA}</a:tableStyleId>
              </a:tblPr>
              <a:tblGrid>
                <a:gridCol w="700780">
                  <a:extLst>
                    <a:ext uri="{9D8B030D-6E8A-4147-A177-3AD203B41FA5}">
                      <a16:colId xmlns:a16="http://schemas.microsoft.com/office/drawing/2014/main" val="943306024"/>
                    </a:ext>
                  </a:extLst>
                </a:gridCol>
                <a:gridCol w="1560131">
                  <a:extLst>
                    <a:ext uri="{9D8B030D-6E8A-4147-A177-3AD203B41FA5}">
                      <a16:colId xmlns:a16="http://schemas.microsoft.com/office/drawing/2014/main" val="353912794"/>
                    </a:ext>
                  </a:extLst>
                </a:gridCol>
                <a:gridCol w="769641">
                  <a:extLst>
                    <a:ext uri="{9D8B030D-6E8A-4147-A177-3AD203B41FA5}">
                      <a16:colId xmlns:a16="http://schemas.microsoft.com/office/drawing/2014/main" val="219809679"/>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800" dirty="0"/>
                        <a:t>WM</a:t>
                      </a:r>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solidFill>
                            <a:srgbClr val="FF0000"/>
                          </a:solidFill>
                        </a:rPr>
                        <a:t>16</a:t>
                      </a:r>
                      <a:endParaRPr kumimoji="1" lang="ja-JP" altLang="en-US" dirty="0">
                        <a:solidFill>
                          <a:srgbClr val="FF0000"/>
                        </a:solidFill>
                      </a:endParaRPr>
                    </a:p>
                  </a:txBody>
                  <a:tcPr/>
                </a:tc>
                <a:extLst>
                  <a:ext uri="{0D108BD9-81ED-4DB2-BD59-A6C34878D82A}">
                    <a16:rowId xmlns:a16="http://schemas.microsoft.com/office/drawing/2014/main" val="282294286"/>
                  </a:ext>
                </a:extLst>
              </a:tr>
            </a:tbl>
          </a:graphicData>
        </a:graphic>
      </p:graphicFrame>
      <p:sp>
        <p:nvSpPr>
          <p:cNvPr id="120" name="テキスト ボックス 119">
            <a:extLst>
              <a:ext uri="{FF2B5EF4-FFF2-40B4-BE49-F238E27FC236}">
                <a16:creationId xmlns:a16="http://schemas.microsoft.com/office/drawing/2014/main" id="{A7A8C1F4-C021-4E0B-8AFB-4B45B2FEB1D2}"/>
              </a:ext>
            </a:extLst>
          </p:cNvPr>
          <p:cNvSpPr txBox="1"/>
          <p:nvPr/>
        </p:nvSpPr>
        <p:spPr>
          <a:xfrm>
            <a:off x="4270790" y="5673424"/>
            <a:ext cx="4873210" cy="923330"/>
          </a:xfrm>
          <a:prstGeom prst="rect">
            <a:avLst/>
          </a:prstGeom>
          <a:noFill/>
        </p:spPr>
        <p:txBody>
          <a:bodyPr wrap="square">
            <a:spAutoFit/>
          </a:bodyPr>
          <a:lstStyle/>
          <a:p>
            <a:r>
              <a:rPr kumimoji="1" lang="ja-JP" altLang="en-US" dirty="0"/>
              <a:t>従来手法では総メモリ使用量の最大値が</a:t>
            </a:r>
            <a:endParaRPr kumimoji="1" lang="en-US" altLang="ja-JP" dirty="0"/>
          </a:p>
          <a:p>
            <a:r>
              <a:rPr kumimoji="1" lang="en-US" altLang="ja-JP" dirty="0">
                <a:solidFill>
                  <a:srgbClr val="FF0000"/>
                </a:solidFill>
              </a:rPr>
              <a:t>24</a:t>
            </a:r>
            <a:r>
              <a:rPr kumimoji="1" lang="ja-JP" altLang="en-US" dirty="0"/>
              <a:t>だったが提案手法では</a:t>
            </a:r>
            <a:r>
              <a:rPr kumimoji="1" lang="en-US" altLang="ja-JP" dirty="0">
                <a:solidFill>
                  <a:srgbClr val="FF0000"/>
                </a:solidFill>
              </a:rPr>
              <a:t>16</a:t>
            </a:r>
            <a:endParaRPr kumimoji="1" lang="ja-JP" altLang="en-US" dirty="0">
              <a:solidFill>
                <a:srgbClr val="FF0000"/>
              </a:solidFill>
            </a:endParaRPr>
          </a:p>
          <a:p>
            <a:endParaRPr kumimoji="1" lang="en-US" altLang="ja-JP" dirty="0"/>
          </a:p>
        </p:txBody>
      </p:sp>
      <p:sp>
        <p:nvSpPr>
          <p:cNvPr id="119" name="吹き出し: 角を丸めた四角形 118">
            <a:extLst>
              <a:ext uri="{FF2B5EF4-FFF2-40B4-BE49-F238E27FC236}">
                <a16:creationId xmlns:a16="http://schemas.microsoft.com/office/drawing/2014/main" id="{04F10BA8-6D3E-4970-9AA4-D2A038823920}"/>
              </a:ext>
            </a:extLst>
          </p:cNvPr>
          <p:cNvSpPr/>
          <p:nvPr/>
        </p:nvSpPr>
        <p:spPr>
          <a:xfrm>
            <a:off x="347612" y="5994251"/>
            <a:ext cx="3216928" cy="741679"/>
          </a:xfrm>
          <a:prstGeom prst="wedgeRoundRectCallout">
            <a:avLst>
              <a:gd name="adj1" fmla="val -22807"/>
              <a:gd name="adj2" fmla="val -14247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effectLst/>
                <a:latin typeface="Arial" panose="020B0604020202020204" pitchFamily="34" charset="0"/>
              </a:rPr>
              <a:t>終わらせれるタスクは先に終了させるよう実行されている</a:t>
            </a:r>
          </a:p>
        </p:txBody>
      </p:sp>
      <p:sp>
        <p:nvSpPr>
          <p:cNvPr id="121" name="吹き出し: 角を丸めた四角形 120">
            <a:extLst>
              <a:ext uri="{FF2B5EF4-FFF2-40B4-BE49-F238E27FC236}">
                <a16:creationId xmlns:a16="http://schemas.microsoft.com/office/drawing/2014/main" id="{6F50F51C-02B9-4968-8C21-6ED09E9583D0}"/>
              </a:ext>
            </a:extLst>
          </p:cNvPr>
          <p:cNvSpPr/>
          <p:nvPr/>
        </p:nvSpPr>
        <p:spPr>
          <a:xfrm>
            <a:off x="316576" y="5987192"/>
            <a:ext cx="3247963" cy="753086"/>
          </a:xfrm>
          <a:prstGeom prst="wedgeRoundRectCallout">
            <a:avLst>
              <a:gd name="adj1" fmla="val -47828"/>
              <a:gd name="adj2" fmla="val -13804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effectLst/>
                <a:latin typeface="Arial" panose="020B0604020202020204" pitchFamily="34" charset="0"/>
              </a:rPr>
              <a:t>終わらせれるタスクは先に終了させるよう実行されている</a:t>
            </a:r>
          </a:p>
        </p:txBody>
      </p:sp>
    </p:spTree>
    <p:custDataLst>
      <p:tags r:id="rId1"/>
    </p:custDataLst>
    <p:extLst>
      <p:ext uri="{BB962C8B-B14F-4D97-AF65-F5344CB8AC3E}">
        <p14:creationId xmlns:p14="http://schemas.microsoft.com/office/powerpoint/2010/main" val="2246862414"/>
      </p:ext>
    </p:extLst>
  </p:cSld>
  <p:clrMapOvr>
    <a:masterClrMapping/>
  </p:clrMapOvr>
  <mc:AlternateContent xmlns:mc="http://schemas.openxmlformats.org/markup-compatibility/2006" xmlns:p14="http://schemas.microsoft.com/office/powerpoint/2010/main">
    <mc:Choice Requires="p14">
      <p:transition spd="slow" p14:dur="2000" advTm="23398"/>
    </mc:Choice>
    <mc:Fallback xmlns="">
      <p:transition spd="slow" advTm="2339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030A1-7648-4BF1-9D30-19CAB5687984}"/>
              </a:ext>
            </a:extLst>
          </p:cNvPr>
          <p:cNvSpPr>
            <a:spLocks noGrp="1"/>
          </p:cNvSpPr>
          <p:nvPr>
            <p:ph type="title"/>
          </p:nvPr>
        </p:nvSpPr>
        <p:spPr/>
        <p:txBody>
          <a:bodyPr/>
          <a:lstStyle/>
          <a:p>
            <a:r>
              <a:rPr lang="ja-JP" altLang="en-US" dirty="0"/>
              <a:t>実験概要</a:t>
            </a:r>
            <a:r>
              <a:rPr lang="en-US" altLang="ja-JP" dirty="0"/>
              <a:t>(1/2)</a:t>
            </a:r>
            <a:endParaRPr kumimoji="1" lang="ja-JP" altLang="en-US" dirty="0"/>
          </a:p>
        </p:txBody>
      </p:sp>
      <p:sp>
        <p:nvSpPr>
          <p:cNvPr id="3" name="コンテンツ プレースホルダー 2">
            <a:extLst>
              <a:ext uri="{FF2B5EF4-FFF2-40B4-BE49-F238E27FC236}">
                <a16:creationId xmlns:a16="http://schemas.microsoft.com/office/drawing/2014/main" id="{EB3D8F97-B6A0-4464-8B58-5163B5BD7FAE}"/>
              </a:ext>
            </a:extLst>
          </p:cNvPr>
          <p:cNvSpPr>
            <a:spLocks noGrp="1"/>
          </p:cNvSpPr>
          <p:nvPr>
            <p:ph idx="1"/>
          </p:nvPr>
        </p:nvSpPr>
        <p:spPr/>
        <p:txBody>
          <a:bodyPr>
            <a:noAutofit/>
          </a:bodyPr>
          <a:lstStyle/>
          <a:p>
            <a:r>
              <a:rPr lang="ja-JP" altLang="en-US" sz="2000" dirty="0"/>
              <a:t>目的</a:t>
            </a:r>
            <a:endParaRPr lang="en-US" altLang="ja-JP" sz="2000" dirty="0"/>
          </a:p>
          <a:p>
            <a:pPr marL="0" indent="0">
              <a:buNone/>
            </a:pPr>
            <a:r>
              <a:rPr kumimoji="1" lang="ja-JP" altLang="en-US" sz="2000" dirty="0"/>
              <a:t>　提案手法の有効性の評価</a:t>
            </a:r>
            <a:endParaRPr kumimoji="1" lang="en-US" altLang="ja-JP" sz="2000" dirty="0"/>
          </a:p>
          <a:p>
            <a:pPr lvl="1">
              <a:buFont typeface="Wingdings" panose="05000000000000000000" pitchFamily="2" charset="2"/>
              <a:buChar char="l"/>
            </a:pPr>
            <a:r>
              <a:rPr lang="ja-JP" altLang="en-US" sz="2000" dirty="0"/>
              <a:t>従来手法との</a:t>
            </a:r>
            <a:r>
              <a:rPr lang="ja-JP" altLang="en-US" sz="2000" dirty="0">
                <a:solidFill>
                  <a:srgbClr val="FF0000"/>
                </a:solidFill>
              </a:rPr>
              <a:t>メモリ使用量削減度合い</a:t>
            </a:r>
            <a:r>
              <a:rPr lang="ja-JP" altLang="en-US" sz="2000" dirty="0"/>
              <a:t>の比較</a:t>
            </a:r>
            <a:endParaRPr lang="en-US" altLang="ja-JP" sz="2000" dirty="0"/>
          </a:p>
          <a:p>
            <a:pPr lvl="1">
              <a:buFont typeface="Wingdings" panose="05000000000000000000" pitchFamily="2" charset="2"/>
              <a:buChar char="l"/>
            </a:pPr>
            <a:r>
              <a:rPr kumimoji="1" lang="ja-JP" altLang="en-US" sz="2000" dirty="0">
                <a:solidFill>
                  <a:srgbClr val="FF0000"/>
                </a:solidFill>
              </a:rPr>
              <a:t>デッドラインミス</a:t>
            </a:r>
            <a:r>
              <a:rPr lang="ja-JP" altLang="en-US" sz="2000" dirty="0">
                <a:solidFill>
                  <a:srgbClr val="FF0000"/>
                </a:solidFill>
              </a:rPr>
              <a:t>回数</a:t>
            </a:r>
            <a:r>
              <a:rPr lang="ja-JP" altLang="en-US" sz="2000" dirty="0"/>
              <a:t>平均の比較</a:t>
            </a:r>
            <a:endParaRPr lang="en-US" altLang="ja-JP" sz="2000" dirty="0"/>
          </a:p>
          <a:p>
            <a:pPr lvl="1">
              <a:buFont typeface="Wingdings" panose="05000000000000000000" pitchFamily="2" charset="2"/>
              <a:buChar char="l"/>
            </a:pPr>
            <a:r>
              <a:rPr lang="ja-JP" altLang="en-US" sz="2000" dirty="0"/>
              <a:t>既存手法のうち最もデッドラインを充足しやすい手法として知られる</a:t>
            </a:r>
            <a:r>
              <a:rPr lang="en-US" altLang="ja-JP" sz="2000" dirty="0">
                <a:solidFill>
                  <a:srgbClr val="FF0000"/>
                </a:solidFill>
              </a:rPr>
              <a:t>LLF</a:t>
            </a:r>
            <a:r>
              <a:rPr lang="ja-JP" altLang="en-US" sz="2000" dirty="0">
                <a:solidFill>
                  <a:srgbClr val="FF0000"/>
                </a:solidFill>
              </a:rPr>
              <a:t>スケジューリング</a:t>
            </a:r>
            <a:r>
              <a:rPr lang="ja-JP" altLang="en-US" sz="2000" dirty="0"/>
              <a:t>と比較</a:t>
            </a:r>
            <a:endParaRPr lang="en-US" altLang="ja-JP" sz="2000" dirty="0"/>
          </a:p>
          <a:p>
            <a:pPr marL="457200" lvl="1" indent="0">
              <a:buNone/>
            </a:pPr>
            <a:r>
              <a:rPr lang="ja-JP" altLang="en-US" sz="1800" dirty="0"/>
              <a:t>　 </a:t>
            </a:r>
            <a:r>
              <a:rPr lang="en-US" altLang="ja-JP" sz="1800" dirty="0"/>
              <a:t>LLF</a:t>
            </a:r>
            <a:r>
              <a:rPr lang="ja-JP" altLang="en-US" sz="1800" dirty="0"/>
              <a:t>スケジューリング：余裕時間が小さいタスクを優先</a:t>
            </a:r>
            <a:endParaRPr lang="en-US" altLang="ja-JP" sz="1800" dirty="0"/>
          </a:p>
          <a:p>
            <a:pPr marL="457200" lvl="1" indent="0">
              <a:buNone/>
            </a:pPr>
            <a:endParaRPr lang="en-US" altLang="ja-JP" sz="2000" dirty="0"/>
          </a:p>
          <a:p>
            <a:pPr marL="457200" lvl="1" indent="0">
              <a:buNone/>
            </a:pPr>
            <a:r>
              <a:rPr lang="ja-JP" altLang="en-US" sz="2000" dirty="0"/>
              <a:t>　</a:t>
            </a:r>
            <a:endParaRPr lang="en-US" altLang="ja-JP" sz="2000" dirty="0"/>
          </a:p>
        </p:txBody>
      </p:sp>
      <p:sp>
        <p:nvSpPr>
          <p:cNvPr id="5" name="スライド番号プレースホルダー 4">
            <a:extLst>
              <a:ext uri="{FF2B5EF4-FFF2-40B4-BE49-F238E27FC236}">
                <a16:creationId xmlns:a16="http://schemas.microsoft.com/office/drawing/2014/main" id="{F6088089-13A2-4332-A495-B28DD1214569}"/>
              </a:ext>
            </a:extLst>
          </p:cNvPr>
          <p:cNvSpPr>
            <a:spLocks noGrp="1"/>
          </p:cNvSpPr>
          <p:nvPr>
            <p:ph type="sldNum" sz="quarter" idx="12"/>
          </p:nvPr>
        </p:nvSpPr>
        <p:spPr/>
        <p:txBody>
          <a:bodyPr/>
          <a:lstStyle/>
          <a:p>
            <a:fld id="{6926F6F1-2C0D-41CF-B349-C178C2F00F8B}" type="slidenum">
              <a:rPr kumimoji="1" lang="ja-JP" altLang="en-US" smtClean="0"/>
              <a:t>26</a:t>
            </a:fld>
            <a:endParaRPr kumimoji="1" lang="ja-JP" altLang="en-US"/>
          </a:p>
        </p:txBody>
      </p:sp>
      <p:sp>
        <p:nvSpPr>
          <p:cNvPr id="4" name="日付プレースホルダー 3">
            <a:extLst>
              <a:ext uri="{FF2B5EF4-FFF2-40B4-BE49-F238E27FC236}">
                <a16:creationId xmlns:a16="http://schemas.microsoft.com/office/drawing/2014/main" id="{1D0B57D2-C13E-42FB-B22D-F26DB69ACA8D}"/>
              </a:ext>
            </a:extLst>
          </p:cNvPr>
          <p:cNvSpPr>
            <a:spLocks noGrp="1"/>
          </p:cNvSpPr>
          <p:nvPr>
            <p:ph type="dt" sz="half" idx="10"/>
          </p:nvPr>
        </p:nvSpPr>
        <p:spPr>
          <a:xfrm>
            <a:off x="7772399" y="6135089"/>
            <a:ext cx="866553" cy="370171"/>
          </a:xfrm>
        </p:spPr>
        <p:txBody>
          <a:bodyPr/>
          <a:lstStyle/>
          <a:p>
            <a:fld id="{A1F51C0E-E95A-4A24-B36A-3B1CDDC38C07}" type="datetime1">
              <a:rPr lang="en-US" altLang="ja-JP" smtClean="0"/>
              <a:t>1/12/2022</a:t>
            </a:fld>
            <a:endParaRPr lang="en-US" dirty="0"/>
          </a:p>
        </p:txBody>
      </p:sp>
    </p:spTree>
    <p:extLst>
      <p:ext uri="{BB962C8B-B14F-4D97-AF65-F5344CB8AC3E}">
        <p14:creationId xmlns:p14="http://schemas.microsoft.com/office/powerpoint/2010/main" val="4128247832"/>
      </p:ext>
    </p:extLst>
  </p:cSld>
  <p:clrMapOvr>
    <a:masterClrMapping/>
  </p:clrMapOvr>
  <mc:AlternateContent xmlns:mc="http://schemas.openxmlformats.org/markup-compatibility/2006" xmlns:p14="http://schemas.microsoft.com/office/powerpoint/2010/main">
    <mc:Choice Requires="p14">
      <p:transition spd="slow" p14:dur="2000" advTm="34542"/>
    </mc:Choice>
    <mc:Fallback xmlns="">
      <p:transition spd="slow" advTm="3454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23059-3B6C-4F9F-80AE-D81A413DA729}"/>
              </a:ext>
            </a:extLst>
          </p:cNvPr>
          <p:cNvSpPr>
            <a:spLocks noGrp="1"/>
          </p:cNvSpPr>
          <p:nvPr>
            <p:ph type="title"/>
          </p:nvPr>
        </p:nvSpPr>
        <p:spPr/>
        <p:txBody>
          <a:bodyPr/>
          <a:lstStyle/>
          <a:p>
            <a:r>
              <a:rPr lang="ja-JP" altLang="en-US" dirty="0"/>
              <a:t>実験概要</a:t>
            </a:r>
            <a:r>
              <a:rPr kumimoji="1" lang="en-US" altLang="ja-JP" dirty="0"/>
              <a:t>(2/2)</a:t>
            </a:r>
            <a:endParaRPr kumimoji="1" lang="ja-JP" altLang="en-US" dirty="0"/>
          </a:p>
        </p:txBody>
      </p:sp>
      <p:sp>
        <p:nvSpPr>
          <p:cNvPr id="3" name="コンテンツ プレースホルダー 2">
            <a:extLst>
              <a:ext uri="{FF2B5EF4-FFF2-40B4-BE49-F238E27FC236}">
                <a16:creationId xmlns:a16="http://schemas.microsoft.com/office/drawing/2014/main" id="{4755B3B9-A2D9-4D1D-9643-10D4B692D7CF}"/>
              </a:ext>
            </a:extLst>
          </p:cNvPr>
          <p:cNvSpPr>
            <a:spLocks noGrp="1"/>
          </p:cNvSpPr>
          <p:nvPr>
            <p:ph idx="1"/>
          </p:nvPr>
        </p:nvSpPr>
        <p:spPr/>
        <p:txBody>
          <a:bodyPr>
            <a:normAutofit fontScale="92500" lnSpcReduction="20000"/>
          </a:bodyPr>
          <a:lstStyle/>
          <a:p>
            <a:r>
              <a:rPr kumimoji="1" lang="ja-JP" altLang="en-US" sz="1900" dirty="0">
                <a:solidFill>
                  <a:schemeClr val="tx1"/>
                </a:solidFill>
              </a:rPr>
              <a:t>実験内容</a:t>
            </a:r>
            <a:endParaRPr kumimoji="1" lang="en-US" altLang="ja-JP" sz="1900" dirty="0">
              <a:solidFill>
                <a:schemeClr val="tx1"/>
              </a:solidFill>
            </a:endParaRPr>
          </a:p>
          <a:p>
            <a:pPr>
              <a:buFont typeface="+mj-lt"/>
              <a:buAutoNum type="arabicPeriod"/>
            </a:pPr>
            <a:r>
              <a:rPr lang="ja-JP" altLang="en-US" sz="1900" dirty="0">
                <a:solidFill>
                  <a:schemeClr val="tx1"/>
                </a:solidFill>
              </a:rPr>
              <a:t>タスクセットをランダムに</a:t>
            </a:r>
            <a:r>
              <a:rPr lang="en-US" altLang="ja-JP" sz="1900" dirty="0">
                <a:solidFill>
                  <a:schemeClr val="tx1"/>
                </a:solidFill>
              </a:rPr>
              <a:t>10</a:t>
            </a:r>
            <a:r>
              <a:rPr lang="ja-JP" altLang="en-US" sz="1900" dirty="0">
                <a:solidFill>
                  <a:schemeClr val="tx1"/>
                </a:solidFill>
              </a:rPr>
              <a:t>個生成</a:t>
            </a:r>
            <a:r>
              <a:rPr lang="en-US" altLang="ja-JP" sz="1900" dirty="0">
                <a:solidFill>
                  <a:schemeClr val="tx1"/>
                </a:solidFill>
              </a:rPr>
              <a:t>[5][6]</a:t>
            </a:r>
          </a:p>
          <a:p>
            <a:pPr lvl="1">
              <a:buFont typeface="Wingdings" panose="05000000000000000000" pitchFamily="2" charset="2"/>
              <a:buChar char="l"/>
            </a:pPr>
            <a:r>
              <a:rPr lang="ja-JP" altLang="en-US" sz="1900" dirty="0">
                <a:solidFill>
                  <a:schemeClr val="tx1"/>
                </a:solidFill>
              </a:rPr>
              <a:t>まず</a:t>
            </a:r>
            <a:r>
              <a:rPr lang="en-US" altLang="ja-JP" sz="1900" dirty="0">
                <a:solidFill>
                  <a:schemeClr val="tx1"/>
                </a:solidFill>
              </a:rPr>
              <a:t>[4]</a:t>
            </a:r>
            <a:r>
              <a:rPr lang="ja-JP" altLang="en-US" sz="1900" dirty="0">
                <a:solidFill>
                  <a:schemeClr val="tx1"/>
                </a:solidFill>
              </a:rPr>
              <a:t>と同じ内容で実験</a:t>
            </a:r>
            <a:endParaRPr lang="en-US" altLang="ja-JP" sz="1900" dirty="0">
              <a:solidFill>
                <a:schemeClr val="tx1"/>
              </a:solidFill>
            </a:endParaRPr>
          </a:p>
          <a:p>
            <a:pPr lvl="1">
              <a:buFont typeface="Wingdings" panose="05000000000000000000" pitchFamily="2" charset="2"/>
              <a:buChar char="l"/>
            </a:pPr>
            <a:r>
              <a:rPr lang="ja-JP" altLang="en-US" sz="1900" dirty="0">
                <a:solidFill>
                  <a:schemeClr val="tx1"/>
                </a:solidFill>
              </a:rPr>
              <a:t>同様の方法で以下のパラメータを使用</a:t>
            </a:r>
            <a:endParaRPr lang="en-US" altLang="ja-JP" sz="1900" dirty="0">
              <a:solidFill>
                <a:schemeClr val="tx1"/>
              </a:solidFill>
            </a:endParaRPr>
          </a:p>
          <a:p>
            <a:pPr marL="800100" lvl="1" indent="-342900">
              <a:buFont typeface="+mj-lt"/>
              <a:buAutoNum type="arabicPeriod"/>
            </a:pPr>
            <a:r>
              <a:rPr lang="ja-JP" altLang="en-US" sz="1900" dirty="0">
                <a:solidFill>
                  <a:schemeClr val="tx1"/>
                </a:solidFill>
              </a:rPr>
              <a:t>プロセッサ利用率のパラメータ</a:t>
            </a:r>
            <a:r>
              <a:rPr lang="en-US" altLang="ja-JP" sz="1900" dirty="0">
                <a:solidFill>
                  <a:schemeClr val="tx1"/>
                </a:solidFill>
              </a:rPr>
              <a:t>:0.9</a:t>
            </a:r>
          </a:p>
          <a:p>
            <a:pPr marL="800100" lvl="1" indent="-342900">
              <a:buFont typeface="+mj-lt"/>
              <a:buAutoNum type="arabicPeriod"/>
            </a:pPr>
            <a:r>
              <a:rPr lang="ja-JP" altLang="en-US" sz="1900" dirty="0">
                <a:solidFill>
                  <a:schemeClr val="tx1"/>
                </a:solidFill>
              </a:rPr>
              <a:t>生成されるメモリ増分の最大値</a:t>
            </a:r>
            <a:r>
              <a:rPr lang="en-US" altLang="ja-JP" sz="1900" dirty="0">
                <a:solidFill>
                  <a:schemeClr val="tx1"/>
                </a:solidFill>
              </a:rPr>
              <a:t>:10000000</a:t>
            </a:r>
          </a:p>
          <a:p>
            <a:pPr marL="800100" lvl="1" indent="-342900">
              <a:buFont typeface="+mj-lt"/>
              <a:buAutoNum type="arabicPeriod"/>
            </a:pPr>
            <a:r>
              <a:rPr lang="ja-JP" altLang="en-US" sz="1900" dirty="0">
                <a:solidFill>
                  <a:schemeClr val="tx1"/>
                </a:solidFill>
              </a:rPr>
              <a:t>プロセッサ数</a:t>
            </a:r>
            <a:r>
              <a:rPr lang="en-US" altLang="ja-JP" sz="1900" dirty="0">
                <a:solidFill>
                  <a:schemeClr val="tx1"/>
                </a:solidFill>
              </a:rPr>
              <a:t>:4</a:t>
            </a:r>
          </a:p>
          <a:p>
            <a:pPr marL="457200" lvl="1" indent="0">
              <a:buNone/>
            </a:pPr>
            <a:endParaRPr lang="en-US" altLang="ja-JP" sz="1900" dirty="0">
              <a:solidFill>
                <a:schemeClr val="tx1"/>
              </a:solidFill>
            </a:endParaRPr>
          </a:p>
          <a:p>
            <a:pPr>
              <a:buFont typeface="+mj-lt"/>
              <a:buAutoNum type="arabicPeriod"/>
            </a:pPr>
            <a:r>
              <a:rPr kumimoji="1" lang="ja-JP" altLang="en-US" sz="1900" dirty="0">
                <a:solidFill>
                  <a:schemeClr val="tx1"/>
                </a:solidFill>
              </a:rPr>
              <a:t>最悪メモリ消費量とデッドラインミスの回数を測定</a:t>
            </a:r>
            <a:endParaRPr kumimoji="1" lang="en-US" altLang="ja-JP" sz="1900" dirty="0">
              <a:solidFill>
                <a:schemeClr val="tx1"/>
              </a:solidFill>
            </a:endParaRPr>
          </a:p>
          <a:p>
            <a:pPr lvl="1">
              <a:buFont typeface="+mj-lt"/>
              <a:buAutoNum type="arabicPeriod"/>
            </a:pPr>
            <a:r>
              <a:rPr kumimoji="1" lang="ja-JP" altLang="en-US" sz="1900" dirty="0">
                <a:solidFill>
                  <a:schemeClr val="tx1"/>
                </a:solidFill>
              </a:rPr>
              <a:t>従来手法</a:t>
            </a:r>
            <a:r>
              <a:rPr kumimoji="1" lang="en-US" altLang="ja-JP" sz="1900" dirty="0">
                <a:solidFill>
                  <a:schemeClr val="tx1"/>
                </a:solidFill>
              </a:rPr>
              <a:t>(</a:t>
            </a:r>
            <a:r>
              <a:rPr lang="ja-JP" altLang="en-US" sz="1900" dirty="0">
                <a:solidFill>
                  <a:schemeClr val="tx1"/>
                </a:solidFill>
              </a:rPr>
              <a:t>𝛼</a:t>
            </a:r>
            <a:r>
              <a:rPr kumimoji="1" lang="en-US" altLang="ja-JP" sz="1900" dirty="0">
                <a:solidFill>
                  <a:schemeClr val="tx1"/>
                </a:solidFill>
              </a:rPr>
              <a:t>=1000,100,1),LLF(</a:t>
            </a:r>
            <a:r>
              <a:rPr kumimoji="1" lang="ja-JP" altLang="en-US" sz="1900" dirty="0">
                <a:solidFill>
                  <a:schemeClr val="tx1"/>
                </a:solidFill>
              </a:rPr>
              <a:t>余裕時間優先</a:t>
            </a:r>
            <a:r>
              <a:rPr kumimoji="1" lang="en-US" altLang="ja-JP" sz="1900" dirty="0">
                <a:solidFill>
                  <a:schemeClr val="tx1"/>
                </a:solidFill>
              </a:rPr>
              <a:t>)</a:t>
            </a:r>
          </a:p>
          <a:p>
            <a:pPr lvl="1">
              <a:buFont typeface="+mj-lt"/>
              <a:buAutoNum type="arabicPeriod"/>
            </a:pPr>
            <a:r>
              <a:rPr lang="ja-JP" altLang="en-US" sz="1900" dirty="0">
                <a:solidFill>
                  <a:schemeClr val="tx1"/>
                </a:solidFill>
              </a:rPr>
              <a:t>提案手法</a:t>
            </a:r>
            <a:endParaRPr kumimoji="1" lang="en-US" altLang="ja-JP" sz="1900" dirty="0">
              <a:solidFill>
                <a:schemeClr val="tx1"/>
              </a:solidFill>
            </a:endParaRPr>
          </a:p>
          <a:p>
            <a:endParaRPr kumimoji="1" lang="ja-JP" altLang="en-US" dirty="0"/>
          </a:p>
        </p:txBody>
      </p:sp>
      <p:sp>
        <p:nvSpPr>
          <p:cNvPr id="5" name="スライド番号プレースホルダー 4">
            <a:extLst>
              <a:ext uri="{FF2B5EF4-FFF2-40B4-BE49-F238E27FC236}">
                <a16:creationId xmlns:a16="http://schemas.microsoft.com/office/drawing/2014/main" id="{8452605C-44A5-4E8A-8282-8E3DEB3EB0E3}"/>
              </a:ext>
            </a:extLst>
          </p:cNvPr>
          <p:cNvSpPr>
            <a:spLocks noGrp="1"/>
          </p:cNvSpPr>
          <p:nvPr>
            <p:ph type="sldNum" sz="quarter" idx="12"/>
          </p:nvPr>
        </p:nvSpPr>
        <p:spPr/>
        <p:txBody>
          <a:bodyPr/>
          <a:lstStyle/>
          <a:p>
            <a:fld id="{6926F6F1-2C0D-41CF-B349-C178C2F00F8B}" type="slidenum">
              <a:rPr kumimoji="1" lang="ja-JP" altLang="en-US" smtClean="0"/>
              <a:t>27</a:t>
            </a:fld>
            <a:endParaRPr kumimoji="1" lang="ja-JP" altLang="en-US"/>
          </a:p>
        </p:txBody>
      </p:sp>
      <p:sp>
        <p:nvSpPr>
          <p:cNvPr id="6" name="テキスト ボックス 5">
            <a:extLst>
              <a:ext uri="{FF2B5EF4-FFF2-40B4-BE49-F238E27FC236}">
                <a16:creationId xmlns:a16="http://schemas.microsoft.com/office/drawing/2014/main" id="{F40EB00F-FE09-4A0B-943D-845789C03F59}"/>
              </a:ext>
            </a:extLst>
          </p:cNvPr>
          <p:cNvSpPr txBox="1"/>
          <p:nvPr/>
        </p:nvSpPr>
        <p:spPr>
          <a:xfrm>
            <a:off x="1221024" y="6027786"/>
            <a:ext cx="6715919" cy="830997"/>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p>
          <a:p>
            <a:r>
              <a:rPr kumimoji="1" lang="en-US" altLang="ja-JP" sz="800" dirty="0"/>
              <a:t>[5]T.P. Baker, “Comparison of Empirical Success Rates of Global vs. Partitioned Fix-Priority and EDF Scheduling for Hard Real Time”, Technical Report TR-050601, Department of Computer Science, Florida State University, pp.1-14, 2005.</a:t>
            </a:r>
          </a:p>
          <a:p>
            <a:r>
              <a:rPr kumimoji="1" lang="en-US" altLang="ja-JP" sz="800" dirty="0"/>
              <a:t>[6]J. Lee, “Time-Reversibility for Real-Time Scheduling on Multiprocessor Systems”, IEEE Transactions on Parallel and Distributed Systems, Vol. 28, No. 1, pp.230-243, 2017.</a:t>
            </a:r>
          </a:p>
        </p:txBody>
      </p:sp>
      <p:sp>
        <p:nvSpPr>
          <p:cNvPr id="4" name="日付プレースホルダー 3">
            <a:extLst>
              <a:ext uri="{FF2B5EF4-FFF2-40B4-BE49-F238E27FC236}">
                <a16:creationId xmlns:a16="http://schemas.microsoft.com/office/drawing/2014/main" id="{4B026846-0799-45E2-B94F-849FA3D71CB3}"/>
              </a:ext>
            </a:extLst>
          </p:cNvPr>
          <p:cNvSpPr>
            <a:spLocks noGrp="1"/>
          </p:cNvSpPr>
          <p:nvPr>
            <p:ph type="dt" sz="half" idx="10"/>
          </p:nvPr>
        </p:nvSpPr>
        <p:spPr>
          <a:xfrm>
            <a:off x="7772399" y="6135089"/>
            <a:ext cx="855921" cy="370171"/>
          </a:xfrm>
        </p:spPr>
        <p:txBody>
          <a:bodyPr/>
          <a:lstStyle/>
          <a:p>
            <a:fld id="{80F8371A-B10A-4FE3-A8C0-C52ABC4F51F6}" type="datetime1">
              <a:rPr lang="en-US" altLang="ja-JP" smtClean="0"/>
              <a:t>1/12/2022</a:t>
            </a:fld>
            <a:endParaRPr lang="en-US" dirty="0"/>
          </a:p>
        </p:txBody>
      </p:sp>
    </p:spTree>
    <p:extLst>
      <p:ext uri="{BB962C8B-B14F-4D97-AF65-F5344CB8AC3E}">
        <p14:creationId xmlns:p14="http://schemas.microsoft.com/office/powerpoint/2010/main" val="1502213498"/>
      </p:ext>
    </p:extLst>
  </p:cSld>
  <p:clrMapOvr>
    <a:masterClrMapping/>
  </p:clrMapOvr>
  <mc:AlternateContent xmlns:mc="http://schemas.openxmlformats.org/markup-compatibility/2006" xmlns:p14="http://schemas.microsoft.com/office/powerpoint/2010/main">
    <mc:Choice Requires="p14">
      <p:transition spd="slow" p14:dur="2000" advTm="51510"/>
    </mc:Choice>
    <mc:Fallback xmlns="">
      <p:transition spd="slow" advTm="5151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8AE85F-C801-47C3-9727-D3045D2F8936}"/>
              </a:ext>
            </a:extLst>
          </p:cNvPr>
          <p:cNvSpPr>
            <a:spLocks noGrp="1"/>
          </p:cNvSpPr>
          <p:nvPr>
            <p:ph type="title"/>
          </p:nvPr>
        </p:nvSpPr>
        <p:spPr/>
        <p:txBody>
          <a:bodyPr>
            <a:normAutofit/>
          </a:bodyPr>
          <a:lstStyle/>
          <a:p>
            <a:r>
              <a:rPr kumimoji="1" lang="ja-JP" altLang="en-US" dirty="0"/>
              <a:t>実験結果</a:t>
            </a:r>
          </a:p>
        </p:txBody>
      </p:sp>
      <p:sp>
        <p:nvSpPr>
          <p:cNvPr id="6" name="テキスト ボックス 5">
            <a:extLst>
              <a:ext uri="{FF2B5EF4-FFF2-40B4-BE49-F238E27FC236}">
                <a16:creationId xmlns:a16="http://schemas.microsoft.com/office/drawing/2014/main" id="{46E6E764-EAA3-40A0-91DC-4CF49513BAA1}"/>
              </a:ext>
            </a:extLst>
          </p:cNvPr>
          <p:cNvSpPr txBox="1"/>
          <p:nvPr/>
        </p:nvSpPr>
        <p:spPr>
          <a:xfrm>
            <a:off x="1785256" y="5134810"/>
            <a:ext cx="6491315" cy="147732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折れ線グラフより</a:t>
            </a:r>
            <a:r>
              <a:rPr kumimoji="1" lang="en-US" altLang="ja-JP" dirty="0"/>
              <a:t>,</a:t>
            </a:r>
            <a:r>
              <a:rPr kumimoji="1" lang="ja-JP" altLang="en-US" dirty="0"/>
              <a:t>余裕時間優先の</a:t>
            </a:r>
            <a:r>
              <a:rPr kumimoji="1" lang="en-US" altLang="ja-JP" dirty="0"/>
              <a:t>LLF</a:t>
            </a:r>
            <a:r>
              <a:rPr kumimoji="1" lang="ja-JP" altLang="en-US" dirty="0"/>
              <a:t>スケジューリングと同じで</a:t>
            </a:r>
            <a:r>
              <a:rPr kumimoji="1" lang="ja-JP" altLang="en-US" dirty="0">
                <a:solidFill>
                  <a:srgbClr val="FF0000"/>
                </a:solidFill>
              </a:rPr>
              <a:t>デッドラインミス回数が</a:t>
            </a:r>
            <a:r>
              <a:rPr kumimoji="1" lang="en-US" altLang="ja-JP" dirty="0">
                <a:solidFill>
                  <a:srgbClr val="FF0000"/>
                </a:solidFill>
              </a:rPr>
              <a:t>0</a:t>
            </a:r>
            <a:r>
              <a:rPr kumimoji="1" lang="ja-JP" altLang="en-US" dirty="0"/>
              <a:t>であり</a:t>
            </a:r>
            <a:r>
              <a:rPr kumimoji="1" lang="ja-JP" altLang="en-US" dirty="0">
                <a:solidFill>
                  <a:srgbClr val="FF0000"/>
                </a:solidFill>
              </a:rPr>
              <a:t>デッドラインを充足</a:t>
            </a:r>
            <a:r>
              <a:rPr kumimoji="1" lang="ja-JP" altLang="en-US" dirty="0"/>
              <a:t>できている</a:t>
            </a:r>
            <a:endParaRPr kumimoji="1" lang="en-US" altLang="ja-JP" dirty="0"/>
          </a:p>
          <a:p>
            <a:pPr marL="285750" indent="-285750">
              <a:buFont typeface="Arial" panose="020B0604020202020204" pitchFamily="34" charset="0"/>
              <a:buChar char="•"/>
            </a:pPr>
            <a:r>
              <a:rPr kumimoji="1" lang="ja-JP" altLang="en-US" dirty="0"/>
              <a:t>箱ひげ図より</a:t>
            </a:r>
            <a:r>
              <a:rPr kumimoji="1" lang="en-US" altLang="ja-JP" dirty="0"/>
              <a:t>,</a:t>
            </a:r>
            <a:r>
              <a:rPr kumimoji="1" lang="ja-JP" altLang="en-US" dirty="0">
                <a:solidFill>
                  <a:srgbClr val="FF0000"/>
                </a:solidFill>
              </a:rPr>
              <a:t>最悪メモリ使用量の平均値</a:t>
            </a:r>
            <a:r>
              <a:rPr kumimoji="1" lang="ja-JP" altLang="en-US" dirty="0"/>
              <a:t>がどのスケジュールよりも優れている</a:t>
            </a:r>
          </a:p>
        </p:txBody>
      </p:sp>
      <p:sp>
        <p:nvSpPr>
          <p:cNvPr id="7" name="スライド番号プレースホルダー 6">
            <a:extLst>
              <a:ext uri="{FF2B5EF4-FFF2-40B4-BE49-F238E27FC236}">
                <a16:creationId xmlns:a16="http://schemas.microsoft.com/office/drawing/2014/main" id="{B0789255-E731-42CD-929C-F0390D5C175E}"/>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8" name="日付プレースホルダー 7">
            <a:extLst>
              <a:ext uri="{FF2B5EF4-FFF2-40B4-BE49-F238E27FC236}">
                <a16:creationId xmlns:a16="http://schemas.microsoft.com/office/drawing/2014/main" id="{2029975A-0E7C-4634-8A99-C96E8AF4A8D5}"/>
              </a:ext>
            </a:extLst>
          </p:cNvPr>
          <p:cNvSpPr>
            <a:spLocks noGrp="1"/>
          </p:cNvSpPr>
          <p:nvPr>
            <p:ph type="dt" sz="half" idx="10"/>
          </p:nvPr>
        </p:nvSpPr>
        <p:spPr>
          <a:xfrm>
            <a:off x="7772400" y="6135089"/>
            <a:ext cx="839972" cy="370171"/>
          </a:xfrm>
        </p:spPr>
        <p:txBody>
          <a:bodyPr/>
          <a:lstStyle/>
          <a:p>
            <a:fld id="{F887DC57-94C2-4CB1-B87C-32CC2699E3C5}" type="datetime1">
              <a:rPr lang="en-US" altLang="ja-JP" smtClean="0"/>
              <a:t>1/12/2022</a:t>
            </a:fld>
            <a:endParaRPr lang="en-US" dirty="0"/>
          </a:p>
        </p:txBody>
      </p:sp>
      <p:pic>
        <p:nvPicPr>
          <p:cNvPr id="13" name="コンテンツ プレースホルダー 12">
            <a:extLst>
              <a:ext uri="{FF2B5EF4-FFF2-40B4-BE49-F238E27FC236}">
                <a16:creationId xmlns:a16="http://schemas.microsoft.com/office/drawing/2014/main" id="{FC3CEAB2-B40C-4C44-A353-4BFA2D6CFF0D}"/>
              </a:ext>
            </a:extLst>
          </p:cNvPr>
          <p:cNvPicPr>
            <a:picLocks noGrp="1" noChangeAspect="1"/>
          </p:cNvPicPr>
          <p:nvPr>
            <p:ph idx="1"/>
          </p:nvPr>
        </p:nvPicPr>
        <p:blipFill>
          <a:blip r:embed="rId2"/>
          <a:stretch>
            <a:fillRect/>
          </a:stretch>
        </p:blipFill>
        <p:spPr>
          <a:xfrm>
            <a:off x="1785257" y="1542661"/>
            <a:ext cx="6295054" cy="3592150"/>
          </a:xfrm>
          <a:prstGeom prst="rect">
            <a:avLst/>
          </a:prstGeom>
        </p:spPr>
      </p:pic>
    </p:spTree>
    <p:extLst>
      <p:ext uri="{BB962C8B-B14F-4D97-AF65-F5344CB8AC3E}">
        <p14:creationId xmlns:p14="http://schemas.microsoft.com/office/powerpoint/2010/main" val="1786270069"/>
      </p:ext>
    </p:extLst>
  </p:cSld>
  <p:clrMapOvr>
    <a:masterClrMapping/>
  </p:clrMapOvr>
  <mc:AlternateContent xmlns:mc="http://schemas.openxmlformats.org/markup-compatibility/2006" xmlns:p14="http://schemas.microsoft.com/office/powerpoint/2010/main">
    <mc:Choice Requires="p14">
      <p:transition spd="slow" p14:dur="2000" advTm="43780"/>
    </mc:Choice>
    <mc:Fallback xmlns="">
      <p:transition spd="slow" advTm="4378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3A4BA0-85AF-4A08-8AA3-CEAEEF4DD42B}"/>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0DA602EE-6882-4E67-99C0-2260DF8F5B98}"/>
              </a:ext>
            </a:extLst>
          </p:cNvPr>
          <p:cNvSpPr>
            <a:spLocks noGrp="1"/>
          </p:cNvSpPr>
          <p:nvPr>
            <p:ph idx="1"/>
          </p:nvPr>
        </p:nvSpPr>
        <p:spPr/>
        <p:txBody>
          <a:bodyPr>
            <a:normAutofit/>
          </a:bodyPr>
          <a:lstStyle/>
          <a:p>
            <a:r>
              <a:rPr kumimoji="1" lang="ja-JP" altLang="en-US" sz="2000" dirty="0"/>
              <a:t>実験結果</a:t>
            </a:r>
            <a:r>
              <a:rPr lang="ja-JP" altLang="en-US" sz="2000" dirty="0"/>
              <a:t>から</a:t>
            </a:r>
            <a:r>
              <a:rPr lang="en-US" altLang="ja-JP" sz="2000" dirty="0"/>
              <a:t>,</a:t>
            </a:r>
            <a:r>
              <a:rPr kumimoji="1" lang="ja-JP" altLang="en-US" sz="2000" dirty="0"/>
              <a:t>従来手法より提案手法のほうが</a:t>
            </a:r>
            <a:r>
              <a:rPr kumimoji="1" lang="en-US" altLang="ja-JP" sz="2000" dirty="0">
                <a:solidFill>
                  <a:srgbClr val="FF0000"/>
                </a:solidFill>
              </a:rPr>
              <a:t>LLF</a:t>
            </a:r>
            <a:r>
              <a:rPr kumimoji="1" lang="ja-JP" altLang="en-US" sz="2000" dirty="0">
                <a:solidFill>
                  <a:srgbClr val="FF0000"/>
                </a:solidFill>
              </a:rPr>
              <a:t>と同程度にデッドラインミスを回避</a:t>
            </a:r>
            <a:r>
              <a:rPr lang="ja-JP" altLang="en-US" sz="2000" dirty="0">
                <a:solidFill>
                  <a:srgbClr val="FF0000"/>
                </a:solidFill>
              </a:rPr>
              <a:t>可能</a:t>
            </a:r>
            <a:r>
              <a:rPr lang="ja-JP" altLang="en-US" sz="2000" dirty="0">
                <a:solidFill>
                  <a:schemeClr val="tx1"/>
                </a:solidFill>
              </a:rPr>
              <a:t>で</a:t>
            </a:r>
            <a:r>
              <a:rPr kumimoji="1" lang="en-US" altLang="ja-JP" sz="2000" dirty="0"/>
              <a:t>,</a:t>
            </a:r>
            <a:r>
              <a:rPr kumimoji="1" lang="ja-JP" altLang="en-US" sz="2000" dirty="0">
                <a:solidFill>
                  <a:srgbClr val="FF0000"/>
                </a:solidFill>
              </a:rPr>
              <a:t>メモリ</a:t>
            </a:r>
            <a:r>
              <a:rPr lang="ja-JP" altLang="en-US" sz="2000" dirty="0">
                <a:solidFill>
                  <a:srgbClr val="FF0000"/>
                </a:solidFill>
              </a:rPr>
              <a:t>使用量</a:t>
            </a:r>
            <a:r>
              <a:rPr kumimoji="1" lang="ja-JP" altLang="en-US" sz="2000" dirty="0">
                <a:solidFill>
                  <a:srgbClr val="FF0000"/>
                </a:solidFill>
              </a:rPr>
              <a:t>削減の観点</a:t>
            </a:r>
            <a:r>
              <a:rPr kumimoji="1" lang="ja-JP" altLang="en-US" sz="2000" dirty="0"/>
              <a:t>からも優れていることがわかる</a:t>
            </a:r>
            <a:endParaRPr kumimoji="1" lang="en-US" altLang="ja-JP" sz="2000" dirty="0"/>
          </a:p>
          <a:p>
            <a:r>
              <a:rPr lang="ja-JP" altLang="en-US" sz="2000" dirty="0">
                <a:solidFill>
                  <a:schemeClr val="tx1"/>
                </a:solidFill>
              </a:rPr>
              <a:t>今回はメモリ使用量増分の最大値が大きいタスクセットだったため</a:t>
            </a:r>
            <a:r>
              <a:rPr lang="en-US" altLang="ja-JP" sz="2000" dirty="0">
                <a:solidFill>
                  <a:schemeClr val="tx1"/>
                </a:solidFill>
              </a:rPr>
              <a:t>,</a:t>
            </a:r>
            <a:r>
              <a:rPr kumimoji="1" lang="ja-JP" altLang="en-US" sz="2000" dirty="0">
                <a:solidFill>
                  <a:schemeClr val="tx1"/>
                </a:solidFill>
              </a:rPr>
              <a:t>𝛼に適切な値を与えないと常に</a:t>
            </a:r>
            <a:r>
              <a:rPr kumimoji="1" lang="ja-JP" altLang="en-US" sz="2000" dirty="0">
                <a:solidFill>
                  <a:srgbClr val="FF0000"/>
                </a:solidFill>
              </a:rPr>
              <a:t>メモリ優先のスケジュール</a:t>
            </a:r>
            <a:r>
              <a:rPr kumimoji="1" lang="ja-JP" altLang="en-US" sz="2000" dirty="0">
                <a:solidFill>
                  <a:schemeClr val="tx1"/>
                </a:solidFill>
              </a:rPr>
              <a:t>になってしまい</a:t>
            </a:r>
            <a:r>
              <a:rPr kumimoji="1" lang="en-US" altLang="ja-JP" sz="2000" dirty="0">
                <a:solidFill>
                  <a:schemeClr val="tx1"/>
                </a:solidFill>
              </a:rPr>
              <a:t>,</a:t>
            </a:r>
            <a:r>
              <a:rPr kumimoji="1" lang="ja-JP" altLang="en-US" sz="2000" dirty="0">
                <a:solidFill>
                  <a:schemeClr val="tx1"/>
                </a:solidFill>
              </a:rPr>
              <a:t>デッドラインミスが起こりやすくなる</a:t>
            </a:r>
            <a:endParaRPr kumimoji="1" lang="en-US" altLang="ja-JP" sz="2000" dirty="0">
              <a:solidFill>
                <a:schemeClr val="tx1"/>
              </a:solidFill>
            </a:endParaRPr>
          </a:p>
          <a:p>
            <a:r>
              <a:rPr kumimoji="1" lang="en-US" altLang="ja-JP" sz="2000" dirty="0">
                <a:solidFill>
                  <a:schemeClr val="tx1"/>
                </a:solidFill>
              </a:rPr>
              <a:t>LLF</a:t>
            </a:r>
            <a:r>
              <a:rPr kumimoji="1" lang="ja-JP" altLang="en-US" sz="2000" dirty="0">
                <a:solidFill>
                  <a:schemeClr val="tx1"/>
                </a:solidFill>
              </a:rPr>
              <a:t>でも実験を行うことで提案手法がより有効であることを示せた</a:t>
            </a:r>
            <a:endParaRPr kumimoji="1" lang="en-US" altLang="ja-JP" sz="2000" dirty="0">
              <a:solidFill>
                <a:schemeClr val="tx1"/>
              </a:solidFill>
            </a:endParaRPr>
          </a:p>
        </p:txBody>
      </p:sp>
      <p:sp>
        <p:nvSpPr>
          <p:cNvPr id="4" name="スライド番号プレースホルダー 3">
            <a:extLst>
              <a:ext uri="{FF2B5EF4-FFF2-40B4-BE49-F238E27FC236}">
                <a16:creationId xmlns:a16="http://schemas.microsoft.com/office/drawing/2014/main" id="{E9A3BE48-14EC-41CB-A909-8190E9106A13}"/>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5" name="日付プレースホルダー 4">
            <a:extLst>
              <a:ext uri="{FF2B5EF4-FFF2-40B4-BE49-F238E27FC236}">
                <a16:creationId xmlns:a16="http://schemas.microsoft.com/office/drawing/2014/main" id="{0522BEC0-75F4-4336-B7A2-87AD402E9AA7}"/>
              </a:ext>
            </a:extLst>
          </p:cNvPr>
          <p:cNvSpPr>
            <a:spLocks noGrp="1"/>
          </p:cNvSpPr>
          <p:nvPr>
            <p:ph type="dt" sz="half" idx="10"/>
          </p:nvPr>
        </p:nvSpPr>
        <p:spPr/>
        <p:txBody>
          <a:bodyPr/>
          <a:lstStyle/>
          <a:p>
            <a:fld id="{46EA5F24-B07F-4A12-B665-C74064FE65CD}" type="datetime1">
              <a:rPr lang="en-US" altLang="ja-JP" smtClean="0"/>
              <a:t>1/12/2022</a:t>
            </a:fld>
            <a:endParaRPr lang="en-US" dirty="0"/>
          </a:p>
        </p:txBody>
      </p:sp>
    </p:spTree>
    <p:extLst>
      <p:ext uri="{BB962C8B-B14F-4D97-AF65-F5344CB8AC3E}">
        <p14:creationId xmlns:p14="http://schemas.microsoft.com/office/powerpoint/2010/main" val="804302184"/>
      </p:ext>
    </p:extLst>
  </p:cSld>
  <p:clrMapOvr>
    <a:masterClrMapping/>
  </p:clrMapOvr>
  <mc:AlternateContent xmlns:mc="http://schemas.openxmlformats.org/markup-compatibility/2006" xmlns:p14="http://schemas.microsoft.com/office/powerpoint/2010/main">
    <mc:Choice Requires="p14">
      <p:transition spd="slow" p14:dur="2000" advTm="42511"/>
    </mc:Choice>
    <mc:Fallback xmlns="">
      <p:transition spd="slow" advTm="4251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CCD8B-5837-415C-A953-51E2AD47BFBE}"/>
              </a:ext>
            </a:extLst>
          </p:cNvPr>
          <p:cNvSpPr>
            <a:spLocks noGrp="1"/>
          </p:cNvSpPr>
          <p:nvPr>
            <p:ph type="title"/>
          </p:nvPr>
        </p:nvSpPr>
        <p:spPr/>
        <p:txBody>
          <a:bodyPr/>
          <a:lstStyle/>
          <a:p>
            <a:r>
              <a:rPr kumimoji="1" lang="ja-JP" altLang="en-US" dirty="0"/>
              <a:t>研究背景</a:t>
            </a:r>
            <a:r>
              <a:rPr kumimoji="1" lang="en-US" altLang="ja-JP" dirty="0"/>
              <a:t>(2/2)</a:t>
            </a:r>
            <a:endParaRPr kumimoji="1" lang="ja-JP" altLang="en-US" dirty="0"/>
          </a:p>
        </p:txBody>
      </p:sp>
      <p:sp>
        <p:nvSpPr>
          <p:cNvPr id="3" name="コンテンツ プレースホルダー 2">
            <a:extLst>
              <a:ext uri="{FF2B5EF4-FFF2-40B4-BE49-F238E27FC236}">
                <a16:creationId xmlns:a16="http://schemas.microsoft.com/office/drawing/2014/main" id="{496E8172-861F-4A1E-9FEA-BC7F88EE4D96}"/>
              </a:ext>
            </a:extLst>
          </p:cNvPr>
          <p:cNvSpPr>
            <a:spLocks noGrp="1"/>
          </p:cNvSpPr>
          <p:nvPr>
            <p:ph idx="1"/>
          </p:nvPr>
        </p:nvSpPr>
        <p:spPr/>
        <p:txBody>
          <a:bodyPr>
            <a:normAutofit fontScale="92500" lnSpcReduction="10000"/>
          </a:bodyPr>
          <a:lstStyle/>
          <a:p>
            <a:r>
              <a:rPr kumimoji="1" lang="ja-JP" altLang="en-US" sz="2000" dirty="0">
                <a:solidFill>
                  <a:schemeClr val="tx1"/>
                </a:solidFill>
              </a:rPr>
              <a:t>リアルタイム組込みシステム</a:t>
            </a:r>
            <a:endParaRPr kumimoji="1" lang="en-US" altLang="ja-JP" sz="2000" dirty="0">
              <a:solidFill>
                <a:schemeClr val="tx1"/>
              </a:solidFill>
            </a:endParaRPr>
          </a:p>
          <a:p>
            <a:pPr lvl="1">
              <a:buFont typeface="Wingdings" panose="05000000000000000000" pitchFamily="2" charset="2"/>
              <a:buChar char="l"/>
            </a:pPr>
            <a:r>
              <a:rPr lang="ja-JP" altLang="en-US" sz="1800" dirty="0">
                <a:solidFill>
                  <a:schemeClr val="tx1"/>
                </a:solidFill>
              </a:rPr>
              <a:t>マルチタスクシステム</a:t>
            </a:r>
            <a:endParaRPr lang="en-US" altLang="ja-JP" sz="1800" dirty="0">
              <a:solidFill>
                <a:schemeClr val="tx1"/>
              </a:solidFill>
            </a:endParaRPr>
          </a:p>
          <a:p>
            <a:pPr marL="914400" lvl="2" indent="0">
              <a:buNone/>
            </a:pPr>
            <a:r>
              <a:rPr lang="ja-JP" altLang="en-US" sz="1900" dirty="0">
                <a:solidFill>
                  <a:schemeClr val="tx1"/>
                </a:solidFill>
              </a:rPr>
              <a:t>複数入力に対する応答性の向上</a:t>
            </a:r>
            <a:endParaRPr lang="en-US" altLang="ja-JP" sz="1900" dirty="0">
              <a:solidFill>
                <a:schemeClr val="tx1"/>
              </a:solidFill>
            </a:endParaRPr>
          </a:p>
          <a:p>
            <a:pPr marL="800100" lvl="1">
              <a:buFont typeface="Wingdings" panose="05000000000000000000" pitchFamily="2" charset="2"/>
              <a:buChar char="l"/>
            </a:pPr>
            <a:r>
              <a:rPr lang="ja-JP" altLang="en-US" sz="1800" dirty="0">
                <a:solidFill>
                  <a:schemeClr val="tx1"/>
                </a:solidFill>
              </a:rPr>
              <a:t>マルチプロセッサシステム</a:t>
            </a:r>
            <a:endParaRPr lang="en-US" altLang="ja-JP" sz="1800" dirty="0">
              <a:solidFill>
                <a:schemeClr val="tx1"/>
              </a:solidFill>
            </a:endParaRPr>
          </a:p>
          <a:p>
            <a:pPr marL="514350" lvl="1" indent="0">
              <a:buNone/>
            </a:pPr>
            <a:r>
              <a:rPr lang="ja-JP" altLang="en-US" sz="1800" dirty="0">
                <a:solidFill>
                  <a:schemeClr val="tx1"/>
                </a:solidFill>
              </a:rPr>
              <a:t>　　低消費電力化と高性能化の両立</a:t>
            </a:r>
            <a:endParaRPr lang="en-US" altLang="ja-JP" sz="1800" dirty="0">
              <a:solidFill>
                <a:schemeClr val="tx1"/>
              </a:solidFill>
            </a:endParaRPr>
          </a:p>
          <a:p>
            <a:pPr marL="400050"/>
            <a:r>
              <a:rPr kumimoji="1" lang="ja-JP" altLang="en-US" sz="2200" dirty="0"/>
              <a:t>問題点</a:t>
            </a:r>
            <a:r>
              <a:rPr kumimoji="1" lang="en-US" altLang="ja-JP" sz="2200" dirty="0"/>
              <a:t>(</a:t>
            </a:r>
            <a:r>
              <a:rPr kumimoji="1" lang="ja-JP" altLang="en-US" sz="2200" dirty="0"/>
              <a:t>マルチタスクシステム</a:t>
            </a:r>
            <a:r>
              <a:rPr kumimoji="1" lang="en-US" altLang="ja-JP" sz="2200" dirty="0"/>
              <a:t>)</a:t>
            </a:r>
          </a:p>
          <a:p>
            <a:pPr marL="457200" lvl="1" indent="0">
              <a:buNone/>
            </a:pPr>
            <a:r>
              <a:rPr lang="ja-JP" altLang="en-US" sz="2000" dirty="0">
                <a:solidFill>
                  <a:srgbClr val="FF0000"/>
                </a:solidFill>
              </a:rPr>
              <a:t>タスクがメモリを確保したまま</a:t>
            </a:r>
            <a:r>
              <a:rPr lang="en-US" altLang="ja-JP" sz="2000" dirty="0">
                <a:solidFill>
                  <a:srgbClr val="FF0000"/>
                </a:solidFill>
              </a:rPr>
              <a:t>,</a:t>
            </a:r>
            <a:r>
              <a:rPr lang="ja-JP" altLang="en-US" sz="2000" dirty="0">
                <a:solidFill>
                  <a:srgbClr val="FF0000"/>
                </a:solidFill>
              </a:rPr>
              <a:t>他のタスクに頻繁に切り替わることによってメモリ使用量が増大</a:t>
            </a:r>
            <a:endParaRPr lang="en-US" altLang="ja-JP" sz="2000" dirty="0">
              <a:solidFill>
                <a:srgbClr val="FF0000"/>
              </a:solidFill>
            </a:endParaRPr>
          </a:p>
          <a:p>
            <a:pPr marL="457200" lvl="1" indent="0">
              <a:buNone/>
            </a:pPr>
            <a:r>
              <a:rPr kumimoji="1" lang="ja-JP" altLang="en-US" sz="2000" dirty="0"/>
              <a:t>　↓</a:t>
            </a:r>
            <a:endParaRPr kumimoji="1" lang="en-US" altLang="ja-JP" sz="2000" dirty="0"/>
          </a:p>
          <a:p>
            <a:pPr marL="457200" lvl="1" indent="0">
              <a:buNone/>
            </a:pPr>
            <a:r>
              <a:rPr kumimoji="1" lang="ja-JP" altLang="en-US" sz="2000" dirty="0"/>
              <a:t>メモリ</a:t>
            </a:r>
            <a:r>
              <a:rPr lang="ja-JP" altLang="en-US" sz="2000" dirty="0"/>
              <a:t>使用量</a:t>
            </a:r>
            <a:r>
              <a:rPr kumimoji="1" lang="ja-JP" altLang="en-US" sz="2000" dirty="0"/>
              <a:t>を削減するため手法が必要</a:t>
            </a:r>
            <a:endParaRPr kumimoji="1" lang="ja-JP" altLang="en-US" dirty="0"/>
          </a:p>
        </p:txBody>
      </p:sp>
      <p:sp>
        <p:nvSpPr>
          <p:cNvPr id="4" name="日付プレースホルダー 3">
            <a:extLst>
              <a:ext uri="{FF2B5EF4-FFF2-40B4-BE49-F238E27FC236}">
                <a16:creationId xmlns:a16="http://schemas.microsoft.com/office/drawing/2014/main" id="{D63ED577-79BC-4807-9C06-609FC1363FA2}"/>
              </a:ext>
            </a:extLst>
          </p:cNvPr>
          <p:cNvSpPr>
            <a:spLocks noGrp="1"/>
          </p:cNvSpPr>
          <p:nvPr>
            <p:ph type="dt" sz="half" idx="10"/>
          </p:nvPr>
        </p:nvSpPr>
        <p:spPr/>
        <p:txBody>
          <a:bodyPr/>
          <a:lstStyle/>
          <a:p>
            <a:fld id="{BFAE243B-2A6B-4949-9849-9C2CEA7C54BC}" type="datetime1">
              <a:rPr kumimoji="1" lang="ja-JP" altLang="en-US" smtClean="0"/>
              <a:t>2022/1/12</a:t>
            </a:fld>
            <a:endParaRPr kumimoji="1" lang="ja-JP" altLang="en-US"/>
          </a:p>
        </p:txBody>
      </p:sp>
      <p:sp>
        <p:nvSpPr>
          <p:cNvPr id="6" name="テキスト ボックス 5">
            <a:extLst>
              <a:ext uri="{FF2B5EF4-FFF2-40B4-BE49-F238E27FC236}">
                <a16:creationId xmlns:a16="http://schemas.microsoft.com/office/drawing/2014/main" id="{FAB00434-D945-4B22-8186-8D9776CC3381}"/>
              </a:ext>
            </a:extLst>
          </p:cNvPr>
          <p:cNvSpPr txBox="1"/>
          <p:nvPr/>
        </p:nvSpPr>
        <p:spPr>
          <a:xfrm>
            <a:off x="1096206" y="5984697"/>
            <a:ext cx="6830306" cy="377026"/>
          </a:xfrm>
          <a:prstGeom prst="rect">
            <a:avLst/>
          </a:prstGeom>
          <a:noFill/>
        </p:spPr>
        <p:txBody>
          <a:bodyPr wrap="square" rtlCol="0">
            <a:spAutoFit/>
          </a:bodyPr>
          <a:lstStyle/>
          <a:p>
            <a:endParaRPr kumimoji="1" lang="en-US" altLang="ja-JP" sz="800" dirty="0"/>
          </a:p>
          <a:p>
            <a:endParaRPr kumimoji="1" lang="en-US" altLang="ja-JP" sz="1050" dirty="0"/>
          </a:p>
        </p:txBody>
      </p:sp>
      <p:sp>
        <p:nvSpPr>
          <p:cNvPr id="7" name="スライド番号プレースホルダー 6">
            <a:extLst>
              <a:ext uri="{FF2B5EF4-FFF2-40B4-BE49-F238E27FC236}">
                <a16:creationId xmlns:a16="http://schemas.microsoft.com/office/drawing/2014/main" id="{669544BB-25D1-48FB-A469-B361A31545C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27408136"/>
      </p:ext>
    </p:extLst>
  </p:cSld>
  <p:clrMapOvr>
    <a:masterClrMapping/>
  </p:clrMapOvr>
  <mc:AlternateContent xmlns:mc="http://schemas.openxmlformats.org/markup-compatibility/2006" xmlns:p14="http://schemas.microsoft.com/office/powerpoint/2010/main">
    <mc:Choice Requires="p14">
      <p:transition spd="slow" p14:dur="2000" advTm="26114"/>
    </mc:Choice>
    <mc:Fallback xmlns="">
      <p:transition spd="slow" advTm="2611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3814D-1D9F-41A3-9751-42355616B100}"/>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2F84F5F0-EEED-4128-9975-AEBC31AD1AF2}"/>
              </a:ext>
            </a:extLst>
          </p:cNvPr>
          <p:cNvSpPr>
            <a:spLocks noGrp="1"/>
          </p:cNvSpPr>
          <p:nvPr>
            <p:ph idx="1"/>
          </p:nvPr>
        </p:nvSpPr>
        <p:spPr/>
        <p:txBody>
          <a:bodyPr>
            <a:normAutofit fontScale="85000" lnSpcReduction="10000"/>
          </a:bodyPr>
          <a:lstStyle/>
          <a:p>
            <a:r>
              <a:rPr lang="ja-JP" altLang="en-US" sz="2000" dirty="0">
                <a:solidFill>
                  <a:schemeClr val="tx1"/>
                </a:solidFill>
              </a:rPr>
              <a:t>結論</a:t>
            </a:r>
            <a:endParaRPr kumimoji="1" lang="en-US" altLang="ja-JP" sz="2000" dirty="0">
              <a:solidFill>
                <a:schemeClr val="tx1"/>
              </a:solidFill>
            </a:endParaRPr>
          </a:p>
          <a:p>
            <a:pPr lvl="1">
              <a:buFont typeface="Wingdings" panose="05000000000000000000" pitchFamily="2" charset="2"/>
              <a:buChar char="l"/>
            </a:pPr>
            <a:r>
              <a:rPr kumimoji="1" lang="en-US" altLang="ja-JP" sz="1800" dirty="0">
                <a:solidFill>
                  <a:schemeClr val="tx1"/>
                </a:solidFill>
              </a:rPr>
              <a:t>LMCLF</a:t>
            </a:r>
            <a:r>
              <a:rPr kumimoji="1" lang="ja-JP" altLang="en-US" sz="1800" dirty="0">
                <a:solidFill>
                  <a:schemeClr val="tx1"/>
                </a:solidFill>
              </a:rPr>
              <a:t>の改良手法を提案</a:t>
            </a:r>
            <a:endParaRPr kumimoji="1" lang="en-US" altLang="ja-JP" sz="1800" dirty="0">
              <a:solidFill>
                <a:schemeClr val="tx1"/>
              </a:solidFill>
            </a:endParaRPr>
          </a:p>
          <a:p>
            <a:pPr lvl="2">
              <a:buFont typeface="Wingdings" panose="05000000000000000000" pitchFamily="2" charset="2"/>
              <a:buChar char="Ø"/>
            </a:pPr>
            <a:r>
              <a:rPr kumimoji="1" lang="en-US" altLang="ja-JP" sz="1600" dirty="0"/>
              <a:t>2</a:t>
            </a:r>
            <a:r>
              <a:rPr kumimoji="1" lang="ja-JP" altLang="en-US" sz="1600" dirty="0"/>
              <a:t>ステップ先までのスケジュールタスクの評価値の合計</a:t>
            </a:r>
            <a:r>
              <a:rPr lang="ja-JP" altLang="en-US" sz="1600" dirty="0"/>
              <a:t>のうち最悪値</a:t>
            </a:r>
            <a:r>
              <a:rPr kumimoji="1" lang="ja-JP" altLang="en-US" sz="1600" dirty="0"/>
              <a:t>が最小となるような𝛼の決定</a:t>
            </a:r>
            <a:endParaRPr kumimoji="1" lang="en-US" altLang="ja-JP" sz="1500" dirty="0">
              <a:solidFill>
                <a:schemeClr val="tx1"/>
              </a:solidFill>
            </a:endParaRPr>
          </a:p>
          <a:p>
            <a:pPr lvl="2">
              <a:buFont typeface="Wingdings" panose="05000000000000000000" pitchFamily="2" charset="2"/>
              <a:buChar char="Ø"/>
            </a:pPr>
            <a:r>
              <a:rPr lang="ja-JP" altLang="en-US" sz="1700" dirty="0">
                <a:solidFill>
                  <a:schemeClr val="tx1"/>
                </a:solidFill>
              </a:rPr>
              <a:t>評価値により上位タスク群のみ探索を行うことで計算量の削減</a:t>
            </a:r>
            <a:endParaRPr lang="en-US" altLang="ja-JP" sz="1700" dirty="0">
              <a:solidFill>
                <a:schemeClr val="tx1"/>
              </a:solidFill>
            </a:endParaRPr>
          </a:p>
          <a:p>
            <a:pPr lvl="2">
              <a:buFont typeface="Wingdings" panose="05000000000000000000" pitchFamily="2" charset="2"/>
              <a:buChar char="Ø"/>
            </a:pPr>
            <a:r>
              <a:rPr lang="ja-JP" altLang="en-US" sz="1600" dirty="0">
                <a:solidFill>
                  <a:schemeClr val="tx1"/>
                </a:solidFill>
              </a:rPr>
              <a:t>余裕時間による</a:t>
            </a:r>
            <a:r>
              <a:rPr kumimoji="1" lang="ja-JP" altLang="en-US" sz="1600" dirty="0">
                <a:solidFill>
                  <a:schemeClr val="tx1"/>
                </a:solidFill>
              </a:rPr>
              <a:t>𝛼の調整を行うことでデッドラインを充足させる</a:t>
            </a:r>
            <a:endParaRPr kumimoji="1" lang="en-US" altLang="ja-JP" sz="1600" dirty="0">
              <a:solidFill>
                <a:schemeClr val="tx1"/>
              </a:solidFill>
            </a:endParaRPr>
          </a:p>
          <a:p>
            <a:pPr lvl="2">
              <a:buFont typeface="Wingdings" panose="05000000000000000000" pitchFamily="2" charset="2"/>
              <a:buChar char="Ø"/>
            </a:pPr>
            <a:endParaRPr kumimoji="1" lang="en-US" altLang="ja-JP" sz="1700" dirty="0">
              <a:solidFill>
                <a:schemeClr val="tx1"/>
              </a:solidFill>
            </a:endParaRPr>
          </a:p>
          <a:p>
            <a:pPr lvl="1">
              <a:buFont typeface="Wingdings" panose="05000000000000000000" pitchFamily="2" charset="2"/>
              <a:buChar char="l"/>
            </a:pPr>
            <a:r>
              <a:rPr lang="ja-JP" altLang="en-US" sz="1800" dirty="0">
                <a:solidFill>
                  <a:schemeClr val="tx1"/>
                </a:solidFill>
              </a:rPr>
              <a:t>従来手法や</a:t>
            </a:r>
            <a:r>
              <a:rPr lang="en-US" altLang="ja-JP" sz="1800" dirty="0">
                <a:solidFill>
                  <a:schemeClr val="tx1"/>
                </a:solidFill>
              </a:rPr>
              <a:t>LLF</a:t>
            </a:r>
            <a:r>
              <a:rPr lang="ja-JP" altLang="en-US" sz="1800" dirty="0">
                <a:solidFill>
                  <a:schemeClr val="tx1"/>
                </a:solidFill>
              </a:rPr>
              <a:t>よりもメモリやデッドラインミス回避の観点で優れていることを評価実験により示した</a:t>
            </a:r>
            <a:endParaRPr kumimoji="1" lang="en-US" altLang="ja-JP" sz="2000" dirty="0">
              <a:solidFill>
                <a:schemeClr val="tx1"/>
              </a:solidFill>
            </a:endParaRPr>
          </a:p>
          <a:p>
            <a:r>
              <a:rPr lang="ja-JP" altLang="en-US" sz="2000" dirty="0">
                <a:solidFill>
                  <a:schemeClr val="tx1"/>
                </a:solidFill>
              </a:rPr>
              <a:t>今後の課題</a:t>
            </a:r>
            <a:endParaRPr lang="en-US" altLang="ja-JP" sz="2000" dirty="0">
              <a:solidFill>
                <a:schemeClr val="tx1"/>
              </a:solidFill>
            </a:endParaRPr>
          </a:p>
          <a:p>
            <a:pPr lvl="1">
              <a:buFont typeface="Wingdings" panose="05000000000000000000" pitchFamily="2" charset="2"/>
              <a:buChar char="l"/>
            </a:pPr>
            <a:r>
              <a:rPr lang="ja-JP" altLang="en-US" sz="1800" dirty="0">
                <a:solidFill>
                  <a:schemeClr val="tx1"/>
                </a:solidFill>
                <a:effectLst/>
                <a:latin typeface="+mn-ea"/>
                <a:cs typeface="Times New Roman" panose="02020603050405020304" pitchFamily="18" charset="0"/>
              </a:rPr>
              <a:t>より多くのタスクセットで</a:t>
            </a:r>
            <a:r>
              <a:rPr lang="ja-JP" altLang="en-US" sz="1800" dirty="0">
                <a:solidFill>
                  <a:schemeClr val="tx1"/>
                </a:solidFill>
                <a:latin typeface="+mn-ea"/>
                <a:cs typeface="Times New Roman" panose="02020603050405020304" pitchFamily="18" charset="0"/>
              </a:rPr>
              <a:t>実験評価</a:t>
            </a:r>
            <a:endParaRPr lang="en-US" altLang="ja-JP" sz="1800" dirty="0">
              <a:solidFill>
                <a:schemeClr val="tx1"/>
              </a:solidFill>
              <a:latin typeface="+mn-ea"/>
              <a:cs typeface="Times New Roman" panose="02020603050405020304" pitchFamily="18" charset="0"/>
            </a:endParaRPr>
          </a:p>
          <a:p>
            <a:pPr lvl="1">
              <a:buFont typeface="Wingdings" panose="05000000000000000000" pitchFamily="2" charset="2"/>
              <a:buChar char="l"/>
            </a:pPr>
            <a:r>
              <a:rPr lang="ja-JP" altLang="ja-JP" sz="1800" dirty="0">
                <a:solidFill>
                  <a:schemeClr val="tx1"/>
                </a:solidFill>
                <a:effectLst/>
                <a:latin typeface="+mn-ea"/>
                <a:cs typeface="Times New Roman" panose="02020603050405020304" pitchFamily="18" charset="0"/>
              </a:rPr>
              <a:t>提案手法</a:t>
            </a:r>
            <a:r>
              <a:rPr lang="ja-JP" altLang="en-US" sz="1800" dirty="0">
                <a:solidFill>
                  <a:schemeClr val="tx1"/>
                </a:solidFill>
                <a:latin typeface="+mn-ea"/>
                <a:cs typeface="Times New Roman" panose="02020603050405020304" pitchFamily="18" charset="0"/>
              </a:rPr>
              <a:t>の</a:t>
            </a:r>
            <a:r>
              <a:rPr lang="ja-JP" altLang="en-US" sz="1800" dirty="0">
                <a:solidFill>
                  <a:schemeClr val="tx1"/>
                </a:solidFill>
                <a:effectLst/>
                <a:latin typeface="+mn-ea"/>
                <a:cs typeface="Times New Roman" panose="02020603050405020304" pitchFamily="18" charset="0"/>
              </a:rPr>
              <a:t>有効性の理論的</a:t>
            </a:r>
            <a:r>
              <a:rPr lang="ja-JP" altLang="en-US" sz="1800" dirty="0">
                <a:solidFill>
                  <a:schemeClr val="tx1"/>
                </a:solidFill>
                <a:latin typeface="+mn-ea"/>
                <a:cs typeface="Times New Roman" panose="02020603050405020304" pitchFamily="18" charset="0"/>
              </a:rPr>
              <a:t>に証明</a:t>
            </a:r>
            <a:endParaRPr lang="en-US" altLang="ja-JP" sz="1800" dirty="0">
              <a:solidFill>
                <a:schemeClr val="tx1"/>
              </a:solidFill>
              <a:latin typeface="+mn-ea"/>
            </a:endParaRPr>
          </a:p>
        </p:txBody>
      </p:sp>
      <p:sp>
        <p:nvSpPr>
          <p:cNvPr id="4" name="日付プレースホルダー 3">
            <a:extLst>
              <a:ext uri="{FF2B5EF4-FFF2-40B4-BE49-F238E27FC236}">
                <a16:creationId xmlns:a16="http://schemas.microsoft.com/office/drawing/2014/main" id="{8219495E-1185-4CCF-ABB0-67D3EF3DE57A}"/>
              </a:ext>
            </a:extLst>
          </p:cNvPr>
          <p:cNvSpPr>
            <a:spLocks noGrp="1"/>
          </p:cNvSpPr>
          <p:nvPr>
            <p:ph type="dt" sz="half" idx="10"/>
          </p:nvPr>
        </p:nvSpPr>
        <p:spPr/>
        <p:txBody>
          <a:bodyPr/>
          <a:lstStyle/>
          <a:p>
            <a:fld id="{451B8428-2676-4BD4-9441-CA4C9C7214E5}" type="datetime1">
              <a:rPr lang="ja-JP" altLang="en-US" smtClean="0"/>
              <a:t>2022/1/12</a:t>
            </a:fld>
            <a:endParaRPr lang="en-US" dirty="0"/>
          </a:p>
        </p:txBody>
      </p:sp>
      <p:sp>
        <p:nvSpPr>
          <p:cNvPr id="6" name="スライド番号プレースホルダー 5">
            <a:extLst>
              <a:ext uri="{FF2B5EF4-FFF2-40B4-BE49-F238E27FC236}">
                <a16:creationId xmlns:a16="http://schemas.microsoft.com/office/drawing/2014/main" id="{A5933FBB-A722-4BC8-B70E-7425487C39AC}"/>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223416890"/>
      </p:ext>
    </p:extLst>
  </p:cSld>
  <p:clrMapOvr>
    <a:masterClrMapping/>
  </p:clrMapOvr>
  <mc:AlternateContent xmlns:mc="http://schemas.openxmlformats.org/markup-compatibility/2006" xmlns:p14="http://schemas.microsoft.com/office/powerpoint/2010/main">
    <mc:Choice Requires="p14">
      <p:transition spd="slow" p14:dur="2000" advTm="54900"/>
    </mc:Choice>
    <mc:Fallback xmlns="">
      <p:transition spd="slow" advTm="54900"/>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7F658-3EA0-446B-ADA0-77AE98D74566}"/>
              </a:ext>
            </a:extLst>
          </p:cNvPr>
          <p:cNvSpPr>
            <a:spLocks noGrp="1"/>
          </p:cNvSpPr>
          <p:nvPr>
            <p:ph type="title"/>
          </p:nvPr>
        </p:nvSpPr>
        <p:spPr/>
        <p:txBody>
          <a:bodyPr/>
          <a:lstStyle/>
          <a:p>
            <a:r>
              <a:rPr lang="ja-JP" altLang="en-US" dirty="0"/>
              <a:t>ステップ数</a:t>
            </a:r>
            <a:r>
              <a:rPr kumimoji="1" lang="ja-JP" altLang="en-US" dirty="0"/>
              <a:t>比較</a:t>
            </a:r>
          </a:p>
        </p:txBody>
      </p:sp>
      <p:pic>
        <p:nvPicPr>
          <p:cNvPr id="7" name="コンテンツ プレースホルダー 6">
            <a:extLst>
              <a:ext uri="{FF2B5EF4-FFF2-40B4-BE49-F238E27FC236}">
                <a16:creationId xmlns:a16="http://schemas.microsoft.com/office/drawing/2014/main" id="{934463F6-D37B-482A-B399-2AB5F09F1EC8}"/>
              </a:ext>
            </a:extLst>
          </p:cNvPr>
          <p:cNvPicPr>
            <a:picLocks noGrp="1" noChangeAspect="1"/>
          </p:cNvPicPr>
          <p:nvPr>
            <p:ph idx="1"/>
          </p:nvPr>
        </p:nvPicPr>
        <p:blipFill>
          <a:blip r:embed="rId2"/>
          <a:stretch>
            <a:fillRect/>
          </a:stretch>
        </p:blipFill>
        <p:spPr>
          <a:xfrm>
            <a:off x="2121195" y="1954304"/>
            <a:ext cx="5854709" cy="3071245"/>
          </a:xfrm>
          <a:prstGeom prst="rect">
            <a:avLst/>
          </a:prstGeom>
        </p:spPr>
      </p:pic>
      <p:sp>
        <p:nvSpPr>
          <p:cNvPr id="4" name="日付プレースホルダー 3">
            <a:extLst>
              <a:ext uri="{FF2B5EF4-FFF2-40B4-BE49-F238E27FC236}">
                <a16:creationId xmlns:a16="http://schemas.microsoft.com/office/drawing/2014/main" id="{08D497FD-1FB5-4A05-BD60-0B0BA8872488}"/>
              </a:ext>
            </a:extLst>
          </p:cNvPr>
          <p:cNvSpPr>
            <a:spLocks noGrp="1"/>
          </p:cNvSpPr>
          <p:nvPr>
            <p:ph type="dt" sz="half" idx="10"/>
          </p:nvPr>
        </p:nvSpPr>
        <p:spPr/>
        <p:txBody>
          <a:bodyPr/>
          <a:lstStyle/>
          <a:p>
            <a:fld id="{5527A2C3-C610-4603-9D33-9B8F70F3A57B}" type="datetime1">
              <a:rPr lang="ja-JP" altLang="en-US" smtClean="0"/>
              <a:t>2022/1/12</a:t>
            </a:fld>
            <a:endParaRPr lang="en-US" dirty="0"/>
          </a:p>
        </p:txBody>
      </p:sp>
      <p:sp>
        <p:nvSpPr>
          <p:cNvPr id="5" name="スライド番号プレースホルダー 4">
            <a:extLst>
              <a:ext uri="{FF2B5EF4-FFF2-40B4-BE49-F238E27FC236}">
                <a16:creationId xmlns:a16="http://schemas.microsoft.com/office/drawing/2014/main" id="{EB03C767-462A-445C-BF3B-5A2D1C074BAF}"/>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8" name="テキスト ボックス 7">
            <a:extLst>
              <a:ext uri="{FF2B5EF4-FFF2-40B4-BE49-F238E27FC236}">
                <a16:creationId xmlns:a16="http://schemas.microsoft.com/office/drawing/2014/main" id="{176C64EC-E1BE-47CF-B7B3-0987C15184D0}"/>
              </a:ext>
            </a:extLst>
          </p:cNvPr>
          <p:cNvSpPr txBox="1"/>
          <p:nvPr/>
        </p:nvSpPr>
        <p:spPr>
          <a:xfrm>
            <a:off x="2121195" y="5443870"/>
            <a:ext cx="6609907"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結果的にステップ数</a:t>
            </a:r>
            <a:r>
              <a:rPr kumimoji="1" lang="en-US" altLang="ja-JP" dirty="0"/>
              <a:t>1</a:t>
            </a:r>
            <a:r>
              <a:rPr kumimoji="1" lang="ja-JP" altLang="en-US" dirty="0"/>
              <a:t>もステップ数</a:t>
            </a:r>
            <a:r>
              <a:rPr kumimoji="1" lang="en-US" altLang="ja-JP" dirty="0"/>
              <a:t>2</a:t>
            </a:r>
            <a:r>
              <a:rPr kumimoji="1" lang="ja-JP" altLang="en-US" dirty="0"/>
              <a:t>も精度はあまり変わらない</a:t>
            </a:r>
          </a:p>
        </p:txBody>
      </p:sp>
    </p:spTree>
    <p:extLst>
      <p:ext uri="{BB962C8B-B14F-4D97-AF65-F5344CB8AC3E}">
        <p14:creationId xmlns:p14="http://schemas.microsoft.com/office/powerpoint/2010/main" val="3373478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8A17A1-5CF8-4700-874D-244E8316E6C7}"/>
              </a:ext>
            </a:extLst>
          </p:cNvPr>
          <p:cNvSpPr>
            <a:spLocks noGrp="1"/>
          </p:cNvSpPr>
          <p:nvPr>
            <p:ph type="title"/>
          </p:nvPr>
        </p:nvSpPr>
        <p:spPr/>
        <p:txBody>
          <a:bodyPr/>
          <a:lstStyle/>
          <a:p>
            <a:r>
              <a:rPr kumimoji="1" lang="ja-JP" altLang="en-US" dirty="0"/>
              <a:t>演算の効率化</a:t>
            </a:r>
          </a:p>
        </p:txBody>
      </p:sp>
      <p:sp>
        <p:nvSpPr>
          <p:cNvPr id="3" name="コンテンツ プレースホルダー 2">
            <a:extLst>
              <a:ext uri="{FF2B5EF4-FFF2-40B4-BE49-F238E27FC236}">
                <a16:creationId xmlns:a16="http://schemas.microsoft.com/office/drawing/2014/main" id="{695A8A4B-276D-49C6-B3C1-B7EEF86F5DFE}"/>
              </a:ext>
            </a:extLst>
          </p:cNvPr>
          <p:cNvSpPr>
            <a:spLocks noGrp="1"/>
          </p:cNvSpPr>
          <p:nvPr>
            <p:ph idx="1"/>
          </p:nvPr>
        </p:nvSpPr>
        <p:spPr/>
        <p:txBody>
          <a:bodyPr/>
          <a:lstStyle/>
          <a:p>
            <a:r>
              <a:rPr lang="ja-JP" altLang="ja-JP" sz="1800" dirty="0">
                <a:effectLst/>
                <a:latin typeface="+mn-ea"/>
                <a:cs typeface="Times New Roman" panose="02020603050405020304" pitchFamily="18" charset="0"/>
              </a:rPr>
              <a:t>優先度計算を固定小数点演算やシフト演算を用いて効率化</a:t>
            </a:r>
            <a:endParaRPr lang="en-US" altLang="ja-JP" sz="1800" dirty="0">
              <a:effectLst/>
              <a:latin typeface="+mn-ea"/>
              <a:cs typeface="Times New Roman" panose="02020603050405020304" pitchFamily="18" charset="0"/>
            </a:endParaRPr>
          </a:p>
          <a:p>
            <a:endParaRPr lang="en-US" altLang="ja-JP" dirty="0">
              <a:latin typeface="+mn-ea"/>
              <a:cs typeface="Times New Roman" panose="02020603050405020304" pitchFamily="18" charset="0"/>
            </a:endParaRPr>
          </a:p>
          <a:p>
            <a:endParaRPr lang="en-US" altLang="ja-JP" sz="1800" dirty="0">
              <a:effectLst/>
              <a:latin typeface="+mn-ea"/>
              <a:cs typeface="Times New Roman" panose="02020603050405020304" pitchFamily="18" charset="0"/>
            </a:endParaRPr>
          </a:p>
          <a:p>
            <a:endParaRPr lang="en-US" altLang="ja-JP" dirty="0">
              <a:latin typeface="+mn-ea"/>
              <a:cs typeface="Times New Roman" panose="02020603050405020304" pitchFamily="18" charset="0"/>
            </a:endParaRPr>
          </a:p>
          <a:p>
            <a:r>
              <a:rPr lang="ja-JP" altLang="en-US" dirty="0">
                <a:latin typeface="+mn-ea"/>
                <a:cs typeface="Times New Roman" panose="02020603050405020304" pitchFamily="18" charset="0"/>
              </a:rPr>
              <a:t>オーバヘッドを低減させることが可能</a:t>
            </a:r>
            <a:endParaRPr lang="en-US" altLang="ja-JP" sz="1800" dirty="0">
              <a:effectLst/>
              <a:latin typeface="+mn-ea"/>
              <a:cs typeface="Times New Roman" panose="02020603050405020304" pitchFamily="18" charset="0"/>
            </a:endParaRPr>
          </a:p>
          <a:p>
            <a:endParaRPr kumimoji="1" lang="ja-JP" altLang="en-US" dirty="0">
              <a:latin typeface="+mn-ea"/>
            </a:endParaRPr>
          </a:p>
        </p:txBody>
      </p:sp>
      <p:sp>
        <p:nvSpPr>
          <p:cNvPr id="4" name="日付プレースホルダー 3">
            <a:extLst>
              <a:ext uri="{FF2B5EF4-FFF2-40B4-BE49-F238E27FC236}">
                <a16:creationId xmlns:a16="http://schemas.microsoft.com/office/drawing/2014/main" id="{9AC7C7FA-F856-4C13-8D3A-D35628FD1528}"/>
              </a:ext>
            </a:extLst>
          </p:cNvPr>
          <p:cNvSpPr>
            <a:spLocks noGrp="1"/>
          </p:cNvSpPr>
          <p:nvPr>
            <p:ph type="dt" sz="half" idx="10"/>
          </p:nvPr>
        </p:nvSpPr>
        <p:spPr/>
        <p:txBody>
          <a:bodyPr/>
          <a:lstStyle/>
          <a:p>
            <a:fld id="{5527A2C3-C610-4603-9D33-9B8F70F3A57B}" type="datetime1">
              <a:rPr lang="ja-JP" altLang="en-US" smtClean="0"/>
              <a:t>2022/1/12</a:t>
            </a:fld>
            <a:endParaRPr lang="en-US" dirty="0"/>
          </a:p>
        </p:txBody>
      </p:sp>
      <p:sp>
        <p:nvSpPr>
          <p:cNvPr id="5" name="スライド番号プレースホルダー 4">
            <a:extLst>
              <a:ext uri="{FF2B5EF4-FFF2-40B4-BE49-F238E27FC236}">
                <a16:creationId xmlns:a16="http://schemas.microsoft.com/office/drawing/2014/main" id="{F7EC5AFC-619C-4D7E-9E78-AE57E5518A57}"/>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矢印: 下 6">
            <a:extLst>
              <a:ext uri="{FF2B5EF4-FFF2-40B4-BE49-F238E27FC236}">
                <a16:creationId xmlns:a16="http://schemas.microsoft.com/office/drawing/2014/main" id="{FBBE6489-070C-4F63-8AD6-F71FD23048FD}"/>
              </a:ext>
            </a:extLst>
          </p:cNvPr>
          <p:cNvSpPr/>
          <p:nvPr/>
        </p:nvSpPr>
        <p:spPr>
          <a:xfrm>
            <a:off x="4410269" y="2648918"/>
            <a:ext cx="323461" cy="95410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984714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27D499-4333-423C-B5AE-265367016E90}"/>
              </a:ext>
            </a:extLst>
          </p:cNvPr>
          <p:cNvSpPr>
            <a:spLocks noGrp="1"/>
          </p:cNvSpPr>
          <p:nvPr>
            <p:ph type="title"/>
          </p:nvPr>
        </p:nvSpPr>
        <p:spPr/>
        <p:txBody>
          <a:bodyPr/>
          <a:lstStyle/>
          <a:p>
            <a:r>
              <a:rPr kumimoji="1" lang="ja-JP" altLang="en-US" dirty="0"/>
              <a:t>演算の効率化</a:t>
            </a:r>
          </a:p>
        </p:txBody>
      </p:sp>
      <p:pic>
        <p:nvPicPr>
          <p:cNvPr id="7" name="コンテンツ プレースホルダー 6">
            <a:extLst>
              <a:ext uri="{FF2B5EF4-FFF2-40B4-BE49-F238E27FC236}">
                <a16:creationId xmlns:a16="http://schemas.microsoft.com/office/drawing/2014/main" id="{121F5D83-4549-4054-BD14-3907BAD56A3D}"/>
              </a:ext>
            </a:extLst>
          </p:cNvPr>
          <p:cNvPicPr>
            <a:picLocks noGrp="1" noChangeAspect="1"/>
          </p:cNvPicPr>
          <p:nvPr>
            <p:ph idx="1"/>
          </p:nvPr>
        </p:nvPicPr>
        <p:blipFill>
          <a:blip r:embed="rId2"/>
          <a:stretch>
            <a:fillRect/>
          </a:stretch>
        </p:blipFill>
        <p:spPr>
          <a:xfrm>
            <a:off x="1945201" y="1996316"/>
            <a:ext cx="6209971" cy="3107312"/>
          </a:xfrm>
          <a:prstGeom prst="rect">
            <a:avLst/>
          </a:prstGeom>
        </p:spPr>
      </p:pic>
      <p:sp>
        <p:nvSpPr>
          <p:cNvPr id="4" name="日付プレースホルダー 3">
            <a:extLst>
              <a:ext uri="{FF2B5EF4-FFF2-40B4-BE49-F238E27FC236}">
                <a16:creationId xmlns:a16="http://schemas.microsoft.com/office/drawing/2014/main" id="{9FA75DA3-0B39-4804-B3FF-A0B218C3AAEE}"/>
              </a:ext>
            </a:extLst>
          </p:cNvPr>
          <p:cNvSpPr>
            <a:spLocks noGrp="1"/>
          </p:cNvSpPr>
          <p:nvPr>
            <p:ph type="dt" sz="half" idx="10"/>
          </p:nvPr>
        </p:nvSpPr>
        <p:spPr/>
        <p:txBody>
          <a:bodyPr/>
          <a:lstStyle/>
          <a:p>
            <a:fld id="{5527A2C3-C610-4603-9D33-9B8F70F3A57B}" type="datetime1">
              <a:rPr lang="ja-JP" altLang="en-US" smtClean="0"/>
              <a:t>2022/1/12</a:t>
            </a:fld>
            <a:endParaRPr lang="en-US" dirty="0"/>
          </a:p>
        </p:txBody>
      </p:sp>
      <p:sp>
        <p:nvSpPr>
          <p:cNvPr id="5" name="スライド番号プレースホルダー 4">
            <a:extLst>
              <a:ext uri="{FF2B5EF4-FFF2-40B4-BE49-F238E27FC236}">
                <a16:creationId xmlns:a16="http://schemas.microsoft.com/office/drawing/2014/main" id="{41663948-D1DF-4BDE-AA9B-CFBB2951D58B}"/>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8" name="テキスト ボックス 7">
            <a:extLst>
              <a:ext uri="{FF2B5EF4-FFF2-40B4-BE49-F238E27FC236}">
                <a16:creationId xmlns:a16="http://schemas.microsoft.com/office/drawing/2014/main" id="{82861D7C-0912-4883-B759-E1FD895209C7}"/>
              </a:ext>
            </a:extLst>
          </p:cNvPr>
          <p:cNvSpPr txBox="1"/>
          <p:nvPr/>
        </p:nvSpPr>
        <p:spPr>
          <a:xfrm>
            <a:off x="1945201" y="5406656"/>
            <a:ext cx="6244017" cy="646331"/>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dirty="0">
                <a:solidFill>
                  <a:srgbClr val="FF0000"/>
                </a:solidFill>
              </a:rPr>
              <a:t>総メモリ使用量を同程度に削減</a:t>
            </a:r>
            <a:r>
              <a:rPr kumimoji="1" lang="ja-JP" altLang="en-US" dirty="0"/>
              <a:t>しながら</a:t>
            </a:r>
            <a:r>
              <a:rPr kumimoji="1" lang="ja-JP" altLang="en-US" dirty="0">
                <a:solidFill>
                  <a:srgbClr val="FF0000"/>
                </a:solidFill>
              </a:rPr>
              <a:t>実行時間を削減</a:t>
            </a:r>
            <a:endParaRPr kumimoji="1" lang="en-US" altLang="ja-JP" dirty="0">
              <a:solidFill>
                <a:srgbClr val="FF0000"/>
              </a:solidFill>
            </a:endParaRPr>
          </a:p>
          <a:p>
            <a:r>
              <a:rPr kumimoji="1" lang="ja-JP" altLang="en-US" dirty="0"/>
              <a:t>　 することができている</a:t>
            </a:r>
          </a:p>
        </p:txBody>
      </p:sp>
    </p:spTree>
    <p:extLst>
      <p:ext uri="{BB962C8B-B14F-4D97-AF65-F5344CB8AC3E}">
        <p14:creationId xmlns:p14="http://schemas.microsoft.com/office/powerpoint/2010/main" val="21046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DD5BE-F900-443C-A2EA-89B5006B0F84}"/>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9D230059-C17C-48A4-AA28-F09BEB9044A8}"/>
              </a:ext>
            </a:extLst>
          </p:cNvPr>
          <p:cNvSpPr>
            <a:spLocks noGrp="1"/>
          </p:cNvSpPr>
          <p:nvPr>
            <p:ph idx="1"/>
          </p:nvPr>
        </p:nvSpPr>
        <p:spPr/>
        <p:txBody>
          <a:bodyPr>
            <a:normAutofit fontScale="92500" lnSpcReduction="20000"/>
          </a:bodyPr>
          <a:lstStyle/>
          <a:p>
            <a:r>
              <a:rPr kumimoji="1" lang="ja-JP" altLang="en-US" dirty="0">
                <a:solidFill>
                  <a:schemeClr val="tx1"/>
                </a:solidFill>
              </a:rPr>
              <a:t>メモリ削減技術</a:t>
            </a:r>
            <a:endParaRPr kumimoji="1" lang="en-US" altLang="ja-JP" dirty="0">
              <a:solidFill>
                <a:schemeClr val="tx1"/>
              </a:solidFill>
            </a:endParaRPr>
          </a:p>
          <a:p>
            <a:pPr marL="0" indent="0">
              <a:buNone/>
            </a:pPr>
            <a:r>
              <a:rPr kumimoji="1" lang="ja-JP" altLang="en-US" dirty="0"/>
              <a:t>　</a:t>
            </a:r>
            <a:r>
              <a:rPr kumimoji="1" lang="ja-JP" altLang="en-US" dirty="0">
                <a:solidFill>
                  <a:srgbClr val="FF0000"/>
                </a:solidFill>
              </a:rPr>
              <a:t>静的解析</a:t>
            </a:r>
            <a:r>
              <a:rPr kumimoji="1" lang="ja-JP" altLang="en-US" dirty="0">
                <a:solidFill>
                  <a:schemeClr val="tx1"/>
                </a:solidFill>
              </a:rPr>
              <a:t>によるメモリ削減</a:t>
            </a:r>
            <a:endParaRPr kumimoji="1" lang="en-US" altLang="ja-JP" dirty="0">
              <a:solidFill>
                <a:schemeClr val="tx1"/>
              </a:solidFill>
            </a:endParaRPr>
          </a:p>
          <a:p>
            <a:pPr>
              <a:buFont typeface="+mj-lt"/>
              <a:buAutoNum type="arabicPeriod"/>
            </a:pPr>
            <a:r>
              <a:rPr lang="ja-JP" altLang="en-US" dirty="0">
                <a:solidFill>
                  <a:schemeClr val="tx1"/>
                </a:solidFill>
              </a:rPr>
              <a:t>プログラミング言語</a:t>
            </a:r>
            <a:r>
              <a:rPr lang="en-US" altLang="ja-JP" dirty="0">
                <a:solidFill>
                  <a:schemeClr val="tx1"/>
                </a:solidFill>
              </a:rPr>
              <a:t>SHIM</a:t>
            </a:r>
            <a:r>
              <a:rPr lang="ja-JP" altLang="en-US" dirty="0">
                <a:solidFill>
                  <a:schemeClr val="tx1"/>
                </a:solidFill>
              </a:rPr>
              <a:t>におけるメモリ削減</a:t>
            </a:r>
            <a:r>
              <a:rPr lang="en-US" altLang="ja-JP" dirty="0">
                <a:solidFill>
                  <a:schemeClr val="tx1"/>
                </a:solidFill>
              </a:rPr>
              <a:t>[2]</a:t>
            </a:r>
          </a:p>
          <a:p>
            <a:pPr>
              <a:buFont typeface="+mj-lt"/>
              <a:buAutoNum type="arabicPeriod"/>
            </a:pPr>
            <a:r>
              <a:rPr lang="ja-JP" altLang="en-US" dirty="0">
                <a:solidFill>
                  <a:schemeClr val="tx1"/>
                </a:solidFill>
              </a:rPr>
              <a:t>バッファ共有によるメモリ削減</a:t>
            </a:r>
            <a:r>
              <a:rPr lang="en-US" altLang="ja-JP" dirty="0">
                <a:solidFill>
                  <a:schemeClr val="tx1"/>
                </a:solidFill>
              </a:rPr>
              <a:t>[3]</a:t>
            </a:r>
          </a:p>
          <a:p>
            <a:pPr marL="0" indent="0">
              <a:buNone/>
            </a:pPr>
            <a:endParaRPr lang="en-US" altLang="ja-JP" dirty="0">
              <a:solidFill>
                <a:schemeClr val="tx1"/>
              </a:solidFill>
            </a:endParaRPr>
          </a:p>
          <a:p>
            <a:pPr marL="0" indent="0">
              <a:buNone/>
            </a:pPr>
            <a:r>
              <a:rPr lang="ja-JP" altLang="en-US" dirty="0">
                <a:solidFill>
                  <a:schemeClr val="tx1"/>
                </a:solidFill>
              </a:rPr>
              <a:t>　　　　　</a:t>
            </a:r>
            <a:r>
              <a:rPr lang="ja-JP" altLang="en-US" sz="1800" dirty="0">
                <a:solidFill>
                  <a:schemeClr val="tx1"/>
                </a:solidFill>
                <a:effectLst/>
                <a:latin typeface="Meiryo UI" panose="020B0604030504040204" pitchFamily="50" charset="-128"/>
                <a:ea typeface="Meiryo UI" panose="020B0604030504040204" pitchFamily="50" charset="-128"/>
              </a:rPr>
              <a:t>マルチタスクシステムは状態数がタスク数に対して</a:t>
            </a:r>
            <a:endParaRPr lang="en-US" altLang="ja-JP" sz="1800" dirty="0">
              <a:solidFill>
                <a:schemeClr val="tx1"/>
              </a:solidFill>
              <a:effectLst/>
              <a:latin typeface="Meiryo UI" panose="020B0604030504040204" pitchFamily="50" charset="-128"/>
              <a:ea typeface="Meiryo UI" panose="020B0604030504040204" pitchFamily="50" charset="-128"/>
            </a:endParaRPr>
          </a:p>
          <a:p>
            <a:pPr marL="0" indent="0">
              <a:buNone/>
            </a:pPr>
            <a:r>
              <a:rPr lang="ja-JP" altLang="en-US" sz="1800" dirty="0">
                <a:solidFill>
                  <a:schemeClr val="tx1"/>
                </a:solidFill>
                <a:effectLst/>
                <a:latin typeface="Meiryo UI" panose="020B0604030504040204" pitchFamily="50" charset="-128"/>
                <a:ea typeface="Meiryo UI" panose="020B0604030504040204" pitchFamily="50" charset="-128"/>
              </a:rPr>
              <a:t>　　　　　　　 指数関数的に増大するため</a:t>
            </a:r>
            <a:r>
              <a:rPr lang="en-US" altLang="ja-JP" sz="1800" dirty="0">
                <a:solidFill>
                  <a:schemeClr val="tx1"/>
                </a:solidFill>
                <a:effectLst/>
                <a:latin typeface="Meiryo UI" panose="020B0604030504040204" pitchFamily="50" charset="-128"/>
                <a:ea typeface="Meiryo UI" panose="020B0604030504040204" pitchFamily="50" charset="-128"/>
              </a:rPr>
              <a:t>,</a:t>
            </a:r>
            <a:r>
              <a:rPr lang="ja-JP" altLang="en-US" sz="1800" dirty="0">
                <a:solidFill>
                  <a:schemeClr val="tx1"/>
                </a:solidFill>
                <a:effectLst/>
                <a:latin typeface="Meiryo UI" panose="020B0604030504040204" pitchFamily="50" charset="-128"/>
                <a:ea typeface="Meiryo UI" panose="020B0604030504040204" pitchFamily="50" charset="-128"/>
              </a:rPr>
              <a:t>実用規模のシステムに</a:t>
            </a:r>
            <a:endParaRPr lang="en-US" altLang="ja-JP" sz="1800" dirty="0">
              <a:solidFill>
                <a:schemeClr val="tx1"/>
              </a:solidFill>
              <a:effectLst/>
              <a:latin typeface="Meiryo UI" panose="020B0604030504040204" pitchFamily="50" charset="-128"/>
              <a:ea typeface="Meiryo UI" panose="020B0604030504040204" pitchFamily="50" charset="-128"/>
            </a:endParaRPr>
          </a:p>
          <a:p>
            <a:pPr marL="0" indent="0">
              <a:buNone/>
            </a:pPr>
            <a:r>
              <a:rPr lang="ja-JP" altLang="en-US" sz="1800" dirty="0">
                <a:solidFill>
                  <a:schemeClr val="tx1"/>
                </a:solidFill>
                <a:effectLst/>
                <a:latin typeface="Meiryo UI" panose="020B0604030504040204" pitchFamily="50" charset="-128"/>
                <a:ea typeface="Meiryo UI" panose="020B0604030504040204" pitchFamily="50" charset="-128"/>
              </a:rPr>
              <a:t>　　　　　　　 対しては静的解析が困難</a:t>
            </a:r>
            <a:endParaRPr lang="en-US" altLang="ja-JP" sz="1800" dirty="0">
              <a:solidFill>
                <a:schemeClr val="tx1"/>
              </a:solidFill>
              <a:effectLst/>
              <a:latin typeface="Meiryo UI" panose="020B0604030504040204" pitchFamily="50" charset="-128"/>
              <a:ea typeface="Meiryo UI" panose="020B0604030504040204" pitchFamily="50" charset="-128"/>
            </a:endParaRPr>
          </a:p>
          <a:p>
            <a:pPr marL="0" indent="0">
              <a:buNone/>
            </a:pPr>
            <a:endParaRPr lang="en-US" altLang="ja-JP" dirty="0">
              <a:solidFill>
                <a:schemeClr val="tx1"/>
              </a:solidFill>
            </a:endParaRPr>
          </a:p>
          <a:p>
            <a:r>
              <a:rPr lang="ja-JP" altLang="en-US" dirty="0">
                <a:solidFill>
                  <a:schemeClr val="tx1"/>
                </a:solidFill>
              </a:rPr>
              <a:t>従来研究で動的解析によるメモリ削減手法が提案</a:t>
            </a:r>
            <a:endParaRPr lang="en-US" altLang="ja-JP" dirty="0">
              <a:solidFill>
                <a:schemeClr val="tx1"/>
              </a:solidFill>
            </a:endParaRPr>
          </a:p>
          <a:p>
            <a:pPr marL="0" indent="0" algn="ctr">
              <a:buNone/>
            </a:pPr>
            <a:r>
              <a:rPr lang="en-US" altLang="ja-JP" sz="1800" b="1" dirty="0">
                <a:effectLst/>
                <a:latin typeface="Times New Roman" panose="02020603050405020304" pitchFamily="18" charset="0"/>
                <a:ea typeface="ＭＳ 明朝" panose="02020609040205080304" pitchFamily="17" charset="-128"/>
              </a:rPr>
              <a:t>Least Memory, remaining Computation-time, and Laxity First[4]</a:t>
            </a:r>
            <a:endParaRPr lang="en-US" altLang="ja-JP" b="1" dirty="0"/>
          </a:p>
        </p:txBody>
      </p:sp>
      <p:sp>
        <p:nvSpPr>
          <p:cNvPr id="4" name="日付プレースホルダー 3">
            <a:extLst>
              <a:ext uri="{FF2B5EF4-FFF2-40B4-BE49-F238E27FC236}">
                <a16:creationId xmlns:a16="http://schemas.microsoft.com/office/drawing/2014/main" id="{1F0ED0A9-3FA2-433A-B749-687E56DF7310}"/>
              </a:ext>
            </a:extLst>
          </p:cNvPr>
          <p:cNvSpPr>
            <a:spLocks noGrp="1"/>
          </p:cNvSpPr>
          <p:nvPr>
            <p:ph type="dt" sz="half" idx="10"/>
          </p:nvPr>
        </p:nvSpPr>
        <p:spPr/>
        <p:txBody>
          <a:bodyPr/>
          <a:lstStyle/>
          <a:p>
            <a:fld id="{D3A5BF4F-EEC3-432C-92A2-B6D678BC0C73}" type="datetime1">
              <a:rPr lang="ja-JP" altLang="en-US" smtClean="0"/>
              <a:t>2022/1/12</a:t>
            </a:fld>
            <a:endParaRPr lang="en-US" dirty="0"/>
          </a:p>
        </p:txBody>
      </p:sp>
      <p:sp>
        <p:nvSpPr>
          <p:cNvPr id="6" name="テキスト ボックス 5">
            <a:extLst>
              <a:ext uri="{FF2B5EF4-FFF2-40B4-BE49-F238E27FC236}">
                <a16:creationId xmlns:a16="http://schemas.microsoft.com/office/drawing/2014/main" id="{C51A0284-7DDB-4CDA-9BAA-017732ABEF25}"/>
              </a:ext>
            </a:extLst>
          </p:cNvPr>
          <p:cNvSpPr txBox="1"/>
          <p:nvPr/>
        </p:nvSpPr>
        <p:spPr>
          <a:xfrm>
            <a:off x="1942415" y="5903893"/>
            <a:ext cx="5863856" cy="954107"/>
          </a:xfrm>
          <a:prstGeom prst="rect">
            <a:avLst/>
          </a:prstGeom>
          <a:noFill/>
        </p:spPr>
        <p:txBody>
          <a:bodyPr wrap="square" rtlCol="0">
            <a:spAutoFit/>
          </a:bodyPr>
          <a:lstStyle/>
          <a:p>
            <a:r>
              <a:rPr lang="en-US" altLang="ja-JP" sz="800" kern="100" dirty="0">
                <a:effectLst/>
                <a:latin typeface="Times New Roman" panose="02020603050405020304" pitchFamily="18" charset="0"/>
                <a:ea typeface="ＭＳ 明朝" panose="02020609040205080304" pitchFamily="17" charset="-128"/>
              </a:rPr>
              <a:t>[2]S. A. Edwards and O. Tardieu, “SHIM: A deterministic model for heterogeneous embedded systems”, In Proc. of 5th ACM Int. Conf. on Embedded Software, pp.37–44, 2005.</a:t>
            </a:r>
            <a:endParaRPr lang="ja-JP" altLang="ja-JP" sz="800" kern="100" dirty="0">
              <a:effectLst/>
              <a:latin typeface="Times New Roman" panose="02020603050405020304" pitchFamily="18" charset="0"/>
              <a:ea typeface="ＭＳ 明朝" panose="02020609040205080304" pitchFamily="17" charset="-128"/>
            </a:endParaRPr>
          </a:p>
          <a:p>
            <a:r>
              <a:rPr kumimoji="1" lang="en-US" altLang="ja-JP" sz="800" dirty="0">
                <a:latin typeface="Times New Roman" panose="02020603050405020304" pitchFamily="18" charset="0"/>
                <a:cs typeface="Times New Roman" panose="02020603050405020304" pitchFamily="18" charset="0"/>
              </a:rPr>
              <a:t>[3]N. Vasudevan and S. A. Edwards, “Buffer Sharing in CSP-like Programs”, In Proc. of 7th ACM/IEEE Int. Conf. on Formal Methods and Models for Co-Design, 2009</a:t>
            </a:r>
            <a:r>
              <a:rPr kumimoji="1" lang="en-US" altLang="ja-JP" sz="800" dirty="0"/>
              <a:t>.</a:t>
            </a:r>
          </a:p>
          <a:p>
            <a:r>
              <a:rPr kumimoji="1" lang="en-US" altLang="ja-JP" sz="800" dirty="0"/>
              <a:t>[4]</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「ヒープメモリ確保・解放量と実時間制約を共に考慮しマルチプロセッサシステムのメモリ使用量を削減するリアルタイムスケジューリング」</a:t>
            </a:r>
            <a:r>
              <a:rPr kumimoji="1" lang="en-US" altLang="ja-JP" sz="800" dirty="0"/>
              <a:t>,</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p:txBody>
      </p:sp>
      <p:sp>
        <p:nvSpPr>
          <p:cNvPr id="7" name="スライド番号プレースホルダー 6">
            <a:extLst>
              <a:ext uri="{FF2B5EF4-FFF2-40B4-BE49-F238E27FC236}">
                <a16:creationId xmlns:a16="http://schemas.microsoft.com/office/drawing/2014/main" id="{A610EAE8-195A-47D9-8DD7-AC8D6B7149D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4" name="矢印: 下 13">
            <a:extLst>
              <a:ext uri="{FF2B5EF4-FFF2-40B4-BE49-F238E27FC236}">
                <a16:creationId xmlns:a16="http://schemas.microsoft.com/office/drawing/2014/main" id="{E3F37567-CC20-4002-B561-3BD4C9113682}"/>
              </a:ext>
            </a:extLst>
          </p:cNvPr>
          <p:cNvSpPr/>
          <p:nvPr/>
        </p:nvSpPr>
        <p:spPr>
          <a:xfrm>
            <a:off x="2394857" y="3794449"/>
            <a:ext cx="323461" cy="95410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82489671"/>
      </p:ext>
    </p:extLst>
  </p:cSld>
  <p:clrMapOvr>
    <a:masterClrMapping/>
  </p:clrMapOvr>
  <mc:AlternateContent xmlns:mc="http://schemas.openxmlformats.org/markup-compatibility/2006" xmlns:p14="http://schemas.microsoft.com/office/powerpoint/2010/main">
    <mc:Choice Requires="p14">
      <p:transition spd="slow" p14:dur="2000" advTm="50545"/>
    </mc:Choice>
    <mc:Fallback xmlns="">
      <p:transition spd="slow" advTm="5054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D8DB4-1798-4E2D-9C64-07FA0E557910}"/>
              </a:ext>
            </a:extLst>
          </p:cNvPr>
          <p:cNvSpPr>
            <a:spLocks noGrp="1"/>
          </p:cNvSpPr>
          <p:nvPr>
            <p:ph type="title"/>
          </p:nvPr>
        </p:nvSpPr>
        <p:spPr>
          <a:xfrm>
            <a:off x="1945201" y="624110"/>
            <a:ext cx="6589199" cy="1453564"/>
          </a:xfrm>
        </p:spPr>
        <p:txBody>
          <a:bodyPr>
            <a:normAutofit fontScale="90000"/>
          </a:bodyPr>
          <a:lstStyle/>
          <a:p>
            <a:r>
              <a:rPr lang="en-US" altLang="ja-JP" sz="3600" dirty="0">
                <a:effectLst/>
                <a:latin typeface="Times New Roman" panose="02020603050405020304" pitchFamily="18" charset="0"/>
                <a:ea typeface="ＭＳ 明朝" panose="02020609040205080304" pitchFamily="17" charset="-128"/>
              </a:rPr>
              <a:t>Least Memory, remaining Computation-time, and Laxity First</a:t>
            </a:r>
            <a:br>
              <a:rPr lang="en-US" altLang="ja-JP" sz="3600" dirty="0">
                <a:effectLst/>
                <a:latin typeface="Times New Roman" panose="02020603050405020304" pitchFamily="18" charset="0"/>
                <a:ea typeface="ＭＳ 明朝" panose="02020609040205080304" pitchFamily="17" charset="-128"/>
              </a:rPr>
            </a:br>
            <a:r>
              <a:rPr lang="en-US" altLang="ja-JP" sz="3600" dirty="0">
                <a:effectLst/>
                <a:latin typeface="Times New Roman" panose="02020603050405020304" pitchFamily="18" charset="0"/>
                <a:ea typeface="ＭＳ 明朝" panose="02020609040205080304" pitchFamily="17" charset="-128"/>
              </a:rPr>
              <a:t>									(LMCLF)</a:t>
            </a:r>
            <a:br>
              <a:rPr lang="en-US" altLang="ja-JP" b="1" dirty="0"/>
            </a:br>
            <a:endParaRPr kumimoji="1" lang="ja-JP" altLang="en-US" dirty="0"/>
          </a:p>
        </p:txBody>
      </p:sp>
      <p:sp>
        <p:nvSpPr>
          <p:cNvPr id="3" name="コンテンツ プレースホルダー 2">
            <a:extLst>
              <a:ext uri="{FF2B5EF4-FFF2-40B4-BE49-F238E27FC236}">
                <a16:creationId xmlns:a16="http://schemas.microsoft.com/office/drawing/2014/main" id="{D4A21371-A443-49C9-A302-7907B91C3558}"/>
              </a:ext>
            </a:extLst>
          </p:cNvPr>
          <p:cNvSpPr>
            <a:spLocks noGrp="1"/>
          </p:cNvSpPr>
          <p:nvPr>
            <p:ph idx="1"/>
          </p:nvPr>
        </p:nvSpPr>
        <p:spPr>
          <a:xfrm>
            <a:off x="1860699" y="2133599"/>
            <a:ext cx="6673702" cy="4458842"/>
          </a:xfrm>
        </p:spPr>
        <p:txBody>
          <a:bodyPr>
            <a:normAutofit fontScale="62500" lnSpcReduction="20000"/>
          </a:bodyPr>
          <a:lstStyle/>
          <a:p>
            <a:r>
              <a:rPr kumimoji="1" lang="ja-JP" altLang="en-US" sz="2900" dirty="0">
                <a:solidFill>
                  <a:schemeClr val="tx1"/>
                </a:solidFill>
              </a:rPr>
              <a:t>目的</a:t>
            </a:r>
            <a:endParaRPr kumimoji="1" lang="en-US" altLang="ja-JP" sz="2900" dirty="0">
              <a:solidFill>
                <a:schemeClr val="tx1"/>
              </a:solidFill>
            </a:endParaRPr>
          </a:p>
          <a:p>
            <a:pPr lvl="1"/>
            <a:r>
              <a:rPr lang="ja-JP" altLang="en-US" sz="2400" dirty="0">
                <a:solidFill>
                  <a:schemeClr val="tx1"/>
                </a:solidFill>
              </a:rPr>
              <a:t>タスクの総</a:t>
            </a:r>
            <a:r>
              <a:rPr kumimoji="1" lang="ja-JP" altLang="en-US" sz="2400" dirty="0">
                <a:solidFill>
                  <a:schemeClr val="tx1"/>
                </a:solidFill>
              </a:rPr>
              <a:t>メモリ使用量を削減</a:t>
            </a:r>
            <a:endParaRPr kumimoji="1" lang="en-US" altLang="ja-JP" sz="2400" dirty="0">
              <a:solidFill>
                <a:schemeClr val="tx1"/>
              </a:solidFill>
            </a:endParaRPr>
          </a:p>
          <a:p>
            <a:pPr lvl="1"/>
            <a:r>
              <a:rPr lang="ja-JP" altLang="en-US" sz="2400" dirty="0">
                <a:solidFill>
                  <a:schemeClr val="tx1"/>
                </a:solidFill>
              </a:rPr>
              <a:t>残余実行時間</a:t>
            </a:r>
            <a:r>
              <a:rPr lang="en-US" altLang="ja-JP" sz="2400" dirty="0">
                <a:solidFill>
                  <a:schemeClr val="tx1"/>
                </a:solidFill>
              </a:rPr>
              <a:t>(</a:t>
            </a:r>
            <a:r>
              <a:rPr lang="ja-JP" altLang="en-US" sz="2400" dirty="0">
                <a:solidFill>
                  <a:schemeClr val="tx1"/>
                </a:solidFill>
              </a:rPr>
              <a:t>最悪実行時間 </a:t>
            </a:r>
            <a:r>
              <a:rPr lang="en-US" altLang="ja-JP" sz="2400" dirty="0">
                <a:solidFill>
                  <a:schemeClr val="tx1"/>
                </a:solidFill>
              </a:rPr>
              <a:t>- </a:t>
            </a:r>
            <a:r>
              <a:rPr lang="ja-JP" altLang="en-US" sz="2400" dirty="0">
                <a:solidFill>
                  <a:schemeClr val="tx1"/>
                </a:solidFill>
              </a:rPr>
              <a:t>実行済みの時間</a:t>
            </a:r>
            <a:r>
              <a:rPr lang="en-US" altLang="ja-JP" sz="2400" dirty="0">
                <a:solidFill>
                  <a:schemeClr val="tx1"/>
                </a:solidFill>
              </a:rPr>
              <a:t>)</a:t>
            </a:r>
            <a:r>
              <a:rPr lang="ja-JP" altLang="en-US" sz="2400" dirty="0">
                <a:solidFill>
                  <a:schemeClr val="tx1"/>
                </a:solidFill>
              </a:rPr>
              <a:t>を考慮し，早めに終わりそうなタスクは先に終了．</a:t>
            </a:r>
          </a:p>
          <a:p>
            <a:pPr lvl="1"/>
            <a:r>
              <a:rPr lang="ja-JP" altLang="en-US" sz="2400" dirty="0">
                <a:solidFill>
                  <a:schemeClr val="tx1"/>
                </a:solidFill>
              </a:rPr>
              <a:t>余裕時間を考慮し，デッドラインまでに終了させるタスクを増加．</a:t>
            </a:r>
            <a:endParaRPr lang="en-US" altLang="ja-JP" sz="2400" dirty="0">
              <a:solidFill>
                <a:schemeClr val="tx1"/>
              </a:solidFill>
            </a:endParaRPr>
          </a:p>
          <a:p>
            <a:pPr marL="457200" lvl="1" indent="0">
              <a:buNone/>
            </a:pPr>
            <a:r>
              <a:rPr lang="en-US" altLang="ja-JP" sz="2400" dirty="0">
                <a:solidFill>
                  <a:schemeClr val="tx1"/>
                </a:solidFill>
              </a:rPr>
              <a:t>	</a:t>
            </a:r>
            <a:r>
              <a:rPr lang="en-US" altLang="ja-JP" sz="2300" dirty="0">
                <a:solidFill>
                  <a:schemeClr val="tx1"/>
                </a:solidFill>
              </a:rPr>
              <a:t>(※</a:t>
            </a:r>
            <a:r>
              <a:rPr lang="ja-JP" altLang="en-US" sz="2300" dirty="0">
                <a:solidFill>
                  <a:schemeClr val="tx1"/>
                </a:solidFill>
              </a:rPr>
              <a:t>余裕時間＝相対デッドラインー残余実行時間</a:t>
            </a:r>
            <a:r>
              <a:rPr lang="en-US" altLang="ja-JP" sz="2300" dirty="0">
                <a:solidFill>
                  <a:schemeClr val="tx1"/>
                </a:solidFill>
              </a:rPr>
              <a:t>)</a:t>
            </a:r>
            <a:endParaRPr kumimoji="1" lang="en-US" altLang="ja-JP" sz="2300" dirty="0">
              <a:solidFill>
                <a:schemeClr val="tx1"/>
              </a:solidFill>
            </a:endParaRPr>
          </a:p>
          <a:p>
            <a:r>
              <a:rPr lang="en-US" altLang="ja-JP" sz="2900" dirty="0"/>
              <a:t>LMCLF</a:t>
            </a:r>
            <a:r>
              <a:rPr lang="ja-JP" altLang="en-US" sz="2900" dirty="0"/>
              <a:t>のスケジューリング方法</a:t>
            </a:r>
            <a:endParaRPr kumimoji="1" lang="en-US" altLang="ja-JP" sz="2900" dirty="0"/>
          </a:p>
          <a:p>
            <a:pPr>
              <a:buFont typeface="+mj-lt"/>
              <a:buAutoNum type="arabicPeriod"/>
            </a:pPr>
            <a:r>
              <a:rPr lang="ja-JP" altLang="en-US" sz="2600" dirty="0">
                <a:solidFill>
                  <a:schemeClr val="tx1"/>
                </a:solidFill>
              </a:rPr>
              <a:t>各</a:t>
            </a:r>
            <a:r>
              <a:rPr kumimoji="1" lang="ja-JP" altLang="en-US" sz="2600" dirty="0">
                <a:solidFill>
                  <a:schemeClr val="tx1"/>
                </a:solidFill>
              </a:rPr>
              <a:t>タスクの次状態の評価値 </a:t>
            </a:r>
            <a:r>
              <a:rPr kumimoji="1" lang="ja-JP" altLang="en-US" sz="2600" dirty="0">
                <a:solidFill>
                  <a:srgbClr val="FF0000"/>
                </a:solidFill>
              </a:rPr>
              <a:t>𝛼 </a:t>
            </a:r>
            <a:r>
              <a:rPr kumimoji="1" lang="en-US" altLang="ja-JP" sz="2600" dirty="0">
                <a:solidFill>
                  <a:srgbClr val="FF0000"/>
                </a:solidFill>
              </a:rPr>
              <a:t>× </a:t>
            </a:r>
            <a:r>
              <a:rPr kumimoji="1" lang="ja-JP" altLang="en-US" sz="2600" dirty="0">
                <a:solidFill>
                  <a:srgbClr val="FF0000"/>
                </a:solidFill>
              </a:rPr>
              <a:t>メモリ使用量増分 ＋</a:t>
            </a:r>
            <a:r>
              <a:rPr kumimoji="1" lang="en-US" altLang="ja-JP" sz="2600" dirty="0">
                <a:solidFill>
                  <a:srgbClr val="FF0000"/>
                </a:solidFill>
              </a:rPr>
              <a:t>(</a:t>
            </a:r>
            <a:r>
              <a:rPr kumimoji="1" lang="ja-JP" altLang="en-US" sz="2600" dirty="0">
                <a:solidFill>
                  <a:srgbClr val="FF0000"/>
                </a:solidFill>
              </a:rPr>
              <a:t>残余実行時間</a:t>
            </a:r>
            <a:r>
              <a:rPr kumimoji="1" lang="en-US" altLang="ja-JP" sz="2600" dirty="0">
                <a:solidFill>
                  <a:srgbClr val="FF0000"/>
                </a:solidFill>
              </a:rPr>
              <a:t>×</a:t>
            </a:r>
            <a:r>
              <a:rPr kumimoji="1" lang="ja-JP" altLang="en-US" sz="2600" dirty="0">
                <a:solidFill>
                  <a:srgbClr val="FF0000"/>
                </a:solidFill>
              </a:rPr>
              <a:t>余裕時間</a:t>
            </a:r>
            <a:r>
              <a:rPr kumimoji="1" lang="en-US" altLang="ja-JP" sz="2600" dirty="0">
                <a:solidFill>
                  <a:srgbClr val="FF0000"/>
                </a:solidFill>
              </a:rPr>
              <a:t>)</a:t>
            </a:r>
            <a:r>
              <a:rPr lang="ja-JP" altLang="en-US" sz="2600" dirty="0">
                <a:solidFill>
                  <a:schemeClr val="tx1"/>
                </a:solidFill>
              </a:rPr>
              <a:t>を比較</a:t>
            </a:r>
            <a:endParaRPr lang="en-US" altLang="ja-JP" sz="2600" dirty="0">
              <a:solidFill>
                <a:schemeClr val="tx1"/>
              </a:solidFill>
            </a:endParaRPr>
          </a:p>
          <a:p>
            <a:pPr marL="400050" lvl="1" indent="0">
              <a:buNone/>
            </a:pPr>
            <a:r>
              <a:rPr lang="ja-JP" altLang="en-US" sz="2400" dirty="0">
                <a:solidFill>
                  <a:schemeClr val="tx1"/>
                </a:solidFill>
              </a:rPr>
              <a:t>　</a:t>
            </a:r>
            <a:r>
              <a:rPr lang="en-US" altLang="ja-JP" sz="2400" dirty="0">
                <a:solidFill>
                  <a:schemeClr val="tx1"/>
                </a:solidFill>
              </a:rPr>
              <a:t>(</a:t>
            </a:r>
            <a:r>
              <a:rPr lang="ja-JP" altLang="en-US" sz="2400" dirty="0">
                <a:solidFill>
                  <a:schemeClr val="tx1"/>
                </a:solidFill>
              </a:rPr>
              <a:t>𝛼</a:t>
            </a:r>
            <a:r>
              <a:rPr lang="en-US" altLang="ja-JP" sz="2400" dirty="0">
                <a:solidFill>
                  <a:schemeClr val="tx1"/>
                </a:solidFill>
              </a:rPr>
              <a:t>:</a:t>
            </a:r>
            <a:r>
              <a:rPr lang="ja-JP" altLang="en-US" sz="2400" dirty="0">
                <a:solidFill>
                  <a:schemeClr val="tx1"/>
                </a:solidFill>
              </a:rPr>
              <a:t>換算レートで設計者が任意に与える固定値</a:t>
            </a:r>
            <a:endParaRPr lang="en-US" altLang="ja-JP" sz="2400" dirty="0">
              <a:solidFill>
                <a:schemeClr val="tx1"/>
              </a:solidFill>
            </a:endParaRPr>
          </a:p>
          <a:p>
            <a:pPr marL="400050" lvl="1" indent="0">
              <a:buNone/>
            </a:pPr>
            <a:r>
              <a:rPr lang="en-US" altLang="ja-JP" sz="2400" dirty="0">
                <a:solidFill>
                  <a:schemeClr val="tx1"/>
                </a:solidFill>
              </a:rPr>
              <a:t> </a:t>
            </a:r>
            <a:r>
              <a:rPr lang="ja-JP" altLang="en-US" sz="2400" dirty="0">
                <a:solidFill>
                  <a:schemeClr val="tx1"/>
                </a:solidFill>
              </a:rPr>
              <a:t>　メモリ使用量増分</a:t>
            </a:r>
            <a:r>
              <a:rPr lang="en-US" altLang="ja-JP" sz="2400" dirty="0">
                <a:solidFill>
                  <a:schemeClr val="tx1"/>
                </a:solidFill>
              </a:rPr>
              <a:t>:</a:t>
            </a:r>
            <a:r>
              <a:rPr lang="ja-JP" altLang="en-US" sz="2400" dirty="0">
                <a:solidFill>
                  <a:schemeClr val="tx1"/>
                </a:solidFill>
              </a:rPr>
              <a:t>現在の状態から当該タスクを</a:t>
            </a:r>
            <a:r>
              <a:rPr lang="en-US" altLang="ja-JP" sz="2400" dirty="0">
                <a:solidFill>
                  <a:schemeClr val="tx1"/>
                </a:solidFill>
              </a:rPr>
              <a:t>1</a:t>
            </a:r>
            <a:r>
              <a:rPr lang="ja-JP" altLang="en-US" sz="2400" dirty="0">
                <a:solidFill>
                  <a:schemeClr val="tx1"/>
                </a:solidFill>
              </a:rPr>
              <a:t>スケジューリング</a:t>
            </a:r>
            <a:endParaRPr lang="en-US" altLang="ja-JP" sz="2400" dirty="0">
              <a:solidFill>
                <a:schemeClr val="tx1"/>
              </a:solidFill>
            </a:endParaRPr>
          </a:p>
          <a:p>
            <a:pPr marL="400050" lvl="1" indent="0">
              <a:buNone/>
            </a:pPr>
            <a:r>
              <a:rPr lang="ja-JP" altLang="en-US" sz="2400" dirty="0">
                <a:solidFill>
                  <a:schemeClr val="tx1"/>
                </a:solidFill>
              </a:rPr>
              <a:t>　　　　　　　　　  周期実行したときのメモリ使用量の増分</a:t>
            </a:r>
            <a:r>
              <a:rPr lang="en-US" altLang="ja-JP" sz="2400" dirty="0">
                <a:solidFill>
                  <a:schemeClr val="tx1"/>
                </a:solidFill>
              </a:rPr>
              <a:t>)</a:t>
            </a:r>
          </a:p>
          <a:p>
            <a:pPr marL="400050" lvl="1" indent="0">
              <a:buNone/>
            </a:pPr>
            <a:r>
              <a:rPr lang="ja-JP" altLang="en-US" sz="2400" dirty="0">
                <a:solidFill>
                  <a:schemeClr val="tx1"/>
                </a:solidFill>
              </a:rPr>
              <a:t>　　　　　　　　　  </a:t>
            </a:r>
            <a:r>
              <a:rPr lang="en-US" altLang="ja-JP" sz="2400" dirty="0">
                <a:solidFill>
                  <a:schemeClr val="tx1"/>
                </a:solidFill>
              </a:rPr>
              <a:t>(</a:t>
            </a:r>
            <a:r>
              <a:rPr lang="ja-JP" altLang="en-US" sz="2400" dirty="0">
                <a:solidFill>
                  <a:schemeClr val="tx1"/>
                </a:solidFill>
              </a:rPr>
              <a:t>メモリ確保だとプラス値</a:t>
            </a:r>
            <a:r>
              <a:rPr lang="en-US" altLang="ja-JP" sz="2400" dirty="0">
                <a:solidFill>
                  <a:schemeClr val="tx1"/>
                </a:solidFill>
              </a:rPr>
              <a:t>,</a:t>
            </a:r>
            <a:r>
              <a:rPr lang="ja-JP" altLang="en-US" sz="2400" dirty="0">
                <a:solidFill>
                  <a:schemeClr val="tx1"/>
                </a:solidFill>
              </a:rPr>
              <a:t>解放だとマイナス値）</a:t>
            </a:r>
            <a:endParaRPr lang="en-US" altLang="ja-JP" sz="2400" dirty="0">
              <a:solidFill>
                <a:schemeClr val="tx1"/>
              </a:solidFill>
            </a:endParaRPr>
          </a:p>
          <a:p>
            <a:pPr marL="514350" indent="-514350">
              <a:buFont typeface="+mj-lt"/>
              <a:buAutoNum type="arabicPeriod"/>
            </a:pPr>
            <a:r>
              <a:rPr lang="en-US" altLang="ja-JP" sz="2600" dirty="0">
                <a:solidFill>
                  <a:schemeClr val="tx1"/>
                </a:solidFill>
              </a:rPr>
              <a:t>1. </a:t>
            </a:r>
            <a:r>
              <a:rPr lang="ja-JP" altLang="en-US" sz="2600" dirty="0">
                <a:solidFill>
                  <a:schemeClr val="tx1"/>
                </a:solidFill>
              </a:rPr>
              <a:t>の値</a:t>
            </a:r>
            <a:r>
              <a:rPr kumimoji="1" lang="ja-JP" altLang="en-US" sz="2600" dirty="0">
                <a:solidFill>
                  <a:schemeClr val="tx1"/>
                </a:solidFill>
              </a:rPr>
              <a:t>が</a:t>
            </a:r>
            <a:r>
              <a:rPr kumimoji="1" lang="ja-JP" altLang="en-US" sz="2600" dirty="0">
                <a:solidFill>
                  <a:srgbClr val="FF0000"/>
                </a:solidFill>
              </a:rPr>
              <a:t>最小</a:t>
            </a:r>
            <a:r>
              <a:rPr kumimoji="1" lang="ja-JP" altLang="en-US" sz="2600" dirty="0">
                <a:solidFill>
                  <a:schemeClr val="tx1"/>
                </a:solidFill>
              </a:rPr>
              <a:t>のタスクから順に高い優先度を付与</a:t>
            </a:r>
          </a:p>
        </p:txBody>
      </p:sp>
      <p:sp>
        <p:nvSpPr>
          <p:cNvPr id="7" name="日付プレースホルダー 6">
            <a:extLst>
              <a:ext uri="{FF2B5EF4-FFF2-40B4-BE49-F238E27FC236}">
                <a16:creationId xmlns:a16="http://schemas.microsoft.com/office/drawing/2014/main" id="{38D74850-48B4-4910-99F4-61DB3A0EB12F}"/>
              </a:ext>
            </a:extLst>
          </p:cNvPr>
          <p:cNvSpPr>
            <a:spLocks noGrp="1"/>
          </p:cNvSpPr>
          <p:nvPr>
            <p:ph type="dt" sz="half" idx="10"/>
          </p:nvPr>
        </p:nvSpPr>
        <p:spPr/>
        <p:txBody>
          <a:bodyPr/>
          <a:lstStyle/>
          <a:p>
            <a:fld id="{F6D03030-6B82-4B59-8BDB-28087A34ABDD}" type="datetime1">
              <a:rPr lang="ja-JP" altLang="en-US" smtClean="0"/>
              <a:t>2022/1/12</a:t>
            </a:fld>
            <a:endParaRPr lang="en-US" dirty="0"/>
          </a:p>
        </p:txBody>
      </p:sp>
      <p:sp>
        <p:nvSpPr>
          <p:cNvPr id="4" name="スライド番号プレースホルダー 3">
            <a:extLst>
              <a:ext uri="{FF2B5EF4-FFF2-40B4-BE49-F238E27FC236}">
                <a16:creationId xmlns:a16="http://schemas.microsoft.com/office/drawing/2014/main" id="{3F8EB716-46BE-44E1-A7FF-A7051F1F910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238000769"/>
      </p:ext>
    </p:extLst>
  </p:cSld>
  <p:clrMapOvr>
    <a:masterClrMapping/>
  </p:clrMapOvr>
  <mc:AlternateContent xmlns:mc="http://schemas.openxmlformats.org/markup-compatibility/2006" xmlns:p14="http://schemas.microsoft.com/office/powerpoint/2010/main">
    <mc:Choice Requires="p14">
      <p:transition spd="slow" p14:dur="2000" advTm="66092"/>
    </mc:Choice>
    <mc:Fallback xmlns="">
      <p:transition spd="slow" advTm="6609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BAD95A-6E7C-4A55-B9A4-D1E8EB981127}"/>
              </a:ext>
            </a:extLst>
          </p:cNvPr>
          <p:cNvSpPr>
            <a:spLocks noGrp="1"/>
          </p:cNvSpPr>
          <p:nvPr>
            <p:ph type="title"/>
          </p:nvPr>
        </p:nvSpPr>
        <p:spPr/>
        <p:txBody>
          <a:bodyPr>
            <a:normAutofit/>
          </a:bodyPr>
          <a:lstStyle/>
          <a:p>
            <a:r>
              <a:rPr lang="en-US" altLang="ja-JP" sz="3200" dirty="0"/>
              <a:t>LMCLF</a:t>
            </a:r>
            <a:r>
              <a:rPr lang="ja-JP" altLang="en-US" sz="3200" dirty="0"/>
              <a:t>の問題点</a:t>
            </a:r>
            <a:endParaRPr kumimoji="1" lang="ja-JP" altLang="en-US" sz="3200" dirty="0"/>
          </a:p>
        </p:txBody>
      </p:sp>
      <p:sp>
        <p:nvSpPr>
          <p:cNvPr id="3" name="コンテンツ プレースホルダー 2">
            <a:extLst>
              <a:ext uri="{FF2B5EF4-FFF2-40B4-BE49-F238E27FC236}">
                <a16:creationId xmlns:a16="http://schemas.microsoft.com/office/drawing/2014/main" id="{9B589AD2-67A6-47E8-92F9-68E6E2BEA291}"/>
              </a:ext>
            </a:extLst>
          </p:cNvPr>
          <p:cNvSpPr>
            <a:spLocks noGrp="1"/>
          </p:cNvSpPr>
          <p:nvPr>
            <p:ph idx="1"/>
          </p:nvPr>
        </p:nvSpPr>
        <p:spPr/>
        <p:txBody>
          <a:bodyPr>
            <a:noAutofit/>
          </a:bodyPr>
          <a:lstStyle/>
          <a:p>
            <a:r>
              <a:rPr lang="ja-JP" altLang="en-US" sz="2000" dirty="0">
                <a:solidFill>
                  <a:schemeClr val="tx1"/>
                </a:solidFill>
              </a:rPr>
              <a:t>従来手法の問題点</a:t>
            </a:r>
            <a:endParaRPr kumimoji="1" lang="en-US" altLang="ja-JP" sz="2000" dirty="0">
              <a:solidFill>
                <a:schemeClr val="tx1"/>
              </a:solidFill>
            </a:endParaRPr>
          </a:p>
          <a:p>
            <a:pPr lvl="1">
              <a:buFont typeface="Wingdings" panose="05000000000000000000" pitchFamily="2" charset="2"/>
              <a:buChar char="l"/>
            </a:pPr>
            <a:r>
              <a:rPr lang="ja-JP" altLang="en-US" sz="2000" dirty="0"/>
              <a:t>メモリ使用量の増分が非常に大きくなる場合やその逆の場合は</a:t>
            </a:r>
            <a:r>
              <a:rPr lang="en-US" altLang="ja-JP" sz="2000" dirty="0"/>
              <a:t>,</a:t>
            </a:r>
            <a:r>
              <a:rPr lang="ja-JP" altLang="en-US" sz="2000" dirty="0">
                <a:solidFill>
                  <a:srgbClr val="FF0000"/>
                </a:solidFill>
              </a:rPr>
              <a:t>事前に適切な𝛼の値</a:t>
            </a:r>
            <a:r>
              <a:rPr lang="ja-JP" altLang="en-US" sz="2000" dirty="0"/>
              <a:t>を設定するのは困難</a:t>
            </a:r>
            <a:endParaRPr lang="en-US" altLang="ja-JP" sz="2000" dirty="0"/>
          </a:p>
          <a:p>
            <a:pPr lvl="1"/>
            <a:endParaRPr lang="en-US" altLang="ja-JP" sz="2000" dirty="0"/>
          </a:p>
          <a:p>
            <a:pPr lvl="1">
              <a:buFont typeface="Wingdings" panose="05000000000000000000" pitchFamily="2" charset="2"/>
              <a:buChar char="l"/>
            </a:pPr>
            <a:r>
              <a:rPr lang="ja-JP" altLang="en-US" sz="2000" dirty="0">
                <a:solidFill>
                  <a:schemeClr val="tx1"/>
                </a:solidFill>
              </a:rPr>
              <a:t>𝛼</a:t>
            </a:r>
            <a:r>
              <a:rPr kumimoji="1" lang="ja-JP" altLang="en-US" sz="2000" dirty="0">
                <a:solidFill>
                  <a:schemeClr val="tx1"/>
                </a:solidFill>
              </a:rPr>
              <a:t>の値が適切でない場合</a:t>
            </a:r>
            <a:endParaRPr lang="en-US" altLang="ja-JP" sz="2000" dirty="0">
              <a:solidFill>
                <a:schemeClr val="tx1"/>
              </a:solidFill>
            </a:endParaRPr>
          </a:p>
          <a:p>
            <a:pPr lvl="2">
              <a:buFont typeface="Wingdings" panose="05000000000000000000" pitchFamily="2" charset="2"/>
              <a:buChar char="Ø"/>
            </a:pPr>
            <a:r>
              <a:rPr kumimoji="1" lang="ja-JP" altLang="en-US" sz="1800" dirty="0">
                <a:solidFill>
                  <a:schemeClr val="tx1"/>
                </a:solidFill>
              </a:rPr>
              <a:t>適切な場合よりも</a:t>
            </a:r>
            <a:r>
              <a:rPr kumimoji="1" lang="ja-JP" altLang="en-US" sz="1800" dirty="0">
                <a:solidFill>
                  <a:srgbClr val="FF0000"/>
                </a:solidFill>
              </a:rPr>
              <a:t>総メモリ削減量が</a:t>
            </a:r>
            <a:r>
              <a:rPr lang="ja-JP" altLang="en-US" sz="1800" dirty="0">
                <a:solidFill>
                  <a:srgbClr val="FF0000"/>
                </a:solidFill>
              </a:rPr>
              <a:t>減少</a:t>
            </a:r>
            <a:endParaRPr lang="en-US" altLang="ja-JP" sz="1800" dirty="0">
              <a:solidFill>
                <a:srgbClr val="FF0000"/>
              </a:solidFill>
            </a:endParaRPr>
          </a:p>
          <a:p>
            <a:pPr lvl="2">
              <a:buFont typeface="Wingdings" panose="05000000000000000000" pitchFamily="2" charset="2"/>
              <a:buChar char="Ø"/>
            </a:pPr>
            <a:r>
              <a:rPr lang="ja-JP" altLang="en-US" sz="1800" dirty="0">
                <a:solidFill>
                  <a:schemeClr val="tx1"/>
                </a:solidFill>
              </a:rPr>
              <a:t>𝛼の値が適切ならばデッドラインが充足できるタスクセットに対して</a:t>
            </a:r>
            <a:r>
              <a:rPr lang="ja-JP" altLang="en-US" sz="1800" dirty="0">
                <a:solidFill>
                  <a:srgbClr val="FF0000"/>
                </a:solidFill>
              </a:rPr>
              <a:t>デッドラインが充足されない</a:t>
            </a:r>
            <a:endParaRPr lang="en-US" altLang="ja-JP" sz="1800" dirty="0"/>
          </a:p>
          <a:p>
            <a:pPr lvl="1"/>
            <a:endParaRPr kumimoji="1" lang="en-US" altLang="ja-JP" sz="2000" dirty="0"/>
          </a:p>
          <a:p>
            <a:pPr marL="457200" lvl="1" indent="0">
              <a:buNone/>
            </a:pPr>
            <a:r>
              <a:rPr lang="ja-JP" altLang="en-US" sz="1800" dirty="0"/>
              <a:t>　　　　　　　　　　　</a:t>
            </a:r>
            <a:endParaRPr lang="en-US" altLang="ja-JP" sz="1800" dirty="0"/>
          </a:p>
          <a:p>
            <a:pPr marL="457200" lvl="1" indent="0">
              <a:buNone/>
            </a:pPr>
            <a:endParaRPr kumimoji="1" lang="en-US" altLang="ja-JP" sz="1800" dirty="0">
              <a:solidFill>
                <a:schemeClr val="tx1"/>
              </a:solidFill>
            </a:endParaRPr>
          </a:p>
        </p:txBody>
      </p:sp>
      <p:sp>
        <p:nvSpPr>
          <p:cNvPr id="6" name="日付プレースホルダー 5">
            <a:extLst>
              <a:ext uri="{FF2B5EF4-FFF2-40B4-BE49-F238E27FC236}">
                <a16:creationId xmlns:a16="http://schemas.microsoft.com/office/drawing/2014/main" id="{3A505F00-67EC-426F-BA33-C27752514E5C}"/>
              </a:ext>
            </a:extLst>
          </p:cNvPr>
          <p:cNvSpPr>
            <a:spLocks noGrp="1"/>
          </p:cNvSpPr>
          <p:nvPr>
            <p:ph type="dt" sz="half" idx="10"/>
          </p:nvPr>
        </p:nvSpPr>
        <p:spPr/>
        <p:txBody>
          <a:bodyPr/>
          <a:lstStyle/>
          <a:p>
            <a:fld id="{84A460B7-3BFE-4107-A81B-95F0DB5FFAD1}" type="datetime1">
              <a:rPr lang="ja-JP" altLang="en-US" smtClean="0"/>
              <a:t>2022/1/12</a:t>
            </a:fld>
            <a:endParaRPr lang="en-US" dirty="0"/>
          </a:p>
        </p:txBody>
      </p:sp>
      <p:sp>
        <p:nvSpPr>
          <p:cNvPr id="4" name="スライド番号プレースホルダー 3">
            <a:extLst>
              <a:ext uri="{FF2B5EF4-FFF2-40B4-BE49-F238E27FC236}">
                <a16:creationId xmlns:a16="http://schemas.microsoft.com/office/drawing/2014/main" id="{6C9CE54B-A70B-49C6-94D8-74D7B25F1A9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021070271"/>
      </p:ext>
    </p:extLst>
  </p:cSld>
  <p:clrMapOvr>
    <a:masterClrMapping/>
  </p:clrMapOvr>
  <mc:AlternateContent xmlns:mc="http://schemas.openxmlformats.org/markup-compatibility/2006" xmlns:p14="http://schemas.microsoft.com/office/powerpoint/2010/main">
    <mc:Choice Requires="p14">
      <p:transition spd="slow" p14:dur="2000" advTm="40907"/>
    </mc:Choice>
    <mc:Fallback xmlns="">
      <p:transition spd="slow" advTm="4090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+5</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2963740" y="293563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+2</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3094745" y="2455367"/>
            <a:ext cx="1243363"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3101742" y="5470456"/>
            <a:ext cx="1243367"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43892"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67775"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798098"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14563" y="228483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3856442545"/>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3856442545"/>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57616" r="-102966" b="-124503"/>
                          </a:stretch>
                        </a:blip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276744" r="-102966" b="-118605"/>
                          </a:stretch>
                        </a:blip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372414" r="-102966" b="-17241"/>
                          </a:stretch>
                        </a:blip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a:bodyPr>
          <a:lstStyle/>
          <a:p>
            <a:r>
              <a:rPr lang="ja-JP" altLang="en-US" sz="3200" dirty="0">
                <a:solidFill>
                  <a:schemeClr val="tx1"/>
                </a:solidFill>
              </a:rPr>
              <a:t>𝛼</a:t>
            </a:r>
            <a:r>
              <a:rPr kumimoji="1" lang="ja-JP" altLang="en-US" sz="3200" dirty="0">
                <a:solidFill>
                  <a:schemeClr val="tx1"/>
                </a:solidFill>
              </a:rPr>
              <a:t>の値が適切でない場合</a:t>
            </a:r>
            <a:br>
              <a:rPr lang="en-US" altLang="ja-JP" sz="3200" dirty="0"/>
            </a:br>
            <a:r>
              <a:rPr lang="en-US" altLang="ja-JP" sz="3200" dirty="0"/>
              <a:t>LMCLF</a:t>
            </a:r>
            <a:r>
              <a:rPr lang="ja-JP" altLang="en-US" dirty="0"/>
              <a:t>の動作例</a:t>
            </a:r>
            <a:r>
              <a:rPr lang="en-US" altLang="ja-JP" dirty="0"/>
              <a:t>(1/4)</a:t>
            </a:r>
            <a:endParaRPr kumimoji="1" lang="ja-JP" altLang="en-US" sz="3200" dirty="0"/>
          </a:p>
        </p:txBody>
      </p:sp>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テキスト ボックス 3">
            <a:extLst>
              <a:ext uri="{FF2B5EF4-FFF2-40B4-BE49-F238E27FC236}">
                <a16:creationId xmlns:a16="http://schemas.microsoft.com/office/drawing/2014/main" id="{14B2DA85-3834-42D1-A09C-D7D1A30513AB}"/>
              </a:ext>
            </a:extLst>
          </p:cNvPr>
          <p:cNvSpPr txBox="1"/>
          <p:nvPr/>
        </p:nvSpPr>
        <p:spPr>
          <a:xfrm>
            <a:off x="4270788" y="5413722"/>
            <a:ext cx="4873212" cy="1415772"/>
          </a:xfrm>
          <a:prstGeom prst="rect">
            <a:avLst/>
          </a:prstGeom>
          <a:noFill/>
        </p:spPr>
        <p:txBody>
          <a:bodyPr wrap="square" rtlCol="0">
            <a:spAutoFit/>
          </a:bodyPr>
          <a:lstStyle/>
          <a:p>
            <a:r>
              <a:rPr kumimoji="1" lang="ja-JP" altLang="en-US" sz="1400" dirty="0">
                <a:solidFill>
                  <a:srgbClr val="FF0000"/>
                </a:solidFill>
              </a:rPr>
              <a:t>𝛼 </a:t>
            </a:r>
            <a:r>
              <a:rPr kumimoji="1" lang="en-US" altLang="ja-JP" sz="1400" dirty="0">
                <a:solidFill>
                  <a:srgbClr val="FF0000"/>
                </a:solidFill>
              </a:rPr>
              <a:t>× </a:t>
            </a:r>
            <a:r>
              <a:rPr kumimoji="1" lang="ja-JP" altLang="en-US" sz="1400" dirty="0">
                <a:solidFill>
                  <a:srgbClr val="FF0000"/>
                </a:solidFill>
              </a:rPr>
              <a:t>メモリ使用量増分 ＋</a:t>
            </a:r>
            <a:r>
              <a:rPr kumimoji="1" lang="en-US" altLang="ja-JP" sz="1400" dirty="0">
                <a:solidFill>
                  <a:srgbClr val="FF0000"/>
                </a:solidFill>
              </a:rPr>
              <a:t>(</a:t>
            </a:r>
            <a:r>
              <a:rPr kumimoji="1" lang="ja-JP" altLang="en-US" sz="1400" dirty="0">
                <a:solidFill>
                  <a:srgbClr val="FF0000"/>
                </a:solidFill>
              </a:rPr>
              <a:t>残余実行時間</a:t>
            </a:r>
            <a:r>
              <a:rPr kumimoji="1" lang="en-US" altLang="ja-JP" sz="1400" dirty="0">
                <a:solidFill>
                  <a:srgbClr val="FF0000"/>
                </a:solidFill>
              </a:rPr>
              <a:t>×</a:t>
            </a:r>
            <a:r>
              <a:rPr kumimoji="1" lang="ja-JP" altLang="en-US" sz="1400" dirty="0">
                <a:solidFill>
                  <a:srgbClr val="FF0000"/>
                </a:solidFill>
              </a:rPr>
              <a:t>余裕時間</a:t>
            </a:r>
            <a:r>
              <a:rPr kumimoji="1" lang="en-US" altLang="ja-JP" sz="1400" dirty="0">
                <a:solidFill>
                  <a:srgbClr val="FF0000"/>
                </a:solidFill>
              </a:rPr>
              <a:t>)</a:t>
            </a:r>
            <a:r>
              <a:rPr kumimoji="1" lang="ja-JP" altLang="en-US" sz="1400" dirty="0"/>
              <a:t>の計算</a:t>
            </a:r>
            <a:endParaRPr kumimoji="1" lang="en-US" altLang="ja-JP" sz="1400" dirty="0">
              <a:highlight>
                <a:srgbClr val="FFFF00"/>
              </a:highlight>
            </a:endParaRPr>
          </a:p>
          <a:p>
            <a:r>
              <a:rPr kumimoji="1" lang="en-US" altLang="ja-JP" dirty="0">
                <a:highlight>
                  <a:srgbClr val="FFFF00"/>
                </a:highlight>
              </a:rPr>
              <a:t>Task1:</a:t>
            </a:r>
            <a:r>
              <a:rPr kumimoji="1" lang="en-US" altLang="ja-JP" dirty="0"/>
              <a:t>1 * 3 + (4 * 6) = 27</a:t>
            </a:r>
          </a:p>
          <a:p>
            <a:r>
              <a:rPr kumimoji="1" lang="en-US" altLang="ja-JP" dirty="0">
                <a:highlight>
                  <a:srgbClr val="FFFF00"/>
                </a:highlight>
              </a:rPr>
              <a:t>Task2:</a:t>
            </a:r>
            <a:r>
              <a:rPr kumimoji="1" lang="en-US" altLang="ja-JP" dirty="0"/>
              <a:t>1 * 1 + (4 * 7) = 29</a:t>
            </a:r>
          </a:p>
          <a:p>
            <a:r>
              <a:rPr kumimoji="1" lang="en-US" altLang="ja-JP" dirty="0"/>
              <a:t>Task3:1 * 1 + (4 * 8)= 33</a:t>
            </a:r>
          </a:p>
          <a:p>
            <a:r>
              <a:rPr kumimoji="1" lang="en-US" altLang="ja-JP" dirty="0"/>
              <a:t>Task4:1 * 2 + (4 * 7) = 30</a:t>
            </a:r>
          </a:p>
        </p:txBody>
      </p:sp>
      <mc:AlternateContent xmlns:mc="http://schemas.openxmlformats.org/markup-compatibility/2006" xmlns:a14="http://schemas.microsoft.com/office/drawing/2010/main">
        <mc:Choice Requires="a14">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233163865"/>
                  </p:ext>
                </p:extLst>
              </p:nvPr>
            </p:nvGraphicFramePr>
            <p:xfrm>
              <a:off x="5077047" y="2119553"/>
              <a:ext cx="3952451" cy="741680"/>
            </p:xfrm>
            <a:graphic>
              <a:graphicData uri="http://schemas.openxmlformats.org/drawingml/2006/table">
                <a:tbl>
                  <a:tblPr firstRow="1" bandRow="1">
                    <a:tableStyleId>{5940675A-B579-460E-94D1-54222C63F5DA}</a:tableStyleId>
                  </a:tblPr>
                  <a:tblGrid>
                    <a:gridCol w="728330">
                      <a:extLst>
                        <a:ext uri="{9D8B030D-6E8A-4147-A177-3AD203B41FA5}">
                          <a16:colId xmlns:a16="http://schemas.microsoft.com/office/drawing/2014/main" val="943306024"/>
                        </a:ext>
                      </a:extLst>
                    </a:gridCol>
                    <a:gridCol w="1621465">
                      <a:extLst>
                        <a:ext uri="{9D8B030D-6E8A-4147-A177-3AD203B41FA5}">
                          <a16:colId xmlns:a16="http://schemas.microsoft.com/office/drawing/2014/main" val="353912794"/>
                        </a:ext>
                      </a:extLst>
                    </a:gridCol>
                    <a:gridCol w="802758">
                      <a:extLst>
                        <a:ext uri="{9D8B030D-6E8A-4147-A177-3AD203B41FA5}">
                          <a16:colId xmlns:a16="http://schemas.microsoft.com/office/drawing/2014/main" val="3271578437"/>
                        </a:ext>
                      </a:extLst>
                    </a:gridCol>
                    <a:gridCol w="799898">
                      <a:extLst>
                        <a:ext uri="{9D8B030D-6E8A-4147-A177-3AD203B41FA5}">
                          <a16:colId xmlns:a16="http://schemas.microsoft.com/office/drawing/2014/main" val="3309244832"/>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𝛼</m:t>
                                </m:r>
                              </m:oMath>
                            </m:oMathPara>
                          </a14:m>
                          <a:endParaRPr kumimoji="1" lang="ja-JP" altLang="en-US" sz="1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ja-JP" sz="1800" i="1" smtClean="0">
                                    <a:latin typeface="Cambria Math" panose="02040503050406030204" pitchFamily="18" charset="0"/>
                                  </a:rPr>
                                  <m:t>W</m:t>
                                </m:r>
                                <m:r>
                                  <a:rPr kumimoji="1" lang="en-US" altLang="ja-JP" sz="1800" b="0" i="1" smtClean="0">
                                    <a:latin typeface="Cambria Math" panose="02040503050406030204" pitchFamily="18" charset="0"/>
                                  </a:rPr>
                                  <m:t>𝑀</m:t>
                                </m:r>
                              </m:oMath>
                            </m:oMathPara>
                          </a14:m>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82294286"/>
                      </a:ext>
                    </a:extLst>
                  </a:tr>
                </a:tbl>
              </a:graphicData>
            </a:graphic>
          </p:graphicFrame>
        </mc:Choice>
        <mc:Fallback xmlns="">
          <p:graphicFrame>
            <p:nvGraphicFramePr>
              <p:cNvPr id="126" name="表 4">
                <a:extLst>
                  <a:ext uri="{FF2B5EF4-FFF2-40B4-BE49-F238E27FC236}">
                    <a16:creationId xmlns:a16="http://schemas.microsoft.com/office/drawing/2014/main" id="{93AC0122-6FC1-476D-9F40-58B8BBC9E4DD}"/>
                  </a:ext>
                </a:extLst>
              </p:cNvPr>
              <p:cNvGraphicFramePr>
                <a:graphicFrameLocks noGrp="1"/>
              </p:cNvGraphicFramePr>
              <p:nvPr>
                <p:extLst>
                  <p:ext uri="{D42A27DB-BD31-4B8C-83A1-F6EECF244321}">
                    <p14:modId xmlns:p14="http://schemas.microsoft.com/office/powerpoint/2010/main" val="233163865"/>
                  </p:ext>
                </p:extLst>
              </p:nvPr>
            </p:nvGraphicFramePr>
            <p:xfrm>
              <a:off x="5077047" y="2119553"/>
              <a:ext cx="3952451" cy="741680"/>
            </p:xfrm>
            <a:graphic>
              <a:graphicData uri="http://schemas.openxmlformats.org/drawingml/2006/table">
                <a:tbl>
                  <a:tblPr firstRow="1" bandRow="1">
                    <a:tableStyleId>{5940675A-B579-460E-94D1-54222C63F5DA}</a:tableStyleId>
                  </a:tblPr>
                  <a:tblGrid>
                    <a:gridCol w="728330">
                      <a:extLst>
                        <a:ext uri="{9D8B030D-6E8A-4147-A177-3AD203B41FA5}">
                          <a16:colId xmlns:a16="http://schemas.microsoft.com/office/drawing/2014/main" val="943306024"/>
                        </a:ext>
                      </a:extLst>
                    </a:gridCol>
                    <a:gridCol w="1621465">
                      <a:extLst>
                        <a:ext uri="{9D8B030D-6E8A-4147-A177-3AD203B41FA5}">
                          <a16:colId xmlns:a16="http://schemas.microsoft.com/office/drawing/2014/main" val="353912794"/>
                        </a:ext>
                      </a:extLst>
                    </a:gridCol>
                    <a:gridCol w="802758">
                      <a:extLst>
                        <a:ext uri="{9D8B030D-6E8A-4147-A177-3AD203B41FA5}">
                          <a16:colId xmlns:a16="http://schemas.microsoft.com/office/drawing/2014/main" val="3271578437"/>
                        </a:ext>
                      </a:extLst>
                    </a:gridCol>
                    <a:gridCol w="799898">
                      <a:extLst>
                        <a:ext uri="{9D8B030D-6E8A-4147-A177-3AD203B41FA5}">
                          <a16:colId xmlns:a16="http://schemas.microsoft.com/office/drawing/2014/main" val="3309244832"/>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endParaRPr lang="ja-JP"/>
                        </a:p>
                      </a:txBody>
                      <a:tcPr>
                        <a:blipFill>
                          <a:blip r:embed="rId21"/>
                          <a:stretch>
                            <a:fillRect l="-293182" t="-4839" r="-101515" b="-122581"/>
                          </a:stretch>
                        </a:blipFill>
                      </a:tcPr>
                    </a:tc>
                    <a:tc>
                      <a:txBody>
                        <a:bodyPr/>
                        <a:lstStyle/>
                        <a:p>
                          <a:endParaRPr lang="ja-JP"/>
                        </a:p>
                      </a:txBody>
                      <a:tcPr>
                        <a:blipFill>
                          <a:blip r:embed="rId21"/>
                          <a:stretch>
                            <a:fillRect l="-393182" t="-4839" r="-1515" b="-122581"/>
                          </a:stretch>
                        </a:blipFill>
                      </a:tcPr>
                    </a:tc>
                    <a:extLst>
                      <a:ext uri="{0D108BD9-81ED-4DB2-BD59-A6C34878D82A}">
                        <a16:rowId xmlns:a16="http://schemas.microsoft.com/office/drawing/2014/main" val="246501141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82294286"/>
                      </a:ext>
                    </a:extLst>
                  </a:tr>
                </a:tbl>
              </a:graphicData>
            </a:graphic>
          </p:graphicFrame>
        </mc:Fallback>
      </mc:AlternateContent>
      <p:sp>
        <p:nvSpPr>
          <p:cNvPr id="127" name="テキスト ボックス 126">
            <a:extLst>
              <a:ext uri="{FF2B5EF4-FFF2-40B4-BE49-F238E27FC236}">
                <a16:creationId xmlns:a16="http://schemas.microsoft.com/office/drawing/2014/main" id="{FDB02175-BA9D-405C-9BC8-9E159463F1F4}"/>
              </a:ext>
            </a:extLst>
          </p:cNvPr>
          <p:cNvSpPr txBox="1"/>
          <p:nvPr/>
        </p:nvSpPr>
        <p:spPr>
          <a:xfrm>
            <a:off x="5458336" y="1773824"/>
            <a:ext cx="4572000" cy="369332"/>
          </a:xfrm>
          <a:prstGeom prst="rect">
            <a:avLst/>
          </a:prstGeom>
          <a:noFill/>
        </p:spPr>
        <p:txBody>
          <a:bodyPr wrap="square">
            <a:spAutoFit/>
          </a:bodyPr>
          <a:lstStyle/>
          <a:p>
            <a:r>
              <a:rPr kumimoji="1" lang="en-US" altLang="ja-JP" sz="1800" dirty="0"/>
              <a:t>※WM</a:t>
            </a:r>
            <a:r>
              <a:rPr kumimoji="1" lang="ja-JP" altLang="en-US" sz="1800" dirty="0"/>
              <a:t>：総メモリ使用量の最大値</a:t>
            </a:r>
          </a:p>
        </p:txBody>
      </p:sp>
      <p:sp>
        <p:nvSpPr>
          <p:cNvPr id="119" name="吹き出し: 角を丸めた四角形 118">
            <a:extLst>
              <a:ext uri="{FF2B5EF4-FFF2-40B4-BE49-F238E27FC236}">
                <a16:creationId xmlns:a16="http://schemas.microsoft.com/office/drawing/2014/main" id="{B788001D-ED5B-4B88-9AF6-8B22A1793A1C}"/>
              </a:ext>
            </a:extLst>
          </p:cNvPr>
          <p:cNvSpPr/>
          <p:nvPr/>
        </p:nvSpPr>
        <p:spPr>
          <a:xfrm>
            <a:off x="347612" y="5994251"/>
            <a:ext cx="3216928" cy="741679"/>
          </a:xfrm>
          <a:prstGeom prst="wedgeRoundRectCallout">
            <a:avLst>
              <a:gd name="adj1" fmla="val 73700"/>
              <a:gd name="adj2" fmla="val -5462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effectLst/>
                <a:latin typeface="Arial" panose="020B0604020202020204" pitchFamily="34" charset="0"/>
              </a:rPr>
              <a:t>評価値の小さい上位</a:t>
            </a:r>
            <a:r>
              <a:rPr lang="en-US" altLang="ja-JP" sz="1600" dirty="0">
                <a:effectLst/>
                <a:latin typeface="Arial" panose="020B0604020202020204" pitchFamily="34" charset="0"/>
              </a:rPr>
              <a:t>2</a:t>
            </a:r>
            <a:r>
              <a:rPr lang="ja-JP" altLang="en-US" sz="1600" dirty="0">
                <a:effectLst/>
                <a:latin typeface="Arial" panose="020B0604020202020204" pitchFamily="34" charset="0"/>
              </a:rPr>
              <a:t>タスク</a:t>
            </a:r>
            <a:r>
              <a:rPr lang="en-US" altLang="ja-JP" sz="1600" dirty="0">
                <a:effectLst/>
                <a:latin typeface="Arial" panose="020B0604020202020204" pitchFamily="34" charset="0"/>
              </a:rPr>
              <a:t>task1,task2</a:t>
            </a:r>
            <a:r>
              <a:rPr lang="ja-JP" altLang="en-US" sz="1600" dirty="0">
                <a:effectLst/>
                <a:latin typeface="Arial" panose="020B0604020202020204" pitchFamily="34" charset="0"/>
              </a:rPr>
              <a:t>が</a:t>
            </a:r>
            <a:r>
              <a:rPr lang="ja-JP" altLang="en-US" sz="1600" dirty="0">
                <a:latin typeface="Arial" panose="020B0604020202020204" pitchFamily="34" charset="0"/>
              </a:rPr>
              <a:t>スケジュール</a:t>
            </a:r>
            <a:endParaRPr lang="ja-JP" altLang="en-US" sz="1600" dirty="0">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777058647"/>
      </p:ext>
    </p:extLst>
  </p:cSld>
  <p:clrMapOvr>
    <a:masterClrMapping/>
  </p:clrMapOvr>
  <mc:AlternateContent xmlns:mc="http://schemas.openxmlformats.org/markup-compatibility/2006" xmlns:p14="http://schemas.microsoft.com/office/powerpoint/2010/main">
    <mc:Choice Requires="p14">
      <p:transition spd="slow" p14:dur="2000" advTm="43465"/>
    </mc:Choice>
    <mc:Fallback xmlns="">
      <p:transition spd="slow" advTm="434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7"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5</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cs typeface="Times New Roman" pitchFamily="18" charset="0"/>
                          </a:rPr>
                          <m:t>+</m:t>
                        </m:r>
                        <m:r>
                          <a:rPr lang="en-US" altLang="ja-JP" b="0" i="1" smtClean="0">
                            <a:latin typeface="Cambria Math" panose="02040503050406030204" pitchFamily="18" charset="0"/>
                            <a:ea typeface="Cambria Math" panose="02040503050406030204" pitchFamily="18" charset="0"/>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sz="2400"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−6</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2963740" y="293563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9"/>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3019675" y="2478071"/>
            <a:ext cx="1394002"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3020540" y="5491315"/>
            <a:ext cx="1393981"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37213" y="2775175"/>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87833" y="2762570"/>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809533" y="2316926"/>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28866" y="2319603"/>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1788579175"/>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9</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1788579175"/>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57616" r="-102966" b="-124503"/>
                          </a:stretch>
                        </a:blipFill>
                      </a:tcPr>
                    </a:tc>
                    <a:tc>
                      <a:txBody>
                        <a:bodyPr/>
                        <a:lstStyle/>
                        <a:p>
                          <a:pPr algn="ctr"/>
                          <a:r>
                            <a:rPr kumimoji="1" lang="en-US" altLang="ja-JP" sz="2200" dirty="0"/>
                            <a:t>9</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276744" r="-102966" b="-118605"/>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372414" r="-102966" b="-17241"/>
                          </a:stretch>
                        </a:blip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a:bodyPr>
          <a:lstStyle/>
          <a:p>
            <a:r>
              <a:rPr lang="ja-JP" altLang="en-US" sz="3200" dirty="0">
                <a:solidFill>
                  <a:schemeClr val="tx1"/>
                </a:solidFill>
              </a:rPr>
              <a:t>𝛼</a:t>
            </a:r>
            <a:r>
              <a:rPr kumimoji="1" lang="ja-JP" altLang="en-US" sz="3200" dirty="0">
                <a:solidFill>
                  <a:schemeClr val="tx1"/>
                </a:solidFill>
              </a:rPr>
              <a:t>の値が適切でない場合</a:t>
            </a:r>
            <a:r>
              <a:rPr lang="ja-JP" altLang="en-US" sz="3200" dirty="0">
                <a:solidFill>
                  <a:schemeClr val="tx1"/>
                </a:solidFill>
              </a:rPr>
              <a:t>の</a:t>
            </a:r>
            <a:br>
              <a:rPr kumimoji="1" lang="en-US" altLang="ja-JP" sz="3200" dirty="0">
                <a:solidFill>
                  <a:schemeClr val="tx1"/>
                </a:solidFill>
              </a:rPr>
            </a:br>
            <a:r>
              <a:rPr lang="en-US" altLang="ja-JP" sz="3200" dirty="0"/>
              <a:t>LMCLF</a:t>
            </a:r>
            <a:r>
              <a:rPr lang="ja-JP" altLang="en-US" dirty="0"/>
              <a:t>の動作例</a:t>
            </a:r>
            <a:r>
              <a:rPr lang="en-US" altLang="ja-JP" dirty="0"/>
              <a:t>(2/4)</a:t>
            </a:r>
            <a:endParaRPr kumimoji="1" lang="ja-JP" altLang="en-US" sz="3200" dirty="0"/>
          </a:p>
        </p:txBody>
      </p:sp>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2" name="テキスト ボックス 121">
            <a:extLst>
              <a:ext uri="{FF2B5EF4-FFF2-40B4-BE49-F238E27FC236}">
                <a16:creationId xmlns:a16="http://schemas.microsoft.com/office/drawing/2014/main" id="{8D915F0D-F921-414F-AC44-A8F31FAB4A85}"/>
              </a:ext>
            </a:extLst>
          </p:cNvPr>
          <p:cNvSpPr txBox="1"/>
          <p:nvPr/>
        </p:nvSpPr>
        <p:spPr>
          <a:xfrm>
            <a:off x="4332556" y="5434309"/>
            <a:ext cx="4764866" cy="1415772"/>
          </a:xfrm>
          <a:prstGeom prst="rect">
            <a:avLst/>
          </a:prstGeom>
          <a:noFill/>
        </p:spPr>
        <p:txBody>
          <a:bodyPr wrap="square" rtlCol="0">
            <a:spAutoFit/>
          </a:bodyPr>
          <a:lstStyle/>
          <a:p>
            <a:r>
              <a:rPr kumimoji="1" lang="ja-JP" altLang="en-US" sz="1400" dirty="0">
                <a:solidFill>
                  <a:srgbClr val="FF0000"/>
                </a:solidFill>
              </a:rPr>
              <a:t>𝛼 </a:t>
            </a:r>
            <a:r>
              <a:rPr kumimoji="1" lang="en-US" altLang="ja-JP" sz="1400" dirty="0">
                <a:solidFill>
                  <a:srgbClr val="FF0000"/>
                </a:solidFill>
              </a:rPr>
              <a:t>× </a:t>
            </a:r>
            <a:r>
              <a:rPr kumimoji="1" lang="ja-JP" altLang="en-US" sz="1400" dirty="0">
                <a:solidFill>
                  <a:srgbClr val="FF0000"/>
                </a:solidFill>
              </a:rPr>
              <a:t>メモリ使用量増分 ＋</a:t>
            </a:r>
            <a:r>
              <a:rPr kumimoji="1" lang="en-US" altLang="ja-JP" sz="1400" dirty="0">
                <a:solidFill>
                  <a:srgbClr val="FF0000"/>
                </a:solidFill>
              </a:rPr>
              <a:t>(</a:t>
            </a:r>
            <a:r>
              <a:rPr kumimoji="1" lang="ja-JP" altLang="en-US" sz="1400" dirty="0">
                <a:solidFill>
                  <a:srgbClr val="FF0000"/>
                </a:solidFill>
              </a:rPr>
              <a:t>残余実行時間</a:t>
            </a:r>
            <a:r>
              <a:rPr kumimoji="1" lang="en-US" altLang="ja-JP" sz="1400" dirty="0">
                <a:solidFill>
                  <a:srgbClr val="FF0000"/>
                </a:solidFill>
              </a:rPr>
              <a:t>×</a:t>
            </a:r>
            <a:r>
              <a:rPr kumimoji="1" lang="ja-JP" altLang="en-US" sz="1400" dirty="0">
                <a:solidFill>
                  <a:srgbClr val="FF0000"/>
                </a:solidFill>
              </a:rPr>
              <a:t>余裕時間</a:t>
            </a:r>
            <a:r>
              <a:rPr kumimoji="1" lang="en-US" altLang="ja-JP" sz="1400" dirty="0">
                <a:solidFill>
                  <a:srgbClr val="FF0000"/>
                </a:solidFill>
              </a:rPr>
              <a:t>)</a:t>
            </a:r>
            <a:r>
              <a:rPr kumimoji="1" lang="ja-JP" altLang="en-US" sz="1400" dirty="0"/>
              <a:t>の計算</a:t>
            </a:r>
            <a:endParaRPr kumimoji="1" lang="en-US" altLang="ja-JP" dirty="0"/>
          </a:p>
          <a:p>
            <a:r>
              <a:rPr kumimoji="1" lang="en-US" altLang="ja-JP" dirty="0"/>
              <a:t>Task1:1 * 9 + (3 * 6) = 27</a:t>
            </a:r>
          </a:p>
          <a:p>
            <a:r>
              <a:rPr kumimoji="1" lang="en-US" altLang="ja-JP" dirty="0">
                <a:highlight>
                  <a:srgbClr val="FFFF00"/>
                </a:highlight>
              </a:rPr>
              <a:t>Task2:</a:t>
            </a:r>
            <a:r>
              <a:rPr kumimoji="1" lang="en-US" altLang="ja-JP" dirty="0"/>
              <a:t>1 * 5 + (3 * 7) = 26</a:t>
            </a:r>
          </a:p>
          <a:p>
            <a:r>
              <a:rPr kumimoji="1" lang="en-US" altLang="ja-JP" dirty="0"/>
              <a:t>Task3:1 * 1 + (4* 7)= 29</a:t>
            </a:r>
          </a:p>
          <a:p>
            <a:r>
              <a:rPr kumimoji="1" lang="en-US" altLang="ja-JP" dirty="0">
                <a:highlight>
                  <a:srgbClr val="FFFF00"/>
                </a:highlight>
              </a:rPr>
              <a:t>Task4:</a:t>
            </a:r>
            <a:r>
              <a:rPr kumimoji="1" lang="en-US" altLang="ja-JP" dirty="0"/>
              <a:t>1 * 2 + (4 * 6) = 26</a:t>
            </a:r>
          </a:p>
        </p:txBody>
      </p:sp>
      <mc:AlternateContent xmlns:mc="http://schemas.openxmlformats.org/markup-compatibility/2006" xmlns:a14="http://schemas.microsoft.com/office/drawing/2010/main">
        <mc:Choice Requires="a14">
          <p:graphicFrame>
            <p:nvGraphicFramePr>
              <p:cNvPr id="125" name="表 4">
                <a:extLst>
                  <a:ext uri="{FF2B5EF4-FFF2-40B4-BE49-F238E27FC236}">
                    <a16:creationId xmlns:a16="http://schemas.microsoft.com/office/drawing/2014/main" id="{1D4C7A18-F1A1-474C-8298-DE6906E506A9}"/>
                  </a:ext>
                </a:extLst>
              </p:cNvPr>
              <p:cNvGraphicFramePr>
                <a:graphicFrameLocks noGrp="1"/>
              </p:cNvGraphicFramePr>
              <p:nvPr>
                <p:extLst>
                  <p:ext uri="{D42A27DB-BD31-4B8C-83A1-F6EECF244321}">
                    <p14:modId xmlns:p14="http://schemas.microsoft.com/office/powerpoint/2010/main" val="2197259304"/>
                  </p:ext>
                </p:extLst>
              </p:nvPr>
            </p:nvGraphicFramePr>
            <p:xfrm>
              <a:off x="5077047" y="2119553"/>
              <a:ext cx="3952451" cy="741680"/>
            </p:xfrm>
            <a:graphic>
              <a:graphicData uri="http://schemas.openxmlformats.org/drawingml/2006/table">
                <a:tbl>
                  <a:tblPr firstRow="1" bandRow="1">
                    <a:tableStyleId>{5940675A-B579-460E-94D1-54222C63F5DA}</a:tableStyleId>
                  </a:tblPr>
                  <a:tblGrid>
                    <a:gridCol w="728330">
                      <a:extLst>
                        <a:ext uri="{9D8B030D-6E8A-4147-A177-3AD203B41FA5}">
                          <a16:colId xmlns:a16="http://schemas.microsoft.com/office/drawing/2014/main" val="943306024"/>
                        </a:ext>
                      </a:extLst>
                    </a:gridCol>
                    <a:gridCol w="1621465">
                      <a:extLst>
                        <a:ext uri="{9D8B030D-6E8A-4147-A177-3AD203B41FA5}">
                          <a16:colId xmlns:a16="http://schemas.microsoft.com/office/drawing/2014/main" val="353912794"/>
                        </a:ext>
                      </a:extLst>
                    </a:gridCol>
                    <a:gridCol w="802758">
                      <a:extLst>
                        <a:ext uri="{9D8B030D-6E8A-4147-A177-3AD203B41FA5}">
                          <a16:colId xmlns:a16="http://schemas.microsoft.com/office/drawing/2014/main" val="3271578437"/>
                        </a:ext>
                      </a:extLst>
                    </a:gridCol>
                    <a:gridCol w="799898">
                      <a:extLst>
                        <a:ext uri="{9D8B030D-6E8A-4147-A177-3AD203B41FA5}">
                          <a16:colId xmlns:a16="http://schemas.microsoft.com/office/drawing/2014/main" val="3309244832"/>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𝛼</m:t>
                                </m:r>
                              </m:oMath>
                            </m:oMathPara>
                          </a14:m>
                          <a:endParaRPr kumimoji="1" lang="ja-JP" altLang="en-US" sz="1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𝑊𝑀</m:t>
                                </m:r>
                              </m:oMath>
                            </m:oMathPara>
                          </a14:m>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2</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82294286"/>
                      </a:ext>
                    </a:extLst>
                  </a:tr>
                </a:tbl>
              </a:graphicData>
            </a:graphic>
          </p:graphicFrame>
        </mc:Choice>
        <mc:Fallback xmlns="">
          <p:graphicFrame>
            <p:nvGraphicFramePr>
              <p:cNvPr id="125" name="表 4">
                <a:extLst>
                  <a:ext uri="{FF2B5EF4-FFF2-40B4-BE49-F238E27FC236}">
                    <a16:creationId xmlns:a16="http://schemas.microsoft.com/office/drawing/2014/main" id="{1D4C7A18-F1A1-474C-8298-DE6906E506A9}"/>
                  </a:ext>
                </a:extLst>
              </p:cNvPr>
              <p:cNvGraphicFramePr>
                <a:graphicFrameLocks noGrp="1"/>
              </p:cNvGraphicFramePr>
              <p:nvPr>
                <p:extLst>
                  <p:ext uri="{D42A27DB-BD31-4B8C-83A1-F6EECF244321}">
                    <p14:modId xmlns:p14="http://schemas.microsoft.com/office/powerpoint/2010/main" val="2197259304"/>
                  </p:ext>
                </p:extLst>
              </p:nvPr>
            </p:nvGraphicFramePr>
            <p:xfrm>
              <a:off x="5077047" y="2119553"/>
              <a:ext cx="3952451" cy="741680"/>
            </p:xfrm>
            <a:graphic>
              <a:graphicData uri="http://schemas.openxmlformats.org/drawingml/2006/table">
                <a:tbl>
                  <a:tblPr firstRow="1" bandRow="1">
                    <a:tableStyleId>{5940675A-B579-460E-94D1-54222C63F5DA}</a:tableStyleId>
                  </a:tblPr>
                  <a:tblGrid>
                    <a:gridCol w="728330">
                      <a:extLst>
                        <a:ext uri="{9D8B030D-6E8A-4147-A177-3AD203B41FA5}">
                          <a16:colId xmlns:a16="http://schemas.microsoft.com/office/drawing/2014/main" val="943306024"/>
                        </a:ext>
                      </a:extLst>
                    </a:gridCol>
                    <a:gridCol w="1621465">
                      <a:extLst>
                        <a:ext uri="{9D8B030D-6E8A-4147-A177-3AD203B41FA5}">
                          <a16:colId xmlns:a16="http://schemas.microsoft.com/office/drawing/2014/main" val="353912794"/>
                        </a:ext>
                      </a:extLst>
                    </a:gridCol>
                    <a:gridCol w="802758">
                      <a:extLst>
                        <a:ext uri="{9D8B030D-6E8A-4147-A177-3AD203B41FA5}">
                          <a16:colId xmlns:a16="http://schemas.microsoft.com/office/drawing/2014/main" val="3271578437"/>
                        </a:ext>
                      </a:extLst>
                    </a:gridCol>
                    <a:gridCol w="799898">
                      <a:extLst>
                        <a:ext uri="{9D8B030D-6E8A-4147-A177-3AD203B41FA5}">
                          <a16:colId xmlns:a16="http://schemas.microsoft.com/office/drawing/2014/main" val="3309244832"/>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endParaRPr lang="ja-JP"/>
                        </a:p>
                      </a:txBody>
                      <a:tcPr>
                        <a:blipFill>
                          <a:blip r:embed="rId21"/>
                          <a:stretch>
                            <a:fillRect l="-293182" t="-4839" r="-101515" b="-122581"/>
                          </a:stretch>
                        </a:blipFill>
                      </a:tcPr>
                    </a:tc>
                    <a:tc>
                      <a:txBody>
                        <a:bodyPr/>
                        <a:lstStyle/>
                        <a:p>
                          <a:endParaRPr lang="ja-JP"/>
                        </a:p>
                      </a:txBody>
                      <a:tcPr>
                        <a:blipFill>
                          <a:blip r:embed="rId21"/>
                          <a:stretch>
                            <a:fillRect l="-393182" t="-4839" r="-1515" b="-122581"/>
                          </a:stretch>
                        </a:blipFill>
                      </a:tcPr>
                    </a:tc>
                    <a:extLst>
                      <a:ext uri="{0D108BD9-81ED-4DB2-BD59-A6C34878D82A}">
                        <a16:rowId xmlns:a16="http://schemas.microsoft.com/office/drawing/2014/main" val="2465011411"/>
                      </a:ext>
                    </a:extLst>
                  </a:tr>
                  <a:tr h="370840">
                    <a:tc>
                      <a:txBody>
                        <a:bodyPr/>
                        <a:lstStyle/>
                        <a:p>
                          <a:pPr algn="ctr"/>
                          <a:r>
                            <a:rPr kumimoji="1" lang="en-US" altLang="ja-JP" dirty="0"/>
                            <a:t>2</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82294286"/>
                      </a:ext>
                    </a:extLst>
                  </a:tr>
                </a:tbl>
              </a:graphicData>
            </a:graphic>
          </p:graphicFrame>
        </mc:Fallback>
      </mc:AlternateContent>
      <p:sp>
        <p:nvSpPr>
          <p:cNvPr id="119" name="吹き出し: 角を丸めた四角形 118">
            <a:extLst>
              <a:ext uri="{FF2B5EF4-FFF2-40B4-BE49-F238E27FC236}">
                <a16:creationId xmlns:a16="http://schemas.microsoft.com/office/drawing/2014/main" id="{81CD47BF-DA55-40BF-B790-3A18A4377F17}"/>
              </a:ext>
            </a:extLst>
          </p:cNvPr>
          <p:cNvSpPr/>
          <p:nvPr/>
        </p:nvSpPr>
        <p:spPr>
          <a:xfrm>
            <a:off x="347612" y="5994251"/>
            <a:ext cx="3216928" cy="741679"/>
          </a:xfrm>
          <a:prstGeom prst="wedgeRoundRectCallout">
            <a:avLst>
              <a:gd name="adj1" fmla="val 72509"/>
              <a:gd name="adj2" fmla="val -1549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effectLst/>
                <a:latin typeface="Arial" panose="020B0604020202020204" pitchFamily="34" charset="0"/>
              </a:rPr>
              <a:t>評価値の小さい上位</a:t>
            </a:r>
            <a:r>
              <a:rPr lang="en-US" altLang="ja-JP" sz="1600" dirty="0">
                <a:effectLst/>
                <a:latin typeface="Arial" panose="020B0604020202020204" pitchFamily="34" charset="0"/>
              </a:rPr>
              <a:t>2</a:t>
            </a:r>
            <a:r>
              <a:rPr lang="ja-JP" altLang="en-US" sz="1600" dirty="0">
                <a:effectLst/>
                <a:latin typeface="Arial" panose="020B0604020202020204" pitchFamily="34" charset="0"/>
              </a:rPr>
              <a:t>タスク</a:t>
            </a:r>
            <a:r>
              <a:rPr lang="en-US" altLang="ja-JP" sz="1600" dirty="0">
                <a:effectLst/>
                <a:latin typeface="Arial" panose="020B0604020202020204" pitchFamily="34" charset="0"/>
              </a:rPr>
              <a:t>task2,task4</a:t>
            </a:r>
            <a:r>
              <a:rPr lang="ja-JP" altLang="en-US" sz="1600" dirty="0">
                <a:effectLst/>
                <a:latin typeface="Arial" panose="020B0604020202020204" pitchFamily="34" charset="0"/>
              </a:rPr>
              <a:t>がスケジュール</a:t>
            </a:r>
          </a:p>
        </p:txBody>
      </p:sp>
    </p:spTree>
    <p:custDataLst>
      <p:tags r:id="rId1"/>
    </p:custDataLst>
    <p:extLst>
      <p:ext uri="{BB962C8B-B14F-4D97-AF65-F5344CB8AC3E}">
        <p14:creationId xmlns:p14="http://schemas.microsoft.com/office/powerpoint/2010/main" val="3523540008"/>
      </p:ext>
    </p:extLst>
  </p:cSld>
  <p:clrMapOvr>
    <a:masterClrMapping/>
  </p:clrMapOvr>
  <mc:AlternateContent xmlns:mc="http://schemas.openxmlformats.org/markup-compatibility/2006" xmlns:p14="http://schemas.microsoft.com/office/powerpoint/2010/main">
    <mc:Choice Requires="p14">
      <p:transition spd="slow" p14:dur="2000" advTm="16349"/>
    </mc:Choice>
    <mc:Fallback xmlns="">
      <p:transition spd="slow" advTm="163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グループ化 68">
            <a:extLst>
              <a:ext uri="{FF2B5EF4-FFF2-40B4-BE49-F238E27FC236}">
                <a16:creationId xmlns:a16="http://schemas.microsoft.com/office/drawing/2014/main" id="{B10A1F55-DE34-43A3-B1FD-EF50C09888AE}"/>
              </a:ext>
            </a:extLst>
          </p:cNvPr>
          <p:cNvGrpSpPr/>
          <p:nvPr/>
        </p:nvGrpSpPr>
        <p:grpSpPr>
          <a:xfrm>
            <a:off x="9344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56" name="円/楕円 96">
                  <a:extLst>
                    <a:ext uri="{FF2B5EF4-FFF2-40B4-BE49-F238E27FC236}">
                      <a16:creationId xmlns:a16="http://schemas.microsoft.com/office/drawing/2014/main" id="{6F51982B-C11F-468A-B6A3-DF53F0460A55}"/>
                    </a:ext>
                  </a:extLst>
                </p:cNvPr>
                <p:cNvSpPr/>
                <p:nvPr/>
              </p:nvSpPr>
              <p:spPr>
                <a:xfrm>
                  <a:off x="2963740" y="293563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56" name="円/楕円 96">
                  <a:extLst>
                    <a:ext uri="{FF2B5EF4-FFF2-40B4-BE49-F238E27FC236}">
                      <a16:creationId xmlns:a16="http://schemas.microsoft.com/office/drawing/2014/main" id="{6F51982B-C11F-468A-B6A3-DF53F0460A55}"/>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2E066712-9381-45B7-888B-C48B15A6631E}"/>
                </a:ext>
              </a:extLst>
            </p:cNvPr>
            <p:cNvCxnSpPr>
              <a:cxnSpLocks/>
              <a:stCxn id="56" idx="4"/>
              <a:endCxn id="58"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円/楕円 98">
                  <a:extLst>
                    <a:ext uri="{FF2B5EF4-FFF2-40B4-BE49-F238E27FC236}">
                      <a16:creationId xmlns:a16="http://schemas.microsoft.com/office/drawing/2014/main" id="{EA32A1CA-B712-4A79-90F0-3F93BE68DA31}"/>
                    </a:ext>
                  </a:extLst>
                </p:cNvPr>
                <p:cNvSpPr/>
                <p:nvPr/>
              </p:nvSpPr>
              <p:spPr>
                <a:xfrm>
                  <a:off x="2963740" y="3594239"/>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3</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58" name="円/楕円 98">
                  <a:extLst>
                    <a:ext uri="{FF2B5EF4-FFF2-40B4-BE49-F238E27FC236}">
                      <a16:creationId xmlns:a16="http://schemas.microsoft.com/office/drawing/2014/main" id="{EA32A1CA-B712-4A79-90F0-3F93BE68DA31}"/>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1D49566E-892E-4656-BB55-A7AEC3706765}"/>
                </a:ext>
              </a:extLst>
            </p:cNvPr>
            <p:cNvCxnSpPr>
              <a:cxnSpLocks/>
              <a:stCxn id="60" idx="6"/>
              <a:endCxn id="56"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円/楕円 97">
              <a:extLst>
                <a:ext uri="{FF2B5EF4-FFF2-40B4-BE49-F238E27FC236}">
                  <a16:creationId xmlns:a16="http://schemas.microsoft.com/office/drawing/2014/main" id="{B6BBEBD3-9546-4B8D-BE6A-57AF041D6BB0}"/>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61" name="直線矢印コネクタ 60">
              <a:extLst>
                <a:ext uri="{FF2B5EF4-FFF2-40B4-BE49-F238E27FC236}">
                  <a16:creationId xmlns:a16="http://schemas.microsoft.com/office/drawing/2014/main" id="{F94E409F-34F2-4324-8F63-6BFCB6F73248}"/>
                </a:ext>
              </a:extLst>
            </p:cNvPr>
            <p:cNvCxnSpPr>
              <a:cxnSpLocks/>
              <a:stCxn id="58" idx="4"/>
              <a:endCxn id="62"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8">
                  <a:extLst>
                    <a:ext uri="{FF2B5EF4-FFF2-40B4-BE49-F238E27FC236}">
                      <a16:creationId xmlns:a16="http://schemas.microsoft.com/office/drawing/2014/main" id="{CF56E1B9-B529-4604-90CE-3A3C521F630B}"/>
                    </a:ext>
                  </a:extLst>
                </p:cNvPr>
                <p:cNvSpPr/>
                <p:nvPr/>
              </p:nvSpPr>
              <p:spPr>
                <a:xfrm>
                  <a:off x="2970420" y="4252842"/>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2" name="円/楕円 98">
                  <a:extLst>
                    <a:ext uri="{FF2B5EF4-FFF2-40B4-BE49-F238E27FC236}">
                      <a16:creationId xmlns:a16="http://schemas.microsoft.com/office/drawing/2014/main" id="{CF56E1B9-B529-4604-90CE-3A3C521F630B}"/>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63D98309-59A6-4771-9B46-60E11392F289}"/>
                </a:ext>
              </a:extLst>
            </p:cNvPr>
            <p:cNvCxnSpPr>
              <a:cxnSpLocks/>
              <a:stCxn id="62" idx="4"/>
              <a:endCxn id="64"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円/楕円 98">
                  <a:extLst>
                    <a:ext uri="{FF2B5EF4-FFF2-40B4-BE49-F238E27FC236}">
                      <a16:creationId xmlns:a16="http://schemas.microsoft.com/office/drawing/2014/main" id="{5A6DF604-8CBF-40B9-94B2-CF0636EB0061}"/>
                    </a:ext>
                  </a:extLst>
                </p:cNvPr>
                <p:cNvSpPr/>
                <p:nvPr/>
              </p:nvSpPr>
              <p:spPr>
                <a:xfrm>
                  <a:off x="2963740" y="4911446"/>
                  <a:ext cx="554962" cy="418754"/>
                </a:xfrm>
                <a:prstGeom prst="ellipse">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−8</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64" name="円/楕円 98">
                  <a:extLst>
                    <a:ext uri="{FF2B5EF4-FFF2-40B4-BE49-F238E27FC236}">
                      <a16:creationId xmlns:a16="http://schemas.microsoft.com/office/drawing/2014/main" id="{5A6DF604-8CBF-40B9-94B2-CF0636EB006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B16B7E83-2CB8-46F7-8BA6-E23711182E71}"/>
                </a:ext>
              </a:extLst>
            </p:cNvPr>
            <p:cNvCxnSpPr>
              <a:cxnSpLocks/>
              <a:stCxn id="64" idx="4"/>
              <a:endCxn id="66"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円/楕円 122">
              <a:extLst>
                <a:ext uri="{FF2B5EF4-FFF2-40B4-BE49-F238E27FC236}">
                  <a16:creationId xmlns:a16="http://schemas.microsoft.com/office/drawing/2014/main" id="{C0689A21-5AE8-4FBE-9CF2-1D65F78AF155}"/>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7" name="円/楕円 123">
              <a:extLst>
                <a:ext uri="{FF2B5EF4-FFF2-40B4-BE49-F238E27FC236}">
                  <a16:creationId xmlns:a16="http://schemas.microsoft.com/office/drawing/2014/main" id="{49CCF7B8-29FE-42B8-8AA7-D6F931FD74C9}"/>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8" name="テキスト ボックス 67">
              <a:extLst>
                <a:ext uri="{FF2B5EF4-FFF2-40B4-BE49-F238E27FC236}">
                  <a16:creationId xmlns:a16="http://schemas.microsoft.com/office/drawing/2014/main" id="{00A50088-E5C5-41E4-976A-003B607FF1E7}"/>
                </a:ext>
              </a:extLst>
            </p:cNvPr>
            <p:cNvSpPr txBox="1"/>
            <p:nvPr/>
          </p:nvSpPr>
          <p:spPr>
            <a:xfrm>
              <a:off x="3073208" y="2035378"/>
              <a:ext cx="325240" cy="367403"/>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t>2</a:t>
              </a:r>
              <a:endParaRPr kumimoji="1" lang="ja-JP" altLang="en-US" dirty="0"/>
            </a:p>
          </p:txBody>
        </p:sp>
      </p:grpSp>
      <p:grpSp>
        <p:nvGrpSpPr>
          <p:cNvPr id="70" name="グループ化 69">
            <a:extLst>
              <a:ext uri="{FF2B5EF4-FFF2-40B4-BE49-F238E27FC236}">
                <a16:creationId xmlns:a16="http://schemas.microsoft.com/office/drawing/2014/main" id="{1BDEBA76-D1A6-47A7-860E-51C9276E559E}"/>
              </a:ext>
            </a:extLst>
          </p:cNvPr>
          <p:cNvGrpSpPr/>
          <p:nvPr/>
        </p:nvGrpSpPr>
        <p:grpSpPr>
          <a:xfrm>
            <a:off x="112725"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71" name="円/楕円 96">
                  <a:extLst>
                    <a:ext uri="{FF2B5EF4-FFF2-40B4-BE49-F238E27FC236}">
                      <a16:creationId xmlns:a16="http://schemas.microsoft.com/office/drawing/2014/main" id="{53357CE2-E7B5-4D5C-85C7-2CE57A91E7F0}"/>
                    </a:ext>
                  </a:extLst>
                </p:cNvPr>
                <p:cNvSpPr/>
                <p:nvPr/>
              </p:nvSpPr>
              <p:spPr>
                <a:xfrm>
                  <a:off x="2963740" y="293563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+3</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1" name="円/楕円 96">
                  <a:extLst>
                    <a:ext uri="{FF2B5EF4-FFF2-40B4-BE49-F238E27FC236}">
                      <a16:creationId xmlns:a16="http://schemas.microsoft.com/office/drawing/2014/main" id="{53357CE2-E7B5-4D5C-85C7-2CE57A91E7F0}"/>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2" name="直線矢印コネクタ 71">
              <a:extLst>
                <a:ext uri="{FF2B5EF4-FFF2-40B4-BE49-F238E27FC236}">
                  <a16:creationId xmlns:a16="http://schemas.microsoft.com/office/drawing/2014/main" id="{95578402-7266-49CA-A3D2-25A12C9710EE}"/>
                </a:ext>
              </a:extLst>
            </p:cNvPr>
            <p:cNvCxnSpPr>
              <a:cxnSpLocks/>
              <a:stCxn id="71" idx="4"/>
              <a:endCxn id="73" idx="0"/>
            </p:cNvCxnSpPr>
            <p:nvPr/>
          </p:nvCxnSpPr>
          <p:spPr>
            <a:xfrm>
              <a:off x="3241222" y="3354389"/>
              <a:ext cx="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円/楕円 98">
                  <a:extLst>
                    <a:ext uri="{FF2B5EF4-FFF2-40B4-BE49-F238E27FC236}">
                      <a16:creationId xmlns:a16="http://schemas.microsoft.com/office/drawing/2014/main" id="{99F3E704-B207-4CA1-99B3-8682818536BC}"/>
                    </a:ext>
                  </a:extLst>
                </p:cNvPr>
                <p:cNvSpPr/>
                <p:nvPr/>
              </p:nvSpPr>
              <p:spPr>
                <a:xfrm>
                  <a:off x="2963740" y="3594239"/>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+9</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3" name="円/楕円 98">
                  <a:extLst>
                    <a:ext uri="{FF2B5EF4-FFF2-40B4-BE49-F238E27FC236}">
                      <a16:creationId xmlns:a16="http://schemas.microsoft.com/office/drawing/2014/main" id="{99F3E704-B207-4CA1-99B3-8682818536BC}"/>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4" name="直線矢印コネクタ 73">
              <a:extLst>
                <a:ext uri="{FF2B5EF4-FFF2-40B4-BE49-F238E27FC236}">
                  <a16:creationId xmlns:a16="http://schemas.microsoft.com/office/drawing/2014/main" id="{3DB0DCB2-871C-4C6D-AA81-4A8B8C54E594}"/>
                </a:ext>
              </a:extLst>
            </p:cNvPr>
            <p:cNvCxnSpPr>
              <a:cxnSpLocks/>
              <a:stCxn id="75" idx="6"/>
              <a:endCxn id="71"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円/楕円 97">
              <a:extLst>
                <a:ext uri="{FF2B5EF4-FFF2-40B4-BE49-F238E27FC236}">
                  <a16:creationId xmlns:a16="http://schemas.microsoft.com/office/drawing/2014/main" id="{53C6E892-6608-42F4-8956-7F29B568CDB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76" name="直線矢印コネクタ 75">
              <a:extLst>
                <a:ext uri="{FF2B5EF4-FFF2-40B4-BE49-F238E27FC236}">
                  <a16:creationId xmlns:a16="http://schemas.microsoft.com/office/drawing/2014/main" id="{5FB8F2D3-B659-4879-A097-60D783CF8674}"/>
                </a:ext>
              </a:extLst>
            </p:cNvPr>
            <p:cNvCxnSpPr>
              <a:cxnSpLocks/>
              <a:stCxn id="73" idx="4"/>
              <a:endCxn id="77"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円/楕円 98">
                  <a:extLst>
                    <a:ext uri="{FF2B5EF4-FFF2-40B4-BE49-F238E27FC236}">
                      <a16:creationId xmlns:a16="http://schemas.microsoft.com/office/drawing/2014/main" id="{A2B129FC-8EB4-4CA7-9C51-37036200FA3C}"/>
                    </a:ext>
                  </a:extLst>
                </p:cNvPr>
                <p:cNvSpPr/>
                <p:nvPr/>
              </p:nvSpPr>
              <p:spPr>
                <a:xfrm>
                  <a:off x="2970420" y="4252842"/>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−7</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77" name="円/楕円 98">
                  <a:extLst>
                    <a:ext uri="{FF2B5EF4-FFF2-40B4-BE49-F238E27FC236}">
                      <a16:creationId xmlns:a16="http://schemas.microsoft.com/office/drawing/2014/main" id="{A2B129FC-8EB4-4CA7-9C51-37036200FA3C}"/>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2517D274-B6E3-4ADB-9244-1A3284A1D136}"/>
                </a:ext>
              </a:extLst>
            </p:cNvPr>
            <p:cNvCxnSpPr>
              <a:cxnSpLocks/>
              <a:stCxn id="77" idx="4"/>
              <a:endCxn id="79"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円/楕円 98">
                  <a:extLst>
                    <a:ext uri="{FF2B5EF4-FFF2-40B4-BE49-F238E27FC236}">
                      <a16:creationId xmlns:a16="http://schemas.microsoft.com/office/drawing/2014/main" id="{475E90ED-9FA7-4889-AA72-86ABCC3CC107}"/>
                    </a:ext>
                  </a:extLst>
                </p:cNvPr>
                <p:cNvSpPr/>
                <p:nvPr/>
              </p:nvSpPr>
              <p:spPr>
                <a:xfrm>
                  <a:off x="2963740" y="4911446"/>
                  <a:ext cx="554962" cy="418754"/>
                </a:xfrm>
                <a:prstGeom prst="ellipse">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−5</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79" name="円/楕円 98">
                  <a:extLst>
                    <a:ext uri="{FF2B5EF4-FFF2-40B4-BE49-F238E27FC236}">
                      <a16:creationId xmlns:a16="http://schemas.microsoft.com/office/drawing/2014/main" id="{475E90ED-9FA7-4889-AA72-86ABCC3CC107}"/>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B3CBF76A-BFBC-4F45-918F-B0356655BD36}"/>
                </a:ext>
              </a:extLst>
            </p:cNvPr>
            <p:cNvCxnSpPr>
              <a:cxnSpLocks/>
              <a:stCxn id="79" idx="4"/>
              <a:endCxn id="81"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円/楕円 122">
              <a:extLst>
                <a:ext uri="{FF2B5EF4-FFF2-40B4-BE49-F238E27FC236}">
                  <a16:creationId xmlns:a16="http://schemas.microsoft.com/office/drawing/2014/main" id="{635DA453-415A-48C1-86DB-56FA11F3F3EC}"/>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2" name="円/楕円 123">
              <a:extLst>
                <a:ext uri="{FF2B5EF4-FFF2-40B4-BE49-F238E27FC236}">
                  <a16:creationId xmlns:a16="http://schemas.microsoft.com/office/drawing/2014/main" id="{AC065C0C-AE4D-497F-9DFE-CE4380997D6A}"/>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83" name="テキスト ボックス 82">
              <a:extLst>
                <a:ext uri="{FF2B5EF4-FFF2-40B4-BE49-F238E27FC236}">
                  <a16:creationId xmlns:a16="http://schemas.microsoft.com/office/drawing/2014/main" id="{10FEF80E-6911-435C-95F3-49915A5141F5}"/>
                </a:ext>
              </a:extLst>
            </p:cNvPr>
            <p:cNvSpPr txBox="1"/>
            <p:nvPr/>
          </p:nvSpPr>
          <p:spPr>
            <a:xfrm>
              <a:off x="3073208" y="2035378"/>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p:grpSp>
      <p:grpSp>
        <p:nvGrpSpPr>
          <p:cNvPr id="84" name="グループ化 83">
            <a:extLst>
              <a:ext uri="{FF2B5EF4-FFF2-40B4-BE49-F238E27FC236}">
                <a16:creationId xmlns:a16="http://schemas.microsoft.com/office/drawing/2014/main" id="{208F6DBA-5BE8-4797-AD54-52A24772D28A}"/>
              </a:ext>
            </a:extLst>
          </p:cNvPr>
          <p:cNvGrpSpPr/>
          <p:nvPr/>
        </p:nvGrpSpPr>
        <p:grpSpPr>
          <a:xfrm>
            <a:off x="1765789" y="1974387"/>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E26E6C13-E213-46C9-A2FA-396C70273841}"/>
                    </a:ext>
                  </a:extLst>
                </p:cNvPr>
                <p:cNvSpPr/>
                <p:nvPr/>
              </p:nvSpPr>
              <p:spPr>
                <a:xfrm>
                  <a:off x="3008090" y="2935636"/>
                  <a:ext cx="510612" cy="397290"/>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+1</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85" name="円/楕円 96">
                  <a:extLst>
                    <a:ext uri="{FF2B5EF4-FFF2-40B4-BE49-F238E27FC236}">
                      <a16:creationId xmlns:a16="http://schemas.microsoft.com/office/drawing/2014/main" id="{E26E6C13-E213-46C9-A2FA-396C70273841}"/>
                    </a:ext>
                  </a:extLst>
                </p:cNvPr>
                <p:cNvSpPr>
                  <a:spLocks noRot="1" noChangeAspect="1" noMove="1" noResize="1" noEditPoints="1" noAdjustHandles="1" noChangeArrowheads="1" noChangeShapeType="1" noTextEdit="1"/>
                </p:cNvSpPr>
                <p:nvPr/>
              </p:nvSpPr>
              <p:spPr>
                <a:xfrm>
                  <a:off x="3008090" y="2935636"/>
                  <a:ext cx="510612" cy="397290"/>
                </a:xfrm>
                <a:prstGeom prst="ellipse">
                  <a:avLst/>
                </a:prstGeom>
                <a:blipFill>
                  <a:blip r:embed="rId1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48AC826F-8685-484F-8619-29125F8DEB01}"/>
                </a:ext>
              </a:extLst>
            </p:cNvPr>
            <p:cNvCxnSpPr>
              <a:cxnSpLocks/>
              <a:stCxn id="85" idx="4"/>
              <a:endCxn id="87" idx="0"/>
            </p:cNvCxnSpPr>
            <p:nvPr/>
          </p:nvCxnSpPr>
          <p:spPr>
            <a:xfrm flipH="1">
              <a:off x="3241221" y="3332926"/>
              <a:ext cx="22175" cy="261313"/>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8">
                  <a:extLst>
                    <a:ext uri="{FF2B5EF4-FFF2-40B4-BE49-F238E27FC236}">
                      <a16:creationId xmlns:a16="http://schemas.microsoft.com/office/drawing/2014/main" id="{BFBFDF19-EC9D-4416-AB0E-62FEDFC1B902}"/>
                    </a:ext>
                  </a:extLst>
                </p:cNvPr>
                <p:cNvSpPr/>
                <p:nvPr/>
              </p:nvSpPr>
              <p:spPr>
                <a:xfrm>
                  <a:off x="2963740" y="3594239"/>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−1</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87" name="円/楕円 98">
                  <a:extLst>
                    <a:ext uri="{FF2B5EF4-FFF2-40B4-BE49-F238E27FC236}">
                      <a16:creationId xmlns:a16="http://schemas.microsoft.com/office/drawing/2014/main" id="{BFBFDF19-EC9D-4416-AB0E-62FEDFC1B902}"/>
                    </a:ext>
                  </a:extLst>
                </p:cNvPr>
                <p:cNvSpPr>
                  <a:spLocks noRot="1" noChangeAspect="1" noMove="1" noResize="1" noEditPoints="1" noAdjustHandles="1" noChangeArrowheads="1" noChangeShapeType="1" noTextEdit="1"/>
                </p:cNvSpPr>
                <p:nvPr/>
              </p:nvSpPr>
              <p:spPr>
                <a:xfrm>
                  <a:off x="2963740" y="3594239"/>
                  <a:ext cx="554962" cy="418754"/>
                </a:xfrm>
                <a:prstGeom prst="ellipse">
                  <a:avLst/>
                </a:prstGeom>
                <a:blipFill>
                  <a:blip r:embed="rId1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0418E919-6C24-4F6A-A941-1CE982C59302}"/>
                </a:ext>
              </a:extLst>
            </p:cNvPr>
            <p:cNvCxnSpPr>
              <a:cxnSpLocks/>
              <a:stCxn id="89" idx="6"/>
              <a:endCxn id="85" idx="0"/>
            </p:cNvCxnSpPr>
            <p:nvPr/>
          </p:nvCxnSpPr>
          <p:spPr>
            <a:xfrm>
              <a:off x="3241220" y="2717684"/>
              <a:ext cx="22176" cy="217952"/>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9" name="円/楕円 97">
              <a:extLst>
                <a:ext uri="{FF2B5EF4-FFF2-40B4-BE49-F238E27FC236}">
                  <a16:creationId xmlns:a16="http://schemas.microsoft.com/office/drawing/2014/main" id="{2F0B4DE1-6D86-4560-B839-64419DAFBF11}"/>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90" name="直線矢印コネクタ 89">
              <a:extLst>
                <a:ext uri="{FF2B5EF4-FFF2-40B4-BE49-F238E27FC236}">
                  <a16:creationId xmlns:a16="http://schemas.microsoft.com/office/drawing/2014/main" id="{E8F70957-AF55-4F35-A859-43B8D035F15F}"/>
                </a:ext>
              </a:extLst>
            </p:cNvPr>
            <p:cNvCxnSpPr>
              <a:cxnSpLocks/>
              <a:stCxn id="87" idx="4"/>
              <a:endCxn id="91" idx="0"/>
            </p:cNvCxnSpPr>
            <p:nvPr/>
          </p:nvCxnSpPr>
          <p:spPr>
            <a:xfrm>
              <a:off x="3241222" y="4012993"/>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円/楕円 98">
                  <a:extLst>
                    <a:ext uri="{FF2B5EF4-FFF2-40B4-BE49-F238E27FC236}">
                      <a16:creationId xmlns:a16="http://schemas.microsoft.com/office/drawing/2014/main" id="{A37D5717-8B05-4A4A-81FB-6B89FEE5FF78}"/>
                    </a:ext>
                  </a:extLst>
                </p:cNvPr>
                <p:cNvSpPr/>
                <p:nvPr/>
              </p:nvSpPr>
              <p:spPr>
                <a:xfrm>
                  <a:off x="2970420" y="4252842"/>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1" name="円/楕円 98">
                  <a:extLst>
                    <a:ext uri="{FF2B5EF4-FFF2-40B4-BE49-F238E27FC236}">
                      <a16:creationId xmlns:a16="http://schemas.microsoft.com/office/drawing/2014/main" id="{A37D5717-8B05-4A4A-81FB-6B89FEE5FF78}"/>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2" name="直線矢印コネクタ 91">
              <a:extLst>
                <a:ext uri="{FF2B5EF4-FFF2-40B4-BE49-F238E27FC236}">
                  <a16:creationId xmlns:a16="http://schemas.microsoft.com/office/drawing/2014/main" id="{DC15C362-D618-44F3-AC8E-AC816B32696B}"/>
                </a:ext>
              </a:extLst>
            </p:cNvPr>
            <p:cNvCxnSpPr>
              <a:cxnSpLocks/>
              <a:stCxn id="91" idx="4"/>
              <a:endCxn id="93"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円/楕円 98">
                  <a:extLst>
                    <a:ext uri="{FF2B5EF4-FFF2-40B4-BE49-F238E27FC236}">
                      <a16:creationId xmlns:a16="http://schemas.microsoft.com/office/drawing/2014/main" id="{3BF7660E-F0BE-4E7F-AA39-BFAD59C64F8B}"/>
                    </a:ext>
                  </a:extLst>
                </p:cNvPr>
                <p:cNvSpPr/>
                <p:nvPr/>
              </p:nvSpPr>
              <p:spPr>
                <a:xfrm>
                  <a:off x="2963740" y="4911446"/>
                  <a:ext cx="554962" cy="418754"/>
                </a:xfrm>
                <a:prstGeom prst="ellipse">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93" name="円/楕円 98">
                  <a:extLst>
                    <a:ext uri="{FF2B5EF4-FFF2-40B4-BE49-F238E27FC236}">
                      <a16:creationId xmlns:a16="http://schemas.microsoft.com/office/drawing/2014/main" id="{3BF7660E-F0BE-4E7F-AA39-BFAD59C64F8B}"/>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3B1DB5FC-8C1F-4E83-AAC0-21E4330ADC4D}"/>
                </a:ext>
              </a:extLst>
            </p:cNvPr>
            <p:cNvCxnSpPr>
              <a:cxnSpLocks/>
              <a:stCxn id="93" idx="4"/>
              <a:endCxn id="95"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円/楕円 122">
              <a:extLst>
                <a:ext uri="{FF2B5EF4-FFF2-40B4-BE49-F238E27FC236}">
                  <a16:creationId xmlns:a16="http://schemas.microsoft.com/office/drawing/2014/main" id="{16CC7AEB-13E1-433D-B9B8-F6C01D7B1924}"/>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6" name="円/楕円 123">
              <a:extLst>
                <a:ext uri="{FF2B5EF4-FFF2-40B4-BE49-F238E27FC236}">
                  <a16:creationId xmlns:a16="http://schemas.microsoft.com/office/drawing/2014/main" id="{001A6F67-845E-4BD4-A4F0-E71FA2372624}"/>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7" name="テキスト ボックス 96">
              <a:extLst>
                <a:ext uri="{FF2B5EF4-FFF2-40B4-BE49-F238E27FC236}">
                  <a16:creationId xmlns:a16="http://schemas.microsoft.com/office/drawing/2014/main" id="{BD9D8972-62C7-4FDA-9AEE-45BB2E855505}"/>
                </a:ext>
              </a:extLst>
            </p:cNvPr>
            <p:cNvSpPr txBox="1"/>
            <p:nvPr/>
          </p:nvSpPr>
          <p:spPr>
            <a:xfrm>
              <a:off x="3073208" y="2035378"/>
              <a:ext cx="325240" cy="367403"/>
            </a:xfrm>
            <a:prstGeom prst="rect">
              <a:avLst/>
            </a:prstGeom>
            <a:solidFill>
              <a:schemeClr val="accent4">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en-US" altLang="ja-JP" dirty="0"/>
                <a:t>3</a:t>
              </a:r>
              <a:endParaRPr kumimoji="1" lang="ja-JP" altLang="en-US" dirty="0"/>
            </a:p>
          </p:txBody>
        </p:sp>
      </p:grpSp>
      <p:grpSp>
        <p:nvGrpSpPr>
          <p:cNvPr id="98" name="グループ化 97">
            <a:extLst>
              <a:ext uri="{FF2B5EF4-FFF2-40B4-BE49-F238E27FC236}">
                <a16:creationId xmlns:a16="http://schemas.microsoft.com/office/drawing/2014/main" id="{63748B1B-0192-40B6-9AD5-7FAF494AC24B}"/>
              </a:ext>
            </a:extLst>
          </p:cNvPr>
          <p:cNvGrpSpPr/>
          <p:nvPr/>
        </p:nvGrpSpPr>
        <p:grpSpPr>
          <a:xfrm>
            <a:off x="2580809" y="1974388"/>
            <a:ext cx="561642" cy="3854721"/>
            <a:chOff x="2963740" y="2035378"/>
            <a:chExt cx="561642" cy="3854721"/>
          </a:xfrm>
          <a:effectLst>
            <a:outerShdw blurRad="50800" dist="38100" dir="2700000" algn="tl" rotWithShape="0">
              <a:prstClr val="black">
                <a:alpha val="40000"/>
              </a:prstClr>
            </a:outerShdw>
          </a:effectLst>
        </p:grpSpPr>
        <mc:AlternateContent xmlns:mc="http://schemas.openxmlformats.org/markup-compatibility/2006" xmlns:a14="http://schemas.microsoft.com/office/drawing/2010/main">
          <mc:Choice Requires="a14">
            <p:sp>
              <p:nvSpPr>
                <p:cNvPr id="99" name="円/楕円 96">
                  <a:extLst>
                    <a:ext uri="{FF2B5EF4-FFF2-40B4-BE49-F238E27FC236}">
                      <a16:creationId xmlns:a16="http://schemas.microsoft.com/office/drawing/2014/main" id="{19B24AF7-1D2C-4D30-93BA-4830A55E9149}"/>
                    </a:ext>
                  </a:extLst>
                </p:cNvPr>
                <p:cNvSpPr/>
                <p:nvPr/>
              </p:nvSpPr>
              <p:spPr>
                <a:xfrm>
                  <a:off x="2963740" y="293563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HGPｺﾞｼｯｸM" pitchFamily="50" charset="-128"/>
                            <a:cs typeface="Times New Roman" pitchFamily="18" charset="0"/>
                          </a:rPr>
                          <m:t>+2</m:t>
                        </m:r>
                      </m:oMath>
                    </m:oMathPara>
                  </a14:m>
                  <a:endParaRPr lang="ja-JP" altLang="en-US" dirty="0">
                    <a:latin typeface="Times New Roman" pitchFamily="18" charset="0"/>
                    <a:ea typeface="HGPｺﾞｼｯｸM" pitchFamily="50" charset="-128"/>
                    <a:cs typeface="Times New Roman" pitchFamily="18" charset="0"/>
                  </a:endParaRPr>
                </a:p>
              </p:txBody>
            </p:sp>
          </mc:Choice>
          <mc:Fallback xmlns="">
            <p:sp>
              <p:nvSpPr>
                <p:cNvPr id="99" name="円/楕円 96">
                  <a:extLst>
                    <a:ext uri="{FF2B5EF4-FFF2-40B4-BE49-F238E27FC236}">
                      <a16:creationId xmlns:a16="http://schemas.microsoft.com/office/drawing/2014/main" id="{19B24AF7-1D2C-4D30-93BA-4830A55E9149}"/>
                    </a:ext>
                  </a:extLst>
                </p:cNvPr>
                <p:cNvSpPr>
                  <a:spLocks noRot="1" noChangeAspect="1" noMove="1" noResize="1" noEditPoints="1" noAdjustHandles="1" noChangeArrowheads="1" noChangeShapeType="1" noTextEdit="1"/>
                </p:cNvSpPr>
                <p:nvPr/>
              </p:nvSpPr>
              <p:spPr>
                <a:xfrm>
                  <a:off x="2963740" y="2935636"/>
                  <a:ext cx="554962" cy="418754"/>
                </a:xfrm>
                <a:prstGeom prst="ellipse">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0" name="直線矢印コネクタ 99">
              <a:extLst>
                <a:ext uri="{FF2B5EF4-FFF2-40B4-BE49-F238E27FC236}">
                  <a16:creationId xmlns:a16="http://schemas.microsoft.com/office/drawing/2014/main" id="{8DE8233A-B356-460C-9ACE-09A603F0A74C}"/>
                </a:ext>
              </a:extLst>
            </p:cNvPr>
            <p:cNvCxnSpPr>
              <a:cxnSpLocks/>
              <a:stCxn id="99" idx="4"/>
              <a:endCxn id="101" idx="0"/>
            </p:cNvCxnSpPr>
            <p:nvPr/>
          </p:nvCxnSpPr>
          <p:spPr>
            <a:xfrm>
              <a:off x="3241221" y="3354390"/>
              <a:ext cx="0" cy="239848"/>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円/楕円 98">
                  <a:extLst>
                    <a:ext uri="{FF2B5EF4-FFF2-40B4-BE49-F238E27FC236}">
                      <a16:creationId xmlns:a16="http://schemas.microsoft.com/office/drawing/2014/main" id="{FCE22BA9-4C08-43C3-830A-F105EF1394FB}"/>
                    </a:ext>
                  </a:extLst>
                </p:cNvPr>
                <p:cNvSpPr/>
                <p:nvPr/>
              </p:nvSpPr>
              <p:spPr>
                <a:xfrm>
                  <a:off x="2963740" y="3594238"/>
                  <a:ext cx="554962" cy="417990"/>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HGPｺﾞｼｯｸM" pitchFamily="50" charset="-128"/>
                            <a:cs typeface="Times New Roman" pitchFamily="18" charset="0"/>
                          </a:rPr>
                          <m:t>+</m:t>
                        </m:r>
                        <m:r>
                          <a:rPr lang="en-US" altLang="ja-JP" b="0" i="1" smtClean="0">
                            <a:latin typeface="Cambria Math" panose="02040503050406030204" pitchFamily="18" charset="0"/>
                            <a:ea typeface="HGPｺﾞｼｯｸM" pitchFamily="50" charset="-128"/>
                            <a:cs typeface="Times New Roman" pitchFamily="18" charset="0"/>
                          </a:rPr>
                          <m:t>6</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1" name="円/楕円 98">
                  <a:extLst>
                    <a:ext uri="{FF2B5EF4-FFF2-40B4-BE49-F238E27FC236}">
                      <a16:creationId xmlns:a16="http://schemas.microsoft.com/office/drawing/2014/main" id="{FCE22BA9-4C08-43C3-830A-F105EF1394FB}"/>
                    </a:ext>
                  </a:extLst>
                </p:cNvPr>
                <p:cNvSpPr>
                  <a:spLocks noRot="1" noChangeAspect="1" noMove="1" noResize="1" noEditPoints="1" noAdjustHandles="1" noChangeArrowheads="1" noChangeShapeType="1" noTextEdit="1"/>
                </p:cNvSpPr>
                <p:nvPr/>
              </p:nvSpPr>
              <p:spPr>
                <a:xfrm>
                  <a:off x="2963740" y="3594238"/>
                  <a:ext cx="554962" cy="417990"/>
                </a:xfrm>
                <a:prstGeom prst="ellipse">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8BC4AF81-23DD-4B9F-98C2-5A5C171A2345}"/>
                </a:ext>
              </a:extLst>
            </p:cNvPr>
            <p:cNvCxnSpPr>
              <a:cxnSpLocks/>
              <a:stCxn id="103" idx="6"/>
              <a:endCxn id="99" idx="0"/>
            </p:cNvCxnSpPr>
            <p:nvPr/>
          </p:nvCxnSpPr>
          <p:spPr>
            <a:xfrm>
              <a:off x="3241220" y="2717685"/>
              <a:ext cx="2" cy="217951"/>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円/楕円 97">
              <a:extLst>
                <a:ext uri="{FF2B5EF4-FFF2-40B4-BE49-F238E27FC236}">
                  <a16:creationId xmlns:a16="http://schemas.microsoft.com/office/drawing/2014/main" id="{0A1167C4-5627-478D-94E6-25C39532DA7E}"/>
                </a:ext>
              </a:extLst>
            </p:cNvPr>
            <p:cNvSpPr/>
            <p:nvPr/>
          </p:nvSpPr>
          <p:spPr>
            <a:xfrm rot="5400000">
              <a:off x="3132244" y="2490480"/>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cxnSp>
          <p:nvCxnSpPr>
            <p:cNvPr id="104" name="直線矢印コネクタ 103">
              <a:extLst>
                <a:ext uri="{FF2B5EF4-FFF2-40B4-BE49-F238E27FC236}">
                  <a16:creationId xmlns:a16="http://schemas.microsoft.com/office/drawing/2014/main" id="{B991A8F0-596F-4634-97CB-4BF23B7ADD76}"/>
                </a:ext>
              </a:extLst>
            </p:cNvPr>
            <p:cNvCxnSpPr>
              <a:cxnSpLocks/>
              <a:stCxn id="101" idx="4"/>
              <a:endCxn id="105" idx="0"/>
            </p:cNvCxnSpPr>
            <p:nvPr/>
          </p:nvCxnSpPr>
          <p:spPr>
            <a:xfrm>
              <a:off x="3241221" y="4012228"/>
              <a:ext cx="6680" cy="240614"/>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円/楕円 98">
                  <a:extLst>
                    <a:ext uri="{FF2B5EF4-FFF2-40B4-BE49-F238E27FC236}">
                      <a16:creationId xmlns:a16="http://schemas.microsoft.com/office/drawing/2014/main" id="{353AE8A7-D021-426A-B196-543F9E7F2A2D}"/>
                    </a:ext>
                  </a:extLst>
                </p:cNvPr>
                <p:cNvSpPr/>
                <p:nvPr/>
              </p:nvSpPr>
              <p:spPr>
                <a:xfrm>
                  <a:off x="2970420" y="4252842"/>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5" name="円/楕円 98">
                  <a:extLst>
                    <a:ext uri="{FF2B5EF4-FFF2-40B4-BE49-F238E27FC236}">
                      <a16:creationId xmlns:a16="http://schemas.microsoft.com/office/drawing/2014/main" id="{353AE8A7-D021-426A-B196-543F9E7F2A2D}"/>
                    </a:ext>
                  </a:extLst>
                </p:cNvPr>
                <p:cNvSpPr>
                  <a:spLocks noRot="1" noChangeAspect="1" noMove="1" noResize="1" noEditPoints="1" noAdjustHandles="1" noChangeArrowheads="1" noChangeShapeType="1" noTextEdit="1"/>
                </p:cNvSpPr>
                <p:nvPr/>
              </p:nvSpPr>
              <p:spPr>
                <a:xfrm>
                  <a:off x="2970420" y="4252842"/>
                  <a:ext cx="554962" cy="418754"/>
                </a:xfrm>
                <a:prstGeom prst="ellipse">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6" name="直線矢印コネクタ 105">
              <a:extLst>
                <a:ext uri="{FF2B5EF4-FFF2-40B4-BE49-F238E27FC236}">
                  <a16:creationId xmlns:a16="http://schemas.microsoft.com/office/drawing/2014/main" id="{AF61C69F-D1AB-47E8-8996-3D46CC648FF0}"/>
                </a:ext>
              </a:extLst>
            </p:cNvPr>
            <p:cNvCxnSpPr>
              <a:cxnSpLocks/>
              <a:stCxn id="105" idx="4"/>
              <a:endCxn id="107" idx="0"/>
            </p:cNvCxnSpPr>
            <p:nvPr/>
          </p:nvCxnSpPr>
          <p:spPr>
            <a:xfrm flipH="1">
              <a:off x="3241222" y="4671596"/>
              <a:ext cx="6680" cy="239850"/>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円/楕円 98">
                  <a:extLst>
                    <a:ext uri="{FF2B5EF4-FFF2-40B4-BE49-F238E27FC236}">
                      <a16:creationId xmlns:a16="http://schemas.microsoft.com/office/drawing/2014/main" id="{CE01ED32-31EC-4F76-80FA-8F677520B451}"/>
                    </a:ext>
                  </a:extLst>
                </p:cNvPr>
                <p:cNvSpPr/>
                <p:nvPr/>
              </p:nvSpPr>
              <p:spPr>
                <a:xfrm>
                  <a:off x="2963740" y="4911446"/>
                  <a:ext cx="554962" cy="418754"/>
                </a:xfrm>
                <a:prstGeom prst="ellipse">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HGPｺﾞｼｯｸM" pitchFamily="50" charset="-128"/>
                            <a:cs typeface="Times New Roman" pitchFamily="18" charset="0"/>
                          </a:rPr>
                          <m:t>−4</m:t>
                        </m:r>
                      </m:oMath>
                    </m:oMathPara>
                  </a14:m>
                  <a:endParaRPr lang="ja-JP" altLang="en-US" i="1" dirty="0">
                    <a:latin typeface="Times New Roman" pitchFamily="18" charset="0"/>
                    <a:ea typeface="HGPｺﾞｼｯｸM" pitchFamily="50" charset="-128"/>
                    <a:cs typeface="Times New Roman" pitchFamily="18" charset="0"/>
                  </a:endParaRPr>
                </a:p>
              </p:txBody>
            </p:sp>
          </mc:Choice>
          <mc:Fallback xmlns="">
            <p:sp>
              <p:nvSpPr>
                <p:cNvPr id="107" name="円/楕円 98">
                  <a:extLst>
                    <a:ext uri="{FF2B5EF4-FFF2-40B4-BE49-F238E27FC236}">
                      <a16:creationId xmlns:a16="http://schemas.microsoft.com/office/drawing/2014/main" id="{CE01ED32-31EC-4F76-80FA-8F677520B451}"/>
                    </a:ext>
                  </a:extLst>
                </p:cNvPr>
                <p:cNvSpPr>
                  <a:spLocks noRot="1" noChangeAspect="1" noMove="1" noResize="1" noEditPoints="1" noAdjustHandles="1" noChangeArrowheads="1" noChangeShapeType="1" noTextEdit="1"/>
                </p:cNvSpPr>
                <p:nvPr/>
              </p:nvSpPr>
              <p:spPr>
                <a:xfrm>
                  <a:off x="2963740" y="4911446"/>
                  <a:ext cx="554962" cy="418754"/>
                </a:xfrm>
                <a:prstGeom prst="ellipse">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08" name="直線矢印コネクタ 107">
              <a:extLst>
                <a:ext uri="{FF2B5EF4-FFF2-40B4-BE49-F238E27FC236}">
                  <a16:creationId xmlns:a16="http://schemas.microsoft.com/office/drawing/2014/main" id="{907802C0-95FF-4EAB-8694-A0E98641EF47}"/>
                </a:ext>
              </a:extLst>
            </p:cNvPr>
            <p:cNvCxnSpPr>
              <a:cxnSpLocks/>
              <a:stCxn id="107" idx="4"/>
              <a:endCxn id="109" idx="2"/>
            </p:cNvCxnSpPr>
            <p:nvPr/>
          </p:nvCxnSpPr>
          <p:spPr>
            <a:xfrm flipH="1">
              <a:off x="3241220" y="5330199"/>
              <a:ext cx="2" cy="240616"/>
            </a:xfrm>
            <a:prstGeom prst="straightConnector1">
              <a:avLst/>
            </a:prstGeom>
            <a:ln w="444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9" name="円/楕円 122">
              <a:extLst>
                <a:ext uri="{FF2B5EF4-FFF2-40B4-BE49-F238E27FC236}">
                  <a16:creationId xmlns:a16="http://schemas.microsoft.com/office/drawing/2014/main" id="{F04F19F4-4563-4D6F-9D54-88728DFBE7A6}"/>
                </a:ext>
              </a:extLst>
            </p:cNvPr>
            <p:cNvSpPr/>
            <p:nvPr/>
          </p:nvSpPr>
          <p:spPr>
            <a:xfrm rot="5400000">
              <a:off x="3081577" y="5551661"/>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0" name="円/楕円 123">
              <a:extLst>
                <a:ext uri="{FF2B5EF4-FFF2-40B4-BE49-F238E27FC236}">
                  <a16:creationId xmlns:a16="http://schemas.microsoft.com/office/drawing/2014/main" id="{55A7CF16-11A2-4007-A433-6F9F2F18F825}"/>
                </a:ext>
              </a:extLst>
            </p:cNvPr>
            <p:cNvSpPr/>
            <p:nvPr/>
          </p:nvSpPr>
          <p:spPr>
            <a:xfrm rot="5400000">
              <a:off x="3140621" y="5614874"/>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111" name="テキスト ボックス 110">
              <a:extLst>
                <a:ext uri="{FF2B5EF4-FFF2-40B4-BE49-F238E27FC236}">
                  <a16:creationId xmlns:a16="http://schemas.microsoft.com/office/drawing/2014/main" id="{B620BF32-8109-4528-8B94-DC9C5ABAB94A}"/>
                </a:ext>
              </a:extLst>
            </p:cNvPr>
            <p:cNvSpPr txBox="1"/>
            <p:nvPr/>
          </p:nvSpPr>
          <p:spPr>
            <a:xfrm>
              <a:off x="3073208" y="2035378"/>
              <a:ext cx="325240" cy="367403"/>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ja-JP" dirty="0"/>
                <a:t>4</a:t>
              </a:r>
              <a:endParaRPr kumimoji="1" lang="ja-JP" altLang="en-US" dirty="0"/>
            </a:p>
          </p:txBody>
        </p:sp>
      </p:grpSp>
      <p:sp>
        <p:nvSpPr>
          <p:cNvPr id="112" name="テキスト ボックス 111">
            <a:extLst>
              <a:ext uri="{FF2B5EF4-FFF2-40B4-BE49-F238E27FC236}">
                <a16:creationId xmlns:a16="http://schemas.microsoft.com/office/drawing/2014/main" id="{DA958D54-394B-4EF0-B589-AD44F1790D20}"/>
              </a:ext>
            </a:extLst>
          </p:cNvPr>
          <p:cNvSpPr txBox="1"/>
          <p:nvPr/>
        </p:nvSpPr>
        <p:spPr>
          <a:xfrm>
            <a:off x="2975317" y="2403647"/>
            <a:ext cx="1394002" cy="398020"/>
          </a:xfrm>
          <a:prstGeom prst="rect">
            <a:avLst/>
          </a:prstGeom>
          <a:noFill/>
          <a:ln w="12700">
            <a:noFill/>
          </a:ln>
        </p:spPr>
        <p:txBody>
          <a:bodyPr wrap="square" rtlCol="0">
            <a:spAutoFit/>
          </a:bodyPr>
          <a:lstStyle/>
          <a:p>
            <a:pPr algn="ctr"/>
            <a:r>
              <a:rPr lang="ja-JP" altLang="en-US" sz="2000" dirty="0">
                <a:latin typeface="+mn-ea"/>
              </a:rPr>
              <a:t>初期</a:t>
            </a:r>
            <a:r>
              <a:rPr kumimoji="1" lang="ja-JP" altLang="en-US" sz="2000" dirty="0">
                <a:latin typeface="+mn-ea"/>
              </a:rPr>
              <a:t>状態</a:t>
            </a:r>
          </a:p>
        </p:txBody>
      </p:sp>
      <p:sp>
        <p:nvSpPr>
          <p:cNvPr id="113" name="テキスト ボックス 112">
            <a:extLst>
              <a:ext uri="{FF2B5EF4-FFF2-40B4-BE49-F238E27FC236}">
                <a16:creationId xmlns:a16="http://schemas.microsoft.com/office/drawing/2014/main" id="{208FFE64-8F8D-4FF6-BD92-CFA747CDD980}"/>
              </a:ext>
            </a:extLst>
          </p:cNvPr>
          <p:cNvSpPr txBox="1"/>
          <p:nvPr/>
        </p:nvSpPr>
        <p:spPr>
          <a:xfrm>
            <a:off x="3029406" y="5502566"/>
            <a:ext cx="1393981" cy="398020"/>
          </a:xfrm>
          <a:prstGeom prst="rect">
            <a:avLst/>
          </a:prstGeom>
          <a:noFill/>
          <a:ln w="12700">
            <a:noFill/>
          </a:ln>
        </p:spPr>
        <p:txBody>
          <a:bodyPr wrap="square" rtlCol="0">
            <a:spAutoFit/>
          </a:bodyPr>
          <a:lstStyle/>
          <a:p>
            <a:pPr algn="ctr"/>
            <a:r>
              <a:rPr kumimoji="1" lang="ja-JP" altLang="en-US" sz="2000" dirty="0">
                <a:latin typeface="+mn-ea"/>
              </a:rPr>
              <a:t>最終状態</a:t>
            </a:r>
          </a:p>
        </p:txBody>
      </p:sp>
      <p:sp>
        <p:nvSpPr>
          <p:cNvPr id="114" name="角丸四角形 127">
            <a:extLst>
              <a:ext uri="{FF2B5EF4-FFF2-40B4-BE49-F238E27FC236}">
                <a16:creationId xmlns:a16="http://schemas.microsoft.com/office/drawing/2014/main" id="{F3A61180-CA05-4A89-A5B8-211E17ECC82C}"/>
              </a:ext>
            </a:extLst>
          </p:cNvPr>
          <p:cNvSpPr/>
          <p:nvPr/>
        </p:nvSpPr>
        <p:spPr>
          <a:xfrm rot="5400000">
            <a:off x="145034" y="2760639"/>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5" name="角丸四角形 127">
            <a:extLst>
              <a:ext uri="{FF2B5EF4-FFF2-40B4-BE49-F238E27FC236}">
                <a16:creationId xmlns:a16="http://schemas.microsoft.com/office/drawing/2014/main" id="{E01B062D-50CF-494F-8C41-33FD7B7187F6}"/>
              </a:ext>
            </a:extLst>
          </p:cNvPr>
          <p:cNvSpPr/>
          <p:nvPr/>
        </p:nvSpPr>
        <p:spPr>
          <a:xfrm rot="5400000">
            <a:off x="966734" y="3419243"/>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6" name="角丸四角形 127">
            <a:extLst>
              <a:ext uri="{FF2B5EF4-FFF2-40B4-BE49-F238E27FC236}">
                <a16:creationId xmlns:a16="http://schemas.microsoft.com/office/drawing/2014/main" id="{D71818E3-8B18-49B1-A75A-568311DA33AB}"/>
              </a:ext>
            </a:extLst>
          </p:cNvPr>
          <p:cNvSpPr/>
          <p:nvPr/>
        </p:nvSpPr>
        <p:spPr>
          <a:xfrm rot="5400000">
            <a:off x="1804780" y="2306094"/>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7" name="角丸四角形 127">
            <a:extLst>
              <a:ext uri="{FF2B5EF4-FFF2-40B4-BE49-F238E27FC236}">
                <a16:creationId xmlns:a16="http://schemas.microsoft.com/office/drawing/2014/main" id="{17577ADF-6F24-427D-A871-43034F33153B}"/>
              </a:ext>
            </a:extLst>
          </p:cNvPr>
          <p:cNvSpPr/>
          <p:nvPr/>
        </p:nvSpPr>
        <p:spPr>
          <a:xfrm rot="5400000">
            <a:off x="2614563" y="2756200"/>
            <a:ext cx="490340" cy="646764"/>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3161412995"/>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pPr algn="ctr"/>
                          <a:r>
                            <a:rPr kumimoji="1" lang="ja-JP" altLang="en-US" sz="2200" dirty="0"/>
                            <a:t>相対デッドライン</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𝐷</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9</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9</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pPr algn="ctr"/>
                          <a:r>
                            <a:rPr kumimoji="1" lang="ja-JP" altLang="en-US" sz="2200" dirty="0"/>
                            <a:t>残余実行時間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𝐶</m:t>
                                  </m:r>
                                </m:e>
                                <m:sub>
                                  <m:r>
                                    <a:rPr lang="en-US" altLang="ja-JP" sz="2200" b="0" i="1" smtClean="0">
                                      <a:solidFill>
                                        <a:schemeClr val="tx1"/>
                                      </a:solidFill>
                                      <a:latin typeface="Cambria Math" panose="02040503050406030204" pitchFamily="18" charset="0"/>
                                    </a:rPr>
                                    <m:t>𝑗</m:t>
                                  </m:r>
                                </m:sub>
                              </m:sSub>
                              <m:d>
                                <m:dPr>
                                  <m:ctrlPr>
                                    <a:rPr lang="en-US" altLang="ja-JP" sz="2200" i="1" smtClean="0">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pPr algn="ctr"/>
                          <a:r>
                            <a:rPr kumimoji="1" lang="ja-JP" altLang="en-US" sz="2200" dirty="0"/>
                            <a:t>余裕時間</a:t>
                          </a:r>
                          <a14:m>
                            <m:oMath xmlns:m="http://schemas.openxmlformats.org/officeDocument/2006/math">
                              <m:sSub>
                                <m:sSubPr>
                                  <m:ctrlPr>
                                    <a:rPr lang="ja-JP" altLang="ja-JP" sz="2200" i="1" smtClean="0">
                                      <a:solidFill>
                                        <a:schemeClr val="tx1"/>
                                      </a:solidFill>
                                      <a:latin typeface="Cambria Math" panose="02040503050406030204" pitchFamily="18" charset="0"/>
                                    </a:rPr>
                                  </m:ctrlPr>
                                </m:sSubPr>
                                <m:e>
                                  <m:r>
                                    <a:rPr lang="en-US" altLang="ja-JP" sz="2200" b="0" i="1" smtClean="0">
                                      <a:solidFill>
                                        <a:schemeClr val="tx1"/>
                                      </a:solidFill>
                                      <a:latin typeface="Cambria Math" panose="02040503050406030204" pitchFamily="18" charset="0"/>
                                    </a:rPr>
                                    <m:t>𝐿</m:t>
                                  </m:r>
                                </m:e>
                                <m:sub>
                                  <m:r>
                                    <a:rPr lang="en-US" altLang="ja-JP" sz="2200" i="1">
                                      <a:solidFill>
                                        <a:schemeClr val="tx1"/>
                                      </a:solidFill>
                                      <a:latin typeface="Cambria Math" panose="02040503050406030204" pitchFamily="18" charset="0"/>
                                    </a:rPr>
                                    <m:t>𝑗</m:t>
                                  </m:r>
                                </m:sub>
                              </m:sSub>
                              <m:d>
                                <m:dPr>
                                  <m:ctrlPr>
                                    <a:rPr lang="en-US" altLang="ja-JP" sz="2200" i="1">
                                      <a:solidFill>
                                        <a:schemeClr val="tx1"/>
                                      </a:solidFill>
                                      <a:latin typeface="Cambria Math" panose="02040503050406030204" pitchFamily="18" charset="0"/>
                                    </a:rPr>
                                  </m:ctrlPr>
                                </m:dPr>
                                <m:e>
                                  <m:r>
                                    <a:rPr lang="en-US" altLang="ja-JP" sz="2200" b="0" i="1" smtClean="0">
                                      <a:solidFill>
                                        <a:schemeClr val="tx1"/>
                                      </a:solidFill>
                                      <a:latin typeface="Cambria Math" panose="02040503050406030204" pitchFamily="18" charset="0"/>
                                    </a:rPr>
                                    <m:t>0</m:t>
                                  </m:r>
                                </m:e>
                              </m:d>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5</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Choice>
        <mc:Fallback xmlns="">
          <p:graphicFrame>
            <p:nvGraphicFramePr>
              <p:cNvPr id="118" name="表 117">
                <a:extLst>
                  <a:ext uri="{FF2B5EF4-FFF2-40B4-BE49-F238E27FC236}">
                    <a16:creationId xmlns:a16="http://schemas.microsoft.com/office/drawing/2014/main" id="{79091AE4-6E11-4E33-8A28-3141E7589282}"/>
                  </a:ext>
                </a:extLst>
              </p:cNvPr>
              <p:cNvGraphicFramePr>
                <a:graphicFrameLocks noGrp="1"/>
              </p:cNvGraphicFramePr>
              <p:nvPr>
                <p:extLst>
                  <p:ext uri="{D42A27DB-BD31-4B8C-83A1-F6EECF244321}">
                    <p14:modId xmlns:p14="http://schemas.microsoft.com/office/powerpoint/2010/main" val="3161412995"/>
                  </p:ext>
                </p:extLst>
              </p:nvPr>
            </p:nvGraphicFramePr>
            <p:xfrm>
              <a:off x="3296816" y="2915496"/>
              <a:ext cx="5739105" cy="246455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869826">
                      <a:extLst>
                        <a:ext uri="{9D8B030D-6E8A-4147-A177-3AD203B41FA5}">
                          <a16:colId xmlns:a16="http://schemas.microsoft.com/office/drawing/2014/main" val="1638628657"/>
                        </a:ext>
                      </a:extLst>
                    </a:gridCol>
                    <a:gridCol w="717779">
                      <a:extLst>
                        <a:ext uri="{9D8B030D-6E8A-4147-A177-3AD203B41FA5}">
                          <a16:colId xmlns:a16="http://schemas.microsoft.com/office/drawing/2014/main" val="1514737526"/>
                        </a:ext>
                      </a:extLst>
                    </a:gridCol>
                    <a:gridCol w="715942">
                      <a:extLst>
                        <a:ext uri="{9D8B030D-6E8A-4147-A177-3AD203B41FA5}">
                          <a16:colId xmlns:a16="http://schemas.microsoft.com/office/drawing/2014/main" val="2947887459"/>
                        </a:ext>
                      </a:extLst>
                    </a:gridCol>
                    <a:gridCol w="717779">
                      <a:extLst>
                        <a:ext uri="{9D8B030D-6E8A-4147-A177-3AD203B41FA5}">
                          <a16:colId xmlns:a16="http://schemas.microsoft.com/office/drawing/2014/main" val="3260999796"/>
                        </a:ext>
                      </a:extLst>
                    </a:gridCol>
                    <a:gridCol w="717779">
                      <a:extLst>
                        <a:ext uri="{9D8B030D-6E8A-4147-A177-3AD203B41FA5}">
                          <a16:colId xmlns:a16="http://schemas.microsoft.com/office/drawing/2014/main" val="765251372"/>
                        </a:ext>
                      </a:extLst>
                    </a:gridCol>
                  </a:tblGrid>
                  <a:tr h="495431">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91212829"/>
                      </a:ext>
                    </a:extLst>
                  </a:tr>
                  <a:tr h="915885">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57616" r="-102966" b="-124503"/>
                          </a:stretch>
                        </a:blipFill>
                      </a:tcPr>
                    </a:tc>
                    <a:tc>
                      <a:txBody>
                        <a:bodyPr/>
                        <a:lstStyle/>
                        <a:p>
                          <a:pPr algn="ctr"/>
                          <a:r>
                            <a:rPr kumimoji="1" lang="en-US" altLang="ja-JP" sz="2200" dirty="0"/>
                            <a:t>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9</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10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9</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78773969"/>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276744" r="-102966" b="-118605"/>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74795524"/>
                      </a:ext>
                    </a:extLst>
                  </a:tr>
                  <a:tr h="526617">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0"/>
                          <a:stretch>
                            <a:fillRect l="-1059" t="-372414" r="-102966" b="-17241"/>
                          </a:stretch>
                        </a:blipFill>
                      </a:tcPr>
                    </a:tc>
                    <a:tc>
                      <a:txBody>
                        <a:bodyPr/>
                        <a:lstStyle/>
                        <a:p>
                          <a:pPr algn="ctr"/>
                          <a:r>
                            <a:rPr kumimoji="1" lang="en-US" altLang="ja-JP" sz="2200" dirty="0"/>
                            <a:t>5</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kumimoji="1" lang="en-US" altLang="ja-JP" sz="2200" dirty="0"/>
                            <a:t>6</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77646868"/>
                      </a:ext>
                    </a:extLst>
                  </a:tr>
                </a:tbl>
              </a:graphicData>
            </a:graphic>
          </p:graphicFrame>
        </mc:Fallback>
      </mc:AlternateContent>
      <p:sp>
        <p:nvSpPr>
          <p:cNvPr id="124" name="テキスト ボックス 123">
            <a:extLst>
              <a:ext uri="{FF2B5EF4-FFF2-40B4-BE49-F238E27FC236}">
                <a16:creationId xmlns:a16="http://schemas.microsoft.com/office/drawing/2014/main" id="{722BC45E-47DF-46D0-B96E-7D58A5409519}"/>
              </a:ext>
            </a:extLst>
          </p:cNvPr>
          <p:cNvSpPr txBox="1"/>
          <p:nvPr/>
        </p:nvSpPr>
        <p:spPr>
          <a:xfrm>
            <a:off x="1245827" y="1488401"/>
            <a:ext cx="76976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none" rtlCol="0">
            <a:spAutoFit/>
          </a:bodyPr>
          <a:lstStyle/>
          <a:p>
            <a:r>
              <a:rPr kumimoji="1" lang="en-US" altLang="ja-JP" sz="2000" dirty="0">
                <a:solidFill>
                  <a:schemeClr val="tx1"/>
                </a:solidFill>
                <a:latin typeface="+mj-lt"/>
              </a:rPr>
              <a:t>Task</a:t>
            </a:r>
            <a:endParaRPr kumimoji="1" lang="ja-JP" altLang="en-US" sz="2000" dirty="0">
              <a:solidFill>
                <a:schemeClr val="tx1"/>
              </a:solidFill>
              <a:latin typeface="+mj-lt"/>
            </a:endParaRPr>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1925041" y="584172"/>
            <a:ext cx="6727687" cy="1390215"/>
          </a:xfrm>
        </p:spPr>
        <p:txBody>
          <a:bodyPr>
            <a:normAutofit/>
          </a:bodyPr>
          <a:lstStyle/>
          <a:p>
            <a:r>
              <a:rPr lang="ja-JP" altLang="en-US" sz="3200" dirty="0">
                <a:solidFill>
                  <a:schemeClr val="tx1"/>
                </a:solidFill>
              </a:rPr>
              <a:t>𝛼</a:t>
            </a:r>
            <a:r>
              <a:rPr kumimoji="1" lang="ja-JP" altLang="en-US" sz="3200" dirty="0">
                <a:solidFill>
                  <a:schemeClr val="tx1"/>
                </a:solidFill>
              </a:rPr>
              <a:t>の値が適切でない場合の</a:t>
            </a:r>
            <a:br>
              <a:rPr kumimoji="1" lang="en-US" altLang="ja-JP" sz="3200" dirty="0">
                <a:solidFill>
                  <a:schemeClr val="tx1"/>
                </a:solidFill>
              </a:rPr>
            </a:br>
            <a:r>
              <a:rPr lang="en-US" altLang="ja-JP" sz="3200" dirty="0">
                <a:solidFill>
                  <a:schemeClr val="tx1"/>
                </a:solidFill>
              </a:rPr>
              <a:t>LMCLF</a:t>
            </a:r>
            <a:r>
              <a:rPr lang="ja-JP" altLang="en-US" dirty="0">
                <a:solidFill>
                  <a:schemeClr val="tx1"/>
                </a:solidFill>
              </a:rPr>
              <a:t>の動作例</a:t>
            </a:r>
            <a:r>
              <a:rPr lang="en-US" altLang="ja-JP" dirty="0"/>
              <a:t>(3/4)</a:t>
            </a:r>
            <a:endParaRPr kumimoji="1" lang="ja-JP" altLang="en-US" sz="3200" dirty="0"/>
          </a:p>
        </p:txBody>
      </p:sp>
      <p:sp>
        <p:nvSpPr>
          <p:cNvPr id="2" name="日付プレースホルダー 1">
            <a:extLst>
              <a:ext uri="{FF2B5EF4-FFF2-40B4-BE49-F238E27FC236}">
                <a16:creationId xmlns:a16="http://schemas.microsoft.com/office/drawing/2014/main" id="{A1B9779C-6B4D-4C0D-8E1D-325C5A8100AF}"/>
              </a:ext>
            </a:extLst>
          </p:cNvPr>
          <p:cNvSpPr>
            <a:spLocks noGrp="1"/>
          </p:cNvSpPr>
          <p:nvPr>
            <p:ph type="dt" sz="half" idx="10"/>
          </p:nvPr>
        </p:nvSpPr>
        <p:spPr/>
        <p:txBody>
          <a:bodyPr/>
          <a:lstStyle/>
          <a:p>
            <a:fld id="{78E8BBD7-4CE3-4F6C-AB19-90DDCDEDF944}" type="datetime1">
              <a:rPr lang="ja-JP" altLang="en-US" smtClean="0"/>
              <a:t>2022/1/12</a:t>
            </a:fld>
            <a:endParaRPr lang="en-US" dirty="0"/>
          </a:p>
        </p:txBody>
      </p:sp>
      <p:sp>
        <p:nvSpPr>
          <p:cNvPr id="3" name="スライド番号プレースホルダー 2">
            <a:extLst>
              <a:ext uri="{FF2B5EF4-FFF2-40B4-BE49-F238E27FC236}">
                <a16:creationId xmlns:a16="http://schemas.microsoft.com/office/drawing/2014/main" id="{08583EA1-1CB7-4010-9DFC-6AF148C1E5EF}"/>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22" name="テキスト ボックス 121">
            <a:extLst>
              <a:ext uri="{FF2B5EF4-FFF2-40B4-BE49-F238E27FC236}">
                <a16:creationId xmlns:a16="http://schemas.microsoft.com/office/drawing/2014/main" id="{8D915F0D-F921-414F-AC44-A8F31FAB4A85}"/>
              </a:ext>
            </a:extLst>
          </p:cNvPr>
          <p:cNvSpPr txBox="1"/>
          <p:nvPr/>
        </p:nvSpPr>
        <p:spPr>
          <a:xfrm>
            <a:off x="4386391" y="5502566"/>
            <a:ext cx="3508344" cy="1200329"/>
          </a:xfrm>
          <a:prstGeom prst="rect">
            <a:avLst/>
          </a:prstGeom>
          <a:noFill/>
        </p:spPr>
        <p:txBody>
          <a:bodyPr wrap="square" rtlCol="0">
            <a:spAutoFit/>
          </a:bodyPr>
          <a:lstStyle/>
          <a:p>
            <a:r>
              <a:rPr kumimoji="1" lang="en-US" altLang="ja-JP" dirty="0">
                <a:highlight>
                  <a:srgbClr val="FFFF00"/>
                </a:highlight>
              </a:rPr>
              <a:t>Task1:</a:t>
            </a:r>
            <a:r>
              <a:rPr kumimoji="1" lang="en-US" altLang="ja-JP" dirty="0"/>
              <a:t>1 * 9 + (3 * 5) = 24</a:t>
            </a:r>
          </a:p>
          <a:p>
            <a:r>
              <a:rPr kumimoji="1" lang="en-US" altLang="ja-JP" dirty="0"/>
              <a:t>Task2:1 * 5 + (2 * 7) = 26</a:t>
            </a:r>
          </a:p>
          <a:p>
            <a:r>
              <a:rPr kumimoji="1" lang="en-US" altLang="ja-JP" dirty="0"/>
              <a:t>Task3:1 * 1 + (4 * 6)= 25</a:t>
            </a:r>
          </a:p>
          <a:p>
            <a:r>
              <a:rPr kumimoji="1" lang="en-US" altLang="ja-JP" dirty="0">
                <a:highlight>
                  <a:srgbClr val="FFFF00"/>
                </a:highlight>
              </a:rPr>
              <a:t>Task4:</a:t>
            </a:r>
            <a:r>
              <a:rPr kumimoji="1" lang="en-US" altLang="ja-JP" dirty="0"/>
              <a:t>1 * 6 + (3 * 6) = 24</a:t>
            </a:r>
          </a:p>
        </p:txBody>
      </p:sp>
      <mc:AlternateContent xmlns:mc="http://schemas.openxmlformats.org/markup-compatibility/2006" xmlns:a14="http://schemas.microsoft.com/office/drawing/2010/main">
        <mc:Choice Requires="a14">
          <p:graphicFrame>
            <p:nvGraphicFramePr>
              <p:cNvPr id="125" name="表 4">
                <a:extLst>
                  <a:ext uri="{FF2B5EF4-FFF2-40B4-BE49-F238E27FC236}">
                    <a16:creationId xmlns:a16="http://schemas.microsoft.com/office/drawing/2014/main" id="{668DD93D-41D9-443E-821E-2B0BC382E001}"/>
                  </a:ext>
                </a:extLst>
              </p:cNvPr>
              <p:cNvGraphicFramePr>
                <a:graphicFrameLocks noGrp="1"/>
              </p:cNvGraphicFramePr>
              <p:nvPr>
                <p:extLst>
                  <p:ext uri="{D42A27DB-BD31-4B8C-83A1-F6EECF244321}">
                    <p14:modId xmlns:p14="http://schemas.microsoft.com/office/powerpoint/2010/main" val="4198633309"/>
                  </p:ext>
                </p:extLst>
              </p:nvPr>
            </p:nvGraphicFramePr>
            <p:xfrm>
              <a:off x="5077047" y="2119553"/>
              <a:ext cx="3952451" cy="741680"/>
            </p:xfrm>
            <a:graphic>
              <a:graphicData uri="http://schemas.openxmlformats.org/drawingml/2006/table">
                <a:tbl>
                  <a:tblPr firstRow="1" bandRow="1">
                    <a:tableStyleId>{5940675A-B579-460E-94D1-54222C63F5DA}</a:tableStyleId>
                  </a:tblPr>
                  <a:tblGrid>
                    <a:gridCol w="728330">
                      <a:extLst>
                        <a:ext uri="{9D8B030D-6E8A-4147-A177-3AD203B41FA5}">
                          <a16:colId xmlns:a16="http://schemas.microsoft.com/office/drawing/2014/main" val="943306024"/>
                        </a:ext>
                      </a:extLst>
                    </a:gridCol>
                    <a:gridCol w="1621465">
                      <a:extLst>
                        <a:ext uri="{9D8B030D-6E8A-4147-A177-3AD203B41FA5}">
                          <a16:colId xmlns:a16="http://schemas.microsoft.com/office/drawing/2014/main" val="353912794"/>
                        </a:ext>
                      </a:extLst>
                    </a:gridCol>
                    <a:gridCol w="802758">
                      <a:extLst>
                        <a:ext uri="{9D8B030D-6E8A-4147-A177-3AD203B41FA5}">
                          <a16:colId xmlns:a16="http://schemas.microsoft.com/office/drawing/2014/main" val="3271578437"/>
                        </a:ext>
                      </a:extLst>
                    </a:gridCol>
                    <a:gridCol w="799898">
                      <a:extLst>
                        <a:ext uri="{9D8B030D-6E8A-4147-A177-3AD203B41FA5}">
                          <a16:colId xmlns:a16="http://schemas.microsoft.com/office/drawing/2014/main" val="3309244832"/>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i="1" smtClean="0">
                                    <a:latin typeface="Cambria Math" panose="02040503050406030204" pitchFamily="18" charset="0"/>
                                  </a:rPr>
                                  <m:t>𝛼</m:t>
                                </m:r>
                              </m:oMath>
                            </m:oMathPara>
                          </a14:m>
                          <a:endParaRPr kumimoji="1" lang="ja-JP" altLang="en-US" sz="1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𝑊𝑀</m:t>
                                </m:r>
                              </m:oMath>
                            </m:oMathPara>
                          </a14:m>
                          <a:endParaRPr kumimoji="1" lang="ja-JP" altLang="en-US" sz="1800" dirty="0"/>
                        </a:p>
                      </a:txBody>
                      <a:tcPr/>
                    </a:tc>
                    <a:extLst>
                      <a:ext uri="{0D108BD9-81ED-4DB2-BD59-A6C34878D82A}">
                        <a16:rowId xmlns:a16="http://schemas.microsoft.com/office/drawing/2014/main" val="2465011411"/>
                      </a:ext>
                    </a:extLst>
                  </a:tr>
                  <a:tr h="370840">
                    <a:tc>
                      <a:txBody>
                        <a:bodyPr/>
                        <a:lstStyle/>
                        <a:p>
                          <a:pPr algn="ctr"/>
                          <a:r>
                            <a:rPr kumimoji="1" lang="en-US" altLang="ja-JP" dirty="0"/>
                            <a:t>3</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9</a:t>
                          </a:r>
                          <a:endParaRPr kumimoji="1" lang="ja-JP" altLang="en-US" dirty="0"/>
                        </a:p>
                      </a:txBody>
                      <a:tcPr/>
                    </a:tc>
                    <a:extLst>
                      <a:ext uri="{0D108BD9-81ED-4DB2-BD59-A6C34878D82A}">
                        <a16:rowId xmlns:a16="http://schemas.microsoft.com/office/drawing/2014/main" val="282294286"/>
                      </a:ext>
                    </a:extLst>
                  </a:tr>
                </a:tbl>
              </a:graphicData>
            </a:graphic>
          </p:graphicFrame>
        </mc:Choice>
        <mc:Fallback xmlns="">
          <p:graphicFrame>
            <p:nvGraphicFramePr>
              <p:cNvPr id="125" name="表 4">
                <a:extLst>
                  <a:ext uri="{FF2B5EF4-FFF2-40B4-BE49-F238E27FC236}">
                    <a16:creationId xmlns:a16="http://schemas.microsoft.com/office/drawing/2014/main" id="{668DD93D-41D9-443E-821E-2B0BC382E001}"/>
                  </a:ext>
                </a:extLst>
              </p:cNvPr>
              <p:cNvGraphicFramePr>
                <a:graphicFrameLocks noGrp="1"/>
              </p:cNvGraphicFramePr>
              <p:nvPr>
                <p:extLst>
                  <p:ext uri="{D42A27DB-BD31-4B8C-83A1-F6EECF244321}">
                    <p14:modId xmlns:p14="http://schemas.microsoft.com/office/powerpoint/2010/main" val="4198633309"/>
                  </p:ext>
                </p:extLst>
              </p:nvPr>
            </p:nvGraphicFramePr>
            <p:xfrm>
              <a:off x="5077047" y="2119553"/>
              <a:ext cx="3952451" cy="741680"/>
            </p:xfrm>
            <a:graphic>
              <a:graphicData uri="http://schemas.openxmlformats.org/drawingml/2006/table">
                <a:tbl>
                  <a:tblPr firstRow="1" bandRow="1">
                    <a:tableStyleId>{5940675A-B579-460E-94D1-54222C63F5DA}</a:tableStyleId>
                  </a:tblPr>
                  <a:tblGrid>
                    <a:gridCol w="728330">
                      <a:extLst>
                        <a:ext uri="{9D8B030D-6E8A-4147-A177-3AD203B41FA5}">
                          <a16:colId xmlns:a16="http://schemas.microsoft.com/office/drawing/2014/main" val="943306024"/>
                        </a:ext>
                      </a:extLst>
                    </a:gridCol>
                    <a:gridCol w="1621465">
                      <a:extLst>
                        <a:ext uri="{9D8B030D-6E8A-4147-A177-3AD203B41FA5}">
                          <a16:colId xmlns:a16="http://schemas.microsoft.com/office/drawing/2014/main" val="353912794"/>
                        </a:ext>
                      </a:extLst>
                    </a:gridCol>
                    <a:gridCol w="802758">
                      <a:extLst>
                        <a:ext uri="{9D8B030D-6E8A-4147-A177-3AD203B41FA5}">
                          <a16:colId xmlns:a16="http://schemas.microsoft.com/office/drawing/2014/main" val="3271578437"/>
                        </a:ext>
                      </a:extLst>
                    </a:gridCol>
                    <a:gridCol w="799898">
                      <a:extLst>
                        <a:ext uri="{9D8B030D-6E8A-4147-A177-3AD203B41FA5}">
                          <a16:colId xmlns:a16="http://schemas.microsoft.com/office/drawing/2014/main" val="3309244832"/>
                        </a:ext>
                      </a:extLst>
                    </a:gridCol>
                  </a:tblGrid>
                  <a:tr h="370840">
                    <a:tc>
                      <a:txBody>
                        <a:bodyPr/>
                        <a:lstStyle/>
                        <a:p>
                          <a:pPr algn="ctr"/>
                          <a:r>
                            <a:rPr kumimoji="1" lang="ja-JP" altLang="en-US" dirty="0"/>
                            <a:t>時刻</a:t>
                          </a:r>
                        </a:p>
                      </a:txBody>
                      <a:tcPr/>
                    </a:tc>
                    <a:tc>
                      <a:txBody>
                        <a:bodyPr/>
                        <a:lstStyle/>
                        <a:p>
                          <a:pPr algn="ctr"/>
                          <a:r>
                            <a:rPr kumimoji="1" lang="ja-JP" altLang="en-US" dirty="0"/>
                            <a:t>プロセッサ数</a:t>
                          </a:r>
                        </a:p>
                      </a:txBody>
                      <a:tcPr/>
                    </a:tc>
                    <a:tc>
                      <a:txBody>
                        <a:bodyPr/>
                        <a:lstStyle/>
                        <a:p>
                          <a:endParaRPr lang="ja-JP"/>
                        </a:p>
                      </a:txBody>
                      <a:tcPr>
                        <a:blipFill>
                          <a:blip r:embed="rId21"/>
                          <a:stretch>
                            <a:fillRect l="-293182" t="-4839" r="-101515" b="-122581"/>
                          </a:stretch>
                        </a:blipFill>
                      </a:tcPr>
                    </a:tc>
                    <a:tc>
                      <a:txBody>
                        <a:bodyPr/>
                        <a:lstStyle/>
                        <a:p>
                          <a:endParaRPr lang="ja-JP"/>
                        </a:p>
                      </a:txBody>
                      <a:tcPr>
                        <a:blipFill>
                          <a:blip r:embed="rId21"/>
                          <a:stretch>
                            <a:fillRect l="-393182" t="-4839" r="-1515" b="-122581"/>
                          </a:stretch>
                        </a:blipFill>
                      </a:tcPr>
                    </a:tc>
                    <a:extLst>
                      <a:ext uri="{0D108BD9-81ED-4DB2-BD59-A6C34878D82A}">
                        <a16:rowId xmlns:a16="http://schemas.microsoft.com/office/drawing/2014/main" val="2465011411"/>
                      </a:ext>
                    </a:extLst>
                  </a:tr>
                  <a:tr h="370840">
                    <a:tc>
                      <a:txBody>
                        <a:bodyPr/>
                        <a:lstStyle/>
                        <a:p>
                          <a:pPr algn="ctr"/>
                          <a:r>
                            <a:rPr kumimoji="1" lang="en-US" altLang="ja-JP" dirty="0"/>
                            <a:t>3</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9</a:t>
                          </a:r>
                          <a:endParaRPr kumimoji="1" lang="ja-JP" altLang="en-US" dirty="0"/>
                        </a:p>
                      </a:txBody>
                      <a:tcPr/>
                    </a:tc>
                    <a:extLst>
                      <a:ext uri="{0D108BD9-81ED-4DB2-BD59-A6C34878D82A}">
                        <a16:rowId xmlns:a16="http://schemas.microsoft.com/office/drawing/2014/main" val="282294286"/>
                      </a:ext>
                    </a:extLst>
                  </a:tr>
                </a:tbl>
              </a:graphicData>
            </a:graphic>
          </p:graphicFrame>
        </mc:Fallback>
      </mc:AlternateContent>
      <p:sp>
        <p:nvSpPr>
          <p:cNvPr id="119" name="吹き出し: 角を丸めた四角形 118">
            <a:extLst>
              <a:ext uri="{FF2B5EF4-FFF2-40B4-BE49-F238E27FC236}">
                <a16:creationId xmlns:a16="http://schemas.microsoft.com/office/drawing/2014/main" id="{ED6349CA-E046-43B9-A6A2-F8BEEC315798}"/>
              </a:ext>
            </a:extLst>
          </p:cNvPr>
          <p:cNvSpPr/>
          <p:nvPr/>
        </p:nvSpPr>
        <p:spPr>
          <a:xfrm>
            <a:off x="347612" y="5994251"/>
            <a:ext cx="3216928" cy="741679"/>
          </a:xfrm>
          <a:prstGeom prst="wedgeRoundRectCallout">
            <a:avLst>
              <a:gd name="adj1" fmla="val 73700"/>
              <a:gd name="adj2" fmla="val -2435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effectLst/>
                <a:latin typeface="Arial" panose="020B0604020202020204" pitchFamily="34" charset="0"/>
              </a:rPr>
              <a:t>評価値の小さい上位</a:t>
            </a:r>
            <a:r>
              <a:rPr lang="en-US" altLang="ja-JP" sz="1600" dirty="0">
                <a:effectLst/>
                <a:latin typeface="Arial" panose="020B0604020202020204" pitchFamily="34" charset="0"/>
              </a:rPr>
              <a:t>2</a:t>
            </a:r>
            <a:r>
              <a:rPr lang="ja-JP" altLang="en-US" sz="1600" dirty="0">
                <a:effectLst/>
                <a:latin typeface="Arial" panose="020B0604020202020204" pitchFamily="34" charset="0"/>
              </a:rPr>
              <a:t>タスク</a:t>
            </a:r>
            <a:r>
              <a:rPr lang="en-US" altLang="ja-JP" sz="1600" dirty="0">
                <a:effectLst/>
                <a:latin typeface="Arial" panose="020B0604020202020204" pitchFamily="34" charset="0"/>
              </a:rPr>
              <a:t>task1,task4</a:t>
            </a:r>
            <a:r>
              <a:rPr lang="ja-JP" altLang="en-US" sz="1600" dirty="0">
                <a:effectLst/>
                <a:latin typeface="Arial" panose="020B0604020202020204" pitchFamily="34" charset="0"/>
              </a:rPr>
              <a:t>がスケジュール</a:t>
            </a:r>
          </a:p>
        </p:txBody>
      </p:sp>
    </p:spTree>
    <p:custDataLst>
      <p:tags r:id="rId1"/>
    </p:custDataLst>
    <p:extLst>
      <p:ext uri="{BB962C8B-B14F-4D97-AF65-F5344CB8AC3E}">
        <p14:creationId xmlns:p14="http://schemas.microsoft.com/office/powerpoint/2010/main" val="1135974514"/>
      </p:ext>
    </p:extLst>
  </p:cSld>
  <p:clrMapOvr>
    <a:masterClrMapping/>
  </p:clrMapOvr>
  <mc:AlternateContent xmlns:mc="http://schemas.openxmlformats.org/markup-compatibility/2006" xmlns:p14="http://schemas.microsoft.com/office/powerpoint/2010/main">
    <mc:Choice Requires="p14">
      <p:transition spd="slow" p14:dur="2000" advTm="8470"/>
    </mc:Choice>
    <mc:Fallback xmlns="">
      <p:transition spd="slow" advTm="84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8.6"/>
</p:tagLst>
</file>

<file path=ppt/tags/tag10.xml><?xml version="1.0" encoding="utf-8"?>
<p:tagLst xmlns:a="http://schemas.openxmlformats.org/drawingml/2006/main" xmlns:r="http://schemas.openxmlformats.org/officeDocument/2006/relationships" xmlns:p="http://schemas.openxmlformats.org/presentationml/2006/main">
  <p:tag name="TIMING" val="|15|14.7"/>
</p:tagLst>
</file>

<file path=ppt/tags/tag2.xml><?xml version="1.0" encoding="utf-8"?>
<p:tagLst xmlns:a="http://schemas.openxmlformats.org/drawingml/2006/main" xmlns:r="http://schemas.openxmlformats.org/officeDocument/2006/relationships" xmlns:p="http://schemas.openxmlformats.org/presentationml/2006/main">
  <p:tag name="TIMING" val="|10"/>
</p:tagLst>
</file>

<file path=ppt/tags/tag3.xml><?xml version="1.0" encoding="utf-8"?>
<p:tagLst xmlns:a="http://schemas.openxmlformats.org/drawingml/2006/main" xmlns:r="http://schemas.openxmlformats.org/officeDocument/2006/relationships" xmlns:p="http://schemas.openxmlformats.org/presentationml/2006/main">
  <p:tag name="TIMING" val="|4.3"/>
</p:tagLst>
</file>

<file path=ppt/tags/tag4.xml><?xml version="1.0" encoding="utf-8"?>
<p:tagLst xmlns:a="http://schemas.openxmlformats.org/drawingml/2006/main" xmlns:r="http://schemas.openxmlformats.org/officeDocument/2006/relationships" xmlns:p="http://schemas.openxmlformats.org/presentationml/2006/main">
  <p:tag name="TIMING" val="|5.1|23.2"/>
</p:tagLst>
</file>

<file path=ppt/tags/tag5.xml><?xml version="1.0" encoding="utf-8"?>
<p:tagLst xmlns:a="http://schemas.openxmlformats.org/drawingml/2006/main" xmlns:r="http://schemas.openxmlformats.org/officeDocument/2006/relationships" xmlns:p="http://schemas.openxmlformats.org/presentationml/2006/main">
  <p:tag name="TIMING" val="|6.5|13.6"/>
</p:tagLst>
</file>

<file path=ppt/tags/tag6.xml><?xml version="1.0" encoding="utf-8"?>
<p:tagLst xmlns:a="http://schemas.openxmlformats.org/drawingml/2006/main" xmlns:r="http://schemas.openxmlformats.org/officeDocument/2006/relationships" xmlns:p="http://schemas.openxmlformats.org/presentationml/2006/main">
  <p:tag name="TIMING" val="|53.3"/>
</p:tagLst>
</file>

<file path=ppt/tags/tag7.xml><?xml version="1.0" encoding="utf-8"?>
<p:tagLst xmlns:a="http://schemas.openxmlformats.org/drawingml/2006/main" xmlns:r="http://schemas.openxmlformats.org/officeDocument/2006/relationships" xmlns:p="http://schemas.openxmlformats.org/presentationml/2006/main">
  <p:tag name="TIMING" val="|15.8"/>
</p:tagLst>
</file>

<file path=ppt/tags/tag8.xml><?xml version="1.0" encoding="utf-8"?>
<p:tagLst xmlns:a="http://schemas.openxmlformats.org/drawingml/2006/main" xmlns:r="http://schemas.openxmlformats.org/officeDocument/2006/relationships" xmlns:p="http://schemas.openxmlformats.org/presentationml/2006/main">
  <p:tag name="TIMING" val="|12.4"/>
</p:tagLst>
</file>

<file path=ppt/tags/tag9.xml><?xml version="1.0" encoding="utf-8"?>
<p:tagLst xmlns:a="http://schemas.openxmlformats.org/drawingml/2006/main" xmlns:r="http://schemas.openxmlformats.org/officeDocument/2006/relationships" xmlns:p="http://schemas.openxmlformats.org/presentationml/2006/main">
  <p:tag name="TIMING" val="|10.3"/>
</p:tagLst>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9374</TotalTime>
  <Words>4532</Words>
  <Application>Microsoft Office PowerPoint</Application>
  <PresentationFormat>画面に合わせる (4:3)</PresentationFormat>
  <Paragraphs>1059</Paragraphs>
  <Slides>33</Slides>
  <Notes>14</Notes>
  <HiddenSlides>3</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33</vt:i4>
      </vt:variant>
    </vt:vector>
  </HeadingPairs>
  <TitlesOfParts>
    <vt:vector size="44" baseType="lpstr">
      <vt:lpstr>Meiryo UI</vt:lpstr>
      <vt:lpstr>メイリオ</vt:lpstr>
      <vt:lpstr>游ゴシック</vt:lpstr>
      <vt:lpstr>游ゴシック</vt:lpstr>
      <vt:lpstr>Arial</vt:lpstr>
      <vt:lpstr>Cambria Math</vt:lpstr>
      <vt:lpstr>Century Gothic</vt:lpstr>
      <vt:lpstr>Times New Roman</vt:lpstr>
      <vt:lpstr>Wingdings</vt:lpstr>
      <vt:lpstr>Wingdings 3</vt:lpstr>
      <vt:lpstr>ウィスプ</vt:lpstr>
      <vt:lpstr>メモリ使用量の動的変化に対する 適応的制御によりデッドラインを充足し 総メモリ使用量を削減する マルチタスクスケジューリング手法の提案</vt:lpstr>
      <vt:lpstr>研究背景(1/2)</vt:lpstr>
      <vt:lpstr>研究背景(2/2)</vt:lpstr>
      <vt:lpstr>関連研究</vt:lpstr>
      <vt:lpstr>Least Memory, remaining Computation-time, and Laxity First          (LMCLF) </vt:lpstr>
      <vt:lpstr>LMCLFの問題点</vt:lpstr>
      <vt:lpstr>𝛼の値が適切でない場合 LMCLFの動作例(1/4)</vt:lpstr>
      <vt:lpstr>𝛼の値が適切でない場合の LMCLFの動作例(2/4)</vt:lpstr>
      <vt:lpstr>𝛼の値が適切でない場合の LMCLFの動作例(3/4)</vt:lpstr>
      <vt:lpstr>𝛼の値が適切でない場合の LMCLFの動作例(4/4)</vt:lpstr>
      <vt:lpstr>研究概要</vt:lpstr>
      <vt:lpstr>2ステップ先までのスケジュールタスクの評価値の合計のうち最悪値が最小となるような𝛼の決定</vt:lpstr>
      <vt:lpstr>アルゴリズムの実行例(1/3)</vt:lpstr>
      <vt:lpstr>アルゴリズムの実行例(2/3)</vt:lpstr>
      <vt:lpstr>アルゴリズムの実行例(3/3)</vt:lpstr>
      <vt:lpstr>2ステップ先までのスケジュールタスクの評価値の合計のうち最悪値が最小となるような𝛼の決定</vt:lpstr>
      <vt:lpstr>評価値による上位タスク群の選定 </vt:lpstr>
      <vt:lpstr>余裕時間によるαの調整</vt:lpstr>
      <vt:lpstr>提案手法の動作例(1/7) (評価値による上位タスク群の選定)</vt:lpstr>
      <vt:lpstr>提案手法の動作例(2/7) (評価値による上位タスク群の選定)</vt:lpstr>
      <vt:lpstr>提案手法の動作例(3/7) (2ステップ先までのスケジュールタスクの評価値の合計のうち最悪値が最小となるような𝛼の決定)</vt:lpstr>
      <vt:lpstr>提案手法の動作例(4/7) (余裕時間によるαの調整)</vt:lpstr>
      <vt:lpstr>提案手法の動作例(5/7) (余裕時間によるαの調整)</vt:lpstr>
      <vt:lpstr>提案手法の動作例(6/7)</vt:lpstr>
      <vt:lpstr>提案手法の動作例(7/7)</vt:lpstr>
      <vt:lpstr>実験概要(1/2)</vt:lpstr>
      <vt:lpstr>実験概要(2/2)</vt:lpstr>
      <vt:lpstr>実験結果</vt:lpstr>
      <vt:lpstr>考察</vt:lpstr>
      <vt:lpstr>まとめ</vt:lpstr>
      <vt:lpstr>ステップ数比較</vt:lpstr>
      <vt:lpstr>演算の効率化</vt:lpstr>
      <vt:lpstr>演算の効率化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メモリ使用量の動的変化に 対する適応的制御によりデッドラインを 充足し総メモリ使用量を削減する マルチタスクスケジューリング手法の提案</dc:title>
  <dc:creator>新井　諒介</dc:creator>
  <cp:lastModifiedBy>新井　諒介</cp:lastModifiedBy>
  <cp:revision>42</cp:revision>
  <dcterms:created xsi:type="dcterms:W3CDTF">2022-01-02T05:17:36Z</dcterms:created>
  <dcterms:modified xsi:type="dcterms:W3CDTF">2022-01-12T02:41:27Z</dcterms:modified>
</cp:coreProperties>
</file>