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257" r:id="rId3"/>
    <p:sldId id="259" r:id="rId4"/>
    <p:sldId id="260" r:id="rId5"/>
    <p:sldId id="268" r:id="rId6"/>
    <p:sldId id="291" r:id="rId7"/>
    <p:sldId id="292" r:id="rId8"/>
    <p:sldId id="273" r:id="rId9"/>
    <p:sldId id="276" r:id="rId10"/>
    <p:sldId id="277" r:id="rId11"/>
    <p:sldId id="281" r:id="rId12"/>
    <p:sldId id="282" r:id="rId13"/>
    <p:sldId id="283" r:id="rId14"/>
    <p:sldId id="284" r:id="rId15"/>
    <p:sldId id="278" r:id="rId16"/>
    <p:sldId id="274" r:id="rId17"/>
    <p:sldId id="285" r:id="rId18"/>
    <p:sldId id="286" r:id="rId19"/>
    <p:sldId id="287" r:id="rId20"/>
    <p:sldId id="288" r:id="rId21"/>
    <p:sldId id="267" r:id="rId22"/>
    <p:sldId id="275" r:id="rId23"/>
    <p:sldId id="289" r:id="rId24"/>
    <p:sldId id="290" r:id="rId25"/>
    <p:sldId id="265" r:id="rId26"/>
    <p:sldId id="272"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59379" autoAdjust="0"/>
  </p:normalViewPr>
  <p:slideViewPr>
    <p:cSldViewPr snapToGrid="0">
      <p:cViewPr varScale="1">
        <p:scale>
          <a:sx n="64" d="100"/>
          <a:sy n="64" d="100"/>
        </p:scale>
        <p:origin x="570" y="6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18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95F8B-4728-4C3A-91C5-CBAC6FD1D267}" type="datetimeFigureOut">
              <a:rPr kumimoji="1" lang="ja-JP" altLang="en-US" smtClean="0"/>
              <a:t>2017/12/25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E91FF-FA08-4CD4-B84A-8EF6F34AF3B1}" type="slidenum">
              <a:rPr kumimoji="1" lang="ja-JP" altLang="en-US" smtClean="0"/>
              <a:t>‹#›</a:t>
            </a:fld>
            <a:endParaRPr kumimoji="1" lang="ja-JP" altLang="en-US"/>
          </a:p>
        </p:txBody>
      </p:sp>
    </p:spTree>
    <p:extLst>
      <p:ext uri="{BB962C8B-B14F-4D97-AF65-F5344CB8AC3E}">
        <p14:creationId xmlns:p14="http://schemas.microsoft.com/office/powerpoint/2010/main" val="23817410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a:t>
            </a:fld>
            <a:endParaRPr kumimoji="1" lang="ja-JP" altLang="en-US"/>
          </a:p>
        </p:txBody>
      </p:sp>
    </p:spTree>
    <p:extLst>
      <p:ext uri="{BB962C8B-B14F-4D97-AF65-F5344CB8AC3E}">
        <p14:creationId xmlns:p14="http://schemas.microsoft.com/office/powerpoint/2010/main" val="1031348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10</a:t>
            </a:fld>
            <a:endParaRPr kumimoji="1" lang="ja-JP" altLang="en-US"/>
          </a:p>
        </p:txBody>
      </p:sp>
    </p:spTree>
    <p:extLst>
      <p:ext uri="{BB962C8B-B14F-4D97-AF65-F5344CB8AC3E}">
        <p14:creationId xmlns:p14="http://schemas.microsoft.com/office/powerpoint/2010/main" val="273867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11</a:t>
            </a:fld>
            <a:endParaRPr kumimoji="1" lang="ja-JP" altLang="en-US"/>
          </a:p>
        </p:txBody>
      </p:sp>
    </p:spTree>
    <p:extLst>
      <p:ext uri="{BB962C8B-B14F-4D97-AF65-F5344CB8AC3E}">
        <p14:creationId xmlns:p14="http://schemas.microsoft.com/office/powerpoint/2010/main" val="188312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12</a:t>
            </a:fld>
            <a:endParaRPr kumimoji="1" lang="ja-JP" altLang="en-US"/>
          </a:p>
        </p:txBody>
      </p:sp>
    </p:spTree>
    <p:extLst>
      <p:ext uri="{BB962C8B-B14F-4D97-AF65-F5344CB8AC3E}">
        <p14:creationId xmlns:p14="http://schemas.microsoft.com/office/powerpoint/2010/main" val="30420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13</a:t>
            </a:fld>
            <a:endParaRPr kumimoji="1" lang="ja-JP" altLang="en-US"/>
          </a:p>
        </p:txBody>
      </p:sp>
    </p:spTree>
    <p:extLst>
      <p:ext uri="{BB962C8B-B14F-4D97-AF65-F5344CB8AC3E}">
        <p14:creationId xmlns:p14="http://schemas.microsoft.com/office/powerpoint/2010/main" val="3012849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14</a:t>
            </a:fld>
            <a:endParaRPr kumimoji="1" lang="ja-JP" altLang="en-US"/>
          </a:p>
        </p:txBody>
      </p:sp>
    </p:spTree>
    <p:extLst>
      <p:ext uri="{BB962C8B-B14F-4D97-AF65-F5344CB8AC3E}">
        <p14:creationId xmlns:p14="http://schemas.microsoft.com/office/powerpoint/2010/main" val="1814968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15</a:t>
            </a:fld>
            <a:endParaRPr kumimoji="1" lang="ja-JP" altLang="en-US"/>
          </a:p>
        </p:txBody>
      </p:sp>
    </p:spTree>
    <p:extLst>
      <p:ext uri="{BB962C8B-B14F-4D97-AF65-F5344CB8AC3E}">
        <p14:creationId xmlns:p14="http://schemas.microsoft.com/office/powerpoint/2010/main" val="411202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16</a:t>
            </a:fld>
            <a:endParaRPr kumimoji="1" lang="ja-JP" altLang="en-US"/>
          </a:p>
        </p:txBody>
      </p:sp>
    </p:spTree>
    <p:extLst>
      <p:ext uri="{BB962C8B-B14F-4D97-AF65-F5344CB8AC3E}">
        <p14:creationId xmlns:p14="http://schemas.microsoft.com/office/powerpoint/2010/main" val="1033909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17</a:t>
            </a:fld>
            <a:endParaRPr kumimoji="1" lang="ja-JP" altLang="en-US"/>
          </a:p>
        </p:txBody>
      </p:sp>
    </p:spTree>
    <p:extLst>
      <p:ext uri="{BB962C8B-B14F-4D97-AF65-F5344CB8AC3E}">
        <p14:creationId xmlns:p14="http://schemas.microsoft.com/office/powerpoint/2010/main" val="38434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18</a:t>
            </a:fld>
            <a:endParaRPr kumimoji="1" lang="ja-JP" altLang="en-US"/>
          </a:p>
        </p:txBody>
      </p:sp>
    </p:spTree>
    <p:extLst>
      <p:ext uri="{BB962C8B-B14F-4D97-AF65-F5344CB8AC3E}">
        <p14:creationId xmlns:p14="http://schemas.microsoft.com/office/powerpoint/2010/main" val="1802852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19</a:t>
            </a:fld>
            <a:endParaRPr kumimoji="1" lang="ja-JP" altLang="en-US"/>
          </a:p>
        </p:txBody>
      </p:sp>
    </p:spTree>
    <p:extLst>
      <p:ext uri="{BB962C8B-B14F-4D97-AF65-F5344CB8AC3E}">
        <p14:creationId xmlns:p14="http://schemas.microsoft.com/office/powerpoint/2010/main" val="321618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まずは「なぜ、これを作ろうと思ったか」です。</a:t>
            </a:r>
          </a:p>
          <a:p>
            <a:r>
              <a:rPr kumimoji="1" lang="ja-JP" altLang="en-US" dirty="0" smtClean="0"/>
              <a:t>制作物の課題一覧から、我々はテンションが上がるものを見つけられませんでした。</a:t>
            </a:r>
          </a:p>
          <a:p>
            <a:r>
              <a:rPr kumimoji="1" lang="ja-JP" altLang="en-US" dirty="0" smtClean="0"/>
              <a:t>作っていて楽しいもの、作った後も楽しいもの、みんなの笑顔</a:t>
            </a:r>
            <a:r>
              <a:rPr kumimoji="1" lang="en-US" altLang="ja-JP" dirty="0" smtClean="0"/>
              <a:t>(^q^)</a:t>
            </a:r>
            <a:r>
              <a:rPr kumimoji="1" lang="ja-JP" altLang="en-US" dirty="0" smtClean="0"/>
              <a:t>が見られるもの</a:t>
            </a:r>
            <a:r>
              <a:rPr kumimoji="1" lang="en-US" altLang="ja-JP" dirty="0" smtClean="0"/>
              <a:t>……</a:t>
            </a:r>
          </a:p>
          <a:p>
            <a:r>
              <a:rPr kumimoji="1" lang="ja-JP" altLang="en-US" dirty="0" smtClean="0"/>
              <a:t>そういった理想から、ゲームを作ろうという方針になりました。</a:t>
            </a:r>
          </a:p>
          <a:p>
            <a:endParaRPr kumimoji="1" lang="ja-JP" altLang="en-US" dirty="0" smtClean="0"/>
          </a:p>
          <a:p>
            <a:r>
              <a:rPr kumimoji="1" lang="ja-JP" altLang="en-US" dirty="0" smtClean="0"/>
              <a:t>しかし、ただゲームを作るのだけではアピール性に乏しいと判断し</a:t>
            </a:r>
          </a:p>
          <a:p>
            <a:r>
              <a:rPr kumimoji="1" lang="ja-JP" altLang="en-US" dirty="0" smtClean="0"/>
              <a:t>ビジネス面にも意識を向けた上で、</a:t>
            </a:r>
            <a:r>
              <a:rPr kumimoji="1" lang="en-US" altLang="ja-JP" dirty="0" smtClean="0"/>
              <a:t>2020</a:t>
            </a:r>
            <a:r>
              <a:rPr kumimoji="1" lang="ja-JP" altLang="en-US" dirty="0" smtClean="0"/>
              <a:t>年の東京オリンピックをテーマと定めました。</a:t>
            </a:r>
          </a:p>
          <a:p>
            <a:r>
              <a:rPr kumimoji="1" lang="ja-JP" altLang="en-US" dirty="0" smtClean="0"/>
              <a:t>これには、クライアントがどういった会社であるかという設定から企画を進めていきました。</a:t>
            </a:r>
          </a:p>
          <a:p>
            <a:endParaRPr kumimoji="1" lang="ja-JP" altLang="en-US" dirty="0" smtClean="0"/>
          </a:p>
          <a:p>
            <a:r>
              <a:rPr kumimoji="1" lang="ja-JP" altLang="en-US" dirty="0" smtClean="0"/>
              <a:t>この設定を基に、既存のコンシューマゲームを参考にしたゲームを作る事に決めました。</a:t>
            </a:r>
          </a:p>
          <a:p>
            <a:r>
              <a:rPr kumimoji="1" lang="ja-JP" altLang="en-US" dirty="0" smtClean="0"/>
              <a:t>決定的な理由は、「ゲーム性を参加者全員がイメージしやすい」ことでした。</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a:t>
            </a:fld>
            <a:endParaRPr kumimoji="1" lang="ja-JP" altLang="en-US"/>
          </a:p>
        </p:txBody>
      </p:sp>
    </p:spTree>
    <p:extLst>
      <p:ext uri="{BB962C8B-B14F-4D97-AF65-F5344CB8AC3E}">
        <p14:creationId xmlns:p14="http://schemas.microsoft.com/office/powerpoint/2010/main" val="2813637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20</a:t>
            </a:fld>
            <a:endParaRPr kumimoji="1" lang="ja-JP" altLang="en-US"/>
          </a:p>
        </p:txBody>
      </p:sp>
    </p:spTree>
    <p:extLst>
      <p:ext uri="{BB962C8B-B14F-4D97-AF65-F5344CB8AC3E}">
        <p14:creationId xmlns:p14="http://schemas.microsoft.com/office/powerpoint/2010/main" val="197606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非同期通信を行いたい場合、ポーリングやロングポーリングだとネットワークやサーバに大幅な負荷がかかります。</a:t>
            </a:r>
          </a:p>
          <a:p>
            <a:r>
              <a:rPr kumimoji="1" lang="ja-JP" altLang="en-US" dirty="0" smtClean="0"/>
              <a:t>この無駄を省き、より少ない情報のやりとりで実現させよう規格が、</a:t>
            </a:r>
            <a:r>
              <a:rPr kumimoji="1" lang="en-US" altLang="ja-JP" dirty="0" err="1" smtClean="0"/>
              <a:t>WebSocket</a:t>
            </a:r>
            <a:r>
              <a:rPr kumimoji="1" lang="ja-JP" altLang="en-US" dirty="0" smtClean="0"/>
              <a:t>です。</a:t>
            </a:r>
          </a:p>
          <a:p>
            <a:endParaRPr kumimoji="1" lang="ja-JP" altLang="en-US" dirty="0" smtClean="0"/>
          </a:p>
          <a:p>
            <a:r>
              <a:rPr kumimoji="1" lang="ja-JP" altLang="en-US" dirty="0" smtClean="0"/>
              <a:t>これは</a:t>
            </a:r>
            <a:r>
              <a:rPr kumimoji="1" lang="en-US" altLang="ja-JP" dirty="0" smtClean="0"/>
              <a:t>HTTP</a:t>
            </a:r>
            <a:r>
              <a:rPr kumimoji="1" lang="ja-JP" altLang="en-US" dirty="0" smtClean="0"/>
              <a:t>の形でやりとりされるプロトコルであり、</a:t>
            </a:r>
            <a:r>
              <a:rPr kumimoji="1" lang="en-US" altLang="ja-JP" dirty="0" smtClean="0"/>
              <a:t>2011</a:t>
            </a:r>
            <a:r>
              <a:rPr kumimoji="1" lang="ja-JP" altLang="en-US" dirty="0" smtClean="0"/>
              <a:t>年末に発表されました。</a:t>
            </a:r>
          </a:p>
          <a:p>
            <a:r>
              <a:rPr kumimoji="1" lang="ja-JP" altLang="en-US" dirty="0" smtClean="0"/>
              <a:t>各開発言語に提供される</a:t>
            </a:r>
            <a:r>
              <a:rPr kumimoji="1" lang="en-US" altLang="ja-JP" dirty="0" smtClean="0"/>
              <a:t>API</a:t>
            </a:r>
            <a:r>
              <a:rPr kumimoji="1" lang="ja-JP" altLang="en-US" dirty="0" smtClean="0"/>
              <a:t>でもあり、対応言語が増えるまでに時間がかかりましたが、</a:t>
            </a:r>
          </a:p>
          <a:p>
            <a:r>
              <a:rPr kumimoji="1" lang="en-US" altLang="ja-JP" dirty="0" smtClean="0"/>
              <a:t>Java</a:t>
            </a:r>
            <a:r>
              <a:rPr kumimoji="1" lang="ja-JP" altLang="en-US" dirty="0" smtClean="0"/>
              <a:t>は対応済みである為、何も難しい記述をすることなく、この規格を使うことが出来ます。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21</a:t>
            </a:fld>
            <a:endParaRPr kumimoji="1" lang="ja-JP" altLang="en-US"/>
          </a:p>
        </p:txBody>
      </p:sp>
    </p:spTree>
    <p:extLst>
      <p:ext uri="{BB962C8B-B14F-4D97-AF65-F5344CB8AC3E}">
        <p14:creationId xmlns:p14="http://schemas.microsoft.com/office/powerpoint/2010/main" val="89265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ブラウザとサーバで、常に接続されたセッションを確立し、双方向からの一方的なデータの送信が可能となる。</a:t>
            </a:r>
          </a:p>
          <a:p>
            <a:r>
              <a:rPr kumimoji="1" lang="ja-JP" altLang="en-US" dirty="0" smtClean="0"/>
              <a:t>これを実現する仕組みが</a:t>
            </a:r>
            <a:r>
              <a:rPr kumimoji="1" lang="en-US" altLang="ja-JP" dirty="0" err="1" smtClean="0"/>
              <a:t>WebSocket</a:t>
            </a:r>
            <a:r>
              <a:rPr kumimoji="1" lang="ja-JP" altLang="en-US" dirty="0" smtClean="0"/>
              <a:t>です。</a:t>
            </a:r>
          </a:p>
          <a:p>
            <a:r>
              <a:rPr kumimoji="1" lang="ja-JP" altLang="en-US" dirty="0" smtClean="0"/>
              <a:t>これにより、サーバ側からの一方的な送信が可能になりました。</a:t>
            </a:r>
          </a:p>
          <a:p>
            <a:endParaRPr kumimoji="1" lang="ja-JP" altLang="en-US" dirty="0" smtClean="0"/>
          </a:p>
          <a:p>
            <a:r>
              <a:rPr kumimoji="1" lang="ja-JP" altLang="en-US" dirty="0" smtClean="0"/>
              <a:t>これにより、自分の発言、相手の発言、いずれのタイミングでも両者の内容が同期されます。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22</a:t>
            </a:fld>
            <a:endParaRPr kumimoji="1" lang="ja-JP" altLang="en-US"/>
          </a:p>
        </p:txBody>
      </p:sp>
    </p:spTree>
    <p:extLst>
      <p:ext uri="{BB962C8B-B14F-4D97-AF65-F5344CB8AC3E}">
        <p14:creationId xmlns:p14="http://schemas.microsoft.com/office/powerpoint/2010/main" val="1890992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スライド進める</a:t>
            </a:r>
            <a:endParaRPr kumimoji="1" lang="en-US" altLang="ja-JP" dirty="0" smtClean="0"/>
          </a:p>
          <a:p>
            <a:endParaRPr kumimoji="1" lang="en-US" altLang="ja-JP" dirty="0" smtClean="0"/>
          </a:p>
          <a:p>
            <a:r>
              <a:rPr kumimoji="1" lang="ja-JP" altLang="en-US" dirty="0" smtClean="0"/>
              <a:t>ブラウザとサーバで、常に接続されたセッションを確立し、双方向からの一方的なデータの送信が可能となる。</a:t>
            </a:r>
          </a:p>
          <a:p>
            <a:r>
              <a:rPr kumimoji="1" lang="ja-JP" altLang="en-US" dirty="0" smtClean="0"/>
              <a:t>これを実現する仕組みが</a:t>
            </a:r>
            <a:r>
              <a:rPr kumimoji="1" lang="en-US" altLang="ja-JP" dirty="0" err="1" smtClean="0"/>
              <a:t>WebSocket</a:t>
            </a:r>
            <a:r>
              <a:rPr kumimoji="1" lang="ja-JP" altLang="en-US" dirty="0" smtClean="0"/>
              <a:t>です。</a:t>
            </a:r>
          </a:p>
          <a:p>
            <a:r>
              <a:rPr kumimoji="1" lang="ja-JP" altLang="en-US" dirty="0" smtClean="0"/>
              <a:t>これにより、サーバ側からの一方的な送信が可能になりました。</a:t>
            </a:r>
          </a:p>
          <a:p>
            <a:endParaRPr kumimoji="1" lang="ja-JP" altLang="en-US" dirty="0" smtClean="0"/>
          </a:p>
          <a:p>
            <a:r>
              <a:rPr kumimoji="1" lang="ja-JP" altLang="en-US" dirty="0" smtClean="0"/>
              <a:t>これにより、自分の発言、相手の発言、いずれのタイミングでも両者の内容が同期されます。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23</a:t>
            </a:fld>
            <a:endParaRPr kumimoji="1" lang="ja-JP" altLang="en-US"/>
          </a:p>
        </p:txBody>
      </p:sp>
    </p:spTree>
    <p:extLst>
      <p:ext uri="{BB962C8B-B14F-4D97-AF65-F5344CB8AC3E}">
        <p14:creationId xmlns:p14="http://schemas.microsoft.com/office/powerpoint/2010/main" val="4218203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スライド戻す</a:t>
            </a:r>
            <a:endParaRPr kumimoji="1" lang="en-US" altLang="ja-JP" dirty="0" smtClean="0"/>
          </a:p>
          <a:p>
            <a:endParaRPr kumimoji="1" lang="en-US" altLang="ja-JP" dirty="0" smtClean="0"/>
          </a:p>
          <a:p>
            <a:r>
              <a:rPr kumimoji="1" lang="ja-JP" altLang="en-US" dirty="0" smtClean="0"/>
              <a:t>ブラウザとサーバで、常に接続されたセッションを確立し、双方向からの一方的なデータの送信が可能となる。</a:t>
            </a:r>
          </a:p>
          <a:p>
            <a:r>
              <a:rPr kumimoji="1" lang="ja-JP" altLang="en-US" dirty="0" smtClean="0"/>
              <a:t>これを実現する仕組みが</a:t>
            </a:r>
            <a:r>
              <a:rPr kumimoji="1" lang="en-US" altLang="ja-JP" dirty="0" err="1" smtClean="0"/>
              <a:t>WebSocket</a:t>
            </a:r>
            <a:r>
              <a:rPr kumimoji="1" lang="ja-JP" altLang="en-US" dirty="0" smtClean="0"/>
              <a:t>です。</a:t>
            </a:r>
          </a:p>
          <a:p>
            <a:r>
              <a:rPr kumimoji="1" lang="ja-JP" altLang="en-US" dirty="0" smtClean="0"/>
              <a:t>これにより、サーバ側からの一方的な送信が可能になりました。</a:t>
            </a:r>
          </a:p>
          <a:p>
            <a:endParaRPr kumimoji="1" lang="ja-JP" altLang="en-US" dirty="0" smtClean="0"/>
          </a:p>
          <a:p>
            <a:r>
              <a:rPr kumimoji="1" lang="ja-JP" altLang="en-US" dirty="0" smtClean="0"/>
              <a:t>これにより、自分の発言、相手の発言、いずれのタイミングでも両者の内容が同期されます。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24</a:t>
            </a:fld>
            <a:endParaRPr kumimoji="1" lang="ja-JP" altLang="en-US"/>
          </a:p>
        </p:txBody>
      </p:sp>
    </p:spTree>
    <p:extLst>
      <p:ext uri="{BB962C8B-B14F-4D97-AF65-F5344CB8AC3E}">
        <p14:creationId xmlns:p14="http://schemas.microsoft.com/office/powerpoint/2010/main" val="3321855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その上で、</a:t>
            </a:r>
            <a:r>
              <a:rPr kumimoji="1" lang="en-US" altLang="ja-JP" dirty="0" err="1" smtClean="0"/>
              <a:t>WebSocket</a:t>
            </a:r>
            <a:r>
              <a:rPr kumimoji="1" lang="ja-JP" altLang="en-US" dirty="0" smtClean="0"/>
              <a:t>を実装するに際して、難しい問題も生まれました。</a:t>
            </a:r>
          </a:p>
          <a:p>
            <a:r>
              <a:rPr kumimoji="1" lang="ja-JP" altLang="en-US" dirty="0" smtClean="0"/>
              <a:t>どのユーザが問い合わせしたのかを特定する必要がでてきました。</a:t>
            </a:r>
          </a:p>
          <a:p>
            <a:r>
              <a:rPr kumimoji="1" lang="ja-JP" altLang="en-US" dirty="0" smtClean="0"/>
              <a:t>これを特定しないと、すべての</a:t>
            </a:r>
            <a:r>
              <a:rPr kumimoji="1" lang="en-US" altLang="ja-JP" dirty="0" err="1" smtClean="0"/>
              <a:t>WebSocket</a:t>
            </a:r>
            <a:r>
              <a:rPr kumimoji="1" lang="ja-JP" altLang="en-US" dirty="0" smtClean="0"/>
              <a:t>を確立しているブラウザに対して、同一のゲーム画面を送信してしまいます。</a:t>
            </a:r>
          </a:p>
          <a:p>
            <a:endParaRPr kumimoji="1" lang="ja-JP" altLang="en-US" dirty="0" smtClean="0"/>
          </a:p>
          <a:p>
            <a:r>
              <a:rPr kumimoji="1" lang="ja-JP" altLang="en-US" dirty="0" smtClean="0"/>
              <a:t>このため、セッションの確立と同時に、ユーザを一意に特定できる文字列であるキーを組み合わせて登録し</a:t>
            </a:r>
          </a:p>
          <a:p>
            <a:r>
              <a:rPr kumimoji="1" lang="ja-JP" altLang="en-US" dirty="0" smtClean="0"/>
              <a:t>両者を組み合わせてサーバ内のオブジェクトを検索することで</a:t>
            </a:r>
          </a:p>
          <a:p>
            <a:r>
              <a:rPr kumimoji="1" lang="ja-JP" altLang="en-US" dirty="0" smtClean="0"/>
              <a:t>特定のブラウザに対して合致したゲーム画面を送信できるようになりました。</a:t>
            </a:r>
          </a:p>
          <a:p>
            <a:endParaRPr kumimoji="1" lang="ja-JP" altLang="en-US" dirty="0" smtClean="0"/>
          </a:p>
          <a:p>
            <a:r>
              <a:rPr kumimoji="1" lang="ja-JP" altLang="en-US" dirty="0" smtClean="0"/>
              <a:t>これを実現できたことにより、３つの機能が実現できました。</a:t>
            </a:r>
          </a:p>
          <a:p>
            <a:r>
              <a:rPr kumimoji="1" lang="ja-JP" altLang="en-US" dirty="0" smtClean="0"/>
              <a:t>ひとつめは、対戦を希望するユーザ同士で自動的にマッチングし、ゲーム画面に同時に移動させること。</a:t>
            </a:r>
          </a:p>
          <a:p>
            <a:r>
              <a:rPr kumimoji="1" lang="ja-JP" altLang="en-US" dirty="0" smtClean="0"/>
              <a:t>ふたつ</a:t>
            </a:r>
            <a:r>
              <a:rPr kumimoji="1" lang="ja-JP" altLang="en-US" dirty="0" err="1" smtClean="0"/>
              <a:t>めは</a:t>
            </a:r>
            <a:r>
              <a:rPr kumimoji="1" lang="ja-JP" altLang="en-US" dirty="0" smtClean="0"/>
              <a:t>、ユーザがパネルを選択したと同時に、両者のゲーム画面が、しかるべき内容で更新されること。</a:t>
            </a:r>
          </a:p>
          <a:p>
            <a:r>
              <a:rPr kumimoji="1" lang="ja-JP" altLang="en-US" dirty="0" smtClean="0"/>
              <a:t>みっつ</a:t>
            </a:r>
            <a:r>
              <a:rPr kumimoji="1" lang="ja-JP" altLang="en-US" dirty="0" err="1" smtClean="0"/>
              <a:t>めは</a:t>
            </a:r>
            <a:r>
              <a:rPr kumimoji="1" lang="ja-JP" altLang="en-US" dirty="0" smtClean="0"/>
              <a:t>、時間制限を過ぎたユーザであっても、両者のゲーム画面が、しかるべき内容で更新されること。</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25</a:t>
            </a:fld>
            <a:endParaRPr kumimoji="1" lang="ja-JP" altLang="en-US"/>
          </a:p>
        </p:txBody>
      </p:sp>
    </p:spTree>
    <p:extLst>
      <p:ext uri="{BB962C8B-B14F-4D97-AF65-F5344CB8AC3E}">
        <p14:creationId xmlns:p14="http://schemas.microsoft.com/office/powerpoint/2010/main" val="59668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まずは「なぜ、これを作ろうと思ったか」です。</a:t>
            </a:r>
          </a:p>
          <a:p>
            <a:r>
              <a:rPr kumimoji="1" lang="ja-JP" altLang="en-US" dirty="0" smtClean="0"/>
              <a:t>制作物の課題一覧から、我々はテンションが上がるものを見つけられませんでした。</a:t>
            </a:r>
          </a:p>
          <a:p>
            <a:r>
              <a:rPr kumimoji="1" lang="ja-JP" altLang="en-US" dirty="0" smtClean="0"/>
              <a:t>作っていて楽しいもの、作った後も楽しいもの、みんなの笑顔</a:t>
            </a:r>
            <a:r>
              <a:rPr kumimoji="1" lang="en-US" altLang="ja-JP" dirty="0" smtClean="0"/>
              <a:t>(^q^)</a:t>
            </a:r>
            <a:r>
              <a:rPr kumimoji="1" lang="ja-JP" altLang="en-US" dirty="0" smtClean="0"/>
              <a:t>が見られるもの</a:t>
            </a:r>
            <a:r>
              <a:rPr kumimoji="1" lang="en-US" altLang="ja-JP" dirty="0" smtClean="0"/>
              <a:t>……</a:t>
            </a:r>
          </a:p>
          <a:p>
            <a:r>
              <a:rPr kumimoji="1" lang="ja-JP" altLang="en-US" dirty="0" smtClean="0"/>
              <a:t>そういった理想から、ゲームを作ろうという方針になりました。</a:t>
            </a:r>
          </a:p>
          <a:p>
            <a:endParaRPr kumimoji="1" lang="ja-JP" altLang="en-US" dirty="0" smtClean="0"/>
          </a:p>
          <a:p>
            <a:r>
              <a:rPr kumimoji="1" lang="ja-JP" altLang="en-US" dirty="0" smtClean="0"/>
              <a:t>しかし、ただゲームを作るのだけではアピール性に乏しいと判断し</a:t>
            </a:r>
          </a:p>
          <a:p>
            <a:r>
              <a:rPr kumimoji="1" lang="ja-JP" altLang="en-US" dirty="0" smtClean="0"/>
              <a:t>ビジネス面にも意識を向けた上で、</a:t>
            </a:r>
            <a:r>
              <a:rPr kumimoji="1" lang="en-US" altLang="ja-JP" dirty="0" smtClean="0"/>
              <a:t>2020</a:t>
            </a:r>
            <a:r>
              <a:rPr kumimoji="1" lang="ja-JP" altLang="en-US" dirty="0" smtClean="0"/>
              <a:t>年の東京オリンピックをテーマと定めました。</a:t>
            </a:r>
          </a:p>
          <a:p>
            <a:r>
              <a:rPr kumimoji="1" lang="ja-JP" altLang="en-US" dirty="0" smtClean="0"/>
              <a:t>これには、クライアントがどういった会社であるかという設定から企画を進めていきました。</a:t>
            </a:r>
          </a:p>
          <a:p>
            <a:endParaRPr kumimoji="1" lang="ja-JP" altLang="en-US" dirty="0" smtClean="0"/>
          </a:p>
          <a:p>
            <a:r>
              <a:rPr kumimoji="1" lang="ja-JP" altLang="en-US" dirty="0" smtClean="0"/>
              <a:t>この設定を基に、既存のコンシューマゲームを参考にしたゲームを作る事に決めました。</a:t>
            </a:r>
          </a:p>
          <a:p>
            <a:r>
              <a:rPr kumimoji="1" lang="ja-JP" altLang="en-US" dirty="0" smtClean="0"/>
              <a:t>決定的な理由は、「ゲーム性を参加者全員がイメージしやすい」ことでした。</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3</a:t>
            </a:fld>
            <a:endParaRPr kumimoji="1" lang="ja-JP" altLang="en-US"/>
          </a:p>
        </p:txBody>
      </p:sp>
    </p:spTree>
    <p:extLst>
      <p:ext uri="{BB962C8B-B14F-4D97-AF65-F5344CB8AC3E}">
        <p14:creationId xmlns:p14="http://schemas.microsoft.com/office/powerpoint/2010/main" val="79723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草案となるゲームは、早くに出来上がりましたが、複数の問題が発生しました。</a:t>
            </a:r>
          </a:p>
          <a:p>
            <a:endParaRPr kumimoji="1" lang="ja-JP" altLang="en-US" dirty="0" smtClean="0"/>
          </a:p>
          <a:p>
            <a:r>
              <a:rPr kumimoji="1" lang="ja-JP" altLang="en-US" dirty="0" smtClean="0"/>
              <a:t>第１に、ゲームを設計するノウハウが通常と全く異なること。</a:t>
            </a:r>
          </a:p>
          <a:p>
            <a:r>
              <a:rPr kumimoji="1" lang="ja-JP" altLang="en-US" dirty="0" smtClean="0"/>
              <a:t>　　　　細かいルールの変更や、テストケースのパターンの組み立て方、ゲームにおける</a:t>
            </a:r>
            <a:r>
              <a:rPr kumimoji="1" lang="en-US" altLang="ja-JP" dirty="0" smtClean="0"/>
              <a:t>UI</a:t>
            </a:r>
            <a:r>
              <a:rPr kumimoji="1" lang="ja-JP" altLang="en-US" dirty="0" smtClean="0"/>
              <a:t>など、すべて未知の領域でした。</a:t>
            </a:r>
          </a:p>
          <a:p>
            <a:r>
              <a:rPr kumimoji="1" lang="ja-JP" altLang="en-US" dirty="0" smtClean="0"/>
              <a:t>　　　　</a:t>
            </a:r>
          </a:p>
          <a:p>
            <a:r>
              <a:rPr kumimoji="1" lang="ja-JP" altLang="en-US" dirty="0" smtClean="0"/>
              <a:t>第２に、単純にゲームとして面白くないこと。</a:t>
            </a:r>
          </a:p>
          <a:p>
            <a:r>
              <a:rPr kumimoji="1" lang="ja-JP" altLang="en-US" dirty="0" smtClean="0"/>
              <a:t>　　　　ゲームで使用するしりとりの用語、ゲームバランスの調整に難航しました。</a:t>
            </a:r>
          </a:p>
          <a:p>
            <a:endParaRPr kumimoji="1" lang="ja-JP" altLang="en-US" dirty="0" smtClean="0"/>
          </a:p>
          <a:p>
            <a:r>
              <a:rPr kumimoji="1" lang="ja-JP" altLang="en-US" dirty="0" smtClean="0"/>
              <a:t>第３に、更新ボタンや</a:t>
            </a:r>
            <a:r>
              <a:rPr kumimoji="1" lang="en-US" altLang="ja-JP" dirty="0" smtClean="0"/>
              <a:t>F5</a:t>
            </a:r>
            <a:r>
              <a:rPr kumimoji="1" lang="ja-JP" altLang="en-US" dirty="0" smtClean="0"/>
              <a:t>キーを連打しないとゲームが進まず、インタラクティブでないこと。</a:t>
            </a:r>
          </a:p>
          <a:p>
            <a:r>
              <a:rPr kumimoji="1" lang="ja-JP" altLang="en-US" dirty="0" smtClean="0"/>
              <a:t>　　　　このため、ゲームのテンポが非常に悪く、プレイ中にストレスが溜まりました。</a:t>
            </a:r>
          </a:p>
          <a:p>
            <a:endParaRPr kumimoji="1" lang="ja-JP" altLang="en-US" dirty="0" smtClean="0"/>
          </a:p>
          <a:p>
            <a:r>
              <a:rPr kumimoji="1" lang="ja-JP" altLang="en-US" dirty="0" smtClean="0"/>
              <a:t>こういった問題が山積するにつれ、先生から受けていた忠告「ゲームは茨の道」という言葉が</a:t>
            </a:r>
          </a:p>
          <a:p>
            <a:r>
              <a:rPr kumimoji="1" lang="ja-JP" altLang="en-US" dirty="0" smtClean="0"/>
              <a:t>国際問題のような重みを帯びるようになっていきました。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4</a:t>
            </a:fld>
            <a:endParaRPr kumimoji="1" lang="ja-JP" altLang="en-US"/>
          </a:p>
        </p:txBody>
      </p:sp>
    </p:spTree>
    <p:extLst>
      <p:ext uri="{BB962C8B-B14F-4D97-AF65-F5344CB8AC3E}">
        <p14:creationId xmlns:p14="http://schemas.microsoft.com/office/powerpoint/2010/main" val="106559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ゲームを設計するノウハウが通常と全く異なる事は、ゲームデザインの担当者を一人定めたことで解決しました。</a:t>
            </a:r>
          </a:p>
          <a:p>
            <a:r>
              <a:rPr kumimoji="1" lang="ja-JP" altLang="en-US" dirty="0" smtClean="0"/>
              <a:t>担当者が中長期的なプランを持ったことで、ルールや</a:t>
            </a:r>
            <a:r>
              <a:rPr kumimoji="1" lang="en-US" altLang="ja-JP" dirty="0" smtClean="0"/>
              <a:t>UI</a:t>
            </a:r>
            <a:r>
              <a:rPr kumimoji="1" lang="ja-JP" altLang="en-US" dirty="0" smtClean="0"/>
              <a:t>の問題などをスムーズに消化できました。</a:t>
            </a:r>
          </a:p>
          <a:p>
            <a:endParaRPr kumimoji="1" lang="ja-JP" altLang="en-US" dirty="0" smtClean="0"/>
          </a:p>
          <a:p>
            <a:r>
              <a:rPr kumimoji="1" lang="ja-JP" altLang="en-US" dirty="0" smtClean="0"/>
              <a:t>ゲームとして面白くないことは、新機能として「ユーザによるパネル登録機能」を追加することで解決しました。</a:t>
            </a:r>
          </a:p>
          <a:p>
            <a:r>
              <a:rPr kumimoji="1" lang="ja-JP" altLang="en-US" dirty="0" smtClean="0"/>
              <a:t>ユーザが自由に設定したパネルが対戦中に登場することで、混沌としたゲーム性が生まれました。</a:t>
            </a:r>
          </a:p>
          <a:p>
            <a:endParaRPr kumimoji="1" lang="ja-JP" altLang="en-US" dirty="0" smtClean="0"/>
          </a:p>
          <a:p>
            <a:r>
              <a:rPr kumimoji="1" lang="ja-JP" altLang="en-US" dirty="0" smtClean="0"/>
              <a:t>更新が必要でインタラクティブでない問題は、「サーバ・ブラウザ間での非同期通信」を用いて解決しました。</a:t>
            </a:r>
          </a:p>
          <a:p>
            <a:r>
              <a:rPr kumimoji="1" lang="ja-JP" altLang="en-US" dirty="0" smtClean="0"/>
              <a:t>次のスライドから詳細を解説していきます。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5</a:t>
            </a:fld>
            <a:endParaRPr kumimoji="1" lang="ja-JP" altLang="en-US"/>
          </a:p>
        </p:txBody>
      </p:sp>
    </p:spTree>
    <p:extLst>
      <p:ext uri="{BB962C8B-B14F-4D97-AF65-F5344CB8AC3E}">
        <p14:creationId xmlns:p14="http://schemas.microsoft.com/office/powerpoint/2010/main" val="193277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ゲームを設計するノウハウが通常と全く異なる事は、ゲームデザインの担当者を一人定めたことで解決しました。</a:t>
            </a:r>
          </a:p>
          <a:p>
            <a:r>
              <a:rPr kumimoji="1" lang="ja-JP" altLang="en-US" dirty="0" smtClean="0"/>
              <a:t>担当者が中長期的なプランを持ったことで、ルールや</a:t>
            </a:r>
            <a:r>
              <a:rPr kumimoji="1" lang="en-US" altLang="ja-JP" dirty="0" smtClean="0"/>
              <a:t>UI</a:t>
            </a:r>
            <a:r>
              <a:rPr kumimoji="1" lang="ja-JP" altLang="en-US" dirty="0" smtClean="0"/>
              <a:t>の問題などをスムーズに消化できました。</a:t>
            </a:r>
          </a:p>
          <a:p>
            <a:endParaRPr kumimoji="1" lang="ja-JP" altLang="en-US" dirty="0" smtClean="0"/>
          </a:p>
          <a:p>
            <a:r>
              <a:rPr kumimoji="1" lang="ja-JP" altLang="en-US" dirty="0" smtClean="0"/>
              <a:t>ゲームとして面白くないことは、新機能として「ユーザによるパネル登録機能」を追加することで解決しました。</a:t>
            </a:r>
          </a:p>
          <a:p>
            <a:r>
              <a:rPr kumimoji="1" lang="ja-JP" altLang="en-US" dirty="0" smtClean="0"/>
              <a:t>ユーザが自由に設定したパネルが対戦中に登場することで、混沌としたゲーム性が生まれました。</a:t>
            </a:r>
          </a:p>
          <a:p>
            <a:endParaRPr kumimoji="1" lang="ja-JP" altLang="en-US" dirty="0" smtClean="0"/>
          </a:p>
          <a:p>
            <a:r>
              <a:rPr kumimoji="1" lang="ja-JP" altLang="en-US" dirty="0" smtClean="0"/>
              <a:t>更新が必要でインタラクティブでない問題は、「サーバ・ブラウザ間での非同期通信」を用いて解決しました。</a:t>
            </a:r>
          </a:p>
          <a:p>
            <a:r>
              <a:rPr kumimoji="1" lang="ja-JP" altLang="en-US" dirty="0" smtClean="0"/>
              <a:t>次のスライドから詳細を解説していきます。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6</a:t>
            </a:fld>
            <a:endParaRPr kumimoji="1" lang="ja-JP" altLang="en-US"/>
          </a:p>
        </p:txBody>
      </p:sp>
    </p:spTree>
    <p:extLst>
      <p:ext uri="{BB962C8B-B14F-4D97-AF65-F5344CB8AC3E}">
        <p14:creationId xmlns:p14="http://schemas.microsoft.com/office/powerpoint/2010/main" val="273920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ゲームを設計するノウハウが通常と全く異なる事は、ゲームデザインの担当者を一人定めたことで解決しました。</a:t>
            </a:r>
          </a:p>
          <a:p>
            <a:r>
              <a:rPr kumimoji="1" lang="ja-JP" altLang="en-US" dirty="0" smtClean="0"/>
              <a:t>担当者が中長期的なプランを持ったことで、ルールや</a:t>
            </a:r>
            <a:r>
              <a:rPr kumimoji="1" lang="en-US" altLang="ja-JP" dirty="0" smtClean="0"/>
              <a:t>UI</a:t>
            </a:r>
            <a:r>
              <a:rPr kumimoji="1" lang="ja-JP" altLang="en-US" dirty="0" smtClean="0"/>
              <a:t>の問題などをスムーズに消化できました。</a:t>
            </a:r>
          </a:p>
          <a:p>
            <a:endParaRPr kumimoji="1" lang="ja-JP" altLang="en-US" dirty="0" smtClean="0"/>
          </a:p>
          <a:p>
            <a:r>
              <a:rPr kumimoji="1" lang="ja-JP" altLang="en-US" dirty="0" smtClean="0"/>
              <a:t>ゲームとして面白くないことは、新機能として「ユーザによるパネル登録機能」を追加することで解決しました。</a:t>
            </a:r>
          </a:p>
          <a:p>
            <a:r>
              <a:rPr kumimoji="1" lang="ja-JP" altLang="en-US" dirty="0" smtClean="0"/>
              <a:t>ユーザが自由に設定したパネルが対戦中に登場することで、混沌としたゲーム性が生まれました。</a:t>
            </a:r>
          </a:p>
          <a:p>
            <a:endParaRPr kumimoji="1" lang="ja-JP" altLang="en-US" dirty="0" smtClean="0"/>
          </a:p>
          <a:p>
            <a:r>
              <a:rPr kumimoji="1" lang="ja-JP" altLang="en-US" dirty="0" smtClean="0"/>
              <a:t>更新が必要でインタラクティブでない問題は、「サーバ・ブラウザ間での非同期通信」を用いて解決しました。</a:t>
            </a:r>
          </a:p>
          <a:p>
            <a:r>
              <a:rPr kumimoji="1" lang="ja-JP" altLang="en-US" dirty="0" smtClean="0"/>
              <a:t>次のスライドから詳細を解説していきます。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7</a:t>
            </a:fld>
            <a:endParaRPr kumimoji="1" lang="ja-JP" altLang="en-US"/>
          </a:p>
        </p:txBody>
      </p:sp>
    </p:spTree>
    <p:extLst>
      <p:ext uri="{BB962C8B-B14F-4D97-AF65-F5344CB8AC3E}">
        <p14:creationId xmlns:p14="http://schemas.microsoft.com/office/powerpoint/2010/main" val="40012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8</a:t>
            </a:fld>
            <a:endParaRPr kumimoji="1" lang="ja-JP" altLang="en-US"/>
          </a:p>
        </p:txBody>
      </p:sp>
    </p:spTree>
    <p:extLst>
      <p:ext uri="{BB962C8B-B14F-4D97-AF65-F5344CB8AC3E}">
        <p14:creationId xmlns:p14="http://schemas.microsoft.com/office/powerpoint/2010/main" val="157907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9</a:t>
            </a:fld>
            <a:endParaRPr kumimoji="1" lang="ja-JP" altLang="en-US"/>
          </a:p>
        </p:txBody>
      </p:sp>
    </p:spTree>
    <p:extLst>
      <p:ext uri="{BB962C8B-B14F-4D97-AF65-F5344CB8AC3E}">
        <p14:creationId xmlns:p14="http://schemas.microsoft.com/office/powerpoint/2010/main" val="26273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latin typeface="HG丸ｺﾞｼｯｸM-PRO" panose="020F0600000000000000" pitchFamily="50" charset="-128"/>
                <a:ea typeface="HG丸ｺﾞｼｯｸM-PRO" panose="020F0600000000000000" pitchFamily="50" charset="-128"/>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hasCustomPrompt="1"/>
          </p:nvPr>
        </p:nvSpPr>
        <p:spPr/>
        <p:txBody>
          <a:bodyPr>
            <a:normAutofit/>
          </a:bodyPr>
          <a:lstStyle>
            <a:lvl1pPr marL="457200" indent="-457200">
              <a:buSzPct val="130000"/>
              <a:buFont typeface="+mj-lt"/>
              <a:buAutoNum type="arabicPeriod"/>
              <a:defRPr sz="2000"/>
            </a:lvl1pPr>
            <a:lvl2pPr marL="845820" indent="-342900">
              <a:buFont typeface="+mj-lt"/>
              <a:buAutoNum type="alphaLcPeriod"/>
              <a:defRPr sz="1800"/>
            </a:lvl2pPr>
            <a:lvl3pPr marL="960120" indent="0">
              <a:buNone/>
              <a:defRPr/>
            </a:lvl3pPr>
          </a:lstStyle>
          <a:p>
            <a:pPr lvl="0"/>
            <a:r>
              <a:rPr lang="en-US" altLang="ja-JP" dirty="0" err="1" smtClean="0"/>
              <a:t>PaneTori</a:t>
            </a:r>
            <a:r>
              <a:rPr lang="ja-JP" altLang="en-US" dirty="0" smtClean="0"/>
              <a:t>制作の理由</a:t>
            </a:r>
          </a:p>
          <a:p>
            <a:pPr lvl="0"/>
            <a:r>
              <a:rPr lang="ja-JP" altLang="en-US" dirty="0" smtClean="0"/>
              <a:t>直面した問題 </a:t>
            </a:r>
            <a:r>
              <a:rPr lang="en-US" altLang="ja-JP" dirty="0" smtClean="0"/>
              <a:t>(</a:t>
            </a:r>
            <a:r>
              <a:rPr lang="ja-JP" altLang="en-US" dirty="0" smtClean="0"/>
              <a:t>更新ボタン前提のゲーム</a:t>
            </a:r>
            <a:r>
              <a:rPr lang="en-US" altLang="ja-JP" dirty="0" smtClean="0"/>
              <a:t>)</a:t>
            </a:r>
          </a:p>
          <a:p>
            <a:pPr lvl="0"/>
            <a:r>
              <a:rPr lang="ja-JP" altLang="en-US" dirty="0" smtClean="0"/>
              <a:t>それを解決する技法 </a:t>
            </a:r>
            <a:r>
              <a:rPr lang="en-US" altLang="ja-JP" dirty="0" smtClean="0"/>
              <a:t>… </a:t>
            </a:r>
            <a:r>
              <a:rPr lang="ja-JP" altLang="en-US" dirty="0" smtClean="0"/>
              <a:t>サーバとブラウザ間でのリアルタイム通信</a:t>
            </a:r>
          </a:p>
          <a:p>
            <a:pPr lvl="1"/>
            <a:r>
              <a:rPr lang="ja-JP" altLang="en-US" dirty="0" smtClean="0"/>
              <a:t>ポーリング </a:t>
            </a:r>
            <a:r>
              <a:rPr lang="en-US" altLang="ja-JP" dirty="0" smtClean="0"/>
              <a:t>(JavaScript</a:t>
            </a:r>
            <a:r>
              <a:rPr lang="ja-JP" altLang="en-US" dirty="0" smtClean="0"/>
              <a:t>における一定間隔での更新</a:t>
            </a:r>
            <a:r>
              <a:rPr lang="en-US" altLang="ja-JP" dirty="0" smtClean="0"/>
              <a:t>)</a:t>
            </a:r>
          </a:p>
          <a:p>
            <a:pPr lvl="1"/>
            <a:r>
              <a:rPr lang="ja-JP" altLang="en-US" dirty="0" smtClean="0"/>
              <a:t>ロングポーリング </a:t>
            </a:r>
            <a:r>
              <a:rPr lang="en-US" altLang="ja-JP" dirty="0" smtClean="0"/>
              <a:t>(</a:t>
            </a:r>
            <a:r>
              <a:rPr lang="ja-JP" altLang="en-US" dirty="0" smtClean="0"/>
              <a:t>ブラウザからの送信後、</a:t>
            </a:r>
            <a:r>
              <a:rPr lang="en-US" altLang="ja-JP" dirty="0" smtClean="0"/>
              <a:t>Controller</a:t>
            </a:r>
            <a:r>
              <a:rPr lang="ja-JP" altLang="en-US" dirty="0" smtClean="0"/>
              <a:t>で送信を待機</a:t>
            </a:r>
            <a:r>
              <a:rPr lang="en-US" altLang="ja-JP" dirty="0" smtClean="0"/>
              <a:t>)</a:t>
            </a:r>
          </a:p>
          <a:p>
            <a:pPr lvl="1"/>
            <a:r>
              <a:rPr lang="en-US" altLang="ja-JP" dirty="0" err="1" smtClean="0"/>
              <a:t>WebSocket</a:t>
            </a:r>
            <a:r>
              <a:rPr lang="en-US" altLang="ja-JP" dirty="0" smtClean="0"/>
              <a:t> (</a:t>
            </a:r>
            <a:r>
              <a:rPr lang="ja-JP" altLang="en-US" dirty="0" smtClean="0"/>
              <a:t>サーバ・ブラウザ間での非同期通信の確率</a:t>
            </a:r>
            <a:r>
              <a:rPr lang="en-US" altLang="ja-JP" dirty="0" smtClean="0"/>
              <a:t>)</a:t>
            </a:r>
          </a:p>
        </p:txBody>
      </p:sp>
      <p:sp>
        <p:nvSpPr>
          <p:cNvPr id="4" name="Date Placeholder 3"/>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91919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12/25/2017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5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otGrid">
          <a:fgClr>
            <a:schemeClr val="accent1"/>
          </a:fgClr>
          <a:bgClr>
            <a:schemeClr val="bg1"/>
          </a:bgClr>
        </a:patt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7855" y="1623912"/>
            <a:ext cx="7315200" cy="3255264"/>
          </a:xfrm>
        </p:spPr>
        <p:txBody>
          <a:bodyPr/>
          <a:lstStyle/>
          <a:p>
            <a:pPr algn="ctr"/>
            <a:r>
              <a:rPr lang="en-US" altLang="ja-JP" dirty="0"/>
              <a:t>2</a:t>
            </a:r>
            <a:r>
              <a:rPr lang="ja-JP" altLang="en-US" dirty="0" smtClean="0"/>
              <a:t>グループ 制作発表</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415" y="2285236"/>
            <a:ext cx="3898413" cy="1574603"/>
          </a:xfrm>
          <a:prstGeom prst="rect">
            <a:avLst/>
          </a:prstGeom>
        </p:spPr>
      </p:pic>
    </p:spTree>
    <p:extLst>
      <p:ext uri="{BB962C8B-B14F-4D97-AF65-F5344CB8AC3E}">
        <p14:creationId xmlns:p14="http://schemas.microsoft.com/office/powerpoint/2010/main" val="1939482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319" y="2681426"/>
            <a:ext cx="3478073" cy="3478073"/>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89620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2557" cy="348046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spTree>
    <p:extLst>
      <p:ext uri="{BB962C8B-B14F-4D97-AF65-F5344CB8AC3E}">
        <p14:creationId xmlns:p14="http://schemas.microsoft.com/office/powerpoint/2010/main" val="355747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4319" y="2681426"/>
            <a:ext cx="3478073" cy="3478073"/>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54925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2557" cy="348046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spTree>
    <p:extLst>
      <p:ext uri="{BB962C8B-B14F-4D97-AF65-F5344CB8AC3E}">
        <p14:creationId xmlns:p14="http://schemas.microsoft.com/office/powerpoint/2010/main" val="19569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4319" y="2681426"/>
            <a:ext cx="3478073" cy="3478073"/>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2416671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3680603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pic>
        <p:nvPicPr>
          <p:cNvPr id="31" name="図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pic>
        <p:nvPicPr>
          <p:cNvPr id="32" name="図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133610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37" y="2679032"/>
            <a:ext cx="2662557" cy="34804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spTree>
    <p:extLst>
      <p:ext uri="{BB962C8B-B14F-4D97-AF65-F5344CB8AC3E}">
        <p14:creationId xmlns:p14="http://schemas.microsoft.com/office/powerpoint/2010/main" val="3896696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Tree>
    <p:extLst>
      <p:ext uri="{BB962C8B-B14F-4D97-AF65-F5344CB8AC3E}">
        <p14:creationId xmlns:p14="http://schemas.microsoft.com/office/powerpoint/2010/main" val="391986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Tree>
    <p:extLst>
      <p:ext uri="{BB962C8B-B14F-4D97-AF65-F5344CB8AC3E}">
        <p14:creationId xmlns:p14="http://schemas.microsoft.com/office/powerpoint/2010/main" val="495396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7292340" y="864108"/>
            <a:ext cx="3892128" cy="5120640"/>
          </a:xfrm>
        </p:spPr>
        <p:txBody>
          <a:bodyPr>
            <a:normAutofit/>
          </a:bodyPr>
          <a:lstStyle/>
          <a:p>
            <a:pPr>
              <a:spcBef>
                <a:spcPts val="1800"/>
              </a:spcBef>
            </a:pPr>
            <a:r>
              <a:rPr lang="en-US" altLang="ja-JP" sz="2400" b="1" dirty="0" smtClean="0"/>
              <a:t>PaneTori</a:t>
            </a:r>
            <a:r>
              <a:rPr lang="ja-JP" altLang="en-US" sz="2400" b="1" dirty="0"/>
              <a:t>制作</a:t>
            </a:r>
            <a:r>
              <a:rPr lang="ja-JP" altLang="en-US" sz="2400" b="1" dirty="0" smtClean="0"/>
              <a:t>の背景</a:t>
            </a:r>
            <a:endParaRPr lang="ja-JP" altLang="en-US" sz="2400" b="1" dirty="0"/>
          </a:p>
          <a:p>
            <a:pPr>
              <a:spcBef>
                <a:spcPts val="1800"/>
              </a:spcBef>
            </a:pPr>
            <a:r>
              <a:rPr lang="ja-JP" altLang="en-US" sz="2400" b="1" dirty="0" smtClean="0"/>
              <a:t>直面</a:t>
            </a:r>
            <a:r>
              <a:rPr lang="ja-JP" altLang="en-US" sz="2400" b="1" dirty="0"/>
              <a:t>した</a:t>
            </a:r>
            <a:r>
              <a:rPr lang="ja-JP" altLang="en-US" sz="2400" b="1" dirty="0" smtClean="0"/>
              <a:t>問題</a:t>
            </a:r>
            <a:endParaRPr lang="en-US" altLang="ja-JP" sz="2400" b="1" dirty="0" smtClean="0"/>
          </a:p>
          <a:p>
            <a:pPr>
              <a:spcBef>
                <a:spcPts val="1800"/>
              </a:spcBef>
              <a:spcAft>
                <a:spcPts val="600"/>
              </a:spcAft>
            </a:pPr>
            <a:r>
              <a:rPr lang="ja-JP" altLang="en-US" sz="2400" b="1" dirty="0" smtClean="0"/>
              <a:t>問題の解決</a:t>
            </a:r>
            <a:endParaRPr lang="en-US" altLang="ja-JP" sz="2400" b="1" dirty="0" smtClean="0"/>
          </a:p>
          <a:p>
            <a:pPr>
              <a:spcBef>
                <a:spcPts val="1800"/>
              </a:spcBef>
              <a:spcAft>
                <a:spcPts val="600"/>
              </a:spcAft>
            </a:pPr>
            <a:r>
              <a:rPr lang="en-US" altLang="ja-JP" sz="2400" b="1" dirty="0" err="1" smtClean="0"/>
              <a:t>WebSocket</a:t>
            </a:r>
            <a:r>
              <a:rPr lang="ja-JP" altLang="en-US" sz="2400" b="1" dirty="0" err="1" smtClean="0"/>
              <a:t>って</a:t>
            </a:r>
            <a:r>
              <a:rPr lang="ja-JP" altLang="en-US" sz="2400" b="1" dirty="0" smtClean="0"/>
              <a:t>何？</a:t>
            </a:r>
            <a:endParaRPr lang="en-US" altLang="ja-JP" sz="2400" b="1" dirty="0" smtClean="0"/>
          </a:p>
          <a:p>
            <a:pPr>
              <a:spcBef>
                <a:spcPts val="1800"/>
              </a:spcBef>
              <a:spcAft>
                <a:spcPts val="600"/>
              </a:spcAft>
            </a:pPr>
            <a:r>
              <a:rPr lang="en-US" altLang="ja-JP" sz="2400" b="1" dirty="0" err="1" smtClean="0"/>
              <a:t>WebSocket</a:t>
            </a:r>
            <a:r>
              <a:rPr lang="ja-JP" altLang="en-US" sz="2400" b="1" dirty="0" smtClean="0"/>
              <a:t>を採用</a:t>
            </a:r>
            <a:endParaRPr lang="en-US" altLang="ja-JP" sz="2400" b="1" dirty="0" smtClean="0"/>
          </a:p>
          <a:p>
            <a:pPr>
              <a:spcBef>
                <a:spcPts val="1800"/>
              </a:spcBef>
              <a:spcAft>
                <a:spcPts val="600"/>
              </a:spcAft>
            </a:pPr>
            <a:r>
              <a:rPr lang="ja-JP" altLang="en-US" sz="2400" b="1" dirty="0"/>
              <a:t>質疑</a:t>
            </a:r>
            <a:r>
              <a:rPr lang="ja-JP" altLang="en-US" sz="2400" b="1" dirty="0" smtClean="0"/>
              <a:t>応答</a:t>
            </a:r>
            <a:endParaRPr lang="en-US" altLang="ja-JP" sz="2400" b="1" dirty="0" smtClean="0"/>
          </a:p>
          <a:p>
            <a:pPr>
              <a:spcBef>
                <a:spcPts val="1800"/>
              </a:spcBef>
              <a:spcAft>
                <a:spcPts val="600"/>
              </a:spcAft>
            </a:pPr>
            <a:r>
              <a:rPr lang="ja-JP" altLang="en-US" sz="2400" b="1" dirty="0"/>
              <a:t>遊</a:t>
            </a:r>
            <a:r>
              <a:rPr lang="ja-JP" altLang="en-US" sz="2400" b="1" dirty="0" smtClean="0"/>
              <a:t>んでみよう </a:t>
            </a:r>
            <a:endParaRPr lang="ja-JP" altLang="en-US" sz="2400" b="1" dirty="0"/>
          </a:p>
        </p:txBody>
      </p:sp>
    </p:spTree>
    <p:extLst>
      <p:ext uri="{BB962C8B-B14F-4D97-AF65-F5344CB8AC3E}">
        <p14:creationId xmlns:p14="http://schemas.microsoft.com/office/powerpoint/2010/main" val="181514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0727" cy="346509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3313384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p:txBody>
          <a:bodyPr>
            <a:normAutofit/>
          </a:bodyPr>
          <a:lstStyle/>
          <a:p>
            <a:pPr algn="r">
              <a:buFont typeface="+mj-lt"/>
              <a:buAutoNum type="arabicPeriod" startAt="4"/>
            </a:pPr>
            <a:r>
              <a:rPr lang="en-US" altLang="ja-JP" sz="4000" dirty="0" err="1" smtClean="0"/>
              <a:t>WebSocket</a:t>
            </a:r>
            <a:r>
              <a:rPr lang="ja-JP" altLang="en-US" sz="4000" dirty="0" err="1"/>
              <a:t>って</a:t>
            </a:r>
            <a:r>
              <a:rPr lang="ja-JP" altLang="en-US" sz="4000" dirty="0"/>
              <a:t>何？</a:t>
            </a:r>
            <a:endParaRPr kumimoji="1" lang="ja-JP" altLang="en-US" sz="4000" dirty="0"/>
          </a:p>
        </p:txBody>
      </p:sp>
    </p:spTree>
    <p:extLst>
      <p:ext uri="{BB962C8B-B14F-4D97-AF65-F5344CB8AC3E}">
        <p14:creationId xmlns:p14="http://schemas.microsoft.com/office/powerpoint/2010/main" val="2690714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39292"/>
          </a:xfrm>
        </p:spPr>
        <p:txBody>
          <a:bodyPr>
            <a:normAutofit/>
          </a:bodyPr>
          <a:lstStyle/>
          <a:p>
            <a:pPr>
              <a:buFont typeface="+mj-lt"/>
              <a:buAutoNum type="alphaLcPeriod" startAt="3"/>
            </a:pPr>
            <a:r>
              <a:rPr lang="en-US" altLang="ja-JP" sz="4000" dirty="0" err="1" smtClean="0"/>
              <a:t>WebSocket</a:t>
            </a:r>
            <a:endParaRPr kumimoji="1" lang="ja-JP" altLang="en-US" sz="4000" dirty="0"/>
          </a:p>
        </p:txBody>
      </p:sp>
      <p:sp>
        <p:nvSpPr>
          <p:cNvPr id="28" name="テキスト ボックス 27"/>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29" name="テキスト ボックス 28"/>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37" y="2679032"/>
            <a:ext cx="2662557" cy="3480467"/>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466791">
            <a:off x="5663470" y="2450058"/>
            <a:ext cx="3219827" cy="3623484"/>
          </a:xfrm>
          <a:prstGeom prst="rect">
            <a:avLst/>
          </a:prstGeom>
        </p:spPr>
      </p:pic>
      <p:pic>
        <p:nvPicPr>
          <p:cNvPr id="31" name="図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Tree>
    <p:extLst>
      <p:ext uri="{BB962C8B-B14F-4D97-AF65-F5344CB8AC3E}">
        <p14:creationId xmlns:p14="http://schemas.microsoft.com/office/powerpoint/2010/main" val="710538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39292"/>
          </a:xfrm>
        </p:spPr>
        <p:txBody>
          <a:bodyPr>
            <a:normAutofit/>
          </a:bodyPr>
          <a:lstStyle/>
          <a:p>
            <a:pPr>
              <a:buFont typeface="+mj-lt"/>
              <a:buAutoNum type="alphaLcPeriod" startAt="3"/>
            </a:pPr>
            <a:r>
              <a:rPr lang="en-US" altLang="ja-JP" sz="4000" dirty="0" err="1" smtClean="0"/>
              <a:t>WebSocket</a:t>
            </a:r>
            <a:endParaRPr kumimoji="1" lang="ja-JP" altLang="en-US" sz="4000" dirty="0"/>
          </a:p>
        </p:txBody>
      </p:sp>
      <p:sp>
        <p:nvSpPr>
          <p:cNvPr id="28" name="テキスト ボックス 27"/>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29" name="テキスト ボックス 28"/>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37" y="2679032"/>
            <a:ext cx="2662557" cy="3480467"/>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466791">
            <a:off x="5663470" y="2450058"/>
            <a:ext cx="3219827" cy="3623484"/>
          </a:xfrm>
          <a:prstGeom prst="rect">
            <a:avLst/>
          </a:prstGeom>
        </p:spPr>
      </p:pic>
      <p:pic>
        <p:nvPicPr>
          <p:cNvPr id="31" name="図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pic>
        <p:nvPicPr>
          <p:cNvPr id="4" name="図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8855" y="2679032"/>
            <a:ext cx="3633537" cy="3633537"/>
          </a:xfrm>
          <a:prstGeom prst="rect">
            <a:avLst/>
          </a:prstGeom>
        </p:spPr>
      </p:pic>
    </p:spTree>
    <p:extLst>
      <p:ext uri="{BB962C8B-B14F-4D97-AF65-F5344CB8AC3E}">
        <p14:creationId xmlns:p14="http://schemas.microsoft.com/office/powerpoint/2010/main" val="305336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39292"/>
          </a:xfrm>
        </p:spPr>
        <p:txBody>
          <a:bodyPr>
            <a:normAutofit/>
          </a:bodyPr>
          <a:lstStyle/>
          <a:p>
            <a:pPr>
              <a:buFont typeface="+mj-lt"/>
              <a:buAutoNum type="alphaLcPeriod" startAt="3"/>
            </a:pPr>
            <a:r>
              <a:rPr lang="en-US" altLang="ja-JP" sz="4000" dirty="0" err="1" smtClean="0"/>
              <a:t>WebSocket</a:t>
            </a:r>
            <a:endParaRPr kumimoji="1" lang="ja-JP" altLang="en-US" sz="4000" dirty="0"/>
          </a:p>
        </p:txBody>
      </p:sp>
      <p:sp>
        <p:nvSpPr>
          <p:cNvPr id="28" name="テキスト ボックス 27"/>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29" name="テキスト ボックス 28"/>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466791">
            <a:off x="5663470" y="2450058"/>
            <a:ext cx="3219827" cy="3623484"/>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77167"/>
            <a:ext cx="2660726" cy="3478073"/>
          </a:xfrm>
          <a:prstGeom prst="rect">
            <a:avLst/>
          </a:prstGeom>
        </p:spPr>
      </p:pic>
    </p:spTree>
    <p:extLst>
      <p:ext uri="{BB962C8B-B14F-4D97-AF65-F5344CB8AC3E}">
        <p14:creationId xmlns:p14="http://schemas.microsoft.com/office/powerpoint/2010/main" val="2431627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1124712"/>
          </a:xfrm>
        </p:spPr>
        <p:txBody>
          <a:bodyPr>
            <a:normAutofit/>
          </a:bodyPr>
          <a:lstStyle/>
          <a:p>
            <a:pPr algn="r">
              <a:buFont typeface="+mj-lt"/>
              <a:buAutoNum type="arabicPeriod" startAt="5"/>
            </a:pPr>
            <a:r>
              <a:rPr lang="en-US" altLang="ja-JP" sz="4000" dirty="0" err="1" smtClean="0"/>
              <a:t>WebSocket</a:t>
            </a:r>
            <a:r>
              <a:rPr lang="ja-JP" altLang="en-US" sz="4000" dirty="0"/>
              <a:t>を</a:t>
            </a:r>
            <a:r>
              <a:rPr lang="ja-JP" altLang="en-US" sz="4000" dirty="0" smtClean="0"/>
              <a:t>採用！！</a:t>
            </a:r>
            <a:endParaRPr kumimoji="1" lang="ja-JP" altLang="en-US" sz="4000" b="1"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798" y="1626757"/>
            <a:ext cx="8654202" cy="8654202"/>
          </a:xfrm>
          <a:prstGeom prst="rect">
            <a:avLst/>
          </a:prstGeom>
        </p:spPr>
      </p:pic>
    </p:spTree>
    <p:extLst>
      <p:ext uri="{BB962C8B-B14F-4D97-AF65-F5344CB8AC3E}">
        <p14:creationId xmlns:p14="http://schemas.microsoft.com/office/powerpoint/2010/main" val="704955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1261872"/>
          </a:xfrm>
        </p:spPr>
        <p:txBody>
          <a:bodyPr>
            <a:normAutofit/>
          </a:bodyPr>
          <a:lstStyle/>
          <a:p>
            <a:pPr algn="r">
              <a:buFont typeface="+mj-lt"/>
              <a:buAutoNum type="arabicPeriod" startAt="6"/>
            </a:pPr>
            <a:r>
              <a:rPr lang="ja-JP" altLang="en-US" sz="4000" dirty="0" smtClean="0"/>
              <a:t>質疑応答</a:t>
            </a:r>
            <a:endParaRPr kumimoji="1" lang="ja-JP" altLang="en-US" sz="4000" b="1"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8" y="3127933"/>
            <a:ext cx="3743112" cy="3110942"/>
          </a:xfrm>
          <a:prstGeom prst="rect">
            <a:avLst/>
          </a:prstGeom>
        </p:spPr>
      </p:pic>
      <p:sp>
        <p:nvSpPr>
          <p:cNvPr id="5" name="コンテンツ プレースホルダー 10"/>
          <p:cNvSpPr txBox="1">
            <a:spLocks/>
          </p:cNvSpPr>
          <p:nvPr/>
        </p:nvSpPr>
        <p:spPr>
          <a:xfrm>
            <a:off x="2663190" y="1898065"/>
            <a:ext cx="9898380" cy="12298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ts val="1200"/>
              </a:spcBef>
              <a:buClr>
                <a:schemeClr val="accent1"/>
              </a:buClr>
              <a:buSzPct val="130000"/>
              <a:buFont typeface="+mj-lt"/>
              <a:buAutoNum type="arabicPeriod"/>
              <a:defRPr kumimoji="1" sz="2000" kern="1200">
                <a:solidFill>
                  <a:schemeClr val="tx1">
                    <a:lumMod val="65000"/>
                    <a:lumOff val="35000"/>
                  </a:schemeClr>
                </a:solidFill>
                <a:latin typeface="+mn-lt"/>
                <a:ea typeface="+mn-ea"/>
                <a:cs typeface="+mn-cs"/>
              </a:defRPr>
            </a:lvl1pPr>
            <a:lvl2pPr marL="845820" indent="-342900" algn="l" defTabSz="914400" rtl="0" eaLnBrk="1" latinLnBrk="0" hangingPunct="1">
              <a:lnSpc>
                <a:spcPct val="90000"/>
              </a:lnSpc>
              <a:spcBef>
                <a:spcPts val="250"/>
              </a:spcBef>
              <a:spcAft>
                <a:spcPts val="250"/>
              </a:spcAft>
              <a:buClr>
                <a:schemeClr val="accent1"/>
              </a:buClr>
              <a:buFont typeface="+mj-lt"/>
              <a:buAutoNum type="alphaLcPeriod"/>
              <a:defRPr kumimoji="1" sz="1800" kern="1200">
                <a:solidFill>
                  <a:schemeClr val="tx1">
                    <a:lumMod val="65000"/>
                    <a:lumOff val="35000"/>
                  </a:schemeClr>
                </a:solidFill>
                <a:latin typeface="+mn-lt"/>
                <a:ea typeface="+mn-ea"/>
                <a:cs typeface="+mn-cs"/>
              </a:defRPr>
            </a:lvl2pPr>
            <a:lvl3pPr marL="960120" indent="0" algn="l" defTabSz="914400" rtl="0" eaLnBrk="1" latinLnBrk="0" hangingPunct="1">
              <a:lnSpc>
                <a:spcPct val="90000"/>
              </a:lnSpc>
              <a:spcBef>
                <a:spcPts val="250"/>
              </a:spcBef>
              <a:spcAft>
                <a:spcPts val="250"/>
              </a:spcAft>
              <a:buClr>
                <a:schemeClr val="accent1"/>
              </a:buClr>
              <a:buFont typeface="Wingdings 2" pitchFamily="18" charset="2"/>
              <a:buNone/>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marL="0" indent="0" algn="ctr">
              <a:buNone/>
            </a:pPr>
            <a:r>
              <a:rPr lang="en-US" altLang="ja-JP" sz="3200" b="1" dirty="0">
                <a:solidFill>
                  <a:schemeClr val="accent6">
                    <a:lumMod val="75000"/>
                  </a:schemeClr>
                </a:solidFill>
              </a:rPr>
              <a:t>https://github.com/arai2groupjava/Olynpic.git</a:t>
            </a:r>
            <a:endParaRPr lang="ja-JP" altLang="en-US" sz="3200" b="1" dirty="0">
              <a:solidFill>
                <a:schemeClr val="accent6">
                  <a:lumMod val="75000"/>
                </a:schemeClr>
              </a:solidFill>
            </a:endParaRPr>
          </a:p>
        </p:txBody>
      </p:sp>
    </p:spTree>
    <p:extLst>
      <p:ext uri="{BB962C8B-B14F-4D97-AF65-F5344CB8AC3E}">
        <p14:creationId xmlns:p14="http://schemas.microsoft.com/office/powerpoint/2010/main" val="2607148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1010412"/>
          </a:xfrm>
        </p:spPr>
        <p:txBody>
          <a:bodyPr>
            <a:normAutofit/>
          </a:bodyPr>
          <a:lstStyle/>
          <a:p>
            <a:pPr algn="r">
              <a:buFont typeface="+mj-lt"/>
              <a:buAutoNum type="arabicPeriod" startAt="7"/>
            </a:pPr>
            <a:r>
              <a:rPr lang="ja-JP" altLang="en-US" sz="4000" dirty="0"/>
              <a:t>遊んで</a:t>
            </a:r>
            <a:r>
              <a:rPr lang="ja-JP" altLang="en-US" sz="4000" dirty="0" smtClean="0"/>
              <a:t>みよう</a:t>
            </a:r>
            <a:endParaRPr kumimoji="1" lang="ja-JP" altLang="en-US" sz="4000" b="1"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868" y="3543300"/>
            <a:ext cx="3014110" cy="2795587"/>
          </a:xfrm>
          <a:prstGeom prst="rect">
            <a:avLst/>
          </a:prstGeom>
        </p:spPr>
      </p:pic>
      <p:sp>
        <p:nvSpPr>
          <p:cNvPr id="5" name="コンテンツ プレースホルダー 10"/>
          <p:cNvSpPr txBox="1">
            <a:spLocks/>
          </p:cNvSpPr>
          <p:nvPr/>
        </p:nvSpPr>
        <p:spPr>
          <a:xfrm>
            <a:off x="3474720" y="2194560"/>
            <a:ext cx="8092440" cy="12298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ts val="1200"/>
              </a:spcBef>
              <a:buClr>
                <a:schemeClr val="accent1"/>
              </a:buClr>
              <a:buSzPct val="130000"/>
              <a:buFont typeface="+mj-lt"/>
              <a:buAutoNum type="arabicPeriod"/>
              <a:defRPr kumimoji="1" sz="2000" kern="1200">
                <a:solidFill>
                  <a:schemeClr val="tx1">
                    <a:lumMod val="65000"/>
                    <a:lumOff val="35000"/>
                  </a:schemeClr>
                </a:solidFill>
                <a:latin typeface="+mn-lt"/>
                <a:ea typeface="+mn-ea"/>
                <a:cs typeface="+mn-cs"/>
              </a:defRPr>
            </a:lvl1pPr>
            <a:lvl2pPr marL="845820" indent="-342900" algn="l" defTabSz="914400" rtl="0" eaLnBrk="1" latinLnBrk="0" hangingPunct="1">
              <a:lnSpc>
                <a:spcPct val="90000"/>
              </a:lnSpc>
              <a:spcBef>
                <a:spcPts val="250"/>
              </a:spcBef>
              <a:spcAft>
                <a:spcPts val="250"/>
              </a:spcAft>
              <a:buClr>
                <a:schemeClr val="accent1"/>
              </a:buClr>
              <a:buFont typeface="+mj-lt"/>
              <a:buAutoNum type="alphaLcPeriod"/>
              <a:defRPr kumimoji="1" sz="1800" kern="1200">
                <a:solidFill>
                  <a:schemeClr val="tx1">
                    <a:lumMod val="65000"/>
                    <a:lumOff val="35000"/>
                  </a:schemeClr>
                </a:solidFill>
                <a:latin typeface="+mn-lt"/>
                <a:ea typeface="+mn-ea"/>
                <a:cs typeface="+mn-cs"/>
              </a:defRPr>
            </a:lvl2pPr>
            <a:lvl3pPr marL="960120" indent="0" algn="l" defTabSz="914400" rtl="0" eaLnBrk="1" latinLnBrk="0" hangingPunct="1">
              <a:lnSpc>
                <a:spcPct val="90000"/>
              </a:lnSpc>
              <a:spcBef>
                <a:spcPts val="250"/>
              </a:spcBef>
              <a:spcAft>
                <a:spcPts val="250"/>
              </a:spcAft>
              <a:buClr>
                <a:schemeClr val="accent1"/>
              </a:buClr>
              <a:buFont typeface="Wingdings 2" pitchFamily="18" charset="2"/>
              <a:buNone/>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marL="0" indent="0" algn="ctr">
              <a:buNone/>
            </a:pPr>
            <a:r>
              <a:rPr lang="en-US" altLang="ja-JP" sz="4000" b="1" dirty="0" smtClean="0">
                <a:solidFill>
                  <a:schemeClr val="accent5">
                    <a:lumMod val="50000"/>
                  </a:schemeClr>
                </a:solidFill>
              </a:rPr>
              <a:t>http://172.19.4.14:8080/PaneTori</a:t>
            </a:r>
            <a:endParaRPr lang="ja-JP" altLang="en-US" sz="4000" b="1" dirty="0">
              <a:solidFill>
                <a:schemeClr val="accent5">
                  <a:lumMod val="50000"/>
                </a:schemeClr>
              </a:solidFill>
            </a:endParaRPr>
          </a:p>
        </p:txBody>
      </p:sp>
    </p:spTree>
    <p:extLst>
      <p:ext uri="{BB962C8B-B14F-4D97-AF65-F5344CB8AC3E}">
        <p14:creationId xmlns:p14="http://schemas.microsoft.com/office/powerpoint/2010/main" val="3826982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2336292"/>
          </a:xfrm>
        </p:spPr>
        <p:txBody>
          <a:bodyPr>
            <a:normAutofit/>
          </a:bodyPr>
          <a:lstStyle/>
          <a:p>
            <a:pPr marL="0" indent="0">
              <a:buNone/>
            </a:pPr>
            <a:r>
              <a:rPr kumimoji="1" lang="ja-JP" altLang="en-US" sz="3600" b="1" dirty="0" smtClean="0"/>
              <a:t>ご清聴ありがとうございました</a:t>
            </a:r>
            <a:endParaRPr kumimoji="1" lang="ja-JP" altLang="en-US" sz="3600" b="1"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822" y="2650087"/>
            <a:ext cx="5155555" cy="2869841"/>
          </a:xfrm>
          <a:prstGeom prst="rect">
            <a:avLst/>
          </a:prstGeom>
        </p:spPr>
      </p:pic>
    </p:spTree>
    <p:extLst>
      <p:ext uri="{BB962C8B-B14F-4D97-AF65-F5344CB8AC3E}">
        <p14:creationId xmlns:p14="http://schemas.microsoft.com/office/powerpoint/2010/main" val="367601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1421892"/>
          </a:xfrm>
        </p:spPr>
        <p:txBody>
          <a:bodyPr>
            <a:normAutofit/>
          </a:bodyPr>
          <a:lstStyle/>
          <a:p>
            <a:pPr algn="r"/>
            <a:r>
              <a:rPr lang="en-US" altLang="ja-JP" sz="4000" dirty="0" err="1" smtClean="0"/>
              <a:t>PaneTori</a:t>
            </a:r>
            <a:r>
              <a:rPr lang="ja-JP" altLang="en-US" sz="4000" dirty="0" smtClean="0"/>
              <a:t>制作の背景</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240" y="3207895"/>
            <a:ext cx="2883033" cy="2883033"/>
          </a:xfrm>
          <a:prstGeom prst="rect">
            <a:avLst/>
          </a:prstGeom>
        </p:spPr>
      </p:pic>
    </p:spTree>
    <p:extLst>
      <p:ext uri="{BB962C8B-B14F-4D97-AF65-F5344CB8AC3E}">
        <p14:creationId xmlns:p14="http://schemas.microsoft.com/office/powerpoint/2010/main" val="1874877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1078992"/>
          </a:xfrm>
        </p:spPr>
        <p:txBody>
          <a:bodyPr>
            <a:normAutofit/>
          </a:bodyPr>
          <a:lstStyle/>
          <a:p>
            <a:pPr algn="r">
              <a:buFont typeface="+mj-lt"/>
              <a:buAutoNum type="arabicPeriod" startAt="2"/>
            </a:pPr>
            <a:r>
              <a:rPr lang="ja-JP" altLang="en-US" sz="4000" dirty="0"/>
              <a:t>直面した</a:t>
            </a:r>
            <a:r>
              <a:rPr lang="ja-JP" altLang="en-US" sz="4000" dirty="0" smtClean="0"/>
              <a:t>問題</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576" y="3451860"/>
            <a:ext cx="2386050" cy="263652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801" y="3451860"/>
            <a:ext cx="2544241" cy="263652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6441" y="3794760"/>
            <a:ext cx="3089901" cy="2610966"/>
          </a:xfrm>
          <a:prstGeom prst="rect">
            <a:avLst/>
          </a:prstGeom>
        </p:spPr>
      </p:pic>
    </p:spTree>
    <p:extLst>
      <p:ext uri="{BB962C8B-B14F-4D97-AF65-F5344CB8AC3E}">
        <p14:creationId xmlns:p14="http://schemas.microsoft.com/office/powerpoint/2010/main" val="2723012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1033272"/>
          </a:xfrm>
        </p:spPr>
        <p:txBody>
          <a:bodyPr>
            <a:normAutofit/>
          </a:bodyPr>
          <a:lstStyle/>
          <a:p>
            <a:pPr algn="r">
              <a:buFont typeface="+mj-lt"/>
              <a:buAutoNum type="arabicPeriod" startAt="3"/>
            </a:pPr>
            <a:r>
              <a:rPr lang="ja-JP" altLang="en-US" sz="4000" dirty="0" smtClean="0"/>
              <a:t>問題の解決</a:t>
            </a:r>
            <a:r>
              <a:rPr lang="en-US" altLang="ja-JP" sz="4000" dirty="0" smtClean="0"/>
              <a:t>(1)</a:t>
            </a:r>
            <a:endParaRPr kumimoji="1" lang="ja-JP" altLang="en-US" sz="32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2468880"/>
            <a:ext cx="7315200" cy="3931920"/>
          </a:xfrm>
          <a:prstGeom prst="rect">
            <a:avLst/>
          </a:prstGeom>
        </p:spPr>
      </p:pic>
    </p:spTree>
    <p:extLst>
      <p:ext uri="{BB962C8B-B14F-4D97-AF65-F5344CB8AC3E}">
        <p14:creationId xmlns:p14="http://schemas.microsoft.com/office/powerpoint/2010/main" val="1412595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1033272"/>
          </a:xfrm>
        </p:spPr>
        <p:txBody>
          <a:bodyPr>
            <a:normAutofit/>
          </a:bodyPr>
          <a:lstStyle/>
          <a:p>
            <a:pPr algn="r">
              <a:buFont typeface="+mj-lt"/>
              <a:buAutoNum type="arabicPeriod" startAt="3"/>
            </a:pPr>
            <a:r>
              <a:rPr lang="ja-JP" altLang="en-US" sz="4000" dirty="0" smtClean="0"/>
              <a:t>問題の解決</a:t>
            </a:r>
            <a:r>
              <a:rPr lang="en-US" altLang="ja-JP" sz="4000" dirty="0" smtClean="0"/>
              <a:t>(2)</a:t>
            </a:r>
            <a:endParaRPr kumimoji="1" lang="ja-JP" altLang="en-US" sz="32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3200400"/>
            <a:ext cx="3702262" cy="32004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0396" y="3151928"/>
            <a:ext cx="3248871" cy="3248871"/>
          </a:xfrm>
          <a:prstGeom prst="rect">
            <a:avLst/>
          </a:prstGeom>
        </p:spPr>
      </p:pic>
    </p:spTree>
    <p:extLst>
      <p:ext uri="{BB962C8B-B14F-4D97-AF65-F5344CB8AC3E}">
        <p14:creationId xmlns:p14="http://schemas.microsoft.com/office/powerpoint/2010/main" val="2410316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528" y="381000"/>
            <a:ext cx="3810000" cy="3810000"/>
          </a:xfrm>
          <a:prstGeom prst="rect">
            <a:avLst/>
          </a:prstGeom>
        </p:spPr>
      </p:pic>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1033272"/>
          </a:xfrm>
        </p:spPr>
        <p:txBody>
          <a:bodyPr>
            <a:normAutofit/>
          </a:bodyPr>
          <a:lstStyle/>
          <a:p>
            <a:pPr algn="r">
              <a:buFont typeface="+mj-lt"/>
              <a:buAutoNum type="arabicPeriod" startAt="3"/>
            </a:pPr>
            <a:r>
              <a:rPr lang="ja-JP" altLang="en-US" sz="4000" dirty="0" smtClean="0"/>
              <a:t>問題の解決</a:t>
            </a:r>
            <a:r>
              <a:rPr lang="en-US" altLang="ja-JP" sz="4000" dirty="0" smtClean="0"/>
              <a:t>(3)</a:t>
            </a:r>
            <a:endParaRPr kumimoji="1" lang="ja-JP" altLang="en-US" sz="3200" dirty="0"/>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528" y="1123837"/>
            <a:ext cx="3780340" cy="4085957"/>
          </a:xfrm>
          <a:prstGeom prst="rect">
            <a:avLst/>
          </a:prstGeom>
        </p:spPr>
      </p:pic>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5763" y="5307217"/>
            <a:ext cx="1322164" cy="1117229"/>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7927" y="5261497"/>
            <a:ext cx="1322164" cy="1117229"/>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4605" y="5679924"/>
            <a:ext cx="1322164" cy="1117229"/>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6845" y="5714273"/>
            <a:ext cx="1322164" cy="1117229"/>
          </a:xfrm>
          <a:prstGeom prst="rect">
            <a:avLst/>
          </a:prstGeom>
        </p:spPr>
      </p:pic>
    </p:spTree>
    <p:extLst>
      <p:ext uri="{BB962C8B-B14F-4D97-AF65-F5344CB8AC3E}">
        <p14:creationId xmlns:p14="http://schemas.microsoft.com/office/powerpoint/2010/main" val="1011196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2018048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2557" cy="3480467"/>
          </a:xfrm>
          <a:prstGeom prst="rect">
            <a:avLst/>
          </a:prstGeom>
        </p:spPr>
      </p:pic>
    </p:spTree>
    <p:extLst>
      <p:ext uri="{BB962C8B-B14F-4D97-AF65-F5344CB8AC3E}">
        <p14:creationId xmlns:p14="http://schemas.microsoft.com/office/powerpoint/2010/main" val="3925238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TM03457475[[fn=フレーム]]</Template>
  <TotalTime>200</TotalTime>
  <Words>2885</Words>
  <Application>Microsoft Office PowerPoint</Application>
  <PresentationFormat>ワイド画面</PresentationFormat>
  <Paragraphs>322</Paragraphs>
  <Slides>28</Slides>
  <Notes>25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HG丸ｺﾞｼｯｸM-PRO</vt:lpstr>
      <vt:lpstr>HG創英角ﾎﾟｯﾌﾟ体</vt:lpstr>
      <vt:lpstr>ＭＳ ゴシック</vt:lpstr>
      <vt:lpstr>游ゴシック</vt:lpstr>
      <vt:lpstr>Corbel</vt:lpstr>
      <vt:lpstr>Wingdings 2</vt:lpstr>
      <vt:lpstr>フレーム</vt:lpstr>
      <vt:lpstr>2グループ 制作発表</vt:lpstr>
      <vt:lpstr>目次</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25</cp:revision>
  <dcterms:created xsi:type="dcterms:W3CDTF">2017-12-22T03:23:50Z</dcterms:created>
  <dcterms:modified xsi:type="dcterms:W3CDTF">2017-12-25T03:01:47Z</dcterms:modified>
</cp:coreProperties>
</file>