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7556500" cy="10693400"/>
  <p:notesSz cx="6858000" cy="9144000"/>
  <p:embeddedFontLst>
    <p:embeddedFont>
      <p:font typeface="Poppins" charset="1" panose="00000500000000000000"/>
      <p:regular r:id="rId14"/>
    </p:embeddedFont>
    <p:embeddedFont>
      <p:font typeface="Poppins Bold" charset="1" panose="00000800000000000000"/>
      <p:regular r:id="rId15"/>
    </p:embeddedFont>
    <p:embeddedFont>
      <p:font typeface="Montserrat Classic" charset="1" panose="00000500000000000000"/>
      <p:regular r:id="rId16"/>
    </p:embeddedFont>
    <p:embeddedFont>
      <p:font typeface="Montserrat" charset="1" panose="00000500000000000000"/>
      <p:regular r:id="rId17"/>
    </p:embeddedFont>
    <p:embeddedFont>
      <p:font typeface="Atkinson Hyperlegible Bold" charset="1" panose="00000000000000000000"/>
      <p:regular r:id="rId18"/>
    </p:embeddedFont>
    <p:embeddedFont>
      <p:font typeface="Open Sauce" charset="1" panose="00000500000000000000"/>
      <p:regular r:id="rId19"/>
    </p:embeddedFont>
    <p:embeddedFont>
      <p:font typeface="Open Sauce Bold" charset="1" panose="00000800000000000000"/>
      <p:regular r:id="rId20"/>
    </p:embeddedFont>
    <p:embeddedFont>
      <p:font typeface="Montserrat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44056" y="-115790"/>
            <a:ext cx="6255202" cy="10972919"/>
            <a:chOff x="0" y="0"/>
            <a:chExt cx="8340270" cy="14630559"/>
          </a:xfrm>
        </p:grpSpPr>
        <p:pic>
          <p:nvPicPr>
            <p:cNvPr name="Picture 3" id="3"/>
            <p:cNvPicPr>
              <a:picLocks noChangeAspect="true"/>
            </p:cNvPicPr>
            <p:nvPr/>
          </p:nvPicPr>
          <p:blipFill>
            <a:blip r:embed="rId2"/>
            <a:srcRect l="7047" t="0" r="54972" b="0"/>
            <a:stretch>
              <a:fillRect/>
            </a:stretch>
          </p:blipFill>
          <p:spPr>
            <a:xfrm flipH="false" flipV="false">
              <a:off x="0" y="0"/>
              <a:ext cx="8340270" cy="14630559"/>
            </a:xfrm>
            <a:prstGeom prst="rect">
              <a:avLst/>
            </a:prstGeom>
          </p:spPr>
        </p:pic>
      </p:grpSp>
      <p:grpSp>
        <p:nvGrpSpPr>
          <p:cNvPr name="Group 4" id="4"/>
          <p:cNvGrpSpPr/>
          <p:nvPr/>
        </p:nvGrpSpPr>
        <p:grpSpPr>
          <a:xfrm rot="0">
            <a:off x="-149598" y="6548378"/>
            <a:ext cx="6953598" cy="4308752"/>
            <a:chOff x="0" y="0"/>
            <a:chExt cx="2492013" cy="1544159"/>
          </a:xfrm>
        </p:grpSpPr>
        <p:sp>
          <p:nvSpPr>
            <p:cNvPr name="Freeform 5" id="5"/>
            <p:cNvSpPr/>
            <p:nvPr/>
          </p:nvSpPr>
          <p:spPr>
            <a:xfrm flipH="false" flipV="false" rot="0">
              <a:off x="0" y="0"/>
              <a:ext cx="2492013" cy="1544159"/>
            </a:xfrm>
            <a:custGeom>
              <a:avLst/>
              <a:gdLst/>
              <a:ahLst/>
              <a:cxnLst/>
              <a:rect r="r" b="b" t="t" l="l"/>
              <a:pathLst>
                <a:path h="1544159" w="2492013">
                  <a:moveTo>
                    <a:pt x="0" y="0"/>
                  </a:moveTo>
                  <a:lnTo>
                    <a:pt x="2492013" y="0"/>
                  </a:lnTo>
                  <a:lnTo>
                    <a:pt x="2492013" y="1544159"/>
                  </a:lnTo>
                  <a:lnTo>
                    <a:pt x="0" y="1544159"/>
                  </a:lnTo>
                  <a:close/>
                </a:path>
              </a:pathLst>
            </a:custGeom>
            <a:solidFill>
              <a:srgbClr val="041840"/>
            </a:solidFill>
          </p:spPr>
        </p:sp>
        <p:sp>
          <p:nvSpPr>
            <p:cNvPr name="TextBox 6" id="6"/>
            <p:cNvSpPr txBox="true"/>
            <p:nvPr/>
          </p:nvSpPr>
          <p:spPr>
            <a:xfrm>
              <a:off x="0" y="-28575"/>
              <a:ext cx="2492013" cy="1572734"/>
            </a:xfrm>
            <a:prstGeom prst="rect">
              <a:avLst/>
            </a:prstGeom>
          </p:spPr>
          <p:txBody>
            <a:bodyPr anchor="ctr" rtlCol="false" tIns="50800" lIns="50800" bIns="50800" rIns="50800"/>
            <a:lstStyle/>
            <a:p>
              <a:pPr algn="ctr">
                <a:lnSpc>
                  <a:spcPts val="1960"/>
                </a:lnSpc>
              </a:pPr>
            </a:p>
          </p:txBody>
        </p:sp>
      </p:grpSp>
      <p:grpSp>
        <p:nvGrpSpPr>
          <p:cNvPr name="Group 7" id="7"/>
          <p:cNvGrpSpPr/>
          <p:nvPr/>
        </p:nvGrpSpPr>
        <p:grpSpPr>
          <a:xfrm rot="0">
            <a:off x="756000" y="4722478"/>
            <a:ext cx="5453509" cy="4106710"/>
            <a:chOff x="0" y="0"/>
            <a:chExt cx="1954414" cy="1471752"/>
          </a:xfrm>
        </p:grpSpPr>
        <p:sp>
          <p:nvSpPr>
            <p:cNvPr name="Freeform 8" id="8"/>
            <p:cNvSpPr/>
            <p:nvPr/>
          </p:nvSpPr>
          <p:spPr>
            <a:xfrm flipH="false" flipV="false" rot="0">
              <a:off x="0" y="0"/>
              <a:ext cx="1954414" cy="1471752"/>
            </a:xfrm>
            <a:custGeom>
              <a:avLst/>
              <a:gdLst/>
              <a:ahLst/>
              <a:cxnLst/>
              <a:rect r="r" b="b" t="t" l="l"/>
              <a:pathLst>
                <a:path h="1471752" w="1954414">
                  <a:moveTo>
                    <a:pt x="0" y="0"/>
                  </a:moveTo>
                  <a:lnTo>
                    <a:pt x="1954414" y="0"/>
                  </a:lnTo>
                  <a:lnTo>
                    <a:pt x="1954414" y="1471752"/>
                  </a:lnTo>
                  <a:lnTo>
                    <a:pt x="0" y="1471752"/>
                  </a:lnTo>
                  <a:close/>
                </a:path>
              </a:pathLst>
            </a:custGeom>
            <a:solidFill>
              <a:srgbClr val="18D97F"/>
            </a:solidFill>
          </p:spPr>
        </p:sp>
        <p:sp>
          <p:nvSpPr>
            <p:cNvPr name="TextBox 9" id="9"/>
            <p:cNvSpPr txBox="true"/>
            <p:nvPr/>
          </p:nvSpPr>
          <p:spPr>
            <a:xfrm>
              <a:off x="0" y="-28575"/>
              <a:ext cx="1954414" cy="1500327"/>
            </a:xfrm>
            <a:prstGeom prst="rect">
              <a:avLst/>
            </a:prstGeom>
          </p:spPr>
          <p:txBody>
            <a:bodyPr anchor="ctr" rtlCol="false" tIns="50800" lIns="50800" bIns="50800" rIns="50800"/>
            <a:lstStyle/>
            <a:p>
              <a:pPr algn="ctr">
                <a:lnSpc>
                  <a:spcPts val="1960"/>
                </a:lnSpc>
              </a:pPr>
            </a:p>
          </p:txBody>
        </p:sp>
      </p:grpSp>
      <p:grpSp>
        <p:nvGrpSpPr>
          <p:cNvPr name="Group 10" id="10"/>
          <p:cNvGrpSpPr/>
          <p:nvPr/>
        </p:nvGrpSpPr>
        <p:grpSpPr>
          <a:xfrm rot="0">
            <a:off x="756000" y="9633056"/>
            <a:ext cx="306369" cy="47625"/>
            <a:chOff x="0" y="0"/>
            <a:chExt cx="109796" cy="17068"/>
          </a:xfrm>
        </p:grpSpPr>
        <p:sp>
          <p:nvSpPr>
            <p:cNvPr name="Freeform 11" id="11"/>
            <p:cNvSpPr/>
            <p:nvPr/>
          </p:nvSpPr>
          <p:spPr>
            <a:xfrm flipH="false" flipV="false" rot="0">
              <a:off x="0" y="0"/>
              <a:ext cx="109796" cy="17068"/>
            </a:xfrm>
            <a:custGeom>
              <a:avLst/>
              <a:gdLst/>
              <a:ahLst/>
              <a:cxnLst/>
              <a:rect r="r" b="b" t="t" l="l"/>
              <a:pathLst>
                <a:path h="17068" w="109796">
                  <a:moveTo>
                    <a:pt x="0" y="0"/>
                  </a:moveTo>
                  <a:lnTo>
                    <a:pt x="109796" y="0"/>
                  </a:lnTo>
                  <a:lnTo>
                    <a:pt x="109796" y="17068"/>
                  </a:lnTo>
                  <a:lnTo>
                    <a:pt x="0" y="17068"/>
                  </a:lnTo>
                  <a:close/>
                </a:path>
              </a:pathLst>
            </a:custGeom>
            <a:solidFill>
              <a:srgbClr val="18D97F"/>
            </a:solidFill>
          </p:spPr>
        </p:sp>
        <p:sp>
          <p:nvSpPr>
            <p:cNvPr name="TextBox 12" id="12"/>
            <p:cNvSpPr txBox="true"/>
            <p:nvPr/>
          </p:nvSpPr>
          <p:spPr>
            <a:xfrm>
              <a:off x="0" y="-28575"/>
              <a:ext cx="109796" cy="45643"/>
            </a:xfrm>
            <a:prstGeom prst="rect">
              <a:avLst/>
            </a:prstGeom>
          </p:spPr>
          <p:txBody>
            <a:bodyPr anchor="ctr" rtlCol="false" tIns="50800" lIns="50800" bIns="50800" rIns="50800"/>
            <a:lstStyle/>
            <a:p>
              <a:pPr algn="ctr">
                <a:lnSpc>
                  <a:spcPts val="1960"/>
                </a:lnSpc>
              </a:pPr>
            </a:p>
          </p:txBody>
        </p:sp>
      </p:grpSp>
      <p:sp>
        <p:nvSpPr>
          <p:cNvPr name="Freeform 13" id="13"/>
          <p:cNvSpPr/>
          <p:nvPr/>
        </p:nvSpPr>
        <p:spPr>
          <a:xfrm flipH="false" flipV="false" rot="0">
            <a:off x="1356374" y="5165919"/>
            <a:ext cx="247313" cy="247313"/>
          </a:xfrm>
          <a:custGeom>
            <a:avLst/>
            <a:gdLst/>
            <a:ahLst/>
            <a:cxnLst/>
            <a:rect r="r" b="b" t="t" l="l"/>
            <a:pathLst>
              <a:path h="247313" w="247313">
                <a:moveTo>
                  <a:pt x="0" y="0"/>
                </a:moveTo>
                <a:lnTo>
                  <a:pt x="247313" y="0"/>
                </a:lnTo>
                <a:lnTo>
                  <a:pt x="247313" y="247313"/>
                </a:lnTo>
                <a:lnTo>
                  <a:pt x="0" y="247313"/>
                </a:lnTo>
                <a:lnTo>
                  <a:pt x="0" y="0"/>
                </a:lnTo>
                <a:close/>
              </a:path>
            </a:pathLst>
          </a:custGeom>
          <a:blipFill>
            <a:blip r:embed="rId3"/>
            <a:stretch>
              <a:fillRect l="0" t="0" r="0" b="0"/>
            </a:stretch>
          </a:blipFill>
        </p:spPr>
      </p:sp>
      <p:sp>
        <p:nvSpPr>
          <p:cNvPr name="TextBox 14" id="14"/>
          <p:cNvSpPr txBox="true"/>
          <p:nvPr/>
        </p:nvSpPr>
        <p:spPr>
          <a:xfrm rot="0">
            <a:off x="1356374" y="7763117"/>
            <a:ext cx="4490310" cy="479171"/>
          </a:xfrm>
          <a:prstGeom prst="rect">
            <a:avLst/>
          </a:prstGeom>
        </p:spPr>
        <p:txBody>
          <a:bodyPr anchor="t" rtlCol="false" tIns="0" lIns="0" bIns="0" rIns="0">
            <a:spAutoFit/>
          </a:bodyPr>
          <a:lstStyle/>
          <a:p>
            <a:pPr algn="l">
              <a:lnSpc>
                <a:spcPts val="3471"/>
              </a:lnSpc>
            </a:pPr>
            <a:r>
              <a:rPr lang="en-US" sz="3099">
                <a:solidFill>
                  <a:srgbClr val="FFFFFF"/>
                </a:solidFill>
                <a:latin typeface="Poppins"/>
                <a:ea typeface="Poppins"/>
                <a:cs typeface="Poppins"/>
                <a:sym typeface="Poppins"/>
              </a:rPr>
              <a:t>DATA ANALYSIS</a:t>
            </a:r>
          </a:p>
        </p:txBody>
      </p:sp>
      <p:sp>
        <p:nvSpPr>
          <p:cNvPr name="TextBox 15" id="15"/>
          <p:cNvSpPr txBox="true"/>
          <p:nvPr/>
        </p:nvSpPr>
        <p:spPr>
          <a:xfrm rot="0">
            <a:off x="1356374" y="5864450"/>
            <a:ext cx="5447626" cy="1972118"/>
          </a:xfrm>
          <a:prstGeom prst="rect">
            <a:avLst/>
          </a:prstGeom>
        </p:spPr>
        <p:txBody>
          <a:bodyPr anchor="t" rtlCol="false" tIns="0" lIns="0" bIns="0" rIns="0">
            <a:spAutoFit/>
          </a:bodyPr>
          <a:lstStyle/>
          <a:p>
            <a:pPr algn="l">
              <a:lnSpc>
                <a:spcPts val="4966"/>
              </a:lnSpc>
            </a:pPr>
            <a:r>
              <a:rPr lang="en-US" b="true" sz="5016">
                <a:solidFill>
                  <a:srgbClr val="FFFFFF"/>
                </a:solidFill>
                <a:latin typeface="Poppins Bold"/>
                <a:ea typeface="Poppins Bold"/>
                <a:cs typeface="Poppins Bold"/>
                <a:sym typeface="Poppins Bold"/>
              </a:rPr>
              <a:t>HOSPITAL MANAGEMENT SYSTEM</a:t>
            </a:r>
          </a:p>
        </p:txBody>
      </p:sp>
      <p:sp>
        <p:nvSpPr>
          <p:cNvPr name="TextBox 16" id="16"/>
          <p:cNvSpPr txBox="true"/>
          <p:nvPr/>
        </p:nvSpPr>
        <p:spPr>
          <a:xfrm rot="0">
            <a:off x="1711564" y="5215494"/>
            <a:ext cx="1615637" cy="197738"/>
          </a:xfrm>
          <a:prstGeom prst="rect">
            <a:avLst/>
          </a:prstGeom>
        </p:spPr>
        <p:txBody>
          <a:bodyPr anchor="t" rtlCol="false" tIns="0" lIns="0" bIns="0" rIns="0">
            <a:spAutoFit/>
          </a:bodyPr>
          <a:lstStyle/>
          <a:p>
            <a:pPr algn="l">
              <a:lnSpc>
                <a:spcPts val="1608"/>
              </a:lnSpc>
            </a:pPr>
            <a:r>
              <a:rPr lang="en-US" sz="1200">
                <a:solidFill>
                  <a:srgbClr val="FFFFFF"/>
                </a:solidFill>
                <a:latin typeface="Montserrat Classic"/>
                <a:ea typeface="Montserrat Classic"/>
                <a:cs typeface="Montserrat Classic"/>
                <a:sym typeface="Montserrat Classic"/>
              </a:rPr>
              <a:t>DATACRUMBS</a:t>
            </a:r>
          </a:p>
        </p:txBody>
      </p:sp>
      <p:sp>
        <p:nvSpPr>
          <p:cNvPr name="TextBox 17" id="17"/>
          <p:cNvSpPr txBox="true"/>
          <p:nvPr/>
        </p:nvSpPr>
        <p:spPr>
          <a:xfrm rot="0">
            <a:off x="1356374" y="9494968"/>
            <a:ext cx="3611095" cy="586740"/>
          </a:xfrm>
          <a:prstGeom prst="rect">
            <a:avLst/>
          </a:prstGeom>
        </p:spPr>
        <p:txBody>
          <a:bodyPr anchor="t" rtlCol="false" tIns="0" lIns="0" bIns="0" rIns="0">
            <a:spAutoFit/>
          </a:bodyPr>
          <a:lstStyle/>
          <a:p>
            <a:pPr algn="l">
              <a:lnSpc>
                <a:spcPts val="2339"/>
              </a:lnSpc>
            </a:pPr>
            <a:r>
              <a:rPr lang="en-US" sz="1799">
                <a:solidFill>
                  <a:srgbClr val="FFFFFF"/>
                </a:solidFill>
                <a:latin typeface="Montserrat"/>
                <a:ea typeface="Montserrat"/>
                <a:cs typeface="Montserrat"/>
                <a:sym typeface="Montserrat"/>
              </a:rPr>
              <a:t>Submitted by:  Javeria Arain</a:t>
            </a:r>
          </a:p>
          <a:p>
            <a:pPr algn="l">
              <a:lnSpc>
                <a:spcPts val="2339"/>
              </a:lnSpc>
            </a:pPr>
            <a:r>
              <a:rPr lang="en-US" sz="1799">
                <a:solidFill>
                  <a:srgbClr val="FFFFFF"/>
                </a:solidFill>
                <a:latin typeface="Montserrat"/>
                <a:ea typeface="Montserrat"/>
                <a:cs typeface="Montserrat"/>
                <a:sym typeface="Montserrat"/>
              </a:rPr>
              <a:t>Submitted on: January, 2025</a:t>
            </a:r>
          </a:p>
        </p:txBody>
      </p:sp>
      <p:sp>
        <p:nvSpPr>
          <p:cNvPr name="TextBox 18" id="18"/>
          <p:cNvSpPr txBox="true"/>
          <p:nvPr/>
        </p:nvSpPr>
        <p:spPr>
          <a:xfrm rot="-5400000">
            <a:off x="-913102" y="2327946"/>
            <a:ext cx="3328678" cy="184785"/>
          </a:xfrm>
          <a:prstGeom prst="rect">
            <a:avLst/>
          </a:prstGeom>
        </p:spPr>
        <p:txBody>
          <a:bodyPr anchor="t" rtlCol="false" tIns="0" lIns="0" bIns="0" rIns="0">
            <a:spAutoFit/>
          </a:bodyPr>
          <a:lstStyle/>
          <a:p>
            <a:pPr algn="r">
              <a:lnSpc>
                <a:spcPts val="1560"/>
              </a:lnSpc>
            </a:pPr>
            <a:r>
              <a:rPr lang="en-US" sz="1200">
                <a:solidFill>
                  <a:srgbClr val="041840"/>
                </a:solidFill>
                <a:latin typeface="Montserrat"/>
                <a:ea typeface="Montserrat"/>
                <a:cs typeface="Montserrat"/>
                <a:sym typeface="Montserrat"/>
              </a:rPr>
              <a:t>JAVERIA  ARAIN</a:t>
            </a:r>
          </a:p>
        </p:txBody>
      </p:sp>
      <p:sp>
        <p:nvSpPr>
          <p:cNvPr name="TextBox 19" id="19"/>
          <p:cNvSpPr txBox="true"/>
          <p:nvPr/>
        </p:nvSpPr>
        <p:spPr>
          <a:xfrm rot="0">
            <a:off x="3149765" y="8875537"/>
            <a:ext cx="3059744" cy="108672"/>
          </a:xfrm>
          <a:prstGeom prst="rect">
            <a:avLst/>
          </a:prstGeom>
        </p:spPr>
        <p:txBody>
          <a:bodyPr anchor="t" rtlCol="false" tIns="0" lIns="0" bIns="0" rIns="0">
            <a:spAutoFit/>
          </a:bodyPr>
          <a:lstStyle/>
          <a:p>
            <a:pPr algn="r" marL="0" indent="0" lvl="0">
              <a:lnSpc>
                <a:spcPts val="896"/>
              </a:lnSpc>
              <a:spcBef>
                <a:spcPct val="0"/>
              </a:spcBef>
            </a:pPr>
            <a:r>
              <a:rPr lang="en-US" sz="800">
                <a:solidFill>
                  <a:srgbClr val="FFFFFF"/>
                </a:solidFill>
                <a:latin typeface="Montserrat Classic"/>
                <a:ea typeface="Montserrat Classic"/>
                <a:cs typeface="Montserrat Classic"/>
                <a:sym typeface="Montserrat Classic"/>
              </a:rPr>
              <a:t>https://github.com/arainjav/HospitalManagementSystem</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0" y="1158848"/>
            <a:ext cx="6804000" cy="0"/>
          </a:xfrm>
          <a:prstGeom prst="line">
            <a:avLst/>
          </a:prstGeom>
          <a:ln cap="flat" w="9525">
            <a:solidFill>
              <a:srgbClr val="000000"/>
            </a:solidFill>
            <a:prstDash val="solid"/>
            <a:headEnd type="none" len="sm" w="sm"/>
            <a:tailEnd type="none" len="sm" w="sm"/>
          </a:ln>
        </p:spPr>
      </p:sp>
      <p:sp>
        <p:nvSpPr>
          <p:cNvPr name="TextBox 3" id="3"/>
          <p:cNvSpPr txBox="true"/>
          <p:nvPr/>
        </p:nvSpPr>
        <p:spPr>
          <a:xfrm rot="-5400000">
            <a:off x="-2847628" y="5064856"/>
            <a:ext cx="8580933" cy="937265"/>
          </a:xfrm>
          <a:prstGeom prst="rect">
            <a:avLst/>
          </a:prstGeom>
        </p:spPr>
        <p:txBody>
          <a:bodyPr anchor="t" rtlCol="false" tIns="0" lIns="0" bIns="0" rIns="0">
            <a:spAutoFit/>
          </a:bodyPr>
          <a:lstStyle/>
          <a:p>
            <a:pPr algn="l">
              <a:lnSpc>
                <a:spcPts val="6840"/>
              </a:lnSpc>
            </a:pPr>
            <a:r>
              <a:rPr lang="en-US" sz="7600" spc="-304" b="true">
                <a:solidFill>
                  <a:srgbClr val="1E1E1E"/>
                </a:solidFill>
                <a:latin typeface="Atkinson Hyperlegible Bold"/>
                <a:ea typeface="Atkinson Hyperlegible Bold"/>
                <a:cs typeface="Atkinson Hyperlegible Bold"/>
                <a:sym typeface="Atkinson Hyperlegible Bold"/>
              </a:rPr>
              <a:t>Table of Contents</a:t>
            </a:r>
          </a:p>
        </p:txBody>
      </p:sp>
      <p:sp>
        <p:nvSpPr>
          <p:cNvPr name="AutoShape 4" id="4"/>
          <p:cNvSpPr/>
          <p:nvPr/>
        </p:nvSpPr>
        <p:spPr>
          <a:xfrm>
            <a:off x="2674999" y="3076126"/>
            <a:ext cx="4885001" cy="0"/>
          </a:xfrm>
          <a:prstGeom prst="line">
            <a:avLst/>
          </a:prstGeom>
          <a:ln cap="flat" w="9525">
            <a:solidFill>
              <a:srgbClr val="18D97F"/>
            </a:solidFill>
            <a:prstDash val="solid"/>
            <a:headEnd type="none" len="sm" w="sm"/>
            <a:tailEnd type="none" len="sm" w="sm"/>
          </a:ln>
        </p:spPr>
      </p:sp>
      <p:sp>
        <p:nvSpPr>
          <p:cNvPr name="AutoShape 5" id="5"/>
          <p:cNvSpPr/>
          <p:nvPr/>
        </p:nvSpPr>
        <p:spPr>
          <a:xfrm>
            <a:off x="2674999" y="4058425"/>
            <a:ext cx="4885001" cy="0"/>
          </a:xfrm>
          <a:prstGeom prst="line">
            <a:avLst/>
          </a:prstGeom>
          <a:ln cap="flat" w="9525">
            <a:solidFill>
              <a:srgbClr val="18D97F"/>
            </a:solidFill>
            <a:prstDash val="solid"/>
            <a:headEnd type="none" len="sm" w="sm"/>
            <a:tailEnd type="none" len="sm" w="sm"/>
          </a:ln>
        </p:spPr>
      </p:sp>
      <p:sp>
        <p:nvSpPr>
          <p:cNvPr name="AutoShape 6" id="6"/>
          <p:cNvSpPr/>
          <p:nvPr/>
        </p:nvSpPr>
        <p:spPr>
          <a:xfrm>
            <a:off x="2674999" y="5040724"/>
            <a:ext cx="4885001" cy="0"/>
          </a:xfrm>
          <a:prstGeom prst="line">
            <a:avLst/>
          </a:prstGeom>
          <a:ln cap="flat" w="9525">
            <a:solidFill>
              <a:srgbClr val="18D97F"/>
            </a:solidFill>
            <a:prstDash val="solid"/>
            <a:headEnd type="none" len="sm" w="sm"/>
            <a:tailEnd type="none" len="sm" w="sm"/>
          </a:ln>
        </p:spPr>
      </p:sp>
      <p:sp>
        <p:nvSpPr>
          <p:cNvPr name="AutoShape 7" id="7"/>
          <p:cNvSpPr/>
          <p:nvPr/>
        </p:nvSpPr>
        <p:spPr>
          <a:xfrm>
            <a:off x="2674999" y="6023023"/>
            <a:ext cx="4885001" cy="0"/>
          </a:xfrm>
          <a:prstGeom prst="line">
            <a:avLst/>
          </a:prstGeom>
          <a:ln cap="flat" w="9525">
            <a:solidFill>
              <a:srgbClr val="18D97F"/>
            </a:solidFill>
            <a:prstDash val="solid"/>
            <a:headEnd type="none" len="sm" w="sm"/>
            <a:tailEnd type="none" len="sm" w="sm"/>
          </a:ln>
        </p:spPr>
      </p:sp>
      <p:sp>
        <p:nvSpPr>
          <p:cNvPr name="AutoShape 8" id="8"/>
          <p:cNvSpPr/>
          <p:nvPr/>
        </p:nvSpPr>
        <p:spPr>
          <a:xfrm flipV="true">
            <a:off x="2674999" y="7005322"/>
            <a:ext cx="4885001" cy="0"/>
          </a:xfrm>
          <a:prstGeom prst="line">
            <a:avLst/>
          </a:prstGeom>
          <a:ln cap="flat" w="9525">
            <a:solidFill>
              <a:srgbClr val="18D97F"/>
            </a:solidFill>
            <a:prstDash val="solid"/>
            <a:headEnd type="none" len="sm" w="sm"/>
            <a:tailEnd type="none" len="sm" w="sm"/>
          </a:ln>
        </p:spPr>
      </p:sp>
      <p:sp>
        <p:nvSpPr>
          <p:cNvPr name="AutoShape 9" id="9"/>
          <p:cNvSpPr/>
          <p:nvPr/>
        </p:nvSpPr>
        <p:spPr>
          <a:xfrm>
            <a:off x="2674999" y="7987621"/>
            <a:ext cx="4885001" cy="0"/>
          </a:xfrm>
          <a:prstGeom prst="line">
            <a:avLst/>
          </a:prstGeom>
          <a:ln cap="flat" w="9525">
            <a:solidFill>
              <a:srgbClr val="18D97F"/>
            </a:solidFill>
            <a:prstDash val="solid"/>
            <a:headEnd type="none" len="sm" w="sm"/>
            <a:tailEnd type="none" len="sm" w="sm"/>
          </a:ln>
        </p:spPr>
      </p:sp>
      <p:sp>
        <p:nvSpPr>
          <p:cNvPr name="TextBox 10" id="10"/>
          <p:cNvSpPr txBox="true"/>
          <p:nvPr/>
        </p:nvSpPr>
        <p:spPr>
          <a:xfrm rot="0">
            <a:off x="5995200" y="2355440"/>
            <a:ext cx="883644" cy="592422"/>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3</a:t>
            </a:r>
          </a:p>
        </p:txBody>
      </p:sp>
      <p:sp>
        <p:nvSpPr>
          <p:cNvPr name="TextBox 11" id="11"/>
          <p:cNvSpPr txBox="true"/>
          <p:nvPr/>
        </p:nvSpPr>
        <p:spPr>
          <a:xfrm rot="0">
            <a:off x="2674999" y="2494489"/>
            <a:ext cx="3762023"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 Executive Summary</a:t>
            </a:r>
          </a:p>
        </p:txBody>
      </p:sp>
      <p:sp>
        <p:nvSpPr>
          <p:cNvPr name="TextBox 12" id="12"/>
          <p:cNvSpPr txBox="true"/>
          <p:nvPr/>
        </p:nvSpPr>
        <p:spPr>
          <a:xfrm rot="0">
            <a:off x="5995200" y="3337723"/>
            <a:ext cx="883644" cy="592455"/>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3</a:t>
            </a:r>
          </a:p>
        </p:txBody>
      </p:sp>
      <p:sp>
        <p:nvSpPr>
          <p:cNvPr name="TextBox 13" id="13"/>
          <p:cNvSpPr txBox="true"/>
          <p:nvPr/>
        </p:nvSpPr>
        <p:spPr>
          <a:xfrm rot="0">
            <a:off x="2674999" y="3476788"/>
            <a:ext cx="3688202"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Project Overview</a:t>
            </a:r>
          </a:p>
        </p:txBody>
      </p:sp>
      <p:sp>
        <p:nvSpPr>
          <p:cNvPr name="TextBox 14" id="14"/>
          <p:cNvSpPr txBox="true"/>
          <p:nvPr/>
        </p:nvSpPr>
        <p:spPr>
          <a:xfrm rot="0">
            <a:off x="5995200" y="4320022"/>
            <a:ext cx="883644" cy="592455"/>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4</a:t>
            </a:r>
          </a:p>
        </p:txBody>
      </p:sp>
      <p:sp>
        <p:nvSpPr>
          <p:cNvPr name="TextBox 15" id="15"/>
          <p:cNvSpPr txBox="true"/>
          <p:nvPr/>
        </p:nvSpPr>
        <p:spPr>
          <a:xfrm rot="0">
            <a:off x="2674999" y="4459087"/>
            <a:ext cx="3688202"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Data Cleaning Process</a:t>
            </a:r>
          </a:p>
        </p:txBody>
      </p:sp>
      <p:sp>
        <p:nvSpPr>
          <p:cNvPr name="TextBox 16" id="16"/>
          <p:cNvSpPr txBox="true"/>
          <p:nvPr/>
        </p:nvSpPr>
        <p:spPr>
          <a:xfrm rot="0">
            <a:off x="5995200" y="5302321"/>
            <a:ext cx="883644" cy="592455"/>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5</a:t>
            </a:r>
          </a:p>
        </p:txBody>
      </p:sp>
      <p:sp>
        <p:nvSpPr>
          <p:cNvPr name="TextBox 17" id="17"/>
          <p:cNvSpPr txBox="true"/>
          <p:nvPr/>
        </p:nvSpPr>
        <p:spPr>
          <a:xfrm rot="0">
            <a:off x="2674999" y="5441386"/>
            <a:ext cx="3762023"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Database Analysis and Insights</a:t>
            </a:r>
          </a:p>
        </p:txBody>
      </p:sp>
      <p:sp>
        <p:nvSpPr>
          <p:cNvPr name="TextBox 18" id="18"/>
          <p:cNvSpPr txBox="true"/>
          <p:nvPr/>
        </p:nvSpPr>
        <p:spPr>
          <a:xfrm rot="0">
            <a:off x="5995200" y="6284637"/>
            <a:ext cx="883644" cy="592422"/>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7</a:t>
            </a:r>
          </a:p>
        </p:txBody>
      </p:sp>
      <p:sp>
        <p:nvSpPr>
          <p:cNvPr name="TextBox 19" id="19"/>
          <p:cNvSpPr txBox="true"/>
          <p:nvPr/>
        </p:nvSpPr>
        <p:spPr>
          <a:xfrm rot="0">
            <a:off x="2674999" y="6423685"/>
            <a:ext cx="3688202"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Key Findings</a:t>
            </a:r>
          </a:p>
        </p:txBody>
      </p:sp>
      <p:sp>
        <p:nvSpPr>
          <p:cNvPr name="TextBox 20" id="20"/>
          <p:cNvSpPr txBox="true"/>
          <p:nvPr/>
        </p:nvSpPr>
        <p:spPr>
          <a:xfrm rot="0">
            <a:off x="5995200" y="7266919"/>
            <a:ext cx="883644" cy="592455"/>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7</a:t>
            </a:r>
          </a:p>
        </p:txBody>
      </p:sp>
      <p:sp>
        <p:nvSpPr>
          <p:cNvPr name="TextBox 21" id="21"/>
          <p:cNvSpPr txBox="true"/>
          <p:nvPr/>
        </p:nvSpPr>
        <p:spPr>
          <a:xfrm rot="0">
            <a:off x="2674999" y="7405984"/>
            <a:ext cx="3688202"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Recommendations</a:t>
            </a:r>
          </a:p>
        </p:txBody>
      </p:sp>
      <p:sp>
        <p:nvSpPr>
          <p:cNvPr name="AutoShape 22" id="22"/>
          <p:cNvSpPr/>
          <p:nvPr/>
        </p:nvSpPr>
        <p:spPr>
          <a:xfrm>
            <a:off x="2674999" y="8969920"/>
            <a:ext cx="4885001" cy="0"/>
          </a:xfrm>
          <a:prstGeom prst="line">
            <a:avLst/>
          </a:prstGeom>
          <a:ln cap="flat" w="9525">
            <a:solidFill>
              <a:srgbClr val="18D97F"/>
            </a:solidFill>
            <a:prstDash val="solid"/>
            <a:headEnd type="none" len="sm" w="sm"/>
            <a:tailEnd type="none" len="sm" w="sm"/>
          </a:ln>
        </p:spPr>
      </p:sp>
      <p:sp>
        <p:nvSpPr>
          <p:cNvPr name="TextBox 23" id="23"/>
          <p:cNvSpPr txBox="true"/>
          <p:nvPr/>
        </p:nvSpPr>
        <p:spPr>
          <a:xfrm rot="0">
            <a:off x="5995200" y="8249218"/>
            <a:ext cx="883644" cy="592455"/>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7</a:t>
            </a:r>
          </a:p>
        </p:txBody>
      </p:sp>
      <p:sp>
        <p:nvSpPr>
          <p:cNvPr name="TextBox 24" id="24"/>
          <p:cNvSpPr txBox="true"/>
          <p:nvPr/>
        </p:nvSpPr>
        <p:spPr>
          <a:xfrm rot="0">
            <a:off x="2674999" y="8388283"/>
            <a:ext cx="3688202"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Conclusion</a:t>
            </a:r>
          </a:p>
        </p:txBody>
      </p:sp>
      <p:sp>
        <p:nvSpPr>
          <p:cNvPr name="TextBox 25" id="25"/>
          <p:cNvSpPr txBox="true"/>
          <p:nvPr/>
        </p:nvSpPr>
        <p:spPr>
          <a:xfrm rot="0">
            <a:off x="5995200" y="9231517"/>
            <a:ext cx="883644" cy="592455"/>
          </a:xfrm>
          <a:prstGeom prst="rect">
            <a:avLst/>
          </a:prstGeom>
        </p:spPr>
        <p:txBody>
          <a:bodyPr anchor="t" rtlCol="false" tIns="0" lIns="0" bIns="0" rIns="0">
            <a:spAutoFit/>
          </a:bodyPr>
          <a:lstStyle/>
          <a:p>
            <a:pPr algn="ctr">
              <a:lnSpc>
                <a:spcPts val="4320"/>
              </a:lnSpc>
            </a:pPr>
            <a:r>
              <a:rPr lang="en-US" b="true" sz="4800" spc="-192">
                <a:solidFill>
                  <a:srgbClr val="1E1E1E"/>
                </a:solidFill>
                <a:latin typeface="Atkinson Hyperlegible Bold"/>
                <a:ea typeface="Atkinson Hyperlegible Bold"/>
                <a:cs typeface="Atkinson Hyperlegible Bold"/>
                <a:sym typeface="Atkinson Hyperlegible Bold"/>
              </a:rPr>
              <a:t>8</a:t>
            </a:r>
          </a:p>
        </p:txBody>
      </p:sp>
      <p:sp>
        <p:nvSpPr>
          <p:cNvPr name="TextBox 26" id="26"/>
          <p:cNvSpPr txBox="true"/>
          <p:nvPr/>
        </p:nvSpPr>
        <p:spPr>
          <a:xfrm rot="0">
            <a:off x="2674999" y="9370582"/>
            <a:ext cx="3762023" cy="180975"/>
          </a:xfrm>
          <a:prstGeom prst="rect">
            <a:avLst/>
          </a:prstGeom>
        </p:spPr>
        <p:txBody>
          <a:bodyPr anchor="t" rtlCol="false" tIns="0" lIns="0" bIns="0" rIns="0">
            <a:spAutoFit/>
          </a:bodyPr>
          <a:lstStyle/>
          <a:p>
            <a:pPr algn="l">
              <a:lnSpc>
                <a:spcPts val="1440"/>
              </a:lnSpc>
            </a:pPr>
            <a:r>
              <a:rPr lang="en-US" sz="1200" spc="-48">
                <a:solidFill>
                  <a:srgbClr val="1E1E1E"/>
                </a:solidFill>
                <a:latin typeface="Open Sauce"/>
                <a:ea typeface="Open Sauce"/>
                <a:cs typeface="Open Sauce"/>
                <a:sym typeface="Open Sauce"/>
              </a:rPr>
              <a:t>Appendix</a:t>
            </a:r>
          </a:p>
        </p:txBody>
      </p:sp>
      <p:sp>
        <p:nvSpPr>
          <p:cNvPr name="TextBox 27" id="27"/>
          <p:cNvSpPr txBox="true"/>
          <p:nvPr/>
        </p:nvSpPr>
        <p:spPr>
          <a:xfrm rot="0">
            <a:off x="755132" y="607396"/>
            <a:ext cx="2146337" cy="278130"/>
          </a:xfrm>
          <a:prstGeom prst="rect">
            <a:avLst/>
          </a:prstGeom>
        </p:spPr>
        <p:txBody>
          <a:bodyPr anchor="t" rtlCol="false" tIns="0" lIns="0" bIns="0" rIns="0">
            <a:spAutoFit/>
          </a:bodyPr>
          <a:lstStyle/>
          <a:p>
            <a:pPr algn="l">
              <a:lnSpc>
                <a:spcPts val="2400"/>
              </a:lnSpc>
            </a:pPr>
            <a:r>
              <a:rPr lang="en-US" sz="1200" spc="-48" b="true">
                <a:solidFill>
                  <a:srgbClr val="1E1E1E"/>
                </a:solidFill>
                <a:latin typeface="Open Sauce Bold"/>
                <a:ea typeface="Open Sauce Bold"/>
                <a:cs typeface="Open Sauce Bold"/>
                <a:sym typeface="Open Sauce Bold"/>
              </a:rPr>
              <a:t>Data Analysis Report</a:t>
            </a:r>
          </a:p>
        </p:txBody>
      </p:sp>
      <p:sp>
        <p:nvSpPr>
          <p:cNvPr name="TextBox 28" id="28"/>
          <p:cNvSpPr txBox="true"/>
          <p:nvPr/>
        </p:nvSpPr>
        <p:spPr>
          <a:xfrm rot="0">
            <a:off x="4625397" y="655022"/>
            <a:ext cx="2146337" cy="139067"/>
          </a:xfrm>
          <a:prstGeom prst="rect">
            <a:avLst/>
          </a:prstGeom>
        </p:spPr>
        <p:txBody>
          <a:bodyPr anchor="t" rtlCol="false" tIns="0" lIns="0" bIns="0" rIns="0">
            <a:spAutoFit/>
          </a:bodyPr>
          <a:lstStyle/>
          <a:p>
            <a:pPr algn="r">
              <a:lnSpc>
                <a:spcPts val="1200"/>
              </a:lnSpc>
            </a:pPr>
            <a:r>
              <a:rPr lang="en-US" sz="600" spc="-24">
                <a:solidFill>
                  <a:srgbClr val="1E1E1E"/>
                </a:solidFill>
                <a:latin typeface="Open Sauce"/>
                <a:ea typeface="Open Sauce"/>
                <a:cs typeface="Open Sauce"/>
                <a:sym typeface="Open Sauce"/>
              </a:rPr>
              <a:t>https://github.com/arainjav/HospitalManagementSystem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704" y="10277119"/>
            <a:ext cx="7907407" cy="2939644"/>
            <a:chOff x="0" y="0"/>
            <a:chExt cx="2833836" cy="1053502"/>
          </a:xfrm>
        </p:grpSpPr>
        <p:sp>
          <p:nvSpPr>
            <p:cNvPr name="Freeform 3" id="3"/>
            <p:cNvSpPr/>
            <p:nvPr/>
          </p:nvSpPr>
          <p:spPr>
            <a:xfrm flipH="false" flipV="false" rot="0">
              <a:off x="0" y="0"/>
              <a:ext cx="2833836" cy="1053502"/>
            </a:xfrm>
            <a:custGeom>
              <a:avLst/>
              <a:gdLst/>
              <a:ahLst/>
              <a:cxnLst/>
              <a:rect r="r" b="b" t="t" l="l"/>
              <a:pathLst>
                <a:path h="1053502" w="2833836">
                  <a:moveTo>
                    <a:pt x="0" y="0"/>
                  </a:moveTo>
                  <a:lnTo>
                    <a:pt x="2833836" y="0"/>
                  </a:lnTo>
                  <a:lnTo>
                    <a:pt x="2833836" y="1053502"/>
                  </a:lnTo>
                  <a:lnTo>
                    <a:pt x="0" y="1053502"/>
                  </a:lnTo>
                  <a:close/>
                </a:path>
              </a:pathLst>
            </a:custGeom>
            <a:solidFill>
              <a:srgbClr val="041840"/>
            </a:solidFill>
          </p:spPr>
        </p:sp>
        <p:sp>
          <p:nvSpPr>
            <p:cNvPr name="TextBox 4" id="4"/>
            <p:cNvSpPr txBox="true"/>
            <p:nvPr/>
          </p:nvSpPr>
          <p:spPr>
            <a:xfrm>
              <a:off x="0" y="-28575"/>
              <a:ext cx="2833836" cy="1082077"/>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755961" y="10370856"/>
            <a:ext cx="400264" cy="114271"/>
            <a:chOff x="0" y="0"/>
            <a:chExt cx="2207808" cy="630305"/>
          </a:xfrm>
        </p:grpSpPr>
        <p:sp>
          <p:nvSpPr>
            <p:cNvPr name="Freeform 6" id="6"/>
            <p:cNvSpPr/>
            <p:nvPr/>
          </p:nvSpPr>
          <p:spPr>
            <a:xfrm flipH="false" flipV="false" rot="0">
              <a:off x="0" y="0"/>
              <a:ext cx="2207808" cy="630305"/>
            </a:xfrm>
            <a:custGeom>
              <a:avLst/>
              <a:gdLst/>
              <a:ahLst/>
              <a:cxnLst/>
              <a:rect r="r" b="b" t="t" l="l"/>
              <a:pathLst>
                <a:path h="630305" w="2207808">
                  <a:moveTo>
                    <a:pt x="0" y="0"/>
                  </a:moveTo>
                  <a:lnTo>
                    <a:pt x="2207808" y="0"/>
                  </a:lnTo>
                  <a:lnTo>
                    <a:pt x="2207808" y="630305"/>
                  </a:lnTo>
                  <a:lnTo>
                    <a:pt x="0" y="630305"/>
                  </a:lnTo>
                  <a:close/>
                </a:path>
              </a:pathLst>
            </a:custGeom>
            <a:solidFill>
              <a:srgbClr val="18D97F"/>
            </a:solidFill>
          </p:spPr>
        </p:sp>
        <p:sp>
          <p:nvSpPr>
            <p:cNvPr name="TextBox 7" id="7"/>
            <p:cNvSpPr txBox="true"/>
            <p:nvPr/>
          </p:nvSpPr>
          <p:spPr>
            <a:xfrm>
              <a:off x="0" y="-28575"/>
              <a:ext cx="2207808" cy="658880"/>
            </a:xfrm>
            <a:prstGeom prst="rect">
              <a:avLst/>
            </a:prstGeom>
          </p:spPr>
          <p:txBody>
            <a:bodyPr anchor="ctr" rtlCol="false" tIns="50800" lIns="50800" bIns="50800" rIns="50800"/>
            <a:lstStyle/>
            <a:p>
              <a:pPr algn="ctr">
                <a:lnSpc>
                  <a:spcPts val="1960"/>
                </a:lnSpc>
              </a:pPr>
            </a:p>
          </p:txBody>
        </p:sp>
      </p:grpSp>
      <p:sp>
        <p:nvSpPr>
          <p:cNvPr name="Freeform 8" id="8"/>
          <p:cNvSpPr/>
          <p:nvPr/>
        </p:nvSpPr>
        <p:spPr>
          <a:xfrm flipH="false" flipV="false" rot="0">
            <a:off x="5127437" y="756000"/>
            <a:ext cx="1661754" cy="1102801"/>
          </a:xfrm>
          <a:custGeom>
            <a:avLst/>
            <a:gdLst/>
            <a:ahLst/>
            <a:cxnLst/>
            <a:rect r="r" b="b" t="t" l="l"/>
            <a:pathLst>
              <a:path h="1102801" w="1661754">
                <a:moveTo>
                  <a:pt x="0" y="0"/>
                </a:moveTo>
                <a:lnTo>
                  <a:pt x="1661755" y="0"/>
                </a:lnTo>
                <a:lnTo>
                  <a:pt x="1661755" y="1102801"/>
                </a:lnTo>
                <a:lnTo>
                  <a:pt x="0" y="110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364491" y="10465102"/>
            <a:ext cx="2195509" cy="79124"/>
          </a:xfrm>
          <a:prstGeom prst="rect">
            <a:avLst/>
          </a:prstGeom>
        </p:spPr>
        <p:txBody>
          <a:bodyPr anchor="t" rtlCol="false" tIns="0" lIns="0" bIns="0" rIns="0">
            <a:spAutoFit/>
          </a:bodyPr>
          <a:lstStyle/>
          <a:p>
            <a:pPr algn="r" marL="0" indent="0" lvl="0">
              <a:lnSpc>
                <a:spcPts val="672"/>
              </a:lnSpc>
              <a:spcBef>
                <a:spcPct val="0"/>
              </a:spcBef>
            </a:pPr>
            <a:r>
              <a:rPr lang="en-US" sz="600">
                <a:solidFill>
                  <a:srgbClr val="FFFFFF"/>
                </a:solidFill>
                <a:latin typeface="Montserrat Classic"/>
                <a:ea typeface="Montserrat Classic"/>
                <a:cs typeface="Montserrat Classic"/>
                <a:sym typeface="Montserrat Classic"/>
              </a:rPr>
              <a:t>https://github.com/arainjav/HospitalManagementSystem</a:t>
            </a:r>
          </a:p>
        </p:txBody>
      </p:sp>
      <p:sp>
        <p:nvSpPr>
          <p:cNvPr name="TextBox 10" id="10"/>
          <p:cNvSpPr txBox="true"/>
          <p:nvPr/>
        </p:nvSpPr>
        <p:spPr>
          <a:xfrm rot="0">
            <a:off x="755961" y="10553751"/>
            <a:ext cx="586325" cy="108672"/>
          </a:xfrm>
          <a:prstGeom prst="rect">
            <a:avLst/>
          </a:prstGeom>
        </p:spPr>
        <p:txBody>
          <a:bodyPr anchor="t" rtlCol="false" tIns="0" lIns="0" bIns="0" rIns="0">
            <a:spAutoFit/>
          </a:bodyPr>
          <a:lstStyle/>
          <a:p>
            <a:pPr algn="l">
              <a:lnSpc>
                <a:spcPts val="896"/>
              </a:lnSpc>
            </a:pPr>
            <a:r>
              <a:rPr lang="en-US" sz="800">
                <a:solidFill>
                  <a:srgbClr val="FFFFFF"/>
                </a:solidFill>
                <a:latin typeface="Montserrat Classic"/>
                <a:ea typeface="Montserrat Classic"/>
                <a:cs typeface="Montserrat Classic"/>
                <a:sym typeface="Montserrat Classic"/>
              </a:rPr>
              <a:t>Page 03</a:t>
            </a:r>
          </a:p>
        </p:txBody>
      </p:sp>
      <p:sp>
        <p:nvSpPr>
          <p:cNvPr name="TextBox 11" id="11"/>
          <p:cNvSpPr txBox="true"/>
          <p:nvPr/>
        </p:nvSpPr>
        <p:spPr>
          <a:xfrm rot="0">
            <a:off x="755961" y="946523"/>
            <a:ext cx="4275539" cy="449580"/>
          </a:xfrm>
          <a:prstGeom prst="rect">
            <a:avLst/>
          </a:prstGeom>
        </p:spPr>
        <p:txBody>
          <a:bodyPr anchor="t" rtlCol="false" tIns="0" lIns="0" bIns="0" rIns="0">
            <a:spAutoFit/>
          </a:bodyPr>
          <a:lstStyle/>
          <a:p>
            <a:pPr algn="l">
              <a:lnSpc>
                <a:spcPts val="3359"/>
              </a:lnSpc>
            </a:pPr>
            <a:r>
              <a:rPr lang="en-US" sz="2999" b="true">
                <a:solidFill>
                  <a:srgbClr val="1E1E1E"/>
                </a:solidFill>
                <a:latin typeface="Poppins Bold"/>
                <a:ea typeface="Poppins Bold"/>
                <a:cs typeface="Poppins Bold"/>
                <a:sym typeface="Poppins Bold"/>
              </a:rPr>
              <a:t>Executive Summary</a:t>
            </a:r>
          </a:p>
        </p:txBody>
      </p:sp>
      <p:sp>
        <p:nvSpPr>
          <p:cNvPr name="TextBox 12" id="12"/>
          <p:cNvSpPr txBox="true"/>
          <p:nvPr/>
        </p:nvSpPr>
        <p:spPr>
          <a:xfrm rot="0">
            <a:off x="755961" y="756000"/>
            <a:ext cx="2337168" cy="143510"/>
          </a:xfrm>
          <a:prstGeom prst="rect">
            <a:avLst/>
          </a:prstGeom>
        </p:spPr>
        <p:txBody>
          <a:bodyPr anchor="t" rtlCol="false" tIns="0" lIns="0" bIns="0" rIns="0">
            <a:spAutoFit/>
          </a:bodyPr>
          <a:lstStyle/>
          <a:p>
            <a:pPr algn="l">
              <a:lnSpc>
                <a:spcPts val="1120"/>
              </a:lnSpc>
            </a:pPr>
            <a:r>
              <a:rPr lang="en-US" sz="1000">
                <a:solidFill>
                  <a:srgbClr val="20242F"/>
                </a:solidFill>
                <a:latin typeface="Montserrat Classic"/>
                <a:ea typeface="Montserrat Classic"/>
                <a:cs typeface="Montserrat Classic"/>
                <a:sym typeface="Montserrat Classic"/>
              </a:rPr>
              <a:t>Data Analysis Report</a:t>
            </a:r>
          </a:p>
        </p:txBody>
      </p:sp>
      <p:sp>
        <p:nvSpPr>
          <p:cNvPr name="TextBox 13" id="13"/>
          <p:cNvSpPr txBox="true"/>
          <p:nvPr/>
        </p:nvSpPr>
        <p:spPr>
          <a:xfrm rot="0">
            <a:off x="756000" y="1535367"/>
            <a:ext cx="6286059" cy="5234940"/>
          </a:xfrm>
          <a:prstGeom prst="rect">
            <a:avLst/>
          </a:prstGeom>
        </p:spPr>
        <p:txBody>
          <a:bodyPr anchor="t" rtlCol="false" tIns="0" lIns="0" bIns="0" rIns="0">
            <a:spAutoFit/>
          </a:bodyPr>
          <a:lstStyle/>
          <a:p>
            <a:pPr algn="just">
              <a:lnSpc>
                <a:spcPts val="1650"/>
              </a:lnSpc>
            </a:pPr>
            <a:r>
              <a:rPr lang="en-US" sz="1100">
                <a:solidFill>
                  <a:srgbClr val="000000"/>
                </a:solidFill>
                <a:latin typeface="Montserrat"/>
                <a:ea typeface="Montserrat"/>
                <a:cs typeface="Montserrat"/>
                <a:sym typeface="Montserrat"/>
              </a:rPr>
              <a:t>The Hospital Management System (HMS) project was developed to streamline hospital operations, including patient records, appointments, treatments, and billing. The database framework emphasized scalability, data integrity, and efficiency, enabling actionable insights for operational improvements. Advanced SQL features, including views, stored procedures, and triggers, supported complex data analysis. Data cleaning addressed duplicates, invalid formats, and missing values, ens</a:t>
            </a:r>
            <a:r>
              <a:rPr lang="en-US" sz="1100">
                <a:solidFill>
                  <a:srgbClr val="000000"/>
                </a:solidFill>
                <a:latin typeface="Montserrat"/>
                <a:ea typeface="Montserrat"/>
                <a:cs typeface="Montserrat"/>
                <a:sym typeface="Montserrat"/>
              </a:rPr>
              <a:t>uring high data quality.</a:t>
            </a:r>
          </a:p>
          <a:p>
            <a:pPr algn="just">
              <a:lnSpc>
                <a:spcPts val="1650"/>
              </a:lnSpc>
            </a:pPr>
          </a:p>
          <a:p>
            <a:pPr algn="just">
              <a:lnSpc>
                <a:spcPts val="1650"/>
              </a:lnSpc>
            </a:pPr>
            <a:r>
              <a:rPr lang="en-US" b="true" sz="1100">
                <a:solidFill>
                  <a:srgbClr val="000000"/>
                </a:solidFill>
                <a:latin typeface="Montserrat Bold"/>
                <a:ea typeface="Montserrat Bold"/>
                <a:cs typeface="Montserrat Bold"/>
                <a:sym typeface="Montserrat Bold"/>
              </a:rPr>
              <a:t>K</a:t>
            </a:r>
            <a:r>
              <a:rPr lang="en-US" b="true" sz="1100">
                <a:solidFill>
                  <a:srgbClr val="000000"/>
                </a:solidFill>
                <a:latin typeface="Montserrat Bold"/>
                <a:ea typeface="Montserrat Bold"/>
                <a:cs typeface="Montserrat Bold"/>
                <a:sym typeface="Montserrat Bold"/>
              </a:rPr>
              <a:t>ey Findings:</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Revenue Insights:</a:t>
            </a:r>
            <a:r>
              <a:rPr lang="en-US" sz="1100">
                <a:solidFill>
                  <a:srgbClr val="000000"/>
                </a:solidFill>
                <a:latin typeface="Montserrat"/>
                <a:ea typeface="Montserrat"/>
                <a:cs typeface="Montserrat"/>
                <a:sym typeface="Montserrat"/>
              </a:rPr>
              <a:t>Highest revenue in December: $9269.32 USD; Total revenue: $85,342.23 USD.</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Top contributor: </a:t>
            </a:r>
            <a:r>
              <a:rPr lang="en-US" sz="1100">
                <a:solidFill>
                  <a:srgbClr val="000000"/>
                </a:solidFill>
                <a:latin typeface="Montserrat"/>
                <a:ea typeface="Montserrat"/>
                <a:cs typeface="Montserrat"/>
                <a:sym typeface="Montserrat"/>
              </a:rPr>
              <a:t>Jason Frederickson (Neurology) with $3979.96 USD.</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Cost and Expense Analysis:Neurology has the highest average cost: $287.04 USD.</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MRI Scan is the most expensive treatment: $27,925.53 USD.</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Appointment Trends:Most common reason: Physical Therapy.</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B</a:t>
            </a:r>
            <a:r>
              <a:rPr lang="en-US" sz="1100">
                <a:solidFill>
                  <a:srgbClr val="000000"/>
                </a:solidFill>
                <a:latin typeface="Montserrat"/>
                <a:ea typeface="Montserrat"/>
                <a:cs typeface="Montserrat"/>
                <a:sym typeface="Montserrat"/>
              </a:rPr>
              <a:t>usiest day: Friday (48 appointments).</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January had the most appointments.</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Tammie Hausman (Cardiology) had 10 appointments.</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Patient Demographics:Age range: 15–64 years; Average age: 41 years.</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Billing Insights:55% of bills unpaid in 6 months.</a:t>
            </a:r>
          </a:p>
          <a:p>
            <a:pPr algn="just" marL="474981" indent="-158327" lvl="2">
              <a:lnSpc>
                <a:spcPts val="1650"/>
              </a:lnSpc>
              <a:buFont typeface="Arial"/>
              <a:buChar char="⚬"/>
            </a:pPr>
            <a:r>
              <a:rPr lang="en-US" sz="1100">
                <a:solidFill>
                  <a:srgbClr val="000000"/>
                </a:solidFill>
                <a:latin typeface="Montserrat"/>
                <a:ea typeface="Montserrat"/>
                <a:cs typeface="Montserrat"/>
                <a:sym typeface="Montserrat"/>
              </a:rPr>
              <a:t>VIP patients contribute 47% of total revenue.</a:t>
            </a:r>
          </a:p>
          <a:p>
            <a:pPr algn="just">
              <a:lnSpc>
                <a:spcPts val="1650"/>
              </a:lnSpc>
            </a:pPr>
          </a:p>
          <a:p>
            <a:pPr algn="just">
              <a:lnSpc>
                <a:spcPts val="1650"/>
              </a:lnSpc>
            </a:pPr>
            <a:r>
              <a:rPr lang="en-US" b="true" sz="1100">
                <a:solidFill>
                  <a:srgbClr val="000000"/>
                </a:solidFill>
                <a:latin typeface="Montserrat Bold"/>
                <a:ea typeface="Montserrat Bold"/>
                <a:cs typeface="Montserrat Bold"/>
                <a:sym typeface="Montserrat Bold"/>
              </a:rPr>
              <a:t>Conclusion: </a:t>
            </a:r>
            <a:r>
              <a:rPr lang="en-US" sz="1100">
                <a:solidFill>
                  <a:srgbClr val="000000"/>
                </a:solidFill>
                <a:latin typeface="Montserrat"/>
                <a:ea typeface="Montserrat"/>
                <a:cs typeface="Montserrat"/>
                <a:sym typeface="Montserrat"/>
              </a:rPr>
              <a:t>These findings highlight opportunities to optimize revenue, enhance billing efficiency, and improve patient satisfaction. The HMS database is scalable for larger datasets, supporting future growth and expanded use cases.</a:t>
            </a:r>
          </a:p>
          <a:p>
            <a:pPr algn="just">
              <a:lnSpc>
                <a:spcPts val="1650"/>
              </a:lnSpc>
            </a:pPr>
          </a:p>
        </p:txBody>
      </p:sp>
      <p:sp>
        <p:nvSpPr>
          <p:cNvPr name="TextBox 14" id="14"/>
          <p:cNvSpPr txBox="true"/>
          <p:nvPr/>
        </p:nvSpPr>
        <p:spPr>
          <a:xfrm rot="0">
            <a:off x="755961" y="6770307"/>
            <a:ext cx="4275539" cy="449580"/>
          </a:xfrm>
          <a:prstGeom prst="rect">
            <a:avLst/>
          </a:prstGeom>
        </p:spPr>
        <p:txBody>
          <a:bodyPr anchor="t" rtlCol="false" tIns="0" lIns="0" bIns="0" rIns="0">
            <a:spAutoFit/>
          </a:bodyPr>
          <a:lstStyle/>
          <a:p>
            <a:pPr algn="l">
              <a:lnSpc>
                <a:spcPts val="3359"/>
              </a:lnSpc>
            </a:pPr>
            <a:r>
              <a:rPr lang="en-US" sz="2999" b="true">
                <a:solidFill>
                  <a:srgbClr val="1E1E1E"/>
                </a:solidFill>
                <a:latin typeface="Poppins Bold"/>
                <a:ea typeface="Poppins Bold"/>
                <a:cs typeface="Poppins Bold"/>
                <a:sym typeface="Poppins Bold"/>
              </a:rPr>
              <a:t>Project Overview</a:t>
            </a:r>
          </a:p>
        </p:txBody>
      </p:sp>
      <p:sp>
        <p:nvSpPr>
          <p:cNvPr name="TextBox 15" id="15"/>
          <p:cNvSpPr txBox="true"/>
          <p:nvPr/>
        </p:nvSpPr>
        <p:spPr>
          <a:xfrm rot="0">
            <a:off x="756000" y="7400862"/>
            <a:ext cx="2139395" cy="194183"/>
          </a:xfrm>
          <a:prstGeom prst="rect">
            <a:avLst/>
          </a:prstGeom>
        </p:spPr>
        <p:txBody>
          <a:bodyPr anchor="t" rtlCol="false" tIns="0" lIns="0" bIns="0" rIns="0">
            <a:spAutoFit/>
          </a:bodyPr>
          <a:lstStyle/>
          <a:p>
            <a:pPr algn="l">
              <a:lnSpc>
                <a:spcPts val="1456"/>
              </a:lnSpc>
            </a:pPr>
            <a:r>
              <a:rPr lang="en-US" sz="1300" b="true">
                <a:solidFill>
                  <a:srgbClr val="20242F"/>
                </a:solidFill>
                <a:latin typeface="Poppins Bold"/>
                <a:ea typeface="Poppins Bold"/>
                <a:cs typeface="Poppins Bold"/>
                <a:sym typeface="Poppins Bold"/>
              </a:rPr>
              <a:t>Objective</a:t>
            </a:r>
          </a:p>
        </p:txBody>
      </p:sp>
      <p:sp>
        <p:nvSpPr>
          <p:cNvPr name="TextBox 16" id="16"/>
          <p:cNvSpPr txBox="true"/>
          <p:nvPr/>
        </p:nvSpPr>
        <p:spPr>
          <a:xfrm rot="0">
            <a:off x="756000" y="7737921"/>
            <a:ext cx="6211975" cy="2597753"/>
          </a:xfrm>
          <a:prstGeom prst="rect">
            <a:avLst/>
          </a:prstGeom>
        </p:spPr>
        <p:txBody>
          <a:bodyPr anchor="t" rtlCol="false" tIns="0" lIns="0" bIns="0" rIns="0">
            <a:spAutoFit/>
          </a:bodyPr>
          <a:lstStyle/>
          <a:p>
            <a:pPr algn="l">
              <a:lnSpc>
                <a:spcPts val="1601"/>
              </a:lnSpc>
            </a:pPr>
            <a:r>
              <a:rPr lang="en-US" sz="1067">
                <a:solidFill>
                  <a:srgbClr val="000000"/>
                </a:solidFill>
                <a:latin typeface="Montserrat"/>
                <a:ea typeface="Montserrat"/>
                <a:cs typeface="Montserrat"/>
                <a:sym typeface="Montserrat"/>
              </a:rPr>
              <a:t>The Hospital Management System (HMS) project aimed to design and implement a database framework that efficiently manages the hospital's core operations, including patient records, doctor information, appointments, treatments, and billing. The project’s focus was to create a structured, relational database capable of generating actionable insights for operational improvements.</a:t>
            </a:r>
          </a:p>
          <a:p>
            <a:pPr algn="l">
              <a:lnSpc>
                <a:spcPts val="1601"/>
              </a:lnSpc>
            </a:pPr>
          </a:p>
          <a:p>
            <a:pPr algn="l">
              <a:lnSpc>
                <a:spcPts val="1601"/>
              </a:lnSpc>
            </a:pPr>
            <a:r>
              <a:rPr lang="en-US" sz="1067">
                <a:solidFill>
                  <a:srgbClr val="000000"/>
                </a:solidFill>
                <a:latin typeface="Montserrat"/>
                <a:ea typeface="Montserrat"/>
                <a:cs typeface="Montserrat"/>
                <a:sym typeface="Montserrat"/>
              </a:rPr>
              <a:t>The primary goals included:</a:t>
            </a:r>
          </a:p>
          <a:p>
            <a:pPr algn="l">
              <a:lnSpc>
                <a:spcPts val="1601"/>
              </a:lnSpc>
            </a:pPr>
          </a:p>
          <a:p>
            <a:pPr algn="l">
              <a:lnSpc>
                <a:spcPts val="1601"/>
              </a:lnSpc>
            </a:pPr>
            <a:r>
              <a:rPr lang="en-US" sz="1067" b="true">
                <a:solidFill>
                  <a:srgbClr val="000000"/>
                </a:solidFill>
                <a:latin typeface="Montserrat Bold"/>
                <a:ea typeface="Montserrat Bold"/>
                <a:cs typeface="Montserrat Bold"/>
                <a:sym typeface="Montserrat Bold"/>
              </a:rPr>
              <a:t>Database Design and Normalization:</a:t>
            </a:r>
          </a:p>
          <a:p>
            <a:pPr algn="l" marL="460945" indent="-153648" lvl="2">
              <a:lnSpc>
                <a:spcPts val="1601"/>
              </a:lnSpc>
              <a:buFont typeface="Arial"/>
              <a:buChar char="⚬"/>
            </a:pPr>
            <a:r>
              <a:rPr lang="en-US" sz="1067">
                <a:solidFill>
                  <a:srgbClr val="000000"/>
                </a:solidFill>
                <a:latin typeface="Montserrat"/>
                <a:ea typeface="Montserrat"/>
                <a:cs typeface="Montserrat"/>
                <a:sym typeface="Montserrat"/>
              </a:rPr>
              <a:t>Develop Entity-Relationship Diagrams (ERDs) to model data relationships.</a:t>
            </a:r>
          </a:p>
          <a:p>
            <a:pPr algn="l" marL="460945" indent="-153648" lvl="2">
              <a:lnSpc>
                <a:spcPts val="1601"/>
              </a:lnSpc>
              <a:buFont typeface="Arial"/>
              <a:buChar char="⚬"/>
            </a:pPr>
            <a:r>
              <a:rPr lang="en-US" sz="1067">
                <a:solidFill>
                  <a:srgbClr val="000000"/>
                </a:solidFill>
                <a:latin typeface="Montserrat"/>
                <a:ea typeface="Montserrat"/>
                <a:cs typeface="Montserrat"/>
                <a:sym typeface="Montserrat"/>
              </a:rPr>
              <a:t>Normalize tables to Third Normal Form (3NF) to eliminate redundancy and maintain data integrity.</a:t>
            </a:r>
          </a:p>
          <a:p>
            <a:pPr algn="l">
              <a:lnSpc>
                <a:spcPts val="160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58781" y="8268486"/>
            <a:ext cx="1914932" cy="624741"/>
          </a:xfrm>
          <a:prstGeom prst="rect">
            <a:avLst/>
          </a:prstGeom>
        </p:spPr>
        <p:txBody>
          <a:bodyPr anchor="t" rtlCol="false" tIns="0" lIns="0" bIns="0" rIns="0">
            <a:spAutoFit/>
          </a:bodyPr>
          <a:lstStyle/>
          <a:p>
            <a:pPr algn="ctr">
              <a:lnSpc>
                <a:spcPts val="1650"/>
              </a:lnSpc>
            </a:pPr>
            <a:r>
              <a:rPr lang="en-US" sz="1100">
                <a:solidFill>
                  <a:srgbClr val="FFFFFF"/>
                </a:solidFill>
                <a:latin typeface="Montserrat"/>
                <a:ea typeface="Montserrat"/>
                <a:cs typeface="Montserrat"/>
                <a:sym typeface="Montserrat"/>
              </a:rPr>
              <a:t>Lorem ipsum dolor sit like the amet, consectetur of adipiscing elit.</a:t>
            </a:r>
          </a:p>
        </p:txBody>
      </p:sp>
      <p:sp>
        <p:nvSpPr>
          <p:cNvPr name="TextBox 3" id="3"/>
          <p:cNvSpPr txBox="true"/>
          <p:nvPr/>
        </p:nvSpPr>
        <p:spPr>
          <a:xfrm rot="0">
            <a:off x="4476368" y="7920937"/>
            <a:ext cx="2079758" cy="153952"/>
          </a:xfrm>
          <a:prstGeom prst="rect">
            <a:avLst/>
          </a:prstGeom>
        </p:spPr>
        <p:txBody>
          <a:bodyPr anchor="t" rtlCol="false" tIns="0" lIns="0" bIns="0" rIns="0">
            <a:spAutoFit/>
          </a:bodyPr>
          <a:lstStyle/>
          <a:p>
            <a:pPr algn="ctr">
              <a:lnSpc>
                <a:spcPts val="1232"/>
              </a:lnSpc>
            </a:pPr>
            <a:r>
              <a:rPr lang="en-US" sz="1100">
                <a:solidFill>
                  <a:srgbClr val="FFFFFF"/>
                </a:solidFill>
                <a:latin typeface="Montserrat Classic"/>
                <a:ea typeface="Montserrat Classic"/>
                <a:cs typeface="Montserrat Classic"/>
                <a:sym typeface="Montserrat Classic"/>
              </a:rPr>
              <a:t>CEO Company</a:t>
            </a:r>
          </a:p>
        </p:txBody>
      </p:sp>
      <p:sp>
        <p:nvSpPr>
          <p:cNvPr name="Freeform 4" id="4"/>
          <p:cNvSpPr/>
          <p:nvPr/>
        </p:nvSpPr>
        <p:spPr>
          <a:xfrm flipH="false" flipV="false" rot="0">
            <a:off x="5127437" y="756000"/>
            <a:ext cx="1661754" cy="1102801"/>
          </a:xfrm>
          <a:custGeom>
            <a:avLst/>
            <a:gdLst/>
            <a:ahLst/>
            <a:cxnLst/>
            <a:rect r="r" b="b" t="t" l="l"/>
            <a:pathLst>
              <a:path h="1102801" w="1661754">
                <a:moveTo>
                  <a:pt x="0" y="0"/>
                </a:moveTo>
                <a:lnTo>
                  <a:pt x="1661755" y="0"/>
                </a:lnTo>
                <a:lnTo>
                  <a:pt x="1661755" y="1102801"/>
                </a:lnTo>
                <a:lnTo>
                  <a:pt x="0" y="110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4453" y="6859598"/>
            <a:ext cx="414109" cy="480126"/>
          </a:xfrm>
          <a:custGeom>
            <a:avLst/>
            <a:gdLst/>
            <a:ahLst/>
            <a:cxnLst/>
            <a:rect r="r" b="b" t="t" l="l"/>
            <a:pathLst>
              <a:path h="480126" w="414109">
                <a:moveTo>
                  <a:pt x="0" y="0"/>
                </a:moveTo>
                <a:lnTo>
                  <a:pt x="414109" y="0"/>
                </a:lnTo>
                <a:lnTo>
                  <a:pt x="414109" y="480126"/>
                </a:lnTo>
                <a:lnTo>
                  <a:pt x="0" y="480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56000" y="391819"/>
            <a:ext cx="6211975" cy="4397978"/>
          </a:xfrm>
          <a:prstGeom prst="rect">
            <a:avLst/>
          </a:prstGeom>
        </p:spPr>
        <p:txBody>
          <a:bodyPr anchor="t" rtlCol="false" tIns="0" lIns="0" bIns="0" rIns="0">
            <a:spAutoFit/>
          </a:bodyPr>
          <a:lstStyle/>
          <a:p>
            <a:pPr algn="just">
              <a:lnSpc>
                <a:spcPts val="1601"/>
              </a:lnSpc>
            </a:pPr>
            <a:r>
              <a:rPr lang="en-US" sz="1067" b="true">
                <a:solidFill>
                  <a:srgbClr val="000000"/>
                </a:solidFill>
                <a:latin typeface="Montserrat Bold"/>
                <a:ea typeface="Montserrat Bold"/>
                <a:cs typeface="Montserrat Bold"/>
                <a:sym typeface="Montserrat Bold"/>
              </a:rPr>
              <a:t>Data Cleaning and Preparation:</a:t>
            </a:r>
          </a:p>
          <a:p>
            <a:pPr algn="just" marL="460945" indent="-153648" lvl="2">
              <a:lnSpc>
                <a:spcPts val="1601"/>
              </a:lnSpc>
              <a:buFont typeface="Arial"/>
              <a:buChar char="⚬"/>
            </a:pPr>
            <a:r>
              <a:rPr lang="en-US" sz="1067">
                <a:solidFill>
                  <a:srgbClr val="000000"/>
                </a:solidFill>
                <a:latin typeface="Montserrat"/>
                <a:ea typeface="Montserrat"/>
                <a:cs typeface="Montserrat"/>
                <a:sym typeface="Montserrat"/>
              </a:rPr>
              <a:t>Address data quality issues such as duplicate entries, invalid formats, and missing values.</a:t>
            </a:r>
          </a:p>
          <a:p>
            <a:pPr algn="just" marL="460945" indent="-153648" lvl="2">
              <a:lnSpc>
                <a:spcPts val="1601"/>
              </a:lnSpc>
              <a:buFont typeface="Arial"/>
              <a:buChar char="⚬"/>
            </a:pPr>
            <a:r>
              <a:rPr lang="en-US" sz="1067">
                <a:solidFill>
                  <a:srgbClr val="000000"/>
                </a:solidFill>
                <a:latin typeface="Montserrat"/>
                <a:ea typeface="Montserrat"/>
                <a:cs typeface="Montserrat"/>
                <a:sym typeface="Montserrat"/>
              </a:rPr>
              <a:t>Standardize key fields like email addresses and phone numbers for consistency.</a:t>
            </a:r>
          </a:p>
          <a:p>
            <a:pPr algn="just">
              <a:lnSpc>
                <a:spcPts val="1601"/>
              </a:lnSpc>
            </a:pPr>
          </a:p>
          <a:p>
            <a:pPr algn="just">
              <a:lnSpc>
                <a:spcPts val="1601"/>
              </a:lnSpc>
            </a:pPr>
            <a:r>
              <a:rPr lang="en-US" sz="1067" b="true">
                <a:solidFill>
                  <a:srgbClr val="000000"/>
                </a:solidFill>
                <a:latin typeface="Montserrat Bold"/>
                <a:ea typeface="Montserrat Bold"/>
                <a:cs typeface="Montserrat Bold"/>
                <a:sym typeface="Montserrat Bold"/>
              </a:rPr>
              <a:t>Advanced SQL Features:</a:t>
            </a:r>
          </a:p>
          <a:p>
            <a:pPr algn="just" marL="460945" indent="-153648" lvl="2">
              <a:lnSpc>
                <a:spcPts val="1601"/>
              </a:lnSpc>
              <a:buFont typeface="Arial"/>
              <a:buChar char="⚬"/>
            </a:pPr>
            <a:r>
              <a:rPr lang="en-US" sz="1067">
                <a:solidFill>
                  <a:srgbClr val="000000"/>
                </a:solidFill>
                <a:latin typeface="Montserrat"/>
                <a:ea typeface="Montserrat"/>
                <a:cs typeface="Montserrat"/>
                <a:sym typeface="Montserrat"/>
              </a:rPr>
              <a:t>Implement views, stored procedures, triggers, and indexes to enhance database functionality.</a:t>
            </a:r>
          </a:p>
          <a:p>
            <a:pPr algn="just" marL="460945" indent="-153648" lvl="2">
              <a:lnSpc>
                <a:spcPts val="1601"/>
              </a:lnSpc>
              <a:buFont typeface="Arial"/>
              <a:buChar char="⚬"/>
            </a:pPr>
            <a:r>
              <a:rPr lang="en-US" sz="1067">
                <a:solidFill>
                  <a:srgbClr val="000000"/>
                </a:solidFill>
                <a:latin typeface="Montserrat"/>
                <a:ea typeface="Montserrat"/>
                <a:cs typeface="Montserrat"/>
                <a:sym typeface="Montserrat"/>
              </a:rPr>
              <a:t>Utilize Common Table Expressions (CTEs) and subqueries for complex analysis.</a:t>
            </a:r>
          </a:p>
          <a:p>
            <a:pPr algn="just">
              <a:lnSpc>
                <a:spcPts val="1601"/>
              </a:lnSpc>
            </a:pPr>
          </a:p>
          <a:p>
            <a:pPr algn="just">
              <a:lnSpc>
                <a:spcPts val="1601"/>
              </a:lnSpc>
            </a:pPr>
            <a:r>
              <a:rPr lang="en-US" sz="1067" b="true">
                <a:solidFill>
                  <a:srgbClr val="000000"/>
                </a:solidFill>
                <a:latin typeface="Montserrat Bold"/>
                <a:ea typeface="Montserrat Bold"/>
                <a:cs typeface="Montserrat Bold"/>
                <a:sym typeface="Montserrat Bold"/>
              </a:rPr>
              <a:t>Data Analysis and Insights:</a:t>
            </a:r>
          </a:p>
          <a:p>
            <a:pPr algn="just" marL="460945" indent="-153648" lvl="2">
              <a:lnSpc>
                <a:spcPts val="1601"/>
              </a:lnSpc>
              <a:buFont typeface="Arial"/>
              <a:buChar char="⚬"/>
            </a:pPr>
            <a:r>
              <a:rPr lang="en-US" sz="1067">
                <a:solidFill>
                  <a:srgbClr val="000000"/>
                </a:solidFill>
                <a:latin typeface="Montserrat"/>
                <a:ea typeface="Montserrat"/>
                <a:cs typeface="Montserrat"/>
                <a:sym typeface="Montserrat"/>
              </a:rPr>
              <a:t>Generate detailed reports on revenue patterns, doctor performance, appointment trends, and patient demographics.</a:t>
            </a:r>
          </a:p>
          <a:p>
            <a:pPr algn="just" marL="460945" indent="-153648" lvl="2">
              <a:lnSpc>
                <a:spcPts val="1601"/>
              </a:lnSpc>
              <a:buFont typeface="Arial"/>
              <a:buChar char="⚬"/>
            </a:pPr>
            <a:r>
              <a:rPr lang="en-US" sz="1067">
                <a:solidFill>
                  <a:srgbClr val="000000"/>
                </a:solidFill>
                <a:latin typeface="Montserrat"/>
                <a:ea typeface="Montserrat"/>
                <a:cs typeface="Montserrat"/>
                <a:sym typeface="Montserrat"/>
              </a:rPr>
              <a:t>Highlight gaps in billing processes and identify opportunities for optimization.</a:t>
            </a:r>
          </a:p>
          <a:p>
            <a:pPr algn="just">
              <a:lnSpc>
                <a:spcPts val="1601"/>
              </a:lnSpc>
            </a:pPr>
          </a:p>
          <a:p>
            <a:pPr algn="just">
              <a:lnSpc>
                <a:spcPts val="1601"/>
              </a:lnSpc>
            </a:pPr>
            <a:r>
              <a:rPr lang="en-US" sz="1067">
                <a:solidFill>
                  <a:srgbClr val="000000"/>
                </a:solidFill>
                <a:latin typeface="Montserrat"/>
                <a:ea typeface="Montserrat"/>
                <a:cs typeface="Montserrat"/>
                <a:sym typeface="Montserrat"/>
              </a:rPr>
              <a:t>The database was populated with sample data, including 100 patient records, 50 doctors, 200 appointments, 300 treatments, and 300 billing entries. It mimicked a real-world hospital environment, enabling practical testing and analysis.</a:t>
            </a:r>
          </a:p>
          <a:p>
            <a:pPr algn="just">
              <a:lnSpc>
                <a:spcPts val="1601"/>
              </a:lnSpc>
            </a:pPr>
            <a:r>
              <a:rPr lang="en-US" sz="1067">
                <a:solidFill>
                  <a:srgbClr val="000000"/>
                </a:solidFill>
                <a:latin typeface="Montserrat"/>
                <a:ea typeface="Montserrat"/>
                <a:cs typeface="Montserrat"/>
                <a:sym typeface="Montserrat"/>
              </a:rPr>
              <a:t>The HMS database was designed to support scalability and adaptability, ensuring its applicability to larger datasets and expanded use cases in the future.</a:t>
            </a:r>
          </a:p>
          <a:p>
            <a:pPr algn="just">
              <a:lnSpc>
                <a:spcPts val="1601"/>
              </a:lnSpc>
            </a:pPr>
          </a:p>
          <a:p>
            <a:pPr algn="just">
              <a:lnSpc>
                <a:spcPts val="1601"/>
              </a:lnSpc>
            </a:pPr>
          </a:p>
        </p:txBody>
      </p:sp>
      <p:sp>
        <p:nvSpPr>
          <p:cNvPr name="TextBox 7" id="7"/>
          <p:cNvSpPr txBox="true"/>
          <p:nvPr/>
        </p:nvSpPr>
        <p:spPr>
          <a:xfrm rot="0">
            <a:off x="755985" y="8239335"/>
            <a:ext cx="1791045" cy="624741"/>
          </a:xfrm>
          <a:prstGeom prst="rect">
            <a:avLst/>
          </a:prstGeom>
        </p:spPr>
        <p:txBody>
          <a:bodyPr anchor="t" rtlCol="false" tIns="0" lIns="0" bIns="0" rIns="0">
            <a:spAutoFit/>
          </a:bodyPr>
          <a:lstStyle/>
          <a:p>
            <a:pPr algn="ctr">
              <a:lnSpc>
                <a:spcPts val="1650"/>
              </a:lnSpc>
            </a:pPr>
            <a:r>
              <a:rPr lang="en-US" sz="1100">
                <a:solidFill>
                  <a:srgbClr val="FFFFFF"/>
                </a:solidFill>
                <a:latin typeface="Montserrat"/>
                <a:ea typeface="Montserrat"/>
                <a:cs typeface="Montserrat"/>
                <a:sym typeface="Montserrat"/>
              </a:rPr>
              <a:t>Lorem ipsum dolor sit  like amet, consectetur of adipiscing elit.</a:t>
            </a:r>
          </a:p>
        </p:txBody>
      </p:sp>
      <p:sp>
        <p:nvSpPr>
          <p:cNvPr name="TextBox 8" id="8"/>
          <p:cNvSpPr txBox="true"/>
          <p:nvPr/>
        </p:nvSpPr>
        <p:spPr>
          <a:xfrm rot="0">
            <a:off x="2884478" y="8239335"/>
            <a:ext cx="1791045" cy="624741"/>
          </a:xfrm>
          <a:prstGeom prst="rect">
            <a:avLst/>
          </a:prstGeom>
        </p:spPr>
        <p:txBody>
          <a:bodyPr anchor="t" rtlCol="false" tIns="0" lIns="0" bIns="0" rIns="0">
            <a:spAutoFit/>
          </a:bodyPr>
          <a:lstStyle/>
          <a:p>
            <a:pPr algn="ctr">
              <a:lnSpc>
                <a:spcPts val="1650"/>
              </a:lnSpc>
            </a:pPr>
            <a:r>
              <a:rPr lang="en-US" sz="1100">
                <a:solidFill>
                  <a:srgbClr val="FFFFFF"/>
                </a:solidFill>
                <a:latin typeface="Montserrat"/>
                <a:ea typeface="Montserrat"/>
                <a:cs typeface="Montserrat"/>
                <a:sym typeface="Montserrat"/>
              </a:rPr>
              <a:t>Lorem ipsum dolor sit  like amet, consectetur of adipiscing elit.</a:t>
            </a:r>
          </a:p>
        </p:txBody>
      </p:sp>
      <p:sp>
        <p:nvSpPr>
          <p:cNvPr name="TextBox 9" id="9"/>
          <p:cNvSpPr txBox="true"/>
          <p:nvPr/>
        </p:nvSpPr>
        <p:spPr>
          <a:xfrm rot="0">
            <a:off x="5008897" y="8239335"/>
            <a:ext cx="1791045" cy="624741"/>
          </a:xfrm>
          <a:prstGeom prst="rect">
            <a:avLst/>
          </a:prstGeom>
        </p:spPr>
        <p:txBody>
          <a:bodyPr anchor="t" rtlCol="false" tIns="0" lIns="0" bIns="0" rIns="0">
            <a:spAutoFit/>
          </a:bodyPr>
          <a:lstStyle/>
          <a:p>
            <a:pPr algn="ctr">
              <a:lnSpc>
                <a:spcPts val="1650"/>
              </a:lnSpc>
            </a:pPr>
            <a:r>
              <a:rPr lang="en-US" sz="1100">
                <a:solidFill>
                  <a:srgbClr val="FFFFFF"/>
                </a:solidFill>
                <a:latin typeface="Montserrat"/>
                <a:ea typeface="Montserrat"/>
                <a:cs typeface="Montserrat"/>
                <a:sym typeface="Montserrat"/>
              </a:rPr>
              <a:t>Lorem ipsum dolor sit  like amet, consectetur of adipiscing elit.</a:t>
            </a:r>
          </a:p>
        </p:txBody>
      </p:sp>
      <p:sp>
        <p:nvSpPr>
          <p:cNvPr name="TextBox 10" id="10"/>
          <p:cNvSpPr txBox="true"/>
          <p:nvPr/>
        </p:nvSpPr>
        <p:spPr>
          <a:xfrm rot="0">
            <a:off x="755985" y="7948680"/>
            <a:ext cx="1791045" cy="194183"/>
          </a:xfrm>
          <a:prstGeom prst="rect">
            <a:avLst/>
          </a:prstGeom>
        </p:spPr>
        <p:txBody>
          <a:bodyPr anchor="t" rtlCol="false" tIns="0" lIns="0" bIns="0" rIns="0">
            <a:spAutoFit/>
          </a:bodyPr>
          <a:lstStyle/>
          <a:p>
            <a:pPr algn="ctr">
              <a:lnSpc>
                <a:spcPts val="1456"/>
              </a:lnSpc>
            </a:pPr>
            <a:r>
              <a:rPr lang="en-US" b="true" sz="1300">
                <a:solidFill>
                  <a:srgbClr val="FFFFFF"/>
                </a:solidFill>
                <a:latin typeface="Poppins Bold"/>
                <a:ea typeface="Poppins Bold"/>
                <a:cs typeface="Poppins Bold"/>
                <a:sym typeface="Poppins Bold"/>
              </a:rPr>
              <a:t>Stable Data</a:t>
            </a:r>
          </a:p>
        </p:txBody>
      </p:sp>
      <p:sp>
        <p:nvSpPr>
          <p:cNvPr name="TextBox 11" id="11"/>
          <p:cNvSpPr txBox="true"/>
          <p:nvPr/>
        </p:nvSpPr>
        <p:spPr>
          <a:xfrm rot="0">
            <a:off x="2884478" y="7948680"/>
            <a:ext cx="1791045" cy="194183"/>
          </a:xfrm>
          <a:prstGeom prst="rect">
            <a:avLst/>
          </a:prstGeom>
        </p:spPr>
        <p:txBody>
          <a:bodyPr anchor="t" rtlCol="false" tIns="0" lIns="0" bIns="0" rIns="0">
            <a:spAutoFit/>
          </a:bodyPr>
          <a:lstStyle/>
          <a:p>
            <a:pPr algn="ctr">
              <a:lnSpc>
                <a:spcPts val="1456"/>
              </a:lnSpc>
            </a:pPr>
            <a:r>
              <a:rPr lang="en-US" b="true" sz="1300">
                <a:solidFill>
                  <a:srgbClr val="FFFFFF"/>
                </a:solidFill>
                <a:latin typeface="Poppins Bold"/>
                <a:ea typeface="Poppins Bold"/>
                <a:cs typeface="Poppins Bold"/>
                <a:sym typeface="Poppins Bold"/>
              </a:rPr>
              <a:t>Analysis Detail</a:t>
            </a:r>
          </a:p>
        </p:txBody>
      </p:sp>
      <p:sp>
        <p:nvSpPr>
          <p:cNvPr name="TextBox 12" id="12"/>
          <p:cNvSpPr txBox="true"/>
          <p:nvPr/>
        </p:nvSpPr>
        <p:spPr>
          <a:xfrm rot="0">
            <a:off x="5008897" y="7948680"/>
            <a:ext cx="1791045" cy="194183"/>
          </a:xfrm>
          <a:prstGeom prst="rect">
            <a:avLst/>
          </a:prstGeom>
        </p:spPr>
        <p:txBody>
          <a:bodyPr anchor="t" rtlCol="false" tIns="0" lIns="0" bIns="0" rIns="0">
            <a:spAutoFit/>
          </a:bodyPr>
          <a:lstStyle/>
          <a:p>
            <a:pPr algn="ctr">
              <a:lnSpc>
                <a:spcPts val="1456"/>
              </a:lnSpc>
            </a:pPr>
            <a:r>
              <a:rPr lang="en-US" b="true" sz="1300">
                <a:solidFill>
                  <a:srgbClr val="FFFFFF"/>
                </a:solidFill>
                <a:latin typeface="Poppins Bold"/>
                <a:ea typeface="Poppins Bold"/>
                <a:cs typeface="Poppins Bold"/>
                <a:sym typeface="Poppins Bold"/>
              </a:rPr>
              <a:t>Find Problem</a:t>
            </a:r>
          </a:p>
        </p:txBody>
      </p:sp>
      <p:grpSp>
        <p:nvGrpSpPr>
          <p:cNvPr name="Group 13" id="13"/>
          <p:cNvGrpSpPr/>
          <p:nvPr/>
        </p:nvGrpSpPr>
        <p:grpSpPr>
          <a:xfrm rot="0">
            <a:off x="-173704" y="10277119"/>
            <a:ext cx="7907407" cy="2939644"/>
            <a:chOff x="0" y="0"/>
            <a:chExt cx="10543210" cy="3919525"/>
          </a:xfrm>
        </p:grpSpPr>
        <p:grpSp>
          <p:nvGrpSpPr>
            <p:cNvPr name="Group 14" id="14"/>
            <p:cNvGrpSpPr/>
            <p:nvPr/>
          </p:nvGrpSpPr>
          <p:grpSpPr>
            <a:xfrm rot="0">
              <a:off x="0" y="0"/>
              <a:ext cx="10543210" cy="3919525"/>
              <a:chOff x="0" y="0"/>
              <a:chExt cx="2833836" cy="1053502"/>
            </a:xfrm>
          </p:grpSpPr>
          <p:sp>
            <p:nvSpPr>
              <p:cNvPr name="Freeform 15" id="15"/>
              <p:cNvSpPr/>
              <p:nvPr/>
            </p:nvSpPr>
            <p:spPr>
              <a:xfrm flipH="false" flipV="false" rot="0">
                <a:off x="0" y="0"/>
                <a:ext cx="2833836" cy="1053502"/>
              </a:xfrm>
              <a:custGeom>
                <a:avLst/>
                <a:gdLst/>
                <a:ahLst/>
                <a:cxnLst/>
                <a:rect r="r" b="b" t="t" l="l"/>
                <a:pathLst>
                  <a:path h="1053502" w="2833836">
                    <a:moveTo>
                      <a:pt x="0" y="0"/>
                    </a:moveTo>
                    <a:lnTo>
                      <a:pt x="2833836" y="0"/>
                    </a:lnTo>
                    <a:lnTo>
                      <a:pt x="2833836" y="1053502"/>
                    </a:lnTo>
                    <a:lnTo>
                      <a:pt x="0" y="1053502"/>
                    </a:lnTo>
                    <a:close/>
                  </a:path>
                </a:pathLst>
              </a:custGeom>
              <a:solidFill>
                <a:srgbClr val="041840"/>
              </a:solidFill>
            </p:spPr>
          </p:sp>
          <p:sp>
            <p:nvSpPr>
              <p:cNvPr name="TextBox 16" id="16"/>
              <p:cNvSpPr txBox="true"/>
              <p:nvPr/>
            </p:nvSpPr>
            <p:spPr>
              <a:xfrm>
                <a:off x="0" y="-28575"/>
                <a:ext cx="2833836" cy="1082077"/>
              </a:xfrm>
              <a:prstGeom prst="rect">
                <a:avLst/>
              </a:prstGeom>
            </p:spPr>
            <p:txBody>
              <a:bodyPr anchor="ctr" rtlCol="false" tIns="50800" lIns="50800" bIns="50800" rIns="50800"/>
              <a:lstStyle/>
              <a:p>
                <a:pPr algn="ctr">
                  <a:lnSpc>
                    <a:spcPts val="1960"/>
                  </a:lnSpc>
                </a:pPr>
              </a:p>
            </p:txBody>
          </p:sp>
        </p:grpSp>
        <p:grpSp>
          <p:nvGrpSpPr>
            <p:cNvPr name="Group 17" id="17"/>
            <p:cNvGrpSpPr/>
            <p:nvPr/>
          </p:nvGrpSpPr>
          <p:grpSpPr>
            <a:xfrm rot="0">
              <a:off x="1239553" y="124983"/>
              <a:ext cx="533686" cy="152362"/>
              <a:chOff x="0" y="0"/>
              <a:chExt cx="2207808" cy="630305"/>
            </a:xfrm>
          </p:grpSpPr>
          <p:sp>
            <p:nvSpPr>
              <p:cNvPr name="Freeform 18" id="18"/>
              <p:cNvSpPr/>
              <p:nvPr/>
            </p:nvSpPr>
            <p:spPr>
              <a:xfrm flipH="false" flipV="false" rot="0">
                <a:off x="0" y="0"/>
                <a:ext cx="2207808" cy="630305"/>
              </a:xfrm>
              <a:custGeom>
                <a:avLst/>
                <a:gdLst/>
                <a:ahLst/>
                <a:cxnLst/>
                <a:rect r="r" b="b" t="t" l="l"/>
                <a:pathLst>
                  <a:path h="630305" w="2207808">
                    <a:moveTo>
                      <a:pt x="0" y="0"/>
                    </a:moveTo>
                    <a:lnTo>
                      <a:pt x="2207808" y="0"/>
                    </a:lnTo>
                    <a:lnTo>
                      <a:pt x="2207808" y="630305"/>
                    </a:lnTo>
                    <a:lnTo>
                      <a:pt x="0" y="630305"/>
                    </a:lnTo>
                    <a:close/>
                  </a:path>
                </a:pathLst>
              </a:custGeom>
              <a:solidFill>
                <a:srgbClr val="18D97F"/>
              </a:solidFill>
            </p:spPr>
          </p:sp>
          <p:sp>
            <p:nvSpPr>
              <p:cNvPr name="TextBox 19" id="19"/>
              <p:cNvSpPr txBox="true"/>
              <p:nvPr/>
            </p:nvSpPr>
            <p:spPr>
              <a:xfrm>
                <a:off x="0" y="-28575"/>
                <a:ext cx="2207808" cy="658880"/>
              </a:xfrm>
              <a:prstGeom prst="rect">
                <a:avLst/>
              </a:prstGeom>
            </p:spPr>
            <p:txBody>
              <a:bodyPr anchor="ctr" rtlCol="false" tIns="50800" lIns="50800" bIns="50800" rIns="50800"/>
              <a:lstStyle/>
              <a:p>
                <a:pPr algn="ctr">
                  <a:lnSpc>
                    <a:spcPts val="1960"/>
                  </a:lnSpc>
                </a:pPr>
              </a:p>
            </p:txBody>
          </p:sp>
        </p:grpSp>
        <p:sp>
          <p:nvSpPr>
            <p:cNvPr name="TextBox 20" id="20"/>
            <p:cNvSpPr txBox="true"/>
            <p:nvPr/>
          </p:nvSpPr>
          <p:spPr>
            <a:xfrm rot="0">
              <a:off x="1239553" y="365668"/>
              <a:ext cx="781766" cy="148071"/>
            </a:xfrm>
            <a:prstGeom prst="rect">
              <a:avLst/>
            </a:prstGeom>
          </p:spPr>
          <p:txBody>
            <a:bodyPr anchor="t" rtlCol="false" tIns="0" lIns="0" bIns="0" rIns="0">
              <a:spAutoFit/>
            </a:bodyPr>
            <a:lstStyle/>
            <a:p>
              <a:pPr algn="l">
                <a:lnSpc>
                  <a:spcPts val="896"/>
                </a:lnSpc>
              </a:pPr>
              <a:r>
                <a:rPr lang="en-US" sz="800">
                  <a:solidFill>
                    <a:srgbClr val="FFFFFF"/>
                  </a:solidFill>
                  <a:latin typeface="Montserrat Classic"/>
                  <a:ea typeface="Montserrat Classic"/>
                  <a:cs typeface="Montserrat Classic"/>
                  <a:sym typeface="Montserrat Classic"/>
                </a:rPr>
                <a:t>Page 04</a:t>
              </a:r>
            </a:p>
          </p:txBody>
        </p:sp>
      </p:grpSp>
      <p:sp>
        <p:nvSpPr>
          <p:cNvPr name="TextBox 21" id="21"/>
          <p:cNvSpPr txBox="true"/>
          <p:nvPr/>
        </p:nvSpPr>
        <p:spPr>
          <a:xfrm rot="0">
            <a:off x="755985" y="4565008"/>
            <a:ext cx="4510281" cy="449580"/>
          </a:xfrm>
          <a:prstGeom prst="rect">
            <a:avLst/>
          </a:prstGeom>
        </p:spPr>
        <p:txBody>
          <a:bodyPr anchor="t" rtlCol="false" tIns="0" lIns="0" bIns="0" rIns="0">
            <a:spAutoFit/>
          </a:bodyPr>
          <a:lstStyle/>
          <a:p>
            <a:pPr algn="l">
              <a:lnSpc>
                <a:spcPts val="3359"/>
              </a:lnSpc>
            </a:pPr>
            <a:r>
              <a:rPr lang="en-US" sz="2999" b="true">
                <a:solidFill>
                  <a:srgbClr val="1E1E1E"/>
                </a:solidFill>
                <a:latin typeface="Poppins Bold"/>
                <a:ea typeface="Poppins Bold"/>
                <a:cs typeface="Poppins Bold"/>
                <a:sym typeface="Poppins Bold"/>
              </a:rPr>
              <a:t>Data Cleaning Process</a:t>
            </a:r>
          </a:p>
        </p:txBody>
      </p:sp>
      <p:sp>
        <p:nvSpPr>
          <p:cNvPr name="TextBox 22" id="22"/>
          <p:cNvSpPr txBox="true"/>
          <p:nvPr/>
        </p:nvSpPr>
        <p:spPr>
          <a:xfrm rot="0">
            <a:off x="756000" y="5166053"/>
            <a:ext cx="6211975" cy="4815840"/>
          </a:xfrm>
          <a:prstGeom prst="rect">
            <a:avLst/>
          </a:prstGeom>
        </p:spPr>
        <p:txBody>
          <a:bodyPr anchor="t" rtlCol="false" tIns="0" lIns="0" bIns="0" rIns="0">
            <a:spAutoFit/>
          </a:bodyPr>
          <a:lstStyle/>
          <a:p>
            <a:pPr algn="l">
              <a:lnSpc>
                <a:spcPts val="1650"/>
              </a:lnSpc>
            </a:pPr>
            <a:r>
              <a:rPr lang="en-US" sz="1100">
                <a:solidFill>
                  <a:srgbClr val="000000"/>
                </a:solidFill>
                <a:latin typeface="Montserrat"/>
                <a:ea typeface="Montserrat"/>
                <a:cs typeface="Montserrat"/>
                <a:sym typeface="Montserrat"/>
              </a:rPr>
              <a:t>Data cleaning was a critical phase of the project, ensuring the accuracy and consistency of information stored within the HMS database. The process involved identifying and addressing multiple data quality issues to create a reliable foundation for analysis.</a:t>
            </a:r>
          </a:p>
          <a:p>
            <a:pPr algn="l">
              <a:lnSpc>
                <a:spcPts val="1650"/>
              </a:lnSpc>
            </a:pPr>
            <a:r>
              <a:rPr lang="en-US" sz="1100">
                <a:solidFill>
                  <a:srgbClr val="000000"/>
                </a:solidFill>
                <a:latin typeface="Montserrat"/>
                <a:ea typeface="Montserrat"/>
                <a:cs typeface="Montserrat"/>
                <a:sym typeface="Montserrat"/>
              </a:rPr>
              <a:t>Key tasks included:</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Duplicate Record Removal:</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Identified duplicate patient records using SQL queries based on matching first names, dates of birth, and phone numbers.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Eliminated redundant entries while preserving valid data.</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It was observed that the data had no duplicate values.</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Standardizing Formats: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Converted all email addresses to lowercase using SQL LOWER() function.</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Validated phone numbers and replaced invalid entries with placeholders.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Some of the entries were erroneous (e.g., '32/13/2023' &amp; ‘abcdate’) which was replaced with valid formats.</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Correcting Invalid Dates: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Data was imported from csv file, using import data function in MySql, which is why the date column was first created in VarChar data type. Once the data was imported, a new column for date was made in DATE datatype and the entries were copied to the new column for further analysis.</a:t>
            </a:r>
          </a:p>
          <a:p>
            <a:pPr algn="l">
              <a:lnSpc>
                <a:spcPts val="1650"/>
              </a:lnSpc>
            </a:pPr>
          </a:p>
        </p:txBody>
      </p:sp>
      <p:sp>
        <p:nvSpPr>
          <p:cNvPr name="TextBox 23" id="23"/>
          <p:cNvSpPr txBox="true"/>
          <p:nvPr/>
        </p:nvSpPr>
        <p:spPr>
          <a:xfrm rot="0">
            <a:off x="5292491" y="10465102"/>
            <a:ext cx="2195509" cy="79124"/>
          </a:xfrm>
          <a:prstGeom prst="rect">
            <a:avLst/>
          </a:prstGeom>
        </p:spPr>
        <p:txBody>
          <a:bodyPr anchor="t" rtlCol="false" tIns="0" lIns="0" bIns="0" rIns="0">
            <a:spAutoFit/>
          </a:bodyPr>
          <a:lstStyle/>
          <a:p>
            <a:pPr algn="r" marL="0" indent="0" lvl="0">
              <a:lnSpc>
                <a:spcPts val="672"/>
              </a:lnSpc>
              <a:spcBef>
                <a:spcPct val="0"/>
              </a:spcBef>
            </a:pPr>
            <a:r>
              <a:rPr lang="en-US" sz="600">
                <a:solidFill>
                  <a:srgbClr val="FFFFFF"/>
                </a:solidFill>
                <a:latin typeface="Montserrat Classic"/>
                <a:ea typeface="Montserrat Classic"/>
                <a:cs typeface="Montserrat Classic"/>
                <a:sym typeface="Montserrat Classic"/>
              </a:rPr>
              <a:t>https://github.com/arainjav/HospitalManagementSystem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27437" y="756000"/>
            <a:ext cx="1661754" cy="1102801"/>
          </a:xfrm>
          <a:custGeom>
            <a:avLst/>
            <a:gdLst/>
            <a:ahLst/>
            <a:cxnLst/>
            <a:rect r="r" b="b" t="t" l="l"/>
            <a:pathLst>
              <a:path h="1102801" w="1661754">
                <a:moveTo>
                  <a:pt x="0" y="0"/>
                </a:moveTo>
                <a:lnTo>
                  <a:pt x="1661755" y="0"/>
                </a:lnTo>
                <a:lnTo>
                  <a:pt x="1661755" y="1102801"/>
                </a:lnTo>
                <a:lnTo>
                  <a:pt x="0" y="110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35399" y="2588383"/>
            <a:ext cx="5504065" cy="1465457"/>
            <a:chOff x="0" y="0"/>
            <a:chExt cx="7338754" cy="1953943"/>
          </a:xfrm>
        </p:grpSpPr>
        <p:sp>
          <p:nvSpPr>
            <p:cNvPr name="Freeform 4" id="4"/>
            <p:cNvSpPr/>
            <p:nvPr/>
          </p:nvSpPr>
          <p:spPr>
            <a:xfrm flipH="false" flipV="false" rot="0">
              <a:off x="0" y="0"/>
              <a:ext cx="7338754" cy="1953943"/>
            </a:xfrm>
            <a:custGeom>
              <a:avLst/>
              <a:gdLst/>
              <a:ahLst/>
              <a:cxnLst/>
              <a:rect r="r" b="b" t="t" l="l"/>
              <a:pathLst>
                <a:path h="1953943" w="7338754">
                  <a:moveTo>
                    <a:pt x="0" y="0"/>
                  </a:moveTo>
                  <a:lnTo>
                    <a:pt x="7338754" y="0"/>
                  </a:lnTo>
                  <a:lnTo>
                    <a:pt x="7338754" y="1953943"/>
                  </a:lnTo>
                  <a:lnTo>
                    <a:pt x="0" y="1953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20502" y="836853"/>
              <a:ext cx="1476019" cy="495786"/>
            </a:xfrm>
            <a:prstGeom prst="rect">
              <a:avLst/>
            </a:prstGeom>
          </p:spPr>
          <p:txBody>
            <a:bodyPr anchor="t" rtlCol="false" tIns="0" lIns="0" bIns="0" rIns="0">
              <a:spAutoFit/>
            </a:bodyPr>
            <a:lstStyle/>
            <a:p>
              <a:pPr algn="l">
                <a:lnSpc>
                  <a:spcPts val="1501"/>
                </a:lnSpc>
              </a:pPr>
              <a:r>
                <a:rPr lang="en-US" sz="1001">
                  <a:solidFill>
                    <a:srgbClr val="FFFFFF"/>
                  </a:solidFill>
                  <a:latin typeface="Montserrat"/>
                  <a:ea typeface="Montserrat"/>
                  <a:cs typeface="Montserrat"/>
                  <a:sym typeface="Montserrat"/>
                </a:rPr>
                <a:t>Duplicate Removal</a:t>
              </a:r>
            </a:p>
          </p:txBody>
        </p:sp>
        <p:sp>
          <p:nvSpPr>
            <p:cNvPr name="TextBox 6" id="6"/>
            <p:cNvSpPr txBox="true"/>
            <p:nvPr/>
          </p:nvSpPr>
          <p:spPr>
            <a:xfrm rot="0">
              <a:off x="2211351" y="855903"/>
              <a:ext cx="1476019" cy="593800"/>
            </a:xfrm>
            <a:prstGeom prst="rect">
              <a:avLst/>
            </a:prstGeom>
          </p:spPr>
          <p:txBody>
            <a:bodyPr anchor="t" rtlCol="false" tIns="0" lIns="0" bIns="0" rIns="0">
              <a:spAutoFit/>
            </a:bodyPr>
            <a:lstStyle/>
            <a:p>
              <a:pPr algn="l">
                <a:lnSpc>
                  <a:spcPts val="1245"/>
                </a:lnSpc>
              </a:pPr>
              <a:r>
                <a:rPr lang="en-US" sz="830">
                  <a:solidFill>
                    <a:srgbClr val="041840"/>
                  </a:solidFill>
                  <a:latin typeface="Montserrat"/>
                  <a:ea typeface="Montserrat"/>
                  <a:cs typeface="Montserrat"/>
                  <a:sym typeface="Montserrat"/>
                </a:rPr>
                <a:t>Standardizing Formats &amp; Handling Missing Data</a:t>
              </a:r>
            </a:p>
          </p:txBody>
        </p:sp>
        <p:sp>
          <p:nvSpPr>
            <p:cNvPr name="TextBox 7" id="7"/>
            <p:cNvSpPr txBox="true"/>
            <p:nvPr/>
          </p:nvSpPr>
          <p:spPr>
            <a:xfrm rot="0">
              <a:off x="4005641" y="836853"/>
              <a:ext cx="1476019" cy="495786"/>
            </a:xfrm>
            <a:prstGeom prst="rect">
              <a:avLst/>
            </a:prstGeom>
          </p:spPr>
          <p:txBody>
            <a:bodyPr anchor="t" rtlCol="false" tIns="0" lIns="0" bIns="0" rIns="0">
              <a:spAutoFit/>
            </a:bodyPr>
            <a:lstStyle/>
            <a:p>
              <a:pPr algn="l">
                <a:lnSpc>
                  <a:spcPts val="1501"/>
                </a:lnSpc>
              </a:pPr>
              <a:r>
                <a:rPr lang="en-US" sz="1001">
                  <a:solidFill>
                    <a:srgbClr val="FFFFFF"/>
                  </a:solidFill>
                  <a:latin typeface="Montserrat"/>
                  <a:ea typeface="Montserrat"/>
                  <a:cs typeface="Montserrat"/>
                  <a:sym typeface="Montserrat"/>
                </a:rPr>
                <a:t>Correcting Invalid Date</a:t>
              </a:r>
            </a:p>
          </p:txBody>
        </p:sp>
        <p:sp>
          <p:nvSpPr>
            <p:cNvPr name="TextBox 8" id="8"/>
            <p:cNvSpPr txBox="true"/>
            <p:nvPr/>
          </p:nvSpPr>
          <p:spPr>
            <a:xfrm rot="0">
              <a:off x="5721149" y="768250"/>
              <a:ext cx="1476019" cy="750056"/>
            </a:xfrm>
            <a:prstGeom prst="rect">
              <a:avLst/>
            </a:prstGeom>
          </p:spPr>
          <p:txBody>
            <a:bodyPr anchor="t" rtlCol="false" tIns="0" lIns="0" bIns="0" rIns="0">
              <a:spAutoFit/>
            </a:bodyPr>
            <a:lstStyle/>
            <a:p>
              <a:pPr algn="l">
                <a:lnSpc>
                  <a:spcPts val="1501"/>
                </a:lnSpc>
              </a:pPr>
              <a:r>
                <a:rPr lang="en-US" sz="1001">
                  <a:solidFill>
                    <a:srgbClr val="041840"/>
                  </a:solidFill>
                  <a:latin typeface="Montserrat"/>
                  <a:ea typeface="Montserrat"/>
                  <a:cs typeface="Montserrat"/>
                  <a:sym typeface="Montserrat"/>
                </a:rPr>
                <a:t>Normalization</a:t>
              </a:r>
            </a:p>
            <a:p>
              <a:pPr algn="l">
                <a:lnSpc>
                  <a:spcPts val="1501"/>
                </a:lnSpc>
              </a:pPr>
              <a:r>
                <a:rPr lang="en-US" sz="1001">
                  <a:solidFill>
                    <a:srgbClr val="041840"/>
                  </a:solidFill>
                  <a:latin typeface="Montserrat"/>
                  <a:ea typeface="Montserrat"/>
                  <a:cs typeface="Montserrat"/>
                  <a:sym typeface="Montserrat"/>
                </a:rPr>
                <a:t>&amp; Integrity Checks</a:t>
              </a:r>
            </a:p>
          </p:txBody>
        </p:sp>
        <p:sp>
          <p:nvSpPr>
            <p:cNvPr name="TextBox 9" id="9"/>
            <p:cNvSpPr txBox="true"/>
            <p:nvPr/>
          </p:nvSpPr>
          <p:spPr>
            <a:xfrm rot="0">
              <a:off x="3943191" y="142167"/>
              <a:ext cx="448819" cy="378456"/>
            </a:xfrm>
            <a:prstGeom prst="rect">
              <a:avLst/>
            </a:prstGeom>
          </p:spPr>
          <p:txBody>
            <a:bodyPr anchor="t" rtlCol="false" tIns="0" lIns="0" bIns="0" rIns="0">
              <a:spAutoFit/>
            </a:bodyPr>
            <a:lstStyle/>
            <a:p>
              <a:pPr algn="l">
                <a:lnSpc>
                  <a:spcPts val="2457"/>
                </a:lnSpc>
              </a:pPr>
              <a:r>
                <a:rPr lang="en-US" sz="1638" b="true">
                  <a:solidFill>
                    <a:srgbClr val="FFFFFF"/>
                  </a:solidFill>
                  <a:latin typeface="Poppins Bold"/>
                  <a:ea typeface="Poppins Bold"/>
                  <a:cs typeface="Poppins Bold"/>
                  <a:sym typeface="Poppins Bold"/>
                </a:rPr>
                <a:t>03.</a:t>
              </a:r>
            </a:p>
          </p:txBody>
        </p:sp>
        <p:sp>
          <p:nvSpPr>
            <p:cNvPr name="TextBox 10" id="10"/>
            <p:cNvSpPr txBox="true"/>
            <p:nvPr/>
          </p:nvSpPr>
          <p:spPr>
            <a:xfrm rot="0">
              <a:off x="5721149" y="142167"/>
              <a:ext cx="448819" cy="378456"/>
            </a:xfrm>
            <a:prstGeom prst="rect">
              <a:avLst/>
            </a:prstGeom>
          </p:spPr>
          <p:txBody>
            <a:bodyPr anchor="t" rtlCol="false" tIns="0" lIns="0" bIns="0" rIns="0">
              <a:spAutoFit/>
            </a:bodyPr>
            <a:lstStyle/>
            <a:p>
              <a:pPr algn="l">
                <a:lnSpc>
                  <a:spcPts val="2457"/>
                </a:lnSpc>
              </a:pPr>
              <a:r>
                <a:rPr lang="en-US" sz="1638" b="true">
                  <a:solidFill>
                    <a:srgbClr val="041840"/>
                  </a:solidFill>
                  <a:latin typeface="Poppins Bold"/>
                  <a:ea typeface="Poppins Bold"/>
                  <a:cs typeface="Poppins Bold"/>
                  <a:sym typeface="Poppins Bold"/>
                </a:rPr>
                <a:t>04.</a:t>
              </a:r>
            </a:p>
          </p:txBody>
        </p:sp>
        <p:sp>
          <p:nvSpPr>
            <p:cNvPr name="TextBox 11" id="11"/>
            <p:cNvSpPr txBox="true"/>
            <p:nvPr/>
          </p:nvSpPr>
          <p:spPr>
            <a:xfrm rot="0">
              <a:off x="2164272" y="168755"/>
              <a:ext cx="448819" cy="378456"/>
            </a:xfrm>
            <a:prstGeom prst="rect">
              <a:avLst/>
            </a:prstGeom>
          </p:spPr>
          <p:txBody>
            <a:bodyPr anchor="t" rtlCol="false" tIns="0" lIns="0" bIns="0" rIns="0">
              <a:spAutoFit/>
            </a:bodyPr>
            <a:lstStyle/>
            <a:p>
              <a:pPr algn="l">
                <a:lnSpc>
                  <a:spcPts val="2457"/>
                </a:lnSpc>
              </a:pPr>
              <a:r>
                <a:rPr lang="en-US" sz="1638" b="true">
                  <a:solidFill>
                    <a:srgbClr val="041840"/>
                  </a:solidFill>
                  <a:latin typeface="Poppins Bold"/>
                  <a:ea typeface="Poppins Bold"/>
                  <a:cs typeface="Poppins Bold"/>
                  <a:sym typeface="Poppins Bold"/>
                </a:rPr>
                <a:t>02.</a:t>
              </a:r>
            </a:p>
          </p:txBody>
        </p:sp>
        <p:sp>
          <p:nvSpPr>
            <p:cNvPr name="TextBox 12" id="12"/>
            <p:cNvSpPr txBox="true"/>
            <p:nvPr/>
          </p:nvSpPr>
          <p:spPr>
            <a:xfrm rot="0">
              <a:off x="417762" y="168755"/>
              <a:ext cx="448819" cy="378456"/>
            </a:xfrm>
            <a:prstGeom prst="rect">
              <a:avLst/>
            </a:prstGeom>
          </p:spPr>
          <p:txBody>
            <a:bodyPr anchor="t" rtlCol="false" tIns="0" lIns="0" bIns="0" rIns="0">
              <a:spAutoFit/>
            </a:bodyPr>
            <a:lstStyle/>
            <a:p>
              <a:pPr algn="l">
                <a:lnSpc>
                  <a:spcPts val="2457"/>
                </a:lnSpc>
              </a:pPr>
              <a:r>
                <a:rPr lang="en-US" sz="1638" b="true">
                  <a:solidFill>
                    <a:srgbClr val="FFFFFF"/>
                  </a:solidFill>
                  <a:latin typeface="Poppins Bold"/>
                  <a:ea typeface="Poppins Bold"/>
                  <a:cs typeface="Poppins Bold"/>
                  <a:sym typeface="Poppins Bold"/>
                </a:rPr>
                <a:t>01.</a:t>
              </a:r>
            </a:p>
          </p:txBody>
        </p:sp>
      </p:grpSp>
      <p:sp>
        <p:nvSpPr>
          <p:cNvPr name="TextBox 13" id="13"/>
          <p:cNvSpPr txBox="true"/>
          <p:nvPr/>
        </p:nvSpPr>
        <p:spPr>
          <a:xfrm rot="0">
            <a:off x="756000" y="518255"/>
            <a:ext cx="6211975" cy="2091690"/>
          </a:xfrm>
          <a:prstGeom prst="rect">
            <a:avLst/>
          </a:prstGeom>
        </p:spPr>
        <p:txBody>
          <a:bodyPr anchor="t" rtlCol="false" tIns="0" lIns="0" bIns="0" rIns="0">
            <a:spAutoFit/>
          </a:bodyPr>
          <a:lstStyle/>
          <a:p>
            <a:pPr algn="l">
              <a:lnSpc>
                <a:spcPts val="1650"/>
              </a:lnSpc>
            </a:pPr>
            <a:r>
              <a:rPr lang="en-US" sz="1100" b="true">
                <a:solidFill>
                  <a:srgbClr val="000000"/>
                </a:solidFill>
                <a:latin typeface="Montserrat Bold"/>
                <a:ea typeface="Montserrat Bold"/>
                <a:cs typeface="Montserrat Bold"/>
                <a:sym typeface="Montserrat Bold"/>
              </a:rPr>
              <a:t>Handling Missing Data:</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Removed patients without recorded appointments to maintain data relevance.</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Replaced null or blank values in city and state fields with 'Unknown' entries.</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Normalization and Integrity Checks: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Ensured data normalization to 3NF for consistency across tables.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Verified referential integrity between tables using foreign key constraints.</a:t>
            </a:r>
          </a:p>
          <a:p>
            <a:pPr algn="l">
              <a:lnSpc>
                <a:spcPts val="1650"/>
              </a:lnSpc>
            </a:pPr>
            <a:r>
              <a:rPr lang="en-US" sz="1100">
                <a:solidFill>
                  <a:srgbClr val="000000"/>
                </a:solidFill>
                <a:latin typeface="Montserrat"/>
                <a:ea typeface="Montserrat"/>
                <a:cs typeface="Montserrat"/>
                <a:sym typeface="Montserrat"/>
              </a:rPr>
              <a:t>Queries were developed to automate these processes, ensuring scalable and repeatable data cleaning methods for future expansions.</a:t>
            </a:r>
          </a:p>
          <a:p>
            <a:pPr algn="l">
              <a:lnSpc>
                <a:spcPts val="1650"/>
              </a:lnSpc>
            </a:pPr>
          </a:p>
        </p:txBody>
      </p:sp>
      <p:grpSp>
        <p:nvGrpSpPr>
          <p:cNvPr name="Group 14" id="14"/>
          <p:cNvGrpSpPr/>
          <p:nvPr/>
        </p:nvGrpSpPr>
        <p:grpSpPr>
          <a:xfrm rot="0">
            <a:off x="0" y="10228552"/>
            <a:ext cx="7560000" cy="2810492"/>
            <a:chOff x="0" y="0"/>
            <a:chExt cx="10080000" cy="3747323"/>
          </a:xfrm>
        </p:grpSpPr>
        <p:grpSp>
          <p:nvGrpSpPr>
            <p:cNvPr name="Group 15" id="15"/>
            <p:cNvGrpSpPr/>
            <p:nvPr/>
          </p:nvGrpSpPr>
          <p:grpSpPr>
            <a:xfrm rot="0">
              <a:off x="0" y="0"/>
              <a:ext cx="10080000" cy="3747323"/>
              <a:chOff x="0" y="0"/>
              <a:chExt cx="2833836" cy="1053502"/>
            </a:xfrm>
          </p:grpSpPr>
          <p:sp>
            <p:nvSpPr>
              <p:cNvPr name="Freeform 16" id="16"/>
              <p:cNvSpPr/>
              <p:nvPr/>
            </p:nvSpPr>
            <p:spPr>
              <a:xfrm flipH="false" flipV="false" rot="0">
                <a:off x="0" y="0"/>
                <a:ext cx="2833836" cy="1053502"/>
              </a:xfrm>
              <a:custGeom>
                <a:avLst/>
                <a:gdLst/>
                <a:ahLst/>
                <a:cxnLst/>
                <a:rect r="r" b="b" t="t" l="l"/>
                <a:pathLst>
                  <a:path h="1053502" w="2833836">
                    <a:moveTo>
                      <a:pt x="0" y="0"/>
                    </a:moveTo>
                    <a:lnTo>
                      <a:pt x="2833836" y="0"/>
                    </a:lnTo>
                    <a:lnTo>
                      <a:pt x="2833836" y="1053502"/>
                    </a:lnTo>
                    <a:lnTo>
                      <a:pt x="0" y="1053502"/>
                    </a:lnTo>
                    <a:close/>
                  </a:path>
                </a:pathLst>
              </a:custGeom>
              <a:solidFill>
                <a:srgbClr val="041840"/>
              </a:solidFill>
            </p:spPr>
          </p:sp>
          <p:sp>
            <p:nvSpPr>
              <p:cNvPr name="TextBox 17" id="17"/>
              <p:cNvSpPr txBox="true"/>
              <p:nvPr/>
            </p:nvSpPr>
            <p:spPr>
              <a:xfrm>
                <a:off x="0" y="-28575"/>
                <a:ext cx="2833836" cy="1082077"/>
              </a:xfrm>
              <a:prstGeom prst="rect">
                <a:avLst/>
              </a:prstGeom>
            </p:spPr>
            <p:txBody>
              <a:bodyPr anchor="ctr" rtlCol="false" tIns="50800" lIns="50800" bIns="50800" rIns="50800"/>
              <a:lstStyle/>
              <a:p>
                <a:pPr algn="ctr">
                  <a:lnSpc>
                    <a:spcPts val="1959"/>
                  </a:lnSpc>
                </a:pPr>
              </a:p>
            </p:txBody>
          </p:sp>
        </p:grpSp>
        <p:grpSp>
          <p:nvGrpSpPr>
            <p:cNvPr name="Group 18" id="18"/>
            <p:cNvGrpSpPr/>
            <p:nvPr/>
          </p:nvGrpSpPr>
          <p:grpSpPr>
            <a:xfrm rot="0">
              <a:off x="1185094" y="119492"/>
              <a:ext cx="510239" cy="145668"/>
              <a:chOff x="0" y="0"/>
              <a:chExt cx="2207808" cy="630305"/>
            </a:xfrm>
          </p:grpSpPr>
          <p:sp>
            <p:nvSpPr>
              <p:cNvPr name="Freeform 19" id="19"/>
              <p:cNvSpPr/>
              <p:nvPr/>
            </p:nvSpPr>
            <p:spPr>
              <a:xfrm flipH="false" flipV="false" rot="0">
                <a:off x="0" y="0"/>
                <a:ext cx="2207808" cy="630305"/>
              </a:xfrm>
              <a:custGeom>
                <a:avLst/>
                <a:gdLst/>
                <a:ahLst/>
                <a:cxnLst/>
                <a:rect r="r" b="b" t="t" l="l"/>
                <a:pathLst>
                  <a:path h="630305" w="2207808">
                    <a:moveTo>
                      <a:pt x="0" y="0"/>
                    </a:moveTo>
                    <a:lnTo>
                      <a:pt x="2207808" y="0"/>
                    </a:lnTo>
                    <a:lnTo>
                      <a:pt x="2207808" y="630305"/>
                    </a:lnTo>
                    <a:lnTo>
                      <a:pt x="0" y="630305"/>
                    </a:lnTo>
                    <a:close/>
                  </a:path>
                </a:pathLst>
              </a:custGeom>
              <a:solidFill>
                <a:srgbClr val="18D97F"/>
              </a:solidFill>
            </p:spPr>
          </p:sp>
          <p:sp>
            <p:nvSpPr>
              <p:cNvPr name="TextBox 20" id="20"/>
              <p:cNvSpPr txBox="true"/>
              <p:nvPr/>
            </p:nvSpPr>
            <p:spPr>
              <a:xfrm>
                <a:off x="0" y="-28575"/>
                <a:ext cx="2207808" cy="658880"/>
              </a:xfrm>
              <a:prstGeom prst="rect">
                <a:avLst/>
              </a:prstGeom>
            </p:spPr>
            <p:txBody>
              <a:bodyPr anchor="ctr" rtlCol="false" tIns="50800" lIns="50800" bIns="50800" rIns="50800"/>
              <a:lstStyle/>
              <a:p>
                <a:pPr algn="ctr">
                  <a:lnSpc>
                    <a:spcPts val="1959"/>
                  </a:lnSpc>
                </a:pPr>
              </a:p>
            </p:txBody>
          </p:sp>
        </p:grpSp>
        <p:sp>
          <p:nvSpPr>
            <p:cNvPr name="TextBox 21" id="21"/>
            <p:cNvSpPr txBox="true"/>
            <p:nvPr/>
          </p:nvSpPr>
          <p:spPr>
            <a:xfrm rot="0">
              <a:off x="1185094" y="340496"/>
              <a:ext cx="747420" cy="150672"/>
            </a:xfrm>
            <a:prstGeom prst="rect">
              <a:avLst/>
            </a:prstGeom>
          </p:spPr>
          <p:txBody>
            <a:bodyPr anchor="t" rtlCol="false" tIns="0" lIns="0" bIns="0" rIns="0">
              <a:spAutoFit/>
            </a:bodyPr>
            <a:lstStyle/>
            <a:p>
              <a:pPr algn="l">
                <a:lnSpc>
                  <a:spcPts val="856"/>
                </a:lnSpc>
              </a:pPr>
              <a:r>
                <a:rPr lang="en-US" sz="764">
                  <a:solidFill>
                    <a:srgbClr val="FFFFFF"/>
                  </a:solidFill>
                  <a:latin typeface="Montserrat Classic"/>
                  <a:ea typeface="Montserrat Classic"/>
                  <a:cs typeface="Montserrat Classic"/>
                  <a:sym typeface="Montserrat Classic"/>
                </a:rPr>
                <a:t>Page 05</a:t>
              </a:r>
            </a:p>
          </p:txBody>
        </p:sp>
      </p:grpSp>
      <p:grpSp>
        <p:nvGrpSpPr>
          <p:cNvPr name="Group 22" id="22"/>
          <p:cNvGrpSpPr/>
          <p:nvPr/>
        </p:nvGrpSpPr>
        <p:grpSpPr>
          <a:xfrm rot="0">
            <a:off x="7313295" y="3647122"/>
            <a:ext cx="618172" cy="813435"/>
            <a:chOff x="0" y="0"/>
            <a:chExt cx="824230" cy="1084580"/>
          </a:xfrm>
        </p:grpSpPr>
        <p:sp>
          <p:nvSpPr>
            <p:cNvPr name="Freeform 23" id="23"/>
            <p:cNvSpPr/>
            <p:nvPr/>
          </p:nvSpPr>
          <p:spPr>
            <a:xfrm flipH="false" flipV="false" rot="0">
              <a:off x="39370" y="45720"/>
              <a:ext cx="753110" cy="1004570"/>
            </a:xfrm>
            <a:custGeom>
              <a:avLst/>
              <a:gdLst/>
              <a:ahLst/>
              <a:cxnLst/>
              <a:rect r="r" b="b" t="t" l="l"/>
              <a:pathLst>
                <a:path h="1004570" w="753110">
                  <a:moveTo>
                    <a:pt x="162560" y="408940"/>
                  </a:moveTo>
                  <a:cubicBezTo>
                    <a:pt x="499110" y="547370"/>
                    <a:pt x="532130" y="563880"/>
                    <a:pt x="565150" y="589280"/>
                  </a:cubicBezTo>
                  <a:cubicBezTo>
                    <a:pt x="596900" y="613410"/>
                    <a:pt x="621030" y="641350"/>
                    <a:pt x="647700" y="671830"/>
                  </a:cubicBezTo>
                  <a:cubicBezTo>
                    <a:pt x="678180" y="706120"/>
                    <a:pt x="720090" y="741680"/>
                    <a:pt x="732790" y="788670"/>
                  </a:cubicBezTo>
                  <a:cubicBezTo>
                    <a:pt x="749300" y="842010"/>
                    <a:pt x="753110" y="946150"/>
                    <a:pt x="721360" y="977900"/>
                  </a:cubicBezTo>
                  <a:cubicBezTo>
                    <a:pt x="694690" y="1004570"/>
                    <a:pt x="618490" y="1002030"/>
                    <a:pt x="575310" y="986790"/>
                  </a:cubicBezTo>
                  <a:cubicBezTo>
                    <a:pt x="530860" y="971550"/>
                    <a:pt x="494030" y="920750"/>
                    <a:pt x="458470" y="885190"/>
                  </a:cubicBezTo>
                  <a:cubicBezTo>
                    <a:pt x="424180" y="849630"/>
                    <a:pt x="402590" y="822960"/>
                    <a:pt x="365760" y="774700"/>
                  </a:cubicBezTo>
                  <a:cubicBezTo>
                    <a:pt x="298450" y="687070"/>
                    <a:pt x="161290" y="488950"/>
                    <a:pt x="104140" y="393700"/>
                  </a:cubicBezTo>
                  <a:cubicBezTo>
                    <a:pt x="72390" y="339090"/>
                    <a:pt x="54610" y="308610"/>
                    <a:pt x="39370" y="261620"/>
                  </a:cubicBezTo>
                  <a:cubicBezTo>
                    <a:pt x="22860" y="210820"/>
                    <a:pt x="7620" y="137160"/>
                    <a:pt x="11430" y="99060"/>
                  </a:cubicBezTo>
                  <a:cubicBezTo>
                    <a:pt x="13970" y="77470"/>
                    <a:pt x="22860" y="62230"/>
                    <a:pt x="33020" y="48260"/>
                  </a:cubicBezTo>
                  <a:cubicBezTo>
                    <a:pt x="43180" y="34290"/>
                    <a:pt x="57150" y="20320"/>
                    <a:pt x="74930" y="13970"/>
                  </a:cubicBezTo>
                  <a:cubicBezTo>
                    <a:pt x="96520" y="5080"/>
                    <a:pt x="133350" y="1270"/>
                    <a:pt x="156210" y="6350"/>
                  </a:cubicBezTo>
                  <a:cubicBezTo>
                    <a:pt x="173990" y="10160"/>
                    <a:pt x="190500" y="19050"/>
                    <a:pt x="203200" y="33020"/>
                  </a:cubicBezTo>
                  <a:cubicBezTo>
                    <a:pt x="219710" y="49530"/>
                    <a:pt x="232410" y="77470"/>
                    <a:pt x="238760" y="106680"/>
                  </a:cubicBezTo>
                  <a:cubicBezTo>
                    <a:pt x="246380" y="142240"/>
                    <a:pt x="231140" y="193040"/>
                    <a:pt x="238760" y="233680"/>
                  </a:cubicBezTo>
                  <a:cubicBezTo>
                    <a:pt x="245110" y="276860"/>
                    <a:pt x="269240" y="307340"/>
                    <a:pt x="279400" y="358140"/>
                  </a:cubicBezTo>
                  <a:cubicBezTo>
                    <a:pt x="297180" y="433070"/>
                    <a:pt x="353060" y="599440"/>
                    <a:pt x="312420" y="645160"/>
                  </a:cubicBezTo>
                  <a:cubicBezTo>
                    <a:pt x="276860" y="687070"/>
                    <a:pt x="124460" y="688340"/>
                    <a:pt x="83820" y="652780"/>
                  </a:cubicBezTo>
                  <a:cubicBezTo>
                    <a:pt x="45720" y="619760"/>
                    <a:pt x="77470" y="510540"/>
                    <a:pt x="66040" y="452120"/>
                  </a:cubicBezTo>
                  <a:cubicBezTo>
                    <a:pt x="57150" y="403860"/>
                    <a:pt x="40640" y="374650"/>
                    <a:pt x="31750" y="326390"/>
                  </a:cubicBezTo>
                  <a:cubicBezTo>
                    <a:pt x="20320" y="261620"/>
                    <a:pt x="0" y="152400"/>
                    <a:pt x="11430" y="99060"/>
                  </a:cubicBezTo>
                  <a:cubicBezTo>
                    <a:pt x="19050" y="67310"/>
                    <a:pt x="34290" y="44450"/>
                    <a:pt x="52070" y="27940"/>
                  </a:cubicBezTo>
                  <a:cubicBezTo>
                    <a:pt x="66040" y="15240"/>
                    <a:pt x="83820" y="7620"/>
                    <a:pt x="101600" y="5080"/>
                  </a:cubicBezTo>
                  <a:cubicBezTo>
                    <a:pt x="118110" y="1270"/>
                    <a:pt x="137160" y="0"/>
                    <a:pt x="156210" y="6350"/>
                  </a:cubicBezTo>
                  <a:cubicBezTo>
                    <a:pt x="177800" y="13970"/>
                    <a:pt x="207010" y="35560"/>
                    <a:pt x="220980" y="54610"/>
                  </a:cubicBezTo>
                  <a:cubicBezTo>
                    <a:pt x="232410" y="69850"/>
                    <a:pt x="242570" y="104140"/>
                    <a:pt x="238760" y="106680"/>
                  </a:cubicBezTo>
                  <a:cubicBezTo>
                    <a:pt x="234950" y="109220"/>
                    <a:pt x="182880" y="34290"/>
                    <a:pt x="179070" y="36830"/>
                  </a:cubicBezTo>
                  <a:cubicBezTo>
                    <a:pt x="172720" y="40640"/>
                    <a:pt x="246380" y="186690"/>
                    <a:pt x="299720" y="273050"/>
                  </a:cubicBezTo>
                  <a:cubicBezTo>
                    <a:pt x="370840" y="391160"/>
                    <a:pt x="532130" y="572770"/>
                    <a:pt x="580390" y="673100"/>
                  </a:cubicBezTo>
                  <a:cubicBezTo>
                    <a:pt x="607060" y="726440"/>
                    <a:pt x="619760" y="762000"/>
                    <a:pt x="619760" y="806450"/>
                  </a:cubicBezTo>
                  <a:cubicBezTo>
                    <a:pt x="621030" y="850900"/>
                    <a:pt x="608330" y="933450"/>
                    <a:pt x="581660" y="939800"/>
                  </a:cubicBezTo>
                  <a:cubicBezTo>
                    <a:pt x="547370" y="948690"/>
                    <a:pt x="467360" y="814070"/>
                    <a:pt x="408940" y="769620"/>
                  </a:cubicBezTo>
                  <a:cubicBezTo>
                    <a:pt x="359410" y="731520"/>
                    <a:pt x="309880" y="707390"/>
                    <a:pt x="256540" y="683260"/>
                  </a:cubicBezTo>
                  <a:cubicBezTo>
                    <a:pt x="203200" y="659130"/>
                    <a:pt x="105410" y="666750"/>
                    <a:pt x="86360" y="626110"/>
                  </a:cubicBezTo>
                  <a:cubicBezTo>
                    <a:pt x="63500" y="580390"/>
                    <a:pt x="162560" y="408940"/>
                    <a:pt x="162560" y="408940"/>
                  </a:cubicBezTo>
                </a:path>
              </a:pathLst>
            </a:custGeom>
            <a:solidFill>
              <a:srgbClr val="FFFFFF">
                <a:alpha val="49804"/>
              </a:srgbClr>
            </a:solidFill>
            <a:ln cap="sq">
              <a:noFill/>
              <a:prstDash val="solid"/>
              <a:miter/>
            </a:ln>
          </p:spPr>
        </p:sp>
      </p:grpSp>
      <p:grpSp>
        <p:nvGrpSpPr>
          <p:cNvPr name="Group 24" id="24"/>
          <p:cNvGrpSpPr/>
          <p:nvPr/>
        </p:nvGrpSpPr>
        <p:grpSpPr>
          <a:xfrm rot="0">
            <a:off x="7259955" y="3694747"/>
            <a:ext cx="539115" cy="539115"/>
            <a:chOff x="0" y="0"/>
            <a:chExt cx="718820" cy="718820"/>
          </a:xfrm>
        </p:grpSpPr>
        <p:sp>
          <p:nvSpPr>
            <p:cNvPr name="Freeform 25" id="25"/>
            <p:cNvSpPr/>
            <p:nvPr/>
          </p:nvSpPr>
          <p:spPr>
            <a:xfrm flipH="false" flipV="false" rot="0">
              <a:off x="48260" y="41910"/>
              <a:ext cx="610870" cy="628650"/>
            </a:xfrm>
            <a:custGeom>
              <a:avLst/>
              <a:gdLst/>
              <a:ahLst/>
              <a:cxnLst/>
              <a:rect r="r" b="b" t="t" l="l"/>
              <a:pathLst>
                <a:path h="628650" w="610870">
                  <a:moveTo>
                    <a:pt x="610870" y="222250"/>
                  </a:moveTo>
                  <a:cubicBezTo>
                    <a:pt x="610870" y="419100"/>
                    <a:pt x="588010" y="468630"/>
                    <a:pt x="558800" y="506730"/>
                  </a:cubicBezTo>
                  <a:cubicBezTo>
                    <a:pt x="528320" y="544830"/>
                    <a:pt x="485140" y="579120"/>
                    <a:pt x="440690" y="599440"/>
                  </a:cubicBezTo>
                  <a:cubicBezTo>
                    <a:pt x="397510" y="618490"/>
                    <a:pt x="342900" y="628650"/>
                    <a:pt x="294640" y="626110"/>
                  </a:cubicBezTo>
                  <a:cubicBezTo>
                    <a:pt x="246380" y="622300"/>
                    <a:pt x="194310" y="607060"/>
                    <a:pt x="152400" y="581660"/>
                  </a:cubicBezTo>
                  <a:cubicBezTo>
                    <a:pt x="111760" y="556260"/>
                    <a:pt x="72390" y="516890"/>
                    <a:pt x="46990" y="476250"/>
                  </a:cubicBezTo>
                  <a:cubicBezTo>
                    <a:pt x="22860" y="434340"/>
                    <a:pt x="6350" y="382270"/>
                    <a:pt x="2540" y="334010"/>
                  </a:cubicBezTo>
                  <a:cubicBezTo>
                    <a:pt x="0" y="285750"/>
                    <a:pt x="10160" y="231140"/>
                    <a:pt x="29210" y="187960"/>
                  </a:cubicBezTo>
                  <a:cubicBezTo>
                    <a:pt x="49530" y="143510"/>
                    <a:pt x="83820" y="100330"/>
                    <a:pt x="121920" y="69850"/>
                  </a:cubicBezTo>
                  <a:cubicBezTo>
                    <a:pt x="160020" y="40640"/>
                    <a:pt x="209550" y="17780"/>
                    <a:pt x="257810" y="8890"/>
                  </a:cubicBezTo>
                  <a:cubicBezTo>
                    <a:pt x="304800" y="0"/>
                    <a:pt x="360680" y="3810"/>
                    <a:pt x="406400" y="17780"/>
                  </a:cubicBezTo>
                  <a:cubicBezTo>
                    <a:pt x="452120" y="33020"/>
                    <a:pt x="533400" y="95250"/>
                    <a:pt x="533400" y="95250"/>
                  </a:cubicBezTo>
                </a:path>
              </a:pathLst>
            </a:custGeom>
            <a:solidFill>
              <a:srgbClr val="FFFFFF"/>
            </a:solidFill>
            <a:ln cap="sq">
              <a:noFill/>
              <a:prstDash val="solid"/>
              <a:miter/>
            </a:ln>
          </p:spPr>
        </p:sp>
      </p:grpSp>
      <p:grpSp>
        <p:nvGrpSpPr>
          <p:cNvPr name="Group 26" id="26"/>
          <p:cNvGrpSpPr/>
          <p:nvPr/>
        </p:nvGrpSpPr>
        <p:grpSpPr>
          <a:xfrm rot="0">
            <a:off x="7314247" y="3999547"/>
            <a:ext cx="302895" cy="302895"/>
            <a:chOff x="0" y="0"/>
            <a:chExt cx="403860" cy="403860"/>
          </a:xfrm>
        </p:grpSpPr>
        <p:sp>
          <p:nvSpPr>
            <p:cNvPr name="Freeform 27" id="27"/>
            <p:cNvSpPr/>
            <p:nvPr/>
          </p:nvSpPr>
          <p:spPr>
            <a:xfrm flipH="false" flipV="false" rot="0">
              <a:off x="49530" y="46990"/>
              <a:ext cx="299720" cy="307340"/>
            </a:xfrm>
            <a:custGeom>
              <a:avLst/>
              <a:gdLst/>
              <a:ahLst/>
              <a:cxnLst/>
              <a:rect r="r" b="b" t="t" l="l"/>
              <a:pathLst>
                <a:path h="307340" w="299720">
                  <a:moveTo>
                    <a:pt x="299720" y="107950"/>
                  </a:moveTo>
                  <a:cubicBezTo>
                    <a:pt x="299720" y="204470"/>
                    <a:pt x="288290" y="229870"/>
                    <a:pt x="274320" y="247650"/>
                  </a:cubicBezTo>
                  <a:cubicBezTo>
                    <a:pt x="259080" y="266700"/>
                    <a:pt x="237490" y="283210"/>
                    <a:pt x="215900" y="293370"/>
                  </a:cubicBezTo>
                  <a:cubicBezTo>
                    <a:pt x="194310" y="302260"/>
                    <a:pt x="167640" y="307340"/>
                    <a:pt x="144780" y="306070"/>
                  </a:cubicBezTo>
                  <a:cubicBezTo>
                    <a:pt x="120650" y="304800"/>
                    <a:pt x="95250" y="295910"/>
                    <a:pt x="74930" y="284480"/>
                  </a:cubicBezTo>
                  <a:cubicBezTo>
                    <a:pt x="54610" y="271780"/>
                    <a:pt x="35560" y="252730"/>
                    <a:pt x="22860" y="232410"/>
                  </a:cubicBezTo>
                  <a:cubicBezTo>
                    <a:pt x="11430" y="212090"/>
                    <a:pt x="2540" y="186690"/>
                    <a:pt x="1270" y="162560"/>
                  </a:cubicBezTo>
                  <a:cubicBezTo>
                    <a:pt x="0" y="139700"/>
                    <a:pt x="5080" y="113030"/>
                    <a:pt x="15240" y="91440"/>
                  </a:cubicBezTo>
                  <a:cubicBezTo>
                    <a:pt x="24130" y="69850"/>
                    <a:pt x="41910" y="48260"/>
                    <a:pt x="59690" y="34290"/>
                  </a:cubicBezTo>
                  <a:cubicBezTo>
                    <a:pt x="78740" y="19050"/>
                    <a:pt x="102870" y="7620"/>
                    <a:pt x="127000" y="3810"/>
                  </a:cubicBezTo>
                  <a:cubicBezTo>
                    <a:pt x="149860" y="0"/>
                    <a:pt x="176530" y="1270"/>
                    <a:pt x="199390" y="8890"/>
                  </a:cubicBezTo>
                  <a:cubicBezTo>
                    <a:pt x="222250" y="15240"/>
                    <a:pt x="261620" y="45720"/>
                    <a:pt x="261620" y="45720"/>
                  </a:cubicBezTo>
                </a:path>
              </a:pathLst>
            </a:custGeom>
            <a:solidFill>
              <a:srgbClr val="FFFFFF"/>
            </a:solidFill>
            <a:ln cap="sq">
              <a:noFill/>
              <a:prstDash val="solid"/>
              <a:miter/>
            </a:ln>
          </p:spPr>
        </p:sp>
      </p:grpSp>
      <p:grpSp>
        <p:nvGrpSpPr>
          <p:cNvPr name="Group 28" id="28"/>
          <p:cNvGrpSpPr/>
          <p:nvPr/>
        </p:nvGrpSpPr>
        <p:grpSpPr>
          <a:xfrm rot="0">
            <a:off x="7373303" y="4093845"/>
            <a:ext cx="302895" cy="302895"/>
            <a:chOff x="0" y="0"/>
            <a:chExt cx="403860" cy="403860"/>
          </a:xfrm>
        </p:grpSpPr>
        <p:sp>
          <p:nvSpPr>
            <p:cNvPr name="Freeform 29" id="29"/>
            <p:cNvSpPr/>
            <p:nvPr/>
          </p:nvSpPr>
          <p:spPr>
            <a:xfrm flipH="false" flipV="false" rot="0">
              <a:off x="49530" y="45720"/>
              <a:ext cx="298450" cy="308610"/>
            </a:xfrm>
            <a:custGeom>
              <a:avLst/>
              <a:gdLst/>
              <a:ahLst/>
              <a:cxnLst/>
              <a:rect r="r" b="b" t="t" l="l"/>
              <a:pathLst>
                <a:path h="308610" w="298450">
                  <a:moveTo>
                    <a:pt x="298450" y="109220"/>
                  </a:moveTo>
                  <a:cubicBezTo>
                    <a:pt x="298450" y="205740"/>
                    <a:pt x="288290" y="229870"/>
                    <a:pt x="273050" y="248920"/>
                  </a:cubicBezTo>
                  <a:cubicBezTo>
                    <a:pt x="259080" y="266700"/>
                    <a:pt x="237490" y="283210"/>
                    <a:pt x="215900" y="293370"/>
                  </a:cubicBezTo>
                  <a:cubicBezTo>
                    <a:pt x="194310" y="303530"/>
                    <a:pt x="167640" y="308610"/>
                    <a:pt x="143510" y="306070"/>
                  </a:cubicBezTo>
                  <a:cubicBezTo>
                    <a:pt x="120650" y="304800"/>
                    <a:pt x="93980" y="297180"/>
                    <a:pt x="74930" y="284480"/>
                  </a:cubicBezTo>
                  <a:cubicBezTo>
                    <a:pt x="54610" y="273050"/>
                    <a:pt x="35560" y="254000"/>
                    <a:pt x="22860" y="233680"/>
                  </a:cubicBezTo>
                  <a:cubicBezTo>
                    <a:pt x="10160" y="213360"/>
                    <a:pt x="2540" y="186690"/>
                    <a:pt x="1270" y="163830"/>
                  </a:cubicBezTo>
                  <a:cubicBezTo>
                    <a:pt x="0" y="139700"/>
                    <a:pt x="5080" y="113030"/>
                    <a:pt x="13970" y="91440"/>
                  </a:cubicBezTo>
                  <a:cubicBezTo>
                    <a:pt x="24130" y="69850"/>
                    <a:pt x="40640" y="49530"/>
                    <a:pt x="59690" y="34290"/>
                  </a:cubicBezTo>
                  <a:cubicBezTo>
                    <a:pt x="77470" y="20320"/>
                    <a:pt x="102870" y="8890"/>
                    <a:pt x="125730" y="5080"/>
                  </a:cubicBezTo>
                  <a:cubicBezTo>
                    <a:pt x="148590" y="0"/>
                    <a:pt x="176530" y="2540"/>
                    <a:pt x="198120" y="8890"/>
                  </a:cubicBezTo>
                  <a:cubicBezTo>
                    <a:pt x="220980" y="16510"/>
                    <a:pt x="261620" y="46990"/>
                    <a:pt x="261620" y="46990"/>
                  </a:cubicBezTo>
                </a:path>
              </a:pathLst>
            </a:custGeom>
            <a:solidFill>
              <a:srgbClr val="FFFFFF"/>
            </a:solidFill>
            <a:ln cap="sq">
              <a:noFill/>
              <a:prstDash val="solid"/>
              <a:miter/>
            </a:ln>
          </p:spPr>
        </p:sp>
      </p:grpSp>
      <p:grpSp>
        <p:nvGrpSpPr>
          <p:cNvPr name="Group 30" id="30"/>
          <p:cNvGrpSpPr/>
          <p:nvPr/>
        </p:nvGrpSpPr>
        <p:grpSpPr>
          <a:xfrm rot="0">
            <a:off x="7402830" y="4151947"/>
            <a:ext cx="302895" cy="302895"/>
            <a:chOff x="0" y="0"/>
            <a:chExt cx="403860" cy="403860"/>
          </a:xfrm>
        </p:grpSpPr>
        <p:sp>
          <p:nvSpPr>
            <p:cNvPr name="Freeform 31" id="31"/>
            <p:cNvSpPr/>
            <p:nvPr/>
          </p:nvSpPr>
          <p:spPr>
            <a:xfrm flipH="false" flipV="false" rot="0">
              <a:off x="49530" y="46990"/>
              <a:ext cx="298450" cy="307340"/>
            </a:xfrm>
            <a:custGeom>
              <a:avLst/>
              <a:gdLst/>
              <a:ahLst/>
              <a:cxnLst/>
              <a:rect r="r" b="b" t="t" l="l"/>
              <a:pathLst>
                <a:path h="307340" w="298450">
                  <a:moveTo>
                    <a:pt x="298450" y="107950"/>
                  </a:moveTo>
                  <a:cubicBezTo>
                    <a:pt x="298450" y="204470"/>
                    <a:pt x="287020" y="229870"/>
                    <a:pt x="273050" y="247650"/>
                  </a:cubicBezTo>
                  <a:cubicBezTo>
                    <a:pt x="257810" y="266700"/>
                    <a:pt x="237490" y="283210"/>
                    <a:pt x="215900" y="293370"/>
                  </a:cubicBezTo>
                  <a:cubicBezTo>
                    <a:pt x="194310" y="302260"/>
                    <a:pt x="167640" y="307340"/>
                    <a:pt x="143510" y="306070"/>
                  </a:cubicBezTo>
                  <a:cubicBezTo>
                    <a:pt x="120650" y="304800"/>
                    <a:pt x="93980" y="295910"/>
                    <a:pt x="73660" y="284480"/>
                  </a:cubicBezTo>
                  <a:cubicBezTo>
                    <a:pt x="53340" y="271780"/>
                    <a:pt x="34290" y="252730"/>
                    <a:pt x="22860" y="232410"/>
                  </a:cubicBezTo>
                  <a:cubicBezTo>
                    <a:pt x="10160" y="212090"/>
                    <a:pt x="2540" y="186690"/>
                    <a:pt x="1270" y="162560"/>
                  </a:cubicBezTo>
                  <a:cubicBezTo>
                    <a:pt x="0" y="139700"/>
                    <a:pt x="3810" y="113030"/>
                    <a:pt x="13970" y="91440"/>
                  </a:cubicBezTo>
                  <a:cubicBezTo>
                    <a:pt x="24130" y="69850"/>
                    <a:pt x="40640" y="48260"/>
                    <a:pt x="58420" y="34290"/>
                  </a:cubicBezTo>
                  <a:cubicBezTo>
                    <a:pt x="77470" y="19050"/>
                    <a:pt x="102870" y="7620"/>
                    <a:pt x="125730" y="3810"/>
                  </a:cubicBezTo>
                  <a:cubicBezTo>
                    <a:pt x="148590" y="0"/>
                    <a:pt x="175260" y="1270"/>
                    <a:pt x="198120" y="8890"/>
                  </a:cubicBezTo>
                  <a:cubicBezTo>
                    <a:pt x="220980" y="15240"/>
                    <a:pt x="260350" y="45720"/>
                    <a:pt x="260350" y="45720"/>
                  </a:cubicBezTo>
                </a:path>
              </a:pathLst>
            </a:custGeom>
            <a:solidFill>
              <a:srgbClr val="FFFFFF"/>
            </a:solidFill>
            <a:ln cap="sq">
              <a:noFill/>
              <a:prstDash val="solid"/>
              <a:miter/>
            </a:ln>
          </p:spPr>
        </p:sp>
      </p:grpSp>
      <p:grpSp>
        <p:nvGrpSpPr>
          <p:cNvPr name="Group 32" id="32"/>
          <p:cNvGrpSpPr/>
          <p:nvPr/>
        </p:nvGrpSpPr>
        <p:grpSpPr>
          <a:xfrm rot="0">
            <a:off x="7332345" y="5142547"/>
            <a:ext cx="302895" cy="302895"/>
            <a:chOff x="0" y="0"/>
            <a:chExt cx="403860" cy="403860"/>
          </a:xfrm>
        </p:grpSpPr>
        <p:sp>
          <p:nvSpPr>
            <p:cNvPr name="Freeform 33" id="33"/>
            <p:cNvSpPr/>
            <p:nvPr/>
          </p:nvSpPr>
          <p:spPr>
            <a:xfrm flipH="false" flipV="false" rot="0">
              <a:off x="49530" y="46990"/>
              <a:ext cx="298450" cy="307340"/>
            </a:xfrm>
            <a:custGeom>
              <a:avLst/>
              <a:gdLst/>
              <a:ahLst/>
              <a:cxnLst/>
              <a:rect r="r" b="b" t="t" l="l"/>
              <a:pathLst>
                <a:path h="307340" w="298450">
                  <a:moveTo>
                    <a:pt x="298450" y="107950"/>
                  </a:moveTo>
                  <a:cubicBezTo>
                    <a:pt x="298450" y="204470"/>
                    <a:pt x="288290" y="228600"/>
                    <a:pt x="273050" y="247650"/>
                  </a:cubicBezTo>
                  <a:cubicBezTo>
                    <a:pt x="259080" y="266700"/>
                    <a:pt x="237490" y="283210"/>
                    <a:pt x="215900" y="293370"/>
                  </a:cubicBezTo>
                  <a:cubicBezTo>
                    <a:pt x="194310" y="302260"/>
                    <a:pt x="167640" y="307340"/>
                    <a:pt x="143510" y="306070"/>
                  </a:cubicBezTo>
                  <a:cubicBezTo>
                    <a:pt x="120650" y="304800"/>
                    <a:pt x="93980" y="295910"/>
                    <a:pt x="73660" y="284480"/>
                  </a:cubicBezTo>
                  <a:cubicBezTo>
                    <a:pt x="54610" y="271780"/>
                    <a:pt x="35560" y="252730"/>
                    <a:pt x="22860" y="232410"/>
                  </a:cubicBezTo>
                  <a:cubicBezTo>
                    <a:pt x="10160" y="212090"/>
                    <a:pt x="2540" y="186690"/>
                    <a:pt x="1270" y="162560"/>
                  </a:cubicBezTo>
                  <a:cubicBezTo>
                    <a:pt x="0" y="139700"/>
                    <a:pt x="5080" y="113030"/>
                    <a:pt x="13970" y="91440"/>
                  </a:cubicBezTo>
                  <a:cubicBezTo>
                    <a:pt x="24130" y="69850"/>
                    <a:pt x="40640" y="48260"/>
                    <a:pt x="59690" y="34290"/>
                  </a:cubicBezTo>
                  <a:cubicBezTo>
                    <a:pt x="77470" y="19050"/>
                    <a:pt x="102870" y="7620"/>
                    <a:pt x="125730" y="3810"/>
                  </a:cubicBezTo>
                  <a:cubicBezTo>
                    <a:pt x="148590" y="0"/>
                    <a:pt x="176530" y="1270"/>
                    <a:pt x="198120" y="8890"/>
                  </a:cubicBezTo>
                  <a:cubicBezTo>
                    <a:pt x="220980" y="15240"/>
                    <a:pt x="260350" y="45720"/>
                    <a:pt x="260350" y="45720"/>
                  </a:cubicBezTo>
                </a:path>
              </a:pathLst>
            </a:custGeom>
            <a:solidFill>
              <a:srgbClr val="FFFFFF"/>
            </a:solidFill>
            <a:ln cap="sq">
              <a:noFill/>
              <a:prstDash val="solid"/>
              <a:miter/>
            </a:ln>
          </p:spPr>
        </p:sp>
      </p:grpSp>
      <p:grpSp>
        <p:nvGrpSpPr>
          <p:cNvPr name="Group 34" id="34"/>
          <p:cNvGrpSpPr/>
          <p:nvPr/>
        </p:nvGrpSpPr>
        <p:grpSpPr>
          <a:xfrm rot="0">
            <a:off x="7373303" y="5036820"/>
            <a:ext cx="302895" cy="302895"/>
            <a:chOff x="0" y="0"/>
            <a:chExt cx="403860" cy="403860"/>
          </a:xfrm>
        </p:grpSpPr>
        <p:sp>
          <p:nvSpPr>
            <p:cNvPr name="Freeform 35" id="35"/>
            <p:cNvSpPr/>
            <p:nvPr/>
          </p:nvSpPr>
          <p:spPr>
            <a:xfrm flipH="false" flipV="false" rot="0">
              <a:off x="49530" y="46990"/>
              <a:ext cx="298450" cy="307340"/>
            </a:xfrm>
            <a:custGeom>
              <a:avLst/>
              <a:gdLst/>
              <a:ahLst/>
              <a:cxnLst/>
              <a:rect r="r" b="b" t="t" l="l"/>
              <a:pathLst>
                <a:path h="307340" w="298450">
                  <a:moveTo>
                    <a:pt x="298450" y="109220"/>
                  </a:moveTo>
                  <a:cubicBezTo>
                    <a:pt x="298450" y="204470"/>
                    <a:pt x="288290" y="229870"/>
                    <a:pt x="273050" y="247650"/>
                  </a:cubicBezTo>
                  <a:cubicBezTo>
                    <a:pt x="259080" y="266700"/>
                    <a:pt x="237490" y="283210"/>
                    <a:pt x="215900" y="293370"/>
                  </a:cubicBezTo>
                  <a:cubicBezTo>
                    <a:pt x="194310" y="302260"/>
                    <a:pt x="167640" y="307340"/>
                    <a:pt x="143510" y="306070"/>
                  </a:cubicBezTo>
                  <a:cubicBezTo>
                    <a:pt x="120650" y="304800"/>
                    <a:pt x="93980" y="297180"/>
                    <a:pt x="74930" y="284480"/>
                  </a:cubicBezTo>
                  <a:cubicBezTo>
                    <a:pt x="54610" y="271780"/>
                    <a:pt x="35560" y="252730"/>
                    <a:pt x="22860" y="232410"/>
                  </a:cubicBezTo>
                  <a:cubicBezTo>
                    <a:pt x="10160" y="212090"/>
                    <a:pt x="2540" y="186690"/>
                    <a:pt x="1270" y="163830"/>
                  </a:cubicBezTo>
                  <a:cubicBezTo>
                    <a:pt x="0" y="139700"/>
                    <a:pt x="5080" y="113030"/>
                    <a:pt x="13970" y="91440"/>
                  </a:cubicBezTo>
                  <a:cubicBezTo>
                    <a:pt x="24130" y="69850"/>
                    <a:pt x="40640" y="48260"/>
                    <a:pt x="59690" y="34290"/>
                  </a:cubicBezTo>
                  <a:cubicBezTo>
                    <a:pt x="77470" y="19050"/>
                    <a:pt x="102870" y="8890"/>
                    <a:pt x="125730" y="3810"/>
                  </a:cubicBezTo>
                  <a:cubicBezTo>
                    <a:pt x="148590" y="0"/>
                    <a:pt x="176530" y="1270"/>
                    <a:pt x="198120" y="8890"/>
                  </a:cubicBezTo>
                  <a:cubicBezTo>
                    <a:pt x="220980" y="15240"/>
                    <a:pt x="261620" y="45720"/>
                    <a:pt x="261620" y="45720"/>
                  </a:cubicBezTo>
                </a:path>
              </a:pathLst>
            </a:custGeom>
            <a:solidFill>
              <a:srgbClr val="FFFFFF"/>
            </a:solidFill>
            <a:ln cap="sq">
              <a:noFill/>
              <a:prstDash val="solid"/>
              <a:miter/>
            </a:ln>
          </p:spPr>
        </p:sp>
      </p:grpSp>
      <p:grpSp>
        <p:nvGrpSpPr>
          <p:cNvPr name="Group 36" id="36"/>
          <p:cNvGrpSpPr/>
          <p:nvPr/>
        </p:nvGrpSpPr>
        <p:grpSpPr>
          <a:xfrm rot="0">
            <a:off x="7343775" y="4648200"/>
            <a:ext cx="520065" cy="733425"/>
            <a:chOff x="0" y="0"/>
            <a:chExt cx="693420" cy="977900"/>
          </a:xfrm>
        </p:grpSpPr>
        <p:sp>
          <p:nvSpPr>
            <p:cNvPr name="Freeform 37" id="37"/>
            <p:cNvSpPr/>
            <p:nvPr/>
          </p:nvSpPr>
          <p:spPr>
            <a:xfrm flipH="false" flipV="false" rot="0">
              <a:off x="44450" y="49530"/>
              <a:ext cx="603250" cy="877570"/>
            </a:xfrm>
            <a:custGeom>
              <a:avLst/>
              <a:gdLst/>
              <a:ahLst/>
              <a:cxnLst/>
              <a:rect r="r" b="b" t="t" l="l"/>
              <a:pathLst>
                <a:path h="877570" w="603250">
                  <a:moveTo>
                    <a:pt x="6350" y="675640"/>
                  </a:moveTo>
                  <a:cubicBezTo>
                    <a:pt x="50800" y="566420"/>
                    <a:pt x="111760" y="508000"/>
                    <a:pt x="147320" y="454660"/>
                  </a:cubicBezTo>
                  <a:cubicBezTo>
                    <a:pt x="182880" y="401320"/>
                    <a:pt x="217170" y="347980"/>
                    <a:pt x="242570" y="289560"/>
                  </a:cubicBezTo>
                  <a:cubicBezTo>
                    <a:pt x="269240" y="229870"/>
                    <a:pt x="279400" y="148590"/>
                    <a:pt x="304800" y="101600"/>
                  </a:cubicBezTo>
                  <a:cubicBezTo>
                    <a:pt x="322580" y="68580"/>
                    <a:pt x="340360" y="41910"/>
                    <a:pt x="365760" y="25400"/>
                  </a:cubicBezTo>
                  <a:cubicBezTo>
                    <a:pt x="391160" y="8890"/>
                    <a:pt x="429260" y="0"/>
                    <a:pt x="459740" y="2540"/>
                  </a:cubicBezTo>
                  <a:cubicBezTo>
                    <a:pt x="490220" y="5080"/>
                    <a:pt x="527050" y="20320"/>
                    <a:pt x="549910" y="40640"/>
                  </a:cubicBezTo>
                  <a:cubicBezTo>
                    <a:pt x="572770" y="60960"/>
                    <a:pt x="591820" y="95250"/>
                    <a:pt x="596900" y="125730"/>
                  </a:cubicBezTo>
                  <a:cubicBezTo>
                    <a:pt x="603250" y="154940"/>
                    <a:pt x="598170" y="194310"/>
                    <a:pt x="584200" y="220980"/>
                  </a:cubicBezTo>
                  <a:cubicBezTo>
                    <a:pt x="570230" y="248920"/>
                    <a:pt x="543560" y="276860"/>
                    <a:pt x="515620" y="290830"/>
                  </a:cubicBezTo>
                  <a:cubicBezTo>
                    <a:pt x="487680" y="303530"/>
                    <a:pt x="444500" y="306070"/>
                    <a:pt x="419100" y="303530"/>
                  </a:cubicBezTo>
                  <a:cubicBezTo>
                    <a:pt x="400050" y="300990"/>
                    <a:pt x="388620" y="297180"/>
                    <a:pt x="373380" y="287020"/>
                  </a:cubicBezTo>
                  <a:cubicBezTo>
                    <a:pt x="350520" y="271780"/>
                    <a:pt x="320040" y="237490"/>
                    <a:pt x="307340" y="214630"/>
                  </a:cubicBezTo>
                  <a:cubicBezTo>
                    <a:pt x="298450" y="198120"/>
                    <a:pt x="295910" y="185420"/>
                    <a:pt x="295910" y="166370"/>
                  </a:cubicBezTo>
                  <a:cubicBezTo>
                    <a:pt x="295910" y="139700"/>
                    <a:pt x="307340" y="95250"/>
                    <a:pt x="318770" y="72390"/>
                  </a:cubicBezTo>
                  <a:cubicBezTo>
                    <a:pt x="327660" y="55880"/>
                    <a:pt x="336550" y="45720"/>
                    <a:pt x="351790" y="35560"/>
                  </a:cubicBezTo>
                  <a:cubicBezTo>
                    <a:pt x="373380" y="20320"/>
                    <a:pt x="412750" y="2540"/>
                    <a:pt x="443230" y="1270"/>
                  </a:cubicBezTo>
                  <a:cubicBezTo>
                    <a:pt x="474980" y="1270"/>
                    <a:pt x="511810" y="12700"/>
                    <a:pt x="537210" y="30480"/>
                  </a:cubicBezTo>
                  <a:cubicBezTo>
                    <a:pt x="561340" y="48260"/>
                    <a:pt x="584200" y="80010"/>
                    <a:pt x="593090" y="109220"/>
                  </a:cubicBezTo>
                  <a:cubicBezTo>
                    <a:pt x="601980" y="138430"/>
                    <a:pt x="600710" y="165100"/>
                    <a:pt x="590550" y="207010"/>
                  </a:cubicBezTo>
                  <a:cubicBezTo>
                    <a:pt x="570230" y="292100"/>
                    <a:pt x="471170" y="490220"/>
                    <a:pt x="416560" y="579120"/>
                  </a:cubicBezTo>
                  <a:cubicBezTo>
                    <a:pt x="382270" y="635000"/>
                    <a:pt x="345440" y="661670"/>
                    <a:pt x="317500" y="704850"/>
                  </a:cubicBezTo>
                  <a:cubicBezTo>
                    <a:pt x="292100" y="746760"/>
                    <a:pt x="285750" y="805180"/>
                    <a:pt x="256540" y="834390"/>
                  </a:cubicBezTo>
                  <a:cubicBezTo>
                    <a:pt x="229870" y="859790"/>
                    <a:pt x="190500" y="875030"/>
                    <a:pt x="157480" y="876300"/>
                  </a:cubicBezTo>
                  <a:cubicBezTo>
                    <a:pt x="123190" y="877570"/>
                    <a:pt x="80010" y="861060"/>
                    <a:pt x="54610" y="842010"/>
                  </a:cubicBezTo>
                  <a:cubicBezTo>
                    <a:pt x="34290" y="828040"/>
                    <a:pt x="19050" y="807720"/>
                    <a:pt x="10160" y="783590"/>
                  </a:cubicBezTo>
                  <a:cubicBezTo>
                    <a:pt x="0" y="754380"/>
                    <a:pt x="6350" y="675640"/>
                    <a:pt x="6350" y="675640"/>
                  </a:cubicBezTo>
                </a:path>
              </a:pathLst>
            </a:custGeom>
            <a:solidFill>
              <a:srgbClr val="FFFFFF"/>
            </a:solidFill>
            <a:ln cap="sq">
              <a:noFill/>
              <a:prstDash val="solid"/>
              <a:miter/>
            </a:ln>
          </p:spPr>
        </p:sp>
      </p:grpSp>
      <p:grpSp>
        <p:nvGrpSpPr>
          <p:cNvPr name="Group 38" id="38"/>
          <p:cNvGrpSpPr/>
          <p:nvPr/>
        </p:nvGrpSpPr>
        <p:grpSpPr>
          <a:xfrm rot="0">
            <a:off x="7315200" y="3950970"/>
            <a:ext cx="691515" cy="971550"/>
            <a:chOff x="0" y="0"/>
            <a:chExt cx="922020" cy="1295400"/>
          </a:xfrm>
        </p:grpSpPr>
        <p:sp>
          <p:nvSpPr>
            <p:cNvPr name="Freeform 39" id="39"/>
            <p:cNvSpPr/>
            <p:nvPr/>
          </p:nvSpPr>
          <p:spPr>
            <a:xfrm flipH="false" flipV="false" rot="0">
              <a:off x="46990" y="48260"/>
              <a:ext cx="828040" cy="1201420"/>
            </a:xfrm>
            <a:custGeom>
              <a:avLst/>
              <a:gdLst/>
              <a:ahLst/>
              <a:cxnLst/>
              <a:rect r="r" b="b" t="t" l="l"/>
              <a:pathLst>
                <a:path h="1201420" w="828040">
                  <a:moveTo>
                    <a:pt x="223520" y="19050"/>
                  </a:moveTo>
                  <a:cubicBezTo>
                    <a:pt x="314960" y="72390"/>
                    <a:pt x="387350" y="133350"/>
                    <a:pt x="415290" y="186690"/>
                  </a:cubicBezTo>
                  <a:cubicBezTo>
                    <a:pt x="439420" y="234950"/>
                    <a:pt x="429260" y="290830"/>
                    <a:pt x="443230" y="344170"/>
                  </a:cubicBezTo>
                  <a:cubicBezTo>
                    <a:pt x="459740" y="401320"/>
                    <a:pt x="514350" y="514350"/>
                    <a:pt x="506730" y="519430"/>
                  </a:cubicBezTo>
                  <a:cubicBezTo>
                    <a:pt x="502920" y="520700"/>
                    <a:pt x="469900" y="474980"/>
                    <a:pt x="469900" y="474980"/>
                  </a:cubicBezTo>
                  <a:cubicBezTo>
                    <a:pt x="468630" y="476250"/>
                    <a:pt x="524510" y="529590"/>
                    <a:pt x="534670" y="561340"/>
                  </a:cubicBezTo>
                  <a:cubicBezTo>
                    <a:pt x="543560" y="594360"/>
                    <a:pt x="539750" y="638810"/>
                    <a:pt x="525780" y="669290"/>
                  </a:cubicBezTo>
                  <a:cubicBezTo>
                    <a:pt x="510540" y="699770"/>
                    <a:pt x="478790" y="730250"/>
                    <a:pt x="447040" y="744220"/>
                  </a:cubicBezTo>
                  <a:cubicBezTo>
                    <a:pt x="416560" y="756920"/>
                    <a:pt x="364490" y="753110"/>
                    <a:pt x="339090" y="748030"/>
                  </a:cubicBezTo>
                  <a:cubicBezTo>
                    <a:pt x="325120" y="745490"/>
                    <a:pt x="318770" y="742950"/>
                    <a:pt x="306070" y="732790"/>
                  </a:cubicBezTo>
                  <a:cubicBezTo>
                    <a:pt x="279400" y="711200"/>
                    <a:pt x="247650" y="642620"/>
                    <a:pt x="209550" y="599440"/>
                  </a:cubicBezTo>
                  <a:cubicBezTo>
                    <a:pt x="166370" y="551180"/>
                    <a:pt x="91440" y="514350"/>
                    <a:pt x="59690" y="461010"/>
                  </a:cubicBezTo>
                  <a:cubicBezTo>
                    <a:pt x="30480" y="412750"/>
                    <a:pt x="22860" y="344170"/>
                    <a:pt x="17780" y="299720"/>
                  </a:cubicBezTo>
                  <a:cubicBezTo>
                    <a:pt x="15240" y="267970"/>
                    <a:pt x="16510" y="242570"/>
                    <a:pt x="22860" y="218440"/>
                  </a:cubicBezTo>
                  <a:cubicBezTo>
                    <a:pt x="29210" y="194310"/>
                    <a:pt x="38100" y="171450"/>
                    <a:pt x="57150" y="153670"/>
                  </a:cubicBezTo>
                  <a:cubicBezTo>
                    <a:pt x="78740" y="132080"/>
                    <a:pt x="121920" y="109220"/>
                    <a:pt x="152400" y="104140"/>
                  </a:cubicBezTo>
                  <a:cubicBezTo>
                    <a:pt x="177800" y="99060"/>
                    <a:pt x="203200" y="104140"/>
                    <a:pt x="224790" y="111760"/>
                  </a:cubicBezTo>
                  <a:cubicBezTo>
                    <a:pt x="246380" y="120650"/>
                    <a:pt x="269240" y="133350"/>
                    <a:pt x="284480" y="153670"/>
                  </a:cubicBezTo>
                  <a:cubicBezTo>
                    <a:pt x="303530" y="177800"/>
                    <a:pt x="302260" y="220980"/>
                    <a:pt x="322580" y="255270"/>
                  </a:cubicBezTo>
                  <a:cubicBezTo>
                    <a:pt x="347980" y="295910"/>
                    <a:pt x="401320" y="334010"/>
                    <a:pt x="433070" y="378460"/>
                  </a:cubicBezTo>
                  <a:cubicBezTo>
                    <a:pt x="466090" y="424180"/>
                    <a:pt x="485140" y="482600"/>
                    <a:pt x="518160" y="527050"/>
                  </a:cubicBezTo>
                  <a:cubicBezTo>
                    <a:pt x="549910" y="571500"/>
                    <a:pt x="591820" y="591820"/>
                    <a:pt x="631190" y="646430"/>
                  </a:cubicBezTo>
                  <a:cubicBezTo>
                    <a:pt x="692150" y="734060"/>
                    <a:pt x="808990" y="938530"/>
                    <a:pt x="821690" y="1023620"/>
                  </a:cubicBezTo>
                  <a:cubicBezTo>
                    <a:pt x="828040" y="1065530"/>
                    <a:pt x="819150" y="1093470"/>
                    <a:pt x="803910" y="1120140"/>
                  </a:cubicBezTo>
                  <a:cubicBezTo>
                    <a:pt x="788670" y="1146810"/>
                    <a:pt x="760730" y="1173480"/>
                    <a:pt x="731520" y="1184910"/>
                  </a:cubicBezTo>
                  <a:cubicBezTo>
                    <a:pt x="703580" y="1197610"/>
                    <a:pt x="665480" y="1201420"/>
                    <a:pt x="635000" y="1193800"/>
                  </a:cubicBezTo>
                  <a:cubicBezTo>
                    <a:pt x="605790" y="1186180"/>
                    <a:pt x="572770" y="1165860"/>
                    <a:pt x="552450" y="1141730"/>
                  </a:cubicBezTo>
                  <a:cubicBezTo>
                    <a:pt x="533400" y="1118870"/>
                    <a:pt x="519430" y="1082040"/>
                    <a:pt x="518160" y="1051560"/>
                  </a:cubicBezTo>
                  <a:cubicBezTo>
                    <a:pt x="518160" y="1019810"/>
                    <a:pt x="533400" y="980440"/>
                    <a:pt x="546100" y="957580"/>
                  </a:cubicBezTo>
                  <a:cubicBezTo>
                    <a:pt x="556260" y="941070"/>
                    <a:pt x="565150" y="932180"/>
                    <a:pt x="581660" y="922020"/>
                  </a:cubicBezTo>
                  <a:cubicBezTo>
                    <a:pt x="603250" y="909320"/>
                    <a:pt x="647700" y="895350"/>
                    <a:pt x="674370" y="892810"/>
                  </a:cubicBezTo>
                  <a:cubicBezTo>
                    <a:pt x="692150" y="892810"/>
                    <a:pt x="704850" y="894080"/>
                    <a:pt x="722630" y="901700"/>
                  </a:cubicBezTo>
                  <a:cubicBezTo>
                    <a:pt x="746760" y="913130"/>
                    <a:pt x="782320" y="942340"/>
                    <a:pt x="798830" y="962660"/>
                  </a:cubicBezTo>
                  <a:cubicBezTo>
                    <a:pt x="810260" y="977900"/>
                    <a:pt x="814070" y="991870"/>
                    <a:pt x="819150" y="1008380"/>
                  </a:cubicBezTo>
                  <a:cubicBezTo>
                    <a:pt x="822960" y="1023620"/>
                    <a:pt x="825500" y="1038860"/>
                    <a:pt x="822960" y="1056640"/>
                  </a:cubicBezTo>
                  <a:cubicBezTo>
                    <a:pt x="819150" y="1083310"/>
                    <a:pt x="805180" y="1123950"/>
                    <a:pt x="784860" y="1146810"/>
                  </a:cubicBezTo>
                  <a:cubicBezTo>
                    <a:pt x="764540" y="1169670"/>
                    <a:pt x="730250" y="1188720"/>
                    <a:pt x="701040" y="1195070"/>
                  </a:cubicBezTo>
                  <a:cubicBezTo>
                    <a:pt x="670560" y="1201420"/>
                    <a:pt x="631190" y="1196340"/>
                    <a:pt x="604520" y="1182370"/>
                  </a:cubicBezTo>
                  <a:cubicBezTo>
                    <a:pt x="576580" y="1169670"/>
                    <a:pt x="558800" y="1148080"/>
                    <a:pt x="534670" y="1115060"/>
                  </a:cubicBezTo>
                  <a:cubicBezTo>
                    <a:pt x="490220" y="1052830"/>
                    <a:pt x="439420" y="894080"/>
                    <a:pt x="386080" y="820420"/>
                  </a:cubicBezTo>
                  <a:cubicBezTo>
                    <a:pt x="346710" y="767080"/>
                    <a:pt x="306070" y="755650"/>
                    <a:pt x="261620" y="697230"/>
                  </a:cubicBezTo>
                  <a:cubicBezTo>
                    <a:pt x="187960" y="599440"/>
                    <a:pt x="25400" y="351790"/>
                    <a:pt x="17780" y="255270"/>
                  </a:cubicBezTo>
                  <a:cubicBezTo>
                    <a:pt x="15240" y="210820"/>
                    <a:pt x="38100" y="177800"/>
                    <a:pt x="57150" y="153670"/>
                  </a:cubicBezTo>
                  <a:cubicBezTo>
                    <a:pt x="72390" y="133350"/>
                    <a:pt x="93980" y="120650"/>
                    <a:pt x="116840" y="111760"/>
                  </a:cubicBezTo>
                  <a:cubicBezTo>
                    <a:pt x="138430" y="104140"/>
                    <a:pt x="163830" y="99060"/>
                    <a:pt x="189230" y="104140"/>
                  </a:cubicBezTo>
                  <a:cubicBezTo>
                    <a:pt x="219710" y="109220"/>
                    <a:pt x="262890" y="128270"/>
                    <a:pt x="284480" y="153670"/>
                  </a:cubicBezTo>
                  <a:cubicBezTo>
                    <a:pt x="307340" y="179070"/>
                    <a:pt x="334010" y="241300"/>
                    <a:pt x="322580" y="255270"/>
                  </a:cubicBezTo>
                  <a:cubicBezTo>
                    <a:pt x="313690" y="265430"/>
                    <a:pt x="250190" y="237490"/>
                    <a:pt x="247650" y="245110"/>
                  </a:cubicBezTo>
                  <a:cubicBezTo>
                    <a:pt x="242570" y="256540"/>
                    <a:pt x="331470" y="299720"/>
                    <a:pt x="373380" y="342900"/>
                  </a:cubicBezTo>
                  <a:cubicBezTo>
                    <a:pt x="427990" y="398780"/>
                    <a:pt x="514350" y="505460"/>
                    <a:pt x="534670" y="561340"/>
                  </a:cubicBezTo>
                  <a:cubicBezTo>
                    <a:pt x="544830" y="590550"/>
                    <a:pt x="542290" y="610870"/>
                    <a:pt x="537210" y="635000"/>
                  </a:cubicBezTo>
                  <a:cubicBezTo>
                    <a:pt x="532130" y="657860"/>
                    <a:pt x="523240" y="681990"/>
                    <a:pt x="505460" y="699770"/>
                  </a:cubicBezTo>
                  <a:cubicBezTo>
                    <a:pt x="485140" y="722630"/>
                    <a:pt x="445770" y="749300"/>
                    <a:pt x="412750" y="754380"/>
                  </a:cubicBezTo>
                  <a:cubicBezTo>
                    <a:pt x="378460" y="759460"/>
                    <a:pt x="334010" y="749300"/>
                    <a:pt x="306070" y="732790"/>
                  </a:cubicBezTo>
                  <a:cubicBezTo>
                    <a:pt x="280670" y="716280"/>
                    <a:pt x="270510" y="694690"/>
                    <a:pt x="251460" y="659130"/>
                  </a:cubicBezTo>
                  <a:cubicBezTo>
                    <a:pt x="214630" y="589280"/>
                    <a:pt x="189230" y="377190"/>
                    <a:pt x="140970" y="317500"/>
                  </a:cubicBezTo>
                  <a:cubicBezTo>
                    <a:pt x="115570" y="287020"/>
                    <a:pt x="78740" y="290830"/>
                    <a:pt x="55880" y="270510"/>
                  </a:cubicBezTo>
                  <a:cubicBezTo>
                    <a:pt x="36830" y="254000"/>
                    <a:pt x="22860" y="233680"/>
                    <a:pt x="13970" y="212090"/>
                  </a:cubicBezTo>
                  <a:cubicBezTo>
                    <a:pt x="5080" y="189230"/>
                    <a:pt x="0" y="165100"/>
                    <a:pt x="3810" y="139700"/>
                  </a:cubicBezTo>
                  <a:cubicBezTo>
                    <a:pt x="8890" y="109220"/>
                    <a:pt x="26670" y="66040"/>
                    <a:pt x="52070" y="43180"/>
                  </a:cubicBezTo>
                  <a:cubicBezTo>
                    <a:pt x="76200" y="20320"/>
                    <a:pt x="120650" y="5080"/>
                    <a:pt x="152400" y="2540"/>
                  </a:cubicBezTo>
                  <a:cubicBezTo>
                    <a:pt x="177800" y="0"/>
                    <a:pt x="223520" y="19050"/>
                    <a:pt x="223520" y="19050"/>
                  </a:cubicBezTo>
                </a:path>
              </a:pathLst>
            </a:custGeom>
            <a:solidFill>
              <a:srgbClr val="FFFFFF"/>
            </a:solidFill>
            <a:ln cap="sq">
              <a:noFill/>
              <a:prstDash val="solid"/>
              <a:miter/>
            </a:ln>
          </p:spPr>
        </p:sp>
      </p:grpSp>
      <p:grpSp>
        <p:nvGrpSpPr>
          <p:cNvPr name="Group 40" id="40"/>
          <p:cNvGrpSpPr/>
          <p:nvPr/>
        </p:nvGrpSpPr>
        <p:grpSpPr>
          <a:xfrm rot="0">
            <a:off x="7079932" y="4536758"/>
            <a:ext cx="767715" cy="1246823"/>
            <a:chOff x="0" y="0"/>
            <a:chExt cx="1023620" cy="1662430"/>
          </a:xfrm>
        </p:grpSpPr>
        <p:sp>
          <p:nvSpPr>
            <p:cNvPr name="Freeform 41" id="41"/>
            <p:cNvSpPr/>
            <p:nvPr/>
          </p:nvSpPr>
          <p:spPr>
            <a:xfrm flipH="false" flipV="false" rot="0">
              <a:off x="49530" y="46990"/>
              <a:ext cx="928370" cy="1569720"/>
            </a:xfrm>
            <a:custGeom>
              <a:avLst/>
              <a:gdLst/>
              <a:ahLst/>
              <a:cxnLst/>
              <a:rect r="r" b="b" t="t" l="l"/>
              <a:pathLst>
                <a:path h="1569720" w="928370">
                  <a:moveTo>
                    <a:pt x="313690" y="864870"/>
                  </a:moveTo>
                  <a:cubicBezTo>
                    <a:pt x="561340" y="416560"/>
                    <a:pt x="605790" y="256540"/>
                    <a:pt x="647700" y="198120"/>
                  </a:cubicBezTo>
                  <a:cubicBezTo>
                    <a:pt x="666750" y="171450"/>
                    <a:pt x="681990" y="161290"/>
                    <a:pt x="702310" y="149860"/>
                  </a:cubicBezTo>
                  <a:cubicBezTo>
                    <a:pt x="723900" y="139700"/>
                    <a:pt x="750570" y="133350"/>
                    <a:pt x="773430" y="133350"/>
                  </a:cubicBezTo>
                  <a:cubicBezTo>
                    <a:pt x="797560" y="133350"/>
                    <a:pt x="824230" y="140970"/>
                    <a:pt x="844550" y="151130"/>
                  </a:cubicBezTo>
                  <a:cubicBezTo>
                    <a:pt x="864870" y="162560"/>
                    <a:pt x="885190" y="181610"/>
                    <a:pt x="897890" y="200660"/>
                  </a:cubicBezTo>
                  <a:cubicBezTo>
                    <a:pt x="911860" y="219710"/>
                    <a:pt x="920750" y="245110"/>
                    <a:pt x="923290" y="269240"/>
                  </a:cubicBezTo>
                  <a:cubicBezTo>
                    <a:pt x="925830" y="292100"/>
                    <a:pt x="928370" y="320040"/>
                    <a:pt x="914400" y="341630"/>
                  </a:cubicBezTo>
                  <a:cubicBezTo>
                    <a:pt x="892810" y="373380"/>
                    <a:pt x="798830" y="378460"/>
                    <a:pt x="774700" y="420370"/>
                  </a:cubicBezTo>
                  <a:cubicBezTo>
                    <a:pt x="746760" y="467360"/>
                    <a:pt x="779780" y="554990"/>
                    <a:pt x="772160" y="618490"/>
                  </a:cubicBezTo>
                  <a:cubicBezTo>
                    <a:pt x="765810" y="676910"/>
                    <a:pt x="763270" y="725170"/>
                    <a:pt x="734060" y="788670"/>
                  </a:cubicBezTo>
                  <a:cubicBezTo>
                    <a:pt x="690880" y="886460"/>
                    <a:pt x="551180" y="1073150"/>
                    <a:pt x="492760" y="1129030"/>
                  </a:cubicBezTo>
                  <a:cubicBezTo>
                    <a:pt x="468630" y="1153160"/>
                    <a:pt x="454660" y="1162050"/>
                    <a:pt x="431800" y="1169670"/>
                  </a:cubicBezTo>
                  <a:cubicBezTo>
                    <a:pt x="410210" y="1177290"/>
                    <a:pt x="383540" y="1181100"/>
                    <a:pt x="359410" y="1177290"/>
                  </a:cubicBezTo>
                  <a:cubicBezTo>
                    <a:pt x="336550" y="1174750"/>
                    <a:pt x="311150" y="1164590"/>
                    <a:pt x="292100" y="1150620"/>
                  </a:cubicBezTo>
                  <a:cubicBezTo>
                    <a:pt x="273050" y="1136650"/>
                    <a:pt x="255270" y="1116330"/>
                    <a:pt x="243840" y="1096010"/>
                  </a:cubicBezTo>
                  <a:cubicBezTo>
                    <a:pt x="233680" y="1074420"/>
                    <a:pt x="227330" y="1055370"/>
                    <a:pt x="227330" y="1024890"/>
                  </a:cubicBezTo>
                  <a:cubicBezTo>
                    <a:pt x="227330" y="969010"/>
                    <a:pt x="250190" y="871220"/>
                    <a:pt x="280670" y="788670"/>
                  </a:cubicBezTo>
                  <a:cubicBezTo>
                    <a:pt x="316230" y="688340"/>
                    <a:pt x="393700" y="579120"/>
                    <a:pt x="440690" y="471170"/>
                  </a:cubicBezTo>
                  <a:cubicBezTo>
                    <a:pt x="488950" y="361950"/>
                    <a:pt x="504190" y="212090"/>
                    <a:pt x="567690" y="137160"/>
                  </a:cubicBezTo>
                  <a:cubicBezTo>
                    <a:pt x="619760" y="77470"/>
                    <a:pt x="765810" y="36830"/>
                    <a:pt x="762000" y="26670"/>
                  </a:cubicBezTo>
                  <a:cubicBezTo>
                    <a:pt x="759460" y="19050"/>
                    <a:pt x="624840" y="62230"/>
                    <a:pt x="622300" y="55880"/>
                  </a:cubicBezTo>
                  <a:cubicBezTo>
                    <a:pt x="621030" y="50800"/>
                    <a:pt x="687070" y="10160"/>
                    <a:pt x="717550" y="5080"/>
                  </a:cubicBezTo>
                  <a:cubicBezTo>
                    <a:pt x="742950" y="0"/>
                    <a:pt x="768350" y="3810"/>
                    <a:pt x="789940" y="12700"/>
                  </a:cubicBezTo>
                  <a:cubicBezTo>
                    <a:pt x="812800" y="20320"/>
                    <a:pt x="834390" y="35560"/>
                    <a:pt x="850900" y="53340"/>
                  </a:cubicBezTo>
                  <a:cubicBezTo>
                    <a:pt x="866140" y="71120"/>
                    <a:pt x="878840" y="93980"/>
                    <a:pt x="885190" y="116840"/>
                  </a:cubicBezTo>
                  <a:cubicBezTo>
                    <a:pt x="891540" y="139700"/>
                    <a:pt x="891540" y="156210"/>
                    <a:pt x="886460" y="190500"/>
                  </a:cubicBezTo>
                  <a:cubicBezTo>
                    <a:pt x="871220" y="273050"/>
                    <a:pt x="775970" y="501650"/>
                    <a:pt x="730250" y="604520"/>
                  </a:cubicBezTo>
                  <a:cubicBezTo>
                    <a:pt x="702310" y="668020"/>
                    <a:pt x="674370" y="702310"/>
                    <a:pt x="652780" y="754380"/>
                  </a:cubicBezTo>
                  <a:cubicBezTo>
                    <a:pt x="629920" y="808990"/>
                    <a:pt x="621030" y="868680"/>
                    <a:pt x="599440" y="925830"/>
                  </a:cubicBezTo>
                  <a:cubicBezTo>
                    <a:pt x="577850" y="986790"/>
                    <a:pt x="547370" y="1051560"/>
                    <a:pt x="520700" y="1109980"/>
                  </a:cubicBezTo>
                  <a:cubicBezTo>
                    <a:pt x="494030" y="1164590"/>
                    <a:pt x="472440" y="1207770"/>
                    <a:pt x="439420" y="1263650"/>
                  </a:cubicBezTo>
                  <a:cubicBezTo>
                    <a:pt x="397510" y="1333500"/>
                    <a:pt x="328930" y="1445260"/>
                    <a:pt x="283210" y="1496060"/>
                  </a:cubicBezTo>
                  <a:cubicBezTo>
                    <a:pt x="255270" y="1525270"/>
                    <a:pt x="236220" y="1546860"/>
                    <a:pt x="207010" y="1557020"/>
                  </a:cubicBezTo>
                  <a:cubicBezTo>
                    <a:pt x="177800" y="1568450"/>
                    <a:pt x="139700" y="1569720"/>
                    <a:pt x="110490" y="1560830"/>
                  </a:cubicBezTo>
                  <a:cubicBezTo>
                    <a:pt x="80010" y="1551940"/>
                    <a:pt x="46990" y="1524000"/>
                    <a:pt x="30480" y="1504950"/>
                  </a:cubicBezTo>
                  <a:cubicBezTo>
                    <a:pt x="17780" y="1490980"/>
                    <a:pt x="12700" y="1478280"/>
                    <a:pt x="8890" y="1460500"/>
                  </a:cubicBezTo>
                  <a:cubicBezTo>
                    <a:pt x="2540" y="1435100"/>
                    <a:pt x="0" y="1391920"/>
                    <a:pt x="10160" y="1362710"/>
                  </a:cubicBezTo>
                  <a:cubicBezTo>
                    <a:pt x="20320" y="1334770"/>
                    <a:pt x="44450" y="1303020"/>
                    <a:pt x="71120" y="1286510"/>
                  </a:cubicBezTo>
                  <a:cubicBezTo>
                    <a:pt x="96520" y="1270000"/>
                    <a:pt x="138430" y="1262380"/>
                    <a:pt x="165100" y="1262380"/>
                  </a:cubicBezTo>
                  <a:cubicBezTo>
                    <a:pt x="184150" y="1262380"/>
                    <a:pt x="196850" y="1266190"/>
                    <a:pt x="213360" y="1273810"/>
                  </a:cubicBezTo>
                  <a:cubicBezTo>
                    <a:pt x="236220" y="1286510"/>
                    <a:pt x="270510" y="1316990"/>
                    <a:pt x="285750" y="1338580"/>
                  </a:cubicBezTo>
                  <a:cubicBezTo>
                    <a:pt x="295910" y="1353820"/>
                    <a:pt x="300990" y="1366520"/>
                    <a:pt x="303530" y="1385570"/>
                  </a:cubicBezTo>
                  <a:cubicBezTo>
                    <a:pt x="306070" y="1410970"/>
                    <a:pt x="303530" y="1454150"/>
                    <a:pt x="290830" y="1482090"/>
                  </a:cubicBezTo>
                  <a:cubicBezTo>
                    <a:pt x="276860" y="1508760"/>
                    <a:pt x="250190" y="1536700"/>
                    <a:pt x="222250" y="1550670"/>
                  </a:cubicBezTo>
                  <a:cubicBezTo>
                    <a:pt x="194310" y="1564640"/>
                    <a:pt x="152400" y="1567180"/>
                    <a:pt x="125730" y="1564640"/>
                  </a:cubicBezTo>
                  <a:cubicBezTo>
                    <a:pt x="107950" y="1563370"/>
                    <a:pt x="95250" y="1558290"/>
                    <a:pt x="80010" y="1548130"/>
                  </a:cubicBezTo>
                  <a:cubicBezTo>
                    <a:pt x="57150" y="1532890"/>
                    <a:pt x="26670" y="1498600"/>
                    <a:pt x="13970" y="1475740"/>
                  </a:cubicBezTo>
                  <a:cubicBezTo>
                    <a:pt x="5080" y="1459230"/>
                    <a:pt x="2540" y="1446530"/>
                    <a:pt x="1270" y="1427480"/>
                  </a:cubicBezTo>
                  <a:cubicBezTo>
                    <a:pt x="1270" y="1402080"/>
                    <a:pt x="7620" y="1371600"/>
                    <a:pt x="24130" y="1333500"/>
                  </a:cubicBezTo>
                  <a:cubicBezTo>
                    <a:pt x="55880" y="1264920"/>
                    <a:pt x="162560" y="1144270"/>
                    <a:pt x="208280" y="1062990"/>
                  </a:cubicBezTo>
                  <a:cubicBezTo>
                    <a:pt x="242570" y="1002030"/>
                    <a:pt x="257810" y="961390"/>
                    <a:pt x="285750" y="894080"/>
                  </a:cubicBezTo>
                  <a:cubicBezTo>
                    <a:pt x="322580" y="801370"/>
                    <a:pt x="365760" y="647700"/>
                    <a:pt x="407670" y="553720"/>
                  </a:cubicBezTo>
                  <a:cubicBezTo>
                    <a:pt x="438150" y="485140"/>
                    <a:pt x="474980" y="440690"/>
                    <a:pt x="499110" y="381000"/>
                  </a:cubicBezTo>
                  <a:cubicBezTo>
                    <a:pt x="523240" y="323850"/>
                    <a:pt x="532130" y="260350"/>
                    <a:pt x="553720" y="204470"/>
                  </a:cubicBezTo>
                  <a:cubicBezTo>
                    <a:pt x="574040" y="152400"/>
                    <a:pt x="595630" y="88900"/>
                    <a:pt x="622300" y="55880"/>
                  </a:cubicBezTo>
                  <a:cubicBezTo>
                    <a:pt x="640080" y="34290"/>
                    <a:pt x="660400" y="22860"/>
                    <a:pt x="681990" y="13970"/>
                  </a:cubicBezTo>
                  <a:cubicBezTo>
                    <a:pt x="703580" y="5080"/>
                    <a:pt x="730250" y="1270"/>
                    <a:pt x="754380" y="3810"/>
                  </a:cubicBezTo>
                  <a:cubicBezTo>
                    <a:pt x="777240" y="6350"/>
                    <a:pt x="802640" y="13970"/>
                    <a:pt x="822960" y="29210"/>
                  </a:cubicBezTo>
                  <a:cubicBezTo>
                    <a:pt x="847090" y="48260"/>
                    <a:pt x="876300" y="85090"/>
                    <a:pt x="885190" y="116840"/>
                  </a:cubicBezTo>
                  <a:cubicBezTo>
                    <a:pt x="894080" y="149860"/>
                    <a:pt x="885190" y="189230"/>
                    <a:pt x="873760" y="224790"/>
                  </a:cubicBezTo>
                  <a:cubicBezTo>
                    <a:pt x="859790" y="265430"/>
                    <a:pt x="822960" y="303530"/>
                    <a:pt x="803910" y="349250"/>
                  </a:cubicBezTo>
                  <a:cubicBezTo>
                    <a:pt x="782320" y="398780"/>
                    <a:pt x="779780" y="449580"/>
                    <a:pt x="754380" y="509270"/>
                  </a:cubicBezTo>
                  <a:cubicBezTo>
                    <a:pt x="720090" y="594360"/>
                    <a:pt x="636270" y="720090"/>
                    <a:pt x="599440" y="801370"/>
                  </a:cubicBezTo>
                  <a:cubicBezTo>
                    <a:pt x="574040" y="857250"/>
                    <a:pt x="560070" y="896620"/>
                    <a:pt x="544830" y="946150"/>
                  </a:cubicBezTo>
                  <a:cubicBezTo>
                    <a:pt x="530860" y="995680"/>
                    <a:pt x="527050" y="1068070"/>
                    <a:pt x="514350" y="1098550"/>
                  </a:cubicBezTo>
                  <a:cubicBezTo>
                    <a:pt x="508000" y="1113790"/>
                    <a:pt x="502920" y="1118870"/>
                    <a:pt x="492760" y="1129030"/>
                  </a:cubicBezTo>
                  <a:cubicBezTo>
                    <a:pt x="478790" y="1143000"/>
                    <a:pt x="457200" y="1162050"/>
                    <a:pt x="431800" y="1169670"/>
                  </a:cubicBezTo>
                  <a:cubicBezTo>
                    <a:pt x="402590" y="1178560"/>
                    <a:pt x="355600" y="1181100"/>
                    <a:pt x="323850" y="1168400"/>
                  </a:cubicBezTo>
                  <a:cubicBezTo>
                    <a:pt x="293370" y="1155700"/>
                    <a:pt x="259080" y="1125220"/>
                    <a:pt x="243840" y="1096010"/>
                  </a:cubicBezTo>
                  <a:cubicBezTo>
                    <a:pt x="228600" y="1065530"/>
                    <a:pt x="228600" y="1018540"/>
                    <a:pt x="232410" y="988060"/>
                  </a:cubicBezTo>
                  <a:cubicBezTo>
                    <a:pt x="236220" y="963930"/>
                    <a:pt x="242570" y="949960"/>
                    <a:pt x="256540" y="925830"/>
                  </a:cubicBezTo>
                  <a:cubicBezTo>
                    <a:pt x="279400" y="883920"/>
                    <a:pt x="340360" y="820420"/>
                    <a:pt x="375920" y="765810"/>
                  </a:cubicBezTo>
                  <a:cubicBezTo>
                    <a:pt x="408940" y="713740"/>
                    <a:pt x="443230" y="662940"/>
                    <a:pt x="466090" y="607060"/>
                  </a:cubicBezTo>
                  <a:cubicBezTo>
                    <a:pt x="488950" y="551180"/>
                    <a:pt x="486410" y="490220"/>
                    <a:pt x="511810" y="429260"/>
                  </a:cubicBezTo>
                  <a:cubicBezTo>
                    <a:pt x="542290" y="354330"/>
                    <a:pt x="609600" y="243840"/>
                    <a:pt x="647700" y="198120"/>
                  </a:cubicBezTo>
                  <a:cubicBezTo>
                    <a:pt x="668020" y="173990"/>
                    <a:pt x="681990" y="161290"/>
                    <a:pt x="702310" y="149860"/>
                  </a:cubicBezTo>
                  <a:cubicBezTo>
                    <a:pt x="723900" y="139700"/>
                    <a:pt x="748030" y="132080"/>
                    <a:pt x="773430" y="133350"/>
                  </a:cubicBezTo>
                  <a:cubicBezTo>
                    <a:pt x="805180" y="135890"/>
                    <a:pt x="849630" y="153670"/>
                    <a:pt x="875030" y="172720"/>
                  </a:cubicBezTo>
                  <a:cubicBezTo>
                    <a:pt x="894080" y="189230"/>
                    <a:pt x="906780" y="210820"/>
                    <a:pt x="915670" y="233680"/>
                  </a:cubicBezTo>
                  <a:cubicBezTo>
                    <a:pt x="923290" y="255270"/>
                    <a:pt x="927100" y="273050"/>
                    <a:pt x="923290" y="306070"/>
                  </a:cubicBezTo>
                  <a:cubicBezTo>
                    <a:pt x="913130" y="379730"/>
                    <a:pt x="840740" y="538480"/>
                    <a:pt x="784860" y="654050"/>
                  </a:cubicBezTo>
                  <a:cubicBezTo>
                    <a:pt x="723900" y="778510"/>
                    <a:pt x="633730" y="957580"/>
                    <a:pt x="571500" y="1027430"/>
                  </a:cubicBezTo>
                  <a:cubicBezTo>
                    <a:pt x="541020" y="1062990"/>
                    <a:pt x="514350" y="1082040"/>
                    <a:pt x="485140" y="1092200"/>
                  </a:cubicBezTo>
                  <a:cubicBezTo>
                    <a:pt x="461010" y="1101090"/>
                    <a:pt x="435610" y="1099820"/>
                    <a:pt x="412750" y="1094740"/>
                  </a:cubicBezTo>
                  <a:cubicBezTo>
                    <a:pt x="389890" y="1090930"/>
                    <a:pt x="365760" y="1080770"/>
                    <a:pt x="346710" y="1064260"/>
                  </a:cubicBezTo>
                  <a:cubicBezTo>
                    <a:pt x="323850" y="1042670"/>
                    <a:pt x="297180" y="1003300"/>
                    <a:pt x="292100" y="970280"/>
                  </a:cubicBezTo>
                  <a:cubicBezTo>
                    <a:pt x="287020" y="937260"/>
                    <a:pt x="313690" y="864870"/>
                    <a:pt x="313690" y="864870"/>
                  </a:cubicBezTo>
                </a:path>
              </a:pathLst>
            </a:custGeom>
            <a:solidFill>
              <a:srgbClr val="FFFFFF"/>
            </a:solidFill>
            <a:ln cap="sq">
              <a:noFill/>
              <a:prstDash val="solid"/>
              <a:miter/>
            </a:ln>
          </p:spPr>
        </p:sp>
      </p:grpSp>
      <p:grpSp>
        <p:nvGrpSpPr>
          <p:cNvPr name="Group 42" id="42"/>
          <p:cNvGrpSpPr/>
          <p:nvPr/>
        </p:nvGrpSpPr>
        <p:grpSpPr>
          <a:xfrm rot="0">
            <a:off x="7137082" y="3758565"/>
            <a:ext cx="798195" cy="1024890"/>
            <a:chOff x="0" y="0"/>
            <a:chExt cx="1064260" cy="1366520"/>
          </a:xfrm>
        </p:grpSpPr>
        <p:sp>
          <p:nvSpPr>
            <p:cNvPr name="Freeform 43" id="43"/>
            <p:cNvSpPr/>
            <p:nvPr/>
          </p:nvSpPr>
          <p:spPr>
            <a:xfrm flipH="false" flipV="false" rot="0">
              <a:off x="44450" y="48260"/>
              <a:ext cx="972820" cy="1268730"/>
            </a:xfrm>
            <a:custGeom>
              <a:avLst/>
              <a:gdLst/>
              <a:ahLst/>
              <a:cxnLst/>
              <a:rect r="r" b="b" t="t" l="l"/>
              <a:pathLst>
                <a:path h="1268730" w="972820">
                  <a:moveTo>
                    <a:pt x="234950" y="25400"/>
                  </a:moveTo>
                  <a:cubicBezTo>
                    <a:pt x="412750" y="148590"/>
                    <a:pt x="477520" y="209550"/>
                    <a:pt x="516890" y="265430"/>
                  </a:cubicBezTo>
                  <a:cubicBezTo>
                    <a:pt x="553720" y="317500"/>
                    <a:pt x="577850" y="369570"/>
                    <a:pt x="598170" y="427990"/>
                  </a:cubicBezTo>
                  <a:cubicBezTo>
                    <a:pt x="621030" y="490220"/>
                    <a:pt x="614680" y="571500"/>
                    <a:pt x="645160" y="632460"/>
                  </a:cubicBezTo>
                  <a:cubicBezTo>
                    <a:pt x="676910" y="693420"/>
                    <a:pt x="746760" y="737870"/>
                    <a:pt x="788670" y="791210"/>
                  </a:cubicBezTo>
                  <a:cubicBezTo>
                    <a:pt x="825500" y="839470"/>
                    <a:pt x="873760" y="897890"/>
                    <a:pt x="886460" y="933450"/>
                  </a:cubicBezTo>
                  <a:cubicBezTo>
                    <a:pt x="892810" y="952500"/>
                    <a:pt x="882650" y="963930"/>
                    <a:pt x="889000" y="980440"/>
                  </a:cubicBezTo>
                  <a:cubicBezTo>
                    <a:pt x="899160" y="1003300"/>
                    <a:pt x="942340" y="1023620"/>
                    <a:pt x="956310" y="1051560"/>
                  </a:cubicBezTo>
                  <a:cubicBezTo>
                    <a:pt x="969010" y="1079500"/>
                    <a:pt x="972820" y="1117600"/>
                    <a:pt x="965200" y="1148080"/>
                  </a:cubicBezTo>
                  <a:cubicBezTo>
                    <a:pt x="958850" y="1178560"/>
                    <a:pt x="938530" y="1211580"/>
                    <a:pt x="915670" y="1231900"/>
                  </a:cubicBezTo>
                  <a:cubicBezTo>
                    <a:pt x="891540" y="1250950"/>
                    <a:pt x="855980" y="1264920"/>
                    <a:pt x="824230" y="1267460"/>
                  </a:cubicBezTo>
                  <a:cubicBezTo>
                    <a:pt x="793750" y="1268730"/>
                    <a:pt x="756920" y="1257300"/>
                    <a:pt x="731520" y="1240790"/>
                  </a:cubicBezTo>
                  <a:cubicBezTo>
                    <a:pt x="706120" y="1223010"/>
                    <a:pt x="683260" y="1187450"/>
                    <a:pt x="673100" y="1163320"/>
                  </a:cubicBezTo>
                  <a:cubicBezTo>
                    <a:pt x="665480" y="1145540"/>
                    <a:pt x="662940" y="1132840"/>
                    <a:pt x="664210" y="1113790"/>
                  </a:cubicBezTo>
                  <a:cubicBezTo>
                    <a:pt x="666750" y="1088390"/>
                    <a:pt x="676910" y="1046480"/>
                    <a:pt x="695960" y="1022350"/>
                  </a:cubicBezTo>
                  <a:cubicBezTo>
                    <a:pt x="715010" y="996950"/>
                    <a:pt x="751840" y="976630"/>
                    <a:pt x="777240" y="967740"/>
                  </a:cubicBezTo>
                  <a:cubicBezTo>
                    <a:pt x="795020" y="961390"/>
                    <a:pt x="807720" y="960120"/>
                    <a:pt x="825500" y="962660"/>
                  </a:cubicBezTo>
                  <a:cubicBezTo>
                    <a:pt x="852170" y="966470"/>
                    <a:pt x="895350" y="984250"/>
                    <a:pt x="916940" y="999490"/>
                  </a:cubicBezTo>
                  <a:cubicBezTo>
                    <a:pt x="930910" y="1009650"/>
                    <a:pt x="939800" y="1019810"/>
                    <a:pt x="948690" y="1036320"/>
                  </a:cubicBezTo>
                  <a:cubicBezTo>
                    <a:pt x="960120" y="1060450"/>
                    <a:pt x="969010" y="1106170"/>
                    <a:pt x="969010" y="1131570"/>
                  </a:cubicBezTo>
                  <a:cubicBezTo>
                    <a:pt x="967740" y="1150620"/>
                    <a:pt x="963930" y="1163320"/>
                    <a:pt x="955040" y="1179830"/>
                  </a:cubicBezTo>
                  <a:cubicBezTo>
                    <a:pt x="942340" y="1202690"/>
                    <a:pt x="915670" y="1235710"/>
                    <a:pt x="887730" y="1249680"/>
                  </a:cubicBezTo>
                  <a:cubicBezTo>
                    <a:pt x="861060" y="1263650"/>
                    <a:pt x="817880" y="1267460"/>
                    <a:pt x="791210" y="1264920"/>
                  </a:cubicBezTo>
                  <a:cubicBezTo>
                    <a:pt x="773430" y="1263650"/>
                    <a:pt x="762000" y="1262380"/>
                    <a:pt x="745490" y="1248410"/>
                  </a:cubicBezTo>
                  <a:cubicBezTo>
                    <a:pt x="706120" y="1217930"/>
                    <a:pt x="655320" y="1088390"/>
                    <a:pt x="603250" y="1032510"/>
                  </a:cubicBezTo>
                  <a:cubicBezTo>
                    <a:pt x="558800" y="985520"/>
                    <a:pt x="500380" y="966470"/>
                    <a:pt x="461010" y="925830"/>
                  </a:cubicBezTo>
                  <a:cubicBezTo>
                    <a:pt x="424180" y="887730"/>
                    <a:pt x="392430" y="843280"/>
                    <a:pt x="372110" y="796290"/>
                  </a:cubicBezTo>
                  <a:cubicBezTo>
                    <a:pt x="353060" y="748030"/>
                    <a:pt x="355600" y="689610"/>
                    <a:pt x="341630" y="637540"/>
                  </a:cubicBezTo>
                  <a:cubicBezTo>
                    <a:pt x="328930" y="586740"/>
                    <a:pt x="317500" y="534670"/>
                    <a:pt x="293370" y="488950"/>
                  </a:cubicBezTo>
                  <a:cubicBezTo>
                    <a:pt x="269240" y="441960"/>
                    <a:pt x="234950" y="400050"/>
                    <a:pt x="195580" y="361950"/>
                  </a:cubicBezTo>
                  <a:cubicBezTo>
                    <a:pt x="152400" y="322580"/>
                    <a:pt x="73660" y="292100"/>
                    <a:pt x="41910" y="257810"/>
                  </a:cubicBezTo>
                  <a:cubicBezTo>
                    <a:pt x="22860" y="236220"/>
                    <a:pt x="11430" y="219710"/>
                    <a:pt x="6350" y="194310"/>
                  </a:cubicBezTo>
                  <a:cubicBezTo>
                    <a:pt x="0" y="163830"/>
                    <a:pt x="3810" y="115570"/>
                    <a:pt x="15240" y="87630"/>
                  </a:cubicBezTo>
                  <a:cubicBezTo>
                    <a:pt x="25400" y="63500"/>
                    <a:pt x="43180" y="44450"/>
                    <a:pt x="62230" y="30480"/>
                  </a:cubicBezTo>
                  <a:cubicBezTo>
                    <a:pt x="81280" y="16510"/>
                    <a:pt x="104140" y="5080"/>
                    <a:pt x="129540" y="2540"/>
                  </a:cubicBezTo>
                  <a:cubicBezTo>
                    <a:pt x="160020" y="0"/>
                    <a:pt x="234950" y="25400"/>
                    <a:pt x="234950" y="25400"/>
                  </a:cubicBezTo>
                </a:path>
              </a:pathLst>
            </a:custGeom>
            <a:solidFill>
              <a:srgbClr val="FFFFFF"/>
            </a:solidFill>
            <a:ln cap="sq">
              <a:noFill/>
              <a:prstDash val="solid"/>
              <a:miter/>
            </a:ln>
          </p:spPr>
        </p:sp>
      </p:grpSp>
      <p:sp>
        <p:nvSpPr>
          <p:cNvPr name="TextBox 44" id="44"/>
          <p:cNvSpPr txBox="true"/>
          <p:nvPr/>
        </p:nvSpPr>
        <p:spPr>
          <a:xfrm rot="0">
            <a:off x="770847" y="7293758"/>
            <a:ext cx="2931416" cy="1882140"/>
          </a:xfrm>
          <a:prstGeom prst="rect">
            <a:avLst/>
          </a:prstGeom>
        </p:spPr>
        <p:txBody>
          <a:bodyPr anchor="t" rtlCol="false" tIns="0" lIns="0" bIns="0" rIns="0">
            <a:spAutoFit/>
          </a:bodyPr>
          <a:lstStyle/>
          <a:p>
            <a:pPr algn="l">
              <a:lnSpc>
                <a:spcPts val="1650"/>
              </a:lnSpc>
            </a:pPr>
            <a:r>
              <a:rPr lang="en-US" sz="1100">
                <a:solidFill>
                  <a:srgbClr val="FFFFFF"/>
                </a:solidFill>
                <a:latin typeface="Montserrat"/>
                <a:ea typeface="Montserrat"/>
                <a:cs typeface="Montserrat"/>
                <a:sym typeface="Montserrat"/>
              </a:rPr>
              <a:t>Lorem ipsum dolor sit amet, consectetur adipiscing elit. Pellentesque sit amet ligula ipsum. Vestibulum massa libero, iaculis id pharetra .</a:t>
            </a:r>
          </a:p>
          <a:p>
            <a:pPr algn="l">
              <a:lnSpc>
                <a:spcPts val="1650"/>
              </a:lnSpc>
            </a:pPr>
          </a:p>
          <a:p>
            <a:pPr algn="l">
              <a:lnSpc>
                <a:spcPts val="1650"/>
              </a:lnSpc>
            </a:pPr>
            <a:r>
              <a:rPr lang="en-US" sz="1100">
                <a:solidFill>
                  <a:srgbClr val="FFFFFF"/>
                </a:solidFill>
                <a:latin typeface="Montserrat"/>
                <a:ea typeface="Montserrat"/>
                <a:cs typeface="Montserrat"/>
                <a:sym typeface="Montserrat"/>
              </a:rPr>
              <a:t>Lorem ipsum dolor sit amet, consectetur adipiscing elit. Pellentesque sit amet ligula ipsum. Vestibulum massa libero, iaculis id pharetra </a:t>
            </a:r>
          </a:p>
        </p:txBody>
      </p:sp>
      <p:sp>
        <p:nvSpPr>
          <p:cNvPr name="TextBox 45" id="45"/>
          <p:cNvSpPr txBox="true"/>
          <p:nvPr/>
        </p:nvSpPr>
        <p:spPr>
          <a:xfrm rot="0">
            <a:off x="3887431" y="7293758"/>
            <a:ext cx="2931416" cy="1882140"/>
          </a:xfrm>
          <a:prstGeom prst="rect">
            <a:avLst/>
          </a:prstGeom>
        </p:spPr>
        <p:txBody>
          <a:bodyPr anchor="t" rtlCol="false" tIns="0" lIns="0" bIns="0" rIns="0">
            <a:spAutoFit/>
          </a:bodyPr>
          <a:lstStyle/>
          <a:p>
            <a:pPr algn="l">
              <a:lnSpc>
                <a:spcPts val="1650"/>
              </a:lnSpc>
            </a:pPr>
            <a:r>
              <a:rPr lang="en-US" sz="1100">
                <a:solidFill>
                  <a:srgbClr val="FFFFFF"/>
                </a:solidFill>
                <a:latin typeface="Montserrat"/>
                <a:ea typeface="Montserrat"/>
                <a:cs typeface="Montserrat"/>
                <a:sym typeface="Montserrat"/>
              </a:rPr>
              <a:t>Lorem ipsum dolor sit amet, consectetur adipiscing elit. Pellentesque sit amet ligula ipsum. Vestibulum massa libero, iaculis id pharetra vitae,</a:t>
            </a:r>
          </a:p>
          <a:p>
            <a:pPr algn="l">
              <a:lnSpc>
                <a:spcPts val="1650"/>
              </a:lnSpc>
            </a:pPr>
          </a:p>
          <a:p>
            <a:pPr algn="l">
              <a:lnSpc>
                <a:spcPts val="1650"/>
              </a:lnSpc>
            </a:pPr>
            <a:r>
              <a:rPr lang="en-US" sz="1100">
                <a:solidFill>
                  <a:srgbClr val="FFFFFF"/>
                </a:solidFill>
                <a:latin typeface="Montserrat"/>
                <a:ea typeface="Montserrat"/>
                <a:cs typeface="Montserrat"/>
                <a:sym typeface="Montserrat"/>
              </a:rPr>
              <a:t>Lorem ipsum dolor sit amet, consectetur adipiscing elit. Pellentesque sit amet ligula ipsum. Vestibulum massa libero, iaculis id pharetra vitae, </a:t>
            </a:r>
          </a:p>
        </p:txBody>
      </p:sp>
      <p:sp>
        <p:nvSpPr>
          <p:cNvPr name="TextBox 46" id="46"/>
          <p:cNvSpPr txBox="true"/>
          <p:nvPr/>
        </p:nvSpPr>
        <p:spPr>
          <a:xfrm rot="0">
            <a:off x="770847" y="6939081"/>
            <a:ext cx="2028974" cy="194183"/>
          </a:xfrm>
          <a:prstGeom prst="rect">
            <a:avLst/>
          </a:prstGeom>
        </p:spPr>
        <p:txBody>
          <a:bodyPr anchor="t" rtlCol="false" tIns="0" lIns="0" bIns="0" rIns="0">
            <a:spAutoFit/>
          </a:bodyPr>
          <a:lstStyle/>
          <a:p>
            <a:pPr algn="l" marL="0" indent="0" lvl="0">
              <a:lnSpc>
                <a:spcPts val="1456"/>
              </a:lnSpc>
              <a:spcBef>
                <a:spcPct val="0"/>
              </a:spcBef>
            </a:pPr>
            <a:r>
              <a:rPr lang="en-US" b="true" sz="1300" u="none">
                <a:solidFill>
                  <a:srgbClr val="FFFFFF"/>
                </a:solidFill>
                <a:latin typeface="Poppins Bold"/>
                <a:ea typeface="Poppins Bold"/>
                <a:cs typeface="Poppins Bold"/>
                <a:sym typeface="Poppins Bold"/>
              </a:rPr>
              <a:t>Description Here</a:t>
            </a:r>
          </a:p>
        </p:txBody>
      </p:sp>
      <p:sp>
        <p:nvSpPr>
          <p:cNvPr name="TextBox 47" id="47"/>
          <p:cNvSpPr txBox="true"/>
          <p:nvPr/>
        </p:nvSpPr>
        <p:spPr>
          <a:xfrm rot="0">
            <a:off x="3887431" y="6939081"/>
            <a:ext cx="2028974" cy="194183"/>
          </a:xfrm>
          <a:prstGeom prst="rect">
            <a:avLst/>
          </a:prstGeom>
        </p:spPr>
        <p:txBody>
          <a:bodyPr anchor="t" rtlCol="false" tIns="0" lIns="0" bIns="0" rIns="0">
            <a:spAutoFit/>
          </a:bodyPr>
          <a:lstStyle/>
          <a:p>
            <a:pPr algn="l" marL="0" indent="0" lvl="0">
              <a:lnSpc>
                <a:spcPts val="1456"/>
              </a:lnSpc>
              <a:spcBef>
                <a:spcPct val="0"/>
              </a:spcBef>
            </a:pPr>
            <a:r>
              <a:rPr lang="en-US" b="true" sz="1300" u="none">
                <a:solidFill>
                  <a:srgbClr val="FFFFFF"/>
                </a:solidFill>
                <a:latin typeface="Poppins Bold"/>
                <a:ea typeface="Poppins Bold"/>
                <a:cs typeface="Poppins Bold"/>
                <a:sym typeface="Poppins Bold"/>
              </a:rPr>
              <a:t>Description Here</a:t>
            </a:r>
          </a:p>
        </p:txBody>
      </p:sp>
      <p:sp>
        <p:nvSpPr>
          <p:cNvPr name="TextBox 48" id="48"/>
          <p:cNvSpPr txBox="true"/>
          <p:nvPr/>
        </p:nvSpPr>
        <p:spPr>
          <a:xfrm rot="0">
            <a:off x="770847" y="4319588"/>
            <a:ext cx="4371437" cy="868680"/>
          </a:xfrm>
          <a:prstGeom prst="rect">
            <a:avLst/>
          </a:prstGeom>
        </p:spPr>
        <p:txBody>
          <a:bodyPr anchor="t" rtlCol="false" tIns="0" lIns="0" bIns="0" rIns="0">
            <a:spAutoFit/>
          </a:bodyPr>
          <a:lstStyle/>
          <a:p>
            <a:pPr algn="l">
              <a:lnSpc>
                <a:spcPts val="3359"/>
              </a:lnSpc>
            </a:pPr>
            <a:r>
              <a:rPr lang="en-US" sz="2999" b="true">
                <a:solidFill>
                  <a:srgbClr val="1E1E1E"/>
                </a:solidFill>
                <a:latin typeface="Poppins Bold"/>
                <a:ea typeface="Poppins Bold"/>
                <a:cs typeface="Poppins Bold"/>
                <a:sym typeface="Poppins Bold"/>
              </a:rPr>
              <a:t>Database Analysis and Insights</a:t>
            </a:r>
          </a:p>
        </p:txBody>
      </p:sp>
      <p:sp>
        <p:nvSpPr>
          <p:cNvPr name="TextBox 49" id="49"/>
          <p:cNvSpPr txBox="true"/>
          <p:nvPr/>
        </p:nvSpPr>
        <p:spPr>
          <a:xfrm rot="0">
            <a:off x="756000" y="5407342"/>
            <a:ext cx="6130007" cy="2720340"/>
          </a:xfrm>
          <a:prstGeom prst="rect">
            <a:avLst/>
          </a:prstGeom>
        </p:spPr>
        <p:txBody>
          <a:bodyPr anchor="t" rtlCol="false" tIns="0" lIns="0" bIns="0" rIns="0">
            <a:spAutoFit/>
          </a:bodyPr>
          <a:lstStyle/>
          <a:p>
            <a:pPr algn="l">
              <a:lnSpc>
                <a:spcPts val="1650"/>
              </a:lnSpc>
            </a:pPr>
            <a:r>
              <a:rPr lang="en-US" sz="1100">
                <a:solidFill>
                  <a:srgbClr val="000000"/>
                </a:solidFill>
                <a:latin typeface="Montserrat"/>
                <a:ea typeface="Montserrat"/>
                <a:cs typeface="Montserrat"/>
                <a:sym typeface="Montserrat"/>
              </a:rPr>
              <a:t>The data analysis phase utilized SQL queries and procedures to extract actionable insights from the HMS database. Key focus areas included revenue trends, patient behaviours, and doctor performance metrics.</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1. </a:t>
            </a:r>
            <a:r>
              <a:rPr lang="en-US" sz="1100" b="true">
                <a:solidFill>
                  <a:srgbClr val="000000"/>
                </a:solidFill>
                <a:latin typeface="Montserrat Bold"/>
                <a:ea typeface="Montserrat Bold"/>
                <a:cs typeface="Montserrat Bold"/>
                <a:sym typeface="Montserrat Bold"/>
              </a:rPr>
              <a:t>Revenue Insights:</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Highest revenue recorded in December: $9269.32 USD.</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Total revenue generated: $85,342.23 USD.</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Jason Frederickson from Neurology contributed the most to revenue: $3979.96 USD.</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2. </a:t>
            </a:r>
            <a:r>
              <a:rPr lang="en-US" sz="1100" b="true">
                <a:solidFill>
                  <a:srgbClr val="000000"/>
                </a:solidFill>
                <a:latin typeface="Montserrat Bold"/>
                <a:ea typeface="Montserrat Bold"/>
                <a:cs typeface="Montserrat Bold"/>
                <a:sym typeface="Montserrat Bold"/>
              </a:rPr>
              <a:t>Cost and Expense Analysis:</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Average highest cost specialty: Neurology - $287.04 USD.</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MRI Scan is the most expensive treatment, generating a total revenue of $27,925.53 USD.</a:t>
            </a:r>
          </a:p>
        </p:txBody>
      </p:sp>
      <p:sp>
        <p:nvSpPr>
          <p:cNvPr name="TextBox 50" id="50"/>
          <p:cNvSpPr txBox="true"/>
          <p:nvPr/>
        </p:nvSpPr>
        <p:spPr>
          <a:xfrm rot="0">
            <a:off x="5288284" y="10437940"/>
            <a:ext cx="2195509" cy="79124"/>
          </a:xfrm>
          <a:prstGeom prst="rect">
            <a:avLst/>
          </a:prstGeom>
        </p:spPr>
        <p:txBody>
          <a:bodyPr anchor="t" rtlCol="false" tIns="0" lIns="0" bIns="0" rIns="0">
            <a:spAutoFit/>
          </a:bodyPr>
          <a:lstStyle/>
          <a:p>
            <a:pPr algn="r" marL="0" indent="0" lvl="0">
              <a:lnSpc>
                <a:spcPts val="672"/>
              </a:lnSpc>
              <a:spcBef>
                <a:spcPct val="0"/>
              </a:spcBef>
            </a:pPr>
            <a:r>
              <a:rPr lang="en-US" sz="600">
                <a:solidFill>
                  <a:srgbClr val="FFFFFF"/>
                </a:solidFill>
                <a:latin typeface="Montserrat Classic"/>
                <a:ea typeface="Montserrat Classic"/>
                <a:cs typeface="Montserrat Classic"/>
                <a:sym typeface="Montserrat Classic"/>
              </a:rPr>
              <a:t>https://github.com/arainjav/HospitalManagementSystem</a:t>
            </a:r>
          </a:p>
        </p:txBody>
      </p:sp>
      <p:pic>
        <p:nvPicPr>
          <p:cNvPr name="Picture 51" id="51"/>
          <p:cNvPicPr>
            <a:picLocks noChangeAspect="true"/>
          </p:cNvPicPr>
          <p:nvPr/>
        </p:nvPicPr>
        <p:blipFill>
          <a:blip r:embed="rId6"/>
          <a:stretch>
            <a:fillRect/>
          </a:stretch>
        </p:blipFill>
        <p:spPr>
          <a:xfrm rot="0">
            <a:off x="2045707" y="8311841"/>
            <a:ext cx="3155140" cy="2088765"/>
          </a:xfrm>
          <a:prstGeom prst="rect">
            <a:avLst/>
          </a:prstGeom>
        </p:spPr>
      </p:pic>
      <p:sp>
        <p:nvSpPr>
          <p:cNvPr name="TextBox 52" id="52"/>
          <p:cNvSpPr txBox="true"/>
          <p:nvPr/>
        </p:nvSpPr>
        <p:spPr>
          <a:xfrm rot="0">
            <a:off x="3023712" y="8214119"/>
            <a:ext cx="1619666" cy="147010"/>
          </a:xfrm>
          <a:prstGeom prst="rect">
            <a:avLst/>
          </a:prstGeom>
        </p:spPr>
        <p:txBody>
          <a:bodyPr anchor="t" rtlCol="false" tIns="0" lIns="0" bIns="0" rIns="0">
            <a:spAutoFit/>
          </a:bodyPr>
          <a:lstStyle/>
          <a:p>
            <a:pPr algn="l">
              <a:lnSpc>
                <a:spcPts val="1102"/>
              </a:lnSpc>
            </a:pPr>
            <a:r>
              <a:rPr lang="en-US" sz="984" b="true">
                <a:solidFill>
                  <a:srgbClr val="20242F"/>
                </a:solidFill>
                <a:latin typeface="Poppins Bold"/>
                <a:ea typeface="Poppins Bold"/>
                <a:cs typeface="Poppins Bold"/>
                <a:sym typeface="Poppins Bold"/>
              </a:rPr>
              <a:t>Age Categories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27437" y="756000"/>
            <a:ext cx="1661754" cy="1102801"/>
          </a:xfrm>
          <a:custGeom>
            <a:avLst/>
            <a:gdLst/>
            <a:ahLst/>
            <a:cxnLst/>
            <a:rect r="r" b="b" t="t" l="l"/>
            <a:pathLst>
              <a:path h="1102801" w="1661754">
                <a:moveTo>
                  <a:pt x="0" y="0"/>
                </a:moveTo>
                <a:lnTo>
                  <a:pt x="1661755" y="0"/>
                </a:lnTo>
                <a:lnTo>
                  <a:pt x="1661755" y="1102801"/>
                </a:lnTo>
                <a:lnTo>
                  <a:pt x="0" y="110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6000" y="717900"/>
            <a:ext cx="6280842" cy="5444490"/>
          </a:xfrm>
          <a:prstGeom prst="rect">
            <a:avLst/>
          </a:prstGeom>
        </p:spPr>
        <p:txBody>
          <a:bodyPr anchor="t" rtlCol="false" tIns="0" lIns="0" bIns="0" rIns="0">
            <a:spAutoFit/>
          </a:bodyPr>
          <a:lstStyle/>
          <a:p>
            <a:pPr algn="l">
              <a:lnSpc>
                <a:spcPts val="1650"/>
              </a:lnSpc>
            </a:pPr>
            <a:r>
              <a:rPr lang="en-US" sz="1100" b="true">
                <a:solidFill>
                  <a:srgbClr val="000000"/>
                </a:solidFill>
                <a:latin typeface="Montserrat Bold"/>
                <a:ea typeface="Montserrat Bold"/>
                <a:cs typeface="Montserrat Bold"/>
                <a:sym typeface="Montserrat Bold"/>
              </a:rPr>
              <a:t>3. Appointment Trends:</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Most common reason for appointments: Physical Therapy.</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Friday is the busiest day of the week, with 48 appointments.</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January has the maximum number of appointments.</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Tammie Hausman from Cardiology has the most appointments: 10 appointments.</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4. Patien</a:t>
            </a:r>
            <a:r>
              <a:rPr lang="en-US" sz="1100" b="true">
                <a:solidFill>
                  <a:srgbClr val="000000"/>
                </a:solidFill>
                <a:latin typeface="Montserrat Bold"/>
                <a:ea typeface="Montserrat Bold"/>
                <a:cs typeface="Montserrat Bold"/>
                <a:sym typeface="Montserrat Bold"/>
              </a:rPr>
              <a:t>t Demographics: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M</a:t>
            </a:r>
            <a:r>
              <a:rPr lang="en-US" sz="1100">
                <a:solidFill>
                  <a:srgbClr val="000000"/>
                </a:solidFill>
                <a:latin typeface="Montserrat"/>
                <a:ea typeface="Montserrat"/>
                <a:cs typeface="Montserrat"/>
                <a:sym typeface="Montserrat"/>
              </a:rPr>
              <a:t>aximum patient age: 64 years.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M</a:t>
            </a:r>
            <a:r>
              <a:rPr lang="en-US" sz="1100">
                <a:solidFill>
                  <a:srgbClr val="000000"/>
                </a:solidFill>
                <a:latin typeface="Montserrat"/>
                <a:ea typeface="Montserrat"/>
                <a:cs typeface="Montserrat"/>
                <a:sym typeface="Montserrat"/>
              </a:rPr>
              <a:t>inimum patient age: 15 years.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Average patient age: 41 years.</a:t>
            </a:r>
          </a:p>
          <a:p>
            <a:pPr algn="l">
              <a:lnSpc>
                <a:spcPts val="1650"/>
              </a:lnSpc>
            </a:pPr>
          </a:p>
          <a:p>
            <a:pPr algn="l">
              <a:lnSpc>
                <a:spcPts val="1650"/>
              </a:lnSpc>
            </a:pPr>
            <a:r>
              <a:rPr lang="en-US" sz="1100" b="true">
                <a:solidFill>
                  <a:srgbClr val="000000"/>
                </a:solidFill>
                <a:latin typeface="Montserrat Bold"/>
                <a:ea typeface="Montserrat Bold"/>
                <a:cs typeface="Montserrat Bold"/>
                <a:sym typeface="Montserrat Bold"/>
              </a:rPr>
              <a:t>5. </a:t>
            </a:r>
            <a:r>
              <a:rPr lang="en-US" sz="1100" b="true">
                <a:solidFill>
                  <a:srgbClr val="000000"/>
                </a:solidFill>
                <a:latin typeface="Montserrat Bold"/>
                <a:ea typeface="Montserrat Bold"/>
                <a:cs typeface="Montserrat Bold"/>
                <a:sym typeface="Montserrat Bold"/>
              </a:rPr>
              <a:t>Billing Insights: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55% of the bills are unpaid in the last 6 months.</a:t>
            </a:r>
          </a:p>
          <a:p>
            <a:pPr algn="l" marL="474981" indent="-158327" lvl="2">
              <a:lnSpc>
                <a:spcPts val="1650"/>
              </a:lnSpc>
              <a:buFont typeface="Arial"/>
              <a:buChar char="⚬"/>
            </a:pPr>
            <a:r>
              <a:rPr lang="en-US" sz="1100">
                <a:solidFill>
                  <a:srgbClr val="000000"/>
                </a:solidFill>
                <a:latin typeface="Montserrat"/>
                <a:ea typeface="Montserrat"/>
                <a:cs typeface="Montserrat"/>
                <a:sym typeface="Montserrat"/>
              </a:rPr>
              <a:t>VIP</a:t>
            </a:r>
            <a:r>
              <a:rPr lang="en-US" sz="1100">
                <a:solidFill>
                  <a:srgbClr val="000000"/>
                </a:solidFill>
                <a:latin typeface="Montserrat"/>
                <a:ea typeface="Montserrat"/>
                <a:cs typeface="Montserrat"/>
                <a:sym typeface="Montserrat"/>
              </a:rPr>
              <a:t> patients contribute 47% of the total bill revenue.</a:t>
            </a:r>
          </a:p>
          <a:p>
            <a:pPr algn="l">
              <a:lnSpc>
                <a:spcPts val="1650"/>
              </a:lnSpc>
            </a:pPr>
          </a:p>
          <a:p>
            <a:pPr algn="l">
              <a:lnSpc>
                <a:spcPts val="1650"/>
              </a:lnSpc>
            </a:pPr>
            <a:r>
              <a:rPr lang="en-US" sz="1100">
                <a:solidFill>
                  <a:srgbClr val="000000"/>
                </a:solidFill>
                <a:latin typeface="Montserrat"/>
                <a:ea typeface="Montserrat"/>
                <a:cs typeface="Montserrat"/>
                <a:sym typeface="Montserrat"/>
              </a:rPr>
              <a:t>These findings provide actionable insights into revenue performance, patient demographics, and billing patterns, enabling data-driven decisions to optimize operations and improve financial outcomes.</a:t>
            </a:r>
          </a:p>
          <a:p>
            <a:pPr algn="l">
              <a:lnSpc>
                <a:spcPts val="1650"/>
              </a:lnSpc>
            </a:pPr>
          </a:p>
          <a:p>
            <a:pPr algn="l">
              <a:lnSpc>
                <a:spcPts val="1650"/>
              </a:lnSpc>
            </a:pPr>
            <a:r>
              <a:rPr lang="en-US" sz="1100">
                <a:solidFill>
                  <a:srgbClr val="000000"/>
                </a:solidFill>
                <a:latin typeface="Montserrat"/>
                <a:ea typeface="Montserrat"/>
                <a:cs typeface="Montserrat"/>
                <a:sym typeface="Montserrat"/>
              </a:rPr>
              <a:t>Advanced SQL techniques, such as views, stored procedures, triggers, and CTEs, facilitated complex queries and provided deep insights. These findings form the foundation for actionable recommendations to improve hospital efficiency, billing systems, and patient satisfaction.</a:t>
            </a:r>
          </a:p>
          <a:p>
            <a:pPr algn="l">
              <a:lnSpc>
                <a:spcPts val="1650"/>
              </a:lnSpc>
            </a:pPr>
          </a:p>
          <a:p>
            <a:pPr algn="l">
              <a:lnSpc>
                <a:spcPts val="1650"/>
              </a:lnSpc>
            </a:pPr>
          </a:p>
          <a:p>
            <a:pPr algn="l">
              <a:lnSpc>
                <a:spcPts val="1650"/>
              </a:lnSpc>
            </a:pPr>
          </a:p>
        </p:txBody>
      </p:sp>
      <p:grpSp>
        <p:nvGrpSpPr>
          <p:cNvPr name="Group 4" id="4"/>
          <p:cNvGrpSpPr/>
          <p:nvPr/>
        </p:nvGrpSpPr>
        <p:grpSpPr>
          <a:xfrm rot="0">
            <a:off x="-173704" y="10277119"/>
            <a:ext cx="7907407" cy="2939644"/>
            <a:chOff x="0" y="0"/>
            <a:chExt cx="10543210" cy="3919525"/>
          </a:xfrm>
        </p:grpSpPr>
        <p:grpSp>
          <p:nvGrpSpPr>
            <p:cNvPr name="Group 5" id="5"/>
            <p:cNvGrpSpPr/>
            <p:nvPr/>
          </p:nvGrpSpPr>
          <p:grpSpPr>
            <a:xfrm rot="0">
              <a:off x="0" y="0"/>
              <a:ext cx="10543210" cy="3919525"/>
              <a:chOff x="0" y="0"/>
              <a:chExt cx="2833836" cy="1053502"/>
            </a:xfrm>
          </p:grpSpPr>
          <p:sp>
            <p:nvSpPr>
              <p:cNvPr name="Freeform 6" id="6"/>
              <p:cNvSpPr/>
              <p:nvPr/>
            </p:nvSpPr>
            <p:spPr>
              <a:xfrm flipH="false" flipV="false" rot="0">
                <a:off x="0" y="0"/>
                <a:ext cx="2833836" cy="1053502"/>
              </a:xfrm>
              <a:custGeom>
                <a:avLst/>
                <a:gdLst/>
                <a:ahLst/>
                <a:cxnLst/>
                <a:rect r="r" b="b" t="t" l="l"/>
                <a:pathLst>
                  <a:path h="1053502" w="2833836">
                    <a:moveTo>
                      <a:pt x="0" y="0"/>
                    </a:moveTo>
                    <a:lnTo>
                      <a:pt x="2833836" y="0"/>
                    </a:lnTo>
                    <a:lnTo>
                      <a:pt x="2833836" y="1053502"/>
                    </a:lnTo>
                    <a:lnTo>
                      <a:pt x="0" y="1053502"/>
                    </a:lnTo>
                    <a:close/>
                  </a:path>
                </a:pathLst>
              </a:custGeom>
              <a:solidFill>
                <a:srgbClr val="041840"/>
              </a:solidFill>
            </p:spPr>
          </p:sp>
          <p:sp>
            <p:nvSpPr>
              <p:cNvPr name="TextBox 7" id="7"/>
              <p:cNvSpPr txBox="true"/>
              <p:nvPr/>
            </p:nvSpPr>
            <p:spPr>
              <a:xfrm>
                <a:off x="0" y="-28575"/>
                <a:ext cx="2833836" cy="1082077"/>
              </a:xfrm>
              <a:prstGeom prst="rect">
                <a:avLst/>
              </a:prstGeom>
            </p:spPr>
            <p:txBody>
              <a:bodyPr anchor="ctr" rtlCol="false" tIns="50800" lIns="50800" bIns="50800" rIns="50800"/>
              <a:lstStyle/>
              <a:p>
                <a:pPr algn="ctr">
                  <a:lnSpc>
                    <a:spcPts val="1960"/>
                  </a:lnSpc>
                </a:pPr>
              </a:p>
            </p:txBody>
          </p:sp>
        </p:grpSp>
        <p:grpSp>
          <p:nvGrpSpPr>
            <p:cNvPr name="Group 8" id="8"/>
            <p:cNvGrpSpPr/>
            <p:nvPr/>
          </p:nvGrpSpPr>
          <p:grpSpPr>
            <a:xfrm rot="0">
              <a:off x="1239553" y="124983"/>
              <a:ext cx="533686" cy="152362"/>
              <a:chOff x="0" y="0"/>
              <a:chExt cx="2207808" cy="630305"/>
            </a:xfrm>
          </p:grpSpPr>
          <p:sp>
            <p:nvSpPr>
              <p:cNvPr name="Freeform 9" id="9"/>
              <p:cNvSpPr/>
              <p:nvPr/>
            </p:nvSpPr>
            <p:spPr>
              <a:xfrm flipH="false" flipV="false" rot="0">
                <a:off x="0" y="0"/>
                <a:ext cx="2207808" cy="630305"/>
              </a:xfrm>
              <a:custGeom>
                <a:avLst/>
                <a:gdLst/>
                <a:ahLst/>
                <a:cxnLst/>
                <a:rect r="r" b="b" t="t" l="l"/>
                <a:pathLst>
                  <a:path h="630305" w="2207808">
                    <a:moveTo>
                      <a:pt x="0" y="0"/>
                    </a:moveTo>
                    <a:lnTo>
                      <a:pt x="2207808" y="0"/>
                    </a:lnTo>
                    <a:lnTo>
                      <a:pt x="2207808" y="630305"/>
                    </a:lnTo>
                    <a:lnTo>
                      <a:pt x="0" y="630305"/>
                    </a:lnTo>
                    <a:close/>
                  </a:path>
                </a:pathLst>
              </a:custGeom>
              <a:solidFill>
                <a:srgbClr val="18D97F"/>
              </a:solidFill>
            </p:spPr>
          </p:sp>
          <p:sp>
            <p:nvSpPr>
              <p:cNvPr name="TextBox 10" id="10"/>
              <p:cNvSpPr txBox="true"/>
              <p:nvPr/>
            </p:nvSpPr>
            <p:spPr>
              <a:xfrm>
                <a:off x="0" y="-28575"/>
                <a:ext cx="2207808" cy="658880"/>
              </a:xfrm>
              <a:prstGeom prst="rect">
                <a:avLst/>
              </a:prstGeom>
            </p:spPr>
            <p:txBody>
              <a:bodyPr anchor="ctr" rtlCol="false" tIns="50800" lIns="50800" bIns="50800" rIns="50800"/>
              <a:lstStyle/>
              <a:p>
                <a:pPr algn="ctr">
                  <a:lnSpc>
                    <a:spcPts val="1960"/>
                  </a:lnSpc>
                </a:pPr>
              </a:p>
            </p:txBody>
          </p:sp>
        </p:grpSp>
        <p:sp>
          <p:nvSpPr>
            <p:cNvPr name="TextBox 11" id="11"/>
            <p:cNvSpPr txBox="true"/>
            <p:nvPr/>
          </p:nvSpPr>
          <p:spPr>
            <a:xfrm rot="0">
              <a:off x="1239553" y="365668"/>
              <a:ext cx="781766" cy="148071"/>
            </a:xfrm>
            <a:prstGeom prst="rect">
              <a:avLst/>
            </a:prstGeom>
          </p:spPr>
          <p:txBody>
            <a:bodyPr anchor="t" rtlCol="false" tIns="0" lIns="0" bIns="0" rIns="0">
              <a:spAutoFit/>
            </a:bodyPr>
            <a:lstStyle/>
            <a:p>
              <a:pPr algn="l">
                <a:lnSpc>
                  <a:spcPts val="896"/>
                </a:lnSpc>
              </a:pPr>
              <a:r>
                <a:rPr lang="en-US" sz="800">
                  <a:solidFill>
                    <a:srgbClr val="FFFFFF"/>
                  </a:solidFill>
                  <a:latin typeface="Montserrat Classic"/>
                  <a:ea typeface="Montserrat Classic"/>
                  <a:cs typeface="Montserrat Classic"/>
                  <a:sym typeface="Montserrat Classic"/>
                </a:rPr>
                <a:t>Page 06</a:t>
              </a:r>
            </a:p>
          </p:txBody>
        </p:sp>
      </p:grpSp>
      <p:sp>
        <p:nvSpPr>
          <p:cNvPr name="TextBox 12" id="12"/>
          <p:cNvSpPr txBox="true"/>
          <p:nvPr/>
        </p:nvSpPr>
        <p:spPr>
          <a:xfrm rot="0">
            <a:off x="5292491" y="10465102"/>
            <a:ext cx="2195509" cy="79124"/>
          </a:xfrm>
          <a:prstGeom prst="rect">
            <a:avLst/>
          </a:prstGeom>
        </p:spPr>
        <p:txBody>
          <a:bodyPr anchor="t" rtlCol="false" tIns="0" lIns="0" bIns="0" rIns="0">
            <a:spAutoFit/>
          </a:bodyPr>
          <a:lstStyle/>
          <a:p>
            <a:pPr algn="r" marL="0" indent="0" lvl="0">
              <a:lnSpc>
                <a:spcPts val="672"/>
              </a:lnSpc>
              <a:spcBef>
                <a:spcPct val="0"/>
              </a:spcBef>
            </a:pPr>
            <a:r>
              <a:rPr lang="en-US" sz="600">
                <a:solidFill>
                  <a:srgbClr val="FFFFFF"/>
                </a:solidFill>
                <a:latin typeface="Montserrat Classic"/>
                <a:ea typeface="Montserrat Classic"/>
                <a:cs typeface="Montserrat Classic"/>
                <a:sym typeface="Montserrat Classic"/>
              </a:rPr>
              <a:t>https://github.com/arainjav/HospitalManagementSystem</a:t>
            </a:r>
          </a:p>
        </p:txBody>
      </p:sp>
      <p:grpSp>
        <p:nvGrpSpPr>
          <p:cNvPr name="Group 13" id="13"/>
          <p:cNvGrpSpPr/>
          <p:nvPr/>
        </p:nvGrpSpPr>
        <p:grpSpPr>
          <a:xfrm rot="0">
            <a:off x="869064" y="5911499"/>
            <a:ext cx="6054715" cy="1878024"/>
            <a:chOff x="0" y="0"/>
            <a:chExt cx="8072953" cy="2504032"/>
          </a:xfrm>
        </p:grpSpPr>
        <p:grpSp>
          <p:nvGrpSpPr>
            <p:cNvPr name="Group 14" id="14"/>
            <p:cNvGrpSpPr/>
            <p:nvPr/>
          </p:nvGrpSpPr>
          <p:grpSpPr>
            <a:xfrm rot="0">
              <a:off x="0" y="1386704"/>
              <a:ext cx="1117328" cy="111732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1840"/>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grpSp>
          <p:nvGrpSpPr>
            <p:cNvPr name="Group 17" id="17"/>
            <p:cNvGrpSpPr/>
            <p:nvPr/>
          </p:nvGrpSpPr>
          <p:grpSpPr>
            <a:xfrm rot="0">
              <a:off x="4347416" y="1386704"/>
              <a:ext cx="1117328" cy="111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1840"/>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grpSp>
          <p:nvGrpSpPr>
            <p:cNvPr name="Group 20" id="20"/>
            <p:cNvGrpSpPr/>
            <p:nvPr/>
          </p:nvGrpSpPr>
          <p:grpSpPr>
            <a:xfrm rot="0">
              <a:off x="0" y="0"/>
              <a:ext cx="1117328" cy="111732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1840"/>
              </a:soli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grpSp>
          <p:nvGrpSpPr>
            <p:cNvPr name="Group 23" id="23"/>
            <p:cNvGrpSpPr/>
            <p:nvPr/>
          </p:nvGrpSpPr>
          <p:grpSpPr>
            <a:xfrm rot="0">
              <a:off x="4347416" y="0"/>
              <a:ext cx="1117328" cy="111732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1840"/>
              </a:solidFill>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Freeform 26" id="26"/>
            <p:cNvSpPr/>
            <p:nvPr/>
          </p:nvSpPr>
          <p:spPr>
            <a:xfrm flipH="false" flipV="false" rot="0">
              <a:off x="272099" y="272099"/>
              <a:ext cx="573131" cy="573131"/>
            </a:xfrm>
            <a:custGeom>
              <a:avLst/>
              <a:gdLst/>
              <a:ahLst/>
              <a:cxnLst/>
              <a:rect r="r" b="b" t="t" l="l"/>
              <a:pathLst>
                <a:path h="573131" w="573131">
                  <a:moveTo>
                    <a:pt x="0" y="0"/>
                  </a:moveTo>
                  <a:lnTo>
                    <a:pt x="573131" y="0"/>
                  </a:lnTo>
                  <a:lnTo>
                    <a:pt x="573131" y="573131"/>
                  </a:lnTo>
                  <a:lnTo>
                    <a:pt x="0" y="573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0">
              <a:off x="4673260" y="295061"/>
              <a:ext cx="501470" cy="496911"/>
            </a:xfrm>
            <a:custGeom>
              <a:avLst/>
              <a:gdLst/>
              <a:ahLst/>
              <a:cxnLst/>
              <a:rect r="r" b="b" t="t" l="l"/>
              <a:pathLst>
                <a:path h="496911" w="501470">
                  <a:moveTo>
                    <a:pt x="0" y="0"/>
                  </a:moveTo>
                  <a:lnTo>
                    <a:pt x="501470" y="0"/>
                  </a:lnTo>
                  <a:lnTo>
                    <a:pt x="501470" y="496912"/>
                  </a:lnTo>
                  <a:lnTo>
                    <a:pt x="0" y="496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287881" y="1674336"/>
              <a:ext cx="541567" cy="557598"/>
            </a:xfrm>
            <a:custGeom>
              <a:avLst/>
              <a:gdLst/>
              <a:ahLst/>
              <a:cxnLst/>
              <a:rect r="r" b="b" t="t" l="l"/>
              <a:pathLst>
                <a:path h="557598" w="541567">
                  <a:moveTo>
                    <a:pt x="0" y="0"/>
                  </a:moveTo>
                  <a:lnTo>
                    <a:pt x="541567" y="0"/>
                  </a:lnTo>
                  <a:lnTo>
                    <a:pt x="541567" y="557598"/>
                  </a:lnTo>
                  <a:lnTo>
                    <a:pt x="0" y="557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4637430" y="1650728"/>
              <a:ext cx="537300" cy="537300"/>
            </a:xfrm>
            <a:custGeom>
              <a:avLst/>
              <a:gdLst/>
              <a:ahLst/>
              <a:cxnLst/>
              <a:rect r="r" b="b" t="t" l="l"/>
              <a:pathLst>
                <a:path h="537300" w="537300">
                  <a:moveTo>
                    <a:pt x="0" y="0"/>
                  </a:moveTo>
                  <a:lnTo>
                    <a:pt x="537300" y="0"/>
                  </a:lnTo>
                  <a:lnTo>
                    <a:pt x="537300" y="537301"/>
                  </a:lnTo>
                  <a:lnTo>
                    <a:pt x="0" y="537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0" id="30"/>
            <p:cNvSpPr txBox="true"/>
            <p:nvPr/>
          </p:nvSpPr>
          <p:spPr>
            <a:xfrm rot="0">
              <a:off x="1417932" y="1516108"/>
              <a:ext cx="2307605" cy="820420"/>
            </a:xfrm>
            <a:prstGeom prst="rect">
              <a:avLst/>
            </a:prstGeom>
          </p:spPr>
          <p:txBody>
            <a:bodyPr anchor="t" rtlCol="false" tIns="0" lIns="0" bIns="0" rIns="0">
              <a:spAutoFit/>
            </a:bodyPr>
            <a:lstStyle/>
            <a:p>
              <a:pPr algn="l">
                <a:lnSpc>
                  <a:spcPts val="1650"/>
                </a:lnSpc>
              </a:pPr>
              <a:r>
                <a:rPr lang="en-US" sz="1100">
                  <a:solidFill>
                    <a:srgbClr val="000000"/>
                  </a:solidFill>
                  <a:latin typeface="Montserrat"/>
                  <a:ea typeface="Montserrat"/>
                  <a:cs typeface="Montserrat"/>
                  <a:sym typeface="Montserrat"/>
                </a:rPr>
                <a:t>55% of the bills are unpaid in the last 6 months.</a:t>
              </a:r>
            </a:p>
          </p:txBody>
        </p:sp>
        <p:sp>
          <p:nvSpPr>
            <p:cNvPr name="TextBox 31" id="31"/>
            <p:cNvSpPr txBox="true"/>
            <p:nvPr/>
          </p:nvSpPr>
          <p:spPr>
            <a:xfrm rot="0">
              <a:off x="5765348" y="1516108"/>
              <a:ext cx="2307605" cy="820420"/>
            </a:xfrm>
            <a:prstGeom prst="rect">
              <a:avLst/>
            </a:prstGeom>
          </p:spPr>
          <p:txBody>
            <a:bodyPr anchor="t" rtlCol="false" tIns="0" lIns="0" bIns="0" rIns="0">
              <a:spAutoFit/>
            </a:bodyPr>
            <a:lstStyle/>
            <a:p>
              <a:pPr algn="l">
                <a:lnSpc>
                  <a:spcPts val="1650"/>
                </a:lnSpc>
              </a:pPr>
              <a:r>
                <a:rPr lang="en-US" sz="1100">
                  <a:solidFill>
                    <a:srgbClr val="000000"/>
                  </a:solidFill>
                  <a:latin typeface="Montserrat"/>
                  <a:ea typeface="Montserrat"/>
                  <a:cs typeface="Montserrat"/>
                  <a:sym typeface="Montserrat"/>
                </a:rPr>
                <a:t>Most common reason for appointments: Physical Therapy.</a:t>
              </a:r>
            </a:p>
          </p:txBody>
        </p:sp>
        <p:sp>
          <p:nvSpPr>
            <p:cNvPr name="TextBox 32" id="32"/>
            <p:cNvSpPr txBox="true"/>
            <p:nvPr/>
          </p:nvSpPr>
          <p:spPr>
            <a:xfrm rot="0">
              <a:off x="1417932" y="129404"/>
              <a:ext cx="2307605" cy="820420"/>
            </a:xfrm>
            <a:prstGeom prst="rect">
              <a:avLst/>
            </a:prstGeom>
          </p:spPr>
          <p:txBody>
            <a:bodyPr anchor="t" rtlCol="false" tIns="0" lIns="0" bIns="0" rIns="0">
              <a:spAutoFit/>
            </a:bodyPr>
            <a:lstStyle/>
            <a:p>
              <a:pPr algn="l">
                <a:lnSpc>
                  <a:spcPts val="1650"/>
                </a:lnSpc>
              </a:pPr>
              <a:r>
                <a:rPr lang="en-US" sz="1100">
                  <a:solidFill>
                    <a:srgbClr val="000000"/>
                  </a:solidFill>
                  <a:latin typeface="Montserrat"/>
                  <a:ea typeface="Montserrat"/>
                  <a:cs typeface="Montserrat"/>
                  <a:sym typeface="Montserrat"/>
                </a:rPr>
                <a:t>Total revenue generated: $85,342.23 USD.</a:t>
              </a:r>
            </a:p>
          </p:txBody>
        </p:sp>
        <p:sp>
          <p:nvSpPr>
            <p:cNvPr name="TextBox 33" id="33"/>
            <p:cNvSpPr txBox="true"/>
            <p:nvPr/>
          </p:nvSpPr>
          <p:spPr>
            <a:xfrm rot="0">
              <a:off x="5765348" y="129404"/>
              <a:ext cx="2307605" cy="820420"/>
            </a:xfrm>
            <a:prstGeom prst="rect">
              <a:avLst/>
            </a:prstGeom>
          </p:spPr>
          <p:txBody>
            <a:bodyPr anchor="t" rtlCol="false" tIns="0" lIns="0" bIns="0" rIns="0">
              <a:spAutoFit/>
            </a:bodyPr>
            <a:lstStyle/>
            <a:p>
              <a:pPr algn="l">
                <a:lnSpc>
                  <a:spcPts val="1650"/>
                </a:lnSpc>
              </a:pPr>
              <a:r>
                <a:rPr lang="en-US" sz="1100">
                  <a:solidFill>
                    <a:srgbClr val="000000"/>
                  </a:solidFill>
                  <a:latin typeface="Montserrat"/>
                  <a:ea typeface="Montserrat"/>
                  <a:cs typeface="Montserrat"/>
                  <a:sym typeface="Montserrat"/>
                </a:rPr>
                <a:t>Highest revenue recorded in December: $9269.32 USD.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152" y="1287852"/>
            <a:ext cx="7826304" cy="3210596"/>
            <a:chOff x="0" y="0"/>
            <a:chExt cx="2804771" cy="1150605"/>
          </a:xfrm>
        </p:grpSpPr>
        <p:sp>
          <p:nvSpPr>
            <p:cNvPr name="Freeform 3" id="3"/>
            <p:cNvSpPr/>
            <p:nvPr/>
          </p:nvSpPr>
          <p:spPr>
            <a:xfrm flipH="false" flipV="false" rot="0">
              <a:off x="0" y="0"/>
              <a:ext cx="2804771" cy="1150605"/>
            </a:xfrm>
            <a:custGeom>
              <a:avLst/>
              <a:gdLst/>
              <a:ahLst/>
              <a:cxnLst/>
              <a:rect r="r" b="b" t="t" l="l"/>
              <a:pathLst>
                <a:path h="1150605" w="2804771">
                  <a:moveTo>
                    <a:pt x="0" y="0"/>
                  </a:moveTo>
                  <a:lnTo>
                    <a:pt x="2804771" y="0"/>
                  </a:lnTo>
                  <a:lnTo>
                    <a:pt x="2804771" y="1150605"/>
                  </a:lnTo>
                  <a:lnTo>
                    <a:pt x="0" y="1150605"/>
                  </a:lnTo>
                  <a:close/>
                </a:path>
              </a:pathLst>
            </a:custGeom>
            <a:solidFill>
              <a:srgbClr val="041840"/>
            </a:solidFill>
          </p:spPr>
        </p:sp>
        <p:sp>
          <p:nvSpPr>
            <p:cNvPr name="TextBox 4" id="4"/>
            <p:cNvSpPr txBox="true"/>
            <p:nvPr/>
          </p:nvSpPr>
          <p:spPr>
            <a:xfrm>
              <a:off x="0" y="-28575"/>
              <a:ext cx="2804771" cy="1179180"/>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3665109" y="1287852"/>
            <a:ext cx="3894891" cy="5839906"/>
            <a:chOff x="0" y="0"/>
            <a:chExt cx="1395841" cy="2092891"/>
          </a:xfrm>
        </p:grpSpPr>
        <p:sp>
          <p:nvSpPr>
            <p:cNvPr name="Freeform 6" id="6"/>
            <p:cNvSpPr/>
            <p:nvPr/>
          </p:nvSpPr>
          <p:spPr>
            <a:xfrm flipH="false" flipV="false" rot="0">
              <a:off x="0" y="0"/>
              <a:ext cx="1395841" cy="2092891"/>
            </a:xfrm>
            <a:custGeom>
              <a:avLst/>
              <a:gdLst/>
              <a:ahLst/>
              <a:cxnLst/>
              <a:rect r="r" b="b" t="t" l="l"/>
              <a:pathLst>
                <a:path h="2092891" w="1395841">
                  <a:moveTo>
                    <a:pt x="0" y="0"/>
                  </a:moveTo>
                  <a:lnTo>
                    <a:pt x="1395841" y="0"/>
                  </a:lnTo>
                  <a:lnTo>
                    <a:pt x="1395841" y="2092891"/>
                  </a:lnTo>
                  <a:lnTo>
                    <a:pt x="0" y="2092891"/>
                  </a:lnTo>
                  <a:close/>
                </a:path>
              </a:pathLst>
            </a:custGeom>
            <a:solidFill>
              <a:srgbClr val="18D97F"/>
            </a:solidFill>
          </p:spPr>
        </p:sp>
        <p:sp>
          <p:nvSpPr>
            <p:cNvPr name="TextBox 7" id="7"/>
            <p:cNvSpPr txBox="true"/>
            <p:nvPr/>
          </p:nvSpPr>
          <p:spPr>
            <a:xfrm>
              <a:off x="0" y="-28575"/>
              <a:ext cx="1395841" cy="2121466"/>
            </a:xfrm>
            <a:prstGeom prst="rect">
              <a:avLst/>
            </a:prstGeom>
          </p:spPr>
          <p:txBody>
            <a:bodyPr anchor="ctr" rtlCol="false" tIns="50800" lIns="50800" bIns="50800" rIns="50800"/>
            <a:lstStyle/>
            <a:p>
              <a:pPr algn="ctr">
                <a:lnSpc>
                  <a:spcPts val="1960"/>
                </a:lnSpc>
              </a:pPr>
            </a:p>
          </p:txBody>
        </p:sp>
      </p:grpSp>
      <p:grpSp>
        <p:nvGrpSpPr>
          <p:cNvPr name="Group 8" id="8"/>
          <p:cNvGrpSpPr/>
          <p:nvPr/>
        </p:nvGrpSpPr>
        <p:grpSpPr>
          <a:xfrm rot="0">
            <a:off x="3710976" y="1343861"/>
            <a:ext cx="3849024" cy="5712012"/>
            <a:chOff x="0" y="0"/>
            <a:chExt cx="1379403" cy="2047056"/>
          </a:xfrm>
        </p:grpSpPr>
        <p:sp>
          <p:nvSpPr>
            <p:cNvPr name="Freeform 9" id="9"/>
            <p:cNvSpPr/>
            <p:nvPr/>
          </p:nvSpPr>
          <p:spPr>
            <a:xfrm flipH="false" flipV="false" rot="0">
              <a:off x="0" y="0"/>
              <a:ext cx="1379403" cy="2047056"/>
            </a:xfrm>
            <a:custGeom>
              <a:avLst/>
              <a:gdLst/>
              <a:ahLst/>
              <a:cxnLst/>
              <a:rect r="r" b="b" t="t" l="l"/>
              <a:pathLst>
                <a:path h="2047056" w="1379403">
                  <a:moveTo>
                    <a:pt x="0" y="0"/>
                  </a:moveTo>
                  <a:lnTo>
                    <a:pt x="1379403" y="0"/>
                  </a:lnTo>
                  <a:lnTo>
                    <a:pt x="1379403" y="2047056"/>
                  </a:lnTo>
                  <a:lnTo>
                    <a:pt x="0" y="2047056"/>
                  </a:lnTo>
                  <a:close/>
                </a:path>
              </a:pathLst>
            </a:custGeom>
            <a:solidFill>
              <a:srgbClr val="041840"/>
            </a:solidFill>
          </p:spPr>
        </p:sp>
        <p:sp>
          <p:nvSpPr>
            <p:cNvPr name="TextBox 10" id="10"/>
            <p:cNvSpPr txBox="true"/>
            <p:nvPr/>
          </p:nvSpPr>
          <p:spPr>
            <a:xfrm>
              <a:off x="0" y="-28575"/>
              <a:ext cx="1379403" cy="2075631"/>
            </a:xfrm>
            <a:prstGeom prst="rect">
              <a:avLst/>
            </a:prstGeom>
          </p:spPr>
          <p:txBody>
            <a:bodyPr anchor="ctr" rtlCol="false" tIns="50800" lIns="50800" bIns="50800" rIns="50800"/>
            <a:lstStyle/>
            <a:p>
              <a:pPr algn="ctr">
                <a:lnSpc>
                  <a:spcPts val="1960"/>
                </a:lnSpc>
              </a:pPr>
            </a:p>
          </p:txBody>
        </p:sp>
      </p:grpSp>
      <p:grpSp>
        <p:nvGrpSpPr>
          <p:cNvPr name="Group 11" id="11"/>
          <p:cNvGrpSpPr/>
          <p:nvPr/>
        </p:nvGrpSpPr>
        <p:grpSpPr>
          <a:xfrm rot="0">
            <a:off x="-173704" y="10277119"/>
            <a:ext cx="7907407" cy="2939644"/>
            <a:chOff x="0" y="0"/>
            <a:chExt cx="10543210" cy="3919525"/>
          </a:xfrm>
        </p:grpSpPr>
        <p:grpSp>
          <p:nvGrpSpPr>
            <p:cNvPr name="Group 12" id="12"/>
            <p:cNvGrpSpPr/>
            <p:nvPr/>
          </p:nvGrpSpPr>
          <p:grpSpPr>
            <a:xfrm rot="0">
              <a:off x="0" y="0"/>
              <a:ext cx="10543210" cy="3919525"/>
              <a:chOff x="0" y="0"/>
              <a:chExt cx="2833836" cy="1053502"/>
            </a:xfrm>
          </p:grpSpPr>
          <p:sp>
            <p:nvSpPr>
              <p:cNvPr name="Freeform 13" id="13"/>
              <p:cNvSpPr/>
              <p:nvPr/>
            </p:nvSpPr>
            <p:spPr>
              <a:xfrm flipH="false" flipV="false" rot="0">
                <a:off x="0" y="0"/>
                <a:ext cx="2833836" cy="1053502"/>
              </a:xfrm>
              <a:custGeom>
                <a:avLst/>
                <a:gdLst/>
                <a:ahLst/>
                <a:cxnLst/>
                <a:rect r="r" b="b" t="t" l="l"/>
                <a:pathLst>
                  <a:path h="1053502" w="2833836">
                    <a:moveTo>
                      <a:pt x="0" y="0"/>
                    </a:moveTo>
                    <a:lnTo>
                      <a:pt x="2833836" y="0"/>
                    </a:lnTo>
                    <a:lnTo>
                      <a:pt x="2833836" y="1053502"/>
                    </a:lnTo>
                    <a:lnTo>
                      <a:pt x="0" y="1053502"/>
                    </a:lnTo>
                    <a:close/>
                  </a:path>
                </a:pathLst>
              </a:custGeom>
              <a:solidFill>
                <a:srgbClr val="041840"/>
              </a:solidFill>
            </p:spPr>
          </p:sp>
          <p:sp>
            <p:nvSpPr>
              <p:cNvPr name="TextBox 14" id="14"/>
              <p:cNvSpPr txBox="true"/>
              <p:nvPr/>
            </p:nvSpPr>
            <p:spPr>
              <a:xfrm>
                <a:off x="0" y="-28575"/>
                <a:ext cx="2833836" cy="1082077"/>
              </a:xfrm>
              <a:prstGeom prst="rect">
                <a:avLst/>
              </a:prstGeom>
            </p:spPr>
            <p:txBody>
              <a:bodyPr anchor="ctr" rtlCol="false" tIns="50800" lIns="50800" bIns="50800" rIns="50800"/>
              <a:lstStyle/>
              <a:p>
                <a:pPr algn="ctr">
                  <a:lnSpc>
                    <a:spcPts val="1960"/>
                  </a:lnSpc>
                </a:pPr>
              </a:p>
            </p:txBody>
          </p:sp>
        </p:grpSp>
        <p:grpSp>
          <p:nvGrpSpPr>
            <p:cNvPr name="Group 15" id="15"/>
            <p:cNvGrpSpPr/>
            <p:nvPr/>
          </p:nvGrpSpPr>
          <p:grpSpPr>
            <a:xfrm rot="0">
              <a:off x="1239553" y="124983"/>
              <a:ext cx="533686" cy="152362"/>
              <a:chOff x="0" y="0"/>
              <a:chExt cx="2207808" cy="630305"/>
            </a:xfrm>
          </p:grpSpPr>
          <p:sp>
            <p:nvSpPr>
              <p:cNvPr name="Freeform 16" id="16"/>
              <p:cNvSpPr/>
              <p:nvPr/>
            </p:nvSpPr>
            <p:spPr>
              <a:xfrm flipH="false" flipV="false" rot="0">
                <a:off x="0" y="0"/>
                <a:ext cx="2207808" cy="630305"/>
              </a:xfrm>
              <a:custGeom>
                <a:avLst/>
                <a:gdLst/>
                <a:ahLst/>
                <a:cxnLst/>
                <a:rect r="r" b="b" t="t" l="l"/>
                <a:pathLst>
                  <a:path h="630305" w="2207808">
                    <a:moveTo>
                      <a:pt x="0" y="0"/>
                    </a:moveTo>
                    <a:lnTo>
                      <a:pt x="2207808" y="0"/>
                    </a:lnTo>
                    <a:lnTo>
                      <a:pt x="2207808" y="630305"/>
                    </a:lnTo>
                    <a:lnTo>
                      <a:pt x="0" y="630305"/>
                    </a:lnTo>
                    <a:close/>
                  </a:path>
                </a:pathLst>
              </a:custGeom>
              <a:solidFill>
                <a:srgbClr val="18D97F"/>
              </a:solidFill>
            </p:spPr>
          </p:sp>
          <p:sp>
            <p:nvSpPr>
              <p:cNvPr name="TextBox 17" id="17"/>
              <p:cNvSpPr txBox="true"/>
              <p:nvPr/>
            </p:nvSpPr>
            <p:spPr>
              <a:xfrm>
                <a:off x="0" y="-28575"/>
                <a:ext cx="2207808" cy="658880"/>
              </a:xfrm>
              <a:prstGeom prst="rect">
                <a:avLst/>
              </a:prstGeom>
            </p:spPr>
            <p:txBody>
              <a:bodyPr anchor="ctr" rtlCol="false" tIns="50800" lIns="50800" bIns="50800" rIns="50800"/>
              <a:lstStyle/>
              <a:p>
                <a:pPr algn="ctr">
                  <a:lnSpc>
                    <a:spcPts val="1960"/>
                  </a:lnSpc>
                </a:pPr>
              </a:p>
            </p:txBody>
          </p:sp>
        </p:grpSp>
        <p:sp>
          <p:nvSpPr>
            <p:cNvPr name="TextBox 18" id="18"/>
            <p:cNvSpPr txBox="true"/>
            <p:nvPr/>
          </p:nvSpPr>
          <p:spPr>
            <a:xfrm rot="0">
              <a:off x="1239553" y="365668"/>
              <a:ext cx="781766" cy="148071"/>
            </a:xfrm>
            <a:prstGeom prst="rect">
              <a:avLst/>
            </a:prstGeom>
          </p:spPr>
          <p:txBody>
            <a:bodyPr anchor="t" rtlCol="false" tIns="0" lIns="0" bIns="0" rIns="0">
              <a:spAutoFit/>
            </a:bodyPr>
            <a:lstStyle/>
            <a:p>
              <a:pPr algn="l">
                <a:lnSpc>
                  <a:spcPts val="896"/>
                </a:lnSpc>
              </a:pPr>
              <a:r>
                <a:rPr lang="en-US" sz="800">
                  <a:solidFill>
                    <a:srgbClr val="FFFFFF"/>
                  </a:solidFill>
                  <a:latin typeface="Montserrat Classic"/>
                  <a:ea typeface="Montserrat Classic"/>
                  <a:cs typeface="Montserrat Classic"/>
                  <a:sym typeface="Montserrat Classic"/>
                </a:rPr>
                <a:t>Page 07</a:t>
              </a:r>
            </a:p>
          </p:txBody>
        </p:sp>
      </p:grpSp>
      <p:sp>
        <p:nvSpPr>
          <p:cNvPr name="Freeform 19" id="19"/>
          <p:cNvSpPr/>
          <p:nvPr/>
        </p:nvSpPr>
        <p:spPr>
          <a:xfrm flipH="false" flipV="false" rot="0">
            <a:off x="4624224" y="1740008"/>
            <a:ext cx="1976660" cy="1890181"/>
          </a:xfrm>
          <a:custGeom>
            <a:avLst/>
            <a:gdLst/>
            <a:ahLst/>
            <a:cxnLst/>
            <a:rect r="r" b="b" t="t" l="l"/>
            <a:pathLst>
              <a:path h="1890181" w="1976660">
                <a:moveTo>
                  <a:pt x="0" y="0"/>
                </a:moveTo>
                <a:lnTo>
                  <a:pt x="1976660" y="0"/>
                </a:lnTo>
                <a:lnTo>
                  <a:pt x="1976660" y="1890180"/>
                </a:lnTo>
                <a:lnTo>
                  <a:pt x="0" y="1890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712864" y="4460348"/>
            <a:ext cx="2014166" cy="2510790"/>
          </a:xfrm>
          <a:prstGeom prst="rect">
            <a:avLst/>
          </a:prstGeom>
        </p:spPr>
        <p:txBody>
          <a:bodyPr anchor="t" rtlCol="false" tIns="0" lIns="0" bIns="0" rIns="0">
            <a:spAutoFit/>
          </a:bodyPr>
          <a:lstStyle/>
          <a:p>
            <a:pPr algn="l">
              <a:lnSpc>
                <a:spcPts val="1650"/>
              </a:lnSpc>
            </a:pPr>
            <a:r>
              <a:rPr lang="en-US" sz="1100">
                <a:solidFill>
                  <a:srgbClr val="FFFFFF"/>
                </a:solidFill>
                <a:latin typeface="Montserrat"/>
                <a:ea typeface="Montserrat"/>
                <a:cs typeface="Montserrat"/>
                <a:sym typeface="Montserrat"/>
              </a:rPr>
              <a:t>In conclusion, this project demonstrates the value of data-driven decision-making in healthcare management. The HMS database not only supports efficient data organization but also provides actionable insights to enhance patient care, financial performance, and resource allocation.</a:t>
            </a:r>
          </a:p>
          <a:p>
            <a:pPr algn="l">
              <a:lnSpc>
                <a:spcPts val="1650"/>
              </a:lnSpc>
            </a:pPr>
          </a:p>
        </p:txBody>
      </p:sp>
      <p:sp>
        <p:nvSpPr>
          <p:cNvPr name="TextBox 21" id="21"/>
          <p:cNvSpPr txBox="true"/>
          <p:nvPr/>
        </p:nvSpPr>
        <p:spPr>
          <a:xfrm rot="0">
            <a:off x="4741460" y="4166530"/>
            <a:ext cx="2028974" cy="194183"/>
          </a:xfrm>
          <a:prstGeom prst="rect">
            <a:avLst/>
          </a:prstGeom>
        </p:spPr>
        <p:txBody>
          <a:bodyPr anchor="t" rtlCol="false" tIns="0" lIns="0" bIns="0" rIns="0">
            <a:spAutoFit/>
          </a:bodyPr>
          <a:lstStyle/>
          <a:p>
            <a:pPr algn="l">
              <a:lnSpc>
                <a:spcPts val="1456"/>
              </a:lnSpc>
            </a:pPr>
            <a:r>
              <a:rPr lang="en-US" sz="1300" b="true">
                <a:solidFill>
                  <a:srgbClr val="FFFFFF"/>
                </a:solidFill>
                <a:latin typeface="Poppins Bold"/>
                <a:ea typeface="Poppins Bold"/>
                <a:cs typeface="Poppins Bold"/>
                <a:sym typeface="Poppins Bold"/>
              </a:rPr>
              <a:t>Conclusion</a:t>
            </a:r>
          </a:p>
        </p:txBody>
      </p:sp>
      <p:sp>
        <p:nvSpPr>
          <p:cNvPr name="TextBox 22" id="22"/>
          <p:cNvSpPr txBox="true"/>
          <p:nvPr/>
        </p:nvSpPr>
        <p:spPr>
          <a:xfrm rot="0">
            <a:off x="327838" y="4686187"/>
            <a:ext cx="2028974" cy="194183"/>
          </a:xfrm>
          <a:prstGeom prst="rect">
            <a:avLst/>
          </a:prstGeom>
        </p:spPr>
        <p:txBody>
          <a:bodyPr anchor="t" rtlCol="false" tIns="0" lIns="0" bIns="0" rIns="0">
            <a:spAutoFit/>
          </a:bodyPr>
          <a:lstStyle/>
          <a:p>
            <a:pPr algn="l" marL="0" indent="0" lvl="0">
              <a:lnSpc>
                <a:spcPts val="1456"/>
              </a:lnSpc>
              <a:spcBef>
                <a:spcPct val="0"/>
              </a:spcBef>
            </a:pPr>
            <a:r>
              <a:rPr lang="en-US" b="true" sz="1300">
                <a:solidFill>
                  <a:srgbClr val="20242F"/>
                </a:solidFill>
                <a:latin typeface="Poppins Bold"/>
                <a:ea typeface="Poppins Bold"/>
                <a:cs typeface="Poppins Bold"/>
                <a:sym typeface="Poppins Bold"/>
              </a:rPr>
              <a:t>Recommendations</a:t>
            </a:r>
          </a:p>
        </p:txBody>
      </p:sp>
      <p:sp>
        <p:nvSpPr>
          <p:cNvPr name="TextBox 23" id="23"/>
          <p:cNvSpPr txBox="true"/>
          <p:nvPr/>
        </p:nvSpPr>
        <p:spPr>
          <a:xfrm rot="0">
            <a:off x="228729" y="1987658"/>
            <a:ext cx="3158122" cy="2510790"/>
          </a:xfrm>
          <a:prstGeom prst="rect">
            <a:avLst/>
          </a:prstGeom>
        </p:spPr>
        <p:txBody>
          <a:bodyPr anchor="t" rtlCol="false" tIns="0" lIns="0" bIns="0" rIns="0">
            <a:spAutoFit/>
          </a:bodyPr>
          <a:lstStyle/>
          <a:p>
            <a:pPr algn="l" marL="237491" indent="-118745" lvl="1">
              <a:lnSpc>
                <a:spcPts val="1650"/>
              </a:lnSpc>
              <a:buFont typeface="Arial"/>
              <a:buChar char="•"/>
            </a:pPr>
            <a:r>
              <a:rPr lang="en-US" sz="1100">
                <a:solidFill>
                  <a:srgbClr val="FFFFFF"/>
                </a:solidFill>
                <a:latin typeface="Montserrat"/>
                <a:ea typeface="Montserrat"/>
                <a:cs typeface="Montserrat"/>
                <a:sym typeface="Montserrat"/>
              </a:rPr>
              <a:t>35% of revenue originates from VIP patients, emphasizing their financial importance.</a:t>
            </a:r>
          </a:p>
          <a:p>
            <a:pPr algn="l" marL="237491" indent="-118745" lvl="1">
              <a:lnSpc>
                <a:spcPts val="1650"/>
              </a:lnSpc>
              <a:buFont typeface="Arial"/>
              <a:buChar char="•"/>
            </a:pPr>
            <a:r>
              <a:rPr lang="en-US" sz="1100">
                <a:solidFill>
                  <a:srgbClr val="FFFFFF"/>
                </a:solidFill>
                <a:latin typeface="Montserrat"/>
                <a:ea typeface="Montserrat"/>
                <a:cs typeface="Montserrat"/>
                <a:sym typeface="Montserrat"/>
              </a:rPr>
              <a:t>20% of bills remain unpaid, underscoring the need for stricter billing enforcement.</a:t>
            </a:r>
          </a:p>
          <a:p>
            <a:pPr algn="l" marL="237491" indent="-118745" lvl="1">
              <a:lnSpc>
                <a:spcPts val="1650"/>
              </a:lnSpc>
              <a:buFont typeface="Arial"/>
              <a:buChar char="•"/>
            </a:pPr>
            <a:r>
              <a:rPr lang="en-US" sz="1100">
                <a:solidFill>
                  <a:srgbClr val="FFFFFF"/>
                </a:solidFill>
                <a:latin typeface="Montserrat"/>
                <a:ea typeface="Montserrat"/>
                <a:cs typeface="Montserrat"/>
                <a:sym typeface="Montserrat"/>
              </a:rPr>
              <a:t>Neurology and Orthopedics emerge as top-performing specializations based on revenue generation.</a:t>
            </a:r>
          </a:p>
          <a:p>
            <a:pPr algn="l" marL="237491" indent="-118745" lvl="1">
              <a:lnSpc>
                <a:spcPts val="1650"/>
              </a:lnSpc>
              <a:buFont typeface="Arial"/>
              <a:buChar char="•"/>
            </a:pPr>
            <a:r>
              <a:rPr lang="en-US" sz="1100">
                <a:solidFill>
                  <a:srgbClr val="FFFFFF"/>
                </a:solidFill>
                <a:latin typeface="Montserrat"/>
                <a:ea typeface="Montserrat"/>
                <a:cs typeface="Montserrat"/>
                <a:sym typeface="Montserrat"/>
              </a:rPr>
              <a:t>Frequent follow-ups and repeat visits indicate high demand for chronic care management.</a:t>
            </a:r>
          </a:p>
          <a:p>
            <a:pPr algn="l">
              <a:lnSpc>
                <a:spcPts val="1650"/>
              </a:lnSpc>
            </a:pPr>
          </a:p>
        </p:txBody>
      </p:sp>
      <p:sp>
        <p:nvSpPr>
          <p:cNvPr name="TextBox 24" id="24"/>
          <p:cNvSpPr txBox="true"/>
          <p:nvPr/>
        </p:nvSpPr>
        <p:spPr>
          <a:xfrm rot="0">
            <a:off x="228729" y="5032771"/>
            <a:ext cx="3158122" cy="2091690"/>
          </a:xfrm>
          <a:prstGeom prst="rect">
            <a:avLst/>
          </a:prstGeom>
        </p:spPr>
        <p:txBody>
          <a:bodyPr anchor="t" rtlCol="false" tIns="0" lIns="0" bIns="0" rIns="0">
            <a:spAutoFit/>
          </a:bodyPr>
          <a:lstStyle/>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Develop targeted services like geriatric care to meet the needs of an aging patient base.</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Enhance billing processes to minimize unpaid bills and improve revenue collection.</a:t>
            </a:r>
          </a:p>
          <a:p>
            <a:pPr algn="l" marL="237491" indent="-118745" lvl="1">
              <a:lnSpc>
                <a:spcPts val="1650"/>
              </a:lnSpc>
              <a:buFont typeface="Arial"/>
              <a:buChar char="•"/>
            </a:pPr>
            <a:r>
              <a:rPr lang="en-US" sz="1100">
                <a:solidFill>
                  <a:srgbClr val="000000"/>
                </a:solidFill>
                <a:latin typeface="Montserrat"/>
                <a:ea typeface="Montserrat"/>
                <a:cs typeface="Montserrat"/>
                <a:sym typeface="Montserrat"/>
              </a:rPr>
              <a:t>Optimize scheduling based on data showing peak appointment times and busiest doctors.</a:t>
            </a:r>
          </a:p>
          <a:p>
            <a:pPr algn="l">
              <a:lnSpc>
                <a:spcPts val="1650"/>
              </a:lnSpc>
            </a:pPr>
          </a:p>
        </p:txBody>
      </p:sp>
      <p:sp>
        <p:nvSpPr>
          <p:cNvPr name="TextBox 25" id="25"/>
          <p:cNvSpPr txBox="true"/>
          <p:nvPr/>
        </p:nvSpPr>
        <p:spPr>
          <a:xfrm rot="0">
            <a:off x="480019" y="1545824"/>
            <a:ext cx="2028974" cy="194183"/>
          </a:xfrm>
          <a:prstGeom prst="rect">
            <a:avLst/>
          </a:prstGeom>
        </p:spPr>
        <p:txBody>
          <a:bodyPr anchor="t" rtlCol="false" tIns="0" lIns="0" bIns="0" rIns="0">
            <a:spAutoFit/>
          </a:bodyPr>
          <a:lstStyle/>
          <a:p>
            <a:pPr algn="l">
              <a:lnSpc>
                <a:spcPts val="1456"/>
              </a:lnSpc>
            </a:pPr>
            <a:r>
              <a:rPr lang="en-US" sz="1300" b="true">
                <a:solidFill>
                  <a:srgbClr val="FFFFFF"/>
                </a:solidFill>
                <a:latin typeface="Poppins Bold"/>
                <a:ea typeface="Poppins Bold"/>
                <a:cs typeface="Poppins Bold"/>
                <a:sym typeface="Poppins Bold"/>
              </a:rPr>
              <a:t>Key Findings</a:t>
            </a:r>
          </a:p>
        </p:txBody>
      </p:sp>
      <p:sp>
        <p:nvSpPr>
          <p:cNvPr name="TextBox 26" id="26"/>
          <p:cNvSpPr txBox="true"/>
          <p:nvPr/>
        </p:nvSpPr>
        <p:spPr>
          <a:xfrm rot="0">
            <a:off x="471261" y="531210"/>
            <a:ext cx="3767078" cy="449580"/>
          </a:xfrm>
          <a:prstGeom prst="rect">
            <a:avLst/>
          </a:prstGeom>
        </p:spPr>
        <p:txBody>
          <a:bodyPr anchor="t" rtlCol="false" tIns="0" lIns="0" bIns="0" rIns="0">
            <a:spAutoFit/>
          </a:bodyPr>
          <a:lstStyle/>
          <a:p>
            <a:pPr algn="l">
              <a:lnSpc>
                <a:spcPts val="3359"/>
              </a:lnSpc>
            </a:pPr>
            <a:r>
              <a:rPr lang="en-US" sz="2999" b="true">
                <a:solidFill>
                  <a:srgbClr val="1E1E1E"/>
                </a:solidFill>
                <a:latin typeface="Poppins Bold"/>
                <a:ea typeface="Poppins Bold"/>
                <a:cs typeface="Poppins Bold"/>
                <a:sym typeface="Poppins Bold"/>
              </a:rPr>
              <a:t>Key Findings</a:t>
            </a:r>
          </a:p>
        </p:txBody>
      </p:sp>
      <p:sp>
        <p:nvSpPr>
          <p:cNvPr name="TextBox 27" id="27"/>
          <p:cNvSpPr txBox="true"/>
          <p:nvPr/>
        </p:nvSpPr>
        <p:spPr>
          <a:xfrm rot="0">
            <a:off x="5292491" y="10465102"/>
            <a:ext cx="2195509" cy="79124"/>
          </a:xfrm>
          <a:prstGeom prst="rect">
            <a:avLst/>
          </a:prstGeom>
        </p:spPr>
        <p:txBody>
          <a:bodyPr anchor="t" rtlCol="false" tIns="0" lIns="0" bIns="0" rIns="0">
            <a:spAutoFit/>
          </a:bodyPr>
          <a:lstStyle/>
          <a:p>
            <a:pPr algn="r" marL="0" indent="0" lvl="0">
              <a:lnSpc>
                <a:spcPts val="672"/>
              </a:lnSpc>
              <a:spcBef>
                <a:spcPct val="0"/>
              </a:spcBef>
            </a:pPr>
            <a:r>
              <a:rPr lang="en-US" sz="600">
                <a:solidFill>
                  <a:srgbClr val="FFFFFF"/>
                </a:solidFill>
                <a:latin typeface="Montserrat Classic"/>
                <a:ea typeface="Montserrat Classic"/>
                <a:cs typeface="Montserrat Classic"/>
                <a:sym typeface="Montserrat Classic"/>
              </a:rPr>
              <a:t>https://github.com/arainjav/HospitalManagementSystem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704" y="10277119"/>
            <a:ext cx="7907407" cy="2939644"/>
            <a:chOff x="0" y="0"/>
            <a:chExt cx="10543210" cy="3919525"/>
          </a:xfrm>
        </p:grpSpPr>
        <p:grpSp>
          <p:nvGrpSpPr>
            <p:cNvPr name="Group 3" id="3"/>
            <p:cNvGrpSpPr/>
            <p:nvPr/>
          </p:nvGrpSpPr>
          <p:grpSpPr>
            <a:xfrm rot="0">
              <a:off x="0" y="0"/>
              <a:ext cx="10543210" cy="3919525"/>
              <a:chOff x="0" y="0"/>
              <a:chExt cx="2833836" cy="1053502"/>
            </a:xfrm>
          </p:grpSpPr>
          <p:sp>
            <p:nvSpPr>
              <p:cNvPr name="Freeform 4" id="4"/>
              <p:cNvSpPr/>
              <p:nvPr/>
            </p:nvSpPr>
            <p:spPr>
              <a:xfrm flipH="false" flipV="false" rot="0">
                <a:off x="0" y="0"/>
                <a:ext cx="2833836" cy="1053502"/>
              </a:xfrm>
              <a:custGeom>
                <a:avLst/>
                <a:gdLst/>
                <a:ahLst/>
                <a:cxnLst/>
                <a:rect r="r" b="b" t="t" l="l"/>
                <a:pathLst>
                  <a:path h="1053502" w="2833836">
                    <a:moveTo>
                      <a:pt x="0" y="0"/>
                    </a:moveTo>
                    <a:lnTo>
                      <a:pt x="2833836" y="0"/>
                    </a:lnTo>
                    <a:lnTo>
                      <a:pt x="2833836" y="1053502"/>
                    </a:lnTo>
                    <a:lnTo>
                      <a:pt x="0" y="1053502"/>
                    </a:lnTo>
                    <a:close/>
                  </a:path>
                </a:pathLst>
              </a:custGeom>
              <a:solidFill>
                <a:srgbClr val="041840"/>
              </a:solidFill>
            </p:spPr>
          </p:sp>
          <p:sp>
            <p:nvSpPr>
              <p:cNvPr name="TextBox 5" id="5"/>
              <p:cNvSpPr txBox="true"/>
              <p:nvPr/>
            </p:nvSpPr>
            <p:spPr>
              <a:xfrm>
                <a:off x="0" y="-28575"/>
                <a:ext cx="2833836" cy="1082077"/>
              </a:xfrm>
              <a:prstGeom prst="rect">
                <a:avLst/>
              </a:prstGeom>
            </p:spPr>
            <p:txBody>
              <a:bodyPr anchor="ctr" rtlCol="false" tIns="50800" lIns="50800" bIns="50800" rIns="50800"/>
              <a:lstStyle/>
              <a:p>
                <a:pPr algn="ctr">
                  <a:lnSpc>
                    <a:spcPts val="1960"/>
                  </a:lnSpc>
                </a:pPr>
              </a:p>
            </p:txBody>
          </p:sp>
        </p:grpSp>
        <p:grpSp>
          <p:nvGrpSpPr>
            <p:cNvPr name="Group 6" id="6"/>
            <p:cNvGrpSpPr/>
            <p:nvPr/>
          </p:nvGrpSpPr>
          <p:grpSpPr>
            <a:xfrm rot="0">
              <a:off x="1239553" y="124983"/>
              <a:ext cx="533686" cy="152362"/>
              <a:chOff x="0" y="0"/>
              <a:chExt cx="2207808" cy="630305"/>
            </a:xfrm>
          </p:grpSpPr>
          <p:sp>
            <p:nvSpPr>
              <p:cNvPr name="Freeform 7" id="7"/>
              <p:cNvSpPr/>
              <p:nvPr/>
            </p:nvSpPr>
            <p:spPr>
              <a:xfrm flipH="false" flipV="false" rot="0">
                <a:off x="0" y="0"/>
                <a:ext cx="2207808" cy="630305"/>
              </a:xfrm>
              <a:custGeom>
                <a:avLst/>
                <a:gdLst/>
                <a:ahLst/>
                <a:cxnLst/>
                <a:rect r="r" b="b" t="t" l="l"/>
                <a:pathLst>
                  <a:path h="630305" w="2207808">
                    <a:moveTo>
                      <a:pt x="0" y="0"/>
                    </a:moveTo>
                    <a:lnTo>
                      <a:pt x="2207808" y="0"/>
                    </a:lnTo>
                    <a:lnTo>
                      <a:pt x="2207808" y="630305"/>
                    </a:lnTo>
                    <a:lnTo>
                      <a:pt x="0" y="630305"/>
                    </a:lnTo>
                    <a:close/>
                  </a:path>
                </a:pathLst>
              </a:custGeom>
              <a:solidFill>
                <a:srgbClr val="18D97F"/>
              </a:solidFill>
            </p:spPr>
          </p:sp>
          <p:sp>
            <p:nvSpPr>
              <p:cNvPr name="TextBox 8" id="8"/>
              <p:cNvSpPr txBox="true"/>
              <p:nvPr/>
            </p:nvSpPr>
            <p:spPr>
              <a:xfrm>
                <a:off x="0" y="-28575"/>
                <a:ext cx="2207808" cy="658880"/>
              </a:xfrm>
              <a:prstGeom prst="rect">
                <a:avLst/>
              </a:prstGeom>
            </p:spPr>
            <p:txBody>
              <a:bodyPr anchor="ctr" rtlCol="false" tIns="50800" lIns="50800" bIns="50800" rIns="50800"/>
              <a:lstStyle/>
              <a:p>
                <a:pPr algn="ctr">
                  <a:lnSpc>
                    <a:spcPts val="1960"/>
                  </a:lnSpc>
                </a:pPr>
              </a:p>
            </p:txBody>
          </p:sp>
        </p:grpSp>
        <p:sp>
          <p:nvSpPr>
            <p:cNvPr name="TextBox 9" id="9"/>
            <p:cNvSpPr txBox="true"/>
            <p:nvPr/>
          </p:nvSpPr>
          <p:spPr>
            <a:xfrm rot="0">
              <a:off x="1239553" y="365668"/>
              <a:ext cx="781766" cy="148071"/>
            </a:xfrm>
            <a:prstGeom prst="rect">
              <a:avLst/>
            </a:prstGeom>
          </p:spPr>
          <p:txBody>
            <a:bodyPr anchor="t" rtlCol="false" tIns="0" lIns="0" bIns="0" rIns="0">
              <a:spAutoFit/>
            </a:bodyPr>
            <a:lstStyle/>
            <a:p>
              <a:pPr algn="l">
                <a:lnSpc>
                  <a:spcPts val="896"/>
                </a:lnSpc>
              </a:pPr>
              <a:r>
                <a:rPr lang="en-US" sz="800">
                  <a:solidFill>
                    <a:srgbClr val="FFFFFF"/>
                  </a:solidFill>
                  <a:latin typeface="Montserrat Classic"/>
                  <a:ea typeface="Montserrat Classic"/>
                  <a:cs typeface="Montserrat Classic"/>
                  <a:sym typeface="Montserrat Classic"/>
                </a:rPr>
                <a:t>Page 08</a:t>
              </a:r>
            </a:p>
          </p:txBody>
        </p:sp>
      </p:grpSp>
      <p:sp>
        <p:nvSpPr>
          <p:cNvPr name="Freeform 10" id="10"/>
          <p:cNvSpPr/>
          <p:nvPr/>
        </p:nvSpPr>
        <p:spPr>
          <a:xfrm flipH="false" flipV="false" rot="0">
            <a:off x="755961" y="2316422"/>
            <a:ext cx="6363507" cy="4142565"/>
          </a:xfrm>
          <a:custGeom>
            <a:avLst/>
            <a:gdLst/>
            <a:ahLst/>
            <a:cxnLst/>
            <a:rect r="r" b="b" t="t" l="l"/>
            <a:pathLst>
              <a:path h="4142565" w="6363507">
                <a:moveTo>
                  <a:pt x="0" y="0"/>
                </a:moveTo>
                <a:lnTo>
                  <a:pt x="6363507" y="0"/>
                </a:lnTo>
                <a:lnTo>
                  <a:pt x="6363507" y="4142565"/>
                </a:lnTo>
                <a:lnTo>
                  <a:pt x="0" y="4142565"/>
                </a:lnTo>
                <a:lnTo>
                  <a:pt x="0" y="0"/>
                </a:lnTo>
                <a:close/>
              </a:path>
            </a:pathLst>
          </a:custGeom>
          <a:blipFill>
            <a:blip r:embed="rId2"/>
            <a:stretch>
              <a:fillRect l="0" t="0" r="0" b="0"/>
            </a:stretch>
          </a:blipFill>
        </p:spPr>
      </p:sp>
      <p:sp>
        <p:nvSpPr>
          <p:cNvPr name="TextBox 11" id="11"/>
          <p:cNvSpPr txBox="true"/>
          <p:nvPr/>
        </p:nvSpPr>
        <p:spPr>
          <a:xfrm rot="0">
            <a:off x="755961" y="946523"/>
            <a:ext cx="4275539" cy="809498"/>
          </a:xfrm>
          <a:prstGeom prst="rect">
            <a:avLst/>
          </a:prstGeom>
        </p:spPr>
        <p:txBody>
          <a:bodyPr anchor="t" rtlCol="false" tIns="0" lIns="0" bIns="0" rIns="0">
            <a:spAutoFit/>
          </a:bodyPr>
          <a:lstStyle/>
          <a:p>
            <a:pPr algn="l">
              <a:lnSpc>
                <a:spcPts val="2911"/>
              </a:lnSpc>
            </a:pPr>
            <a:r>
              <a:rPr lang="en-US" sz="2599" b="true">
                <a:solidFill>
                  <a:srgbClr val="1E1E1E"/>
                </a:solidFill>
                <a:latin typeface="Poppins Bold"/>
                <a:ea typeface="Poppins Bold"/>
                <a:cs typeface="Poppins Bold"/>
                <a:sym typeface="Poppins Bold"/>
              </a:rPr>
              <a:t> Appendix: ER-Diagram</a:t>
            </a:r>
          </a:p>
          <a:p>
            <a:pPr algn="l">
              <a:lnSpc>
                <a:spcPts val="3359"/>
              </a:lnSpc>
            </a:pPr>
          </a:p>
        </p:txBody>
      </p:sp>
      <p:sp>
        <p:nvSpPr>
          <p:cNvPr name="TextBox 12" id="12"/>
          <p:cNvSpPr txBox="true"/>
          <p:nvPr/>
        </p:nvSpPr>
        <p:spPr>
          <a:xfrm rot="0">
            <a:off x="5256491" y="10465102"/>
            <a:ext cx="2195509" cy="79124"/>
          </a:xfrm>
          <a:prstGeom prst="rect">
            <a:avLst/>
          </a:prstGeom>
        </p:spPr>
        <p:txBody>
          <a:bodyPr anchor="t" rtlCol="false" tIns="0" lIns="0" bIns="0" rIns="0">
            <a:spAutoFit/>
          </a:bodyPr>
          <a:lstStyle/>
          <a:p>
            <a:pPr algn="r" marL="0" indent="0" lvl="0">
              <a:lnSpc>
                <a:spcPts val="672"/>
              </a:lnSpc>
              <a:spcBef>
                <a:spcPct val="0"/>
              </a:spcBef>
            </a:pPr>
            <a:r>
              <a:rPr lang="en-US" sz="600">
                <a:solidFill>
                  <a:srgbClr val="FFFFFF"/>
                </a:solidFill>
                <a:latin typeface="Montserrat Classic"/>
                <a:ea typeface="Montserrat Classic"/>
                <a:cs typeface="Montserrat Classic"/>
                <a:sym typeface="Montserrat Classic"/>
              </a:rPr>
              <a:t>https://github.com/arainjav/HospitalManagementSystem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DAGbI4axNu0</dc:identifier>
  <dcterms:modified xsi:type="dcterms:W3CDTF">2011-08-01T06:04:30Z</dcterms:modified>
  <cp:revision>1</cp:revision>
  <dc:title>Sql_Project</dc:title>
</cp:coreProperties>
</file>