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3" r:id="rId1"/>
    <p:sldMasterId id="2147483765" r:id="rId2"/>
    <p:sldMasterId id="2147483777" r:id="rId3"/>
    <p:sldMasterId id="2147483813" r:id="rId4"/>
    <p:sldMasterId id="2147483825" r:id="rId5"/>
    <p:sldMasterId id="2147483873" r:id="rId6"/>
    <p:sldMasterId id="2147483897" r:id="rId7"/>
    <p:sldMasterId id="2147483909" r:id="rId8"/>
    <p:sldMasterId id="2147483921" r:id="rId9"/>
  </p:sldMasterIdLst>
  <p:sldIdLst>
    <p:sldId id="256" r:id="rId10"/>
    <p:sldId id="257" r:id="rId11"/>
    <p:sldId id="309" r:id="rId12"/>
    <p:sldId id="258" r:id="rId13"/>
    <p:sldId id="259" r:id="rId14"/>
    <p:sldId id="261" r:id="rId15"/>
    <p:sldId id="310" r:id="rId16"/>
    <p:sldId id="311" r:id="rId17"/>
    <p:sldId id="263" r:id="rId18"/>
    <p:sldId id="264" r:id="rId19"/>
    <p:sldId id="266" r:id="rId20"/>
    <p:sldId id="267" r:id="rId21"/>
    <p:sldId id="268" r:id="rId22"/>
    <p:sldId id="269" r:id="rId23"/>
    <p:sldId id="270" r:id="rId24"/>
    <p:sldId id="273" r:id="rId25"/>
    <p:sldId id="274" r:id="rId26"/>
    <p:sldId id="262" r:id="rId27"/>
    <p:sldId id="312" r:id="rId28"/>
    <p:sldId id="275" r:id="rId29"/>
    <p:sldId id="313" r:id="rId30"/>
    <p:sldId id="276" r:id="rId31"/>
    <p:sldId id="314"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317"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260" r:id="rId66"/>
    <p:sldId id="315" r:id="rId67"/>
    <p:sldId id="31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p:txBody>
          <a:bodyPr/>
          <a:lstStyle>
            <a:lvl1pPr>
              <a:defRPr/>
            </a:lvl1pPr>
          </a:lstStyle>
          <a:p>
            <a:fld id="{1D8BD707-D9CF-40AE-B4C6-C98DA3205C09}" type="datetimeFigureOut">
              <a:rPr lang="en-US" smtClean="0"/>
              <a:pPr/>
              <a:t>5/24/2018</a:t>
            </a:fld>
            <a:endParaRPr lang="en-US" dirty="0"/>
          </a:p>
        </p:txBody>
      </p:sp>
      <p:sp>
        <p:nvSpPr>
          <p:cNvPr id="3077" name="Rectangle 5"/>
          <p:cNvSpPr>
            <a:spLocks noGrp="1" noChangeArrowheads="1"/>
          </p:cNvSpPr>
          <p:nvPr>
            <p:ph type="ftr" sz="quarter" idx="3"/>
          </p:nvPr>
        </p:nvSpPr>
        <p:spPr/>
        <p:txBody>
          <a:bodyPr/>
          <a:lstStyle>
            <a:lvl1pPr>
              <a:defRPr/>
            </a:lvl1pPr>
          </a:lstStyle>
          <a:p>
            <a:endParaRPr lang="en-US" dirty="0"/>
          </a:p>
        </p:txBody>
      </p:sp>
      <p:sp>
        <p:nvSpPr>
          <p:cNvPr id="3078" name="Rectangle 6"/>
          <p:cNvSpPr>
            <a:spLocks noGrp="1" noChangeArrowheads="1"/>
          </p:cNvSpPr>
          <p:nvPr>
            <p:ph type="sldNum" sz="quarter" idx="4"/>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685800"/>
            <a:ext cx="177165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9525" y="685800"/>
            <a:ext cx="516255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p:txBody>
          <a:bodyPr/>
          <a:lstStyle>
            <a:lvl1pPr>
              <a:defRPr/>
            </a:lvl1pPr>
          </a:lstStyle>
          <a:p>
            <a:fld id="{1D8BD707-D9CF-40AE-B4C6-C98DA3205C09}" type="datetimeFigureOut">
              <a:rPr lang="en-US" smtClean="0"/>
              <a:pPr/>
              <a:t>5/24/2018</a:t>
            </a:fld>
            <a:endParaRPr lang="en-US" dirty="0"/>
          </a:p>
        </p:txBody>
      </p:sp>
      <p:sp>
        <p:nvSpPr>
          <p:cNvPr id="3077" name="Rectangle 5"/>
          <p:cNvSpPr>
            <a:spLocks noGrp="1" noChangeArrowheads="1"/>
          </p:cNvSpPr>
          <p:nvPr>
            <p:ph type="ftr" sz="quarter" idx="3"/>
          </p:nvPr>
        </p:nvSpPr>
        <p:spPr/>
        <p:txBody>
          <a:bodyPr/>
          <a:lstStyle>
            <a:lvl1pPr>
              <a:defRPr/>
            </a:lvl1pPr>
          </a:lstStyle>
          <a:p>
            <a:endParaRPr lang="en-US" dirty="0"/>
          </a:p>
        </p:txBody>
      </p:sp>
      <p:sp>
        <p:nvSpPr>
          <p:cNvPr id="3078" name="Rectangle 6"/>
          <p:cNvSpPr>
            <a:spLocks noGrp="1" noChangeArrowheads="1"/>
          </p:cNvSpPr>
          <p:nvPr>
            <p:ph type="sldNum" sz="quarter" idx="4"/>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685800"/>
            <a:ext cx="177165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9525" y="685800"/>
            <a:ext cx="516255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ransition>
    <p:randomBar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randomBar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randomBar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randomBar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transition>
    <p:randomBar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ransition>
    <p:randomBar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randomBar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randomBar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randomBar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Bar dir="vert"/>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transition>
    <p:randomBar dir="vert"/>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randomBar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1D8BD707-D9CF-40AE-B4C6-C98DA3205C09}" type="datetimeFigureOut">
              <a:rPr lang="en-US" smtClean="0"/>
              <a:pPr/>
              <a:t>5/24/2018</a:t>
            </a:fld>
            <a:endParaRPr lang="en-US" dirty="0"/>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US" dirty="0"/>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randomBar dir="vert"/>
  </p:transition>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randomBar dir="ver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1D8BD707-D9CF-40AE-B4C6-C98DA3205C09}" type="datetimeFigureOut">
              <a:rPr lang="en-US" smtClean="0"/>
              <a:pPr/>
              <a:t>5/24/2018</a:t>
            </a:fld>
            <a:endParaRPr lang="en-US" dirty="0"/>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endParaRPr lang="en-US" dirty="0"/>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p:randomBar dir="vert"/>
  </p:transition>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5/24/2018</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randomBar dir="vert"/>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randomBar dir="ver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ransition>
    <p:randomBar dir="ver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5/24/2018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p:randomBar dir="vert"/>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5/24/2018</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ransition>
    <p:randomBar dir="ver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5/24/2018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Bit" TargetMode="External"/><Relationship Id="rId2" Type="http://schemas.openxmlformats.org/officeDocument/2006/relationships/hyperlink" Target="https://en.wikipedia.org/wiki/Serial_communication" TargetMode="Externa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hyperlink" Target="https://www.arduino.cc/en/Reference/SoftwareSerial" TargetMode="External"/><Relationship Id="rId2" Type="http://schemas.openxmlformats.org/officeDocument/2006/relationships/hyperlink" Target="https://www.arduino.cc/en/Reference/SPI" TargetMode="External"/><Relationship Id="rId1" Type="http://schemas.openxmlformats.org/officeDocument/2006/relationships/slideLayout" Target="../slideLayouts/slideLayout68.xml"/><Relationship Id="rId4" Type="http://schemas.openxmlformats.org/officeDocument/2006/relationships/hyperlink" Target="https://www.arduino.cc/en/Reference/WiF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0.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arduino.cc/en/Main/OldSoftwareReleases" TargetMode="External"/><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0.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2" Type="http://schemas.openxmlformats.org/officeDocument/2006/relationships/hyperlink" Target="https://www.amazon.ca/clouddrive/share/7mjMPKnnIZDs04o6bMZsN3imCabguEgWCWE6yGdbXxL" TargetMode="External"/><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3.xml"/><Relationship Id="rId4" Type="http://schemas.openxmlformats.org/officeDocument/2006/relationships/image" Target="../media/image4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hyperlink" Target="https://learn.sparkfun.com/tutorials/serial-peripheral-interface-spi" TargetMode="External"/><Relationship Id="rId2" Type="http://schemas.openxmlformats.org/officeDocument/2006/relationships/hyperlink" Target="http://www.rfwireless-world.com/images/IoT-structure-and-technologies.jpg" TargetMode="External"/><Relationship Id="rId1" Type="http://schemas.openxmlformats.org/officeDocument/2006/relationships/slideLayout" Target="../slideLayouts/slideLayout46.xml"/><Relationship Id="rId5" Type="http://schemas.openxmlformats.org/officeDocument/2006/relationships/hyperlink" Target="https://store.arduino.cc/usa/arduino-uno-rev3" TargetMode="External"/><Relationship Id="rId4" Type="http://schemas.openxmlformats.org/officeDocument/2006/relationships/hyperlink" Target="https://learn.sparkfun.com/tutorials/i2c"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2286000"/>
          </a:xfrm>
        </p:spPr>
        <p:txBody>
          <a:bodyPr/>
          <a:lstStyle/>
          <a:p>
            <a:r>
              <a:rPr lang="en-US" sz="4000" b="1" dirty="0" smtClean="0"/>
              <a:t>S</a:t>
            </a:r>
            <a:r>
              <a:rPr lang="en-US" b="1" dirty="0" smtClean="0"/>
              <a:t>mart </a:t>
            </a:r>
            <a:r>
              <a:rPr lang="en-US" sz="4000" b="1" dirty="0" smtClean="0"/>
              <a:t>H</a:t>
            </a:r>
            <a:r>
              <a:rPr lang="en-US" b="1" dirty="0" smtClean="0"/>
              <a:t>ome </a:t>
            </a:r>
            <a:r>
              <a:rPr lang="en-US" sz="4000" b="1" dirty="0" smtClean="0"/>
              <a:t>A</a:t>
            </a:r>
            <a:r>
              <a:rPr lang="en-US" b="1" dirty="0" smtClean="0"/>
              <a:t>utomation </a:t>
            </a:r>
            <a:r>
              <a:rPr lang="en-US" sz="4000" b="1" dirty="0" smtClean="0"/>
              <a:t>b</a:t>
            </a:r>
            <a:r>
              <a:rPr lang="en-US" b="1" dirty="0" smtClean="0"/>
              <a:t>ased </a:t>
            </a:r>
            <a:r>
              <a:rPr lang="en-US" sz="4000" b="1" dirty="0" smtClean="0"/>
              <a:t>o</a:t>
            </a:r>
            <a:r>
              <a:rPr lang="en-US" b="1" dirty="0" smtClean="0"/>
              <a:t>n </a:t>
            </a:r>
            <a:r>
              <a:rPr lang="en-US" sz="4000" b="1" dirty="0" smtClean="0"/>
              <a:t>t</a:t>
            </a:r>
            <a:r>
              <a:rPr lang="en-US" b="1" dirty="0" smtClean="0"/>
              <a:t>emperature </a:t>
            </a:r>
            <a:r>
              <a:rPr lang="en-US" sz="4000" b="1" dirty="0" smtClean="0"/>
              <a:t>s</a:t>
            </a:r>
            <a:r>
              <a:rPr lang="en-US" b="1" dirty="0" smtClean="0"/>
              <a:t>ensor </a:t>
            </a:r>
            <a:r>
              <a:rPr lang="en-US" sz="4000" b="1" dirty="0" smtClean="0"/>
              <a:t>a</a:t>
            </a:r>
            <a:r>
              <a:rPr lang="en-US" b="1" dirty="0" smtClean="0"/>
              <a:t>nd </a:t>
            </a:r>
            <a:r>
              <a:rPr lang="en-US" sz="4000" b="1" dirty="0" smtClean="0"/>
              <a:t>A</a:t>
            </a:r>
            <a:r>
              <a:rPr lang="en-US" b="1" dirty="0" smtClean="0"/>
              <a:t>rduino </a:t>
            </a:r>
            <a:r>
              <a:rPr lang="en-US" sz="4000" b="1" dirty="0" smtClean="0"/>
              <a:t>a</a:t>
            </a:r>
            <a:r>
              <a:rPr lang="en-US" b="1" dirty="0" smtClean="0"/>
              <a:t>s </a:t>
            </a:r>
            <a:r>
              <a:rPr lang="en-US" sz="4000" b="1" dirty="0" smtClean="0"/>
              <a:t>t</a:t>
            </a:r>
            <a:r>
              <a:rPr lang="en-US" b="1" dirty="0" smtClean="0"/>
              <a:t>he </a:t>
            </a:r>
            <a:r>
              <a:rPr lang="en-US" sz="4000" b="1" dirty="0" smtClean="0"/>
              <a:t>m</a:t>
            </a:r>
            <a:r>
              <a:rPr lang="en-US" b="1" dirty="0" smtClean="0"/>
              <a:t>aster </a:t>
            </a:r>
            <a:r>
              <a:rPr lang="en-US" sz="4000" b="1" dirty="0" smtClean="0"/>
              <a:t>c</a:t>
            </a:r>
            <a:r>
              <a:rPr lang="en-US" b="1" dirty="0" smtClean="0"/>
              <a:t>ontroller.</a:t>
            </a:r>
            <a:br>
              <a:rPr lang="en-US" b="1" dirty="0" smtClean="0"/>
            </a:br>
            <a:endParaRPr lang="en-US" dirty="0"/>
          </a:p>
        </p:txBody>
      </p:sp>
      <p:sp>
        <p:nvSpPr>
          <p:cNvPr id="6" name="Subtitle 2"/>
          <p:cNvSpPr>
            <a:spLocks noGrp="1"/>
          </p:cNvSpPr>
          <p:nvPr>
            <p:ph type="subTitle" idx="1"/>
          </p:nvPr>
        </p:nvSpPr>
        <p:spPr>
          <a:xfrm>
            <a:off x="1371600" y="1905000"/>
            <a:ext cx="6400800" cy="3200400"/>
          </a:xfrm>
        </p:spPr>
        <p:txBody>
          <a:bodyPr>
            <a:noAutofit/>
          </a:bodyPr>
          <a:lstStyle/>
          <a:p>
            <a:endParaRPr lang="en-CA" sz="1800" dirty="0" smtClean="0">
              <a:latin typeface="Perpetua" pitchFamily="18" charset="0"/>
              <a:cs typeface="Times New Roman" pitchFamily="18" charset="0"/>
            </a:endParaRPr>
          </a:p>
          <a:p>
            <a:r>
              <a:rPr lang="en-CA" sz="1800" dirty="0" smtClean="0">
                <a:latin typeface="Perpetua" pitchFamily="18" charset="0"/>
                <a:cs typeface="Times New Roman" pitchFamily="18" charset="0"/>
              </a:rPr>
              <a:t>Supervised by:</a:t>
            </a:r>
          </a:p>
          <a:p>
            <a:r>
              <a:rPr lang="en-CA" sz="1800" dirty="0" smtClean="0">
                <a:latin typeface="Perpetua" pitchFamily="18" charset="0"/>
                <a:cs typeface="Times New Roman" pitchFamily="18" charset="0"/>
              </a:rPr>
              <a:t>Dr. </a:t>
            </a:r>
            <a:r>
              <a:rPr lang="en-US" sz="1800" dirty="0" smtClean="0">
                <a:latin typeface="Perpetua" pitchFamily="18" charset="0"/>
                <a:cs typeface="Times New Roman" pitchFamily="18" charset="0"/>
              </a:rPr>
              <a:t>Sabah Mohammed</a:t>
            </a:r>
            <a:r>
              <a:rPr lang="en-CA" sz="1800" dirty="0" smtClean="0">
                <a:latin typeface="Perpetua" pitchFamily="18" charset="0"/>
                <a:cs typeface="Times New Roman" pitchFamily="18" charset="0"/>
              </a:rPr>
              <a:t> </a:t>
            </a:r>
          </a:p>
          <a:p>
            <a:endParaRPr lang="en-CA" sz="1800" dirty="0" smtClean="0">
              <a:latin typeface="Perpetua" pitchFamily="18" charset="0"/>
              <a:cs typeface="Times New Roman" pitchFamily="18" charset="0"/>
            </a:endParaRPr>
          </a:p>
          <a:p>
            <a:endParaRPr lang="en-CA" sz="1800" dirty="0" smtClean="0">
              <a:latin typeface="Perpetua" pitchFamily="18" charset="0"/>
              <a:cs typeface="Times New Roman" pitchFamily="18" charset="0"/>
            </a:endParaRPr>
          </a:p>
          <a:p>
            <a:r>
              <a:rPr lang="en-CA" sz="1800" dirty="0" smtClean="0">
                <a:latin typeface="Perpetua" pitchFamily="18" charset="0"/>
                <a:cs typeface="Times New Roman" pitchFamily="18" charset="0"/>
              </a:rPr>
              <a:t>Presented by:</a:t>
            </a:r>
          </a:p>
          <a:p>
            <a:r>
              <a:rPr lang="en-CA" sz="1800" dirty="0" smtClean="0">
                <a:latin typeface="Perpetua" pitchFamily="18" charset="0"/>
                <a:cs typeface="Times New Roman" pitchFamily="18" charset="0"/>
              </a:rPr>
              <a:t>Ankit Raj</a:t>
            </a:r>
          </a:p>
          <a:p>
            <a:r>
              <a:rPr lang="en-CA" sz="1800" dirty="0" smtClean="0">
                <a:latin typeface="Perpetua" pitchFamily="18" charset="0"/>
                <a:cs typeface="Times New Roman" pitchFamily="18" charset="0"/>
              </a:rPr>
              <a:t>		</a:t>
            </a:r>
          </a:p>
          <a:p>
            <a:r>
              <a:rPr lang="en-CA" sz="1800" dirty="0" smtClean="0">
                <a:latin typeface="Perpetua" pitchFamily="18" charset="0"/>
                <a:cs typeface="Times New Roman" pitchFamily="18" charset="0"/>
              </a:rPr>
              <a:t>   Department of Computer Science</a:t>
            </a:r>
          </a:p>
        </p:txBody>
      </p:sp>
      <p:pic>
        <p:nvPicPr>
          <p:cNvPr id="7" name="Picture 6" descr="Use links below to sav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0" y="5638800"/>
            <a:ext cx="3886200" cy="8286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752600"/>
            <a:ext cx="9144000" cy="4001095"/>
          </a:xfrm>
          <a:prstGeom prst="rect">
            <a:avLst/>
          </a:prstGeom>
        </p:spPr>
        <p:txBody>
          <a:bodyPr wrap="square">
            <a:spAutoFit/>
          </a:bodyPr>
          <a:lstStyle/>
          <a:p>
            <a:r>
              <a:rPr lang="en-US" sz="2000" dirty="0" smtClean="0"/>
              <a:t>In order to facilitate radio feature with Arduino UNO, NRF24L01 could be used. </a:t>
            </a:r>
          </a:p>
          <a:p>
            <a:endParaRPr lang="en-US" sz="2000" dirty="0" smtClean="0"/>
          </a:p>
          <a:p>
            <a:r>
              <a:rPr lang="en-US" sz="2000" b="1" u="sng" dirty="0" smtClean="0"/>
              <a:t>NRF24L01</a:t>
            </a:r>
            <a:r>
              <a:rPr lang="en-US" sz="2000" dirty="0" smtClean="0"/>
              <a:t> consists of :-</a:t>
            </a:r>
          </a:p>
          <a:p>
            <a:pPr>
              <a:buFont typeface="Arial" pitchFamily="34" charset="0"/>
              <a:buChar char="•"/>
            </a:pPr>
            <a:r>
              <a:rPr lang="en-US" sz="2000" dirty="0" smtClean="0"/>
              <a:t>a fully integrated frequency synthesizer</a:t>
            </a:r>
          </a:p>
          <a:p>
            <a:pPr>
              <a:buFont typeface="Arial" pitchFamily="34" charset="0"/>
              <a:buChar char="•"/>
            </a:pPr>
            <a:r>
              <a:rPr lang="en-US" sz="2000" dirty="0" smtClean="0"/>
              <a:t> a power amplifier</a:t>
            </a:r>
          </a:p>
          <a:p>
            <a:pPr>
              <a:buFont typeface="Arial" pitchFamily="34" charset="0"/>
              <a:buChar char="•"/>
            </a:pPr>
            <a:r>
              <a:rPr lang="en-US" sz="2000" dirty="0" smtClean="0"/>
              <a:t> a crystal oscillator</a:t>
            </a:r>
          </a:p>
          <a:p>
            <a:pPr>
              <a:buFont typeface="Arial" pitchFamily="34" charset="0"/>
              <a:buChar char="•"/>
            </a:pPr>
            <a:r>
              <a:rPr lang="en-US" sz="2000" dirty="0" smtClean="0"/>
              <a:t> a demodulator</a:t>
            </a:r>
          </a:p>
          <a:p>
            <a:pPr>
              <a:buFont typeface="Arial" pitchFamily="34" charset="0"/>
              <a:buChar char="•"/>
            </a:pPr>
            <a:r>
              <a:rPr lang="en-US" sz="2000" dirty="0" smtClean="0"/>
              <a:t> modulator</a:t>
            </a:r>
          </a:p>
          <a:p>
            <a:pPr>
              <a:buFont typeface="Arial" pitchFamily="34" charset="0"/>
              <a:buChar char="•"/>
            </a:pPr>
            <a:r>
              <a:rPr lang="en-US" sz="2000" dirty="0" smtClean="0"/>
              <a:t>Enhanced ShockBurst™ protocol engine</a:t>
            </a:r>
          </a:p>
          <a:p>
            <a:pPr>
              <a:buFont typeface="Arial" pitchFamily="34" charset="0"/>
              <a:buChar char="•"/>
            </a:pPr>
            <a:endParaRPr lang="en-US" sz="2000" dirty="0" smtClean="0">
              <a:solidFill>
                <a:schemeClr val="accent5">
                  <a:lumMod val="50000"/>
                </a:schemeClr>
              </a:solidFill>
            </a:endParaRPr>
          </a:p>
          <a:p>
            <a:r>
              <a:rPr lang="en-US" sz="2000" dirty="0" smtClean="0"/>
              <a:t>Another alternative is using </a:t>
            </a:r>
            <a:r>
              <a:rPr lang="en-US" sz="2000" b="1" dirty="0" smtClean="0"/>
              <a:t>ESP8266</a:t>
            </a:r>
            <a:r>
              <a:rPr lang="en-US" sz="2000" dirty="0" smtClean="0"/>
              <a:t>.</a:t>
            </a:r>
            <a:endParaRPr lang="en-US" dirty="0" smtClean="0"/>
          </a:p>
          <a:p>
            <a:endParaRPr lang="en-US" dirty="0" smtClean="0">
              <a:solidFill>
                <a:schemeClr val="accent5">
                  <a:lumMod val="50000"/>
                </a:schemeClr>
              </a:solidFill>
            </a:endParaRPr>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726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752600"/>
            <a:ext cx="9144000" cy="3416320"/>
          </a:xfrm>
          <a:prstGeom prst="rect">
            <a:avLst/>
          </a:prstGeom>
        </p:spPr>
        <p:txBody>
          <a:bodyPr wrap="square">
            <a:spAutoFit/>
          </a:bodyPr>
          <a:lstStyle/>
          <a:p>
            <a:r>
              <a:rPr lang="en-US" dirty="0" smtClean="0"/>
              <a:t>There is numerous ways to communicate with IoT. Other than wired connection following are the ways of communicating with IoT:</a:t>
            </a:r>
          </a:p>
          <a:p>
            <a:pPr lvl="0">
              <a:buFont typeface="Wingdings" pitchFamily="2" charset="2"/>
              <a:buChar char="v"/>
            </a:pPr>
            <a:r>
              <a:rPr lang="en-US" dirty="0" smtClean="0"/>
              <a:t>WiFi</a:t>
            </a:r>
          </a:p>
          <a:p>
            <a:pPr lvl="0">
              <a:buFont typeface="Wingdings" pitchFamily="2" charset="2"/>
              <a:buChar char="v"/>
            </a:pPr>
            <a:r>
              <a:rPr lang="en-US" dirty="0" smtClean="0"/>
              <a:t>Radio or Remote.</a:t>
            </a:r>
          </a:p>
          <a:p>
            <a:pPr lvl="0">
              <a:buFont typeface="Wingdings" pitchFamily="2" charset="2"/>
              <a:buChar char="v"/>
            </a:pPr>
            <a:endParaRPr lang="en-US" dirty="0" smtClean="0"/>
          </a:p>
          <a:p>
            <a:r>
              <a:rPr lang="en-US" dirty="0" smtClean="0"/>
              <a:t>In order to achieve the successful communication, various techniques are required, which are as follows:</a:t>
            </a:r>
          </a:p>
          <a:p>
            <a:endParaRPr lang="en-US" dirty="0" smtClean="0"/>
          </a:p>
          <a:p>
            <a:pPr lvl="0">
              <a:buFont typeface="Wingdings" pitchFamily="2" charset="2"/>
              <a:buChar char="Ø"/>
            </a:pPr>
            <a:r>
              <a:rPr lang="en-US" dirty="0" smtClean="0"/>
              <a:t>SPI</a:t>
            </a:r>
          </a:p>
          <a:p>
            <a:pPr lvl="0">
              <a:buFont typeface="Wingdings" pitchFamily="2" charset="2"/>
              <a:buChar char="Ø"/>
            </a:pPr>
            <a:r>
              <a:rPr lang="en-US" dirty="0" smtClean="0"/>
              <a:t>Serial Port</a:t>
            </a:r>
          </a:p>
          <a:p>
            <a:pPr lvl="0">
              <a:buFont typeface="Wingdings" pitchFamily="2" charset="2"/>
              <a:buChar char="Ø"/>
            </a:pPr>
            <a:r>
              <a:rPr lang="en-US" dirty="0" smtClean="0"/>
              <a:t>I</a:t>
            </a:r>
            <a:r>
              <a:rPr lang="en-US" baseline="30000" dirty="0" smtClean="0"/>
              <a:t>2</a:t>
            </a:r>
            <a:r>
              <a:rPr lang="en-US" dirty="0" smtClean="0"/>
              <a:t>C</a:t>
            </a:r>
          </a:p>
          <a:p>
            <a:endParaRPr lang="en-US" dirty="0" smtClean="0">
              <a:solidFill>
                <a:schemeClr val="accent5">
                  <a:lumMod val="50000"/>
                </a:schemeClr>
              </a:solidFill>
            </a:endParaRPr>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447800"/>
            <a:ext cx="9144000" cy="2215991"/>
          </a:xfrm>
          <a:prstGeom prst="rect">
            <a:avLst/>
          </a:prstGeom>
        </p:spPr>
        <p:txBody>
          <a:bodyPr wrap="square">
            <a:spAutoFit/>
          </a:bodyPr>
          <a:lstStyle/>
          <a:p>
            <a:pPr algn="ctr"/>
            <a:r>
              <a:rPr lang="en-US" sz="2400" b="1" u="sng" dirty="0" smtClean="0"/>
              <a:t>SPI</a:t>
            </a:r>
          </a:p>
          <a:p>
            <a:pPr algn="ctr"/>
            <a:endParaRPr lang="en-US" sz="2400" b="1" u="sng" dirty="0" smtClean="0"/>
          </a:p>
          <a:p>
            <a:r>
              <a:rPr lang="en-US" i="1" dirty="0" smtClean="0"/>
              <a:t>Serial Peripheral Interface (SPI) </a:t>
            </a:r>
            <a:r>
              <a:rPr lang="en-US" dirty="0" smtClean="0"/>
              <a:t>is an interface bus that helps to send data between microcontrollers and small peripherals. This interface uses isolated clock and data lines, along with a select line to choose the device one wishes to communicate with [3].</a:t>
            </a:r>
          </a:p>
          <a:p>
            <a:endParaRPr lang="en-US" dirty="0" smtClean="0">
              <a:solidFill>
                <a:schemeClr val="accent5">
                  <a:lumMod val="50000"/>
                </a:schemeClr>
              </a:solidFill>
            </a:endParaRPr>
          </a:p>
          <a:p>
            <a:endParaRPr lang="en-US" dirty="0">
              <a:solidFill>
                <a:schemeClr val="accent5">
                  <a:lumMod val="50000"/>
                </a:schemeClr>
              </a:solidFill>
            </a:endParaRPr>
          </a:p>
        </p:txBody>
      </p:sp>
      <p:pic>
        <p:nvPicPr>
          <p:cNvPr id="6" name="Picture 5"/>
          <p:cNvPicPr/>
          <p:nvPr/>
        </p:nvPicPr>
        <p:blipFill>
          <a:blip r:embed="rId2"/>
          <a:srcRect/>
          <a:stretch>
            <a:fillRect/>
          </a:stretch>
        </p:blipFill>
        <p:spPr bwMode="auto">
          <a:xfrm>
            <a:off x="1828800" y="3352800"/>
            <a:ext cx="5410200" cy="2514600"/>
          </a:xfrm>
          <a:prstGeom prst="rect">
            <a:avLst/>
          </a:prstGeom>
          <a:noFill/>
          <a:ln w="9525">
            <a:noFill/>
            <a:miter lim="800000"/>
            <a:headEnd/>
            <a:tailEnd/>
          </a:ln>
        </p:spPr>
      </p:pic>
      <p:sp>
        <p:nvSpPr>
          <p:cNvPr id="1025" name="Rectangle 1"/>
          <p:cNvSpPr>
            <a:spLocks noChangeArrowheads="1"/>
          </p:cNvSpPr>
          <p:nvPr/>
        </p:nvSpPr>
        <p:spPr bwMode="auto">
          <a:xfrm>
            <a:off x="3505200" y="6019800"/>
            <a:ext cx="2687787"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4F81BD"/>
                </a:solidFill>
                <a:effectLst/>
                <a:latin typeface="Calibri" pitchFamily="34" charset="0"/>
                <a:ea typeface="Calibri" pitchFamily="34" charset="0"/>
                <a:cs typeface="Times New Roman" pitchFamily="18" charset="0"/>
              </a:rPr>
              <a:t>Figure : SPI Master-Slave concept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524000"/>
            <a:ext cx="9144000" cy="4062651"/>
          </a:xfrm>
          <a:prstGeom prst="rect">
            <a:avLst/>
          </a:prstGeom>
        </p:spPr>
        <p:txBody>
          <a:bodyPr wrap="square">
            <a:spAutoFit/>
          </a:bodyPr>
          <a:lstStyle/>
          <a:p>
            <a:pPr algn="ctr"/>
            <a:r>
              <a:rPr lang="en-US" sz="2400" u="sng" dirty="0" smtClean="0"/>
              <a:t>Serial Port</a:t>
            </a:r>
          </a:p>
          <a:p>
            <a:endParaRPr lang="en-US" dirty="0" smtClean="0"/>
          </a:p>
          <a:p>
            <a:r>
              <a:rPr lang="en-US" dirty="0" smtClean="0"/>
              <a:t>A </a:t>
            </a:r>
            <a:r>
              <a:rPr lang="en-US" dirty="0" smtClean="0">
                <a:hlinkClick r:id="rId2" tooltip="Serial communication"/>
              </a:rPr>
              <a:t>serial communication</a:t>
            </a:r>
            <a:r>
              <a:rPr lang="en-US" dirty="0" smtClean="0"/>
              <a:t> interface through which information transfers in or out one </a:t>
            </a:r>
            <a:r>
              <a:rPr lang="en-US" dirty="0" smtClean="0">
                <a:hlinkClick r:id="rId3" tooltip="Bit"/>
              </a:rPr>
              <a:t>bit</a:t>
            </a:r>
            <a:r>
              <a:rPr lang="en-US" dirty="0" smtClean="0"/>
              <a:t> at a time is termed as serial port. The asynchronous port (generally with TX and RX lines), which is most common port, has no control over data transmission and could not guarantee that both sides are running at precisely the same rate. </a:t>
            </a:r>
          </a:p>
          <a:p>
            <a:r>
              <a:rPr lang="en-US" dirty="0" smtClean="0"/>
              <a:t>There could be an issue when two systems with a little different clock try to communicate with each other as computers normally rely on everything being synchronized to a single “clock”. </a:t>
            </a:r>
          </a:p>
          <a:p>
            <a:r>
              <a:rPr lang="en-US" dirty="0" smtClean="0"/>
              <a:t>To solve this problem, asynchronous serial connections add extra start and stop bits to each byte that help the receiver sync up to data as it arrives. There should also be agreement on same transmission speed in advance. Slight differences in the transmission rate aren’t a problem because the receiver re-syncs at the start of each byte.</a:t>
            </a:r>
          </a:p>
          <a:p>
            <a:endParaRPr lang="en-US" dirty="0" smtClean="0">
              <a:solidFill>
                <a:schemeClr val="accent5">
                  <a:lumMod val="50000"/>
                </a:schemeClr>
              </a:solidFill>
            </a:endParaRPr>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219200"/>
            <a:ext cx="9144000" cy="3046988"/>
          </a:xfrm>
          <a:prstGeom prst="rect">
            <a:avLst/>
          </a:prstGeom>
        </p:spPr>
        <p:txBody>
          <a:bodyPr wrap="square">
            <a:spAutoFit/>
          </a:bodyPr>
          <a:lstStyle/>
          <a:p>
            <a:pPr algn="ctr"/>
            <a:r>
              <a:rPr lang="en-US" sz="2400" b="1" u="sng" dirty="0" smtClean="0"/>
              <a:t>I</a:t>
            </a:r>
            <a:r>
              <a:rPr lang="en-US" sz="2400" b="1" u="sng" baseline="30000" dirty="0" smtClean="0"/>
              <a:t>2</a:t>
            </a:r>
            <a:r>
              <a:rPr lang="en-US" sz="2400" b="1" u="sng" dirty="0" smtClean="0"/>
              <a:t>C</a:t>
            </a:r>
          </a:p>
          <a:p>
            <a:pPr algn="ctr"/>
            <a:endParaRPr lang="en-US" sz="2400" b="1" u="sng" dirty="0" smtClean="0"/>
          </a:p>
          <a:p>
            <a:r>
              <a:rPr lang="en-US" dirty="0" smtClean="0"/>
              <a:t>The Inter-integrated Circuit (I2C) Protocol [4] is a protocol that provides communication between multiple chips (digital integrated circuits) with one or more master chips. I2C requires only two wires, as asynchronous serial, but those two wires can hold up to 1008 slave devices. Additionally, unlike SPI, I2C can support a multi-master framework, enabling in excess of one master to communicate with all devices on the transport (in spite of the fact that the master devices can't communicate with each other over the communication bus and should alternate utilizing the communication lines).</a:t>
            </a:r>
          </a:p>
          <a:p>
            <a:endParaRPr lang="en-US" dirty="0" smtClean="0">
              <a:solidFill>
                <a:schemeClr val="accent5">
                  <a:lumMod val="50000"/>
                </a:schemeClr>
              </a:solidFill>
            </a:endParaRPr>
          </a:p>
          <a:p>
            <a:endParaRPr lang="en-US" dirty="0">
              <a:solidFill>
                <a:schemeClr val="accent5">
                  <a:lumMod val="50000"/>
                </a:schemeClr>
              </a:solidFill>
            </a:endParaRPr>
          </a:p>
        </p:txBody>
      </p:sp>
      <p:pic>
        <p:nvPicPr>
          <p:cNvPr id="6" name="Picture 5"/>
          <p:cNvPicPr/>
          <p:nvPr/>
        </p:nvPicPr>
        <p:blipFill>
          <a:blip r:embed="rId2"/>
          <a:srcRect/>
          <a:stretch>
            <a:fillRect/>
          </a:stretch>
        </p:blipFill>
        <p:spPr bwMode="auto">
          <a:xfrm>
            <a:off x="2895600" y="3733800"/>
            <a:ext cx="4038600" cy="2151032"/>
          </a:xfrm>
          <a:prstGeom prst="rect">
            <a:avLst/>
          </a:prstGeom>
          <a:noFill/>
          <a:ln w="9525">
            <a:noFill/>
            <a:miter lim="800000"/>
            <a:headEnd/>
            <a:tailEnd/>
          </a:ln>
        </p:spPr>
      </p:pic>
      <p:sp>
        <p:nvSpPr>
          <p:cNvPr id="7" name="Rectangle 6"/>
          <p:cNvSpPr/>
          <p:nvPr/>
        </p:nvSpPr>
        <p:spPr>
          <a:xfrm>
            <a:off x="3130571" y="6019800"/>
            <a:ext cx="3352842" cy="369332"/>
          </a:xfrm>
          <a:prstGeom prst="rect">
            <a:avLst/>
          </a:prstGeom>
        </p:spPr>
        <p:txBody>
          <a:bodyPr wrap="none">
            <a:spAutoFit/>
          </a:bodyPr>
          <a:lstStyle/>
          <a:p>
            <a:pPr lvl="0" algn="ctr" fontAlgn="base">
              <a:spcBef>
                <a:spcPct val="0"/>
              </a:spcBef>
              <a:spcAft>
                <a:spcPct val="0"/>
              </a:spcAft>
            </a:pPr>
            <a:r>
              <a:rPr lang="en-US" b="1" dirty="0" smtClean="0">
                <a:solidFill>
                  <a:srgbClr val="4F81BD"/>
                </a:solidFill>
                <a:latin typeface="Calibri" pitchFamily="34" charset="0"/>
                <a:ea typeface="Calibri" pitchFamily="34" charset="0"/>
                <a:cs typeface="Times New Roman" pitchFamily="18" charset="0"/>
              </a:rPr>
              <a:t>Figure : I2C Master-Slave concept</a:t>
            </a:r>
            <a:endParaRPr lang="en-US" sz="2400" dirty="0" smtClean="0">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219200"/>
            <a:ext cx="9144000" cy="4185761"/>
          </a:xfrm>
          <a:prstGeom prst="rect">
            <a:avLst/>
          </a:prstGeom>
        </p:spPr>
        <p:txBody>
          <a:bodyPr wrap="square">
            <a:spAutoFit/>
          </a:bodyPr>
          <a:lstStyle/>
          <a:p>
            <a:r>
              <a:rPr lang="en-US" sz="2000" b="1" u="sng" dirty="0" smtClean="0"/>
              <a:t>Standard Libraries Used:</a:t>
            </a:r>
          </a:p>
          <a:p>
            <a:r>
              <a:rPr lang="en-US" sz="2000" u="sng" dirty="0" smtClean="0"/>
              <a:t> </a:t>
            </a:r>
            <a:r>
              <a:rPr lang="en-US" sz="2000" dirty="0" smtClean="0"/>
              <a:t> </a:t>
            </a:r>
            <a:endParaRPr lang="en-US" sz="2000" dirty="0" smtClean="0"/>
          </a:p>
          <a:p>
            <a:pPr lvl="0"/>
            <a:r>
              <a:rPr lang="en-US" sz="2000" b="1" dirty="0" smtClean="0">
                <a:hlinkClick r:id="rId2"/>
              </a:rPr>
              <a:t>SPI</a:t>
            </a:r>
            <a:r>
              <a:rPr lang="en-US" sz="2000" dirty="0" smtClean="0"/>
              <a:t> - for communicating with devices using the Serial Peripheral Interface (SPI) Bus</a:t>
            </a:r>
          </a:p>
          <a:p>
            <a:pPr lvl="0"/>
            <a:r>
              <a:rPr lang="en-US" sz="2000" b="1" dirty="0" smtClean="0">
                <a:hlinkClick r:id="rId3"/>
              </a:rPr>
              <a:t>SoftwareSerial</a:t>
            </a:r>
            <a:r>
              <a:rPr lang="en-US" sz="2000" dirty="0" smtClean="0"/>
              <a:t> - for serial communication on any digital pins. </a:t>
            </a:r>
            <a:r>
              <a:rPr lang="en-US" sz="2000" dirty="0" smtClean="0"/>
              <a:t> </a:t>
            </a:r>
            <a:endParaRPr lang="en-US" sz="2000" dirty="0" smtClean="0"/>
          </a:p>
          <a:p>
            <a:pPr lvl="0"/>
            <a:r>
              <a:rPr lang="en-US" sz="2000" b="1" dirty="0" smtClean="0">
                <a:hlinkClick r:id="rId4"/>
              </a:rPr>
              <a:t>WiFi</a:t>
            </a:r>
            <a:r>
              <a:rPr lang="en-US" sz="2000" dirty="0" smtClean="0"/>
              <a:t> - for connecting to the internet using the Arduino WiFi shield</a:t>
            </a:r>
          </a:p>
          <a:p>
            <a:pPr lvl="0"/>
            <a:endParaRPr lang="en-US" sz="2000" dirty="0" smtClean="0"/>
          </a:p>
          <a:p>
            <a:pPr lvl="0"/>
            <a:endParaRPr lang="en-US" sz="2000" dirty="0" smtClean="0"/>
          </a:p>
          <a:p>
            <a:r>
              <a:rPr lang="en-US" b="1" u="sng" dirty="0" smtClean="0"/>
              <a:t>Custom library for this project</a:t>
            </a:r>
          </a:p>
          <a:p>
            <a:endParaRPr lang="en-US" u="sng" dirty="0" smtClean="0"/>
          </a:p>
          <a:p>
            <a:pPr lvl="0"/>
            <a:r>
              <a:rPr lang="en-US" b="1" dirty="0" smtClean="0"/>
              <a:t>ESP8266WiFi </a:t>
            </a:r>
            <a:r>
              <a:rPr lang="en-US" dirty="0" smtClean="0"/>
              <a:t>–</a:t>
            </a:r>
            <a:r>
              <a:rPr lang="en-US" b="1" dirty="0" smtClean="0"/>
              <a:t> </a:t>
            </a:r>
            <a:r>
              <a:rPr lang="en-US" dirty="0" smtClean="0"/>
              <a:t>This library is used to enable ESP8266 micro-chip on the board that enables the board to connect with the WiFi. </a:t>
            </a:r>
            <a:endParaRPr lang="en-US" dirty="0" smtClean="0"/>
          </a:p>
          <a:p>
            <a:pPr lvl="0"/>
            <a:endParaRPr lang="en-US" dirty="0" smtClean="0">
              <a:solidFill>
                <a:schemeClr val="accent5">
                  <a:lumMod val="50000"/>
                </a:schemeClr>
              </a:solidFill>
            </a:endParaRPr>
          </a:p>
          <a:p>
            <a:pPr lvl="0"/>
            <a:r>
              <a:rPr lang="en-US" b="1" dirty="0" smtClean="0"/>
              <a:t>DHT11 -  </a:t>
            </a:r>
            <a:r>
              <a:rPr lang="en-US" dirty="0" smtClean="0"/>
              <a:t>This library is used to enable DHT-11 (temperature &amp; humidity sensor) to interact with  the boards and provide the facility to record the values.</a:t>
            </a:r>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219200"/>
            <a:ext cx="9144000" cy="4985980"/>
          </a:xfrm>
          <a:prstGeom prst="rect">
            <a:avLst/>
          </a:prstGeom>
        </p:spPr>
        <p:txBody>
          <a:bodyPr wrap="square">
            <a:spAutoFit/>
          </a:bodyPr>
          <a:lstStyle/>
          <a:p>
            <a:r>
              <a:rPr lang="en-US" sz="2000" dirty="0" smtClean="0"/>
              <a:t>There are three modes of this project, described as follows:</a:t>
            </a:r>
          </a:p>
          <a:p>
            <a:endParaRPr lang="en-US" sz="2000" dirty="0" smtClean="0"/>
          </a:p>
          <a:p>
            <a:pPr lvl="0">
              <a:buFont typeface="Wingdings" pitchFamily="2" charset="2"/>
              <a:buChar char="Ø"/>
            </a:pPr>
            <a:r>
              <a:rPr lang="en-US" sz="2000" b="1" dirty="0" smtClean="0"/>
              <a:t>Monitoring the sensor values/readings: </a:t>
            </a:r>
            <a:r>
              <a:rPr lang="en-US" sz="2000" dirty="0" smtClean="0"/>
              <a:t>Arduino enables users to read the sensor values as it convert the analog input signal into digital values. In this case the user would be getting a temperature or voltage value so as to carry out the desired task.</a:t>
            </a:r>
          </a:p>
          <a:p>
            <a:pPr lvl="0"/>
            <a:endParaRPr lang="en-US" sz="2000" dirty="0" smtClean="0"/>
          </a:p>
          <a:p>
            <a:pPr lvl="0">
              <a:buFont typeface="Wingdings" pitchFamily="2" charset="2"/>
              <a:buChar char="Ø"/>
            </a:pPr>
            <a:r>
              <a:rPr lang="en-US" sz="2000" b="1" dirty="0" smtClean="0"/>
              <a:t>Controlling Actuators:</a:t>
            </a:r>
            <a:r>
              <a:rPr lang="en-US" sz="2000" dirty="0" smtClean="0"/>
              <a:t> Arduino gateway can trigger various actions through actuators. In this case, based on the values returned from the sensors, various actions would be performed like switching On/Off of LEDs or rotating of servo-motor.</a:t>
            </a:r>
          </a:p>
          <a:p>
            <a:pPr lvl="0"/>
            <a:endParaRPr lang="en-US" sz="2000" dirty="0" smtClean="0"/>
          </a:p>
          <a:p>
            <a:pPr lvl="0">
              <a:buFont typeface="Wingdings" pitchFamily="2" charset="2"/>
              <a:buChar char="Ø"/>
            </a:pPr>
            <a:r>
              <a:rPr lang="en-US" sz="2000" b="1" dirty="0" smtClean="0"/>
              <a:t>Pushing Notification to User (VIA Text or Tweet):</a:t>
            </a:r>
            <a:r>
              <a:rPr lang="en-US" sz="2000" dirty="0" smtClean="0"/>
              <a:t> A function of pushing notifications of status of actuators or sensors through text or tweet would also be present so that the user (who is not around) can be updated accordingly about the device-interaction or performance.</a:t>
            </a:r>
          </a:p>
          <a:p>
            <a:pPr lvl="0"/>
            <a:endParaRPr lang="en-US" sz="2000" dirty="0" smtClean="0"/>
          </a:p>
          <a:p>
            <a:endParaRPr lang="en-US" sz="2000" dirty="0" smtClean="0"/>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 </a:t>
            </a:r>
            <a:r>
              <a:rPr lang="en-US" sz="2000" b="1" dirty="0" smtClean="0"/>
              <a:t>contd…</a:t>
            </a:r>
            <a:endParaRPr lang="en-US" sz="2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752600"/>
            <a:ext cx="9144000" cy="3447098"/>
          </a:xfrm>
          <a:prstGeom prst="rect">
            <a:avLst/>
          </a:prstGeom>
        </p:spPr>
        <p:txBody>
          <a:bodyPr wrap="square">
            <a:spAutoFit/>
          </a:bodyPr>
          <a:lstStyle/>
          <a:p>
            <a:r>
              <a:rPr lang="en-US" sz="2000" dirty="0" smtClean="0"/>
              <a:t>Following are the steps to follow in order to validate the concept of methodology: </a:t>
            </a:r>
          </a:p>
          <a:p>
            <a:endParaRPr lang="en-US" sz="2000" dirty="0" smtClean="0"/>
          </a:p>
          <a:p>
            <a:pPr lvl="0">
              <a:buFont typeface="Wingdings" pitchFamily="2" charset="2"/>
              <a:buChar char="ü"/>
            </a:pPr>
            <a:r>
              <a:rPr lang="en-US" sz="2000" dirty="0" smtClean="0"/>
              <a:t> Upload the code to the respective board, by connecting it to computer (IDE). </a:t>
            </a:r>
          </a:p>
          <a:p>
            <a:pPr lvl="0"/>
            <a:endParaRPr lang="en-US" sz="2000" dirty="0" smtClean="0"/>
          </a:p>
          <a:p>
            <a:pPr lvl="0">
              <a:buFont typeface="Wingdings" pitchFamily="2" charset="2"/>
              <a:buChar char="ü"/>
            </a:pPr>
            <a:r>
              <a:rPr lang="en-US" sz="2000" dirty="0" smtClean="0"/>
              <a:t>After uploading, do the required setup by connecting the sensors, actuators, Arduino as desired.</a:t>
            </a:r>
          </a:p>
          <a:p>
            <a:pPr lvl="0"/>
            <a:endParaRPr lang="en-US" sz="2000" dirty="0" smtClean="0"/>
          </a:p>
          <a:p>
            <a:pPr lvl="0">
              <a:buFont typeface="Wingdings" pitchFamily="2" charset="2"/>
              <a:buChar char="ü"/>
            </a:pPr>
            <a:r>
              <a:rPr lang="en-US" sz="2000" dirty="0" smtClean="0"/>
              <a:t>Disconnect all the connection between the boards and computer and let it work as per the wireless interaction of devices with the board.</a:t>
            </a:r>
          </a:p>
          <a:p>
            <a:endParaRPr lang="en-US" sz="2000" dirty="0" smtClean="0"/>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143000"/>
          </a:xfrm>
        </p:spPr>
        <p:txBody>
          <a:bodyPr>
            <a:normAutofit/>
          </a:bodyPr>
          <a:lstStyle/>
          <a:p>
            <a:pPr algn="ctr"/>
            <a:r>
              <a:rPr lang="en-US" sz="6600" b="1" dirty="0" smtClean="0"/>
              <a:t>D</a:t>
            </a:r>
            <a:r>
              <a:rPr lang="en-US" sz="5400" b="1" dirty="0" smtClean="0"/>
              <a:t>ESIGN</a:t>
            </a:r>
            <a:endParaRPr lang="en-US" sz="4400" b="1" dirty="0"/>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pic>
        <p:nvPicPr>
          <p:cNvPr id="4" name="Picture 3"/>
          <p:cNvPicPr/>
          <p:nvPr/>
        </p:nvPicPr>
        <p:blipFill>
          <a:blip r:embed="rId2"/>
          <a:srcRect/>
          <a:stretch>
            <a:fillRect/>
          </a:stretch>
        </p:blipFill>
        <p:spPr bwMode="auto">
          <a:xfrm>
            <a:off x="228600" y="990600"/>
            <a:ext cx="8686800" cy="51816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A</a:t>
            </a:r>
            <a:r>
              <a:rPr lang="en-US" b="1" dirty="0" smtClean="0"/>
              <a:t>GENDA .....</a:t>
            </a:r>
            <a:endParaRPr lang="en-US" b="1" dirty="0"/>
          </a:p>
        </p:txBody>
      </p:sp>
      <p:sp>
        <p:nvSpPr>
          <p:cNvPr id="3" name="Content Placeholder 2"/>
          <p:cNvSpPr>
            <a:spLocks noGrp="1"/>
          </p:cNvSpPr>
          <p:nvPr>
            <p:ph idx="1"/>
          </p:nvPr>
        </p:nvSpPr>
        <p:spPr>
          <a:xfrm>
            <a:off x="1219200" y="1676400"/>
            <a:ext cx="5257800" cy="4495800"/>
          </a:xfrm>
        </p:spPr>
        <p:txBody>
          <a:bodyPr>
            <a:normAutofit lnSpcReduction="10000"/>
          </a:bodyPr>
          <a:lstStyle/>
          <a:p>
            <a:r>
              <a:rPr lang="en-US" sz="2400" dirty="0" smtClean="0"/>
              <a:t>Introduction</a:t>
            </a:r>
          </a:p>
          <a:p>
            <a:r>
              <a:rPr lang="en-US" sz="2400" dirty="0" smtClean="0"/>
              <a:t>Project Goal</a:t>
            </a:r>
          </a:p>
          <a:p>
            <a:r>
              <a:rPr lang="en-US" sz="2400" dirty="0" smtClean="0"/>
              <a:t>Methodology</a:t>
            </a:r>
          </a:p>
          <a:p>
            <a:r>
              <a:rPr lang="en-US" sz="2400" dirty="0" smtClean="0"/>
              <a:t>Design</a:t>
            </a:r>
          </a:p>
          <a:p>
            <a:r>
              <a:rPr lang="en-US" sz="2400" dirty="0" smtClean="0"/>
              <a:t>Challenges faced</a:t>
            </a:r>
          </a:p>
          <a:p>
            <a:r>
              <a:rPr lang="en-US" sz="2400" dirty="0" smtClean="0"/>
              <a:t>Implementation</a:t>
            </a:r>
          </a:p>
          <a:p>
            <a:r>
              <a:rPr lang="en-US" sz="2400" dirty="0" smtClean="0"/>
              <a:t>Live Demo</a:t>
            </a:r>
          </a:p>
          <a:p>
            <a:r>
              <a:rPr lang="en-US" sz="2400" dirty="0" smtClean="0"/>
              <a:t>Results</a:t>
            </a:r>
          </a:p>
          <a:p>
            <a:r>
              <a:rPr lang="en-US" sz="2400" dirty="0" smtClean="0"/>
              <a:t>Conclusion</a:t>
            </a:r>
          </a:p>
          <a:p>
            <a:r>
              <a:rPr lang="en-US" sz="2400" dirty="0" smtClean="0"/>
              <a:t>Future Developments</a:t>
            </a:r>
          </a:p>
          <a:p>
            <a:r>
              <a:rPr lang="en-US" sz="2400" dirty="0" smtClean="0"/>
              <a:t>References</a:t>
            </a:r>
            <a:endParaRPr lang="en-US" sz="2400" dirty="0"/>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9144000" cy="1143000"/>
          </a:xfrm>
        </p:spPr>
        <p:txBody>
          <a:bodyPr>
            <a:normAutofit/>
          </a:bodyPr>
          <a:lstStyle/>
          <a:p>
            <a:pPr algn="ctr"/>
            <a:r>
              <a:rPr lang="en-US" sz="6600" b="1" dirty="0" smtClean="0"/>
              <a:t>C</a:t>
            </a:r>
            <a:r>
              <a:rPr lang="en-US" sz="4800" b="1" dirty="0" smtClean="0"/>
              <a:t>hallenges </a:t>
            </a:r>
            <a:r>
              <a:rPr lang="en-US" sz="6600" b="1" dirty="0" smtClean="0"/>
              <a:t>F</a:t>
            </a:r>
            <a:r>
              <a:rPr lang="en-US" sz="4800" b="1" dirty="0" smtClean="0"/>
              <a:t>aced</a:t>
            </a:r>
            <a:endParaRPr lang="en-US" sz="2400" b="1" dirty="0"/>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762000"/>
            <a:ext cx="9144000" cy="5293757"/>
          </a:xfrm>
          <a:prstGeom prst="rect">
            <a:avLst/>
          </a:prstGeom>
        </p:spPr>
        <p:txBody>
          <a:bodyPr wrap="square">
            <a:spAutoFit/>
          </a:bodyPr>
          <a:lstStyle/>
          <a:p>
            <a:r>
              <a:rPr lang="en-US" sz="2000" dirty="0" smtClean="0"/>
              <a:t>Following are the challenges faced while implementing the design: </a:t>
            </a:r>
          </a:p>
          <a:p>
            <a:endParaRPr lang="en-US" sz="2000" dirty="0" smtClean="0"/>
          </a:p>
          <a:p>
            <a:pPr lvl="0">
              <a:buFont typeface="Wingdings" pitchFamily="2" charset="2"/>
              <a:buChar char="q"/>
            </a:pPr>
            <a:r>
              <a:rPr lang="en-US" sz="2000" b="1" u="sng" dirty="0" smtClean="0"/>
              <a:t>WeMos D1 R2 not compatible with NRF24L01: </a:t>
            </a:r>
            <a:r>
              <a:rPr lang="en-US" sz="2000" dirty="0" smtClean="0"/>
              <a:t>To facilitate the WiFi feature in Arduino UNO, NRF24L01 was used but later it was realized that WeMos D1 R2 is not compatible with NRF24L01. Thus, it was switched to ESP-01 to provide ESP8266 enabled Arduino UNO so as to interact with WeMos D1 R2 wirelessly. </a:t>
            </a:r>
            <a:endParaRPr lang="en-US" sz="2000" b="1" u="sng" dirty="0" smtClean="0"/>
          </a:p>
          <a:p>
            <a:pPr lvl="0">
              <a:buFont typeface="Wingdings" pitchFamily="2" charset="2"/>
              <a:buChar char="q"/>
            </a:pPr>
            <a:endParaRPr lang="en-US" sz="2000" dirty="0" smtClean="0"/>
          </a:p>
          <a:p>
            <a:pPr lvl="0">
              <a:buFont typeface="Wingdings" pitchFamily="2" charset="2"/>
              <a:buChar char="q"/>
            </a:pPr>
            <a:r>
              <a:rPr lang="en-US" sz="2000" b="1" u="sng" dirty="0" smtClean="0"/>
              <a:t>ESP-01 does not work properly with 3.3V:</a:t>
            </a:r>
            <a:r>
              <a:rPr lang="en-US" sz="2000" dirty="0" smtClean="0"/>
              <a:t> ESP8266 works at 3.3V, but ESP-01 has a problem when plugged directly with 3.3V. To overcome this issue a voltage regulator LM317 was used.</a:t>
            </a:r>
            <a:endParaRPr lang="en-US" sz="2000" b="1" u="sng" dirty="0" smtClean="0"/>
          </a:p>
          <a:p>
            <a:pPr lvl="0">
              <a:buFont typeface="Wingdings" pitchFamily="2" charset="2"/>
              <a:buChar char="q"/>
            </a:pPr>
            <a:endParaRPr lang="en-US" sz="2000" dirty="0" smtClean="0"/>
          </a:p>
          <a:p>
            <a:pPr lvl="0">
              <a:buFont typeface="Wingdings" pitchFamily="2" charset="2"/>
              <a:buChar char="q"/>
            </a:pPr>
            <a:r>
              <a:rPr lang="en-US" sz="2000" b="1" u="sng" dirty="0" smtClean="0"/>
              <a:t>ESP-01 not compatible with Esp8266Wifi.h library</a:t>
            </a:r>
            <a:r>
              <a:rPr lang="en-US" sz="2000" b="1" dirty="0" smtClean="0"/>
              <a:t>:</a:t>
            </a:r>
            <a:r>
              <a:rPr lang="en-US" sz="2000" dirty="0" smtClean="0"/>
              <a:t> Unlike WeMos D1 R2, which has an in-built ESP8266EX chipset, that supports the default ESP8266Wifi library. ESP-01 does not support it. A separate library( in-built Arduino Library), named, WifiUdp.h was used to overcome this issue.</a:t>
            </a:r>
          </a:p>
          <a:p>
            <a:endParaRPr lang="en-US" sz="2000" dirty="0" smtClean="0"/>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9400"/>
            <a:ext cx="9144000" cy="1143000"/>
          </a:xfrm>
        </p:spPr>
        <p:txBody>
          <a:bodyPr>
            <a:normAutofit/>
          </a:bodyPr>
          <a:lstStyle/>
          <a:p>
            <a:pPr algn="ctr"/>
            <a:r>
              <a:rPr lang="en-US" sz="6600" b="1" dirty="0" smtClean="0">
                <a:latin typeface="Times New Roman" pitchFamily="18" charset="0"/>
                <a:cs typeface="Times New Roman" pitchFamily="18" charset="0"/>
              </a:rPr>
              <a:t>I</a:t>
            </a:r>
            <a:r>
              <a:rPr lang="en-US" sz="4800" b="1" dirty="0" smtClean="0">
                <a:latin typeface="Times New Roman" pitchFamily="18" charset="0"/>
                <a:cs typeface="Times New Roman" pitchFamily="18" charset="0"/>
              </a:rPr>
              <a:t>MPLEMENTATION</a:t>
            </a:r>
            <a:endParaRPr lang="en-US" sz="2400" b="1"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295400"/>
            <a:ext cx="9144000" cy="1600438"/>
          </a:xfrm>
          <a:prstGeom prst="rect">
            <a:avLst/>
          </a:prstGeom>
        </p:spPr>
        <p:txBody>
          <a:bodyPr wrap="square">
            <a:spAutoFit/>
          </a:bodyPr>
          <a:lstStyle/>
          <a:p>
            <a:r>
              <a:rPr lang="en-US" sz="2000" dirty="0" smtClean="0"/>
              <a:t>This project consists of one sensor – DHT11 (Temperature and Humidity sensor) and various LEDs acting as actuators. Below mentioned are the materials required to achieve the desired goal:</a:t>
            </a:r>
          </a:p>
          <a:p>
            <a:endParaRPr lang="en-US" sz="2000" dirty="0" smtClean="0"/>
          </a:p>
          <a:p>
            <a:endParaRPr lang="en-US" dirty="0">
              <a:solidFill>
                <a:schemeClr val="accent5">
                  <a:lumMod val="50000"/>
                </a:schemeClr>
              </a:solidFill>
            </a:endParaRPr>
          </a:p>
        </p:txBody>
      </p:sp>
      <p:pic>
        <p:nvPicPr>
          <p:cNvPr id="6" name="Picture 5"/>
          <p:cNvPicPr/>
          <p:nvPr/>
        </p:nvPicPr>
        <p:blipFill>
          <a:blip r:embed="rId2"/>
          <a:srcRect/>
          <a:stretch>
            <a:fillRect/>
          </a:stretch>
        </p:blipFill>
        <p:spPr bwMode="auto">
          <a:xfrm>
            <a:off x="1524000" y="2286000"/>
            <a:ext cx="5677519" cy="44958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295400"/>
            <a:ext cx="9144000" cy="984885"/>
          </a:xfrm>
          <a:prstGeom prst="rect">
            <a:avLst/>
          </a:prstGeom>
        </p:spPr>
        <p:txBody>
          <a:bodyPr wrap="square">
            <a:spAutoFit/>
          </a:bodyPr>
          <a:lstStyle/>
          <a:p>
            <a:r>
              <a:rPr lang="en-US" sz="2000" dirty="0" smtClean="0"/>
              <a:t>Details of the major component for this project are as follow:-</a:t>
            </a:r>
          </a:p>
          <a:p>
            <a:endParaRPr lang="en-US" sz="2000" dirty="0" smtClean="0"/>
          </a:p>
          <a:p>
            <a:endParaRPr lang="en-US" dirty="0">
              <a:solidFill>
                <a:schemeClr val="accent5">
                  <a:lumMod val="50000"/>
                </a:schemeClr>
              </a:solidFill>
            </a:endParaRPr>
          </a:p>
        </p:txBody>
      </p:sp>
      <p:sp>
        <p:nvSpPr>
          <p:cNvPr id="99330" name="Rectangle 2"/>
          <p:cNvSpPr>
            <a:spLocks noChangeArrowheads="1"/>
          </p:cNvSpPr>
          <p:nvPr/>
        </p:nvSpPr>
        <p:spPr bwMode="auto">
          <a:xfrm>
            <a:off x="0" y="1676400"/>
            <a:ext cx="2087431"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Arduiono UNO R3</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9329" name="Picture 2"/>
          <p:cNvPicPr>
            <a:picLocks noChangeAspect="1" noChangeArrowheads="1"/>
          </p:cNvPicPr>
          <p:nvPr/>
        </p:nvPicPr>
        <p:blipFill>
          <a:blip r:embed="rId2" cstate="print"/>
          <a:srcRect/>
          <a:stretch>
            <a:fillRect/>
          </a:stretch>
        </p:blipFill>
        <p:spPr bwMode="auto">
          <a:xfrm>
            <a:off x="7036431" y="1676400"/>
            <a:ext cx="1924405" cy="1447800"/>
          </a:xfrm>
          <a:prstGeom prst="rect">
            <a:avLst/>
          </a:prstGeom>
          <a:noFill/>
        </p:spPr>
      </p:pic>
      <p:sp>
        <p:nvSpPr>
          <p:cNvPr id="99331" name="Rectangle 3"/>
          <p:cNvSpPr>
            <a:spLocks noChangeArrowheads="1"/>
          </p:cNvSpPr>
          <p:nvPr/>
        </p:nvSpPr>
        <p:spPr bwMode="auto">
          <a:xfrm>
            <a:off x="381000" y="1981200"/>
            <a:ext cx="67818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Arduino Uno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is a microcontroller board based on the ATmega328P. </a:t>
            </a:r>
            <a:endPar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 use two of these boards as Console-1 and Console-2 to implement the Phase-I.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 name="Picture 9"/>
          <p:cNvPicPr/>
          <p:nvPr/>
        </p:nvPicPr>
        <p:blipFill>
          <a:blip r:embed="rId3" cstate="print"/>
          <a:srcRect/>
          <a:stretch>
            <a:fillRect/>
          </a:stretch>
        </p:blipFill>
        <p:spPr bwMode="auto">
          <a:xfrm>
            <a:off x="6934200" y="3962400"/>
            <a:ext cx="1981200" cy="1447800"/>
          </a:xfrm>
          <a:prstGeom prst="rect">
            <a:avLst/>
          </a:prstGeom>
          <a:noFill/>
          <a:ln w="9525">
            <a:noFill/>
            <a:miter lim="800000"/>
            <a:headEnd/>
            <a:tailEnd/>
          </a:ln>
        </p:spPr>
      </p:pic>
      <p:sp>
        <p:nvSpPr>
          <p:cNvPr id="11" name="Rectangle 2"/>
          <p:cNvSpPr>
            <a:spLocks noChangeArrowheads="1"/>
          </p:cNvSpPr>
          <p:nvPr/>
        </p:nvSpPr>
        <p:spPr bwMode="auto">
          <a:xfrm>
            <a:off x="152400" y="3938826"/>
            <a:ext cx="1700978"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lang="en-US" sz="1600" b="1" u="sng" dirty="0" smtClean="0">
                <a:latin typeface="Times New Roman" pitchFamily="18" charset="0"/>
                <a:ea typeface="Calibri" pitchFamily="34" charset="0"/>
                <a:cs typeface="Times New Roman" pitchFamily="18" charset="0"/>
              </a:rPr>
              <a:t>WeMos</a:t>
            </a:r>
            <a:r>
              <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D1 R2</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9334" name="Rectangle 6"/>
          <p:cNvSpPr>
            <a:spLocks noChangeArrowheads="1"/>
          </p:cNvSpPr>
          <p:nvPr/>
        </p:nvSpPr>
        <p:spPr bwMode="auto">
          <a:xfrm>
            <a:off x="533400" y="4396026"/>
            <a:ext cx="62484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7200" algn="just" fontAlgn="base">
              <a:spcBef>
                <a:spcPct val="0"/>
              </a:spcBef>
              <a:spcAft>
                <a:spcPct val="0"/>
              </a:spcAft>
            </a:pPr>
            <a:r>
              <a:rPr lang="en-US" sz="1600" dirty="0" smtClean="0">
                <a:latin typeface="Times New Roman" pitchFamily="18" charset="0"/>
                <a:ea typeface="Calibri" pitchFamily="34" charset="0"/>
                <a:cs typeface="Times New Roman" pitchFamily="18" charset="0"/>
              </a:rPr>
              <a:t>WeMos D1 R2 is used as a third console in order to implement Phase –II and Phase –III. WeMos D1 is an Arduino UNO compatible WiFi board based on ESP8266EX</a:t>
            </a:r>
            <a:r>
              <a:rPr lang="en-US" dirty="0" smtClean="0">
                <a:latin typeface="Times New Roman"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99330" name="Rectangle 2"/>
          <p:cNvSpPr>
            <a:spLocks noChangeArrowheads="1"/>
          </p:cNvSpPr>
          <p:nvPr/>
        </p:nvSpPr>
        <p:spPr bwMode="auto">
          <a:xfrm>
            <a:off x="0" y="1219200"/>
            <a:ext cx="2138727"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buFont typeface="Wingdings" pitchFamily="2" charset="2"/>
              <a:buChar char="v"/>
            </a:pPr>
            <a:r>
              <a:rPr lang="en-US" sz="1600" b="1" u="sng" dirty="0" smtClean="0"/>
              <a:t>ESP</a:t>
            </a:r>
            <a:r>
              <a:rPr lang="en-US" b="1" u="sng" dirty="0" smtClean="0"/>
              <a:t>8</a:t>
            </a:r>
            <a:r>
              <a:rPr lang="en-US" sz="2000" u="sng" dirty="0" smtClean="0"/>
              <a:t>266</a:t>
            </a:r>
            <a:r>
              <a:rPr lang="en-US" sz="1600" b="1" u="sng" dirty="0" smtClean="0"/>
              <a:t> ESP-</a:t>
            </a:r>
            <a:r>
              <a:rPr lang="en-US" sz="2400" u="sng" dirty="0" smtClean="0"/>
              <a:t>01</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9331" name="Rectangle 3"/>
          <p:cNvSpPr>
            <a:spLocks noChangeArrowheads="1"/>
          </p:cNvSpPr>
          <p:nvPr/>
        </p:nvSpPr>
        <p:spPr bwMode="auto">
          <a:xfrm>
            <a:off x="304800" y="1600201"/>
            <a:ext cx="4343400"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latin typeface="Times New Roman" pitchFamily="18" charset="0"/>
                <a:cs typeface="Times New Roman" pitchFamily="18" charset="0"/>
              </a:rPr>
              <a:t>ESP-01 is used to enable wireless communication on one of the UNO boards (console-2). It uses a separate 3.3V voltage regulator LM317 (Figure 4.4) as ESP-01 does not support 5V.</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2"/>
          <p:cNvSpPr>
            <a:spLocks noChangeArrowheads="1"/>
          </p:cNvSpPr>
          <p:nvPr/>
        </p:nvSpPr>
        <p:spPr bwMode="auto">
          <a:xfrm>
            <a:off x="152400" y="4114800"/>
            <a:ext cx="1124282"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lang="en-US" sz="1600" b="1" u="sng" dirty="0" smtClean="0">
                <a:latin typeface="Times New Roman" pitchFamily="18" charset="0"/>
                <a:ea typeface="Calibri" pitchFamily="34" charset="0"/>
                <a:cs typeface="Times New Roman" pitchFamily="18" charset="0"/>
              </a:rPr>
              <a:t>DHT-11</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9334" name="Rectangle 6"/>
          <p:cNvSpPr>
            <a:spLocks noChangeArrowheads="1"/>
          </p:cNvSpPr>
          <p:nvPr/>
        </p:nvSpPr>
        <p:spPr bwMode="auto">
          <a:xfrm>
            <a:off x="457200" y="4419600"/>
            <a:ext cx="52578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latin typeface="Times New Roman" pitchFamily="18" charset="0"/>
                <a:cs typeface="Times New Roman" pitchFamily="18" charset="0"/>
              </a:rPr>
              <a:t>DHT-11 is a temperature and humidity sensor that is a high performance 8-bit microcontroller. It uses 5V power supply to sense, measure and regularly report the relative humidity in air along with temperature. </a:t>
            </a:r>
            <a:endParaRPr lang="en-US" sz="1600" dirty="0">
              <a:latin typeface="Times New Roman" pitchFamily="18" charset="0"/>
              <a:cs typeface="Times New Roman" pitchFamily="18" charset="0"/>
            </a:endParaRPr>
          </a:p>
        </p:txBody>
      </p:sp>
      <p:pic>
        <p:nvPicPr>
          <p:cNvPr id="12" name="Picture 11"/>
          <p:cNvPicPr/>
          <p:nvPr/>
        </p:nvPicPr>
        <p:blipFill>
          <a:blip r:embed="rId2"/>
          <a:srcRect/>
          <a:stretch>
            <a:fillRect/>
          </a:stretch>
        </p:blipFill>
        <p:spPr bwMode="auto">
          <a:xfrm>
            <a:off x="4572000" y="1219200"/>
            <a:ext cx="3155950" cy="3124200"/>
          </a:xfrm>
          <a:prstGeom prst="rect">
            <a:avLst/>
          </a:prstGeom>
          <a:noFill/>
          <a:ln w="9525">
            <a:noFill/>
            <a:miter lim="800000"/>
            <a:headEnd/>
            <a:tailEnd/>
          </a:ln>
        </p:spPr>
      </p:pic>
      <p:pic>
        <p:nvPicPr>
          <p:cNvPr id="13" name="Picture 12"/>
          <p:cNvPicPr/>
          <p:nvPr/>
        </p:nvPicPr>
        <p:blipFill>
          <a:blip r:embed="rId3"/>
          <a:srcRect/>
          <a:stretch>
            <a:fillRect/>
          </a:stretch>
        </p:blipFill>
        <p:spPr bwMode="auto">
          <a:xfrm>
            <a:off x="0" y="2743200"/>
            <a:ext cx="1257300" cy="1371600"/>
          </a:xfrm>
          <a:prstGeom prst="rect">
            <a:avLst/>
          </a:prstGeom>
          <a:noFill/>
          <a:ln w="9525">
            <a:noFill/>
            <a:miter lim="800000"/>
            <a:headEnd/>
            <a:tailEnd/>
          </a:ln>
        </p:spPr>
      </p:pic>
      <p:pic>
        <p:nvPicPr>
          <p:cNvPr id="14" name="Picture 13"/>
          <p:cNvPicPr/>
          <p:nvPr/>
        </p:nvPicPr>
        <p:blipFill>
          <a:blip r:embed="rId4"/>
          <a:srcRect/>
          <a:stretch>
            <a:fillRect/>
          </a:stretch>
        </p:blipFill>
        <p:spPr bwMode="auto">
          <a:xfrm>
            <a:off x="5932602" y="4724400"/>
            <a:ext cx="3211398" cy="101976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134145" name="Rectangle 1"/>
          <p:cNvSpPr>
            <a:spLocks noChangeArrowheads="1"/>
          </p:cNvSpPr>
          <p:nvPr/>
        </p:nvSpPr>
        <p:spPr bwMode="auto">
          <a:xfrm>
            <a:off x="457200" y="1066800"/>
            <a:ext cx="7924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Preparing the Environment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Install the following as per the instruction on the corresponding site in the same order as below:</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Arduino 1.6.9 </a:t>
            </a:r>
            <a:r>
              <a:rPr kumimoji="0" lang="en-US" b="0" i="0" u="sng"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hlinkClick r:id="rId2"/>
              </a:rPr>
              <a:t>https://www.arduino.cc/en/Main/OldSoftwareReleases</a:t>
            </a:r>
            <a:endParaRPr kumimoji="0" lang="en-US" b="0" i="0" u="sng"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endParaRPr kumimoji="0" lang="en-US" b="0" i="0" u="sng"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ESP8266 board - 	Go under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tools – boards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&lt;name of currently connected board&gt;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Boards Manager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and then search “ESP8266” and select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install</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5" name="Picture 14"/>
          <p:cNvPicPr/>
          <p:nvPr/>
        </p:nvPicPr>
        <p:blipFill>
          <a:blip r:embed="rId3"/>
          <a:srcRect/>
          <a:stretch>
            <a:fillRect/>
          </a:stretch>
        </p:blipFill>
        <p:spPr bwMode="auto">
          <a:xfrm>
            <a:off x="609600" y="3352800"/>
            <a:ext cx="4505860" cy="34290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pic>
        <p:nvPicPr>
          <p:cNvPr id="6" name="Picture 5"/>
          <p:cNvPicPr/>
          <p:nvPr/>
        </p:nvPicPr>
        <p:blipFill>
          <a:blip r:embed="rId2"/>
          <a:srcRect/>
          <a:stretch>
            <a:fillRect/>
          </a:stretch>
        </p:blipFill>
        <p:spPr bwMode="auto">
          <a:xfrm>
            <a:off x="457200" y="1295400"/>
            <a:ext cx="8534400" cy="51816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136193" name="Rectangle 1"/>
          <p:cNvSpPr>
            <a:spLocks noChangeArrowheads="1"/>
          </p:cNvSpPr>
          <p:nvPr/>
        </p:nvSpPr>
        <p:spPr bwMode="auto">
          <a:xfrm>
            <a:off x="0" y="1143000"/>
            <a:ext cx="9144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Attached the required custom libraries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After adding the custom library by going under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sketch – include library – add .zip Library</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one need to include the library to the IDE by going under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&gt;sketch – include library – &lt;name of the custom library&gt;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shown in figure below)</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1750137" y="2743200"/>
            <a:ext cx="5793663" cy="41148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3970318"/>
          </a:xfrm>
          <a:prstGeom prst="rect">
            <a:avLst/>
          </a:prstGeom>
          <a:noFill/>
        </p:spPr>
        <p:txBody>
          <a:bodyPr wrap="square" rtlCol="0">
            <a:spAutoFit/>
          </a:bodyPr>
          <a:lstStyle/>
          <a:p>
            <a:pPr algn="ctr"/>
            <a:r>
              <a:rPr lang="en-US" b="1" u="sng" dirty="0" smtClean="0"/>
              <a:t>Phases of Implementation</a:t>
            </a:r>
          </a:p>
          <a:p>
            <a:endParaRPr lang="en-US" dirty="0" smtClean="0"/>
          </a:p>
          <a:p>
            <a:r>
              <a:rPr lang="en-US" b="1" dirty="0" smtClean="0"/>
              <a:t>Phase I – Two Board Communication</a:t>
            </a:r>
            <a:r>
              <a:rPr lang="en-US" b="1" dirty="0" smtClean="0"/>
              <a:t>:-</a:t>
            </a:r>
          </a:p>
          <a:p>
            <a:endParaRPr lang="en-US" b="1" dirty="0" smtClean="0"/>
          </a:p>
          <a:p>
            <a:pPr>
              <a:buFont typeface="Wingdings" pitchFamily="2" charset="2"/>
              <a:buChar char="v"/>
            </a:pPr>
            <a:r>
              <a:rPr lang="en-US" dirty="0" smtClean="0"/>
              <a:t>Records the temperature and Humidity</a:t>
            </a:r>
          </a:p>
          <a:p>
            <a:pPr>
              <a:buFont typeface="Wingdings" pitchFamily="2" charset="2"/>
              <a:buChar char="v"/>
            </a:pPr>
            <a:r>
              <a:rPr lang="en-US" dirty="0" smtClean="0"/>
              <a:t>Connects to Console -2 Serially</a:t>
            </a:r>
          </a:p>
          <a:p>
            <a:pPr>
              <a:buFont typeface="Wingdings" pitchFamily="2" charset="2"/>
              <a:buChar char="v"/>
            </a:pPr>
            <a:r>
              <a:rPr lang="en-US" dirty="0" smtClean="0"/>
              <a:t>Console-2 acknowledges the data</a:t>
            </a:r>
          </a:p>
          <a:p>
            <a:pPr>
              <a:buFont typeface="Wingdings" pitchFamily="2" charset="2"/>
              <a:buChar char="v"/>
            </a:pPr>
            <a:r>
              <a:rPr lang="en-US" dirty="0" smtClean="0"/>
              <a:t>Console-1 receives the acknowledgement</a:t>
            </a:r>
          </a:p>
          <a:p>
            <a:pPr>
              <a:buFont typeface="Wingdings" pitchFamily="2" charset="2"/>
              <a:buChar char="v"/>
            </a:pPr>
            <a:endParaRPr lang="en-US" dirty="0" smtClean="0"/>
          </a:p>
          <a:p>
            <a:endParaRPr lang="en-US" dirty="0" smtClean="0"/>
          </a:p>
          <a:p>
            <a:r>
              <a:rPr lang="en-US" dirty="0" smtClean="0"/>
              <a:t>For enabling the second phase, Console-2 is connected to ESp-01 to transfer the data to Console-3.</a:t>
            </a:r>
          </a:p>
          <a:p>
            <a:endParaRPr lang="en-US" dirty="0" smtClean="0"/>
          </a:p>
          <a:p>
            <a:endParaRPr lang="en-US" dirty="0"/>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57400"/>
            <a:ext cx="7924800" cy="1143000"/>
          </a:xfrm>
        </p:spPr>
        <p:txBody>
          <a:bodyPr>
            <a:normAutofit/>
          </a:bodyPr>
          <a:lstStyle/>
          <a:p>
            <a:pPr algn="ctr"/>
            <a:r>
              <a:rPr lang="en-US" sz="4800" dirty="0" smtClean="0"/>
              <a:t>I</a:t>
            </a:r>
            <a:r>
              <a:rPr lang="en-US" sz="4000" dirty="0" smtClean="0"/>
              <a:t>NTRODUCTION</a:t>
            </a:r>
            <a:endParaRPr lang="en-US" sz="4000" dirty="0"/>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1200329"/>
          </a:xfrm>
          <a:prstGeom prst="rect">
            <a:avLst/>
          </a:prstGeom>
          <a:noFill/>
        </p:spPr>
        <p:txBody>
          <a:bodyPr wrap="square" rtlCol="0">
            <a:spAutoFit/>
          </a:bodyPr>
          <a:lstStyle/>
          <a:p>
            <a:endParaRPr lang="en-US" dirty="0" smtClean="0"/>
          </a:p>
          <a:p>
            <a:r>
              <a:rPr lang="en-US" dirty="0" smtClean="0"/>
              <a:t>Following is the connection diagram for Phase I:</a:t>
            </a:r>
          </a:p>
          <a:p>
            <a:endParaRPr lang="en-US" dirty="0" smtClean="0"/>
          </a:p>
          <a:p>
            <a:endParaRPr lang="en-US" dirty="0"/>
          </a:p>
        </p:txBody>
      </p:sp>
      <p:pic>
        <p:nvPicPr>
          <p:cNvPr id="5" name="Picture 4"/>
          <p:cNvPicPr/>
          <p:nvPr/>
        </p:nvPicPr>
        <p:blipFill>
          <a:blip r:embed="rId2"/>
          <a:srcRect/>
          <a:stretch>
            <a:fillRect/>
          </a:stretch>
        </p:blipFill>
        <p:spPr bwMode="auto">
          <a:xfrm>
            <a:off x="762000" y="1981200"/>
            <a:ext cx="7772400" cy="45720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1200329"/>
          </a:xfrm>
          <a:prstGeom prst="rect">
            <a:avLst/>
          </a:prstGeom>
          <a:noFill/>
        </p:spPr>
        <p:txBody>
          <a:bodyPr wrap="square" rtlCol="0">
            <a:spAutoFit/>
          </a:bodyPr>
          <a:lstStyle/>
          <a:p>
            <a:endParaRPr lang="en-US" dirty="0" smtClean="0"/>
          </a:p>
          <a:p>
            <a:r>
              <a:rPr lang="en-US" dirty="0" smtClean="0"/>
              <a:t>Phase I concept of acknowledging the data sent from Console 2:</a:t>
            </a:r>
          </a:p>
          <a:p>
            <a:endParaRPr lang="en-US" dirty="0" smtClean="0"/>
          </a:p>
          <a:p>
            <a:endParaRPr lang="en-US" dirty="0"/>
          </a:p>
        </p:txBody>
      </p:sp>
      <p:pic>
        <p:nvPicPr>
          <p:cNvPr id="7" name="Picture 6"/>
          <p:cNvPicPr/>
          <p:nvPr/>
        </p:nvPicPr>
        <p:blipFill>
          <a:blip r:embed="rId2"/>
          <a:srcRect l="1426" r="2444" b="1754"/>
          <a:stretch>
            <a:fillRect/>
          </a:stretch>
        </p:blipFill>
        <p:spPr bwMode="auto">
          <a:xfrm>
            <a:off x="1905000" y="1981200"/>
            <a:ext cx="4953000" cy="41910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1200329"/>
          </a:xfrm>
          <a:prstGeom prst="rect">
            <a:avLst/>
          </a:prstGeom>
          <a:noFill/>
        </p:spPr>
        <p:txBody>
          <a:bodyPr wrap="square" rtlCol="0">
            <a:spAutoFit/>
          </a:bodyPr>
          <a:lstStyle/>
          <a:p>
            <a:endParaRPr lang="en-US" dirty="0" smtClean="0"/>
          </a:p>
          <a:p>
            <a:r>
              <a:rPr lang="en-US" b="1" u="sng" dirty="0" smtClean="0"/>
              <a:t>Libraries Used</a:t>
            </a:r>
            <a:r>
              <a:rPr lang="en-US" dirty="0" smtClean="0"/>
              <a:t>: DHT11.h and SoftwareSerial.h. </a:t>
            </a:r>
          </a:p>
          <a:p>
            <a:endParaRPr lang="en-US" dirty="0" smtClean="0"/>
          </a:p>
          <a:p>
            <a:r>
              <a:rPr lang="en-US" dirty="0" smtClean="0"/>
              <a:t>For initiating next phase, WiFiClient.h, WiFiServer.h, WiFiUdp.h, libraries are used.</a:t>
            </a:r>
          </a:p>
        </p:txBody>
      </p:sp>
      <p:pic>
        <p:nvPicPr>
          <p:cNvPr id="8" name="Picture 7"/>
          <p:cNvPicPr/>
          <p:nvPr/>
        </p:nvPicPr>
        <p:blipFill>
          <a:blip r:embed="rId2"/>
          <a:srcRect/>
          <a:stretch>
            <a:fillRect/>
          </a:stretch>
        </p:blipFill>
        <p:spPr bwMode="auto">
          <a:xfrm>
            <a:off x="0" y="2590800"/>
            <a:ext cx="4724400" cy="3886200"/>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4800600" y="2438400"/>
            <a:ext cx="4191000" cy="44196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646331"/>
          </a:xfrm>
          <a:prstGeom prst="rect">
            <a:avLst/>
          </a:prstGeom>
          <a:noFill/>
        </p:spPr>
        <p:txBody>
          <a:bodyPr wrap="square" rtlCol="0">
            <a:spAutoFit/>
          </a:bodyPr>
          <a:lstStyle/>
          <a:p>
            <a:r>
              <a:rPr lang="en-US" dirty="0" smtClean="0"/>
              <a:t>Console 2 concept of broadcasting Console 1 data received at its end to the static server created by WiFi of home router  by console -3:</a:t>
            </a:r>
          </a:p>
        </p:txBody>
      </p:sp>
      <p:pic>
        <p:nvPicPr>
          <p:cNvPr id="7" name="Picture 6"/>
          <p:cNvPicPr/>
          <p:nvPr/>
        </p:nvPicPr>
        <p:blipFill>
          <a:blip r:embed="rId2"/>
          <a:srcRect/>
          <a:stretch>
            <a:fillRect/>
          </a:stretch>
        </p:blipFill>
        <p:spPr bwMode="auto">
          <a:xfrm>
            <a:off x="2286000" y="1905000"/>
            <a:ext cx="5105400" cy="49530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2585323"/>
          </a:xfrm>
          <a:prstGeom prst="rect">
            <a:avLst/>
          </a:prstGeom>
          <a:noFill/>
        </p:spPr>
        <p:txBody>
          <a:bodyPr wrap="square" rtlCol="0">
            <a:spAutoFit/>
          </a:bodyPr>
          <a:lstStyle/>
          <a:p>
            <a:r>
              <a:rPr lang="en-US" b="1" dirty="0" smtClean="0"/>
              <a:t>Phase II – Three Board </a:t>
            </a:r>
            <a:r>
              <a:rPr lang="en-US" b="1" dirty="0" smtClean="0"/>
              <a:t>Communication</a:t>
            </a:r>
          </a:p>
          <a:p>
            <a:endParaRPr lang="en-US" b="1" dirty="0" smtClean="0"/>
          </a:p>
          <a:p>
            <a:pPr>
              <a:buFont typeface="Wingdings" pitchFamily="2" charset="2"/>
              <a:buChar char="v"/>
            </a:pPr>
            <a:r>
              <a:rPr lang="en-US" dirty="0" smtClean="0"/>
              <a:t>Console - 2 transmits the data to Console -3 via ESP-01</a:t>
            </a:r>
          </a:p>
          <a:p>
            <a:pPr>
              <a:buFont typeface="Wingdings" pitchFamily="2" charset="2"/>
              <a:buChar char="v"/>
            </a:pPr>
            <a:endParaRPr lang="en-US" dirty="0" smtClean="0"/>
          </a:p>
          <a:p>
            <a:pPr>
              <a:buFont typeface="Wingdings" pitchFamily="2" charset="2"/>
              <a:buChar char="v"/>
            </a:pPr>
            <a:r>
              <a:rPr lang="en-US" dirty="0" smtClean="0"/>
              <a:t>Console – 3 receives the data from Console-2  and acknowledges through actuators.</a:t>
            </a:r>
          </a:p>
          <a:p>
            <a:pPr>
              <a:buFont typeface="Wingdings" pitchFamily="2" charset="2"/>
              <a:buChar char="v"/>
            </a:pPr>
            <a:endParaRPr lang="en-US" dirty="0" smtClean="0"/>
          </a:p>
          <a:p>
            <a:pPr>
              <a:buFont typeface="Wingdings" pitchFamily="2" charset="2"/>
              <a:buChar char="v"/>
            </a:pPr>
            <a:r>
              <a:rPr lang="en-US" dirty="0" smtClean="0"/>
              <a:t>Console -3 creates a static server over the connected WiFi to give a user interface.</a:t>
            </a:r>
            <a:endParaRPr lang="en-US" dirty="0" smtClean="0"/>
          </a:p>
          <a:p>
            <a:r>
              <a:rPr lang="en-US" b="1" dirty="0" smtClean="0"/>
              <a:t>	</a:t>
            </a:r>
            <a:r>
              <a:rPr lang="en-US" dirty="0" smtClean="0"/>
              <a:t> </a:t>
            </a:r>
            <a:endParaRPr lang="en-US" dirty="0" smtClean="0"/>
          </a:p>
          <a:p>
            <a:r>
              <a:rPr lang="en-US" dirty="0" smtClean="0"/>
              <a:t>Following </a:t>
            </a:r>
            <a:r>
              <a:rPr lang="en-US" dirty="0" smtClean="0"/>
              <a:t>is the connection diagram:</a:t>
            </a:r>
            <a:endParaRPr lang="en-US" dirty="0"/>
          </a:p>
        </p:txBody>
      </p:sp>
      <p:pic>
        <p:nvPicPr>
          <p:cNvPr id="138242" name="Picture 2"/>
          <p:cNvPicPr>
            <a:picLocks noChangeAspect="1" noChangeArrowheads="1"/>
          </p:cNvPicPr>
          <p:nvPr/>
        </p:nvPicPr>
        <p:blipFill>
          <a:blip r:embed="rId2"/>
          <a:srcRect/>
          <a:stretch>
            <a:fillRect/>
          </a:stretch>
        </p:blipFill>
        <p:spPr bwMode="auto">
          <a:xfrm>
            <a:off x="1254919" y="3810000"/>
            <a:ext cx="7257097" cy="28956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923330"/>
          </a:xfrm>
          <a:prstGeom prst="rect">
            <a:avLst/>
          </a:prstGeom>
          <a:noFill/>
        </p:spPr>
        <p:txBody>
          <a:bodyPr wrap="square" rtlCol="0">
            <a:spAutoFit/>
          </a:bodyPr>
          <a:lstStyle/>
          <a:p>
            <a:r>
              <a:rPr lang="en-US" b="1" u="sng" dirty="0" smtClean="0"/>
              <a:t>Libraries Used</a:t>
            </a:r>
            <a:r>
              <a:rPr lang="en-US" dirty="0" smtClean="0"/>
              <a:t>: ESP8266WiFi.h, WiFiClient.h, WiFiServer.h, WiFiUdp.h and SoftwareSerial.h.  </a:t>
            </a:r>
          </a:p>
          <a:p>
            <a:r>
              <a:rPr lang="en-US" dirty="0" smtClean="0"/>
              <a:t>Console 3 concept of creating a static local server is as follows:</a:t>
            </a:r>
            <a:endParaRPr lang="en-US" dirty="0"/>
          </a:p>
        </p:txBody>
      </p:sp>
      <p:pic>
        <p:nvPicPr>
          <p:cNvPr id="7" name="Picture 6"/>
          <p:cNvPicPr/>
          <p:nvPr/>
        </p:nvPicPr>
        <p:blipFill>
          <a:blip r:embed="rId2"/>
          <a:srcRect/>
          <a:stretch>
            <a:fillRect/>
          </a:stretch>
        </p:blipFill>
        <p:spPr bwMode="auto">
          <a:xfrm>
            <a:off x="1371601" y="2133600"/>
            <a:ext cx="5105400" cy="47244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219200"/>
            <a:ext cx="9144000" cy="646331"/>
          </a:xfrm>
          <a:prstGeom prst="rect">
            <a:avLst/>
          </a:prstGeom>
          <a:noFill/>
        </p:spPr>
        <p:txBody>
          <a:bodyPr wrap="square" rtlCol="0">
            <a:spAutoFit/>
          </a:bodyPr>
          <a:lstStyle/>
          <a:p>
            <a:r>
              <a:rPr lang="en-US" dirty="0" smtClean="0"/>
              <a:t>Following is the Console 3 concept of reading the data sent from Console 2 wirelessly using ESP-01:</a:t>
            </a:r>
            <a:endParaRPr lang="en-US" dirty="0"/>
          </a:p>
        </p:txBody>
      </p:sp>
      <p:pic>
        <p:nvPicPr>
          <p:cNvPr id="8" name="Picture 7"/>
          <p:cNvPicPr/>
          <p:nvPr/>
        </p:nvPicPr>
        <p:blipFill>
          <a:blip r:embed="rId2"/>
          <a:srcRect b="5687"/>
          <a:stretch>
            <a:fillRect/>
          </a:stretch>
        </p:blipFill>
        <p:spPr bwMode="auto">
          <a:xfrm>
            <a:off x="838200" y="2481262"/>
            <a:ext cx="6934200" cy="3538538"/>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smtClean="0"/>
          </a:p>
          <a:p>
            <a:pPr>
              <a:buNone/>
            </a:pPr>
            <a:endParaRPr lang="en-US" sz="1200" dirty="0"/>
          </a:p>
        </p:txBody>
      </p:sp>
      <p:sp>
        <p:nvSpPr>
          <p:cNvPr id="6" name="TextBox 5"/>
          <p:cNvSpPr txBox="1"/>
          <p:nvPr/>
        </p:nvSpPr>
        <p:spPr>
          <a:xfrm>
            <a:off x="0" y="2057400"/>
            <a:ext cx="9144000" cy="2031325"/>
          </a:xfrm>
          <a:prstGeom prst="rect">
            <a:avLst/>
          </a:prstGeom>
          <a:noFill/>
        </p:spPr>
        <p:txBody>
          <a:bodyPr wrap="square" rtlCol="0">
            <a:spAutoFit/>
          </a:bodyPr>
          <a:lstStyle/>
          <a:p>
            <a:r>
              <a:rPr lang="en-US" b="1" dirty="0" smtClean="0"/>
              <a:t>Phase III – Alerting the </a:t>
            </a:r>
            <a:r>
              <a:rPr lang="en-US" b="1" dirty="0" smtClean="0"/>
              <a:t>user</a:t>
            </a:r>
          </a:p>
          <a:p>
            <a:endParaRPr lang="en-US" dirty="0" smtClean="0"/>
          </a:p>
          <a:p>
            <a:pPr>
              <a:buFont typeface="Wingdings" pitchFamily="2" charset="2"/>
              <a:buChar char="v"/>
            </a:pPr>
            <a:r>
              <a:rPr lang="en-US" b="1" dirty="0" smtClean="0"/>
              <a:t> </a:t>
            </a:r>
            <a:r>
              <a:rPr lang="en-US" dirty="0" smtClean="0"/>
              <a:t>Console-3 </a:t>
            </a:r>
            <a:r>
              <a:rPr lang="en-US" dirty="0" smtClean="0"/>
              <a:t>attempts to connect with ThingSpeak.com </a:t>
            </a:r>
            <a:endParaRPr lang="en-US" dirty="0" smtClean="0"/>
          </a:p>
          <a:p>
            <a:pPr>
              <a:buFont typeface="Wingdings" pitchFamily="2" charset="2"/>
              <a:buChar char="v"/>
            </a:pPr>
            <a:endParaRPr lang="en-US" dirty="0" smtClean="0"/>
          </a:p>
          <a:p>
            <a:pPr>
              <a:buFont typeface="Wingdings" pitchFamily="2" charset="2"/>
              <a:buChar char="v"/>
            </a:pPr>
            <a:r>
              <a:rPr lang="en-US" dirty="0" smtClean="0"/>
              <a:t> </a:t>
            </a:r>
            <a:r>
              <a:rPr lang="en-US" dirty="0" smtClean="0"/>
              <a:t>P</a:t>
            </a:r>
            <a:r>
              <a:rPr lang="en-US" dirty="0" smtClean="0"/>
              <a:t>osting </a:t>
            </a:r>
            <a:r>
              <a:rPr lang="en-US" dirty="0" smtClean="0"/>
              <a:t>the temperature and humidity data on the website. </a:t>
            </a:r>
            <a:endParaRPr lang="en-US" dirty="0" smtClean="0"/>
          </a:p>
          <a:p>
            <a:endParaRPr lang="en-US" dirty="0" smtClean="0"/>
          </a:p>
          <a:p>
            <a:pPr>
              <a:buFont typeface="Wingdings" pitchFamily="2" charset="2"/>
              <a:buChar char="v"/>
            </a:pPr>
            <a:r>
              <a:rPr lang="en-US" dirty="0" smtClean="0"/>
              <a:t> Alerting user through Tweets.</a:t>
            </a:r>
            <a:endParaRPr lang="en-US" dirty="0"/>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TextBox 5"/>
          <p:cNvSpPr txBox="1"/>
          <p:nvPr/>
        </p:nvSpPr>
        <p:spPr>
          <a:xfrm>
            <a:off x="0" y="1828800"/>
            <a:ext cx="9144000" cy="646331"/>
          </a:xfrm>
          <a:prstGeom prst="rect">
            <a:avLst/>
          </a:prstGeom>
          <a:noFill/>
        </p:spPr>
        <p:txBody>
          <a:bodyPr wrap="square" rtlCol="0">
            <a:spAutoFit/>
          </a:bodyPr>
          <a:lstStyle/>
          <a:p>
            <a:r>
              <a:rPr lang="en-US" dirty="0" smtClean="0"/>
              <a:t>Following is the Console 3 concept of broadcasting data received from console 2 to the static and Web server including Twitter by using WiFi of home router :</a:t>
            </a:r>
            <a:endParaRPr lang="en-US" dirty="0"/>
          </a:p>
        </p:txBody>
      </p:sp>
      <p:pic>
        <p:nvPicPr>
          <p:cNvPr id="5" name="Picture 4"/>
          <p:cNvPicPr/>
          <p:nvPr/>
        </p:nvPicPr>
        <p:blipFill>
          <a:blip r:embed="rId2"/>
          <a:srcRect/>
          <a:stretch>
            <a:fillRect/>
          </a:stretch>
        </p:blipFill>
        <p:spPr bwMode="auto">
          <a:xfrm>
            <a:off x="1143000" y="2568830"/>
            <a:ext cx="7010400" cy="398437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pic>
        <p:nvPicPr>
          <p:cNvPr id="7" name="Picture 6"/>
          <p:cNvPicPr/>
          <p:nvPr/>
        </p:nvPicPr>
        <p:blipFill>
          <a:blip r:embed="rId2"/>
          <a:srcRect/>
          <a:stretch>
            <a:fillRect/>
          </a:stretch>
        </p:blipFill>
        <p:spPr bwMode="auto">
          <a:xfrm>
            <a:off x="1219200" y="1219200"/>
            <a:ext cx="6705600" cy="56388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rmAutofit/>
          </a:bodyPr>
          <a:lstStyle/>
          <a:p>
            <a:endParaRPr lang="en-US" sz="1600" dirty="0" smtClean="0"/>
          </a:p>
          <a:p>
            <a:endParaRPr lang="en-US" sz="1600" dirty="0" smtClean="0"/>
          </a:p>
          <a:p>
            <a:r>
              <a:rPr lang="en-US" sz="1800" b="1" dirty="0" smtClean="0"/>
              <a:t>The Internet of Things </a:t>
            </a:r>
            <a:r>
              <a:rPr lang="en-US" sz="1600" dirty="0" smtClean="0"/>
              <a:t>(IoT) is a phenomenon that is rapidly gaining attention in the case of modern wireless telecommunications. The basic idea of this concept is the persistent existence around us of a variety of things or objects – such as Radio-Frequency Identification (RFID) tags, sensors, actuators, mobile phones, etc. – which, through unique addressing schemes, are able to interact with each other and cooperate with their neighbors to reach common goals </a:t>
            </a:r>
            <a:r>
              <a:rPr lang="en-US" sz="1600" b="1" dirty="0" smtClean="0"/>
              <a:t>[1].</a:t>
            </a:r>
          </a:p>
          <a:p>
            <a:endParaRPr lang="en-US" sz="1600" b="1" dirty="0" smtClean="0"/>
          </a:p>
          <a:p>
            <a:endParaRPr lang="en-US" sz="1600" b="1" dirty="0" smtClean="0"/>
          </a:p>
          <a:p>
            <a:endParaRPr lang="en-US" sz="1600" b="1" dirty="0" smtClean="0"/>
          </a:p>
          <a:p>
            <a:r>
              <a:rPr lang="en-US" sz="1800" b="1" dirty="0" smtClean="0"/>
              <a:t>Smart-Home automation </a:t>
            </a:r>
            <a:r>
              <a:rPr lang="en-US" sz="1600" dirty="0" smtClean="0"/>
              <a:t>is an IoT concept that provides a way that all devices and appliances will be networked together to provide us with seamless control over all aspects of our home and more. It is a concept of automation of housework or household activity. Home automation has emerged quickly and is already in the trend nowadays. Increase in comfort and more rational use of energy and other resources are its main benefits. Generally, the home automation is very complex and carries a high cost along with it. Thus, an attempt is made to keep it less complex and cost effective by using Arduino as master controller. </a:t>
            </a:r>
          </a:p>
          <a:p>
            <a:endParaRPr lang="en-US" sz="1200" dirty="0"/>
          </a:p>
        </p:txBody>
      </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pic>
        <p:nvPicPr>
          <p:cNvPr id="5" name="Picture 4"/>
          <p:cNvPicPr/>
          <p:nvPr/>
        </p:nvPicPr>
        <p:blipFill>
          <a:blip r:embed="rId2"/>
          <a:srcRect/>
          <a:stretch>
            <a:fillRect/>
          </a:stretch>
        </p:blipFill>
        <p:spPr bwMode="auto">
          <a:xfrm>
            <a:off x="152400" y="1066800"/>
            <a:ext cx="8153400" cy="57150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I</a:t>
            </a:r>
            <a:r>
              <a:rPr lang="en-US" sz="4000" b="1" dirty="0" smtClean="0"/>
              <a:t>MPLEMENTATION </a:t>
            </a:r>
            <a:r>
              <a:rPr lang="en-US" sz="1800" b="1" dirty="0" smtClean="0"/>
              <a:t>CONTD..</a:t>
            </a:r>
            <a:endParaRPr lang="en-US" sz="2400" b="1" dirty="0"/>
          </a:p>
        </p:txBody>
      </p:sp>
      <p:sp>
        <p:nvSpPr>
          <p:cNvPr id="3" name="Content Placeholder 2"/>
          <p:cNvSpPr>
            <a:spLocks noGrp="1"/>
          </p:cNvSpPr>
          <p:nvPr>
            <p:ph idx="1"/>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6" name="Rectangle 5"/>
          <p:cNvSpPr/>
          <p:nvPr/>
        </p:nvSpPr>
        <p:spPr>
          <a:xfrm>
            <a:off x="0" y="2514600"/>
            <a:ext cx="9144000" cy="1231106"/>
          </a:xfrm>
          <a:prstGeom prst="rect">
            <a:avLst/>
          </a:prstGeom>
        </p:spPr>
        <p:txBody>
          <a:bodyPr wrap="square">
            <a:spAutoFit/>
          </a:bodyPr>
          <a:lstStyle/>
          <a:p>
            <a:pPr>
              <a:buNone/>
            </a:pPr>
            <a:r>
              <a:rPr lang="en-US" sz="2000" u="sng" cap="all" spc="50" dirty="0" smtClean="0"/>
              <a:t>L</a:t>
            </a:r>
            <a:r>
              <a:rPr lang="en-US" sz="1600" u="sng" cap="all" spc="50" dirty="0" smtClean="0"/>
              <a:t>ink</a:t>
            </a:r>
            <a:r>
              <a:rPr lang="en-US" sz="2000" u="sng" cap="all" spc="50" dirty="0" smtClean="0"/>
              <a:t> t</a:t>
            </a:r>
            <a:r>
              <a:rPr lang="en-US" sz="1600" u="sng" cap="all" spc="50" dirty="0" smtClean="0"/>
              <a:t>o </a:t>
            </a:r>
            <a:r>
              <a:rPr lang="en-US" sz="2000" u="sng" cap="all" spc="50" dirty="0" smtClean="0"/>
              <a:t>I</a:t>
            </a:r>
            <a:r>
              <a:rPr lang="en-US" u="sng" cap="all" spc="50" dirty="0" smtClean="0"/>
              <a:t>mplementation</a:t>
            </a:r>
            <a:r>
              <a:rPr lang="en-US" sz="2000" u="sng" cap="all" spc="50" dirty="0" smtClean="0"/>
              <a:t> V</a:t>
            </a:r>
            <a:r>
              <a:rPr lang="en-US" u="sng" cap="all" spc="50" dirty="0" smtClean="0"/>
              <a:t>ideo: </a:t>
            </a:r>
          </a:p>
          <a:p>
            <a:pPr>
              <a:buNone/>
            </a:pPr>
            <a:endParaRPr lang="en-US" u="sng" cap="all" spc="50" dirty="0" smtClean="0"/>
          </a:p>
          <a:p>
            <a:pPr>
              <a:buNone/>
            </a:pPr>
            <a:r>
              <a:rPr lang="en-US" dirty="0" smtClean="0">
                <a:latin typeface="Times New Roman" pitchFamily="18" charset="0"/>
                <a:cs typeface="Times New Roman" pitchFamily="18" charset="0"/>
                <a:hlinkClick r:id="rId2"/>
              </a:rPr>
              <a:t>https://www.amazon.ca/clouddrive/share/7mjMPKnnIZDs04o6bMZsN3imCabguEgWCWE6yGdbXxL</a:t>
            </a:r>
            <a:endParaRPr lang="en-US" u="sng" dirty="0" smtClean="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0"/>
            <a:ext cx="9144000" cy="1143000"/>
          </a:xfrm>
        </p:spPr>
        <p:txBody>
          <a:bodyPr>
            <a:normAutofit/>
          </a:bodyPr>
          <a:lstStyle/>
          <a:p>
            <a:pPr algn="ctr"/>
            <a:r>
              <a:rPr lang="en-US" sz="4800" b="1" dirty="0" smtClean="0"/>
              <a:t>L</a:t>
            </a:r>
            <a:r>
              <a:rPr lang="en-US" sz="4000" b="1" dirty="0" smtClean="0"/>
              <a:t>ive</a:t>
            </a:r>
            <a:r>
              <a:rPr lang="en-US" sz="4800" b="1" dirty="0" smtClean="0"/>
              <a:t> D</a:t>
            </a:r>
            <a:r>
              <a:rPr lang="en-US" sz="4000" b="1" dirty="0" smtClean="0"/>
              <a:t>emo</a:t>
            </a:r>
            <a:r>
              <a:rPr lang="en-US" sz="4800" b="1" dirty="0" smtClean="0"/>
              <a:t> …..</a:t>
            </a:r>
            <a:endParaRPr lang="en-US" sz="2400" b="1" dirty="0"/>
          </a:p>
        </p:txBody>
      </p:sp>
    </p:spTree>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0"/>
            <a:ext cx="9144000" cy="1143000"/>
          </a:xfrm>
        </p:spPr>
        <p:txBody>
          <a:bodyPr>
            <a:normAutofit/>
          </a:bodyPr>
          <a:lstStyle/>
          <a:p>
            <a:pPr algn="ctr"/>
            <a:r>
              <a:rPr lang="en-US" sz="4800" b="1" dirty="0" smtClean="0"/>
              <a:t>R</a:t>
            </a:r>
            <a:r>
              <a:rPr lang="en-US" sz="4000" b="1" dirty="0" smtClean="0"/>
              <a:t>esults</a:t>
            </a:r>
            <a:endParaRPr lang="en-US" sz="2400" b="1" dirty="0"/>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 Results:- </a:t>
            </a:r>
            <a:endParaRPr lang="en-US" dirty="0" smtClean="0"/>
          </a:p>
          <a:p>
            <a:endParaRPr lang="en-US" dirty="0"/>
          </a:p>
        </p:txBody>
      </p:sp>
      <p:pic>
        <p:nvPicPr>
          <p:cNvPr id="139266" name="Picture 2"/>
          <p:cNvPicPr>
            <a:picLocks noChangeAspect="1" noChangeArrowheads="1"/>
          </p:cNvPicPr>
          <p:nvPr/>
        </p:nvPicPr>
        <p:blipFill>
          <a:blip r:embed="rId2"/>
          <a:srcRect/>
          <a:stretch>
            <a:fillRect/>
          </a:stretch>
        </p:blipFill>
        <p:spPr bwMode="auto">
          <a:xfrm>
            <a:off x="152400" y="443076"/>
            <a:ext cx="8839200" cy="6186324"/>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 Results:- </a:t>
            </a:r>
            <a:endParaRPr lang="en-US" dirty="0" smtClean="0"/>
          </a:p>
          <a:p>
            <a:endParaRPr lang="en-US" dirty="0"/>
          </a:p>
        </p:txBody>
      </p:sp>
      <p:pic>
        <p:nvPicPr>
          <p:cNvPr id="153603" name="Picture 3"/>
          <p:cNvPicPr>
            <a:picLocks noChangeAspect="1" noChangeArrowheads="1"/>
          </p:cNvPicPr>
          <p:nvPr/>
        </p:nvPicPr>
        <p:blipFill>
          <a:blip r:embed="rId2"/>
          <a:srcRect/>
          <a:stretch>
            <a:fillRect/>
          </a:stretch>
        </p:blipFill>
        <p:spPr bwMode="auto">
          <a:xfrm>
            <a:off x="42182" y="381000"/>
            <a:ext cx="9025618" cy="64770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 Results:- </a:t>
            </a:r>
            <a:endParaRPr lang="en-US" dirty="0" smtClean="0"/>
          </a:p>
          <a:p>
            <a:endParaRPr lang="en-US" dirty="0"/>
          </a:p>
        </p:txBody>
      </p:sp>
      <p:pic>
        <p:nvPicPr>
          <p:cNvPr id="154626" name="Picture 2"/>
          <p:cNvPicPr>
            <a:picLocks noChangeAspect="1" noChangeArrowheads="1"/>
          </p:cNvPicPr>
          <p:nvPr/>
        </p:nvPicPr>
        <p:blipFill>
          <a:blip r:embed="rId2"/>
          <a:srcRect/>
          <a:stretch>
            <a:fillRect/>
          </a:stretch>
        </p:blipFill>
        <p:spPr bwMode="auto">
          <a:xfrm>
            <a:off x="138112" y="381000"/>
            <a:ext cx="8777288" cy="2039282"/>
          </a:xfrm>
          <a:prstGeom prst="rect">
            <a:avLst/>
          </a:prstGeom>
          <a:noFill/>
          <a:ln w="9525">
            <a:noFill/>
            <a:miter lim="800000"/>
            <a:headEnd/>
            <a:tailEnd/>
          </a:ln>
          <a:effectLst/>
        </p:spPr>
      </p:pic>
      <p:sp>
        <p:nvSpPr>
          <p:cNvPr id="5" name="TextBox 4"/>
          <p:cNvSpPr txBox="1"/>
          <p:nvPr/>
        </p:nvSpPr>
        <p:spPr>
          <a:xfrm>
            <a:off x="0" y="236220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II Results:- </a:t>
            </a:r>
            <a:endParaRPr lang="en-US" dirty="0" smtClean="0"/>
          </a:p>
          <a:p>
            <a:endParaRPr lang="en-US" dirty="0"/>
          </a:p>
        </p:txBody>
      </p:sp>
      <p:pic>
        <p:nvPicPr>
          <p:cNvPr id="154627" name="Picture 3"/>
          <p:cNvPicPr>
            <a:picLocks noChangeAspect="1" noChangeArrowheads="1"/>
          </p:cNvPicPr>
          <p:nvPr/>
        </p:nvPicPr>
        <p:blipFill>
          <a:blip r:embed="rId3"/>
          <a:srcRect/>
          <a:stretch>
            <a:fillRect/>
          </a:stretch>
        </p:blipFill>
        <p:spPr bwMode="auto">
          <a:xfrm>
            <a:off x="2438400" y="2781300"/>
            <a:ext cx="4333875" cy="32385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II Results:- </a:t>
            </a:r>
            <a:endParaRPr lang="en-US" dirty="0" smtClean="0"/>
          </a:p>
          <a:p>
            <a:endParaRPr lang="en-US" dirty="0"/>
          </a:p>
        </p:txBody>
      </p:sp>
      <p:pic>
        <p:nvPicPr>
          <p:cNvPr id="155650" name="Picture 2"/>
          <p:cNvPicPr>
            <a:picLocks noChangeAspect="1" noChangeArrowheads="1"/>
          </p:cNvPicPr>
          <p:nvPr/>
        </p:nvPicPr>
        <p:blipFill>
          <a:blip r:embed="rId2"/>
          <a:srcRect/>
          <a:stretch>
            <a:fillRect/>
          </a:stretch>
        </p:blipFill>
        <p:spPr bwMode="auto">
          <a:xfrm>
            <a:off x="76200" y="477278"/>
            <a:ext cx="8991600" cy="6228321"/>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Login Screen for ThingSpeak.com</a:t>
            </a:r>
            <a:endParaRPr lang="en-US" dirty="0" smtClean="0"/>
          </a:p>
          <a:p>
            <a:endParaRPr lang="en-US" dirty="0"/>
          </a:p>
        </p:txBody>
      </p:sp>
      <p:pic>
        <p:nvPicPr>
          <p:cNvPr id="156674" name="Picture 2"/>
          <p:cNvPicPr>
            <a:picLocks noChangeAspect="1" noChangeArrowheads="1"/>
          </p:cNvPicPr>
          <p:nvPr/>
        </p:nvPicPr>
        <p:blipFill>
          <a:blip r:embed="rId2"/>
          <a:srcRect/>
          <a:stretch>
            <a:fillRect/>
          </a:stretch>
        </p:blipFill>
        <p:spPr bwMode="auto">
          <a:xfrm>
            <a:off x="415641" y="1062037"/>
            <a:ext cx="7966359" cy="3890963"/>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III Results:-</a:t>
            </a:r>
            <a:endParaRPr lang="en-US" dirty="0" smtClean="0"/>
          </a:p>
          <a:p>
            <a:endParaRPr lang="en-US" dirty="0"/>
          </a:p>
        </p:txBody>
      </p:sp>
      <p:pic>
        <p:nvPicPr>
          <p:cNvPr id="157698" name="Picture 2"/>
          <p:cNvPicPr>
            <a:picLocks noChangeAspect="1" noChangeArrowheads="1"/>
          </p:cNvPicPr>
          <p:nvPr/>
        </p:nvPicPr>
        <p:blipFill>
          <a:blip r:embed="rId2"/>
          <a:srcRect/>
          <a:stretch>
            <a:fillRect/>
          </a:stretch>
        </p:blipFill>
        <p:spPr bwMode="auto">
          <a:xfrm>
            <a:off x="228600" y="457200"/>
            <a:ext cx="8763000" cy="63246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1219200"/>
          </a:xfrm>
        </p:spPr>
        <p:txBody>
          <a:bodyPr>
            <a:noAutofit/>
          </a:bodyPr>
          <a:lstStyle/>
          <a:p>
            <a:r>
              <a:rPr lang="en-US" sz="1600" dirty="0" smtClean="0"/>
              <a:t>IOT architecture includes different categories of technologies supporting IOT. It works to show how various technologies relate to each other and communicates the scalability, modularity and configuration of IOT deployments in different scenarios. Below mentioned is the diagram that shows IOT architecture. [2]</a:t>
            </a:r>
          </a:p>
          <a:p>
            <a:endParaRPr lang="en-US" sz="1600" dirty="0" smtClean="0"/>
          </a:p>
          <a:p>
            <a:endParaRPr lang="en-US" sz="1600" dirty="0"/>
          </a:p>
        </p:txBody>
      </p:sp>
      <p:pic>
        <p:nvPicPr>
          <p:cNvPr id="4" name="Picture 3"/>
          <p:cNvPicPr/>
          <p:nvPr/>
        </p:nvPicPr>
        <p:blipFill>
          <a:blip r:embed="rId2"/>
          <a:srcRect/>
          <a:stretch>
            <a:fillRect/>
          </a:stretch>
        </p:blipFill>
        <p:spPr bwMode="auto">
          <a:xfrm>
            <a:off x="838200" y="1676400"/>
            <a:ext cx="7696200" cy="472440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Phase III Results:-</a:t>
            </a:r>
            <a:endParaRPr lang="en-US" dirty="0" smtClean="0"/>
          </a:p>
          <a:p>
            <a:endParaRPr lang="en-US" dirty="0"/>
          </a:p>
        </p:txBody>
      </p:sp>
      <p:pic>
        <p:nvPicPr>
          <p:cNvPr id="158722" name="Picture 2"/>
          <p:cNvPicPr>
            <a:picLocks noChangeAspect="1" noChangeArrowheads="1"/>
          </p:cNvPicPr>
          <p:nvPr/>
        </p:nvPicPr>
        <p:blipFill>
          <a:blip r:embed="rId2"/>
          <a:srcRect/>
          <a:stretch>
            <a:fillRect/>
          </a:stretch>
        </p:blipFill>
        <p:spPr bwMode="auto">
          <a:xfrm>
            <a:off x="152400" y="457200"/>
            <a:ext cx="8789102" cy="61722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91200" cy="738664"/>
          </a:xfrm>
          <a:prstGeom prst="rect">
            <a:avLst/>
          </a:prstGeom>
          <a:noFill/>
        </p:spPr>
        <p:txBody>
          <a:bodyPr wrap="square" rtlCol="0">
            <a:spAutoFit/>
          </a:bodyPr>
          <a:lstStyle/>
          <a:p>
            <a:pPr lvl="0">
              <a:buFont typeface="Wingdings" pitchFamily="2" charset="2"/>
              <a:buChar char="v"/>
            </a:pPr>
            <a:r>
              <a:rPr lang="en-US" dirty="0" smtClean="0"/>
              <a:t> </a:t>
            </a:r>
            <a:r>
              <a:rPr lang="en-US" sz="2400" dirty="0" smtClean="0"/>
              <a:t>Special Cases:-</a:t>
            </a:r>
            <a:endParaRPr lang="en-US" dirty="0" smtClean="0"/>
          </a:p>
          <a:p>
            <a:endParaRPr lang="en-US" dirty="0"/>
          </a:p>
        </p:txBody>
      </p:sp>
      <p:pic>
        <p:nvPicPr>
          <p:cNvPr id="159746" name="Picture 2" descr="E:\Project-Final Year\#2FinalExperiments\NotStable Temperature acknowledged.JPG"/>
          <p:cNvPicPr>
            <a:picLocks noChangeAspect="1" noChangeArrowheads="1"/>
          </p:cNvPicPr>
          <p:nvPr/>
        </p:nvPicPr>
        <p:blipFill>
          <a:blip r:embed="rId2"/>
          <a:srcRect/>
          <a:stretch>
            <a:fillRect/>
          </a:stretch>
        </p:blipFill>
        <p:spPr bwMode="auto">
          <a:xfrm>
            <a:off x="87481" y="438150"/>
            <a:ext cx="3570119" cy="3529457"/>
          </a:xfrm>
          <a:prstGeom prst="rect">
            <a:avLst/>
          </a:prstGeom>
          <a:noFill/>
        </p:spPr>
      </p:pic>
      <p:pic>
        <p:nvPicPr>
          <p:cNvPr id="159747" name="Picture 3" descr="E:\Project-Final Year\#2FinalExperiments\live_temp.JPG"/>
          <p:cNvPicPr>
            <a:picLocks noChangeAspect="1" noChangeArrowheads="1"/>
          </p:cNvPicPr>
          <p:nvPr/>
        </p:nvPicPr>
        <p:blipFill>
          <a:blip r:embed="rId3"/>
          <a:srcRect/>
          <a:stretch>
            <a:fillRect/>
          </a:stretch>
        </p:blipFill>
        <p:spPr bwMode="auto">
          <a:xfrm>
            <a:off x="76200" y="3919447"/>
            <a:ext cx="8991600" cy="2862353"/>
          </a:xfrm>
          <a:prstGeom prst="rect">
            <a:avLst/>
          </a:prstGeom>
          <a:noFill/>
        </p:spPr>
      </p:pic>
      <p:pic>
        <p:nvPicPr>
          <p:cNvPr id="159748" name="Picture 4" descr="E:\Project-Final Year\#2FinalExperiments\Humidity1.JPG"/>
          <p:cNvPicPr>
            <a:picLocks noChangeAspect="1" noChangeArrowheads="1"/>
          </p:cNvPicPr>
          <p:nvPr/>
        </p:nvPicPr>
        <p:blipFill>
          <a:blip r:embed="rId4"/>
          <a:srcRect/>
          <a:stretch>
            <a:fillRect/>
          </a:stretch>
        </p:blipFill>
        <p:spPr bwMode="auto">
          <a:xfrm>
            <a:off x="3505200" y="381000"/>
            <a:ext cx="5562599" cy="3581400"/>
          </a:xfrm>
          <a:prstGeom prst="rect">
            <a:avLst/>
          </a:prstGeom>
          <a:noFill/>
        </p:spPr>
      </p:pic>
    </p:spTree>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568714"/>
            <a:ext cx="5791200" cy="830997"/>
          </a:xfrm>
          <a:prstGeom prst="rect">
            <a:avLst/>
          </a:prstGeom>
          <a:noFill/>
        </p:spPr>
        <p:txBody>
          <a:bodyPr wrap="square" rtlCol="0">
            <a:spAutoFit/>
          </a:bodyPr>
          <a:lstStyle/>
          <a:p>
            <a:pPr algn="ctr"/>
            <a:r>
              <a:rPr lang="en-US" sz="4800" dirty="0" smtClean="0">
                <a:latin typeface="Times New Roman" pitchFamily="18" charset="0"/>
                <a:cs typeface="Times New Roman" pitchFamily="18" charset="0"/>
              </a:rPr>
              <a:t>C</a:t>
            </a:r>
            <a:r>
              <a:rPr lang="en-US" sz="4000" dirty="0" smtClean="0">
                <a:latin typeface="Times New Roman" pitchFamily="18" charset="0"/>
                <a:cs typeface="Times New Roman" pitchFamily="18" charset="0"/>
              </a:rPr>
              <a:t>ONCLUSION</a:t>
            </a:r>
            <a:endParaRPr lang="en-US" sz="4000"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9144000" cy="4524315"/>
          </a:xfrm>
          <a:prstGeom prst="rect">
            <a:avLst/>
          </a:prstGeom>
          <a:noFill/>
        </p:spPr>
        <p:txBody>
          <a:bodyPr wrap="square" rtlCol="0">
            <a:spAutoFit/>
          </a:bodyPr>
          <a:lstStyle/>
          <a:p>
            <a:r>
              <a:rPr lang="en-US" sz="2400" dirty="0" smtClean="0"/>
              <a:t>Building home automation system using Arduino UNO is challenging, as the board itself has a lot of limitation. However, one can still build an efficient system of home automation from UNO boards by using some additional accessories like ESP8266 and WeMos D1 R2 (WiFi enabled Arduino UNO). In this project, ESP-01 is used to facilitate with ESP8266, which is very economical but is the lower version of ESP8266. One can use ESP-12 to overcome the challenges faced in ESP-01, especially with the voltage regulator. WeMos D1 board too offered few challenges as it does not support Radio communication, which in return would have made this project more economical.</a:t>
            </a:r>
          </a:p>
          <a:p>
            <a:r>
              <a:rPr lang="en-US" sz="2400" dirty="0" smtClean="0"/>
              <a:t>	Considering all challenges faced, this project is still a good example of creating a smart home automation based on a sensor using Arduino UNO as the master controller.</a:t>
            </a:r>
            <a:endParaRPr lang="en-US" sz="2400" dirty="0"/>
          </a:p>
        </p:txBody>
      </p:sp>
    </p:spTree>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09800"/>
            <a:ext cx="5791200" cy="1569660"/>
          </a:xfrm>
          <a:prstGeom prst="rect">
            <a:avLst/>
          </a:prstGeom>
          <a:noFill/>
        </p:spPr>
        <p:txBody>
          <a:bodyPr wrap="square" rtlCol="0">
            <a:spAutoFit/>
          </a:bodyPr>
          <a:lstStyle/>
          <a:p>
            <a:pPr algn="ctr"/>
            <a:r>
              <a:rPr lang="en-US" sz="4800" dirty="0" smtClean="0">
                <a:latin typeface="Times New Roman" pitchFamily="18" charset="0"/>
                <a:cs typeface="Times New Roman" pitchFamily="18" charset="0"/>
              </a:rPr>
              <a:t>F</a:t>
            </a:r>
            <a:r>
              <a:rPr lang="en-US" sz="4000" dirty="0" smtClean="0">
                <a:latin typeface="Times New Roman" pitchFamily="18" charset="0"/>
                <a:cs typeface="Times New Roman" pitchFamily="18" charset="0"/>
              </a:rPr>
              <a:t>UTURE </a:t>
            </a:r>
            <a:r>
              <a:rPr lang="en-US" sz="4800" dirty="0" smtClean="0">
                <a:latin typeface="Times New Roman" pitchFamily="18" charset="0"/>
                <a:cs typeface="Times New Roman" pitchFamily="18" charset="0"/>
              </a:rPr>
              <a:t>D</a:t>
            </a:r>
            <a:r>
              <a:rPr lang="en-US" sz="4000" dirty="0" smtClean="0">
                <a:latin typeface="Times New Roman" pitchFamily="18" charset="0"/>
                <a:cs typeface="Times New Roman" pitchFamily="18" charset="0"/>
              </a:rPr>
              <a:t>EVELOPMENTS</a:t>
            </a:r>
            <a:endParaRPr lang="en-US" sz="4000"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9144000" cy="5632311"/>
          </a:xfrm>
          <a:prstGeom prst="rect">
            <a:avLst/>
          </a:prstGeom>
          <a:noFill/>
        </p:spPr>
        <p:txBody>
          <a:bodyPr wrap="square" rtlCol="0">
            <a:spAutoFit/>
          </a:bodyPr>
          <a:lstStyle/>
          <a:p>
            <a:r>
              <a:rPr lang="en-US" sz="2400" dirty="0" smtClean="0"/>
              <a:t>In spite of having a limited scope (due to challenges offered by WeMos D1 R2), this project still have a scope of further advancements in future. Following are few:</a:t>
            </a:r>
          </a:p>
          <a:p>
            <a:r>
              <a:rPr lang="en-US" sz="2400" dirty="0" smtClean="0"/>
              <a:t> </a:t>
            </a:r>
          </a:p>
          <a:p>
            <a:pPr lvl="0">
              <a:buFont typeface="Wingdings" pitchFamily="2" charset="2"/>
              <a:buChar char="v"/>
            </a:pPr>
            <a:r>
              <a:rPr lang="en-US" sz="2400" b="1" dirty="0" smtClean="0">
                <a:solidFill>
                  <a:srgbClr val="FF0000"/>
                </a:solidFill>
              </a:rPr>
              <a:t>Global Interaction with Sensors: </a:t>
            </a:r>
            <a:r>
              <a:rPr lang="en-US" sz="2400" dirty="0" smtClean="0"/>
              <a:t>This project offers to interact with the sensors locally (needs the user to be connected with the home WiFi). However, it also offers the scope of advancement so as to make user capable of interacting with the sensor from anywhere. For instance, user can post Tweet about switching off the lights or any possible actuators.</a:t>
            </a:r>
          </a:p>
          <a:p>
            <a:endParaRPr lang="en-US" sz="2400" dirty="0" smtClean="0"/>
          </a:p>
          <a:p>
            <a:pPr lvl="0">
              <a:buFont typeface="Wingdings" pitchFamily="2" charset="2"/>
              <a:buChar char="v"/>
            </a:pPr>
            <a:r>
              <a:rPr lang="en-US" sz="2400" b="1" dirty="0" smtClean="0">
                <a:solidFill>
                  <a:srgbClr val="FF0000"/>
                </a:solidFill>
              </a:rPr>
              <a:t>Adding Home Security: </a:t>
            </a:r>
            <a:r>
              <a:rPr lang="en-US" sz="2400" dirty="0" smtClean="0"/>
              <a:t>Just like temperature sensors, there are also few bio-metric sensors available in the market which can be incorporated in this project so as to add security feature. For instance, user would be alerted if someone accesses any actuators linked with the sensor without proper authentication.</a:t>
            </a:r>
            <a:endParaRPr lang="en-US" sz="2400" dirty="0"/>
          </a:p>
        </p:txBody>
      </p:sp>
    </p:spTree>
  </p:cSld>
  <p:clrMapOvr>
    <a:masterClrMapping/>
  </p:clrMapOvr>
  <p:transition>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09800"/>
            <a:ext cx="5791200" cy="830997"/>
          </a:xfrm>
          <a:prstGeom prst="rect">
            <a:avLst/>
          </a:prstGeom>
          <a:noFill/>
        </p:spPr>
        <p:txBody>
          <a:bodyPr wrap="square" rtlCol="0">
            <a:spAutoFit/>
          </a:bodyPr>
          <a:lstStyle/>
          <a:p>
            <a:pPr algn="ctr"/>
            <a:r>
              <a:rPr lang="en-US" sz="4800" dirty="0" smtClean="0">
                <a:latin typeface="Times New Roman" pitchFamily="18" charset="0"/>
                <a:cs typeface="Times New Roman" pitchFamily="18" charset="0"/>
              </a:rPr>
              <a:t>R</a:t>
            </a:r>
            <a:r>
              <a:rPr lang="en-US" sz="4000" dirty="0" smtClean="0">
                <a:latin typeface="Times New Roman" pitchFamily="18" charset="0"/>
                <a:cs typeface="Times New Roman" pitchFamily="18" charset="0"/>
              </a:rPr>
              <a:t>EFERENCES</a:t>
            </a:r>
            <a:endParaRPr lang="en-US" sz="4000"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924800" cy="579438"/>
          </a:xfrm>
        </p:spPr>
        <p:txBody>
          <a:bodyPr/>
          <a:lstStyle/>
          <a:p>
            <a:r>
              <a:rPr lang="en-US" sz="2800" u="sng" dirty="0" smtClean="0"/>
              <a:t>R</a:t>
            </a:r>
            <a:r>
              <a:rPr lang="en-US" sz="2000" u="sng" dirty="0" smtClean="0"/>
              <a:t>eferences : </a:t>
            </a:r>
            <a:r>
              <a:rPr lang="en-US" sz="2800" u="sng" dirty="0" smtClean="0"/>
              <a:t>R</a:t>
            </a:r>
            <a:r>
              <a:rPr lang="en-US" sz="2000" u="sng" dirty="0" smtClean="0"/>
              <a:t>ESEARCH </a:t>
            </a:r>
            <a:r>
              <a:rPr lang="en-US" sz="2800" u="sng" dirty="0" smtClean="0"/>
              <a:t>P</a:t>
            </a:r>
            <a:r>
              <a:rPr lang="en-US" sz="2000" u="sng" dirty="0" smtClean="0"/>
              <a:t>APERS</a:t>
            </a:r>
            <a:endParaRPr lang="en-US" sz="2000" u="sng" dirty="0"/>
          </a:p>
        </p:txBody>
      </p:sp>
      <p:sp>
        <p:nvSpPr>
          <p:cNvPr id="3" name="Content Placeholder 2"/>
          <p:cNvSpPr>
            <a:spLocks noGrp="1"/>
          </p:cNvSpPr>
          <p:nvPr>
            <p:ph sz="quarter" idx="13"/>
          </p:nvPr>
        </p:nvSpPr>
        <p:spPr>
          <a:xfrm>
            <a:off x="0" y="1143000"/>
            <a:ext cx="9144000" cy="4419600"/>
          </a:xfrm>
        </p:spPr>
        <p:txBody>
          <a:bodyPr>
            <a:normAutofit fontScale="92500"/>
          </a:bodyPr>
          <a:lstStyle/>
          <a:p>
            <a:pPr>
              <a:buFont typeface="+mj-lt"/>
              <a:buAutoNum type="arabicPeriod"/>
            </a:pPr>
            <a:r>
              <a:rPr lang="en-US" sz="2900" dirty="0" smtClean="0">
                <a:latin typeface="Times New Roman" pitchFamily="18" charset="0"/>
                <a:cs typeface="Times New Roman" pitchFamily="18" charset="0"/>
              </a:rPr>
              <a:t>Giusto, Daniel, Antonio Iera, Giacomo Morabito, and Luigi Atzori, eds. </a:t>
            </a:r>
            <a:r>
              <a:rPr lang="en-US" sz="2900" i="1" dirty="0" smtClean="0">
                <a:latin typeface="Times New Roman" pitchFamily="18" charset="0"/>
                <a:cs typeface="Times New Roman" pitchFamily="18" charset="0"/>
              </a:rPr>
              <a:t>The internet of things: 20th Tyrrhenian workshop on digital communications</a:t>
            </a:r>
            <a:r>
              <a:rPr lang="en-US" sz="2900" dirty="0" smtClean="0">
                <a:latin typeface="Times New Roman" pitchFamily="18" charset="0"/>
                <a:cs typeface="Times New Roman" pitchFamily="18" charset="0"/>
              </a:rPr>
              <a:t>. Springer Science &amp; Business Media, 2010.</a:t>
            </a:r>
          </a:p>
          <a:p>
            <a:pPr>
              <a:buNone/>
            </a:pPr>
            <a:r>
              <a:rPr lang="en-US" sz="2800" u="sng" cap="all" spc="50" dirty="0" smtClean="0">
                <a:solidFill>
                  <a:srgbClr val="FFFFFF"/>
                </a:solidFill>
                <a:ea typeface="+mj-ea"/>
                <a:cs typeface="+mj-cs"/>
              </a:rPr>
              <a:t>R</a:t>
            </a:r>
            <a:r>
              <a:rPr lang="en-US" sz="2000" u="sng" cap="all" spc="50" dirty="0" smtClean="0">
                <a:solidFill>
                  <a:srgbClr val="FFFFFF"/>
                </a:solidFill>
                <a:ea typeface="+mj-ea"/>
                <a:cs typeface="+mj-cs"/>
              </a:rPr>
              <a:t>eferences </a:t>
            </a:r>
            <a:r>
              <a:rPr lang="en-US" sz="1600" u="sng" dirty="0" smtClean="0"/>
              <a:t>: </a:t>
            </a:r>
            <a:r>
              <a:rPr lang="en-US" sz="2800" u="sng" dirty="0" smtClean="0"/>
              <a:t>W</a:t>
            </a:r>
            <a:r>
              <a:rPr lang="en-US" sz="2000" u="sng" dirty="0" smtClean="0"/>
              <a:t>EBSITES</a:t>
            </a:r>
            <a:endParaRPr lang="en-US" sz="1600" u="sng" dirty="0" smtClean="0">
              <a:latin typeface="Times New Roman" pitchFamily="18" charset="0"/>
              <a:cs typeface="Times New Roman" pitchFamily="18" charset="0"/>
            </a:endParaRPr>
          </a:p>
          <a:p>
            <a:pPr>
              <a:buFont typeface="+mj-lt"/>
              <a:buAutoNum type="arabicPeriod" startAt="2"/>
            </a:pPr>
            <a:r>
              <a:rPr lang="en-US" sz="2300" u="sng" dirty="0" smtClean="0">
                <a:latin typeface="Times New Roman" pitchFamily="18" charset="0"/>
                <a:cs typeface="Times New Roman" pitchFamily="18" charset="0"/>
                <a:hlinkClick r:id="rId2"/>
              </a:rPr>
              <a:t>http://www.rfwireless-world.com/images/IoT-structure-and-technologies.jpg</a:t>
            </a:r>
            <a:endParaRPr lang="en-US" sz="2300" u="sng" dirty="0" smtClean="0">
              <a:latin typeface="Times New Roman" pitchFamily="18" charset="0"/>
              <a:cs typeface="Times New Roman" pitchFamily="18" charset="0"/>
            </a:endParaRPr>
          </a:p>
          <a:p>
            <a:pPr>
              <a:buFont typeface="+mj-lt"/>
              <a:buAutoNum type="arabicPeriod" startAt="2"/>
            </a:pPr>
            <a:r>
              <a:rPr lang="en-US" sz="2300" u="sng" dirty="0" smtClean="0">
                <a:latin typeface="Times New Roman" pitchFamily="18" charset="0"/>
                <a:cs typeface="Times New Roman" pitchFamily="18" charset="0"/>
                <a:hlinkClick r:id="rId3"/>
              </a:rPr>
              <a:t>https://learn.sparkfun.com/tutorials/serial-peripheral-interface-spi</a:t>
            </a:r>
            <a:endParaRPr lang="en-US" sz="2300" u="sng" dirty="0" smtClean="0">
              <a:latin typeface="Times New Roman" pitchFamily="18" charset="0"/>
              <a:cs typeface="Times New Roman" pitchFamily="18" charset="0"/>
            </a:endParaRPr>
          </a:p>
          <a:p>
            <a:pPr>
              <a:buFont typeface="+mj-lt"/>
              <a:buAutoNum type="arabicPeriod" startAt="2"/>
            </a:pPr>
            <a:r>
              <a:rPr lang="en-US" sz="2300" u="sng" dirty="0" smtClean="0">
                <a:latin typeface="Times New Roman" pitchFamily="18" charset="0"/>
                <a:cs typeface="Times New Roman" pitchFamily="18" charset="0"/>
                <a:hlinkClick r:id="rId4"/>
              </a:rPr>
              <a:t>https://learn.sparkfun.com/tutorials/i2c</a:t>
            </a:r>
            <a:endParaRPr lang="en-US" sz="2300" u="sng" dirty="0" smtClean="0">
              <a:latin typeface="Times New Roman" pitchFamily="18" charset="0"/>
              <a:cs typeface="Times New Roman" pitchFamily="18" charset="0"/>
            </a:endParaRPr>
          </a:p>
          <a:p>
            <a:pPr lvl="0">
              <a:buFont typeface="+mj-lt"/>
              <a:buAutoNum type="arabicPeriod" startAt="2"/>
            </a:pPr>
            <a:r>
              <a:rPr lang="en-US" sz="2300" dirty="0" smtClean="0">
                <a:solidFill>
                  <a:srgbClr val="000000"/>
                </a:solidFill>
                <a:latin typeface="Times New Roman" pitchFamily="18" charset="0"/>
                <a:ea typeface="Calibri" pitchFamily="34" charset="0"/>
                <a:cs typeface="Times New Roman" pitchFamily="18" charset="0"/>
                <a:hlinkClick r:id="rId5"/>
              </a:rPr>
              <a:t>https://store.arduino.cc/usa/arduino-uno-rev3</a:t>
            </a:r>
            <a:endParaRPr lang="en-US" sz="2300" dirty="0" smtClean="0">
              <a:latin typeface="Times New Roman" pitchFamily="18" charset="0"/>
              <a:cs typeface="Times New Roman" pitchFamily="18" charset="0"/>
            </a:endParaRPr>
          </a:p>
          <a:p>
            <a:pPr>
              <a:buNone/>
            </a:pPr>
            <a:endParaRPr lang="en-US" sz="1600" u="sng" dirty="0" smtClean="0"/>
          </a:p>
          <a:p>
            <a:pPr>
              <a:buNone/>
            </a:pPr>
            <a:endParaRPr lang="en-US" sz="1600" u="sng" dirty="0" smtClean="0"/>
          </a:p>
          <a:p>
            <a:pPr>
              <a:buNone/>
            </a:pPr>
            <a:endParaRPr lang="en-US" sz="1200" dirty="0" smtClean="0"/>
          </a:p>
          <a:p>
            <a:pPr>
              <a:buFont typeface="+mj-lt"/>
              <a:buAutoNum type="arabicPeriod"/>
            </a:pPr>
            <a:endParaRPr lang="en-US" sz="1200" dirty="0" smtClean="0"/>
          </a:p>
          <a:p>
            <a:endParaRPr lang="en-US" sz="1200" dirty="0"/>
          </a:p>
        </p:txBody>
      </p:sp>
    </p:spTree>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09800"/>
            <a:ext cx="5791200" cy="830997"/>
          </a:xfrm>
          <a:prstGeom prst="rect">
            <a:avLst/>
          </a:prstGeom>
          <a:noFill/>
        </p:spPr>
        <p:txBody>
          <a:bodyPr wrap="square" rtlCol="0">
            <a:spAutoFit/>
          </a:bodyPr>
          <a:lstStyle/>
          <a:p>
            <a:pPr algn="ctr"/>
            <a:r>
              <a:rPr lang="en-US" sz="4800" dirty="0" smtClean="0">
                <a:latin typeface="Times New Roman" pitchFamily="18" charset="0"/>
                <a:cs typeface="Times New Roman" pitchFamily="18" charset="0"/>
              </a:rPr>
              <a:t>Q</a:t>
            </a:r>
            <a:r>
              <a:rPr lang="en-US" sz="3600" dirty="0" smtClean="0">
                <a:latin typeface="Times New Roman" pitchFamily="18" charset="0"/>
                <a:cs typeface="Times New Roman" pitchFamily="18" charset="0"/>
              </a:rPr>
              <a:t>UESTIONS </a:t>
            </a:r>
            <a:r>
              <a:rPr lang="en-US" sz="44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09800"/>
            <a:ext cx="5791200" cy="1015663"/>
          </a:xfrm>
          <a:prstGeom prst="rect">
            <a:avLst/>
          </a:prstGeom>
          <a:noFill/>
        </p:spPr>
        <p:txBody>
          <a:bodyPr wrap="square" rtlCol="0">
            <a:spAutoFit/>
          </a:bodyPr>
          <a:lstStyle/>
          <a:p>
            <a:pPr algn="ctr"/>
            <a:r>
              <a:rPr lang="en-CA" sz="6000" i="1" dirty="0" smtClean="0">
                <a:solidFill>
                  <a:srgbClr val="FFFF00"/>
                </a:solidFill>
                <a:latin typeface="Perpetua" pitchFamily="18" charset="0"/>
              </a:rPr>
              <a:t>T</a:t>
            </a:r>
            <a:r>
              <a:rPr lang="en-CA" sz="4800" i="1" dirty="0" smtClean="0">
                <a:solidFill>
                  <a:srgbClr val="FFFF00"/>
                </a:solidFill>
                <a:latin typeface="Perpetua" pitchFamily="18" charset="0"/>
              </a:rPr>
              <a:t>hank </a:t>
            </a:r>
            <a:r>
              <a:rPr lang="en-CA" sz="6000" i="1" dirty="0" smtClean="0">
                <a:solidFill>
                  <a:srgbClr val="FFFF00"/>
                </a:solidFill>
                <a:latin typeface="Perpetua" pitchFamily="18" charset="0"/>
              </a:rPr>
              <a:t>Y</a:t>
            </a:r>
            <a:r>
              <a:rPr lang="en-CA" sz="4800" i="1" dirty="0" smtClean="0">
                <a:solidFill>
                  <a:srgbClr val="FFFF00"/>
                </a:solidFill>
                <a:latin typeface="Perpetua" pitchFamily="18" charset="0"/>
              </a:rPr>
              <a:t>ou ..!</a:t>
            </a: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924800" cy="1143000"/>
          </a:xfrm>
        </p:spPr>
        <p:txBody>
          <a:bodyPr>
            <a:normAutofit/>
          </a:bodyPr>
          <a:lstStyle/>
          <a:p>
            <a:pPr algn="ctr"/>
            <a:r>
              <a:rPr lang="en-US" sz="4800" dirty="0" smtClean="0"/>
              <a:t>P</a:t>
            </a:r>
            <a:r>
              <a:rPr lang="en-US" sz="4000" dirty="0" smtClean="0"/>
              <a:t>roject </a:t>
            </a:r>
            <a:r>
              <a:rPr lang="en-US" sz="4800" dirty="0" smtClean="0"/>
              <a:t>G</a:t>
            </a:r>
            <a:r>
              <a:rPr lang="en-US" sz="4000" dirty="0" smtClean="0"/>
              <a:t>oal</a:t>
            </a:r>
            <a:endParaRPr lang="en-US" sz="4000" dirty="0"/>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600200"/>
            <a:ext cx="7467600" cy="2743200"/>
          </a:xfrm>
        </p:spPr>
        <p:txBody>
          <a:bodyPr>
            <a:normAutofit/>
          </a:bodyPr>
          <a:lstStyle/>
          <a:p>
            <a:pPr algn="just">
              <a:buNone/>
            </a:pPr>
            <a:r>
              <a:rPr lang="en-US" sz="2600" dirty="0" smtClean="0"/>
              <a:t>     The main goal of this project is to create a home automation system that interacts with sensors and actuators wirelessly, using Arduino UNO as the master controller.</a:t>
            </a:r>
            <a:endParaRPr lang="en-US" sz="1900" dirty="0" smtClean="0"/>
          </a:p>
          <a:p>
            <a:pPr>
              <a:buNone/>
            </a:pPr>
            <a:endParaRPr lang="en-US" sz="1200" dirty="0" smtClean="0"/>
          </a:p>
          <a:p>
            <a:pPr>
              <a:buNone/>
            </a:pPr>
            <a:endParaRPr lang="en-US" sz="1200" dirty="0"/>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7924800" cy="1143000"/>
          </a:xfrm>
        </p:spPr>
        <p:txBody>
          <a:bodyPr>
            <a:normAutofit/>
          </a:bodyPr>
          <a:lstStyle/>
          <a:p>
            <a:pPr algn="ctr"/>
            <a:r>
              <a:rPr lang="en-US" sz="4800" dirty="0" smtClean="0"/>
              <a:t>M</a:t>
            </a:r>
            <a:r>
              <a:rPr lang="en-US" sz="4000" dirty="0" smtClean="0"/>
              <a:t>ETHODOLOGY</a:t>
            </a:r>
            <a:endParaRPr lang="en-US" sz="4000" dirty="0"/>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800" b="1" dirty="0" smtClean="0"/>
              <a:t>M</a:t>
            </a:r>
            <a:r>
              <a:rPr lang="en-US" sz="4000" b="1" dirty="0" smtClean="0"/>
              <a:t>ETHODOLOGY</a:t>
            </a:r>
            <a:endParaRPr lang="en-US" sz="4400" b="1" dirty="0"/>
          </a:p>
        </p:txBody>
      </p:sp>
      <p:sp>
        <p:nvSpPr>
          <p:cNvPr id="3" name="Content Placeholder 2"/>
          <p:cNvSpPr>
            <a:spLocks noGrp="1"/>
          </p:cNvSpPr>
          <p:nvPr>
            <p:ph sz="quarter" idx="13"/>
          </p:nvPr>
        </p:nvSpPr>
        <p:spPr>
          <a:xfrm>
            <a:off x="1066800" y="2286000"/>
            <a:ext cx="7467600" cy="2743200"/>
          </a:xfrm>
        </p:spPr>
        <p:txBody>
          <a:bodyPr>
            <a:normAutofit/>
          </a:bodyPr>
          <a:lstStyle/>
          <a:p>
            <a:pPr>
              <a:buNone/>
            </a:pPr>
            <a:endParaRPr lang="en-US" sz="1200" dirty="0" smtClean="0"/>
          </a:p>
          <a:p>
            <a:pPr>
              <a:buNone/>
            </a:pPr>
            <a:endParaRPr lang="en-US" sz="1200" dirty="0"/>
          </a:p>
        </p:txBody>
      </p:sp>
      <p:sp>
        <p:nvSpPr>
          <p:cNvPr id="5" name="Rectangle 4"/>
          <p:cNvSpPr/>
          <p:nvPr/>
        </p:nvSpPr>
        <p:spPr>
          <a:xfrm>
            <a:off x="0" y="1524000"/>
            <a:ext cx="9144000" cy="4924425"/>
          </a:xfrm>
          <a:prstGeom prst="rect">
            <a:avLst/>
          </a:prstGeom>
        </p:spPr>
        <p:txBody>
          <a:bodyPr wrap="square">
            <a:spAutoFit/>
          </a:bodyPr>
          <a:lstStyle/>
          <a:p>
            <a:r>
              <a:rPr lang="en-US" sz="2000" dirty="0" smtClean="0"/>
              <a:t>In order to achieve the project goal, it is necessary for Arduino board to interact wirelessly with the sensors and actuators. </a:t>
            </a:r>
          </a:p>
          <a:p>
            <a:endParaRPr lang="en-US" sz="2000" dirty="0" smtClean="0"/>
          </a:p>
          <a:p>
            <a:r>
              <a:rPr lang="en-US" sz="2000" dirty="0" smtClean="0"/>
              <a:t>To make things a bit simple, we would be using WeMos D1 (R2).</a:t>
            </a:r>
          </a:p>
          <a:p>
            <a:endParaRPr lang="en-US" sz="2000" dirty="0" smtClean="0"/>
          </a:p>
          <a:p>
            <a:r>
              <a:rPr lang="en-US" sz="2000" dirty="0" smtClean="0"/>
              <a:t>WeMos D1 is an Arduino UNO compatible WiFi board based on ESP8266EX. It has following feature:-</a:t>
            </a:r>
          </a:p>
          <a:p>
            <a:pPr lvl="0">
              <a:buFont typeface="Arial" pitchFamily="34" charset="0"/>
              <a:buChar char="•"/>
            </a:pPr>
            <a:r>
              <a:rPr lang="en-US" sz="2000" dirty="0" smtClean="0"/>
              <a:t>11 digital input/output pins, all pins have interrupt/pwm/I2C/one-wire supported(except for D0)</a:t>
            </a:r>
          </a:p>
          <a:p>
            <a:pPr lvl="0">
              <a:buFont typeface="Arial" pitchFamily="34" charset="0"/>
              <a:buChar char="•"/>
            </a:pPr>
            <a:r>
              <a:rPr lang="en-US" sz="2000" dirty="0" smtClean="0"/>
              <a:t>1 analog input(3.2V max input)</a:t>
            </a:r>
          </a:p>
          <a:p>
            <a:pPr lvl="0">
              <a:buFont typeface="Arial" pitchFamily="34" charset="0"/>
              <a:buChar char="•"/>
            </a:pPr>
            <a:r>
              <a:rPr lang="en-US" sz="2000" dirty="0" smtClean="0"/>
              <a:t>Micro USB connection</a:t>
            </a:r>
          </a:p>
          <a:p>
            <a:pPr lvl="0">
              <a:buFont typeface="Arial" pitchFamily="34" charset="0"/>
              <a:buChar char="•"/>
            </a:pPr>
            <a:r>
              <a:rPr lang="en-US" sz="2000" dirty="0" smtClean="0"/>
              <a:t>Power jack, 9-24V power input.</a:t>
            </a:r>
          </a:p>
          <a:p>
            <a:pPr lvl="0">
              <a:buFont typeface="Arial" pitchFamily="34" charset="0"/>
              <a:buChar char="•"/>
            </a:pPr>
            <a:r>
              <a:rPr lang="en-US" sz="2000" dirty="0" smtClean="0"/>
              <a:t>Compatible with Arduino</a:t>
            </a:r>
          </a:p>
          <a:p>
            <a:pPr lvl="0">
              <a:buFont typeface="Arial" pitchFamily="34" charset="0"/>
              <a:buChar char="•"/>
            </a:pPr>
            <a:r>
              <a:rPr lang="en-US" sz="2000" dirty="0" smtClean="0"/>
              <a:t>Compatible with nodemcu</a:t>
            </a:r>
          </a:p>
          <a:p>
            <a:endParaRPr lang="en-US" dirty="0" smtClean="0">
              <a:solidFill>
                <a:schemeClr val="accent5">
                  <a:lumMod val="50000"/>
                </a:schemeClr>
              </a:solidFill>
            </a:endParaRPr>
          </a:p>
          <a:p>
            <a:endParaRPr lang="en-US" dirty="0" smtClean="0">
              <a:solidFill>
                <a:schemeClr val="accent5">
                  <a:lumMod val="50000"/>
                </a:schemeClr>
              </a:solidFill>
            </a:endParaRPr>
          </a:p>
          <a:p>
            <a:endParaRPr lang="en-US" dirty="0">
              <a:solidFill>
                <a:schemeClr val="accent5">
                  <a:lumMod val="50000"/>
                </a:schemeClr>
              </a:solidFill>
            </a:endParaRPr>
          </a:p>
        </p:txBody>
      </p:sp>
    </p:spTree>
  </p:cSld>
  <p:clrMapOvr>
    <a:masterClrMapping/>
  </p:clrMapOvr>
  <p:transition>
    <p:randomBar dir="vert"/>
  </p:transition>
  <p:timing>
    <p:tnLst>
      <p:par>
        <p:cTn id="1" dur="indefinite" restart="never" nodeType="tmRoot"/>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4.jpeg"/></Relationships>
</file>

<file path=ppt/theme/_rels/theme8.xml.rels><?xml version="1.0" encoding="UTF-8" standalone="yes"?>
<Relationships xmlns="http://schemas.openxmlformats.org/package/2006/relationships"><Relationship Id="rId1" Type="http://schemas.openxmlformats.org/officeDocument/2006/relationships/image" Target="../media/image4.jpeg"/></Relationships>
</file>

<file path=ppt/theme/_rels/theme9.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f01159440">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3">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Theme5">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me2">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5.xml><?xml version="1.0" encoding="utf-8"?>
<a:theme xmlns:a="http://schemas.openxmlformats.org/drawingml/2006/main" name="1_Theme3">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6.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2_Theme3">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8.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9.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tf01159440</Template>
  <TotalTime>738</TotalTime>
  <Words>1906</Words>
  <Application>Microsoft Office PowerPoint</Application>
  <PresentationFormat>On-screen Show (4:3)</PresentationFormat>
  <Paragraphs>246</Paragraphs>
  <Slides>59</Slides>
  <Notes>0</Notes>
  <HiddenSlides>0</HiddenSlides>
  <MMClips>0</MMClips>
  <ScaleCrop>false</ScaleCrop>
  <HeadingPairs>
    <vt:vector size="4" baseType="variant">
      <vt:variant>
        <vt:lpstr>Theme</vt:lpstr>
      </vt:variant>
      <vt:variant>
        <vt:i4>9</vt:i4>
      </vt:variant>
      <vt:variant>
        <vt:lpstr>Slide Titles</vt:lpstr>
      </vt:variant>
      <vt:variant>
        <vt:i4>59</vt:i4>
      </vt:variant>
    </vt:vector>
  </HeadingPairs>
  <TitlesOfParts>
    <vt:vector size="68" baseType="lpstr">
      <vt:lpstr>tf01159440</vt:lpstr>
      <vt:lpstr>Theme3</vt:lpstr>
      <vt:lpstr>Theme5</vt:lpstr>
      <vt:lpstr>Theme2</vt:lpstr>
      <vt:lpstr>1_Theme3</vt:lpstr>
      <vt:lpstr>Equity</vt:lpstr>
      <vt:lpstr>2_Theme3</vt:lpstr>
      <vt:lpstr>1_Equity</vt:lpstr>
      <vt:lpstr>Flow</vt:lpstr>
      <vt:lpstr>Smart Home Automation based on temperature sensor and Arduino as the master controller. </vt:lpstr>
      <vt:lpstr>AGENDA .....</vt:lpstr>
      <vt:lpstr>INTRODUCTION</vt:lpstr>
      <vt:lpstr>Slide 4</vt:lpstr>
      <vt:lpstr>Slide 5</vt:lpstr>
      <vt:lpstr>Project Goal</vt:lpstr>
      <vt:lpstr>Slide 7</vt:lpstr>
      <vt:lpstr>METHODOLOGY</vt:lpstr>
      <vt:lpstr>METHODOLOGY</vt:lpstr>
      <vt:lpstr>METHODOLOGY contd…</vt:lpstr>
      <vt:lpstr>METHODOLOGY contd…</vt:lpstr>
      <vt:lpstr>METHODOLOGY contd…</vt:lpstr>
      <vt:lpstr>METHODOLOGY contd…</vt:lpstr>
      <vt:lpstr>METHODOLOGY contd…</vt:lpstr>
      <vt:lpstr>METHODOLOGY contd…</vt:lpstr>
      <vt:lpstr>METHODOLOGY contd…</vt:lpstr>
      <vt:lpstr>METHODOLOGY contd…</vt:lpstr>
      <vt:lpstr>DESIGN</vt:lpstr>
      <vt:lpstr>Slide 19</vt:lpstr>
      <vt:lpstr>Challenges Faced</vt:lpstr>
      <vt:lpstr>Slide 21</vt:lpstr>
      <vt:lpstr>IMPLEMENTATION</vt:lpstr>
      <vt:lpstr>IMPLEMENTATION</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IMPLEMENTATION CONTD..</vt:lpstr>
      <vt:lpstr>Live Demo …..</vt:lpstr>
      <vt:lpstr>Results</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References : RESEARCH PAPERS</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MyProject</dc:creator>
  <cp:lastModifiedBy>ashish</cp:lastModifiedBy>
  <cp:revision>94</cp:revision>
  <dcterms:created xsi:type="dcterms:W3CDTF">2006-08-16T00:00:00Z</dcterms:created>
  <dcterms:modified xsi:type="dcterms:W3CDTF">2018-05-24T23:24:20Z</dcterms:modified>
</cp:coreProperties>
</file>