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20" r:id="rId2"/>
  </p:sldMasterIdLst>
  <p:sldIdLst>
    <p:sldId id="256" r:id="rId3"/>
    <p:sldId id="257" r:id="rId4"/>
    <p:sldId id="258" r:id="rId5"/>
    <p:sldId id="259" r:id="rId6"/>
    <p:sldId id="260" r:id="rId7"/>
    <p:sldId id="261" r:id="rId8"/>
    <p:sldId id="262" r:id="rId9"/>
    <p:sldId id="263" r:id="rId10"/>
    <p:sldId id="265" r:id="rId11"/>
    <p:sldId id="264"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9D2AB3-B515-4555-A8A3-C87C6DABCAC3}" type="datetimeFigureOut">
              <a:rPr lang="en-US" smtClean="0"/>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FF60E-E19D-4F3E-868B-C0B3A23BC6D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9D2AB3-B515-4555-A8A3-C87C6DABCAC3}" type="datetimeFigureOut">
              <a:rPr lang="en-US" smtClean="0"/>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FF60E-E19D-4F3E-868B-C0B3A23BC6D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9D2AB3-B515-4555-A8A3-C87C6DABCAC3}" type="datetimeFigureOut">
              <a:rPr lang="en-US" smtClean="0"/>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FF60E-E19D-4F3E-868B-C0B3A23BC6D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9D2AB3-B515-4555-A8A3-C87C6DABCAC3}" type="datetimeFigureOut">
              <a:rPr lang="en-US" smtClean="0"/>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FF60E-E19D-4F3E-868B-C0B3A23BC6D2}" type="slidenum">
              <a:rPr lang="en-US" smtClean="0"/>
              <a:t>‹#›</a:t>
            </a:fld>
            <a:endParaRPr lang="en-US" dirty="0"/>
          </a:p>
        </p:txBody>
      </p:sp>
    </p:spTree>
    <p:extLst>
      <p:ext uri="{BB962C8B-B14F-4D97-AF65-F5344CB8AC3E}">
        <p14:creationId xmlns:p14="http://schemas.microsoft.com/office/powerpoint/2010/main" val="380542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9D2AB3-B515-4555-A8A3-C87C6DABCAC3}" type="datetimeFigureOut">
              <a:rPr lang="en-US" smtClean="0"/>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FF60E-E19D-4F3E-868B-C0B3A23BC6D2}" type="slidenum">
              <a:rPr lang="en-US" smtClean="0"/>
              <a:t>‹#›</a:t>
            </a:fld>
            <a:endParaRPr lang="en-US" dirty="0"/>
          </a:p>
        </p:txBody>
      </p:sp>
    </p:spTree>
    <p:extLst>
      <p:ext uri="{BB962C8B-B14F-4D97-AF65-F5344CB8AC3E}">
        <p14:creationId xmlns:p14="http://schemas.microsoft.com/office/powerpoint/2010/main" val="98517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9D2AB3-B515-4555-A8A3-C87C6DABCAC3}" type="datetimeFigureOut">
              <a:rPr lang="en-US" smtClean="0"/>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FF60E-E19D-4F3E-868B-C0B3A23BC6D2}" type="slidenum">
              <a:rPr lang="en-US" smtClean="0"/>
              <a:t>‹#›</a:t>
            </a:fld>
            <a:endParaRPr lang="en-US" dirty="0"/>
          </a:p>
        </p:txBody>
      </p:sp>
    </p:spTree>
    <p:extLst>
      <p:ext uri="{BB962C8B-B14F-4D97-AF65-F5344CB8AC3E}">
        <p14:creationId xmlns:p14="http://schemas.microsoft.com/office/powerpoint/2010/main" val="388763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9D2AB3-B515-4555-A8A3-C87C6DABCAC3}" type="datetimeFigureOut">
              <a:rPr lang="en-US" smtClean="0"/>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FFF60E-E19D-4F3E-868B-C0B3A23BC6D2}" type="slidenum">
              <a:rPr lang="en-US" smtClean="0"/>
              <a:t>‹#›</a:t>
            </a:fld>
            <a:endParaRPr lang="en-US" dirty="0"/>
          </a:p>
        </p:txBody>
      </p:sp>
    </p:spTree>
    <p:extLst>
      <p:ext uri="{BB962C8B-B14F-4D97-AF65-F5344CB8AC3E}">
        <p14:creationId xmlns:p14="http://schemas.microsoft.com/office/powerpoint/2010/main" val="1492244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9D2AB3-B515-4555-A8A3-C87C6DABCAC3}" type="datetimeFigureOut">
              <a:rPr lang="en-US" smtClean="0"/>
              <a:t>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FFF60E-E19D-4F3E-868B-C0B3A23BC6D2}" type="slidenum">
              <a:rPr lang="en-US" smtClean="0"/>
              <a:t>‹#›</a:t>
            </a:fld>
            <a:endParaRPr lang="en-US" dirty="0"/>
          </a:p>
        </p:txBody>
      </p:sp>
    </p:spTree>
    <p:extLst>
      <p:ext uri="{BB962C8B-B14F-4D97-AF65-F5344CB8AC3E}">
        <p14:creationId xmlns:p14="http://schemas.microsoft.com/office/powerpoint/2010/main" val="4200800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D2AB3-B515-4555-A8A3-C87C6DABCAC3}" type="datetimeFigureOut">
              <a:rPr lang="en-US" smtClean="0"/>
              <a:t>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FFF60E-E19D-4F3E-868B-C0B3A23BC6D2}" type="slidenum">
              <a:rPr lang="en-US" smtClean="0"/>
              <a:t>‹#›</a:t>
            </a:fld>
            <a:endParaRPr lang="en-US" dirty="0"/>
          </a:p>
        </p:txBody>
      </p:sp>
    </p:spTree>
    <p:extLst>
      <p:ext uri="{BB962C8B-B14F-4D97-AF65-F5344CB8AC3E}">
        <p14:creationId xmlns:p14="http://schemas.microsoft.com/office/powerpoint/2010/main" val="3379104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D2AB3-B515-4555-A8A3-C87C6DABCAC3}" type="datetimeFigureOut">
              <a:rPr lang="en-US" smtClean="0"/>
              <a:t>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FFF60E-E19D-4F3E-868B-C0B3A23BC6D2}" type="slidenum">
              <a:rPr lang="en-US" smtClean="0"/>
              <a:t>‹#›</a:t>
            </a:fld>
            <a:endParaRPr lang="en-US" dirty="0"/>
          </a:p>
        </p:txBody>
      </p:sp>
    </p:spTree>
    <p:extLst>
      <p:ext uri="{BB962C8B-B14F-4D97-AF65-F5344CB8AC3E}">
        <p14:creationId xmlns:p14="http://schemas.microsoft.com/office/powerpoint/2010/main" val="898109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9D2AB3-B515-4555-A8A3-C87C6DABCAC3}" type="datetimeFigureOut">
              <a:rPr lang="en-US" smtClean="0"/>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FFF60E-E19D-4F3E-868B-C0B3A23BC6D2}" type="slidenum">
              <a:rPr lang="en-US" smtClean="0"/>
              <a:t>‹#›</a:t>
            </a:fld>
            <a:endParaRPr lang="en-US" dirty="0"/>
          </a:p>
        </p:txBody>
      </p:sp>
    </p:spTree>
    <p:extLst>
      <p:ext uri="{BB962C8B-B14F-4D97-AF65-F5344CB8AC3E}">
        <p14:creationId xmlns:p14="http://schemas.microsoft.com/office/powerpoint/2010/main" val="413750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9D2AB3-B515-4555-A8A3-C87C6DABCAC3}" type="datetimeFigureOut">
              <a:rPr lang="en-US" smtClean="0"/>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FF60E-E19D-4F3E-868B-C0B3A23BC6D2}"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9D2AB3-B515-4555-A8A3-C87C6DABCAC3}" type="datetimeFigureOut">
              <a:rPr lang="en-US" smtClean="0"/>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FFF60E-E19D-4F3E-868B-C0B3A23BC6D2}" type="slidenum">
              <a:rPr lang="en-US" smtClean="0"/>
              <a:t>‹#›</a:t>
            </a:fld>
            <a:endParaRPr lang="en-US" dirty="0"/>
          </a:p>
        </p:txBody>
      </p:sp>
    </p:spTree>
    <p:extLst>
      <p:ext uri="{BB962C8B-B14F-4D97-AF65-F5344CB8AC3E}">
        <p14:creationId xmlns:p14="http://schemas.microsoft.com/office/powerpoint/2010/main" val="3776476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9D2AB3-B515-4555-A8A3-C87C6DABCAC3}" type="datetimeFigureOut">
              <a:rPr lang="en-US" smtClean="0"/>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FF60E-E19D-4F3E-868B-C0B3A23BC6D2}" type="slidenum">
              <a:rPr lang="en-US" smtClean="0"/>
              <a:t>‹#›</a:t>
            </a:fld>
            <a:endParaRPr lang="en-US" dirty="0"/>
          </a:p>
        </p:txBody>
      </p:sp>
    </p:spTree>
    <p:extLst>
      <p:ext uri="{BB962C8B-B14F-4D97-AF65-F5344CB8AC3E}">
        <p14:creationId xmlns:p14="http://schemas.microsoft.com/office/powerpoint/2010/main" val="1689042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9D2AB3-B515-4555-A8A3-C87C6DABCAC3}" type="datetimeFigureOut">
              <a:rPr lang="en-US" smtClean="0"/>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FF60E-E19D-4F3E-868B-C0B3A23BC6D2}" type="slidenum">
              <a:rPr lang="en-US" smtClean="0"/>
              <a:t>‹#›</a:t>
            </a:fld>
            <a:endParaRPr lang="en-US" dirty="0"/>
          </a:p>
        </p:txBody>
      </p:sp>
    </p:spTree>
    <p:extLst>
      <p:ext uri="{BB962C8B-B14F-4D97-AF65-F5344CB8AC3E}">
        <p14:creationId xmlns:p14="http://schemas.microsoft.com/office/powerpoint/2010/main" val="178850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9D2AB3-B515-4555-A8A3-C87C6DABCAC3}" type="datetimeFigureOut">
              <a:rPr lang="en-US" smtClean="0"/>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FFF60E-E19D-4F3E-868B-C0B3A23BC6D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9D2AB3-B515-4555-A8A3-C87C6DABCAC3}" type="datetimeFigureOut">
              <a:rPr lang="en-US" smtClean="0"/>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FFF60E-E19D-4F3E-868B-C0B3A23BC6D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9D2AB3-B515-4555-A8A3-C87C6DABCAC3}" type="datetimeFigureOut">
              <a:rPr lang="en-US" smtClean="0"/>
              <a:t>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FFF60E-E19D-4F3E-868B-C0B3A23BC6D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D2AB3-B515-4555-A8A3-C87C6DABCAC3}" type="datetimeFigureOut">
              <a:rPr lang="en-US" smtClean="0"/>
              <a:t>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FFF60E-E19D-4F3E-868B-C0B3A23BC6D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D2AB3-B515-4555-A8A3-C87C6DABCAC3}" type="datetimeFigureOut">
              <a:rPr lang="en-US" smtClean="0"/>
              <a:t>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FFF60E-E19D-4F3E-868B-C0B3A23BC6D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9D2AB3-B515-4555-A8A3-C87C6DABCAC3}" type="datetimeFigureOut">
              <a:rPr lang="en-US" smtClean="0"/>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FFF60E-E19D-4F3E-868B-C0B3A23BC6D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9D2AB3-B515-4555-A8A3-C87C6DABCAC3}" type="datetimeFigureOut">
              <a:rPr lang="en-US" smtClean="0"/>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FFF60E-E19D-4F3E-868B-C0B3A23BC6D2}" type="slidenum">
              <a:rPr lang="en-US" smtClean="0"/>
              <a:t>‹#›</a:t>
            </a:fld>
            <a:endParaRPr lang="en-US" dirty="0"/>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079D2AB3-B515-4555-A8A3-C87C6DABCAC3}" type="datetimeFigureOut">
              <a:rPr lang="en-US" smtClean="0"/>
              <a:t>2/6/17</a:t>
            </a:fld>
            <a:endParaRPr lang="en-US" dirty="0"/>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98FFF60E-E19D-4F3E-868B-C0B3A23BC6D2}"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D2AB3-B515-4555-A8A3-C87C6DABCAC3}" type="datetimeFigureOut">
              <a:rPr lang="en-US" smtClean="0"/>
              <a:t>2/6/17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FF60E-E19D-4F3E-868B-C0B3A23BC6D2}" type="slidenum">
              <a:rPr lang="en-US" smtClean="0"/>
              <a:t>‹#›</a:t>
            </a:fld>
            <a:endParaRPr lang="en-US" dirty="0"/>
          </a:p>
        </p:txBody>
      </p:sp>
    </p:spTree>
    <p:extLst>
      <p:ext uri="{BB962C8B-B14F-4D97-AF65-F5344CB8AC3E}">
        <p14:creationId xmlns:p14="http://schemas.microsoft.com/office/powerpoint/2010/main" val="22122686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projects.invisionapp.com/share/BFA6L4CW9"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990600"/>
            <a:ext cx="8915400" cy="1600327"/>
          </a:xfrm>
        </p:spPr>
        <p:txBody>
          <a:bodyPr/>
          <a:lstStyle/>
          <a:p>
            <a:r>
              <a:rPr lang="en-US" dirty="0" smtClean="0"/>
              <a:t>Medical Search Engine : </a:t>
            </a:r>
            <a:r>
              <a:rPr lang="en-US" sz="3600" dirty="0" smtClean="0">
                <a:solidFill>
                  <a:srgbClr val="C00000"/>
                </a:solidFill>
              </a:rPr>
              <a:t>I-MedWiki</a:t>
            </a:r>
            <a:endParaRPr lang="en-US" sz="3600" dirty="0">
              <a:solidFill>
                <a:srgbClr val="C00000"/>
              </a:solidFill>
            </a:endParaRPr>
          </a:p>
        </p:txBody>
      </p:sp>
      <p:sp>
        <p:nvSpPr>
          <p:cNvPr id="3" name="Subtitle 2"/>
          <p:cNvSpPr>
            <a:spLocks noGrp="1"/>
          </p:cNvSpPr>
          <p:nvPr>
            <p:ph type="subTitle" idx="1"/>
          </p:nvPr>
        </p:nvSpPr>
        <p:spPr>
          <a:xfrm>
            <a:off x="76200" y="2667000"/>
            <a:ext cx="6934200" cy="1066800"/>
          </a:xfrm>
        </p:spPr>
        <p:txBody>
          <a:bodyPr>
            <a:normAutofit/>
          </a:bodyPr>
          <a:lstStyle/>
          <a:p>
            <a:r>
              <a:rPr lang="en-US" sz="2800" b="1" dirty="0">
                <a:solidFill>
                  <a:schemeClr val="tx1">
                    <a:lumMod val="85000"/>
                  </a:schemeClr>
                </a:solidFill>
              </a:rPr>
              <a:t>Web Health Informatics</a:t>
            </a:r>
            <a:endParaRPr lang="en-US" sz="2800" dirty="0">
              <a:solidFill>
                <a:schemeClr val="tx1">
                  <a:lumMod val="85000"/>
                </a:schemeClr>
              </a:solidFill>
            </a:endParaRPr>
          </a:p>
        </p:txBody>
      </p:sp>
      <p:sp>
        <p:nvSpPr>
          <p:cNvPr id="4" name="TextBox 3"/>
          <p:cNvSpPr txBox="1"/>
          <p:nvPr/>
        </p:nvSpPr>
        <p:spPr>
          <a:xfrm>
            <a:off x="5867400" y="5257800"/>
            <a:ext cx="3248891" cy="1477328"/>
          </a:xfrm>
          <a:prstGeom prst="rect">
            <a:avLst/>
          </a:prstGeom>
          <a:noFill/>
        </p:spPr>
        <p:txBody>
          <a:bodyPr wrap="square" rtlCol="0">
            <a:spAutoFit/>
          </a:bodyPr>
          <a:lstStyle/>
          <a:p>
            <a:r>
              <a:rPr lang="en-US" b="1" dirty="0" smtClean="0">
                <a:solidFill>
                  <a:srgbClr val="002060"/>
                </a:solidFill>
              </a:rPr>
              <a:t>By:</a:t>
            </a:r>
          </a:p>
          <a:p>
            <a:r>
              <a:rPr lang="en-US" b="1" dirty="0" smtClean="0">
                <a:solidFill>
                  <a:schemeClr val="accent1">
                    <a:lumMod val="20000"/>
                    <a:lumOff val="80000"/>
                  </a:schemeClr>
                </a:solidFill>
              </a:rPr>
              <a:t/>
            </a:r>
            <a:br>
              <a:rPr lang="en-US" b="1" dirty="0" smtClean="0">
                <a:solidFill>
                  <a:schemeClr val="accent1">
                    <a:lumMod val="20000"/>
                    <a:lumOff val="80000"/>
                  </a:schemeClr>
                </a:solidFill>
              </a:rPr>
            </a:br>
            <a:r>
              <a:rPr lang="en-US" b="1" dirty="0" smtClean="0">
                <a:solidFill>
                  <a:srgbClr val="002060"/>
                </a:solidFill>
              </a:rPr>
              <a:t>Ankit </a:t>
            </a:r>
            <a:r>
              <a:rPr lang="en-US" b="1" dirty="0">
                <a:solidFill>
                  <a:srgbClr val="002060"/>
                </a:solidFill>
              </a:rPr>
              <a:t>Raj</a:t>
            </a:r>
            <a:br>
              <a:rPr lang="en-US" b="1" dirty="0">
                <a:solidFill>
                  <a:srgbClr val="002060"/>
                </a:solidFill>
              </a:rPr>
            </a:br>
            <a:r>
              <a:rPr lang="en-US" b="1" dirty="0">
                <a:solidFill>
                  <a:srgbClr val="002060"/>
                </a:solidFill>
              </a:rPr>
              <a:t>Jasmeet Singh Grewal</a:t>
            </a:r>
            <a:br>
              <a:rPr lang="en-US" b="1" dirty="0">
                <a:solidFill>
                  <a:srgbClr val="002060"/>
                </a:solidFill>
              </a:rPr>
            </a:br>
            <a:r>
              <a:rPr lang="en-US" b="1" dirty="0" err="1">
                <a:solidFill>
                  <a:srgbClr val="002060"/>
                </a:solidFill>
              </a:rPr>
              <a:t>Ramanpreet</a:t>
            </a:r>
            <a:r>
              <a:rPr lang="en-US" b="1" dirty="0">
                <a:solidFill>
                  <a:srgbClr val="002060"/>
                </a:solidFill>
              </a:rPr>
              <a:t> Kaur </a:t>
            </a:r>
            <a:r>
              <a:rPr lang="en-US" b="1" dirty="0" err="1">
                <a:solidFill>
                  <a:srgbClr val="002060"/>
                </a:solidFill>
              </a:rPr>
              <a:t>Deol</a:t>
            </a:r>
            <a:endParaRPr lang="en-US" b="1" dirty="0">
              <a:solidFill>
                <a:srgbClr val="002060"/>
              </a:solidFill>
            </a:endParaRPr>
          </a:p>
        </p:txBody>
      </p:sp>
      <p:sp>
        <p:nvSpPr>
          <p:cNvPr id="5" name="TextBox 4"/>
          <p:cNvSpPr txBox="1"/>
          <p:nvPr/>
        </p:nvSpPr>
        <p:spPr>
          <a:xfrm>
            <a:off x="76200" y="5193268"/>
            <a:ext cx="4095993" cy="369332"/>
          </a:xfrm>
          <a:prstGeom prst="rect">
            <a:avLst/>
          </a:prstGeom>
          <a:noFill/>
        </p:spPr>
        <p:txBody>
          <a:bodyPr wrap="none" rtlCol="0">
            <a:spAutoFit/>
          </a:bodyPr>
          <a:lstStyle/>
          <a:p>
            <a:r>
              <a:rPr lang="en-US" b="1" dirty="0" smtClean="0">
                <a:solidFill>
                  <a:schemeClr val="bg1"/>
                </a:solidFill>
              </a:rPr>
              <a:t>Supervised By: Dr. Vijay </a:t>
            </a:r>
            <a:r>
              <a:rPr lang="en-US" b="1" dirty="0" err="1" smtClean="0">
                <a:solidFill>
                  <a:schemeClr val="bg1"/>
                </a:solidFill>
              </a:rPr>
              <a:t>Mago</a:t>
            </a:r>
            <a:endParaRPr lang="en-US" b="1"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12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52101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t>
            </a:r>
            <a:endParaRPr lang="en-US" dirty="0"/>
          </a:p>
        </p:txBody>
      </p:sp>
      <p:sp>
        <p:nvSpPr>
          <p:cNvPr id="3" name="Content Placeholder 2"/>
          <p:cNvSpPr>
            <a:spLocks noGrp="1"/>
          </p:cNvSpPr>
          <p:nvPr>
            <p:ph idx="1"/>
          </p:nvPr>
        </p:nvSpPr>
        <p:spPr/>
        <p:txBody>
          <a:bodyPr/>
          <a:lstStyle/>
          <a:p>
            <a:r>
              <a:rPr lang="en-US" dirty="0" smtClean="0"/>
              <a:t>Extracting information directly from web as a repository/database.</a:t>
            </a:r>
          </a:p>
          <a:p>
            <a:r>
              <a:rPr lang="en-US" dirty="0" smtClean="0"/>
              <a:t>Database structure and application adaptation</a:t>
            </a:r>
            <a:endParaRPr lang="en-US" dirty="0"/>
          </a:p>
        </p:txBody>
      </p:sp>
    </p:spTree>
    <p:extLst>
      <p:ext uri="{BB962C8B-B14F-4D97-AF65-F5344CB8AC3E}">
        <p14:creationId xmlns:p14="http://schemas.microsoft.com/office/powerpoint/2010/main" val="42082896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Sneak - Peek</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65385"/>
            <a:ext cx="9144000" cy="5392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75545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thank you from a do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28251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hy another search engine? larry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813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879273" y="3962400"/>
            <a:ext cx="5257800" cy="1676400"/>
          </a:xfrm>
        </p:spPr>
        <p:txBody>
          <a:bodyPr>
            <a:normAutofit/>
          </a:bodyPr>
          <a:lstStyle/>
          <a:p>
            <a:r>
              <a:rPr lang="en-US" sz="4400" dirty="0" smtClean="0">
                <a:solidFill>
                  <a:srgbClr val="C00000"/>
                </a:solidFill>
                <a:latin typeface="Monotype Corsiva" panose="03010101010201010101" pitchFamily="66" charset="0"/>
              </a:rPr>
              <a:t>Do we really need another search Engine??</a:t>
            </a:r>
            <a:endParaRPr lang="en-US" sz="4400" dirty="0">
              <a:solidFill>
                <a:srgbClr val="C00000"/>
              </a:solidFill>
              <a:latin typeface="Monotype Corsiva" panose="03010101010201010101" pitchFamily="66" charset="0"/>
            </a:endParaRPr>
          </a:p>
        </p:txBody>
      </p:sp>
    </p:spTree>
    <p:extLst>
      <p:ext uri="{BB962C8B-B14F-4D97-AF65-F5344CB8AC3E}">
        <p14:creationId xmlns:p14="http://schemas.microsoft.com/office/powerpoint/2010/main" val="35747028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yes, we 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391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4570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28600" y="381000"/>
            <a:ext cx="1981200" cy="1066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Search Text (Medical Symptoms)</a:t>
            </a:r>
            <a:endParaRPr lang="en-US" dirty="0"/>
          </a:p>
        </p:txBody>
      </p:sp>
      <p:cxnSp>
        <p:nvCxnSpPr>
          <p:cNvPr id="4" name="Straight Arrow Connector 3"/>
          <p:cNvCxnSpPr/>
          <p:nvPr/>
        </p:nvCxnSpPr>
        <p:spPr>
          <a:xfrm>
            <a:off x="1828800" y="1371600"/>
            <a:ext cx="990600" cy="838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Oval 4"/>
          <p:cNvSpPr/>
          <p:nvPr/>
        </p:nvSpPr>
        <p:spPr>
          <a:xfrm>
            <a:off x="2791691" y="1371600"/>
            <a:ext cx="3048000" cy="2057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Selecting links from a pool of medical and non-medical page suggestions.</a:t>
            </a:r>
            <a:endParaRPr lang="en-US" dirty="0"/>
          </a:p>
        </p:txBody>
      </p:sp>
      <p:cxnSp>
        <p:nvCxnSpPr>
          <p:cNvPr id="7" name="Straight Arrow Connector 6"/>
          <p:cNvCxnSpPr>
            <a:stCxn id="5" idx="5"/>
          </p:cNvCxnSpPr>
          <p:nvPr/>
        </p:nvCxnSpPr>
        <p:spPr>
          <a:xfrm>
            <a:off x="5393322" y="3127701"/>
            <a:ext cx="626478" cy="75849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Oval 7"/>
          <p:cNvSpPr/>
          <p:nvPr/>
        </p:nvSpPr>
        <p:spPr>
          <a:xfrm>
            <a:off x="5638800" y="3657600"/>
            <a:ext cx="2466109" cy="1447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Verification &amp; Analysis</a:t>
            </a:r>
            <a:endParaRPr lang="en-US" dirty="0"/>
          </a:p>
        </p:txBody>
      </p:sp>
      <p:cxnSp>
        <p:nvCxnSpPr>
          <p:cNvPr id="10" name="Straight Arrow Connector 9"/>
          <p:cNvCxnSpPr>
            <a:stCxn id="8" idx="4"/>
          </p:cNvCxnSpPr>
          <p:nvPr/>
        </p:nvCxnSpPr>
        <p:spPr>
          <a:xfrm flipH="1">
            <a:off x="6871854" y="5105400"/>
            <a:ext cx="1"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5534891" y="5638800"/>
            <a:ext cx="2694709"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Final Data</a:t>
            </a:r>
            <a:endParaRPr lang="en-US" dirty="0"/>
          </a:p>
        </p:txBody>
      </p:sp>
      <p:sp>
        <p:nvSpPr>
          <p:cNvPr id="12" name="Rectangle 11"/>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nip Single Corner Rectangle 12"/>
          <p:cNvSpPr/>
          <p:nvPr/>
        </p:nvSpPr>
        <p:spPr>
          <a:xfrm>
            <a:off x="27709" y="6248400"/>
            <a:ext cx="2819400" cy="609600"/>
          </a:xfrm>
          <a:prstGeom prst="snip1Rect">
            <a:avLst/>
          </a:prstGeom>
          <a:ln>
            <a:solidFill>
              <a:schemeClr val="accent2"/>
            </a:solidFill>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solidFill>
                  <a:srgbClr val="C00000"/>
                </a:solidFill>
              </a:rPr>
              <a:t>Medical Data Collection</a:t>
            </a:r>
            <a:endParaRPr lang="en-US" sz="2000" b="1" dirty="0">
              <a:solidFill>
                <a:srgbClr val="C00000"/>
              </a:solidFill>
            </a:endParaRPr>
          </a:p>
        </p:txBody>
      </p:sp>
    </p:spTree>
    <p:extLst>
      <p:ext uri="{BB962C8B-B14F-4D97-AF65-F5344CB8AC3E}">
        <p14:creationId xmlns:p14="http://schemas.microsoft.com/office/powerpoint/2010/main" val="25302937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1600200"/>
            <a:ext cx="8610600" cy="2062103"/>
          </a:xfrm>
          <a:prstGeom prst="rect">
            <a:avLst/>
          </a:prstGeom>
        </p:spPr>
        <p:txBody>
          <a:bodyPr wrap="square">
            <a:spAutoFit/>
          </a:bodyPr>
          <a:lstStyle/>
          <a:p>
            <a:r>
              <a:rPr lang="en-US" sz="2800" b="1" u="sng" dirty="0" smtClean="0"/>
              <a:t>Introduction:</a:t>
            </a:r>
            <a:endParaRPr lang="en-US" sz="2000" dirty="0" smtClean="0"/>
          </a:p>
          <a:p>
            <a:endParaRPr lang="en-US" sz="2800" dirty="0" smtClean="0"/>
          </a:p>
          <a:p>
            <a:r>
              <a:rPr lang="en-US" dirty="0" smtClean="0"/>
              <a:t>This project would conclude with the creation of a medical search engine, named </a:t>
            </a:r>
          </a:p>
          <a:p>
            <a:r>
              <a:rPr lang="en-US" b="1" dirty="0" smtClean="0"/>
              <a:t>I-MedWiki</a:t>
            </a:r>
            <a:r>
              <a:rPr lang="en-US" dirty="0" smtClean="0"/>
              <a:t>, that would be efficient to search about symptoms and in response would be able to show us categorical results based on the research done related to those symptoms, to avail user with the required knowledge about the same.</a:t>
            </a:r>
            <a:endParaRPr lang="en-US" dirty="0"/>
          </a:p>
        </p:txBody>
      </p:sp>
    </p:spTree>
    <p:extLst>
      <p:ext uri="{BB962C8B-B14F-4D97-AF65-F5344CB8AC3E}">
        <p14:creationId xmlns:p14="http://schemas.microsoft.com/office/powerpoint/2010/main" val="739596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505200" y="990600"/>
            <a:ext cx="1981200" cy="1066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Search Text (Medical Symptoms)</a:t>
            </a:r>
            <a:endParaRPr lang="en-US" dirty="0"/>
          </a:p>
        </p:txBody>
      </p:sp>
      <p:cxnSp>
        <p:nvCxnSpPr>
          <p:cNvPr id="14" name="Straight Arrow Connector 13"/>
          <p:cNvCxnSpPr>
            <a:endCxn id="19" idx="0"/>
          </p:cNvCxnSpPr>
          <p:nvPr/>
        </p:nvCxnSpPr>
        <p:spPr>
          <a:xfrm>
            <a:off x="4471554" y="2057400"/>
            <a:ext cx="1" cy="1752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3124200" y="3810000"/>
            <a:ext cx="2694709"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t>Final Data:</a:t>
            </a:r>
          </a:p>
          <a:p>
            <a:pPr algn="ctr"/>
            <a:r>
              <a:rPr lang="en-US" dirty="0" smtClean="0"/>
              <a:t/>
            </a:r>
            <a:br>
              <a:rPr lang="en-US" dirty="0" smtClean="0"/>
            </a:br>
            <a:r>
              <a:rPr lang="en-US" b="1" dirty="0" smtClean="0">
                <a:solidFill>
                  <a:srgbClr val="00B050"/>
                </a:solidFill>
              </a:rPr>
              <a:t>Categorical data on the basis of research analysis</a:t>
            </a:r>
            <a:endParaRPr lang="en-US" b="1" dirty="0">
              <a:solidFill>
                <a:srgbClr val="00B050"/>
              </a:solidFill>
            </a:endParaRPr>
          </a:p>
        </p:txBody>
      </p:sp>
      <p:sp>
        <p:nvSpPr>
          <p:cNvPr id="20" name="Rectangle 19"/>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Snip Single Corner Rectangle 20"/>
          <p:cNvSpPr/>
          <p:nvPr/>
        </p:nvSpPr>
        <p:spPr>
          <a:xfrm>
            <a:off x="27709" y="6248400"/>
            <a:ext cx="2819400" cy="609600"/>
          </a:xfrm>
          <a:prstGeom prst="snip1Rect">
            <a:avLst/>
          </a:prstGeom>
          <a:ln>
            <a:solidFill>
              <a:schemeClr val="accent2"/>
            </a:solidFill>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solidFill>
                  <a:srgbClr val="C00000"/>
                </a:solidFill>
              </a:rPr>
              <a:t>Medical Data Collection</a:t>
            </a:r>
            <a:endParaRPr lang="en-US" sz="2000" b="1" dirty="0">
              <a:solidFill>
                <a:srgbClr val="C00000"/>
              </a:solidFill>
            </a:endParaRPr>
          </a:p>
        </p:txBody>
      </p:sp>
    </p:spTree>
    <p:extLst>
      <p:ext uri="{BB962C8B-B14F-4D97-AF65-F5344CB8AC3E}">
        <p14:creationId xmlns:p14="http://schemas.microsoft.com/office/powerpoint/2010/main" val="14688661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a:xfrm>
            <a:off x="457200" y="1524000"/>
            <a:ext cx="8229600" cy="4953000"/>
          </a:xfrm>
        </p:spPr>
        <p:txBody>
          <a:bodyPr>
            <a:normAutofit fontScale="32500" lnSpcReduction="20000"/>
          </a:bodyPr>
          <a:lstStyle/>
          <a:p>
            <a:pPr lvl="0"/>
            <a:endParaRPr lang="en-US" sz="6000" b="1" dirty="0" smtClean="0"/>
          </a:p>
          <a:p>
            <a:pPr lvl="0"/>
            <a:r>
              <a:rPr lang="en-US" sz="6000" b="1" dirty="0" smtClean="0"/>
              <a:t>Efficient </a:t>
            </a:r>
            <a:r>
              <a:rPr lang="en-US" sz="6000" b="1" dirty="0"/>
              <a:t>to generate high quality content:</a:t>
            </a:r>
            <a:r>
              <a:rPr lang="en-US" sz="6000" dirty="0"/>
              <a:t> </a:t>
            </a:r>
            <a:br>
              <a:rPr lang="en-US" sz="6000" dirty="0"/>
            </a:br>
            <a:r>
              <a:rPr lang="en-US" sz="6000" dirty="0"/>
              <a:t>This search engine would be self-efficient to search the symptoms based on the disease that encounters with them. No such results would be fetched that does not have any medical background such as research journal or scholar papers related to the topic (symptom) being searched</a:t>
            </a:r>
            <a:r>
              <a:rPr lang="en-US" sz="6000" dirty="0" smtClean="0"/>
              <a:t>.</a:t>
            </a:r>
          </a:p>
          <a:p>
            <a:pPr marL="0" lvl="0" indent="0">
              <a:buNone/>
            </a:pPr>
            <a:endParaRPr lang="en-US" sz="6000" dirty="0"/>
          </a:p>
          <a:p>
            <a:pPr lvl="0"/>
            <a:r>
              <a:rPr lang="en-US" sz="6000" b="1" dirty="0"/>
              <a:t>Non-redundancy: </a:t>
            </a:r>
            <a:br>
              <a:rPr lang="en-US" sz="6000" b="1" dirty="0"/>
            </a:br>
            <a:r>
              <a:rPr lang="en-US" sz="6000" dirty="0"/>
              <a:t>There would be no duplicate data fetched through this application</a:t>
            </a:r>
            <a:r>
              <a:rPr lang="en-US" sz="6000" dirty="0" smtClean="0"/>
              <a:t>.</a:t>
            </a:r>
          </a:p>
          <a:p>
            <a:pPr lvl="0"/>
            <a:endParaRPr lang="en-US" sz="6000" dirty="0"/>
          </a:p>
          <a:p>
            <a:r>
              <a:rPr lang="en-US" sz="6000" b="1" dirty="0"/>
              <a:t>Non-Clumsiness: </a:t>
            </a:r>
            <a:br>
              <a:rPr lang="en-US" sz="6000" b="1" dirty="0"/>
            </a:br>
            <a:r>
              <a:rPr lang="en-US" sz="6000" dirty="0"/>
              <a:t>The links or data fetched would be well categorized on the basis of different diseases that have the same symptoms.</a:t>
            </a:r>
          </a:p>
          <a:p>
            <a:pPr lvl="0"/>
            <a:endParaRPr lang="en-US" sz="6000" dirty="0" smtClean="0"/>
          </a:p>
          <a:p>
            <a:pPr lvl="0"/>
            <a:r>
              <a:rPr lang="en-US" sz="6000" b="1" dirty="0"/>
              <a:t>Single Objective Search engine: </a:t>
            </a:r>
            <a:br>
              <a:rPr lang="en-US" sz="6000" b="1" dirty="0"/>
            </a:br>
            <a:r>
              <a:rPr lang="en-US" sz="6000" dirty="0"/>
              <a:t>Since the search engine would basically serve as a medical dictionary, thus, there would be no results for any term outside the medical scope.</a:t>
            </a:r>
          </a:p>
          <a:p>
            <a:endParaRPr lang="en-US" dirty="0"/>
          </a:p>
        </p:txBody>
      </p:sp>
    </p:spTree>
    <p:extLst>
      <p:ext uri="{BB962C8B-B14F-4D97-AF65-F5344CB8AC3E}">
        <p14:creationId xmlns:p14="http://schemas.microsoft.com/office/powerpoint/2010/main" val="112077872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Prototype</a:t>
            </a:r>
            <a:endParaRPr lang="en-US" dirty="0"/>
          </a:p>
        </p:txBody>
      </p:sp>
      <p:sp>
        <p:nvSpPr>
          <p:cNvPr id="3" name="Content Placeholder 2"/>
          <p:cNvSpPr>
            <a:spLocks noGrp="1"/>
          </p:cNvSpPr>
          <p:nvPr>
            <p:ph idx="1"/>
          </p:nvPr>
        </p:nvSpPr>
        <p:spPr/>
        <p:txBody>
          <a:bodyPr/>
          <a:lstStyle/>
          <a:p>
            <a:r>
              <a:rPr lang="en-US" dirty="0" smtClean="0"/>
              <a:t>Visit </a:t>
            </a:r>
            <a:r>
              <a:rPr lang="en-US" dirty="0"/>
              <a:t>the following URL to view the prototype of the same</a:t>
            </a:r>
            <a:r>
              <a:rPr lang="en-US" dirty="0" smtClean="0"/>
              <a:t>:</a:t>
            </a:r>
            <a:endParaRPr lang="en-US" dirty="0"/>
          </a:p>
          <a:p>
            <a:pPr marL="0" indent="0">
              <a:buNone/>
            </a:pPr>
            <a:r>
              <a:rPr lang="en-US" u="sng" dirty="0" smtClean="0">
                <a:hlinkClick r:id="rId2"/>
              </a:rPr>
              <a:t> https</a:t>
            </a:r>
            <a:r>
              <a:rPr lang="en-US" u="sng" dirty="0">
                <a:hlinkClick r:id="rId2"/>
              </a:rPr>
              <a:t>://projects.invisionapp.com/share/BFA6L4CW9</a:t>
            </a:r>
            <a:endParaRPr lang="en-US" dirty="0"/>
          </a:p>
          <a:p>
            <a:endParaRPr lang="en-US" dirty="0"/>
          </a:p>
        </p:txBody>
      </p:sp>
    </p:spTree>
    <p:extLst>
      <p:ext uri="{BB962C8B-B14F-4D97-AF65-F5344CB8AC3E}">
        <p14:creationId xmlns:p14="http://schemas.microsoft.com/office/powerpoint/2010/main" val="11204186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a:xfrm>
            <a:off x="228600" y="1600200"/>
            <a:ext cx="8763000" cy="4525963"/>
          </a:xfrm>
        </p:spPr>
        <p:txBody>
          <a:bodyPr/>
          <a:lstStyle/>
          <a:p>
            <a:r>
              <a:rPr lang="en-US" dirty="0" smtClean="0"/>
              <a:t>HTML5 &amp; Java (JSP/servlet): </a:t>
            </a:r>
            <a:r>
              <a:rPr lang="en-US" sz="2400" dirty="0" smtClean="0"/>
              <a:t>frontend</a:t>
            </a:r>
          </a:p>
          <a:p>
            <a:r>
              <a:rPr lang="en-US" dirty="0" smtClean="0"/>
              <a:t>Connection to Google API cloud database for data extraction </a:t>
            </a:r>
            <a:r>
              <a:rPr lang="en-US" sz="2400" dirty="0" smtClean="0"/>
              <a:t>: backend</a:t>
            </a:r>
            <a:endParaRPr lang="en-US" dirty="0" smtClean="0"/>
          </a:p>
          <a:p>
            <a:r>
              <a:rPr lang="en-US" dirty="0" err="1" smtClean="0"/>
              <a:t>MySql</a:t>
            </a:r>
            <a:r>
              <a:rPr lang="en-US" dirty="0" smtClean="0"/>
              <a:t>(if web extraction is not supported): </a:t>
            </a:r>
            <a:r>
              <a:rPr lang="en-US" sz="2400" dirty="0" smtClean="0"/>
              <a:t>backend</a:t>
            </a:r>
            <a:endParaRPr lang="en-US" dirty="0"/>
          </a:p>
        </p:txBody>
      </p:sp>
    </p:spTree>
    <p:extLst>
      <p:ext uri="{BB962C8B-B14F-4D97-AF65-F5344CB8AC3E}">
        <p14:creationId xmlns:p14="http://schemas.microsoft.com/office/powerpoint/2010/main" val="1458988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77</TotalTime>
  <Words>196</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Winter</vt:lpstr>
      <vt:lpstr>Office Theme</vt:lpstr>
      <vt:lpstr>Medical Search Engine : I-MedWiki</vt:lpstr>
      <vt:lpstr>Do we really need another search Engine??</vt:lpstr>
      <vt:lpstr>PowerPoint Presentation</vt:lpstr>
      <vt:lpstr>PowerPoint Presentation</vt:lpstr>
      <vt:lpstr>PowerPoint Presentation</vt:lpstr>
      <vt:lpstr>PowerPoint Presentation</vt:lpstr>
      <vt:lpstr>Key Features:</vt:lpstr>
      <vt:lpstr>The Prototype</vt:lpstr>
      <vt:lpstr>Technology Used</vt:lpstr>
      <vt:lpstr>CHALLENGES …..</vt:lpstr>
      <vt:lpstr>Sneak - Peek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Search Engine : I-MedWiki</dc:title>
  <dc:creator>Ankit Raj</dc:creator>
  <cp:lastModifiedBy>jasmeet grewal</cp:lastModifiedBy>
  <cp:revision>11</cp:revision>
  <dcterms:created xsi:type="dcterms:W3CDTF">2017-02-06T00:48:07Z</dcterms:created>
  <dcterms:modified xsi:type="dcterms:W3CDTF">2017-02-06T17:48:09Z</dcterms:modified>
</cp:coreProperties>
</file>