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9" r:id="rId5"/>
    <p:sldId id="265" r:id="rId6"/>
    <p:sldId id="266" r:id="rId7"/>
    <p:sldId id="267" r:id="rId8"/>
    <p:sldId id="264" r:id="rId9"/>
    <p:sldId id="268" r:id="rId10"/>
    <p:sldId id="279" r:id="rId11"/>
    <p:sldId id="270" r:id="rId12"/>
    <p:sldId id="271" r:id="rId13"/>
    <p:sldId id="272" r:id="rId14"/>
    <p:sldId id="280" r:id="rId15"/>
    <p:sldId id="281" r:id="rId16"/>
    <p:sldId id="282" r:id="rId17"/>
    <p:sldId id="27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6532-A344-4C38-AE96-6D043DC9BC4D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E5FDF-BC0F-41EA-A4FA-375500D75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05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6532-A344-4C38-AE96-6D043DC9BC4D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E5FDF-BC0F-41EA-A4FA-375500D75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48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6532-A344-4C38-AE96-6D043DC9BC4D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E5FDF-BC0F-41EA-A4FA-375500D75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1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6532-A344-4C38-AE96-6D043DC9BC4D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E5FDF-BC0F-41EA-A4FA-375500D75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38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6532-A344-4C38-AE96-6D043DC9BC4D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E5FDF-BC0F-41EA-A4FA-375500D75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85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6532-A344-4C38-AE96-6D043DC9BC4D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E5FDF-BC0F-41EA-A4FA-375500D75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09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6532-A344-4C38-AE96-6D043DC9BC4D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E5FDF-BC0F-41EA-A4FA-375500D75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6532-A344-4C38-AE96-6D043DC9BC4D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E5FDF-BC0F-41EA-A4FA-375500D75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35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6532-A344-4C38-AE96-6D043DC9BC4D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E5FDF-BC0F-41EA-A4FA-375500D75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18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6532-A344-4C38-AE96-6D043DC9BC4D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E5FDF-BC0F-41EA-A4FA-375500D75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20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6532-A344-4C38-AE96-6D043DC9BC4D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E5FDF-BC0F-41EA-A4FA-375500D75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01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A6532-A344-4C38-AE96-6D043DC9BC4D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E5FDF-BC0F-41EA-A4FA-375500D75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98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support@bestbuy.com.u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85800" y="685801"/>
            <a:ext cx="7772400" cy="21335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smtClean="0"/>
              <a:t>Phishing Awareness Training</a:t>
            </a:r>
            <a:endParaRPr lang="en-US" sz="4800" b="1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85800" y="3657600"/>
            <a:ext cx="3657600" cy="2590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Date </a:t>
            </a:r>
            <a:r>
              <a:rPr lang="en-US" dirty="0" smtClean="0"/>
              <a:t>20 JULY,2025</a:t>
            </a:r>
            <a:br>
              <a:rPr lang="en-US" dirty="0" smtClean="0"/>
            </a:br>
            <a:r>
              <a:rPr lang="en-US" b="1" dirty="0" smtClean="0"/>
              <a:t>Presented by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Araj Fatima</a:t>
            </a:r>
            <a:br>
              <a:rPr lang="en-US" dirty="0" smtClean="0"/>
            </a:br>
            <a:r>
              <a:rPr lang="en-US" b="1" dirty="0" smtClean="0"/>
              <a:t>Intern at CodeAlpha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429000"/>
            <a:ext cx="3505200" cy="266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5853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304800"/>
            <a:ext cx="7848600" cy="1219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Apply Safe Browsing and Email Habits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33400" y="1600200"/>
            <a:ext cx="3581400" cy="4572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         Safe </a:t>
            </a:r>
            <a:r>
              <a:rPr lang="en-US" b="1" dirty="0">
                <a:solidFill>
                  <a:schemeClr val="tx1"/>
                </a:solidFill>
              </a:rPr>
              <a:t>Browsing Tips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724400" y="1600200"/>
            <a:ext cx="3429000" cy="4572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      Safe </a:t>
            </a:r>
            <a:r>
              <a:rPr lang="en-US" b="1" dirty="0">
                <a:solidFill>
                  <a:schemeClr val="tx1"/>
                </a:solidFill>
              </a:rPr>
              <a:t>Email Practices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33400" y="2209800"/>
            <a:ext cx="3581400" cy="4191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Use HTTPS Websites</a:t>
            </a: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Only enter personal info on websites with https:// and a 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padlock </a:t>
            </a:r>
            <a:r>
              <a:rPr lang="en-US" sz="1600" dirty="0" smtClean="0">
                <a:solidFill>
                  <a:schemeClr val="tx1"/>
                </a:solidFill>
              </a:rPr>
              <a:t>icon.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tx1"/>
                </a:solidFill>
              </a:rPr>
              <a:t>Avoid </a:t>
            </a:r>
            <a:r>
              <a:rPr lang="en-US" sz="1600" b="1" dirty="0">
                <a:solidFill>
                  <a:schemeClr val="tx1"/>
                </a:solidFill>
              </a:rPr>
              <a:t>Clicking Suspicious Links</a:t>
            </a: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Hover over links to check the real URL before </a:t>
            </a:r>
            <a:r>
              <a:rPr lang="en-US" sz="1600" dirty="0" smtClean="0">
                <a:solidFill>
                  <a:schemeClr val="tx1"/>
                </a:solidFill>
              </a:rPr>
              <a:t>clicking.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tx1"/>
                </a:solidFill>
              </a:rPr>
              <a:t>Update </a:t>
            </a:r>
            <a:r>
              <a:rPr lang="en-US" sz="1600" b="1" dirty="0">
                <a:solidFill>
                  <a:schemeClr val="tx1"/>
                </a:solidFill>
              </a:rPr>
              <a:t>Your Browser Regularly</a:t>
            </a: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Modern browsers have built-in security to block dangerous </a:t>
            </a:r>
            <a:r>
              <a:rPr lang="en-US" sz="1600" dirty="0" smtClean="0">
                <a:solidFill>
                  <a:schemeClr val="tx1"/>
                </a:solidFill>
              </a:rPr>
              <a:t>sites.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tx1"/>
                </a:solidFill>
              </a:rPr>
              <a:t>Don’t </a:t>
            </a:r>
            <a:r>
              <a:rPr lang="en-US" sz="1600" b="1" dirty="0">
                <a:solidFill>
                  <a:schemeClr val="tx1"/>
                </a:solidFill>
              </a:rPr>
              <a:t>Download from Unknown Sources</a:t>
            </a: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Only install apps or software from trusted, official websites.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572000" y="2209800"/>
            <a:ext cx="3581400" cy="4191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endParaRPr lang="en-US" sz="16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tx1"/>
                </a:solidFill>
              </a:rPr>
              <a:t>Verify </a:t>
            </a:r>
            <a:r>
              <a:rPr lang="en-US" sz="1600" b="1" dirty="0">
                <a:solidFill>
                  <a:schemeClr val="tx1"/>
                </a:solidFill>
              </a:rPr>
              <a:t>the Sender</a:t>
            </a: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Check email addresses closely for misspellings or strange </a:t>
            </a:r>
            <a:r>
              <a:rPr lang="en-US" sz="1600" dirty="0" smtClean="0">
                <a:solidFill>
                  <a:schemeClr val="tx1"/>
                </a:solidFill>
              </a:rPr>
              <a:t>domains.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tx1"/>
                </a:solidFill>
              </a:rPr>
              <a:t>Don’t </a:t>
            </a:r>
            <a:r>
              <a:rPr lang="en-US" sz="1600" b="1" dirty="0">
                <a:solidFill>
                  <a:schemeClr val="tx1"/>
                </a:solidFill>
              </a:rPr>
              <a:t>Open Suspicious Attachments</a:t>
            </a: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Especially if the email is unexpected or looks </a:t>
            </a:r>
            <a:r>
              <a:rPr lang="en-US" sz="1600" dirty="0" smtClean="0">
                <a:solidFill>
                  <a:schemeClr val="tx1"/>
                </a:solidFill>
              </a:rPr>
              <a:t>unprofessional.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tx1"/>
                </a:solidFill>
              </a:rPr>
              <a:t>Report </a:t>
            </a:r>
            <a:r>
              <a:rPr lang="en-US" sz="1600" b="1" dirty="0">
                <a:solidFill>
                  <a:schemeClr val="tx1"/>
                </a:solidFill>
              </a:rPr>
              <a:t>Phishing Emails</a:t>
            </a: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Use your email platform’s “Report Phishing” button or tell your IT </a:t>
            </a:r>
            <a:r>
              <a:rPr lang="en-US" sz="1600" dirty="0" smtClean="0">
                <a:solidFill>
                  <a:schemeClr val="tx1"/>
                </a:solidFill>
              </a:rPr>
              <a:t>team.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tx1"/>
                </a:solidFill>
              </a:rPr>
              <a:t>Use </a:t>
            </a:r>
            <a:r>
              <a:rPr lang="en-US" sz="1600" b="1" dirty="0">
                <a:solidFill>
                  <a:schemeClr val="tx1"/>
                </a:solidFill>
              </a:rPr>
              <a:t>Two-Factor Authentication (2FA)</a:t>
            </a:r>
            <a:r>
              <a:rPr lang="en-US" sz="1600" dirty="0">
                <a:solidFill>
                  <a:schemeClr val="tx1"/>
                </a:solidFill>
              </a:rPr>
              <a:t/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Adds a second layer of protection to your accounts.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01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304800"/>
            <a:ext cx="7848600" cy="1219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Respond to Phishing Attempts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62000" y="1828800"/>
            <a:ext cx="7391400" cy="27432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Don’t click links or download attachments</a:t>
            </a:r>
            <a:r>
              <a:rPr lang="en-US" dirty="0">
                <a:solidFill>
                  <a:schemeClr val="tx1"/>
                </a:solidFill>
              </a:rPr>
              <a:t> from suspicious </a:t>
            </a:r>
            <a:r>
              <a:rPr lang="en-US" dirty="0" smtClean="0">
                <a:solidFill>
                  <a:schemeClr val="tx1"/>
                </a:solidFill>
              </a:rPr>
              <a:t>emails.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Do </a:t>
            </a:r>
            <a:r>
              <a:rPr lang="en-US" b="1" dirty="0">
                <a:solidFill>
                  <a:schemeClr val="tx1"/>
                </a:solidFill>
              </a:rPr>
              <a:t>not reply</a:t>
            </a:r>
            <a:r>
              <a:rPr lang="en-US" dirty="0">
                <a:solidFill>
                  <a:schemeClr val="tx1"/>
                </a:solidFill>
              </a:rPr>
              <a:t> to phishing </a:t>
            </a:r>
            <a:r>
              <a:rPr lang="en-US" dirty="0" smtClean="0">
                <a:solidFill>
                  <a:schemeClr val="tx1"/>
                </a:solidFill>
              </a:rPr>
              <a:t>messages this </a:t>
            </a:r>
            <a:r>
              <a:rPr lang="en-US" dirty="0">
                <a:solidFill>
                  <a:schemeClr val="tx1"/>
                </a:solidFill>
              </a:rPr>
              <a:t>confirms your email is </a:t>
            </a:r>
            <a:r>
              <a:rPr lang="en-US" dirty="0" smtClean="0">
                <a:solidFill>
                  <a:schemeClr val="tx1"/>
                </a:solidFill>
              </a:rPr>
              <a:t>active.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Report </a:t>
            </a:r>
            <a:r>
              <a:rPr lang="en-US" b="1" dirty="0">
                <a:solidFill>
                  <a:schemeClr val="tx1"/>
                </a:solidFill>
              </a:rPr>
              <a:t>the phishing attempt</a:t>
            </a:r>
            <a:r>
              <a:rPr lang="en-US" dirty="0">
                <a:solidFill>
                  <a:schemeClr val="tx1"/>
                </a:solidFill>
              </a:rPr>
              <a:t> to your IT department or email </a:t>
            </a:r>
            <a:r>
              <a:rPr lang="en-US" dirty="0" smtClean="0">
                <a:solidFill>
                  <a:schemeClr val="tx1"/>
                </a:solidFill>
              </a:rPr>
              <a:t>provider.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Block </a:t>
            </a:r>
            <a:r>
              <a:rPr lang="en-US" b="1" dirty="0">
                <a:solidFill>
                  <a:schemeClr val="tx1"/>
                </a:solidFill>
              </a:rPr>
              <a:t>the sender</a:t>
            </a:r>
            <a:r>
              <a:rPr lang="en-US" dirty="0">
                <a:solidFill>
                  <a:schemeClr val="tx1"/>
                </a:solidFill>
              </a:rPr>
              <a:t> to prevent future </a:t>
            </a:r>
            <a:r>
              <a:rPr lang="en-US" dirty="0" smtClean="0">
                <a:solidFill>
                  <a:schemeClr val="tx1"/>
                </a:solidFill>
              </a:rPr>
              <a:t>contact.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Delete </a:t>
            </a:r>
            <a:r>
              <a:rPr lang="en-US" b="1" dirty="0">
                <a:solidFill>
                  <a:schemeClr val="tx1"/>
                </a:solidFill>
              </a:rPr>
              <a:t>the email</a:t>
            </a:r>
            <a:r>
              <a:rPr lang="en-US" dirty="0">
                <a:solidFill>
                  <a:schemeClr val="tx1"/>
                </a:solidFill>
              </a:rPr>
              <a:t> immediately after </a:t>
            </a:r>
            <a:r>
              <a:rPr lang="en-US" dirty="0" smtClean="0">
                <a:solidFill>
                  <a:schemeClr val="tx1"/>
                </a:solidFill>
              </a:rPr>
              <a:t>reporting.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Run </a:t>
            </a:r>
            <a:r>
              <a:rPr lang="en-US" b="1" dirty="0">
                <a:solidFill>
                  <a:schemeClr val="tx1"/>
                </a:solidFill>
              </a:rPr>
              <a:t>antivirus scans</a:t>
            </a:r>
            <a:r>
              <a:rPr lang="en-US" dirty="0">
                <a:solidFill>
                  <a:schemeClr val="tx1"/>
                </a:solidFill>
              </a:rPr>
              <a:t> if you accidentally clicked or downloaded anything.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724400"/>
            <a:ext cx="7010400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7041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304800"/>
            <a:ext cx="7848600" cy="1219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Reinforce Knowledge with Real Examples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09600" y="1752600"/>
            <a:ext cx="2743200" cy="4724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endParaRPr lang="en-US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b="1" dirty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Fake </a:t>
            </a:r>
            <a:r>
              <a:rPr lang="en-US" b="1" dirty="0">
                <a:solidFill>
                  <a:schemeClr val="tx1"/>
                </a:solidFill>
              </a:rPr>
              <a:t>Bank Alert</a:t>
            </a:r>
          </a:p>
          <a:p>
            <a:r>
              <a:rPr lang="en-US" dirty="0">
                <a:solidFill>
                  <a:schemeClr val="tx1"/>
                </a:solidFill>
              </a:rPr>
              <a:t>You receive an email saying: “Your account has been suspended. Click here to reactivate.”</a:t>
            </a:r>
          </a:p>
          <a:p>
            <a:r>
              <a:rPr lang="en-US" dirty="0">
                <a:solidFill>
                  <a:schemeClr val="tx1"/>
                </a:solidFill>
              </a:rPr>
              <a:t>The email uses your bank’s logo and urgent language.</a:t>
            </a:r>
          </a:p>
          <a:p>
            <a:r>
              <a:rPr lang="en-US" dirty="0">
                <a:solidFill>
                  <a:schemeClr val="tx1"/>
                </a:solidFill>
              </a:rPr>
              <a:t>But the sender is </a:t>
            </a:r>
            <a:r>
              <a:rPr lang="en-US" b="1" dirty="0">
                <a:solidFill>
                  <a:schemeClr val="tx1"/>
                </a:solidFill>
              </a:rPr>
              <a:t>support@bank-secure-login.com</a:t>
            </a:r>
            <a:r>
              <a:rPr lang="en-US" dirty="0">
                <a:solidFill>
                  <a:schemeClr val="tx1"/>
                </a:solidFill>
              </a:rPr>
              <a:t> (not the real bank).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Real Action  </a:t>
            </a:r>
            <a:r>
              <a:rPr lang="en-US" dirty="0" smtClean="0">
                <a:solidFill>
                  <a:schemeClr val="tx1"/>
                </a:solidFill>
              </a:rPr>
              <a:t>(Don't </a:t>
            </a:r>
            <a:r>
              <a:rPr lang="en-US" dirty="0">
                <a:solidFill>
                  <a:schemeClr val="tx1"/>
                </a:solidFill>
              </a:rPr>
              <a:t>click! Go to your bank's website directly by typing the URL</a:t>
            </a:r>
            <a:r>
              <a:rPr lang="en-US" dirty="0" smtClean="0">
                <a:solidFill>
                  <a:schemeClr val="tx1"/>
                </a:solidFill>
              </a:rPr>
              <a:t>.)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657600" y="1752600"/>
            <a:ext cx="2209800" cy="4724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endParaRPr lang="en-US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Online </a:t>
            </a:r>
            <a:r>
              <a:rPr lang="en-US" b="1" dirty="0">
                <a:solidFill>
                  <a:schemeClr val="tx1"/>
                </a:solidFill>
              </a:rPr>
              <a:t>Store Offer</a:t>
            </a:r>
          </a:p>
          <a:p>
            <a:r>
              <a:rPr lang="en-US" dirty="0">
                <a:solidFill>
                  <a:schemeClr val="tx1"/>
                </a:solidFill>
              </a:rPr>
              <a:t>You get a message: </a:t>
            </a:r>
            <a:r>
              <a:rPr lang="en-US" i="1" dirty="0">
                <a:solidFill>
                  <a:schemeClr val="tx1"/>
                </a:solidFill>
              </a:rPr>
              <a:t>“You’ve won a $100 Amazon gift card!”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It looks official and has the Amazon logo, but the link goes to </a:t>
            </a:r>
            <a:r>
              <a:rPr lang="en-US" b="1" dirty="0">
                <a:solidFill>
                  <a:schemeClr val="tx1"/>
                </a:solidFill>
              </a:rPr>
              <a:t>amzon-surprise.com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Real Action </a:t>
            </a:r>
            <a:r>
              <a:rPr lang="en-US" dirty="0" smtClean="0">
                <a:solidFill>
                  <a:schemeClr val="tx1"/>
                </a:solidFill>
              </a:rPr>
              <a:t>(Hover </a:t>
            </a:r>
            <a:r>
              <a:rPr lang="en-US" dirty="0">
                <a:solidFill>
                  <a:schemeClr val="tx1"/>
                </a:solidFill>
              </a:rPr>
              <a:t>over the link to check the real address before clicking</a:t>
            </a:r>
            <a:r>
              <a:rPr lang="en-US" dirty="0" smtClean="0">
                <a:solidFill>
                  <a:schemeClr val="tx1"/>
                </a:solidFill>
              </a:rPr>
              <a:t>.)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96000" y="1773382"/>
            <a:ext cx="2514600" cy="4724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Social Media Message</a:t>
            </a:r>
          </a:p>
          <a:p>
            <a:r>
              <a:rPr lang="en-US" dirty="0">
                <a:solidFill>
                  <a:schemeClr val="tx1"/>
                </a:solidFill>
              </a:rPr>
              <a:t>A friend messages you: </a:t>
            </a:r>
            <a:r>
              <a:rPr lang="en-US" i="1" dirty="0">
                <a:solidFill>
                  <a:schemeClr val="tx1"/>
                </a:solidFill>
              </a:rPr>
              <a:t>“Hey, is this you in this video?”</a:t>
            </a:r>
            <a:r>
              <a:rPr lang="en-US" dirty="0">
                <a:solidFill>
                  <a:schemeClr val="tx1"/>
                </a:solidFill>
              </a:rPr>
              <a:t> with a link.</a:t>
            </a:r>
          </a:p>
          <a:p>
            <a:r>
              <a:rPr lang="en-US" dirty="0">
                <a:solidFill>
                  <a:schemeClr val="tx1"/>
                </a:solidFill>
              </a:rPr>
              <a:t>You click it, and it asks you to log in to Facebook again.</a:t>
            </a:r>
          </a:p>
          <a:p>
            <a:r>
              <a:rPr lang="en-US" dirty="0">
                <a:solidFill>
                  <a:schemeClr val="tx1"/>
                </a:solidFill>
              </a:rPr>
              <a:t>The site is actually a </a:t>
            </a:r>
            <a:r>
              <a:rPr lang="en-US" b="1" dirty="0">
                <a:solidFill>
                  <a:schemeClr val="tx1"/>
                </a:solidFill>
              </a:rPr>
              <a:t>look-alike login page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Real Action </a:t>
            </a:r>
            <a:r>
              <a:rPr lang="en-US" dirty="0" smtClean="0">
                <a:solidFill>
                  <a:schemeClr val="tx1"/>
                </a:solidFill>
              </a:rPr>
              <a:t>(Don’t </a:t>
            </a:r>
            <a:r>
              <a:rPr lang="en-US" dirty="0">
                <a:solidFill>
                  <a:schemeClr val="tx1"/>
                </a:solidFill>
              </a:rPr>
              <a:t>log in! Confirm with your friend through another app or call</a:t>
            </a:r>
            <a:r>
              <a:rPr lang="en-US" dirty="0" smtClean="0">
                <a:solidFill>
                  <a:schemeClr val="tx1"/>
                </a:solidFill>
              </a:rPr>
              <a:t>.)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041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304800"/>
            <a:ext cx="7848600" cy="1219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Reinforce Knowledge with </a:t>
            </a:r>
            <a:r>
              <a:rPr lang="en-US" sz="3200" b="1" dirty="0">
                <a:solidFill>
                  <a:schemeClr val="tx1"/>
                </a:solidFill>
              </a:rPr>
              <a:t>Quizzes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1828800"/>
            <a:ext cx="7620000" cy="76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 type of Phishing which uses texting is called what?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90600" y="2819400"/>
            <a:ext cx="2514600" cy="10668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Whaling</a:t>
            </a: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890655" y="4648200"/>
            <a:ext cx="2514600" cy="10668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b="1" dirty="0">
              <a:solidFill>
                <a:schemeClr val="tx1"/>
              </a:solidFill>
            </a:endParaRP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SEO </a:t>
            </a:r>
            <a:r>
              <a:rPr lang="en-US" sz="2800" b="1" dirty="0">
                <a:solidFill>
                  <a:schemeClr val="tx1"/>
                </a:solidFill>
              </a:rPr>
              <a:t>Phishing</a:t>
            </a:r>
          </a:p>
          <a:p>
            <a:endParaRPr lang="en-US" sz="2800" b="1" dirty="0">
              <a:solidFill>
                <a:schemeClr val="tx1"/>
              </a:solidFill>
            </a:endParaRPr>
          </a:p>
          <a:p>
            <a:endParaRPr lang="en-US" sz="2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856018" y="2819400"/>
            <a:ext cx="2514600" cy="10668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Smishing </a:t>
            </a:r>
            <a:endParaRPr lang="en-US" sz="2800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091045" y="4648200"/>
            <a:ext cx="2514600" cy="10668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Spear </a:t>
            </a:r>
            <a:r>
              <a:rPr lang="en-US" sz="2800" b="1" dirty="0">
                <a:solidFill>
                  <a:schemeClr val="tx1"/>
                </a:solidFill>
              </a:rPr>
              <a:t>Phishing</a:t>
            </a: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041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1828800"/>
            <a:ext cx="7620000" cy="762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 type of Phishing which uses texting is called what?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90600" y="2819400"/>
            <a:ext cx="2514600" cy="10668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Whaling</a:t>
            </a:r>
          </a:p>
          <a:p>
            <a:pPr algn="ctr"/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890655" y="4648200"/>
            <a:ext cx="2514600" cy="10668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b="1" dirty="0">
              <a:solidFill>
                <a:schemeClr val="tx1"/>
              </a:solidFill>
            </a:endParaRP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SEO </a:t>
            </a:r>
            <a:r>
              <a:rPr lang="en-US" sz="2800" b="1" dirty="0">
                <a:solidFill>
                  <a:schemeClr val="tx1"/>
                </a:solidFill>
              </a:rPr>
              <a:t>Phishing</a:t>
            </a:r>
          </a:p>
          <a:p>
            <a:endParaRPr lang="en-US" sz="2800" b="1" dirty="0">
              <a:solidFill>
                <a:schemeClr val="tx1"/>
              </a:solidFill>
            </a:endParaRPr>
          </a:p>
          <a:p>
            <a:endParaRPr lang="en-US" sz="2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856018" y="2819400"/>
            <a:ext cx="2514600" cy="10668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Smishing </a:t>
            </a:r>
            <a:endParaRPr lang="en-US" sz="2800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091045" y="4648200"/>
            <a:ext cx="2514600" cy="10668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sz="28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Spear </a:t>
            </a:r>
            <a:r>
              <a:rPr lang="en-US" sz="2800" b="1" dirty="0">
                <a:solidFill>
                  <a:schemeClr val="tx1"/>
                </a:solidFill>
              </a:rPr>
              <a:t>Phishing</a:t>
            </a: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762000" y="381000"/>
            <a:ext cx="3505200" cy="762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Correct Answer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6" name="Diagonal Stripe 15"/>
          <p:cNvSpPr/>
          <p:nvPr/>
        </p:nvSpPr>
        <p:spPr>
          <a:xfrm>
            <a:off x="7848600" y="3200400"/>
            <a:ext cx="1143000" cy="533400"/>
          </a:xfrm>
          <a:prstGeom prst="diagStrip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620000" y="3200400"/>
            <a:ext cx="228600" cy="533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40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762000"/>
            <a:ext cx="7620000" cy="91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How many common types of Phishing are there?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90600" y="2313709"/>
            <a:ext cx="2057400" cy="65809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5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990600" y="3657599"/>
            <a:ext cx="2057400" cy="65809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11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990600" y="5153891"/>
            <a:ext cx="2057400" cy="65809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6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285509" y="5136572"/>
            <a:ext cx="2057400" cy="65809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8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257800" y="3560618"/>
            <a:ext cx="2057400" cy="65809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4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250873" y="2313709"/>
            <a:ext cx="2057400" cy="65809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7</a:t>
            </a:r>
            <a:endParaRPr 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575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97082" y="1676400"/>
            <a:ext cx="7620000" cy="91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How many common types of Phishing are there?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97527" y="3200400"/>
            <a:ext cx="2057400" cy="65809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5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990600" y="4218709"/>
            <a:ext cx="2057400" cy="65809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11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990600" y="5153891"/>
            <a:ext cx="2057400" cy="65809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6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285509" y="5136572"/>
            <a:ext cx="2057400" cy="65809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8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257800" y="4204854"/>
            <a:ext cx="2057400" cy="65809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4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330537" y="3200400"/>
            <a:ext cx="2057400" cy="65809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7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22" name="Diagonal Stripe 21"/>
          <p:cNvSpPr/>
          <p:nvPr/>
        </p:nvSpPr>
        <p:spPr>
          <a:xfrm>
            <a:off x="3740727" y="5264727"/>
            <a:ext cx="1143000" cy="533400"/>
          </a:xfrm>
          <a:prstGeom prst="diagStrip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505200" y="5261263"/>
            <a:ext cx="228600" cy="533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762000" y="381000"/>
            <a:ext cx="3505200" cy="762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Correct Answer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912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914400"/>
            <a:ext cx="7239000" cy="472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600" dirty="0" smtClean="0">
                <a:solidFill>
                  <a:schemeClr val="tx1"/>
                </a:solidFill>
              </a:rPr>
              <a:t>    THE END</a:t>
            </a:r>
            <a:endParaRPr lang="en-US" sz="9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041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Training</a:t>
            </a:r>
            <a:r>
              <a:rPr lang="en-US" dirty="0" smtClean="0"/>
              <a:t> </a:t>
            </a:r>
            <a:r>
              <a:rPr lang="en-US" b="1" dirty="0" smtClean="0"/>
              <a:t>Objectives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533400" y="1662545"/>
            <a:ext cx="3429000" cy="12192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Understand Phishing Fundamentals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334000" y="1676400"/>
            <a:ext cx="3505200" cy="12192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Identify Phishing Emails and Fake Websites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3400" y="4648200"/>
            <a:ext cx="3429000" cy="1295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Respond to Phishing Attempts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33400" y="3200400"/>
            <a:ext cx="3429000" cy="12192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Learn Social Engineering Tactics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334000" y="3200400"/>
            <a:ext cx="3505200" cy="12192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Apply Safe Browsing and Email Habits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347855" y="4648200"/>
            <a:ext cx="3505200" cy="1295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Reinforce Knowledge with Real Examples and Quizzes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487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304800"/>
            <a:ext cx="7848600" cy="1219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Understand Phishing Fundamentals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33400" y="1752600"/>
            <a:ext cx="4191000" cy="25146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Phishing is a type of online scam where attackers pretend to be someone you trust like a bank, school, or government  and trick you into giving personal information (passwords, credit card numbers, etc.).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724400"/>
            <a:ext cx="2819400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6"/>
          <p:cNvSpPr/>
          <p:nvPr/>
        </p:nvSpPr>
        <p:spPr>
          <a:xfrm>
            <a:off x="5562600" y="1752600"/>
            <a:ext cx="3124200" cy="27432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Phishing can lead to identity theft, money loss, and even access to confidential systems (like a school or office network).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lowchart: Delay 8"/>
          <p:cNvSpPr/>
          <p:nvPr/>
        </p:nvSpPr>
        <p:spPr>
          <a:xfrm>
            <a:off x="685800" y="4495800"/>
            <a:ext cx="4191000" cy="1981200"/>
          </a:xfrm>
          <a:prstGeom prst="flowChartDelay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You get an email from “Your Bank” saying “Your account is blocked! Click here to fix it.” That link may lead to a fake site that steals your login info.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487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304800"/>
            <a:ext cx="7848600" cy="1219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Identify Phishing Emails and Fake Websites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3400" y="1752600"/>
            <a:ext cx="5410200" cy="48768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Suspicious Email Address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Looks close to real but has misspellings (e.g., paypa1.com).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Urgent or Threatening Language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“Account suspended!” or “Act now!” to cause panic.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Generic Greetings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Uses “Dear Customer” instead of your name.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Unexpected Links or Attachments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Be cautious if you didn’t expect them.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Spelling &amp; Grammar Mistakes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Legit companies rarely make such errors.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Too-Good-to-Be-True Offers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Promises of money, prizes, or gifts (</a:t>
            </a:r>
            <a:r>
              <a:rPr lang="en-US" dirty="0" smtClean="0">
                <a:solidFill>
                  <a:schemeClr val="tx1"/>
                </a:solidFill>
              </a:rPr>
              <a:t>red </a:t>
            </a:r>
            <a:r>
              <a:rPr lang="en-US" dirty="0">
                <a:solidFill>
                  <a:schemeClr val="tx1"/>
                </a:solidFill>
              </a:rPr>
              <a:t>flag</a:t>
            </a:r>
            <a:r>
              <a:rPr lang="en-US" dirty="0" smtClean="0">
                <a:solidFill>
                  <a:schemeClr val="tx1"/>
                </a:solidFill>
              </a:rPr>
              <a:t>!)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09800"/>
            <a:ext cx="2647950" cy="3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2081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304800"/>
            <a:ext cx="7848600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How to Spot a Fake Website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33400" y="1447800"/>
            <a:ext cx="5181600" cy="3581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Fake websites mimic real ones to steal login credentials.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URLs may look almost identical but with slight </a:t>
            </a:r>
            <a:r>
              <a:rPr lang="en-US" dirty="0" smtClean="0">
                <a:solidFill>
                  <a:schemeClr val="tx1"/>
                </a:solidFill>
              </a:rPr>
              <a:t>changes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          Real</a:t>
            </a:r>
            <a:r>
              <a:rPr lang="en-US" b="1" dirty="0">
                <a:solidFill>
                  <a:schemeClr val="tx1"/>
                </a:solidFill>
              </a:rPr>
              <a:t>: netflix.com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          Fake</a:t>
            </a:r>
            <a:r>
              <a:rPr lang="en-US" b="1" dirty="0">
                <a:solidFill>
                  <a:schemeClr val="tx1"/>
                </a:solidFill>
              </a:rPr>
              <a:t>: netf1ix.com or </a:t>
            </a:r>
            <a:r>
              <a:rPr lang="en-US" b="1" dirty="0" smtClean="0">
                <a:solidFill>
                  <a:schemeClr val="tx1"/>
                </a:solidFill>
              </a:rPr>
              <a:t>netflix-security.com</a:t>
            </a:r>
            <a:endParaRPr lang="en-US" b="1" dirty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Don’t </a:t>
            </a:r>
            <a:r>
              <a:rPr lang="en-US" dirty="0">
                <a:solidFill>
                  <a:schemeClr val="tx1"/>
                </a:solidFill>
              </a:rPr>
              <a:t>click on links in suspicious emails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Manually type the website address in your browser to access it safely.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133600"/>
            <a:ext cx="2362200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9427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381000"/>
            <a:ext cx="8153400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Structure of Phishing </a:t>
            </a:r>
            <a:r>
              <a:rPr lang="en-US" sz="2800" b="1" dirty="0">
                <a:solidFill>
                  <a:schemeClr val="tx1"/>
                </a:solidFill>
              </a:rPr>
              <a:t>E</a:t>
            </a:r>
            <a:r>
              <a:rPr lang="en-US" sz="2800" b="1" dirty="0" smtClean="0">
                <a:solidFill>
                  <a:schemeClr val="tx1"/>
                </a:solidFill>
              </a:rPr>
              <a:t>mail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24600" y="1447800"/>
            <a:ext cx="2667000" cy="4876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 this graphic we see an example of a phishing email that looks to be from Best Buy electronics retailer.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We examine the 3 parts of this email to learn more about this phishing attempt.</a:t>
            </a:r>
            <a:br>
              <a:rPr lang="en-US" sz="1600" dirty="0" smtClean="0">
                <a:solidFill>
                  <a:schemeClr val="tx1"/>
                </a:solidFill>
              </a:rPr>
            </a:br>
            <a:r>
              <a:rPr lang="en-US" sz="1600" dirty="0" smtClean="0">
                <a:solidFill>
                  <a:schemeClr val="tx1"/>
                </a:solidFill>
              </a:rPr>
              <a:t>If you were a recent customer of Best Buy you might be alarmed at an unexpected charge and may be tempted to open the attachment or click on a link to find out more. This is what attackers are hoping for.</a:t>
            </a:r>
            <a:br>
              <a:rPr lang="en-US" sz="1600" dirty="0" smtClean="0">
                <a:solidFill>
                  <a:schemeClr val="tx1"/>
                </a:solidFill>
              </a:rPr>
            </a:b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4114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73" y="2514599"/>
            <a:ext cx="4082330" cy="797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46" y="3463636"/>
            <a:ext cx="408233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4572000" y="1485900"/>
            <a:ext cx="1524000" cy="762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01  Header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558145" y="2549668"/>
            <a:ext cx="1524000" cy="762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02  Body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558145" y="4187536"/>
            <a:ext cx="1524000" cy="7620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03  Footer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427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7318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81000" y="457200"/>
            <a:ext cx="1676400" cy="1066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  Header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663536" y="2171700"/>
            <a:ext cx="6019800" cy="17907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Contain</a:t>
            </a: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The main message, usually encouraging you to click a link or open an attachment.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 smtClean="0">
                <a:solidFill>
                  <a:schemeClr val="tx1"/>
                </a:solidFill>
              </a:rPr>
              <a:t>Generic </a:t>
            </a:r>
            <a:r>
              <a:rPr lang="en-US" sz="1400" b="1" dirty="0">
                <a:solidFill>
                  <a:schemeClr val="tx1"/>
                </a:solidFill>
              </a:rPr>
              <a:t>greetings</a:t>
            </a:r>
            <a:r>
              <a:rPr lang="en-US" sz="1400" dirty="0">
                <a:solidFill>
                  <a:schemeClr val="tx1"/>
                </a:solidFill>
              </a:rPr>
              <a:t> like “Dear Customer” or even a stolen name like “Michael</a:t>
            </a:r>
            <a:r>
              <a:rPr lang="en-US" sz="1400" dirty="0" smtClean="0">
                <a:solidFill>
                  <a:schemeClr val="tx1"/>
                </a:solidFill>
              </a:rPr>
              <a:t>.”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 smtClean="0">
                <a:solidFill>
                  <a:schemeClr val="tx1"/>
                </a:solidFill>
              </a:rPr>
              <a:t>Links </a:t>
            </a:r>
            <a:r>
              <a:rPr lang="en-US" sz="1400" b="1" dirty="0">
                <a:solidFill>
                  <a:schemeClr val="tx1"/>
                </a:solidFill>
              </a:rPr>
              <a:t>that appear trustworthy</a:t>
            </a:r>
            <a:r>
              <a:rPr lang="en-US" sz="1400" dirty="0">
                <a:solidFill>
                  <a:schemeClr val="tx1"/>
                </a:solidFill>
              </a:rPr>
              <a:t> but redirect to malicious </a:t>
            </a:r>
            <a:r>
              <a:rPr lang="en-US" sz="1400" dirty="0" smtClean="0">
                <a:solidFill>
                  <a:schemeClr val="tx1"/>
                </a:solidFill>
              </a:rPr>
              <a:t>websites.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 smtClean="0">
                <a:solidFill>
                  <a:schemeClr val="tx1"/>
                </a:solidFill>
              </a:rPr>
              <a:t>Scare </a:t>
            </a:r>
            <a:r>
              <a:rPr lang="en-US" sz="1400" b="1" dirty="0">
                <a:solidFill>
                  <a:schemeClr val="tx1"/>
                </a:solidFill>
              </a:rPr>
              <a:t>tactics</a:t>
            </a:r>
            <a:r>
              <a:rPr lang="en-US" sz="1400" dirty="0">
                <a:solidFill>
                  <a:schemeClr val="tx1"/>
                </a:solidFill>
              </a:rPr>
              <a:t>, such as mentioning an unauthorized charge, are common to pressure quick action.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81000" y="4572000"/>
            <a:ext cx="1676400" cy="1066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Footer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667000" y="381000"/>
            <a:ext cx="6019800" cy="16002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Contain</a:t>
            </a: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Sender’s name, email address, date, and subject line.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Email </a:t>
            </a:r>
            <a:r>
              <a:rPr lang="en-US" sz="1400" dirty="0">
                <a:solidFill>
                  <a:schemeClr val="tx1"/>
                </a:solidFill>
              </a:rPr>
              <a:t>addresses may </a:t>
            </a:r>
            <a:r>
              <a:rPr lang="en-US" sz="1400" b="1" dirty="0">
                <a:solidFill>
                  <a:schemeClr val="tx1"/>
                </a:solidFill>
              </a:rPr>
              <a:t>look similar to official ones</a:t>
            </a:r>
            <a:r>
              <a:rPr lang="en-US" sz="1400" dirty="0">
                <a:solidFill>
                  <a:schemeClr val="tx1"/>
                </a:solidFill>
              </a:rPr>
              <a:t> but often include subtle changes or extra characters (e.g., </a:t>
            </a:r>
            <a:r>
              <a:rPr lang="en-US" sz="1400" dirty="0">
                <a:solidFill>
                  <a:schemeClr val="tx1"/>
                </a:solidFill>
                <a:hlinkClick r:id="rId2"/>
              </a:rPr>
              <a:t>support@bestbuy.com.us</a:t>
            </a:r>
            <a:r>
              <a:rPr lang="en-US" sz="1400" dirty="0" smtClean="0">
                <a:solidFill>
                  <a:schemeClr val="tx1"/>
                </a:solidFill>
              </a:rPr>
              <a:t>).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Subject </a:t>
            </a:r>
            <a:r>
              <a:rPr lang="en-US" sz="1400" dirty="0">
                <a:solidFill>
                  <a:schemeClr val="tx1"/>
                </a:solidFill>
              </a:rPr>
              <a:t>lines are often </a:t>
            </a:r>
            <a:r>
              <a:rPr lang="en-US" sz="1400" b="1" dirty="0">
                <a:solidFill>
                  <a:schemeClr val="tx1"/>
                </a:solidFill>
              </a:rPr>
              <a:t>urgent or alarming</a:t>
            </a:r>
            <a:r>
              <a:rPr lang="en-US" sz="1400" dirty="0">
                <a:solidFill>
                  <a:schemeClr val="tx1"/>
                </a:solidFill>
              </a:rPr>
              <a:t>, such as “Receipt for your online purchase,” to provoke immediate action.</a:t>
            </a: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667000" y="4191000"/>
            <a:ext cx="5867400" cy="228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tx1"/>
                </a:solidFill>
              </a:rPr>
              <a:t>Contain</a:t>
            </a:r>
            <a:r>
              <a:rPr lang="en-US" sz="1400" dirty="0">
                <a:solidFill>
                  <a:schemeClr val="tx1"/>
                </a:solidFill>
              </a:rPr>
              <a:t/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Branding, legal disclaimers, and call-to-action buttons like “Download App” or “View Receipt</a:t>
            </a:r>
            <a:r>
              <a:rPr lang="en-US" sz="1400" dirty="0" smtClean="0">
                <a:solidFill>
                  <a:schemeClr val="tx1"/>
                </a:solidFill>
              </a:rPr>
              <a:t>.”</a:t>
            </a: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Fake logos</a:t>
            </a:r>
            <a:r>
              <a:rPr lang="en-US" sz="1400" dirty="0">
                <a:solidFill>
                  <a:schemeClr val="tx1"/>
                </a:solidFill>
              </a:rPr>
              <a:t> and branding copied from legitimate </a:t>
            </a:r>
            <a:r>
              <a:rPr lang="en-US" sz="1400" dirty="0" smtClean="0">
                <a:solidFill>
                  <a:schemeClr val="tx1"/>
                </a:solidFill>
              </a:rPr>
              <a:t>companies.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 smtClean="0">
                <a:solidFill>
                  <a:schemeClr val="tx1"/>
                </a:solidFill>
              </a:rPr>
              <a:t>Click bait </a:t>
            </a:r>
            <a:r>
              <a:rPr lang="en-US" sz="1400" b="1" dirty="0">
                <a:solidFill>
                  <a:schemeClr val="tx1"/>
                </a:solidFill>
              </a:rPr>
              <a:t>buttons</a:t>
            </a:r>
            <a:r>
              <a:rPr lang="en-US" sz="1400" dirty="0">
                <a:solidFill>
                  <a:schemeClr val="tx1"/>
                </a:solidFill>
              </a:rPr>
              <a:t> that lead to harmful downloads or login pages designed to steal your </a:t>
            </a:r>
            <a:r>
              <a:rPr lang="en-US" sz="1400" dirty="0" smtClean="0">
                <a:solidFill>
                  <a:schemeClr val="tx1"/>
                </a:solidFill>
              </a:rPr>
              <a:t>credentials.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Overuse </a:t>
            </a:r>
            <a:r>
              <a:rPr lang="en-US" sz="1400" dirty="0">
                <a:solidFill>
                  <a:schemeClr val="tx1"/>
                </a:solidFill>
              </a:rPr>
              <a:t>of </a:t>
            </a:r>
            <a:r>
              <a:rPr lang="en-US" sz="1400" b="1" dirty="0">
                <a:solidFill>
                  <a:schemeClr val="tx1"/>
                </a:solidFill>
              </a:rPr>
              <a:t>legal text</a:t>
            </a:r>
            <a:r>
              <a:rPr lang="en-US" sz="1400" dirty="0">
                <a:solidFill>
                  <a:schemeClr val="tx1"/>
                </a:solidFill>
              </a:rPr>
              <a:t> to make the email look professional and convincing.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81000" y="2542309"/>
            <a:ext cx="1676400" cy="1066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  </a:t>
            </a:r>
            <a:r>
              <a:rPr lang="en-US" b="1" dirty="0">
                <a:solidFill>
                  <a:schemeClr val="tx1"/>
                </a:solidFill>
              </a:rPr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1289427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76600"/>
            <a:ext cx="71628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533400" y="304800"/>
            <a:ext cx="7848600" cy="1219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Learn Social Engineering Tactics</a:t>
            </a:r>
          </a:p>
        </p:txBody>
      </p:sp>
      <p:sp>
        <p:nvSpPr>
          <p:cNvPr id="9" name="Rectangle 8"/>
          <p:cNvSpPr/>
          <p:nvPr/>
        </p:nvSpPr>
        <p:spPr>
          <a:xfrm>
            <a:off x="685799" y="1759527"/>
            <a:ext cx="7453745" cy="1219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Social engineering is when attackers </a:t>
            </a:r>
            <a:r>
              <a:rPr lang="en-US" b="1" dirty="0">
                <a:solidFill>
                  <a:schemeClr val="tx1"/>
                </a:solidFill>
              </a:rPr>
              <a:t>manipulate people</a:t>
            </a:r>
            <a:r>
              <a:rPr lang="en-US" dirty="0">
                <a:solidFill>
                  <a:schemeClr val="tx1"/>
                </a:solidFill>
              </a:rPr>
              <a:t> into revealing sensitive information.</a:t>
            </a:r>
          </a:p>
        </p:txBody>
      </p:sp>
    </p:spTree>
    <p:extLst>
      <p:ext uri="{BB962C8B-B14F-4D97-AF65-F5344CB8AC3E}">
        <p14:creationId xmlns:p14="http://schemas.microsoft.com/office/powerpoint/2010/main" val="1289427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304800"/>
            <a:ext cx="7848600" cy="685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Common Tactics Used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447800"/>
            <a:ext cx="2438400" cy="4800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533400" y="1295400"/>
            <a:ext cx="5181600" cy="52578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Impersonation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Pretending to be a trusted person (e.g., IT staff, manager, or bank official</a:t>
            </a:r>
            <a:r>
              <a:rPr lang="en-US" dirty="0" smtClean="0">
                <a:solidFill>
                  <a:schemeClr val="tx1"/>
                </a:solidFill>
              </a:rPr>
              <a:t>).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Pretexting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Creating a fake scenario to trick you into sharing private info (e.g., "I’m from HR, I need your login to update your details</a:t>
            </a:r>
            <a:r>
              <a:rPr lang="en-US" dirty="0" smtClean="0">
                <a:solidFill>
                  <a:schemeClr val="tx1"/>
                </a:solidFill>
              </a:rPr>
              <a:t>").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Baiting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Offering something attractive (like free software or gifts) to get you to click or download </a:t>
            </a:r>
            <a:r>
              <a:rPr lang="en-US" dirty="0" smtClean="0">
                <a:solidFill>
                  <a:schemeClr val="tx1"/>
                </a:solidFill>
              </a:rPr>
              <a:t>malware.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Tailgating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Following someone into a restricted area without proper </a:t>
            </a:r>
            <a:r>
              <a:rPr lang="en-US" dirty="0" smtClean="0">
                <a:solidFill>
                  <a:schemeClr val="tx1"/>
                </a:solidFill>
              </a:rPr>
              <a:t>access.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Urgency </a:t>
            </a:r>
            <a:r>
              <a:rPr lang="en-US" b="1" dirty="0">
                <a:solidFill>
                  <a:schemeClr val="tx1"/>
                </a:solidFill>
              </a:rPr>
              <a:t>&amp; Fear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Making you feel pressured or scared to act fast, like "Your account will be blocked</a:t>
            </a:r>
            <a:r>
              <a:rPr lang="en-US" dirty="0" smtClean="0">
                <a:solidFill>
                  <a:schemeClr val="tx1"/>
                </a:solidFill>
              </a:rPr>
              <a:t>!“.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427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607</Words>
  <Application>Microsoft Office PowerPoint</Application>
  <PresentationFormat>On-screen Show (4:3)</PresentationFormat>
  <Paragraphs>134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Awareness Training</dc:title>
  <dc:creator>MC</dc:creator>
  <cp:lastModifiedBy>MC</cp:lastModifiedBy>
  <cp:revision>23</cp:revision>
  <dcterms:created xsi:type="dcterms:W3CDTF">2025-07-26T05:05:28Z</dcterms:created>
  <dcterms:modified xsi:type="dcterms:W3CDTF">2025-08-18T04:55:44Z</dcterms:modified>
</cp:coreProperties>
</file>