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18" r:id="rId2"/>
    <p:sldId id="339" r:id="rId3"/>
    <p:sldId id="340" r:id="rId4"/>
    <p:sldId id="343" r:id="rId5"/>
    <p:sldId id="344" r:id="rId6"/>
    <p:sldId id="341" r:id="rId7"/>
    <p:sldId id="342" r:id="rId8"/>
    <p:sldId id="345" r:id="rId9"/>
    <p:sldId id="347" r:id="rId10"/>
    <p:sldId id="349" r:id="rId11"/>
    <p:sldId id="350" r:id="rId12"/>
    <p:sldId id="351" r:id="rId13"/>
    <p:sldId id="353" r:id="rId14"/>
    <p:sldId id="354" r:id="rId15"/>
    <p:sldId id="355" r:id="rId16"/>
    <p:sldId id="356" r:id="rId17"/>
    <p:sldId id="364" r:id="rId18"/>
    <p:sldId id="365" r:id="rId19"/>
    <p:sldId id="366" r:id="rId20"/>
    <p:sldId id="367" r:id="rId21"/>
    <p:sldId id="368" r:id="rId22"/>
    <p:sldId id="369" r:id="rId23"/>
    <p:sldId id="370" r:id="rId24"/>
    <p:sldId id="371" r:id="rId25"/>
    <p:sldId id="372" r:id="rId26"/>
    <p:sldId id="374" r:id="rId27"/>
    <p:sldId id="377" r:id="rId28"/>
    <p:sldId id="3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47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226233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1240447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632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353782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7177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4070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2426683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213593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259750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196711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109006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360638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35072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233104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80526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D045C3-49C1-4B5F-A49E-76F2F4B2A971}"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1AB0461-E5C3-4C2F-B736-0FB923ECDB1D}" type="slidenum">
              <a:rPr lang="en-IN" smtClean="0"/>
              <a:t>‹#›</a:t>
            </a:fld>
            <a:endParaRPr lang="en-IN" dirty="0"/>
          </a:p>
        </p:txBody>
      </p:sp>
    </p:spTree>
    <p:extLst>
      <p:ext uri="{BB962C8B-B14F-4D97-AF65-F5344CB8AC3E}">
        <p14:creationId xmlns:p14="http://schemas.microsoft.com/office/powerpoint/2010/main" val="5433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D045C3-49C1-4B5F-A49E-76F2F4B2A971}" type="datetimeFigureOut">
              <a:rPr lang="en-IN" smtClean="0"/>
              <a:t>23-02-2022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1AB0461-E5C3-4C2F-B736-0FB923ECDB1D}" type="slidenum">
              <a:rPr lang="en-IN" smtClean="0"/>
              <a:t>‹#›</a:t>
            </a:fld>
            <a:endParaRPr lang="en-IN" dirty="0"/>
          </a:p>
        </p:txBody>
      </p:sp>
    </p:spTree>
    <p:extLst>
      <p:ext uri="{BB962C8B-B14F-4D97-AF65-F5344CB8AC3E}">
        <p14:creationId xmlns:p14="http://schemas.microsoft.com/office/powerpoint/2010/main" val="6066444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684212" y="927464"/>
            <a:ext cx="10837228" cy="5066936"/>
          </a:xfrm>
          <a:scene3d>
            <a:camera prst="orthographicFront"/>
            <a:lightRig rig="threePt" dir="t"/>
          </a:scene3d>
          <a:sp3d>
            <a:bevelT/>
          </a:sp3d>
        </p:spPr>
        <p:txBody>
          <a:bodyPr>
            <a:normAutofit/>
          </a:bodyPr>
          <a:lstStyle/>
          <a:p>
            <a:pPr algn="ctr"/>
            <a:r>
              <a:rPr lang="en-IN" sz="3600" b="1" dirty="0" smtClean="0">
                <a:solidFill>
                  <a:srgbClr val="C00000"/>
                </a:solidFill>
              </a:rPr>
              <a:t>Used </a:t>
            </a:r>
            <a:r>
              <a:rPr lang="en-IN" sz="3600" b="1" dirty="0">
                <a:solidFill>
                  <a:srgbClr val="C00000"/>
                </a:solidFill>
              </a:rPr>
              <a:t>Car Price </a:t>
            </a:r>
            <a:r>
              <a:rPr lang="en-IN" sz="3600" b="1" dirty="0" smtClean="0">
                <a:solidFill>
                  <a:srgbClr val="C00000"/>
                </a:solidFill>
              </a:rPr>
              <a:t>Prediction</a:t>
            </a:r>
            <a:endParaRPr lang="en-IN" sz="3600" b="1" dirty="0">
              <a:solidFill>
                <a:srgbClr val="C00000"/>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4002" y="116633"/>
            <a:ext cx="9829799" cy="572343"/>
          </a:xfrm>
        </p:spPr>
        <p:txBody>
          <a:bodyPr>
            <a:normAutofit fontScale="90000"/>
          </a:bodyPr>
          <a:lstStyle/>
          <a:p>
            <a:pPr algn="ctr"/>
            <a:r>
              <a:rPr lang="en-IN" dirty="0"/>
              <a:t>Univariate </a:t>
            </a:r>
            <a:r>
              <a:rPr lang="en-IN" dirty="0" err="1" smtClean="0"/>
              <a:t>VizualizatiION</a:t>
            </a:r>
            <a:endParaRPr lang="en-IN" dirty="0"/>
          </a:p>
        </p:txBody>
      </p:sp>
      <p:pic>
        <p:nvPicPr>
          <p:cNvPr id="8" name="Content Placeholder 7">
            <a:extLst>
              <a:ext uri="{FF2B5EF4-FFF2-40B4-BE49-F238E27FC236}">
                <a16:creationId xmlns:a16="http://schemas.microsoft.com/office/drawing/2014/main" id="{B4FC0C3E-D71C-4B79-A750-2C9B8121A7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1804" y="980728"/>
            <a:ext cx="3528392" cy="2304256"/>
          </a:xfrm>
          <a:prstGeom prst="rect">
            <a:avLst/>
          </a:prstGeom>
          <a:noFill/>
          <a:ln>
            <a:noFill/>
          </a:ln>
        </p:spPr>
      </p:pic>
      <p:pic>
        <p:nvPicPr>
          <p:cNvPr id="6" name="Picture 5">
            <a:extLst>
              <a:ext uri="{FF2B5EF4-FFF2-40B4-BE49-F238E27FC236}">
                <a16:creationId xmlns:a16="http://schemas.microsoft.com/office/drawing/2014/main" id="{50966C53-84A8-4936-8F73-C36E558A53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980728"/>
            <a:ext cx="2857500" cy="2304256"/>
          </a:xfrm>
          <a:prstGeom prst="rect">
            <a:avLst/>
          </a:prstGeom>
          <a:noFill/>
          <a:ln>
            <a:noFill/>
          </a:ln>
        </p:spPr>
      </p:pic>
      <p:pic>
        <p:nvPicPr>
          <p:cNvPr id="9" name="Picture 8">
            <a:extLst>
              <a:ext uri="{FF2B5EF4-FFF2-40B4-BE49-F238E27FC236}">
                <a16:creationId xmlns:a16="http://schemas.microsoft.com/office/drawing/2014/main" id="{1D42BD10-5B33-43F0-B57B-743DA73E6D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28248" y="980728"/>
            <a:ext cx="2901950" cy="3096344"/>
          </a:xfrm>
          <a:prstGeom prst="rect">
            <a:avLst/>
          </a:prstGeom>
          <a:noFill/>
          <a:ln>
            <a:noFill/>
          </a:ln>
        </p:spPr>
      </p:pic>
      <p:pic>
        <p:nvPicPr>
          <p:cNvPr id="10" name="Picture 9">
            <a:extLst>
              <a:ext uri="{FF2B5EF4-FFF2-40B4-BE49-F238E27FC236}">
                <a16:creationId xmlns:a16="http://schemas.microsoft.com/office/drawing/2014/main" id="{D074FF0E-8234-4A87-BF78-0F749531B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1464" y="3975272"/>
            <a:ext cx="3219450" cy="2766096"/>
          </a:xfrm>
          <a:prstGeom prst="rect">
            <a:avLst/>
          </a:prstGeom>
          <a:noFill/>
          <a:ln>
            <a:noFill/>
          </a:ln>
        </p:spPr>
      </p:pic>
      <p:pic>
        <p:nvPicPr>
          <p:cNvPr id="11" name="Picture 10">
            <a:extLst>
              <a:ext uri="{FF2B5EF4-FFF2-40B4-BE49-F238E27FC236}">
                <a16:creationId xmlns:a16="http://schemas.microsoft.com/office/drawing/2014/main" id="{8163F27E-024C-45D1-AA9A-00F7B6A01E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3738" y="3945178"/>
            <a:ext cx="2927350" cy="2139315"/>
          </a:xfrm>
          <a:prstGeom prst="rect">
            <a:avLst/>
          </a:prstGeom>
          <a:noFill/>
          <a:ln>
            <a:noFill/>
          </a:ln>
        </p:spPr>
      </p:pic>
      <p:pic>
        <p:nvPicPr>
          <p:cNvPr id="12" name="Picture 11">
            <a:extLst>
              <a:ext uri="{FF2B5EF4-FFF2-40B4-BE49-F238E27FC236}">
                <a16:creationId xmlns:a16="http://schemas.microsoft.com/office/drawing/2014/main" id="{77D4FDA3-8B5E-4CC9-A1A9-6513AEBC528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598" y="3926043"/>
            <a:ext cx="3149600" cy="2139315"/>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524002" y="1124744"/>
            <a:ext cx="9829799" cy="576064"/>
          </a:xfrm>
        </p:spPr>
        <p:txBody>
          <a:bodyPr>
            <a:normAutofit fontScale="90000"/>
          </a:bodyPr>
          <a:lstStyle/>
          <a:p>
            <a:pPr algn="ctr"/>
            <a:r>
              <a:rPr lang="en-IN" dirty="0" smtClean="0"/>
              <a:t>Observations</a:t>
            </a:r>
            <a:endParaRPr lang="en-IN" dirty="0"/>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524002" y="1700808"/>
            <a:ext cx="9829799" cy="4968552"/>
          </a:xfrm>
        </p:spPr>
        <p:txBody>
          <a:bodyPr>
            <a:noAutofit/>
          </a:bodyPr>
          <a:lstStyle/>
          <a:p>
            <a:pPr marL="0" indent="0">
              <a:lnSpc>
                <a:spcPct val="107000"/>
              </a:lnSpc>
              <a:spcAft>
                <a:spcPts val="800"/>
              </a:spcAft>
              <a:buNone/>
            </a:pPr>
            <a:r>
              <a:rPr lang="en-IN" sz="1800" b="1"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indent="-342900">
              <a:lnSpc>
                <a:spcPct val="107000"/>
              </a:lnSpc>
              <a:spcAft>
                <a:spcPts val="8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Times New Roman" panose="02020603050405020304" pitchFamily="18" charset="0"/>
                <a:cs typeface="Calibri" panose="020F0502020204030204" pitchFamily="34" charset="0"/>
              </a:rPr>
              <a:t>We can clearly see that there is skewness in most of the columns so we have to treat them using suitable methods.</a:t>
            </a:r>
            <a:endParaRPr lang="en-IN" sz="1800" dirty="0">
              <a:solidFill>
                <a:schemeClr val="tx1">
                  <a:lumMod val="9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Maximum cars are petrol driven and also diesel driven.</a:t>
            </a:r>
            <a:endParaRPr lang="en-IN" sz="18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Maximum cars are with Manual gear transmission.</a:t>
            </a:r>
            <a:endParaRPr lang="en-IN" sz="18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Disc front brake cars are more in number followed by Ventilated Disc.</a:t>
            </a:r>
            <a:endParaRPr lang="en-IN" sz="18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solidFill>
                <a:schemeClr val="tx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chemeClr val="tx1">
                    <a:lumMod val="95000"/>
                  </a:schemeClr>
                </a:solidFill>
                <a:latin typeface="Calibri" panose="020F0502020204030204" pitchFamily="34" charset="0"/>
                <a:ea typeface="Calibri" panose="020F0502020204030204" pitchFamily="34" charset="0"/>
              </a:rPr>
              <a:t>In Bangalore, delhi-ncr, Mumbai and new-Delhi we can find maximum cars for sale. Since these are most populated places.</a:t>
            </a:r>
            <a:endParaRPr lang="en-IN" sz="1800" b="1" u="sng" dirty="0">
              <a:solidFill>
                <a:schemeClr val="tx1">
                  <a:lumMod val="95000"/>
                </a:schemeClr>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fontScale="90000"/>
          </a:bodyPr>
          <a:lstStyle/>
          <a:p>
            <a:pPr algn="ctr"/>
            <a:r>
              <a:rPr lang="en-IN" dirty="0"/>
              <a:t>Bivariate </a:t>
            </a:r>
            <a:r>
              <a:rPr lang="en-IN" dirty="0" smtClean="0"/>
              <a:t>Visualization</a:t>
            </a:r>
            <a:endParaRPr lang="en-IN" dirty="0"/>
          </a:p>
        </p:txBody>
      </p:sp>
      <p:pic>
        <p:nvPicPr>
          <p:cNvPr id="6" name="Picture 5">
            <a:extLst>
              <a:ext uri="{FF2B5EF4-FFF2-40B4-BE49-F238E27FC236}">
                <a16:creationId xmlns:a16="http://schemas.microsoft.com/office/drawing/2014/main" id="{0FF1DD7B-38EE-4196-9498-9D6F203B8D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0256"/>
          <a:stretch/>
        </p:blipFill>
        <p:spPr bwMode="auto">
          <a:xfrm>
            <a:off x="1199456" y="836712"/>
            <a:ext cx="10729192" cy="5688632"/>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4002" y="44624"/>
            <a:ext cx="9829799" cy="644351"/>
          </a:xfrm>
        </p:spPr>
        <p:txBody>
          <a:bodyPr>
            <a:normAutofit/>
          </a:bodyPr>
          <a:lstStyle/>
          <a:p>
            <a:pPr algn="ctr"/>
            <a:r>
              <a:rPr lang="en-IN" dirty="0"/>
              <a:t>Bivariate </a:t>
            </a:r>
            <a:r>
              <a:rPr lang="en-IN" dirty="0" smtClean="0"/>
              <a:t>Visualization</a:t>
            </a:r>
            <a:endParaRPr lang="en-IN" dirty="0"/>
          </a:p>
        </p:txBody>
      </p:sp>
      <p:pic>
        <p:nvPicPr>
          <p:cNvPr id="8" name="Picture 7">
            <a:extLst>
              <a:ext uri="{FF2B5EF4-FFF2-40B4-BE49-F238E27FC236}">
                <a16:creationId xmlns:a16="http://schemas.microsoft.com/office/drawing/2014/main" id="{49EC0143-AFFD-448D-AAFC-750124C30B5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0217"/>
          <a:stretch/>
        </p:blipFill>
        <p:spPr bwMode="auto">
          <a:xfrm>
            <a:off x="1524002" y="836712"/>
            <a:ext cx="9900591" cy="3600400"/>
          </a:xfrm>
          <a:prstGeom prst="rect">
            <a:avLst/>
          </a:prstGeom>
          <a:noFill/>
          <a:ln>
            <a:noFill/>
          </a:ln>
        </p:spPr>
      </p:pic>
      <p:pic>
        <p:nvPicPr>
          <p:cNvPr id="9" name="Picture 8">
            <a:extLst>
              <a:ext uri="{FF2B5EF4-FFF2-40B4-BE49-F238E27FC236}">
                <a16:creationId xmlns:a16="http://schemas.microsoft.com/office/drawing/2014/main" id="{37223537-BFA2-4560-94BE-1F7D1DAB8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9760" y="4581128"/>
            <a:ext cx="9774832" cy="1835150"/>
          </a:xfrm>
          <a:prstGeom prst="rect">
            <a:avLst/>
          </a:prstGeom>
          <a:noFill/>
          <a:ln>
            <a:noFill/>
          </a:ln>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980728"/>
            <a:ext cx="9829799" cy="720080"/>
          </a:xfrm>
        </p:spPr>
        <p:txBody>
          <a:bodyPr/>
          <a:lstStyle/>
          <a:p>
            <a:pPr algn="ctr"/>
            <a:r>
              <a:rPr lang="en-IN" dirty="0" smtClean="0"/>
              <a:t>Observations</a:t>
            </a:r>
            <a:endParaRPr lang="en-IN" dirty="0"/>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1772816"/>
            <a:ext cx="9829799" cy="4896544"/>
          </a:xfrm>
        </p:spPr>
        <p:txBody>
          <a:bodyPr>
            <a:normAutofit fontScale="92500" lnSpcReduction="10000"/>
          </a:bodyPr>
          <a:lstStyle/>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Maximum cars are having below 20k driven kms. And car price is high for less driven cars.</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Maximum cars are having 1000-3000 Endine_disp. And car price is high for 3000 Endine_disp.</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Maximum cars are having milage of 10-25kms. And ,milage has no proper relation with car price.</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As Max_power is increasing car price is also increasing.</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Car_price has no proper relation with height.</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As the width is increasing car price is also increasing.</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As length is increasing car price is also increasing.</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Weight also has linear relationship with car price.</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As top_speed is increasing car price is also increasing.</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Cars with 5 and 4 seats are having highest price.</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As the age of the car increases the car price decreases.</a:t>
            </a:r>
            <a:endParaRPr lang="en-IN" sz="19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4002" y="0"/>
            <a:ext cx="9829799" cy="620688"/>
          </a:xfrm>
        </p:spPr>
        <p:txBody>
          <a:bodyPr>
            <a:normAutofit fontScale="90000"/>
          </a:bodyPr>
          <a:lstStyle/>
          <a:p>
            <a:r>
              <a:rPr lang="en-IN" dirty="0"/>
              <a:t>Bivariate </a:t>
            </a:r>
            <a:r>
              <a:rPr lang="en-IN" dirty="0" smtClean="0"/>
              <a:t>Visualization</a:t>
            </a:r>
            <a:endParaRPr lang="en-IN" dirty="0"/>
          </a:p>
        </p:txBody>
      </p:sp>
      <p:pic>
        <p:nvPicPr>
          <p:cNvPr id="2050" name="Picture 2">
            <a:extLst>
              <a:ext uri="{FF2B5EF4-FFF2-40B4-BE49-F238E27FC236}">
                <a16:creationId xmlns:a16="http://schemas.microsoft.com/office/drawing/2014/main" id="{8134321E-82A7-43EB-AE2B-061A7E04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362" y="692696"/>
            <a:ext cx="10472254"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4002" y="381000"/>
            <a:ext cx="9829799" cy="1319808"/>
          </a:xfrm>
        </p:spPr>
        <p:txBody>
          <a:bodyPr/>
          <a:lstStyle/>
          <a:p>
            <a:pPr algn="ctr"/>
            <a:r>
              <a:rPr lang="en-IN" dirty="0" smtClean="0"/>
              <a:t>Observations</a:t>
            </a:r>
            <a:endParaRPr lang="en-IN" dirty="0"/>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9457" y="1700808"/>
            <a:ext cx="10729192" cy="5157192"/>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For Diesel and Electric cars the price is high compared to Petrol, LPG and CNG.</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Cars with automatic gear are costlier than manual gear cars.</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Cars with Carbon Ceramic front break are costlier compared to other cars.</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Cars with carbon Ceramic rear break are costlier compared to other cars.</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Lamborghini brand cars are having highest sale price.</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solidFill>
                  <a:schemeClr val="tx1">
                    <a:lumMod val="95000"/>
                  </a:schemeClr>
                </a:solidFill>
                <a:latin typeface="Century" panose="02040604050505020304" pitchFamily="18" charset="0"/>
                <a:ea typeface="Times New Roman" panose="02020603050405020304" pitchFamily="18" charset="0"/>
                <a:cs typeface="Calibri" panose="020F0502020204030204" pitchFamily="34" charset="0"/>
              </a:rPr>
              <a:t>In Bangalore, Hyderabad and delhi-ncr the car prices are high as they are highly populated cities.</a:t>
            </a:r>
            <a:endParaRPr lang="en-IN" sz="20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1102224" y="-228360"/>
            <a:ext cx="8534400" cy="1507067"/>
          </a:xfrm>
        </p:spPr>
        <p:txBody>
          <a:bodyPr/>
          <a:lstStyle/>
          <a:p>
            <a:pPr algn="ctr"/>
            <a:r>
              <a:rPr lang="en-IN" dirty="0" smtClean="0"/>
              <a:t>Analysis</a:t>
            </a:r>
            <a:endParaRPr lang="en-IN" dirty="0"/>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932406" y="1456509"/>
            <a:ext cx="8534400" cy="3615267"/>
          </a:xfrm>
        </p:spPr>
        <p:txBody>
          <a:bodyPr>
            <a:normAutofit/>
          </a:bodyPr>
          <a:lstStyle/>
          <a:p>
            <a:pPr marL="342900" indent="-342900">
              <a:lnSpc>
                <a:spcPct val="107000"/>
              </a:lnSpc>
              <a:buFont typeface="Wingdings" panose="05000000000000000000" pitchFamily="2" charset="2"/>
              <a:buChar char=""/>
            </a:pPr>
            <a:r>
              <a:rPr lang="en-IN" sz="2000" dirty="0">
                <a:solidFill>
                  <a:schemeClr val="tx2">
                    <a:lumMod val="20000"/>
                    <a:lumOff val="80000"/>
                  </a:schemeClr>
                </a:solidFill>
                <a:latin typeface="Century" panose="02040604050505020304" pitchFamily="18" charset="0"/>
              </a:rPr>
              <a:t>I have used dist plot to check the skewness in numerical columns. </a:t>
            </a:r>
          </a:p>
          <a:p>
            <a:pPr marL="342900" indent="-342900">
              <a:lnSpc>
                <a:spcPct val="107000"/>
              </a:lnSpc>
              <a:buFont typeface="Wingdings" panose="05000000000000000000" pitchFamily="2" charset="2"/>
              <a:buChar char=""/>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car price for all the sub categories in each categorical feature. </a:t>
            </a:r>
          </a:p>
          <a:p>
            <a:pPr marL="342900" indent="-342900">
              <a:lnSpc>
                <a:spcPct val="107000"/>
              </a:lnSpc>
              <a:spcAft>
                <a:spcPts val="800"/>
              </a:spcAft>
              <a:buFont typeface="Wingdings" panose="05000000000000000000" pitchFamily="2" charset="2"/>
              <a:buChar char=""/>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continuous numerical variable and target variable.</a:t>
            </a:r>
          </a:p>
          <a:p>
            <a:pPr marL="342900" indent="-342900">
              <a:lnSpc>
                <a:spcPct val="107000"/>
              </a:lnSpc>
              <a:spcAft>
                <a:spcPts val="800"/>
              </a:spcAft>
              <a:buFont typeface="Wingdings" panose="05000000000000000000" pitchFamily="2" charset="2"/>
              <a:buChar char=""/>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Car Price.</a:t>
            </a:r>
            <a:endParaRPr lang="en-IN" sz="2000"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a:xfrm>
            <a:off x="932406" y="-67734"/>
            <a:ext cx="8534400" cy="1507067"/>
          </a:xfrm>
        </p:spPr>
        <p:txBody>
          <a:bodyPr/>
          <a:lstStyle/>
          <a:p>
            <a:pPr algn="ctr"/>
            <a:r>
              <a:rPr lang="en-IN" dirty="0"/>
              <a:t>Data Cleaning </a:t>
            </a:r>
            <a:r>
              <a:rPr lang="en-IN" dirty="0" smtClean="0"/>
              <a:t>Steps</a:t>
            </a:r>
            <a:endParaRPr lang="en-IN" dirty="0"/>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a:xfrm>
            <a:off x="788714" y="1439333"/>
            <a:ext cx="8534400" cy="3615267"/>
          </a:xfrm>
        </p:spPr>
        <p:txBody>
          <a:bodyPr>
            <a:normAutofit fontScale="92500" lnSpcReduction="20000"/>
          </a:bodyPr>
          <a:lstStyle/>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rPr>
              <a:t>Data has been scrapped from car Dekho website so we have to clean it for our convenience.</a:t>
            </a:r>
          </a:p>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yeo-Johnson method. </a:t>
            </a:r>
          </a:p>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a:xfrm>
            <a:off x="1337355" y="193741"/>
            <a:ext cx="8534400" cy="1507067"/>
          </a:xfrm>
        </p:spPr>
        <p:txBody>
          <a:bodyPr/>
          <a:lstStyle/>
          <a:p>
            <a:pPr algn="ctr"/>
            <a:r>
              <a:rPr lang="en-IN" dirty="0"/>
              <a:t>Model </a:t>
            </a:r>
            <a:r>
              <a:rPr lang="en-IN" dirty="0" smtClean="0"/>
              <a:t>Building</a:t>
            </a:r>
            <a:endParaRPr lang="en-IN" dirty="0"/>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Since Car Price was my target and it was a continuous column so this perticular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smtClean="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Linear Regression</a:t>
            </a:r>
            <a:endPar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smtClean="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Random Forest Regression</a:t>
            </a:r>
            <a:endPar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smtClean="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Decision Tress Regression</a:t>
            </a:r>
            <a:endPar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smtClean="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XGB Regression</a:t>
            </a:r>
            <a:endPar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smtClean="0">
                <a:solidFill>
                  <a:schemeClr val="tx2">
                    <a:lumMod val="20000"/>
                    <a:lumOff val="80000"/>
                  </a:schemeClr>
                </a:solidFill>
                <a:latin typeface="Century" panose="02040604050505020304" pitchFamily="18" charset="0"/>
                <a:cs typeface="Times New Roman" panose="02020603050405020304" pitchFamily="18" charset="0"/>
              </a:rPr>
              <a:t>Gradient Boosting </a:t>
            </a:r>
            <a:r>
              <a:rPr lang="en-IN" sz="1900" dirty="0" smtClean="0">
                <a:solidFill>
                  <a:schemeClr val="tx2">
                    <a:lumMod val="20000"/>
                    <a:lumOff val="80000"/>
                  </a:schemeClr>
                </a:solidFill>
                <a:latin typeface="Century" panose="02040604050505020304" pitchFamily="18" charset="0"/>
                <a:cs typeface="Times New Roman" panose="02020603050405020304" pitchFamily="18" charset="0"/>
              </a:rPr>
              <a:t>Regression</a:t>
            </a:r>
            <a:endParaRPr lang="en-IN" sz="1900"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1524002" y="378822"/>
            <a:ext cx="7694610" cy="1610017"/>
          </a:xfrm>
        </p:spPr>
        <p:txBody>
          <a:bodyPr/>
          <a:lstStyle/>
          <a:p>
            <a:pPr algn="ctr"/>
            <a:r>
              <a:rPr lang="en-IN" dirty="0" smtClean="0"/>
              <a:t>Agenda</a:t>
            </a:r>
            <a:endParaRPr lang="en-IN" dirty="0"/>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4002" y="1988840"/>
            <a:ext cx="9829799" cy="4680520"/>
          </a:xfrm>
        </p:spPr>
        <p:txBody>
          <a:bodyPr>
            <a:normAutofit fontScale="85000" lnSpcReduction="20000"/>
          </a:bodyPr>
          <a:lstStyle/>
          <a:p>
            <a:pPr>
              <a:spcBef>
                <a:spcPts val="300"/>
              </a:spcBef>
              <a:spcAft>
                <a:spcPts val="800"/>
              </a:spcAft>
              <a:buFont typeface="Wingdings" panose="05000000000000000000" pitchFamily="2" charset="2"/>
              <a:buChar char="Ø"/>
            </a:pPr>
            <a:r>
              <a:rPr lang="en-US" dirty="0" smtClean="0">
                <a:solidFill>
                  <a:schemeClr val="tx2">
                    <a:lumMod val="20000"/>
                    <a:lumOff val="80000"/>
                  </a:schemeClr>
                </a:solidFill>
                <a:latin typeface="Century" panose="02040604050505020304" pitchFamily="18" charset="0"/>
              </a:rPr>
              <a:t>Overview</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Problem </a:t>
            </a:r>
            <a:r>
              <a:rPr lang="en-US" dirty="0" smtClean="0">
                <a:solidFill>
                  <a:schemeClr val="tx2">
                    <a:lumMod val="20000"/>
                    <a:lumOff val="80000"/>
                  </a:schemeClr>
                </a:solidFill>
                <a:latin typeface="Century" panose="02040604050505020304" pitchFamily="18" charset="0"/>
              </a:rPr>
              <a:t>Statement</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Problem </a:t>
            </a:r>
            <a:r>
              <a:rPr lang="en-US" dirty="0" smtClean="0">
                <a:solidFill>
                  <a:schemeClr val="tx2">
                    <a:lumMod val="20000"/>
                    <a:lumOff val="80000"/>
                  </a:schemeClr>
                </a:solidFill>
                <a:latin typeface="Century" panose="02040604050505020304" pitchFamily="18" charset="0"/>
              </a:rPr>
              <a:t>Understanding</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Importance of Used Car price </a:t>
            </a:r>
            <a:r>
              <a:rPr lang="en-US" dirty="0" smtClean="0">
                <a:solidFill>
                  <a:schemeClr val="tx2">
                    <a:lumMod val="20000"/>
                    <a:lumOff val="80000"/>
                  </a:schemeClr>
                </a:solidFill>
                <a:latin typeface="Century" panose="02040604050505020304" pitchFamily="18" charset="0"/>
              </a:rPr>
              <a:t>prediction</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Exploratory data </a:t>
            </a:r>
            <a:r>
              <a:rPr lang="en-US" dirty="0" smtClean="0">
                <a:solidFill>
                  <a:schemeClr val="tx2">
                    <a:lumMod val="20000"/>
                    <a:lumOff val="80000"/>
                  </a:schemeClr>
                </a:solidFill>
                <a:latin typeface="Century" panose="02040604050505020304" pitchFamily="18" charset="0"/>
              </a:rPr>
              <a:t>analysis</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smtClean="0">
                <a:solidFill>
                  <a:schemeClr val="tx2">
                    <a:lumMod val="20000"/>
                    <a:lumOff val="80000"/>
                  </a:schemeClr>
                </a:solidFill>
                <a:latin typeface="Century" panose="02040604050505020304" pitchFamily="18" charset="0"/>
              </a:rPr>
              <a:t>Visualizations</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smtClean="0">
                <a:solidFill>
                  <a:schemeClr val="tx2">
                    <a:lumMod val="20000"/>
                    <a:lumOff val="80000"/>
                  </a:schemeClr>
                </a:solidFill>
                <a:latin typeface="Century" panose="02040604050505020304" pitchFamily="18" charset="0"/>
              </a:rPr>
              <a:t>Analysis</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Data cleaning </a:t>
            </a:r>
            <a:r>
              <a:rPr lang="en-US" dirty="0" smtClean="0">
                <a:solidFill>
                  <a:schemeClr val="tx2">
                    <a:lumMod val="20000"/>
                    <a:lumOff val="80000"/>
                  </a:schemeClr>
                </a:solidFill>
                <a:latin typeface="Century" panose="02040604050505020304" pitchFamily="18" charset="0"/>
              </a:rPr>
              <a:t>steps</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Model </a:t>
            </a:r>
            <a:r>
              <a:rPr lang="en-US" dirty="0" smtClean="0">
                <a:solidFill>
                  <a:schemeClr val="tx2">
                    <a:lumMod val="20000"/>
                    <a:lumOff val="80000"/>
                  </a:schemeClr>
                </a:solidFill>
                <a:latin typeface="Century" panose="02040604050505020304" pitchFamily="18" charset="0"/>
              </a:rPr>
              <a:t>Building</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Hyper Parameter </a:t>
            </a:r>
            <a:r>
              <a:rPr lang="en-US" dirty="0" smtClean="0">
                <a:solidFill>
                  <a:schemeClr val="tx2">
                    <a:lumMod val="20000"/>
                    <a:lumOff val="80000"/>
                  </a:schemeClr>
                </a:solidFill>
                <a:latin typeface="Century" panose="02040604050505020304" pitchFamily="18" charset="0"/>
              </a:rPr>
              <a:t>Tuning</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a:solidFill>
                  <a:schemeClr val="tx2">
                    <a:lumMod val="20000"/>
                    <a:lumOff val="80000"/>
                  </a:schemeClr>
                </a:solidFill>
                <a:latin typeface="Century" panose="02040604050505020304" pitchFamily="18" charset="0"/>
              </a:rPr>
              <a:t>Saving the model and predictions from saved best </a:t>
            </a:r>
            <a:r>
              <a:rPr lang="en-US" dirty="0" smtClean="0">
                <a:solidFill>
                  <a:schemeClr val="tx2">
                    <a:lumMod val="20000"/>
                    <a:lumOff val="80000"/>
                  </a:schemeClr>
                </a:solidFill>
                <a:latin typeface="Century" panose="02040604050505020304" pitchFamily="18" charset="0"/>
              </a:rPr>
              <a:t>model</a:t>
            </a:r>
            <a:endParaRPr lang="en-US" dirty="0">
              <a:solidFill>
                <a:schemeClr val="tx2">
                  <a:lumMod val="20000"/>
                  <a:lumOff val="80000"/>
                </a:schemeClr>
              </a:solidFill>
              <a:latin typeface="Century" panose="02040604050505020304" pitchFamily="18" charset="0"/>
            </a:endParaRPr>
          </a:p>
          <a:p>
            <a:pPr>
              <a:spcBef>
                <a:spcPts val="300"/>
              </a:spcBef>
              <a:spcAft>
                <a:spcPts val="800"/>
              </a:spcAft>
              <a:buFont typeface="Wingdings" panose="05000000000000000000" pitchFamily="2" charset="2"/>
              <a:buChar char="Ø"/>
            </a:pPr>
            <a:r>
              <a:rPr lang="en-US" dirty="0" smtClean="0">
                <a:solidFill>
                  <a:schemeClr val="tx2">
                    <a:lumMod val="20000"/>
                    <a:lumOff val="80000"/>
                  </a:schemeClr>
                </a:solidFill>
                <a:latin typeface="Century" panose="02040604050505020304" pitchFamily="18" charset="0"/>
              </a:rPr>
              <a:t>Conclusion</a:t>
            </a:r>
            <a:endParaRPr lang="en-US" dirty="0">
              <a:solidFill>
                <a:schemeClr val="tx2">
                  <a:lumMod val="20000"/>
                  <a:lumOff val="80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4212" y="685800"/>
            <a:ext cx="10380028" cy="1103812"/>
          </a:xfrm>
        </p:spPr>
        <p:txBody>
          <a:bodyPr>
            <a:normAutofit/>
          </a:bodyPr>
          <a:lstStyle/>
          <a:p>
            <a:pPr algn="ctr"/>
            <a:r>
              <a:rPr lang="en-US" sz="3600" dirty="0" smtClean="0"/>
              <a:t>Linear regression</a:t>
            </a:r>
            <a:endParaRPr lang="en-IN" sz="3600" dirty="0"/>
          </a:p>
        </p:txBody>
      </p:sp>
      <p:sp>
        <p:nvSpPr>
          <p:cNvPr id="8" name="Subtitle 7"/>
          <p:cNvSpPr>
            <a:spLocks noGrp="1"/>
          </p:cNvSpPr>
          <p:nvPr>
            <p:ph type="subTitle" idx="1"/>
          </p:nvPr>
        </p:nvSpPr>
        <p:spPr/>
        <p:txBody>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09" y="2380773"/>
            <a:ext cx="8608422" cy="3850209"/>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8" name="Content Placeholder 7"/>
          <p:cNvSpPr>
            <a:spLocks noGrp="1"/>
          </p:cNvSpPr>
          <p:nvPr>
            <p:ph idx="1"/>
          </p:nvPr>
        </p:nvSpPr>
        <p:spPr>
          <a:xfrm>
            <a:off x="684212" y="685800"/>
            <a:ext cx="9922828" cy="1195251"/>
          </a:xfrm>
        </p:spPr>
        <p:txBody>
          <a:bodyPr>
            <a:normAutofit/>
          </a:bodyPr>
          <a:lstStyle/>
          <a:p>
            <a:pPr marL="0" indent="0" algn="ctr">
              <a:buNone/>
            </a:pPr>
            <a:r>
              <a:rPr lang="en-US" sz="3600" dirty="0" smtClean="0">
                <a:solidFill>
                  <a:schemeClr val="tx2">
                    <a:lumMod val="20000"/>
                    <a:lumOff val="80000"/>
                  </a:schemeClr>
                </a:solidFill>
              </a:rPr>
              <a:t>RANDOM FOREST REGRESSION</a:t>
            </a:r>
            <a:endParaRPr lang="en-IN" sz="3600" dirty="0">
              <a:solidFill>
                <a:schemeClr val="tx2">
                  <a:lumMod val="20000"/>
                  <a:lumOff val="80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0" y="1995797"/>
            <a:ext cx="10119299" cy="3998601"/>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a:xfrm>
            <a:off x="684212" y="685800"/>
            <a:ext cx="8534400" cy="1273629"/>
          </a:xfrm>
        </p:spPr>
        <p:txBody>
          <a:bodyPr>
            <a:normAutofit/>
          </a:bodyPr>
          <a:lstStyle/>
          <a:p>
            <a:pPr marL="0" indent="0" algn="ctr">
              <a:buNone/>
            </a:pPr>
            <a:r>
              <a:rPr lang="en-US" sz="3600" dirty="0" smtClean="0">
                <a:solidFill>
                  <a:schemeClr val="tx2">
                    <a:lumMod val="20000"/>
                    <a:lumOff val="80000"/>
                  </a:schemeClr>
                </a:solidFill>
              </a:rPr>
              <a:t>DECISION TREE REGRESSION</a:t>
            </a:r>
            <a:endParaRPr lang="en-IN" sz="3600" dirty="0">
              <a:solidFill>
                <a:schemeClr val="tx2">
                  <a:lumMod val="20000"/>
                  <a:lumOff val="80000"/>
                </a:schemeClr>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6660"/>
          <a:stretch/>
        </p:blipFill>
        <p:spPr>
          <a:xfrm>
            <a:off x="1597964" y="1655872"/>
            <a:ext cx="8550662" cy="4338527"/>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363481" y="281092"/>
            <a:ext cx="8534400" cy="1507067"/>
          </a:xfrm>
        </p:spPr>
        <p:txBody>
          <a:bodyPr/>
          <a:lstStyle/>
          <a:p>
            <a:pPr algn="ctr"/>
            <a:r>
              <a:rPr lang="en-IN" dirty="0" smtClean="0"/>
              <a:t>XGB Regression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64" y="1788159"/>
            <a:ext cx="8190410" cy="4517136"/>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4002" y="381000"/>
            <a:ext cx="9829799" cy="743744"/>
          </a:xfrm>
        </p:spPr>
        <p:txBody>
          <a:bodyPr/>
          <a:lstStyle/>
          <a:p>
            <a:pPr algn="ctr"/>
            <a:r>
              <a:rPr lang="en-US" dirty="0" smtClean="0"/>
              <a:t>Gradient boosting regression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03" y="1345475"/>
            <a:ext cx="10232865" cy="4650376"/>
          </a:xfrm>
          <a:prstGeom prst="rect">
            <a:avLst/>
          </a:prstGeo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814841" y="294155"/>
            <a:ext cx="11176862" cy="1507067"/>
          </a:xfrm>
        </p:spPr>
        <p:txBody>
          <a:bodyPr/>
          <a:lstStyle/>
          <a:p>
            <a:pPr algn="ctr"/>
            <a:r>
              <a:rPr lang="en-IN" dirty="0"/>
              <a:t>Hyper Parameter </a:t>
            </a:r>
            <a:r>
              <a:rPr lang="en-IN" dirty="0" smtClean="0"/>
              <a:t>Tuning</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572" y="1471991"/>
            <a:ext cx="9142222" cy="5133273"/>
          </a:xfrm>
          <a:prstGeom prst="rect">
            <a:avLst/>
          </a:prstGeo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a:xfrm>
            <a:off x="1089161" y="193742"/>
            <a:ext cx="8534400" cy="1507067"/>
          </a:xfrm>
        </p:spPr>
        <p:txBody>
          <a:bodyPr>
            <a:normAutofit/>
          </a:bodyPr>
          <a:lstStyle/>
          <a:p>
            <a:pPr algn="ctr"/>
            <a:r>
              <a:rPr lang="en-IN" dirty="0"/>
              <a:t>Saving the model and </a:t>
            </a:r>
            <a:r>
              <a:rPr lang="en-IN" dirty="0" smtClean="0"/>
              <a:t>predictions</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108" y="1700809"/>
            <a:ext cx="8702168" cy="4927994"/>
          </a:xfr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A22-ECC5-4289-ADA2-7544542404A0}"/>
              </a:ext>
            </a:extLst>
          </p:cNvPr>
          <p:cNvSpPr>
            <a:spLocks noGrp="1"/>
          </p:cNvSpPr>
          <p:nvPr>
            <p:ph type="title"/>
          </p:nvPr>
        </p:nvSpPr>
        <p:spPr>
          <a:xfrm>
            <a:off x="1524002" y="381000"/>
            <a:ext cx="9829799" cy="959768"/>
          </a:xfrm>
        </p:spPr>
        <p:txBody>
          <a:bodyPr>
            <a:normAutofit fontScale="90000"/>
          </a:bodyPr>
          <a:lstStyle/>
          <a:p>
            <a:pPr algn="ctr"/>
            <a:r>
              <a:rPr lang="en-IN" sz="4000" dirty="0"/>
              <a:t>Ploting</a:t>
            </a:r>
            <a:r>
              <a:rPr lang="en-IN" dirty="0"/>
              <a:t> the predicted values v/s actual </a:t>
            </a:r>
            <a:r>
              <a:rPr lang="en-IN" dirty="0" smtClean="0"/>
              <a:t>values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91" y="1340768"/>
            <a:ext cx="8129819" cy="5337544"/>
          </a:xfrm>
          <a:prstGeom prst="rect">
            <a:avLst/>
          </a:prstGeom>
        </p:spPr>
      </p:pic>
    </p:spTree>
    <p:extLst>
      <p:ext uri="{BB962C8B-B14F-4D97-AF65-F5344CB8AC3E}">
        <p14:creationId xmlns:p14="http://schemas.microsoft.com/office/powerpoint/2010/main" val="34897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381000"/>
            <a:ext cx="9829799" cy="1319808"/>
          </a:xfrm>
        </p:spPr>
        <p:txBody>
          <a:bodyPr/>
          <a:lstStyle/>
          <a:p>
            <a:pPr algn="ctr"/>
            <a:r>
              <a:rPr lang="en-IN" dirty="0" smtClean="0"/>
              <a:t>Conclusion</a:t>
            </a:r>
            <a:endParaRPr lang="en-IN" dirty="0"/>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4002" y="1351614"/>
            <a:ext cx="9829799"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same.</a:t>
            </a:r>
            <a:r>
              <a:rPr lang="en-IN" sz="14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a:t>
            </a:r>
          </a:p>
          <a:p>
            <a:pPr>
              <a:lnSpc>
                <a:spcPct val="107000"/>
              </a:lnSpc>
              <a:spcBef>
                <a:spcPts val="300"/>
              </a:spcBef>
              <a:spcAft>
                <a:spcPts val="300"/>
              </a:spcAft>
              <a:buFont typeface="Wingdings" panose="05000000000000000000" pitchFamily="2" charset="2"/>
              <a:buChar char="ü"/>
            </a:pPr>
            <a:r>
              <a:rPr lang="en-IN" sz="14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4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400" dirty="0">
              <a:solidFill>
                <a:schemeClr val="tx2">
                  <a:lumMod val="20000"/>
                  <a:lumOff val="80000"/>
                </a:schemeClr>
              </a:solidFill>
            </a:endParaRPr>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971595" y="702249"/>
            <a:ext cx="8534400" cy="1507067"/>
          </a:xfrm>
        </p:spPr>
        <p:txBody>
          <a:bodyPr/>
          <a:lstStyle/>
          <a:p>
            <a:pPr algn="ctr"/>
            <a:r>
              <a:rPr lang="en-IN" dirty="0" smtClean="0"/>
              <a:t>Overview</a:t>
            </a:r>
            <a:endParaRPr lang="en-IN" dirty="0"/>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684212" y="117566"/>
            <a:ext cx="8534400" cy="6923314"/>
          </a:xfrm>
        </p:spPr>
        <p:txBody>
          <a:bodyPr/>
          <a:lstStyle/>
          <a:p>
            <a:pPr marL="0" indent="0">
              <a:buNone/>
            </a:pPr>
            <a:r>
              <a:rPr lang="en-US" sz="2400" dirty="0" smtClean="0">
                <a:solidFill>
                  <a:schemeClr val="tx2">
                    <a:lumMod val="20000"/>
                    <a:lumOff val="80000"/>
                  </a:schemeClr>
                </a:solidFill>
                <a:latin typeface="Century" panose="02040604050505020304" pitchFamily="18" charset="0"/>
              </a:rPr>
              <a:t> In </a:t>
            </a:r>
            <a:r>
              <a:rPr lang="en-US" sz="2400" dirty="0">
                <a:solidFill>
                  <a:schemeClr val="tx2">
                    <a:lumMod val="20000"/>
                    <a:lumOff val="80000"/>
                  </a:schemeClr>
                </a:solidFill>
                <a:latin typeface="Century" panose="02040604050505020304" pitchFamily="18" charset="0"/>
              </a:rPr>
              <a:t>this particular presentation we will be looking on:</a:t>
            </a:r>
          </a:p>
          <a:p>
            <a:pPr lvl="1"/>
            <a:r>
              <a:rPr lang="en-US" dirty="0">
                <a:solidFill>
                  <a:schemeClr val="tx2">
                    <a:lumMod val="20000"/>
                    <a:lumOff val="80000"/>
                  </a:schemeClr>
                </a:solidFill>
                <a:latin typeface="Century" panose="02040604050505020304" pitchFamily="18" charset="0"/>
              </a:rPr>
              <a:t>How to analyze the dataset of Used Car Price Prediction.</a:t>
            </a:r>
          </a:p>
          <a:p>
            <a:pPr lvl="1"/>
            <a:r>
              <a:rPr lang="en-US" dirty="0">
                <a:solidFill>
                  <a:schemeClr val="tx2">
                    <a:lumMod val="20000"/>
                    <a:lumOff val="80000"/>
                  </a:schemeClr>
                </a:solidFill>
                <a:latin typeface="Century" panose="02040604050505020304" pitchFamily="18" charset="0"/>
              </a:rPr>
              <a:t>What are the EDA steps in cleaning the dataset.</a:t>
            </a:r>
          </a:p>
          <a:p>
            <a:pPr lvl="1"/>
            <a:r>
              <a:rPr lang="en-US" dirty="0">
                <a:solidFill>
                  <a:schemeClr val="tx2">
                    <a:lumMod val="20000"/>
                    <a:lumOff val="80000"/>
                  </a:schemeClr>
                </a:solidFill>
                <a:latin typeface="Century" panose="02040604050505020304" pitchFamily="18" charset="0"/>
              </a:rPr>
              <a:t>Overall analysis on the problem.</a:t>
            </a:r>
          </a:p>
          <a:p>
            <a:pPr lvl="1"/>
            <a:r>
              <a:rPr lang="en-US" dirty="0">
                <a:solidFill>
                  <a:schemeClr val="tx2">
                    <a:lumMod val="20000"/>
                    <a:lumOff val="80000"/>
                  </a:schemeClr>
                </a:solidFill>
                <a:latin typeface="Century" panose="02040604050505020304" pitchFamily="18" charset="0"/>
              </a:rPr>
              <a:t>Model building from cleaned dataset.</a:t>
            </a:r>
          </a:p>
          <a:p>
            <a:pPr lvl="1"/>
            <a:r>
              <a:rPr lang="en-US" dirty="0">
                <a:solidFill>
                  <a:schemeClr val="tx2">
                    <a:lumMod val="20000"/>
                    <a:lumOff val="80000"/>
                  </a:schemeClr>
                </a:solidFill>
                <a:latin typeface="Century" panose="02040604050505020304" pitchFamily="18" charset="0"/>
              </a:rPr>
              <a:t>Predicting Used Car Price for saved best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036910" y="0"/>
            <a:ext cx="8446724" cy="1507067"/>
          </a:xfrm>
        </p:spPr>
        <p:txBody>
          <a:bodyPr/>
          <a:lstStyle/>
          <a:p>
            <a:pPr algn="ctr"/>
            <a:r>
              <a:rPr lang="en-IN" dirty="0"/>
              <a:t>Problem </a:t>
            </a:r>
            <a:r>
              <a:rPr lang="en-IN" dirty="0" smtClean="0"/>
              <a:t>Statement</a:t>
            </a:r>
            <a:endParaRPr lang="en-IN" dirty="0"/>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870860" y="1302553"/>
            <a:ext cx="9829799" cy="5040560"/>
          </a:xfrm>
        </p:spPr>
        <p:txBody>
          <a:bodyPr>
            <a:normAutofit lnSpcReduction="10000"/>
          </a:bodyPr>
          <a:lstStyle/>
          <a:p>
            <a:pPr>
              <a:buFont typeface="Wingdings" panose="05000000000000000000" pitchFamily="2" charset="2"/>
              <a:buChar char="ü"/>
            </a:pPr>
            <a:r>
              <a:rPr lang="en-US" sz="1800" dirty="0">
                <a:solidFill>
                  <a:schemeClr val="tx2">
                    <a:lumMod val="20000"/>
                    <a:lumOff val="80000"/>
                  </a:schemeClr>
                </a:solidFill>
                <a:latin typeface="Century" panose="020406040505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buFont typeface="Wingdings" panose="05000000000000000000" pitchFamily="2" charset="2"/>
              <a:buChar char="ü"/>
            </a:pPr>
            <a:r>
              <a:rPr lang="en-US" sz="1800" dirty="0">
                <a:solidFill>
                  <a:schemeClr val="tx2">
                    <a:lumMod val="20000"/>
                    <a:lumOff val="80000"/>
                  </a:schemeClr>
                </a:solidFill>
                <a:latin typeface="Century" panose="02040604050505020304" pitchFamily="18" charset="0"/>
              </a:rPr>
              <a:t>Data Collection Phase: You have to scrape at least 5000 used cars data. You can scrape more data as well, it’s up to you. more the data better the model In this section You need to scrape the data of used cars from websites (Olx, cardekho,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Try to include all types of cars in your data for example- SUV, Sedans, Coupe, minivan, </a:t>
            </a:r>
            <a:r>
              <a:rPr lang="en-US" sz="1800" dirty="0" smtClean="0">
                <a:solidFill>
                  <a:schemeClr val="tx2">
                    <a:lumMod val="20000"/>
                    <a:lumOff val="80000"/>
                  </a:schemeClr>
                </a:solidFill>
                <a:latin typeface="Century" panose="02040604050505020304" pitchFamily="18" charset="0"/>
              </a:rPr>
              <a:t>Hatchback</a:t>
            </a:r>
            <a:endParaRPr lang="en-US" sz="1800" dirty="0">
              <a:solidFill>
                <a:schemeClr val="tx2">
                  <a:lumMod val="20000"/>
                  <a:lumOff val="80000"/>
                </a:schemeClr>
              </a:solidFill>
              <a:latin typeface="Century" panose="02040604050505020304" pitchFamily="18" charset="0"/>
            </a:endParaRPr>
          </a:p>
          <a:p>
            <a:pPr>
              <a:buFont typeface="Wingdings" panose="05000000000000000000" pitchFamily="2" charset="2"/>
              <a:buChar char="ü"/>
            </a:pPr>
            <a:r>
              <a:rPr lang="en-US" sz="1800" dirty="0">
                <a:solidFill>
                  <a:schemeClr val="tx2">
                    <a:lumMod val="20000"/>
                    <a:lumOff val="80000"/>
                  </a:schemeClr>
                </a:solidFill>
                <a:latin typeface="Century" panose="02040604050505020304" pitchFamily="18" charset="0"/>
              </a:rPr>
              <a:t>Model Building Phase: After collecting the data, you need to build a machine learning model. Before model building do all data pre-processing steps. Try different models with different hyper parameters and select the best model</a:t>
            </a:r>
          </a:p>
          <a:p>
            <a:pPr>
              <a:buFont typeface="Wingdings" panose="05000000000000000000" pitchFamily="2" charset="2"/>
              <a:buChar char="ü"/>
            </a:pPr>
            <a:endParaRPr lang="en-IN" sz="2000"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a:xfrm>
            <a:off x="1010783" y="-202234"/>
            <a:ext cx="8534400" cy="1507067"/>
          </a:xfrm>
        </p:spPr>
        <p:txBody>
          <a:bodyPr/>
          <a:lstStyle/>
          <a:p>
            <a:pPr algn="ctr"/>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684212" y="685800"/>
            <a:ext cx="8534400" cy="5440680"/>
          </a:xfrm>
        </p:spPr>
        <p:txBody>
          <a:bodyPr>
            <a:normAutofit/>
          </a:bodyPr>
          <a:lstStyle/>
          <a:p>
            <a:pPr>
              <a:lnSpc>
                <a:spcPct val="107000"/>
              </a:lnSpc>
              <a:spcAft>
                <a:spcPts val="800"/>
              </a:spcAft>
            </a:pPr>
            <a:r>
              <a:rPr lang="en-IN" sz="2000" dirty="0">
                <a:solidFill>
                  <a:schemeClr val="tx2">
                    <a:lumMod val="20000"/>
                    <a:lumOff val="80000"/>
                  </a:schemeClr>
                </a:solidFill>
                <a:latin typeface="Century" panose="02040604050505020304" pitchFamily="18" charset="0"/>
              </a:rPr>
              <a:t> </a:t>
            </a:r>
            <a:r>
              <a:rPr lang="en-IN" sz="2000" spc="-5"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points in their life because they wanted to sell their car or buy a used car. In this process, it’s a big corner to pay too much or sell less than it’s market </a:t>
            </a:r>
            <a:r>
              <a:rPr lang="en-IN" sz="2000" spc="-5" dirty="0" smtClean="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value</a:t>
            </a:r>
            <a:endPar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spc="-5"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results of this study. If used car sellers better understand what makes a car desirable, what are the important features for a used car, then they may consider this knowledge and offer a better </a:t>
            </a:r>
            <a:r>
              <a:rPr lang="en-IN" sz="2000" spc="-5" dirty="0" smtClean="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service</a:t>
            </a:r>
            <a:endParaRPr lang="en-IN" sz="20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200"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lstStyle/>
          <a:p>
            <a:r>
              <a:rPr lang="en-IN" dirty="0"/>
              <a:t>What is 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14401" y="222070"/>
            <a:ext cx="10567850" cy="3905794"/>
          </a:xfrm>
        </p:spPr>
        <p:txBody>
          <a:bodyPr/>
          <a:lstStyle/>
          <a:p>
            <a:pPr marL="0" indent="0">
              <a:buNone/>
            </a:pPr>
            <a:r>
              <a:rPr lang="en-US" sz="2000" dirty="0" smtClean="0">
                <a:solidFill>
                  <a:schemeClr val="tx2">
                    <a:lumMod val="20000"/>
                    <a:lumOff val="80000"/>
                  </a:schemeClr>
                </a:solidFill>
                <a:latin typeface="Century" panose="02040604050505020304" pitchFamily="18" charset="0"/>
              </a:rPr>
              <a:t>The </a:t>
            </a:r>
            <a:r>
              <a:rPr lang="en-US" sz="2000" dirty="0">
                <a:solidFill>
                  <a:schemeClr val="tx2">
                    <a:lumMod val="20000"/>
                    <a:lumOff val="80000"/>
                  </a:schemeClr>
                </a:solidFill>
                <a:latin typeface="Century" panose="02040604050505020304" pitchFamily="18" charset="0"/>
              </a:rPr>
              <a:t>increased prices of new cars and the financial incapability of the customers to buy them, Used Car sales are on a </a:t>
            </a:r>
            <a:r>
              <a:rPr lang="en-US" sz="2000" b="1" dirty="0">
                <a:solidFill>
                  <a:schemeClr val="tx2">
                    <a:lumMod val="20000"/>
                    <a:lumOff val="80000"/>
                  </a:schemeClr>
                </a:solidFill>
                <a:latin typeface="Century" panose="02040604050505020304" pitchFamily="18" charset="0"/>
              </a:rPr>
              <a:t>global increase</a:t>
            </a:r>
            <a:r>
              <a:rPr lang="en-US" sz="2000" dirty="0">
                <a:solidFill>
                  <a:schemeClr val="tx2">
                    <a:lumMod val="20000"/>
                    <a:lumOff val="80000"/>
                  </a:schemeClr>
                </a:solidFill>
                <a:latin typeface="Century" panose="02040604050505020304" pitchFamily="18" charset="0"/>
              </a:rPr>
              <a:t>. Therefore, there is an urgent need for a Used Car Price Prediction system which effectively determines the worthiness of the car using a variety of features.</a:t>
            </a:r>
            <a:endParaRPr lang="en-IN" sz="2000" dirty="0">
              <a:solidFill>
                <a:schemeClr val="tx2">
                  <a:lumMod val="20000"/>
                  <a:lumOff val="80000"/>
                </a:schemeClr>
              </a:solidFill>
              <a:latin typeface="Century" panose="02040604050505020304" pitchFamily="18" charset="0"/>
            </a:endParaRPr>
          </a:p>
        </p:txBody>
      </p:sp>
      <p:sp>
        <p:nvSpPr>
          <p:cNvPr id="4" name="Content Placeholder 3"/>
          <p:cNvSpPr>
            <a:spLocks noGrp="1"/>
          </p:cNvSpPr>
          <p:nvPr>
            <p:ph sz="half" idx="2"/>
          </p:nvPr>
        </p:nvSpPr>
        <p:spPr>
          <a:xfrm flipH="1">
            <a:off x="10742612" y="685801"/>
            <a:ext cx="611189" cy="3442062"/>
          </a:xfrm>
        </p:spPr>
        <p:txBody>
          <a:bodyPr/>
          <a:lstStyle/>
          <a:p>
            <a:endParaRPr lang="en-IN" dirty="0"/>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a:xfrm>
            <a:off x="1102224" y="111274"/>
            <a:ext cx="8534400" cy="1507067"/>
          </a:xfrm>
        </p:spPr>
        <p:txBody>
          <a:bodyPr/>
          <a:lstStyle/>
          <a:p>
            <a:pPr algn="ctr"/>
            <a:r>
              <a:rPr lang="en-IN" dirty="0"/>
              <a:t>Importance of Used Car Price </a:t>
            </a:r>
            <a:r>
              <a:rPr lang="en-IN" dirty="0" smtClean="0"/>
              <a:t>Prediction</a:t>
            </a:r>
            <a:endParaRPr lang="en-IN" dirty="0"/>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102224" y="1254034"/>
            <a:ext cx="9530942" cy="5343318"/>
          </a:xfrm>
        </p:spPr>
        <p:txBody>
          <a:bodyPr>
            <a:normAutofit/>
          </a:bodyPr>
          <a:lstStyle/>
          <a:p>
            <a:pPr marL="0" indent="0">
              <a:buNone/>
            </a:pPr>
            <a:r>
              <a:rPr lang="en-IN" sz="1900" spc="-5" dirty="0" smtClean="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The </a:t>
            </a:r>
            <a:r>
              <a:rPr lang="en-IN" sz="1900" spc="-5"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a:t>
            </a:r>
            <a:r>
              <a:rPr lang="en-IN" sz="1900" spc="-5" dirty="0" smtClean="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selling</a:t>
            </a:r>
            <a:endParaRPr lang="en-IN" sz="19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000" dirty="0">
              <a:solidFill>
                <a:schemeClr val="tx2">
                  <a:lumMod val="20000"/>
                  <a:lumOff val="80000"/>
                </a:schemeClr>
              </a:solidFill>
              <a:latin typeface="Century" panose="02040604050505020304" pitchFamily="18" charset="0"/>
            </a:endParaRPr>
          </a:p>
        </p:txBody>
      </p:sp>
      <p:sp>
        <p:nvSpPr>
          <p:cNvPr id="4" name="Content Placeholder 3"/>
          <p:cNvSpPr>
            <a:spLocks noGrp="1"/>
          </p:cNvSpPr>
          <p:nvPr>
            <p:ph sz="half" idx="2"/>
          </p:nvPr>
        </p:nvSpPr>
        <p:spPr>
          <a:xfrm>
            <a:off x="9636624" y="685801"/>
            <a:ext cx="1105988" cy="2279468"/>
          </a:xfrm>
        </p:spPr>
        <p:txBody>
          <a:bodyPr>
            <a:normAutofit/>
          </a:bodyPr>
          <a:lstStyle/>
          <a:p>
            <a:endParaRPr lang="en-IN" dirty="0"/>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a:xfrm>
            <a:off x="1167538" y="163526"/>
            <a:ext cx="8534400" cy="1507067"/>
          </a:xfrm>
        </p:spPr>
        <p:txBody>
          <a:bodyPr/>
          <a:lstStyle/>
          <a:p>
            <a:pPr algn="ctr"/>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167538" y="1106610"/>
            <a:ext cx="9829799" cy="5085184"/>
          </a:xfrm>
        </p:spPr>
        <p:txBody>
          <a:bodyPr>
            <a:noAutofit/>
          </a:bodyPr>
          <a:lstStyle/>
          <a:p>
            <a:pPr marL="342900" indent="-342900">
              <a:lnSpc>
                <a:spcPct val="107000"/>
              </a:lnSpc>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cs typeface="Calibri" panose="020F0502020204030204" pitchFamily="34" charset="0"/>
              </a:rPr>
              <a:t> </a:t>
            </a:r>
            <a:r>
              <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As a first step I have scrapped all the required information from cardekho website.</a:t>
            </a:r>
          </a:p>
          <a:p>
            <a:pPr marL="342900" indent="-342900">
              <a:lnSpc>
                <a:spcPct val="107000"/>
              </a:lnSpc>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I have imported required libraries and I have imported the dataset which was in excel format. </a:t>
            </a:r>
          </a:p>
          <a:p>
            <a:pPr marL="342900" indent="-342900">
              <a:lnSpc>
                <a:spcPct val="107000"/>
              </a:lnSpc>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rPr>
              <a:t>Then I did all th</a:t>
            </a:r>
            <a:r>
              <a:rPr lang="en-IN" sz="18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e  statistical analysis like checking shape, nunique, value counts, info </a:t>
            </a:r>
            <a:r>
              <a:rPr lang="en-IN" sz="1800" dirty="0" smtClean="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etc</a:t>
            </a:r>
            <a:r>
              <a:rPr lang="en-IN" sz="18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a:t>
            </a:r>
            <a:endPar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imputation technique.</a:t>
            </a:r>
            <a:endPar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I have also dropped Unnamed:0, cargo_volume and Insp_score column as I found they are useless.</a:t>
            </a:r>
            <a:endPar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solidFill>
                  <a:schemeClr val="tx2">
                    <a:lumMod val="20000"/>
                    <a:lumOff val="80000"/>
                  </a:schemeClr>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all the columns and I have extracted useful information from the raw dataset. Thinking that this data will help us more than raw data.</a:t>
            </a:r>
            <a:endParaRPr lang="en-IN" sz="1800" dirty="0">
              <a:solidFill>
                <a:schemeClr val="tx2">
                  <a:lumMod val="20000"/>
                  <a:lumOff val="80000"/>
                </a:schemeClr>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fontScale="90000"/>
          </a:bodyPr>
          <a:lstStyle/>
          <a:p>
            <a:pPr algn="ctr"/>
            <a:r>
              <a:rPr lang="en-IN" dirty="0"/>
              <a:t>Univariate Visualization of numerical </a:t>
            </a:r>
            <a:r>
              <a:rPr lang="en-IN" dirty="0" smtClean="0"/>
              <a:t>columns</a:t>
            </a:r>
            <a:endParaRPr lang="en-IN" dirty="0"/>
          </a:p>
        </p:txBody>
      </p:sp>
      <p:pic>
        <p:nvPicPr>
          <p:cNvPr id="1026" name="Picture 2">
            <a:extLst>
              <a:ext uri="{FF2B5EF4-FFF2-40B4-BE49-F238E27FC236}">
                <a16:creationId xmlns:a16="http://schemas.microsoft.com/office/drawing/2014/main" id="{609AB715-970E-4D95-82F4-79B56825A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6" y="836712"/>
            <a:ext cx="11057680"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114</TotalTime>
  <Words>1773</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Century</vt:lpstr>
      <vt:lpstr>Century Gothic</vt:lpstr>
      <vt:lpstr>Times New Roman</vt:lpstr>
      <vt:lpstr>Wingdings</vt:lpstr>
      <vt:lpstr>Wingdings 3</vt:lpstr>
      <vt:lpstr>Slice</vt:lpstr>
      <vt:lpstr>Used Car Price Prediction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VizualizatiION</vt:lpstr>
      <vt:lpstr>Observations</vt:lpstr>
      <vt:lpstr>Bivariate Visualization</vt:lpstr>
      <vt:lpstr>Bivariate Visualization</vt:lpstr>
      <vt:lpstr>Observations</vt:lpstr>
      <vt:lpstr>Bivariate Visualization</vt:lpstr>
      <vt:lpstr>Observations</vt:lpstr>
      <vt:lpstr>Analysis</vt:lpstr>
      <vt:lpstr>Data Cleaning Steps</vt:lpstr>
      <vt:lpstr>Model Building</vt:lpstr>
      <vt:lpstr>Linear regression</vt:lpstr>
      <vt:lpstr>PowerPoint Presentation</vt:lpstr>
      <vt:lpstr>PowerPoint Presentation</vt:lpstr>
      <vt:lpstr>XGB Regression</vt:lpstr>
      <vt:lpstr>Gradient boosting regression</vt:lpstr>
      <vt:lpstr>Hyper Parameter Tuning</vt:lpstr>
      <vt:lpstr>Saving the model and predictions</vt:lpstr>
      <vt:lpstr>Ploting the predicted values v/s actual 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Meet Mehta</dc:creator>
  <cp:lastModifiedBy>RAJIT</cp:lastModifiedBy>
  <cp:revision>8</cp:revision>
  <dcterms:created xsi:type="dcterms:W3CDTF">2021-11-11T15:23:46Z</dcterms:created>
  <dcterms:modified xsi:type="dcterms:W3CDTF">2022-02-23T17:45:45Z</dcterms:modified>
</cp:coreProperties>
</file>