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8" r:id="rId11"/>
    <p:sldId id="264" r:id="rId12"/>
    <p:sldId id="269" r:id="rId13"/>
    <p:sldId id="265" r:id="rId14"/>
    <p:sldId id="270" r:id="rId15"/>
    <p:sldId id="266"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9" d="100"/>
          <a:sy n="69" d="100"/>
        </p:scale>
        <p:origin x="6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Flight price prediction</a:t>
            </a:r>
            <a:endParaRPr lang="en-IN"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3090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From the first graph on the previous slide we observe </a:t>
            </a:r>
            <a:r>
              <a:rPr lang="en-US" dirty="0" smtClean="0"/>
              <a:t>that </a:t>
            </a:r>
            <a:r>
              <a:rPr lang="en-US" dirty="0"/>
              <a:t>m</a:t>
            </a:r>
            <a:r>
              <a:rPr lang="en-US" dirty="0" smtClean="0"/>
              <a:t>ost </a:t>
            </a:r>
            <a:r>
              <a:rPr lang="en-US" dirty="0"/>
              <a:t>of the flights have 1 stop and very few flights have 4 stops between the source and destination</a:t>
            </a:r>
            <a:r>
              <a:rPr lang="en-US" dirty="0" smtClean="0"/>
              <a:t>.</a:t>
            </a:r>
            <a:endParaRPr lang="en-US" dirty="0"/>
          </a:p>
          <a:p>
            <a:r>
              <a:rPr lang="en-US" dirty="0" smtClean="0"/>
              <a:t>From the second graph on the previous slide we observe that most of the flights do not have any additional information</a:t>
            </a:r>
            <a:r>
              <a:rPr lang="en-US" dirty="0"/>
              <a:t/>
            </a:r>
            <a:br>
              <a:rPr lang="en-US" dirty="0"/>
            </a:br>
            <a:endParaRPr lang="en-IN" dirty="0"/>
          </a:p>
        </p:txBody>
      </p:sp>
    </p:spTree>
    <p:extLst>
      <p:ext uri="{BB962C8B-B14F-4D97-AF65-F5344CB8AC3E}">
        <p14:creationId xmlns:p14="http://schemas.microsoft.com/office/powerpoint/2010/main" val="327895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18518"/>
            <a:ext cx="9905998" cy="739227"/>
          </a:xfrm>
        </p:spPr>
        <p:txBody>
          <a:bodyPr/>
          <a:lstStyle/>
          <a:p>
            <a:pPr algn="ctr"/>
            <a:r>
              <a:rPr lang="en-US" dirty="0" smtClean="0"/>
              <a:t>Visualization(bivariate)</a:t>
            </a:r>
            <a:endParaRPr lang="en-IN" dirty="0"/>
          </a:p>
        </p:txBody>
      </p:sp>
      <p:pic>
        <p:nvPicPr>
          <p:cNvPr id="6" name="Content Placeholder 5"/>
          <p:cNvPicPr>
            <a:picLocks noGrp="1" noChangeAspect="1"/>
          </p:cNvPicPr>
          <p:nvPr>
            <p:ph idx="1"/>
          </p:nvPr>
        </p:nvPicPr>
        <p:blipFill>
          <a:blip r:embed="rId2"/>
          <a:stretch>
            <a:fillRect/>
          </a:stretch>
        </p:blipFill>
        <p:spPr>
          <a:xfrm>
            <a:off x="564502" y="2244437"/>
            <a:ext cx="6469116" cy="2382982"/>
          </a:xfrm>
          <a:prstGeom prst="rect">
            <a:avLst/>
          </a:prstGeom>
        </p:spPr>
      </p:pic>
      <p:pic>
        <p:nvPicPr>
          <p:cNvPr id="7" name="Picture 6"/>
          <p:cNvPicPr>
            <a:picLocks noChangeAspect="1"/>
          </p:cNvPicPr>
          <p:nvPr/>
        </p:nvPicPr>
        <p:blipFill>
          <a:blip r:embed="rId3"/>
          <a:stretch>
            <a:fillRect/>
          </a:stretch>
        </p:blipFill>
        <p:spPr>
          <a:xfrm>
            <a:off x="7033618" y="1793730"/>
            <a:ext cx="4886325" cy="3686175"/>
          </a:xfrm>
          <a:prstGeom prst="rect">
            <a:avLst/>
          </a:prstGeom>
        </p:spPr>
      </p:pic>
    </p:spTree>
    <p:extLst>
      <p:ext uri="{BB962C8B-B14F-4D97-AF65-F5344CB8AC3E}">
        <p14:creationId xmlns:p14="http://schemas.microsoft.com/office/powerpoint/2010/main" val="193312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The first graph from the previous slide we </a:t>
            </a:r>
            <a:r>
              <a:rPr lang="en-US" dirty="0"/>
              <a:t>that Jet Airways is most expensive Airline followed by Multiple carriers followed by Air </a:t>
            </a:r>
            <a:r>
              <a:rPr lang="en-US" dirty="0" smtClean="0"/>
              <a:t>India. </a:t>
            </a:r>
            <a:r>
              <a:rPr lang="en-US" dirty="0" err="1" smtClean="0"/>
              <a:t>Trujet</a:t>
            </a:r>
            <a:r>
              <a:rPr lang="en-US" dirty="0" smtClean="0"/>
              <a:t> </a:t>
            </a:r>
            <a:r>
              <a:rPr lang="en-US" dirty="0"/>
              <a:t>and </a:t>
            </a:r>
            <a:r>
              <a:rPr lang="en-US" dirty="0" err="1"/>
              <a:t>Spicejet</a:t>
            </a:r>
            <a:r>
              <a:rPr lang="en-US" dirty="0"/>
              <a:t> have low ticket prices compared to the other </a:t>
            </a:r>
            <a:r>
              <a:rPr lang="en-US" dirty="0" smtClean="0"/>
              <a:t>Airlines.</a:t>
            </a:r>
          </a:p>
          <a:p>
            <a:r>
              <a:rPr lang="en-US" dirty="0" smtClean="0"/>
              <a:t>From the second graph on the previous slide we observe that </a:t>
            </a:r>
            <a:r>
              <a:rPr lang="en-US" dirty="0"/>
              <a:t>t</a:t>
            </a:r>
            <a:r>
              <a:rPr lang="en-US" dirty="0" smtClean="0"/>
              <a:t>he </a:t>
            </a:r>
            <a:r>
              <a:rPr lang="en-US" dirty="0"/>
              <a:t>ticket price is the highest when the destination is </a:t>
            </a:r>
            <a:r>
              <a:rPr lang="en-US" dirty="0" smtClean="0"/>
              <a:t>Cochin</a:t>
            </a:r>
            <a:r>
              <a:rPr lang="en-US" dirty="0"/>
              <a:t/>
            </a:r>
            <a:br>
              <a:rPr lang="en-US" dirty="0"/>
            </a:br>
            <a:endParaRPr lang="en-IN" dirty="0"/>
          </a:p>
        </p:txBody>
      </p:sp>
    </p:spTree>
    <p:extLst>
      <p:ext uri="{BB962C8B-B14F-4D97-AF65-F5344CB8AC3E}">
        <p14:creationId xmlns:p14="http://schemas.microsoft.com/office/powerpoint/2010/main" val="225819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31221"/>
            <a:ext cx="4192531" cy="3170959"/>
          </a:xfrm>
          <a:prstGeom prst="rect">
            <a:avLst/>
          </a:prstGeom>
        </p:spPr>
      </p:pic>
      <p:pic>
        <p:nvPicPr>
          <p:cNvPr id="5" name="Picture 4"/>
          <p:cNvPicPr>
            <a:picLocks noChangeAspect="1"/>
          </p:cNvPicPr>
          <p:nvPr/>
        </p:nvPicPr>
        <p:blipFill>
          <a:blip r:embed="rId3"/>
          <a:stretch>
            <a:fillRect/>
          </a:stretch>
        </p:blipFill>
        <p:spPr>
          <a:xfrm>
            <a:off x="4251845" y="431221"/>
            <a:ext cx="4111105" cy="4247340"/>
          </a:xfrm>
          <a:prstGeom prst="rect">
            <a:avLst/>
          </a:prstGeom>
        </p:spPr>
      </p:pic>
      <p:pic>
        <p:nvPicPr>
          <p:cNvPr id="6" name="Picture 5"/>
          <p:cNvPicPr>
            <a:picLocks noChangeAspect="1"/>
          </p:cNvPicPr>
          <p:nvPr/>
        </p:nvPicPr>
        <p:blipFill>
          <a:blip r:embed="rId4"/>
          <a:stretch>
            <a:fillRect/>
          </a:stretch>
        </p:blipFill>
        <p:spPr>
          <a:xfrm>
            <a:off x="8252114" y="540327"/>
            <a:ext cx="3829050" cy="3186546"/>
          </a:xfrm>
          <a:prstGeom prst="rect">
            <a:avLst/>
          </a:prstGeom>
        </p:spPr>
      </p:pic>
    </p:spTree>
    <p:extLst>
      <p:ext uri="{BB962C8B-B14F-4D97-AF65-F5344CB8AC3E}">
        <p14:creationId xmlns:p14="http://schemas.microsoft.com/office/powerpoint/2010/main" val="380546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From the first graph on the previous slide </a:t>
            </a:r>
            <a:r>
              <a:rPr lang="en-US" dirty="0"/>
              <a:t>w</a:t>
            </a:r>
            <a:r>
              <a:rPr lang="en-US" dirty="0" smtClean="0"/>
              <a:t>e </a:t>
            </a:r>
            <a:r>
              <a:rPr lang="en-US" dirty="0"/>
              <a:t>can see that when there are 4 stops the price of the ticket is the highest and when there are no stops the price the price of the ticket is the least</a:t>
            </a:r>
          </a:p>
          <a:p>
            <a:r>
              <a:rPr lang="en-US" dirty="0" smtClean="0"/>
              <a:t>From the second graph on the previous slide we observe the following</a:t>
            </a:r>
          </a:p>
          <a:p>
            <a:pPr lvl="1"/>
            <a:r>
              <a:rPr lang="en-US" dirty="0"/>
              <a:t>The price of Business class tickets is the highest.</a:t>
            </a:r>
          </a:p>
          <a:p>
            <a:pPr lvl="1"/>
            <a:r>
              <a:rPr lang="en-US" dirty="0"/>
              <a:t>When there is no </a:t>
            </a:r>
            <a:r>
              <a:rPr lang="en-US" dirty="0" err="1" smtClean="0"/>
              <a:t>checkin</a:t>
            </a:r>
            <a:r>
              <a:rPr lang="en-US" dirty="0" smtClean="0"/>
              <a:t> </a:t>
            </a:r>
            <a:r>
              <a:rPr lang="en-US" dirty="0"/>
              <a:t>baggage the price of the ticket is the least</a:t>
            </a:r>
            <a:r>
              <a:rPr lang="en-US" dirty="0" smtClean="0"/>
              <a:t>.</a:t>
            </a:r>
            <a:endParaRPr lang="en-IN" dirty="0" smtClean="0"/>
          </a:p>
          <a:p>
            <a:r>
              <a:rPr lang="en-US" dirty="0" smtClean="0"/>
              <a:t>From the third graph we can observe that </a:t>
            </a:r>
            <a:r>
              <a:rPr lang="en-US" dirty="0"/>
              <a:t>Departure hour doesn't impact the ticket price </a:t>
            </a:r>
            <a:r>
              <a:rPr lang="en-US" dirty="0" smtClean="0"/>
              <a:t>much</a:t>
            </a:r>
            <a:r>
              <a:rPr lang="en-US" dirty="0"/>
              <a:t/>
            </a:r>
            <a:br>
              <a:rPr lang="en-US" dirty="0"/>
            </a:br>
            <a:endParaRPr lang="en-US" dirty="0"/>
          </a:p>
        </p:txBody>
      </p:sp>
    </p:spTree>
    <p:extLst>
      <p:ext uri="{BB962C8B-B14F-4D97-AF65-F5344CB8AC3E}">
        <p14:creationId xmlns:p14="http://schemas.microsoft.com/office/powerpoint/2010/main" val="239363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892" y="679738"/>
            <a:ext cx="4886325" cy="4362450"/>
          </a:xfrm>
          <a:prstGeom prst="rect">
            <a:avLst/>
          </a:prstGeom>
        </p:spPr>
      </p:pic>
      <p:pic>
        <p:nvPicPr>
          <p:cNvPr id="3" name="Picture 2"/>
          <p:cNvPicPr>
            <a:picLocks noChangeAspect="1"/>
          </p:cNvPicPr>
          <p:nvPr/>
        </p:nvPicPr>
        <p:blipFill>
          <a:blip r:embed="rId3"/>
          <a:stretch>
            <a:fillRect/>
          </a:stretch>
        </p:blipFill>
        <p:spPr>
          <a:xfrm>
            <a:off x="5703310" y="645101"/>
            <a:ext cx="4886325" cy="4019550"/>
          </a:xfrm>
          <a:prstGeom prst="rect">
            <a:avLst/>
          </a:prstGeom>
        </p:spPr>
      </p:pic>
    </p:spTree>
    <p:extLst>
      <p:ext uri="{BB962C8B-B14F-4D97-AF65-F5344CB8AC3E}">
        <p14:creationId xmlns:p14="http://schemas.microsoft.com/office/powerpoint/2010/main" val="185398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42110" y="304800"/>
            <a:ext cx="10737272" cy="6276109"/>
          </a:xfrm>
        </p:spPr>
        <p:txBody>
          <a:bodyPr>
            <a:normAutofit/>
          </a:bodyPr>
          <a:lstStyle/>
          <a:p>
            <a:r>
              <a:rPr lang="en-US" dirty="0" smtClean="0"/>
              <a:t>From the first graph on the previous slide we can observe the following</a:t>
            </a:r>
          </a:p>
          <a:p>
            <a:pPr lvl="1"/>
            <a:r>
              <a:rPr lang="en-US" dirty="0"/>
              <a:t>Jet Airways flights with the destination as Delhi have the highest ticket price.</a:t>
            </a:r>
          </a:p>
          <a:p>
            <a:pPr lvl="1"/>
            <a:r>
              <a:rPr lang="en-US" dirty="0"/>
              <a:t>Indigo flights with the destination as Cochin has the highest price.</a:t>
            </a:r>
          </a:p>
          <a:p>
            <a:pPr lvl="1"/>
            <a:r>
              <a:rPr lang="en-US" dirty="0"/>
              <a:t>Air India flights with the destination as Bangalore have the highest ticket price.</a:t>
            </a:r>
          </a:p>
          <a:p>
            <a:pPr lvl="1"/>
            <a:r>
              <a:rPr lang="en-US" dirty="0" err="1"/>
              <a:t>SpiceJet</a:t>
            </a:r>
            <a:r>
              <a:rPr lang="en-US" dirty="0"/>
              <a:t> ticket price is the highest when the destination is Cochin</a:t>
            </a:r>
          </a:p>
          <a:p>
            <a:pPr lvl="1"/>
            <a:r>
              <a:rPr lang="en-US" dirty="0" err="1"/>
              <a:t>GoAir</a:t>
            </a:r>
            <a:r>
              <a:rPr lang="en-US" dirty="0"/>
              <a:t> ticket prices are almost he same when the destination is Cochin/</a:t>
            </a:r>
            <a:r>
              <a:rPr lang="en-US" dirty="0" err="1"/>
              <a:t>Banglore</a:t>
            </a:r>
            <a:endParaRPr lang="en-US" dirty="0"/>
          </a:p>
          <a:p>
            <a:pPr lvl="1"/>
            <a:r>
              <a:rPr lang="en-US" dirty="0" err="1"/>
              <a:t>Vistara</a:t>
            </a:r>
            <a:r>
              <a:rPr lang="en-US" dirty="0"/>
              <a:t> ticket prices is the highest when the destination is Hyderabad</a:t>
            </a:r>
          </a:p>
          <a:p>
            <a:pPr lvl="1"/>
            <a:r>
              <a:rPr lang="en-US" dirty="0"/>
              <a:t>Air Asia ticket price is the highest when the destination is Cochin</a:t>
            </a:r>
          </a:p>
          <a:p>
            <a:r>
              <a:rPr lang="en-US" dirty="0" smtClean="0"/>
              <a:t>From the second graph we can observe the following</a:t>
            </a:r>
          </a:p>
          <a:p>
            <a:pPr lvl="1"/>
            <a:r>
              <a:rPr lang="en-US" dirty="0"/>
              <a:t>The flights with 4 stops and the source as Bangalore has the highest ticket price.</a:t>
            </a:r>
          </a:p>
          <a:p>
            <a:pPr lvl="1"/>
            <a:r>
              <a:rPr lang="en-US" dirty="0"/>
              <a:t>Only non-stop flights start from Chennai.</a:t>
            </a:r>
          </a:p>
          <a:p>
            <a:pPr lvl="1"/>
            <a:r>
              <a:rPr lang="en-US" dirty="0"/>
              <a:t>The price of tickets is highest when there are 2 stops are source of the flight is from Mumbai</a:t>
            </a:r>
            <a:r>
              <a:rPr lang="en-US" dirty="0" smtClean="0"/>
              <a:t>.</a:t>
            </a:r>
            <a:endParaRPr lang="en-US" dirty="0"/>
          </a:p>
        </p:txBody>
      </p:sp>
    </p:spTree>
    <p:extLst>
      <p:ext uri="{BB962C8B-B14F-4D97-AF65-F5344CB8AC3E}">
        <p14:creationId xmlns:p14="http://schemas.microsoft.com/office/powerpoint/2010/main" val="197946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building</a:t>
            </a:r>
            <a:endParaRPr lang="en-IN" dirty="0"/>
          </a:p>
        </p:txBody>
      </p:sp>
      <p:sp>
        <p:nvSpPr>
          <p:cNvPr id="3" name="Content Placeholder 2"/>
          <p:cNvSpPr>
            <a:spLocks noGrp="1"/>
          </p:cNvSpPr>
          <p:nvPr>
            <p:ph idx="1"/>
          </p:nvPr>
        </p:nvSpPr>
        <p:spPr/>
        <p:txBody>
          <a:bodyPr>
            <a:normAutofit lnSpcReduction="10000"/>
          </a:bodyPr>
          <a:lstStyle/>
          <a:p>
            <a:r>
              <a:rPr lang="en-US" dirty="0" smtClean="0"/>
              <a:t>In this project, “Price” is out target variable and it is continuous so I have used different Regression algorithms to find the best model to predict the price of the flight ticket</a:t>
            </a:r>
          </a:p>
          <a:p>
            <a:r>
              <a:rPr lang="en-US" dirty="0" smtClean="0"/>
              <a:t>I have used the following models:</a:t>
            </a:r>
          </a:p>
          <a:p>
            <a:pPr lvl="1"/>
            <a:r>
              <a:rPr lang="en-US" dirty="0" smtClean="0"/>
              <a:t>Random Forest Regression</a:t>
            </a:r>
          </a:p>
          <a:p>
            <a:pPr lvl="1"/>
            <a:r>
              <a:rPr lang="en-US" dirty="0" smtClean="0"/>
              <a:t>Decision Tree Regression</a:t>
            </a:r>
          </a:p>
          <a:p>
            <a:pPr lvl="1"/>
            <a:r>
              <a:rPr lang="en-US" dirty="0" smtClean="0"/>
              <a:t>Gradient Boosting Regression</a:t>
            </a:r>
          </a:p>
          <a:p>
            <a:pPr lvl="1"/>
            <a:r>
              <a:rPr lang="en-US" dirty="0" smtClean="0"/>
              <a:t>XGB Regression</a:t>
            </a:r>
            <a:endParaRPr lang="en-IN" dirty="0"/>
          </a:p>
        </p:txBody>
      </p:sp>
    </p:spTree>
    <p:extLst>
      <p:ext uri="{BB962C8B-B14F-4D97-AF65-F5344CB8AC3E}">
        <p14:creationId xmlns:p14="http://schemas.microsoft.com/office/powerpoint/2010/main" val="153364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53526" y="618518"/>
            <a:ext cx="5001165" cy="5544899"/>
          </a:xfrm>
          <a:prstGeom prst="rect">
            <a:avLst/>
          </a:prstGeom>
        </p:spPr>
      </p:pic>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3"/>
          <a:stretch>
            <a:fillRect/>
          </a:stretch>
        </p:blipFill>
        <p:spPr>
          <a:xfrm>
            <a:off x="1141413" y="618518"/>
            <a:ext cx="4944025" cy="5544899"/>
          </a:xfrm>
          <a:prstGeom prst="rect">
            <a:avLst/>
          </a:prstGeom>
        </p:spPr>
      </p:pic>
    </p:spTree>
    <p:extLst>
      <p:ext uri="{BB962C8B-B14F-4D97-AF65-F5344CB8AC3E}">
        <p14:creationId xmlns:p14="http://schemas.microsoft.com/office/powerpoint/2010/main" val="88007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93101" y="618518"/>
            <a:ext cx="5203096" cy="5796137"/>
          </a:xfrm>
          <a:prstGeom prst="rect">
            <a:avLst/>
          </a:prstGeom>
        </p:spPr>
      </p:pic>
      <p:pic>
        <p:nvPicPr>
          <p:cNvPr id="5" name="Picture 4"/>
          <p:cNvPicPr>
            <a:picLocks noChangeAspect="1"/>
          </p:cNvPicPr>
          <p:nvPr/>
        </p:nvPicPr>
        <p:blipFill>
          <a:blip r:embed="rId3"/>
          <a:stretch>
            <a:fillRect/>
          </a:stretch>
        </p:blipFill>
        <p:spPr>
          <a:xfrm>
            <a:off x="6479164" y="618518"/>
            <a:ext cx="5186363" cy="5801511"/>
          </a:xfrm>
          <a:prstGeom prst="rect">
            <a:avLst/>
          </a:prstGeom>
        </p:spPr>
      </p:pic>
    </p:spTree>
    <p:extLst>
      <p:ext uri="{BB962C8B-B14F-4D97-AF65-F5344CB8AC3E}">
        <p14:creationId xmlns:p14="http://schemas.microsoft.com/office/powerpoint/2010/main" val="323704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IN" dirty="0"/>
          </a:p>
        </p:txBody>
      </p:sp>
      <p:sp>
        <p:nvSpPr>
          <p:cNvPr id="3" name="Content Placeholder 2"/>
          <p:cNvSpPr>
            <a:spLocks noGrp="1"/>
          </p:cNvSpPr>
          <p:nvPr>
            <p:ph idx="1"/>
          </p:nvPr>
        </p:nvSpPr>
        <p:spPr>
          <a:xfrm>
            <a:off x="803564" y="1620982"/>
            <a:ext cx="10640291" cy="4918363"/>
          </a:xfrm>
        </p:spPr>
        <p:txBody>
          <a:bodyPr>
            <a:normAutofit lnSpcReduction="10000"/>
          </a:bodyPr>
          <a:lstStyle/>
          <a:p>
            <a:r>
              <a:rPr lang="en-US" dirty="0" smtClean="0"/>
              <a:t>Overview</a:t>
            </a:r>
          </a:p>
          <a:p>
            <a:r>
              <a:rPr lang="en-US" dirty="0" smtClean="0"/>
              <a:t>Problem Statement</a:t>
            </a:r>
          </a:p>
          <a:p>
            <a:r>
              <a:rPr lang="en-US" dirty="0" smtClean="0"/>
              <a:t>What is Flight Price Prediction</a:t>
            </a:r>
          </a:p>
          <a:p>
            <a:r>
              <a:rPr lang="en-US" dirty="0" smtClean="0"/>
              <a:t>Exploratory data analysis</a:t>
            </a:r>
          </a:p>
          <a:p>
            <a:r>
              <a:rPr lang="en-US" dirty="0" smtClean="0"/>
              <a:t>Visualization</a:t>
            </a:r>
          </a:p>
          <a:p>
            <a:r>
              <a:rPr lang="en-US" dirty="0" smtClean="0"/>
              <a:t>Model Building</a:t>
            </a:r>
          </a:p>
          <a:p>
            <a:r>
              <a:rPr lang="en-US" dirty="0" smtClean="0"/>
              <a:t>Hyper parameter tuning</a:t>
            </a:r>
          </a:p>
          <a:p>
            <a:r>
              <a:rPr lang="en-US" dirty="0" smtClean="0"/>
              <a:t>Saving the Model</a:t>
            </a:r>
          </a:p>
          <a:p>
            <a:r>
              <a:rPr lang="en-US" dirty="0" smtClean="0"/>
              <a:t>Conclusion</a:t>
            </a:r>
          </a:p>
          <a:p>
            <a:endParaRPr lang="en-IN" dirty="0"/>
          </a:p>
        </p:txBody>
      </p:sp>
    </p:spTree>
    <p:extLst>
      <p:ext uri="{BB962C8B-B14F-4D97-AF65-F5344CB8AC3E}">
        <p14:creationId xmlns:p14="http://schemas.microsoft.com/office/powerpoint/2010/main" val="45165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Hyper parameter tuning</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After building the different models, and checking their cross-validation scores, I came to a conclusion that XGB </a:t>
            </a:r>
            <a:r>
              <a:rPr lang="en-US" dirty="0" err="1"/>
              <a:t>Regressor</a:t>
            </a:r>
            <a:r>
              <a:rPr lang="en-US" dirty="0"/>
              <a:t> gave me the best R2 score</a:t>
            </a:r>
            <a:r>
              <a:rPr lang="en-US" dirty="0" smtClean="0"/>
              <a:t>.</a:t>
            </a:r>
          </a:p>
          <a:p>
            <a:pPr marL="285750" indent="-285750">
              <a:buFont typeface="Arial" panose="020B0604020202020204" pitchFamily="34" charset="0"/>
              <a:buChar char="•"/>
            </a:pPr>
            <a:r>
              <a:rPr lang="en-US" dirty="0" smtClean="0"/>
              <a:t>I got </a:t>
            </a:r>
            <a:r>
              <a:rPr lang="en-US" dirty="0" smtClean="0"/>
              <a:t>R2 </a:t>
            </a:r>
            <a:r>
              <a:rPr lang="en-US" dirty="0" smtClean="0"/>
              <a:t>score of 91.2% after hyper tuning the parameters</a:t>
            </a:r>
            <a:endParaRPr lang="en-US" dirty="0"/>
          </a:p>
          <a:p>
            <a:endParaRPr lang="en-IN" dirty="0"/>
          </a:p>
        </p:txBody>
      </p:sp>
      <p:pic>
        <p:nvPicPr>
          <p:cNvPr id="5" name="Picture 4"/>
          <p:cNvPicPr>
            <a:picLocks noChangeAspect="1"/>
          </p:cNvPicPr>
          <p:nvPr/>
        </p:nvPicPr>
        <p:blipFill>
          <a:blip r:embed="rId2"/>
          <a:stretch>
            <a:fillRect/>
          </a:stretch>
        </p:blipFill>
        <p:spPr>
          <a:xfrm>
            <a:off x="6173933" y="0"/>
            <a:ext cx="5219700" cy="6858000"/>
          </a:xfrm>
          <a:prstGeom prst="rect">
            <a:avLst/>
          </a:prstGeom>
        </p:spPr>
      </p:pic>
    </p:spTree>
    <p:extLst>
      <p:ext uri="{BB962C8B-B14F-4D97-AF65-F5344CB8AC3E}">
        <p14:creationId xmlns:p14="http://schemas.microsoft.com/office/powerpoint/2010/main" val="31282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Saving the model and predicting the results</a:t>
            </a:r>
            <a:endParaRPr lang="en-IN" dirty="0"/>
          </a:p>
        </p:txBody>
      </p:sp>
      <p:pic>
        <p:nvPicPr>
          <p:cNvPr id="7" name="Content Placeholder 6"/>
          <p:cNvPicPr>
            <a:picLocks noGrp="1" noChangeAspect="1"/>
          </p:cNvPicPr>
          <p:nvPr>
            <p:ph idx="1"/>
          </p:nvPr>
        </p:nvPicPr>
        <p:blipFill>
          <a:blip r:embed="rId2"/>
          <a:stretch>
            <a:fillRect/>
          </a:stretch>
        </p:blipFill>
        <p:spPr>
          <a:xfrm>
            <a:off x="2826328" y="1835255"/>
            <a:ext cx="5717116" cy="4205327"/>
          </a:xfrm>
          <a:prstGeom prst="rect">
            <a:avLst/>
          </a:prstGeom>
        </p:spPr>
      </p:pic>
    </p:spTree>
    <p:extLst>
      <p:ext uri="{BB962C8B-B14F-4D97-AF65-F5344CB8AC3E}">
        <p14:creationId xmlns:p14="http://schemas.microsoft.com/office/powerpoint/2010/main" val="251197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r>
              <a:rPr lang="en-US" dirty="0"/>
              <a:t>So as we saw that we have done a complete EDA process, getting data insights, feature engineering, and data visualization as well so after all these steps one can go for the prediction using machine learning model-making steps.</a:t>
            </a:r>
            <a:endParaRPr lang="en-US" dirty="0" smtClean="0"/>
          </a:p>
        </p:txBody>
      </p:sp>
    </p:spTree>
    <p:extLst>
      <p:ext uri="{BB962C8B-B14F-4D97-AF65-F5344CB8AC3E}">
        <p14:creationId xmlns:p14="http://schemas.microsoft.com/office/powerpoint/2010/main" val="161208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IN" dirty="0"/>
          </a:p>
        </p:txBody>
      </p:sp>
      <p:sp>
        <p:nvSpPr>
          <p:cNvPr id="3" name="Content Placeholder 2"/>
          <p:cNvSpPr>
            <a:spLocks noGrp="1"/>
          </p:cNvSpPr>
          <p:nvPr>
            <p:ph idx="1"/>
          </p:nvPr>
        </p:nvSpPr>
        <p:spPr/>
        <p:txBody>
          <a:bodyPr/>
          <a:lstStyle/>
          <a:p>
            <a:r>
              <a:rPr lang="en-US" dirty="0" smtClean="0"/>
              <a:t>In this presentation we will look at </a:t>
            </a:r>
          </a:p>
          <a:p>
            <a:pPr>
              <a:buFont typeface="Wingdings" panose="05000000000000000000" pitchFamily="2" charset="2"/>
              <a:buChar char="ü"/>
            </a:pPr>
            <a:r>
              <a:rPr lang="en-US" dirty="0" smtClean="0"/>
              <a:t>How to analyze the dataset</a:t>
            </a:r>
          </a:p>
          <a:p>
            <a:pPr>
              <a:buFont typeface="Wingdings" panose="05000000000000000000" pitchFamily="2" charset="2"/>
              <a:buChar char="ü"/>
            </a:pPr>
            <a:r>
              <a:rPr lang="en-US" dirty="0" smtClean="0"/>
              <a:t>Steps to clean the dataset</a:t>
            </a:r>
          </a:p>
          <a:p>
            <a:pPr>
              <a:buFont typeface="Wingdings" panose="05000000000000000000" pitchFamily="2" charset="2"/>
              <a:buChar char="ü"/>
            </a:pPr>
            <a:r>
              <a:rPr lang="en-US" dirty="0" smtClean="0"/>
              <a:t>Overall analysis of he data</a:t>
            </a:r>
          </a:p>
          <a:p>
            <a:pPr>
              <a:buFont typeface="Wingdings" panose="05000000000000000000" pitchFamily="2" charset="2"/>
              <a:buChar char="ü"/>
            </a:pPr>
            <a:r>
              <a:rPr lang="en-US" dirty="0" smtClean="0"/>
              <a:t>Building a model </a:t>
            </a:r>
          </a:p>
          <a:p>
            <a:pPr>
              <a:buFont typeface="Wingdings" panose="05000000000000000000" pitchFamily="2" charset="2"/>
              <a:buChar char="ü"/>
            </a:pPr>
            <a:r>
              <a:rPr lang="en-US" dirty="0" smtClean="0"/>
              <a:t>Predicting the prices</a:t>
            </a:r>
            <a:endParaRPr lang="en-IN" dirty="0"/>
          </a:p>
        </p:txBody>
      </p:sp>
    </p:spTree>
    <p:extLst>
      <p:ext uri="{BB962C8B-B14F-4D97-AF65-F5344CB8AC3E}">
        <p14:creationId xmlns:p14="http://schemas.microsoft.com/office/powerpoint/2010/main" val="6149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IN" dirty="0"/>
          </a:p>
        </p:txBody>
      </p:sp>
      <p:sp>
        <p:nvSpPr>
          <p:cNvPr id="5" name="Content Placeholder 4"/>
          <p:cNvSpPr>
            <a:spLocks noGrp="1"/>
          </p:cNvSpPr>
          <p:nvPr>
            <p:ph idx="1"/>
          </p:nvPr>
        </p:nvSpPr>
        <p:spPr/>
        <p:txBody>
          <a:bodyPr>
            <a:normAutofit fontScale="92500"/>
          </a:bodyPr>
          <a:lstStyle/>
          <a:p>
            <a:r>
              <a:rPr lang="en-US" sz="2000" dirty="0">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r>
              <a:rPr lang="en-US" sz="2000" dirty="0" smtClean="0">
                <a:latin typeface="Century" panose="02040604050505020304" pitchFamily="18" charset="0"/>
              </a:rPr>
              <a:t>–</a:t>
            </a:r>
          </a:p>
          <a:p>
            <a:pPr lvl="1">
              <a:buFont typeface="Wingdings" panose="05000000000000000000" pitchFamily="2" charset="2"/>
              <a:buChar char="§"/>
            </a:pPr>
            <a:r>
              <a:rPr lang="en-US" dirty="0">
                <a:latin typeface="Century" panose="02040604050505020304" pitchFamily="18" charset="0"/>
              </a:rPr>
              <a:t> Time of purchase patterns (making sure last-minute purchases are expensive) </a:t>
            </a:r>
            <a:endParaRPr lang="en-US" dirty="0" smtClean="0">
              <a:latin typeface="Century" panose="02040604050505020304" pitchFamily="18" charset="0"/>
            </a:endParaRPr>
          </a:p>
          <a:p>
            <a:pPr lvl="1">
              <a:buFont typeface="Wingdings" panose="05000000000000000000" pitchFamily="2" charset="2"/>
              <a:buChar char="§"/>
            </a:pPr>
            <a:r>
              <a:rPr lang="en-US" dirty="0" smtClean="0">
                <a:latin typeface="Century" panose="02040604050505020304" pitchFamily="18" charset="0"/>
              </a:rPr>
              <a:t>Keeping </a:t>
            </a:r>
            <a:r>
              <a:rPr lang="en-US" dirty="0">
                <a:latin typeface="Century" panose="02040604050505020304" pitchFamily="18" charset="0"/>
              </a:rPr>
              <a:t>the flight as full as they want it (raising prices on a flight which is filling up in order to reduce sales and hold back inventory for those expensive last-minute expensive purchases) </a:t>
            </a:r>
          </a:p>
          <a:p>
            <a:pPr marL="0" indent="0">
              <a:buNone/>
            </a:pPr>
            <a:r>
              <a:rPr lang="en-US" sz="2000" dirty="0" smtClean="0">
                <a:latin typeface="Century" panose="02040604050505020304" pitchFamily="18" charset="0"/>
              </a:rPr>
              <a:t>So</a:t>
            </a:r>
            <a:r>
              <a:rPr lang="en-US" sz="2000" dirty="0">
                <a:latin typeface="Century" panose="02040604050505020304" pitchFamily="18" charset="0"/>
              </a:rPr>
              <a:t>, you have to work on a project where you collect data of flight fares with other features and work to make a model to predict fares of flights.</a:t>
            </a:r>
          </a:p>
          <a:p>
            <a:pPr lvl="1">
              <a:buFont typeface="Wingdings" panose="05000000000000000000" pitchFamily="2" charset="2"/>
              <a:buChar char="§"/>
            </a:pPr>
            <a:endParaRPr lang="en-US" dirty="0" smtClean="0">
              <a:latin typeface="Century" panose="02040604050505020304" pitchFamily="18" charset="0"/>
            </a:endParaRPr>
          </a:p>
          <a:p>
            <a:pPr marL="0" indent="0">
              <a:buNone/>
            </a:pPr>
            <a:endParaRPr lang="en-US" dirty="0">
              <a:latin typeface="Century" panose="02040604050505020304" pitchFamily="18" charset="0"/>
            </a:endParaRPr>
          </a:p>
          <a:p>
            <a:endParaRPr lang="en-IN" dirty="0"/>
          </a:p>
        </p:txBody>
      </p:sp>
    </p:spTree>
    <p:extLst>
      <p:ext uri="{BB962C8B-B14F-4D97-AF65-F5344CB8AC3E}">
        <p14:creationId xmlns:p14="http://schemas.microsoft.com/office/powerpoint/2010/main" val="66342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flight price prediction?</a:t>
            </a:r>
            <a:endParaRPr lang="en-IN"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6508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5" y="618518"/>
            <a:ext cx="9564975" cy="711518"/>
          </a:xfrm>
        </p:spPr>
        <p:txBody>
          <a:bodyPr/>
          <a:lstStyle/>
          <a:p>
            <a:pPr algn="ctr"/>
            <a:r>
              <a:rPr lang="en-US" dirty="0" smtClean="0"/>
              <a:t>Exploratory data analysis</a:t>
            </a:r>
            <a:endParaRPr lang="en-IN" dirty="0"/>
          </a:p>
        </p:txBody>
      </p:sp>
      <p:sp>
        <p:nvSpPr>
          <p:cNvPr id="3" name="Content Placeholder 2"/>
          <p:cNvSpPr>
            <a:spLocks noGrp="1"/>
          </p:cNvSpPr>
          <p:nvPr>
            <p:ph idx="1"/>
          </p:nvPr>
        </p:nvSpPr>
        <p:spPr>
          <a:xfrm>
            <a:off x="955964" y="1537855"/>
            <a:ext cx="10875818" cy="5098472"/>
          </a:xfrm>
        </p:spPr>
        <p:txBody>
          <a:bodyPr>
            <a:normAutofit/>
          </a:bodyPr>
          <a:lstStyle/>
          <a:p>
            <a:r>
              <a:rPr lang="en-US" dirty="0" smtClean="0"/>
              <a:t>Firstly, I imported the dataset using the necessary libraries</a:t>
            </a:r>
          </a:p>
          <a:p>
            <a:r>
              <a:rPr lang="en-US" dirty="0" smtClean="0"/>
              <a:t>Since there as  </a:t>
            </a:r>
            <a:r>
              <a:rPr lang="en-US" dirty="0" err="1" smtClean="0"/>
              <a:t>datetime</a:t>
            </a:r>
            <a:r>
              <a:rPr lang="en-US" dirty="0" smtClean="0"/>
              <a:t> feature, I extracted the day and month, year wasn’t necessary as al the data was from the same year</a:t>
            </a:r>
          </a:p>
          <a:p>
            <a:r>
              <a:rPr lang="en-US" dirty="0" smtClean="0"/>
              <a:t>There were same airway companies with different names, so I changed the names and made them all the same</a:t>
            </a:r>
          </a:p>
          <a:p>
            <a:r>
              <a:rPr lang="en-US" dirty="0" smtClean="0"/>
              <a:t>The data set had only 1 null value, so I filled it with the necessary data </a:t>
            </a:r>
          </a:p>
          <a:p>
            <a:r>
              <a:rPr lang="en-US" dirty="0" smtClean="0"/>
              <a:t>After which I proceeded with visualization</a:t>
            </a:r>
            <a:endParaRPr lang="en-IN" dirty="0"/>
          </a:p>
        </p:txBody>
      </p:sp>
    </p:spTree>
    <p:extLst>
      <p:ext uri="{BB962C8B-B14F-4D97-AF65-F5344CB8AC3E}">
        <p14:creationId xmlns:p14="http://schemas.microsoft.com/office/powerpoint/2010/main" val="334898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678987" cy="559118"/>
          </a:xfrm>
        </p:spPr>
        <p:txBody>
          <a:bodyPr>
            <a:normAutofit fontScale="90000"/>
          </a:bodyPr>
          <a:lstStyle/>
          <a:p>
            <a:pPr algn="ctr"/>
            <a:r>
              <a:rPr lang="en-US" dirty="0" smtClean="0"/>
              <a:t>Visualization(Univariate)</a:t>
            </a:r>
            <a:endParaRPr lang="en-IN" dirty="0"/>
          </a:p>
        </p:txBody>
      </p:sp>
      <p:pic>
        <p:nvPicPr>
          <p:cNvPr id="7" name="Content Placeholder 6"/>
          <p:cNvPicPr>
            <a:picLocks noGrp="1" noChangeAspect="1"/>
          </p:cNvPicPr>
          <p:nvPr>
            <p:ph idx="1"/>
          </p:nvPr>
        </p:nvPicPr>
        <p:blipFill>
          <a:blip r:embed="rId2"/>
          <a:stretch>
            <a:fillRect/>
          </a:stretch>
        </p:blipFill>
        <p:spPr>
          <a:xfrm>
            <a:off x="509291" y="1759261"/>
            <a:ext cx="3678651" cy="2931312"/>
          </a:xfrm>
          <a:prstGeom prst="rect">
            <a:avLst/>
          </a:prstGeom>
        </p:spPr>
      </p:pic>
      <p:pic>
        <p:nvPicPr>
          <p:cNvPr id="8" name="Picture 7"/>
          <p:cNvPicPr>
            <a:picLocks noChangeAspect="1"/>
          </p:cNvPicPr>
          <p:nvPr/>
        </p:nvPicPr>
        <p:blipFill>
          <a:blip r:embed="rId3"/>
          <a:stretch>
            <a:fillRect/>
          </a:stretch>
        </p:blipFill>
        <p:spPr>
          <a:xfrm>
            <a:off x="4174087" y="1759261"/>
            <a:ext cx="3742045" cy="2708739"/>
          </a:xfrm>
          <a:prstGeom prst="rect">
            <a:avLst/>
          </a:prstGeom>
        </p:spPr>
      </p:pic>
      <p:pic>
        <p:nvPicPr>
          <p:cNvPr id="9" name="Picture 8"/>
          <p:cNvPicPr>
            <a:picLocks noChangeAspect="1"/>
          </p:cNvPicPr>
          <p:nvPr/>
        </p:nvPicPr>
        <p:blipFill>
          <a:blip r:embed="rId4"/>
          <a:stretch>
            <a:fillRect/>
          </a:stretch>
        </p:blipFill>
        <p:spPr>
          <a:xfrm>
            <a:off x="7916132" y="1741138"/>
            <a:ext cx="3777256" cy="2816179"/>
          </a:xfrm>
          <a:prstGeom prst="rect">
            <a:avLst/>
          </a:prstGeom>
        </p:spPr>
      </p:pic>
    </p:spTree>
    <p:extLst>
      <p:ext uri="{BB962C8B-B14F-4D97-AF65-F5344CB8AC3E}">
        <p14:creationId xmlns:p14="http://schemas.microsoft.com/office/powerpoint/2010/main" val="15231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From the first graph on the previous slide we observe that Jet </a:t>
            </a:r>
            <a:r>
              <a:rPr lang="en-US" dirty="0"/>
              <a:t>Airways flights has high counts whereas </a:t>
            </a:r>
            <a:r>
              <a:rPr lang="en-US" dirty="0" err="1"/>
              <a:t>Trujet</a:t>
            </a:r>
            <a:r>
              <a:rPr lang="en-US" dirty="0"/>
              <a:t> and </a:t>
            </a:r>
            <a:r>
              <a:rPr lang="en-US" dirty="0" err="1"/>
              <a:t>GoAir</a:t>
            </a:r>
            <a:r>
              <a:rPr lang="en-US" dirty="0"/>
              <a:t> has the least counts</a:t>
            </a:r>
            <a:r>
              <a:rPr lang="en-US" dirty="0" smtClean="0"/>
              <a:t>.</a:t>
            </a:r>
          </a:p>
          <a:p>
            <a:r>
              <a:rPr lang="en-US" dirty="0"/>
              <a:t>From the </a:t>
            </a:r>
            <a:r>
              <a:rPr lang="en-US" dirty="0" smtClean="0"/>
              <a:t>second </a:t>
            </a:r>
            <a:r>
              <a:rPr lang="en-US" dirty="0"/>
              <a:t>graph on the previous slide we observe that </a:t>
            </a:r>
            <a:r>
              <a:rPr lang="en-US" dirty="0" smtClean="0"/>
              <a:t>the </a:t>
            </a:r>
            <a:r>
              <a:rPr lang="en-US" dirty="0"/>
              <a:t>Journey of many flights begin from Delhi and least from </a:t>
            </a:r>
            <a:r>
              <a:rPr lang="en-US" dirty="0" smtClean="0"/>
              <a:t>Chennai</a:t>
            </a:r>
            <a:endParaRPr lang="en-US" dirty="0"/>
          </a:p>
          <a:p>
            <a:r>
              <a:rPr lang="en-US" dirty="0"/>
              <a:t>From the </a:t>
            </a:r>
            <a:r>
              <a:rPr lang="en-US" dirty="0" smtClean="0"/>
              <a:t>third </a:t>
            </a:r>
            <a:r>
              <a:rPr lang="en-US" dirty="0"/>
              <a:t>graph on the previous slide we observe that </a:t>
            </a:r>
            <a:r>
              <a:rPr lang="en-US" dirty="0" smtClean="0"/>
              <a:t>the </a:t>
            </a:r>
            <a:r>
              <a:rPr lang="en-US" dirty="0"/>
              <a:t>destination of most of the Flights is Cochin and least is Kolkata</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77818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4661" y="503046"/>
            <a:ext cx="3857229" cy="4669710"/>
          </a:xfrm>
          <a:prstGeom prst="rect">
            <a:avLst/>
          </a:prstGeom>
        </p:spPr>
      </p:pic>
      <p:pic>
        <p:nvPicPr>
          <p:cNvPr id="5" name="Picture 4"/>
          <p:cNvPicPr>
            <a:picLocks noChangeAspect="1"/>
          </p:cNvPicPr>
          <p:nvPr/>
        </p:nvPicPr>
        <p:blipFill>
          <a:blip r:embed="rId3"/>
          <a:stretch>
            <a:fillRect/>
          </a:stretch>
        </p:blipFill>
        <p:spPr>
          <a:xfrm>
            <a:off x="5094576" y="835555"/>
            <a:ext cx="4829175" cy="4524375"/>
          </a:xfrm>
          <a:prstGeom prst="rect">
            <a:avLst/>
          </a:prstGeom>
        </p:spPr>
      </p:pic>
    </p:spTree>
    <p:extLst>
      <p:ext uri="{BB962C8B-B14F-4D97-AF65-F5344CB8AC3E}">
        <p14:creationId xmlns:p14="http://schemas.microsoft.com/office/powerpoint/2010/main" val="315324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350</TotalTime>
  <Words>975</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vt:lpstr>
      <vt:lpstr>Trebuchet MS</vt:lpstr>
      <vt:lpstr>Tw Cen MT</vt:lpstr>
      <vt:lpstr>Wingdings</vt:lpstr>
      <vt:lpstr>Circuit</vt:lpstr>
      <vt:lpstr>Flight price prediction</vt:lpstr>
      <vt:lpstr>contents</vt:lpstr>
      <vt:lpstr>Overview</vt:lpstr>
      <vt:lpstr>Problem statement</vt:lpstr>
      <vt:lpstr>What is flight price prediction?</vt:lpstr>
      <vt:lpstr>Exploratory data analysis</vt:lpstr>
      <vt:lpstr>Visualization(Univariate)</vt:lpstr>
      <vt:lpstr>PowerPoint Presentation</vt:lpstr>
      <vt:lpstr>PowerPoint Presentation</vt:lpstr>
      <vt:lpstr>PowerPoint Presentation</vt:lpstr>
      <vt:lpstr>Visualization(bivariate)</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Hyper parameter tuning</vt:lpstr>
      <vt:lpstr>Saving the model and predicting 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RAJIT</dc:creator>
  <cp:lastModifiedBy>RAJIT</cp:lastModifiedBy>
  <cp:revision>25</cp:revision>
  <dcterms:created xsi:type="dcterms:W3CDTF">2022-03-25T17:31:26Z</dcterms:created>
  <dcterms:modified xsi:type="dcterms:W3CDTF">2022-03-27T11:37:55Z</dcterms:modified>
</cp:coreProperties>
</file>