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85"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56" autoAdjust="0"/>
    <p:restoredTop sz="94660"/>
  </p:normalViewPr>
  <p:slideViewPr>
    <p:cSldViewPr snapToGrid="0">
      <p:cViewPr varScale="1">
        <p:scale>
          <a:sx n="53" d="100"/>
          <a:sy n="53" d="100"/>
        </p:scale>
        <p:origin x="7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7748CB8-2FD7-4990-956E-BE4942DC837A}" type="datetimeFigureOut">
              <a:rPr lang="en-IN" smtClean="0"/>
              <a:t>23-01-2022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368C2A-6535-4D03-AC66-A70025F16E8D}" type="slidenum">
              <a:rPr lang="en-IN" smtClean="0"/>
              <a:t>‹#›</a:t>
            </a:fld>
            <a:endParaRPr lang="en-IN"/>
          </a:p>
        </p:txBody>
      </p:sp>
    </p:spTree>
    <p:extLst>
      <p:ext uri="{BB962C8B-B14F-4D97-AF65-F5344CB8AC3E}">
        <p14:creationId xmlns:p14="http://schemas.microsoft.com/office/powerpoint/2010/main" val="892383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7748CB8-2FD7-4990-956E-BE4942DC837A}" type="datetimeFigureOut">
              <a:rPr lang="en-IN" smtClean="0"/>
              <a:t>23-01-2022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368C2A-6535-4D03-AC66-A70025F16E8D}" type="slidenum">
              <a:rPr lang="en-IN" smtClean="0"/>
              <a:t>‹#›</a:t>
            </a:fld>
            <a:endParaRPr lang="en-IN"/>
          </a:p>
        </p:txBody>
      </p:sp>
    </p:spTree>
    <p:extLst>
      <p:ext uri="{BB962C8B-B14F-4D97-AF65-F5344CB8AC3E}">
        <p14:creationId xmlns:p14="http://schemas.microsoft.com/office/powerpoint/2010/main" val="1480250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7748CB8-2FD7-4990-956E-BE4942DC837A}" type="datetimeFigureOut">
              <a:rPr lang="en-IN" smtClean="0"/>
              <a:t>23-01-2022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368C2A-6535-4D03-AC66-A70025F16E8D}" type="slidenum">
              <a:rPr lang="en-IN" smtClean="0"/>
              <a:t>‹#›</a:t>
            </a:fld>
            <a:endParaRPr lang="en-IN"/>
          </a:p>
        </p:txBody>
      </p:sp>
    </p:spTree>
    <p:extLst>
      <p:ext uri="{BB962C8B-B14F-4D97-AF65-F5344CB8AC3E}">
        <p14:creationId xmlns:p14="http://schemas.microsoft.com/office/powerpoint/2010/main" val="2464897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7748CB8-2FD7-4990-956E-BE4942DC837A}" type="datetimeFigureOut">
              <a:rPr lang="en-IN" smtClean="0"/>
              <a:t>23-01-2022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368C2A-6535-4D03-AC66-A70025F16E8D}" type="slidenum">
              <a:rPr lang="en-IN" smtClean="0"/>
              <a:t>‹#›</a:t>
            </a:fld>
            <a:endParaRPr lang="en-IN"/>
          </a:p>
        </p:txBody>
      </p:sp>
    </p:spTree>
    <p:extLst>
      <p:ext uri="{BB962C8B-B14F-4D97-AF65-F5344CB8AC3E}">
        <p14:creationId xmlns:p14="http://schemas.microsoft.com/office/powerpoint/2010/main" val="998424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7748CB8-2FD7-4990-956E-BE4942DC837A}" type="datetimeFigureOut">
              <a:rPr lang="en-IN" smtClean="0"/>
              <a:t>23-01-2022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368C2A-6535-4D03-AC66-A70025F16E8D}" type="slidenum">
              <a:rPr lang="en-IN" smtClean="0"/>
              <a:t>‹#›</a:t>
            </a:fld>
            <a:endParaRPr lang="en-IN"/>
          </a:p>
        </p:txBody>
      </p:sp>
    </p:spTree>
    <p:extLst>
      <p:ext uri="{BB962C8B-B14F-4D97-AF65-F5344CB8AC3E}">
        <p14:creationId xmlns:p14="http://schemas.microsoft.com/office/powerpoint/2010/main" val="1206600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7748CB8-2FD7-4990-956E-BE4942DC837A}" type="datetimeFigureOut">
              <a:rPr lang="en-IN" smtClean="0"/>
              <a:t>23-01-2022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368C2A-6535-4D03-AC66-A70025F16E8D}" type="slidenum">
              <a:rPr lang="en-IN" smtClean="0"/>
              <a:t>‹#›</a:t>
            </a:fld>
            <a:endParaRPr lang="en-IN"/>
          </a:p>
        </p:txBody>
      </p:sp>
    </p:spTree>
    <p:extLst>
      <p:ext uri="{BB962C8B-B14F-4D97-AF65-F5344CB8AC3E}">
        <p14:creationId xmlns:p14="http://schemas.microsoft.com/office/powerpoint/2010/main" val="1143125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7748CB8-2FD7-4990-956E-BE4942DC837A}" type="datetimeFigureOut">
              <a:rPr lang="en-IN" smtClean="0"/>
              <a:t>23-01-2022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B368C2A-6535-4D03-AC66-A70025F16E8D}" type="slidenum">
              <a:rPr lang="en-IN" smtClean="0"/>
              <a:t>‹#›</a:t>
            </a:fld>
            <a:endParaRPr lang="en-IN"/>
          </a:p>
        </p:txBody>
      </p:sp>
    </p:spTree>
    <p:extLst>
      <p:ext uri="{BB962C8B-B14F-4D97-AF65-F5344CB8AC3E}">
        <p14:creationId xmlns:p14="http://schemas.microsoft.com/office/powerpoint/2010/main" val="1605573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7748CB8-2FD7-4990-956E-BE4942DC837A}" type="datetimeFigureOut">
              <a:rPr lang="en-IN" smtClean="0"/>
              <a:t>23-01-2022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B368C2A-6535-4D03-AC66-A70025F16E8D}" type="slidenum">
              <a:rPr lang="en-IN" smtClean="0"/>
              <a:t>‹#›</a:t>
            </a:fld>
            <a:endParaRPr lang="en-IN"/>
          </a:p>
        </p:txBody>
      </p:sp>
    </p:spTree>
    <p:extLst>
      <p:ext uri="{BB962C8B-B14F-4D97-AF65-F5344CB8AC3E}">
        <p14:creationId xmlns:p14="http://schemas.microsoft.com/office/powerpoint/2010/main" val="1676817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748CB8-2FD7-4990-956E-BE4942DC837A}" type="datetimeFigureOut">
              <a:rPr lang="en-IN" smtClean="0"/>
              <a:t>23-01-2022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B368C2A-6535-4D03-AC66-A70025F16E8D}" type="slidenum">
              <a:rPr lang="en-IN" smtClean="0"/>
              <a:t>‹#›</a:t>
            </a:fld>
            <a:endParaRPr lang="en-IN"/>
          </a:p>
        </p:txBody>
      </p:sp>
    </p:spTree>
    <p:extLst>
      <p:ext uri="{BB962C8B-B14F-4D97-AF65-F5344CB8AC3E}">
        <p14:creationId xmlns:p14="http://schemas.microsoft.com/office/powerpoint/2010/main" val="55481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7748CB8-2FD7-4990-956E-BE4942DC837A}" type="datetimeFigureOut">
              <a:rPr lang="en-IN" smtClean="0"/>
              <a:t>23-01-2022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368C2A-6535-4D03-AC66-A70025F16E8D}" type="slidenum">
              <a:rPr lang="en-IN" smtClean="0"/>
              <a:t>‹#›</a:t>
            </a:fld>
            <a:endParaRPr lang="en-IN"/>
          </a:p>
        </p:txBody>
      </p:sp>
    </p:spTree>
    <p:extLst>
      <p:ext uri="{BB962C8B-B14F-4D97-AF65-F5344CB8AC3E}">
        <p14:creationId xmlns:p14="http://schemas.microsoft.com/office/powerpoint/2010/main" val="165409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7748CB8-2FD7-4990-956E-BE4942DC837A}" type="datetimeFigureOut">
              <a:rPr lang="en-IN" smtClean="0"/>
              <a:t>23-01-2022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368C2A-6535-4D03-AC66-A70025F16E8D}" type="slidenum">
              <a:rPr lang="en-IN" smtClean="0"/>
              <a:t>‹#›</a:t>
            </a:fld>
            <a:endParaRPr lang="en-IN"/>
          </a:p>
        </p:txBody>
      </p:sp>
    </p:spTree>
    <p:extLst>
      <p:ext uri="{BB962C8B-B14F-4D97-AF65-F5344CB8AC3E}">
        <p14:creationId xmlns:p14="http://schemas.microsoft.com/office/powerpoint/2010/main" val="830925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748CB8-2FD7-4990-956E-BE4942DC837A}" type="datetimeFigureOut">
              <a:rPr lang="en-IN" smtClean="0"/>
              <a:t>23-01-2022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368C2A-6535-4D03-AC66-A70025F16E8D}" type="slidenum">
              <a:rPr lang="en-IN" smtClean="0"/>
              <a:t>‹#›</a:t>
            </a:fld>
            <a:endParaRPr lang="en-IN"/>
          </a:p>
        </p:txBody>
      </p:sp>
    </p:spTree>
    <p:extLst>
      <p:ext uri="{BB962C8B-B14F-4D97-AF65-F5344CB8AC3E}">
        <p14:creationId xmlns:p14="http://schemas.microsoft.com/office/powerpoint/2010/main" val="33757477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accent1">
                    <a:lumMod val="75000"/>
                  </a:schemeClr>
                </a:solidFill>
              </a:rPr>
              <a:t>Customer Retention</a:t>
            </a:r>
            <a:endParaRPr lang="en-IN" dirty="0">
              <a:solidFill>
                <a:schemeClr val="accent1">
                  <a:lumMod val="75000"/>
                </a:schemeClr>
              </a:solidFill>
            </a:endParaRPr>
          </a:p>
        </p:txBody>
      </p:sp>
      <p:sp>
        <p:nvSpPr>
          <p:cNvPr id="3" name="Subtitle 2"/>
          <p:cNvSpPr>
            <a:spLocks noGrp="1"/>
          </p:cNvSpPr>
          <p:nvPr>
            <p:ph type="subTitle" idx="1"/>
          </p:nvPr>
        </p:nvSpPr>
        <p:spPr/>
        <p:txBody>
          <a:bodyPr/>
          <a:lstStyle/>
          <a:p>
            <a:r>
              <a:rPr lang="en-US" dirty="0" smtClean="0">
                <a:solidFill>
                  <a:schemeClr val="accent1">
                    <a:lumMod val="75000"/>
                  </a:schemeClr>
                </a:solidFill>
              </a:rPr>
              <a:t>Of Indian E-commerce websites</a:t>
            </a:r>
            <a:endParaRPr lang="en-IN" dirty="0">
              <a:solidFill>
                <a:schemeClr val="accent1">
                  <a:lumMod val="75000"/>
                </a:schemeClr>
              </a:solidFill>
            </a:endParaRPr>
          </a:p>
        </p:txBody>
      </p:sp>
    </p:spTree>
    <p:extLst>
      <p:ext uri="{BB962C8B-B14F-4D97-AF65-F5344CB8AC3E}">
        <p14:creationId xmlns:p14="http://schemas.microsoft.com/office/powerpoint/2010/main" val="37310563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stellar" panose="020A0402060406010301" pitchFamily="18" charset="0"/>
              </a:rPr>
              <a:t>Analysis</a:t>
            </a:r>
            <a:endParaRPr lang="en-IN" dirty="0"/>
          </a:p>
        </p:txBody>
      </p:sp>
      <p:sp>
        <p:nvSpPr>
          <p:cNvPr id="3" name="Text Placeholder 2"/>
          <p:cNvSpPr>
            <a:spLocks noGrp="1"/>
          </p:cNvSpPr>
          <p:nvPr>
            <p:ph type="body" idx="1"/>
          </p:nvPr>
        </p:nvSpPr>
        <p:spPr/>
        <p:txBody>
          <a:bodyPr/>
          <a:lstStyle/>
          <a:p>
            <a:endParaRPr lang="en-IN"/>
          </a:p>
        </p:txBody>
      </p:sp>
      <p:sp>
        <p:nvSpPr>
          <p:cNvPr id="4" name="Content Placeholder 3"/>
          <p:cNvSpPr>
            <a:spLocks noGrp="1"/>
          </p:cNvSpPr>
          <p:nvPr>
            <p:ph sz="half" idx="2"/>
          </p:nvPr>
        </p:nvSpPr>
        <p:spPr/>
        <p:txBody>
          <a:bodyPr/>
          <a:lstStyle/>
          <a:p>
            <a:r>
              <a:rPr lang="en-US" dirty="0" smtClean="0"/>
              <a:t>Maximum count of the customers using the e-commerce portals are between the age 21 and 40 years.</a:t>
            </a:r>
          </a:p>
          <a:p>
            <a:r>
              <a:rPr lang="en-US" dirty="0" smtClean="0"/>
              <a:t>Least count of customers are below the age of 20 years.</a:t>
            </a:r>
            <a:endParaRPr lang="en-IN" dirty="0"/>
          </a:p>
        </p:txBody>
      </p:sp>
      <p:sp>
        <p:nvSpPr>
          <p:cNvPr id="5" name="Text Placeholder 4"/>
          <p:cNvSpPr>
            <a:spLocks noGrp="1"/>
          </p:cNvSpPr>
          <p:nvPr>
            <p:ph type="body" sz="quarter" idx="3"/>
          </p:nvPr>
        </p:nvSpPr>
        <p:spPr/>
        <p:txBody>
          <a:bodyPr/>
          <a:lstStyle/>
          <a:p>
            <a:endParaRPr lang="en-IN"/>
          </a:p>
        </p:txBody>
      </p:sp>
      <p:pic>
        <p:nvPicPr>
          <p:cNvPr id="7" name="Content Placeholder 6"/>
          <p:cNvPicPr>
            <a:picLocks noGrp="1" noChangeAspect="1"/>
          </p:cNvPicPr>
          <p:nvPr>
            <p:ph sz="quarter" idx="4"/>
          </p:nvPr>
        </p:nvPicPr>
        <p:blipFill>
          <a:blip r:embed="rId2"/>
          <a:stretch>
            <a:fillRect/>
          </a:stretch>
        </p:blipFill>
        <p:spPr>
          <a:xfrm>
            <a:off x="6583169" y="2093119"/>
            <a:ext cx="4361249" cy="4007326"/>
          </a:xfrm>
          <a:prstGeom prst="rect">
            <a:avLst/>
          </a:prstGeom>
        </p:spPr>
      </p:pic>
    </p:spTree>
    <p:extLst>
      <p:ext uri="{BB962C8B-B14F-4D97-AF65-F5344CB8AC3E}">
        <p14:creationId xmlns:p14="http://schemas.microsoft.com/office/powerpoint/2010/main" val="3467151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stellar" panose="020A0402060406010301" pitchFamily="18" charset="0"/>
              </a:rPr>
              <a:t>Analysis	</a:t>
            </a:r>
            <a:endParaRPr lang="en-IN" dirty="0"/>
          </a:p>
        </p:txBody>
      </p:sp>
      <p:sp>
        <p:nvSpPr>
          <p:cNvPr id="3" name="Text Placeholder 2"/>
          <p:cNvSpPr>
            <a:spLocks noGrp="1"/>
          </p:cNvSpPr>
          <p:nvPr>
            <p:ph type="body" idx="1"/>
          </p:nvPr>
        </p:nvSpPr>
        <p:spPr/>
        <p:txBody>
          <a:bodyPr/>
          <a:lstStyle/>
          <a:p>
            <a:endParaRPr lang="en-IN"/>
          </a:p>
        </p:txBody>
      </p:sp>
      <p:sp>
        <p:nvSpPr>
          <p:cNvPr id="4" name="Content Placeholder 3"/>
          <p:cNvSpPr>
            <a:spLocks noGrp="1"/>
          </p:cNvSpPr>
          <p:nvPr>
            <p:ph sz="half" idx="2"/>
          </p:nvPr>
        </p:nvSpPr>
        <p:spPr/>
        <p:txBody>
          <a:bodyPr/>
          <a:lstStyle/>
          <a:p>
            <a:r>
              <a:rPr lang="en-US" dirty="0" smtClean="0"/>
              <a:t>Many customers have been shopping for more than 4 years while only a few customers have been shopping from the past 1-2 years</a:t>
            </a:r>
            <a:endParaRPr lang="en-IN" dirty="0"/>
          </a:p>
        </p:txBody>
      </p:sp>
      <p:sp>
        <p:nvSpPr>
          <p:cNvPr id="5" name="Text Placeholder 4"/>
          <p:cNvSpPr>
            <a:spLocks noGrp="1"/>
          </p:cNvSpPr>
          <p:nvPr>
            <p:ph type="body" sz="quarter" idx="3"/>
          </p:nvPr>
        </p:nvSpPr>
        <p:spPr/>
        <p:txBody>
          <a:bodyPr/>
          <a:lstStyle/>
          <a:p>
            <a:endParaRPr lang="en-IN"/>
          </a:p>
        </p:txBody>
      </p:sp>
      <p:pic>
        <p:nvPicPr>
          <p:cNvPr id="7" name="Content Placeholder 6"/>
          <p:cNvPicPr>
            <a:picLocks noGrp="1" noChangeAspect="1"/>
          </p:cNvPicPr>
          <p:nvPr>
            <p:ph sz="quarter" idx="4"/>
          </p:nvPr>
        </p:nvPicPr>
        <p:blipFill>
          <a:blip r:embed="rId2"/>
          <a:stretch>
            <a:fillRect/>
          </a:stretch>
        </p:blipFill>
        <p:spPr>
          <a:xfrm>
            <a:off x="6172200" y="2107232"/>
            <a:ext cx="4726386" cy="4082431"/>
          </a:xfrm>
          <a:prstGeom prst="rect">
            <a:avLst/>
          </a:prstGeom>
        </p:spPr>
      </p:pic>
    </p:spTree>
    <p:extLst>
      <p:ext uri="{BB962C8B-B14F-4D97-AF65-F5344CB8AC3E}">
        <p14:creationId xmlns:p14="http://schemas.microsoft.com/office/powerpoint/2010/main" val="1902597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stellar" panose="020A0402060406010301" pitchFamily="18" charset="0"/>
              </a:rPr>
              <a:t>Analysis</a:t>
            </a:r>
            <a:endParaRPr lang="en-IN" dirty="0"/>
          </a:p>
        </p:txBody>
      </p:sp>
      <p:sp>
        <p:nvSpPr>
          <p:cNvPr id="3" name="Text Placeholder 2"/>
          <p:cNvSpPr>
            <a:spLocks noGrp="1"/>
          </p:cNvSpPr>
          <p:nvPr>
            <p:ph type="body" idx="1"/>
          </p:nvPr>
        </p:nvSpPr>
        <p:spPr/>
        <p:txBody>
          <a:bodyPr/>
          <a:lstStyle/>
          <a:p>
            <a:endParaRPr lang="en-IN"/>
          </a:p>
        </p:txBody>
      </p:sp>
      <p:sp>
        <p:nvSpPr>
          <p:cNvPr id="4" name="Content Placeholder 3"/>
          <p:cNvSpPr>
            <a:spLocks noGrp="1"/>
          </p:cNvSpPr>
          <p:nvPr>
            <p:ph sz="half" idx="2"/>
          </p:nvPr>
        </p:nvSpPr>
        <p:spPr/>
        <p:txBody>
          <a:bodyPr/>
          <a:lstStyle/>
          <a:p>
            <a:r>
              <a:rPr lang="en-US" dirty="0" smtClean="0"/>
              <a:t>Most of the customers shop less than 10 times using e-commerce websites like Flipkart, Amazon, </a:t>
            </a:r>
            <a:r>
              <a:rPr lang="en-US" dirty="0" err="1" smtClean="0"/>
              <a:t>Snapdeal</a:t>
            </a:r>
            <a:r>
              <a:rPr lang="en-US" dirty="0" smtClean="0"/>
              <a:t>, </a:t>
            </a:r>
            <a:r>
              <a:rPr lang="en-US" dirty="0" err="1" smtClean="0"/>
              <a:t>Paytm</a:t>
            </a:r>
            <a:r>
              <a:rPr lang="en-US" dirty="0" smtClean="0"/>
              <a:t>.</a:t>
            </a:r>
          </a:p>
          <a:p>
            <a:r>
              <a:rPr lang="en-US" dirty="0" smtClean="0"/>
              <a:t>Very few customers have shopped about 21-30 times.</a:t>
            </a:r>
            <a:endParaRPr lang="en-IN" dirty="0"/>
          </a:p>
        </p:txBody>
      </p:sp>
      <p:sp>
        <p:nvSpPr>
          <p:cNvPr id="5" name="Text Placeholder 4"/>
          <p:cNvSpPr>
            <a:spLocks noGrp="1"/>
          </p:cNvSpPr>
          <p:nvPr>
            <p:ph type="body" sz="quarter" idx="3"/>
          </p:nvPr>
        </p:nvSpPr>
        <p:spPr/>
        <p:txBody>
          <a:bodyPr/>
          <a:lstStyle/>
          <a:p>
            <a:endParaRPr lang="en-IN"/>
          </a:p>
        </p:txBody>
      </p:sp>
      <p:pic>
        <p:nvPicPr>
          <p:cNvPr id="7" name="Content Placeholder 6"/>
          <p:cNvPicPr>
            <a:picLocks noGrp="1" noChangeAspect="1"/>
          </p:cNvPicPr>
          <p:nvPr>
            <p:ph sz="quarter" idx="4"/>
          </p:nvPr>
        </p:nvPicPr>
        <p:blipFill>
          <a:blip r:embed="rId2"/>
          <a:stretch>
            <a:fillRect/>
          </a:stretch>
        </p:blipFill>
        <p:spPr>
          <a:xfrm>
            <a:off x="6486256" y="2067846"/>
            <a:ext cx="4555076" cy="4121817"/>
          </a:xfrm>
          <a:prstGeom prst="rect">
            <a:avLst/>
          </a:prstGeom>
        </p:spPr>
      </p:pic>
    </p:spTree>
    <p:extLst>
      <p:ext uri="{BB962C8B-B14F-4D97-AF65-F5344CB8AC3E}">
        <p14:creationId xmlns:p14="http://schemas.microsoft.com/office/powerpoint/2010/main" val="785591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stellar" panose="020A0402060406010301" pitchFamily="18" charset="0"/>
              </a:rPr>
              <a:t>Analysis</a:t>
            </a:r>
            <a:endParaRPr lang="en-IN" dirty="0"/>
          </a:p>
        </p:txBody>
      </p:sp>
      <p:sp>
        <p:nvSpPr>
          <p:cNvPr id="3" name="Text Placeholder 2"/>
          <p:cNvSpPr>
            <a:spLocks noGrp="1"/>
          </p:cNvSpPr>
          <p:nvPr>
            <p:ph type="body" idx="1"/>
          </p:nvPr>
        </p:nvSpPr>
        <p:spPr/>
        <p:txBody>
          <a:bodyPr/>
          <a:lstStyle/>
          <a:p>
            <a:endParaRPr lang="en-IN"/>
          </a:p>
        </p:txBody>
      </p:sp>
      <p:sp>
        <p:nvSpPr>
          <p:cNvPr id="4" name="Content Placeholder 3"/>
          <p:cNvSpPr>
            <a:spLocks noGrp="1"/>
          </p:cNvSpPr>
          <p:nvPr>
            <p:ph sz="half" idx="2"/>
          </p:nvPr>
        </p:nvSpPr>
        <p:spPr/>
        <p:txBody>
          <a:bodyPr/>
          <a:lstStyle/>
          <a:p>
            <a:r>
              <a:rPr lang="en-US" dirty="0" smtClean="0"/>
              <a:t>Most of the customers strongly agree that the product information provided is relevant.</a:t>
            </a:r>
            <a:endParaRPr lang="en-IN" dirty="0"/>
          </a:p>
        </p:txBody>
      </p:sp>
      <p:sp>
        <p:nvSpPr>
          <p:cNvPr id="5" name="Text Placeholder 4"/>
          <p:cNvSpPr>
            <a:spLocks noGrp="1"/>
          </p:cNvSpPr>
          <p:nvPr>
            <p:ph type="body" sz="quarter" idx="3"/>
          </p:nvPr>
        </p:nvSpPr>
        <p:spPr/>
        <p:txBody>
          <a:bodyPr/>
          <a:lstStyle/>
          <a:p>
            <a:endParaRPr lang="en-IN"/>
          </a:p>
        </p:txBody>
      </p:sp>
      <p:pic>
        <p:nvPicPr>
          <p:cNvPr id="7" name="Content Placeholder 6"/>
          <p:cNvPicPr>
            <a:picLocks noGrp="1" noChangeAspect="1"/>
          </p:cNvPicPr>
          <p:nvPr>
            <p:ph sz="quarter" idx="4"/>
          </p:nvPr>
        </p:nvPicPr>
        <p:blipFill>
          <a:blip r:embed="rId2"/>
          <a:stretch>
            <a:fillRect/>
          </a:stretch>
        </p:blipFill>
        <p:spPr>
          <a:xfrm>
            <a:off x="6172200" y="2101184"/>
            <a:ext cx="4609908" cy="4088479"/>
          </a:xfrm>
          <a:prstGeom prst="rect">
            <a:avLst/>
          </a:prstGeom>
        </p:spPr>
      </p:pic>
    </p:spTree>
    <p:extLst>
      <p:ext uri="{BB962C8B-B14F-4D97-AF65-F5344CB8AC3E}">
        <p14:creationId xmlns:p14="http://schemas.microsoft.com/office/powerpoint/2010/main" val="2601712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stellar" panose="020A0402060406010301" pitchFamily="18" charset="0"/>
              </a:rPr>
              <a:t>Analysis</a:t>
            </a:r>
            <a:endParaRPr lang="en-IN" dirty="0"/>
          </a:p>
        </p:txBody>
      </p:sp>
      <p:sp>
        <p:nvSpPr>
          <p:cNvPr id="3" name="Text Placeholder 2"/>
          <p:cNvSpPr>
            <a:spLocks noGrp="1"/>
          </p:cNvSpPr>
          <p:nvPr>
            <p:ph type="body" idx="1"/>
          </p:nvPr>
        </p:nvSpPr>
        <p:spPr/>
        <p:txBody>
          <a:bodyPr/>
          <a:lstStyle/>
          <a:p>
            <a:endParaRPr lang="en-IN"/>
          </a:p>
        </p:txBody>
      </p:sp>
      <p:sp>
        <p:nvSpPr>
          <p:cNvPr id="4" name="Content Placeholder 3"/>
          <p:cNvSpPr>
            <a:spLocks noGrp="1"/>
          </p:cNvSpPr>
          <p:nvPr>
            <p:ph sz="half" idx="2"/>
          </p:nvPr>
        </p:nvSpPr>
        <p:spPr/>
        <p:txBody>
          <a:bodyPr/>
          <a:lstStyle/>
          <a:p>
            <a:r>
              <a:rPr lang="en-US" dirty="0" smtClean="0"/>
              <a:t>Most of the customers strongly agree that they save a lot of money by making purchases on the e-commerce websites.</a:t>
            </a:r>
            <a:endParaRPr lang="en-IN" dirty="0"/>
          </a:p>
        </p:txBody>
      </p:sp>
      <p:sp>
        <p:nvSpPr>
          <p:cNvPr id="5" name="Text Placeholder 4"/>
          <p:cNvSpPr>
            <a:spLocks noGrp="1"/>
          </p:cNvSpPr>
          <p:nvPr>
            <p:ph type="body" sz="quarter" idx="3"/>
          </p:nvPr>
        </p:nvSpPr>
        <p:spPr/>
        <p:txBody>
          <a:bodyPr/>
          <a:lstStyle/>
          <a:p>
            <a:endParaRPr lang="en-IN"/>
          </a:p>
        </p:txBody>
      </p:sp>
      <p:pic>
        <p:nvPicPr>
          <p:cNvPr id="7" name="Content Placeholder 6"/>
          <p:cNvPicPr>
            <a:picLocks noGrp="1" noChangeAspect="1"/>
          </p:cNvPicPr>
          <p:nvPr>
            <p:ph sz="quarter" idx="4"/>
          </p:nvPr>
        </p:nvPicPr>
        <p:blipFill>
          <a:blip r:embed="rId2"/>
          <a:stretch>
            <a:fillRect/>
          </a:stretch>
        </p:blipFill>
        <p:spPr>
          <a:xfrm>
            <a:off x="6335382" y="1983010"/>
            <a:ext cx="4856824" cy="4294981"/>
          </a:xfrm>
          <a:prstGeom prst="rect">
            <a:avLst/>
          </a:prstGeom>
        </p:spPr>
      </p:pic>
    </p:spTree>
    <p:extLst>
      <p:ext uri="{BB962C8B-B14F-4D97-AF65-F5344CB8AC3E}">
        <p14:creationId xmlns:p14="http://schemas.microsoft.com/office/powerpoint/2010/main" val="2006000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stellar" panose="020A0402060406010301" pitchFamily="18" charset="0"/>
              </a:rPr>
              <a:t>Analysis</a:t>
            </a:r>
            <a:endParaRPr lang="en-IN" dirty="0"/>
          </a:p>
        </p:txBody>
      </p:sp>
      <p:sp>
        <p:nvSpPr>
          <p:cNvPr id="3" name="Text Placeholder 2"/>
          <p:cNvSpPr>
            <a:spLocks noGrp="1"/>
          </p:cNvSpPr>
          <p:nvPr>
            <p:ph type="body" idx="1"/>
          </p:nvPr>
        </p:nvSpPr>
        <p:spPr/>
        <p:txBody>
          <a:bodyPr/>
          <a:lstStyle/>
          <a:p>
            <a:endParaRPr lang="en-IN"/>
          </a:p>
        </p:txBody>
      </p:sp>
      <p:sp>
        <p:nvSpPr>
          <p:cNvPr id="4" name="Content Placeholder 3"/>
          <p:cNvSpPr>
            <a:spLocks noGrp="1"/>
          </p:cNvSpPr>
          <p:nvPr>
            <p:ph sz="half" idx="2"/>
          </p:nvPr>
        </p:nvSpPr>
        <p:spPr/>
        <p:txBody>
          <a:bodyPr/>
          <a:lstStyle/>
          <a:p>
            <a:r>
              <a:rPr lang="en-US" dirty="0" smtClean="0"/>
              <a:t>A large count of customers agree that their the role of e-commerce have helped them a lot.</a:t>
            </a:r>
            <a:endParaRPr lang="en-IN" dirty="0"/>
          </a:p>
        </p:txBody>
      </p:sp>
      <p:sp>
        <p:nvSpPr>
          <p:cNvPr id="5" name="Text Placeholder 4"/>
          <p:cNvSpPr>
            <a:spLocks noGrp="1"/>
          </p:cNvSpPr>
          <p:nvPr>
            <p:ph type="body" sz="quarter" idx="3"/>
          </p:nvPr>
        </p:nvSpPr>
        <p:spPr/>
        <p:txBody>
          <a:bodyPr/>
          <a:lstStyle/>
          <a:p>
            <a:endParaRPr lang="en-IN"/>
          </a:p>
        </p:txBody>
      </p:sp>
      <p:pic>
        <p:nvPicPr>
          <p:cNvPr id="7" name="Content Placeholder 6"/>
          <p:cNvPicPr>
            <a:picLocks noGrp="1" noChangeAspect="1"/>
          </p:cNvPicPr>
          <p:nvPr>
            <p:ph sz="quarter" idx="4"/>
          </p:nvPr>
        </p:nvPicPr>
        <p:blipFill>
          <a:blip r:embed="rId2"/>
          <a:stretch>
            <a:fillRect/>
          </a:stretch>
        </p:blipFill>
        <p:spPr>
          <a:xfrm>
            <a:off x="6558359" y="2055917"/>
            <a:ext cx="4410869" cy="4133746"/>
          </a:xfrm>
          <a:prstGeom prst="rect">
            <a:avLst/>
          </a:prstGeom>
        </p:spPr>
      </p:pic>
    </p:spTree>
    <p:extLst>
      <p:ext uri="{BB962C8B-B14F-4D97-AF65-F5344CB8AC3E}">
        <p14:creationId xmlns:p14="http://schemas.microsoft.com/office/powerpoint/2010/main" val="2236233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stellar" panose="020A0402060406010301" pitchFamily="18" charset="0"/>
              </a:rPr>
              <a:t>Analysis</a:t>
            </a:r>
            <a:endParaRPr lang="en-IN" dirty="0"/>
          </a:p>
        </p:txBody>
      </p:sp>
      <p:sp>
        <p:nvSpPr>
          <p:cNvPr id="3" name="Text Placeholder 2"/>
          <p:cNvSpPr>
            <a:spLocks noGrp="1"/>
          </p:cNvSpPr>
          <p:nvPr>
            <p:ph type="body" idx="1"/>
          </p:nvPr>
        </p:nvSpPr>
        <p:spPr/>
        <p:txBody>
          <a:bodyPr/>
          <a:lstStyle/>
          <a:p>
            <a:endParaRPr lang="en-IN"/>
          </a:p>
        </p:txBody>
      </p:sp>
      <p:sp>
        <p:nvSpPr>
          <p:cNvPr id="4" name="Content Placeholder 3"/>
          <p:cNvSpPr>
            <a:spLocks noGrp="1"/>
          </p:cNvSpPr>
          <p:nvPr>
            <p:ph sz="half" idx="2"/>
          </p:nvPr>
        </p:nvSpPr>
        <p:spPr/>
        <p:txBody>
          <a:bodyPr/>
          <a:lstStyle/>
          <a:p>
            <a:r>
              <a:rPr lang="en-US" dirty="0" smtClean="0"/>
              <a:t>We see the bars of the individual e-commerce websites, that is Amazon, Flipkart, </a:t>
            </a:r>
            <a:r>
              <a:rPr lang="en-US" dirty="0" err="1" smtClean="0"/>
              <a:t>Snapdeal</a:t>
            </a:r>
            <a:r>
              <a:rPr lang="en-US" dirty="0" smtClean="0"/>
              <a:t>, and </a:t>
            </a:r>
            <a:r>
              <a:rPr lang="en-US" dirty="0" err="1" smtClean="0"/>
              <a:t>Paytm</a:t>
            </a:r>
            <a:r>
              <a:rPr lang="en-US" dirty="0" smtClean="0"/>
              <a:t>, we can see that most of the customers say that Amazon.com has an easy web app (easy to use)</a:t>
            </a:r>
            <a:endParaRPr lang="en-IN" dirty="0"/>
          </a:p>
        </p:txBody>
      </p:sp>
      <p:sp>
        <p:nvSpPr>
          <p:cNvPr id="5" name="Text Placeholder 4"/>
          <p:cNvSpPr>
            <a:spLocks noGrp="1"/>
          </p:cNvSpPr>
          <p:nvPr>
            <p:ph type="body" sz="quarter" idx="3"/>
          </p:nvPr>
        </p:nvSpPr>
        <p:spPr/>
        <p:txBody>
          <a:bodyPr/>
          <a:lstStyle/>
          <a:p>
            <a:endParaRPr lang="en-IN"/>
          </a:p>
        </p:txBody>
      </p:sp>
      <p:pic>
        <p:nvPicPr>
          <p:cNvPr id="9" name="Content Placeholder 8"/>
          <p:cNvPicPr>
            <a:picLocks noGrp="1" noChangeAspect="1"/>
          </p:cNvPicPr>
          <p:nvPr>
            <p:ph sz="quarter" idx="4"/>
          </p:nvPr>
        </p:nvPicPr>
        <p:blipFill>
          <a:blip r:embed="rId2"/>
          <a:stretch>
            <a:fillRect/>
          </a:stretch>
        </p:blipFill>
        <p:spPr>
          <a:xfrm>
            <a:off x="6428393" y="1681163"/>
            <a:ext cx="4670802" cy="5161757"/>
          </a:xfrm>
          <a:prstGeom prst="rect">
            <a:avLst/>
          </a:prstGeom>
        </p:spPr>
      </p:pic>
    </p:spTree>
    <p:extLst>
      <p:ext uri="{BB962C8B-B14F-4D97-AF65-F5344CB8AC3E}">
        <p14:creationId xmlns:p14="http://schemas.microsoft.com/office/powerpoint/2010/main" val="1413233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stellar" panose="020A0402060406010301" pitchFamily="18" charset="0"/>
              </a:rPr>
              <a:t>Analysis</a:t>
            </a:r>
            <a:endParaRPr lang="en-IN" dirty="0"/>
          </a:p>
        </p:txBody>
      </p:sp>
      <p:sp>
        <p:nvSpPr>
          <p:cNvPr id="3" name="Text Placeholder 2"/>
          <p:cNvSpPr>
            <a:spLocks noGrp="1"/>
          </p:cNvSpPr>
          <p:nvPr>
            <p:ph type="body" idx="1"/>
          </p:nvPr>
        </p:nvSpPr>
        <p:spPr/>
        <p:txBody>
          <a:bodyPr/>
          <a:lstStyle/>
          <a:p>
            <a:endParaRPr lang="en-IN"/>
          </a:p>
        </p:txBody>
      </p:sp>
      <p:sp>
        <p:nvSpPr>
          <p:cNvPr id="4" name="Content Placeholder 3"/>
          <p:cNvSpPr>
            <a:spLocks noGrp="1"/>
          </p:cNvSpPr>
          <p:nvPr>
            <p:ph sz="half" idx="2"/>
          </p:nvPr>
        </p:nvSpPr>
        <p:spPr/>
        <p:txBody>
          <a:bodyPr/>
          <a:lstStyle/>
          <a:p>
            <a:r>
              <a:rPr lang="en-US" dirty="0" smtClean="0"/>
              <a:t>Maximum number of customers say that the Amazon.in and Flipkart.com websites are the most visually appealing.</a:t>
            </a:r>
            <a:endParaRPr lang="en-IN" dirty="0"/>
          </a:p>
        </p:txBody>
      </p:sp>
      <p:sp>
        <p:nvSpPr>
          <p:cNvPr id="5" name="Text Placeholder 4"/>
          <p:cNvSpPr>
            <a:spLocks noGrp="1"/>
          </p:cNvSpPr>
          <p:nvPr>
            <p:ph type="body" sz="quarter" idx="3"/>
          </p:nvPr>
        </p:nvSpPr>
        <p:spPr/>
        <p:txBody>
          <a:bodyPr/>
          <a:lstStyle/>
          <a:p>
            <a:endParaRPr lang="en-IN"/>
          </a:p>
        </p:txBody>
      </p:sp>
      <p:pic>
        <p:nvPicPr>
          <p:cNvPr id="7" name="Content Placeholder 6"/>
          <p:cNvPicPr>
            <a:picLocks noGrp="1" noChangeAspect="1"/>
          </p:cNvPicPr>
          <p:nvPr>
            <p:ph sz="quarter" idx="4"/>
          </p:nvPr>
        </p:nvPicPr>
        <p:blipFill>
          <a:blip r:embed="rId2"/>
          <a:stretch>
            <a:fillRect/>
          </a:stretch>
        </p:blipFill>
        <p:spPr>
          <a:xfrm>
            <a:off x="6172200" y="2505075"/>
            <a:ext cx="5038344" cy="3684588"/>
          </a:xfrm>
          <a:prstGeom prst="rect">
            <a:avLst/>
          </a:prstGeom>
        </p:spPr>
      </p:pic>
    </p:spTree>
    <p:extLst>
      <p:ext uri="{BB962C8B-B14F-4D97-AF65-F5344CB8AC3E}">
        <p14:creationId xmlns:p14="http://schemas.microsoft.com/office/powerpoint/2010/main" val="905375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stellar" panose="020A0402060406010301" pitchFamily="18" charset="0"/>
              </a:rPr>
              <a:t>Analysis</a:t>
            </a:r>
            <a:endParaRPr lang="en-IN" dirty="0"/>
          </a:p>
        </p:txBody>
      </p:sp>
      <p:sp>
        <p:nvSpPr>
          <p:cNvPr id="3" name="Text Placeholder 2"/>
          <p:cNvSpPr>
            <a:spLocks noGrp="1"/>
          </p:cNvSpPr>
          <p:nvPr>
            <p:ph type="body" idx="1"/>
          </p:nvPr>
        </p:nvSpPr>
        <p:spPr/>
        <p:txBody>
          <a:bodyPr/>
          <a:lstStyle/>
          <a:p>
            <a:endParaRPr lang="en-IN"/>
          </a:p>
        </p:txBody>
      </p:sp>
      <p:sp>
        <p:nvSpPr>
          <p:cNvPr id="4" name="Content Placeholder 3"/>
          <p:cNvSpPr>
            <a:spLocks noGrp="1"/>
          </p:cNvSpPr>
          <p:nvPr>
            <p:ph sz="half" idx="2"/>
          </p:nvPr>
        </p:nvSpPr>
        <p:spPr/>
        <p:txBody>
          <a:bodyPr/>
          <a:lstStyle/>
          <a:p>
            <a:r>
              <a:rPr lang="en-US" dirty="0" smtClean="0"/>
              <a:t>We can see that about </a:t>
            </a:r>
            <a:r>
              <a:rPr lang="en-US" dirty="0"/>
              <a:t>1</a:t>
            </a:r>
            <a:r>
              <a:rPr lang="en-US" dirty="0" smtClean="0"/>
              <a:t>20 customers say that Amazon.in and flipkart.com have a wide product variety when compared to the other e-commerce websites.</a:t>
            </a:r>
            <a:endParaRPr lang="en-IN" dirty="0"/>
          </a:p>
        </p:txBody>
      </p:sp>
      <p:sp>
        <p:nvSpPr>
          <p:cNvPr id="5" name="Text Placeholder 4"/>
          <p:cNvSpPr>
            <a:spLocks noGrp="1"/>
          </p:cNvSpPr>
          <p:nvPr>
            <p:ph type="body" sz="quarter" idx="3"/>
          </p:nvPr>
        </p:nvSpPr>
        <p:spPr/>
        <p:txBody>
          <a:bodyPr/>
          <a:lstStyle/>
          <a:p>
            <a:endParaRPr lang="en-IN"/>
          </a:p>
        </p:txBody>
      </p:sp>
      <p:pic>
        <p:nvPicPr>
          <p:cNvPr id="7" name="Content Placeholder 6"/>
          <p:cNvPicPr>
            <a:picLocks noGrp="1" noChangeAspect="1"/>
          </p:cNvPicPr>
          <p:nvPr>
            <p:ph sz="quarter" idx="4"/>
          </p:nvPr>
        </p:nvPicPr>
        <p:blipFill>
          <a:blip r:embed="rId2"/>
          <a:stretch>
            <a:fillRect/>
          </a:stretch>
        </p:blipFill>
        <p:spPr>
          <a:xfrm>
            <a:off x="5997575" y="2505075"/>
            <a:ext cx="5357813" cy="3684588"/>
          </a:xfrm>
          <a:prstGeom prst="rect">
            <a:avLst/>
          </a:prstGeom>
        </p:spPr>
      </p:pic>
    </p:spTree>
    <p:extLst>
      <p:ext uri="{BB962C8B-B14F-4D97-AF65-F5344CB8AC3E}">
        <p14:creationId xmlns:p14="http://schemas.microsoft.com/office/powerpoint/2010/main" val="2269997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stellar" panose="020A0402060406010301" pitchFamily="18" charset="0"/>
              </a:rPr>
              <a:t>Analysis</a:t>
            </a:r>
            <a:endParaRPr lang="en-IN" dirty="0"/>
          </a:p>
        </p:txBody>
      </p:sp>
      <p:sp>
        <p:nvSpPr>
          <p:cNvPr id="3" name="Text Placeholder 2"/>
          <p:cNvSpPr>
            <a:spLocks noGrp="1"/>
          </p:cNvSpPr>
          <p:nvPr>
            <p:ph type="body" idx="1"/>
          </p:nvPr>
        </p:nvSpPr>
        <p:spPr/>
        <p:txBody>
          <a:bodyPr/>
          <a:lstStyle/>
          <a:p>
            <a:endParaRPr lang="en-IN"/>
          </a:p>
        </p:txBody>
      </p:sp>
      <p:sp>
        <p:nvSpPr>
          <p:cNvPr id="4" name="Content Placeholder 3"/>
          <p:cNvSpPr>
            <a:spLocks noGrp="1"/>
          </p:cNvSpPr>
          <p:nvPr>
            <p:ph sz="half" idx="2"/>
          </p:nvPr>
        </p:nvSpPr>
        <p:spPr/>
        <p:txBody>
          <a:bodyPr/>
          <a:lstStyle/>
          <a:p>
            <a:r>
              <a:rPr lang="en-US" dirty="0" smtClean="0"/>
              <a:t>Most customers say that Amazon.in has a fast web app followed by Amazon.in and </a:t>
            </a:r>
            <a:r>
              <a:rPr lang="en-US" dirty="0" err="1" smtClean="0"/>
              <a:t>Paytm</a:t>
            </a:r>
            <a:r>
              <a:rPr lang="en-US" dirty="0" smtClean="0"/>
              <a:t> combined.</a:t>
            </a:r>
            <a:endParaRPr lang="en-IN" dirty="0"/>
          </a:p>
        </p:txBody>
      </p:sp>
      <p:sp>
        <p:nvSpPr>
          <p:cNvPr id="5" name="Text Placeholder 4"/>
          <p:cNvSpPr>
            <a:spLocks noGrp="1"/>
          </p:cNvSpPr>
          <p:nvPr>
            <p:ph type="body" sz="quarter" idx="3"/>
          </p:nvPr>
        </p:nvSpPr>
        <p:spPr/>
        <p:txBody>
          <a:bodyPr/>
          <a:lstStyle/>
          <a:p>
            <a:endParaRPr lang="en-IN"/>
          </a:p>
        </p:txBody>
      </p:sp>
      <p:pic>
        <p:nvPicPr>
          <p:cNvPr id="7" name="Content Placeholder 6"/>
          <p:cNvPicPr>
            <a:picLocks noGrp="1" noChangeAspect="1"/>
          </p:cNvPicPr>
          <p:nvPr>
            <p:ph sz="quarter" idx="4"/>
          </p:nvPr>
        </p:nvPicPr>
        <p:blipFill>
          <a:blip r:embed="rId2"/>
          <a:stretch>
            <a:fillRect/>
          </a:stretch>
        </p:blipFill>
        <p:spPr>
          <a:xfrm>
            <a:off x="5997574" y="2505075"/>
            <a:ext cx="4975225" cy="3684588"/>
          </a:xfrm>
          <a:prstGeom prst="rect">
            <a:avLst/>
          </a:prstGeom>
        </p:spPr>
      </p:pic>
    </p:spTree>
    <p:extLst>
      <p:ext uri="{BB962C8B-B14F-4D97-AF65-F5344CB8AC3E}">
        <p14:creationId xmlns:p14="http://schemas.microsoft.com/office/powerpoint/2010/main" val="121999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stellar" panose="020A0402060406010301" pitchFamily="18" charset="0"/>
              </a:rPr>
              <a:t>Contents</a:t>
            </a:r>
            <a:endParaRPr lang="en-IN" dirty="0">
              <a:latin typeface="Castellar" panose="020A0402060406010301" pitchFamily="18" charset="0"/>
            </a:endParaRPr>
          </a:p>
        </p:txBody>
      </p:sp>
      <p:sp>
        <p:nvSpPr>
          <p:cNvPr id="3" name="Content Placeholder 2"/>
          <p:cNvSpPr>
            <a:spLocks noGrp="1"/>
          </p:cNvSpPr>
          <p:nvPr>
            <p:ph idx="1"/>
          </p:nvPr>
        </p:nvSpPr>
        <p:spPr/>
        <p:txBody>
          <a:bodyPr/>
          <a:lstStyle/>
          <a:p>
            <a:r>
              <a:rPr lang="en-US" dirty="0" smtClean="0"/>
              <a:t>Introduction</a:t>
            </a:r>
          </a:p>
          <a:p>
            <a:r>
              <a:rPr lang="en-US" dirty="0" smtClean="0"/>
              <a:t>Definition of Customer Retention</a:t>
            </a:r>
          </a:p>
          <a:p>
            <a:r>
              <a:rPr lang="en-US" dirty="0" smtClean="0"/>
              <a:t>Benefits of Customer Retention</a:t>
            </a:r>
          </a:p>
          <a:p>
            <a:r>
              <a:rPr lang="en-US" dirty="0" smtClean="0"/>
              <a:t>EDA</a:t>
            </a:r>
          </a:p>
          <a:p>
            <a:r>
              <a:rPr lang="en-US" dirty="0" smtClean="0"/>
              <a:t>Analysis</a:t>
            </a:r>
          </a:p>
          <a:p>
            <a:r>
              <a:rPr lang="en-US" dirty="0" smtClean="0"/>
              <a:t>Conclusion</a:t>
            </a:r>
          </a:p>
          <a:p>
            <a:r>
              <a:rPr lang="en-US" dirty="0" smtClean="0"/>
              <a:t>Limitation and Assumptions</a:t>
            </a:r>
            <a:endParaRPr lang="en-IN" dirty="0"/>
          </a:p>
        </p:txBody>
      </p:sp>
    </p:spTree>
    <p:extLst>
      <p:ext uri="{BB962C8B-B14F-4D97-AF65-F5344CB8AC3E}">
        <p14:creationId xmlns:p14="http://schemas.microsoft.com/office/powerpoint/2010/main" val="30711927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stellar" panose="020A0402060406010301" pitchFamily="18" charset="0"/>
              </a:rPr>
              <a:t>Analysis</a:t>
            </a:r>
            <a:endParaRPr lang="en-IN" dirty="0"/>
          </a:p>
        </p:txBody>
      </p:sp>
      <p:sp>
        <p:nvSpPr>
          <p:cNvPr id="3" name="Text Placeholder 2"/>
          <p:cNvSpPr>
            <a:spLocks noGrp="1"/>
          </p:cNvSpPr>
          <p:nvPr>
            <p:ph type="body" idx="1"/>
          </p:nvPr>
        </p:nvSpPr>
        <p:spPr/>
        <p:txBody>
          <a:bodyPr/>
          <a:lstStyle/>
          <a:p>
            <a:endParaRPr lang="en-IN"/>
          </a:p>
        </p:txBody>
      </p:sp>
      <p:sp>
        <p:nvSpPr>
          <p:cNvPr id="4" name="Content Placeholder 3"/>
          <p:cNvSpPr>
            <a:spLocks noGrp="1"/>
          </p:cNvSpPr>
          <p:nvPr>
            <p:ph sz="half" idx="2"/>
          </p:nvPr>
        </p:nvSpPr>
        <p:spPr/>
        <p:txBody>
          <a:bodyPr/>
          <a:lstStyle/>
          <a:p>
            <a:r>
              <a:rPr lang="en-US" dirty="0" smtClean="0"/>
              <a:t>Most of the customers(about 60) say that Amazon.in is the most reliable web app that is available.</a:t>
            </a:r>
            <a:endParaRPr lang="en-IN" dirty="0"/>
          </a:p>
        </p:txBody>
      </p:sp>
      <p:sp>
        <p:nvSpPr>
          <p:cNvPr id="5" name="Text Placeholder 4"/>
          <p:cNvSpPr>
            <a:spLocks noGrp="1"/>
          </p:cNvSpPr>
          <p:nvPr>
            <p:ph type="body" sz="quarter" idx="3"/>
          </p:nvPr>
        </p:nvSpPr>
        <p:spPr/>
        <p:txBody>
          <a:bodyPr/>
          <a:lstStyle/>
          <a:p>
            <a:endParaRPr lang="en-IN"/>
          </a:p>
        </p:txBody>
      </p:sp>
      <p:pic>
        <p:nvPicPr>
          <p:cNvPr id="7" name="Content Placeholder 6"/>
          <p:cNvPicPr>
            <a:picLocks noGrp="1" noChangeAspect="1"/>
          </p:cNvPicPr>
          <p:nvPr>
            <p:ph sz="quarter" idx="4"/>
          </p:nvPr>
        </p:nvPicPr>
        <p:blipFill>
          <a:blip r:embed="rId2"/>
          <a:stretch>
            <a:fillRect/>
          </a:stretch>
        </p:blipFill>
        <p:spPr>
          <a:xfrm>
            <a:off x="6172201" y="2505075"/>
            <a:ext cx="5357812" cy="3684588"/>
          </a:xfrm>
          <a:prstGeom prst="rect">
            <a:avLst/>
          </a:prstGeom>
        </p:spPr>
      </p:pic>
    </p:spTree>
    <p:extLst>
      <p:ext uri="{BB962C8B-B14F-4D97-AF65-F5344CB8AC3E}">
        <p14:creationId xmlns:p14="http://schemas.microsoft.com/office/powerpoint/2010/main" val="781716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stellar" panose="020A0402060406010301" pitchFamily="18" charset="0"/>
              </a:rPr>
              <a:t>Analysis</a:t>
            </a:r>
            <a:endParaRPr lang="en-IN" dirty="0"/>
          </a:p>
        </p:txBody>
      </p:sp>
      <p:sp>
        <p:nvSpPr>
          <p:cNvPr id="3" name="Text Placeholder 2"/>
          <p:cNvSpPr>
            <a:spLocks noGrp="1"/>
          </p:cNvSpPr>
          <p:nvPr>
            <p:ph type="body" idx="1"/>
          </p:nvPr>
        </p:nvSpPr>
        <p:spPr/>
        <p:txBody>
          <a:bodyPr/>
          <a:lstStyle/>
          <a:p>
            <a:endParaRPr lang="en-IN"/>
          </a:p>
        </p:txBody>
      </p:sp>
      <p:sp>
        <p:nvSpPr>
          <p:cNvPr id="4" name="Content Placeholder 3"/>
          <p:cNvSpPr>
            <a:spLocks noGrp="1"/>
          </p:cNvSpPr>
          <p:nvPr>
            <p:ph sz="half" idx="2"/>
          </p:nvPr>
        </p:nvSpPr>
        <p:spPr/>
        <p:txBody>
          <a:bodyPr/>
          <a:lstStyle/>
          <a:p>
            <a:r>
              <a:rPr lang="en-US" dirty="0" smtClean="0"/>
              <a:t>A large number of customers say that Amazon.in and Flipkart.com have a feasible payment method.</a:t>
            </a:r>
            <a:endParaRPr lang="en-IN" dirty="0"/>
          </a:p>
        </p:txBody>
      </p:sp>
      <p:sp>
        <p:nvSpPr>
          <p:cNvPr id="5" name="Text Placeholder 4"/>
          <p:cNvSpPr>
            <a:spLocks noGrp="1"/>
          </p:cNvSpPr>
          <p:nvPr>
            <p:ph type="body" sz="quarter" idx="3"/>
          </p:nvPr>
        </p:nvSpPr>
        <p:spPr/>
        <p:txBody>
          <a:bodyPr/>
          <a:lstStyle/>
          <a:p>
            <a:endParaRPr lang="en-IN"/>
          </a:p>
        </p:txBody>
      </p:sp>
      <p:pic>
        <p:nvPicPr>
          <p:cNvPr id="7" name="Content Placeholder 6"/>
          <p:cNvPicPr>
            <a:picLocks noGrp="1" noChangeAspect="1"/>
          </p:cNvPicPr>
          <p:nvPr>
            <p:ph sz="quarter" idx="4"/>
          </p:nvPr>
        </p:nvPicPr>
        <p:blipFill>
          <a:blip r:embed="rId2"/>
          <a:stretch>
            <a:fillRect/>
          </a:stretch>
        </p:blipFill>
        <p:spPr>
          <a:xfrm>
            <a:off x="5997574" y="2505075"/>
            <a:ext cx="5505577" cy="3684588"/>
          </a:xfrm>
          <a:prstGeom prst="rect">
            <a:avLst/>
          </a:prstGeom>
        </p:spPr>
      </p:pic>
    </p:spTree>
    <p:extLst>
      <p:ext uri="{BB962C8B-B14F-4D97-AF65-F5344CB8AC3E}">
        <p14:creationId xmlns:p14="http://schemas.microsoft.com/office/powerpoint/2010/main" val="28095357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stellar" panose="020A0402060406010301" pitchFamily="18" charset="0"/>
              </a:rPr>
              <a:t>Analysis</a:t>
            </a:r>
            <a:endParaRPr lang="en-IN" dirty="0"/>
          </a:p>
        </p:txBody>
      </p:sp>
      <p:sp>
        <p:nvSpPr>
          <p:cNvPr id="3" name="Text Placeholder 2"/>
          <p:cNvSpPr>
            <a:spLocks noGrp="1"/>
          </p:cNvSpPr>
          <p:nvPr>
            <p:ph type="body" idx="1"/>
          </p:nvPr>
        </p:nvSpPr>
        <p:spPr/>
        <p:txBody>
          <a:bodyPr/>
          <a:lstStyle/>
          <a:p>
            <a:endParaRPr lang="en-IN"/>
          </a:p>
        </p:txBody>
      </p:sp>
      <p:sp>
        <p:nvSpPr>
          <p:cNvPr id="4" name="Content Placeholder 3"/>
          <p:cNvSpPr>
            <a:spLocks noGrp="1"/>
          </p:cNvSpPr>
          <p:nvPr>
            <p:ph sz="half" idx="2"/>
          </p:nvPr>
        </p:nvSpPr>
        <p:spPr/>
        <p:txBody>
          <a:bodyPr/>
          <a:lstStyle/>
          <a:p>
            <a:r>
              <a:rPr lang="en-US" dirty="0" smtClean="0"/>
              <a:t>Amazon.in has the fastest delivery when compared to the other e-commerce websites as answered by the customers.</a:t>
            </a:r>
            <a:endParaRPr lang="en-IN" dirty="0"/>
          </a:p>
        </p:txBody>
      </p:sp>
      <p:sp>
        <p:nvSpPr>
          <p:cNvPr id="5" name="Text Placeholder 4"/>
          <p:cNvSpPr>
            <a:spLocks noGrp="1"/>
          </p:cNvSpPr>
          <p:nvPr>
            <p:ph type="body" sz="quarter" idx="3"/>
          </p:nvPr>
        </p:nvSpPr>
        <p:spPr/>
        <p:txBody>
          <a:bodyPr/>
          <a:lstStyle/>
          <a:p>
            <a:endParaRPr lang="en-IN"/>
          </a:p>
        </p:txBody>
      </p:sp>
      <p:pic>
        <p:nvPicPr>
          <p:cNvPr id="7" name="Content Placeholder 6"/>
          <p:cNvPicPr>
            <a:picLocks noGrp="1" noChangeAspect="1"/>
          </p:cNvPicPr>
          <p:nvPr>
            <p:ph sz="quarter" idx="4"/>
          </p:nvPr>
        </p:nvPicPr>
        <p:blipFill>
          <a:blip r:embed="rId2"/>
          <a:stretch>
            <a:fillRect/>
          </a:stretch>
        </p:blipFill>
        <p:spPr>
          <a:xfrm>
            <a:off x="6172200" y="2505075"/>
            <a:ext cx="5183188" cy="3684588"/>
          </a:xfrm>
          <a:prstGeom prst="rect">
            <a:avLst/>
          </a:prstGeom>
        </p:spPr>
      </p:pic>
    </p:spTree>
    <p:extLst>
      <p:ext uri="{BB962C8B-B14F-4D97-AF65-F5344CB8AC3E}">
        <p14:creationId xmlns:p14="http://schemas.microsoft.com/office/powerpoint/2010/main" val="2650727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stellar" panose="020A0402060406010301" pitchFamily="18" charset="0"/>
              </a:rPr>
              <a:t>Analysis</a:t>
            </a:r>
            <a:endParaRPr lang="en-IN" dirty="0"/>
          </a:p>
        </p:txBody>
      </p:sp>
      <p:sp>
        <p:nvSpPr>
          <p:cNvPr id="3" name="Text Placeholder 2"/>
          <p:cNvSpPr>
            <a:spLocks noGrp="1"/>
          </p:cNvSpPr>
          <p:nvPr>
            <p:ph type="body" idx="1"/>
          </p:nvPr>
        </p:nvSpPr>
        <p:spPr/>
        <p:txBody>
          <a:bodyPr/>
          <a:lstStyle/>
          <a:p>
            <a:endParaRPr lang="en-IN"/>
          </a:p>
        </p:txBody>
      </p:sp>
      <p:sp>
        <p:nvSpPr>
          <p:cNvPr id="4" name="Content Placeholder 3"/>
          <p:cNvSpPr>
            <a:spLocks noGrp="1"/>
          </p:cNvSpPr>
          <p:nvPr>
            <p:ph sz="half" idx="2"/>
          </p:nvPr>
        </p:nvSpPr>
        <p:spPr/>
        <p:txBody>
          <a:bodyPr/>
          <a:lstStyle/>
          <a:p>
            <a:r>
              <a:rPr lang="en-US" dirty="0" smtClean="0"/>
              <a:t>Customers say that they trust Amazon.in the most when is comes to protecting the privacy of the customer.</a:t>
            </a:r>
            <a:endParaRPr lang="en-IN" dirty="0"/>
          </a:p>
        </p:txBody>
      </p:sp>
      <p:sp>
        <p:nvSpPr>
          <p:cNvPr id="5" name="Text Placeholder 4"/>
          <p:cNvSpPr>
            <a:spLocks noGrp="1"/>
          </p:cNvSpPr>
          <p:nvPr>
            <p:ph type="body" sz="quarter" idx="3"/>
          </p:nvPr>
        </p:nvSpPr>
        <p:spPr/>
        <p:txBody>
          <a:bodyPr/>
          <a:lstStyle/>
          <a:p>
            <a:endParaRPr lang="en-IN"/>
          </a:p>
        </p:txBody>
      </p:sp>
      <p:pic>
        <p:nvPicPr>
          <p:cNvPr id="7" name="Content Placeholder 6"/>
          <p:cNvPicPr>
            <a:picLocks noGrp="1" noChangeAspect="1"/>
          </p:cNvPicPr>
          <p:nvPr>
            <p:ph sz="quarter" idx="4"/>
          </p:nvPr>
        </p:nvPicPr>
        <p:blipFill>
          <a:blip r:embed="rId2"/>
          <a:stretch>
            <a:fillRect/>
          </a:stretch>
        </p:blipFill>
        <p:spPr>
          <a:xfrm>
            <a:off x="6172200" y="2505075"/>
            <a:ext cx="4892040" cy="3684588"/>
          </a:xfrm>
          <a:prstGeom prst="rect">
            <a:avLst/>
          </a:prstGeom>
        </p:spPr>
      </p:pic>
    </p:spTree>
    <p:extLst>
      <p:ext uri="{BB962C8B-B14F-4D97-AF65-F5344CB8AC3E}">
        <p14:creationId xmlns:p14="http://schemas.microsoft.com/office/powerpoint/2010/main" val="3603596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stellar" panose="020A0402060406010301" pitchFamily="18" charset="0"/>
              </a:rPr>
              <a:t>Analysis</a:t>
            </a:r>
            <a:endParaRPr lang="en-IN" dirty="0"/>
          </a:p>
        </p:txBody>
      </p:sp>
      <p:sp>
        <p:nvSpPr>
          <p:cNvPr id="3" name="Text Placeholder 2"/>
          <p:cNvSpPr>
            <a:spLocks noGrp="1"/>
          </p:cNvSpPr>
          <p:nvPr>
            <p:ph type="body" idx="1"/>
          </p:nvPr>
        </p:nvSpPr>
        <p:spPr/>
        <p:txBody>
          <a:bodyPr/>
          <a:lstStyle/>
          <a:p>
            <a:endParaRPr lang="en-IN"/>
          </a:p>
        </p:txBody>
      </p:sp>
      <p:sp>
        <p:nvSpPr>
          <p:cNvPr id="4" name="Content Placeholder 3"/>
          <p:cNvSpPr>
            <a:spLocks noGrp="1"/>
          </p:cNvSpPr>
          <p:nvPr>
            <p:ph sz="half" idx="2"/>
          </p:nvPr>
        </p:nvSpPr>
        <p:spPr/>
        <p:txBody>
          <a:bodyPr/>
          <a:lstStyle/>
          <a:p>
            <a:r>
              <a:rPr lang="en-US" dirty="0" smtClean="0"/>
              <a:t>Finally, most of the customers agree that Amazon.in is most trustworthy website that is available.</a:t>
            </a:r>
            <a:endParaRPr lang="en-IN" dirty="0"/>
          </a:p>
        </p:txBody>
      </p:sp>
      <p:sp>
        <p:nvSpPr>
          <p:cNvPr id="5" name="Text Placeholder 4"/>
          <p:cNvSpPr>
            <a:spLocks noGrp="1"/>
          </p:cNvSpPr>
          <p:nvPr>
            <p:ph type="body" sz="quarter" idx="3"/>
          </p:nvPr>
        </p:nvSpPr>
        <p:spPr/>
        <p:txBody>
          <a:bodyPr/>
          <a:lstStyle/>
          <a:p>
            <a:endParaRPr lang="en-IN"/>
          </a:p>
        </p:txBody>
      </p:sp>
      <p:pic>
        <p:nvPicPr>
          <p:cNvPr id="7" name="Content Placeholder 6"/>
          <p:cNvPicPr>
            <a:picLocks noGrp="1" noChangeAspect="1"/>
          </p:cNvPicPr>
          <p:nvPr>
            <p:ph sz="quarter" idx="4"/>
          </p:nvPr>
        </p:nvPicPr>
        <p:blipFill>
          <a:blip r:embed="rId2"/>
          <a:stretch>
            <a:fillRect/>
          </a:stretch>
        </p:blipFill>
        <p:spPr>
          <a:xfrm>
            <a:off x="6172200" y="2505075"/>
            <a:ext cx="4636008" cy="3684588"/>
          </a:xfrm>
          <a:prstGeom prst="rect">
            <a:avLst/>
          </a:prstGeom>
        </p:spPr>
      </p:pic>
    </p:spTree>
    <p:extLst>
      <p:ext uri="{BB962C8B-B14F-4D97-AF65-F5344CB8AC3E}">
        <p14:creationId xmlns:p14="http://schemas.microsoft.com/office/powerpoint/2010/main" val="3143719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stellar" panose="020A0402060406010301" pitchFamily="18" charset="0"/>
              </a:rPr>
              <a:t>Analysis</a:t>
            </a:r>
            <a:endParaRPr lang="en-IN" dirty="0"/>
          </a:p>
        </p:txBody>
      </p:sp>
      <p:sp>
        <p:nvSpPr>
          <p:cNvPr id="3" name="Text Placeholder 2"/>
          <p:cNvSpPr>
            <a:spLocks noGrp="1"/>
          </p:cNvSpPr>
          <p:nvPr>
            <p:ph type="body" idx="1"/>
          </p:nvPr>
        </p:nvSpPr>
        <p:spPr/>
        <p:txBody>
          <a:bodyPr/>
          <a:lstStyle/>
          <a:p>
            <a:endParaRPr lang="en-IN"/>
          </a:p>
        </p:txBody>
      </p:sp>
      <p:sp>
        <p:nvSpPr>
          <p:cNvPr id="4" name="Content Placeholder 3"/>
          <p:cNvSpPr>
            <a:spLocks noGrp="1"/>
          </p:cNvSpPr>
          <p:nvPr>
            <p:ph sz="half" idx="2"/>
          </p:nvPr>
        </p:nvSpPr>
        <p:spPr/>
        <p:txBody>
          <a:bodyPr/>
          <a:lstStyle/>
          <a:p>
            <a:r>
              <a:rPr lang="en-US" dirty="0" smtClean="0"/>
              <a:t>Here we can observe that all the 4 e-commerce websites that is Flipkart, Amazon, </a:t>
            </a:r>
            <a:r>
              <a:rPr lang="en-US" dirty="0" err="1" smtClean="0"/>
              <a:t>Snapdeal</a:t>
            </a:r>
            <a:r>
              <a:rPr lang="en-US" dirty="0" smtClean="0"/>
              <a:t>, and </a:t>
            </a:r>
            <a:r>
              <a:rPr lang="en-US" dirty="0" err="1" smtClean="0"/>
              <a:t>Paytm</a:t>
            </a:r>
            <a:r>
              <a:rPr lang="en-US" dirty="0" smtClean="0"/>
              <a:t> have ben voted that they have multiple channels for making purchases.</a:t>
            </a:r>
            <a:endParaRPr lang="en-IN" dirty="0"/>
          </a:p>
        </p:txBody>
      </p:sp>
      <p:sp>
        <p:nvSpPr>
          <p:cNvPr id="5" name="Text Placeholder 4"/>
          <p:cNvSpPr>
            <a:spLocks noGrp="1"/>
          </p:cNvSpPr>
          <p:nvPr>
            <p:ph type="body" sz="quarter" idx="3"/>
          </p:nvPr>
        </p:nvSpPr>
        <p:spPr/>
        <p:txBody>
          <a:bodyPr/>
          <a:lstStyle/>
          <a:p>
            <a:endParaRPr lang="en-IN"/>
          </a:p>
        </p:txBody>
      </p:sp>
      <p:pic>
        <p:nvPicPr>
          <p:cNvPr id="7" name="Content Placeholder 6"/>
          <p:cNvPicPr>
            <a:picLocks noGrp="1" noChangeAspect="1"/>
          </p:cNvPicPr>
          <p:nvPr>
            <p:ph sz="quarter" idx="4"/>
          </p:nvPr>
        </p:nvPicPr>
        <p:blipFill>
          <a:blip r:embed="rId2"/>
          <a:stretch>
            <a:fillRect/>
          </a:stretch>
        </p:blipFill>
        <p:spPr>
          <a:xfrm>
            <a:off x="6382512" y="2505075"/>
            <a:ext cx="4809744" cy="3684588"/>
          </a:xfrm>
          <a:prstGeom prst="rect">
            <a:avLst/>
          </a:prstGeom>
        </p:spPr>
      </p:pic>
    </p:spTree>
    <p:extLst>
      <p:ext uri="{BB962C8B-B14F-4D97-AF65-F5344CB8AC3E}">
        <p14:creationId xmlns:p14="http://schemas.microsoft.com/office/powerpoint/2010/main" val="15885176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stellar" panose="020A0402060406010301" pitchFamily="18" charset="0"/>
              </a:rPr>
              <a:t>Analysis</a:t>
            </a:r>
            <a:endParaRPr lang="en-IN" dirty="0"/>
          </a:p>
        </p:txBody>
      </p:sp>
      <p:sp>
        <p:nvSpPr>
          <p:cNvPr id="3" name="Text Placeholder 2"/>
          <p:cNvSpPr>
            <a:spLocks noGrp="1"/>
          </p:cNvSpPr>
          <p:nvPr>
            <p:ph type="body" idx="1"/>
          </p:nvPr>
        </p:nvSpPr>
        <p:spPr/>
        <p:txBody>
          <a:bodyPr/>
          <a:lstStyle/>
          <a:p>
            <a:endParaRPr lang="en-IN"/>
          </a:p>
        </p:txBody>
      </p:sp>
      <p:sp>
        <p:nvSpPr>
          <p:cNvPr id="4" name="Content Placeholder 3"/>
          <p:cNvSpPr>
            <a:spLocks noGrp="1"/>
          </p:cNvSpPr>
          <p:nvPr>
            <p:ph sz="half" idx="2"/>
          </p:nvPr>
        </p:nvSpPr>
        <p:spPr/>
        <p:txBody>
          <a:bodyPr/>
          <a:lstStyle/>
          <a:p>
            <a:r>
              <a:rPr lang="en-US" dirty="0" smtClean="0"/>
              <a:t>Here we can see that the websites </a:t>
            </a:r>
            <a:r>
              <a:rPr lang="en-US" dirty="0" err="1" smtClean="0"/>
              <a:t>Myntra</a:t>
            </a:r>
            <a:r>
              <a:rPr lang="en-US" dirty="0" smtClean="0"/>
              <a:t> and </a:t>
            </a:r>
            <a:r>
              <a:rPr lang="en-US" dirty="0" err="1" smtClean="0"/>
              <a:t>Snapdeal</a:t>
            </a:r>
            <a:r>
              <a:rPr lang="en-US" dirty="0" smtClean="0"/>
              <a:t> take a long time to load.</a:t>
            </a:r>
            <a:endParaRPr lang="en-IN" dirty="0"/>
          </a:p>
        </p:txBody>
      </p:sp>
      <p:sp>
        <p:nvSpPr>
          <p:cNvPr id="5" name="Text Placeholder 4"/>
          <p:cNvSpPr>
            <a:spLocks noGrp="1"/>
          </p:cNvSpPr>
          <p:nvPr>
            <p:ph type="body" sz="quarter" idx="3"/>
          </p:nvPr>
        </p:nvSpPr>
        <p:spPr/>
        <p:txBody>
          <a:bodyPr/>
          <a:lstStyle/>
          <a:p>
            <a:endParaRPr lang="en-IN"/>
          </a:p>
        </p:txBody>
      </p:sp>
      <p:pic>
        <p:nvPicPr>
          <p:cNvPr id="7" name="Content Placeholder 6"/>
          <p:cNvPicPr>
            <a:picLocks noGrp="1" noChangeAspect="1"/>
          </p:cNvPicPr>
          <p:nvPr>
            <p:ph sz="quarter" idx="4"/>
          </p:nvPr>
        </p:nvPicPr>
        <p:blipFill>
          <a:blip r:embed="rId2"/>
          <a:stretch>
            <a:fillRect/>
          </a:stretch>
        </p:blipFill>
        <p:spPr>
          <a:xfrm>
            <a:off x="6172200" y="2505075"/>
            <a:ext cx="5183188" cy="3684588"/>
          </a:xfrm>
          <a:prstGeom prst="rect">
            <a:avLst/>
          </a:prstGeom>
        </p:spPr>
      </p:pic>
    </p:spTree>
    <p:extLst>
      <p:ext uri="{BB962C8B-B14F-4D97-AF65-F5344CB8AC3E}">
        <p14:creationId xmlns:p14="http://schemas.microsoft.com/office/powerpoint/2010/main" val="21733785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stellar" panose="020A0402060406010301" pitchFamily="18" charset="0"/>
              </a:rPr>
              <a:t>Analysis</a:t>
            </a:r>
            <a:endParaRPr lang="en-IN" dirty="0"/>
          </a:p>
        </p:txBody>
      </p:sp>
      <p:sp>
        <p:nvSpPr>
          <p:cNvPr id="3" name="Text Placeholder 2"/>
          <p:cNvSpPr>
            <a:spLocks noGrp="1"/>
          </p:cNvSpPr>
          <p:nvPr>
            <p:ph type="body" idx="1"/>
          </p:nvPr>
        </p:nvSpPr>
        <p:spPr/>
        <p:txBody>
          <a:bodyPr/>
          <a:lstStyle/>
          <a:p>
            <a:endParaRPr lang="en-IN"/>
          </a:p>
        </p:txBody>
      </p:sp>
      <p:sp>
        <p:nvSpPr>
          <p:cNvPr id="4" name="Content Placeholder 3"/>
          <p:cNvSpPr>
            <a:spLocks noGrp="1"/>
          </p:cNvSpPr>
          <p:nvPr>
            <p:ph sz="half" idx="2"/>
          </p:nvPr>
        </p:nvSpPr>
        <p:spPr/>
        <p:txBody>
          <a:bodyPr/>
          <a:lstStyle/>
          <a:p>
            <a:r>
              <a:rPr lang="en-US" dirty="0" smtClean="0"/>
              <a:t>Customers say that Snapdeal.com has a very limited number of payment methods.</a:t>
            </a:r>
            <a:endParaRPr lang="en-IN" dirty="0"/>
          </a:p>
        </p:txBody>
      </p:sp>
      <p:sp>
        <p:nvSpPr>
          <p:cNvPr id="5" name="Text Placeholder 4"/>
          <p:cNvSpPr>
            <a:spLocks noGrp="1"/>
          </p:cNvSpPr>
          <p:nvPr>
            <p:ph type="body" sz="quarter" idx="3"/>
          </p:nvPr>
        </p:nvSpPr>
        <p:spPr/>
        <p:txBody>
          <a:bodyPr/>
          <a:lstStyle/>
          <a:p>
            <a:endParaRPr lang="en-IN"/>
          </a:p>
        </p:txBody>
      </p:sp>
      <p:pic>
        <p:nvPicPr>
          <p:cNvPr id="7" name="Content Placeholder 6"/>
          <p:cNvPicPr>
            <a:picLocks noGrp="1" noChangeAspect="1"/>
          </p:cNvPicPr>
          <p:nvPr>
            <p:ph sz="quarter" idx="4"/>
          </p:nvPr>
        </p:nvPicPr>
        <p:blipFill>
          <a:blip r:embed="rId2"/>
          <a:stretch>
            <a:fillRect/>
          </a:stretch>
        </p:blipFill>
        <p:spPr>
          <a:xfrm>
            <a:off x="6309360" y="2505075"/>
            <a:ext cx="5220653" cy="3684588"/>
          </a:xfrm>
          <a:prstGeom prst="rect">
            <a:avLst/>
          </a:prstGeom>
        </p:spPr>
      </p:pic>
    </p:spTree>
    <p:extLst>
      <p:ext uri="{BB962C8B-B14F-4D97-AF65-F5344CB8AC3E}">
        <p14:creationId xmlns:p14="http://schemas.microsoft.com/office/powerpoint/2010/main" val="26565476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stellar" panose="020A0402060406010301" pitchFamily="18" charset="0"/>
              </a:rPr>
              <a:t>Analysis</a:t>
            </a:r>
            <a:endParaRPr lang="en-IN" dirty="0"/>
          </a:p>
        </p:txBody>
      </p:sp>
      <p:sp>
        <p:nvSpPr>
          <p:cNvPr id="3" name="Text Placeholder 2"/>
          <p:cNvSpPr>
            <a:spLocks noGrp="1"/>
          </p:cNvSpPr>
          <p:nvPr>
            <p:ph type="body" idx="1"/>
          </p:nvPr>
        </p:nvSpPr>
        <p:spPr/>
        <p:txBody>
          <a:bodyPr/>
          <a:lstStyle/>
          <a:p>
            <a:endParaRPr lang="en-IN"/>
          </a:p>
        </p:txBody>
      </p:sp>
      <p:sp>
        <p:nvSpPr>
          <p:cNvPr id="4" name="Content Placeholder 3"/>
          <p:cNvSpPr>
            <a:spLocks noGrp="1"/>
          </p:cNvSpPr>
          <p:nvPr>
            <p:ph sz="half" idx="2"/>
          </p:nvPr>
        </p:nvSpPr>
        <p:spPr/>
        <p:txBody>
          <a:bodyPr/>
          <a:lstStyle/>
          <a:p>
            <a:r>
              <a:rPr lang="en-US" dirty="0" smtClean="0"/>
              <a:t>Finally, we can see that a large number of customers recommend Amazon.in over the other e-commerce websites.</a:t>
            </a:r>
            <a:endParaRPr lang="en-IN" dirty="0"/>
          </a:p>
        </p:txBody>
      </p:sp>
      <p:sp>
        <p:nvSpPr>
          <p:cNvPr id="5" name="Text Placeholder 4"/>
          <p:cNvSpPr>
            <a:spLocks noGrp="1"/>
          </p:cNvSpPr>
          <p:nvPr>
            <p:ph type="body" sz="quarter" idx="3"/>
          </p:nvPr>
        </p:nvSpPr>
        <p:spPr/>
        <p:txBody>
          <a:bodyPr/>
          <a:lstStyle/>
          <a:p>
            <a:endParaRPr lang="en-IN"/>
          </a:p>
        </p:txBody>
      </p:sp>
      <p:pic>
        <p:nvPicPr>
          <p:cNvPr id="7" name="Content Placeholder 6"/>
          <p:cNvPicPr>
            <a:picLocks noGrp="1" noChangeAspect="1"/>
          </p:cNvPicPr>
          <p:nvPr>
            <p:ph sz="quarter" idx="4"/>
          </p:nvPr>
        </p:nvPicPr>
        <p:blipFill>
          <a:blip r:embed="rId2"/>
          <a:stretch>
            <a:fillRect/>
          </a:stretch>
        </p:blipFill>
        <p:spPr>
          <a:xfrm>
            <a:off x="6172200" y="2505075"/>
            <a:ext cx="5020055" cy="3684588"/>
          </a:xfrm>
          <a:prstGeom prst="rect">
            <a:avLst/>
          </a:prstGeom>
        </p:spPr>
      </p:pic>
    </p:spTree>
    <p:extLst>
      <p:ext uri="{BB962C8B-B14F-4D97-AF65-F5344CB8AC3E}">
        <p14:creationId xmlns:p14="http://schemas.microsoft.com/office/powerpoint/2010/main" val="26276368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latin typeface="Castellar" panose="020A0402060406010301" pitchFamily="18" charset="0"/>
              </a:rPr>
              <a:t>Conclusion</a:t>
            </a:r>
            <a:endParaRPr lang="en-IN" dirty="0">
              <a:latin typeface="Castellar" panose="020A0402060406010301" pitchFamily="18" charset="0"/>
            </a:endParaRPr>
          </a:p>
        </p:txBody>
      </p:sp>
      <p:sp>
        <p:nvSpPr>
          <p:cNvPr id="5" name="Content Placeholder 4"/>
          <p:cNvSpPr>
            <a:spLocks noGrp="1"/>
          </p:cNvSpPr>
          <p:nvPr>
            <p:ph idx="1"/>
          </p:nvPr>
        </p:nvSpPr>
        <p:spPr/>
        <p:txBody>
          <a:bodyPr>
            <a:normAutofit fontScale="85000" lnSpcReduction="20000"/>
          </a:bodyPr>
          <a:lstStyle/>
          <a:p>
            <a:r>
              <a:rPr lang="en-US" dirty="0" smtClean="0"/>
              <a:t>As per my analysis, I can say that the companies with highest retention and customer satisfaction rates are Amazon.in and Flipkart.com because their positives are in line with the customer preferences and they are most likely to use these websites for purchases in the future.</a:t>
            </a:r>
          </a:p>
          <a:p>
            <a:r>
              <a:rPr lang="en-US" dirty="0"/>
              <a:t>T</a:t>
            </a:r>
            <a:r>
              <a:rPr lang="en-US" dirty="0" smtClean="0"/>
              <a:t>he company with very low retention rate and customer satisfaction is with </a:t>
            </a:r>
            <a:r>
              <a:rPr lang="en-US" dirty="0" err="1" smtClean="0"/>
              <a:t>Paytm</a:t>
            </a:r>
            <a:r>
              <a:rPr lang="en-US" dirty="0" smtClean="0"/>
              <a:t> and </a:t>
            </a:r>
            <a:r>
              <a:rPr lang="en-US" dirty="0" err="1" smtClean="0"/>
              <a:t>Snapdeal</a:t>
            </a:r>
            <a:r>
              <a:rPr lang="en-US" dirty="0" smtClean="0"/>
              <a:t> because most of the factors are not in line with the customer preferences</a:t>
            </a:r>
          </a:p>
          <a:p>
            <a:r>
              <a:rPr lang="en-US" dirty="0" smtClean="0"/>
              <a:t>Finally I would say that, customer satisfaction plays a major role in retention, A company should first understand what customers expects while purchasing online (e-commerce) and build a better buying experience which will in turn retain the customer.</a:t>
            </a:r>
          </a:p>
          <a:p>
            <a:r>
              <a:rPr lang="en-IN" dirty="0" smtClean="0">
                <a:solidFill>
                  <a:srgbClr val="000000"/>
                </a:solidFill>
                <a:latin typeface="Century" panose="02040604050505020304" pitchFamily="18" charset="0"/>
                <a:ea typeface="Times New Roman" panose="02020603050405020304" pitchFamily="18" charset="0"/>
                <a:cs typeface="Helvetica" panose="020B0604020202020204" pitchFamily="34" charset="0"/>
              </a:rPr>
              <a:t>It </a:t>
            </a:r>
            <a:r>
              <a:rPr lang="en-IN" dirty="0">
                <a:solidFill>
                  <a:srgbClr val="000000"/>
                </a:solidFill>
                <a:latin typeface="Century" panose="02040604050505020304" pitchFamily="18" charset="0"/>
                <a:ea typeface="Times New Roman" panose="02020603050405020304" pitchFamily="18" charset="0"/>
                <a:cs typeface="Helvetica" panose="020B0604020202020204" pitchFamily="34" charset="0"/>
              </a:rPr>
              <a:t>was also observed that online shopping is not trustworthy and reliable to some consumers </a:t>
            </a:r>
            <a:r>
              <a:rPr lang="en-IN" dirty="0" smtClean="0">
                <a:solidFill>
                  <a:srgbClr val="000000"/>
                </a:solidFill>
                <a:latin typeface="Century" panose="02040604050505020304" pitchFamily="18" charset="0"/>
                <a:ea typeface="Times New Roman" panose="02020603050405020304" pitchFamily="18" charset="0"/>
                <a:cs typeface="Helvetica" panose="020B0604020202020204" pitchFamily="34" charset="0"/>
              </a:rPr>
              <a:t>because of </a:t>
            </a:r>
            <a:r>
              <a:rPr lang="en-IN" dirty="0">
                <a:solidFill>
                  <a:srgbClr val="000000"/>
                </a:solidFill>
                <a:latin typeface="Century" panose="02040604050505020304" pitchFamily="18" charset="0"/>
                <a:ea typeface="Times New Roman" panose="02020603050405020304" pitchFamily="18" charset="0"/>
                <a:cs typeface="Helvetica" panose="020B0604020202020204" pitchFamily="34" charset="0"/>
              </a:rPr>
              <a:t>only online payment </a:t>
            </a:r>
            <a:r>
              <a:rPr lang="en-IN" dirty="0" smtClean="0">
                <a:solidFill>
                  <a:srgbClr val="000000"/>
                </a:solidFill>
                <a:latin typeface="Century" panose="02040604050505020304" pitchFamily="18" charset="0"/>
                <a:ea typeface="Times New Roman" panose="02020603050405020304" pitchFamily="18" charset="0"/>
                <a:cs typeface="Helvetica" panose="020B0604020202020204" pitchFamily="34" charset="0"/>
              </a:rPr>
              <a:t>mode </a:t>
            </a:r>
            <a:r>
              <a:rPr lang="en-IN" dirty="0">
                <a:solidFill>
                  <a:srgbClr val="000000"/>
                </a:solidFill>
                <a:latin typeface="Century" panose="02040604050505020304" pitchFamily="18" charset="0"/>
                <a:ea typeface="Times New Roman" panose="02020603050405020304" pitchFamily="18" charset="0"/>
                <a:cs typeface="Helvetica" panose="020B0604020202020204" pitchFamily="34" charset="0"/>
              </a:rPr>
              <a:t>and personal privacy. </a:t>
            </a:r>
            <a:endParaRPr lang="en-IN" dirty="0"/>
          </a:p>
        </p:txBody>
      </p:sp>
    </p:spTree>
    <p:extLst>
      <p:ext uri="{BB962C8B-B14F-4D97-AF65-F5344CB8AC3E}">
        <p14:creationId xmlns:p14="http://schemas.microsoft.com/office/powerpoint/2010/main" val="3301137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latin typeface="Castellar" panose="020A0402060406010301" pitchFamily="18" charset="0"/>
              </a:rPr>
              <a:t>Introduction</a:t>
            </a:r>
            <a:endParaRPr lang="en-IN" dirty="0">
              <a:latin typeface="Castellar" panose="020A0402060406010301" pitchFamily="18" charset="0"/>
            </a:endParaRPr>
          </a:p>
        </p:txBody>
      </p:sp>
      <p:sp>
        <p:nvSpPr>
          <p:cNvPr id="3" name="Content Placeholder 2"/>
          <p:cNvSpPr>
            <a:spLocks noGrp="1"/>
          </p:cNvSpPr>
          <p:nvPr>
            <p:ph idx="1"/>
          </p:nvPr>
        </p:nvSpPr>
        <p:spPr/>
        <p:txBody>
          <a:bodyPr/>
          <a:lstStyle/>
          <a:p>
            <a:r>
              <a:rPr lang="en-US" dirty="0" smtClean="0"/>
              <a:t>In this PPT we will be looking at the analysis I have done to retain customers for an Indian e-commerce company.</a:t>
            </a:r>
          </a:p>
          <a:p>
            <a:r>
              <a:rPr lang="en-IN" dirty="0" smtClean="0"/>
              <a:t>We will also be looking at the expectations of the customer on a good e-commerce website</a:t>
            </a:r>
          </a:p>
          <a:p>
            <a:endParaRPr lang="en-IN" dirty="0"/>
          </a:p>
        </p:txBody>
      </p:sp>
    </p:spTree>
    <p:extLst>
      <p:ext uri="{BB962C8B-B14F-4D97-AF65-F5344CB8AC3E}">
        <p14:creationId xmlns:p14="http://schemas.microsoft.com/office/powerpoint/2010/main" val="42036353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stellar" panose="020A0402060406010301" pitchFamily="18" charset="0"/>
              </a:rPr>
              <a:t>Limitation and Assumption</a:t>
            </a:r>
            <a:endParaRPr lang="en-IN" dirty="0">
              <a:latin typeface="Castellar" panose="020A0402060406010301" pitchFamily="18" charset="0"/>
            </a:endParaRPr>
          </a:p>
        </p:txBody>
      </p:sp>
      <p:sp>
        <p:nvSpPr>
          <p:cNvPr id="3" name="Content Placeholder 2"/>
          <p:cNvSpPr>
            <a:spLocks noGrp="1"/>
          </p:cNvSpPr>
          <p:nvPr>
            <p:ph idx="1"/>
          </p:nvPr>
        </p:nvSpPr>
        <p:spPr/>
        <p:txBody>
          <a:bodyPr/>
          <a:lstStyle/>
          <a:p>
            <a:r>
              <a:rPr lang="en-US" dirty="0" smtClean="0"/>
              <a:t>I would say that </a:t>
            </a:r>
            <a:r>
              <a:rPr lang="en-IN" dirty="0"/>
              <a:t>t</a:t>
            </a:r>
            <a:r>
              <a:rPr lang="en-IN" dirty="0" smtClean="0"/>
              <a:t>he quantity of data we used to analyse the customer retention was moderate.</a:t>
            </a:r>
          </a:p>
        </p:txBody>
      </p:sp>
    </p:spTree>
    <p:extLst>
      <p:ext uri="{BB962C8B-B14F-4D97-AF65-F5344CB8AC3E}">
        <p14:creationId xmlns:p14="http://schemas.microsoft.com/office/powerpoint/2010/main" val="1120497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stellar" panose="020A0402060406010301" pitchFamily="18" charset="0"/>
              </a:rPr>
              <a:t>What is Customer Retention?</a:t>
            </a:r>
            <a:endParaRPr lang="en-IN" dirty="0">
              <a:latin typeface="Castellar" panose="020A0402060406010301" pitchFamily="18" charset="0"/>
            </a:endParaRPr>
          </a:p>
        </p:txBody>
      </p:sp>
      <p:sp>
        <p:nvSpPr>
          <p:cNvPr id="3" name="Content Placeholder 2"/>
          <p:cNvSpPr>
            <a:spLocks noGrp="1"/>
          </p:cNvSpPr>
          <p:nvPr>
            <p:ph idx="1"/>
          </p:nvPr>
        </p:nvSpPr>
        <p:spPr/>
        <p:txBody>
          <a:bodyPr/>
          <a:lstStyle/>
          <a:p>
            <a:r>
              <a:rPr lang="en-US" dirty="0" smtClean="0"/>
              <a:t>Customer retention refers to the activities and actions companies and organizations take to reduce the number of customer defections. </a:t>
            </a:r>
          </a:p>
          <a:p>
            <a:r>
              <a:rPr lang="en-US" dirty="0" smtClean="0"/>
              <a:t>It is important to remember that customer retention begins with the first contact a customer has with a company and continues throughout the entire lifetime of the relationship.</a:t>
            </a:r>
          </a:p>
          <a:p>
            <a:r>
              <a:rPr lang="en-US" dirty="0" smtClean="0"/>
              <a:t>The goal of customer retention programs is to help companies retain as many customers as possible, often through customer loyalty and brand loyalty initiatives. </a:t>
            </a:r>
          </a:p>
          <a:p>
            <a:endParaRPr lang="en-IN" dirty="0"/>
          </a:p>
        </p:txBody>
      </p:sp>
    </p:spTree>
    <p:extLst>
      <p:ext uri="{BB962C8B-B14F-4D97-AF65-F5344CB8AC3E}">
        <p14:creationId xmlns:p14="http://schemas.microsoft.com/office/powerpoint/2010/main" val="2963294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stellar" panose="020A0402060406010301" pitchFamily="18" charset="0"/>
              </a:rPr>
              <a:t>Benefits Of Customer Retention</a:t>
            </a:r>
            <a:endParaRPr lang="en-IN" dirty="0">
              <a:latin typeface="Castellar" panose="020A0402060406010301" pitchFamily="18" charset="0"/>
            </a:endParaRPr>
          </a:p>
        </p:txBody>
      </p:sp>
      <p:sp>
        <p:nvSpPr>
          <p:cNvPr id="3" name="Content Placeholder 2"/>
          <p:cNvSpPr>
            <a:spLocks noGrp="1"/>
          </p:cNvSpPr>
          <p:nvPr>
            <p:ph idx="1"/>
          </p:nvPr>
        </p:nvSpPr>
        <p:spPr/>
        <p:txBody>
          <a:bodyPr/>
          <a:lstStyle/>
          <a:p>
            <a:r>
              <a:rPr lang="en-US" dirty="0" smtClean="0"/>
              <a:t>Retention is Cheaper than Acquisition</a:t>
            </a:r>
          </a:p>
          <a:p>
            <a:r>
              <a:rPr lang="en-US" dirty="0" smtClean="0"/>
              <a:t>Loyal Customers are More Profitable</a:t>
            </a:r>
          </a:p>
          <a:p>
            <a:r>
              <a:rPr lang="en-US" dirty="0" smtClean="0"/>
              <a:t>You’ll Earn More Word of Mouth Referrals</a:t>
            </a:r>
          </a:p>
          <a:p>
            <a:r>
              <a:rPr lang="en-US" dirty="0" smtClean="0"/>
              <a:t>Customers Will Explore Your Brand</a:t>
            </a:r>
          </a:p>
          <a:p>
            <a:r>
              <a:rPr lang="en-US" dirty="0" smtClean="0"/>
              <a:t>Loyal Customers are More Forgiving</a:t>
            </a:r>
            <a:endParaRPr lang="en-US" dirty="0"/>
          </a:p>
          <a:p>
            <a:r>
              <a:rPr lang="en-US" dirty="0" smtClean="0"/>
              <a:t>Repeat </a:t>
            </a:r>
            <a:r>
              <a:rPr lang="en-US" dirty="0"/>
              <a:t>Purchases Means Repeat Profit</a:t>
            </a:r>
            <a:r>
              <a:rPr lang="en-US" dirty="0" smtClean="0"/>
              <a:t>.</a:t>
            </a:r>
          </a:p>
          <a:p>
            <a:r>
              <a:rPr lang="en-IN" dirty="0"/>
              <a:t>Lower Marketing Costs.</a:t>
            </a:r>
          </a:p>
          <a:p>
            <a:r>
              <a:rPr lang="en-US" dirty="0" smtClean="0"/>
              <a:t>Boosts the brand reputation and popularity</a:t>
            </a:r>
            <a:endParaRPr lang="en-US" dirty="0"/>
          </a:p>
          <a:p>
            <a:pPr marL="0" indent="0">
              <a:buNone/>
            </a:pPr>
            <a:endParaRPr lang="en-IN" dirty="0"/>
          </a:p>
        </p:txBody>
      </p:sp>
    </p:spTree>
    <p:extLst>
      <p:ext uri="{BB962C8B-B14F-4D97-AF65-F5344CB8AC3E}">
        <p14:creationId xmlns:p14="http://schemas.microsoft.com/office/powerpoint/2010/main" val="2401056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stellar" panose="020A0402060406010301" pitchFamily="18" charset="0"/>
              </a:rPr>
              <a:t>Exploratory Data Analysis(EDA)</a:t>
            </a:r>
            <a:endParaRPr lang="en-IN" dirty="0">
              <a:latin typeface="Castellar" panose="020A0402060406010301" pitchFamily="18" charset="0"/>
            </a:endParaRPr>
          </a:p>
        </p:txBody>
      </p:sp>
      <p:sp>
        <p:nvSpPr>
          <p:cNvPr id="3" name="Content Placeholder 2"/>
          <p:cNvSpPr>
            <a:spLocks noGrp="1"/>
          </p:cNvSpPr>
          <p:nvPr>
            <p:ph idx="1"/>
          </p:nvPr>
        </p:nvSpPr>
        <p:spPr/>
        <p:txBody>
          <a:bodyPr/>
          <a:lstStyle/>
          <a:p>
            <a:r>
              <a:rPr lang="en-US" dirty="0">
                <a:solidFill>
                  <a:schemeClr val="tx1">
                    <a:lumMod val="95000"/>
                    <a:lumOff val="5000"/>
                  </a:schemeClr>
                </a:solidFill>
                <a:latin typeface="Century" panose="02040604050505020304" pitchFamily="18" charset="0"/>
              </a:rPr>
              <a:t>Checked the null values and found no null values in the dataset.</a:t>
            </a:r>
          </a:p>
          <a:p>
            <a:r>
              <a:rPr lang="en-US" dirty="0">
                <a:solidFill>
                  <a:schemeClr val="tx1">
                    <a:lumMod val="95000"/>
                    <a:lumOff val="5000"/>
                  </a:schemeClr>
                </a:solidFill>
                <a:latin typeface="Century" panose="02040604050505020304" pitchFamily="18" charset="0"/>
              </a:rPr>
              <a:t>Performed both univariate and bivariate analysis and </a:t>
            </a:r>
            <a:r>
              <a:rPr lang="en-IN" dirty="0">
                <a:solidFill>
                  <a:schemeClr val="tx1">
                    <a:lumMod val="95000"/>
                    <a:lumOff val="5000"/>
                  </a:schemeClr>
                </a:solidFill>
                <a:latin typeface="Century" panose="02040604050505020304" pitchFamily="18" charset="0"/>
                <a:cs typeface="Times New Roman" panose="02020603050405020304" pitchFamily="18" charset="0"/>
              </a:rPr>
              <a:t>v</a:t>
            </a:r>
            <a:r>
              <a:rPr lang="en-IN" dirty="0">
                <a:latin typeface="Century" panose="02040604050505020304" pitchFamily="18" charset="0"/>
                <a:ea typeface="Calibri" panose="020F0502020204030204" pitchFamily="34" charset="0"/>
                <a:cs typeface="Times New Roman" panose="02020603050405020304" pitchFamily="18" charset="0"/>
              </a:rPr>
              <a:t>isualized each feature using </a:t>
            </a:r>
            <a:r>
              <a:rPr lang="en-IN" dirty="0" err="1">
                <a:latin typeface="Century" panose="02040604050505020304" pitchFamily="18" charset="0"/>
                <a:ea typeface="Calibri" panose="020F0502020204030204" pitchFamily="34" charset="0"/>
                <a:cs typeface="Times New Roman" panose="02020603050405020304" pitchFamily="18" charset="0"/>
              </a:rPr>
              <a:t>seaborn</a:t>
            </a:r>
            <a:r>
              <a:rPr lang="en-IN" dirty="0">
                <a:latin typeface="Century" panose="02040604050505020304" pitchFamily="18" charset="0"/>
                <a:ea typeface="Calibri" panose="020F0502020204030204" pitchFamily="34" charset="0"/>
                <a:cs typeface="Times New Roman" panose="02020603050405020304" pitchFamily="18" charset="0"/>
              </a:rPr>
              <a:t> and </a:t>
            </a:r>
            <a:r>
              <a:rPr lang="en-IN" dirty="0" err="1">
                <a:latin typeface="Century" panose="02040604050505020304" pitchFamily="18" charset="0"/>
                <a:ea typeface="Calibri" panose="020F0502020204030204" pitchFamily="34" charset="0"/>
                <a:cs typeface="Times New Roman" panose="02020603050405020304" pitchFamily="18" charset="0"/>
              </a:rPr>
              <a:t>matplotlib</a:t>
            </a:r>
            <a:r>
              <a:rPr lang="en-IN" dirty="0">
                <a:latin typeface="Century" panose="02040604050505020304" pitchFamily="18" charset="0"/>
                <a:ea typeface="Calibri" panose="020F0502020204030204" pitchFamily="34" charset="0"/>
                <a:cs typeface="Times New Roman" panose="02020603050405020304" pitchFamily="18" charset="0"/>
              </a:rPr>
              <a:t> libraries by plotting count plot, pie plot, </a:t>
            </a:r>
            <a:r>
              <a:rPr lang="en-IN" dirty="0" smtClean="0">
                <a:latin typeface="Century" panose="02040604050505020304" pitchFamily="18" charset="0"/>
                <a:ea typeface="Calibri" panose="020F0502020204030204" pitchFamily="34" charset="0"/>
                <a:cs typeface="Times New Roman" panose="02020603050405020304" pitchFamily="18" charset="0"/>
              </a:rPr>
              <a:t>and box </a:t>
            </a:r>
            <a:r>
              <a:rPr lang="en-IN" dirty="0" err="1" smtClean="0">
                <a:latin typeface="Century" panose="02040604050505020304" pitchFamily="18" charset="0"/>
                <a:ea typeface="Calibri" panose="020F0502020204030204" pitchFamily="34" charset="0"/>
                <a:cs typeface="Times New Roman" panose="02020603050405020304" pitchFamily="18" charset="0"/>
              </a:rPr>
              <a:t>plts</a:t>
            </a:r>
            <a:r>
              <a:rPr lang="en-IN" smtClean="0">
                <a:latin typeface="Century" panose="02040604050505020304" pitchFamily="18" charset="0"/>
                <a:ea typeface="Calibri" panose="020F0502020204030204" pitchFamily="34" charset="0"/>
                <a:cs typeface="Times New Roman" panose="02020603050405020304" pitchFamily="18" charset="0"/>
              </a:rPr>
              <a:t>.</a:t>
            </a:r>
            <a:endParaRPr lang="en-IN">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6637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stellar" panose="020A0402060406010301" pitchFamily="18" charset="0"/>
              </a:rPr>
              <a:t>Data And Assumptions</a:t>
            </a:r>
            <a:endParaRPr lang="en-IN" dirty="0">
              <a:latin typeface="Castellar" panose="020A0402060406010301" pitchFamily="18" charset="0"/>
            </a:endParaRPr>
          </a:p>
        </p:txBody>
      </p:sp>
      <p:sp>
        <p:nvSpPr>
          <p:cNvPr id="3" name="Content Placeholder 2"/>
          <p:cNvSpPr>
            <a:spLocks noGrp="1"/>
          </p:cNvSpPr>
          <p:nvPr>
            <p:ph idx="1"/>
          </p:nvPr>
        </p:nvSpPr>
        <p:spPr/>
        <p:txBody>
          <a:bodyPr>
            <a:normAutofit fontScale="92500" lnSpcReduction="10000"/>
          </a:bodyPr>
          <a:lstStyle/>
          <a:p>
            <a:r>
              <a:rPr lang="en-IN" dirty="0" smtClean="0"/>
              <a:t>The gathered data contains 269 surveyors and 71 answers from each one of them</a:t>
            </a:r>
          </a:p>
          <a:p>
            <a:r>
              <a:rPr lang="en-US" dirty="0" smtClean="0"/>
              <a:t>Few of the questions that have been asked fall in the following categories:</a:t>
            </a:r>
          </a:p>
          <a:p>
            <a:pPr marL="514350" indent="-514350">
              <a:buFont typeface="+mj-lt"/>
              <a:buAutoNum type="arabicPeriod"/>
            </a:pPr>
            <a:r>
              <a:rPr lang="en-IN" dirty="0" smtClean="0"/>
              <a:t>How was the online purchase made</a:t>
            </a:r>
          </a:p>
          <a:p>
            <a:pPr marL="514350" indent="-514350">
              <a:buFont typeface="+mj-lt"/>
              <a:buAutoNum type="arabicPeriod"/>
            </a:pPr>
            <a:r>
              <a:rPr lang="en-IN" dirty="0" smtClean="0"/>
              <a:t>Important factors for making purchase decision and drives satisfaction</a:t>
            </a:r>
          </a:p>
          <a:p>
            <a:pPr marL="514350" indent="-514350">
              <a:buFont typeface="+mj-lt"/>
              <a:buAutoNum type="arabicPeriod"/>
            </a:pPr>
            <a:r>
              <a:rPr lang="en-IN" dirty="0" smtClean="0"/>
              <a:t>The basic information of the population.</a:t>
            </a:r>
          </a:p>
          <a:p>
            <a:pPr marL="514350" indent="-514350">
              <a:buFont typeface="+mj-lt"/>
              <a:buAutoNum type="arabicPeriod"/>
            </a:pPr>
            <a:r>
              <a:rPr lang="en-IN" dirty="0" smtClean="0"/>
              <a:t>Which e-commerce sites satisfies the above factors to make purchase decision and drives satisfaction</a:t>
            </a:r>
          </a:p>
          <a:p>
            <a:r>
              <a:rPr lang="en-US" dirty="0" smtClean="0"/>
              <a:t>The Assumption for this analysis is that, when we recommend something to a friend, it is most likely that we are using it, we will be using it in future and we are satisfied with the service/experience we’ve received.</a:t>
            </a:r>
          </a:p>
          <a:p>
            <a:endParaRPr lang="en-IN" dirty="0" smtClean="0"/>
          </a:p>
          <a:p>
            <a:pPr marL="514350" indent="-514350">
              <a:buFont typeface="+mj-lt"/>
              <a:buAutoNum type="arabicPeriod"/>
            </a:pPr>
            <a:endParaRPr lang="en-IN" dirty="0" smtClean="0"/>
          </a:p>
          <a:p>
            <a:pPr marL="514350" indent="-514350">
              <a:buFont typeface="+mj-lt"/>
              <a:buAutoNum type="arabicPeriod"/>
            </a:pPr>
            <a:endParaRPr lang="en-IN" dirty="0"/>
          </a:p>
        </p:txBody>
      </p:sp>
    </p:spTree>
    <p:extLst>
      <p:ext uri="{BB962C8B-B14F-4D97-AF65-F5344CB8AC3E}">
        <p14:creationId xmlns:p14="http://schemas.microsoft.com/office/powerpoint/2010/main" val="2041871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stellar" panose="020A0402060406010301" pitchFamily="18" charset="0"/>
              </a:rPr>
              <a:t>Analysis</a:t>
            </a:r>
            <a:endParaRPr lang="en-IN" dirty="0">
              <a:latin typeface="Castellar" panose="020A0402060406010301" pitchFamily="18" charset="0"/>
            </a:endParaRPr>
          </a:p>
        </p:txBody>
      </p:sp>
      <p:sp>
        <p:nvSpPr>
          <p:cNvPr id="8" name="Text Placeholder 7"/>
          <p:cNvSpPr>
            <a:spLocks noGrp="1"/>
          </p:cNvSpPr>
          <p:nvPr>
            <p:ph type="body" idx="1"/>
          </p:nvPr>
        </p:nvSpPr>
        <p:spPr/>
        <p:txBody>
          <a:bodyPr/>
          <a:lstStyle/>
          <a:p>
            <a:endParaRPr lang="en-IN"/>
          </a:p>
        </p:txBody>
      </p:sp>
      <p:sp>
        <p:nvSpPr>
          <p:cNvPr id="9" name="Content Placeholder 8"/>
          <p:cNvSpPr>
            <a:spLocks noGrp="1"/>
          </p:cNvSpPr>
          <p:nvPr>
            <p:ph sz="half" idx="2"/>
          </p:nvPr>
        </p:nvSpPr>
        <p:spPr/>
        <p:txBody>
          <a:bodyPr/>
          <a:lstStyle/>
          <a:p>
            <a:r>
              <a:rPr lang="en-US" dirty="0" smtClean="0"/>
              <a:t>We can see that most of the customers that us e-commerce websites for making purchases are women.</a:t>
            </a:r>
            <a:endParaRPr lang="en-IN" dirty="0"/>
          </a:p>
        </p:txBody>
      </p:sp>
      <p:sp>
        <p:nvSpPr>
          <p:cNvPr id="10" name="Text Placeholder 9"/>
          <p:cNvSpPr>
            <a:spLocks noGrp="1"/>
          </p:cNvSpPr>
          <p:nvPr>
            <p:ph type="body" sz="quarter" idx="3"/>
          </p:nvPr>
        </p:nvSpPr>
        <p:spPr/>
        <p:txBody>
          <a:bodyPr/>
          <a:lstStyle/>
          <a:p>
            <a:endParaRPr lang="en-IN" dirty="0"/>
          </a:p>
        </p:txBody>
      </p:sp>
      <p:sp>
        <p:nvSpPr>
          <p:cNvPr id="11" name="Content Placeholder 10"/>
          <p:cNvSpPr>
            <a:spLocks noGrp="1"/>
          </p:cNvSpPr>
          <p:nvPr>
            <p:ph sz="quarter" idx="4"/>
          </p:nvPr>
        </p:nvSpPr>
        <p:spPr/>
        <p:txBody>
          <a:bodyPr/>
          <a:lstStyle/>
          <a:p>
            <a:endParaRPr lang="en-IN"/>
          </a:p>
        </p:txBody>
      </p:sp>
      <p:pic>
        <p:nvPicPr>
          <p:cNvPr id="7" name="Content Placeholder 6"/>
          <p:cNvPicPr>
            <a:picLocks noGrp="1" noChangeAspect="1"/>
          </p:cNvPicPr>
          <p:nvPr>
            <p:ph idx="4294967295"/>
          </p:nvPr>
        </p:nvPicPr>
        <p:blipFill>
          <a:blip r:embed="rId2"/>
          <a:stretch>
            <a:fillRect/>
          </a:stretch>
        </p:blipFill>
        <p:spPr>
          <a:xfrm>
            <a:off x="6419088" y="2505075"/>
            <a:ext cx="4242816" cy="3684588"/>
          </a:xfrm>
          <a:prstGeom prst="rect">
            <a:avLst/>
          </a:prstGeom>
        </p:spPr>
      </p:pic>
    </p:spTree>
    <p:extLst>
      <p:ext uri="{BB962C8B-B14F-4D97-AF65-F5344CB8AC3E}">
        <p14:creationId xmlns:p14="http://schemas.microsoft.com/office/powerpoint/2010/main" val="2340284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stellar" panose="020A0402060406010301" pitchFamily="18" charset="0"/>
              </a:rPr>
              <a:t>Analysis</a:t>
            </a:r>
            <a:endParaRPr lang="en-IN" dirty="0">
              <a:latin typeface="Castellar" panose="020A0402060406010301" pitchFamily="18" charset="0"/>
            </a:endParaRPr>
          </a:p>
        </p:txBody>
      </p:sp>
      <p:sp>
        <p:nvSpPr>
          <p:cNvPr id="8" name="Text Placeholder 7"/>
          <p:cNvSpPr>
            <a:spLocks noGrp="1"/>
          </p:cNvSpPr>
          <p:nvPr>
            <p:ph type="body" idx="1"/>
          </p:nvPr>
        </p:nvSpPr>
        <p:spPr/>
        <p:txBody>
          <a:bodyPr/>
          <a:lstStyle/>
          <a:p>
            <a:endParaRPr lang="en-IN" dirty="0"/>
          </a:p>
        </p:txBody>
      </p:sp>
      <p:sp>
        <p:nvSpPr>
          <p:cNvPr id="9" name="Content Placeholder 8"/>
          <p:cNvSpPr>
            <a:spLocks noGrp="1"/>
          </p:cNvSpPr>
          <p:nvPr>
            <p:ph sz="half" idx="2"/>
          </p:nvPr>
        </p:nvSpPr>
        <p:spPr/>
        <p:txBody>
          <a:bodyPr/>
          <a:lstStyle/>
          <a:p>
            <a:r>
              <a:rPr lang="en-US" dirty="0" smtClean="0"/>
              <a:t>From our analysis we have also found out that most of the customers are from the capital city Delhi</a:t>
            </a:r>
            <a:endParaRPr lang="en-IN" dirty="0"/>
          </a:p>
        </p:txBody>
      </p:sp>
      <p:sp>
        <p:nvSpPr>
          <p:cNvPr id="10" name="Text Placeholder 9"/>
          <p:cNvSpPr>
            <a:spLocks noGrp="1"/>
          </p:cNvSpPr>
          <p:nvPr>
            <p:ph type="body" sz="quarter" idx="3"/>
          </p:nvPr>
        </p:nvSpPr>
        <p:spPr/>
        <p:txBody>
          <a:bodyPr/>
          <a:lstStyle/>
          <a:p>
            <a:endParaRPr lang="en-IN"/>
          </a:p>
        </p:txBody>
      </p:sp>
      <p:pic>
        <p:nvPicPr>
          <p:cNvPr id="3" name="Content Placeholder 2"/>
          <p:cNvPicPr>
            <a:picLocks noGrp="1" noChangeAspect="1"/>
          </p:cNvPicPr>
          <p:nvPr>
            <p:ph sz="quarter" idx="4"/>
          </p:nvPr>
        </p:nvPicPr>
        <p:blipFill>
          <a:blip r:embed="rId2"/>
          <a:stretch>
            <a:fillRect/>
          </a:stretch>
        </p:blipFill>
        <p:spPr>
          <a:xfrm>
            <a:off x="6172200" y="2804319"/>
            <a:ext cx="4410869" cy="3741156"/>
          </a:xfrm>
          <a:prstGeom prst="rect">
            <a:avLst/>
          </a:prstGeom>
        </p:spPr>
      </p:pic>
    </p:spTree>
    <p:extLst>
      <p:ext uri="{BB962C8B-B14F-4D97-AF65-F5344CB8AC3E}">
        <p14:creationId xmlns:p14="http://schemas.microsoft.com/office/powerpoint/2010/main" val="19613580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973</Words>
  <Application>Microsoft Office PowerPoint</Application>
  <PresentationFormat>Widescreen</PresentationFormat>
  <Paragraphs>89</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Calibri Light</vt:lpstr>
      <vt:lpstr>Castellar</vt:lpstr>
      <vt:lpstr>Century</vt:lpstr>
      <vt:lpstr>Helvetica</vt:lpstr>
      <vt:lpstr>Times New Roman</vt:lpstr>
      <vt:lpstr>Office Theme</vt:lpstr>
      <vt:lpstr>Customer Retention</vt:lpstr>
      <vt:lpstr>Contents</vt:lpstr>
      <vt:lpstr>Introduction</vt:lpstr>
      <vt:lpstr>What is Customer Retention?</vt:lpstr>
      <vt:lpstr>Benefits Of Customer Retention</vt:lpstr>
      <vt:lpstr>Exploratory Data Analysis(EDA)</vt:lpstr>
      <vt:lpstr>Data And Assumptions</vt:lpstr>
      <vt:lpstr>Analysis</vt:lpstr>
      <vt:lpstr>Analysis</vt:lpstr>
      <vt:lpstr>Analysis</vt:lpstr>
      <vt:lpstr>Analysis </vt:lpstr>
      <vt:lpstr>Analysis</vt:lpstr>
      <vt:lpstr>Analysis</vt:lpstr>
      <vt:lpstr>Analysis</vt:lpstr>
      <vt:lpstr>Analysis</vt:lpstr>
      <vt:lpstr>Analysis</vt:lpstr>
      <vt:lpstr>Analysis</vt:lpstr>
      <vt:lpstr>Analysis</vt:lpstr>
      <vt:lpstr>Analysis</vt:lpstr>
      <vt:lpstr>Analysis</vt:lpstr>
      <vt:lpstr>Analysis</vt:lpstr>
      <vt:lpstr>Analysis</vt:lpstr>
      <vt:lpstr>Analysis</vt:lpstr>
      <vt:lpstr>Analysis</vt:lpstr>
      <vt:lpstr>Analysis</vt:lpstr>
      <vt:lpstr>Analysis</vt:lpstr>
      <vt:lpstr>Analysis</vt:lpstr>
      <vt:lpstr>Analysis</vt:lpstr>
      <vt:lpstr>Conclusion</vt:lpstr>
      <vt:lpstr>Limitation and Assumption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dc:title>
  <dc:creator>RAJIT</dc:creator>
  <cp:lastModifiedBy>RAJIT</cp:lastModifiedBy>
  <cp:revision>8</cp:revision>
  <dcterms:created xsi:type="dcterms:W3CDTF">2022-01-23T07:04:21Z</dcterms:created>
  <dcterms:modified xsi:type="dcterms:W3CDTF">2022-01-23T08:25:06Z</dcterms:modified>
</cp:coreProperties>
</file>