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318" r:id="rId2"/>
    <p:sldId id="339" r:id="rId3"/>
    <p:sldId id="340" r:id="rId4"/>
    <p:sldId id="343" r:id="rId5"/>
    <p:sldId id="341" r:id="rId6"/>
    <p:sldId id="342" r:id="rId7"/>
    <p:sldId id="345" r:id="rId8"/>
    <p:sldId id="347" r:id="rId9"/>
    <p:sldId id="348" r:id="rId10"/>
    <p:sldId id="349" r:id="rId11"/>
    <p:sldId id="364" r:id="rId12"/>
    <p:sldId id="366" r:id="rId13"/>
    <p:sldId id="379" r:id="rId14"/>
    <p:sldId id="372" r:id="rId15"/>
    <p:sldId id="373" r:id="rId16"/>
    <p:sldId id="374" r:id="rId17"/>
    <p:sldId id="3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46581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83884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966170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7276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689781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2548333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1620901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1653044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224587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99942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68278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77737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404896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96672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13435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16031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10-04-2022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4416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E1F214-0661-416F-B6D1-E4EECCA9F3BC}" type="datetimeFigureOut">
              <a:rPr lang="en-IN" smtClean="0"/>
              <a:t>10-04-2022</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7408A0-9DF2-4437-961B-5A0F97D5A4F8}" type="slidenum">
              <a:rPr lang="en-IN" smtClean="0"/>
              <a:t>‹#›</a:t>
            </a:fld>
            <a:endParaRPr lang="en-IN" dirty="0"/>
          </a:p>
        </p:txBody>
      </p:sp>
    </p:spTree>
    <p:extLst>
      <p:ext uri="{BB962C8B-B14F-4D97-AF65-F5344CB8AC3E}">
        <p14:creationId xmlns:p14="http://schemas.microsoft.com/office/powerpoint/2010/main" val="251607230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719091" y="1003176"/>
            <a:ext cx="10684783" cy="3268378"/>
          </a:xfrm>
          <a:scene3d>
            <a:camera prst="orthographicFront"/>
            <a:lightRig rig="threePt" dir="t"/>
          </a:scene3d>
          <a:sp3d>
            <a:bevelT/>
          </a:sp3d>
        </p:spPr>
        <p:txBody>
          <a:bodyPr>
            <a:normAutofit/>
          </a:bodyPr>
          <a:lstStyle/>
          <a:p>
            <a:pPr algn="ctr"/>
            <a:r>
              <a:rPr lang="en-IN" sz="3600" b="1" i="1" dirty="0">
                <a:solidFill>
                  <a:srgbClr val="E05F2C"/>
                </a:solidFill>
              </a:rPr>
              <a:t>Project Presentation On</a:t>
            </a:r>
            <a:r>
              <a:rPr lang="en-IN" sz="3600" b="1" i="1" dirty="0">
                <a:solidFill>
                  <a:schemeClr val="accent1">
                    <a:lumMod val="75000"/>
                  </a:schemeClr>
                </a:solidFill>
              </a:rPr>
              <a:t/>
            </a:r>
            <a:br>
              <a:rPr lang="en-IN" sz="3600" b="1" i="1" dirty="0">
                <a:solidFill>
                  <a:schemeClr val="accent1">
                    <a:lumMod val="75000"/>
                  </a:schemeClr>
                </a:solidFill>
              </a:rPr>
            </a:br>
            <a:r>
              <a:rPr lang="en-IN" sz="4400" dirty="0"/>
              <a:t/>
            </a:r>
            <a:br>
              <a:rPr lang="en-IN" sz="4400" dirty="0"/>
            </a:br>
            <a:r>
              <a:rPr lang="en-IN" sz="3600" b="1" dirty="0">
                <a:solidFill>
                  <a:schemeClr val="accent6">
                    <a:lumMod val="75000"/>
                  </a:schemeClr>
                </a:solidFill>
              </a:rPr>
              <a:t>“</a:t>
            </a:r>
            <a:r>
              <a:rPr lang="en-IN" sz="3400" b="1" dirty="0">
                <a:solidFill>
                  <a:schemeClr val="accent6">
                    <a:lumMod val="75000"/>
                  </a:schemeClr>
                </a:solidFill>
              </a:rPr>
              <a:t>Malignant Comment Classifier</a:t>
            </a:r>
            <a:r>
              <a:rPr lang="en-IN" sz="3600" b="1" dirty="0">
                <a:solidFill>
                  <a:schemeClr val="accent6">
                    <a:lumMod val="75000"/>
                  </a:schemeClr>
                </a:solidFill>
              </a:rPr>
              <a:t>”</a:t>
            </a:r>
          </a:p>
        </p:txBody>
      </p:sp>
      <p:sp>
        <p:nvSpPr>
          <p:cNvPr id="3" name="Subtitle 2"/>
          <p:cNvSpPr>
            <a:spLocks noGrp="1"/>
          </p:cNvSpPr>
          <p:nvPr>
            <p:ph type="subTitle" idx="1"/>
          </p:nvPr>
        </p:nvSpPr>
        <p:spPr>
          <a:xfrm>
            <a:off x="7445829" y="5651695"/>
            <a:ext cx="4049936" cy="504056"/>
          </a:xfrm>
        </p:spPr>
        <p:txBody>
          <a:bodyPr>
            <a:normAutofit lnSpcReduction="10000"/>
          </a:bodyPr>
          <a:lstStyle/>
          <a:p>
            <a:r>
              <a:rPr lang="en-US" b="1" i="1" dirty="0" smtClean="0">
                <a:solidFill>
                  <a:srgbClr val="E05F2C"/>
                </a:solidFill>
              </a:rPr>
              <a:t>By: </a:t>
            </a:r>
            <a:r>
              <a:rPr lang="en-US" b="1" i="1" dirty="0" err="1" smtClean="0">
                <a:solidFill>
                  <a:srgbClr val="E05F2C"/>
                </a:solidFill>
              </a:rPr>
              <a:t>Adi</a:t>
            </a:r>
            <a:r>
              <a:rPr lang="en-US" b="1" i="1" dirty="0" smtClean="0">
                <a:solidFill>
                  <a:srgbClr val="E05F2C"/>
                </a:solidFill>
              </a:rPr>
              <a:t> </a:t>
            </a:r>
            <a:r>
              <a:rPr lang="en-US" b="1" i="1" dirty="0" err="1" smtClean="0">
                <a:solidFill>
                  <a:srgbClr val="E05F2C"/>
                </a:solidFill>
              </a:rPr>
              <a:t>Rajit</a:t>
            </a:r>
            <a:r>
              <a:rPr lang="en-US" b="1" i="1" dirty="0" smtClean="0">
                <a:solidFill>
                  <a:srgbClr val="E05F2C"/>
                </a:solidFill>
              </a:rPr>
              <a:t> Mahesh</a:t>
            </a:r>
            <a:endParaRPr lang="en-US" b="1" i="1" dirty="0">
              <a:solidFill>
                <a:srgbClr val="E05F2C"/>
              </a:solidFill>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4002" y="620688"/>
            <a:ext cx="9829799" cy="1080120"/>
          </a:xfrm>
        </p:spPr>
        <p:txBody>
          <a:bodyPr>
            <a:normAutofit/>
          </a:bodyPr>
          <a:lstStyle/>
          <a:p>
            <a:r>
              <a:rPr lang="en-IN" dirty="0">
                <a:solidFill>
                  <a:srgbClr val="FF0000"/>
                </a:solidFill>
              </a:rPr>
              <a:t>Vizualization:</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4002" y="1981200"/>
            <a:ext cx="9829799" cy="4760168"/>
          </a:xfrm>
        </p:spPr>
        <p:txBody>
          <a:bodyPr>
            <a:normAutofit/>
          </a:bodyPr>
          <a:lstStyle/>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pPr>
              <a:buFont typeface="Wingdings" panose="05000000000000000000" pitchFamily="2" charset="2"/>
              <a:buChar char="ü"/>
            </a:pPr>
            <a:endParaRPr lang="en-US" sz="2000" dirty="0">
              <a:solidFill>
                <a:srgbClr val="FF0000"/>
              </a:solidFill>
              <a:latin typeface="Century" panose="020406040505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threat and highly rude comments respectively.</a:t>
            </a:r>
          </a:p>
        </p:txBody>
      </p:sp>
      <p:pic>
        <p:nvPicPr>
          <p:cNvPr id="5" name="Picture 4">
            <a:extLst>
              <a:ext uri="{FF2B5EF4-FFF2-40B4-BE49-F238E27FC236}">
                <a16:creationId xmlns:a16="http://schemas.microsoft.com/office/drawing/2014/main" id="{E99EBD51-BACB-4C5D-96DD-E57C3C901D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963945"/>
            <a:ext cx="4752528" cy="3096344"/>
          </a:xfrm>
          <a:prstGeom prst="rect">
            <a:avLst/>
          </a:prstGeom>
          <a:noFill/>
          <a:ln>
            <a:noFill/>
          </a:ln>
        </p:spPr>
      </p:pic>
      <p:pic>
        <p:nvPicPr>
          <p:cNvPr id="6" name="Picture 5">
            <a:extLst>
              <a:ext uri="{FF2B5EF4-FFF2-40B4-BE49-F238E27FC236}">
                <a16:creationId xmlns:a16="http://schemas.microsoft.com/office/drawing/2014/main" id="{4892F1D6-1538-4EF2-9B55-4FE2759B71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981200"/>
            <a:ext cx="5022403" cy="3079089"/>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solidFill>
                  <a:srgbClr val="FF0000"/>
                </a:solidFill>
              </a:rPr>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1524002" y="1700809"/>
            <a:ext cx="9829799" cy="4468217"/>
          </a:xfrm>
        </p:spPr>
        <p:txBody>
          <a:bodyPr>
            <a:normAutofit/>
          </a:bodyPr>
          <a:lstStyle/>
          <a:p>
            <a:pPr marL="342900" indent="-342900">
              <a:lnSpc>
                <a:spcPct val="107000"/>
              </a:lnSpc>
              <a:buFont typeface="Wingdings" panose="05000000000000000000" pitchFamily="2" charset="2"/>
              <a:buChar char=""/>
            </a:pPr>
            <a:r>
              <a:rPr lang="en-IN" sz="2000" dirty="0">
                <a:solidFill>
                  <a:srgbClr val="FF0000"/>
                </a:solidFill>
                <a:latin typeface="Century" panose="02040604050505020304" pitchFamily="18" charset="0"/>
              </a:rPr>
              <a:t> </a:t>
            </a: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p>
          <a:p>
            <a:pPr marL="342900" indent="-342900">
              <a:lnSpc>
                <a:spcPct val="107000"/>
              </a:lnSpc>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Just make the comments more appropriate so that we’ll get less word to process and get more accuracy. </a:t>
            </a:r>
          </a:p>
          <a:p>
            <a:pPr marL="342900" indent="-342900">
              <a:lnSpc>
                <a:spcPct val="107000"/>
              </a:lnSpc>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Comments small and more appropriate as much as it was possible.</a:t>
            </a: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solidFill>
                  <a:srgbClr val="FF0000"/>
                </a:solidFill>
              </a:rPr>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4002" y="1700808"/>
            <a:ext cx="9829799" cy="4968552"/>
          </a:xfrm>
        </p:spPr>
        <p:txBody>
          <a:bodyPr>
            <a:noAutofit/>
          </a:bodyPr>
          <a:lstStyle/>
          <a:p>
            <a:pPr>
              <a:lnSpc>
                <a:spcPct val="107000"/>
              </a:lnSpc>
              <a:spcAft>
                <a:spcPts val="800"/>
              </a:spcAft>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In this </a:t>
            </a:r>
            <a:r>
              <a:rPr lang="en-IN" dirty="0">
                <a:solidFill>
                  <a:srgbClr val="FF0000"/>
                </a:solidFill>
                <a:latin typeface="Century" panose="02040604050505020304" pitchFamily="18" charset="0"/>
                <a:ea typeface="Calibri" panose="020F0502020204030204" pitchFamily="34" charset="0"/>
                <a:cs typeface="Times New Roman" panose="02020603050405020304" pitchFamily="18" charset="0"/>
              </a:rPr>
              <a:t>NLP </a:t>
            </a: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based project we need to predict multiple targets which are binary. I have converted the text into vectors using TFIDF vectorizer and separated our feature and labels then build the model using One Vs Rest Classifier.  Among all the algorithms which I have used for this purpose I have chosen LinearSVC as best suitable algorithm for our final model as it is performing well compared to other algorithms while evaluating with different metrics I have used following algorithms and evaluated them</a:t>
            </a:r>
          </a:p>
          <a:p>
            <a:pPr marL="342900" indent="-342900">
              <a:lnSpc>
                <a:spcPct val="107000"/>
              </a:lnSpc>
              <a:spcBef>
                <a:spcPts val="300"/>
              </a:spcBef>
              <a:spcAft>
                <a:spcPts val="300"/>
              </a:spcAft>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LinearSVC </a:t>
            </a:r>
          </a:p>
          <a:p>
            <a:pPr marL="342900" indent="-342900">
              <a:lnSpc>
                <a:spcPct val="107000"/>
              </a:lnSpc>
              <a:spcBef>
                <a:spcPts val="300"/>
              </a:spcBef>
              <a:spcAft>
                <a:spcPts val="300"/>
              </a:spcAft>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LogisticRegression </a:t>
            </a:r>
          </a:p>
          <a:p>
            <a:pPr marL="342900" indent="-342900">
              <a:lnSpc>
                <a:spcPct val="107000"/>
              </a:lnSpc>
              <a:spcBef>
                <a:spcPts val="300"/>
              </a:spcBef>
              <a:spcAft>
                <a:spcPts val="300"/>
              </a:spcAft>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MultinomialNB </a:t>
            </a:r>
          </a:p>
          <a:p>
            <a:pPr marL="342900" indent="-342900">
              <a:lnSpc>
                <a:spcPct val="107000"/>
              </a:lnSpc>
              <a:spcBef>
                <a:spcPts val="300"/>
              </a:spcBef>
              <a:spcAft>
                <a:spcPts val="300"/>
              </a:spcAft>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LightGBMClassifier </a:t>
            </a:r>
          </a:p>
          <a:p>
            <a:pPr marL="342900" indent="-342900">
              <a:lnSpc>
                <a:spcPct val="107000"/>
              </a:lnSpc>
              <a:spcBef>
                <a:spcPts val="300"/>
              </a:spcBef>
              <a:spcAft>
                <a:spcPts val="300"/>
              </a:spcAft>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SGDClassifier </a:t>
            </a:r>
          </a:p>
          <a:p>
            <a:pPr>
              <a:lnSpc>
                <a:spcPct val="107000"/>
              </a:lnSpc>
              <a:spcBef>
                <a:spcPts val="300"/>
              </a:spcBef>
              <a:spcAft>
                <a:spcPts val="300"/>
              </a:spcAft>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From all of these above models LinearSVC was giving me good performance.</a:t>
            </a:r>
          </a:p>
          <a:p>
            <a:pPr marL="342900" indent="-342900">
              <a:lnSpc>
                <a:spcPct val="107000"/>
              </a:lnSpc>
              <a:spcBef>
                <a:spcPts val="300"/>
              </a:spcBef>
              <a:spcAft>
                <a:spcPts val="300"/>
              </a:spcAft>
              <a:buFont typeface="Wingdings" panose="05000000000000000000" pitchFamily="2" charset="2"/>
              <a:buChar char=""/>
            </a:pPr>
            <a:endParaRPr lang="en-IN" sz="1900" dirty="0">
              <a:solidFill>
                <a:srgbClr val="FF0000"/>
              </a:solidFill>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B0F6AB-973D-4695-B6BE-6A883B9C90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332656"/>
            <a:ext cx="10081120" cy="4824536"/>
          </a:xfrm>
          <a:prstGeom prst="rect">
            <a:avLst/>
          </a:prstGeom>
          <a:noFill/>
          <a:ln>
            <a:noFill/>
          </a:ln>
        </p:spPr>
      </p:pic>
      <p:sp>
        <p:nvSpPr>
          <p:cNvPr id="3" name="TextBox 2">
            <a:extLst>
              <a:ext uri="{FF2B5EF4-FFF2-40B4-BE49-F238E27FC236}">
                <a16:creationId xmlns:a16="http://schemas.microsoft.com/office/drawing/2014/main" id="{E46E068E-AD78-4353-8794-3E21A8BAF062}"/>
              </a:ext>
            </a:extLst>
          </p:cNvPr>
          <p:cNvSpPr txBox="1"/>
          <p:nvPr/>
        </p:nvSpPr>
        <p:spPr>
          <a:xfrm>
            <a:off x="1991544" y="5517232"/>
            <a:ext cx="9433048" cy="707886"/>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solidFill>
                  <a:srgbClr val="FF0000"/>
                </a:solidFill>
                <a:latin typeface="Century" panose="02040604050505020304" pitchFamily="18" charset="0"/>
              </a:rPr>
              <a:t>I got Linear SVC as the best model. So I have to do hyper parameter tuning for this best model.</a:t>
            </a:r>
          </a:p>
        </p:txBody>
      </p:sp>
    </p:spTree>
    <p:extLst>
      <p:ext uri="{BB962C8B-B14F-4D97-AF65-F5344CB8AC3E}">
        <p14:creationId xmlns:p14="http://schemas.microsoft.com/office/powerpoint/2010/main" val="273783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4002" y="44624"/>
            <a:ext cx="9829799" cy="648072"/>
          </a:xfrm>
        </p:spPr>
        <p:txBody>
          <a:bodyPr>
            <a:normAutofit/>
          </a:bodyPr>
          <a:lstStyle/>
          <a:p>
            <a:r>
              <a:rPr lang="en-IN" dirty="0">
                <a:solidFill>
                  <a:srgbClr val="FF0000"/>
                </a:solidFill>
              </a:rPr>
              <a:t>Hyper Parameter </a:t>
            </a:r>
            <a:r>
              <a:rPr lang="en-IN" dirty="0" smtClean="0">
                <a:solidFill>
                  <a:srgbClr val="FF0000"/>
                </a:solidFill>
              </a:rPr>
              <a:t>Tuning</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965269" y="692696"/>
            <a:ext cx="6257109" cy="5571254"/>
          </a:xfrm>
          <a:prstGeom prst="rect">
            <a:avLst/>
          </a:prstGeo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4002" y="1"/>
            <a:ext cx="9829799" cy="688975"/>
          </a:xfrm>
        </p:spPr>
        <p:txBody>
          <a:bodyPr>
            <a:normAutofit/>
          </a:bodyPr>
          <a:lstStyle/>
          <a:p>
            <a:r>
              <a:rPr lang="en-IN" dirty="0" smtClean="0">
                <a:solidFill>
                  <a:srgbClr val="FF0000"/>
                </a:solidFill>
              </a:rPr>
              <a:t>Final model</a:t>
            </a:r>
            <a:endParaRPr lang="en-IN" dirty="0">
              <a:solidFill>
                <a:srgbClr val="FF0000"/>
              </a:solidFill>
            </a:endParaRPr>
          </a:p>
        </p:txBody>
      </p:sp>
      <p:sp>
        <p:nvSpPr>
          <p:cNvPr id="6" name="TextBox 5">
            <a:extLst>
              <a:ext uri="{FF2B5EF4-FFF2-40B4-BE49-F238E27FC236}">
                <a16:creationId xmlns:a16="http://schemas.microsoft.com/office/drawing/2014/main" id="{E67BC49D-BE1B-4638-968E-0A464BE96EC9}"/>
              </a:ext>
            </a:extLst>
          </p:cNvPr>
          <p:cNvSpPr txBox="1"/>
          <p:nvPr/>
        </p:nvSpPr>
        <p:spPr>
          <a:xfrm>
            <a:off x="1631504" y="5373216"/>
            <a:ext cx="9722297" cy="1277786"/>
          </a:xfrm>
          <a:prstGeom prst="rect">
            <a:avLst/>
          </a:prstGeom>
          <a:noFill/>
        </p:spPr>
        <p:txBody>
          <a:bodyPr wrap="square">
            <a:spAutoFit/>
          </a:bodyPr>
          <a:lstStyle/>
          <a:p>
            <a:pPr marL="342900" indent="-342900">
              <a:lnSpc>
                <a:spcPct val="107000"/>
              </a:lnSpc>
              <a:buFont typeface="Wingdings" panose="05000000000000000000" pitchFamily="2" charset="2"/>
              <a:buChar char=""/>
            </a:pPr>
            <a:r>
              <a:rPr lang="en-IN" dirty="0">
                <a:solidFill>
                  <a:srgbClr val="FF0000"/>
                </a:solidFill>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a:t>
            </a:r>
            <a:r>
              <a:rPr lang="en-IN" sz="1700" dirty="0">
                <a:solidFill>
                  <a:srgbClr val="FF0000"/>
                </a:solidFill>
                <a:latin typeface="Century" panose="02040604050505020304" pitchFamily="18" charset="0"/>
                <a:ea typeface="Calibri" panose="020F0502020204030204" pitchFamily="34" charset="0"/>
                <a:cs typeface="Times New Roman" panose="02020603050405020304" pitchFamily="18" charset="0"/>
              </a:rPr>
              <a:t>model</a:t>
            </a:r>
            <a:r>
              <a:rPr lang="en-IN" dirty="0">
                <a:solidFill>
                  <a:srgbClr val="FF0000"/>
                </a:solidFill>
                <a:latin typeface="Century" panose="02040604050505020304" pitchFamily="18"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Wingdings" panose="05000000000000000000" pitchFamily="2" charset="2"/>
              <a:buChar char=""/>
            </a:pPr>
            <a:r>
              <a:rPr lang="en-IN" dirty="0">
                <a:solidFill>
                  <a:srgbClr val="FF0000"/>
                </a:solidFill>
                <a:latin typeface="Century" panose="02040604050505020304" pitchFamily="18" charset="0"/>
                <a:ea typeface="Calibri" panose="020F0502020204030204" pitchFamily="34" charset="0"/>
                <a:cs typeface="Times New Roman" panose="02020603050405020304" pitchFamily="18" charset="0"/>
              </a:rPr>
              <a:t> I have tested my final model using these parameters and got better results compared to earlier results for my final model.</a:t>
            </a:r>
          </a:p>
        </p:txBody>
      </p:sp>
      <p:pic>
        <p:nvPicPr>
          <p:cNvPr id="3" name="Picture 2"/>
          <p:cNvPicPr>
            <a:picLocks noChangeAspect="1"/>
          </p:cNvPicPr>
          <p:nvPr/>
        </p:nvPicPr>
        <p:blipFill>
          <a:blip r:embed="rId2"/>
          <a:stretch>
            <a:fillRect/>
          </a:stretch>
        </p:blipFill>
        <p:spPr>
          <a:xfrm>
            <a:off x="2168434" y="641418"/>
            <a:ext cx="7772400" cy="4731798"/>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solidFill>
                  <a:srgbClr val="FF0000"/>
                </a:solidFill>
              </a:rPr>
              <a:t>Saving the model and predictions for test dataset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4002" y="1700809"/>
            <a:ext cx="9829799" cy="4468217"/>
          </a:xfrm>
        </p:spPr>
        <p:txBody>
          <a:bodyPr/>
          <a:lstStyle/>
          <a:p>
            <a:pPr>
              <a:spcBef>
                <a:spcPts val="300"/>
              </a:spcBef>
              <a:spcAft>
                <a:spcPts val="300"/>
              </a:spcAft>
              <a:buFont typeface="Wingdings" panose="05000000000000000000" pitchFamily="2" charset="2"/>
              <a:buChar char="ü"/>
            </a:pPr>
            <a:r>
              <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rPr>
              <a:t>I have saved my best model using .pkl as follows</a:t>
            </a:r>
            <a:r>
              <a:rPr lang="en-IN" sz="1800" b="1" dirty="0">
                <a:solidFill>
                  <a:srgbClr val="FF0000"/>
                </a:solidFill>
                <a:latin typeface="Century" panose="02040604050505020304" pitchFamily="18" charset="0"/>
                <a:ea typeface="Calibri" panose="020F0502020204030204" pitchFamily="34" charset="0"/>
                <a:cs typeface="Times New Roman" panose="02020603050405020304" pitchFamily="18" charset="0"/>
              </a:rPr>
              <a:t>.</a:t>
            </a:r>
            <a:endPar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solidFill>
                <a:srgbClr val="FF0000"/>
              </a:solidFill>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31504" y="5669558"/>
            <a:ext cx="9722296" cy="375552"/>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en-IN" b="1" dirty="0">
                <a:solidFill>
                  <a:srgbClr val="FF0000"/>
                </a:solidFill>
                <a:latin typeface="Calibri" panose="020F0502020204030204" pitchFamily="34" charset="0"/>
                <a:ea typeface="Calibri" panose="020F0502020204030204" pitchFamily="34" charset="0"/>
                <a:cs typeface="Calibri" panose="020F0502020204030204" pitchFamily="34" charset="0"/>
              </a:rPr>
              <a:t>I have predicted the malignance using saved model, and the predictions look good. </a:t>
            </a:r>
            <a:endParaRPr lang="en-IN" sz="1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42400" y="2612033"/>
            <a:ext cx="5248275" cy="3057525"/>
          </a:xfrm>
          <a:prstGeom prst="rect">
            <a:avLst/>
          </a:prstGeom>
        </p:spPr>
      </p:pic>
      <p:pic>
        <p:nvPicPr>
          <p:cNvPr id="4" name="Picture 3"/>
          <p:cNvPicPr>
            <a:picLocks noChangeAspect="1"/>
          </p:cNvPicPr>
          <p:nvPr/>
        </p:nvPicPr>
        <p:blipFill rotWithShape="1">
          <a:blip r:embed="rId3"/>
          <a:srcRect l="4735" t="3412"/>
          <a:stretch/>
        </p:blipFill>
        <p:spPr>
          <a:xfrm>
            <a:off x="6772278" y="2509116"/>
            <a:ext cx="3052738" cy="3160442"/>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116632"/>
            <a:ext cx="9829799" cy="1584176"/>
          </a:xfrm>
        </p:spPr>
        <p:txBody>
          <a:bodyPr>
            <a:normAutofit/>
          </a:bodyPr>
          <a:lstStyle/>
          <a:p>
            <a:r>
              <a:rPr lang="en-IN" dirty="0">
                <a:solidFill>
                  <a:srgbClr val="FF0000"/>
                </a:solidFill>
              </a:rPr>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4002" y="1772816"/>
            <a:ext cx="9829799" cy="4968552"/>
          </a:xfrm>
        </p:spPr>
        <p:txBody>
          <a:bodyPr>
            <a:noAutofit/>
          </a:bodyPr>
          <a:lstStyle/>
          <a:p>
            <a:pPr>
              <a:lnSpc>
                <a:spcPct val="107000"/>
              </a:lnSpc>
              <a:spcBef>
                <a:spcPts val="300"/>
              </a:spcBef>
              <a:spcAft>
                <a:spcPts val="300"/>
              </a:spcAft>
              <a:buFont typeface="Wingdings" panose="05000000000000000000" pitchFamily="2" charset="2"/>
              <a:buChar char="ü"/>
            </a:pPr>
            <a:r>
              <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Malignant Comment Classifier. We have mentioned the step by step procedure to analyse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stop words. </a:t>
            </a:r>
          </a:p>
          <a:p>
            <a:pPr>
              <a:lnSpc>
                <a:spcPct val="107000"/>
              </a:lnSpc>
              <a:spcBef>
                <a:spcPts val="300"/>
              </a:spcBef>
              <a:spcAft>
                <a:spcPts val="300"/>
              </a:spcAft>
              <a:buFont typeface="Wingdings" panose="05000000000000000000" pitchFamily="2" charset="2"/>
              <a:buChar char="ü"/>
            </a:pPr>
            <a:r>
              <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a:t>
            </a:r>
          </a:p>
          <a:p>
            <a:pPr marL="0" indent="0">
              <a:buNone/>
            </a:pPr>
            <a:endParaRPr lang="en-IN" sz="1650" dirty="0">
              <a:solidFill>
                <a:srgbClr val="FF0000"/>
              </a:solidFill>
            </a:endParaRPr>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solidFill>
                  <a:srgbClr val="FF0000"/>
                </a:solidFill>
              </a:rPr>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4002" y="1700808"/>
            <a:ext cx="9829799" cy="4968552"/>
          </a:xfrm>
        </p:spPr>
        <p:txBody>
          <a:bodyPr>
            <a:noAutofit/>
          </a:bodyPr>
          <a:lstStyle/>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What is Malignant Comment Classifier?</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Importance of Malignant Comment Classifier.</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Saving the model and predictions for test dataset from saved best model.</a:t>
            </a:r>
          </a:p>
          <a:p>
            <a:pPr>
              <a:spcBef>
                <a:spcPts val="300"/>
              </a:spcBef>
              <a:spcAft>
                <a:spcPts val="300"/>
              </a:spcAft>
              <a:buFont typeface="Wingdings" panose="05000000000000000000" pitchFamily="2" charset="2"/>
              <a:buChar char="Ø"/>
            </a:pPr>
            <a:r>
              <a:rPr lang="en-US" sz="1700" dirty="0">
                <a:solidFill>
                  <a:srgbClr val="FF0000"/>
                </a:solidFill>
                <a:latin typeface="Century" panose="02040604050505020304" pitchFamily="18" charset="0"/>
              </a:rPr>
              <a:t>Conclusion.</a:t>
            </a:r>
          </a:p>
          <a:p>
            <a:endParaRPr lang="en-IN" sz="1400" dirty="0">
              <a:solidFill>
                <a:srgbClr val="FF0000"/>
              </a:solidFill>
            </a:endParaRPr>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solidFill>
                  <a:srgbClr val="FF0000"/>
                </a:solidFill>
              </a:rPr>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rgbClr val="FF0000"/>
                </a:solidFill>
                <a:latin typeface="Century" panose="02040604050505020304" pitchFamily="18" charset="0"/>
              </a:rPr>
              <a:t>In this particular presentation we will be looking on:</a:t>
            </a:r>
          </a:p>
          <a:p>
            <a:pPr lvl="1"/>
            <a:r>
              <a:rPr lang="en-US" dirty="0">
                <a:solidFill>
                  <a:srgbClr val="FF0000"/>
                </a:solidFill>
                <a:latin typeface="Century" panose="02040604050505020304" pitchFamily="18" charset="0"/>
              </a:rPr>
              <a:t>How to analyze the dataset of Malignant Comment Classifier.</a:t>
            </a:r>
          </a:p>
          <a:p>
            <a:pPr lvl="1"/>
            <a:r>
              <a:rPr lang="en-US" dirty="0">
                <a:solidFill>
                  <a:srgbClr val="FF0000"/>
                </a:solidFill>
                <a:latin typeface="Century" panose="02040604050505020304" pitchFamily="18" charset="0"/>
              </a:rPr>
              <a:t>What are the EDA steps in cleaning the dataset.</a:t>
            </a:r>
          </a:p>
          <a:p>
            <a:pPr lvl="1"/>
            <a:r>
              <a:rPr lang="en-US" dirty="0">
                <a:solidFill>
                  <a:srgbClr val="FF0000"/>
                </a:solidFill>
                <a:latin typeface="Century" panose="02040604050505020304" pitchFamily="18" charset="0"/>
              </a:rPr>
              <a:t>Overall analysis on the problem.</a:t>
            </a:r>
          </a:p>
          <a:p>
            <a:pPr lvl="1"/>
            <a:r>
              <a:rPr lang="en-US" dirty="0">
                <a:solidFill>
                  <a:srgbClr val="FF0000"/>
                </a:solidFill>
                <a:latin typeface="Century" panose="02040604050505020304" pitchFamily="18" charset="0"/>
              </a:rPr>
              <a:t>Model building from the cleaned dataset.</a:t>
            </a:r>
          </a:p>
          <a:p>
            <a:pPr lvl="1"/>
            <a:r>
              <a:rPr lang="en-US" dirty="0">
                <a:solidFill>
                  <a:srgbClr val="FF0000"/>
                </a:solidFill>
                <a:latin typeface="Century" panose="02040604050505020304" pitchFamily="18" charset="0"/>
              </a:rPr>
              <a:t>Predictions for test dataset from saved model.</a:t>
            </a:r>
          </a:p>
          <a:p>
            <a:endParaRPr lang="en-IN" dirty="0">
              <a:solidFill>
                <a:srgbClr val="FF0000"/>
              </a:solidFill>
            </a:endParaRPr>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524002" y="381000"/>
            <a:ext cx="9829799" cy="671736"/>
          </a:xfrm>
        </p:spPr>
        <p:txBody>
          <a:bodyPr>
            <a:normAutofit/>
          </a:bodyPr>
          <a:lstStyle/>
          <a:p>
            <a:r>
              <a:rPr lang="en-IN" dirty="0">
                <a:solidFill>
                  <a:srgbClr val="FF0000"/>
                </a:solidFill>
              </a:rPr>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4002" y="1052736"/>
            <a:ext cx="9829799" cy="5805264"/>
          </a:xfrm>
        </p:spPr>
        <p:txBody>
          <a:bodyPr>
            <a:noAutofit/>
          </a:bodyPr>
          <a:lstStyle/>
          <a:p>
            <a:pPr marL="0" indent="0">
              <a:lnSpc>
                <a:spcPct val="107000"/>
              </a:lnSpc>
              <a:spcAft>
                <a:spcPts val="800"/>
              </a:spcAft>
              <a:buNone/>
            </a:pPr>
            <a:r>
              <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pPr marL="0" indent="0">
              <a:lnSpc>
                <a:spcPct val="107000"/>
              </a:lnSpc>
              <a:spcAft>
                <a:spcPts val="800"/>
              </a:spcAft>
              <a:buNone/>
            </a:pPr>
            <a:r>
              <a:rPr lang="en-IN" sz="1800" dirty="0">
                <a:solidFill>
                  <a:srgbClr val="FF0000"/>
                </a:solidFill>
                <a:latin typeface="Century" panose="020406040505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4003" y="404664"/>
            <a:ext cx="9829798" cy="1296144"/>
          </a:xfrm>
        </p:spPr>
        <p:txBody>
          <a:bodyPr/>
          <a:lstStyle/>
          <a:p>
            <a:r>
              <a:rPr lang="en-IN" dirty="0">
                <a:solidFill>
                  <a:srgbClr val="FF0000"/>
                </a:solidFill>
              </a:rPr>
              <a:t>What is Malignant Comment?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524003" y="1696216"/>
            <a:ext cx="9829797" cy="1084712"/>
          </a:xfrm>
        </p:spPr>
        <p:txBody>
          <a:bodyPr/>
          <a:lstStyle/>
          <a:p>
            <a:pPr>
              <a:buFont typeface="Wingdings" panose="05000000000000000000" pitchFamily="2" charset="2"/>
              <a:buChar char="ü"/>
            </a:pPr>
            <a:r>
              <a:rPr lang="en-IN" sz="2400" dirty="0">
                <a:solidFill>
                  <a:srgbClr val="FF0000"/>
                </a:solidFill>
              </a:rPr>
              <a:t> </a:t>
            </a:r>
            <a:r>
              <a:rPr lang="en-US" sz="2000" dirty="0">
                <a:solidFill>
                  <a:srgbClr val="FF0000"/>
                </a:solidFill>
                <a:latin typeface="Century" panose="02040604050505020304" pitchFamily="18" charset="0"/>
              </a:rPr>
              <a:t>Malignant Comment Classification: A </a:t>
            </a:r>
            <a:r>
              <a:rPr lang="en-US" sz="2000" b="1" dirty="0">
                <a:solidFill>
                  <a:srgbClr val="FF0000"/>
                </a:solidFill>
                <a:latin typeface="Century" panose="02040604050505020304" pitchFamily="18" charset="0"/>
              </a:rPr>
              <a:t>Classification model designed to detect the type of toxic comments to detect and prevent online bullying.</a:t>
            </a:r>
            <a:endParaRPr lang="en-IN" sz="2000" dirty="0">
              <a:solidFill>
                <a:srgbClr val="FF0000"/>
              </a:solidFill>
              <a:latin typeface="Century" panose="02040604050505020304" pitchFamily="18" charset="0"/>
            </a:endParaRPr>
          </a:p>
        </p:txBody>
      </p:sp>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solidFill>
                  <a:srgbClr val="FF0000"/>
                </a:solidFill>
              </a:rPr>
              <a:t>Importance of Malignant Comment Classifier.</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9755" y="1709686"/>
            <a:ext cx="10211013" cy="5157192"/>
          </a:xfrm>
        </p:spPr>
        <p:txBody>
          <a:bodyPr>
            <a:normAutofit fontScale="92500" lnSpcReduction="20000"/>
          </a:bodyPr>
          <a:lstStyle/>
          <a:p>
            <a:pPr>
              <a:buFont typeface="Wingdings" panose="05000000000000000000" pitchFamily="2" charset="2"/>
              <a:buChar char="ü"/>
            </a:pPr>
            <a:r>
              <a:rPr lang="en-IN" sz="2200" dirty="0">
                <a:solidFill>
                  <a:srgbClr val="FF0000"/>
                </a:solidFill>
                <a:latin typeface="Century" panose="02040604050505020304" pitchFamily="18" charset="0"/>
              </a:rPr>
              <a:t> </a:t>
            </a: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Nowadays users leave numerous comments on different social networks, news portals, and forums. Some of the comments are toxic or abusive. Due to numbers of comments, it is unfeasible to manually moderate them, so most of the systems use some kind of automatic discovery of toxicity using machine learning models. In this work, we performed a systematic review of the state-of-the-art in toxic comment classification using machine learning methods. First, we have investigated when and where the papers were published and their maturity level. In our analysis of every primary study we investigated: data set used, evaluation metric, used machine learning methods, classes of toxicity, and comment language</a:t>
            </a:r>
            <a:r>
              <a:rPr lang="en-US" sz="2000" dirty="0">
                <a:solidFill>
                  <a:srgbClr val="FF0000"/>
                </a:solidFill>
                <a:latin typeface="Century" panose="02040604050505020304" pitchFamily="18" charset="0"/>
              </a:rPr>
              <a:t>.</a:t>
            </a:r>
          </a:p>
          <a:p>
            <a:pPr>
              <a:buFont typeface="Wingdings" panose="05000000000000000000" pitchFamily="2" charset="2"/>
              <a:buChar char="ü"/>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 bullying.</a:t>
            </a:r>
            <a:endParaRPr lang="en-IN" sz="2000" dirty="0">
              <a:solidFill>
                <a:srgbClr val="FF0000"/>
              </a:solidFill>
              <a:latin typeface="Century" panose="02040604050505020304" pitchFamily="18" charset="0"/>
            </a:endParaRPr>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solidFill>
                  <a:srgbClr val="FF0000"/>
                </a:solidFill>
              </a:rPr>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4002" y="1700808"/>
            <a:ext cx="9829799" cy="4824536"/>
          </a:xfrm>
        </p:spPr>
        <p:txBody>
          <a:bodyPr>
            <a:noAutofit/>
          </a:bodyPr>
          <a:lstStyle/>
          <a:p>
            <a:pPr marL="342900" indent="-342900">
              <a:lnSpc>
                <a:spcPct val="107000"/>
              </a:lnSpc>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Calibri" panose="020F0502020204030204" pitchFamily="34" charset="0"/>
              </a:rPr>
              <a:t>As a first step I have imported required libraries and I have imported the dataset which was in csv format.</a:t>
            </a:r>
            <a:endPar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Cleaned the data from junk values. Replace multiple spaces with single space So that it will be easy to classify it.</a:t>
            </a:r>
          </a:p>
          <a:p>
            <a:pPr marL="342900" indent="-342900">
              <a:lnSpc>
                <a:spcPct val="107000"/>
              </a:lnSpc>
              <a:spcAft>
                <a:spcPts val="800"/>
              </a:spcAft>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I am creating a function for feature engineering and making three different columns using comment_text column Length: indicating the length of the text. Exclamation: indicates whether ‘!’ is present in the text or not. Question: indicates whether ‘?’ is present in the text or not.</a:t>
            </a:r>
          </a:p>
          <a:p>
            <a:pPr marL="342900" indent="-342900">
              <a:lnSpc>
                <a:spcPct val="107000"/>
              </a:lnSpc>
              <a:spcAft>
                <a:spcPts val="800"/>
              </a:spcAft>
              <a:buFont typeface="Wingdings" panose="05000000000000000000" pitchFamily="2" charset="2"/>
              <a:buChar char=""/>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By observing these comments we can say that we need to do lot of text processing as there are many words which are not important for prediction, as well as numbers and other stuff.</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4002" y="116632"/>
            <a:ext cx="9829799" cy="1584176"/>
          </a:xfrm>
        </p:spPr>
        <p:txBody>
          <a:bodyPr>
            <a:normAutofit/>
          </a:bodyPr>
          <a:lstStyle/>
          <a:p>
            <a:r>
              <a:rPr lang="en-IN" dirty="0">
                <a:solidFill>
                  <a:srgbClr val="FF0000"/>
                </a:solidFill>
              </a:rPr>
              <a:t>Visualization:</a:t>
            </a:r>
          </a:p>
        </p:txBody>
      </p:sp>
      <p:pic>
        <p:nvPicPr>
          <p:cNvPr id="4" name="Picture 3">
            <a:extLst>
              <a:ext uri="{FF2B5EF4-FFF2-40B4-BE49-F238E27FC236}">
                <a16:creationId xmlns:a16="http://schemas.microsoft.com/office/drawing/2014/main" id="{D6613213-4DEA-4E87-B408-E8F839DCD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2204865"/>
            <a:ext cx="5701324" cy="2648123"/>
          </a:xfrm>
          <a:prstGeom prst="rect">
            <a:avLst/>
          </a:prstGeom>
          <a:noFill/>
          <a:ln>
            <a:noFill/>
          </a:ln>
        </p:spPr>
      </p:pic>
      <p:sp>
        <p:nvSpPr>
          <p:cNvPr id="6" name="TextBox 5">
            <a:extLst>
              <a:ext uri="{FF2B5EF4-FFF2-40B4-BE49-F238E27FC236}">
                <a16:creationId xmlns:a16="http://schemas.microsoft.com/office/drawing/2014/main" id="{8FD2DF40-19D0-4FB0-A22F-07C102849CED}"/>
              </a:ext>
            </a:extLst>
          </p:cNvPr>
          <p:cNvSpPr txBox="1"/>
          <p:nvPr/>
        </p:nvSpPr>
        <p:spPr>
          <a:xfrm>
            <a:off x="1547890" y="5229201"/>
            <a:ext cx="9805910" cy="1015663"/>
          </a:xfrm>
          <a:prstGeom prst="rect">
            <a:avLst/>
          </a:prstGeom>
          <a:noFill/>
        </p:spPr>
        <p:txBody>
          <a:bodyPr wrap="square">
            <a:spAutoFit/>
          </a:bodyPr>
          <a:lstStyle/>
          <a:p>
            <a:pPr marL="285750" indent="-285750">
              <a:buFont typeface="Wingdings" panose="05000000000000000000" pitchFamily="2" charset="2"/>
              <a:buChar char="ü"/>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The above figure represents count plot for all our labels. Looking at this plot we can conclude that more number of comments has been labelled as malignant compared to others. Very less number of comments has been labelled as threat.</a:t>
            </a:r>
            <a:endParaRPr lang="en-IN" sz="2000" dirty="0">
              <a:solidFill>
                <a:srgbClr val="FF0000"/>
              </a:solidFill>
              <a:latin typeface="Century" panose="02040604050505020304" pitchFamily="18" charset="0"/>
            </a:endParaRPr>
          </a:p>
        </p:txBody>
      </p:sp>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4002" y="0"/>
            <a:ext cx="9829799" cy="1628800"/>
          </a:xfrm>
        </p:spPr>
        <p:txBody>
          <a:bodyPr>
            <a:normAutofit/>
          </a:bodyPr>
          <a:lstStyle/>
          <a:p>
            <a:r>
              <a:rPr lang="en-IN" dirty="0">
                <a:solidFill>
                  <a:srgbClr val="FF0000"/>
                </a:solidFill>
              </a:rPr>
              <a:t>Visualization:</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1524002" y="4941168"/>
            <a:ext cx="9829799" cy="1854200"/>
          </a:xfrm>
        </p:spPr>
        <p:txBody>
          <a:bodyPr>
            <a:normAutofit/>
          </a:bodyPr>
          <a:lstStyle/>
          <a:p>
            <a:endParaRPr lang="en-IN" dirty="0">
              <a:solidFill>
                <a:srgbClr val="FF0000"/>
              </a:solidFill>
            </a:endParaRPr>
          </a:p>
          <a:p>
            <a:pPr>
              <a:buFont typeface="Wingdings" panose="05000000000000000000" pitchFamily="2" charset="2"/>
              <a:buChar char="ü"/>
            </a:pPr>
            <a:r>
              <a:rPr lang="en-IN" sz="2000" dirty="0">
                <a:solidFill>
                  <a:srgbClr val="FF0000"/>
                </a:solidFill>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malignant and highly malignant comments respectively.</a:t>
            </a:r>
            <a:endParaRPr lang="en-IN" sz="2000" dirty="0">
              <a:solidFill>
                <a:srgbClr val="FF0000"/>
              </a:solidFill>
              <a:latin typeface="Century" panose="02040604050505020304" pitchFamily="18" charset="0"/>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pPr>
              <a:buFont typeface="Wingdings" panose="05000000000000000000" pitchFamily="2" charset="2"/>
              <a:buChar char="ü"/>
            </a:pPr>
            <a:endParaRPr lang="en-US" sz="1800" dirty="0">
              <a:solidFill>
                <a:srgbClr val="FF0000"/>
              </a:solidFill>
              <a:latin typeface="Century" panose="02040604050505020304" pitchFamily="18" charset="0"/>
            </a:endParaRPr>
          </a:p>
          <a:p>
            <a:pPr>
              <a:buFont typeface="Wingdings" panose="05000000000000000000" pitchFamily="2" charset="2"/>
              <a:buChar char="ü"/>
            </a:pPr>
            <a:endParaRPr lang="en-US" sz="1800" dirty="0">
              <a:solidFill>
                <a:srgbClr val="FF0000"/>
              </a:solidFill>
              <a:latin typeface="Century" panose="02040604050505020304" pitchFamily="18" charset="0"/>
            </a:endParaRPr>
          </a:p>
          <a:p>
            <a:pPr marL="0" indent="0">
              <a:buNone/>
            </a:pPr>
            <a:endParaRPr lang="en-IN" dirty="0">
              <a:solidFill>
                <a:srgbClr val="FF0000"/>
              </a:solidFill>
            </a:endParaRPr>
          </a:p>
        </p:txBody>
      </p:sp>
      <p:pic>
        <p:nvPicPr>
          <p:cNvPr id="5" name="Picture 4">
            <a:extLst>
              <a:ext uri="{FF2B5EF4-FFF2-40B4-BE49-F238E27FC236}">
                <a16:creationId xmlns:a16="http://schemas.microsoft.com/office/drawing/2014/main" id="{5ADEA348-20BC-42C5-B930-C3377093AA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772816"/>
            <a:ext cx="4798871" cy="3258392"/>
          </a:xfrm>
          <a:prstGeom prst="rect">
            <a:avLst/>
          </a:prstGeom>
          <a:noFill/>
          <a:ln>
            <a:noFill/>
          </a:ln>
        </p:spPr>
      </p:pic>
      <p:pic>
        <p:nvPicPr>
          <p:cNvPr id="7" name="Picture 6">
            <a:extLst>
              <a:ext uri="{FF2B5EF4-FFF2-40B4-BE49-F238E27FC236}">
                <a16:creationId xmlns:a16="http://schemas.microsoft.com/office/drawing/2014/main" id="{CC500D53-1F30-43BB-911F-C3ABFD2755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0064" y="1799804"/>
            <a:ext cx="4896545" cy="3258393"/>
          </a:xfrm>
          <a:prstGeom prst="rect">
            <a:avLst/>
          </a:prstGeom>
          <a:noFill/>
          <a:ln>
            <a:noFill/>
          </a:ln>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105</TotalTime>
  <Words>1406</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Century</vt:lpstr>
      <vt:lpstr>Rockwell</vt:lpstr>
      <vt:lpstr>Times New Roman</vt:lpstr>
      <vt:lpstr>Wingdings</vt:lpstr>
      <vt:lpstr>Damask</vt:lpstr>
      <vt:lpstr>Project Presentation On  “Malignant Comment Classifier”</vt:lpstr>
      <vt:lpstr>Agenda:</vt:lpstr>
      <vt:lpstr>Overview:</vt:lpstr>
      <vt:lpstr>Problem Statement:</vt:lpstr>
      <vt:lpstr>What is Malignant Comment?</vt:lpstr>
      <vt:lpstr>Importance of Malignant Comment Classifier.</vt:lpstr>
      <vt:lpstr>Exploratory Data Analysis:</vt:lpstr>
      <vt:lpstr>Visualization:</vt:lpstr>
      <vt:lpstr>Visualization:</vt:lpstr>
      <vt:lpstr>Vizualization:</vt:lpstr>
      <vt:lpstr>Analysis:</vt:lpstr>
      <vt:lpstr>Model Building:</vt:lpstr>
      <vt:lpstr>PowerPoint Presentation</vt:lpstr>
      <vt:lpstr>Hyper Parameter Tuning</vt:lpstr>
      <vt:lpstr>Final model</vt:lpstr>
      <vt:lpstr>Saving the model and predictions for test dataset using saved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“Malignant Comment Classifier”</dc:title>
  <dc:creator>Meet</dc:creator>
  <cp:lastModifiedBy>RAJIT</cp:lastModifiedBy>
  <cp:revision>5</cp:revision>
  <dcterms:created xsi:type="dcterms:W3CDTF">2021-12-10T20:32:32Z</dcterms:created>
  <dcterms:modified xsi:type="dcterms:W3CDTF">2022-04-10T05:41:29Z</dcterms:modified>
</cp:coreProperties>
</file>