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 id="285"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6" autoAdjust="0"/>
    <p:restoredTop sz="94660"/>
  </p:normalViewPr>
  <p:slideViewPr>
    <p:cSldViewPr snapToGrid="0">
      <p:cViewPr varScale="1">
        <p:scale>
          <a:sx n="53" d="100"/>
          <a:sy n="53"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0CC2D96-E0AB-45A1-92DF-5A2F209D1835}" type="datetimeFigureOut">
              <a:rPr lang="en-IN" smtClean="0"/>
              <a:t>02-02-2022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139287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57195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261252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410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350946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0CC2D96-E0AB-45A1-92DF-5A2F209D1835}"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284763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0CC2D96-E0AB-45A1-92DF-5A2F209D1835}"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2259169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C2D96-E0AB-45A1-92DF-5A2F209D1835}"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888662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C2D96-E0AB-45A1-92DF-5A2F209D1835}"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364421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C2D96-E0AB-45A1-92DF-5A2F209D1835}"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164383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C2D96-E0AB-45A1-92DF-5A2F209D1835}"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298862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301834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CC2D96-E0AB-45A1-92DF-5A2F209D1835}"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4028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CC2D96-E0AB-45A1-92DF-5A2F209D1835}"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306106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C2D96-E0AB-45A1-92DF-5A2F209D1835}"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402159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40045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C2D96-E0AB-45A1-92DF-5A2F209D1835}"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44103-030B-4168-970A-CFFB20C04C02}" type="slidenum">
              <a:rPr lang="en-IN" smtClean="0"/>
              <a:t>‹#›</a:t>
            </a:fld>
            <a:endParaRPr lang="en-IN"/>
          </a:p>
        </p:txBody>
      </p:sp>
    </p:spTree>
    <p:extLst>
      <p:ext uri="{BB962C8B-B14F-4D97-AF65-F5344CB8AC3E}">
        <p14:creationId xmlns:p14="http://schemas.microsoft.com/office/powerpoint/2010/main" val="275545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CC2D96-E0AB-45A1-92DF-5A2F209D1835}" type="datetimeFigureOut">
              <a:rPr lang="en-IN" smtClean="0"/>
              <a:t>02-02-2022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844103-030B-4168-970A-CFFB20C04C02}" type="slidenum">
              <a:rPr lang="en-IN" smtClean="0"/>
              <a:t>‹#›</a:t>
            </a:fld>
            <a:endParaRPr lang="en-IN"/>
          </a:p>
        </p:txBody>
      </p:sp>
    </p:spTree>
    <p:extLst>
      <p:ext uri="{BB962C8B-B14F-4D97-AF65-F5344CB8AC3E}">
        <p14:creationId xmlns:p14="http://schemas.microsoft.com/office/powerpoint/2010/main" val="2231966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l/loan.asp" TargetMode="External"/><Relationship Id="rId2" Type="http://schemas.openxmlformats.org/officeDocument/2006/relationships/hyperlink" Target="https://www.investopedia.com/terms/m/microfinance.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61872"/>
            <a:ext cx="9905998" cy="3474720"/>
          </a:xfrm>
        </p:spPr>
        <p:txBody>
          <a:bodyPr/>
          <a:lstStyle/>
          <a:p>
            <a:pPr algn="ctr"/>
            <a:r>
              <a:rPr lang="en-US" b="1" u="sng" dirty="0" smtClean="0"/>
              <a:t>Micro Credit defaulter Project</a:t>
            </a:r>
            <a:endParaRPr lang="en-IN" b="1" u="sng" dirty="0"/>
          </a:p>
        </p:txBody>
      </p:sp>
    </p:spTree>
    <p:extLst>
      <p:ext uri="{BB962C8B-B14F-4D97-AF65-F5344CB8AC3E}">
        <p14:creationId xmlns:p14="http://schemas.microsoft.com/office/powerpoint/2010/main" val="80284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892" y="530542"/>
            <a:ext cx="3733800" cy="2505075"/>
          </a:xfrm>
          <a:prstGeom prst="rect">
            <a:avLst/>
          </a:prstGeom>
        </p:spPr>
      </p:pic>
      <p:pic>
        <p:nvPicPr>
          <p:cNvPr id="3" name="Picture 2"/>
          <p:cNvPicPr>
            <a:picLocks noChangeAspect="1"/>
          </p:cNvPicPr>
          <p:nvPr/>
        </p:nvPicPr>
        <p:blipFill>
          <a:blip r:embed="rId3"/>
          <a:stretch>
            <a:fillRect/>
          </a:stretch>
        </p:blipFill>
        <p:spPr>
          <a:xfrm>
            <a:off x="4239387" y="530542"/>
            <a:ext cx="3676650" cy="2505075"/>
          </a:xfrm>
          <a:prstGeom prst="rect">
            <a:avLst/>
          </a:prstGeom>
        </p:spPr>
      </p:pic>
      <p:pic>
        <p:nvPicPr>
          <p:cNvPr id="4" name="Picture 3"/>
          <p:cNvPicPr>
            <a:picLocks noChangeAspect="1"/>
          </p:cNvPicPr>
          <p:nvPr/>
        </p:nvPicPr>
        <p:blipFill>
          <a:blip r:embed="rId4"/>
          <a:stretch>
            <a:fillRect/>
          </a:stretch>
        </p:blipFill>
        <p:spPr>
          <a:xfrm>
            <a:off x="7916037" y="530542"/>
            <a:ext cx="3857625" cy="2505075"/>
          </a:xfrm>
          <a:prstGeom prst="rect">
            <a:avLst/>
          </a:prstGeom>
        </p:spPr>
      </p:pic>
      <p:pic>
        <p:nvPicPr>
          <p:cNvPr id="5" name="Picture 4"/>
          <p:cNvPicPr>
            <a:picLocks noChangeAspect="1"/>
          </p:cNvPicPr>
          <p:nvPr/>
        </p:nvPicPr>
        <p:blipFill>
          <a:blip r:embed="rId5"/>
          <a:stretch>
            <a:fillRect/>
          </a:stretch>
        </p:blipFill>
        <p:spPr>
          <a:xfrm>
            <a:off x="278892" y="4023549"/>
            <a:ext cx="3733800" cy="2505075"/>
          </a:xfrm>
          <a:prstGeom prst="rect">
            <a:avLst/>
          </a:prstGeom>
        </p:spPr>
      </p:pic>
      <p:pic>
        <p:nvPicPr>
          <p:cNvPr id="6" name="Picture 5"/>
          <p:cNvPicPr>
            <a:picLocks noChangeAspect="1"/>
          </p:cNvPicPr>
          <p:nvPr/>
        </p:nvPicPr>
        <p:blipFill>
          <a:blip r:embed="rId6"/>
          <a:stretch>
            <a:fillRect/>
          </a:stretch>
        </p:blipFill>
        <p:spPr>
          <a:xfrm>
            <a:off x="4239387" y="4023549"/>
            <a:ext cx="3676650" cy="2505075"/>
          </a:xfrm>
          <a:prstGeom prst="rect">
            <a:avLst/>
          </a:prstGeom>
        </p:spPr>
      </p:pic>
      <p:pic>
        <p:nvPicPr>
          <p:cNvPr id="7" name="Picture 6"/>
          <p:cNvPicPr>
            <a:picLocks noChangeAspect="1"/>
          </p:cNvPicPr>
          <p:nvPr/>
        </p:nvPicPr>
        <p:blipFill>
          <a:blip r:embed="rId7"/>
          <a:stretch>
            <a:fillRect/>
          </a:stretch>
        </p:blipFill>
        <p:spPr>
          <a:xfrm>
            <a:off x="8039862" y="3882009"/>
            <a:ext cx="3733800" cy="2495550"/>
          </a:xfrm>
          <a:prstGeom prst="rect">
            <a:avLst/>
          </a:prstGeom>
        </p:spPr>
      </p:pic>
    </p:spTree>
    <p:extLst>
      <p:ext uri="{BB962C8B-B14F-4D97-AF65-F5344CB8AC3E}">
        <p14:creationId xmlns:p14="http://schemas.microsoft.com/office/powerpoint/2010/main" val="31944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7789" y="754761"/>
            <a:ext cx="3790950" cy="2495550"/>
          </a:xfrm>
          <a:prstGeom prst="rect">
            <a:avLst/>
          </a:prstGeom>
        </p:spPr>
      </p:pic>
      <p:pic>
        <p:nvPicPr>
          <p:cNvPr id="4" name="Picture 3"/>
          <p:cNvPicPr>
            <a:picLocks noChangeAspect="1"/>
          </p:cNvPicPr>
          <p:nvPr/>
        </p:nvPicPr>
        <p:blipFill>
          <a:blip r:embed="rId3"/>
          <a:stretch>
            <a:fillRect/>
          </a:stretch>
        </p:blipFill>
        <p:spPr>
          <a:xfrm>
            <a:off x="4388739" y="754761"/>
            <a:ext cx="3638550" cy="2495550"/>
          </a:xfrm>
          <a:prstGeom prst="rect">
            <a:avLst/>
          </a:prstGeom>
        </p:spPr>
      </p:pic>
      <p:pic>
        <p:nvPicPr>
          <p:cNvPr id="5" name="Picture 4"/>
          <p:cNvPicPr>
            <a:picLocks noChangeAspect="1"/>
          </p:cNvPicPr>
          <p:nvPr/>
        </p:nvPicPr>
        <p:blipFill>
          <a:blip r:embed="rId4"/>
          <a:stretch>
            <a:fillRect/>
          </a:stretch>
        </p:blipFill>
        <p:spPr>
          <a:xfrm>
            <a:off x="8084439" y="786384"/>
            <a:ext cx="3733800" cy="2495550"/>
          </a:xfrm>
          <a:prstGeom prst="rect">
            <a:avLst/>
          </a:prstGeom>
        </p:spPr>
      </p:pic>
      <p:sp>
        <p:nvSpPr>
          <p:cNvPr id="6" name="Rectangle 5"/>
          <p:cNvSpPr/>
          <p:nvPr/>
        </p:nvSpPr>
        <p:spPr>
          <a:xfrm>
            <a:off x="950976" y="3591806"/>
            <a:ext cx="6327648" cy="830997"/>
          </a:xfrm>
          <a:prstGeom prst="rect">
            <a:avLst/>
          </a:prstGeom>
        </p:spPr>
        <p:txBody>
          <a:bodyPr wrap="square">
            <a:spAutoFit/>
          </a:bodyPr>
          <a:lstStyle/>
          <a:p>
            <a:r>
              <a:rPr lang="en-US" sz="2400" dirty="0" smtClean="0">
                <a:latin typeface="-apple-system"/>
              </a:rPr>
              <a:t>From all the above distribution plots we see that </a:t>
            </a:r>
            <a:r>
              <a:rPr lang="en-US" sz="2400" dirty="0">
                <a:latin typeface="-apple-system"/>
              </a:rPr>
              <a:t>all the </a:t>
            </a:r>
            <a:r>
              <a:rPr lang="en-US" sz="2400" dirty="0" smtClean="0">
                <a:latin typeface="-apple-system"/>
              </a:rPr>
              <a:t>features </a:t>
            </a:r>
            <a:r>
              <a:rPr lang="en-US" sz="2400" dirty="0">
                <a:latin typeface="-apple-system"/>
              </a:rPr>
              <a:t>have skewness.</a:t>
            </a:r>
            <a:endParaRPr lang="en-IN" sz="2400" dirty="0"/>
          </a:p>
        </p:txBody>
      </p:sp>
    </p:spTree>
    <p:extLst>
      <p:ext uri="{BB962C8B-B14F-4D97-AF65-F5344CB8AC3E}">
        <p14:creationId xmlns:p14="http://schemas.microsoft.com/office/powerpoint/2010/main" val="386197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30752" y="1597818"/>
            <a:ext cx="4498848" cy="2826543"/>
          </a:xfrm>
          <a:prstGeom prst="rect">
            <a:avLst/>
          </a:prstGeom>
        </p:spPr>
      </p:pic>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r>
              <a:rPr lang="en-US" dirty="0" smtClean="0"/>
              <a:t>The target column that is, “label” as seen in the above count plot has a lot of data imbalance</a:t>
            </a:r>
            <a:endParaRPr lang="en-IN" dirty="0"/>
          </a:p>
        </p:txBody>
      </p:sp>
    </p:spTree>
    <p:extLst>
      <p:ext uri="{BB962C8B-B14F-4D97-AF65-F5344CB8AC3E}">
        <p14:creationId xmlns:p14="http://schemas.microsoft.com/office/powerpoint/2010/main" val="74779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IN" dirty="0"/>
          </a:p>
        </p:txBody>
      </p:sp>
      <p:pic>
        <p:nvPicPr>
          <p:cNvPr id="9" name="Content Placeholder 8"/>
          <p:cNvPicPr>
            <a:picLocks noGrp="1" noChangeAspect="1"/>
          </p:cNvPicPr>
          <p:nvPr>
            <p:ph idx="1"/>
          </p:nvPr>
        </p:nvPicPr>
        <p:blipFill>
          <a:blip r:embed="rId2"/>
          <a:stretch>
            <a:fillRect/>
          </a:stretch>
        </p:blipFill>
        <p:spPr>
          <a:xfrm>
            <a:off x="1371599" y="1832107"/>
            <a:ext cx="9675811" cy="4483126"/>
          </a:xfrm>
          <a:prstGeom prst="rect">
            <a:avLst/>
          </a:prstGeom>
        </p:spPr>
      </p:pic>
    </p:spTree>
    <p:extLst>
      <p:ext uri="{BB962C8B-B14F-4D97-AF65-F5344CB8AC3E}">
        <p14:creationId xmlns:p14="http://schemas.microsoft.com/office/powerpoint/2010/main" val="369346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1792" y="475488"/>
            <a:ext cx="10954512" cy="5078313"/>
          </a:xfrm>
          <a:prstGeom prst="rect">
            <a:avLst/>
          </a:prstGeom>
        </p:spPr>
        <p:txBody>
          <a:bodyPr wrap="square">
            <a:spAutoFit/>
          </a:bodyPr>
          <a:lstStyle/>
          <a:p>
            <a:r>
              <a:rPr lang="en-US" dirty="0" smtClean="0">
                <a:solidFill>
                  <a:srgbClr val="000000"/>
                </a:solidFill>
                <a:latin typeface="Helvetica Neue"/>
              </a:rPr>
              <a:t>Observations:</a:t>
            </a:r>
          </a:p>
          <a:p>
            <a:pPr>
              <a:buFont typeface="+mj-lt"/>
              <a:buAutoNum type="arabicPeriod"/>
            </a:pPr>
            <a:r>
              <a:rPr lang="en-US" dirty="0" smtClean="0">
                <a:solidFill>
                  <a:srgbClr val="000000"/>
                </a:solidFill>
                <a:latin typeface="Helvetica Neue"/>
              </a:rPr>
              <a:t>We can see that the number of defaulters are more with high value of age.</a:t>
            </a:r>
          </a:p>
          <a:p>
            <a:pPr>
              <a:buFont typeface="+mj-lt"/>
              <a:buAutoNum type="arabicPeriod"/>
            </a:pPr>
            <a:r>
              <a:rPr lang="en-US" dirty="0" smtClean="0">
                <a:solidFill>
                  <a:srgbClr val="000000"/>
                </a:solidFill>
                <a:latin typeface="Helvetica Neue"/>
              </a:rPr>
              <a:t>Customers with high value of Daily amount spent from main account, averaged over last 30 days (in Indonesian Rupiah)(daily_decr30) are maximum Non-defaulters.</a:t>
            </a:r>
          </a:p>
          <a:p>
            <a:pPr>
              <a:buFont typeface="+mj-lt"/>
              <a:buAutoNum type="arabicPeriod"/>
            </a:pPr>
            <a:r>
              <a:rPr lang="en-US" dirty="0" smtClean="0">
                <a:solidFill>
                  <a:srgbClr val="000000"/>
                </a:solidFill>
                <a:latin typeface="Helvetica Neue"/>
              </a:rPr>
              <a:t>Customers with high value of Daily amount spent from main account, averaged over last 90 days (in Indonesian Rupiah)(daily_decr90) are maximum Non-defaulters.</a:t>
            </a:r>
          </a:p>
          <a:p>
            <a:pPr>
              <a:buFont typeface="+mj-lt"/>
              <a:buAutoNum type="arabicPeriod"/>
            </a:pPr>
            <a:r>
              <a:rPr lang="en-US" dirty="0" smtClean="0">
                <a:solidFill>
                  <a:srgbClr val="000000"/>
                </a:solidFill>
                <a:latin typeface="Helvetica Neue"/>
              </a:rPr>
              <a:t>Customers </a:t>
            </a:r>
            <a:r>
              <a:rPr lang="en-US" dirty="0">
                <a:solidFill>
                  <a:srgbClr val="000000"/>
                </a:solidFill>
                <a:latin typeface="Helvetica Neue"/>
              </a:rPr>
              <a:t>with high value of Average main account balance over last 30 days(rental30) are maximum Non-defaulters.</a:t>
            </a:r>
          </a:p>
          <a:p>
            <a:pPr>
              <a:buFont typeface="+mj-lt"/>
              <a:buAutoNum type="arabicPeriod"/>
            </a:pPr>
            <a:r>
              <a:rPr lang="en-US" dirty="0">
                <a:solidFill>
                  <a:srgbClr val="000000"/>
                </a:solidFill>
                <a:latin typeface="Helvetica Neue"/>
              </a:rPr>
              <a:t>Customers with high value of Average main account balance over last 90 days(rental90) are maximum Non-defaulters.</a:t>
            </a:r>
          </a:p>
          <a:p>
            <a:pPr>
              <a:buFont typeface="+mj-lt"/>
              <a:buAutoNum type="arabicPeriod"/>
            </a:pPr>
            <a:r>
              <a:rPr lang="en-US" dirty="0">
                <a:solidFill>
                  <a:srgbClr val="000000"/>
                </a:solidFill>
                <a:latin typeface="Helvetica Neue"/>
              </a:rPr>
              <a:t>Customers with high Number of days till last recharge of main account(</a:t>
            </a:r>
            <a:r>
              <a:rPr lang="en-US" dirty="0" err="1">
                <a:solidFill>
                  <a:srgbClr val="000000"/>
                </a:solidFill>
                <a:latin typeface="Helvetica Neue"/>
              </a:rPr>
              <a:t>last_rech_date_ma</a:t>
            </a:r>
            <a:r>
              <a:rPr lang="en-US" dirty="0">
                <a:solidFill>
                  <a:srgbClr val="000000"/>
                </a:solidFill>
                <a:latin typeface="Helvetica Neue"/>
              </a:rPr>
              <a:t>) are maximum Non-defaulters.</a:t>
            </a:r>
          </a:p>
          <a:p>
            <a:pPr>
              <a:buFont typeface="+mj-lt"/>
              <a:buAutoNum type="arabicPeriod"/>
            </a:pPr>
            <a:r>
              <a:rPr lang="en-US" dirty="0">
                <a:solidFill>
                  <a:srgbClr val="000000"/>
                </a:solidFill>
                <a:latin typeface="Helvetica Neue"/>
              </a:rPr>
              <a:t>Customers with high value of Amount of last recharge of main account (in Indonesian Rupiah)(</a:t>
            </a:r>
            <a:r>
              <a:rPr lang="en-US" dirty="0" err="1">
                <a:solidFill>
                  <a:srgbClr val="000000"/>
                </a:solidFill>
                <a:latin typeface="Helvetica Neue"/>
              </a:rPr>
              <a:t>last_rech_amt_ma</a:t>
            </a:r>
            <a:r>
              <a:rPr lang="en-US" dirty="0">
                <a:solidFill>
                  <a:srgbClr val="000000"/>
                </a:solidFill>
                <a:latin typeface="Helvetica Neue"/>
              </a:rPr>
              <a:t>) are maximum Non-defaulters.</a:t>
            </a:r>
          </a:p>
          <a:p>
            <a:pPr>
              <a:buFont typeface="+mj-lt"/>
              <a:buAutoNum type="arabicPeriod"/>
            </a:pPr>
            <a:r>
              <a:rPr lang="en-US" dirty="0">
                <a:solidFill>
                  <a:srgbClr val="000000"/>
                </a:solidFill>
                <a:latin typeface="Helvetica Neue"/>
              </a:rPr>
              <a:t>Customers with high value of Number of times main account got recharged in last 30 days(cnt_ma_rech30) are maximum Non-defaulters.</a:t>
            </a:r>
          </a:p>
          <a:p>
            <a:pPr>
              <a:buFont typeface="+mj-lt"/>
              <a:buAutoNum type="arabicPeriod"/>
            </a:pPr>
            <a:r>
              <a:rPr lang="en-US" dirty="0">
                <a:solidFill>
                  <a:srgbClr val="000000"/>
                </a:solidFill>
                <a:latin typeface="Helvetica Neue"/>
              </a:rPr>
              <a:t>Customers with high value of Frequency of main account recharged in last 30 days(fr_ma_rech30) are maximum Non-defaulters.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94753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905" y="768096"/>
            <a:ext cx="10228403" cy="5029200"/>
          </a:xfrm>
          <a:prstGeom prst="rect">
            <a:avLst/>
          </a:prstGeom>
        </p:spPr>
      </p:pic>
    </p:spTree>
    <p:extLst>
      <p:ext uri="{BB962C8B-B14F-4D97-AF65-F5344CB8AC3E}">
        <p14:creationId xmlns:p14="http://schemas.microsoft.com/office/powerpoint/2010/main" val="364401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928" y="513136"/>
            <a:ext cx="10698480" cy="5355312"/>
          </a:xfrm>
          <a:prstGeom prst="rect">
            <a:avLst/>
          </a:prstGeom>
        </p:spPr>
        <p:txBody>
          <a:bodyPr wrap="square">
            <a:spAutoFit/>
          </a:bodyPr>
          <a:lstStyle/>
          <a:p>
            <a:r>
              <a:rPr lang="en-US" dirty="0" smtClean="0">
                <a:solidFill>
                  <a:srgbClr val="000000"/>
                </a:solidFill>
                <a:latin typeface="Helvetica Neue"/>
              </a:rPr>
              <a:t>Observations</a:t>
            </a:r>
          </a:p>
          <a:p>
            <a:pPr>
              <a:buFont typeface="+mj-lt"/>
              <a:buAutoNum type="arabicPeriod"/>
            </a:pPr>
            <a:r>
              <a:rPr lang="en-US" dirty="0" smtClean="0">
                <a:solidFill>
                  <a:srgbClr val="000000"/>
                </a:solidFill>
                <a:latin typeface="Helvetica Neue"/>
              </a:rPr>
              <a:t>Customers </a:t>
            </a:r>
            <a:r>
              <a:rPr lang="en-US" dirty="0">
                <a:solidFill>
                  <a:srgbClr val="000000"/>
                </a:solidFill>
                <a:latin typeface="Helvetica Neue"/>
              </a:rPr>
              <a:t>with high value of Total amount of recharge in main account over last 30 days (in Indonesian Rupiah)(sumamnt_ma_rech30) are maximum Non-defaulters.</a:t>
            </a:r>
          </a:p>
          <a:p>
            <a:pPr>
              <a:buFont typeface="+mj-lt"/>
              <a:buAutoNum type="arabicPeriod"/>
            </a:pPr>
            <a:r>
              <a:rPr lang="en-US" dirty="0">
                <a:solidFill>
                  <a:srgbClr val="000000"/>
                </a:solidFill>
                <a:latin typeface="Helvetica Neue"/>
              </a:rPr>
              <a:t>Customers with high value of Median of amount of recharges done in main account over last 30 days at user level (in Indonesian Rupiah)(medianamnt_ma_rech30) are maximum Non-defaulters.</a:t>
            </a:r>
          </a:p>
          <a:p>
            <a:pPr>
              <a:buFont typeface="+mj-lt"/>
              <a:buAutoNum type="arabicPeriod"/>
            </a:pPr>
            <a:r>
              <a:rPr lang="en-US" dirty="0">
                <a:solidFill>
                  <a:srgbClr val="000000"/>
                </a:solidFill>
                <a:latin typeface="Helvetica Neue"/>
              </a:rPr>
              <a:t>Customers with high value of Median of main account balance just before recharge in last 30 days at user level (in Indonesian Rupiah)(medianmarechprebal30) are maximum defaulters.</a:t>
            </a:r>
          </a:p>
          <a:p>
            <a:pPr>
              <a:buFont typeface="+mj-lt"/>
              <a:buAutoNum type="arabicPeriod"/>
            </a:pPr>
            <a:r>
              <a:rPr lang="en-US" dirty="0">
                <a:solidFill>
                  <a:srgbClr val="000000"/>
                </a:solidFill>
                <a:latin typeface="Helvetica Neue"/>
              </a:rPr>
              <a:t>Customers with high value of Number of times main account got recharged in last 90 days(cnt_ma_rech90) are maximum Non-defaulters</a:t>
            </a:r>
          </a:p>
          <a:p>
            <a:pPr>
              <a:buFont typeface="+mj-lt"/>
              <a:buAutoNum type="arabicPeriod"/>
            </a:pPr>
            <a:r>
              <a:rPr lang="en-US" dirty="0">
                <a:solidFill>
                  <a:srgbClr val="000000"/>
                </a:solidFill>
                <a:latin typeface="Helvetica Neue"/>
              </a:rPr>
              <a:t>Customers with high value of Frequency of main account recharged in last 90 days(fr_ma_rech90) are maximum Non-defaulters</a:t>
            </a:r>
          </a:p>
          <a:p>
            <a:pPr>
              <a:buFont typeface="+mj-lt"/>
              <a:buAutoNum type="arabicPeriod"/>
            </a:pPr>
            <a:r>
              <a:rPr lang="en-US" dirty="0">
                <a:solidFill>
                  <a:srgbClr val="000000"/>
                </a:solidFill>
                <a:latin typeface="Helvetica Neue"/>
              </a:rPr>
              <a:t>Customers with high value of Total amount of recharge in main account over last 90 days (in </a:t>
            </a:r>
            <a:r>
              <a:rPr lang="en-US" dirty="0" smtClean="0">
                <a:solidFill>
                  <a:srgbClr val="000000"/>
                </a:solidFill>
                <a:latin typeface="Helvetica Neue"/>
              </a:rPr>
              <a:t>Indonesian </a:t>
            </a:r>
            <a:r>
              <a:rPr lang="en-US" dirty="0">
                <a:solidFill>
                  <a:srgbClr val="000000"/>
                </a:solidFill>
                <a:latin typeface="Helvetica Neue"/>
              </a:rPr>
              <a:t>Rupiah)(sumamnt_ma_rech90) are maximum Non-defaulters.</a:t>
            </a:r>
          </a:p>
          <a:p>
            <a:pPr>
              <a:buFont typeface="+mj-lt"/>
              <a:buAutoNum type="arabicPeriod"/>
            </a:pPr>
            <a:r>
              <a:rPr lang="en-US" dirty="0">
                <a:solidFill>
                  <a:srgbClr val="000000"/>
                </a:solidFill>
                <a:latin typeface="Helvetica Neue"/>
              </a:rPr>
              <a:t>Customers with high value of Median of amount of recharges done in main account over last 90 days at user level (in </a:t>
            </a:r>
            <a:r>
              <a:rPr lang="en-US" dirty="0" smtClean="0">
                <a:solidFill>
                  <a:srgbClr val="000000"/>
                </a:solidFill>
                <a:latin typeface="Helvetica Neue"/>
              </a:rPr>
              <a:t>Indonesian </a:t>
            </a:r>
            <a:r>
              <a:rPr lang="en-US" dirty="0">
                <a:solidFill>
                  <a:srgbClr val="000000"/>
                </a:solidFill>
                <a:latin typeface="Helvetica Neue"/>
              </a:rPr>
              <a:t>Rupiah)(medianamnt_ma_rech90) are maximum Non-defaulters.</a:t>
            </a:r>
          </a:p>
          <a:p>
            <a:pPr>
              <a:buFont typeface="+mj-lt"/>
              <a:buAutoNum type="arabicPeriod"/>
            </a:pPr>
            <a:r>
              <a:rPr lang="en-US" dirty="0">
                <a:solidFill>
                  <a:srgbClr val="000000"/>
                </a:solidFill>
                <a:latin typeface="Helvetica Neue"/>
              </a:rPr>
              <a:t>Customers with high value of Median of main account balance just before recharge in last 90 days at user level (in </a:t>
            </a:r>
            <a:r>
              <a:rPr lang="en-US" dirty="0" smtClean="0">
                <a:solidFill>
                  <a:srgbClr val="000000"/>
                </a:solidFill>
                <a:latin typeface="Helvetica Neue"/>
              </a:rPr>
              <a:t>Indonesian </a:t>
            </a:r>
            <a:r>
              <a:rPr lang="en-US" dirty="0">
                <a:solidFill>
                  <a:srgbClr val="000000"/>
                </a:solidFill>
                <a:latin typeface="Helvetica Neue"/>
              </a:rPr>
              <a:t>Rupiah)(medianmarechprebal90) are maximum Non-defaulters.</a:t>
            </a:r>
          </a:p>
          <a:p>
            <a:pPr>
              <a:buFont typeface="+mj-lt"/>
              <a:buAutoNum type="arabicPeriod"/>
            </a:pPr>
            <a:r>
              <a:rPr lang="en-US" dirty="0">
                <a:solidFill>
                  <a:srgbClr val="000000"/>
                </a:solidFill>
                <a:latin typeface="Helvetica Neue"/>
              </a:rPr>
              <a:t>Customers with high value of Number of loans taken by user in last 30 days(cnt_loans30) are maximum Non-defaulters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20035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926" y="786384"/>
            <a:ext cx="11394584" cy="5266944"/>
          </a:xfrm>
          <a:prstGeom prst="rect">
            <a:avLst/>
          </a:prstGeom>
        </p:spPr>
      </p:pic>
    </p:spTree>
    <p:extLst>
      <p:ext uri="{BB962C8B-B14F-4D97-AF65-F5344CB8AC3E}">
        <p14:creationId xmlns:p14="http://schemas.microsoft.com/office/powerpoint/2010/main" val="153195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808" y="842552"/>
            <a:ext cx="10643616" cy="5078313"/>
          </a:xfrm>
          <a:prstGeom prst="rect">
            <a:avLst/>
          </a:prstGeom>
        </p:spPr>
        <p:txBody>
          <a:bodyPr wrap="square">
            <a:spAutoFit/>
          </a:bodyPr>
          <a:lstStyle/>
          <a:p>
            <a:r>
              <a:rPr lang="en-US" dirty="0" smtClean="0">
                <a:solidFill>
                  <a:srgbClr val="000000"/>
                </a:solidFill>
                <a:latin typeface="Helvetica Neue"/>
              </a:rPr>
              <a:t>Observations</a:t>
            </a:r>
          </a:p>
          <a:p>
            <a:pPr>
              <a:buFont typeface="+mj-lt"/>
              <a:buAutoNum type="arabicPeriod"/>
            </a:pPr>
            <a:r>
              <a:rPr lang="en-US" dirty="0" smtClean="0">
                <a:solidFill>
                  <a:srgbClr val="000000"/>
                </a:solidFill>
                <a:latin typeface="Helvetica Neue"/>
              </a:rPr>
              <a:t>Customers </a:t>
            </a:r>
            <a:r>
              <a:rPr lang="en-US" dirty="0">
                <a:solidFill>
                  <a:srgbClr val="000000"/>
                </a:solidFill>
                <a:latin typeface="Helvetica Neue"/>
              </a:rPr>
              <a:t>with high value of Total amount of loans taken by user in last 30 days(amnt_loans30) are maximum Non-defaulters.</a:t>
            </a:r>
          </a:p>
          <a:p>
            <a:pPr>
              <a:buFont typeface="+mj-lt"/>
              <a:buAutoNum type="arabicPeriod"/>
            </a:pPr>
            <a:r>
              <a:rPr lang="en-US" dirty="0">
                <a:solidFill>
                  <a:srgbClr val="000000"/>
                </a:solidFill>
                <a:latin typeface="Helvetica Neue"/>
              </a:rPr>
              <a:t>Customers with high value of maximum amount of loan taken by the user in last 30 days(maxamnt_loans30) are maximum Non-defaulters.</a:t>
            </a:r>
          </a:p>
          <a:p>
            <a:pPr>
              <a:buFont typeface="+mj-lt"/>
              <a:buAutoNum type="arabicPeriod"/>
            </a:pPr>
            <a:r>
              <a:rPr lang="en-US" dirty="0">
                <a:solidFill>
                  <a:srgbClr val="000000"/>
                </a:solidFill>
                <a:latin typeface="Helvetica Neue"/>
              </a:rPr>
              <a:t>Customers with high value of Number of loans taken by user in last 90 days(cnt_loans90) are maximum Non-defaulters.</a:t>
            </a:r>
          </a:p>
          <a:p>
            <a:pPr>
              <a:buFont typeface="+mj-lt"/>
              <a:buAutoNum type="arabicPeriod"/>
            </a:pPr>
            <a:r>
              <a:rPr lang="en-US" dirty="0">
                <a:solidFill>
                  <a:srgbClr val="000000"/>
                </a:solidFill>
                <a:latin typeface="Helvetica Neue"/>
              </a:rPr>
              <a:t>Customers with high value of Total amount of loans taken by user in last 90 days(amnt_loans90) are maximum Non-defaulters.</a:t>
            </a:r>
          </a:p>
          <a:p>
            <a:pPr>
              <a:buFont typeface="+mj-lt"/>
              <a:buAutoNum type="arabicPeriod"/>
            </a:pPr>
            <a:r>
              <a:rPr lang="en-US" dirty="0">
                <a:solidFill>
                  <a:srgbClr val="000000"/>
                </a:solidFill>
                <a:latin typeface="Helvetica Neue"/>
              </a:rPr>
              <a:t>Customers with high value of maximum amount of loan taken by the user in last 90 days(maxamnt_loans90) are maximum Non-defaulters.</a:t>
            </a:r>
          </a:p>
          <a:p>
            <a:pPr>
              <a:buFont typeface="+mj-lt"/>
              <a:buAutoNum type="arabicPeriod"/>
            </a:pPr>
            <a:r>
              <a:rPr lang="en-US" dirty="0">
                <a:solidFill>
                  <a:srgbClr val="000000"/>
                </a:solidFill>
                <a:latin typeface="Helvetica Neue"/>
              </a:rPr>
              <a:t>Customers with high value of Average payback time in days over last 30 days(payback30) are maximum Non-defaulters.</a:t>
            </a:r>
          </a:p>
          <a:p>
            <a:pPr>
              <a:buFont typeface="+mj-lt"/>
              <a:buAutoNum type="arabicPeriod"/>
            </a:pPr>
            <a:r>
              <a:rPr lang="en-US" dirty="0">
                <a:solidFill>
                  <a:srgbClr val="000000"/>
                </a:solidFill>
                <a:latin typeface="Helvetica Neue"/>
              </a:rPr>
              <a:t>Customers with high value of Average payback time in days over last 90 days(payback90) are maximum Non-defaulters.</a:t>
            </a:r>
          </a:p>
          <a:p>
            <a:pPr>
              <a:buFont typeface="+mj-lt"/>
              <a:buAutoNum type="arabicPeriod"/>
            </a:pPr>
            <a:r>
              <a:rPr lang="en-US" dirty="0">
                <a:solidFill>
                  <a:srgbClr val="000000"/>
                </a:solidFill>
                <a:latin typeface="Helvetica Neue"/>
              </a:rPr>
              <a:t>In between 6th and 7th month maximum customers both </a:t>
            </a:r>
            <a:r>
              <a:rPr lang="en-US" dirty="0" smtClean="0">
                <a:solidFill>
                  <a:srgbClr val="000000"/>
                </a:solidFill>
                <a:latin typeface="Helvetica Neue"/>
              </a:rPr>
              <a:t>defaulters </a:t>
            </a:r>
            <a:r>
              <a:rPr lang="en-US" dirty="0">
                <a:solidFill>
                  <a:srgbClr val="000000"/>
                </a:solidFill>
                <a:latin typeface="Helvetica Neue"/>
              </a:rPr>
              <a:t>and Non-defaulters have paid there loan amount.</a:t>
            </a:r>
          </a:p>
          <a:p>
            <a:pPr>
              <a:buFont typeface="+mj-lt"/>
              <a:buAutoNum type="arabicPeriod"/>
            </a:pPr>
            <a:r>
              <a:rPr lang="en-US" dirty="0">
                <a:solidFill>
                  <a:srgbClr val="000000"/>
                </a:solidFill>
                <a:latin typeface="Helvetica Neue"/>
              </a:rPr>
              <a:t>Below 14th of each month all the customers have paid there loan amount.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87184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cleaning</a:t>
            </a:r>
            <a:endParaRPr lang="en-IN" dirty="0"/>
          </a:p>
        </p:txBody>
      </p:sp>
      <p:sp>
        <p:nvSpPr>
          <p:cNvPr id="3" name="Content Placeholder 2"/>
          <p:cNvSpPr>
            <a:spLocks noGrp="1"/>
          </p:cNvSpPr>
          <p:nvPr>
            <p:ph idx="1"/>
          </p:nvPr>
        </p:nvSpPr>
        <p:spPr/>
        <p:txBody>
          <a:bodyPr/>
          <a:lstStyle/>
          <a:p>
            <a:r>
              <a:rPr lang="en-US" dirty="0" smtClean="0"/>
              <a:t>The dataset that was provided did not have any null values but had a lot of skew data</a:t>
            </a:r>
          </a:p>
          <a:p>
            <a:r>
              <a:rPr lang="en-US" dirty="0" smtClean="0"/>
              <a:t>I used the </a:t>
            </a:r>
            <a:r>
              <a:rPr lang="en-US" dirty="0" err="1" smtClean="0"/>
              <a:t>Zscore</a:t>
            </a:r>
            <a:r>
              <a:rPr lang="en-US" dirty="0" smtClean="0"/>
              <a:t> method to remove the outliers</a:t>
            </a:r>
          </a:p>
          <a:p>
            <a:r>
              <a:rPr lang="en-US" dirty="0" smtClean="0"/>
              <a:t>I </a:t>
            </a:r>
            <a:r>
              <a:rPr lang="en-US" dirty="0" err="1" smtClean="0"/>
              <a:t>thenk</a:t>
            </a:r>
            <a:r>
              <a:rPr lang="en-US" dirty="0" smtClean="0"/>
              <a:t> checked the skewness and reduced the skewness by using </a:t>
            </a:r>
            <a:r>
              <a:rPr lang="en-US" dirty="0" err="1" smtClean="0"/>
              <a:t>PowerTansformer</a:t>
            </a:r>
            <a:r>
              <a:rPr lang="en-US" dirty="0" smtClean="0"/>
              <a:t> </a:t>
            </a:r>
          </a:p>
          <a:p>
            <a:endParaRPr lang="en-IN" dirty="0"/>
          </a:p>
        </p:txBody>
      </p:sp>
    </p:spTree>
    <p:extLst>
      <p:ext uri="{BB962C8B-B14F-4D97-AF65-F5344CB8AC3E}">
        <p14:creationId xmlns:p14="http://schemas.microsoft.com/office/powerpoint/2010/main" val="2578031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1141412" y="1536192"/>
            <a:ext cx="9905999" cy="5084064"/>
          </a:xfrm>
        </p:spPr>
        <p:txBody>
          <a:bodyPr>
            <a:normAutofit fontScale="77500" lnSpcReduction="20000"/>
          </a:bodyPr>
          <a:lstStyle/>
          <a:p>
            <a:pPr marL="0" indent="0">
              <a:buNone/>
            </a:pPr>
            <a:endParaRPr lang="en-US" dirty="0" smtClean="0"/>
          </a:p>
          <a:p>
            <a:r>
              <a:rPr lang="en-US" dirty="0" smtClean="0"/>
              <a:t>Problem Statement</a:t>
            </a:r>
          </a:p>
          <a:p>
            <a:r>
              <a:rPr lang="en-US" dirty="0" smtClean="0"/>
              <a:t>Definition of Micro Credit</a:t>
            </a:r>
          </a:p>
          <a:p>
            <a:r>
              <a:rPr lang="en-US" dirty="0" smtClean="0"/>
              <a:t>Importance of Micro Credit Model</a:t>
            </a:r>
          </a:p>
          <a:p>
            <a:r>
              <a:rPr lang="en-US" dirty="0" smtClean="0"/>
              <a:t>Exploratory data analysis(EDA)</a:t>
            </a:r>
          </a:p>
          <a:p>
            <a:r>
              <a:rPr lang="en-US" dirty="0" smtClean="0"/>
              <a:t>Visualization</a:t>
            </a:r>
          </a:p>
          <a:p>
            <a:r>
              <a:rPr lang="en-US" dirty="0" smtClean="0"/>
              <a:t>Data cleaning</a:t>
            </a:r>
          </a:p>
          <a:p>
            <a:r>
              <a:rPr lang="en-US" dirty="0" smtClean="0"/>
              <a:t>Model Building</a:t>
            </a:r>
          </a:p>
          <a:p>
            <a:r>
              <a:rPr lang="en-US" dirty="0" smtClean="0"/>
              <a:t>ROC-AUC </a:t>
            </a:r>
            <a:r>
              <a:rPr lang="en-US" dirty="0" smtClean="0"/>
              <a:t>Curve</a:t>
            </a:r>
          </a:p>
          <a:p>
            <a:r>
              <a:rPr lang="en-US" dirty="0" smtClean="0"/>
              <a:t>Hyper parameter Tuning</a:t>
            </a:r>
            <a:endParaRPr lang="en-US" dirty="0" smtClean="0"/>
          </a:p>
          <a:p>
            <a:r>
              <a:rPr lang="en-US" dirty="0" smtClean="0"/>
              <a:t>How to save the Model</a:t>
            </a:r>
          </a:p>
          <a:p>
            <a:r>
              <a:rPr lang="en-US" dirty="0" smtClean="0"/>
              <a:t>Conclusion</a:t>
            </a:r>
          </a:p>
          <a:p>
            <a:endParaRPr lang="en-IN" dirty="0"/>
          </a:p>
        </p:txBody>
      </p:sp>
    </p:spTree>
    <p:extLst>
      <p:ext uri="{BB962C8B-B14F-4D97-AF65-F5344CB8AC3E}">
        <p14:creationId xmlns:p14="http://schemas.microsoft.com/office/powerpoint/2010/main" val="1465857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building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 will now use classification models since out target </a:t>
            </a:r>
            <a:r>
              <a:rPr lang="en-US" dirty="0" smtClean="0"/>
              <a:t>contains categorical data. The below list algorithms are what I’ve used in my project.</a:t>
            </a:r>
          </a:p>
          <a:p>
            <a:pPr marL="457200" indent="-457200">
              <a:buFont typeface="+mj-lt"/>
              <a:buAutoNum type="arabicPeriod"/>
            </a:pPr>
            <a:r>
              <a:rPr lang="en-US" dirty="0" smtClean="0"/>
              <a:t>Decision Tree Classifier</a:t>
            </a:r>
          </a:p>
          <a:p>
            <a:pPr marL="457200" indent="-457200">
              <a:buFont typeface="+mj-lt"/>
              <a:buAutoNum type="arabicPeriod"/>
            </a:pPr>
            <a:r>
              <a:rPr lang="en-US" dirty="0" smtClean="0"/>
              <a:t>Random Forest Classifier</a:t>
            </a:r>
          </a:p>
          <a:p>
            <a:pPr marL="457200" indent="-457200">
              <a:buFont typeface="+mj-lt"/>
              <a:buAutoNum type="arabicPeriod"/>
            </a:pPr>
            <a:r>
              <a:rPr lang="en-US" dirty="0" smtClean="0"/>
              <a:t>Logistic Regression</a:t>
            </a:r>
          </a:p>
          <a:p>
            <a:pPr marL="457200" indent="-457200">
              <a:buFont typeface="+mj-lt"/>
              <a:buAutoNum type="arabicPeriod"/>
            </a:pPr>
            <a:r>
              <a:rPr lang="en-US" dirty="0" smtClean="0"/>
              <a:t>XG Boost Classifier</a:t>
            </a:r>
          </a:p>
          <a:p>
            <a:pPr marL="457200" indent="-457200">
              <a:buFont typeface="+mj-lt"/>
              <a:buAutoNum type="arabicPeriod"/>
            </a:pPr>
            <a:r>
              <a:rPr lang="en-US" dirty="0" err="1" smtClean="0"/>
              <a:t>AdaBoost</a:t>
            </a:r>
            <a:r>
              <a:rPr lang="en-US" dirty="0" smtClean="0"/>
              <a:t> Classifier</a:t>
            </a:r>
          </a:p>
          <a:p>
            <a:pPr marL="457200" indent="-457200">
              <a:buFont typeface="+mj-lt"/>
              <a:buAutoNum type="arabicPeriod"/>
            </a:pPr>
            <a:endParaRPr lang="en-IN" dirty="0"/>
          </a:p>
        </p:txBody>
      </p:sp>
    </p:spTree>
    <p:extLst>
      <p:ext uri="{BB962C8B-B14F-4D97-AF65-F5344CB8AC3E}">
        <p14:creationId xmlns:p14="http://schemas.microsoft.com/office/powerpoint/2010/main" val="3344100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4752" y="426977"/>
            <a:ext cx="8759952" cy="4622225"/>
          </a:xfrm>
          <a:prstGeom prst="rect">
            <a:avLst/>
          </a:prstGeom>
        </p:spPr>
      </p:pic>
      <p:sp>
        <p:nvSpPr>
          <p:cNvPr id="3" name="Rectangle 2"/>
          <p:cNvSpPr/>
          <p:nvPr/>
        </p:nvSpPr>
        <p:spPr>
          <a:xfrm>
            <a:off x="1444752" y="5365742"/>
            <a:ext cx="5727465" cy="369332"/>
          </a:xfrm>
          <a:prstGeom prst="rect">
            <a:avLst/>
          </a:prstGeom>
        </p:spPr>
        <p:txBody>
          <a:bodyPr wrap="none">
            <a:spAutoFit/>
          </a:bodyPr>
          <a:lstStyle/>
          <a:p>
            <a:r>
              <a:rPr lang="en-US" dirty="0" smtClean="0"/>
              <a:t>We got an accuracy of 91.13% using decision tree classifier.</a:t>
            </a:r>
            <a:endParaRPr lang="en-IN" dirty="0"/>
          </a:p>
        </p:txBody>
      </p:sp>
    </p:spTree>
    <p:extLst>
      <p:ext uri="{BB962C8B-B14F-4D97-AF65-F5344CB8AC3E}">
        <p14:creationId xmlns:p14="http://schemas.microsoft.com/office/powerpoint/2010/main" val="539362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4560" y="236368"/>
            <a:ext cx="6986016" cy="4664626"/>
          </a:xfrm>
          <a:prstGeom prst="rect">
            <a:avLst/>
          </a:prstGeom>
        </p:spPr>
      </p:pic>
      <p:sp>
        <p:nvSpPr>
          <p:cNvPr id="3" name="Rectangle 2"/>
          <p:cNvSpPr/>
          <p:nvPr/>
        </p:nvSpPr>
        <p:spPr>
          <a:xfrm>
            <a:off x="2194560" y="5512046"/>
            <a:ext cx="6412718" cy="369332"/>
          </a:xfrm>
          <a:prstGeom prst="rect">
            <a:avLst/>
          </a:prstGeom>
        </p:spPr>
        <p:txBody>
          <a:bodyPr wrap="none">
            <a:spAutoFit/>
          </a:bodyPr>
          <a:lstStyle/>
          <a:p>
            <a:r>
              <a:rPr lang="en-US" dirty="0" smtClean="0"/>
              <a:t>We get an accuracy score of 94.96% using Random forest classifier.</a:t>
            </a:r>
            <a:endParaRPr lang="en-IN" dirty="0"/>
          </a:p>
        </p:txBody>
      </p:sp>
    </p:spTree>
    <p:extLst>
      <p:ext uri="{BB962C8B-B14F-4D97-AF65-F5344CB8AC3E}">
        <p14:creationId xmlns:p14="http://schemas.microsoft.com/office/powerpoint/2010/main" val="30273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3744" y="412060"/>
            <a:ext cx="6894576" cy="4750490"/>
          </a:xfrm>
          <a:prstGeom prst="rect">
            <a:avLst/>
          </a:prstGeom>
        </p:spPr>
      </p:pic>
      <p:sp>
        <p:nvSpPr>
          <p:cNvPr id="3" name="Rectangle 2"/>
          <p:cNvSpPr/>
          <p:nvPr/>
        </p:nvSpPr>
        <p:spPr>
          <a:xfrm>
            <a:off x="2523744" y="5566910"/>
            <a:ext cx="5863913" cy="369332"/>
          </a:xfrm>
          <a:prstGeom prst="rect">
            <a:avLst/>
          </a:prstGeom>
        </p:spPr>
        <p:txBody>
          <a:bodyPr wrap="none">
            <a:spAutoFit/>
          </a:bodyPr>
          <a:lstStyle/>
          <a:p>
            <a:r>
              <a:rPr lang="en-US" dirty="0" smtClean="0"/>
              <a:t>We get an accuracy score of 77.08% using logistic regression.</a:t>
            </a:r>
            <a:endParaRPr lang="en-IN" dirty="0"/>
          </a:p>
        </p:txBody>
      </p:sp>
    </p:spTree>
    <p:extLst>
      <p:ext uri="{BB962C8B-B14F-4D97-AF65-F5344CB8AC3E}">
        <p14:creationId xmlns:p14="http://schemas.microsoft.com/office/powerpoint/2010/main" val="400237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1136" y="0"/>
            <a:ext cx="7461504" cy="4597636"/>
          </a:xfrm>
          <a:prstGeom prst="rect">
            <a:avLst/>
          </a:prstGeom>
        </p:spPr>
      </p:pic>
      <p:sp>
        <p:nvSpPr>
          <p:cNvPr id="4" name="Rectangle 3"/>
          <p:cNvSpPr/>
          <p:nvPr/>
        </p:nvSpPr>
        <p:spPr>
          <a:xfrm>
            <a:off x="2231136" y="4945118"/>
            <a:ext cx="5655074" cy="369332"/>
          </a:xfrm>
          <a:prstGeom prst="rect">
            <a:avLst/>
          </a:prstGeom>
        </p:spPr>
        <p:txBody>
          <a:bodyPr wrap="none">
            <a:spAutoFit/>
          </a:bodyPr>
          <a:lstStyle/>
          <a:p>
            <a:r>
              <a:rPr lang="en-IN" dirty="0" smtClean="0"/>
              <a:t>We get accuracy score of 94.82% using XG Boost classifier.</a:t>
            </a:r>
            <a:endParaRPr lang="en-IN" dirty="0"/>
          </a:p>
        </p:txBody>
      </p:sp>
    </p:spTree>
    <p:extLst>
      <p:ext uri="{BB962C8B-B14F-4D97-AF65-F5344CB8AC3E}">
        <p14:creationId xmlns:p14="http://schemas.microsoft.com/office/powerpoint/2010/main" val="2905280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4288" y="445227"/>
            <a:ext cx="7461504" cy="4760186"/>
          </a:xfrm>
          <a:prstGeom prst="rect">
            <a:avLst/>
          </a:prstGeom>
        </p:spPr>
      </p:pic>
      <p:sp>
        <p:nvSpPr>
          <p:cNvPr id="4" name="Rectangle 3"/>
          <p:cNvSpPr/>
          <p:nvPr/>
        </p:nvSpPr>
        <p:spPr>
          <a:xfrm>
            <a:off x="2304288" y="5512046"/>
            <a:ext cx="5836598" cy="369332"/>
          </a:xfrm>
          <a:prstGeom prst="rect">
            <a:avLst/>
          </a:prstGeom>
        </p:spPr>
        <p:txBody>
          <a:bodyPr wrap="none">
            <a:spAutoFit/>
          </a:bodyPr>
          <a:lstStyle/>
          <a:p>
            <a:r>
              <a:rPr lang="en-IN" dirty="0" smtClean="0"/>
              <a:t>We get accuracy score of 84.82% using Ada Boost Classifier.</a:t>
            </a:r>
            <a:endParaRPr lang="en-IN" dirty="0"/>
          </a:p>
        </p:txBody>
      </p:sp>
    </p:spTree>
    <p:extLst>
      <p:ext uri="{BB962C8B-B14F-4D97-AF65-F5344CB8AC3E}">
        <p14:creationId xmlns:p14="http://schemas.microsoft.com/office/powerpoint/2010/main" val="319301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4241" y="274320"/>
            <a:ext cx="6788558" cy="5248656"/>
          </a:xfrm>
          <a:prstGeom prst="rect">
            <a:avLst/>
          </a:prstGeom>
        </p:spPr>
      </p:pic>
      <p:sp>
        <p:nvSpPr>
          <p:cNvPr id="3" name="Rectangle 2"/>
          <p:cNvSpPr/>
          <p:nvPr/>
        </p:nvSpPr>
        <p:spPr>
          <a:xfrm>
            <a:off x="2424241" y="5749790"/>
            <a:ext cx="6729599" cy="369332"/>
          </a:xfrm>
          <a:prstGeom prst="rect">
            <a:avLst/>
          </a:prstGeom>
        </p:spPr>
        <p:txBody>
          <a:bodyPr wrap="none">
            <a:spAutoFit/>
          </a:bodyPr>
          <a:lstStyle/>
          <a:p>
            <a:r>
              <a:rPr lang="en-US" dirty="0" smtClean="0"/>
              <a:t>As we can see the AUC value is the highest for Random Forest Classifier.</a:t>
            </a:r>
            <a:endParaRPr lang="en-IN" dirty="0"/>
          </a:p>
        </p:txBody>
      </p:sp>
    </p:spTree>
    <p:extLst>
      <p:ext uri="{BB962C8B-B14F-4D97-AF65-F5344CB8AC3E}">
        <p14:creationId xmlns:p14="http://schemas.microsoft.com/office/powerpoint/2010/main" val="1920606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6649" y="841248"/>
            <a:ext cx="9889568" cy="2548509"/>
          </a:xfrm>
          <a:prstGeom prst="rect">
            <a:avLst/>
          </a:prstGeom>
        </p:spPr>
      </p:pic>
      <p:sp>
        <p:nvSpPr>
          <p:cNvPr id="3" name="Rectangle 2"/>
          <p:cNvSpPr/>
          <p:nvPr/>
        </p:nvSpPr>
        <p:spPr>
          <a:xfrm>
            <a:off x="986649" y="3628382"/>
            <a:ext cx="10195420" cy="400110"/>
          </a:xfrm>
          <a:prstGeom prst="rect">
            <a:avLst/>
          </a:prstGeom>
        </p:spPr>
        <p:txBody>
          <a:bodyPr wrap="none">
            <a:spAutoFit/>
          </a:bodyPr>
          <a:lstStyle/>
          <a:p>
            <a:r>
              <a:rPr lang="en-IN" sz="2000" dirty="0" smtClean="0"/>
              <a:t>I tried a lot of combinations but the accuracy score did not increase using Hyper parameter tuning.</a:t>
            </a:r>
            <a:endParaRPr lang="en-IN" sz="2000" dirty="0"/>
          </a:p>
        </p:txBody>
      </p:sp>
    </p:spTree>
    <p:extLst>
      <p:ext uri="{BB962C8B-B14F-4D97-AF65-F5344CB8AC3E}">
        <p14:creationId xmlns:p14="http://schemas.microsoft.com/office/powerpoint/2010/main" val="656932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Saving the model</a:t>
            </a:r>
            <a:endParaRPr lang="en-IN" dirty="0"/>
          </a:p>
        </p:txBody>
      </p:sp>
      <p:sp>
        <p:nvSpPr>
          <p:cNvPr id="3" name="Content Placeholder 2"/>
          <p:cNvSpPr>
            <a:spLocks noGrp="1"/>
          </p:cNvSpPr>
          <p:nvPr>
            <p:ph idx="1"/>
          </p:nvPr>
        </p:nvSpPr>
        <p:spPr/>
        <p:txBody>
          <a:bodyPr/>
          <a:lstStyle/>
          <a:p>
            <a:r>
              <a:rPr lang="en-US" dirty="0" smtClean="0"/>
              <a:t>We save the model using pickle.</a:t>
            </a:r>
          </a:p>
          <a:p>
            <a:r>
              <a:rPr lang="en-US" dirty="0" smtClean="0"/>
              <a:t>We can save the model by following </a:t>
            </a:r>
            <a:r>
              <a:rPr lang="en-US" dirty="0" err="1" smtClean="0"/>
              <a:t>th</a:t>
            </a:r>
            <a:r>
              <a:rPr lang="en-US" dirty="0" smtClean="0"/>
              <a:t> code that is in the below image.</a:t>
            </a:r>
            <a:endParaRPr lang="en-IN" dirty="0"/>
          </a:p>
        </p:txBody>
      </p:sp>
      <p:pic>
        <p:nvPicPr>
          <p:cNvPr id="4" name="Picture 3"/>
          <p:cNvPicPr>
            <a:picLocks noChangeAspect="1"/>
          </p:cNvPicPr>
          <p:nvPr/>
        </p:nvPicPr>
        <p:blipFill>
          <a:blip r:embed="rId2"/>
          <a:stretch>
            <a:fillRect/>
          </a:stretch>
        </p:blipFill>
        <p:spPr>
          <a:xfrm>
            <a:off x="1463040" y="3540252"/>
            <a:ext cx="6302311" cy="1274950"/>
          </a:xfrm>
          <a:prstGeom prst="rect">
            <a:avLst/>
          </a:prstGeom>
        </p:spPr>
      </p:pic>
    </p:spTree>
    <p:extLst>
      <p:ext uri="{BB962C8B-B14F-4D97-AF65-F5344CB8AC3E}">
        <p14:creationId xmlns:p14="http://schemas.microsoft.com/office/powerpoint/2010/main" val="2532383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 results</a:t>
            </a:r>
            <a:endParaRPr lang="en-IN" dirty="0"/>
          </a:p>
        </p:txBody>
      </p:sp>
      <p:sp>
        <p:nvSpPr>
          <p:cNvPr id="3" name="Content Placeholder 2"/>
          <p:cNvSpPr>
            <a:spLocks noGrp="1"/>
          </p:cNvSpPr>
          <p:nvPr>
            <p:ph idx="1"/>
          </p:nvPr>
        </p:nvSpPr>
        <p:spPr/>
        <p:txBody>
          <a:bodyPr/>
          <a:lstStyle/>
          <a:p>
            <a:r>
              <a:rPr lang="en-US" dirty="0" smtClean="0"/>
              <a:t>The following is the prediction results that I got by using Random forest classifier.</a:t>
            </a:r>
            <a:endParaRPr lang="en-IN" dirty="0"/>
          </a:p>
        </p:txBody>
      </p:sp>
      <p:pic>
        <p:nvPicPr>
          <p:cNvPr id="4" name="Picture 3"/>
          <p:cNvPicPr>
            <a:picLocks noChangeAspect="1"/>
          </p:cNvPicPr>
          <p:nvPr/>
        </p:nvPicPr>
        <p:blipFill>
          <a:blip r:embed="rId2"/>
          <a:stretch>
            <a:fillRect/>
          </a:stretch>
        </p:blipFill>
        <p:spPr>
          <a:xfrm>
            <a:off x="1356929" y="3260026"/>
            <a:ext cx="9690482" cy="2531175"/>
          </a:xfrm>
          <a:prstGeom prst="rect">
            <a:avLst/>
          </a:prstGeom>
        </p:spPr>
      </p:pic>
    </p:spTree>
    <p:extLst>
      <p:ext uri="{BB962C8B-B14F-4D97-AF65-F5344CB8AC3E}">
        <p14:creationId xmlns:p14="http://schemas.microsoft.com/office/powerpoint/2010/main" val="61529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IN" dirty="0"/>
          </a:p>
        </p:txBody>
      </p:sp>
      <p:sp>
        <p:nvSpPr>
          <p:cNvPr id="3" name="Content Placeholder 2"/>
          <p:cNvSpPr>
            <a:spLocks noGrp="1"/>
          </p:cNvSpPr>
          <p:nvPr>
            <p:ph idx="1"/>
          </p:nvPr>
        </p:nvSpPr>
        <p:spPr>
          <a:xfrm>
            <a:off x="1141412" y="2097088"/>
            <a:ext cx="9905999" cy="4431727"/>
          </a:xfrm>
        </p:spPr>
        <p:txBody>
          <a:bodyPr>
            <a:normAutofit fontScale="92500" lnSpcReduction="10000"/>
          </a:bodyPr>
          <a:lstStyle/>
          <a:p>
            <a:pPr marL="0" indent="0">
              <a:buNone/>
            </a:pPr>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smtClean="0"/>
          </a:p>
          <a:p>
            <a:pPr marL="0" indent="0">
              <a:buNone/>
            </a:pPr>
            <a:r>
              <a:rPr lang="en-US"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dirty="0" smtClean="0"/>
              <a:t>.</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20641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r>
              <a:rPr lang="en-US" dirty="0" smtClean="0"/>
              <a:t>In this project, we have used different classification algorithms to predict if a customer is a credit defaulter or not.</a:t>
            </a:r>
          </a:p>
          <a:p>
            <a:r>
              <a:rPr lang="en-US" dirty="0" smtClean="0"/>
              <a:t> After building different model, we came to conclusion that Random Forest Classifier is the best model for this project and gave us an accuracy score of 94.96%.</a:t>
            </a:r>
          </a:p>
          <a:p>
            <a:r>
              <a:rPr lang="en-US" dirty="0" smtClean="0"/>
              <a:t>We also saved the best model and printed the prediction results according to our model.</a:t>
            </a:r>
            <a:endParaRPr lang="en-IN" dirty="0"/>
          </a:p>
        </p:txBody>
      </p:sp>
    </p:spTree>
    <p:extLst>
      <p:ext uri="{BB962C8B-B14F-4D97-AF65-F5344CB8AC3E}">
        <p14:creationId xmlns:p14="http://schemas.microsoft.com/office/powerpoint/2010/main" val="122256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112" y="566928"/>
            <a:ext cx="10936224" cy="5632311"/>
          </a:xfrm>
          <a:prstGeom prst="rect">
            <a:avLst/>
          </a:prstGeom>
        </p:spPr>
        <p:txBody>
          <a:bodyPr wrap="square">
            <a:spAutoFit/>
          </a:bodyPr>
          <a:lstStyle/>
          <a:p>
            <a:r>
              <a:rPr lang="en-US" sz="24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2400" dirty="0" smtClean="0"/>
          </a:p>
          <a:p>
            <a:r>
              <a:rPr lang="en-US" sz="2400"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2400" dirty="0" smtClean="0"/>
          </a:p>
          <a:p>
            <a:r>
              <a:rPr lang="en-US" sz="24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2400" dirty="0"/>
          </a:p>
          <a:p>
            <a:endParaRPr lang="en-IN" sz="2400" dirty="0"/>
          </a:p>
        </p:txBody>
      </p:sp>
    </p:spTree>
    <p:extLst>
      <p:ext uri="{BB962C8B-B14F-4D97-AF65-F5344CB8AC3E}">
        <p14:creationId xmlns:p14="http://schemas.microsoft.com/office/powerpoint/2010/main" val="195094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 credit?</a:t>
            </a:r>
            <a:endParaRPr lang="en-IN" dirty="0"/>
          </a:p>
        </p:txBody>
      </p:sp>
      <p:sp>
        <p:nvSpPr>
          <p:cNvPr id="3" name="Content Placeholder 2"/>
          <p:cNvSpPr>
            <a:spLocks noGrp="1"/>
          </p:cNvSpPr>
          <p:nvPr>
            <p:ph idx="1"/>
          </p:nvPr>
        </p:nvSpPr>
        <p:spPr/>
        <p:txBody>
          <a:bodyPr/>
          <a:lstStyle/>
          <a:p>
            <a:pPr marL="0" indent="0">
              <a:buNone/>
            </a:pPr>
            <a:r>
              <a:rPr lang="en-US" dirty="0"/>
              <a:t>Microcredit is a common form of </a:t>
            </a:r>
            <a:r>
              <a:rPr lang="en-US" u="sng" dirty="0">
                <a:hlinkClick r:id="rId2"/>
              </a:rPr>
              <a:t>microfinance</a:t>
            </a:r>
            <a:r>
              <a:rPr lang="en-US" dirty="0"/>
              <a:t> that involves an extremely small </a:t>
            </a:r>
            <a:r>
              <a:rPr lang="en-US" u="sng" dirty="0">
                <a:hlinkClick r:id="rId3"/>
              </a:rPr>
              <a:t>loan</a:t>
            </a:r>
            <a:r>
              <a:rPr lang="en-US" dirty="0"/>
              <a:t> given to an individual to help them become self-employed or grow a small business. These borrowers tend to be low-income individuals, especially from less developed countries (LDCs). Microcredit is also known as "</a:t>
            </a:r>
            <a:r>
              <a:rPr lang="en-US" dirty="0" smtClean="0"/>
              <a:t>micro lending</a:t>
            </a:r>
            <a:r>
              <a:rPr lang="en-US" dirty="0"/>
              <a:t>" or "microloan."</a:t>
            </a:r>
            <a:endParaRPr lang="en-IN" dirty="0"/>
          </a:p>
        </p:txBody>
      </p:sp>
    </p:spTree>
    <p:extLst>
      <p:ext uri="{BB962C8B-B14F-4D97-AF65-F5344CB8AC3E}">
        <p14:creationId xmlns:p14="http://schemas.microsoft.com/office/powerpoint/2010/main" val="219597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r>
              <a:rPr lang="en-US" dirty="0" err="1" smtClean="0"/>
              <a:t>eda</a:t>
            </a:r>
            <a:r>
              <a:rPr lang="en-US"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Step 1: Import the dataset</a:t>
            </a:r>
          </a:p>
          <a:p>
            <a:r>
              <a:rPr lang="en-US" dirty="0" smtClean="0"/>
              <a:t>Step 2: Perform statistical analysis like checking the shape and information about the data</a:t>
            </a:r>
          </a:p>
          <a:p>
            <a:r>
              <a:rPr lang="en-US" dirty="0" smtClean="0"/>
              <a:t>Step 3: Check for null values in the dataset</a:t>
            </a:r>
          </a:p>
          <a:p>
            <a:r>
              <a:rPr lang="en-US" dirty="0" smtClean="0"/>
              <a:t>Step 4: Dropped the columns that had many zeros as it would cause a lot of skewness</a:t>
            </a:r>
          </a:p>
          <a:p>
            <a:r>
              <a:rPr lang="en-US" dirty="0" smtClean="0"/>
              <a:t>Step 5: Extracted the Day and month from the date column</a:t>
            </a:r>
          </a:p>
          <a:p>
            <a:r>
              <a:rPr lang="en-US" dirty="0" smtClean="0"/>
              <a:t>Step 6: Converted the negative values to positive values using absolute method(abs)</a:t>
            </a:r>
            <a:endParaRPr lang="en-IN" dirty="0"/>
          </a:p>
        </p:txBody>
      </p:sp>
    </p:spTree>
    <p:extLst>
      <p:ext uri="{BB962C8B-B14F-4D97-AF65-F5344CB8AC3E}">
        <p14:creationId xmlns:p14="http://schemas.microsoft.com/office/powerpoint/2010/main" val="66660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pic>
        <p:nvPicPr>
          <p:cNvPr id="6" name="Content Placeholder 5"/>
          <p:cNvPicPr>
            <a:picLocks noGrp="1" noChangeAspect="1"/>
          </p:cNvPicPr>
          <p:nvPr>
            <p:ph idx="1"/>
          </p:nvPr>
        </p:nvPicPr>
        <p:blipFill>
          <a:blip r:embed="rId2"/>
          <a:stretch>
            <a:fillRect/>
          </a:stretch>
        </p:blipFill>
        <p:spPr>
          <a:xfrm>
            <a:off x="755841" y="1769205"/>
            <a:ext cx="3306127" cy="2400459"/>
          </a:xfrm>
          <a:prstGeom prst="rect">
            <a:avLst/>
          </a:prstGeom>
        </p:spPr>
      </p:pic>
      <p:pic>
        <p:nvPicPr>
          <p:cNvPr id="7" name="Picture 6"/>
          <p:cNvPicPr>
            <a:picLocks noChangeAspect="1"/>
          </p:cNvPicPr>
          <p:nvPr/>
        </p:nvPicPr>
        <p:blipFill>
          <a:blip r:embed="rId3"/>
          <a:stretch>
            <a:fillRect/>
          </a:stretch>
        </p:blipFill>
        <p:spPr>
          <a:xfrm>
            <a:off x="4102989" y="1769205"/>
            <a:ext cx="3914775" cy="2505075"/>
          </a:xfrm>
          <a:prstGeom prst="rect">
            <a:avLst/>
          </a:prstGeom>
        </p:spPr>
      </p:pic>
      <p:pic>
        <p:nvPicPr>
          <p:cNvPr id="8" name="Picture 7"/>
          <p:cNvPicPr>
            <a:picLocks noChangeAspect="1"/>
          </p:cNvPicPr>
          <p:nvPr/>
        </p:nvPicPr>
        <p:blipFill>
          <a:blip r:embed="rId4"/>
          <a:stretch>
            <a:fillRect/>
          </a:stretch>
        </p:blipFill>
        <p:spPr>
          <a:xfrm>
            <a:off x="8017764" y="1769205"/>
            <a:ext cx="3981450" cy="2505075"/>
          </a:xfrm>
          <a:prstGeom prst="rect">
            <a:avLst/>
          </a:prstGeom>
        </p:spPr>
      </p:pic>
      <p:pic>
        <p:nvPicPr>
          <p:cNvPr id="9" name="Picture 8"/>
          <p:cNvPicPr>
            <a:picLocks noChangeAspect="1"/>
          </p:cNvPicPr>
          <p:nvPr/>
        </p:nvPicPr>
        <p:blipFill>
          <a:blip r:embed="rId5"/>
          <a:stretch>
            <a:fillRect/>
          </a:stretch>
        </p:blipFill>
        <p:spPr>
          <a:xfrm>
            <a:off x="432466" y="4201021"/>
            <a:ext cx="3670523" cy="2317294"/>
          </a:xfrm>
          <a:prstGeom prst="rect">
            <a:avLst/>
          </a:prstGeom>
        </p:spPr>
      </p:pic>
      <p:pic>
        <p:nvPicPr>
          <p:cNvPr id="10" name="Picture 9"/>
          <p:cNvPicPr>
            <a:picLocks noChangeAspect="1"/>
          </p:cNvPicPr>
          <p:nvPr/>
        </p:nvPicPr>
        <p:blipFill>
          <a:blip r:embed="rId6"/>
          <a:stretch>
            <a:fillRect/>
          </a:stretch>
        </p:blipFill>
        <p:spPr>
          <a:xfrm>
            <a:off x="4144010" y="4201021"/>
            <a:ext cx="3933825" cy="2495550"/>
          </a:xfrm>
          <a:prstGeom prst="rect">
            <a:avLst/>
          </a:prstGeom>
        </p:spPr>
      </p:pic>
      <p:pic>
        <p:nvPicPr>
          <p:cNvPr id="11" name="Picture 10"/>
          <p:cNvPicPr>
            <a:picLocks noChangeAspect="1"/>
          </p:cNvPicPr>
          <p:nvPr/>
        </p:nvPicPr>
        <p:blipFill>
          <a:blip r:embed="rId7"/>
          <a:stretch>
            <a:fillRect/>
          </a:stretch>
        </p:blipFill>
        <p:spPr>
          <a:xfrm>
            <a:off x="8370189" y="4143871"/>
            <a:ext cx="3581400" cy="2609850"/>
          </a:xfrm>
          <a:prstGeom prst="rect">
            <a:avLst/>
          </a:prstGeom>
        </p:spPr>
      </p:pic>
    </p:spTree>
    <p:extLst>
      <p:ext uri="{BB962C8B-B14F-4D97-AF65-F5344CB8AC3E}">
        <p14:creationId xmlns:p14="http://schemas.microsoft.com/office/powerpoint/2010/main" val="319869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6707" y="557593"/>
            <a:ext cx="3857625" cy="2524125"/>
          </a:xfrm>
          <a:prstGeom prst="rect">
            <a:avLst/>
          </a:prstGeom>
        </p:spPr>
      </p:pic>
      <p:pic>
        <p:nvPicPr>
          <p:cNvPr id="4" name="Picture 3"/>
          <p:cNvPicPr>
            <a:picLocks noChangeAspect="1"/>
          </p:cNvPicPr>
          <p:nvPr/>
        </p:nvPicPr>
        <p:blipFill>
          <a:blip r:embed="rId3"/>
          <a:stretch>
            <a:fillRect/>
          </a:stretch>
        </p:blipFill>
        <p:spPr>
          <a:xfrm>
            <a:off x="4474845" y="557593"/>
            <a:ext cx="3790950" cy="2505075"/>
          </a:xfrm>
          <a:prstGeom prst="rect">
            <a:avLst/>
          </a:prstGeom>
        </p:spPr>
      </p:pic>
      <p:pic>
        <p:nvPicPr>
          <p:cNvPr id="5" name="Picture 4"/>
          <p:cNvPicPr>
            <a:picLocks noChangeAspect="1"/>
          </p:cNvPicPr>
          <p:nvPr/>
        </p:nvPicPr>
        <p:blipFill>
          <a:blip r:embed="rId4"/>
          <a:stretch>
            <a:fillRect/>
          </a:stretch>
        </p:blipFill>
        <p:spPr>
          <a:xfrm>
            <a:off x="8265795" y="452818"/>
            <a:ext cx="3581400" cy="2609850"/>
          </a:xfrm>
          <a:prstGeom prst="rect">
            <a:avLst/>
          </a:prstGeom>
        </p:spPr>
      </p:pic>
      <p:pic>
        <p:nvPicPr>
          <p:cNvPr id="6" name="Picture 5"/>
          <p:cNvPicPr>
            <a:picLocks noChangeAspect="1"/>
          </p:cNvPicPr>
          <p:nvPr/>
        </p:nvPicPr>
        <p:blipFill>
          <a:blip r:embed="rId5"/>
          <a:stretch>
            <a:fillRect/>
          </a:stretch>
        </p:blipFill>
        <p:spPr>
          <a:xfrm>
            <a:off x="326707" y="3822382"/>
            <a:ext cx="3914775" cy="2505075"/>
          </a:xfrm>
          <a:prstGeom prst="rect">
            <a:avLst/>
          </a:prstGeom>
        </p:spPr>
      </p:pic>
      <p:pic>
        <p:nvPicPr>
          <p:cNvPr id="7" name="Picture 6"/>
          <p:cNvPicPr>
            <a:picLocks noChangeAspect="1"/>
          </p:cNvPicPr>
          <p:nvPr/>
        </p:nvPicPr>
        <p:blipFill>
          <a:blip r:embed="rId6"/>
          <a:stretch>
            <a:fillRect/>
          </a:stretch>
        </p:blipFill>
        <p:spPr>
          <a:xfrm>
            <a:off x="4474845" y="3584638"/>
            <a:ext cx="3857625" cy="2505075"/>
          </a:xfrm>
          <a:prstGeom prst="rect">
            <a:avLst/>
          </a:prstGeom>
        </p:spPr>
      </p:pic>
      <p:pic>
        <p:nvPicPr>
          <p:cNvPr id="8" name="Picture 7"/>
          <p:cNvPicPr>
            <a:picLocks noChangeAspect="1"/>
          </p:cNvPicPr>
          <p:nvPr/>
        </p:nvPicPr>
        <p:blipFill>
          <a:blip r:embed="rId7"/>
          <a:stretch>
            <a:fillRect/>
          </a:stretch>
        </p:blipFill>
        <p:spPr>
          <a:xfrm>
            <a:off x="8265795" y="3537012"/>
            <a:ext cx="3581400" cy="2600325"/>
          </a:xfrm>
          <a:prstGeom prst="rect">
            <a:avLst/>
          </a:prstGeom>
        </p:spPr>
      </p:pic>
    </p:spTree>
    <p:extLst>
      <p:ext uri="{BB962C8B-B14F-4D97-AF65-F5344CB8AC3E}">
        <p14:creationId xmlns:p14="http://schemas.microsoft.com/office/powerpoint/2010/main" val="273512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3095" y="457390"/>
            <a:ext cx="3781425" cy="2505075"/>
          </a:xfrm>
          <a:prstGeom prst="rect">
            <a:avLst/>
          </a:prstGeom>
        </p:spPr>
      </p:pic>
      <p:pic>
        <p:nvPicPr>
          <p:cNvPr id="3" name="Picture 2"/>
          <p:cNvPicPr>
            <a:picLocks noChangeAspect="1"/>
          </p:cNvPicPr>
          <p:nvPr/>
        </p:nvPicPr>
        <p:blipFill>
          <a:blip r:embed="rId3"/>
          <a:stretch>
            <a:fillRect/>
          </a:stretch>
        </p:blipFill>
        <p:spPr>
          <a:xfrm>
            <a:off x="4393692" y="457390"/>
            <a:ext cx="3733800" cy="2505075"/>
          </a:xfrm>
          <a:prstGeom prst="rect">
            <a:avLst/>
          </a:prstGeom>
        </p:spPr>
      </p:pic>
      <p:pic>
        <p:nvPicPr>
          <p:cNvPr id="4" name="Picture 3"/>
          <p:cNvPicPr>
            <a:picLocks noChangeAspect="1"/>
          </p:cNvPicPr>
          <p:nvPr/>
        </p:nvPicPr>
        <p:blipFill>
          <a:blip r:embed="rId4"/>
          <a:stretch>
            <a:fillRect/>
          </a:stretch>
        </p:blipFill>
        <p:spPr>
          <a:xfrm>
            <a:off x="8127492" y="405002"/>
            <a:ext cx="3638550" cy="2609850"/>
          </a:xfrm>
          <a:prstGeom prst="rect">
            <a:avLst/>
          </a:prstGeom>
        </p:spPr>
      </p:pic>
      <p:pic>
        <p:nvPicPr>
          <p:cNvPr id="5" name="Picture 4"/>
          <p:cNvPicPr>
            <a:picLocks noChangeAspect="1"/>
          </p:cNvPicPr>
          <p:nvPr/>
        </p:nvPicPr>
        <p:blipFill>
          <a:blip r:embed="rId5"/>
          <a:stretch>
            <a:fillRect/>
          </a:stretch>
        </p:blipFill>
        <p:spPr>
          <a:xfrm>
            <a:off x="536067" y="3602926"/>
            <a:ext cx="3857625" cy="2505075"/>
          </a:xfrm>
          <a:prstGeom prst="rect">
            <a:avLst/>
          </a:prstGeom>
        </p:spPr>
      </p:pic>
      <p:pic>
        <p:nvPicPr>
          <p:cNvPr id="6" name="Picture 5"/>
          <p:cNvPicPr>
            <a:picLocks noChangeAspect="1"/>
          </p:cNvPicPr>
          <p:nvPr/>
        </p:nvPicPr>
        <p:blipFill>
          <a:blip r:embed="rId6"/>
          <a:stretch>
            <a:fillRect/>
          </a:stretch>
        </p:blipFill>
        <p:spPr>
          <a:xfrm>
            <a:off x="4393692" y="3461385"/>
            <a:ext cx="3914775" cy="2495550"/>
          </a:xfrm>
          <a:prstGeom prst="rect">
            <a:avLst/>
          </a:prstGeom>
        </p:spPr>
      </p:pic>
      <p:pic>
        <p:nvPicPr>
          <p:cNvPr id="7" name="Picture 6"/>
          <p:cNvPicPr>
            <a:picLocks noChangeAspect="1"/>
          </p:cNvPicPr>
          <p:nvPr/>
        </p:nvPicPr>
        <p:blipFill>
          <a:blip r:embed="rId7"/>
          <a:stretch>
            <a:fillRect/>
          </a:stretch>
        </p:blipFill>
        <p:spPr>
          <a:xfrm>
            <a:off x="8308467" y="3456622"/>
            <a:ext cx="3676650" cy="2505075"/>
          </a:xfrm>
          <a:prstGeom prst="rect">
            <a:avLst/>
          </a:prstGeom>
        </p:spPr>
      </p:pic>
    </p:spTree>
    <p:extLst>
      <p:ext uri="{BB962C8B-B14F-4D97-AF65-F5344CB8AC3E}">
        <p14:creationId xmlns:p14="http://schemas.microsoft.com/office/powerpoint/2010/main" val="3988695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351</TotalTime>
  <Words>1452</Words>
  <Application>Microsoft Office PowerPoint</Application>
  <PresentationFormat>Widescreen</PresentationFormat>
  <Paragraphs>90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Helvetica Neue</vt:lpstr>
      <vt:lpstr>Trebuchet MS</vt:lpstr>
      <vt:lpstr>Tw Cen MT</vt:lpstr>
      <vt:lpstr>Circuit</vt:lpstr>
      <vt:lpstr>Micro Credit defaulter Project</vt:lpstr>
      <vt:lpstr>contents</vt:lpstr>
      <vt:lpstr>Problem statement</vt:lpstr>
      <vt:lpstr>PowerPoint Presentation</vt:lpstr>
      <vt:lpstr>What is micro credit?</vt:lpstr>
      <vt:lpstr>Exploratory data analysis(eda)</vt:lpstr>
      <vt:lpstr>Visualization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Data cleaning</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the model</vt:lpstr>
      <vt:lpstr>Prediction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RAJIT</dc:creator>
  <cp:lastModifiedBy>RAJIT</cp:lastModifiedBy>
  <cp:revision>20</cp:revision>
  <dcterms:created xsi:type="dcterms:W3CDTF">2022-02-01T16:24:43Z</dcterms:created>
  <dcterms:modified xsi:type="dcterms:W3CDTF">2022-02-02T17:55:47Z</dcterms:modified>
</cp:coreProperties>
</file>