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7" r:id="rId1"/>
  </p:sldMasterIdLst>
  <p:notesMasterIdLst>
    <p:notesMasterId r:id="rId155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  <p:sldId id="279" r:id="rId61"/>
    <p:sldId id="280" r:id="rId62"/>
    <p:sldId id="281" r:id="rId63"/>
    <p:sldId id="282" r:id="rId64"/>
    <p:sldId id="283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  <p:sldId id="402" r:id="rId139"/>
    <p:sldId id="403" r:id="rId140"/>
    <p:sldId id="404" r:id="rId141"/>
    <p:sldId id="405" r:id="rId142"/>
    <p:sldId id="406" r:id="rId143"/>
    <p:sldId id="407" r:id="rId144"/>
    <p:sldId id="408" r:id="rId145"/>
    <p:sldId id="409" r:id="rId146"/>
    <p:sldId id="410" r:id="rId147"/>
    <p:sldId id="411" r:id="rId148"/>
    <p:sldId id="412" r:id="rId149"/>
    <p:sldId id="413" r:id="rId150"/>
    <p:sldId id="414" r:id="rId151"/>
    <p:sldId id="415" r:id="rId152"/>
    <p:sldId id="416" r:id="rId153"/>
    <p:sldId id="417" r:id="rId1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6962"/>
    <p:restoredTop sz="90000"/>
  </p:normalViewPr>
  <p:slideViewPr>
    <p:cSldViewPr snapToGrid="0" snapToObjects="1">
      <p:cViewPr varScale="1">
        <p:scale>
          <a:sx n="80" d="100"/>
          <a:sy n="80" d="100"/>
        </p:scale>
        <p:origin x="235" y="53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84</a:t>
            </a:fld>
            <a:endParaRPr lang="en-US" altLang="en-US"/>
          </a:p>
        </p:txBody>
      </p:sp>
      <p:sp>
        <p:nvSpPr>
          <p:cNvPr id="5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85</a:t>
            </a:fld>
            <a:endParaRPr lang="en-US" altLang="en-US"/>
          </a:p>
        </p:txBody>
      </p:sp>
      <p:sp>
        <p:nvSpPr>
          <p:cNvPr id="5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86</a:t>
            </a:fld>
            <a:endParaRPr lang="en-US" altLang="en-US"/>
          </a:p>
        </p:txBody>
      </p:sp>
      <p:sp>
        <p:nvSpPr>
          <p:cNvPr id="5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87</a:t>
            </a:fld>
            <a:endParaRPr lang="en-US" altLang="en-US"/>
          </a:p>
        </p:txBody>
      </p:sp>
      <p:sp>
        <p:nvSpPr>
          <p:cNvPr id="5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88</a:t>
            </a:fld>
            <a:endParaRPr lang="en-US" altLang="en-US"/>
          </a:p>
        </p:txBody>
      </p:sp>
      <p:sp>
        <p:nvSpPr>
          <p:cNvPr id="5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  <p:sp>
        <p:nvSpPr>
          <p:cNvPr id="5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90</a:t>
            </a:fld>
            <a:endParaRPr lang="en-US" altLang="en-US"/>
          </a:p>
        </p:txBody>
      </p:sp>
      <p:sp>
        <p:nvSpPr>
          <p:cNvPr id="5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91</a:t>
            </a:fld>
            <a:endParaRPr lang="en-US" altLang="en-US"/>
          </a:p>
        </p:txBody>
      </p:sp>
      <p:sp>
        <p:nvSpPr>
          <p:cNvPr id="5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82f26692_1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82f26692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82f26692_1_1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82f26692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82f26692_1_1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282f26692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82f26692_1_1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82f26692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82f26692_1_1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82f26692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82f26692_1_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82f2669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82f26692_1_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282f26692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82f26692_1_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82f2669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82f26692_1_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82f2669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4843" y="6087295"/>
            <a:ext cx="10882313" cy="324183"/>
          </a:xfrm>
          <a:prstGeom prst="rect">
            <a:avLst/>
          </a:prstGeom>
        </p:spPr>
        <p:txBody>
          <a:bodyPr anchor="b"/>
          <a:lstStyle>
            <a:lvl1pPr marL="0" indent="0" defTabSz="510708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  <a:lvl2pPr marL="635000" indent="-254000" defTabSz="510708">
              <a:lnSpc>
                <a:spcPct val="100000"/>
              </a:lnSpc>
              <a:spcBef>
                <a:spcPts val="0"/>
              </a:spcBef>
              <a:defRPr sz="2000" b="1"/>
            </a:lvl2pPr>
            <a:lvl3pPr marL="1016000" indent="-254000" defTabSz="510708">
              <a:lnSpc>
                <a:spcPct val="100000"/>
              </a:lnSpc>
              <a:spcBef>
                <a:spcPts val="0"/>
              </a:spcBef>
              <a:defRPr sz="2000" b="1"/>
            </a:lvl3pPr>
            <a:lvl4pPr marL="1397000" indent="-254000" defTabSz="510708">
              <a:lnSpc>
                <a:spcPct val="100000"/>
              </a:lnSpc>
              <a:spcBef>
                <a:spcPts val="0"/>
              </a:spcBef>
              <a:defRPr sz="2000" b="1"/>
            </a:lvl4pPr>
            <a:lvl5pPr marL="1778000" indent="-254000" defTabSz="510708">
              <a:lnSpc>
                <a:spcPct val="100000"/>
              </a:lnSpc>
              <a:spcBef>
                <a:spcPts val="0"/>
              </a:spcBef>
              <a:defRPr sz="2000" b="1"/>
            </a:lvl5pPr>
          </a:lstStyle>
          <a:p>
            <a:pPr>
              <a:defRPr/>
            </a:pPr>
            <a:r>
              <a:rPr lang="ko-KR" altLang="en-US"/>
              <a:t>저자 및 날짜</a:t>
            </a:r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4">
              <a:defRPr/>
            </a:pPr>
            <a:endParaRPr lang="ko-KR" altLang="en-US"/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54843" y="1303734"/>
            <a:ext cx="10883492" cy="2321718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pPr>
              <a:defRPr/>
            </a:pPr>
            <a:r>
              <a:rPr lang="ko-KR" altLang="en-US"/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54843" y="3589734"/>
            <a:ext cx="10882312" cy="1024030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None/>
              <a:defRPr sz="3800" b="1"/>
            </a:lvl1pPr>
          </a:lstStyle>
          <a:p>
            <a:pPr>
              <a:defRPr/>
            </a:pPr>
            <a:r>
              <a:rPr lang="ko-KR" altLang="en-US"/>
              <a:t>프레젠테이션 부제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56363" y="6482954"/>
            <a:ext cx="279273" cy="2021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745863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화면 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과정관리 메인</a:t>
            </a:r>
            <a:r>
              <a:rPr lang="en-US" altLang="ko-KR"/>
              <a:t>(</a:t>
            </a:r>
            <a:r>
              <a:rPr lang="ko-KR" altLang="en-US"/>
              <a:t>전체목록조회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9536" y="993228"/>
            <a:ext cx="11101181" cy="22423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과정 전체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1. </a:t>
            </a:r>
            <a:r>
              <a:rPr lang="ko-KR" altLang="en-US" sz="2000">
                <a:solidFill>
                  <a:schemeClr val="tx1"/>
                </a:solidFill>
              </a:rPr>
              <a:t>웹 어플리케이션 응용 </a:t>
            </a:r>
            <a:r>
              <a:rPr lang="en-US" altLang="ko-KR" sz="2000">
                <a:solidFill>
                  <a:schemeClr val="tx1"/>
                </a:solidFill>
              </a:rPr>
              <a:t>SW </a:t>
            </a:r>
            <a:r>
              <a:rPr lang="ko-KR" altLang="en-US" sz="2000">
                <a:solidFill>
                  <a:schemeClr val="tx1"/>
                </a:solidFill>
              </a:rPr>
              <a:t>실무 개발자 양성과정		</a:t>
            </a:r>
            <a:r>
              <a:rPr lang="en-US" altLang="ko-KR" sz="2000">
                <a:solidFill>
                  <a:schemeClr val="tx1"/>
                </a:solidFill>
              </a:rPr>
              <a:t>22</a:t>
            </a:r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2. Java &amp; Python </a:t>
            </a:r>
            <a:r>
              <a:rPr lang="ko-KR" altLang="en-US" sz="2000">
                <a:solidFill>
                  <a:schemeClr val="tx1"/>
                </a:solidFill>
              </a:rPr>
              <a:t>기반 응용 </a:t>
            </a:r>
            <a:r>
              <a:rPr lang="en-US" altLang="ko-KR" sz="2000">
                <a:solidFill>
                  <a:schemeClr val="tx1"/>
                </a:solidFill>
              </a:rPr>
              <a:t>SW</a:t>
            </a:r>
            <a:r>
              <a:rPr lang="ko-KR" altLang="en-US" sz="2000">
                <a:solidFill>
                  <a:schemeClr val="tx1"/>
                </a:solidFill>
              </a:rPr>
              <a:t>개발자 양성과정	</a:t>
            </a:r>
            <a:r>
              <a:rPr lang="en-US" altLang="ko-KR" sz="2000">
                <a:solidFill>
                  <a:schemeClr val="tx1"/>
                </a:solidFill>
              </a:rPr>
              <a:t>	</a:t>
            </a:r>
            <a:r>
              <a:rPr lang="ko-KR" altLang="en-US" sz="2000">
                <a:solidFill>
                  <a:schemeClr val="tx1"/>
                </a:solidFill>
              </a:rPr>
              <a:t>	</a:t>
            </a:r>
            <a:r>
              <a:rPr lang="en-US" altLang="ko-KR" sz="2000">
                <a:solidFill>
                  <a:schemeClr val="tx1"/>
                </a:solidFill>
              </a:rPr>
              <a:t>22</a:t>
            </a:r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3. Java</a:t>
            </a:r>
            <a:r>
              <a:rPr lang="ko-KR" altLang="en-US" sz="2000">
                <a:solidFill>
                  <a:schemeClr val="tx1"/>
                </a:solidFill>
              </a:rPr>
              <a:t>기반 멀티플랫폼 융합 </a:t>
            </a:r>
            <a:r>
              <a:rPr lang="en-US" altLang="ko-KR" sz="2000">
                <a:solidFill>
                  <a:schemeClr val="tx1"/>
                </a:solidFill>
              </a:rPr>
              <a:t>SW</a:t>
            </a:r>
            <a:r>
              <a:rPr lang="ko-KR" altLang="en-US" sz="2000">
                <a:solidFill>
                  <a:schemeClr val="tx1"/>
                </a:solidFill>
              </a:rPr>
              <a:t>개발자 양성과정		</a:t>
            </a:r>
            <a:r>
              <a:rPr lang="en-US" altLang="ko-KR" sz="2000">
                <a:solidFill>
                  <a:schemeClr val="tx1"/>
                </a:solidFill>
              </a:rPr>
              <a:t>24</a:t>
            </a:r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6" name="부제목 2"/>
          <p:cNvSpPr txBox="1"/>
          <p:nvPr/>
        </p:nvSpPr>
        <p:spPr>
          <a:xfrm>
            <a:off x="549536" y="3473018"/>
            <a:ext cx="11101181" cy="3202098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ko-KR" altLang="en-US"/>
              <a:t>과정 검색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과정 등록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과정 수정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과정 삭제</a:t>
            </a:r>
          </a:p>
          <a:p>
            <a:pPr marL="457200" indent="-4572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0.  </a:t>
            </a:r>
            <a:r>
              <a:rPr lang="ko-KR" altLang="en-US"/>
              <a:t>메인으로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ko-KR" altLang="en-US"/>
              <a:t>선택할 번호를 입력하세요 </a:t>
            </a:r>
            <a:r>
              <a:rPr lang="en-US" altLang="ko-KR"/>
              <a:t>: </a:t>
            </a:r>
            <a:r>
              <a:rPr lang="en-US" altLang="ko-KR">
                <a:solidFill>
                  <a:schemeClr val="accent5"/>
                </a:solidFill>
              </a:rPr>
              <a:t>&lt;</a:t>
            </a:r>
            <a:r>
              <a:rPr lang="ko-KR" altLang="en-US">
                <a:solidFill>
                  <a:schemeClr val="accent5"/>
                </a:solidFill>
              </a:rPr>
              <a:t>입력</a:t>
            </a:r>
            <a:r>
              <a:rPr lang="en-US" altLang="ko-KR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 평가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17739" y="1971413"/>
            <a:ext cx="5050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/>
              <a:t>강의 평가 조회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종료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강의평가조회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1511" y="1694576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과정명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강의실</a:t>
            </a:r>
            <a:r>
              <a:rPr lang="en-US" altLang="ko-KR" sz="1400"/>
              <a:t>]		[</a:t>
            </a:r>
            <a:r>
              <a:rPr lang="ko-KR" altLang="en-US" sz="1400"/>
              <a:t>등록인원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3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2		     30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5221" y="2558425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9292" y="4160939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개설 과정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 평가 조회</a:t>
            </a:r>
          </a:p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개설 과정의 과목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4124" y="234891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과목명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교재명</a:t>
            </a:r>
            <a:r>
              <a:rPr lang="en-US" altLang="ko-KR" sz="1400"/>
              <a:t>]		[</a:t>
            </a:r>
            <a:r>
              <a:rPr lang="ko-KR" altLang="en-US" sz="1400"/>
              <a:t>교사명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</a:t>
            </a:r>
            <a:r>
              <a:rPr lang="ko-KR" altLang="en-US" sz="1400"/>
              <a:t>홍길동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</a:t>
            </a:r>
            <a:r>
              <a:rPr lang="ko-KR" altLang="en-US" sz="1400"/>
              <a:t>하하하</a:t>
            </a:r>
            <a:endParaRPr lang="en-US" altLang="ko-KR" sz="1400"/>
          </a:p>
        </p:txBody>
      </p:sp>
      <p:sp>
        <p:nvSpPr>
          <p:cNvPr id="2" name="TextBox 1"/>
          <p:cNvSpPr txBox="1"/>
          <p:nvPr/>
        </p:nvSpPr>
        <p:spPr>
          <a:xfrm>
            <a:off x="4597166" y="3221372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4124" y="1702776"/>
            <a:ext cx="515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과정명 </a:t>
            </a:r>
            <a:r>
              <a:rPr lang="en-US" altLang="ko-KR" sz="1400"/>
              <a:t>: </a:t>
            </a:r>
            <a:r>
              <a:rPr lang="ko-KR" altLang="en-US" sz="1400"/>
              <a:t>과정이름</a:t>
            </a:r>
          </a:p>
          <a:p>
            <a:pPr lvl="0">
              <a:defRPr/>
            </a:pPr>
            <a:r>
              <a:rPr lang="ko-KR" altLang="en-US" sz="1400"/>
              <a:t>과정기간 </a:t>
            </a:r>
            <a:r>
              <a:rPr lang="en-US" altLang="ko-KR" sz="1400"/>
              <a:t>: YY/MM/DD ~ YY/MM/DD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34517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강의평가조회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1511" y="1694576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이름</a:t>
            </a:r>
            <a:r>
              <a:rPr lang="en-US" altLang="ko-KR" sz="1400"/>
              <a:t>]	[</a:t>
            </a:r>
            <a:r>
              <a:rPr lang="ko-KR" altLang="en-US" sz="1400"/>
              <a:t>준비점수</a:t>
            </a:r>
            <a:r>
              <a:rPr lang="en-US" altLang="ko-KR" sz="1400"/>
              <a:t>]		[</a:t>
            </a:r>
            <a:r>
              <a:rPr lang="ko-KR" altLang="en-US" sz="1400"/>
              <a:t>전달점수</a:t>
            </a:r>
            <a:r>
              <a:rPr lang="en-US" altLang="ko-KR" sz="1400"/>
              <a:t>]		[</a:t>
            </a:r>
            <a:r>
              <a:rPr lang="ko-KR" altLang="en-US" sz="1400"/>
              <a:t>유익도</a:t>
            </a:r>
            <a:r>
              <a:rPr lang="en-US" altLang="ko-KR" sz="1400"/>
              <a:t>]		   [</a:t>
            </a:r>
            <a:r>
              <a:rPr lang="ko-KR" altLang="en-US" sz="1400"/>
              <a:t>평균</a:t>
            </a:r>
            <a:r>
              <a:rPr lang="en-US" altLang="ko-KR" sz="1400"/>
              <a:t>]</a:t>
            </a:r>
          </a:p>
          <a:p>
            <a:pPr lvl="0">
              <a:defRPr/>
            </a:pPr>
            <a:r>
              <a:rPr lang="ko-KR" altLang="en-US" sz="1400"/>
              <a:t>홍길동           </a:t>
            </a:r>
            <a:r>
              <a:rPr lang="en-US" altLang="ko-KR" sz="1400"/>
              <a:t>3.9	 	   3.5	                  3.9                           3.7</a:t>
            </a:r>
          </a:p>
          <a:p>
            <a:pPr lvl="0">
              <a:defRPr/>
            </a:pPr>
            <a:r>
              <a:rPr lang="ko-KR" altLang="en-US" sz="1400"/>
              <a:t>하하하</a:t>
            </a:r>
            <a:r>
              <a:rPr lang="en-US" altLang="ko-KR" sz="1400"/>
              <a:t>	     3.5	                  3.2                          3.7                           3.5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5221" y="2558425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교사 메인 메뉴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666" y="1698228"/>
            <a:ext cx="13003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교사 메뉴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96954" y="1646613"/>
            <a:ext cx="1087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96954" y="2149953"/>
            <a:ext cx="1087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0160" y="2415208"/>
            <a:ext cx="9927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/>
              <a:t>강의 스케줄 조회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출결 조회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시험 및 성적 관리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강의 평가 조회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96954" y="3809788"/>
            <a:ext cx="1087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4035" y="4104861"/>
            <a:ext cx="8611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선택 </a:t>
            </a:r>
            <a:r>
              <a:rPr lang="en-US" altLang="ko-KR"/>
              <a:t>: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09285" y="1647209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강의 스케줄 조회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8692" y="258327"/>
            <a:ext cx="3733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교사 </a:t>
            </a:r>
            <a:r>
              <a:rPr lang="en-US" altLang="ko-KR" sz="2000" b="1"/>
              <a:t>&gt; 1. </a:t>
            </a:r>
            <a:r>
              <a:rPr lang="ko-KR" altLang="en-US" sz="2000" b="1"/>
              <a:t>강의 스케줄 조회</a:t>
            </a:r>
          </a:p>
          <a:p>
            <a:pPr lvl="0">
              <a:defRPr/>
            </a:pPr>
            <a:r>
              <a:rPr lang="en-US" altLang="ko-KR" sz="2000" b="1"/>
              <a:t> </a:t>
            </a:r>
            <a:endParaRPr lang="ko-KR" altLang="en-US" sz="2000" b="1"/>
          </a:p>
        </p:txBody>
      </p:sp>
      <p:sp>
        <p:nvSpPr>
          <p:cNvPr id="3" name="TextBox 2"/>
          <p:cNvSpPr txBox="1"/>
          <p:nvPr/>
        </p:nvSpPr>
        <p:spPr>
          <a:xfrm>
            <a:off x="5083666" y="1815675"/>
            <a:ext cx="21595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강의 스케줄 조회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83633" y="1764060"/>
            <a:ext cx="11624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3633" y="2483480"/>
            <a:ext cx="11624734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[</a:t>
            </a:r>
            <a:r>
              <a:rPr lang="ko-KR" altLang="en-US" sz="900">
                <a:latin typeface="+mj-lt"/>
                <a:ea typeface="D2Coding"/>
              </a:rPr>
              <a:t>과목번호</a:t>
            </a:r>
            <a:r>
              <a:rPr lang="en-US" altLang="ko-KR" sz="900">
                <a:latin typeface="+mj-lt"/>
                <a:ea typeface="D2Coding"/>
              </a:rPr>
              <a:t>] 		[</a:t>
            </a:r>
            <a:r>
              <a:rPr lang="ko-KR" altLang="en-US" sz="900">
                <a:latin typeface="+mj-lt"/>
                <a:ea typeface="D2Coding"/>
              </a:rPr>
              <a:t>과정명</a:t>
            </a:r>
            <a:r>
              <a:rPr lang="en-US" altLang="ko-KR" sz="900">
                <a:latin typeface="+mj-lt"/>
                <a:ea typeface="D2Coding"/>
              </a:rPr>
              <a:t>]	               [</a:t>
            </a:r>
            <a:r>
              <a:rPr lang="ko-KR" altLang="en-US" sz="900">
                <a:latin typeface="+mj-lt"/>
                <a:ea typeface="D2Coding"/>
              </a:rPr>
              <a:t>과정 시작일</a:t>
            </a:r>
            <a:r>
              <a:rPr lang="en-US" altLang="ko-KR" sz="900">
                <a:latin typeface="+mj-lt"/>
                <a:ea typeface="D2Coding"/>
              </a:rPr>
              <a:t>] [</a:t>
            </a:r>
            <a:r>
              <a:rPr lang="ko-KR" altLang="en-US" sz="900">
                <a:latin typeface="+mj-lt"/>
                <a:ea typeface="D2Coding"/>
              </a:rPr>
              <a:t>과정 종료일</a:t>
            </a:r>
            <a:r>
              <a:rPr lang="en-US" altLang="ko-KR" sz="900">
                <a:latin typeface="+mj-lt"/>
                <a:ea typeface="D2Coding"/>
              </a:rPr>
              <a:t>] [</a:t>
            </a:r>
            <a:r>
              <a:rPr lang="ko-KR" altLang="en-US" sz="900">
                <a:latin typeface="+mj-lt"/>
                <a:ea typeface="D2Coding"/>
              </a:rPr>
              <a:t>과정상태</a:t>
            </a:r>
            <a:r>
              <a:rPr lang="en-US" altLang="ko-KR" sz="900">
                <a:latin typeface="+mj-lt"/>
                <a:ea typeface="D2Coding"/>
              </a:rPr>
              <a:t>] [</a:t>
            </a:r>
            <a:r>
              <a:rPr lang="ko-KR" altLang="en-US" sz="900">
                <a:latin typeface="+mj-lt"/>
                <a:ea typeface="D2Coding"/>
              </a:rPr>
              <a:t>강의실</a:t>
            </a:r>
            <a:r>
              <a:rPr lang="en-US" altLang="ko-KR" sz="900">
                <a:latin typeface="+mj-lt"/>
                <a:ea typeface="D2Coding"/>
              </a:rPr>
              <a:t>] [</a:t>
            </a:r>
            <a:r>
              <a:rPr lang="ko-KR" altLang="en-US" sz="900">
                <a:latin typeface="+mj-lt"/>
                <a:ea typeface="D2Coding"/>
              </a:rPr>
              <a:t>과목명</a:t>
            </a:r>
            <a:r>
              <a:rPr lang="en-US" altLang="ko-KR" sz="900">
                <a:latin typeface="+mj-lt"/>
                <a:ea typeface="D2Coding"/>
              </a:rPr>
              <a:t>]	    [</a:t>
            </a:r>
            <a:r>
              <a:rPr lang="ko-KR" altLang="en-US" sz="900">
                <a:latin typeface="+mj-lt"/>
                <a:ea typeface="D2Coding"/>
              </a:rPr>
              <a:t>과목시작일</a:t>
            </a:r>
            <a:r>
              <a:rPr lang="en-US" altLang="ko-KR" sz="900">
                <a:latin typeface="+mj-lt"/>
                <a:ea typeface="D2Coding"/>
              </a:rPr>
              <a:t>]       [</a:t>
            </a:r>
            <a:r>
              <a:rPr lang="ko-KR" altLang="en-US" sz="900">
                <a:latin typeface="+mj-lt"/>
                <a:ea typeface="D2Coding"/>
              </a:rPr>
              <a:t>과목 종료일</a:t>
            </a:r>
            <a:r>
              <a:rPr lang="en-US" altLang="ko-KR" sz="900">
                <a:latin typeface="+mj-lt"/>
                <a:ea typeface="D2Coding"/>
              </a:rPr>
              <a:t>] 	               [</a:t>
            </a:r>
            <a:r>
              <a:rPr lang="ko-KR" altLang="en-US" sz="900">
                <a:latin typeface="+mj-lt"/>
                <a:ea typeface="D2Coding"/>
              </a:rPr>
              <a:t>교재명</a:t>
            </a:r>
            <a:r>
              <a:rPr lang="en-US" altLang="ko-KR" sz="900">
                <a:latin typeface="+mj-lt"/>
                <a:ea typeface="D2Coding"/>
              </a:rPr>
              <a:t>] 	            [</a:t>
            </a:r>
            <a:r>
              <a:rPr lang="ko-KR" altLang="en-US" sz="900">
                <a:latin typeface="+mj-lt"/>
                <a:ea typeface="D2Coding"/>
              </a:rPr>
              <a:t>교육생 등록인원</a:t>
            </a:r>
            <a:r>
              <a:rPr lang="en-US" altLang="ko-KR" sz="900">
                <a:latin typeface="+mj-lt"/>
                <a:ea typeface="D2Coding"/>
              </a:rPr>
              <a:t>]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1  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     </a:t>
            </a:r>
            <a:r>
              <a:rPr lang="en-US" altLang="ko-KR" sz="900">
                <a:latin typeface="+mj-lt"/>
                <a:ea typeface="D2Coding"/>
              </a:rPr>
              <a:t>1      </a:t>
            </a:r>
            <a:r>
              <a:rPr lang="ko-KR" altLang="en-US" sz="900">
                <a:latin typeface="+mj-lt"/>
                <a:ea typeface="D2Coding"/>
              </a:rPr>
              <a:t>자바                  </a:t>
            </a:r>
            <a:r>
              <a:rPr lang="en-US" altLang="ko-KR" sz="900">
                <a:latin typeface="+mj-lt"/>
                <a:ea typeface="D2Coding"/>
              </a:rPr>
              <a:t>2020-07-01    2020-07-14 	  Java</a:t>
            </a:r>
            <a:r>
              <a:rPr lang="ko-KR" altLang="en-US" sz="900">
                <a:latin typeface="+mj-lt"/>
                <a:ea typeface="D2Coding"/>
              </a:rPr>
              <a:t>의 정석                      </a:t>
            </a:r>
            <a:r>
              <a:rPr lang="en-US" altLang="ko-KR" sz="900">
                <a:latin typeface="+mj-lt"/>
                <a:ea typeface="D2Coding"/>
              </a:rPr>
              <a:t>		</a:t>
            </a:r>
            <a:r>
              <a:rPr lang="ko-KR" altLang="en-US" sz="900">
                <a:latin typeface="+mj-lt"/>
                <a:ea typeface="D2Coding"/>
              </a:rPr>
              <a:t> </a:t>
            </a:r>
            <a:r>
              <a:rPr lang="en-US" altLang="ko-KR" sz="900">
                <a:latin typeface="+mj-lt"/>
                <a:ea typeface="D2Coding"/>
              </a:rPr>
              <a:t>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2  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     </a:t>
            </a:r>
            <a:r>
              <a:rPr lang="en-US" altLang="ko-KR" sz="900">
                <a:latin typeface="+mj-lt"/>
                <a:ea typeface="D2Coding"/>
              </a:rPr>
              <a:t>1      </a:t>
            </a:r>
            <a:r>
              <a:rPr lang="ko-KR" altLang="en-US" sz="900">
                <a:latin typeface="+mj-lt"/>
                <a:ea typeface="D2Coding"/>
              </a:rPr>
              <a:t>오라클               </a:t>
            </a:r>
            <a:r>
              <a:rPr lang="en-US" altLang="ko-KR" sz="900">
                <a:latin typeface="+mj-lt"/>
                <a:ea typeface="D2Coding"/>
              </a:rPr>
              <a:t>2020-07-15    2020-07-28     Do it! </a:t>
            </a:r>
            <a:r>
              <a:rPr lang="ko-KR" altLang="en-US" sz="900">
                <a:latin typeface="+mj-lt"/>
                <a:ea typeface="D2Coding"/>
              </a:rPr>
              <a:t>오라클로 배우는 데이터베이스 입문     </a:t>
            </a:r>
            <a:r>
              <a:rPr lang="en-US" altLang="ko-KR" sz="900">
                <a:latin typeface="+mj-lt"/>
                <a:ea typeface="D2Coding"/>
              </a:rPr>
              <a:t>	</a:t>
            </a:r>
            <a:r>
              <a:rPr lang="ko-KR" altLang="en-US" sz="900">
                <a:latin typeface="+mj-lt"/>
                <a:ea typeface="D2Coding"/>
              </a:rPr>
              <a:t> </a:t>
            </a:r>
            <a:r>
              <a:rPr lang="en-US" altLang="ko-KR" sz="900">
                <a:latin typeface="+mj-lt"/>
                <a:ea typeface="D2Coding"/>
              </a:rPr>
              <a:t>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3  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     </a:t>
            </a:r>
            <a:r>
              <a:rPr lang="en-US" altLang="ko-KR" sz="900">
                <a:latin typeface="+mj-lt"/>
                <a:ea typeface="D2Coding"/>
              </a:rPr>
              <a:t>1      JDBC                 2020-07-29    2020-08-11     SQL</a:t>
            </a:r>
            <a:r>
              <a:rPr lang="ko-KR" altLang="en-US" sz="900">
                <a:latin typeface="+mj-lt"/>
                <a:ea typeface="D2Coding"/>
              </a:rPr>
              <a:t>활용 모듈 교재                    </a:t>
            </a:r>
            <a:r>
              <a:rPr lang="en-US" altLang="ko-KR" sz="900">
                <a:latin typeface="+mj-lt"/>
                <a:ea typeface="D2Coding"/>
              </a:rPr>
              <a:t>	 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4  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</a:t>
            </a:r>
            <a:r>
              <a:rPr lang="en-US" altLang="ko-KR" sz="900">
                <a:latin typeface="+mj-lt"/>
                <a:ea typeface="D2Coding"/>
              </a:rPr>
              <a:t>	1      </a:t>
            </a:r>
            <a:r>
              <a:rPr lang="ko-KR" altLang="en-US" sz="900">
                <a:latin typeface="+mj-lt"/>
                <a:ea typeface="D2Coding"/>
              </a:rPr>
              <a:t>웹프로그래밍       </a:t>
            </a:r>
            <a:r>
              <a:rPr lang="en-US" altLang="ko-KR" sz="900">
                <a:latin typeface="+mj-lt"/>
                <a:ea typeface="D2Coding"/>
              </a:rPr>
              <a:t>2020-08-12    2020-08-25     </a:t>
            </a:r>
            <a:r>
              <a:rPr lang="ko-KR" altLang="en-US" sz="900">
                <a:latin typeface="+mj-lt"/>
                <a:ea typeface="D2Coding"/>
              </a:rPr>
              <a:t>모던 자바스크립트 </a:t>
            </a:r>
            <a:r>
              <a:rPr lang="en-US" altLang="ko-KR" sz="900">
                <a:latin typeface="+mj-lt"/>
                <a:ea typeface="D2Coding"/>
              </a:rPr>
              <a:t>Deep Dive           	 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5  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</a:t>
            </a:r>
            <a:r>
              <a:rPr lang="en-US" altLang="ko-KR" sz="900">
                <a:latin typeface="+mj-lt"/>
                <a:ea typeface="D2Coding"/>
              </a:rPr>
              <a:t>	1      JQuery                2020-08-26   2020-09-08     UML</a:t>
            </a:r>
            <a:r>
              <a:rPr lang="ko-KR" altLang="en-US" sz="900">
                <a:latin typeface="+mj-lt"/>
                <a:ea typeface="D2Coding"/>
              </a:rPr>
              <a:t>로 배우는 시스템 분석 설계             </a:t>
            </a:r>
            <a:r>
              <a:rPr lang="en-US" altLang="ko-KR" sz="900">
                <a:latin typeface="+mj-lt"/>
                <a:ea typeface="D2Coding"/>
              </a:rPr>
              <a:t>	 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6  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</a:t>
            </a:r>
            <a:r>
              <a:rPr lang="en-US" altLang="ko-KR" sz="900">
                <a:latin typeface="+mj-lt"/>
                <a:ea typeface="D2Coding"/>
              </a:rPr>
              <a:t>	1      JavaScript            2020-09-09   2020-09-22     </a:t>
            </a:r>
            <a:r>
              <a:rPr lang="ko-KR" altLang="en-US" sz="900">
                <a:latin typeface="+mj-lt"/>
                <a:ea typeface="D2Coding"/>
              </a:rPr>
              <a:t>최범균의 </a:t>
            </a:r>
            <a:r>
              <a:rPr lang="en-US" altLang="ko-KR" sz="900">
                <a:latin typeface="+mj-lt"/>
                <a:ea typeface="D2Coding"/>
              </a:rPr>
              <a:t>JSP2.3</a:t>
            </a:r>
            <a:r>
              <a:rPr lang="ko-KR" altLang="en-US" sz="900">
                <a:latin typeface="+mj-lt"/>
                <a:ea typeface="D2Coding"/>
              </a:rPr>
              <a:t>웹프로그래밍              </a:t>
            </a:r>
            <a:r>
              <a:rPr lang="en-US" altLang="ko-KR" sz="900">
                <a:latin typeface="+mj-lt"/>
                <a:ea typeface="D2Coding"/>
              </a:rPr>
              <a:t>	 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7  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</a:t>
            </a:r>
            <a:r>
              <a:rPr lang="en-US" altLang="ko-KR" sz="900">
                <a:latin typeface="+mj-lt"/>
                <a:ea typeface="D2Coding"/>
              </a:rPr>
              <a:t>	1      JSP                     2020-09-23   2020-10-06     </a:t>
            </a:r>
            <a:r>
              <a:rPr lang="ko-KR" altLang="en-US" sz="900">
                <a:latin typeface="+mj-lt"/>
                <a:ea typeface="D2Coding"/>
              </a:rPr>
              <a:t>처음 해보는 </a:t>
            </a:r>
            <a:r>
              <a:rPr lang="en-US" altLang="ko-KR" sz="900">
                <a:latin typeface="+mj-lt"/>
                <a:ea typeface="D2Coding"/>
              </a:rPr>
              <a:t>Servlet&amp;JSP </a:t>
            </a:r>
            <a:r>
              <a:rPr lang="ko-KR" altLang="en-US" sz="900">
                <a:latin typeface="+mj-lt"/>
                <a:ea typeface="D2Coding"/>
              </a:rPr>
              <a:t>웹 프로그래      </a:t>
            </a:r>
            <a:r>
              <a:rPr lang="en-US" altLang="ko-KR" sz="900">
                <a:latin typeface="+mj-lt"/>
                <a:ea typeface="D2Coding"/>
              </a:rPr>
              <a:t>	 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8  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</a:t>
            </a:r>
            <a:r>
              <a:rPr lang="en-US" altLang="ko-KR" sz="900">
                <a:latin typeface="+mj-lt"/>
                <a:ea typeface="D2Coding"/>
              </a:rPr>
              <a:t>	1      SpringFramework  2020-10-07   2020-10-20     </a:t>
            </a:r>
            <a:r>
              <a:rPr lang="ko-KR" altLang="en-US" sz="900">
                <a:latin typeface="+mj-lt"/>
                <a:ea typeface="D2Coding"/>
              </a:rPr>
              <a:t>애플리케이션 설계 모듈교재                 </a:t>
            </a:r>
            <a:r>
              <a:rPr lang="en-US" altLang="ko-KR" sz="900">
                <a:latin typeface="+mj-lt"/>
                <a:ea typeface="D2Coding"/>
              </a:rPr>
              <a:t>	 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9  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</a:t>
            </a:r>
            <a:r>
              <a:rPr lang="en-US" altLang="ko-KR" sz="900">
                <a:latin typeface="+mj-lt"/>
                <a:ea typeface="D2Coding"/>
              </a:rPr>
              <a:t>	1      myBATIS              2020-10-21   2020-11-03     Do it! HTML5+CSS3 </a:t>
            </a:r>
            <a:r>
              <a:rPr lang="ko-KR" altLang="en-US" sz="900">
                <a:latin typeface="+mj-lt"/>
                <a:ea typeface="D2Coding"/>
              </a:rPr>
              <a:t>웹 표준의 정      </a:t>
            </a:r>
            <a:r>
              <a:rPr lang="en-US" altLang="ko-KR" sz="900">
                <a:latin typeface="+mj-lt"/>
                <a:ea typeface="D2Coding"/>
              </a:rPr>
              <a:t>	 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10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</a:t>
            </a:r>
            <a:r>
              <a:rPr lang="en-US" altLang="ko-KR" sz="900">
                <a:latin typeface="+mj-lt"/>
                <a:ea typeface="D2Coding"/>
              </a:rPr>
              <a:t>	1      Final Project         2020-11-04   2020-11-17     </a:t>
            </a:r>
            <a:r>
              <a:rPr lang="ko-KR" altLang="en-US" sz="900">
                <a:latin typeface="+mj-lt"/>
                <a:ea typeface="D2Coding"/>
              </a:rPr>
              <a:t>생활코딩</a:t>
            </a:r>
            <a:r>
              <a:rPr lang="en-US" altLang="ko-KR" sz="900">
                <a:latin typeface="+mj-lt"/>
                <a:ea typeface="D2Coding"/>
              </a:rPr>
              <a:t>! HTML+CSS+</a:t>
            </a:r>
            <a:r>
              <a:rPr lang="ko-KR" altLang="en-US" sz="900">
                <a:latin typeface="+mj-lt"/>
                <a:ea typeface="D2Coding"/>
              </a:rPr>
              <a:t>자바스크립트          </a:t>
            </a:r>
            <a:r>
              <a:rPr lang="en-US" altLang="ko-KR" sz="900">
                <a:latin typeface="+mj-lt"/>
                <a:ea typeface="D2Coding"/>
              </a:rPr>
              <a:t>	 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11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</a:t>
            </a:r>
            <a:r>
              <a:rPr lang="en-US" altLang="ko-KR" sz="900">
                <a:latin typeface="+mj-lt"/>
                <a:ea typeface="D2Coding"/>
              </a:rPr>
              <a:t>	1      </a:t>
            </a:r>
            <a:r>
              <a:rPr lang="ko-KR" altLang="en-US" sz="900">
                <a:latin typeface="+mj-lt"/>
                <a:ea typeface="D2Coding"/>
              </a:rPr>
              <a:t>네트워크              </a:t>
            </a:r>
            <a:r>
              <a:rPr lang="en-US" altLang="ko-KR" sz="900">
                <a:latin typeface="+mj-lt"/>
                <a:ea typeface="D2Coding"/>
              </a:rPr>
              <a:t>2020-11-18   2020-11-24     </a:t>
            </a:r>
            <a:r>
              <a:rPr lang="ko-KR" altLang="en-US" sz="900">
                <a:latin typeface="+mj-lt"/>
                <a:ea typeface="D2Coding"/>
              </a:rPr>
              <a:t>네트워크 프로그래밍 구현                  </a:t>
            </a:r>
            <a:r>
              <a:rPr lang="en-US" altLang="ko-KR" sz="900">
                <a:latin typeface="+mj-lt"/>
                <a:ea typeface="D2Coding"/>
              </a:rPr>
              <a:t>	 30</a:t>
            </a:r>
          </a:p>
          <a:p>
            <a:pPr algn="l">
              <a:defRPr/>
            </a:pPr>
            <a:r>
              <a:rPr lang="en-US" altLang="ko-KR" sz="900">
                <a:latin typeface="+mj-lt"/>
                <a:ea typeface="D2Coding"/>
              </a:rPr>
              <a:t>  12           </a:t>
            </a:r>
            <a:r>
              <a:rPr lang="ko-KR" altLang="en-US" sz="900">
                <a:latin typeface="+mj-lt"/>
                <a:ea typeface="D2Coding"/>
              </a:rPr>
              <a:t>웹 애플리케이션 응용 </a:t>
            </a:r>
            <a:r>
              <a:rPr lang="en-US" altLang="ko-KR" sz="900">
                <a:latin typeface="+mj-lt"/>
                <a:ea typeface="D2Coding"/>
              </a:rPr>
              <a:t>SW </a:t>
            </a:r>
            <a:r>
              <a:rPr lang="ko-KR" altLang="en-US" sz="900">
                <a:latin typeface="+mj-lt"/>
                <a:ea typeface="D2Coding"/>
              </a:rPr>
              <a:t>실무 개발자 양성 과정     </a:t>
            </a:r>
            <a:r>
              <a:rPr lang="en-US" altLang="ko-KR" sz="900">
                <a:latin typeface="+mj-lt"/>
                <a:ea typeface="D2Coding"/>
              </a:rPr>
              <a:t>2020-07-01  2020-12-02    </a:t>
            </a:r>
            <a:r>
              <a:rPr lang="ko-KR" altLang="en-US" sz="900">
                <a:latin typeface="+mj-lt"/>
                <a:ea typeface="D2Coding"/>
              </a:rPr>
              <a:t>강의종료 </a:t>
            </a:r>
            <a:r>
              <a:rPr lang="en-US" altLang="ko-KR" sz="900">
                <a:latin typeface="+mj-lt"/>
                <a:ea typeface="D2Coding"/>
              </a:rPr>
              <a:t>	1      </a:t>
            </a:r>
            <a:r>
              <a:rPr lang="ko-KR" altLang="en-US" sz="900">
                <a:latin typeface="+mj-lt"/>
                <a:ea typeface="D2Coding"/>
              </a:rPr>
              <a:t>자료구조              </a:t>
            </a:r>
            <a:r>
              <a:rPr lang="en-US" altLang="ko-KR" sz="900">
                <a:latin typeface="+mj-lt"/>
                <a:ea typeface="D2Coding"/>
              </a:rPr>
              <a:t>2020-11-25   2020-12-01     </a:t>
            </a:r>
            <a:r>
              <a:rPr lang="ko-KR" altLang="en-US" sz="900">
                <a:latin typeface="+mj-lt"/>
                <a:ea typeface="D2Coding"/>
              </a:rPr>
              <a:t>네트워크 프로그래밍 구현                 </a:t>
            </a:r>
            <a:r>
              <a:rPr lang="en-US" altLang="ko-KR" sz="900">
                <a:latin typeface="+mj-lt"/>
                <a:ea typeface="D2Coding"/>
              </a:rPr>
              <a:t>	</a:t>
            </a:r>
            <a:r>
              <a:rPr lang="ko-KR" altLang="en-US" sz="900">
                <a:latin typeface="+mj-lt"/>
                <a:ea typeface="D2Coding"/>
              </a:rPr>
              <a:t> </a:t>
            </a:r>
            <a:r>
              <a:rPr lang="en-US" altLang="ko-KR" sz="900">
                <a:latin typeface="+mj-lt"/>
                <a:ea typeface="D2Coding"/>
              </a:rPr>
              <a:t>30 </a:t>
            </a:r>
          </a:p>
          <a:p>
            <a:pPr lvl="0">
              <a:defRPr/>
            </a:pPr>
            <a:r>
              <a:rPr lang="en-US" altLang="ko-KR" sz="9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algn="l">
              <a:defRPr/>
            </a:pPr>
            <a:r>
              <a:rPr lang="en-US" altLang="ko-KR" sz="900">
                <a:latin typeface="+mj-lt"/>
              </a:rPr>
              <a:t>[</a:t>
            </a:r>
            <a:r>
              <a:rPr lang="ko-KR" altLang="en-US" sz="900">
                <a:latin typeface="+mj-lt"/>
              </a:rPr>
              <a:t>해당 과목의 학생 정보를 보려면 과목 번호를 입력하시오</a:t>
            </a:r>
            <a:r>
              <a:rPr lang="en-US" altLang="ko-KR" sz="900">
                <a:latin typeface="+mj-lt"/>
              </a:rPr>
              <a:t>]</a:t>
            </a:r>
          </a:p>
          <a:p>
            <a:pPr algn="l">
              <a:defRPr/>
            </a:pPr>
            <a:endParaRPr lang="en-US" altLang="ko-KR" sz="900">
              <a:latin typeface="+mj-lt"/>
            </a:endParaRPr>
          </a:p>
          <a:p>
            <a:pPr algn="l">
              <a:defRPr/>
            </a:pPr>
            <a:r>
              <a:rPr lang="ko-KR" altLang="en-US" sz="900">
                <a:latin typeface="+mj-lt"/>
              </a:rPr>
              <a:t>과목 번호 입력 </a:t>
            </a:r>
            <a:r>
              <a:rPr lang="en-US" altLang="ko-KR" sz="900">
                <a:latin typeface="+mj-lt"/>
              </a:rPr>
              <a:t>:  </a:t>
            </a:r>
            <a:endParaRPr lang="ko-KR" altLang="en-US" sz="900">
              <a:latin typeface="+mj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83633" y="2327940"/>
            <a:ext cx="11624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633" y="1153985"/>
            <a:ext cx="23952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(1) </a:t>
            </a:r>
            <a:r>
              <a:rPr lang="ko-KR" altLang="en-US"/>
              <a:t>강의 스케줄 출력</a:t>
            </a: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068" y="241549"/>
            <a:ext cx="7190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교사 </a:t>
            </a:r>
            <a:r>
              <a:rPr lang="en-US" altLang="ko-KR" sz="2000" b="1"/>
              <a:t>&gt; 1. </a:t>
            </a:r>
            <a:r>
              <a:rPr lang="ko-KR" altLang="en-US" sz="2000" b="1"/>
              <a:t>강의 스케줄 조회 </a:t>
            </a:r>
            <a:r>
              <a:rPr lang="en-US" altLang="ko-KR" sz="2000" b="1"/>
              <a:t>&gt; </a:t>
            </a:r>
            <a:r>
              <a:rPr lang="ko-KR" altLang="en-US" sz="2000" b="1"/>
              <a:t>해당 과목 학생 정보 조회</a:t>
            </a:r>
          </a:p>
          <a:p>
            <a:pPr lvl="0">
              <a:defRPr/>
            </a:pPr>
            <a:r>
              <a:rPr lang="en-US" altLang="ko-KR" sz="2000" b="1"/>
              <a:t> </a:t>
            </a:r>
            <a:endParaRPr lang="ko-KR" altLang="en-US" sz="2000" b="1"/>
          </a:p>
        </p:txBody>
      </p:sp>
      <p:sp>
        <p:nvSpPr>
          <p:cNvPr id="4" name="TextBox 3"/>
          <p:cNvSpPr txBox="1"/>
          <p:nvPr/>
        </p:nvSpPr>
        <p:spPr>
          <a:xfrm>
            <a:off x="327169" y="1720840"/>
            <a:ext cx="11736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2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</a:t>
            </a:r>
          </a:p>
          <a:p>
            <a:pPr algn="l">
              <a:defRPr/>
            </a:pPr>
            <a:r>
              <a:rPr lang="en-US" altLang="ko-KR" sz="1200">
                <a:latin typeface="+mj-lt"/>
              </a:rPr>
              <a:t>[</a:t>
            </a:r>
            <a:r>
              <a:rPr lang="ko-KR" altLang="en-US" sz="1200">
                <a:latin typeface="+mj-lt"/>
              </a:rPr>
              <a:t>해당 과목의 학생 정보를 보려면 과목 번호를 입력하시오</a:t>
            </a:r>
            <a:r>
              <a:rPr lang="en-US" altLang="ko-KR" sz="1200">
                <a:latin typeface="+mj-lt"/>
              </a:rPr>
              <a:t>]</a:t>
            </a:r>
          </a:p>
          <a:p>
            <a:pPr algn="l">
              <a:defRPr/>
            </a:pPr>
            <a:endParaRPr lang="en-US" altLang="ko-KR" sz="1200">
              <a:latin typeface="+mj-lt"/>
            </a:endParaRPr>
          </a:p>
          <a:p>
            <a:pPr algn="l">
              <a:defRPr/>
            </a:pPr>
            <a:r>
              <a:rPr lang="ko-KR" altLang="en-US" sz="1200">
                <a:latin typeface="+mj-lt"/>
              </a:rPr>
              <a:t>과목 번호 입력 </a:t>
            </a:r>
            <a:r>
              <a:rPr lang="en-US" altLang="ko-KR" sz="1200">
                <a:latin typeface="+mj-lt"/>
              </a:rPr>
              <a:t>:  1</a:t>
            </a:r>
          </a:p>
          <a:p>
            <a:pPr algn="l">
              <a:defRPr/>
            </a:pPr>
            <a:r>
              <a:rPr lang="en-US" altLang="ko-KR" sz="12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</a:t>
            </a:r>
          </a:p>
          <a:p>
            <a:pPr algn="l">
              <a:defRPr/>
            </a:pPr>
            <a:r>
              <a:rPr lang="en-US" altLang="ko-KR" sz="1200">
                <a:latin typeface="+mj-lt"/>
              </a:rPr>
              <a:t>[</a:t>
            </a:r>
            <a:r>
              <a:rPr lang="ko-KR" altLang="en-US" sz="1200">
                <a:latin typeface="+mj-lt"/>
              </a:rPr>
              <a:t>교육생 이름</a:t>
            </a:r>
            <a:r>
              <a:rPr lang="en-US" altLang="ko-KR" sz="1200">
                <a:latin typeface="+mj-lt"/>
              </a:rPr>
              <a:t>]	 [</a:t>
            </a:r>
            <a:r>
              <a:rPr lang="ko-KR" altLang="en-US" sz="1200">
                <a:latin typeface="+mj-lt"/>
              </a:rPr>
              <a:t>전화번호</a:t>
            </a:r>
            <a:r>
              <a:rPr lang="en-US" altLang="ko-KR" sz="1200">
                <a:latin typeface="+mj-lt"/>
              </a:rPr>
              <a:t>]	       [</a:t>
            </a:r>
            <a:r>
              <a:rPr lang="ko-KR" altLang="en-US" sz="1200">
                <a:latin typeface="+mj-lt"/>
              </a:rPr>
              <a:t>등록일</a:t>
            </a:r>
            <a:r>
              <a:rPr lang="en-US" altLang="ko-KR" sz="1200">
                <a:latin typeface="+mj-lt"/>
              </a:rPr>
              <a:t>]        [</a:t>
            </a:r>
            <a:r>
              <a:rPr lang="ko-KR" altLang="en-US" sz="1200">
                <a:latin typeface="+mj-lt"/>
              </a:rPr>
              <a:t>참여상태</a:t>
            </a:r>
            <a:r>
              <a:rPr lang="en-US" altLang="ko-KR" sz="1200">
                <a:latin typeface="+mj-lt"/>
              </a:rPr>
              <a:t>]    [</a:t>
            </a:r>
            <a:r>
              <a:rPr lang="ko-KR" altLang="en-US" sz="1200">
                <a:latin typeface="+mj-lt"/>
              </a:rPr>
              <a:t>과목명</a:t>
            </a:r>
            <a:r>
              <a:rPr lang="en-US" altLang="ko-KR" sz="1200">
                <a:latin typeface="+mj-lt"/>
              </a:rPr>
              <a:t>]	</a:t>
            </a:r>
          </a:p>
          <a:p>
            <a:pPr algn="l">
              <a:defRPr/>
            </a:pPr>
            <a:r>
              <a:rPr lang="ko-KR" altLang="en-US" sz="1200">
                <a:latin typeface="+mj-lt"/>
              </a:rPr>
              <a:t>진세숙	 </a:t>
            </a:r>
            <a:r>
              <a:rPr lang="en-US" altLang="ko-KR" sz="1200">
                <a:latin typeface="+mj-lt"/>
              </a:rPr>
              <a:t>010-7313-7052   2020-07-01    </a:t>
            </a:r>
            <a:r>
              <a:rPr lang="ko-KR" altLang="en-US" sz="1200">
                <a:latin typeface="+mj-lt"/>
              </a:rPr>
              <a:t>진행중	</a:t>
            </a:r>
            <a:r>
              <a:rPr lang="en-US" altLang="ko-KR" sz="1200">
                <a:latin typeface="+mj-lt"/>
              </a:rPr>
              <a:t>           </a:t>
            </a:r>
            <a:r>
              <a:rPr lang="ko-KR" altLang="en-US" sz="1200">
                <a:latin typeface="+mj-lt"/>
              </a:rPr>
              <a:t>자바</a:t>
            </a:r>
          </a:p>
          <a:p>
            <a:pPr algn="l">
              <a:defRPr/>
            </a:pPr>
            <a:r>
              <a:rPr lang="ko-KR" altLang="en-US" sz="1200">
                <a:latin typeface="+mj-lt"/>
              </a:rPr>
              <a:t>황여천	 </a:t>
            </a:r>
            <a:r>
              <a:rPr lang="en-US" altLang="ko-KR" sz="1200">
                <a:latin typeface="+mj-lt"/>
              </a:rPr>
              <a:t>010-4768-5075   2020-07-01    </a:t>
            </a:r>
            <a:r>
              <a:rPr lang="ko-KR" altLang="en-US" sz="1200">
                <a:latin typeface="+mj-lt"/>
              </a:rPr>
              <a:t>진행중	           자바</a:t>
            </a:r>
          </a:p>
          <a:p>
            <a:pPr algn="l">
              <a:defRPr/>
            </a:pPr>
            <a:r>
              <a:rPr lang="ko-KR" altLang="en-US" sz="1200">
                <a:latin typeface="+mj-lt"/>
              </a:rPr>
              <a:t>지상장	 </a:t>
            </a:r>
            <a:r>
              <a:rPr lang="en-US" altLang="ko-KR" sz="1200">
                <a:latin typeface="+mj-lt"/>
              </a:rPr>
              <a:t>010-2559-5010   2020-07-01    </a:t>
            </a:r>
            <a:r>
              <a:rPr lang="ko-KR" altLang="en-US" sz="1200">
                <a:latin typeface="+mj-lt"/>
              </a:rPr>
              <a:t>진행중	           자바</a:t>
            </a:r>
          </a:p>
          <a:p>
            <a:pPr algn="l">
              <a:defRPr/>
            </a:pPr>
            <a:r>
              <a:rPr lang="ko-KR" altLang="en-US" sz="1200">
                <a:latin typeface="+mj-lt"/>
              </a:rPr>
              <a:t>기하효	 </a:t>
            </a:r>
            <a:r>
              <a:rPr lang="en-US" altLang="ko-KR" sz="1200">
                <a:latin typeface="+mj-lt"/>
              </a:rPr>
              <a:t>010-1295-9921   2020-07-01    </a:t>
            </a:r>
            <a:r>
              <a:rPr lang="ko-KR" altLang="en-US" sz="1200">
                <a:latin typeface="+mj-lt"/>
              </a:rPr>
              <a:t>진행중	           자바</a:t>
            </a:r>
          </a:p>
          <a:p>
            <a:pPr algn="l">
              <a:defRPr/>
            </a:pPr>
            <a:r>
              <a:rPr lang="ko-KR" altLang="en-US" sz="1200">
                <a:latin typeface="+mj-lt"/>
              </a:rPr>
              <a:t>남웅양	 </a:t>
            </a:r>
            <a:r>
              <a:rPr lang="en-US" altLang="ko-KR" sz="1200">
                <a:latin typeface="+mj-lt"/>
              </a:rPr>
              <a:t>010-2081-8394   2020-07-01    </a:t>
            </a:r>
            <a:r>
              <a:rPr lang="ko-KR" altLang="en-US" sz="1200">
                <a:latin typeface="+mj-lt"/>
              </a:rPr>
              <a:t>진행중	          자바</a:t>
            </a:r>
          </a:p>
          <a:p>
            <a:pPr algn="l">
              <a:defRPr/>
            </a:pPr>
            <a:r>
              <a:rPr lang="ko-KR" altLang="en-US" sz="1200">
                <a:latin typeface="+mj-lt"/>
              </a:rPr>
              <a:t>신헌석	 </a:t>
            </a:r>
            <a:r>
              <a:rPr lang="en-US" altLang="ko-KR" sz="1200">
                <a:latin typeface="+mj-lt"/>
              </a:rPr>
              <a:t>010-3719-6753   2020-07-01    </a:t>
            </a:r>
            <a:r>
              <a:rPr lang="ko-KR" altLang="en-US" sz="1200">
                <a:latin typeface="+mj-lt"/>
              </a:rPr>
              <a:t>진행중	           자바</a:t>
            </a:r>
          </a:p>
          <a:p>
            <a:pPr algn="l">
              <a:defRPr/>
            </a:pPr>
            <a:r>
              <a:rPr lang="en-US" altLang="ko-KR" sz="1200">
                <a:latin typeface="+mj-lt"/>
              </a:rPr>
              <a:t>…..</a:t>
            </a:r>
          </a:p>
          <a:p>
            <a:pPr algn="l">
              <a:defRPr/>
            </a:pPr>
            <a:r>
              <a:rPr lang="en-US" altLang="ko-KR" sz="1200">
                <a:latin typeface="+mj-lt"/>
              </a:rPr>
              <a:t>…….</a:t>
            </a:r>
          </a:p>
          <a:p>
            <a:pPr algn="l">
              <a:defRPr/>
            </a:pPr>
            <a:r>
              <a:rPr lang="ko-KR" altLang="en-US" sz="1200">
                <a:latin typeface="+mj-lt"/>
              </a:rPr>
              <a:t>강빛실	 </a:t>
            </a:r>
            <a:r>
              <a:rPr lang="en-US" altLang="ko-KR" sz="1200">
                <a:latin typeface="+mj-lt"/>
              </a:rPr>
              <a:t>010-2370-1431	 2020-07-01	 </a:t>
            </a:r>
            <a:r>
              <a:rPr lang="ko-KR" altLang="en-US" sz="1200">
                <a:latin typeface="+mj-lt"/>
              </a:rPr>
              <a:t>진행중	 자바</a:t>
            </a:r>
          </a:p>
          <a:p>
            <a:pPr algn="l">
              <a:defRPr/>
            </a:pPr>
            <a:r>
              <a:rPr lang="en-US" altLang="ko-KR" sz="12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</a:t>
            </a:r>
          </a:p>
          <a:p>
            <a:pPr algn="l">
              <a:defRPr/>
            </a:pPr>
            <a:r>
              <a:rPr lang="ko-KR" altLang="en-US" sz="1200">
                <a:latin typeface="+mj-lt"/>
              </a:rPr>
              <a:t>메인 메뉴로 돌아가려면 </a:t>
            </a:r>
            <a:r>
              <a:rPr lang="en-US" altLang="ko-KR" sz="1200">
                <a:latin typeface="+mj-lt"/>
              </a:rPr>
              <a:t>0</a:t>
            </a:r>
            <a:r>
              <a:rPr lang="ko-KR" altLang="en-US" sz="1200">
                <a:latin typeface="+mj-lt"/>
              </a:rPr>
              <a:t>을 입력하시오</a:t>
            </a:r>
          </a:p>
          <a:p>
            <a:pPr algn="l">
              <a:defRPr/>
            </a:pPr>
            <a:r>
              <a:rPr lang="ko-KR" altLang="en-US" sz="1200">
                <a:latin typeface="+mj-lt"/>
              </a:rPr>
              <a:t>입력 </a:t>
            </a:r>
            <a:r>
              <a:rPr lang="en-US" altLang="ko-KR" sz="1200">
                <a:latin typeface="+mj-lt"/>
              </a:rPr>
              <a:t>: </a:t>
            </a:r>
            <a:endParaRPr lang="ko-KR" altLang="en-US" sz="12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169" y="1279820"/>
            <a:ext cx="32512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(2) </a:t>
            </a:r>
            <a:r>
              <a:rPr lang="ko-KR" altLang="en-US"/>
              <a:t>해당 과목 학생 정보 출력</a:t>
            </a: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09285" y="1647209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출결 조회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과정관리 메인 </a:t>
            </a:r>
            <a:r>
              <a:rPr lang="en-US" altLang="ko-KR"/>
              <a:t>– </a:t>
            </a:r>
            <a:r>
              <a:rPr lang="ko-KR" altLang="en-US"/>
              <a:t>과정검색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575" y="3169476"/>
            <a:ext cx="11101181" cy="24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검색된 과정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1. Java &amp; Python </a:t>
            </a:r>
            <a:r>
              <a:rPr lang="ko-KR" altLang="en-US" sz="2000">
                <a:solidFill>
                  <a:schemeClr val="tx1"/>
                </a:solidFill>
              </a:rPr>
              <a:t>기반 응용 </a:t>
            </a:r>
            <a:r>
              <a:rPr lang="en-US" altLang="ko-KR" sz="2000">
                <a:solidFill>
                  <a:schemeClr val="tx1"/>
                </a:solidFill>
              </a:rPr>
              <a:t>SW</a:t>
            </a:r>
            <a:r>
              <a:rPr lang="ko-KR" altLang="en-US" sz="2000">
                <a:solidFill>
                  <a:schemeClr val="tx1"/>
                </a:solidFill>
              </a:rPr>
              <a:t>개발자 양성과정</a:t>
            </a:r>
            <a:r>
              <a:rPr lang="en-US" altLang="ko-KR" sz="2000">
                <a:solidFill>
                  <a:schemeClr val="tx1"/>
                </a:solidFill>
              </a:rPr>
              <a:t>			22</a:t>
            </a:r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2. Java</a:t>
            </a:r>
            <a:r>
              <a:rPr lang="ko-KR" altLang="en-US" sz="2000">
                <a:solidFill>
                  <a:schemeClr val="tx1"/>
                </a:solidFill>
              </a:rPr>
              <a:t>기반 멀티플랫폼 융합 </a:t>
            </a:r>
            <a:r>
              <a:rPr lang="en-US" altLang="ko-KR" sz="2000">
                <a:solidFill>
                  <a:schemeClr val="tx1"/>
                </a:solidFill>
              </a:rPr>
              <a:t>SW</a:t>
            </a:r>
            <a:r>
              <a:rPr lang="ko-KR" altLang="en-US" sz="2000">
                <a:solidFill>
                  <a:schemeClr val="tx1"/>
                </a:solidFill>
              </a:rPr>
              <a:t>개발자 양성과정</a:t>
            </a:r>
            <a:r>
              <a:rPr lang="en-US" altLang="ko-KR" sz="2000">
                <a:solidFill>
                  <a:schemeClr val="tx1"/>
                </a:solidFill>
              </a:rPr>
              <a:t>		24</a:t>
            </a:r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3. Java</a:t>
            </a:r>
            <a:r>
              <a:rPr lang="ko-KR" altLang="en-US" sz="2000">
                <a:solidFill>
                  <a:schemeClr val="tx1"/>
                </a:solidFill>
              </a:rPr>
              <a:t>언어 기반의 스마트 웹 </a:t>
            </a:r>
            <a:r>
              <a:rPr lang="en-US" altLang="ko-KR" sz="2000">
                <a:solidFill>
                  <a:schemeClr val="tx1"/>
                </a:solidFill>
              </a:rPr>
              <a:t>Full-Stack</a:t>
            </a:r>
            <a:r>
              <a:rPr lang="ko-KR" altLang="en-US" sz="2000">
                <a:solidFill>
                  <a:schemeClr val="tx1"/>
                </a:solidFill>
              </a:rPr>
              <a:t>개발자 양성과정 </a:t>
            </a:r>
            <a:r>
              <a:rPr lang="en-US" altLang="ko-KR" sz="2000">
                <a:solidFill>
                  <a:schemeClr val="tx1"/>
                </a:solidFill>
              </a:rPr>
              <a:t>	24</a:t>
            </a:r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…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검색어 </a:t>
            </a:r>
            <a:r>
              <a:rPr lang="en-US" altLang="ko-KR" sz="2000"/>
              <a:t>(</a:t>
            </a:r>
            <a:r>
              <a:rPr lang="ko-KR" altLang="en-US" sz="2000"/>
              <a:t>과정명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과정 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15600" y="334833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교사 &gt; 출결 조회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415600" y="1347100"/>
            <a:ext cx="11360800" cy="495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arenBoth"/>
              <a:defRPr/>
            </a:pPr>
            <a:r>
              <a:rPr lang="en" sz="1200">
                <a:solidFill>
                  <a:srgbClr val="000000"/>
                </a:solidFill>
              </a:rPr>
              <a:t>해당 교사가 맡은 과정 목록 출력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000000"/>
                </a:solidFill>
              </a:rPr>
              <a:t>(2)	원하는 과정번호 선택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973666" y="1782533"/>
            <a:ext cx="7837600" cy="276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[출결 조회 및 관리]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-----------------------------------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[과정번호] : 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[과정명] : Java&amp;JavaScript library을 활용한 반응형 웹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[과정기간] : 2020-11-02 ~ 2021-04-19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[과정번호] : 6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[과정명] : 빅데이터 UI 전문가 양성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[과정기간] : 2020-12-01 ~ 2021-06-15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973666" y="5157100"/>
            <a:ext cx="7837600" cy="1143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-----------------------------------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과정번호 선택 : 6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15600" y="334833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교사 &gt; 출결 조회 1. 전체 학생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15600" y="1347100"/>
            <a:ext cx="11360800" cy="495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arenBoth"/>
              <a:defRPr/>
            </a:pPr>
            <a:r>
              <a:rPr lang="en" sz="1200">
                <a:solidFill>
                  <a:srgbClr val="000000"/>
                </a:solidFill>
              </a:rPr>
              <a:t>원하는 특정 출결 현황을 선택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000000"/>
                </a:solidFill>
              </a:rPr>
              <a:t>(2)	원하는 과정번호 선택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973666" y="1782533"/>
            <a:ext cx="7837600" cy="238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[출결 조회]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1. 전체 학생 조회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2. 특정 학생 조회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3. 특정기간별 전체 학생 조회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4. 특정기간별 특정 학생 조회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0. 메뉴로 돌아가기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---------------------------------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선택(번호) : 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973666" y="4599233"/>
            <a:ext cx="8994400" cy="1973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[번호]	[교육생이름]	[입실시간]			[퇴실시간]	  	[출결상태]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143	   오다광    	 2020-12-01 09:00:00 	2020-12-01 18:00:00	    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143	   오다광    	 2020-12-02 09:00:00 	2020-12-02 18:00:00	    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143	   오다광     	 2020-12-03 09:00:00 	2020-12-03 18:00:00	    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143	   오다광     	 2020-12-04 09:00:00 	2020-12-04 18:00:00	    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…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415600" y="334833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교사 &gt; 출결 조회 2. 특정 학생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15600" y="1347100"/>
            <a:ext cx="11360800" cy="495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arenBoth"/>
              <a:defRPr/>
            </a:pPr>
            <a:r>
              <a:rPr lang="en" sz="1200">
                <a:solidFill>
                  <a:srgbClr val="000000"/>
                </a:solidFill>
              </a:rPr>
              <a:t>원하는 교육생 선택					</a:t>
            </a:r>
            <a:r>
              <a:rPr lang="en" sz="1200">
                <a:solidFill>
                  <a:schemeClr val="dk1"/>
                </a:solidFill>
              </a:rPr>
              <a:t>(2)	선택된 특정 교육생 출결 정보만 출력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701533" y="1809733"/>
            <a:ext cx="3048000" cy="334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[학생번호][학생이름]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    143	오다광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    144	구효서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    145	원담예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    146	현리영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    166	양운석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    167	노섭혜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    168	추우채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학생 선택(번호) : 168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899200" y="1809733"/>
            <a:ext cx="8042000" cy="334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[번호]	[교육생이름]	[입실시간]		 	 [퇴실시간]	  	[출결상태]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2020-12-01 09:00:00 	2020-12-01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2020-12-02 09:00:00 	2020-12-02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2020-12-03 09:00:00 	2020-12-03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2020-12-04 09:00:00 	2020-12-04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2020-12-07 09:00:00 	2020-12-07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…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2020-12-29 09:00:00 	2020-12-29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2020-12-30 09:00:00 	2020-12-30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2020-12-31 09:00:00 	2020-12-31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15600" y="334833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교사 &gt; 출결 조회 3. 기간별 전체 학생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15600" y="1347100"/>
            <a:ext cx="11360800" cy="495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arenBoth"/>
              <a:defRPr/>
            </a:pPr>
            <a:r>
              <a:rPr lang="en" sz="1200">
                <a:solidFill>
                  <a:srgbClr val="000000"/>
                </a:solidFill>
              </a:rPr>
              <a:t>검색 원하는 날짜 입력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000000"/>
                </a:solidFill>
              </a:rPr>
              <a:t>(2)	입력된 날짜 사이의 전체 학생 출결 정보 출력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973666" y="1782533"/>
            <a:ext cx="3810000" cy="142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조회를 원하는 날짜를 입력해주세요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------------------------------------------------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시작(yyyy-mm-dd) : 2020-12-10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</a:rPr>
              <a:t>종료(yyyy-mm-dd) : 2020-12-15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973666" y="3796400"/>
            <a:ext cx="8994400" cy="261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[번호]	[교육생이름]	[입실시간]		  	[퇴실시간]	  	[출결상태]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143	   오다광     2020-12-10 09:00:00 	2020-12-10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143	   오다광     2020-12-11 09:00:00 	2020-12-11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143	   오다광     2020-12-14 09:00:00 	2020-12-14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144	   구효서     2020-12-10 09:00:00 	2020-12-10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144	   구효서     2020-12-11 09:00:00 	2020-12-11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144	   구효서     2020-12-14 09:00:00 	2020-12-14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145	   원담예     2020-12-10 09:00:00 	2020-12-10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15600" y="334833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교사 &gt; 출결 조회 3. 기간별 특정 학생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15600" y="1347100"/>
            <a:ext cx="11360800" cy="495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arenBoth"/>
              <a:defRPr/>
            </a:pPr>
            <a:r>
              <a:rPr lang="en" sz="1200">
                <a:solidFill>
                  <a:srgbClr val="000000"/>
                </a:solidFill>
              </a:rPr>
              <a:t>검색 원하는 날짜 입력						(2) 	</a:t>
            </a:r>
            <a:r>
              <a:rPr lang="en" sz="1200">
                <a:solidFill>
                  <a:schemeClr val="dk1"/>
                </a:solidFill>
              </a:rPr>
              <a:t>원하는 교육생 선택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000000"/>
                </a:solidFill>
              </a:rPr>
              <a:t>(3)	입력된 날짜 사이의 전체 학생 출결 정보 출력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919233" y="1877766"/>
            <a:ext cx="3932400" cy="152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조회를 원하는 날짜를 입력해주세요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------------------------------------------------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시작(yyyy-mm-dd) : 2020-12-10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종료(yyyy-mm-dd) : 2020-12-15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919233" y="4694700"/>
            <a:ext cx="8994400" cy="142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[번호]	[교육생이름]	[입실시간]		  	[퇴실시간]	  	[출결상태]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2020-12-10 09:00:00 	2020-12-10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2020-12-11 09:00:00 	2020-12-11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300">
                <a:solidFill>
                  <a:schemeClr val="dk1"/>
                </a:solidFill>
              </a:rPr>
              <a:t>168	   추우채     2020-12-14 09:00:00 	2020-12-14 18:00:00	정상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566433" y="1877766"/>
            <a:ext cx="2966000" cy="263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300"/>
              <a:t>[학생번호] [학생이름]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300"/>
              <a:t>    143	오다광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300"/>
              <a:t>    144	구효서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300"/>
              <a:t>	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300"/>
              <a:t>    166	양운석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300"/>
              <a:t>    167	노섭혜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300"/>
              <a:t>    168	추우채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300"/>
              <a:t>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300"/>
              <a:t>학생 선택(번호) : 168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09285" y="1647209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시험 및 성적 관리</a:t>
            </a:r>
          </a:p>
          <a:p>
            <a:pPr lvl="0">
              <a:defRPr/>
            </a:pPr>
            <a:r>
              <a:rPr lang="ko-KR" altLang="en-US" sz="5400" b="1"/>
              <a:t>메인 메뉴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8692" y="258327"/>
            <a:ext cx="3733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교사 </a:t>
            </a:r>
            <a:r>
              <a:rPr lang="en-US" altLang="ko-KR" sz="2000" b="1"/>
              <a:t>&gt; 3. </a:t>
            </a:r>
            <a:r>
              <a:rPr lang="ko-KR" altLang="en-US" sz="2000" b="1"/>
              <a:t>시험 및 성적 관리</a:t>
            </a:r>
          </a:p>
          <a:p>
            <a:pPr lvl="0">
              <a:defRPr/>
            </a:pPr>
            <a:r>
              <a:rPr lang="en-US" altLang="ko-KR" sz="2000" b="1"/>
              <a:t> </a:t>
            </a:r>
            <a:endParaRPr lang="ko-KR" altLang="en-US" sz="2000" b="1"/>
          </a:p>
        </p:txBody>
      </p:sp>
      <p:sp>
        <p:nvSpPr>
          <p:cNvPr id="3" name="TextBox 2"/>
          <p:cNvSpPr txBox="1"/>
          <p:nvPr/>
        </p:nvSpPr>
        <p:spPr>
          <a:xfrm>
            <a:off x="5083666" y="1698228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시험 및 성적 관리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96954" y="1646613"/>
            <a:ext cx="1087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96954" y="2149953"/>
            <a:ext cx="1087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6954" y="2426683"/>
            <a:ext cx="9927368" cy="1183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/>
              <a:t>시험 배점 및 시험 정보 입력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배점 조회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성적 정보 조회 및 입력</a:t>
            </a:r>
          </a:p>
          <a:p>
            <a:pPr lvl="0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96954" y="3885988"/>
            <a:ext cx="1087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6954" y="4182674"/>
            <a:ext cx="8611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선택 </a:t>
            </a:r>
            <a:r>
              <a:rPr lang="en-US" altLang="ko-KR"/>
              <a:t>: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09285" y="1647209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시험 및 성적 관리</a:t>
            </a:r>
          </a:p>
          <a:p>
            <a:pPr lvl="0">
              <a:defRPr/>
            </a:pPr>
            <a:r>
              <a:rPr lang="en-US" altLang="ko-KR" sz="5400" b="1"/>
              <a:t>1.</a:t>
            </a:r>
            <a:r>
              <a:rPr lang="ko-KR" altLang="en-US" sz="5400" b="1"/>
              <a:t>시험 배점 및 시험 정보 입력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6237" y="291883"/>
            <a:ext cx="623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교사 </a:t>
            </a:r>
            <a:r>
              <a:rPr lang="en-US" altLang="ko-KR" sz="2000" b="1"/>
              <a:t>&gt; 3. </a:t>
            </a:r>
            <a:r>
              <a:rPr lang="ko-KR" altLang="en-US" sz="2000" b="1"/>
              <a:t>시험 및 성적 관리 </a:t>
            </a:r>
            <a:r>
              <a:rPr lang="en-US" altLang="ko-KR" sz="2000" b="1"/>
              <a:t>&gt; 1. </a:t>
            </a:r>
            <a:r>
              <a:rPr lang="ko-KR" altLang="en-US" sz="2000" b="1"/>
              <a:t>시험 배점 입력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405" y="1515574"/>
            <a:ext cx="11957119" cy="22621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1      </a:t>
            </a:r>
            <a:r>
              <a:rPr lang="ko-KR" altLang="en-US" sz="1200"/>
              <a:t>자바 </a:t>
            </a:r>
            <a:r>
              <a:rPr lang="en-US" altLang="ko-KR" sz="1200"/>
              <a:t>	              2020-07-01   2020-07-14   </a:t>
            </a:r>
            <a:r>
              <a:rPr lang="ko-KR" altLang="en-US" sz="1200"/>
              <a:t>과목종료  웹 애플리케이션 응용 </a:t>
            </a:r>
            <a:r>
              <a:rPr lang="en-US" altLang="ko-KR" sz="1200"/>
              <a:t>SW </a:t>
            </a:r>
            <a:r>
              <a:rPr lang="ko-KR" altLang="en-US" sz="1200"/>
              <a:t>실무 개발자 양성 과정   </a:t>
            </a:r>
            <a:r>
              <a:rPr lang="en-US" altLang="ko-KR" sz="1200"/>
              <a:t>2020-07-01  2020-12-02  30  </a:t>
            </a:r>
            <a:r>
              <a:rPr lang="ko-KR" altLang="en-US" sz="1200"/>
              <a:t>강의종료  김진석</a:t>
            </a:r>
          </a:p>
          <a:p>
            <a:pPr lvl="0">
              <a:defRPr/>
            </a:pPr>
            <a:r>
              <a:rPr lang="en-US" altLang="ko-KR" sz="1200"/>
              <a:t>2      </a:t>
            </a:r>
            <a:r>
              <a:rPr lang="ko-KR" altLang="en-US" sz="1200"/>
              <a:t>오라클</a:t>
            </a:r>
            <a:r>
              <a:rPr lang="en-US" altLang="ko-KR" sz="1200"/>
              <a:t>	        </a:t>
            </a:r>
            <a:r>
              <a:rPr lang="ko-KR" altLang="en-US" sz="1200"/>
              <a:t>      </a:t>
            </a:r>
            <a:r>
              <a:rPr lang="en-US" altLang="ko-KR" sz="1200"/>
              <a:t>2020-07-15   2020-07-28   </a:t>
            </a:r>
            <a:r>
              <a:rPr lang="ko-KR" altLang="en-US" sz="1200"/>
              <a:t>과목종료  웹 애플리케이션 응용 </a:t>
            </a:r>
            <a:r>
              <a:rPr lang="en-US" altLang="ko-KR" sz="1200"/>
              <a:t>SW </a:t>
            </a:r>
            <a:r>
              <a:rPr lang="ko-KR" altLang="en-US" sz="1200"/>
              <a:t>실무 개발자 양성 과정   </a:t>
            </a:r>
            <a:r>
              <a:rPr lang="en-US" altLang="ko-KR" sz="1200"/>
              <a:t>2020-07-01  2020-12-02  30  </a:t>
            </a:r>
            <a:r>
              <a:rPr lang="ko-KR" altLang="en-US" sz="1200"/>
              <a:t>강의종료  김진석</a:t>
            </a:r>
          </a:p>
          <a:p>
            <a:pPr lvl="0">
              <a:defRPr/>
            </a:pPr>
            <a:r>
              <a:rPr lang="en-US" altLang="ko-KR" sz="1200"/>
              <a:t>3      JDBC                 2020-07-29   2020-08-11   </a:t>
            </a:r>
            <a:r>
              <a:rPr lang="ko-KR" altLang="en-US" sz="1200"/>
              <a:t>과목종료  웹 애플리케이션 응용 </a:t>
            </a:r>
            <a:r>
              <a:rPr lang="en-US" altLang="ko-KR" sz="1200"/>
              <a:t>SW </a:t>
            </a:r>
            <a:r>
              <a:rPr lang="ko-KR" altLang="en-US" sz="1200"/>
              <a:t>실무 개발자 양성 과정   </a:t>
            </a:r>
            <a:r>
              <a:rPr lang="en-US" altLang="ko-KR" sz="1200"/>
              <a:t>2020-07-01  2020-12-02  30  </a:t>
            </a:r>
            <a:r>
              <a:rPr lang="ko-KR" altLang="en-US" sz="1200"/>
              <a:t>강의종료  김진석</a:t>
            </a:r>
          </a:p>
          <a:p>
            <a:pPr lvl="0">
              <a:defRPr/>
            </a:pPr>
            <a:r>
              <a:rPr lang="en-US" altLang="ko-KR" sz="1200"/>
              <a:t>……</a:t>
            </a:r>
          </a:p>
          <a:p>
            <a:pPr lvl="0">
              <a:defRPr/>
            </a:pPr>
            <a:r>
              <a:rPr lang="en-US" altLang="ko-KR" sz="1200"/>
              <a:t>…..</a:t>
            </a:r>
          </a:p>
          <a:p>
            <a:pPr lvl="0">
              <a:defRPr/>
            </a:pPr>
            <a:r>
              <a:rPr lang="en-US" altLang="ko-KR" sz="1200"/>
              <a:t>9      myBATIS            2020-10-21   2020-11-03   </a:t>
            </a:r>
            <a:r>
              <a:rPr lang="ko-KR" altLang="en-US" sz="1200"/>
              <a:t>과목종료  웹 애플리케이션 응용 </a:t>
            </a:r>
            <a:r>
              <a:rPr lang="en-US" altLang="ko-KR" sz="1200"/>
              <a:t>SW </a:t>
            </a:r>
            <a:r>
              <a:rPr lang="ko-KR" altLang="en-US" sz="1200"/>
              <a:t>실무 개발자 양성 과정   </a:t>
            </a:r>
            <a:r>
              <a:rPr lang="en-US" altLang="ko-KR" sz="1200"/>
              <a:t>2020-07-01  2020-12-02   30  </a:t>
            </a:r>
            <a:r>
              <a:rPr lang="ko-KR" altLang="en-US" sz="1200"/>
              <a:t>강의종료  김진석</a:t>
            </a:r>
          </a:p>
          <a:p>
            <a:pPr lvl="0">
              <a:defRPr/>
            </a:pPr>
            <a:r>
              <a:rPr lang="en-US" altLang="ko-KR" sz="1200"/>
              <a:t>10     Final Project       2020-11-04   2020-11-17   </a:t>
            </a:r>
            <a:r>
              <a:rPr lang="ko-KR" altLang="en-US" sz="1200"/>
              <a:t>과목종료  웹 애플리케이션 응용 </a:t>
            </a:r>
            <a:r>
              <a:rPr lang="en-US" altLang="ko-KR" sz="1200"/>
              <a:t>SW </a:t>
            </a:r>
            <a:r>
              <a:rPr lang="ko-KR" altLang="en-US" sz="1200"/>
              <a:t>실무 개발자 양성 과정   </a:t>
            </a:r>
            <a:r>
              <a:rPr lang="en-US" altLang="ko-KR" sz="1200"/>
              <a:t>2020-07-01  2020-12-02   30  </a:t>
            </a:r>
            <a:r>
              <a:rPr lang="ko-KR" altLang="en-US" sz="1200"/>
              <a:t>강의종료  김진석</a:t>
            </a:r>
          </a:p>
          <a:p>
            <a:pPr lvl="0">
              <a:defRPr/>
            </a:pPr>
            <a:r>
              <a:rPr lang="en-US" altLang="ko-KR" sz="1200"/>
              <a:t>11    </a:t>
            </a:r>
            <a:r>
              <a:rPr lang="ko-KR" altLang="en-US" sz="1200"/>
              <a:t>네트워크            </a:t>
            </a:r>
            <a:r>
              <a:rPr lang="en-US" altLang="ko-KR" sz="1200"/>
              <a:t>2020-11-18   2020-11-24   </a:t>
            </a:r>
            <a:r>
              <a:rPr lang="ko-KR" altLang="en-US" sz="1200"/>
              <a:t>과목종료  웹 애플리케이션 응용 </a:t>
            </a:r>
            <a:r>
              <a:rPr lang="en-US" altLang="ko-KR" sz="1200"/>
              <a:t>SW </a:t>
            </a:r>
            <a:r>
              <a:rPr lang="ko-KR" altLang="en-US" sz="1200"/>
              <a:t>실무 개발자 양성 과정   </a:t>
            </a:r>
            <a:r>
              <a:rPr lang="en-US" altLang="ko-KR" sz="1200"/>
              <a:t>2020-07-01  2020-12-02   30  </a:t>
            </a:r>
            <a:r>
              <a:rPr lang="ko-KR" altLang="en-US" sz="1200"/>
              <a:t>강의종료  김진석</a:t>
            </a:r>
          </a:p>
          <a:p>
            <a:pPr marL="228600" indent="-228600">
              <a:buAutoNum type="arabicPlain" startAt="12"/>
              <a:defRPr/>
            </a:pPr>
            <a:r>
              <a:rPr lang="ko-KR" altLang="en-US" sz="1200"/>
              <a:t>   자료구조            </a:t>
            </a:r>
            <a:r>
              <a:rPr lang="en-US" altLang="ko-KR" sz="1200"/>
              <a:t>2020-11-25   2020-12-01   </a:t>
            </a:r>
            <a:r>
              <a:rPr lang="ko-KR" altLang="en-US" sz="1200"/>
              <a:t>과목종료  웹 애플리케이션 응용 </a:t>
            </a:r>
            <a:r>
              <a:rPr lang="en-US" altLang="ko-KR" sz="1200"/>
              <a:t>SW </a:t>
            </a:r>
            <a:r>
              <a:rPr lang="ko-KR" altLang="en-US" sz="1200"/>
              <a:t>실무 개발자 양성 과정   </a:t>
            </a:r>
            <a:r>
              <a:rPr lang="en-US" altLang="ko-KR" sz="1200"/>
              <a:t>2020-07-01  2020-12-02   30  </a:t>
            </a:r>
            <a:r>
              <a:rPr lang="ko-KR" altLang="en-US" sz="1200"/>
              <a:t>강의종료  김진석</a:t>
            </a:r>
          </a:p>
          <a:p>
            <a:pPr lvl="0">
              <a:defRPr/>
            </a:pPr>
            <a:r>
              <a:rPr lang="en-US" altLang="ko-KR" sz="11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lvl="0">
              <a:defRPr/>
            </a:pPr>
            <a:r>
              <a:rPr lang="en-US" altLang="ko-KR" sz="1100"/>
              <a:t>[</a:t>
            </a:r>
            <a:r>
              <a:rPr lang="ko-KR" altLang="en-US" sz="1100"/>
              <a:t>배점 입력할 과목 </a:t>
            </a:r>
            <a:r>
              <a:rPr lang="en-US" altLang="ko-KR" sz="1100"/>
              <a:t>]</a:t>
            </a:r>
          </a:p>
          <a:p>
            <a:pPr lvl="0">
              <a:defRPr/>
            </a:pPr>
            <a:r>
              <a:rPr lang="ko-KR" altLang="en-US" sz="1100"/>
              <a:t>과목 번호 입력 </a:t>
            </a:r>
            <a:r>
              <a:rPr lang="en-US" altLang="ko-KR" sz="1100"/>
              <a:t>: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59872" y="1021957"/>
            <a:ext cx="118722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lvl="0">
              <a:defRPr/>
            </a:pPr>
            <a:r>
              <a:rPr lang="en-US" altLang="ko-KR" sz="1100"/>
              <a:t>[</a:t>
            </a:r>
            <a:r>
              <a:rPr lang="ko-KR" altLang="en-US" sz="1100"/>
              <a:t>과목번호</a:t>
            </a:r>
            <a:r>
              <a:rPr lang="en-US" altLang="ko-KR" sz="1100"/>
              <a:t>] [</a:t>
            </a:r>
            <a:r>
              <a:rPr lang="ko-KR" altLang="en-US" sz="1100"/>
              <a:t>과목명</a:t>
            </a:r>
            <a:r>
              <a:rPr lang="en-US" altLang="ko-KR" sz="1100"/>
              <a:t>]            [</a:t>
            </a:r>
            <a:r>
              <a:rPr lang="ko-KR" altLang="en-US" sz="1100"/>
              <a:t>과목 시작일</a:t>
            </a:r>
            <a:r>
              <a:rPr lang="en-US" altLang="ko-KR" sz="1100"/>
              <a:t>]  [</a:t>
            </a:r>
            <a:r>
              <a:rPr lang="ko-KR" altLang="en-US" sz="1100"/>
              <a:t>과목종료일</a:t>
            </a:r>
            <a:r>
              <a:rPr lang="en-US" altLang="ko-KR" sz="1100"/>
              <a:t>]     [</a:t>
            </a:r>
            <a:r>
              <a:rPr lang="ko-KR" altLang="en-US" sz="1100"/>
              <a:t>과목상태</a:t>
            </a:r>
            <a:r>
              <a:rPr lang="en-US" altLang="ko-KR" sz="1100"/>
              <a:t>]                              [</a:t>
            </a:r>
            <a:r>
              <a:rPr lang="ko-KR" altLang="en-US" sz="1100"/>
              <a:t>과정명</a:t>
            </a:r>
            <a:r>
              <a:rPr lang="en-US" altLang="ko-KR" sz="1100"/>
              <a:t>]                               [</a:t>
            </a:r>
            <a:r>
              <a:rPr lang="ko-KR" altLang="en-US" sz="1100"/>
              <a:t>과정 시작일</a:t>
            </a:r>
            <a:r>
              <a:rPr lang="en-US" altLang="ko-KR" sz="1100"/>
              <a:t>]  [</a:t>
            </a:r>
            <a:r>
              <a:rPr lang="ko-KR" altLang="en-US" sz="1100"/>
              <a:t>과정 종료일</a:t>
            </a:r>
            <a:r>
              <a:rPr lang="en-US" altLang="ko-KR" sz="1100"/>
              <a:t>][</a:t>
            </a:r>
            <a:r>
              <a:rPr lang="ko-KR" altLang="en-US" sz="1100"/>
              <a:t>인원</a:t>
            </a:r>
            <a:r>
              <a:rPr lang="en-US" altLang="ko-KR" sz="1100"/>
              <a:t>][</a:t>
            </a:r>
            <a:r>
              <a:rPr lang="ko-KR" altLang="en-US" sz="1100"/>
              <a:t>과정 상태</a:t>
            </a:r>
            <a:r>
              <a:rPr lang="en-US" altLang="ko-KR" sz="1100"/>
              <a:t>][</a:t>
            </a:r>
            <a:r>
              <a:rPr lang="ko-KR" altLang="en-US" sz="1100"/>
              <a:t>교사</a:t>
            </a:r>
            <a:r>
              <a:rPr lang="en-US" altLang="ko-KR" sz="1100"/>
              <a:t>] </a:t>
            </a:r>
          </a:p>
          <a:p>
            <a:pPr lvl="0">
              <a:defRPr/>
            </a:pPr>
            <a:r>
              <a:rPr lang="en-US" altLang="ko-KR" sz="11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266405" y="778667"/>
            <a:ext cx="232146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(1) </a:t>
            </a:r>
            <a:r>
              <a:rPr lang="ko-KR" altLang="en-US" sz="1400"/>
              <a:t>배점 입력할 과목 선택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266405" y="3777732"/>
            <a:ext cx="12987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(2) </a:t>
            </a:r>
            <a:r>
              <a:rPr lang="ko-KR" altLang="en-US" sz="1400"/>
              <a:t>배점 입력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266405" y="4100749"/>
            <a:ext cx="1213794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/>
              <a:t>필기 배점 입력 </a:t>
            </a:r>
            <a:r>
              <a:rPr lang="en-US" altLang="ko-KR" sz="1050"/>
              <a:t>: </a:t>
            </a:r>
          </a:p>
          <a:p>
            <a:pPr lvl="0">
              <a:defRPr/>
            </a:pPr>
            <a:r>
              <a:rPr lang="ko-KR" altLang="en-US" sz="1050"/>
              <a:t>실기 배점 입력 </a:t>
            </a:r>
            <a:r>
              <a:rPr lang="en-US" altLang="ko-KR" sz="1050"/>
              <a:t>: </a:t>
            </a:r>
          </a:p>
          <a:p>
            <a:pPr lvl="0">
              <a:defRPr/>
            </a:pPr>
            <a:r>
              <a:rPr lang="ko-KR" altLang="en-US" sz="1050"/>
              <a:t>출결 배점 입력 </a:t>
            </a:r>
            <a:r>
              <a:rPr lang="en-US" altLang="ko-KR" sz="1050"/>
              <a:t>: </a:t>
            </a:r>
          </a:p>
          <a:p>
            <a:pPr lvl="0">
              <a:defRPr/>
            </a:pPr>
            <a:r>
              <a:rPr lang="ko-KR" altLang="en-US" sz="1050"/>
              <a:t>시험 날짜 입력 </a:t>
            </a:r>
            <a:r>
              <a:rPr lang="en-US" altLang="ko-KR" sz="1050"/>
              <a:t>: </a:t>
            </a:r>
            <a:endParaRPr lang="ko-KR" alt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266405" y="3931620"/>
            <a:ext cx="307007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--------------------------------------------------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266405" y="4723848"/>
            <a:ext cx="3070071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--------------------------------------------------</a:t>
            </a:r>
          </a:p>
          <a:p>
            <a:pPr lvl="0">
              <a:defRPr/>
            </a:pPr>
            <a:r>
              <a:rPr lang="ko-KR" altLang="en-US" sz="1100"/>
              <a:t>배점 입력 성공</a:t>
            </a:r>
          </a:p>
          <a:p>
            <a:pPr lvl="0">
              <a:defRPr/>
            </a:pPr>
            <a:endParaRPr lang="en-US" altLang="ko-KR"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09285" y="1647209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시험 및 성적 관리</a:t>
            </a:r>
          </a:p>
          <a:p>
            <a:pPr lvl="0">
              <a:defRPr/>
            </a:pPr>
            <a:r>
              <a:rPr lang="en-US" altLang="ko-KR" sz="5400" b="1"/>
              <a:t>2.</a:t>
            </a:r>
            <a:r>
              <a:rPr lang="ko-KR" altLang="en-US" sz="5400" b="1"/>
              <a:t>배점 조회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과정관리 메인 </a:t>
            </a:r>
            <a:r>
              <a:rPr lang="en-US" altLang="ko-KR"/>
              <a:t>– </a:t>
            </a:r>
            <a:r>
              <a:rPr lang="ko-KR" altLang="en-US"/>
              <a:t>과정등록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과정명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r>
              <a:rPr lang="ko-KR" altLang="en-US" sz="2000"/>
              <a:t>과정기간</a:t>
            </a:r>
            <a:r>
              <a:rPr lang="en-US" altLang="ko-KR" sz="2000"/>
              <a:t> (</a:t>
            </a:r>
            <a:r>
              <a:rPr lang="ko-KR" altLang="en-US" sz="2000"/>
              <a:t>단위</a:t>
            </a:r>
            <a:r>
              <a:rPr lang="en-US" altLang="ko-KR" sz="2000"/>
              <a:t>:</a:t>
            </a:r>
            <a:r>
              <a:rPr lang="ko-KR" altLang="en-US" sz="2000"/>
              <a:t>주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과정 등록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6237" y="291883"/>
            <a:ext cx="623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교사 </a:t>
            </a:r>
            <a:r>
              <a:rPr lang="en-US" altLang="ko-KR" sz="2000" b="1"/>
              <a:t>&gt; 3. </a:t>
            </a:r>
            <a:r>
              <a:rPr lang="ko-KR" altLang="en-US" sz="2000" b="1"/>
              <a:t>시험 및 성적 관리 </a:t>
            </a:r>
            <a:r>
              <a:rPr lang="en-US" altLang="ko-KR" sz="2000" b="1"/>
              <a:t>&gt; 1. </a:t>
            </a:r>
            <a:r>
              <a:rPr lang="ko-KR" altLang="en-US" sz="2000" b="1"/>
              <a:t>배점 조회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688" y="1566760"/>
            <a:ext cx="9895658" cy="1223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1      </a:t>
            </a:r>
            <a:r>
              <a:rPr lang="ko-KR" altLang="en-US" sz="1050"/>
              <a:t>자바          </a:t>
            </a:r>
            <a:r>
              <a:rPr lang="en-US" altLang="ko-KR" sz="1050"/>
              <a:t>2020-07-01     2020-07-14     </a:t>
            </a:r>
            <a:r>
              <a:rPr lang="ko-KR" altLang="en-US" sz="1050"/>
              <a:t>과목종료      웹 애플리케이션 응용 </a:t>
            </a:r>
            <a:r>
              <a:rPr lang="en-US" altLang="ko-KR" sz="1050"/>
              <a:t>SW </a:t>
            </a:r>
            <a:r>
              <a:rPr lang="ko-KR" altLang="en-US" sz="1050"/>
              <a:t>실무 개발자 양성 과정      </a:t>
            </a:r>
            <a:r>
              <a:rPr lang="en-US" altLang="ko-KR" sz="1050"/>
              <a:t>2020-07-01     2020-12-02 30    </a:t>
            </a:r>
            <a:r>
              <a:rPr lang="ko-KR" altLang="en-US" sz="1050"/>
              <a:t>강의종료</a:t>
            </a:r>
          </a:p>
          <a:p>
            <a:pPr lvl="0">
              <a:defRPr/>
            </a:pPr>
            <a:r>
              <a:rPr lang="en-US" altLang="ko-KR" sz="1050"/>
              <a:t>1      </a:t>
            </a:r>
            <a:r>
              <a:rPr lang="ko-KR" altLang="en-US" sz="1050"/>
              <a:t>오라클       </a:t>
            </a:r>
            <a:r>
              <a:rPr lang="en-US" altLang="ko-KR" sz="1050"/>
              <a:t>2020-07-15     2020-07-28      </a:t>
            </a:r>
            <a:r>
              <a:rPr lang="ko-KR" altLang="en-US" sz="1050"/>
              <a:t>과목종료     웹 애플리케이션 응용 </a:t>
            </a:r>
            <a:r>
              <a:rPr lang="en-US" altLang="ko-KR" sz="1050"/>
              <a:t>SW </a:t>
            </a:r>
            <a:r>
              <a:rPr lang="ko-KR" altLang="en-US" sz="1050"/>
              <a:t>실무 개발자 양성 과정      </a:t>
            </a:r>
            <a:r>
              <a:rPr lang="en-US" altLang="ko-KR" sz="1050"/>
              <a:t>2020-07-01     2020-12-02 30    </a:t>
            </a:r>
            <a:r>
              <a:rPr lang="ko-KR" altLang="en-US" sz="1050"/>
              <a:t>강의종료</a:t>
            </a:r>
          </a:p>
          <a:p>
            <a:pPr lvl="0">
              <a:defRPr/>
            </a:pPr>
            <a:r>
              <a:rPr lang="en-US" altLang="ko-KR" sz="1050"/>
              <a:t>…..</a:t>
            </a:r>
          </a:p>
          <a:p>
            <a:pPr lvl="0">
              <a:defRPr/>
            </a:pPr>
            <a:r>
              <a:rPr lang="en-US" altLang="ko-KR" sz="1050"/>
              <a:t>…..</a:t>
            </a:r>
          </a:p>
          <a:p>
            <a:pPr lvl="0">
              <a:defRPr/>
            </a:pPr>
            <a:r>
              <a:rPr lang="en-US" altLang="ko-KR" sz="1050"/>
              <a:t>1      </a:t>
            </a:r>
            <a:r>
              <a:rPr lang="ko-KR" altLang="en-US" sz="1050"/>
              <a:t>자료구조      </a:t>
            </a:r>
            <a:r>
              <a:rPr lang="en-US" altLang="ko-KR" sz="1050"/>
              <a:t>2020-11-25   2020-12-01      </a:t>
            </a:r>
            <a:r>
              <a:rPr lang="ko-KR" altLang="en-US" sz="1050"/>
              <a:t>과목종료      웹 애플리케이션 응용 </a:t>
            </a:r>
            <a:r>
              <a:rPr lang="en-US" altLang="ko-KR" sz="1050"/>
              <a:t>SW </a:t>
            </a:r>
            <a:r>
              <a:rPr lang="ko-KR" altLang="en-US" sz="1050"/>
              <a:t>실무 개발자 양성 과정      </a:t>
            </a:r>
            <a:r>
              <a:rPr lang="en-US" altLang="ko-KR" sz="1050"/>
              <a:t>2020-07-01      2020-12-02 30    </a:t>
            </a:r>
            <a:r>
              <a:rPr lang="ko-KR" altLang="en-US" sz="1050"/>
              <a:t>강의종료</a:t>
            </a:r>
          </a:p>
          <a:p>
            <a:pPr lvl="0">
              <a:defRPr/>
            </a:pPr>
            <a:endParaRPr lang="ko-KR" altLang="en-US" sz="1050"/>
          </a:p>
          <a:p>
            <a:pPr lvl="0">
              <a:defRPr/>
            </a:pPr>
            <a:r>
              <a:rPr lang="ko-KR" altLang="en-US" sz="1050"/>
              <a:t>배점을 확인하고 싶은 개설과정 번호를 입력 </a:t>
            </a:r>
            <a:r>
              <a:rPr lang="en-US" altLang="ko-KR" sz="1050"/>
              <a:t>: </a:t>
            </a:r>
            <a:endParaRPr lang="ko-KR" alt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436228" y="1148464"/>
            <a:ext cx="102996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[</a:t>
            </a:r>
            <a:r>
              <a:rPr lang="ko-KR" altLang="en-US" sz="1100"/>
              <a:t>과정번호</a:t>
            </a:r>
            <a:r>
              <a:rPr lang="en-US" altLang="ko-KR" sz="1100"/>
              <a:t>] [</a:t>
            </a:r>
            <a:r>
              <a:rPr lang="ko-KR" altLang="en-US" sz="1100"/>
              <a:t>과목명</a:t>
            </a:r>
            <a:r>
              <a:rPr lang="en-US" altLang="ko-KR" sz="1100"/>
              <a:t>]    [</a:t>
            </a:r>
            <a:r>
              <a:rPr lang="ko-KR" altLang="en-US" sz="1100"/>
              <a:t>과목 시작일</a:t>
            </a:r>
            <a:r>
              <a:rPr lang="en-US" altLang="ko-KR" sz="1100"/>
              <a:t>]   [</a:t>
            </a:r>
            <a:r>
              <a:rPr lang="ko-KR" altLang="en-US" sz="1100"/>
              <a:t>과목 종료일</a:t>
            </a:r>
            <a:r>
              <a:rPr lang="en-US" altLang="ko-KR" sz="1100"/>
              <a:t>]  [</a:t>
            </a:r>
            <a:r>
              <a:rPr lang="ko-KR" altLang="en-US" sz="1100"/>
              <a:t>과목 상태</a:t>
            </a:r>
            <a:r>
              <a:rPr lang="en-US" altLang="ko-KR" sz="1100"/>
              <a:t>]                     [ </a:t>
            </a:r>
            <a:r>
              <a:rPr lang="ko-KR" altLang="en-US" sz="1100"/>
              <a:t>과정명</a:t>
            </a:r>
            <a:r>
              <a:rPr lang="en-US" altLang="ko-KR" sz="1100"/>
              <a:t>]                                 [</a:t>
            </a:r>
            <a:r>
              <a:rPr lang="ko-KR" altLang="en-US" sz="1100"/>
              <a:t>과정 시작일</a:t>
            </a:r>
            <a:r>
              <a:rPr lang="en-US" altLang="ko-KR" sz="1100"/>
              <a:t>]      [</a:t>
            </a:r>
            <a:r>
              <a:rPr lang="ko-KR" altLang="en-US" sz="1100"/>
              <a:t>과정 종료일</a:t>
            </a:r>
            <a:r>
              <a:rPr lang="en-US" altLang="ko-KR" sz="1100"/>
              <a:t>]   [</a:t>
            </a:r>
            <a:r>
              <a:rPr lang="ko-KR" altLang="en-US" sz="1100"/>
              <a:t>과정 상태</a:t>
            </a:r>
            <a:r>
              <a:rPr lang="en-US" altLang="ko-KR" sz="1100"/>
              <a:t>]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390508" y="1305150"/>
            <a:ext cx="11673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398128" y="2326230"/>
            <a:ext cx="11673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390508" y="978447"/>
            <a:ext cx="11673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36228" y="767900"/>
            <a:ext cx="136127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(3) </a:t>
            </a:r>
            <a:r>
              <a:rPr lang="ko-KR" altLang="en-US" sz="1400"/>
              <a:t>배점 조회 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317803" y="3808495"/>
            <a:ext cx="10456709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1        </a:t>
            </a:r>
            <a:r>
              <a:rPr lang="ko-KR" altLang="en-US" sz="1100"/>
              <a:t>웹 애플리케이션 응용 </a:t>
            </a:r>
            <a:r>
              <a:rPr lang="en-US" altLang="ko-KR" sz="1100"/>
              <a:t>SW </a:t>
            </a:r>
            <a:r>
              <a:rPr lang="ko-KR" altLang="en-US" sz="1100"/>
              <a:t>실무 개발자 양성 과정       </a:t>
            </a:r>
            <a:r>
              <a:rPr lang="en-US" altLang="ko-KR" sz="1100"/>
              <a:t>2020-07-01       2020-12-02      </a:t>
            </a:r>
            <a:r>
              <a:rPr lang="ko-KR" altLang="en-US" sz="1100"/>
              <a:t>자바          </a:t>
            </a:r>
            <a:r>
              <a:rPr lang="en-US" altLang="ko-KR" sz="1100"/>
              <a:t>2020-07-01      2020-07-14         40     40      40</a:t>
            </a:r>
          </a:p>
          <a:p>
            <a:pPr lvl="0">
              <a:defRPr/>
            </a:pPr>
            <a:r>
              <a:rPr lang="en-US" altLang="ko-KR" sz="1100"/>
              <a:t>..</a:t>
            </a:r>
          </a:p>
          <a:p>
            <a:pPr lvl="0">
              <a:defRPr/>
            </a:pPr>
            <a:r>
              <a:rPr lang="en-US" altLang="ko-KR" sz="1100"/>
              <a:t>…</a:t>
            </a:r>
          </a:p>
          <a:p>
            <a:pPr lvl="0">
              <a:defRPr/>
            </a:pPr>
            <a:r>
              <a:rPr lang="en-US" altLang="ko-KR" sz="1100"/>
              <a:t>12      </a:t>
            </a:r>
            <a:r>
              <a:rPr lang="ko-KR" altLang="en-US" sz="1100"/>
              <a:t>웹 애플리케이션 응용 </a:t>
            </a:r>
            <a:r>
              <a:rPr lang="en-US" altLang="ko-KR" sz="1100"/>
              <a:t>SW </a:t>
            </a:r>
            <a:r>
              <a:rPr lang="ko-KR" altLang="en-US" sz="1100"/>
              <a:t>실무 개발자 양성 과정        </a:t>
            </a:r>
            <a:r>
              <a:rPr lang="en-US" altLang="ko-KR" sz="1100"/>
              <a:t>2020-07-01       2020-12-02      </a:t>
            </a:r>
            <a:r>
              <a:rPr lang="ko-KR" altLang="en-US" sz="1100"/>
              <a:t>자료구조    </a:t>
            </a:r>
            <a:r>
              <a:rPr lang="en-US" altLang="ko-KR" sz="1100"/>
              <a:t>2020-11-25      2020-12-01          20     40     40</a:t>
            </a:r>
          </a:p>
          <a:p>
            <a:pPr lvl="0">
              <a:defRPr/>
            </a:pPr>
            <a:r>
              <a:rPr lang="en-US" altLang="ko-KR" sz="1100"/>
              <a:t>11      </a:t>
            </a:r>
            <a:r>
              <a:rPr lang="ko-KR" altLang="en-US" sz="1100"/>
              <a:t>웹 애플리케이션 응용 </a:t>
            </a:r>
            <a:r>
              <a:rPr lang="en-US" altLang="ko-KR" sz="1100"/>
              <a:t>SW </a:t>
            </a:r>
            <a:r>
              <a:rPr lang="ko-KR" altLang="en-US" sz="1100"/>
              <a:t>실무 개발자 양성 과정        </a:t>
            </a:r>
            <a:r>
              <a:rPr lang="en-US" altLang="ko-KR" sz="1100"/>
              <a:t>2020-07-01       2020-12-02      </a:t>
            </a:r>
            <a:r>
              <a:rPr lang="ko-KR" altLang="en-US" sz="1100"/>
              <a:t>네트워크    </a:t>
            </a:r>
            <a:r>
              <a:rPr lang="en-US" altLang="ko-KR" sz="1100"/>
              <a:t>2020-11-18      2020-11-24          40     10     50</a:t>
            </a:r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200357" y="3598469"/>
            <a:ext cx="11673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214817" y="4660682"/>
            <a:ext cx="11673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    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436228" y="3080666"/>
            <a:ext cx="136127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(3) </a:t>
            </a:r>
            <a:r>
              <a:rPr lang="ko-KR" altLang="en-US" sz="1400"/>
              <a:t>배점 출력 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200357" y="3295726"/>
            <a:ext cx="11673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174938" y="3454600"/>
            <a:ext cx="1059136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[</a:t>
            </a:r>
            <a:r>
              <a:rPr lang="ko-KR" altLang="en-US" sz="1100"/>
              <a:t>과목번호</a:t>
            </a:r>
            <a:r>
              <a:rPr lang="en-US" altLang="ko-KR" sz="1100"/>
              <a:t>] 		[</a:t>
            </a:r>
            <a:r>
              <a:rPr lang="ko-KR" altLang="en-US" sz="1100"/>
              <a:t>과정명</a:t>
            </a:r>
            <a:r>
              <a:rPr lang="en-US" altLang="ko-KR" sz="1100"/>
              <a:t>]   		     [</a:t>
            </a:r>
            <a:r>
              <a:rPr lang="ko-KR" altLang="en-US" sz="1100"/>
              <a:t>과정 시작일</a:t>
            </a:r>
            <a:r>
              <a:rPr lang="en-US" altLang="ko-KR" sz="1100"/>
              <a:t>]       [</a:t>
            </a:r>
            <a:r>
              <a:rPr lang="ko-KR" altLang="en-US" sz="1100"/>
              <a:t>과정 종료일</a:t>
            </a:r>
            <a:r>
              <a:rPr lang="en-US" altLang="ko-KR" sz="1100"/>
              <a:t>]     [</a:t>
            </a:r>
            <a:r>
              <a:rPr lang="ko-KR" altLang="en-US" sz="1100"/>
              <a:t>과목명</a:t>
            </a:r>
            <a:r>
              <a:rPr lang="en-US" altLang="ko-KR" sz="1100"/>
              <a:t>]    [</a:t>
            </a:r>
            <a:r>
              <a:rPr lang="ko-KR" altLang="en-US" sz="1100"/>
              <a:t>과목 시작일</a:t>
            </a:r>
            <a:r>
              <a:rPr lang="en-US" altLang="ko-KR" sz="1100"/>
              <a:t>]      [</a:t>
            </a:r>
            <a:r>
              <a:rPr lang="ko-KR" altLang="en-US" sz="1100"/>
              <a:t>과목 종료일</a:t>
            </a:r>
            <a:r>
              <a:rPr lang="en-US" altLang="ko-KR" sz="1100"/>
              <a:t>]   [</a:t>
            </a:r>
            <a:r>
              <a:rPr lang="ko-KR" altLang="en-US" sz="1100"/>
              <a:t>출석</a:t>
            </a:r>
            <a:r>
              <a:rPr lang="en-US" altLang="ko-KR" sz="1100"/>
              <a:t>] [</a:t>
            </a:r>
            <a:r>
              <a:rPr lang="ko-KR" altLang="en-US" sz="1100"/>
              <a:t>필기</a:t>
            </a:r>
            <a:r>
              <a:rPr lang="en-US" altLang="ko-KR" sz="1100"/>
              <a:t>] [</a:t>
            </a:r>
            <a:r>
              <a:rPr lang="ko-KR" altLang="en-US" sz="1100"/>
              <a:t>실기</a:t>
            </a:r>
            <a:r>
              <a:rPr lang="en-US" altLang="ko-KR" sz="1100"/>
              <a:t>]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09285" y="1624257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시험 및 성적 관리</a:t>
            </a:r>
          </a:p>
          <a:p>
            <a:pPr lvl="0">
              <a:defRPr/>
            </a:pPr>
            <a:r>
              <a:rPr lang="en-US" altLang="ko-KR" sz="5400" b="1"/>
              <a:t>3.</a:t>
            </a:r>
            <a:r>
              <a:rPr lang="ko-KR" altLang="en-US" sz="5400" b="1"/>
              <a:t>성적 정보 조회 및 입력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5409" y="5046357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334833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3000" b="1"/>
              <a:t>교사 &gt; 성적 조회 교육생 선택</a:t>
            </a:r>
            <a:endParaRPr sz="3000"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15600" y="1347100"/>
            <a:ext cx="11360800" cy="495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arenBoth"/>
              <a:defRPr/>
            </a:pPr>
            <a:r>
              <a:rPr lang="en" sz="1200">
                <a:solidFill>
                  <a:srgbClr val="000000"/>
                </a:solidFill>
              </a:rPr>
              <a:t>수강한 교육생 정보 목록 출력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000000"/>
                </a:solidFill>
              </a:rPr>
              <a:t>(2)	원하는 교육생 번호 선택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701533" y="1809733"/>
            <a:ext cx="10069200" cy="276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[번호] [학생이름] [수강상태] [필기성적] [실기성적] [출결성적] [중도포기날짜]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117	  염지보	   진행중		28		49		0		null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118	  조온시	   진행중		5		31		6		 null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…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141	  여홍예	   진행중		21		43		6		null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142	  안비형	   진행중		null		null		null		null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01533" y="5440333"/>
            <a:ext cx="78376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-------------------------------------------------------------------------------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학생번호 선택: 142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15600" y="334833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교사 &gt; 성적 조회 과목선택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 b="1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15600" y="1347100"/>
            <a:ext cx="11360800" cy="495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arenBoth"/>
              <a:defRPr/>
            </a:pPr>
            <a:r>
              <a:rPr lang="en" sz="1200">
                <a:solidFill>
                  <a:srgbClr val="000000"/>
                </a:solidFill>
              </a:rPr>
              <a:t>수강 끝난 과목목록 출력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000000"/>
                </a:solidFill>
              </a:rPr>
              <a:t>(2)	원하는 과목 번호 선택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701533" y="1809733"/>
            <a:ext cx="7837600" cy="3075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[과정명] : Java&amp;JavaScript library을 활용한 반응형 웹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[과정 시작종료일] : 2020-11-02 ~ 2021-04-19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[강의실] : 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[과목번호] : 51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[과목명] : JDBC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[교재명] : SQL활용 모듈 교재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[필기/실기/출결 배점] : 30 / 50 / 20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[성적등록여부] : 미등록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701533" y="5440333"/>
            <a:ext cx="78376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---------------------------------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과목번호 선택: 51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5600" y="334833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교사 &gt; 성적 수정(등록)</a:t>
            </a:r>
            <a:endParaRPr sz="3000" b="1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15600" y="1098433"/>
            <a:ext cx="11360800" cy="5664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arenBoth"/>
              <a:defRPr/>
            </a:pPr>
            <a:r>
              <a:rPr lang="en" sz="1200">
                <a:solidFill>
                  <a:srgbClr val="000000"/>
                </a:solidFill>
              </a:rPr>
              <a:t>교육생 성적 수정(등록) 선택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rgbClr val="000000"/>
                </a:solidFill>
              </a:rPr>
              <a:t>(2)	필기/실기/출결 성적 입력, 성공or실패 결과 출력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01533" y="1809733"/>
            <a:ext cx="7837600" cy="1986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1. 성적 등록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2. 성적 삭제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0. 메뉴로 돌아가기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선택(번호) : 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701533" y="4367933"/>
            <a:ext cx="7837600" cy="1986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[성적 등록하기]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필기 성적 입력 : 20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실기 성적 입력 : 20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출결 성적 입력 : 20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성적 입력 성공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15600" y="334833"/>
            <a:ext cx="11360800" cy="76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교사 &gt; 성적 수정(삭제)</a:t>
            </a:r>
            <a:endParaRPr sz="3000" b="1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415600" y="1347100"/>
            <a:ext cx="11360800" cy="495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arenBoth"/>
              <a:defRPr/>
            </a:pPr>
            <a:r>
              <a:rPr lang="en" sz="1200">
                <a:solidFill>
                  <a:srgbClr val="000000"/>
                </a:solidFill>
              </a:rPr>
              <a:t>교육생 성적 수정(삭제) 선택</a:t>
            </a:r>
            <a:r>
              <a:rPr lang="ko-KR" altLang="en-US" sz="1200">
                <a:solidFill>
                  <a:srgbClr val="000000"/>
                </a:solidFill>
              </a:rPr>
              <a:t>		</a:t>
            </a:r>
            <a:r>
              <a:rPr lang="en" sz="1200">
                <a:solidFill>
                  <a:schemeClr val="dk1"/>
                </a:solidFill>
              </a:rPr>
              <a:t>(2)	필기/실기/출결 성적 입력, 성공or실패 결과 출력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76238" y="2029399"/>
            <a:ext cx="4095600" cy="4803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1. 성적 등록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2. 성적 삭제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0. 메뉴로 돌아가기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선택(번호) : 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[성적 삭제하기]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1. 필기 점수 삭제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2. 실기 점수 삭제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2. 출결 점수 삭제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0. 메뉴로 돌아가기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</a:rPr>
              <a:t>선택(번호) 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096000" y="1928547"/>
            <a:ext cx="4095600" cy="4803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[성적 삭제하기]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1. 필기 점수 삭제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2. 실기 점수 삭제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2. 출결 점수 삭제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0. 메뉴로 돌아가기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선택(번호) : 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필기점수 삭제 성공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선택(번호) : 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실기점수 삭제 성공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--------------------------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선택(번호) : 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출결점수 삭제 성공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09285" y="1647209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강의 평가 조회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5921" y="342217"/>
            <a:ext cx="623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교사 </a:t>
            </a:r>
            <a:r>
              <a:rPr lang="en-US" altLang="ko-KR" sz="2000" b="1"/>
              <a:t>&gt; 4. </a:t>
            </a:r>
            <a:r>
              <a:rPr lang="ko-KR" altLang="en-US" sz="2000" b="1"/>
              <a:t>강의 평가 조회</a:t>
            </a:r>
            <a:endParaRPr lang="en-US" altLang="ko-KR" sz="2000" b="1"/>
          </a:p>
        </p:txBody>
      </p:sp>
      <p:sp>
        <p:nvSpPr>
          <p:cNvPr id="3" name="TextBox 2"/>
          <p:cNvSpPr txBox="1"/>
          <p:nvPr/>
        </p:nvSpPr>
        <p:spPr>
          <a:xfrm>
            <a:off x="5040385" y="1346111"/>
            <a:ext cx="138691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강의 평가 조회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70160" y="1346111"/>
            <a:ext cx="1087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96954" y="1744089"/>
            <a:ext cx="1087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0160" y="1744089"/>
            <a:ext cx="992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200"/>
              <a:t>진행과정 평가 조회</a:t>
            </a:r>
          </a:p>
          <a:p>
            <a:pPr marL="342900" indent="-342900">
              <a:buAutoNum type="arabicPeriod"/>
              <a:defRPr/>
            </a:pPr>
            <a:r>
              <a:rPr lang="ko-KR" altLang="en-US" sz="1200"/>
              <a:t>과거 평가 조회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71118" y="2299769"/>
            <a:ext cx="1087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0160" y="2406477"/>
            <a:ext cx="6351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선택 </a:t>
            </a:r>
            <a:r>
              <a:rPr lang="en-US" altLang="ko-KR" sz="1200"/>
              <a:t>: 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706073" y="3873216"/>
            <a:ext cx="10779853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1       </a:t>
            </a:r>
            <a:r>
              <a:rPr lang="ko-KR" altLang="en-US" sz="1050"/>
              <a:t>자바       </a:t>
            </a:r>
            <a:r>
              <a:rPr lang="en-US" altLang="ko-KR" sz="1050"/>
              <a:t>2020-07-01     2020-07-14    </a:t>
            </a:r>
            <a:r>
              <a:rPr lang="ko-KR" altLang="en-US" sz="1050"/>
              <a:t>과목종료     웹 애플리케이션 응용 </a:t>
            </a:r>
            <a:r>
              <a:rPr lang="en-US" altLang="ko-KR" sz="1050"/>
              <a:t>SW </a:t>
            </a:r>
            <a:r>
              <a:rPr lang="ko-KR" altLang="en-US" sz="1050"/>
              <a:t>실무 개발자 양성 과정     </a:t>
            </a:r>
            <a:r>
              <a:rPr lang="en-US" altLang="ko-KR" sz="1050"/>
              <a:t>2020-07-01     2020-12-02 30     </a:t>
            </a:r>
            <a:r>
              <a:rPr lang="ko-KR" altLang="en-US" sz="1050"/>
              <a:t>강의종료    김진석     </a:t>
            </a:r>
            <a:r>
              <a:rPr lang="en-US" altLang="ko-KR" sz="1050"/>
              <a:t>2.88</a:t>
            </a:r>
          </a:p>
          <a:p>
            <a:pPr lvl="0">
              <a:defRPr/>
            </a:pPr>
            <a:r>
              <a:rPr lang="en-US" altLang="ko-KR" sz="1050"/>
              <a:t>2       </a:t>
            </a:r>
            <a:r>
              <a:rPr lang="ko-KR" altLang="en-US" sz="1050"/>
              <a:t>오라클    </a:t>
            </a:r>
            <a:r>
              <a:rPr lang="en-US" altLang="ko-KR" sz="1050"/>
              <a:t>2020-07-15     2020-07-28    </a:t>
            </a:r>
            <a:r>
              <a:rPr lang="ko-KR" altLang="en-US" sz="1050"/>
              <a:t>과목종료     웹 애플리케이션 응용 </a:t>
            </a:r>
            <a:r>
              <a:rPr lang="en-US" altLang="ko-KR" sz="1050"/>
              <a:t>SW </a:t>
            </a:r>
            <a:r>
              <a:rPr lang="ko-KR" altLang="en-US" sz="1050"/>
              <a:t>실무 개발자 양성 과정     </a:t>
            </a:r>
            <a:r>
              <a:rPr lang="en-US" altLang="ko-KR" sz="1050"/>
              <a:t>2020-07-01     2020-12-02 30     </a:t>
            </a:r>
            <a:r>
              <a:rPr lang="ko-KR" altLang="en-US" sz="1050"/>
              <a:t>강의종료    김진석     </a:t>
            </a:r>
            <a:r>
              <a:rPr lang="en-US" altLang="ko-KR" sz="1050"/>
              <a:t>2.89</a:t>
            </a:r>
          </a:p>
          <a:p>
            <a:pPr lvl="0">
              <a:defRPr/>
            </a:pPr>
            <a:r>
              <a:rPr lang="en-US" altLang="ko-KR" sz="1050"/>
              <a:t>..</a:t>
            </a:r>
          </a:p>
          <a:p>
            <a:pPr lvl="0">
              <a:defRPr/>
            </a:pPr>
            <a:r>
              <a:rPr lang="en-US" altLang="ko-KR" sz="1050"/>
              <a:t>.. </a:t>
            </a:r>
          </a:p>
          <a:p>
            <a:pPr lvl="0">
              <a:defRPr/>
            </a:pPr>
            <a:r>
              <a:rPr lang="en-US" altLang="ko-KR" sz="1050"/>
              <a:t>12     </a:t>
            </a:r>
            <a:r>
              <a:rPr lang="ko-KR" altLang="en-US" sz="1050"/>
              <a:t>자료구조  </a:t>
            </a:r>
            <a:r>
              <a:rPr lang="en-US" altLang="ko-KR" sz="1050"/>
              <a:t>2020-11-25      2020-12-01    </a:t>
            </a:r>
            <a:r>
              <a:rPr lang="ko-KR" altLang="en-US" sz="1050"/>
              <a:t>과목종료     웹 애플리케이션 응용 </a:t>
            </a:r>
            <a:r>
              <a:rPr lang="en-US" altLang="ko-KR" sz="1050"/>
              <a:t>SW </a:t>
            </a:r>
            <a:r>
              <a:rPr lang="ko-KR" altLang="en-US" sz="1050"/>
              <a:t>실무 개발자 양성 과정     </a:t>
            </a:r>
            <a:r>
              <a:rPr lang="en-US" altLang="ko-KR" sz="1050"/>
              <a:t>2020-07-01     2020-12-02 30     </a:t>
            </a:r>
            <a:r>
              <a:rPr lang="ko-KR" altLang="en-US" sz="1050"/>
              <a:t>강의종료    김진석    </a:t>
            </a:r>
            <a:r>
              <a:rPr lang="en-US" altLang="ko-KR" sz="1050"/>
              <a:t>3.08</a:t>
            </a:r>
            <a:endParaRPr lang="ko-KR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470264" y="3340549"/>
            <a:ext cx="118722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</a:t>
            </a:r>
          </a:p>
          <a:p>
            <a:pPr lvl="0">
              <a:defRPr/>
            </a:pPr>
            <a:r>
              <a:rPr lang="en-US" altLang="ko-KR" sz="1100"/>
              <a:t>[</a:t>
            </a:r>
            <a:r>
              <a:rPr lang="ko-KR" altLang="en-US" sz="1100"/>
              <a:t>과목번호</a:t>
            </a:r>
            <a:r>
              <a:rPr lang="en-US" altLang="ko-KR" sz="1100"/>
              <a:t>] [</a:t>
            </a:r>
            <a:r>
              <a:rPr lang="ko-KR" altLang="en-US" sz="1100"/>
              <a:t>과목명</a:t>
            </a:r>
            <a:r>
              <a:rPr lang="en-US" altLang="ko-KR" sz="1100"/>
              <a:t>] [</a:t>
            </a:r>
            <a:r>
              <a:rPr lang="ko-KR" altLang="en-US" sz="1100"/>
              <a:t>과목 시작일</a:t>
            </a:r>
            <a:r>
              <a:rPr lang="en-US" altLang="ko-KR" sz="1100"/>
              <a:t>]  [</a:t>
            </a:r>
            <a:r>
              <a:rPr lang="ko-KR" altLang="en-US" sz="1100"/>
              <a:t>과목종료일</a:t>
            </a:r>
            <a:r>
              <a:rPr lang="en-US" altLang="ko-KR" sz="1100"/>
              <a:t>]     [</a:t>
            </a:r>
            <a:r>
              <a:rPr lang="ko-KR" altLang="en-US" sz="1100"/>
              <a:t>과목상태</a:t>
            </a:r>
            <a:r>
              <a:rPr lang="en-US" altLang="ko-KR" sz="1100"/>
              <a:t>]                              [</a:t>
            </a:r>
            <a:r>
              <a:rPr lang="ko-KR" altLang="en-US" sz="1100"/>
              <a:t>과정명</a:t>
            </a:r>
            <a:r>
              <a:rPr lang="en-US" altLang="ko-KR" sz="1100"/>
              <a:t>]                       [</a:t>
            </a:r>
            <a:r>
              <a:rPr lang="ko-KR" altLang="en-US" sz="1100"/>
              <a:t>과정 시작일</a:t>
            </a:r>
            <a:r>
              <a:rPr lang="en-US" altLang="ko-KR" sz="1100"/>
              <a:t>]  [</a:t>
            </a:r>
            <a:r>
              <a:rPr lang="ko-KR" altLang="en-US" sz="1100"/>
              <a:t>과정 종료일</a:t>
            </a:r>
            <a:r>
              <a:rPr lang="en-US" altLang="ko-KR" sz="1100"/>
              <a:t>]    [</a:t>
            </a:r>
            <a:r>
              <a:rPr lang="ko-KR" altLang="en-US" sz="1100"/>
              <a:t>과정 상태</a:t>
            </a:r>
            <a:r>
              <a:rPr lang="en-US" altLang="ko-KR" sz="1100"/>
              <a:t>]    [</a:t>
            </a:r>
            <a:r>
              <a:rPr lang="ko-KR" altLang="en-US" sz="1100"/>
              <a:t>교사</a:t>
            </a:r>
            <a:r>
              <a:rPr lang="en-US" altLang="ko-KR" sz="1100"/>
              <a:t>]     [</a:t>
            </a:r>
            <a:r>
              <a:rPr lang="ko-KR" altLang="en-US" sz="1100"/>
              <a:t>평점</a:t>
            </a:r>
            <a:r>
              <a:rPr lang="en-US" altLang="ko-KR" sz="1100"/>
              <a:t>]</a:t>
            </a:r>
          </a:p>
          <a:p>
            <a:pPr lvl="0">
              <a:defRPr/>
            </a:pPr>
            <a:r>
              <a:rPr lang="en-US" altLang="ko-KR" sz="110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</a:t>
            </a:r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470264" y="4675127"/>
            <a:ext cx="11673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>
                <a:latin typeface="+mj-lt"/>
                <a:ea typeface="D2Coding"/>
              </a:rPr>
              <a:t>------------------------------------------------------------------------------------------------------------------------------------------------------------------------------------------------------------    </a:t>
            </a:r>
            <a:endParaRPr lang="ko-KR" altLang="en-US" sz="1050"/>
          </a:p>
        </p:txBody>
      </p:sp>
      <p:sp>
        <p:nvSpPr>
          <p:cNvPr id="13" name="TextBox 12"/>
          <p:cNvSpPr txBox="1"/>
          <p:nvPr/>
        </p:nvSpPr>
        <p:spPr>
          <a:xfrm>
            <a:off x="470264" y="2940168"/>
            <a:ext cx="20826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(1) </a:t>
            </a:r>
            <a:r>
              <a:rPr lang="ko-KR" altLang="en-US"/>
              <a:t>강의 평가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3. 화면설계 - 교육생 메인"/>
          <p:cNvSpPr txBox="1"/>
          <p:nvPr/>
        </p:nvSpPr>
        <p:spPr>
          <a:xfrm>
            <a:off x="1911184" y="273050"/>
            <a:ext cx="6500179" cy="558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/>
              <a:t>3. 화면설계 - 교육생 메인</a:t>
            </a:r>
          </a:p>
        </p:txBody>
      </p:sp>
      <p:sp>
        <p:nvSpPr>
          <p:cNvPr id="169" name="◼︎◼︎◼︎◼︎◼︎◼︎◼︎◼︎◼︎◼︎◼︎◼︎◼︎◼︎◼︎◼︎◼︎◼︎◼︎…"/>
          <p:cNvSpPr txBox="1"/>
          <p:nvPr/>
        </p:nvSpPr>
        <p:spPr>
          <a:xfrm>
            <a:off x="1680813" y="1020890"/>
            <a:ext cx="7776966" cy="1549142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400" dirty="0"/>
              <a:t>================================</a:t>
            </a:r>
            <a:endParaRPr lang="ko-KR" altLang="en-US" sz="2400" dirty="0"/>
          </a:p>
          <a:p>
            <a:pPr algn="ctr">
              <a:defRPr sz="2500"/>
            </a:pPr>
            <a:r>
              <a:rPr lang="ko-KR" altLang="en-US" sz="2300" dirty="0" smtClean="0"/>
              <a:t>✲                  </a:t>
            </a:r>
            <a:r>
              <a:rPr lang="ko-KR" altLang="en-US" sz="2300" dirty="0"/>
              <a:t>쌍용교육센터                 ✲</a:t>
            </a:r>
          </a:p>
          <a:p>
            <a:pPr algn="ctr">
              <a:defRPr sz="2500"/>
            </a:pPr>
            <a:r>
              <a:rPr lang="ko-KR" altLang="en-US" sz="2300" dirty="0"/>
              <a:t>✲    </a:t>
            </a:r>
            <a:r>
              <a:rPr lang="ko-KR" altLang="en-US" sz="2300" dirty="0" smtClean="0"/>
              <a:t>                </a:t>
            </a:r>
            <a:r>
              <a:rPr lang="ko-KR" altLang="en-US" sz="2300" dirty="0"/>
              <a:t>교 육 생 메 인          </a:t>
            </a:r>
            <a:r>
              <a:rPr lang="ko-KR" altLang="en-US" sz="2300" dirty="0" smtClean="0"/>
              <a:t>       </a:t>
            </a:r>
            <a:r>
              <a:rPr lang="ko-KR" altLang="en-US" sz="2300" dirty="0"/>
              <a:t>✲</a:t>
            </a:r>
          </a:p>
          <a:p>
            <a:pPr algn="ctr">
              <a:defRPr sz="3000"/>
            </a:pPr>
            <a:r>
              <a:rPr lang="en-US" altLang="ko-KR" sz="2400" dirty="0"/>
              <a:t>================================</a:t>
            </a:r>
            <a:endParaRPr lang="ko-KR" altLang="en-US" sz="2400" dirty="0"/>
          </a:p>
        </p:txBody>
      </p:sp>
      <p:sp>
        <p:nvSpPr>
          <p:cNvPr id="170" name="출결 조회 및 입력…"/>
          <p:cNvSpPr txBox="1"/>
          <p:nvPr/>
        </p:nvSpPr>
        <p:spPr>
          <a:xfrm>
            <a:off x="2585034" y="4111625"/>
            <a:ext cx="7647768" cy="20256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100"/>
              <a:t>출결 조회 및 입력</a:t>
            </a:r>
          </a:p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100"/>
              <a:t>성적 조회</a:t>
            </a:r>
          </a:p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100"/>
              <a:t>강의 평가</a:t>
            </a:r>
          </a:p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100"/>
              <a:t>개인 정보 조회 및 수정</a:t>
            </a:r>
          </a:p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100"/>
              <a:t>구인 정보 조회</a:t>
            </a:r>
          </a:p>
          <a:p>
            <a:pPr algn="l">
              <a:defRPr sz="2500"/>
            </a:pPr>
            <a:r>
              <a:rPr lang="ko-KR" altLang="en-US" sz="2100"/>
              <a:t>00. 종료</a:t>
            </a:r>
          </a:p>
        </p:txBody>
      </p:sp>
      <p:sp>
        <p:nvSpPr>
          <p:cNvPr id="171" name="✲  원하는 메뉴번호를 입력해주세요.…"/>
          <p:cNvSpPr txBox="1"/>
          <p:nvPr/>
        </p:nvSpPr>
        <p:spPr>
          <a:xfrm>
            <a:off x="2585034" y="6026150"/>
            <a:ext cx="7021932" cy="8064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300" dirty="0"/>
              <a:t> ✲  원하는 </a:t>
            </a:r>
            <a:r>
              <a:rPr lang="ko-KR" altLang="en-US" sz="2300" dirty="0" err="1"/>
              <a:t>메뉴번호를</a:t>
            </a:r>
            <a:r>
              <a:rPr lang="ko-KR" altLang="en-US" sz="2300" dirty="0"/>
              <a:t> 입력해주세요.</a:t>
            </a:r>
          </a:p>
          <a:p>
            <a:pPr algn="l">
              <a:defRPr sz="2500"/>
            </a:pPr>
            <a:r>
              <a:rPr lang="ko-KR" altLang="en-US" sz="2300" dirty="0" smtClean="0"/>
              <a:t>▶</a:t>
            </a:r>
            <a:endParaRPr lang="ko-KR" altLang="en-US" sz="2300" dirty="0"/>
          </a:p>
        </p:txBody>
      </p:sp>
      <p:sp>
        <p:nvSpPr>
          <p:cNvPr id="172" name="안녕하세요, 안민담님!…"/>
          <p:cNvSpPr txBox="1"/>
          <p:nvPr/>
        </p:nvSpPr>
        <p:spPr>
          <a:xfrm>
            <a:off x="740116" y="2749550"/>
            <a:ext cx="11451884" cy="13779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100"/>
              <a:t>안녕하세요, 안민담님!</a:t>
            </a:r>
          </a:p>
          <a:p>
            <a:pPr marL="317500" indent="-317500" algn="l">
              <a:buSzPct val="123000"/>
              <a:buFont typeface="Helvetica Neue"/>
              <a:buChar char="✲"/>
              <a:defRPr sz="2500"/>
            </a:pPr>
            <a:r>
              <a:rPr lang="ko-KR" altLang="en-US" sz="2100"/>
              <a:t>Java&amp;JavaScript library을 활용한 반응형 웹(20/11/02 ~ 21/04/19)</a:t>
            </a:r>
          </a:p>
          <a:p>
            <a:pPr marL="317500" indent="-317500" algn="l">
              <a:buSzPct val="123000"/>
              <a:buFont typeface="Helvetica Neue"/>
              <a:buChar char="✲"/>
              <a:defRPr sz="2500"/>
            </a:pPr>
            <a:r>
              <a:rPr lang="ko-KR" altLang="en-US" sz="2100"/>
              <a:t> 강의실 : 5강의실</a:t>
            </a:r>
          </a:p>
          <a:p>
            <a:pPr marL="317500" indent="-317500" algn="l">
              <a:buSzPct val="123000"/>
              <a:buFont typeface="Helvetica Neue"/>
              <a:buChar char="✲"/>
              <a:defRPr sz="2500"/>
            </a:pPr>
            <a:r>
              <a:rPr lang="ko-KR" altLang="en-US" sz="2100"/>
              <a:t>출석률 : ■■■■■□□□□□□□□□□□□□□□   25.4%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4. 화면설계 - 교육생 메인 - 출결 조회 및 입력"/>
          <p:cNvSpPr txBox="1"/>
          <p:nvPr/>
        </p:nvSpPr>
        <p:spPr>
          <a:xfrm>
            <a:off x="1911185" y="263525"/>
            <a:ext cx="7523463" cy="558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/>
              <a:t>4. 화면설계 - 교육생 메인 - 출결 조회 및 입력</a:t>
            </a:r>
          </a:p>
        </p:txBody>
      </p:sp>
      <p:sp>
        <p:nvSpPr>
          <p:cNvPr id="175" name="◼︎◼︎◼︎◼︎◼︎◼︎◼︎◼︎◼︎◼︎◼︎◼︎◼︎◼︎◼︎◼︎◼︎◼︎◼︎…"/>
          <p:cNvSpPr txBox="1"/>
          <p:nvPr/>
        </p:nvSpPr>
        <p:spPr>
          <a:xfrm>
            <a:off x="1885693" y="1111606"/>
            <a:ext cx="8420613" cy="1764586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800" dirty="0"/>
              <a:t>================================</a:t>
            </a:r>
            <a:endParaRPr lang="ko-KR" altLang="en-US" sz="2800" dirty="0"/>
          </a:p>
          <a:p>
            <a:pPr algn="ctr">
              <a:defRPr sz="3000"/>
            </a:pPr>
            <a:r>
              <a:rPr lang="ko-KR" altLang="en-US" sz="2500" dirty="0" smtClean="0"/>
              <a:t>✲                       </a:t>
            </a:r>
            <a:r>
              <a:rPr lang="ko-KR" altLang="en-US" sz="2500" dirty="0"/>
              <a:t>쌍용교육센터          </a:t>
            </a:r>
            <a:r>
              <a:rPr lang="ko-KR" altLang="en-US" sz="2500" dirty="0" smtClean="0"/>
              <a:t>            </a:t>
            </a:r>
            <a:r>
              <a:rPr lang="ko-KR" altLang="en-US" sz="2500" dirty="0"/>
              <a:t>✲</a:t>
            </a:r>
          </a:p>
          <a:p>
            <a:pPr algn="ctr">
              <a:defRPr sz="3000"/>
            </a:pPr>
            <a:r>
              <a:rPr lang="ko-KR" altLang="en-US" sz="2500" dirty="0"/>
              <a:t>✲         </a:t>
            </a:r>
            <a:r>
              <a:rPr lang="ko-KR" altLang="en-US" sz="2500" dirty="0" smtClean="0"/>
              <a:t>          </a:t>
            </a:r>
            <a:r>
              <a:rPr lang="ko-KR" altLang="en-US" sz="2500" dirty="0"/>
              <a:t>출 결 조 회 및 관 리    </a:t>
            </a:r>
            <a:r>
              <a:rPr lang="ko-KR" altLang="en-US" sz="2500" dirty="0" smtClean="0"/>
              <a:t>            </a:t>
            </a:r>
            <a:r>
              <a:rPr lang="ko-KR" altLang="en-US" sz="2500" dirty="0"/>
              <a:t>✲</a:t>
            </a:r>
          </a:p>
          <a:p>
            <a:pPr algn="ctr">
              <a:defRPr sz="3000"/>
            </a:pPr>
            <a:r>
              <a:rPr lang="en-US" altLang="ko-KR" sz="2800" dirty="0"/>
              <a:t>================================</a:t>
            </a:r>
            <a:endParaRPr lang="ko-KR" altLang="en-US" sz="2800" dirty="0"/>
          </a:p>
        </p:txBody>
      </p:sp>
      <p:sp>
        <p:nvSpPr>
          <p:cNvPr id="176" name="출결 현황 조회…"/>
          <p:cNvSpPr txBox="1"/>
          <p:nvPr/>
        </p:nvSpPr>
        <p:spPr>
          <a:xfrm>
            <a:off x="4240234" y="3187700"/>
            <a:ext cx="3711532" cy="14446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533400" indent="-533400">
              <a:buSzPct val="100000"/>
              <a:buAutoNum type="arabicPeriod"/>
              <a:defRPr sz="3000"/>
            </a:pPr>
            <a:r>
              <a:rPr lang="ko-KR" altLang="en-US" sz="2200"/>
              <a:t>출결 현황 조회</a:t>
            </a:r>
          </a:p>
          <a:p>
            <a:pPr marL="533400" indent="-533400">
              <a:buSzPct val="100000"/>
              <a:buAutoNum type="arabicPeriod"/>
              <a:defRPr sz="3000"/>
            </a:pPr>
            <a:r>
              <a:rPr lang="ko-KR" altLang="en-US" sz="2200"/>
              <a:t>출결 입력</a:t>
            </a:r>
          </a:p>
          <a:p>
            <a:pPr marL="533400" indent="-533400">
              <a:buSzPct val="100000"/>
              <a:buAutoNum type="arabicPeriod"/>
              <a:defRPr sz="3000"/>
            </a:pPr>
            <a:r>
              <a:rPr lang="ko-KR" altLang="en-US" sz="2200"/>
              <a:t>뒤로가기</a:t>
            </a:r>
          </a:p>
          <a:p>
            <a:pPr>
              <a:defRPr sz="3000"/>
            </a:pPr>
            <a:r>
              <a:rPr lang="ko-KR" altLang="en-US" sz="2200"/>
              <a:t>00. 종료</a:t>
            </a:r>
          </a:p>
        </p:txBody>
      </p:sp>
      <p:sp>
        <p:nvSpPr>
          <p:cNvPr id="177" name="✲  원하는 메뉴번호를 입력해주세요.…"/>
          <p:cNvSpPr txBox="1"/>
          <p:nvPr/>
        </p:nvSpPr>
        <p:spPr>
          <a:xfrm>
            <a:off x="2757352" y="4940300"/>
            <a:ext cx="6677296" cy="863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 sz="2500" dirty="0"/>
              <a:t> ✲  원하는 </a:t>
            </a:r>
            <a:r>
              <a:rPr lang="ko-KR" altLang="en-US" sz="2500" dirty="0" err="1"/>
              <a:t>메뉴번호를</a:t>
            </a:r>
            <a:r>
              <a:rPr lang="ko-KR" altLang="en-US" sz="2500" dirty="0"/>
              <a:t> 입력해주세요.</a:t>
            </a:r>
          </a:p>
          <a:p>
            <a:pPr algn="l">
              <a:defRPr sz="3000"/>
            </a:pPr>
            <a:r>
              <a:rPr lang="ko-KR" altLang="en-US" sz="2500" dirty="0" smtClean="0"/>
              <a:t>▶</a:t>
            </a:r>
            <a:endParaRPr lang="ko-KR" alt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과정관리 메인 </a:t>
            </a:r>
            <a:r>
              <a:rPr lang="en-US" altLang="ko-KR"/>
              <a:t>– </a:t>
            </a:r>
            <a:r>
              <a:rPr lang="ko-KR" altLang="en-US"/>
              <a:t>과정수정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1992276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수정할 과정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과정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575" y="2874048"/>
            <a:ext cx="11101181" cy="18245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선택한 과정 정보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번호</a:t>
            </a:r>
            <a:r>
              <a:rPr lang="en-US" altLang="ko-KR" sz="2000">
                <a:solidFill>
                  <a:schemeClr val="tx1"/>
                </a:solidFill>
              </a:rPr>
              <a:t> : 1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과정명 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>
                <a:solidFill>
                  <a:schemeClr val="tx1"/>
                </a:solidFill>
              </a:rPr>
              <a:t>웹 어플리케이션 응용 </a:t>
            </a:r>
            <a:r>
              <a:rPr lang="en-US" altLang="ko-KR" sz="2000">
                <a:solidFill>
                  <a:schemeClr val="tx1"/>
                </a:solidFill>
              </a:rPr>
              <a:t>SW </a:t>
            </a:r>
            <a:r>
              <a:rPr lang="ko-KR" altLang="en-US" sz="2000">
                <a:solidFill>
                  <a:schemeClr val="tx1"/>
                </a:solidFill>
              </a:rPr>
              <a:t>실무 개발자 양성과정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과정기간 </a:t>
            </a:r>
            <a:r>
              <a:rPr lang="en-US" altLang="ko-KR" sz="2000">
                <a:solidFill>
                  <a:schemeClr val="tx1"/>
                </a:solidFill>
              </a:rPr>
              <a:t>: 22</a:t>
            </a:r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614575" y="4711099"/>
            <a:ext cx="10803092" cy="19288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 sz="2000"/>
          </a:p>
          <a:p>
            <a:pPr algn="l">
              <a:defRPr/>
            </a:pPr>
            <a:r>
              <a:rPr lang="en-US" altLang="ko-KR" sz="2000"/>
              <a:t>[</a:t>
            </a:r>
            <a:r>
              <a:rPr lang="ko-KR" altLang="en-US" sz="2000"/>
              <a:t>수정 사항 입력</a:t>
            </a:r>
            <a:r>
              <a:rPr lang="en-US" altLang="ko-KR" sz="2000"/>
              <a:t>]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2000"/>
              <a:t>수정할 과정명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2000"/>
              <a:t>수정할 과정기간 </a:t>
            </a:r>
            <a:r>
              <a:rPr lang="en-US" altLang="ko-KR" sz="2000"/>
              <a:t>(</a:t>
            </a:r>
            <a:r>
              <a:rPr lang="ko-KR" altLang="en-US" sz="2000"/>
              <a:t>단위 </a:t>
            </a:r>
            <a:r>
              <a:rPr lang="en-US" altLang="ko-KR" sz="2000"/>
              <a:t>: </a:t>
            </a:r>
            <a:r>
              <a:rPr lang="ko-KR" altLang="en-US" sz="2000"/>
              <a:t>주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5. 화면설계 - 교육생 메인 - 출결 조회 및 입력 - 출결 현황 조회"/>
          <p:cNvSpPr txBox="1"/>
          <p:nvPr/>
        </p:nvSpPr>
        <p:spPr>
          <a:xfrm>
            <a:off x="1348866" y="263525"/>
            <a:ext cx="10711994" cy="558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/>
              <a:t>5. 화면설계 - 교육생 메인 - 출결 조회 및 입력 - 출결 현황 조회</a:t>
            </a:r>
          </a:p>
        </p:txBody>
      </p:sp>
      <p:sp>
        <p:nvSpPr>
          <p:cNvPr id="180" name="◼︎◼︎◼︎◼︎◼︎◼︎◼︎◼︎◼︎◼︎◼︎◼︎◼︎◼︎◼︎◼︎◼︎◼︎◼︎…"/>
          <p:cNvSpPr txBox="1"/>
          <p:nvPr/>
        </p:nvSpPr>
        <p:spPr>
          <a:xfrm>
            <a:off x="1941473" y="1352907"/>
            <a:ext cx="8309053" cy="1764586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800" dirty="0"/>
              <a:t>================================</a:t>
            </a:r>
            <a:endParaRPr lang="ko-KR" altLang="en-US" sz="2800" dirty="0"/>
          </a:p>
          <a:p>
            <a:pPr algn="ctr">
              <a:defRPr sz="3000"/>
            </a:pPr>
            <a:r>
              <a:rPr lang="ko-KR" altLang="en-US" sz="2500" dirty="0" smtClean="0"/>
              <a:t>✲                       </a:t>
            </a:r>
            <a:r>
              <a:rPr lang="ko-KR" altLang="en-US" sz="2500" dirty="0"/>
              <a:t>쌍용교육센터         </a:t>
            </a:r>
            <a:r>
              <a:rPr lang="ko-KR" altLang="en-US" sz="2500" dirty="0" smtClean="0"/>
              <a:t>             </a:t>
            </a:r>
            <a:r>
              <a:rPr lang="ko-KR" altLang="en-US" sz="2500" dirty="0"/>
              <a:t>✲</a:t>
            </a:r>
          </a:p>
          <a:p>
            <a:pPr algn="ctr">
              <a:defRPr sz="3000"/>
            </a:pPr>
            <a:r>
              <a:rPr lang="ko-KR" altLang="en-US" sz="2500" dirty="0"/>
              <a:t>✲          </a:t>
            </a:r>
            <a:r>
              <a:rPr lang="ko-KR" altLang="en-US" sz="2500" dirty="0" smtClean="0"/>
              <a:t>               </a:t>
            </a:r>
            <a:r>
              <a:rPr lang="ko-KR" altLang="en-US" sz="2500" dirty="0"/>
              <a:t>출 결 조 회            </a:t>
            </a:r>
            <a:r>
              <a:rPr lang="ko-KR" altLang="en-US" sz="2500" dirty="0" smtClean="0"/>
              <a:t>              </a:t>
            </a:r>
            <a:r>
              <a:rPr lang="ko-KR" altLang="en-US" sz="2500" dirty="0"/>
              <a:t>✲</a:t>
            </a:r>
          </a:p>
          <a:p>
            <a:pPr algn="ctr">
              <a:defRPr sz="3000"/>
            </a:pPr>
            <a:r>
              <a:rPr lang="en-US" altLang="ko-KR" sz="2800" dirty="0"/>
              <a:t>================================</a:t>
            </a:r>
            <a:endParaRPr lang="ko-KR" altLang="en-US" sz="2800" dirty="0"/>
          </a:p>
        </p:txBody>
      </p:sp>
      <p:sp>
        <p:nvSpPr>
          <p:cNvPr id="181" name="전체 출결 조회…"/>
          <p:cNvSpPr txBox="1"/>
          <p:nvPr/>
        </p:nvSpPr>
        <p:spPr>
          <a:xfrm>
            <a:off x="4240234" y="3429000"/>
            <a:ext cx="3711532" cy="1625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533400" indent="-533400" algn="l">
              <a:buSzPct val="100000"/>
              <a:buAutoNum type="arabicPeriod"/>
              <a:defRPr sz="3000"/>
            </a:pPr>
            <a:r>
              <a:rPr lang="ko-KR" altLang="en-US" sz="2500"/>
              <a:t>전체 출결 조회</a:t>
            </a:r>
          </a:p>
          <a:p>
            <a:pPr marL="533400" indent="-533400" algn="l">
              <a:buSzPct val="100000"/>
              <a:buAutoNum type="arabicPeriod"/>
              <a:defRPr sz="3000"/>
            </a:pPr>
            <a:r>
              <a:rPr lang="ko-KR" altLang="en-US" sz="2500"/>
              <a:t>월별 조회</a:t>
            </a:r>
          </a:p>
          <a:p>
            <a:pPr marL="533400" indent="-533400" algn="l">
              <a:buSzPct val="100000"/>
              <a:buAutoNum type="arabicPeriod"/>
              <a:defRPr sz="3000"/>
            </a:pPr>
            <a:r>
              <a:rPr lang="ko-KR" altLang="en-US" sz="2500"/>
              <a:t>일별 조회</a:t>
            </a:r>
          </a:p>
          <a:p>
            <a:pPr algn="l">
              <a:defRPr sz="3000"/>
            </a:pPr>
            <a:r>
              <a:rPr lang="ko-KR" altLang="en-US" sz="2500"/>
              <a:t>00. 종료</a:t>
            </a:r>
          </a:p>
        </p:txBody>
      </p:sp>
      <p:sp>
        <p:nvSpPr>
          <p:cNvPr id="182" name="✲  원하는 메뉴번호를 입력해주세요.…"/>
          <p:cNvSpPr txBox="1"/>
          <p:nvPr/>
        </p:nvSpPr>
        <p:spPr>
          <a:xfrm>
            <a:off x="2986870" y="5054600"/>
            <a:ext cx="6218260" cy="863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 sz="2500" dirty="0"/>
              <a:t> ✲  원하는 </a:t>
            </a:r>
            <a:r>
              <a:rPr lang="ko-KR" altLang="en-US" sz="2500" dirty="0" err="1"/>
              <a:t>메뉴번호를</a:t>
            </a:r>
            <a:r>
              <a:rPr lang="ko-KR" altLang="en-US" sz="2500" dirty="0"/>
              <a:t> 입력해주세요.</a:t>
            </a:r>
          </a:p>
          <a:p>
            <a:pPr algn="l">
              <a:defRPr sz="3000"/>
            </a:pPr>
            <a:r>
              <a:rPr lang="ko-KR" altLang="en-US" sz="2500" dirty="0" smtClean="0"/>
              <a:t>▶</a:t>
            </a:r>
            <a:endParaRPr lang="ko-KR" alt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6. 화면설계 - 교육생 메인 - 출결 조회 및 입력 - 출결 현황 조회 - 전체 출결 조회"/>
          <p:cNvSpPr txBox="1"/>
          <p:nvPr/>
        </p:nvSpPr>
        <p:spPr>
          <a:xfrm>
            <a:off x="729166" y="320674"/>
            <a:ext cx="11118844" cy="482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 sz="2500"/>
              <a:t>6. 화면설계 - 교육생 메인 - 출결 조회 및 입력 - 출결 현황 조회 - 전체 출결 조회</a:t>
            </a:r>
          </a:p>
        </p:txBody>
      </p:sp>
      <p:sp>
        <p:nvSpPr>
          <p:cNvPr id="185" name="◼︎◼︎◼︎◼︎◼︎◼︎◼︎◼︎◼︎◼︎◼︎◼︎◼︎◼︎◼︎◼︎◼︎◼︎◼︎…"/>
          <p:cNvSpPr txBox="1"/>
          <p:nvPr/>
        </p:nvSpPr>
        <p:spPr>
          <a:xfrm>
            <a:off x="2855405" y="1063525"/>
            <a:ext cx="6481189" cy="1333698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2000" dirty="0" smtClean="0"/>
              <a:t>✲                  </a:t>
            </a:r>
            <a:r>
              <a:rPr lang="ko-KR" altLang="en-US" sz="2000" dirty="0"/>
              <a:t>쌍용교육센터                 ✲</a:t>
            </a:r>
          </a:p>
          <a:p>
            <a:pPr algn="ctr">
              <a:defRPr sz="2500"/>
            </a:pPr>
            <a:r>
              <a:rPr lang="ko-KR" altLang="en-US" sz="2000" dirty="0"/>
              <a:t>✲               전 체 출 결 조 회               ✲</a:t>
            </a:r>
          </a:p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</p:txBody>
      </p:sp>
      <p:sp>
        <p:nvSpPr>
          <p:cNvPr id="186" name="이전목록…"/>
          <p:cNvSpPr txBox="1"/>
          <p:nvPr/>
        </p:nvSpPr>
        <p:spPr>
          <a:xfrm>
            <a:off x="3341991" y="4826000"/>
            <a:ext cx="4777704" cy="1320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000"/>
              <a:t>이전목록</a:t>
            </a:r>
          </a:p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000"/>
              <a:t>다음목록</a:t>
            </a:r>
          </a:p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000"/>
              <a:t>뒤로가기</a:t>
            </a:r>
          </a:p>
          <a:p>
            <a:pPr algn="l">
              <a:defRPr sz="2500"/>
            </a:pPr>
            <a:r>
              <a:rPr lang="ko-KR" altLang="en-US" sz="2000"/>
              <a:t>00. 종료</a:t>
            </a:r>
          </a:p>
        </p:txBody>
      </p:sp>
      <p:sp>
        <p:nvSpPr>
          <p:cNvPr id="187" name="✲  원하는 메뉴번호를 입력해주세요.…"/>
          <p:cNvSpPr txBox="1"/>
          <p:nvPr/>
        </p:nvSpPr>
        <p:spPr>
          <a:xfrm>
            <a:off x="3341991" y="6146800"/>
            <a:ext cx="5508018" cy="711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000" dirty="0"/>
              <a:t> ✲  원하는 </a:t>
            </a:r>
            <a:r>
              <a:rPr lang="ko-KR" altLang="en-US" sz="2000" dirty="0" err="1"/>
              <a:t>메뉴번호를</a:t>
            </a:r>
            <a:r>
              <a:rPr lang="ko-KR" altLang="en-US" sz="2000" dirty="0"/>
              <a:t> 입력해주세요.</a:t>
            </a:r>
          </a:p>
          <a:p>
            <a:pPr algn="l">
              <a:defRPr sz="2500"/>
            </a:pPr>
            <a:r>
              <a:rPr lang="ko-KR" altLang="en-US" sz="2000" dirty="0" smtClean="0"/>
              <a:t>▶</a:t>
            </a:r>
            <a:endParaRPr lang="ko-KR" altLang="en-US" sz="2000" dirty="0"/>
          </a:p>
        </p:txBody>
      </p:sp>
      <p:sp>
        <p:nvSpPr>
          <p:cNvPr id="188" name="✲  과정명 : Java&amp;JavaScript library을 활용한 반응형 웹…"/>
          <p:cNvSpPr txBox="1"/>
          <p:nvPr/>
        </p:nvSpPr>
        <p:spPr>
          <a:xfrm>
            <a:off x="1195826" y="2540000"/>
            <a:ext cx="10355616" cy="11112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200"/>
              <a:t>✲  과정명 : Java&amp;JavaScript library을 활용한 반응형 웹</a:t>
            </a:r>
          </a:p>
          <a:p>
            <a:pPr marL="250657" indent="-250657" algn="l">
              <a:buSzPct val="100000"/>
              <a:buChar char="✲"/>
              <a:defRPr sz="2500"/>
            </a:pPr>
            <a:r>
              <a:rPr lang="ko-KR" altLang="en-US" sz="2200"/>
              <a:t> 출석률 : ■■■■■□□□□□□□□□□□□□□□   25.4%</a:t>
            </a:r>
          </a:p>
          <a:p>
            <a:pPr marL="250657" indent="-250657" algn="l">
              <a:buSzPct val="100000"/>
              <a:buChar char="✲"/>
              <a:defRPr sz="2500"/>
            </a:pPr>
            <a:r>
              <a:rPr lang="ko-KR" altLang="en-US" sz="2200"/>
              <a:t> 정상 : 43회 / 지각 : 0회 / 조퇴 : 0회 / 외출 : 0회 / 병가 : 0회 / 기타 : 0회</a:t>
            </a:r>
          </a:p>
        </p:txBody>
      </p:sp>
      <p:sp>
        <p:nvSpPr>
          <p:cNvPr id="189" name="[출석일]                    [입실시간]                    [퇴실시간]                    [상태]…"/>
          <p:cNvSpPr txBox="1"/>
          <p:nvPr/>
        </p:nvSpPr>
        <p:spPr>
          <a:xfrm>
            <a:off x="1195826" y="3759200"/>
            <a:ext cx="10534806" cy="1625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000"/>
              <a:t>[출석일]                    [입실시간]                    [퇴실시간]                    [상태]</a:t>
            </a:r>
          </a:p>
          <a:p>
            <a:pPr algn="l">
              <a:defRPr sz="2500"/>
            </a:pPr>
            <a:r>
              <a:rPr lang="ko-KR" altLang="en-US" sz="2000"/>
              <a:t>2020-11-02             09:00:00                    18:00:00                     정상</a:t>
            </a:r>
          </a:p>
          <a:p>
            <a:pPr algn="l">
              <a:defRPr sz="2500"/>
            </a:pPr>
            <a:r>
              <a:rPr lang="ko-KR" altLang="en-US" sz="2000"/>
              <a:t>2020-11-03             09:00:00                    18:00:00                     정상</a:t>
            </a:r>
          </a:p>
          <a:p>
            <a:pPr lvl="2" indent="914400" algn="l">
              <a:defRPr sz="2500"/>
            </a:pPr>
            <a:r>
              <a:rPr lang="ko-KR" altLang="en-US" sz="2000"/>
              <a:t>.                           .                                 .                              .</a:t>
            </a:r>
          </a:p>
          <a:p>
            <a:pPr lvl="2" indent="914400" algn="l">
              <a:defRPr sz="2500"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7. 화면설계 - 교육생 메인 - 출결 조회 및 입력 - 출결 현황 조회 - 출결월별조회"/>
          <p:cNvSpPr txBox="1"/>
          <p:nvPr/>
        </p:nvSpPr>
        <p:spPr>
          <a:xfrm>
            <a:off x="912781" y="330200"/>
            <a:ext cx="10223723" cy="4540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 sz="2300"/>
              <a:t>7. 화면설계 - 교육생 메인 - 출결 조회 및 입력 - 출결 현황 조회 - 출결월별조회</a:t>
            </a:r>
          </a:p>
        </p:txBody>
      </p:sp>
      <p:sp>
        <p:nvSpPr>
          <p:cNvPr id="192" name="◼︎◼︎◼︎◼︎◼︎◼︎◼︎◼︎◼︎◼︎◼︎◼︎◼︎◼︎◼︎◼︎◼︎◼︎◼︎…"/>
          <p:cNvSpPr txBox="1"/>
          <p:nvPr/>
        </p:nvSpPr>
        <p:spPr>
          <a:xfrm>
            <a:off x="2772574" y="1271659"/>
            <a:ext cx="6504138" cy="1333698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2000" dirty="0" smtClean="0"/>
              <a:t>✲                  </a:t>
            </a:r>
            <a:r>
              <a:rPr lang="ko-KR" altLang="en-US" sz="2000" dirty="0"/>
              <a:t>쌍용교육센터                 ✲</a:t>
            </a:r>
          </a:p>
          <a:p>
            <a:pPr algn="ctr">
              <a:defRPr sz="2500"/>
            </a:pPr>
            <a:r>
              <a:rPr lang="ko-KR" altLang="en-US" sz="2000" dirty="0"/>
              <a:t>✲                  출결월별조회                  ✲</a:t>
            </a:r>
          </a:p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</p:txBody>
      </p:sp>
      <p:sp>
        <p:nvSpPr>
          <p:cNvPr id="193" name="✲  조회를 원하는 년도를 입력해주세요.…"/>
          <p:cNvSpPr txBox="1"/>
          <p:nvPr/>
        </p:nvSpPr>
        <p:spPr>
          <a:xfrm>
            <a:off x="2926335" y="3292245"/>
            <a:ext cx="6339329" cy="150177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300"/>
              <a:t> ✲  조회를 원하는 년도를 입력해주세요.</a:t>
            </a:r>
          </a:p>
          <a:p>
            <a:pPr marL="317500" indent="-317500" algn="l">
              <a:buSzPct val="123000"/>
              <a:buChar char="▶"/>
              <a:defRPr sz="2500"/>
            </a:pPr>
            <a:r>
              <a:rPr lang="ko-KR" altLang="en-US" sz="2300"/>
              <a:t> 2020</a:t>
            </a:r>
          </a:p>
          <a:p>
            <a:pPr algn="l">
              <a:defRPr sz="2500"/>
            </a:pPr>
            <a:r>
              <a:rPr lang="ko-KR" altLang="en-US" sz="2300"/>
              <a:t>✲  조회를 원하는 달을 입력해주세요.</a:t>
            </a:r>
          </a:p>
          <a:p>
            <a:pPr marL="317500" indent="-317500" algn="l">
              <a:buSzPct val="123000"/>
              <a:buChar char="▶"/>
              <a:defRPr sz="2500"/>
            </a:pPr>
            <a:r>
              <a:rPr lang="ko-KR" altLang="en-US" sz="2300"/>
              <a:t> 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7. 화면설계 - 교육생 메인 - 출결 조회 및 입력 - 출결 현황 조회 - 출결월별조회"/>
          <p:cNvSpPr txBox="1"/>
          <p:nvPr/>
        </p:nvSpPr>
        <p:spPr>
          <a:xfrm>
            <a:off x="1096396" y="320675"/>
            <a:ext cx="10407336" cy="4540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 sz="2300"/>
              <a:t>7. 화면설계 - 교육생 메인 - 출결 조회 및 입력 - 출결 현황 조회 - 출결월별조회</a:t>
            </a:r>
          </a:p>
        </p:txBody>
      </p:sp>
      <p:sp>
        <p:nvSpPr>
          <p:cNvPr id="196" name="◼︎◼︎◼︎◼︎◼︎◼︎◼︎◼︎◼︎◼︎◼︎◼︎◼︎◼︎◼︎◼︎◼︎◼︎◼︎…"/>
          <p:cNvSpPr txBox="1"/>
          <p:nvPr/>
        </p:nvSpPr>
        <p:spPr>
          <a:xfrm>
            <a:off x="2855407" y="1073049"/>
            <a:ext cx="6481186" cy="1333698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2000" dirty="0" smtClean="0"/>
              <a:t>✲                  </a:t>
            </a:r>
            <a:r>
              <a:rPr lang="ko-KR" altLang="en-US" sz="2000" dirty="0"/>
              <a:t>쌍용교육센터                 ✲</a:t>
            </a:r>
          </a:p>
          <a:p>
            <a:pPr algn="ctr">
              <a:defRPr sz="2500"/>
            </a:pPr>
            <a:r>
              <a:rPr lang="ko-KR" altLang="en-US" sz="2000" dirty="0"/>
              <a:t>✲                  출결월별조회                 ✲</a:t>
            </a:r>
          </a:p>
          <a:p>
            <a:pPr algn="ctr">
              <a:defRPr sz="3000"/>
            </a:pPr>
            <a:r>
              <a:rPr lang="en-US" altLang="ko-KR" sz="2000" dirty="0" smtClean="0"/>
              <a:t>================================</a:t>
            </a:r>
            <a:endParaRPr lang="ko-KR" altLang="en-US" sz="2000" dirty="0"/>
          </a:p>
        </p:txBody>
      </p:sp>
      <p:sp>
        <p:nvSpPr>
          <p:cNvPr id="197" name="이전목록…"/>
          <p:cNvSpPr txBox="1"/>
          <p:nvPr/>
        </p:nvSpPr>
        <p:spPr>
          <a:xfrm>
            <a:off x="3684196" y="4975225"/>
            <a:ext cx="4823607" cy="1320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000"/>
              <a:t>이전목록</a:t>
            </a:r>
          </a:p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000"/>
              <a:t>다음목록</a:t>
            </a:r>
          </a:p>
          <a:p>
            <a:pPr marL="533400" indent="-533400" algn="l">
              <a:buSzPct val="100000"/>
              <a:buAutoNum type="arabicPeriod"/>
              <a:defRPr sz="2500"/>
            </a:pPr>
            <a:r>
              <a:rPr lang="ko-KR" altLang="en-US" sz="2000"/>
              <a:t>뒤로가기</a:t>
            </a:r>
          </a:p>
          <a:p>
            <a:pPr algn="l">
              <a:defRPr sz="2500"/>
            </a:pPr>
            <a:r>
              <a:rPr lang="ko-KR" altLang="en-US" sz="2000"/>
              <a:t>00. 종료</a:t>
            </a:r>
          </a:p>
        </p:txBody>
      </p:sp>
      <p:sp>
        <p:nvSpPr>
          <p:cNvPr id="198" name="✲  원하는 메뉴번호를 입력해주세요.…"/>
          <p:cNvSpPr txBox="1"/>
          <p:nvPr/>
        </p:nvSpPr>
        <p:spPr>
          <a:xfrm>
            <a:off x="3594460" y="6146800"/>
            <a:ext cx="5003079" cy="711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000" dirty="0"/>
              <a:t> ✲  원하는 </a:t>
            </a:r>
            <a:r>
              <a:rPr lang="ko-KR" altLang="en-US" sz="2000" dirty="0" err="1"/>
              <a:t>메뉴번호를</a:t>
            </a:r>
            <a:r>
              <a:rPr lang="ko-KR" altLang="en-US" sz="2000" dirty="0"/>
              <a:t> 입력해주세요.</a:t>
            </a:r>
          </a:p>
          <a:p>
            <a:pPr algn="l">
              <a:defRPr sz="2500"/>
            </a:pPr>
            <a:r>
              <a:rPr lang="ko-KR" altLang="en-US" sz="2000" dirty="0" smtClean="0"/>
              <a:t>▶</a:t>
            </a:r>
            <a:endParaRPr lang="ko-KR" altLang="en-US" sz="2000" dirty="0"/>
          </a:p>
        </p:txBody>
      </p:sp>
      <p:sp>
        <p:nvSpPr>
          <p:cNvPr id="199" name="✲ 2020년 12월 ✲"/>
          <p:cNvSpPr txBox="1"/>
          <p:nvPr/>
        </p:nvSpPr>
        <p:spPr>
          <a:xfrm>
            <a:off x="4741594" y="2603500"/>
            <a:ext cx="2708812" cy="3873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>
              <a:defRPr/>
            </a:pPr>
            <a:r>
              <a:rPr lang="ko-KR" altLang="en-US" sz="1900"/>
              <a:t>✲ 2020년 12월 ✲</a:t>
            </a:r>
          </a:p>
        </p:txBody>
      </p:sp>
      <p:sp>
        <p:nvSpPr>
          <p:cNvPr id="200" name="——————————————————————————————————————…"/>
          <p:cNvSpPr txBox="1"/>
          <p:nvPr/>
        </p:nvSpPr>
        <p:spPr>
          <a:xfrm>
            <a:off x="1777655" y="2797175"/>
            <a:ext cx="8636690" cy="21780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1700"/>
              <a:t>——————————————————————————————————————</a:t>
            </a:r>
          </a:p>
          <a:p>
            <a:pPr algn="l">
              <a:defRPr sz="2500"/>
            </a:pPr>
            <a:r>
              <a:rPr lang="ko-KR" altLang="en-US" sz="1700"/>
              <a:t>[일]                 [월]                 [화]                 [수]                 [목]                 [금]                 [토]</a:t>
            </a:r>
          </a:p>
          <a:p>
            <a:pPr algn="l">
              <a:defRPr sz="2500"/>
            </a:pPr>
            <a:r>
              <a:rPr lang="ko-KR" altLang="en-US" sz="1700"/>
              <a:t>——————————————————————————————————————</a:t>
            </a:r>
          </a:p>
          <a:p>
            <a:pPr algn="l">
              <a:defRPr sz="2500"/>
            </a:pPr>
            <a:r>
              <a:rPr lang="ko-KR" altLang="en-US" sz="1700"/>
              <a:t>                                        1일 / 정상      2일 / 정상          3일 / 정상       4일 / 정상       5일</a:t>
            </a:r>
          </a:p>
          <a:p>
            <a:pPr algn="l">
              <a:defRPr sz="2500"/>
            </a:pPr>
            <a:r>
              <a:rPr lang="ko-KR" altLang="en-US" sz="1700"/>
              <a:t>6일            7일 / 정상        8일 / 정상      9일 / 정상         10일 / 정상     11일 / 정상      12일</a:t>
            </a:r>
          </a:p>
          <a:p>
            <a:pPr algn="l">
              <a:defRPr sz="2500"/>
            </a:pPr>
            <a:r>
              <a:rPr lang="ko-KR" altLang="en-US" sz="1700"/>
              <a:t>13일         14일 / 정상     15일 / 정상     16일 / 정상        17일 / 정상     18일 / 정상      19일</a:t>
            </a:r>
          </a:p>
          <a:p>
            <a:pPr algn="l">
              <a:defRPr sz="2500"/>
            </a:pPr>
            <a:r>
              <a:rPr lang="ko-KR" altLang="en-US" sz="1700"/>
              <a:t> .                       .                    .                     .                       .                     .                 .</a:t>
            </a:r>
          </a:p>
          <a:p>
            <a:pPr algn="l">
              <a:defRPr sz="2500"/>
            </a:pPr>
            <a:r>
              <a:rPr lang="ko-KR" altLang="en-US" sz="1700"/>
              <a:t> .                       .                    .                     .                       .                     .                 .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8. 화면설계 - 교육생 메인 - 출결 조회 및 입력 - 출결 현황 조회 - 출결일별조회"/>
          <p:cNvSpPr txBox="1"/>
          <p:nvPr/>
        </p:nvSpPr>
        <p:spPr>
          <a:xfrm>
            <a:off x="1394769" y="330200"/>
            <a:ext cx="9879445" cy="4540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 sz="2300"/>
              <a:t>8. 화면설계 - 교육생 메인 - 출결 조회 및 입력 - 출결 현황 조회 - 출결일별조회</a:t>
            </a:r>
          </a:p>
        </p:txBody>
      </p:sp>
      <p:sp>
        <p:nvSpPr>
          <p:cNvPr id="203" name="◼︎◼︎◼︎◼︎◼︎◼︎◼︎◼︎◼︎◼︎◼︎◼︎◼︎◼︎◼︎◼︎◼︎◼︎◼︎…"/>
          <p:cNvSpPr txBox="1"/>
          <p:nvPr/>
        </p:nvSpPr>
        <p:spPr>
          <a:xfrm>
            <a:off x="2884096" y="1365150"/>
            <a:ext cx="6423807" cy="1333698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2000" dirty="0" smtClean="0"/>
              <a:t>✲                  </a:t>
            </a:r>
            <a:r>
              <a:rPr lang="ko-KR" altLang="en-US" sz="2000" dirty="0"/>
              <a:t>쌍용교육센터                 ✲</a:t>
            </a:r>
          </a:p>
          <a:p>
            <a:pPr algn="ctr">
              <a:defRPr sz="2500"/>
            </a:pPr>
            <a:r>
              <a:rPr lang="ko-KR" altLang="en-US" sz="2000" dirty="0"/>
              <a:t>✲                  출결일별조회                  ✲</a:t>
            </a:r>
          </a:p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</p:txBody>
      </p:sp>
      <p:sp>
        <p:nvSpPr>
          <p:cNvPr id="204" name="✲  조회를 원하는 년도를 입력해주세요.…"/>
          <p:cNvSpPr txBox="1"/>
          <p:nvPr/>
        </p:nvSpPr>
        <p:spPr>
          <a:xfrm>
            <a:off x="2981061" y="3835400"/>
            <a:ext cx="6229878" cy="19304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000"/>
              <a:t> ✲  조회를 원하는 년도를 입력해주세요.</a:t>
            </a:r>
          </a:p>
          <a:p>
            <a:pPr marL="317500" indent="-317500" algn="l">
              <a:buSzPct val="123000"/>
              <a:buChar char="▶"/>
              <a:defRPr sz="2500"/>
            </a:pPr>
            <a:r>
              <a:rPr lang="ko-KR" altLang="en-US" sz="2000"/>
              <a:t> 2020</a:t>
            </a:r>
          </a:p>
          <a:p>
            <a:pPr algn="l">
              <a:defRPr sz="2500"/>
            </a:pPr>
            <a:r>
              <a:rPr lang="ko-KR" altLang="en-US" sz="2000"/>
              <a:t>✲  조회를 원하는 달을 입력해주세요.</a:t>
            </a:r>
          </a:p>
          <a:p>
            <a:pPr marL="317500" indent="-317500" algn="l">
              <a:buSzPct val="123000"/>
              <a:buChar char="▶"/>
              <a:defRPr sz="2500"/>
            </a:pPr>
            <a:r>
              <a:rPr lang="ko-KR" altLang="en-US" sz="2000"/>
              <a:t> 12</a:t>
            </a:r>
          </a:p>
          <a:p>
            <a:pPr marL="317500" indent="-317500" algn="l">
              <a:buSzPct val="123000"/>
              <a:buFont typeface="Helvetica Neue"/>
              <a:buChar char="✲"/>
              <a:defRPr sz="2500"/>
            </a:pPr>
            <a:r>
              <a:rPr lang="ko-KR" altLang="en-US" sz="2000"/>
              <a:t> 조회를 원하는 일을 입력해주세요.</a:t>
            </a:r>
          </a:p>
          <a:p>
            <a:pPr marL="317500" indent="-317500" algn="l">
              <a:buSzPct val="123000"/>
              <a:buChar char="▶"/>
              <a:defRPr sz="2500"/>
            </a:pPr>
            <a:r>
              <a:rPr lang="ko-KR" altLang="en-US" sz="2000"/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8. 화면설계 - 교육생 메인 - 출결 조회 및 입력 - 출결 현황 조회 - 출결일별조회"/>
          <p:cNvSpPr txBox="1"/>
          <p:nvPr/>
        </p:nvSpPr>
        <p:spPr>
          <a:xfrm>
            <a:off x="1073443" y="330200"/>
            <a:ext cx="10154867" cy="4540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 sz="2300"/>
              <a:t>8. 화면설계 - 교육생 메인 - 출결 조회 및 입력 - 출결 현황 조회 - 출결일별조회</a:t>
            </a:r>
          </a:p>
        </p:txBody>
      </p:sp>
      <p:sp>
        <p:nvSpPr>
          <p:cNvPr id="207" name="◼︎◼︎◼︎◼︎◼︎◼︎◼︎◼︎◼︎◼︎◼︎◼︎◼︎◼︎◼︎◼︎◼︎◼︎◼︎…"/>
          <p:cNvSpPr txBox="1"/>
          <p:nvPr/>
        </p:nvSpPr>
        <p:spPr>
          <a:xfrm>
            <a:off x="2792885" y="1796949"/>
            <a:ext cx="6606230" cy="1333698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2000" dirty="0" smtClean="0"/>
              <a:t>✲                  </a:t>
            </a:r>
            <a:r>
              <a:rPr lang="ko-KR" altLang="en-US" sz="2000" dirty="0"/>
              <a:t>쌍용교육센터                 ✲</a:t>
            </a:r>
          </a:p>
          <a:p>
            <a:pPr algn="ctr">
              <a:defRPr sz="2500"/>
            </a:pPr>
            <a:r>
              <a:rPr lang="ko-KR" altLang="en-US" sz="2000" dirty="0"/>
              <a:t>✲                  출결일별조회                  ✲</a:t>
            </a:r>
          </a:p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</p:txBody>
      </p:sp>
      <p:sp>
        <p:nvSpPr>
          <p:cNvPr id="208" name="[출석일]                    [입실시간]                    [퇴실시간]                    [상태]…"/>
          <p:cNvSpPr txBox="1"/>
          <p:nvPr/>
        </p:nvSpPr>
        <p:spPr>
          <a:xfrm>
            <a:off x="2125374" y="3578110"/>
            <a:ext cx="7941251" cy="711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000"/>
              <a:t>[출석일]                    [입실시간]                    [퇴실시간]                    [상태]</a:t>
            </a:r>
          </a:p>
          <a:p>
            <a:pPr algn="l">
              <a:defRPr sz="2500"/>
            </a:pPr>
            <a:r>
              <a:rPr lang="ko-KR" altLang="en-US" sz="2000"/>
              <a:t>2020-12-15             09:00:00                    18:00:00                     정상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9. 화면설계 - 교육생 메인 - 출결 조회 및 입력 - 출결 입력"/>
          <p:cNvSpPr txBox="1"/>
          <p:nvPr/>
        </p:nvSpPr>
        <p:spPr>
          <a:xfrm>
            <a:off x="1911185" y="339725"/>
            <a:ext cx="8525288" cy="482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 sz="2500"/>
              <a:t>9. 화면설계 - 교육생 메인 - 출결 조회 및 입력 - 출결 입력</a:t>
            </a:r>
          </a:p>
        </p:txBody>
      </p:sp>
      <p:sp>
        <p:nvSpPr>
          <p:cNvPr id="211" name="◼︎◼︎◼︎◼︎◼︎◼︎◼︎◼︎◼︎◼︎◼︎◼︎◼︎◼︎◼︎◼︎◼︎◼︎◼︎…"/>
          <p:cNvSpPr txBox="1"/>
          <p:nvPr/>
        </p:nvSpPr>
        <p:spPr>
          <a:xfrm>
            <a:off x="2337392" y="1614128"/>
            <a:ext cx="7517216" cy="1518364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400" dirty="0"/>
              <a:t>================================</a:t>
            </a:r>
            <a:endParaRPr lang="ko-KR" altLang="en-US" sz="2400" dirty="0"/>
          </a:p>
          <a:p>
            <a:pPr algn="ctr">
              <a:defRPr sz="2500"/>
            </a:pPr>
            <a:r>
              <a:rPr lang="ko-KR" altLang="en-US" sz="2200" dirty="0" smtClean="0"/>
              <a:t>✲                       </a:t>
            </a:r>
            <a:r>
              <a:rPr lang="ko-KR" altLang="en-US" sz="2200" dirty="0"/>
              <a:t>쌍용교육센터         </a:t>
            </a:r>
            <a:r>
              <a:rPr lang="ko-KR" altLang="en-US" sz="2200" dirty="0" smtClean="0"/>
              <a:t>          </a:t>
            </a:r>
            <a:r>
              <a:rPr lang="ko-KR" altLang="en-US" sz="2200" dirty="0"/>
              <a:t>✲</a:t>
            </a:r>
          </a:p>
          <a:p>
            <a:pPr algn="ctr">
              <a:defRPr sz="2500"/>
            </a:pPr>
            <a:r>
              <a:rPr lang="ko-KR" altLang="en-US" sz="2200" dirty="0"/>
              <a:t>✲      </a:t>
            </a:r>
            <a:r>
              <a:rPr lang="ko-KR" altLang="en-US" sz="2200" dirty="0" smtClean="0"/>
              <a:t>                    </a:t>
            </a:r>
            <a:r>
              <a:rPr lang="ko-KR" altLang="en-US" sz="2200" dirty="0"/>
              <a:t>출 결 입 </a:t>
            </a:r>
            <a:r>
              <a:rPr lang="ko-KR" altLang="en-US" sz="2200" dirty="0" err="1"/>
              <a:t>력</a:t>
            </a:r>
            <a:r>
              <a:rPr lang="ko-KR" altLang="en-US" sz="2200" dirty="0"/>
              <a:t>       </a:t>
            </a:r>
            <a:r>
              <a:rPr lang="ko-KR" altLang="en-US" sz="2200" dirty="0" smtClean="0"/>
              <a:t>               </a:t>
            </a:r>
            <a:r>
              <a:rPr lang="ko-KR" altLang="en-US" sz="2200" dirty="0"/>
              <a:t>✲</a:t>
            </a:r>
          </a:p>
          <a:p>
            <a:pPr algn="ctr">
              <a:defRPr sz="3000"/>
            </a:pPr>
            <a:r>
              <a:rPr lang="en-US" altLang="ko-KR" sz="2400" dirty="0"/>
              <a:t>================================</a:t>
            </a:r>
            <a:endParaRPr lang="ko-KR" altLang="en-US" sz="2400" dirty="0"/>
          </a:p>
        </p:txBody>
      </p:sp>
      <p:sp>
        <p:nvSpPr>
          <p:cNvPr id="212" name="입실체크…"/>
          <p:cNvSpPr txBox="1"/>
          <p:nvPr/>
        </p:nvSpPr>
        <p:spPr>
          <a:xfrm>
            <a:off x="3777986" y="3521075"/>
            <a:ext cx="4636028" cy="14446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533400" indent="-533400" algn="l">
              <a:buSzPct val="100000"/>
              <a:buAutoNum type="arabicPeriod"/>
              <a:defRPr sz="3000"/>
            </a:pPr>
            <a:r>
              <a:rPr lang="ko-KR" altLang="en-US" sz="2200"/>
              <a:t>입실체크</a:t>
            </a:r>
          </a:p>
          <a:p>
            <a:pPr marL="533400" indent="-533400" algn="l">
              <a:buSzPct val="100000"/>
              <a:buAutoNum type="arabicPeriod"/>
              <a:defRPr sz="3000"/>
            </a:pPr>
            <a:r>
              <a:rPr lang="ko-KR" altLang="en-US" sz="2200"/>
              <a:t>퇴실체크</a:t>
            </a:r>
          </a:p>
          <a:p>
            <a:pPr marL="533400" indent="-533400" algn="l">
              <a:buSzPct val="100000"/>
              <a:buAutoNum type="arabicPeriod"/>
              <a:defRPr sz="3000"/>
            </a:pPr>
            <a:r>
              <a:rPr lang="ko-KR" altLang="en-US" sz="2200"/>
              <a:t>뒤로가기</a:t>
            </a:r>
          </a:p>
          <a:p>
            <a:pPr algn="l">
              <a:defRPr sz="3000"/>
            </a:pPr>
            <a:r>
              <a:rPr lang="ko-KR" altLang="en-US" sz="2200"/>
              <a:t>00. 종료</a:t>
            </a:r>
          </a:p>
        </p:txBody>
      </p:sp>
      <p:sp>
        <p:nvSpPr>
          <p:cNvPr id="213" name="✲  원하는 메뉴번호를 입력해주세요.…"/>
          <p:cNvSpPr txBox="1"/>
          <p:nvPr/>
        </p:nvSpPr>
        <p:spPr>
          <a:xfrm>
            <a:off x="3178134" y="5229900"/>
            <a:ext cx="5835732" cy="779701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200" dirty="0"/>
              <a:t> ✲  원하는 </a:t>
            </a:r>
            <a:r>
              <a:rPr lang="ko-KR" altLang="en-US" sz="2200" dirty="0" err="1"/>
              <a:t>메뉴번호를</a:t>
            </a:r>
            <a:r>
              <a:rPr lang="ko-KR" altLang="en-US" sz="2200" dirty="0"/>
              <a:t> 입력해주세요.</a:t>
            </a:r>
          </a:p>
          <a:p>
            <a:pPr algn="l">
              <a:defRPr sz="2500"/>
            </a:pPr>
            <a:r>
              <a:rPr lang="ko-KR" altLang="en-US" sz="2200" dirty="0" smtClean="0"/>
              <a:t>▶</a:t>
            </a:r>
            <a:endParaRPr lang="ko-KR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입실체크 완료했습니다.…"/>
          <p:cNvSpPr txBox="1"/>
          <p:nvPr/>
        </p:nvSpPr>
        <p:spPr>
          <a:xfrm>
            <a:off x="2161238" y="2759075"/>
            <a:ext cx="7603487" cy="13398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ko-KR" altLang="en-US" sz="2700"/>
              <a:t>입실체크 완료했습니다.</a:t>
            </a:r>
          </a:p>
          <a:p>
            <a:pPr algn="ctr">
              <a:defRPr sz="3000"/>
            </a:pPr>
            <a:r>
              <a:rPr lang="ko-KR" altLang="en-US" sz="2700"/>
              <a:t>퇴실체크까지 정상적으로 이루어져야</a:t>
            </a:r>
          </a:p>
          <a:p>
            <a:pPr algn="ctr">
              <a:defRPr sz="3000"/>
            </a:pPr>
            <a:r>
              <a:rPr lang="ko-KR" altLang="en-US" sz="2700"/>
              <a:t>정상출결로 인정됩니다.</a:t>
            </a:r>
          </a:p>
        </p:txBody>
      </p:sp>
      <p:sp>
        <p:nvSpPr>
          <p:cNvPr id="216" name="10. 화면설계 - 교육생 메인 - 출결 조회 및 입력 - 출결 입력 - 입실체크…"/>
          <p:cNvSpPr txBox="1"/>
          <p:nvPr/>
        </p:nvSpPr>
        <p:spPr>
          <a:xfrm>
            <a:off x="1537620" y="377825"/>
            <a:ext cx="8850723" cy="8064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 sz="2300"/>
              <a:t>10. 화면설계 - 교육생 메인 - 출결 조회 및 입력 - 출결 입력 - 입실체크</a:t>
            </a:r>
          </a:p>
          <a:p>
            <a:pPr algn="l">
              <a:defRPr sz="3000"/>
            </a:pPr>
            <a:r>
              <a:rPr lang="ko-KR" altLang="en-US" sz="2300"/>
              <a:t> (1) 입실체크 완료한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이미 입실체크되어 있습니다."/>
          <p:cNvSpPr txBox="1"/>
          <p:nvPr/>
        </p:nvSpPr>
        <p:spPr>
          <a:xfrm>
            <a:off x="3027575" y="3149600"/>
            <a:ext cx="5322295" cy="558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ctr">
              <a:defRPr/>
            </a:pPr>
            <a:r>
              <a:rPr lang="ko-KR" altLang="en-US"/>
              <a:t>이미 입실체크되어 있습니다.</a:t>
            </a:r>
          </a:p>
        </p:txBody>
      </p:sp>
      <p:sp>
        <p:nvSpPr>
          <p:cNvPr id="219" name="10. 화면설계 - 교육생 메인 - 출결 조회 및 입력 - 출결 입력 - 입실체크…"/>
          <p:cNvSpPr txBox="1"/>
          <p:nvPr/>
        </p:nvSpPr>
        <p:spPr>
          <a:xfrm>
            <a:off x="1458453" y="377825"/>
            <a:ext cx="9263854" cy="8350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ko-KR" altLang="en-US" sz="2400"/>
              <a:t>10. 화면설계 - 교육생 메인 - 출결 조회 및 입력 - 출결 입력 - 입실체크</a:t>
            </a:r>
          </a:p>
          <a:p>
            <a:pPr>
              <a:defRPr sz="3000"/>
            </a:pPr>
            <a:r>
              <a:rPr lang="ko-KR" altLang="en-US" sz="2400"/>
              <a:t> (2) 이미 입실체크되어 있는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입실체크 가능한 시간이 아닙니다.…"/>
          <p:cNvSpPr txBox="1"/>
          <p:nvPr/>
        </p:nvSpPr>
        <p:spPr>
          <a:xfrm>
            <a:off x="2529035" y="2997200"/>
            <a:ext cx="7133929" cy="863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ko-KR" altLang="en-US" sz="2500"/>
              <a:t>입실체크 가능한 시간이 아닙니다.</a:t>
            </a:r>
          </a:p>
          <a:p>
            <a:pPr algn="ctr">
              <a:defRPr sz="3000"/>
            </a:pPr>
            <a:r>
              <a:rPr lang="ko-KR" altLang="en-US" sz="2500"/>
              <a:t>입실체크 가능한 시간 : 오전 8시 30분 ~ 17시 59분</a:t>
            </a:r>
          </a:p>
        </p:txBody>
      </p:sp>
      <p:sp>
        <p:nvSpPr>
          <p:cNvPr id="222" name="10. 화면설계 - 교육생 메인 - 출결 조회 및 입력 - 출결 입력 - 입실체크…"/>
          <p:cNvSpPr txBox="1"/>
          <p:nvPr/>
        </p:nvSpPr>
        <p:spPr>
          <a:xfrm>
            <a:off x="1609302" y="415925"/>
            <a:ext cx="9114668" cy="8064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 sz="2300"/>
              <a:t>10. 화면설계 - 교육생 메인 - 출결 조회 및 입력 - 출결 입력 - 입실체크</a:t>
            </a:r>
          </a:p>
          <a:p>
            <a:pPr algn="l">
              <a:defRPr sz="3000"/>
            </a:pPr>
            <a:r>
              <a:rPr lang="ko-KR" altLang="en-US" sz="2300"/>
              <a:t> (3) 입실체크 가능한 시간이 아닐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과정관리 메인 </a:t>
            </a:r>
            <a:r>
              <a:rPr lang="en-US" altLang="ko-KR"/>
              <a:t>– </a:t>
            </a:r>
            <a:r>
              <a:rPr lang="ko-KR" altLang="en-US"/>
              <a:t>과정삭제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삭제할 과정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과정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입실체크에 실패했습니다.…"/>
          <p:cNvSpPr txBox="1"/>
          <p:nvPr/>
        </p:nvSpPr>
        <p:spPr>
          <a:xfrm>
            <a:off x="3645331" y="2997200"/>
            <a:ext cx="4901337" cy="863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ko-KR" altLang="en-US" sz="2500"/>
              <a:t>입실체크에 실패했습니다.</a:t>
            </a:r>
          </a:p>
          <a:p>
            <a:pPr algn="ctr">
              <a:defRPr sz="3000"/>
            </a:pPr>
            <a:r>
              <a:rPr lang="ko-KR" altLang="en-US" sz="2500"/>
              <a:t>관리자에게 문의해주세요.</a:t>
            </a:r>
          </a:p>
        </p:txBody>
      </p:sp>
      <p:sp>
        <p:nvSpPr>
          <p:cNvPr id="225" name="10. 화면설계 - 교육생 메인 - 출결 조회 및 입력 - 출결 입력 - 입실체크…"/>
          <p:cNvSpPr txBox="1"/>
          <p:nvPr/>
        </p:nvSpPr>
        <p:spPr>
          <a:xfrm>
            <a:off x="1509183" y="349250"/>
            <a:ext cx="9390089" cy="8350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 sz="2400"/>
              <a:t>10. 화면설계 - 교육생 메인 - 출결 조회 및 입력 - 출결 입력 - 입실체크</a:t>
            </a:r>
          </a:p>
          <a:p>
            <a:pPr algn="l">
              <a:defRPr sz="3000"/>
            </a:pPr>
            <a:r>
              <a:rPr lang="ko-KR" altLang="en-US" sz="2400"/>
              <a:t> (4) 입실체크에 실패한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✲  퇴실상태를 골라주세요.…"/>
          <p:cNvSpPr txBox="1"/>
          <p:nvPr/>
        </p:nvSpPr>
        <p:spPr>
          <a:xfrm>
            <a:off x="4549577" y="2028249"/>
            <a:ext cx="3630627" cy="2811026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200" dirty="0"/>
              <a:t> ✲  </a:t>
            </a:r>
            <a:r>
              <a:rPr lang="ko-KR" altLang="en-US" sz="2200" dirty="0" err="1"/>
              <a:t>퇴실상태를</a:t>
            </a:r>
            <a:r>
              <a:rPr lang="ko-KR" altLang="en-US" sz="2200" dirty="0"/>
              <a:t> 골라주세요.</a:t>
            </a:r>
          </a:p>
          <a:p>
            <a:pPr marL="444500" indent="-444500" algn="l">
              <a:buSzPct val="100000"/>
              <a:buAutoNum type="arabicPeriod"/>
              <a:defRPr sz="2500"/>
            </a:pPr>
            <a:r>
              <a:rPr lang="ko-KR" altLang="en-US" sz="2200" dirty="0"/>
              <a:t>정상</a:t>
            </a:r>
          </a:p>
          <a:p>
            <a:pPr marL="444500" indent="-444500" algn="l">
              <a:buSzPct val="100000"/>
              <a:buAutoNum type="arabicPeriod"/>
              <a:defRPr sz="2500"/>
            </a:pPr>
            <a:r>
              <a:rPr lang="ko-KR" altLang="en-US" sz="2200" dirty="0"/>
              <a:t>지각</a:t>
            </a:r>
          </a:p>
          <a:p>
            <a:pPr marL="444500" indent="-444500" algn="l">
              <a:buSzPct val="100000"/>
              <a:buAutoNum type="arabicPeriod"/>
              <a:defRPr sz="2500"/>
            </a:pPr>
            <a:r>
              <a:rPr lang="ko-KR" altLang="en-US" sz="2200" dirty="0"/>
              <a:t>조퇴</a:t>
            </a:r>
          </a:p>
          <a:p>
            <a:pPr marL="444500" indent="-444500" algn="l">
              <a:buSzPct val="100000"/>
              <a:buAutoNum type="arabicPeriod"/>
              <a:defRPr sz="2500"/>
            </a:pPr>
            <a:r>
              <a:rPr lang="ko-KR" altLang="en-US" sz="2200" dirty="0"/>
              <a:t>외출</a:t>
            </a:r>
          </a:p>
          <a:p>
            <a:pPr marL="444500" indent="-444500" algn="l">
              <a:buSzPct val="100000"/>
              <a:buAutoNum type="arabicPeriod"/>
              <a:defRPr sz="2500"/>
            </a:pPr>
            <a:r>
              <a:rPr lang="ko-KR" altLang="en-US" sz="2200" dirty="0"/>
              <a:t>병가</a:t>
            </a:r>
          </a:p>
          <a:p>
            <a:pPr marL="444500" indent="-444500" algn="l">
              <a:buSzPct val="100000"/>
              <a:buAutoNum type="arabicPeriod"/>
              <a:defRPr sz="2500"/>
            </a:pPr>
            <a:r>
              <a:rPr lang="ko-KR" altLang="en-US" sz="2200" dirty="0"/>
              <a:t>기타</a:t>
            </a:r>
          </a:p>
          <a:p>
            <a:pPr algn="l">
              <a:defRPr sz="2500"/>
            </a:pPr>
            <a:r>
              <a:rPr lang="ko-KR" altLang="en-US" sz="2200" dirty="0" smtClean="0"/>
              <a:t>▶</a:t>
            </a:r>
            <a:endParaRPr lang="ko-KR" altLang="en-US" sz="2200" dirty="0"/>
          </a:p>
        </p:txBody>
      </p:sp>
      <p:sp>
        <p:nvSpPr>
          <p:cNvPr id="228" name="11. 화면설계 - 교육생 메인 - 출결 조회 및 입력 - 출결 입력 - 퇴실체크"/>
          <p:cNvSpPr txBox="1"/>
          <p:nvPr/>
        </p:nvSpPr>
        <p:spPr>
          <a:xfrm>
            <a:off x="1474756" y="482600"/>
            <a:ext cx="9780270" cy="482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 sz="2500"/>
              <a:t>11. 화면설계 - 교육생 메인 - 출결 조회 및 입력 - 출결 입력 - 퇴실체크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퇴실체크 완료했습니다."/>
          <p:cNvSpPr txBox="1"/>
          <p:nvPr/>
        </p:nvSpPr>
        <p:spPr>
          <a:xfrm>
            <a:off x="4369417" y="3187700"/>
            <a:ext cx="3453166" cy="482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ko-KR" altLang="en-US" sz="2500"/>
              <a:t>퇴실체크 완료했습니다.</a:t>
            </a:r>
          </a:p>
        </p:txBody>
      </p:sp>
      <p:sp>
        <p:nvSpPr>
          <p:cNvPr id="231" name="11. 화면설계 - 교육생 메인 - 출결 조회 및 입력 - 출결 입력 - 퇴실체크…"/>
          <p:cNvSpPr txBox="1"/>
          <p:nvPr/>
        </p:nvSpPr>
        <p:spPr>
          <a:xfrm>
            <a:off x="1348679" y="473075"/>
            <a:ext cx="9734369" cy="863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 sz="2500"/>
              <a:t>11. 화면설계 - 교육생 메인 - 출결 조회 및 입력 - 출결 입력 - 퇴실체크</a:t>
            </a:r>
          </a:p>
          <a:p>
            <a:pPr algn="l">
              <a:defRPr sz="3000"/>
            </a:pPr>
            <a:r>
              <a:rPr lang="ko-KR" altLang="en-US" sz="2500"/>
              <a:t> (1) 퇴실체크 완료한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이미 퇴실체크되어 있습니다."/>
          <p:cNvSpPr txBox="1"/>
          <p:nvPr/>
        </p:nvSpPr>
        <p:spPr>
          <a:xfrm>
            <a:off x="4013601" y="3070990"/>
            <a:ext cx="4164797" cy="482600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ko-KR" altLang="en-US" sz="2500"/>
              <a:t>이미 퇴실체크되어 있습니다.</a:t>
            </a:r>
          </a:p>
        </p:txBody>
      </p:sp>
      <p:sp>
        <p:nvSpPr>
          <p:cNvPr id="234" name="11. 화면설계 - 교육생 메인 - 출결 조회 및 입력 - 출결 입력 - 퇴실체크…"/>
          <p:cNvSpPr txBox="1"/>
          <p:nvPr/>
        </p:nvSpPr>
        <p:spPr>
          <a:xfrm>
            <a:off x="1322526" y="431532"/>
            <a:ext cx="9546948" cy="863600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 sz="2500"/>
              <a:t>11. 화면설계 - 교육생 메인 - 출결 조회 및 입력 - 출결 입력 - 퇴실체크</a:t>
            </a:r>
          </a:p>
          <a:p>
            <a:pPr algn="l">
              <a:defRPr sz="3000"/>
            </a:pPr>
            <a:r>
              <a:rPr lang="ko-KR" altLang="en-US" sz="2500"/>
              <a:t> (2) 이미 퇴실체크되어 있는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퇴실체크 가능한 시간이 아닙니다.…"/>
          <p:cNvSpPr txBox="1"/>
          <p:nvPr/>
        </p:nvSpPr>
        <p:spPr>
          <a:xfrm>
            <a:off x="2728991" y="2997200"/>
            <a:ext cx="6734017" cy="863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ko-KR" altLang="en-US" sz="2500"/>
              <a:t>퇴실체크 가능한 시간이 아닙니다.</a:t>
            </a:r>
          </a:p>
          <a:p>
            <a:pPr algn="ctr">
              <a:defRPr sz="3000"/>
            </a:pPr>
            <a:r>
              <a:rPr lang="ko-KR" altLang="en-US" sz="2500"/>
              <a:t>퇴실체크 가능한 시간 : 오전 9시 ~ 오후 6시 30분</a:t>
            </a:r>
          </a:p>
        </p:txBody>
      </p:sp>
      <p:sp>
        <p:nvSpPr>
          <p:cNvPr id="237" name="11. 화면설계 - 교육생 메인 - 출결 조회 및 입력 - 출결 입력 - 퇴실체크…"/>
          <p:cNvSpPr txBox="1"/>
          <p:nvPr/>
        </p:nvSpPr>
        <p:spPr>
          <a:xfrm>
            <a:off x="1321377" y="370251"/>
            <a:ext cx="9549245" cy="863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 sz="2500"/>
              <a:t>11. 화면설계 - 교육생 메인 - 출결 조회 및 입력 - 출결 입력 - 퇴실체크</a:t>
            </a:r>
          </a:p>
          <a:p>
            <a:pPr algn="l">
              <a:defRPr sz="3000"/>
            </a:pPr>
            <a:r>
              <a:rPr lang="ko-KR" altLang="en-US" sz="2500"/>
              <a:t> (3) 퇴실체크 가능한 시간이 아닐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퇴실체크에 실패했습니다.…"/>
          <p:cNvSpPr txBox="1"/>
          <p:nvPr/>
        </p:nvSpPr>
        <p:spPr>
          <a:xfrm>
            <a:off x="4204451" y="2997200"/>
            <a:ext cx="3771149" cy="863600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ko-KR" altLang="en-US" sz="2500"/>
              <a:t>퇴실체크에 실패했습니다.</a:t>
            </a:r>
          </a:p>
          <a:p>
            <a:pPr algn="ctr">
              <a:defRPr sz="3000"/>
            </a:pPr>
            <a:r>
              <a:rPr lang="ko-KR" altLang="en-US" sz="2500"/>
              <a:t>관리자에게 문의해주세요.</a:t>
            </a:r>
          </a:p>
        </p:txBody>
      </p:sp>
      <p:sp>
        <p:nvSpPr>
          <p:cNvPr id="240" name="11. 화면설계 - 교육생 메인 - 출결 조회 및 입력 - 출결 입력 - 퇴실체크…"/>
          <p:cNvSpPr txBox="1"/>
          <p:nvPr/>
        </p:nvSpPr>
        <p:spPr>
          <a:xfrm>
            <a:off x="1322033" y="375874"/>
            <a:ext cx="9547933" cy="863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 sz="2500"/>
              <a:t>11. 화면설계 - 교육생 메인 - 출결 조회 및 입력 - 출결 입력 - 퇴실체크</a:t>
            </a:r>
          </a:p>
          <a:p>
            <a:pPr algn="l">
              <a:defRPr sz="3000"/>
            </a:pPr>
            <a:r>
              <a:rPr lang="ko-KR" altLang="en-US" sz="2500"/>
              <a:t> (4) 퇴실체크에 실패한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12. 화면설계 - 교육생 메인 - 성적 조회"/>
          <p:cNvSpPr txBox="1"/>
          <p:nvPr/>
        </p:nvSpPr>
        <p:spPr>
          <a:xfrm>
            <a:off x="1985777" y="449871"/>
            <a:ext cx="4194900" cy="408713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ko-KR" altLang="en-US"/>
              <a:t>12. 화면설계 - 교육생 메인 - 성적 조회</a:t>
            </a:r>
          </a:p>
        </p:txBody>
      </p:sp>
      <p:sp>
        <p:nvSpPr>
          <p:cNvPr id="243" name="——————————————————————————————————————————————————————————————————…"/>
          <p:cNvSpPr txBox="1"/>
          <p:nvPr/>
        </p:nvSpPr>
        <p:spPr>
          <a:xfrm>
            <a:off x="3766875" y="2666883"/>
            <a:ext cx="4658249" cy="2844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500"/>
            </a:pPr>
            <a:r>
              <a:rPr lang="ko-KR" altLang="en-US"/>
              <a:t>———————————————————————</a:t>
            </a:r>
          </a:p>
          <a:p>
            <a:pPr algn="l">
              <a:defRPr sz="1500"/>
            </a:pPr>
            <a:r>
              <a:rPr lang="ko-KR" altLang="en-US"/>
              <a:t>[과목번호]  49</a:t>
            </a:r>
          </a:p>
          <a:p>
            <a:pPr algn="l">
              <a:defRPr sz="1500"/>
            </a:pPr>
            <a:endParaRPr lang="ko-KR" altLang="en-US"/>
          </a:p>
          <a:p>
            <a:pPr algn="l">
              <a:defRPr sz="1500"/>
            </a:pPr>
            <a:r>
              <a:rPr lang="ko-KR" altLang="en-US"/>
              <a:t>[과목명]  자바  [교사명]  김종민  [교재명] Java의 정석</a:t>
            </a:r>
          </a:p>
          <a:p>
            <a:pPr algn="l">
              <a:defRPr sz="1500"/>
            </a:pPr>
            <a:r>
              <a:rPr lang="ko-KR" altLang="en-US"/>
              <a:t>[과정시작일]  2020-11-02  [과정종료일]  2020-11-15</a:t>
            </a:r>
          </a:p>
          <a:p>
            <a:pPr algn="l">
              <a:defRPr sz="1500"/>
            </a:pPr>
            <a:endParaRPr lang="ko-KR" altLang="en-US"/>
          </a:p>
          <a:p>
            <a:pPr algn="l">
              <a:defRPr sz="1500"/>
            </a:pPr>
            <a:r>
              <a:rPr lang="ko-KR" altLang="en-US"/>
              <a:t>[필기배점]  30 [실기배점]  30  [출결배점]  40</a:t>
            </a:r>
          </a:p>
          <a:p>
            <a:pPr algn="l">
              <a:defRPr sz="1500"/>
            </a:pPr>
            <a:r>
              <a:rPr lang="ko-KR" altLang="en-US"/>
              <a:t>[필기점수]  19 [실기점수]  28  [출결점수]  10</a:t>
            </a:r>
          </a:p>
          <a:p>
            <a:pPr algn="l">
              <a:defRPr sz="1500"/>
            </a:pPr>
            <a:r>
              <a:rPr lang="ko-KR" altLang="en-US"/>
              <a:t>[시험일]  2020-11-15</a:t>
            </a:r>
          </a:p>
          <a:p>
            <a:pPr algn="l">
              <a:defRPr sz="1500"/>
            </a:pPr>
            <a:r>
              <a:rPr lang="ko-KR" altLang="en-US"/>
              <a:t>———————————————————————</a:t>
            </a:r>
          </a:p>
          <a:p>
            <a:pPr algn="l">
              <a:defRPr sz="1500"/>
            </a:pPr>
            <a:r>
              <a:rPr lang="ko-KR" altLang="en-US"/>
              <a:t>                                           .</a:t>
            </a:r>
          </a:p>
          <a:p>
            <a:pPr algn="l">
              <a:defRPr sz="1500"/>
            </a:pPr>
            <a:r>
              <a:rPr lang="ko-KR" altLang="en-US"/>
              <a:t>                                           .</a:t>
            </a:r>
          </a:p>
        </p:txBody>
      </p:sp>
      <p:sp>
        <p:nvSpPr>
          <p:cNvPr id="244" name="뒤로가기…"/>
          <p:cNvSpPr txBox="1"/>
          <p:nvPr/>
        </p:nvSpPr>
        <p:spPr>
          <a:xfrm>
            <a:off x="3968804" y="5435600"/>
            <a:ext cx="4254392" cy="711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0" indent="0" algn="ctr">
              <a:buSzPct val="100000"/>
              <a:buNone/>
              <a:defRPr sz="2000"/>
            </a:pPr>
            <a:r>
              <a:rPr lang="en-US" altLang="ko-KR"/>
              <a:t>1.</a:t>
            </a:r>
            <a:r>
              <a:rPr lang="ko-KR" altLang="en-US"/>
              <a:t> 뒤로가기</a:t>
            </a:r>
          </a:p>
          <a:p>
            <a:pPr algn="ctr">
              <a:defRPr sz="2000"/>
            </a:pPr>
            <a:r>
              <a:rPr lang="ko-KR" altLang="en-US"/>
              <a:t>00. 종료</a:t>
            </a:r>
          </a:p>
        </p:txBody>
      </p:sp>
      <p:sp>
        <p:nvSpPr>
          <p:cNvPr id="245" name="✲  원하는 메뉴번호를 입력해주세요.…"/>
          <p:cNvSpPr txBox="1"/>
          <p:nvPr/>
        </p:nvSpPr>
        <p:spPr>
          <a:xfrm>
            <a:off x="3693094" y="6146800"/>
            <a:ext cx="4805812" cy="711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ko-KR" altLang="en-US" dirty="0"/>
              <a:t> ✲  원하는 </a:t>
            </a:r>
            <a:r>
              <a:rPr lang="ko-KR" altLang="en-US" dirty="0" err="1"/>
              <a:t>메뉴번호를</a:t>
            </a:r>
            <a:r>
              <a:rPr lang="ko-KR" altLang="en-US" dirty="0"/>
              <a:t> 입력해주세요.</a:t>
            </a:r>
          </a:p>
          <a:p>
            <a:pPr algn="l">
              <a:defRPr sz="2000"/>
            </a:pPr>
            <a:r>
              <a:rPr lang="ko-KR" altLang="en-US" dirty="0" smtClean="0"/>
              <a:t>▶</a:t>
            </a:r>
            <a:endParaRPr lang="ko-KR" altLang="en-US" dirty="0"/>
          </a:p>
        </p:txBody>
      </p:sp>
      <p:sp>
        <p:nvSpPr>
          <p:cNvPr id="246" name="◼︎◼︎◼︎◼︎◼︎◼︎◼︎◼︎◼︎◼︎◼︎◼︎◼︎◼︎◼︎◼︎◼︎◼︎◼︎…"/>
          <p:cNvSpPr txBox="1"/>
          <p:nvPr/>
        </p:nvSpPr>
        <p:spPr>
          <a:xfrm>
            <a:off x="3004593" y="1082089"/>
            <a:ext cx="6182813" cy="1302921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1900" dirty="0" smtClean="0"/>
              <a:t>✲                     </a:t>
            </a:r>
            <a:r>
              <a:rPr lang="ko-KR" altLang="en-US" sz="1900" dirty="0"/>
              <a:t>쌍용교육센터          </a:t>
            </a:r>
            <a:r>
              <a:rPr lang="ko-KR" altLang="en-US" sz="1900" dirty="0" smtClean="0"/>
              <a:t>         </a:t>
            </a:r>
            <a:r>
              <a:rPr lang="ko-KR" altLang="en-US" sz="1900" dirty="0"/>
              <a:t>✲</a:t>
            </a:r>
          </a:p>
          <a:p>
            <a:pPr algn="ctr">
              <a:defRPr sz="2500"/>
            </a:pPr>
            <a:r>
              <a:rPr lang="ko-KR" altLang="en-US" sz="1900" dirty="0"/>
              <a:t>✲           </a:t>
            </a:r>
            <a:r>
              <a:rPr lang="ko-KR" altLang="en-US" sz="1900" dirty="0" smtClean="0"/>
              <a:t>            </a:t>
            </a:r>
            <a:r>
              <a:rPr lang="ko-KR" altLang="en-US" sz="1900" dirty="0"/>
              <a:t>성 적 조 회              </a:t>
            </a:r>
            <a:r>
              <a:rPr lang="ko-KR" altLang="en-US" sz="1900" dirty="0" smtClean="0"/>
              <a:t>         </a:t>
            </a:r>
            <a:r>
              <a:rPr lang="ko-KR" altLang="en-US" sz="1900" dirty="0"/>
              <a:t>✲</a:t>
            </a:r>
          </a:p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13. 화면설계 - 교육생 메인 - 강의평가조회"/>
          <p:cNvSpPr txBox="1"/>
          <p:nvPr/>
        </p:nvSpPr>
        <p:spPr>
          <a:xfrm>
            <a:off x="2019558" y="263525"/>
            <a:ext cx="8152884" cy="482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>
              <a:defRPr/>
            </a:pPr>
            <a:r>
              <a:rPr lang="ko-KR" altLang="en-US" sz="2500"/>
              <a:t>13. 화면설계 - 교육생 메인 - 강의평가조회</a:t>
            </a:r>
          </a:p>
        </p:txBody>
      </p:sp>
      <p:sp>
        <p:nvSpPr>
          <p:cNvPr id="249" name="———————————————————————————————————————————…"/>
          <p:cNvSpPr txBox="1"/>
          <p:nvPr/>
        </p:nvSpPr>
        <p:spPr>
          <a:xfrm>
            <a:off x="536347" y="2613025"/>
            <a:ext cx="11781739" cy="2235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ko-KR" altLang="en-US"/>
              <a:t>———————————————————————————————————————————</a:t>
            </a:r>
          </a:p>
          <a:p>
            <a:pPr algn="l">
              <a:defRPr sz="2000"/>
            </a:pPr>
            <a:r>
              <a:rPr lang="ko-KR" altLang="en-US"/>
              <a:t>[번호]       [과목명]       [기간]     [구분]         [수업준비점수]       [내용전달점수]       [유익도점수]       [평점]</a:t>
            </a:r>
          </a:p>
          <a:p>
            <a:pPr algn="l">
              <a:defRPr sz="2000"/>
            </a:pPr>
            <a:r>
              <a:rPr lang="ko-KR" altLang="en-US"/>
              <a:t>———————————————————————————————————————————</a:t>
            </a:r>
          </a:p>
          <a:p>
            <a:pPr algn="l">
              <a:defRPr sz="2000"/>
            </a:pPr>
            <a:r>
              <a:rPr lang="ko-KR" altLang="en-US"/>
              <a:t> 1               자바          4주        공통                   5                         3                         1                  3</a:t>
            </a:r>
          </a:p>
          <a:p>
            <a:pPr algn="l">
              <a:defRPr sz="2000"/>
            </a:pPr>
            <a:r>
              <a:rPr lang="ko-KR" altLang="en-US"/>
              <a:t> 2             오라클         4주        공통                   2                         2                         3                  2</a:t>
            </a:r>
          </a:p>
          <a:p>
            <a:pPr algn="l">
              <a:defRPr sz="2000"/>
            </a:pPr>
            <a:r>
              <a:rPr lang="ko-KR" altLang="en-US"/>
              <a:t>  .                .                .             .                      .                          .                           .                   .</a:t>
            </a:r>
          </a:p>
          <a:p>
            <a:pPr algn="l">
              <a:defRPr sz="2000"/>
            </a:pPr>
            <a:r>
              <a:rPr lang="ko-KR" altLang="en-US"/>
              <a:t>  .                .                .             .                      .                          .                           .                   .</a:t>
            </a:r>
          </a:p>
        </p:txBody>
      </p:sp>
      <p:sp>
        <p:nvSpPr>
          <p:cNvPr id="250" name="00. 종료"/>
          <p:cNvSpPr txBox="1"/>
          <p:nvPr/>
        </p:nvSpPr>
        <p:spPr>
          <a:xfrm>
            <a:off x="5351650" y="5006975"/>
            <a:ext cx="1075567" cy="4064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>
              <a:defRPr/>
            </a:pPr>
            <a:r>
              <a:rPr lang="ko-KR" altLang="en-US"/>
              <a:t>00. 종료</a:t>
            </a:r>
          </a:p>
        </p:txBody>
      </p:sp>
      <p:sp>
        <p:nvSpPr>
          <p:cNvPr id="251" name="✲  과목평가를 진행할 과목번호를 입력해주세요.…"/>
          <p:cNvSpPr txBox="1"/>
          <p:nvPr/>
        </p:nvSpPr>
        <p:spPr>
          <a:xfrm>
            <a:off x="2974901" y="5689677"/>
            <a:ext cx="5829064" cy="711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ko-KR" altLang="en-US" dirty="0"/>
              <a:t> ✲  </a:t>
            </a:r>
            <a:r>
              <a:rPr lang="ko-KR" altLang="en-US" dirty="0" err="1"/>
              <a:t>과목평가를</a:t>
            </a:r>
            <a:r>
              <a:rPr lang="ko-KR" altLang="en-US" dirty="0"/>
              <a:t> 진행할 </a:t>
            </a:r>
            <a:r>
              <a:rPr lang="ko-KR" altLang="en-US" dirty="0" err="1"/>
              <a:t>과목번호를</a:t>
            </a:r>
            <a:r>
              <a:rPr lang="ko-KR" altLang="en-US" dirty="0"/>
              <a:t> 입력해주세요.</a:t>
            </a:r>
          </a:p>
          <a:p>
            <a:pPr algn="l">
              <a:defRPr sz="2000"/>
            </a:pPr>
            <a:r>
              <a:rPr lang="ko-KR" altLang="en-US" dirty="0" smtClean="0"/>
              <a:t>▶</a:t>
            </a:r>
            <a:endParaRPr lang="ko-KR" altLang="en-US" dirty="0"/>
          </a:p>
        </p:txBody>
      </p:sp>
      <p:sp>
        <p:nvSpPr>
          <p:cNvPr id="252" name="◼︎◼︎◼︎◼︎◼︎◼︎◼︎◼︎◼︎◼︎◼︎◼︎◼︎◼︎◼︎◼︎◼︎◼︎◼︎…"/>
          <p:cNvSpPr txBox="1"/>
          <p:nvPr/>
        </p:nvSpPr>
        <p:spPr>
          <a:xfrm>
            <a:off x="3004593" y="1043989"/>
            <a:ext cx="6182813" cy="1302921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1900" dirty="0" smtClean="0"/>
              <a:t>✲                  </a:t>
            </a:r>
            <a:r>
              <a:rPr lang="ko-KR" altLang="en-US" sz="1900" dirty="0"/>
              <a:t>쌍용교육센터                 ✲</a:t>
            </a:r>
          </a:p>
          <a:p>
            <a:pPr algn="ctr">
              <a:defRPr sz="2500"/>
            </a:pPr>
            <a:r>
              <a:rPr lang="ko-KR" altLang="en-US" sz="1900" dirty="0"/>
              <a:t>✲                  강의평가조회                 ✲</a:t>
            </a:r>
          </a:p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14. 화면설계 - 교육생 메인 - 강의평가입력"/>
          <p:cNvSpPr txBox="1"/>
          <p:nvPr/>
        </p:nvSpPr>
        <p:spPr>
          <a:xfrm>
            <a:off x="1911185" y="273049"/>
            <a:ext cx="8525288" cy="558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/>
              <a:t>14. 화면설계 - 교육생 메인 - 강의평가입력</a:t>
            </a:r>
          </a:p>
        </p:txBody>
      </p:sp>
      <p:sp>
        <p:nvSpPr>
          <p:cNvPr id="255" name="✲  교사의 수업준비점수…"/>
          <p:cNvSpPr txBox="1"/>
          <p:nvPr/>
        </p:nvSpPr>
        <p:spPr>
          <a:xfrm>
            <a:off x="4269018" y="2613025"/>
            <a:ext cx="3653964" cy="3759199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000"/>
              <a:t> ✲  교사의 수업준비점수</a:t>
            </a:r>
          </a:p>
          <a:p>
            <a:pPr algn="l">
              <a:defRPr sz="2500"/>
            </a:pPr>
            <a:r>
              <a:rPr lang="ko-KR" altLang="en-US" sz="2000"/>
              <a:t> ✲ 1 ~ 5 사이의 점수를 입력해주세요.</a:t>
            </a:r>
          </a:p>
          <a:p>
            <a:pPr marL="317500" indent="-317500" algn="l">
              <a:buSzPct val="123000"/>
              <a:buChar char="▶"/>
              <a:defRPr sz="2500"/>
            </a:pPr>
            <a:r>
              <a:rPr lang="ko-KR" altLang="en-US" sz="2000"/>
              <a:t> 3</a:t>
            </a:r>
          </a:p>
          <a:p>
            <a:pPr algn="l">
              <a:defRPr sz="2500"/>
            </a:pPr>
            <a:r>
              <a:rPr lang="ko-KR" altLang="en-US" sz="2000"/>
              <a:t> ✲  교사의 내용전달점수</a:t>
            </a:r>
          </a:p>
          <a:p>
            <a:pPr algn="l">
              <a:defRPr sz="2500"/>
            </a:pPr>
            <a:r>
              <a:rPr lang="ko-KR" altLang="en-US" sz="2000"/>
              <a:t> ✲ 1 ~ 5 사이의 점수를 입력해주세요.</a:t>
            </a:r>
          </a:p>
          <a:p>
            <a:pPr marL="317500" indent="-317500" algn="l">
              <a:buSzPct val="123000"/>
              <a:buChar char="▶"/>
              <a:defRPr sz="2500"/>
            </a:pPr>
            <a:r>
              <a:rPr lang="ko-KR" altLang="en-US" sz="2000"/>
              <a:t> 2</a:t>
            </a:r>
          </a:p>
          <a:p>
            <a:pPr algn="l">
              <a:defRPr sz="2500"/>
            </a:pPr>
            <a:r>
              <a:rPr lang="ko-KR" altLang="en-US" sz="2000"/>
              <a:t> ✲  과목의 유익도점수</a:t>
            </a:r>
          </a:p>
          <a:p>
            <a:pPr algn="l">
              <a:defRPr sz="2500"/>
            </a:pPr>
            <a:r>
              <a:rPr lang="ko-KR" altLang="en-US" sz="2000"/>
              <a:t> ✲ 1 ~ 5 사이의 점수를 입력해주세요.</a:t>
            </a:r>
          </a:p>
          <a:p>
            <a:pPr marL="317500" indent="-317500" algn="l">
              <a:buSzPct val="123000"/>
              <a:buChar char="▶"/>
              <a:defRPr sz="2500"/>
            </a:pPr>
            <a:r>
              <a:rPr lang="ko-KR" altLang="en-US" sz="2000"/>
              <a:t>1</a:t>
            </a:r>
          </a:p>
        </p:txBody>
      </p:sp>
      <p:sp>
        <p:nvSpPr>
          <p:cNvPr id="256" name="◼︎◼︎◼︎◼︎◼︎◼︎◼︎◼︎◼︎◼︎◼︎◼︎◼︎◼︎◼︎◼︎◼︎◼︎◼︎…"/>
          <p:cNvSpPr txBox="1"/>
          <p:nvPr/>
        </p:nvSpPr>
        <p:spPr>
          <a:xfrm>
            <a:off x="3004593" y="1043989"/>
            <a:ext cx="6182813" cy="1302921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1900" dirty="0" smtClean="0"/>
              <a:t>✲                  </a:t>
            </a:r>
            <a:r>
              <a:rPr lang="ko-KR" altLang="en-US" sz="1900" dirty="0"/>
              <a:t>쌍용교육센터                 ✲</a:t>
            </a:r>
          </a:p>
          <a:p>
            <a:pPr algn="ctr">
              <a:defRPr sz="2500"/>
            </a:pPr>
            <a:r>
              <a:rPr lang="ko-KR" altLang="en-US" sz="1900" dirty="0"/>
              <a:t>✲                  강의평가입력                 ✲</a:t>
            </a:r>
          </a:p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14. 화면설계 - 교육생 메인 - 강의평가입력…"/>
          <p:cNvSpPr txBox="1"/>
          <p:nvPr/>
        </p:nvSpPr>
        <p:spPr>
          <a:xfrm>
            <a:off x="1911185" y="282574"/>
            <a:ext cx="8525288" cy="10160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/>
              <a:t>14. 화면설계 - 교육생 메인 - 강의평가입력</a:t>
            </a:r>
          </a:p>
          <a:p>
            <a:pPr algn="l">
              <a:defRPr sz="3000"/>
            </a:pPr>
            <a:r>
              <a:rPr lang="ko-KR" altLang="en-US"/>
              <a:t> (1) 강의평가를 완료한 경우</a:t>
            </a:r>
          </a:p>
        </p:txBody>
      </p:sp>
      <p:sp>
        <p:nvSpPr>
          <p:cNvPr id="259" name="강의평가를 완료했습니다."/>
          <p:cNvSpPr txBox="1"/>
          <p:nvPr/>
        </p:nvSpPr>
        <p:spPr>
          <a:xfrm>
            <a:off x="3581862" y="3149600"/>
            <a:ext cx="5028276" cy="558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/>
              <a:t>강의평가를 완료했습니다.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과목관리 메인</a:t>
            </a:r>
            <a:r>
              <a:rPr lang="en-US" altLang="ko-KR"/>
              <a:t>(</a:t>
            </a:r>
            <a:r>
              <a:rPr lang="ko-KR" altLang="en-US"/>
              <a:t>전체목록조회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9536" y="993228"/>
            <a:ext cx="11101181" cy="22423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과목 전체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과목명</a:t>
            </a:r>
            <a:r>
              <a:rPr lang="en-US" altLang="ko-KR" sz="2000">
                <a:solidFill>
                  <a:schemeClr val="tx1"/>
                </a:solidFill>
              </a:rPr>
              <a:t>]	[</a:t>
            </a:r>
            <a:r>
              <a:rPr lang="ko-KR" altLang="en-US" sz="2000">
                <a:solidFill>
                  <a:schemeClr val="tx1"/>
                </a:solidFill>
              </a:rPr>
              <a:t>구분</a:t>
            </a:r>
            <a:r>
              <a:rPr lang="en-US" altLang="ko-KR" sz="2000">
                <a:solidFill>
                  <a:schemeClr val="tx1"/>
                </a:solidFill>
              </a:rPr>
              <a:t>]	[</a:t>
            </a:r>
            <a:r>
              <a:rPr lang="ko-KR" altLang="en-US" sz="2000">
                <a:solidFill>
                  <a:schemeClr val="tx1"/>
                </a:solidFill>
              </a:rPr>
              <a:t>기간</a:t>
            </a:r>
            <a:r>
              <a:rPr lang="en-US" altLang="ko-KR" sz="2000">
                <a:solidFill>
                  <a:schemeClr val="tx1"/>
                </a:solidFill>
              </a:rPr>
              <a:t>]	[</a:t>
            </a:r>
            <a:r>
              <a:rPr lang="ko-KR" altLang="en-US" sz="2000">
                <a:solidFill>
                  <a:schemeClr val="tx1"/>
                </a:solidFill>
              </a:rPr>
              <a:t>교재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1. </a:t>
            </a:r>
            <a:r>
              <a:rPr lang="ko-KR" altLang="en-US" sz="2000">
                <a:solidFill>
                  <a:schemeClr val="tx1"/>
                </a:solidFill>
              </a:rPr>
              <a:t>자바 	</a:t>
            </a:r>
            <a:r>
              <a:rPr lang="en-US" altLang="ko-KR" sz="2000">
                <a:solidFill>
                  <a:schemeClr val="tx1"/>
                </a:solidFill>
              </a:rPr>
              <a:t>	</a:t>
            </a:r>
            <a:r>
              <a:rPr lang="ko-KR" altLang="en-US" sz="2000">
                <a:solidFill>
                  <a:schemeClr val="tx1"/>
                </a:solidFill>
              </a:rPr>
              <a:t>공통	</a:t>
            </a:r>
            <a:r>
              <a:rPr lang="en-US" altLang="ko-KR" sz="2000">
                <a:solidFill>
                  <a:schemeClr val="tx1"/>
                </a:solidFill>
              </a:rPr>
              <a:t>4</a:t>
            </a:r>
            <a:r>
              <a:rPr lang="ko-KR" altLang="en-US" sz="2000">
                <a:solidFill>
                  <a:schemeClr val="tx1"/>
                </a:solidFill>
              </a:rPr>
              <a:t>주	</a:t>
            </a:r>
            <a:r>
              <a:rPr lang="en-US" altLang="ko-KR" sz="2000">
                <a:solidFill>
                  <a:schemeClr val="tx1"/>
                </a:solidFill>
              </a:rPr>
              <a:t>Java</a:t>
            </a:r>
            <a:r>
              <a:rPr lang="ko-KR" altLang="en-US" sz="2000">
                <a:solidFill>
                  <a:schemeClr val="tx1"/>
                </a:solidFill>
              </a:rPr>
              <a:t>의 정석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2. </a:t>
            </a:r>
            <a:r>
              <a:rPr lang="ko-KR" altLang="en-US" sz="2000">
                <a:solidFill>
                  <a:schemeClr val="tx1"/>
                </a:solidFill>
              </a:rPr>
              <a:t>오라클	공통	</a:t>
            </a:r>
            <a:r>
              <a:rPr lang="en-US" altLang="ko-KR" sz="2000">
                <a:solidFill>
                  <a:schemeClr val="tx1"/>
                </a:solidFill>
              </a:rPr>
              <a:t>4</a:t>
            </a:r>
            <a:r>
              <a:rPr lang="ko-KR" altLang="en-US" sz="2000">
                <a:solidFill>
                  <a:schemeClr val="tx1"/>
                </a:solidFill>
              </a:rPr>
              <a:t>주	</a:t>
            </a:r>
            <a:r>
              <a:rPr lang="en-US" altLang="ko-KR" sz="2000">
                <a:solidFill>
                  <a:schemeClr val="tx1"/>
                </a:solidFill>
              </a:rPr>
              <a:t>Do it! </a:t>
            </a:r>
            <a:r>
              <a:rPr lang="ko-KR" altLang="en-US" sz="2000">
                <a:solidFill>
                  <a:schemeClr val="tx1"/>
                </a:solidFill>
              </a:rPr>
              <a:t>오라클로 배우는 데이터베이스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3. JDBC		</a:t>
            </a:r>
            <a:r>
              <a:rPr lang="ko-KR" altLang="en-US" sz="2000">
                <a:solidFill>
                  <a:schemeClr val="tx1"/>
                </a:solidFill>
              </a:rPr>
              <a:t>공통	</a:t>
            </a:r>
            <a:r>
              <a:rPr lang="en-US" altLang="ko-KR" sz="2000">
                <a:solidFill>
                  <a:schemeClr val="tx1"/>
                </a:solidFill>
              </a:rPr>
              <a:t>4</a:t>
            </a:r>
            <a:r>
              <a:rPr lang="ko-KR" altLang="en-US" sz="2000">
                <a:solidFill>
                  <a:schemeClr val="tx1"/>
                </a:solidFill>
              </a:rPr>
              <a:t>주	</a:t>
            </a:r>
            <a:r>
              <a:rPr lang="en-US" altLang="ko-KR" sz="2000">
                <a:solidFill>
                  <a:schemeClr val="tx1"/>
                </a:solidFill>
              </a:rPr>
              <a:t>SQL</a:t>
            </a:r>
            <a:r>
              <a:rPr lang="ko-KR" altLang="en-US" sz="2000">
                <a:solidFill>
                  <a:schemeClr val="tx1"/>
                </a:solidFill>
              </a:rPr>
              <a:t>활용 모듈 교재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6" name="부제목 2"/>
          <p:cNvSpPr txBox="1"/>
          <p:nvPr/>
        </p:nvSpPr>
        <p:spPr>
          <a:xfrm>
            <a:off x="549536" y="3473018"/>
            <a:ext cx="11101181" cy="3202098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ko-KR" altLang="en-US"/>
              <a:t>과목 검색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과목 등록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과목 수정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과목 삭제</a:t>
            </a:r>
          </a:p>
          <a:p>
            <a:pPr marL="457200" indent="-4572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0.  </a:t>
            </a:r>
            <a:r>
              <a:rPr lang="ko-KR" altLang="en-US"/>
              <a:t>메인으로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ko-KR" altLang="en-US"/>
              <a:t>선택할 번호를 입력하세요 </a:t>
            </a:r>
            <a:r>
              <a:rPr lang="en-US" altLang="ko-KR"/>
              <a:t>: </a:t>
            </a:r>
            <a:r>
              <a:rPr lang="en-US" altLang="ko-KR">
                <a:solidFill>
                  <a:schemeClr val="accent5"/>
                </a:solidFill>
              </a:rPr>
              <a:t>&lt;</a:t>
            </a:r>
            <a:r>
              <a:rPr lang="ko-KR" altLang="en-US">
                <a:solidFill>
                  <a:schemeClr val="accent5"/>
                </a:solidFill>
              </a:rPr>
              <a:t>입력</a:t>
            </a:r>
            <a:r>
              <a:rPr lang="en-US" altLang="ko-KR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14. 화면설계 - 교육생 메인 - 강의평가입력…"/>
          <p:cNvSpPr txBox="1"/>
          <p:nvPr/>
        </p:nvSpPr>
        <p:spPr>
          <a:xfrm>
            <a:off x="1911185" y="44449"/>
            <a:ext cx="8525288" cy="10160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/>
              <a:t>14. 화면설계 - 교육생 메인 - 강의평가입력</a:t>
            </a:r>
          </a:p>
          <a:p>
            <a:pPr algn="l">
              <a:defRPr sz="3000"/>
            </a:pPr>
            <a:r>
              <a:rPr lang="ko-KR" altLang="en-US"/>
              <a:t> (2) 강의평가를 완료하지 못한 경우</a:t>
            </a:r>
          </a:p>
        </p:txBody>
      </p:sp>
      <p:sp>
        <p:nvSpPr>
          <p:cNvPr id="262" name="[!!!]…"/>
          <p:cNvSpPr txBox="1"/>
          <p:nvPr/>
        </p:nvSpPr>
        <p:spPr>
          <a:xfrm>
            <a:off x="3215097" y="2692400"/>
            <a:ext cx="5761805" cy="1473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ko-KR" altLang="en-US"/>
              <a:t>[!!!]</a:t>
            </a:r>
          </a:p>
          <a:p>
            <a:pPr algn="ctr">
              <a:defRPr sz="3000"/>
            </a:pPr>
            <a:r>
              <a:rPr lang="ko-KR" altLang="en-US"/>
              <a:t>강의평가를 완료하지 못했습니다.</a:t>
            </a:r>
          </a:p>
          <a:p>
            <a:pPr algn="ctr">
              <a:defRPr sz="3000"/>
            </a:pPr>
            <a:r>
              <a:rPr lang="ko-KR" altLang="en-US"/>
              <a:t>관리자에게 문의해주세요.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15. 화면설계 - 교육생 메인 - 개인 정보 조회"/>
          <p:cNvSpPr txBox="1"/>
          <p:nvPr/>
        </p:nvSpPr>
        <p:spPr>
          <a:xfrm>
            <a:off x="1911185" y="273049"/>
            <a:ext cx="8525288" cy="558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/>
              <a:t>15. 화면설계 - 교육생 메인 - 개인 정보 조회</a:t>
            </a:r>
          </a:p>
        </p:txBody>
      </p:sp>
      <p:sp>
        <p:nvSpPr>
          <p:cNvPr id="265" name="◼︎◼︎◼︎◼︎◼︎◼︎◼︎◼︎◼︎◼︎◼︎◼︎◼︎◼︎◼︎◼︎◼︎◼︎◼︎…"/>
          <p:cNvSpPr txBox="1"/>
          <p:nvPr/>
        </p:nvSpPr>
        <p:spPr>
          <a:xfrm>
            <a:off x="3082421" y="1072564"/>
            <a:ext cx="6182815" cy="1302921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1900" dirty="0" smtClean="0"/>
              <a:t>✲                  </a:t>
            </a:r>
            <a:r>
              <a:rPr lang="ko-KR" altLang="en-US" sz="1900" dirty="0"/>
              <a:t>쌍용교육센터                 ✲</a:t>
            </a:r>
          </a:p>
          <a:p>
            <a:pPr algn="ctr">
              <a:defRPr sz="2500"/>
            </a:pPr>
            <a:r>
              <a:rPr lang="ko-KR" altLang="en-US" sz="1900" dirty="0"/>
              <a:t>✲                  개인정보조회                 ✲</a:t>
            </a:r>
          </a:p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</p:txBody>
      </p:sp>
      <p:sp>
        <p:nvSpPr>
          <p:cNvPr id="266" name="✲ 교육생번호 : 140…"/>
          <p:cNvSpPr txBox="1"/>
          <p:nvPr/>
        </p:nvSpPr>
        <p:spPr>
          <a:xfrm>
            <a:off x="4059498" y="2641600"/>
            <a:ext cx="4073004" cy="1854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300"/>
              <a:t> ✲ 교육생번호 : 140</a:t>
            </a:r>
          </a:p>
          <a:p>
            <a:pPr algn="l">
              <a:defRPr sz="2500"/>
            </a:pPr>
            <a:r>
              <a:rPr lang="ko-KR" altLang="en-US" sz="2300"/>
              <a:t> ✲ 교육생명 :</a:t>
            </a:r>
          </a:p>
          <a:p>
            <a:pPr algn="l">
              <a:defRPr sz="2500"/>
            </a:pPr>
            <a:r>
              <a:rPr lang="ko-KR" altLang="en-US" sz="2300"/>
              <a:t> ✲ 주민번호 : 2226207</a:t>
            </a:r>
          </a:p>
          <a:p>
            <a:pPr algn="l">
              <a:defRPr sz="2500"/>
            </a:pPr>
            <a:r>
              <a:rPr lang="ko-KR" altLang="en-US" sz="2300"/>
              <a:t> ✲ 연락처 : 010-5586-3957</a:t>
            </a:r>
          </a:p>
          <a:p>
            <a:pPr algn="l">
              <a:defRPr sz="2500"/>
            </a:pPr>
            <a:r>
              <a:rPr lang="ko-KR" altLang="en-US" sz="2300"/>
              <a:t> ✲ 취업여부 : 미취업</a:t>
            </a:r>
          </a:p>
        </p:txBody>
      </p:sp>
      <p:sp>
        <p:nvSpPr>
          <p:cNvPr id="267" name="✲  원하는 메뉴번호를 입력해주세요.…"/>
          <p:cNvSpPr txBox="1"/>
          <p:nvPr/>
        </p:nvSpPr>
        <p:spPr>
          <a:xfrm>
            <a:off x="3470267" y="5622657"/>
            <a:ext cx="5251465" cy="8064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300" dirty="0"/>
              <a:t> ✲  원하는 </a:t>
            </a:r>
            <a:r>
              <a:rPr lang="ko-KR" altLang="en-US" sz="2300" dirty="0" err="1"/>
              <a:t>메뉴번호를</a:t>
            </a:r>
            <a:r>
              <a:rPr lang="ko-KR" altLang="en-US" sz="2300" dirty="0"/>
              <a:t> 입력해주세요.</a:t>
            </a:r>
          </a:p>
          <a:p>
            <a:pPr algn="l">
              <a:defRPr sz="2500"/>
            </a:pPr>
            <a:r>
              <a:rPr lang="ko-KR" altLang="en-US" sz="2300" dirty="0" smtClean="0"/>
              <a:t>▶</a:t>
            </a:r>
            <a:endParaRPr lang="ko-KR" altLang="en-US" sz="2300" dirty="0"/>
          </a:p>
        </p:txBody>
      </p:sp>
      <p:sp>
        <p:nvSpPr>
          <p:cNvPr id="268" name="뒤로가기…"/>
          <p:cNvSpPr txBox="1"/>
          <p:nvPr/>
        </p:nvSpPr>
        <p:spPr>
          <a:xfrm>
            <a:off x="4331770" y="4495800"/>
            <a:ext cx="3528459" cy="114935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/>
              <a:defRPr sz="2500"/>
            </a:pPr>
            <a:r>
              <a:rPr lang="ko-KR" altLang="en-US" sz="2300"/>
              <a:t>뒤로가기</a:t>
            </a:r>
          </a:p>
          <a:p>
            <a:pPr marL="444500" indent="-444500" algn="l">
              <a:buSzPct val="100000"/>
              <a:buAutoNum type="arabicPeriod"/>
              <a:defRPr sz="2500"/>
            </a:pPr>
            <a:r>
              <a:rPr lang="ko-KR" altLang="en-US" sz="2300"/>
              <a:t>개인정보수정</a:t>
            </a:r>
          </a:p>
          <a:p>
            <a:pPr algn="l">
              <a:defRPr sz="2500"/>
            </a:pPr>
            <a:r>
              <a:rPr lang="ko-KR" altLang="en-US" sz="2300"/>
              <a:t>00. 종료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16. 화면설계 - 교육생 메인 - 개인 정보 수정"/>
          <p:cNvSpPr txBox="1"/>
          <p:nvPr/>
        </p:nvSpPr>
        <p:spPr>
          <a:xfrm>
            <a:off x="1911185" y="273049"/>
            <a:ext cx="8525288" cy="558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/>
              <a:t>16. 화면설계 - 교육생 메인 - 개인 정보 수정</a:t>
            </a:r>
          </a:p>
        </p:txBody>
      </p:sp>
      <p:sp>
        <p:nvSpPr>
          <p:cNvPr id="271" name="✲ 수정을 하지 않을 정보는 엔터를 입력해주세요.…"/>
          <p:cNvSpPr txBox="1"/>
          <p:nvPr/>
        </p:nvSpPr>
        <p:spPr>
          <a:xfrm>
            <a:off x="2694086" y="2116998"/>
            <a:ext cx="6803828" cy="211137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ko-KR" altLang="en-US" sz="2200"/>
              <a:t> ✲ 수정을 하지 않을 정보는 엔터를 입력해주세요.</a:t>
            </a:r>
          </a:p>
          <a:p>
            <a:pPr algn="l">
              <a:defRPr sz="2500"/>
            </a:pPr>
            <a:r>
              <a:rPr lang="ko-KR" altLang="en-US" sz="2200"/>
              <a:t> 수정할 이름 :</a:t>
            </a:r>
          </a:p>
          <a:p>
            <a:pPr algn="l">
              <a:defRPr sz="2500"/>
            </a:pPr>
            <a:r>
              <a:rPr lang="ko-KR" altLang="en-US" sz="2200"/>
              <a:t> 수정할 전화번호 :</a:t>
            </a:r>
          </a:p>
          <a:p>
            <a:pPr algn="l">
              <a:defRPr sz="2500"/>
            </a:pPr>
            <a:r>
              <a:rPr lang="ko-KR" altLang="en-US" sz="2200"/>
              <a:t> 수정할 취업여부(Y|N) :</a:t>
            </a:r>
          </a:p>
          <a:p>
            <a:pPr algn="l">
              <a:defRPr sz="2500"/>
            </a:pPr>
            <a:endParaRPr lang="ko-KR" altLang="en-US" sz="2200"/>
          </a:p>
          <a:p>
            <a:pPr algn="l">
              <a:defRPr sz="2500"/>
            </a:pPr>
            <a:r>
              <a:rPr lang="ko-KR" altLang="en-US" sz="2200"/>
              <a:t>정보를 수정했습니다.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16. 화면설계 - 교육생 메인 - 구인 정보 조회"/>
          <p:cNvSpPr txBox="1"/>
          <p:nvPr/>
        </p:nvSpPr>
        <p:spPr>
          <a:xfrm>
            <a:off x="1911185" y="311150"/>
            <a:ext cx="8525288" cy="4826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 sz="2500"/>
              <a:t>16. 화면설계 - 교육생 메인 - 구인 정보 조회</a:t>
            </a:r>
          </a:p>
        </p:txBody>
      </p:sp>
      <p:sp>
        <p:nvSpPr>
          <p:cNvPr id="274" name="————————————————————————————————————-…"/>
          <p:cNvSpPr txBox="1"/>
          <p:nvPr/>
        </p:nvSpPr>
        <p:spPr>
          <a:xfrm>
            <a:off x="2846283" y="2301875"/>
            <a:ext cx="6499434" cy="2844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ko-KR" altLang="en-US" sz="1500"/>
              <a:t>————————————————————————————————————-</a:t>
            </a:r>
          </a:p>
          <a:p>
            <a:pPr algn="l">
              <a:defRPr sz="2000"/>
            </a:pPr>
            <a:r>
              <a:rPr lang="ko-KR" altLang="en-US" sz="1500"/>
              <a:t>[회사명] 오케이아이에스</a:t>
            </a:r>
          </a:p>
          <a:p>
            <a:pPr algn="l">
              <a:defRPr sz="2000"/>
            </a:pPr>
            <a:r>
              <a:rPr lang="ko-KR" altLang="en-US" sz="1500"/>
              <a:t>[업종명] 컨설팅                  [매출액] 42400000000</a:t>
            </a:r>
          </a:p>
          <a:p>
            <a:pPr algn="l">
              <a:defRPr sz="2000"/>
            </a:pPr>
            <a:r>
              <a:rPr lang="ko-KR" altLang="en-US" sz="1500"/>
              <a:t>[모집직군] 개발직               [근무형태] 정규직</a:t>
            </a:r>
          </a:p>
          <a:p>
            <a:pPr algn="l">
              <a:defRPr sz="2000"/>
            </a:pPr>
            <a:r>
              <a:rPr lang="ko-KR" altLang="en-US" sz="1500"/>
              <a:t>[연봉] 4000                       [채용단계] 서류전형-코딩테스트-기술면접-임원면접</a:t>
            </a:r>
          </a:p>
          <a:p>
            <a:pPr algn="l">
              <a:defRPr sz="2000"/>
            </a:pPr>
            <a:r>
              <a:rPr lang="ko-KR" altLang="en-US" sz="1500"/>
              <a:t>[공고시작일] 2020-11-01   [공고마감일] 2021-04-30</a:t>
            </a:r>
          </a:p>
          <a:p>
            <a:pPr algn="l">
              <a:defRPr sz="2000"/>
            </a:pPr>
            <a:endParaRPr lang="ko-KR" altLang="en-US" sz="1500"/>
          </a:p>
          <a:p>
            <a:pPr algn="l">
              <a:defRPr sz="2000"/>
            </a:pPr>
            <a:r>
              <a:rPr lang="ko-KR" altLang="en-US" sz="1500"/>
              <a:t>[공고내용]</a:t>
            </a:r>
          </a:p>
          <a:p>
            <a:pPr algn="l">
              <a:defRPr sz="2000"/>
            </a:pPr>
            <a:r>
              <a:rPr lang="ko-KR" altLang="en-US" sz="1500"/>
              <a:t>학력 : 학력무관(졸업예정자 가능) - 정보처리기사 정보처리산업기사 우대</a:t>
            </a:r>
          </a:p>
          <a:p>
            <a:pPr algn="l">
              <a:defRPr sz="2000"/>
            </a:pPr>
            <a:r>
              <a:rPr lang="ko-KR" altLang="en-US" sz="1500"/>
              <a:t>————————————————————————————————————-</a:t>
            </a:r>
          </a:p>
          <a:p>
            <a:pPr algn="l">
              <a:defRPr sz="2000"/>
            </a:pPr>
            <a:r>
              <a:rPr lang="ko-KR" altLang="en-US" sz="1500"/>
              <a:t>                                                              .</a:t>
            </a:r>
          </a:p>
          <a:p>
            <a:pPr algn="l">
              <a:defRPr sz="2000"/>
            </a:pPr>
            <a:r>
              <a:rPr lang="ko-KR" altLang="en-US" sz="1500"/>
              <a:t>                                                              </a:t>
            </a:r>
            <a:r>
              <a:rPr lang="en-US" altLang="ko-KR" sz="1500"/>
              <a:t>.</a:t>
            </a:r>
          </a:p>
        </p:txBody>
      </p:sp>
      <p:sp>
        <p:nvSpPr>
          <p:cNvPr id="275" name="◼︎◼︎◼︎◼︎◼︎◼︎◼︎◼︎◼︎◼︎◼︎◼︎◼︎◼︎◼︎◼︎◼︎◼︎◼︎…"/>
          <p:cNvSpPr txBox="1"/>
          <p:nvPr/>
        </p:nvSpPr>
        <p:spPr>
          <a:xfrm>
            <a:off x="3004592" y="926513"/>
            <a:ext cx="6182815" cy="1302921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  <a:p>
            <a:pPr algn="ctr">
              <a:defRPr sz="2500"/>
            </a:pPr>
            <a:r>
              <a:rPr lang="ko-KR" altLang="en-US" sz="1900" dirty="0" smtClean="0"/>
              <a:t>✲                     </a:t>
            </a:r>
            <a:r>
              <a:rPr lang="ko-KR" altLang="en-US" sz="1900" dirty="0"/>
              <a:t>쌍용교육센터      </a:t>
            </a:r>
            <a:r>
              <a:rPr lang="ko-KR" altLang="en-US" sz="1900" dirty="0" smtClean="0"/>
              <a:t>              </a:t>
            </a:r>
            <a:r>
              <a:rPr lang="ko-KR" altLang="en-US" sz="1900" dirty="0"/>
              <a:t>✲</a:t>
            </a:r>
          </a:p>
          <a:p>
            <a:pPr algn="ctr">
              <a:defRPr sz="2500"/>
            </a:pPr>
            <a:r>
              <a:rPr lang="ko-KR" altLang="en-US" sz="1900" dirty="0"/>
              <a:t>✲       </a:t>
            </a:r>
            <a:r>
              <a:rPr lang="ko-KR" altLang="en-US" sz="1900" dirty="0" smtClean="0"/>
              <a:t>                </a:t>
            </a:r>
            <a:r>
              <a:rPr lang="ko-KR" altLang="en-US" sz="1900" dirty="0"/>
              <a:t>구 인 정 보            </a:t>
            </a:r>
            <a:r>
              <a:rPr lang="ko-KR" altLang="en-US" sz="1900" dirty="0" smtClean="0"/>
              <a:t>            </a:t>
            </a:r>
            <a:r>
              <a:rPr lang="ko-KR" altLang="en-US" sz="1900" dirty="0"/>
              <a:t>✲</a:t>
            </a:r>
          </a:p>
          <a:p>
            <a:pPr algn="ctr">
              <a:defRPr sz="3000"/>
            </a:pPr>
            <a:r>
              <a:rPr lang="en-US" altLang="ko-KR" sz="2000" dirty="0"/>
              <a:t>================================</a:t>
            </a:r>
            <a:endParaRPr lang="ko-KR" altLang="en-US" sz="2000" dirty="0"/>
          </a:p>
        </p:txBody>
      </p:sp>
      <p:sp>
        <p:nvSpPr>
          <p:cNvPr id="276" name="이전목록…"/>
          <p:cNvSpPr txBox="1"/>
          <p:nvPr/>
        </p:nvSpPr>
        <p:spPr>
          <a:xfrm>
            <a:off x="4809653" y="5020555"/>
            <a:ext cx="2572694" cy="113982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355600" indent="-355600" algn="l">
              <a:buSzPct val="100000"/>
              <a:buAutoNum type="arabicPeriod"/>
              <a:defRPr sz="2000"/>
            </a:pPr>
            <a:r>
              <a:rPr lang="ko-KR" altLang="en-US" sz="1700"/>
              <a:t>이전목록</a:t>
            </a:r>
          </a:p>
          <a:p>
            <a:pPr marL="355600" indent="-355600" algn="l">
              <a:buSzPct val="100000"/>
              <a:buAutoNum type="arabicPeriod"/>
              <a:defRPr sz="2000"/>
            </a:pPr>
            <a:r>
              <a:rPr lang="ko-KR" altLang="en-US" sz="1700"/>
              <a:t>다음목록</a:t>
            </a:r>
          </a:p>
          <a:p>
            <a:pPr marL="355600" indent="-355600" algn="l">
              <a:buSzPct val="100000"/>
              <a:buAutoNum type="arabicPeriod"/>
              <a:defRPr sz="2000"/>
            </a:pPr>
            <a:r>
              <a:rPr lang="ko-KR" altLang="en-US" sz="1700"/>
              <a:t>뒤로가기</a:t>
            </a:r>
          </a:p>
          <a:p>
            <a:pPr algn="l">
              <a:defRPr sz="2000"/>
            </a:pPr>
            <a:r>
              <a:rPr lang="ko-KR" altLang="en-US" sz="1700"/>
              <a:t>00. 종료</a:t>
            </a:r>
          </a:p>
        </p:txBody>
      </p:sp>
      <p:sp>
        <p:nvSpPr>
          <p:cNvPr id="277" name="✲  원하는 메뉴번호를 입력해주세요.…"/>
          <p:cNvSpPr txBox="1"/>
          <p:nvPr/>
        </p:nvSpPr>
        <p:spPr>
          <a:xfrm>
            <a:off x="3448258" y="6146800"/>
            <a:ext cx="4844029" cy="711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ko-KR" altLang="en-US" dirty="0"/>
              <a:t> ✲  원하는 </a:t>
            </a:r>
            <a:r>
              <a:rPr lang="ko-KR" altLang="en-US" dirty="0" err="1"/>
              <a:t>메뉴번호를</a:t>
            </a:r>
            <a:r>
              <a:rPr lang="ko-KR" altLang="en-US" dirty="0"/>
              <a:t> 입력해주세요.</a:t>
            </a:r>
          </a:p>
          <a:p>
            <a:pPr algn="l">
              <a:defRPr sz="2000"/>
            </a:pPr>
            <a:r>
              <a:rPr lang="ko-KR" altLang="en-US" dirty="0" smtClean="0"/>
              <a:t>▶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과목관리 메인 </a:t>
            </a:r>
            <a:r>
              <a:rPr lang="en-US" altLang="ko-KR"/>
              <a:t>– </a:t>
            </a:r>
            <a:r>
              <a:rPr lang="ko-KR" altLang="en-US"/>
              <a:t>과목검색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575" y="3169476"/>
            <a:ext cx="11101181" cy="24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검색된 과목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과목명</a:t>
            </a:r>
            <a:r>
              <a:rPr lang="en-US" altLang="ko-KR" sz="2000">
                <a:solidFill>
                  <a:schemeClr val="tx1"/>
                </a:solidFill>
              </a:rPr>
              <a:t>]	[</a:t>
            </a:r>
            <a:r>
              <a:rPr lang="ko-KR" altLang="en-US" sz="2000">
                <a:solidFill>
                  <a:schemeClr val="tx1"/>
                </a:solidFill>
              </a:rPr>
              <a:t>구분</a:t>
            </a:r>
            <a:r>
              <a:rPr lang="en-US" altLang="ko-KR" sz="2000">
                <a:solidFill>
                  <a:schemeClr val="tx1"/>
                </a:solidFill>
              </a:rPr>
              <a:t>]	[</a:t>
            </a:r>
            <a:r>
              <a:rPr lang="ko-KR" altLang="en-US" sz="2000">
                <a:solidFill>
                  <a:schemeClr val="tx1"/>
                </a:solidFill>
              </a:rPr>
              <a:t>기간</a:t>
            </a:r>
            <a:r>
              <a:rPr lang="en-US" altLang="ko-KR" sz="2000">
                <a:solidFill>
                  <a:schemeClr val="tx1"/>
                </a:solidFill>
              </a:rPr>
              <a:t>]	[</a:t>
            </a:r>
            <a:r>
              <a:rPr lang="ko-KR" altLang="en-US" sz="2000">
                <a:solidFill>
                  <a:schemeClr val="tx1"/>
                </a:solidFill>
              </a:rPr>
              <a:t>교재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1. </a:t>
            </a:r>
            <a:r>
              <a:rPr lang="ko-KR" altLang="en-US" sz="2000">
                <a:solidFill>
                  <a:schemeClr val="tx1"/>
                </a:solidFill>
              </a:rPr>
              <a:t>자바 	</a:t>
            </a:r>
            <a:r>
              <a:rPr lang="en-US" altLang="ko-KR" sz="2000">
                <a:solidFill>
                  <a:schemeClr val="tx1"/>
                </a:solidFill>
              </a:rPr>
              <a:t>	</a:t>
            </a:r>
            <a:r>
              <a:rPr lang="ko-KR" altLang="en-US" sz="2000">
                <a:solidFill>
                  <a:schemeClr val="tx1"/>
                </a:solidFill>
              </a:rPr>
              <a:t>공통	</a:t>
            </a:r>
            <a:r>
              <a:rPr lang="en-US" altLang="ko-KR" sz="2000">
                <a:solidFill>
                  <a:schemeClr val="tx1"/>
                </a:solidFill>
              </a:rPr>
              <a:t>4</a:t>
            </a:r>
            <a:r>
              <a:rPr lang="ko-KR" altLang="en-US" sz="2000">
                <a:solidFill>
                  <a:schemeClr val="tx1"/>
                </a:solidFill>
              </a:rPr>
              <a:t>주	</a:t>
            </a:r>
            <a:r>
              <a:rPr lang="en-US" altLang="ko-KR" sz="2000">
                <a:solidFill>
                  <a:schemeClr val="tx1"/>
                </a:solidFill>
              </a:rPr>
              <a:t>Java</a:t>
            </a:r>
            <a:r>
              <a:rPr lang="ko-KR" altLang="en-US" sz="2000">
                <a:solidFill>
                  <a:schemeClr val="tx1"/>
                </a:solidFill>
              </a:rPr>
              <a:t>의 정석</a:t>
            </a:r>
          </a:p>
          <a:p>
            <a:pPr marL="457200" indent="-457200">
              <a:buAutoNum type="arabicPeriod"/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AutoNum type="arabicPeriod"/>
              <a:defRPr/>
            </a:pPr>
            <a:endParaRPr lang="ko-KR" altLang="en-US" sz="2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검색어 </a:t>
            </a:r>
            <a:r>
              <a:rPr lang="en-US" altLang="ko-KR" sz="2000"/>
              <a:t>(</a:t>
            </a:r>
            <a:r>
              <a:rPr lang="ko-KR" altLang="en-US" sz="2000"/>
              <a:t>과목명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과목 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과목관리 메인 </a:t>
            </a:r>
            <a:r>
              <a:rPr lang="en-US" altLang="ko-KR"/>
              <a:t>– </a:t>
            </a:r>
            <a:r>
              <a:rPr lang="ko-KR" altLang="en-US"/>
              <a:t>과목등록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023078"/>
            <a:ext cx="10803092" cy="118435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과목명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r>
              <a:rPr lang="ko-KR" altLang="en-US" sz="2000"/>
              <a:t>구분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r>
              <a:rPr lang="ko-KR" altLang="en-US" sz="2000"/>
              <a:t>기간 </a:t>
            </a:r>
            <a:r>
              <a:rPr lang="en-US" altLang="ko-KR" sz="2000"/>
              <a:t>(</a:t>
            </a:r>
            <a:r>
              <a:rPr lang="ko-KR" altLang="en-US" sz="2000"/>
              <a:t>단위</a:t>
            </a:r>
            <a:r>
              <a:rPr lang="en-US" altLang="ko-KR" sz="2000"/>
              <a:t>:</a:t>
            </a:r>
            <a:r>
              <a:rPr lang="ko-KR" altLang="en-US" sz="2000"/>
              <a:t>주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과목 등록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575" y="3422700"/>
            <a:ext cx="11101181" cy="24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교재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Java</a:t>
            </a:r>
            <a:r>
              <a:rPr lang="ko-KR" altLang="en-US" sz="2000">
                <a:solidFill>
                  <a:schemeClr val="tx1"/>
                </a:solidFill>
              </a:rPr>
              <a:t>의 정석</a:t>
            </a:r>
            <a:r>
              <a:rPr lang="en-US" altLang="ko-KR" sz="2000">
                <a:solidFill>
                  <a:schemeClr val="tx1"/>
                </a:solidFill>
              </a:rPr>
              <a:t>					</a:t>
            </a:r>
            <a:r>
              <a:rPr lang="ko-KR" altLang="en-US" sz="2000">
                <a:solidFill>
                  <a:schemeClr val="tx1"/>
                </a:solidFill>
              </a:rPr>
              <a:t>도우출판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Do it! </a:t>
            </a:r>
            <a:r>
              <a:rPr lang="ko-KR" altLang="en-US" sz="2000">
                <a:solidFill>
                  <a:schemeClr val="tx1"/>
                </a:solidFill>
              </a:rPr>
              <a:t>첫 코딩</a:t>
            </a:r>
            <a:r>
              <a:rPr lang="en-US" altLang="ko-KR" sz="2000">
                <a:solidFill>
                  <a:schemeClr val="tx1"/>
                </a:solidFill>
              </a:rPr>
              <a:t>				</a:t>
            </a:r>
            <a:r>
              <a:rPr lang="ko-KR" altLang="en-US" sz="2000">
                <a:solidFill>
                  <a:schemeClr val="tx1"/>
                </a:solidFill>
              </a:rPr>
              <a:t>이지스퍼블리싱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Do it! </a:t>
            </a:r>
            <a:r>
              <a:rPr lang="ko-KR" altLang="en-US" sz="2000">
                <a:solidFill>
                  <a:schemeClr val="tx1"/>
                </a:solidFill>
              </a:rPr>
              <a:t>오라클로 배우는 데이터베이스 입문 </a:t>
            </a:r>
            <a:r>
              <a:rPr lang="en-US" altLang="ko-KR" sz="2000">
                <a:solidFill>
                  <a:schemeClr val="tx1"/>
                </a:solidFill>
              </a:rPr>
              <a:t>	</a:t>
            </a:r>
            <a:r>
              <a:rPr lang="ko-KR" altLang="en-US" sz="2000">
                <a:solidFill>
                  <a:schemeClr val="tx1"/>
                </a:solidFill>
              </a:rPr>
              <a:t>이지스퍼블리싱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…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614575" y="5937297"/>
            <a:ext cx="10803092" cy="118435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교재 선택 </a:t>
            </a:r>
            <a:r>
              <a:rPr lang="en-US" altLang="ko-KR" sz="2000"/>
              <a:t>(</a:t>
            </a:r>
            <a:r>
              <a:rPr lang="ko-KR" altLang="en-US" sz="2000"/>
              <a:t>번호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과목관리 메인 </a:t>
            </a:r>
            <a:r>
              <a:rPr lang="en-US" altLang="ko-KR"/>
              <a:t>– </a:t>
            </a:r>
            <a:r>
              <a:rPr lang="ko-KR" altLang="en-US"/>
              <a:t>과목수정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1992276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수정할 과목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과목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575" y="2712398"/>
            <a:ext cx="11101181" cy="18991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선택한 과목 정보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번호</a:t>
            </a:r>
            <a:r>
              <a:rPr lang="en-US" altLang="ko-KR" sz="2000">
                <a:solidFill>
                  <a:schemeClr val="tx1"/>
                </a:solidFill>
              </a:rPr>
              <a:t> : 1			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과목명 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>
                <a:solidFill>
                  <a:schemeClr val="tx1"/>
                </a:solidFill>
              </a:rPr>
              <a:t>자바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구분 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>
                <a:solidFill>
                  <a:schemeClr val="tx1"/>
                </a:solidFill>
              </a:rPr>
              <a:t>공통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기간 </a:t>
            </a:r>
            <a:r>
              <a:rPr lang="en-US" altLang="ko-KR" sz="2000">
                <a:solidFill>
                  <a:schemeClr val="tx1"/>
                </a:solidFill>
              </a:rPr>
              <a:t>: 1</a:t>
            </a:r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교재 </a:t>
            </a:r>
            <a:r>
              <a:rPr lang="en-US" altLang="ko-KR" sz="2000">
                <a:solidFill>
                  <a:schemeClr val="tx1"/>
                </a:solidFill>
              </a:rPr>
              <a:t>: Java</a:t>
            </a:r>
            <a:r>
              <a:rPr lang="ko-KR" altLang="en-US" sz="2000">
                <a:solidFill>
                  <a:schemeClr val="tx1"/>
                </a:solidFill>
              </a:rPr>
              <a:t>의 정석</a:t>
            </a:r>
          </a:p>
        </p:txBody>
      </p:sp>
      <p:sp>
        <p:nvSpPr>
          <p:cNvPr id="7" name="부제목 2"/>
          <p:cNvSpPr txBox="1"/>
          <p:nvPr/>
        </p:nvSpPr>
        <p:spPr>
          <a:xfrm>
            <a:off x="614574" y="4695453"/>
            <a:ext cx="10803092" cy="19288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/>
              <a:t>[</a:t>
            </a:r>
            <a:r>
              <a:rPr lang="ko-KR" altLang="en-US" sz="2000"/>
              <a:t>수정 사항 입력</a:t>
            </a:r>
            <a:r>
              <a:rPr lang="en-US" altLang="ko-KR" sz="2000"/>
              <a:t>]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2000"/>
              <a:t>과목명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2000"/>
              <a:t>구분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2000"/>
              <a:t>과목기간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2000"/>
              <a:t>교재</a:t>
            </a:r>
            <a:r>
              <a:rPr lang="en-US" altLang="ko-KR" sz="2000"/>
              <a:t> (</a:t>
            </a:r>
            <a:r>
              <a:rPr lang="ko-KR" altLang="en-US" sz="2000"/>
              <a:t>번호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9" name="부제목 2"/>
          <p:cNvSpPr txBox="1"/>
          <p:nvPr/>
        </p:nvSpPr>
        <p:spPr>
          <a:xfrm>
            <a:off x="3464392" y="3412744"/>
            <a:ext cx="5401546" cy="144060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과목관리 메인 </a:t>
            </a:r>
            <a:r>
              <a:rPr lang="en-US" altLang="ko-KR"/>
              <a:t>– </a:t>
            </a:r>
            <a:r>
              <a:rPr lang="ko-KR" altLang="en-US"/>
              <a:t>과목삭제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삭제할 과목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과목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시작화면 </a:t>
            </a:r>
            <a:r>
              <a:rPr lang="en-US" altLang="ko-KR" sz="5400" b="1"/>
              <a:t>/</a:t>
            </a:r>
            <a:r>
              <a:rPr lang="ko-KR" altLang="en-US" sz="5400" b="1"/>
              <a:t>로그인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강의실관리 메인</a:t>
            </a:r>
            <a:r>
              <a:rPr lang="en-US" altLang="ko-KR"/>
              <a:t>(</a:t>
            </a:r>
            <a:r>
              <a:rPr lang="ko-KR" altLang="en-US"/>
              <a:t>전체목록조회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9536" y="993228"/>
            <a:ext cx="11101181" cy="22423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강의실 전체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1</a:t>
            </a:r>
            <a:r>
              <a:rPr lang="ko-KR" altLang="en-US" sz="2000">
                <a:solidFill>
                  <a:schemeClr val="tx1"/>
                </a:solidFill>
              </a:rPr>
              <a:t>강의실</a:t>
            </a:r>
            <a:r>
              <a:rPr lang="en-US" altLang="ko-KR" sz="2000">
                <a:solidFill>
                  <a:schemeClr val="tx1"/>
                </a:solidFill>
              </a:rPr>
              <a:t>	30</a:t>
            </a:r>
            <a:r>
              <a:rPr lang="ko-KR" altLang="en-US" sz="2000">
                <a:solidFill>
                  <a:schemeClr val="tx1"/>
                </a:solidFill>
              </a:rPr>
              <a:t>명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ko-KR" altLang="en-US" sz="2000">
                <a:solidFill>
                  <a:schemeClr val="tx1"/>
                </a:solidFill>
              </a:rPr>
              <a:t>강의실</a:t>
            </a:r>
            <a:r>
              <a:rPr lang="en-US" altLang="ko-KR" sz="2000">
                <a:solidFill>
                  <a:schemeClr val="tx1"/>
                </a:solidFill>
              </a:rPr>
              <a:t>	30</a:t>
            </a:r>
            <a:r>
              <a:rPr lang="ko-KR" altLang="en-US" sz="2000">
                <a:solidFill>
                  <a:schemeClr val="tx1"/>
                </a:solidFill>
              </a:rPr>
              <a:t>명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3</a:t>
            </a:r>
            <a:r>
              <a:rPr lang="ko-KR" altLang="en-US" sz="2000">
                <a:solidFill>
                  <a:schemeClr val="tx1"/>
                </a:solidFill>
              </a:rPr>
              <a:t>강의실</a:t>
            </a:r>
            <a:r>
              <a:rPr lang="en-US" altLang="ko-KR" sz="2000">
                <a:solidFill>
                  <a:schemeClr val="tx1"/>
                </a:solidFill>
              </a:rPr>
              <a:t>	30</a:t>
            </a:r>
            <a:r>
              <a:rPr lang="ko-KR" altLang="en-US" sz="2000">
                <a:solidFill>
                  <a:schemeClr val="tx1"/>
                </a:solidFill>
              </a:rPr>
              <a:t>명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6" name="부제목 2"/>
          <p:cNvSpPr txBox="1"/>
          <p:nvPr/>
        </p:nvSpPr>
        <p:spPr>
          <a:xfrm>
            <a:off x="549536" y="3473018"/>
            <a:ext cx="11101181" cy="3202098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ko-KR" altLang="en-US"/>
              <a:t>강의실 검색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강의실 등록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강의실 수정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강의실 삭제</a:t>
            </a:r>
          </a:p>
          <a:p>
            <a:pPr marL="457200" indent="-4572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0.  </a:t>
            </a:r>
            <a:r>
              <a:rPr lang="ko-KR" altLang="en-US"/>
              <a:t>메인으로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ko-KR" altLang="en-US"/>
              <a:t>선택할 번호를 입력하세요 </a:t>
            </a:r>
            <a:r>
              <a:rPr lang="en-US" altLang="ko-KR"/>
              <a:t>: </a:t>
            </a:r>
            <a:r>
              <a:rPr lang="en-US" altLang="ko-KR">
                <a:solidFill>
                  <a:schemeClr val="accent5"/>
                </a:solidFill>
              </a:rPr>
              <a:t>&lt;</a:t>
            </a:r>
            <a:r>
              <a:rPr lang="ko-KR" altLang="en-US">
                <a:solidFill>
                  <a:schemeClr val="accent5"/>
                </a:solidFill>
              </a:rPr>
              <a:t>입력</a:t>
            </a:r>
            <a:r>
              <a:rPr lang="en-US" altLang="ko-KR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강의실관리 메인 </a:t>
            </a:r>
            <a:r>
              <a:rPr lang="en-US" altLang="ko-KR"/>
              <a:t>– </a:t>
            </a:r>
            <a:r>
              <a:rPr lang="ko-KR" altLang="en-US"/>
              <a:t>강의실검색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575" y="3169476"/>
            <a:ext cx="11101181" cy="24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검색된 강의실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1</a:t>
            </a:r>
            <a:r>
              <a:rPr lang="ko-KR" altLang="en-US" sz="2000">
                <a:solidFill>
                  <a:schemeClr val="tx1"/>
                </a:solidFill>
              </a:rPr>
              <a:t>강의실</a:t>
            </a:r>
            <a:r>
              <a:rPr lang="en-US" altLang="ko-KR" sz="2000">
                <a:solidFill>
                  <a:schemeClr val="tx1"/>
                </a:solidFill>
              </a:rPr>
              <a:t>	30</a:t>
            </a:r>
            <a:r>
              <a:rPr lang="ko-KR" altLang="en-US" sz="2000">
                <a:solidFill>
                  <a:schemeClr val="tx1"/>
                </a:solidFill>
              </a:rPr>
              <a:t>명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ko-KR" altLang="en-US" sz="2000">
                <a:solidFill>
                  <a:schemeClr val="tx1"/>
                </a:solidFill>
              </a:rPr>
              <a:t>강의실</a:t>
            </a:r>
            <a:r>
              <a:rPr lang="en-US" altLang="ko-KR" sz="2000">
                <a:solidFill>
                  <a:schemeClr val="tx1"/>
                </a:solidFill>
              </a:rPr>
              <a:t>	30</a:t>
            </a:r>
            <a:r>
              <a:rPr lang="ko-KR" altLang="en-US" sz="2000">
                <a:solidFill>
                  <a:schemeClr val="tx1"/>
                </a:solidFill>
              </a:rPr>
              <a:t>명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3</a:t>
            </a:r>
            <a:r>
              <a:rPr lang="ko-KR" altLang="en-US" sz="2000">
                <a:solidFill>
                  <a:schemeClr val="tx1"/>
                </a:solidFill>
              </a:rPr>
              <a:t>강의실</a:t>
            </a:r>
            <a:r>
              <a:rPr lang="en-US" altLang="ko-KR" sz="2000">
                <a:solidFill>
                  <a:schemeClr val="tx1"/>
                </a:solidFill>
              </a:rPr>
              <a:t>	30</a:t>
            </a:r>
            <a:r>
              <a:rPr lang="ko-KR" altLang="en-US" sz="2000">
                <a:solidFill>
                  <a:schemeClr val="tx1"/>
                </a:solidFill>
              </a:rPr>
              <a:t>명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검색어 </a:t>
            </a:r>
            <a:r>
              <a:rPr lang="en-US" altLang="ko-KR" sz="2000"/>
              <a:t>(</a:t>
            </a:r>
            <a:r>
              <a:rPr lang="ko-KR" altLang="en-US" sz="2000"/>
              <a:t>정원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강의실 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강의실관리 메인 </a:t>
            </a:r>
            <a:r>
              <a:rPr lang="en-US" altLang="ko-KR"/>
              <a:t>– </a:t>
            </a:r>
            <a:r>
              <a:rPr lang="ko-KR" altLang="en-US"/>
              <a:t>강의실등록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정원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강의실 등록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강의실관리 메인 </a:t>
            </a:r>
            <a:r>
              <a:rPr lang="en-US" altLang="ko-KR"/>
              <a:t>– </a:t>
            </a:r>
            <a:r>
              <a:rPr lang="ko-KR" altLang="en-US"/>
              <a:t>강의실수정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1992276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수정할 강의실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강의실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573" y="3085063"/>
            <a:ext cx="11101181" cy="18245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선택한 강의실 정보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 1 </a:t>
            </a:r>
            <a:r>
              <a:rPr lang="ko-KR" altLang="en-US" sz="2000">
                <a:solidFill>
                  <a:schemeClr val="tx1"/>
                </a:solidFill>
              </a:rPr>
              <a:t>강의실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정원 </a:t>
            </a:r>
            <a:r>
              <a:rPr lang="en-US" altLang="ko-KR" sz="2000">
                <a:solidFill>
                  <a:schemeClr val="tx1"/>
                </a:solidFill>
              </a:rPr>
              <a:t>: 20</a:t>
            </a:r>
            <a:r>
              <a:rPr lang="ko-KR" altLang="en-US" sz="200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7" name="부제목 2"/>
          <p:cNvSpPr txBox="1"/>
          <p:nvPr/>
        </p:nvSpPr>
        <p:spPr>
          <a:xfrm>
            <a:off x="614575" y="4711099"/>
            <a:ext cx="10803092" cy="19288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 sz="2000"/>
          </a:p>
          <a:p>
            <a:pPr algn="l">
              <a:defRPr/>
            </a:pPr>
            <a:r>
              <a:rPr lang="en-US" altLang="ko-KR" sz="2000"/>
              <a:t>[</a:t>
            </a:r>
            <a:r>
              <a:rPr lang="ko-KR" altLang="en-US" sz="2000"/>
              <a:t>수정 사항 입력</a:t>
            </a:r>
            <a:r>
              <a:rPr lang="en-US" altLang="ko-KR" sz="2000"/>
              <a:t>]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2000"/>
              <a:t>정원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강의실관리 메인 </a:t>
            </a:r>
            <a:r>
              <a:rPr lang="en-US" altLang="ko-KR"/>
              <a:t>– </a:t>
            </a:r>
            <a:r>
              <a:rPr lang="ko-KR" altLang="en-US"/>
              <a:t>강의실삭제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삭제할 강의실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강의실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교재관리 메인</a:t>
            </a:r>
            <a:r>
              <a:rPr lang="en-US" altLang="ko-KR"/>
              <a:t>(</a:t>
            </a:r>
            <a:r>
              <a:rPr lang="ko-KR" altLang="en-US"/>
              <a:t>전체목록조회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9536" y="993228"/>
            <a:ext cx="11101181" cy="22423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교재 전체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[No][</a:t>
            </a:r>
            <a:r>
              <a:rPr lang="ko-KR" altLang="en-US" sz="2000">
                <a:solidFill>
                  <a:schemeClr val="tx1"/>
                </a:solidFill>
              </a:rPr>
              <a:t>제목</a:t>
            </a:r>
            <a:r>
              <a:rPr lang="en-US" altLang="ko-KR" sz="2000">
                <a:solidFill>
                  <a:schemeClr val="tx1"/>
                </a:solidFill>
              </a:rPr>
              <a:t>]					[</a:t>
            </a:r>
            <a:r>
              <a:rPr lang="ko-KR" altLang="en-US" sz="2000">
                <a:solidFill>
                  <a:schemeClr val="tx1"/>
                </a:solidFill>
              </a:rPr>
              <a:t>출판사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Java</a:t>
            </a:r>
            <a:r>
              <a:rPr lang="ko-KR" altLang="en-US" sz="2000">
                <a:solidFill>
                  <a:schemeClr val="tx1"/>
                </a:solidFill>
              </a:rPr>
              <a:t>의 정석</a:t>
            </a:r>
            <a:r>
              <a:rPr lang="en-US" altLang="ko-KR" sz="2000">
                <a:solidFill>
                  <a:schemeClr val="tx1"/>
                </a:solidFill>
              </a:rPr>
              <a:t>					</a:t>
            </a:r>
            <a:r>
              <a:rPr lang="ko-KR" altLang="en-US" sz="2000">
                <a:solidFill>
                  <a:schemeClr val="tx1"/>
                </a:solidFill>
              </a:rPr>
              <a:t>도우출판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Do it! </a:t>
            </a:r>
            <a:r>
              <a:rPr lang="ko-KR" altLang="en-US" sz="2000">
                <a:solidFill>
                  <a:schemeClr val="tx1"/>
                </a:solidFill>
              </a:rPr>
              <a:t>첫 코딩</a:t>
            </a:r>
            <a:r>
              <a:rPr lang="en-US" altLang="ko-KR" sz="2000">
                <a:solidFill>
                  <a:schemeClr val="tx1"/>
                </a:solidFill>
              </a:rPr>
              <a:t>				</a:t>
            </a:r>
            <a:r>
              <a:rPr lang="ko-KR" altLang="en-US" sz="2000">
                <a:solidFill>
                  <a:schemeClr val="tx1"/>
                </a:solidFill>
              </a:rPr>
              <a:t>이지스퍼블리싱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Do it! </a:t>
            </a:r>
            <a:r>
              <a:rPr lang="ko-KR" altLang="en-US" sz="2000">
                <a:solidFill>
                  <a:schemeClr val="tx1"/>
                </a:solidFill>
              </a:rPr>
              <a:t>오라클로 배우는 데이터베이스 입문 </a:t>
            </a:r>
            <a:r>
              <a:rPr lang="en-US" altLang="ko-KR" sz="2000">
                <a:solidFill>
                  <a:schemeClr val="tx1"/>
                </a:solidFill>
              </a:rPr>
              <a:t>	</a:t>
            </a:r>
            <a:r>
              <a:rPr lang="ko-KR" altLang="en-US" sz="2000">
                <a:solidFill>
                  <a:schemeClr val="tx1"/>
                </a:solidFill>
              </a:rPr>
              <a:t>이지스퍼블리싱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6" name="부제목 2"/>
          <p:cNvSpPr txBox="1"/>
          <p:nvPr/>
        </p:nvSpPr>
        <p:spPr>
          <a:xfrm>
            <a:off x="549536" y="3473018"/>
            <a:ext cx="11101181" cy="3202098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ko-KR" altLang="en-US"/>
              <a:t>교재 검색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교재 등록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교재 수정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교재 삭제</a:t>
            </a:r>
          </a:p>
          <a:p>
            <a:pPr marL="457200" indent="-4572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0.  </a:t>
            </a:r>
            <a:r>
              <a:rPr lang="ko-KR" altLang="en-US"/>
              <a:t>메인으로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ko-KR" altLang="en-US"/>
              <a:t>선택할 번호를 입력하세요 </a:t>
            </a:r>
            <a:r>
              <a:rPr lang="en-US" altLang="ko-KR"/>
              <a:t>: </a:t>
            </a:r>
            <a:r>
              <a:rPr lang="en-US" altLang="ko-KR">
                <a:solidFill>
                  <a:schemeClr val="accent5"/>
                </a:solidFill>
              </a:rPr>
              <a:t>&lt;</a:t>
            </a:r>
            <a:r>
              <a:rPr lang="ko-KR" altLang="en-US">
                <a:solidFill>
                  <a:schemeClr val="accent5"/>
                </a:solidFill>
              </a:rPr>
              <a:t>입력</a:t>
            </a:r>
            <a:r>
              <a:rPr lang="en-US" altLang="ko-KR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교재관리 메인 </a:t>
            </a:r>
            <a:r>
              <a:rPr lang="en-US" altLang="ko-KR"/>
              <a:t>– </a:t>
            </a:r>
            <a:r>
              <a:rPr lang="ko-KR" altLang="en-US"/>
              <a:t>교재검색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575" y="3169476"/>
            <a:ext cx="11101181" cy="24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검색된 교재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[No][</a:t>
            </a:r>
            <a:r>
              <a:rPr lang="ko-KR" altLang="en-US" sz="2000">
                <a:solidFill>
                  <a:schemeClr val="tx1"/>
                </a:solidFill>
              </a:rPr>
              <a:t>제목</a:t>
            </a:r>
            <a:r>
              <a:rPr lang="en-US" altLang="ko-KR" sz="2000">
                <a:solidFill>
                  <a:schemeClr val="tx1"/>
                </a:solidFill>
              </a:rPr>
              <a:t>]			[</a:t>
            </a:r>
            <a:r>
              <a:rPr lang="ko-KR" altLang="en-US" sz="2000">
                <a:solidFill>
                  <a:schemeClr val="tx1"/>
                </a:solidFill>
              </a:rPr>
              <a:t>출판사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Java</a:t>
            </a:r>
            <a:r>
              <a:rPr lang="ko-KR" altLang="en-US" sz="2000">
                <a:solidFill>
                  <a:schemeClr val="tx1"/>
                </a:solidFill>
              </a:rPr>
              <a:t>의 정석</a:t>
            </a:r>
            <a:r>
              <a:rPr lang="en-US" altLang="ko-KR" sz="2000">
                <a:solidFill>
                  <a:schemeClr val="tx1"/>
                </a:solidFill>
              </a:rPr>
              <a:t>			</a:t>
            </a:r>
            <a:r>
              <a:rPr lang="ko-KR" altLang="en-US" sz="2000">
                <a:solidFill>
                  <a:schemeClr val="tx1"/>
                </a:solidFill>
              </a:rPr>
              <a:t>도우출판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Java</a:t>
            </a:r>
            <a:r>
              <a:rPr lang="ko-KR" altLang="en-US" sz="2000">
                <a:solidFill>
                  <a:schemeClr val="tx1"/>
                </a:solidFill>
              </a:rPr>
              <a:t>스크립트</a:t>
            </a:r>
            <a:r>
              <a:rPr lang="en-US" altLang="ko-KR" sz="2000">
                <a:solidFill>
                  <a:schemeClr val="tx1"/>
                </a:solidFill>
              </a:rPr>
              <a:t>		</a:t>
            </a:r>
            <a:r>
              <a:rPr lang="ko-KR" altLang="en-US" sz="2000">
                <a:solidFill>
                  <a:schemeClr val="tx1"/>
                </a:solidFill>
              </a:rPr>
              <a:t>위키북스</a:t>
            </a: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검색어 </a:t>
            </a:r>
            <a:r>
              <a:rPr lang="en-US" altLang="ko-KR" sz="2000"/>
              <a:t>(</a:t>
            </a:r>
            <a:r>
              <a:rPr lang="ko-KR" altLang="en-US" sz="2000"/>
              <a:t>제목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교재 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교재관리 메인 </a:t>
            </a:r>
            <a:r>
              <a:rPr lang="en-US" altLang="ko-KR"/>
              <a:t>– </a:t>
            </a:r>
            <a:r>
              <a:rPr lang="ko-KR" altLang="en-US"/>
              <a:t>교재등록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제목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r>
              <a:rPr lang="ko-KR" altLang="en-US" sz="2000"/>
              <a:t>출판사 </a:t>
            </a:r>
            <a:r>
              <a:rPr lang="en-US" altLang="ko-KR" sz="2000"/>
              <a:t>:</a:t>
            </a:r>
            <a:r>
              <a:rPr lang="en-US" altLang="ko-KR" sz="2000">
                <a:solidFill>
                  <a:schemeClr val="accent5"/>
                </a:solidFill>
              </a:rPr>
              <a:t> 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교재 등록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교재관리 메인 </a:t>
            </a:r>
            <a:r>
              <a:rPr lang="en-US" altLang="ko-KR"/>
              <a:t>– </a:t>
            </a:r>
            <a:r>
              <a:rPr lang="ko-KR" altLang="en-US"/>
              <a:t>교재수정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1992276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수정할 교재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교재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573" y="3085063"/>
            <a:ext cx="11101181" cy="18245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선택한 교재 정보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번호</a:t>
            </a:r>
            <a:r>
              <a:rPr lang="en-US" altLang="ko-KR" sz="2000">
                <a:solidFill>
                  <a:schemeClr val="tx1"/>
                </a:solidFill>
              </a:rPr>
              <a:t> : 1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제목</a:t>
            </a:r>
            <a:r>
              <a:rPr lang="en-US" altLang="ko-KR" sz="2000">
                <a:solidFill>
                  <a:schemeClr val="tx1"/>
                </a:solidFill>
              </a:rPr>
              <a:t> : Java</a:t>
            </a:r>
            <a:r>
              <a:rPr lang="ko-KR" altLang="en-US" sz="2000">
                <a:solidFill>
                  <a:schemeClr val="tx1"/>
                </a:solidFill>
              </a:rPr>
              <a:t>의 정석</a:t>
            </a:r>
          </a:p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정원 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>
                <a:solidFill>
                  <a:schemeClr val="tx1"/>
                </a:solidFill>
              </a:rPr>
              <a:t>도우출판</a:t>
            </a:r>
          </a:p>
        </p:txBody>
      </p:sp>
      <p:sp>
        <p:nvSpPr>
          <p:cNvPr id="7" name="부제목 2"/>
          <p:cNvSpPr txBox="1"/>
          <p:nvPr/>
        </p:nvSpPr>
        <p:spPr>
          <a:xfrm>
            <a:off x="614573" y="5092261"/>
            <a:ext cx="10803092" cy="137863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/>
              <a:t>[</a:t>
            </a:r>
            <a:r>
              <a:rPr lang="ko-KR" altLang="en-US" sz="2000"/>
              <a:t>수정 사항 입력</a:t>
            </a:r>
            <a:r>
              <a:rPr lang="en-US" altLang="ko-KR" sz="2000"/>
              <a:t>]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2000"/>
              <a:t>수정할 제목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2000"/>
              <a:t>수정할 출판사 </a:t>
            </a:r>
            <a:r>
              <a:rPr lang="en-US" altLang="ko-KR" sz="2000"/>
              <a:t>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marL="457200" indent="-457200" algn="l">
              <a:buFont typeface="Arial"/>
              <a:buAutoNum type="arabicPeriod"/>
              <a:defRPr/>
            </a:pPr>
            <a:endParaRPr lang="en-US" altLang="ko-KR" sz="2000"/>
          </a:p>
          <a:p>
            <a:pPr algn="l">
              <a:defRPr/>
            </a:pPr>
            <a:endParaRPr lang="en-US" altLang="ko-KR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교재관리 메인 </a:t>
            </a:r>
            <a:r>
              <a:rPr lang="en-US" altLang="ko-KR"/>
              <a:t>– </a:t>
            </a:r>
            <a:r>
              <a:rPr lang="ko-KR" altLang="en-US"/>
              <a:t>교재삭제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삭제할 교재번호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교재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1. 화면설계 - 프로그램 시작화면"/>
          <p:cNvSpPr txBox="1"/>
          <p:nvPr/>
        </p:nvSpPr>
        <p:spPr>
          <a:xfrm>
            <a:off x="1911184" y="273050"/>
            <a:ext cx="6098522" cy="5588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>
              <a:defRPr/>
            </a:pPr>
            <a:r>
              <a:rPr lang="ko-KR" altLang="en-US"/>
              <a:t>1. 화면설계 - 프로그램 시작화면</a:t>
            </a:r>
          </a:p>
        </p:txBody>
      </p:sp>
      <p:sp>
        <p:nvSpPr>
          <p:cNvPr id="152" name="◼︎◼︎◼︎◼︎◼︎◼︎◼︎◼︎◼︎◼︎◼︎◼︎◼︎◼︎◼︎◼︎◼︎◼︎◼︎…"/>
          <p:cNvSpPr txBox="1"/>
          <p:nvPr/>
        </p:nvSpPr>
        <p:spPr>
          <a:xfrm>
            <a:off x="1673389" y="1279624"/>
            <a:ext cx="8845222" cy="1949252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dirty="0" smtClean="0"/>
              <a:t>================================</a:t>
            </a:r>
            <a:endParaRPr lang="ko-KR" altLang="en-US" dirty="0"/>
          </a:p>
          <a:p>
            <a:pPr algn="ctr">
              <a:defRPr sz="3000"/>
            </a:pPr>
            <a:r>
              <a:rPr lang="ko-KR" altLang="en-US" dirty="0" smtClean="0"/>
              <a:t>✲                  </a:t>
            </a:r>
            <a:r>
              <a:rPr lang="ko-KR" altLang="en-US" dirty="0"/>
              <a:t>쌍용교육센터                 </a:t>
            </a:r>
            <a:r>
              <a:rPr lang="ko-KR" altLang="en-US" dirty="0" smtClean="0"/>
              <a:t>✲</a:t>
            </a:r>
            <a:endParaRPr lang="ko-KR" altLang="en-US" dirty="0"/>
          </a:p>
          <a:p>
            <a:pPr algn="ctr">
              <a:defRPr sz="3000"/>
            </a:pPr>
            <a:r>
              <a:rPr lang="ko-KR" altLang="en-US" dirty="0" smtClean="0"/>
              <a:t>✲                  </a:t>
            </a:r>
            <a:r>
              <a:rPr lang="ko-KR" altLang="en-US" dirty="0"/>
              <a:t>관리프로그램                 </a:t>
            </a:r>
            <a:r>
              <a:rPr lang="ko-KR" altLang="en-US" dirty="0" smtClean="0"/>
              <a:t>✲</a:t>
            </a:r>
            <a:endParaRPr lang="ko-KR" altLang="en-US" dirty="0"/>
          </a:p>
          <a:p>
            <a:pPr algn="ctr">
              <a:defRPr sz="3000"/>
            </a:pPr>
            <a:r>
              <a:rPr lang="en-US" altLang="ko-KR" dirty="0" smtClean="0"/>
              <a:t>================================</a:t>
            </a:r>
            <a:endParaRPr lang="ko-KR" altLang="en-US" dirty="0"/>
          </a:p>
        </p:txBody>
      </p:sp>
      <p:sp>
        <p:nvSpPr>
          <p:cNvPr id="153" name="교육생 로그인…"/>
          <p:cNvSpPr txBox="1"/>
          <p:nvPr/>
        </p:nvSpPr>
        <p:spPr>
          <a:xfrm>
            <a:off x="3129088" y="3676650"/>
            <a:ext cx="5933823" cy="19304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533400" indent="-533400" algn="ctr">
              <a:buSzPct val="100000"/>
              <a:buAutoNum type="arabicPeriod"/>
              <a:defRPr sz="3000"/>
            </a:pPr>
            <a:r>
              <a:rPr lang="ko-KR" altLang="en-US"/>
              <a:t>교육생 로그인</a:t>
            </a:r>
          </a:p>
          <a:p>
            <a:pPr marL="533400" indent="-533400" algn="ctr">
              <a:buSzPct val="100000"/>
              <a:buAutoNum type="arabicPeriod"/>
              <a:defRPr sz="3000"/>
            </a:pPr>
            <a:r>
              <a:rPr lang="ko-KR" altLang="en-US"/>
              <a:t>교사 로그인</a:t>
            </a:r>
          </a:p>
          <a:p>
            <a:pPr marL="533400" indent="-533400" algn="ctr">
              <a:buSzPct val="100000"/>
              <a:buAutoNum type="arabicPeriod"/>
              <a:defRPr sz="3000"/>
            </a:pPr>
            <a:r>
              <a:rPr lang="ko-KR" altLang="en-US"/>
              <a:t>관리자 로그인</a:t>
            </a:r>
          </a:p>
          <a:p>
            <a:pPr algn="ctr">
              <a:defRPr sz="3000"/>
            </a:pPr>
            <a:r>
              <a:rPr lang="ko-KR" altLang="en-US"/>
              <a:t>00. 종료</a:t>
            </a:r>
          </a:p>
        </p:txBody>
      </p:sp>
      <p:sp>
        <p:nvSpPr>
          <p:cNvPr id="154" name="원하는 메뉴번호를 입력해주세요.…"/>
          <p:cNvSpPr txBox="1"/>
          <p:nvPr/>
        </p:nvSpPr>
        <p:spPr>
          <a:xfrm>
            <a:off x="2592931" y="5607050"/>
            <a:ext cx="7006137" cy="10160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381000" indent="-381000" algn="ctr">
              <a:buSzPct val="123000"/>
              <a:buFont typeface="Helvetica Neue"/>
              <a:buChar char="✲"/>
              <a:defRPr sz="3000"/>
            </a:pPr>
            <a:r>
              <a:rPr lang="ko-KR" altLang="en-US" dirty="0"/>
              <a:t>원하는 </a:t>
            </a:r>
            <a:r>
              <a:rPr lang="ko-KR" altLang="en-US" dirty="0" err="1"/>
              <a:t>메뉴번호를</a:t>
            </a:r>
            <a:r>
              <a:rPr lang="ko-KR" altLang="en-US" dirty="0"/>
              <a:t> 입력해주세요.</a:t>
            </a:r>
          </a:p>
          <a:p>
            <a:pPr>
              <a:defRPr sz="3000"/>
            </a:pPr>
            <a:r>
              <a:rPr lang="ko-KR" altLang="en-US" dirty="0" smtClean="0"/>
              <a:t>▶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교사 계정 관리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교사관리 메인</a:t>
            </a:r>
            <a:r>
              <a:rPr lang="en-US" altLang="ko-KR"/>
              <a:t>(</a:t>
            </a:r>
            <a:r>
              <a:rPr lang="ko-KR" altLang="en-US"/>
              <a:t>전체목록조회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9536" y="993229"/>
            <a:ext cx="11101181" cy="18625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교사 전체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이름</a:t>
            </a:r>
            <a:r>
              <a:rPr lang="en-US" altLang="ko-KR" sz="2000">
                <a:solidFill>
                  <a:schemeClr val="tx1"/>
                </a:solidFill>
              </a:rPr>
              <a:t>]		[</a:t>
            </a:r>
            <a:r>
              <a:rPr lang="ko-KR" altLang="en-US" sz="2000">
                <a:solidFill>
                  <a:schemeClr val="tx1"/>
                </a:solidFill>
              </a:rPr>
              <a:t>전화번호</a:t>
            </a:r>
            <a:r>
              <a:rPr lang="en-US" altLang="ko-KR" sz="2000">
                <a:solidFill>
                  <a:schemeClr val="tx1"/>
                </a:solidFill>
              </a:rPr>
              <a:t>]		[</a:t>
            </a:r>
            <a:r>
              <a:rPr lang="ko-KR" altLang="en-US" sz="2000">
                <a:solidFill>
                  <a:schemeClr val="tx1"/>
                </a:solidFill>
              </a:rPr>
              <a:t>주민번호뒷자리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457200" indent="-457200">
              <a:buAutoNum type="arabicPeriod"/>
              <a:defRPr/>
            </a:pPr>
            <a:r>
              <a:rPr lang="ko-KR" altLang="en-US" sz="2000">
                <a:solidFill>
                  <a:schemeClr val="tx1"/>
                </a:solidFill>
              </a:rPr>
              <a:t>홍길동</a:t>
            </a:r>
            <a:r>
              <a:rPr lang="en-US" altLang="ko-KR" sz="2000">
                <a:solidFill>
                  <a:schemeClr val="tx1"/>
                </a:solidFill>
              </a:rPr>
              <a:t>	010-1234-1234		1234567	</a:t>
            </a:r>
          </a:p>
          <a:p>
            <a:pPr marL="457200" indent="-457200">
              <a:buAutoNum type="arabicPeriod"/>
              <a:defRPr/>
            </a:pPr>
            <a:r>
              <a:rPr lang="ko-KR" altLang="en-US" sz="2000">
                <a:solidFill>
                  <a:schemeClr val="tx1"/>
                </a:solidFill>
              </a:rPr>
              <a:t>하하하</a:t>
            </a:r>
            <a:r>
              <a:rPr lang="en-US" altLang="ko-KR" sz="2000">
                <a:solidFill>
                  <a:schemeClr val="tx1"/>
                </a:solidFill>
              </a:rPr>
              <a:t>	010-4567-4567		4567890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6" name="부제목 2"/>
          <p:cNvSpPr txBox="1"/>
          <p:nvPr/>
        </p:nvSpPr>
        <p:spPr>
          <a:xfrm>
            <a:off x="549535" y="3070030"/>
            <a:ext cx="11101181" cy="3622431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ko-KR" altLang="en-US"/>
              <a:t>교사 검색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교사 등록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교사 수정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교사 삭제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강의가능과목 조회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담당과정 조회</a:t>
            </a:r>
          </a:p>
          <a:p>
            <a:pPr marL="457200" indent="-4572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0.  </a:t>
            </a:r>
            <a:r>
              <a:rPr lang="ko-KR" altLang="en-US"/>
              <a:t>메인으로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ko-KR" altLang="en-US"/>
              <a:t>선택할 번호를 입력하세요 </a:t>
            </a:r>
            <a:r>
              <a:rPr lang="en-US" altLang="ko-KR"/>
              <a:t>: </a:t>
            </a:r>
            <a:r>
              <a:rPr lang="en-US" altLang="ko-KR">
                <a:solidFill>
                  <a:schemeClr val="accent5"/>
                </a:solidFill>
              </a:rPr>
              <a:t>&lt;</a:t>
            </a:r>
            <a:r>
              <a:rPr lang="ko-KR" altLang="en-US">
                <a:solidFill>
                  <a:schemeClr val="accent5"/>
                </a:solidFill>
              </a:rPr>
              <a:t>입력</a:t>
            </a:r>
            <a:r>
              <a:rPr lang="en-US" altLang="ko-KR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교사관리 메인 </a:t>
            </a:r>
            <a:r>
              <a:rPr lang="en-US" altLang="ko-KR"/>
              <a:t>– </a:t>
            </a:r>
            <a:r>
              <a:rPr lang="ko-KR" altLang="en-US"/>
              <a:t>교사검색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575" y="3169476"/>
            <a:ext cx="11101181" cy="24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검색된 교사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이름</a:t>
            </a:r>
            <a:r>
              <a:rPr lang="en-US" altLang="ko-KR" sz="2000">
                <a:solidFill>
                  <a:schemeClr val="tx1"/>
                </a:solidFill>
              </a:rPr>
              <a:t>]		[</a:t>
            </a:r>
            <a:r>
              <a:rPr lang="ko-KR" altLang="en-US" sz="2000">
                <a:solidFill>
                  <a:schemeClr val="tx1"/>
                </a:solidFill>
              </a:rPr>
              <a:t>전화번호</a:t>
            </a:r>
            <a:r>
              <a:rPr lang="en-US" altLang="ko-KR" sz="2000">
                <a:solidFill>
                  <a:schemeClr val="tx1"/>
                </a:solidFill>
              </a:rPr>
              <a:t>]		[</a:t>
            </a:r>
            <a:r>
              <a:rPr lang="ko-KR" altLang="en-US" sz="2000">
                <a:solidFill>
                  <a:schemeClr val="tx1"/>
                </a:solidFill>
              </a:rPr>
              <a:t>주민번호뒷자리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457200" indent="-457200">
              <a:buAutoNum type="arabicPeriod"/>
              <a:defRPr/>
            </a:pPr>
            <a:r>
              <a:rPr lang="ko-KR" altLang="en-US" sz="2000">
                <a:solidFill>
                  <a:schemeClr val="tx1"/>
                </a:solidFill>
              </a:rPr>
              <a:t>홍길동</a:t>
            </a:r>
            <a:r>
              <a:rPr lang="en-US" altLang="ko-KR" sz="2000">
                <a:solidFill>
                  <a:schemeClr val="tx1"/>
                </a:solidFill>
              </a:rPr>
              <a:t>	010-1234-1234		1234567	</a:t>
            </a:r>
          </a:p>
          <a:p>
            <a:pPr marL="457200" indent="-457200">
              <a:buAutoNum type="arabicPeriod"/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AutoNum type="arabicPeriod"/>
              <a:defRPr/>
            </a:pPr>
            <a:endParaRPr lang="ko-KR" altLang="en-US" sz="2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검색어 </a:t>
            </a:r>
            <a:r>
              <a:rPr lang="en-US" altLang="ko-KR" sz="2000"/>
              <a:t>(</a:t>
            </a:r>
            <a:r>
              <a:rPr lang="ko-KR" altLang="en-US" sz="2000"/>
              <a:t>교사명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교사 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교사관리 메인 </a:t>
            </a:r>
            <a:r>
              <a:rPr lang="en-US" altLang="ko-KR"/>
              <a:t>– </a:t>
            </a:r>
            <a:r>
              <a:rPr lang="ko-KR" altLang="en-US"/>
              <a:t>교사등록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009009"/>
            <a:ext cx="10803092" cy="179351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/>
              <a:t>교사명</a:t>
            </a:r>
            <a:r>
              <a:rPr lang="en-US" altLang="ko-KR" sz="1800"/>
              <a:t> 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r>
              <a:rPr lang="ko-KR" altLang="en-US" sz="1800"/>
              <a:t>주민번호 뒷자리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r>
              <a:rPr lang="ko-KR" altLang="en-US" sz="1800"/>
              <a:t>전화번호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 sz="1800">
              <a:solidFill>
                <a:schemeClr val="accent5"/>
              </a:solidFill>
            </a:endParaRPr>
          </a:p>
          <a:p>
            <a:pPr algn="l">
              <a:defRPr/>
            </a:pPr>
            <a:r>
              <a:rPr lang="ko-KR" altLang="en-US" sz="1800"/>
              <a:t>강의가능 과목을 선택하세요</a:t>
            </a:r>
            <a:r>
              <a:rPr lang="en-US" altLang="ko-KR" sz="1800"/>
              <a:t>.</a:t>
            </a:r>
          </a:p>
          <a:p>
            <a:pPr algn="l">
              <a:defRPr/>
            </a:pPr>
            <a:endParaRPr lang="en-US" altLang="ko-KR" sz="18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18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교사 등록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575" y="3924885"/>
            <a:ext cx="11101181" cy="20257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과목 전체 목록</a:t>
            </a:r>
            <a:r>
              <a:rPr lang="en-US" altLang="ko-KR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과목명</a:t>
            </a:r>
            <a:r>
              <a:rPr lang="en-US" altLang="ko-KR">
                <a:solidFill>
                  <a:schemeClr val="tx1"/>
                </a:solidFill>
              </a:rPr>
              <a:t>]	[</a:t>
            </a:r>
            <a:r>
              <a:rPr lang="ko-KR" altLang="en-US">
                <a:solidFill>
                  <a:schemeClr val="tx1"/>
                </a:solidFill>
              </a:rPr>
              <a:t>구분</a:t>
            </a:r>
            <a:r>
              <a:rPr lang="en-US" altLang="ko-KR">
                <a:solidFill>
                  <a:schemeClr val="tx1"/>
                </a:solidFill>
              </a:rPr>
              <a:t>]	[</a:t>
            </a:r>
            <a:r>
              <a:rPr lang="ko-KR" altLang="en-US">
                <a:solidFill>
                  <a:schemeClr val="tx1"/>
                </a:solidFill>
              </a:rPr>
              <a:t>기간</a:t>
            </a:r>
            <a:r>
              <a:rPr lang="en-US" altLang="ko-KR">
                <a:solidFill>
                  <a:schemeClr val="tx1"/>
                </a:solidFill>
              </a:rPr>
              <a:t>]	[</a:t>
            </a:r>
            <a:r>
              <a:rPr lang="ko-KR" altLang="en-US">
                <a:solidFill>
                  <a:schemeClr val="tx1"/>
                </a:solidFill>
              </a:rPr>
              <a:t>교재</a:t>
            </a:r>
            <a:r>
              <a:rPr lang="en-US" altLang="ko-KR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자바 	</a:t>
            </a:r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ko-KR" altLang="en-US">
                <a:solidFill>
                  <a:schemeClr val="tx1"/>
                </a:solidFill>
              </a:rPr>
              <a:t>공통	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주	</a:t>
            </a:r>
            <a:r>
              <a:rPr lang="en-US" altLang="ko-KR">
                <a:solidFill>
                  <a:schemeClr val="tx1"/>
                </a:solidFill>
              </a:rPr>
              <a:t>Java</a:t>
            </a:r>
            <a:r>
              <a:rPr lang="ko-KR" altLang="en-US">
                <a:solidFill>
                  <a:schemeClr val="tx1"/>
                </a:solidFill>
              </a:rPr>
              <a:t>의 정석</a:t>
            </a: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오라클	공통	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주	</a:t>
            </a:r>
            <a:r>
              <a:rPr lang="en-US" altLang="ko-KR">
                <a:solidFill>
                  <a:schemeClr val="tx1"/>
                </a:solidFill>
              </a:rPr>
              <a:t>Do it! </a:t>
            </a:r>
            <a:r>
              <a:rPr lang="ko-KR" altLang="en-US">
                <a:solidFill>
                  <a:schemeClr val="tx1"/>
                </a:solidFill>
              </a:rPr>
              <a:t>오라클로 배우는 데이터베이스</a:t>
            </a: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3. JDBC		</a:t>
            </a:r>
            <a:r>
              <a:rPr lang="ko-KR" altLang="en-US">
                <a:solidFill>
                  <a:schemeClr val="tx1"/>
                </a:solidFill>
              </a:rPr>
              <a:t>공통	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주	</a:t>
            </a:r>
            <a:r>
              <a:rPr lang="en-US" altLang="ko-KR">
                <a:solidFill>
                  <a:schemeClr val="tx1"/>
                </a:solidFill>
              </a:rPr>
              <a:t>SQL</a:t>
            </a:r>
            <a:r>
              <a:rPr lang="ko-KR" altLang="en-US">
                <a:solidFill>
                  <a:schemeClr val="tx1"/>
                </a:solidFill>
              </a:rPr>
              <a:t>활용 모듈 교재</a:t>
            </a: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/>
          <p:nvPr/>
        </p:nvSpPr>
        <p:spPr>
          <a:xfrm>
            <a:off x="614575" y="6087799"/>
            <a:ext cx="10803092" cy="118435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/>
              <a:t>과목 선택 </a:t>
            </a:r>
            <a:r>
              <a:rPr lang="en-US" altLang="ko-KR" sz="1800"/>
              <a:t>(</a:t>
            </a:r>
            <a:r>
              <a:rPr lang="ko-KR" altLang="en-US" sz="1800"/>
              <a:t>번호</a:t>
            </a:r>
            <a:r>
              <a:rPr lang="en-US" altLang="ko-KR" sz="1800"/>
              <a:t>) 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교사관리 메인 </a:t>
            </a:r>
            <a:r>
              <a:rPr lang="en-US" altLang="ko-KR"/>
              <a:t>– </a:t>
            </a:r>
            <a:r>
              <a:rPr lang="ko-KR" altLang="en-US"/>
              <a:t>교사수정</a:t>
            </a:r>
          </a:p>
        </p:txBody>
      </p:sp>
      <p:sp>
        <p:nvSpPr>
          <p:cNvPr id="8" name="부제목 2"/>
          <p:cNvSpPr txBox="1"/>
          <p:nvPr/>
        </p:nvSpPr>
        <p:spPr>
          <a:xfrm>
            <a:off x="614575" y="1992276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/>
              <a:t>수정할 교사 번호</a:t>
            </a:r>
            <a:r>
              <a:rPr lang="en-US" altLang="ko-KR" sz="1800"/>
              <a:t> 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18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교사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575" y="2712398"/>
            <a:ext cx="11101181" cy="18991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선택한 교사 정보</a:t>
            </a:r>
            <a:r>
              <a:rPr lang="en-US" altLang="ko-KR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번호</a:t>
            </a:r>
            <a:r>
              <a:rPr lang="en-US" altLang="ko-KR">
                <a:solidFill>
                  <a:schemeClr val="tx1"/>
                </a:solidFill>
              </a:rPr>
              <a:t> : 1			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교사명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홍길동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주민번호 뒷자리 </a:t>
            </a:r>
            <a:r>
              <a:rPr lang="en-US" altLang="ko-KR">
                <a:solidFill>
                  <a:schemeClr val="tx1"/>
                </a:solidFill>
              </a:rPr>
              <a:t>: 1234567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전화번호 </a:t>
            </a:r>
            <a:r>
              <a:rPr lang="en-US" altLang="ko-KR">
                <a:solidFill>
                  <a:schemeClr val="tx1"/>
                </a:solidFill>
              </a:rPr>
              <a:t>: 010-1234-1234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강의가능 과목 </a:t>
            </a:r>
            <a:r>
              <a:rPr lang="en-US" altLang="ko-KR">
                <a:solidFill>
                  <a:schemeClr val="tx1"/>
                </a:solidFill>
              </a:rPr>
              <a:t>: 1. </a:t>
            </a:r>
            <a:r>
              <a:rPr lang="ko-KR" altLang="en-US">
                <a:solidFill>
                  <a:schemeClr val="tx1"/>
                </a:solidFill>
              </a:rPr>
              <a:t>자바 </a:t>
            </a:r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오라클 </a:t>
            </a:r>
            <a:r>
              <a:rPr lang="en-US" altLang="ko-KR">
                <a:solidFill>
                  <a:schemeClr val="tx1"/>
                </a:solidFill>
              </a:rPr>
              <a:t>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/>
          <p:nvPr/>
        </p:nvSpPr>
        <p:spPr>
          <a:xfrm>
            <a:off x="614574" y="4695453"/>
            <a:ext cx="10803092" cy="19288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/>
              <a:t>[</a:t>
            </a:r>
            <a:r>
              <a:rPr lang="ko-KR" altLang="en-US" sz="1800"/>
              <a:t>수정 사항 입력</a:t>
            </a:r>
            <a:r>
              <a:rPr lang="en-US" altLang="ko-KR" sz="1800"/>
              <a:t>]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1800"/>
              <a:t>교사명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1800"/>
              <a:t>주민번호 뒷자리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1800"/>
              <a:t>전화번호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marL="457200" indent="-457200" algn="l">
              <a:buFont typeface="Arial"/>
              <a:buAutoNum type="arabicPeriod"/>
              <a:defRPr/>
            </a:pPr>
            <a:r>
              <a:rPr lang="ko-KR" altLang="en-US" sz="1800"/>
              <a:t>강의가능과목 </a:t>
            </a:r>
            <a:r>
              <a:rPr lang="en-US" altLang="ko-KR" sz="1800"/>
              <a:t>(</a:t>
            </a:r>
            <a:r>
              <a:rPr lang="ko-KR" altLang="en-US" sz="1800"/>
              <a:t>번호</a:t>
            </a:r>
            <a:r>
              <a:rPr lang="en-US" altLang="ko-KR" sz="1800"/>
              <a:t>) 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 sz="18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1800">
              <a:solidFill>
                <a:schemeClr val="accent5"/>
              </a:solidFill>
            </a:endParaRPr>
          </a:p>
        </p:txBody>
      </p:sp>
      <p:sp>
        <p:nvSpPr>
          <p:cNvPr id="9" name="부제목 2"/>
          <p:cNvSpPr txBox="1"/>
          <p:nvPr/>
        </p:nvSpPr>
        <p:spPr>
          <a:xfrm>
            <a:off x="3464392" y="3412744"/>
            <a:ext cx="5401546" cy="144060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교사관리 메인 </a:t>
            </a:r>
            <a:r>
              <a:rPr lang="en-US" altLang="ko-KR"/>
              <a:t>– </a:t>
            </a:r>
            <a:r>
              <a:rPr lang="ko-KR" altLang="en-US"/>
              <a:t>교사삭제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삭제할 교사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교사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교사관리 메인 </a:t>
            </a:r>
            <a:r>
              <a:rPr lang="en-US" altLang="ko-KR"/>
              <a:t>– </a:t>
            </a:r>
            <a:r>
              <a:rPr lang="ko-KR" altLang="en-US"/>
              <a:t>강의가능과목 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575" y="3169476"/>
            <a:ext cx="11101181" cy="24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홍길동</a:t>
            </a:r>
            <a:r>
              <a:rPr lang="en-US" altLang="ko-KR" sz="2000">
                <a:solidFill>
                  <a:schemeClr val="tx1"/>
                </a:solidFill>
              </a:rPr>
              <a:t>] </a:t>
            </a:r>
            <a:r>
              <a:rPr lang="ko-KR" altLang="en-US" sz="2000">
                <a:solidFill>
                  <a:schemeClr val="tx1"/>
                </a:solidFill>
              </a:rPr>
              <a:t>교사의 강의가능 과목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AutoNum type="arabicPeriod"/>
              <a:defRPr/>
            </a:pPr>
            <a:r>
              <a:rPr lang="ko-KR" altLang="en-US" sz="2000">
                <a:solidFill>
                  <a:schemeClr val="tx1"/>
                </a:solidFill>
              </a:rPr>
              <a:t>자바</a:t>
            </a:r>
          </a:p>
          <a:p>
            <a:pPr marL="457200" indent="-457200">
              <a:buAutoNum type="arabicPeriod"/>
              <a:defRPr/>
            </a:pPr>
            <a:r>
              <a:rPr lang="ko-KR" altLang="en-US" sz="2000">
                <a:solidFill>
                  <a:schemeClr val="tx1"/>
                </a:solidFill>
              </a:rPr>
              <a:t>오라클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JDBC</a:t>
            </a:r>
          </a:p>
          <a:p>
            <a:pPr marL="457200" indent="-457200">
              <a:buAutoNum type="arabicPeriod"/>
              <a:defRPr/>
            </a:pPr>
            <a:endParaRPr lang="ko-KR" altLang="en-US" sz="2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조회할 교사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강의가능과목 조회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교사관리 메인 </a:t>
            </a:r>
            <a:r>
              <a:rPr lang="en-US" altLang="ko-KR"/>
              <a:t>– </a:t>
            </a:r>
            <a:r>
              <a:rPr lang="ko-KR" altLang="en-US"/>
              <a:t>담당과정 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575" y="3169476"/>
            <a:ext cx="11101181" cy="24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홍길동</a:t>
            </a:r>
            <a:r>
              <a:rPr lang="en-US" altLang="ko-KR" sz="2000">
                <a:solidFill>
                  <a:schemeClr val="tx1"/>
                </a:solidFill>
              </a:rPr>
              <a:t>] </a:t>
            </a:r>
            <a:r>
              <a:rPr lang="ko-KR" altLang="en-US" sz="2000">
                <a:solidFill>
                  <a:schemeClr val="tx1"/>
                </a:solidFill>
              </a:rPr>
              <a:t>교사의 담당 과정 정보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[No] [</a:t>
            </a:r>
            <a:r>
              <a:rPr lang="ko-KR" altLang="en-US" sz="2000">
                <a:solidFill>
                  <a:schemeClr val="tx1"/>
                </a:solidFill>
              </a:rPr>
              <a:t>담당과정</a:t>
            </a:r>
            <a:r>
              <a:rPr lang="en-US" altLang="ko-KR" sz="2000">
                <a:solidFill>
                  <a:schemeClr val="tx1"/>
                </a:solidFill>
              </a:rPr>
              <a:t>]			        [</a:t>
            </a:r>
            <a:r>
              <a:rPr lang="ko-KR" altLang="en-US" sz="2000">
                <a:solidFill>
                  <a:schemeClr val="tx1"/>
                </a:solidFill>
              </a:rPr>
              <a:t>과목</a:t>
            </a:r>
            <a:r>
              <a:rPr lang="en-US" altLang="ko-KR" sz="2000">
                <a:solidFill>
                  <a:schemeClr val="tx1"/>
                </a:solidFill>
              </a:rPr>
              <a:t>]	[</a:t>
            </a:r>
            <a:r>
              <a:rPr lang="ko-KR" altLang="en-US" sz="2000">
                <a:solidFill>
                  <a:schemeClr val="tx1"/>
                </a:solidFill>
              </a:rPr>
              <a:t>시작일</a:t>
            </a:r>
            <a:r>
              <a:rPr lang="en-US" altLang="ko-KR" sz="2000">
                <a:solidFill>
                  <a:schemeClr val="tx1"/>
                </a:solidFill>
              </a:rPr>
              <a:t>] [</a:t>
            </a:r>
            <a:r>
              <a:rPr lang="ko-KR" altLang="en-US" sz="2000">
                <a:solidFill>
                  <a:schemeClr val="tx1"/>
                </a:solidFill>
              </a:rPr>
              <a:t>종료일</a:t>
            </a:r>
            <a:r>
              <a:rPr lang="en-US" altLang="ko-KR" sz="2000">
                <a:solidFill>
                  <a:schemeClr val="tx1"/>
                </a:solidFill>
              </a:rPr>
              <a:t>] [</a:t>
            </a:r>
            <a:r>
              <a:rPr lang="ko-KR" altLang="en-US" sz="2000">
                <a:solidFill>
                  <a:schemeClr val="tx1"/>
                </a:solidFill>
              </a:rPr>
              <a:t>진행상태</a:t>
            </a:r>
            <a:r>
              <a:rPr lang="en-US" altLang="ko-KR" sz="2000">
                <a:solidFill>
                  <a:schemeClr val="tx1"/>
                </a:solidFill>
              </a:rPr>
              <a:t>] [</a:t>
            </a:r>
            <a:r>
              <a:rPr lang="ko-KR" altLang="en-US" sz="2000">
                <a:solidFill>
                  <a:schemeClr val="tx1"/>
                </a:solidFill>
              </a:rPr>
              <a:t>강의실</a:t>
            </a:r>
            <a:r>
              <a:rPr lang="en-US" altLang="ko-KR" sz="2000">
                <a:solidFill>
                  <a:schemeClr val="tx1"/>
                </a:solidFill>
              </a:rPr>
              <a:t>] [</a:t>
            </a:r>
            <a:r>
              <a:rPr lang="ko-KR" altLang="en-US" sz="2000">
                <a:solidFill>
                  <a:schemeClr val="tx1"/>
                </a:solidFill>
              </a:rPr>
              <a:t>교재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Web Application</a:t>
            </a:r>
            <a:r>
              <a:rPr lang="ko-KR" altLang="en-US" sz="2000">
                <a:solidFill>
                  <a:schemeClr val="tx1"/>
                </a:solidFill>
              </a:rPr>
              <a:t> 개발자 양성과정 자바</a:t>
            </a:r>
            <a:r>
              <a:rPr lang="en-US" altLang="ko-KR" sz="2000">
                <a:solidFill>
                  <a:schemeClr val="tx1"/>
                </a:solidFill>
              </a:rPr>
              <a:t>      201201   201231   </a:t>
            </a:r>
            <a:r>
              <a:rPr lang="ko-KR" altLang="en-US" sz="2000">
                <a:solidFill>
                  <a:schemeClr val="tx1"/>
                </a:solidFill>
              </a:rPr>
              <a:t>진행중</a:t>
            </a:r>
            <a:r>
              <a:rPr lang="en-US" altLang="ko-KR" sz="2000">
                <a:solidFill>
                  <a:schemeClr val="tx1"/>
                </a:solidFill>
              </a:rPr>
              <a:t>   1</a:t>
            </a:r>
            <a:r>
              <a:rPr lang="ko-KR" altLang="en-US" sz="2000">
                <a:solidFill>
                  <a:schemeClr val="tx1"/>
                </a:solidFill>
              </a:rPr>
              <a:t>강의실 </a:t>
            </a:r>
            <a:r>
              <a:rPr lang="en-US" altLang="ko-KR" sz="2000">
                <a:solidFill>
                  <a:schemeClr val="tx1"/>
                </a:solidFill>
              </a:rPr>
              <a:t>Java</a:t>
            </a:r>
            <a:r>
              <a:rPr lang="ko-KR" altLang="en-US" sz="2000">
                <a:solidFill>
                  <a:schemeClr val="tx1"/>
                </a:solidFill>
              </a:rPr>
              <a:t>의정석</a:t>
            </a:r>
          </a:p>
          <a:p>
            <a:pPr marL="457200" indent="-457200">
              <a:buAutoNum type="arabicPeriod"/>
              <a:defRPr/>
            </a:pPr>
            <a:r>
              <a:rPr lang="en-US" altLang="ko-KR" sz="2000">
                <a:solidFill>
                  <a:schemeClr val="tx1"/>
                </a:solidFill>
              </a:rPr>
              <a:t>Java &amp; Python </a:t>
            </a:r>
            <a:r>
              <a:rPr lang="ko-KR" altLang="en-US" sz="2000">
                <a:solidFill>
                  <a:schemeClr val="tx1"/>
                </a:solidFill>
              </a:rPr>
              <a:t>개발자 양성과정</a:t>
            </a:r>
            <a:r>
              <a:rPr lang="en-US" altLang="ko-KR" sz="2000">
                <a:solidFill>
                  <a:schemeClr val="tx1"/>
                </a:solidFill>
              </a:rPr>
              <a:t>    </a:t>
            </a:r>
            <a:r>
              <a:rPr lang="ko-KR" altLang="en-US" sz="2000">
                <a:solidFill>
                  <a:schemeClr val="tx1"/>
                </a:solidFill>
              </a:rPr>
              <a:t>파이썬 </a:t>
            </a:r>
            <a:r>
              <a:rPr lang="en-US" altLang="ko-KR" sz="2000">
                <a:solidFill>
                  <a:schemeClr val="tx1"/>
                </a:solidFill>
              </a:rPr>
              <a:t>  210101   210131    </a:t>
            </a:r>
            <a:r>
              <a:rPr lang="ko-KR" altLang="en-US" sz="2000">
                <a:solidFill>
                  <a:schemeClr val="tx1"/>
                </a:solidFill>
              </a:rPr>
              <a:t>예정     </a:t>
            </a:r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ko-KR" altLang="en-US" sz="2000">
                <a:solidFill>
                  <a:schemeClr val="tx1"/>
                </a:solidFill>
              </a:rPr>
              <a:t>강의실 </a:t>
            </a:r>
            <a:r>
              <a:rPr lang="en-US" altLang="ko-KR" sz="2000">
                <a:solidFill>
                  <a:schemeClr val="tx1"/>
                </a:solidFill>
              </a:rPr>
              <a:t>Phython</a:t>
            </a:r>
          </a:p>
          <a:p>
            <a:pPr lvl="0">
              <a:defRPr/>
            </a:pPr>
            <a:endParaRPr lang="ko-KR" altLang="en-US" sz="2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조회할 교사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담당과정 조회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교육생 계정 관리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        교육생 관리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교육생 등록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2. 교육생 정보 수정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3. 교육생 정보 보기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4. 교육생 정보 삭제하기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5. 출결 관리 및 조회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</a:t>
            </a:r>
            <a:r>
              <a:rPr lang="ko-KR" altLang="en-US" sz="1900"/>
              <a:t> 교육생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2. 화면설계 - 로그인…"/>
          <p:cNvSpPr txBox="1"/>
          <p:nvPr/>
        </p:nvSpPr>
        <p:spPr>
          <a:xfrm>
            <a:off x="1858632" y="225425"/>
            <a:ext cx="3711534" cy="10160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/>
              <a:t>2. 화면설계 - 로그인</a:t>
            </a:r>
          </a:p>
          <a:p>
            <a:pPr algn="l">
              <a:defRPr sz="3000"/>
            </a:pPr>
            <a:r>
              <a:rPr lang="ko-KR" altLang="en-US"/>
              <a:t> (1) 교육생</a:t>
            </a:r>
          </a:p>
        </p:txBody>
      </p:sp>
      <p:sp>
        <p:nvSpPr>
          <p:cNvPr id="157" name="◼︎◼︎◼︎◼︎◼︎◼︎◼︎◼︎◼︎◼︎◼︎◼︎◼︎◼︎◼︎◼︎◼︎◼︎◼︎…"/>
          <p:cNvSpPr txBox="1"/>
          <p:nvPr/>
        </p:nvSpPr>
        <p:spPr>
          <a:xfrm>
            <a:off x="1486127" y="1689199"/>
            <a:ext cx="9219745" cy="1949252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dirty="0"/>
              <a:t>================================</a:t>
            </a:r>
            <a:endParaRPr lang="ko-KR" altLang="en-US" dirty="0"/>
          </a:p>
          <a:p>
            <a:pPr algn="ctr">
              <a:defRPr sz="3000"/>
            </a:pPr>
            <a:r>
              <a:rPr lang="ko-KR" altLang="en-US" dirty="0" smtClean="0"/>
              <a:t>✲                  </a:t>
            </a:r>
            <a:r>
              <a:rPr lang="ko-KR" altLang="en-US" dirty="0"/>
              <a:t>쌍용교육센터                 </a:t>
            </a:r>
            <a:r>
              <a:rPr lang="ko-KR" altLang="en-US" dirty="0" smtClean="0"/>
              <a:t>✲</a:t>
            </a:r>
          </a:p>
          <a:p>
            <a:pPr algn="ctr">
              <a:defRPr sz="3000"/>
            </a:pPr>
            <a:r>
              <a:rPr lang="ko-KR" altLang="en-US" dirty="0" smtClean="0"/>
              <a:t>✲                    로     그     인                   ✲</a:t>
            </a:r>
          </a:p>
          <a:p>
            <a:pPr algn="ctr">
              <a:defRPr sz="3000"/>
            </a:pPr>
            <a:r>
              <a:rPr lang="en-US" altLang="ko-KR" dirty="0" smtClean="0"/>
              <a:t>================================</a:t>
            </a:r>
            <a:endParaRPr lang="ko-KR" altLang="en-US" dirty="0"/>
          </a:p>
        </p:txBody>
      </p:sp>
      <p:sp>
        <p:nvSpPr>
          <p:cNvPr id="158" name="입력없이 엔터를 입력하면 뒤로 돌아갑니다.…"/>
          <p:cNvSpPr txBox="1"/>
          <p:nvPr/>
        </p:nvSpPr>
        <p:spPr>
          <a:xfrm>
            <a:off x="1389524" y="4336553"/>
            <a:ext cx="9412952" cy="1473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381000" indent="-381000">
              <a:buSzPct val="123000"/>
              <a:buFont typeface="Helvetica Neue"/>
              <a:buChar char="✲"/>
              <a:defRPr sz="3000"/>
            </a:pPr>
            <a:r>
              <a:rPr lang="ko-KR" altLang="en-US"/>
              <a:t> 입력없이 엔터를 입력하면 뒤로 돌아갑니다. </a:t>
            </a:r>
          </a:p>
          <a:p>
            <a:pPr marL="381000" indent="-381000">
              <a:buSzPct val="123000"/>
              <a:buFont typeface="Helvetica Neue"/>
              <a:buChar char="✲"/>
              <a:defRPr sz="3000"/>
            </a:pPr>
            <a:r>
              <a:rPr lang="ko-KR" altLang="en-US"/>
              <a:t> 교육생번호 입력 :</a:t>
            </a:r>
          </a:p>
          <a:p>
            <a:pPr marL="381000" indent="-381000">
              <a:buSzPct val="123000"/>
              <a:buFont typeface="Helvetica Neue"/>
              <a:buChar char="✲"/>
              <a:defRPr sz="3000"/>
            </a:pPr>
            <a:r>
              <a:rPr lang="ko-KR" altLang="en-US"/>
              <a:t> 비밀번호 입력 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1-3-1</a:t>
            </a:r>
            <a:r>
              <a:rPr lang="ko-KR" altLang="en-US" sz="1900"/>
              <a:t> 교육생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        교육생 등록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교육생 정보 등록하기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1-3-1-1</a:t>
            </a:r>
            <a:r>
              <a:rPr lang="ko-KR" altLang="en-US" sz="1900"/>
              <a:t> 교육생 등록하기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       교육생 정보 등록하기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해당 항목을 입력하세요.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이름 :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주민번호 뒷자리 :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전화번호 :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취업여부는 Y, N 중 하나만 입력이 가능합니다.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취업여부(Y/N)  </a:t>
            </a:r>
            <a:r>
              <a:rPr lang="en-US" altLang="ko-KR" sz="1700">
                <a:effectLst/>
              </a:rPr>
              <a:t>: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개설과정번호 : 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정보 등록이 성공 했습니다.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이전 단계로 돌아가시려면 엔터를 입력하세요.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1-1-2</a:t>
            </a:r>
            <a:r>
              <a:rPr lang="ko-KR" altLang="en-US" sz="1900"/>
              <a:t> 교육생 정보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800100" lvl="2" indent="0">
              <a:buNone/>
              <a:defRPr/>
            </a:pPr>
            <a:r>
              <a:rPr lang="ko-KR" altLang="en-US" sz="1700">
                <a:effectLst/>
              </a:rPr>
              <a:t>      교육생 정보 수정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교육생 기초정보 수정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2. 교육생 과정 수강, 수료 및 중도 탈락 처리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1-3-2-1</a:t>
            </a:r>
            <a:r>
              <a:rPr lang="ko-KR" altLang="en-US" sz="1900"/>
              <a:t> 교육생 기초정보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4797361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	교육생 기초정보 수정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해당 항목을 입력하세요.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교육생번호 입력 : 1004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--------------------------------------------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선택하신 교육생 번호는 1004번 입니다.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--------------------------------------------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계속 진행하기(Y)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교육생번호 다시 선택하기(N)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입력(Y/N) : y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수정 내용을 입력하세요.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6200000" flipH="1">
            <a:off x="2498308" y="3497617"/>
            <a:ext cx="58173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23281" y="846138"/>
            <a:ext cx="5859116" cy="320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이름 : 이준오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주민번호 뒷자리 : 1111111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전화번호 : 010-1234-4545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취업여부는 Y, N 중 하나만 입력이 가능합니다.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취업여부(Y/N) : y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개설과정번호 : 4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정보 수정이 성공 했습니다.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이전 단계로 돌아가시려면 엔터를 입력하세요.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1-1-2-2</a:t>
            </a:r>
            <a:r>
              <a:rPr lang="ko-KR" altLang="en-US" sz="1900"/>
              <a:t> 교육생 기초정보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4797361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교육생 과정 수강, 수료 및 중도 탈락 처리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해당 항목을 입력하세요.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교육생번호 입력 : 1004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--------------------------------------------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선택하신 교육생 번호는 1004번 입니다.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--------------------------------------------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계속 진행하기(Y)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교육생번호 다시 선택하기(N)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입력(Y/N) : y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수정 내용을 입력하세요.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6200000" flipH="1">
            <a:off x="2498308" y="3497617"/>
            <a:ext cx="58173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23281" y="846138"/>
            <a:ext cx="5859116" cy="29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*** 수강 상태는 수료(P), 진행중(Y), 중도포기(G) 중 하나를 입력하세요.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수강 상태(P, Y, G) : g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진행중(Y)인 경우, 현재일을 입력하시오.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날짜(YYYY-MM-DD) : 2020-12-22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정보 수정이 성공 했습니다.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이전 단계로 돌아가시려면 엔터를 입력하세요.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</a:t>
            </a:r>
            <a:r>
              <a:rPr lang="ko-KR" altLang="en-US" sz="1900"/>
              <a:t> 교육생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       교육생 정보 보기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전체 교육생 정보 보기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2. 교육생 정보 검색 하기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</a:t>
            </a:r>
            <a:r>
              <a:rPr lang="ko-KR" altLang="en-US" sz="1900"/>
              <a:t> 교육생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	전체 교육생 정보 보기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 번호] [교육생 이름] [주민번호 뒷자리] [전화번호] 		[등록일] 		        [수강(신청) 횟수]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2	황여천	1751014		010-4768-5075	2020-07-01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4	기하효	1336568		010-1295-9921	2020-07-01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	남웅양	1932465		010-2081-8394	2020-07-01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6	신헌석	2632223		010-3719-6753	2020-07-01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		</a:t>
            </a:r>
            <a:r>
              <a:rPr lang="en-US" altLang="ko-KR" sz="1700"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1062	이준오	1111111		010-1234-5678	2020-12-22 16:54:27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특정 교육생 정보 보기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1-3-3-1</a:t>
            </a:r>
            <a:r>
              <a:rPr lang="ko-KR" altLang="en-US" sz="1900"/>
              <a:t> 특정 교육생 정보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4926495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**</a:t>
            </a:r>
            <a:r>
              <a:rPr lang="ko-KR" altLang="en-US" sz="1700">
                <a:effectLst/>
              </a:rPr>
              <a:t> 전체 교육생 정보 보기 화면에서</a:t>
            </a:r>
            <a:r>
              <a:rPr lang="en-US" altLang="ko-KR" sz="1700">
                <a:effectLst/>
              </a:rPr>
              <a:t>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1062	이준오	1111111		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특정 교육생 정보 보기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  <a:r>
              <a:rPr lang="en-US" altLang="ko-KR" sz="1700">
                <a:effectLst/>
              </a:rPr>
              <a:t>1</a:t>
            </a:r>
          </a:p>
          <a:p>
            <a:pPr marL="0" indent="0">
              <a:buNone/>
              <a:defRPr/>
            </a:pPr>
            <a:endParaRPr lang="en-US" altLang="ko-KR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* 교육생 번호 입력 : 1062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--------------------------------------------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선택하신 교육생 번호는 1062번 입니다.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--------------------------------------------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계속 진행하기(Y)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 교육생번호 다시 선택하기(N)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입력(Y/N) : y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en-US" altLang="ko-KR" sz="1700">
              <a:effectLst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6200000" flipH="1" flipV="1">
            <a:off x="1720219" y="3998046"/>
            <a:ext cx="5719899" cy="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80164" y="1305084"/>
            <a:ext cx="8453021" cy="424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	특정 교육생 정보 보기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*** 1062번 교육생 정보 ***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[과정명]	[과정시작일] [과정종료일][강의실] [수료 및 중도탈락] [수료 및 중도탈락 날짜]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과정 </a:t>
            </a:r>
            <a:r>
              <a:rPr lang="en-US" altLang="ko-KR" sz="1700">
                <a:effectLst/>
              </a:rPr>
              <a:t>A</a:t>
            </a: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2020-07-01</a:t>
            </a:r>
            <a:r>
              <a:rPr lang="ko-KR" altLang="en-US" sz="1700">
                <a:effectLst/>
              </a:rPr>
              <a:t>     </a:t>
            </a:r>
            <a:r>
              <a:rPr lang="en-US" altLang="ko-KR" sz="1700">
                <a:effectLst/>
              </a:rPr>
              <a:t> 2020-12-02	1	진행중			null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이전 단계로 돌아가시려면 엔터를 입력하세요.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1-3-3-2</a:t>
            </a:r>
            <a:r>
              <a:rPr lang="ko-KR" altLang="en-US" sz="1900"/>
              <a:t> 교육생 정보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4926495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altLang="ko-KR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	교육생 정보 검색 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검색조건 선택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교육생 번호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2. 교육생 이름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3. 주민번호 뒷자리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4. 전화번호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5. 등록일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6. 수강(신청) 횟수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화면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1-3-3-2-1</a:t>
            </a:r>
            <a:r>
              <a:rPr lang="ko-KR" altLang="en-US" sz="1900"/>
              <a:t> 교육생 번호로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1582399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	교육생 번호로 검색 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번호 : 1004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 번호] [교육생 이름]	[주민번호 뒷자리]	[전화번호]	[등록일]			[수강(신청) 횟수]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   1004	이준오		1111111	</a:t>
            </a:r>
            <a:r>
              <a:rPr lang="en-US" altLang="ko-KR" sz="1700">
                <a:effectLst/>
              </a:rPr>
              <a:t>0</a:t>
            </a:r>
            <a:r>
              <a:rPr lang="ko-KR" altLang="en-US" sz="1700">
                <a:effectLst/>
              </a:rPr>
              <a:t>10-1234-4545	2020-12-18 11:14:34		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이전 단계로 돌아가시려면 엔터를 입력하세요. **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2. 화면설계 - 로그인…"/>
          <p:cNvSpPr txBox="1"/>
          <p:nvPr/>
        </p:nvSpPr>
        <p:spPr>
          <a:xfrm>
            <a:off x="1792942" y="149225"/>
            <a:ext cx="3711533" cy="10160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/>
              <a:t>2. 화면설계 - 로그인</a:t>
            </a:r>
          </a:p>
          <a:p>
            <a:pPr algn="l">
              <a:defRPr sz="3000"/>
            </a:pPr>
            <a:r>
              <a:rPr lang="ko-KR" altLang="en-US"/>
              <a:t> (2) 교사</a:t>
            </a:r>
          </a:p>
        </p:txBody>
      </p:sp>
      <p:sp>
        <p:nvSpPr>
          <p:cNvPr id="161" name="◼︎◼︎◼︎◼︎◼︎◼︎◼︎◼︎◼︎◼︎◼︎◼︎◼︎◼︎◼︎◼︎◼︎◼︎◼︎…"/>
          <p:cNvSpPr txBox="1"/>
          <p:nvPr/>
        </p:nvSpPr>
        <p:spPr>
          <a:xfrm>
            <a:off x="1386490" y="1612999"/>
            <a:ext cx="9419018" cy="1949252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dirty="0"/>
              <a:t>================================</a:t>
            </a:r>
            <a:endParaRPr lang="ko-KR" altLang="en-US" dirty="0"/>
          </a:p>
          <a:p>
            <a:pPr algn="ctr">
              <a:defRPr sz="3000"/>
            </a:pPr>
            <a:r>
              <a:rPr lang="ko-KR" altLang="en-US" dirty="0" smtClean="0"/>
              <a:t>✲                  </a:t>
            </a:r>
            <a:r>
              <a:rPr lang="ko-KR" altLang="en-US" dirty="0"/>
              <a:t>쌍용교육센터                 ✲</a:t>
            </a:r>
          </a:p>
          <a:p>
            <a:pPr algn="ctr">
              <a:defRPr sz="3000"/>
            </a:pPr>
            <a:r>
              <a:rPr lang="ko-KR" altLang="en-US" dirty="0"/>
              <a:t>✲       </a:t>
            </a:r>
            <a:r>
              <a:rPr lang="ko-KR" altLang="en-US" dirty="0" smtClean="0"/>
              <a:t>             </a:t>
            </a:r>
            <a:r>
              <a:rPr lang="ko-KR" altLang="en-US" dirty="0"/>
              <a:t>로     그     인       </a:t>
            </a:r>
            <a:r>
              <a:rPr lang="ko-KR" altLang="en-US" dirty="0" smtClean="0"/>
              <a:t>            </a:t>
            </a:r>
            <a:r>
              <a:rPr lang="ko-KR" altLang="en-US" dirty="0"/>
              <a:t>✲</a:t>
            </a:r>
          </a:p>
          <a:p>
            <a:pPr algn="ctr">
              <a:defRPr sz="3000"/>
            </a:pPr>
            <a:r>
              <a:rPr lang="en-US" altLang="ko-KR" dirty="0"/>
              <a:t>================================</a:t>
            </a:r>
            <a:endParaRPr lang="ko-KR" altLang="en-US" dirty="0"/>
          </a:p>
        </p:txBody>
      </p:sp>
      <p:sp>
        <p:nvSpPr>
          <p:cNvPr id="162" name="입력없이 엔터를 입력하면 뒤로 돌아갑니다.…"/>
          <p:cNvSpPr txBox="1"/>
          <p:nvPr/>
        </p:nvSpPr>
        <p:spPr>
          <a:xfrm>
            <a:off x="2125666" y="4235450"/>
            <a:ext cx="8391596" cy="1473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381000" indent="-381000" algn="l">
              <a:buSzPct val="123000"/>
              <a:buFont typeface="Helvetica Neue"/>
              <a:buChar char="✲"/>
              <a:defRPr sz="3000"/>
            </a:pPr>
            <a:r>
              <a:rPr lang="ko-KR" altLang="en-US"/>
              <a:t> 입력없이 엔터를 입력하면 뒤로 돌아갑니다. </a:t>
            </a:r>
          </a:p>
          <a:p>
            <a:pPr marL="381000" indent="-381000" algn="l">
              <a:buSzPct val="123000"/>
              <a:buFont typeface="Helvetica Neue"/>
              <a:buChar char="✲"/>
              <a:defRPr sz="3000"/>
            </a:pPr>
            <a:r>
              <a:rPr lang="ko-KR" altLang="en-US"/>
              <a:t> 교사번호 입력 :</a:t>
            </a:r>
          </a:p>
          <a:p>
            <a:pPr marL="381000" indent="-381000" algn="l">
              <a:buSzPct val="123000"/>
              <a:buFont typeface="Helvetica Neue"/>
              <a:buChar char="✲"/>
              <a:defRPr sz="3000"/>
            </a:pPr>
            <a:r>
              <a:rPr lang="ko-KR" altLang="en-US"/>
              <a:t> 비밀번호 입력 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1-3-3-2-2</a:t>
            </a:r>
            <a:r>
              <a:rPr lang="ko-KR" altLang="en-US" sz="1900"/>
              <a:t> 교육생 이름으로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1582399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    교육생 이름으로 검색 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이름 : 이준오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 번호][교육생 이름]	[주민번호 뒷자리]	[전화번호]	[등록일]		         [수강(신청) 횟수]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1004		이준오		1111111	010-1234-4545	2020-12-18 11:14:34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1008		이준오		1514151	010-9467-4667	2020-12-18 11:26:54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1062		이준오		1111111	010-1234-5678	2020-12-22 16:54:27		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이전 단계로 돌아가시려면 엔터를 입력하세요. **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1-3-3-2-3</a:t>
            </a:r>
            <a:r>
              <a:rPr lang="ko-KR" altLang="en-US" sz="1900"/>
              <a:t> 교육생 주민번호로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1582399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 교육생 주민번호로 검색 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주민번호 뒷자리: 1111111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 번호][교육생 이름]	[주민번호 뒷자리]	[전화번호]  	[등록일]		        [수강(신청) 횟수]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1004		이준오		1111111	010-1234-4545	2020-12-18 11:14:34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1005		홍길동		1111111	010-1111-1111	2020-12-18 11:16:22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1006		홍당무		1111111	010-1111-1111	2020-12-18 11:18:17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1023		홍당무		1111111	010-1111-1111	2020-12-18 15:07:17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1062		이준오		1111111	010-1234-5678	2020-12-22 16:54:27		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이전 단계로 돌아가시려면 엔터를 입력하세요. **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1-3-3-2-4</a:t>
            </a:r>
            <a:r>
              <a:rPr lang="ko-KR" altLang="en-US" sz="1900"/>
              <a:t> 교육생 전화번호로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1582399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 교육생 전화번호로 검색 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전화번호 : 010-1111-1111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 번호][교육생 이름]	[주민번호 뒷자리]	[전화번호]	[등록일]			[수강(신청) 횟수]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1006		홍당무		1111111	010-1111-1111	2020-12-18 11:18:17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1023		홍당무		1111111	010-1111-1111	2020-12-18 15:07:17		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이전 단계로 돌아가시려면 엔터를 입력하세요. **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1-3-3-2-4</a:t>
            </a:r>
            <a:r>
              <a:rPr lang="ko-KR" altLang="en-US" sz="1900"/>
              <a:t> 교육생 전화번호로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1582399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 교육생 전화번호로 검색 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전화번호 : 010-1111-1111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 번호][교육생 이름]	[주민번호 뒷자리]	[전화번호]	[등록일]			[수강(신청) 횟수]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1006		홍당무		1111111	010-1111-1111	2020-12-18 11:18:17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1023		홍당무		1111111	010-1111-1111	2020-12-18 15:07:17		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이전 단계로 돌아가시려면 엔터를 입력하세요. **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1-3-3-2-5</a:t>
            </a:r>
            <a:r>
              <a:rPr lang="ko-KR" altLang="en-US" sz="1900"/>
              <a:t> 교육생 등록일로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633248"/>
            <a:ext cx="11582399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   교육생 등록일로 검색 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날짜 입력시 YYYY-MM-DD 로 입력하시오...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등록일(YYYY-MM-DD) : 2020-12-18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 번호]	[교육생 이름]	[주민번호 뒷자리]	[전화번호]	[등록일]		       [수강(신청) 횟수]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1004		이준오		1111111		010-1234-4545	2020-12-18 11:14:34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1005		홍길동		1111111		010-1111-1111	2020-12-18 11:16:22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1006		홍당무		1111111		010-1111-1111	2020-12-18 11:18:17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1008		이준오		1514151		010-9467-4667	2020-12-18 11:26:54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1009		아이므		1231231		010-4567-4565	2020-12-18 11:29:52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1022		이다윤		2222222		010-9467-4663	2020-12-18 13:19:12		2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		</a:t>
            </a:r>
            <a:r>
              <a:rPr lang="en-US" altLang="ko-KR" sz="1700"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1026		이다윤		2211111		010-1451-4141	2020-12-18 23:19:56		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이전 단계로 돌아가시려면 엔터를 입력하세요. **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1-3-3-2-6</a:t>
            </a:r>
            <a:r>
              <a:rPr lang="ko-KR" altLang="en-US" sz="1900"/>
              <a:t> 교육생 수강</a:t>
            </a:r>
            <a:r>
              <a:rPr lang="en-US" altLang="ko-KR" sz="1900"/>
              <a:t>(</a:t>
            </a:r>
            <a:r>
              <a:rPr lang="ko-KR" altLang="en-US" sz="1900"/>
              <a:t>신청</a:t>
            </a:r>
            <a:r>
              <a:rPr lang="en-US" altLang="ko-KR" sz="1900"/>
              <a:t>)</a:t>
            </a:r>
            <a:r>
              <a:rPr lang="ko-KR" altLang="en-US" sz="1900"/>
              <a:t> 횟수로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633248"/>
            <a:ext cx="11582399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교육생 수강신청횟수로 검색 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수강신청 횟수 : 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 번호]	[교육생 이름]	[주민번호 뒷자리]	[전화번호]	[등록일]		        [수강(신청) 횟수]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2		황여천		1751014		010-4768-5075	2020-07-01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4		기하효		1336568		010-1295-9921	2020-07-01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5		남웅양		1932465		010-2081-8394	2020-07-01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6		신헌석		2632223		010-3719-6753	2020-07-01 00:00:00		1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		</a:t>
            </a:r>
            <a:r>
              <a:rPr lang="en-US" altLang="ko-KR" sz="1700"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1062		이준오		1111111		010-1234-5678	2020-12-22 16:54:27		1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이전 단계로 돌아가시려면 엔터를 입력하세요. 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1-3-4</a:t>
            </a:r>
            <a:r>
              <a:rPr lang="ko-KR" altLang="en-US" sz="1900"/>
              <a:t> 교육생 정보 삭제하기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	교육생 정보 삭제하기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교육생 번호로 삭제하기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1-3-4-1</a:t>
            </a:r>
            <a:r>
              <a:rPr lang="ko-KR" altLang="en-US" sz="1900"/>
              <a:t> 교육생 번호로 삭제하기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	교육생 번호로 삭제하기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번호 입력 : 1004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데이터 삭제 완료. ( 1 / 3 )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데이터 삭제 완료. ( 2 / 3 )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데이터 삭제 완료. ( 3 / 3 )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이전 단계로 돌아가시려면 엔터를 입력하세요. **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1-3-5</a:t>
            </a:r>
            <a:r>
              <a:rPr lang="ko-KR" altLang="en-US" sz="1900"/>
              <a:t> 출결 관리 및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	출결 관리 및 조회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개설 과정 내 출결 조회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2. 교육생 별 출결 조회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3. 출결 현황 날짜 별 조회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1-3-5-1</a:t>
            </a:r>
            <a:r>
              <a:rPr lang="ko-KR" altLang="en-US" sz="1900"/>
              <a:t> 개설 과정 내 출결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---- 과정 목록 출력 ---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[개설과정번호]	[과정명]	[과정시작일]	[과정종료일]			[강의실번호]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1	</a:t>
            </a:r>
            <a:r>
              <a:rPr lang="en-US" altLang="ko-KR" sz="1700">
                <a:effectLst/>
              </a:rPr>
              <a:t>A</a:t>
            </a:r>
            <a:r>
              <a:rPr lang="ko-KR" altLang="en-US" sz="1700">
                <a:effectLst/>
              </a:rPr>
              <a:t>과정      	2020-07-01 00:00:00  2020-12-02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2	</a:t>
            </a:r>
            <a:r>
              <a:rPr lang="en-US" altLang="ko-KR" sz="1700">
                <a:effectLst/>
              </a:rPr>
              <a:t>B</a:t>
            </a:r>
            <a:r>
              <a:rPr lang="ko-KR" altLang="en-US" sz="1700">
                <a:effectLst/>
              </a:rPr>
              <a:t>과정     	2020-08-03 00:00:00  2021-01-04 00:00:00		2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3</a:t>
            </a:r>
            <a:r>
              <a:rPr lang="en-US" altLang="ko-KR" sz="1700">
                <a:effectLst/>
              </a:rPr>
              <a:t>	C</a:t>
            </a:r>
            <a:r>
              <a:rPr lang="ko-KR" altLang="en-US" sz="1700">
                <a:effectLst/>
              </a:rPr>
              <a:t>과정      	2020-09-01 00:00:00  2021-02-16 00:00:00		3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700">
                <a:effectLst/>
              </a:rPr>
              <a:t>	4	</a:t>
            </a:r>
            <a:r>
              <a:rPr lang="en-US" altLang="ko-KR" sz="1700">
                <a:effectLst/>
              </a:rPr>
              <a:t>D</a:t>
            </a:r>
            <a:r>
              <a:rPr lang="ko-KR" altLang="en-US" sz="1700">
                <a:effectLst/>
              </a:rPr>
              <a:t>과정 	2020-10-01 00:00:00  2021-03-18 00:00:00		4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	</a:t>
            </a:r>
            <a:r>
              <a:rPr lang="en-US" altLang="ko-KR" sz="1700">
                <a:effectLst/>
              </a:rPr>
              <a:t>E</a:t>
            </a:r>
            <a:r>
              <a:rPr lang="ko-KR" altLang="en-US" sz="1700">
                <a:effectLst/>
              </a:rPr>
              <a:t>과정   	2020-11-02 00:00:00  2021-04-19 00:00:00	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6	</a:t>
            </a:r>
            <a:r>
              <a:rPr lang="en-US" altLang="ko-KR" sz="1700">
                <a:effectLst/>
              </a:rPr>
              <a:t>F</a:t>
            </a:r>
            <a:r>
              <a:rPr lang="ko-KR" altLang="en-US" sz="1700">
                <a:effectLst/>
              </a:rPr>
              <a:t>과정      	2020-12-01 00:00:00  2021-06-15 00:00:00		6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 과정 목록 출력 끝 ---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과정 내 과목 목록 보기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화면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2. 화면설계 - 로그인…"/>
          <p:cNvSpPr txBox="1"/>
          <p:nvPr/>
        </p:nvSpPr>
        <p:spPr>
          <a:xfrm>
            <a:off x="1832356" y="196849"/>
            <a:ext cx="3711534" cy="10160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 lang="ko-KR" altLang="en-US"/>
              <a:t>2. 화면설계 - 로그인</a:t>
            </a:r>
          </a:p>
          <a:p>
            <a:pPr algn="l">
              <a:defRPr sz="3000"/>
            </a:pPr>
            <a:r>
              <a:rPr lang="ko-KR" altLang="en-US"/>
              <a:t> (3) 관리자</a:t>
            </a:r>
          </a:p>
        </p:txBody>
      </p:sp>
      <p:sp>
        <p:nvSpPr>
          <p:cNvPr id="165" name="◼︎◼︎◼︎◼︎◼︎◼︎◼︎◼︎◼︎◼︎◼︎◼︎◼︎◼︎◼︎◼︎◼︎◼︎◼︎…"/>
          <p:cNvSpPr txBox="1"/>
          <p:nvPr/>
        </p:nvSpPr>
        <p:spPr>
          <a:xfrm>
            <a:off x="1420918" y="1660624"/>
            <a:ext cx="9350163" cy="1949252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000"/>
            </a:pPr>
            <a:r>
              <a:rPr lang="en-US" altLang="ko-KR" dirty="0"/>
              <a:t>================================</a:t>
            </a:r>
            <a:endParaRPr lang="ko-KR" altLang="en-US" dirty="0"/>
          </a:p>
          <a:p>
            <a:pPr algn="ctr">
              <a:defRPr sz="3000"/>
            </a:pPr>
            <a:r>
              <a:rPr lang="ko-KR" altLang="en-US" dirty="0" smtClean="0"/>
              <a:t>✲                  </a:t>
            </a:r>
            <a:r>
              <a:rPr lang="ko-KR" altLang="en-US" dirty="0"/>
              <a:t>쌍용교육센터                 ✲</a:t>
            </a:r>
          </a:p>
          <a:p>
            <a:pPr algn="ctr">
              <a:defRPr sz="3000"/>
            </a:pPr>
            <a:r>
              <a:rPr lang="ko-KR" altLang="en-US" dirty="0"/>
              <a:t>✲   </a:t>
            </a:r>
            <a:r>
              <a:rPr lang="ko-KR" altLang="en-US" dirty="0" smtClean="0"/>
              <a:t>                 </a:t>
            </a:r>
            <a:r>
              <a:rPr lang="ko-KR" altLang="en-US" dirty="0"/>
              <a:t>로     그     인            </a:t>
            </a:r>
            <a:r>
              <a:rPr lang="ko-KR" altLang="en-US" dirty="0" smtClean="0"/>
              <a:t>       </a:t>
            </a:r>
            <a:r>
              <a:rPr lang="ko-KR" altLang="en-US" dirty="0"/>
              <a:t>✲</a:t>
            </a:r>
          </a:p>
          <a:p>
            <a:pPr algn="ctr">
              <a:defRPr sz="3000"/>
            </a:pPr>
            <a:r>
              <a:rPr lang="en-US" altLang="ko-KR" dirty="0"/>
              <a:t>================================</a:t>
            </a:r>
            <a:endParaRPr lang="ko-KR" altLang="en-US" dirty="0"/>
          </a:p>
        </p:txBody>
      </p:sp>
      <p:sp>
        <p:nvSpPr>
          <p:cNvPr id="166" name="입력없이 엔터를 입력하면 뒤로 돌아갑니다.…"/>
          <p:cNvSpPr txBox="1"/>
          <p:nvPr/>
        </p:nvSpPr>
        <p:spPr>
          <a:xfrm>
            <a:off x="1613303" y="4403113"/>
            <a:ext cx="8609639" cy="1473200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marL="381000" indent="-381000" algn="l">
              <a:buSzPct val="123000"/>
              <a:buFont typeface="Helvetica Neue"/>
              <a:buChar char="✲"/>
              <a:defRPr sz="3000"/>
            </a:pPr>
            <a:r>
              <a:rPr lang="ko-KR" altLang="en-US"/>
              <a:t> 입력없이 엔터를 입력하면 뒤로 돌아갑니다. </a:t>
            </a:r>
          </a:p>
          <a:p>
            <a:pPr marL="381000" indent="-381000" algn="l">
              <a:buSzPct val="123000"/>
              <a:buFont typeface="Helvetica Neue"/>
              <a:buChar char="✲"/>
              <a:defRPr sz="3000"/>
            </a:pPr>
            <a:r>
              <a:rPr lang="ko-KR" altLang="en-US"/>
              <a:t> 관리자번호 입력 :</a:t>
            </a:r>
          </a:p>
          <a:p>
            <a:pPr marL="381000" indent="-381000" algn="l">
              <a:buSzPct val="123000"/>
              <a:buFont typeface="Helvetica Neue"/>
              <a:buChar char="✲"/>
              <a:defRPr sz="3000"/>
            </a:pPr>
            <a:r>
              <a:rPr lang="ko-KR" altLang="en-US"/>
              <a:t> 비밀번호 입력 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1-3-5-1</a:t>
            </a:r>
            <a:r>
              <a:rPr lang="ko-KR" altLang="en-US" sz="1900"/>
              <a:t> 개설 과정 내 출결 조회</a:t>
            </a:r>
            <a:r>
              <a:rPr lang="en-US" altLang="ko-KR" sz="1900"/>
              <a:t>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---- 과정 목록 출력 ---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[개설과정번호]	[과정명]	[과정시작일]	[과정종료일]			[강의실번호]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1	</a:t>
            </a:r>
            <a:r>
              <a:rPr lang="en-US" altLang="ko-KR" sz="1700">
                <a:effectLst/>
              </a:rPr>
              <a:t>A</a:t>
            </a:r>
            <a:r>
              <a:rPr lang="ko-KR" altLang="en-US" sz="1700">
                <a:effectLst/>
              </a:rPr>
              <a:t>과정      	2020-07-01 00:00:00  2020-12-02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2	</a:t>
            </a:r>
            <a:r>
              <a:rPr lang="en-US" altLang="ko-KR" sz="1700">
                <a:effectLst/>
              </a:rPr>
              <a:t>B</a:t>
            </a:r>
            <a:r>
              <a:rPr lang="ko-KR" altLang="en-US" sz="1700">
                <a:effectLst/>
              </a:rPr>
              <a:t>과정     	2020-08-03 00:00:00  2021-01-04 00:00:00		2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3</a:t>
            </a:r>
            <a:r>
              <a:rPr lang="en-US" altLang="ko-KR" sz="1700">
                <a:effectLst/>
              </a:rPr>
              <a:t>	C</a:t>
            </a:r>
            <a:r>
              <a:rPr lang="ko-KR" altLang="en-US" sz="1700">
                <a:effectLst/>
              </a:rPr>
              <a:t>과정      	2020-09-01 00:00:00  2021-02-16 00:00:00		3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700">
                <a:effectLst/>
              </a:rPr>
              <a:t>	4	</a:t>
            </a:r>
            <a:r>
              <a:rPr lang="en-US" altLang="ko-KR" sz="1700">
                <a:effectLst/>
              </a:rPr>
              <a:t>D</a:t>
            </a:r>
            <a:r>
              <a:rPr lang="ko-KR" altLang="en-US" sz="1700">
                <a:effectLst/>
              </a:rPr>
              <a:t>과정 	2020-10-01 00:00:00  2021-03-18 00:00:00		4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	</a:t>
            </a:r>
            <a:r>
              <a:rPr lang="en-US" altLang="ko-KR" sz="1700">
                <a:effectLst/>
              </a:rPr>
              <a:t>E</a:t>
            </a:r>
            <a:r>
              <a:rPr lang="ko-KR" altLang="en-US" sz="1700">
                <a:effectLst/>
              </a:rPr>
              <a:t>과정   	2020-11-02 00:00:00  2021-04-19 00:00:00	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6	</a:t>
            </a:r>
            <a:r>
              <a:rPr lang="en-US" altLang="ko-KR" sz="1700">
                <a:effectLst/>
              </a:rPr>
              <a:t>F</a:t>
            </a:r>
            <a:r>
              <a:rPr lang="ko-KR" altLang="en-US" sz="1700">
                <a:effectLst/>
              </a:rPr>
              <a:t>과정      	2020-12-01 00:00:00  2021-06-15 00:00:00		6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 과정 목록 출력 끝 ---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과정 내 과목 목록 보기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화면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  <a:r>
              <a:rPr lang="en-US" altLang="ko-KR" sz="1700">
                <a:effectLst/>
              </a:rPr>
              <a:t>1</a:t>
            </a:r>
            <a:r>
              <a:rPr lang="ko-KR" altLang="en-US" sz="1700">
                <a:effectLst/>
              </a:rPr>
              <a:t>		</a:t>
            </a:r>
            <a:r>
              <a:rPr lang="ko-KR" altLang="en-US" sz="1700">
                <a:solidFill>
                  <a:srgbClr val="FF0000"/>
                </a:solidFill>
                <a:effectLst/>
              </a:rPr>
              <a:t>	</a:t>
            </a:r>
            <a:r>
              <a:rPr lang="en-US" altLang="ko-KR" sz="1700">
                <a:solidFill>
                  <a:srgbClr val="FF0000"/>
                </a:solidFill>
                <a:effectLst/>
              </a:rPr>
              <a:t>-&gt;</a:t>
            </a:r>
            <a:r>
              <a:rPr lang="ko-KR" altLang="en-US" sz="1700">
                <a:solidFill>
                  <a:srgbClr val="FF0000"/>
                </a:solidFill>
                <a:effectLst/>
              </a:rPr>
              <a:t> 과정 내 목록 보기 선택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1-3-5-1</a:t>
            </a:r>
            <a:r>
              <a:rPr lang="ko-KR" altLang="en-US" sz="1900"/>
              <a:t> 개설 과정 내 출결 조회</a:t>
            </a:r>
            <a:r>
              <a:rPr lang="en-US" altLang="ko-KR" sz="1900"/>
              <a:t>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  <a:r>
              <a:rPr lang="en-US" altLang="ko-KR" sz="1700">
                <a:effectLst/>
              </a:rPr>
              <a:t>1</a:t>
            </a:r>
            <a:r>
              <a:rPr lang="ko-KR" altLang="en-US" sz="1700">
                <a:effectLst/>
              </a:rPr>
              <a:t>			</a:t>
            </a:r>
            <a:r>
              <a:rPr lang="en-US" altLang="ko-KR" sz="1700">
                <a:solidFill>
                  <a:srgbClr val="FF0000"/>
                </a:solidFill>
                <a:effectLst/>
              </a:rPr>
              <a:t>-&gt;</a:t>
            </a:r>
            <a:r>
              <a:rPr lang="ko-KR" altLang="en-US" sz="1700">
                <a:solidFill>
                  <a:srgbClr val="FF0000"/>
                </a:solidFill>
                <a:effectLst/>
              </a:rPr>
              <a:t> 과정 내 목록 보기 선택 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** 과정 내 과목 목록이 출력됩니다..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과정 번호 입력 : 5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과정 내 과목 목록을 생성중입니다...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---- 과목 목록 출력 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[개설과목번호] [과목명]		[과목시작일]		[과목종료일]      [교사이름]	[강의실번호]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49 자바              	2020-11-02 00:00:00	2020-11-15 00:00:00	김종민	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   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6</a:t>
            </a:r>
            <a:r>
              <a:rPr lang="en-US" altLang="ko-KR" sz="1700">
                <a:effectLst/>
              </a:rPr>
              <a:t>0</a:t>
            </a:r>
            <a:r>
              <a:rPr lang="ko-KR" altLang="en-US" sz="1700">
                <a:effectLst/>
              </a:rPr>
              <a:t> 임베디드            	2021-04-05 00:00:00	2021-04-18 00:00:00	호현주		5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 과목 목록 출력 끝 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과목 내 출결 목록 보기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화면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  <a:r>
              <a:rPr lang="en-US" altLang="ko-KR" sz="1700">
                <a:effectLst/>
              </a:rPr>
              <a:t>49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solidFill>
                  <a:srgbClr val="FF0000"/>
                </a:solidFill>
                <a:effectLst/>
              </a:rPr>
              <a:t>-&gt;</a:t>
            </a:r>
            <a:r>
              <a:rPr lang="ko-KR" altLang="en-US" sz="1700">
                <a:solidFill>
                  <a:srgbClr val="FF0000"/>
                </a:solidFill>
                <a:effectLst/>
              </a:rPr>
              <a:t> 과목 내 출결 목록 보기 선택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1-3-5-1</a:t>
            </a:r>
            <a:r>
              <a:rPr lang="ko-KR" altLang="en-US" sz="1900"/>
              <a:t> 개설 과정 내 출결 조회</a:t>
            </a:r>
            <a:r>
              <a:rPr lang="en-US" altLang="ko-KR" sz="1900"/>
              <a:t>(3)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  <a:r>
              <a:rPr lang="en-US" altLang="ko-KR" sz="1700">
                <a:effectLst/>
              </a:rPr>
              <a:t>1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solidFill>
                  <a:srgbClr val="FF0000"/>
                </a:solidFill>
                <a:effectLst/>
              </a:rPr>
              <a:t>-&gt;</a:t>
            </a:r>
            <a:r>
              <a:rPr lang="ko-KR" altLang="en-US" sz="1700">
                <a:solidFill>
                  <a:srgbClr val="FF0000"/>
                </a:solidFill>
                <a:effectLst/>
              </a:rPr>
              <a:t> 과목 내 출결 목록 보기 선택 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** 과목 내 교육생 출결 목록이 출력됩니다..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과목 번호 입력 : 49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과목 내 출결 목록을 생성중입니다...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---- 출결 목록 출력 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[과목명]	[교육생번호]	[교육생이름]	[날짜]	[출결상태]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자바		117	염지보		11-02	정상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자바		117	염지보		11-03	정상</a:t>
            </a: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dk1"/>
                </a:solidFill>
                <a:effectLst/>
              </a:rPr>
              <a:t>...</a:t>
            </a:r>
            <a:r>
              <a:rPr lang="ko-KR" altLang="en-US" sz="1700">
                <a:solidFill>
                  <a:schemeClr val="dk1"/>
                </a:solidFill>
                <a:effectLst/>
              </a:rPr>
              <a:t>		</a:t>
            </a:r>
            <a:r>
              <a:rPr lang="en-US" altLang="ko-KR" sz="1700">
                <a:solidFill>
                  <a:schemeClr val="dk1"/>
                </a:solidFill>
                <a:effectLst/>
              </a:rPr>
              <a:t>...</a:t>
            </a:r>
            <a:r>
              <a:rPr lang="ko-KR" altLang="en-US" sz="1700">
                <a:solidFill>
                  <a:schemeClr val="dk1"/>
                </a:solidFill>
                <a:effectLst/>
              </a:rPr>
              <a:t>	</a:t>
            </a:r>
            <a:r>
              <a:rPr lang="en-US" altLang="ko-KR" sz="1700">
                <a:solidFill>
                  <a:schemeClr val="dk1"/>
                </a:solidFill>
                <a:effectLst/>
              </a:rPr>
              <a:t>...</a:t>
            </a:r>
            <a:r>
              <a:rPr lang="ko-KR" altLang="en-US" sz="1700">
                <a:solidFill>
                  <a:schemeClr val="dk1"/>
                </a:solidFill>
                <a:effectLst/>
              </a:rPr>
              <a:t>		</a:t>
            </a:r>
            <a:r>
              <a:rPr lang="en-US" altLang="ko-KR" sz="1700">
                <a:solidFill>
                  <a:schemeClr val="dk1"/>
                </a:solidFill>
                <a:effectLst/>
              </a:rPr>
              <a:t>...</a:t>
            </a:r>
            <a:r>
              <a:rPr lang="ko-KR" altLang="en-US" sz="1700">
                <a:solidFill>
                  <a:schemeClr val="dk1"/>
                </a:solidFill>
                <a:effectLst/>
              </a:rPr>
              <a:t>	</a:t>
            </a:r>
            <a:r>
              <a:rPr lang="en-US" altLang="ko-KR" sz="1700">
                <a:solidFill>
                  <a:schemeClr val="dk1"/>
                </a:solidFill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chemeClr val="dk1"/>
                </a:solidFill>
                <a:effectLst/>
              </a:rPr>
              <a:t>자바		142	안비형		12-31	정상</a:t>
            </a: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chemeClr val="dk1"/>
                </a:solidFill>
                <a:effectLst/>
              </a:rPr>
              <a:t> --- 출결 목록 출력 끝 ---</a:t>
            </a: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chemeClr val="dk1"/>
                </a:solidFill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solidFill>
                <a:schemeClr val="dk1"/>
              </a:solidFill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solidFill>
                <a:schemeClr val="dk1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chemeClr val="dk1"/>
                </a:solidFill>
                <a:effectLst/>
              </a:rPr>
              <a:t>상위 메뉴로 이동합니다...</a:t>
            </a: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chemeClr val="dk1"/>
                </a:solidFill>
                <a:effectLst/>
              </a:rPr>
              <a:t>계속 하시려면 엔터를 눌러주세요...</a:t>
            </a:r>
          </a:p>
          <a:p>
            <a:pPr marL="0" indent="0">
              <a:buNone/>
              <a:defRPr/>
            </a:pPr>
            <a:endParaRPr lang="ko-KR" altLang="en-US" sz="1700">
              <a:solidFill>
                <a:schemeClr val="dk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1-3-5-2</a:t>
            </a:r>
            <a:r>
              <a:rPr lang="ko-KR" altLang="en-US" sz="1900"/>
              <a:t> 교육생 별 출결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	교육생 별 출결 조회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 번호 입력 : 61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교육생의 출결 목록을 생성중입니다...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---- 출결 목록 출력 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[교육생번호]	[교육생이름]	[날짜]		[출결상태]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61		신조여		2020-09-01	정상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61		신조여		2020-09-02	정상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61		신조여		2020-12-31	정상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상위 메뉴로 이동합니다...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계속 하시려면 엔터를 눌러주세요...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1-3-5-3</a:t>
            </a:r>
            <a:r>
              <a:rPr lang="ko-KR" altLang="en-US" sz="1900"/>
              <a:t> 출결 현황 날짜별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	 출결 현황 날짜별 조회 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** 날짜 입력시 YYYY-MM-DD 로 입력하시오...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날짜 입력(YYYY-MM-DD) : 2020-12-31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교육생의 출결 목록을 생성중입니다...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---- 출결 목록 출력 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[교육생번호]	[교육생이름]	[날짜]		[출결상태]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61		신조여		2020-12-31	정상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62		주정익		2020-12-31	정상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63		소완린		2020-12-31	정상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64		문서잎		2020-12-31	정상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168		추우채		2020-12-31	정상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상위 메뉴로 이동합니다...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계속 하시려면 엔터를 눌러주세요...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개설 과정 관리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과정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17739" y="1971413"/>
            <a:ext cx="50501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/>
              <a:t>개설 과정 조회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개설 과정 수정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개설 과정 등록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개설 과정 삭제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종료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과정 조회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1511" y="1694576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과정명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강의실</a:t>
            </a:r>
            <a:r>
              <a:rPr lang="en-US" altLang="ko-KR" sz="1400"/>
              <a:t>]		[</a:t>
            </a:r>
            <a:r>
              <a:rPr lang="ko-KR" altLang="en-US" sz="1400"/>
              <a:t>등록인원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3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2		     30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5221" y="2558425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9292" y="4160939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개설 과정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과정 조회</a:t>
            </a:r>
          </a:p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개설 과정의 과목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4124" y="234891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과목명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교재명</a:t>
            </a:r>
            <a:r>
              <a:rPr lang="en-US" altLang="ko-KR" sz="1400"/>
              <a:t>]		[</a:t>
            </a:r>
            <a:r>
              <a:rPr lang="ko-KR" altLang="en-US" sz="1400"/>
              <a:t>교사명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</a:t>
            </a:r>
            <a:r>
              <a:rPr lang="ko-KR" altLang="en-US" sz="1400"/>
              <a:t>홍길동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</a:t>
            </a:r>
            <a:r>
              <a:rPr lang="ko-KR" altLang="en-US" sz="1400"/>
              <a:t>하하하</a:t>
            </a:r>
            <a:endParaRPr lang="en-US" altLang="ko-KR" sz="1400"/>
          </a:p>
        </p:txBody>
      </p:sp>
      <p:sp>
        <p:nvSpPr>
          <p:cNvPr id="2" name="TextBox 1"/>
          <p:cNvSpPr txBox="1"/>
          <p:nvPr/>
        </p:nvSpPr>
        <p:spPr>
          <a:xfrm>
            <a:off x="4597166" y="3221372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4124" y="1702776"/>
            <a:ext cx="515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과정명 </a:t>
            </a:r>
            <a:r>
              <a:rPr lang="en-US" altLang="ko-KR" sz="1400"/>
              <a:t>: </a:t>
            </a:r>
            <a:r>
              <a:rPr lang="ko-KR" altLang="en-US" sz="1400"/>
              <a:t>과정이름</a:t>
            </a:r>
          </a:p>
          <a:p>
            <a:pPr lvl="0">
              <a:defRPr/>
            </a:pPr>
            <a:r>
              <a:rPr lang="ko-KR" altLang="en-US" sz="1400"/>
              <a:t>과정기간 </a:t>
            </a:r>
            <a:r>
              <a:rPr lang="en-US" altLang="ko-KR" sz="1400"/>
              <a:t>: YY/MM/DD ~ YY/MM/DD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68073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과정 조회</a:t>
            </a:r>
          </a:p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개설 과정을 듣는 학생 명단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2178" y="189945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이름</a:t>
            </a:r>
            <a:r>
              <a:rPr lang="en-US" altLang="ko-KR" sz="1400"/>
              <a:t>]	[</a:t>
            </a:r>
            <a:r>
              <a:rPr lang="ko-KR" altLang="en-US" sz="1400"/>
              <a:t>주민번호</a:t>
            </a:r>
            <a:r>
              <a:rPr lang="en-US" altLang="ko-KR" sz="1400"/>
              <a:t>]		 [</a:t>
            </a:r>
            <a:r>
              <a:rPr lang="ko-KR" altLang="en-US" sz="1400"/>
              <a:t>전화번호</a:t>
            </a:r>
            <a:r>
              <a:rPr lang="en-US" altLang="ko-KR" sz="1400"/>
              <a:t>]		[</a:t>
            </a:r>
            <a:r>
              <a:rPr lang="ko-KR" altLang="en-US" sz="1400"/>
              <a:t>등록일</a:t>
            </a:r>
            <a:r>
              <a:rPr lang="en-US" altLang="ko-KR" sz="1400"/>
              <a:t>]		[</a:t>
            </a:r>
            <a:r>
              <a:rPr lang="ko-KR" altLang="en-US" sz="1400"/>
              <a:t>수료상태</a:t>
            </a:r>
            <a:r>
              <a:rPr lang="en-US" altLang="ko-KR" sz="1400"/>
              <a:t>]</a:t>
            </a:r>
          </a:p>
          <a:p>
            <a:pPr lvl="0">
              <a:defRPr/>
            </a:pPr>
            <a:r>
              <a:rPr lang="ko-KR" altLang="en-US" sz="1400"/>
              <a:t>홍길동        </a:t>
            </a:r>
            <a:r>
              <a:rPr lang="en-US" altLang="ko-KR" sz="1400"/>
              <a:t>xxxxxxx	    	xxx-xxxx-xxxx          YY/MM/DD 		     Y</a:t>
            </a:r>
          </a:p>
          <a:p>
            <a:pPr lvl="0">
              <a:defRPr/>
            </a:pPr>
            <a:r>
              <a:rPr lang="ko-KR" altLang="en-US" sz="1400"/>
              <a:t>하하하        </a:t>
            </a:r>
            <a:r>
              <a:rPr lang="en-US" altLang="ko-KR" sz="1400"/>
              <a:t>xxxxxxx</a:t>
            </a:r>
            <a:r>
              <a:rPr lang="ko-KR" altLang="en-US" sz="1400"/>
              <a:t> </a:t>
            </a:r>
            <a:r>
              <a:rPr lang="en-US" altLang="ko-KR" sz="1400"/>
              <a:t>	               xxx-xxxx-xxxx          YY/MM/DD 	     	     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7165" y="2844991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관리자 메인 메뉴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68073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과정 수정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2178" y="189945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이름</a:t>
            </a:r>
            <a:r>
              <a:rPr lang="en-US" altLang="ko-KR" sz="1400"/>
              <a:t>]	[</a:t>
            </a:r>
            <a:r>
              <a:rPr lang="ko-KR" altLang="en-US" sz="1400"/>
              <a:t>주민번호</a:t>
            </a:r>
            <a:r>
              <a:rPr lang="en-US" altLang="ko-KR" sz="1400"/>
              <a:t>]		 [</a:t>
            </a:r>
            <a:r>
              <a:rPr lang="ko-KR" altLang="en-US" sz="1400"/>
              <a:t>전화번호</a:t>
            </a:r>
            <a:r>
              <a:rPr lang="en-US" altLang="ko-KR" sz="1400"/>
              <a:t>]		[</a:t>
            </a:r>
            <a:r>
              <a:rPr lang="ko-KR" altLang="en-US" sz="1400"/>
              <a:t>등록일</a:t>
            </a:r>
            <a:r>
              <a:rPr lang="en-US" altLang="ko-KR" sz="1400"/>
              <a:t>]		[</a:t>
            </a:r>
            <a:r>
              <a:rPr lang="ko-KR" altLang="en-US" sz="1400"/>
              <a:t>수료상태</a:t>
            </a:r>
            <a:r>
              <a:rPr lang="en-US" altLang="ko-KR" sz="1400"/>
              <a:t>]</a:t>
            </a:r>
          </a:p>
          <a:p>
            <a:pPr lvl="0">
              <a:defRPr/>
            </a:pPr>
            <a:r>
              <a:rPr lang="ko-KR" altLang="en-US" sz="1400"/>
              <a:t>홍길동        </a:t>
            </a:r>
            <a:r>
              <a:rPr lang="en-US" altLang="ko-KR" sz="1400"/>
              <a:t>xxxxxxx	    	xxx-xxxx-xxxx          YY/MM/DD 		     Y</a:t>
            </a:r>
          </a:p>
          <a:p>
            <a:pPr lvl="0">
              <a:defRPr/>
            </a:pPr>
            <a:r>
              <a:rPr lang="ko-KR" altLang="en-US" sz="1400"/>
              <a:t>동길홍        </a:t>
            </a:r>
            <a:r>
              <a:rPr lang="en-US" altLang="ko-KR" sz="1400"/>
              <a:t>xxxxxxx</a:t>
            </a:r>
            <a:r>
              <a:rPr lang="ko-KR" altLang="en-US" sz="1400"/>
              <a:t> </a:t>
            </a:r>
            <a:r>
              <a:rPr lang="en-US" altLang="ko-KR" sz="1400"/>
              <a:t>	               xxx-xxxx-xxxx          YY/MM/DD 	     	     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7165" y="2844991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1511" y="1694576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과정명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강의실</a:t>
            </a:r>
            <a:r>
              <a:rPr lang="en-US" altLang="ko-KR" sz="1400"/>
              <a:t>]		[</a:t>
            </a:r>
            <a:r>
              <a:rPr lang="ko-KR" altLang="en-US" sz="1400"/>
              <a:t>등록인원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3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2		     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5221" y="2558425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9292" y="4160939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수정할 과정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68073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과정 수정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2178" y="189945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이름</a:t>
            </a:r>
            <a:r>
              <a:rPr lang="en-US" altLang="ko-KR" sz="1400"/>
              <a:t>]	[</a:t>
            </a:r>
            <a:r>
              <a:rPr lang="ko-KR" altLang="en-US" sz="1400"/>
              <a:t>주민번호</a:t>
            </a:r>
            <a:r>
              <a:rPr lang="en-US" altLang="ko-KR" sz="1400"/>
              <a:t>]		 [</a:t>
            </a:r>
            <a:r>
              <a:rPr lang="ko-KR" altLang="en-US" sz="1400"/>
              <a:t>전화번호</a:t>
            </a:r>
            <a:r>
              <a:rPr lang="en-US" altLang="ko-KR" sz="1400"/>
              <a:t>]		[</a:t>
            </a:r>
            <a:r>
              <a:rPr lang="ko-KR" altLang="en-US" sz="1400"/>
              <a:t>등록일</a:t>
            </a:r>
            <a:r>
              <a:rPr lang="en-US" altLang="ko-KR" sz="1400"/>
              <a:t>]		[</a:t>
            </a:r>
            <a:r>
              <a:rPr lang="ko-KR" altLang="en-US" sz="1400"/>
              <a:t>수료상태</a:t>
            </a:r>
            <a:r>
              <a:rPr lang="en-US" altLang="ko-KR" sz="1400"/>
              <a:t>]</a:t>
            </a:r>
          </a:p>
          <a:p>
            <a:pPr lvl="0">
              <a:defRPr/>
            </a:pPr>
            <a:r>
              <a:rPr lang="ko-KR" altLang="en-US" sz="1400"/>
              <a:t>홍길동        </a:t>
            </a:r>
            <a:r>
              <a:rPr lang="en-US" altLang="ko-KR" sz="1400"/>
              <a:t>xxxxxxx	    	xxx-xxxx-xxxx          YY/MM/DD 		     Y</a:t>
            </a:r>
          </a:p>
          <a:p>
            <a:pPr lvl="0">
              <a:defRPr/>
            </a:pPr>
            <a:r>
              <a:rPr lang="ko-KR" altLang="en-US" sz="1400"/>
              <a:t>동길홍        </a:t>
            </a:r>
            <a:r>
              <a:rPr lang="en-US" altLang="ko-KR" sz="1400"/>
              <a:t>xxxxxxx</a:t>
            </a:r>
            <a:r>
              <a:rPr lang="ko-KR" altLang="en-US" sz="1400"/>
              <a:t> </a:t>
            </a:r>
            <a:r>
              <a:rPr lang="en-US" altLang="ko-KR" sz="1400"/>
              <a:t>	               xxx-xxxx-xxxx          YY/MM/DD 	     	     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7165" y="2844991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7288" y="1468073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1511" y="1694576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과정명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(</a:t>
            </a:r>
            <a:r>
              <a:rPr lang="ko-KR" altLang="en-US" sz="1400"/>
              <a:t>주</a:t>
            </a:r>
            <a:r>
              <a:rPr lang="en-US" altLang="ko-KR" sz="1400"/>
              <a:t>)]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 과정이름</a:t>
            </a:r>
            <a:r>
              <a:rPr lang="en-US" altLang="ko-KR" sz="1400"/>
              <a:t>                       22</a:t>
            </a:r>
          </a:p>
          <a:p>
            <a:pPr marL="342900" indent="-342900">
              <a:buAutoNum type="arabicPlain"/>
              <a:defRPr/>
            </a:pPr>
            <a:r>
              <a:rPr lang="en-US" altLang="ko-KR" sz="1400"/>
              <a:t>         </a:t>
            </a:r>
            <a:r>
              <a:rPr lang="ko-KR" altLang="en-US" sz="1400"/>
              <a:t>과정이름                       </a:t>
            </a:r>
            <a:r>
              <a:rPr lang="en-US" altLang="ko-KR" sz="1400"/>
              <a:t>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5221" y="2558425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8202" y="3840438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변경할 과정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082178" y="4242623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시작날짜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082178" y="4611657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빈 강의실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과정 등록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47288" y="1468073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2178" y="189945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이름</a:t>
            </a:r>
            <a:r>
              <a:rPr lang="en-US" altLang="ko-KR" sz="1400"/>
              <a:t>]	[</a:t>
            </a:r>
            <a:r>
              <a:rPr lang="ko-KR" altLang="en-US" sz="1400"/>
              <a:t>주민번호</a:t>
            </a:r>
            <a:r>
              <a:rPr lang="en-US" altLang="ko-KR" sz="1400"/>
              <a:t>]		 [</a:t>
            </a:r>
            <a:r>
              <a:rPr lang="ko-KR" altLang="en-US" sz="1400"/>
              <a:t>전화번호</a:t>
            </a:r>
            <a:r>
              <a:rPr lang="en-US" altLang="ko-KR" sz="1400"/>
              <a:t>]		[</a:t>
            </a:r>
            <a:r>
              <a:rPr lang="ko-KR" altLang="en-US" sz="1400"/>
              <a:t>등록일</a:t>
            </a:r>
            <a:r>
              <a:rPr lang="en-US" altLang="ko-KR" sz="1400"/>
              <a:t>]		[</a:t>
            </a:r>
            <a:r>
              <a:rPr lang="ko-KR" altLang="en-US" sz="1400"/>
              <a:t>수료상태</a:t>
            </a:r>
            <a:r>
              <a:rPr lang="en-US" altLang="ko-KR" sz="1400"/>
              <a:t>]</a:t>
            </a:r>
          </a:p>
          <a:p>
            <a:pPr lvl="0">
              <a:defRPr/>
            </a:pPr>
            <a:r>
              <a:rPr lang="ko-KR" altLang="en-US" sz="1400"/>
              <a:t>홍길동        </a:t>
            </a:r>
            <a:r>
              <a:rPr lang="en-US" altLang="ko-KR" sz="1400"/>
              <a:t>xxxxxxx	    	xxx-xxxx-xxxx          YY/MM/DD 		     Y</a:t>
            </a:r>
          </a:p>
          <a:p>
            <a:pPr lvl="0">
              <a:defRPr/>
            </a:pPr>
            <a:r>
              <a:rPr lang="ko-KR" altLang="en-US" sz="1400"/>
              <a:t>동길홍        </a:t>
            </a:r>
            <a:r>
              <a:rPr lang="en-US" altLang="ko-KR" sz="1400"/>
              <a:t>xxxxxxx</a:t>
            </a:r>
            <a:r>
              <a:rPr lang="ko-KR" altLang="en-US" sz="1400"/>
              <a:t> </a:t>
            </a:r>
            <a:r>
              <a:rPr lang="en-US" altLang="ko-KR" sz="1400"/>
              <a:t>	               xxx-xxxx-xxxx          YY/MM/DD 	     	     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165" y="2844991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1511" y="1694576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과정명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강의실</a:t>
            </a:r>
            <a:r>
              <a:rPr lang="en-US" altLang="ko-KR" sz="1400"/>
              <a:t>]		[</a:t>
            </a:r>
            <a:r>
              <a:rPr lang="ko-KR" altLang="en-US" sz="1400"/>
              <a:t>등록인원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3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2		     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5221" y="2558425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49292" y="4160939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추가할 과정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149292" y="4517391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시작날짜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149292" y="4886425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빈 강의실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과정 삭제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1511" y="1694576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과정명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강의실</a:t>
            </a:r>
            <a:r>
              <a:rPr lang="en-US" altLang="ko-KR" sz="1400"/>
              <a:t>]		[</a:t>
            </a:r>
            <a:r>
              <a:rPr lang="ko-KR" altLang="en-US" sz="1400"/>
              <a:t>등록인원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3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2		     30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5221" y="2558425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9292" y="4160939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삭제할 개설 과정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개설 과목 관리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과목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17739" y="1971413"/>
            <a:ext cx="50501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/>
              <a:t>개설 과목 조회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개설 과목 수정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개설 과목 등록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개설 과목 삭제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종료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과목 조회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1511" y="1694576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과정명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강의실</a:t>
            </a:r>
            <a:r>
              <a:rPr lang="en-US" altLang="ko-KR" sz="1400"/>
              <a:t>]		[</a:t>
            </a:r>
            <a:r>
              <a:rPr lang="ko-KR" altLang="en-US" sz="1400"/>
              <a:t>등록인원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3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2		     30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5221" y="2558425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9292" y="4160939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개설 과정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과목 조회</a:t>
            </a:r>
          </a:p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개설 과정의 과목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4124" y="234891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과목명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교재명</a:t>
            </a:r>
            <a:r>
              <a:rPr lang="en-US" altLang="ko-KR" sz="1400"/>
              <a:t>]		[</a:t>
            </a:r>
            <a:r>
              <a:rPr lang="ko-KR" altLang="en-US" sz="1400"/>
              <a:t>교사명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    30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7166" y="3221372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4124" y="1702776"/>
            <a:ext cx="515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과정명 </a:t>
            </a:r>
            <a:r>
              <a:rPr lang="en-US" altLang="ko-KR" sz="1400"/>
              <a:t>: </a:t>
            </a:r>
            <a:r>
              <a:rPr lang="ko-KR" altLang="en-US" sz="1400"/>
              <a:t>과정이름</a:t>
            </a:r>
          </a:p>
          <a:p>
            <a:pPr lvl="0">
              <a:defRPr/>
            </a:pPr>
            <a:r>
              <a:rPr lang="ko-KR" altLang="en-US" sz="1400"/>
              <a:t>과정기간 </a:t>
            </a:r>
            <a:r>
              <a:rPr lang="en-US" altLang="ko-KR" sz="1400"/>
              <a:t>: YY/MM/DD ~ YY/MM/DD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과목 수정</a:t>
            </a:r>
          </a:p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개설 과정의 과목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4124" y="234891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과목명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교재명</a:t>
            </a:r>
            <a:r>
              <a:rPr lang="en-US" altLang="ko-KR" sz="1400"/>
              <a:t>]		[</a:t>
            </a:r>
            <a:r>
              <a:rPr lang="ko-KR" altLang="en-US" sz="1400"/>
              <a:t>교사명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    30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7166" y="3221372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4124" y="1702776"/>
            <a:ext cx="515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과정명 </a:t>
            </a:r>
            <a:r>
              <a:rPr lang="en-US" altLang="ko-KR" sz="1400"/>
              <a:t>: </a:t>
            </a:r>
            <a:r>
              <a:rPr lang="ko-KR" altLang="en-US" sz="1400"/>
              <a:t>과정이름</a:t>
            </a:r>
          </a:p>
          <a:p>
            <a:pPr lvl="0">
              <a:defRPr/>
            </a:pPr>
            <a:r>
              <a:rPr lang="ko-KR" altLang="en-US" sz="1400"/>
              <a:t>과정기간 </a:t>
            </a:r>
            <a:r>
              <a:rPr lang="en-US" altLang="ko-KR" sz="1400"/>
              <a:t>: YY/MM/DD ~ YY/MM/DD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124124" y="4547238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수정할 과목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과목 수정</a:t>
            </a:r>
          </a:p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개설 과정의 과목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4124" y="234891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과목명</a:t>
            </a:r>
            <a:r>
              <a:rPr lang="en-US" altLang="ko-KR" sz="1400"/>
              <a:t>]		[</a:t>
            </a:r>
            <a:r>
              <a:rPr lang="ko-KR" altLang="en-US" sz="1400"/>
              <a:t>구분</a:t>
            </a:r>
            <a:r>
              <a:rPr lang="en-US" altLang="ko-KR" sz="1400"/>
              <a:t>]		[</a:t>
            </a:r>
            <a:r>
              <a:rPr lang="ko-KR" altLang="en-US" sz="1400"/>
              <a:t>수업기간</a:t>
            </a:r>
            <a:r>
              <a:rPr lang="en-US" altLang="ko-KR" sz="1400"/>
              <a:t>(</a:t>
            </a:r>
            <a:r>
              <a:rPr lang="ko-KR" altLang="en-US" sz="1400"/>
              <a:t>주</a:t>
            </a:r>
            <a:r>
              <a:rPr lang="en-US" altLang="ko-KR" sz="1400"/>
              <a:t>)]</a:t>
            </a:r>
          </a:p>
          <a:p>
            <a:pPr lvl="0">
              <a:defRPr/>
            </a:pPr>
            <a:r>
              <a:rPr lang="en-US" altLang="ko-KR" sz="1400"/>
              <a:t>  1            </a:t>
            </a:r>
            <a:r>
              <a:rPr lang="ko-KR" altLang="en-US" sz="1400"/>
              <a:t>과목명</a:t>
            </a:r>
            <a:r>
              <a:rPr lang="en-US" altLang="ko-KR" sz="1400"/>
              <a:t>                     </a:t>
            </a:r>
            <a:r>
              <a:rPr lang="ko-KR" altLang="en-US" sz="1400"/>
              <a:t>공통                               </a:t>
            </a:r>
            <a:r>
              <a:rPr lang="en-US" altLang="ko-KR" sz="1400"/>
              <a:t>2</a:t>
            </a:r>
          </a:p>
          <a:p>
            <a:pPr lvl="0">
              <a:defRPr/>
            </a:pPr>
            <a:r>
              <a:rPr lang="en-US" altLang="ko-KR" sz="1400"/>
              <a:t>  2            </a:t>
            </a:r>
            <a:r>
              <a:rPr lang="ko-KR" altLang="en-US" sz="1400"/>
              <a:t>과목명                     추가                               </a:t>
            </a:r>
            <a:r>
              <a:rPr lang="en-US" altLang="ko-KR" sz="140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7166" y="3221372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4124" y="1702776"/>
            <a:ext cx="515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과정명 </a:t>
            </a:r>
            <a:r>
              <a:rPr lang="en-US" altLang="ko-KR" sz="1400"/>
              <a:t>: </a:t>
            </a:r>
            <a:r>
              <a:rPr lang="ko-KR" altLang="en-US" sz="1400"/>
              <a:t>과정이름</a:t>
            </a:r>
          </a:p>
          <a:p>
            <a:pPr lvl="0">
              <a:defRPr/>
            </a:pPr>
            <a:r>
              <a:rPr lang="ko-KR" altLang="en-US" sz="1400"/>
              <a:t>과정기간 </a:t>
            </a:r>
            <a:r>
              <a:rPr lang="en-US" altLang="ko-KR" sz="1400"/>
              <a:t>: YY/MM/DD ~ YY/MM/DD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124124" y="4547238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변경할 과목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124124" y="4878225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시작날짜 입력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124124" y="5260464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교사 번호 입력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1.</a:t>
            </a:r>
            <a:r>
              <a:rPr lang="ko-KR" altLang="en-US" sz="1900"/>
              <a:t> 관리자 메인메뉴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50303"/>
            <a:ext cx="1097279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    관리자 메인 메뉴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기초 정보 관리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2. 교사 관리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3.</a:t>
            </a:r>
            <a:r>
              <a:rPr lang="ko-KR" altLang="en-US" sz="1700">
                <a:effectLst/>
              </a:rPr>
              <a:t> 교육생 관리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4.</a:t>
            </a:r>
            <a:r>
              <a:rPr lang="ko-KR" altLang="en-US" sz="1700">
                <a:effectLst/>
              </a:rPr>
              <a:t> 개설 과목 관리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5.</a:t>
            </a:r>
            <a:r>
              <a:rPr lang="ko-KR" altLang="en-US" sz="1700">
                <a:effectLst/>
              </a:rPr>
              <a:t> 개설 과정 관리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6.</a:t>
            </a:r>
            <a:r>
              <a:rPr lang="ko-KR" altLang="en-US" sz="1700">
                <a:effectLst/>
              </a:rPr>
              <a:t> 시험 및 성적 관리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7.</a:t>
            </a:r>
            <a:r>
              <a:rPr lang="ko-KR" altLang="en-US" sz="1700">
                <a:effectLst/>
              </a:rPr>
              <a:t> 구인 정보 관리</a:t>
            </a:r>
          </a:p>
          <a:p>
            <a:pPr marL="0" indent="0">
              <a:buNone/>
              <a:defRPr/>
            </a:pPr>
            <a:r>
              <a:rPr lang="en-US" altLang="ko-KR" sz="1700">
                <a:effectLst/>
              </a:rPr>
              <a:t>8.</a:t>
            </a:r>
            <a:r>
              <a:rPr lang="ko-KR" altLang="en-US" sz="1700">
                <a:effectLst/>
              </a:rPr>
              <a:t> 강의 평가 관리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과목 등록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47288" y="1468073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2178" y="189945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이름</a:t>
            </a:r>
            <a:r>
              <a:rPr lang="en-US" altLang="ko-KR" sz="1400"/>
              <a:t>]	[</a:t>
            </a:r>
            <a:r>
              <a:rPr lang="ko-KR" altLang="en-US" sz="1400"/>
              <a:t>주민번호</a:t>
            </a:r>
            <a:r>
              <a:rPr lang="en-US" altLang="ko-KR" sz="1400"/>
              <a:t>]		 [</a:t>
            </a:r>
            <a:r>
              <a:rPr lang="ko-KR" altLang="en-US" sz="1400"/>
              <a:t>전화번호</a:t>
            </a:r>
            <a:r>
              <a:rPr lang="en-US" altLang="ko-KR" sz="1400"/>
              <a:t>]		[</a:t>
            </a:r>
            <a:r>
              <a:rPr lang="ko-KR" altLang="en-US" sz="1400"/>
              <a:t>등록일</a:t>
            </a:r>
            <a:r>
              <a:rPr lang="en-US" altLang="ko-KR" sz="1400"/>
              <a:t>]		[</a:t>
            </a:r>
            <a:r>
              <a:rPr lang="ko-KR" altLang="en-US" sz="1400"/>
              <a:t>수료상태</a:t>
            </a:r>
            <a:r>
              <a:rPr lang="en-US" altLang="ko-KR" sz="1400"/>
              <a:t>]</a:t>
            </a:r>
          </a:p>
          <a:p>
            <a:pPr lvl="0">
              <a:defRPr/>
            </a:pPr>
            <a:r>
              <a:rPr lang="ko-KR" altLang="en-US" sz="1400"/>
              <a:t>홍길동        </a:t>
            </a:r>
            <a:r>
              <a:rPr lang="en-US" altLang="ko-KR" sz="1400"/>
              <a:t>xxxxxxx	    	xxx-xxxx-xxxx          YY/MM/DD 		     Y</a:t>
            </a:r>
          </a:p>
          <a:p>
            <a:pPr lvl="0">
              <a:defRPr/>
            </a:pPr>
            <a:r>
              <a:rPr lang="ko-KR" altLang="en-US" sz="1400"/>
              <a:t>동길홍        </a:t>
            </a:r>
            <a:r>
              <a:rPr lang="en-US" altLang="ko-KR" sz="1400"/>
              <a:t>xxxxxxx</a:t>
            </a:r>
            <a:r>
              <a:rPr lang="ko-KR" altLang="en-US" sz="1400"/>
              <a:t> </a:t>
            </a:r>
            <a:r>
              <a:rPr lang="en-US" altLang="ko-KR" sz="1400"/>
              <a:t>	               xxx-xxxx-xxxx          YY/MM/DD 	     	     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165" y="2844991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1511" y="1694576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과정명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강의실</a:t>
            </a:r>
            <a:r>
              <a:rPr lang="en-US" altLang="ko-KR" sz="1400"/>
              <a:t>]		[</a:t>
            </a:r>
            <a:r>
              <a:rPr lang="ko-KR" altLang="en-US" sz="1400"/>
              <a:t>등록인원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3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과정이름</a:t>
            </a:r>
            <a:r>
              <a:rPr lang="en-US" altLang="ko-KR" sz="1400"/>
              <a:t>	    YY/MM/DD~YY/MM/DD             2		     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5221" y="2558425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49292" y="4160939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과정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과목 등록</a:t>
            </a:r>
          </a:p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개설 과정의 과목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4124" y="234891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과목명</a:t>
            </a:r>
            <a:r>
              <a:rPr lang="en-US" altLang="ko-KR" sz="1400"/>
              <a:t>]		[</a:t>
            </a:r>
            <a:r>
              <a:rPr lang="ko-KR" altLang="en-US" sz="1400"/>
              <a:t>구분</a:t>
            </a:r>
            <a:r>
              <a:rPr lang="en-US" altLang="ko-KR" sz="1400"/>
              <a:t>]		[</a:t>
            </a:r>
            <a:r>
              <a:rPr lang="ko-KR" altLang="en-US" sz="1400"/>
              <a:t>수업기간</a:t>
            </a:r>
            <a:r>
              <a:rPr lang="en-US" altLang="ko-KR" sz="1400"/>
              <a:t>(</a:t>
            </a:r>
            <a:r>
              <a:rPr lang="ko-KR" altLang="en-US" sz="1400"/>
              <a:t>주</a:t>
            </a:r>
            <a:r>
              <a:rPr lang="en-US" altLang="ko-KR" sz="1400"/>
              <a:t>)]</a:t>
            </a:r>
          </a:p>
          <a:p>
            <a:pPr lvl="0">
              <a:defRPr/>
            </a:pPr>
            <a:r>
              <a:rPr lang="en-US" altLang="ko-KR" sz="1400"/>
              <a:t>  1            </a:t>
            </a:r>
            <a:r>
              <a:rPr lang="ko-KR" altLang="en-US" sz="1400"/>
              <a:t>과목명</a:t>
            </a:r>
            <a:r>
              <a:rPr lang="en-US" altLang="ko-KR" sz="1400"/>
              <a:t>                     </a:t>
            </a:r>
            <a:r>
              <a:rPr lang="ko-KR" altLang="en-US" sz="1400"/>
              <a:t>공통                               </a:t>
            </a:r>
            <a:r>
              <a:rPr lang="en-US" altLang="ko-KR" sz="1400"/>
              <a:t>2</a:t>
            </a:r>
          </a:p>
          <a:p>
            <a:pPr lvl="0">
              <a:defRPr/>
            </a:pPr>
            <a:r>
              <a:rPr lang="en-US" altLang="ko-KR" sz="1400"/>
              <a:t>  2            </a:t>
            </a:r>
            <a:r>
              <a:rPr lang="ko-KR" altLang="en-US" sz="1400"/>
              <a:t>과목명                     추가                               </a:t>
            </a:r>
            <a:r>
              <a:rPr lang="en-US" altLang="ko-KR" sz="140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7166" y="3221372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4124" y="1702776"/>
            <a:ext cx="515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과정명 </a:t>
            </a:r>
            <a:r>
              <a:rPr lang="en-US" altLang="ko-KR" sz="1400"/>
              <a:t>: </a:t>
            </a:r>
            <a:r>
              <a:rPr lang="ko-KR" altLang="en-US" sz="1400"/>
              <a:t>과정이름</a:t>
            </a:r>
          </a:p>
          <a:p>
            <a:pPr lvl="0">
              <a:defRPr/>
            </a:pPr>
            <a:r>
              <a:rPr lang="ko-KR" altLang="en-US" sz="1400"/>
              <a:t>과정기간 </a:t>
            </a:r>
            <a:r>
              <a:rPr lang="en-US" altLang="ko-KR" sz="1400"/>
              <a:t>: YY/MM/DD ~ YY/MM/DD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124124" y="4547238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추가할 과목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124124" y="4878225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시작날짜 입력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124124" y="5260464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교사 번호 입력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7288" y="1476462"/>
            <a:ext cx="8388991" cy="453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288" y="562062"/>
            <a:ext cx="4857226" cy="478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개설 과목 삭제</a:t>
            </a:r>
          </a:p>
          <a:p>
            <a:pPr algn="ctr">
              <a:defRPr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개설 과정의 과목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4124" y="2348917"/>
            <a:ext cx="8003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[</a:t>
            </a:r>
            <a:r>
              <a:rPr lang="ko-KR" altLang="en-US" sz="1400"/>
              <a:t>번호</a:t>
            </a:r>
            <a:r>
              <a:rPr lang="en-US" altLang="ko-KR" sz="1400"/>
              <a:t>]	[</a:t>
            </a:r>
            <a:r>
              <a:rPr lang="ko-KR" altLang="en-US" sz="1400"/>
              <a:t>과목명</a:t>
            </a:r>
            <a:r>
              <a:rPr lang="en-US" altLang="ko-KR" sz="1400"/>
              <a:t>]		[</a:t>
            </a:r>
            <a:r>
              <a:rPr lang="ko-KR" altLang="en-US" sz="1400"/>
              <a:t>과정기간</a:t>
            </a:r>
            <a:r>
              <a:rPr lang="en-US" altLang="ko-KR" sz="1400"/>
              <a:t>]		[</a:t>
            </a:r>
            <a:r>
              <a:rPr lang="ko-KR" altLang="en-US" sz="1400"/>
              <a:t>교재명</a:t>
            </a:r>
            <a:r>
              <a:rPr lang="en-US" altLang="ko-KR" sz="1400"/>
              <a:t>]		[</a:t>
            </a:r>
            <a:r>
              <a:rPr lang="ko-KR" altLang="en-US" sz="1400"/>
              <a:t>교사명</a:t>
            </a:r>
            <a:r>
              <a:rPr lang="en-US" altLang="ko-KR" sz="1400"/>
              <a:t>]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    30</a:t>
            </a:r>
          </a:p>
          <a:p>
            <a:pPr marL="342900" indent="-342900">
              <a:buAutoNum type="arabicPlain"/>
              <a:defRPr/>
            </a:pPr>
            <a:r>
              <a:rPr lang="ko-KR" altLang="en-US" sz="1400"/>
              <a:t>        과목이름</a:t>
            </a:r>
            <a:r>
              <a:rPr lang="en-US" altLang="ko-KR" sz="1400"/>
              <a:t>	    YY/MM/DD~YY/MM/DD        </a:t>
            </a:r>
            <a:r>
              <a:rPr lang="ko-KR" altLang="en-US" sz="1400"/>
              <a:t>교재이름</a:t>
            </a:r>
            <a:r>
              <a:rPr lang="en-US" altLang="ko-KR" sz="1400"/>
              <a:t>		     30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7166" y="3221372"/>
            <a:ext cx="973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4124" y="1702776"/>
            <a:ext cx="515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과정명 </a:t>
            </a:r>
            <a:r>
              <a:rPr lang="en-US" altLang="ko-KR" sz="1400"/>
              <a:t>: </a:t>
            </a:r>
            <a:r>
              <a:rPr lang="ko-KR" altLang="en-US" sz="1400"/>
              <a:t>과정이름</a:t>
            </a:r>
          </a:p>
          <a:p>
            <a:pPr lvl="0">
              <a:defRPr/>
            </a:pPr>
            <a:r>
              <a:rPr lang="ko-KR" altLang="en-US" sz="1400"/>
              <a:t>과정기간 </a:t>
            </a:r>
            <a:r>
              <a:rPr lang="en-US" altLang="ko-KR" sz="1400"/>
              <a:t>: YY/MM/DD ~ YY/MM/DD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124124" y="4547238"/>
            <a:ext cx="5553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삭제할 과목 선택 </a:t>
            </a:r>
            <a:r>
              <a:rPr lang="en-US" altLang="ko-KR" sz="1200"/>
              <a:t>: (</a:t>
            </a:r>
            <a:r>
              <a:rPr lang="ko-KR" altLang="en-US" sz="1200"/>
              <a:t>입력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시험 및 성적 관리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1-6</a:t>
            </a:r>
            <a:r>
              <a:rPr lang="ko-KR" altLang="en-US" sz="1900"/>
              <a:t> 시험 및 성적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	시험 및 성적 관리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과목 시험 정보 조회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2. 교육생 성적 정보 조회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메뉴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입력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1-6-1</a:t>
            </a:r>
            <a:r>
              <a:rPr lang="ko-KR" altLang="en-US" sz="1900"/>
              <a:t> 과목 시험 정보 조회</a:t>
            </a:r>
            <a:r>
              <a:rPr lang="en-US" altLang="ko-KR" sz="1900"/>
              <a:t>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	 과목 시험 정보 조회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과정 목록이 출력 중입니다..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[개설과정번호]	[과정명]	</a:t>
            </a:r>
            <a:r>
              <a:rPr lang="en-US" altLang="ko-KR" sz="1700">
                <a:effectLst/>
              </a:rPr>
              <a:t>[</a:t>
            </a:r>
            <a:r>
              <a:rPr lang="ko-KR" altLang="en-US" sz="1700">
                <a:effectLst/>
              </a:rPr>
              <a:t>과정시작일]		[과정종료일]			[강의실번호]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1	</a:t>
            </a:r>
            <a:r>
              <a:rPr lang="en-US" altLang="ko-KR" sz="1700">
                <a:effectLst/>
              </a:rPr>
              <a:t>A</a:t>
            </a:r>
            <a:r>
              <a:rPr lang="ko-KR" altLang="en-US" sz="1700">
                <a:effectLst/>
              </a:rPr>
              <a:t>과정      	2020-07-01 00:00:00	2020-12-02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2	</a:t>
            </a:r>
            <a:r>
              <a:rPr lang="en-US" altLang="ko-KR" sz="1700">
                <a:effectLst/>
              </a:rPr>
              <a:t>B</a:t>
            </a:r>
            <a:r>
              <a:rPr lang="ko-KR" altLang="en-US" sz="1700">
                <a:effectLst/>
              </a:rPr>
              <a:t>과정       2020-08-03 00:00:00		2021-01-04 00:00:00		2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3	</a:t>
            </a:r>
            <a:r>
              <a:rPr lang="en-US" altLang="ko-KR" sz="1700">
                <a:effectLst/>
              </a:rPr>
              <a:t>C</a:t>
            </a:r>
            <a:r>
              <a:rPr lang="ko-KR" altLang="en-US" sz="1700">
                <a:effectLst/>
              </a:rPr>
              <a:t>과정      	2020-09-01 00:00:00	2021-02-16 00:00:00		3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4	</a:t>
            </a:r>
            <a:r>
              <a:rPr lang="en-US" altLang="ko-KR" sz="1700">
                <a:effectLst/>
              </a:rPr>
              <a:t>E</a:t>
            </a:r>
            <a:r>
              <a:rPr lang="ko-KR" altLang="en-US" sz="1700">
                <a:effectLst/>
              </a:rPr>
              <a:t>과정       2020-10-01 00:00:00		2021-03-18 00:00:00		4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	</a:t>
            </a:r>
            <a:r>
              <a:rPr lang="en-US" altLang="ko-KR" sz="1700">
                <a:effectLst/>
              </a:rPr>
              <a:t>D</a:t>
            </a:r>
            <a:r>
              <a:rPr lang="ko-KR" altLang="en-US" sz="1700">
                <a:effectLst/>
              </a:rPr>
              <a:t>과정      	2020-11-02 00:00:00	2021-04-19 00:00:00	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6	</a:t>
            </a:r>
            <a:r>
              <a:rPr lang="en-US" altLang="ko-KR" sz="1700">
                <a:effectLst/>
              </a:rPr>
              <a:t>F</a:t>
            </a:r>
            <a:r>
              <a:rPr lang="ko-KR" altLang="en-US" sz="1700">
                <a:effectLst/>
              </a:rPr>
              <a:t>과정       	2020-12-01 00:00:00	2021-06-15 00:00:00		6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개설과정번호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1-6-1</a:t>
            </a:r>
            <a:r>
              <a:rPr lang="ko-KR" altLang="en-US" sz="1900"/>
              <a:t> 과목 시험 정보 조회</a:t>
            </a:r>
            <a:r>
              <a:rPr lang="en-US" altLang="ko-KR" sz="1900"/>
              <a:t>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개설과정번호 : 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과정에 속한 과목의 시험 정보를 불러오는 중입니다...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[개설과목번호]	[과목명]		[교사명]	[시험일]		[강의실번호]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49	자바       		김종민		2020-11-15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50	오라클      	김종민		2020-11-29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51	JDBC     		김종민		2020-12-13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52	웹프로그래밍   	김종민		2020-12-27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53	JQuery   		김종민		2021-01-10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54	JavaScript		김종민		2021-01-24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55	JSP      		김종민		2021-02-07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56	SpringFramework	김종민		2021-02-21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57	myBATIS  		김종민		2021-03-07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58	Final Project	김종민		2021-03-21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59	R프로그래밍   	호현주		2021-04-04 00:00:00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60	임베디드     	호현주		2021-04-18 00:00:00	5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----- 출력 완료 -----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이전 단계로 돌아가려면 엔터를 눌러주세요.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1-6-2</a:t>
            </a:r>
            <a:r>
              <a:rPr lang="ko-KR" altLang="en-US" sz="1900"/>
              <a:t> 교육생 성적 정보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	교육생 성적 정보 조회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1. 개설 과목별 조회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2. 교육생 개인별 조회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0. 이전 화면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번호 선택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1-6-2-1</a:t>
            </a:r>
            <a:r>
              <a:rPr lang="ko-KR" altLang="en-US" sz="1900"/>
              <a:t> 개설 과목별 조회</a:t>
            </a:r>
            <a:r>
              <a:rPr lang="en-US" altLang="ko-KR" sz="1900"/>
              <a:t>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         	개설 과목별 조회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과정 목록이 출력 중입니다..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[개설과정번호]	[과정명]	[과정시작일]		[과정종료일]			[강의실번호]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1	</a:t>
            </a:r>
            <a:r>
              <a:rPr lang="en-US" altLang="ko-KR" sz="1700">
                <a:effectLst/>
              </a:rPr>
              <a:t>A</a:t>
            </a:r>
            <a:r>
              <a:rPr lang="ko-KR" altLang="en-US" sz="1700">
                <a:effectLst/>
              </a:rPr>
              <a:t>과정        </a:t>
            </a:r>
            <a:r>
              <a:rPr lang="en-US" altLang="ko-KR" sz="1700">
                <a:effectLst/>
              </a:rPr>
              <a:t>2</a:t>
            </a:r>
            <a:r>
              <a:rPr lang="ko-KR" altLang="en-US" sz="1700">
                <a:effectLst/>
              </a:rPr>
              <a:t>020-07-01 00:00:00	2020-12-02 00:00:00		1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2	</a:t>
            </a:r>
            <a:r>
              <a:rPr lang="en-US" altLang="ko-KR" sz="1700">
                <a:effectLst/>
              </a:rPr>
              <a:t>B</a:t>
            </a:r>
            <a:r>
              <a:rPr lang="ko-KR" altLang="en-US" sz="1700">
                <a:effectLst/>
              </a:rPr>
              <a:t>과정        2020-08-03 00:00:00	2021-01-04 00:00:00		2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3	</a:t>
            </a:r>
            <a:r>
              <a:rPr lang="en-US" altLang="ko-KR" sz="1700">
                <a:effectLst/>
              </a:rPr>
              <a:t>C</a:t>
            </a:r>
            <a:r>
              <a:rPr lang="ko-KR" altLang="en-US" sz="1700">
                <a:effectLst/>
              </a:rPr>
              <a:t>과정        2020-09-01 00:00:00	2021-02-16 00:00:00		3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4	</a:t>
            </a:r>
            <a:r>
              <a:rPr lang="en-US" altLang="ko-KR" sz="1700">
                <a:effectLst/>
              </a:rPr>
              <a:t>D</a:t>
            </a:r>
            <a:r>
              <a:rPr lang="ko-KR" altLang="en-US" sz="1700">
                <a:effectLst/>
              </a:rPr>
              <a:t>과정     	2020-10-01 00:00:00	2021-03-18 00:00:00		4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	</a:t>
            </a:r>
            <a:r>
              <a:rPr lang="en-US" altLang="ko-KR" sz="1700">
                <a:effectLst/>
              </a:rPr>
              <a:t>E</a:t>
            </a:r>
            <a:r>
              <a:rPr lang="ko-KR" altLang="en-US" sz="1700">
                <a:effectLst/>
              </a:rPr>
              <a:t>과정      	2020-11-02 00:00:00	2021-04-19 00:00:00	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6	</a:t>
            </a:r>
            <a:r>
              <a:rPr lang="en-US" altLang="ko-KR" sz="1700">
                <a:effectLst/>
              </a:rPr>
              <a:t>F</a:t>
            </a:r>
            <a:r>
              <a:rPr lang="ko-KR" altLang="en-US" sz="1700">
                <a:effectLst/>
              </a:rPr>
              <a:t>과정       	2020-12-01 00:00:00	2021-06-15 00:00:00		6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개설과정번호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1-6-2-1</a:t>
            </a:r>
            <a:r>
              <a:rPr lang="ko-KR" altLang="en-US" sz="1900"/>
              <a:t> 개설 과목별 조회</a:t>
            </a:r>
            <a:r>
              <a:rPr lang="en-US" altLang="ko-KR" sz="1900"/>
              <a:t>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846138"/>
            <a:ext cx="10972798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개설과정번호 : 5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과정 내 과목 목록을 생성중입니다...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---- 과목 목록 출력 ---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[개설과목번호]	[과목명]		[과목시작일]		[과목종료일]	  [교사이름][강의실번호]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49	자바              	2020-11-02 00:00:00	2020-11-15 00:00:00     김종민	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50	오라클             	2020-11-16 00:00:00	2020-11-29 00:00:00     김종민	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51	JDBC            	2020-11-30 00:00:00	2020-12-13 00:00:00     김종민		5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	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     </a:t>
            </a:r>
            <a:r>
              <a:rPr lang="en-US" altLang="ko-KR" sz="1700">
                <a:effectLst/>
              </a:rPr>
              <a:t>...</a:t>
            </a:r>
            <a:r>
              <a:rPr lang="ko-KR" altLang="en-US" sz="1700">
                <a:effectLst/>
              </a:rPr>
              <a:t>		</a:t>
            </a:r>
            <a:r>
              <a:rPr lang="en-US" altLang="ko-KR" sz="1700"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	60	임베디드            	2021-04-05 00:00:00	2021-04-18 00:00:00     호현주		5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--- 과목 목록 출력 끝 ---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 ** 과목 내 교육생 성적 목록이 출력됩니다..</a:t>
            </a:r>
          </a:p>
          <a:p>
            <a:pPr marL="0" indent="0">
              <a:buNone/>
              <a:defRPr/>
            </a:pPr>
            <a:endParaRPr lang="ko-KR" altLang="en-US" sz="17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700">
                <a:effectLst/>
              </a:rPr>
              <a:t>과목 번호 입력 :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기초정보관리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1-6-2-1</a:t>
            </a:r>
            <a:r>
              <a:rPr lang="ko-KR" altLang="en-US" sz="1900"/>
              <a:t> 개설 과목별 조회</a:t>
            </a:r>
            <a:r>
              <a:rPr lang="en-US" altLang="ko-KR" sz="1900"/>
              <a:t>(3)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46138"/>
            <a:ext cx="12192000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ko-KR" altLang="en-US" sz="13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300">
                <a:effectLst/>
              </a:rPr>
              <a:t>과목 번호 입력 :  49</a:t>
            </a:r>
          </a:p>
          <a:p>
            <a:pPr marL="0" indent="0">
              <a:buNone/>
              <a:defRPr/>
            </a:pPr>
            <a:endParaRPr lang="ko-KR" altLang="en-US" sz="13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300">
                <a:effectLst/>
              </a:rPr>
              <a:t> ---- 성적 목록이 출력 중입니다.---</a:t>
            </a:r>
          </a:p>
          <a:p>
            <a:pPr marL="0" indent="0">
              <a:buNone/>
              <a:defRPr/>
            </a:pPr>
            <a:endParaRPr lang="ko-KR" altLang="en-US" sz="13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300">
                <a:effectLst/>
              </a:rPr>
              <a:t>[개설과정명][개설과목명][과목시작일]	[과목종료일]	[강의실번호][교사명][교육생이름][주민번호뒷자리][필기점수]	[실기점수][교재명]</a:t>
            </a:r>
          </a:p>
          <a:p>
            <a:pPr marL="0" indent="0">
              <a:buNone/>
              <a:defRPr/>
            </a:pPr>
            <a:r>
              <a:rPr lang="en-US" altLang="ko-KR" sz="1300">
                <a:effectLst/>
              </a:rPr>
              <a:t>E</a:t>
            </a:r>
            <a:r>
              <a:rPr lang="ko-KR" altLang="en-US" sz="1300">
                <a:effectLst/>
              </a:rPr>
              <a:t>과정	자바	2020-11-02 00:00:00	2020-11-15 00:00:00	5	김종민	염지보	2874782	11	18</a:t>
            </a:r>
            <a:r>
              <a:rPr lang="en-US" altLang="ko-KR" sz="1300">
                <a:effectLst/>
              </a:rPr>
              <a:t>               </a:t>
            </a:r>
            <a:r>
              <a:rPr lang="ko-KR" altLang="en-US" sz="1300">
                <a:effectLst/>
              </a:rPr>
              <a:t>Java의 정석</a:t>
            </a:r>
          </a:p>
          <a:p>
            <a:pPr marL="0" indent="0">
              <a:buNone/>
              <a:defRPr/>
            </a:pPr>
            <a:r>
              <a:rPr lang="en-US" altLang="ko-KR" sz="1300">
                <a:effectLst/>
              </a:rPr>
              <a:t>E</a:t>
            </a:r>
            <a:r>
              <a:rPr lang="ko-KR" altLang="en-US" sz="1300">
                <a:effectLst/>
              </a:rPr>
              <a:t>과정	자바	2020-11-02 00:00:00	2020-11-15 00:00:00	5	김종민	조온시	2210416	29	28</a:t>
            </a:r>
            <a:r>
              <a:rPr lang="en-US" altLang="ko-KR" sz="1300">
                <a:effectLst/>
              </a:rPr>
              <a:t>               </a:t>
            </a:r>
            <a:r>
              <a:rPr lang="ko-KR" altLang="en-US" sz="1300">
                <a:effectLst/>
              </a:rPr>
              <a:t>Java의 정석</a:t>
            </a:r>
          </a:p>
          <a:p>
            <a:pPr marL="0" indent="0">
              <a:buNone/>
              <a:defRPr/>
            </a:pPr>
            <a:r>
              <a:rPr lang="en-US" altLang="ko-KR" sz="1300">
                <a:effectLst/>
              </a:rPr>
              <a:t>E</a:t>
            </a:r>
            <a:r>
              <a:rPr lang="ko-KR" altLang="en-US" sz="1300">
                <a:effectLst/>
              </a:rPr>
              <a:t>과정	자바	2020-11-02 00:00:00	2020-11-15 00:00:00	5	김종민	인형언	1354766	3	4</a:t>
            </a:r>
            <a:r>
              <a:rPr lang="en-US" altLang="ko-KR" sz="1300">
                <a:effectLst/>
              </a:rPr>
              <a:t>                 </a:t>
            </a:r>
            <a:r>
              <a:rPr lang="ko-KR" altLang="en-US" sz="1300">
                <a:effectLst/>
              </a:rPr>
              <a:t>Java의 정석</a:t>
            </a:r>
          </a:p>
          <a:p>
            <a:pPr marL="0" indent="0">
              <a:buNone/>
              <a:defRPr/>
            </a:pPr>
            <a:r>
              <a:rPr lang="en-US" altLang="ko-KR" sz="1300">
                <a:effectLst/>
              </a:rPr>
              <a:t>E</a:t>
            </a:r>
            <a:r>
              <a:rPr lang="ko-KR" altLang="en-US" sz="1300">
                <a:effectLst/>
              </a:rPr>
              <a:t>과정	자바	2020-11-02 00:00:00	2020-11-15 00:00:00	5	김종민	기고희	1547894	26	16</a:t>
            </a:r>
            <a:r>
              <a:rPr lang="en-US" altLang="ko-KR" sz="1300">
                <a:effectLst/>
              </a:rPr>
              <a:t>               </a:t>
            </a:r>
            <a:r>
              <a:rPr lang="ko-KR" altLang="en-US" sz="1300">
                <a:effectLst/>
              </a:rPr>
              <a:t>Java의 정석</a:t>
            </a:r>
          </a:p>
          <a:p>
            <a:pPr marL="0" indent="0">
              <a:buNone/>
              <a:defRPr/>
            </a:pPr>
            <a:r>
              <a:rPr lang="en-US" altLang="ko-KR" sz="1300">
                <a:effectLst/>
              </a:rPr>
              <a:t>E</a:t>
            </a:r>
            <a:r>
              <a:rPr lang="ko-KR" altLang="en-US" sz="1300">
                <a:effectLst/>
              </a:rPr>
              <a:t>과정	자바	2020-11-02 00:00:00	2020-11-15 00:00:00	5	김종민	안비형	2517760	26	0</a:t>
            </a:r>
            <a:r>
              <a:rPr lang="en-US" altLang="ko-KR" sz="1300">
                <a:effectLst/>
              </a:rPr>
              <a:t>                 </a:t>
            </a:r>
            <a:r>
              <a:rPr lang="ko-KR" altLang="en-US" sz="1300">
                <a:effectLst/>
              </a:rPr>
              <a:t>Java의 정석</a:t>
            </a:r>
          </a:p>
          <a:p>
            <a:pPr marL="0" indent="0">
              <a:buNone/>
              <a:defRPr/>
            </a:pPr>
            <a:endParaRPr lang="ko-KR" altLang="en-US" sz="13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300">
                <a:effectLst/>
              </a:rPr>
              <a:t> ---- 성적 목록 출력 완료 ---</a:t>
            </a:r>
          </a:p>
          <a:p>
            <a:pPr marL="0" indent="0">
              <a:buNone/>
              <a:defRPr/>
            </a:pPr>
            <a:endParaRPr lang="ko-KR" altLang="en-US" sz="13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300">
                <a:effectLst/>
              </a:rPr>
              <a:t>이전 화면으로 돌아가려면 엔터를 눌러주세요.</a:t>
            </a:r>
          </a:p>
          <a:p>
            <a:pPr marL="0" indent="0">
              <a:buNone/>
              <a:defRPr/>
            </a:pPr>
            <a:endParaRPr lang="ko-KR" altLang="en-US" sz="1300">
              <a:effectLst/>
            </a:endParaRPr>
          </a:p>
          <a:p>
            <a:pPr marL="0" indent="0">
              <a:buNone/>
              <a:defRPr/>
            </a:pPr>
            <a:endParaRPr lang="ko-KR" altLang="en-US" sz="13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1900"/>
              <a:t>화면 설계  </a:t>
            </a:r>
            <a:r>
              <a:rPr lang="en-US" altLang="ko-KR" sz="1900"/>
              <a:t>1-6-2-2</a:t>
            </a:r>
            <a:r>
              <a:rPr lang="ko-KR" altLang="en-US" sz="1900"/>
              <a:t> 교육생 개인별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46138"/>
            <a:ext cx="12192000" cy="62247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5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r>
              <a:rPr lang="ko-KR" altLang="en-US" sz="1500">
                <a:effectLst/>
              </a:rPr>
              <a:t>          교육생 개인별 조회</a:t>
            </a:r>
          </a:p>
          <a:p>
            <a:pPr marL="0" indent="0">
              <a:buNone/>
              <a:defRPr/>
            </a:pPr>
            <a:r>
              <a:rPr lang="ko-KR" altLang="en-US" sz="1500">
                <a:effectLst/>
              </a:rPr>
              <a:t>====================================</a:t>
            </a:r>
          </a:p>
          <a:p>
            <a:pPr marL="0" indent="0">
              <a:buNone/>
              <a:defRPr/>
            </a:pPr>
            <a:endParaRPr lang="ko-KR" altLang="en-US" sz="15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500">
                <a:effectLst/>
              </a:rPr>
              <a:t>교육생 번호 : 117</a:t>
            </a:r>
          </a:p>
          <a:p>
            <a:pPr marL="0" indent="0">
              <a:buNone/>
              <a:defRPr/>
            </a:pPr>
            <a:r>
              <a:rPr lang="ko-KR" altLang="en-US" sz="1500">
                <a:effectLst/>
              </a:rPr>
              <a:t> ---- 성적 목록이 출력 중입니다.---</a:t>
            </a:r>
          </a:p>
          <a:p>
            <a:pPr marL="0" indent="0">
              <a:buNone/>
              <a:defRPr/>
            </a:pPr>
            <a:endParaRPr lang="ko-KR" altLang="en-US" sz="15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500">
                <a:effectLst/>
              </a:rPr>
              <a:t>[개설과정명]  [개설과목명] [과목시작일] [과목종료일]	[강의실번호][교사명]	[교육생이름][주민번호뒷자리]	[필기점수]	[실기점수]	[교재명]</a:t>
            </a:r>
          </a:p>
          <a:p>
            <a:pPr marL="0" indent="0">
              <a:buNone/>
              <a:defRPr/>
            </a:pPr>
            <a:r>
              <a:rPr lang="en-US" altLang="ko-KR" sz="1500">
                <a:effectLst/>
              </a:rPr>
              <a:t>E</a:t>
            </a:r>
            <a:r>
              <a:rPr lang="ko-KR" altLang="en-US" sz="1500">
                <a:effectLst/>
              </a:rPr>
              <a:t>과정	     자바	         </a:t>
            </a:r>
            <a:r>
              <a:rPr lang="en-US" altLang="ko-KR" sz="1500">
                <a:effectLst/>
              </a:rPr>
              <a:t>2</a:t>
            </a:r>
            <a:r>
              <a:rPr lang="ko-KR" altLang="en-US" sz="1500">
                <a:effectLst/>
              </a:rPr>
              <a:t>020-11-02    2020-11-15                      5	    김종민	염지보	    2874782		11	18	</a:t>
            </a:r>
            <a:r>
              <a:rPr lang="en-US" altLang="ko-KR" sz="1500">
                <a:effectLst/>
              </a:rPr>
              <a:t>A</a:t>
            </a:r>
            <a:r>
              <a:rPr lang="ko-KR" altLang="en-US" sz="1500">
                <a:effectLst/>
              </a:rPr>
              <a:t>교재</a:t>
            </a:r>
          </a:p>
          <a:p>
            <a:pPr marL="0" indent="0">
              <a:buNone/>
              <a:defRPr/>
            </a:pPr>
            <a:r>
              <a:rPr lang="en-US" altLang="ko-KR" sz="1500">
                <a:effectLst/>
              </a:rPr>
              <a:t>E</a:t>
            </a:r>
            <a:r>
              <a:rPr lang="ko-KR" altLang="en-US" sz="1500">
                <a:effectLst/>
              </a:rPr>
              <a:t>과정	오라클	         2020-11-16    2020-11-29                      5	    김종민	염지보	    2874782		0	30	</a:t>
            </a:r>
            <a:r>
              <a:rPr lang="en-US" altLang="ko-KR" sz="1500"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en-US" altLang="ko-KR" sz="1500">
                <a:effectLst/>
              </a:rPr>
              <a:t>...</a:t>
            </a:r>
            <a:r>
              <a:rPr lang="ko-KR" altLang="en-US" sz="1500">
                <a:effectLst/>
              </a:rPr>
              <a:t>	      </a:t>
            </a:r>
            <a:r>
              <a:rPr lang="en-US" altLang="ko-KR" sz="1500">
                <a:effectLst/>
              </a:rPr>
              <a:t>...</a:t>
            </a:r>
            <a:r>
              <a:rPr lang="ko-KR" altLang="en-US" sz="1500">
                <a:effectLst/>
              </a:rPr>
              <a:t>		</a:t>
            </a:r>
            <a:r>
              <a:rPr lang="en-US" altLang="ko-KR" sz="1500">
                <a:effectLst/>
              </a:rPr>
              <a:t>...</a:t>
            </a:r>
            <a:r>
              <a:rPr lang="ko-KR" altLang="en-US" sz="1500">
                <a:effectLst/>
              </a:rPr>
              <a:t>	</a:t>
            </a:r>
            <a:r>
              <a:rPr lang="en-US" altLang="ko-KR" sz="1500">
                <a:effectLst/>
              </a:rPr>
              <a:t>...</a:t>
            </a:r>
            <a:r>
              <a:rPr lang="ko-KR" altLang="en-US" sz="1500">
                <a:effectLst/>
              </a:rPr>
              <a:t>	          </a:t>
            </a:r>
            <a:r>
              <a:rPr lang="en-US" altLang="ko-KR" sz="1500">
                <a:effectLst/>
              </a:rPr>
              <a:t>...</a:t>
            </a:r>
            <a:r>
              <a:rPr lang="ko-KR" altLang="en-US" sz="1500">
                <a:effectLst/>
              </a:rPr>
              <a:t>	      </a:t>
            </a:r>
            <a:r>
              <a:rPr lang="en-US" altLang="ko-KR" sz="1500">
                <a:effectLst/>
              </a:rPr>
              <a:t>...</a:t>
            </a:r>
            <a:r>
              <a:rPr lang="ko-KR" altLang="en-US" sz="1500">
                <a:effectLst/>
              </a:rPr>
              <a:t>            </a:t>
            </a:r>
            <a:r>
              <a:rPr lang="en-US" altLang="ko-KR" sz="1500">
                <a:effectLst/>
              </a:rPr>
              <a:t>...</a:t>
            </a:r>
            <a:r>
              <a:rPr lang="ko-KR" altLang="en-US" sz="1500">
                <a:effectLst/>
              </a:rPr>
              <a:t>	     </a:t>
            </a:r>
            <a:r>
              <a:rPr lang="en-US" altLang="ko-KR" sz="1500">
                <a:effectLst/>
              </a:rPr>
              <a:t>...</a:t>
            </a:r>
            <a:r>
              <a:rPr lang="ko-KR" altLang="en-US" sz="1500">
                <a:effectLst/>
              </a:rPr>
              <a:t>		</a:t>
            </a:r>
            <a:r>
              <a:rPr lang="en-US" altLang="ko-KR" sz="1500">
                <a:effectLst/>
              </a:rPr>
              <a:t>..</a:t>
            </a:r>
            <a:r>
              <a:rPr lang="ko-KR" altLang="en-US" sz="1500">
                <a:effectLst/>
              </a:rPr>
              <a:t>	</a:t>
            </a:r>
            <a:r>
              <a:rPr lang="en-US" altLang="ko-KR" sz="1500">
                <a:effectLst/>
              </a:rPr>
              <a:t>...</a:t>
            </a:r>
            <a:r>
              <a:rPr lang="ko-KR" altLang="en-US" sz="1500">
                <a:effectLst/>
              </a:rPr>
              <a:t>	</a:t>
            </a:r>
            <a:r>
              <a:rPr lang="en-US" altLang="ko-KR" sz="1500">
                <a:effectLst/>
              </a:rPr>
              <a:t>...</a:t>
            </a:r>
          </a:p>
          <a:p>
            <a:pPr marL="0" indent="0">
              <a:buNone/>
              <a:defRPr/>
            </a:pPr>
            <a:r>
              <a:rPr lang="en-US" altLang="ko-KR" sz="1500">
                <a:effectLst/>
              </a:rPr>
              <a:t>E</a:t>
            </a:r>
            <a:r>
              <a:rPr lang="ko-KR" altLang="en-US" sz="1500">
                <a:effectLst/>
              </a:rPr>
              <a:t>과정 	임베디드	         2021-04-05    2021-04-18                      5           호현주	염지보	    2874782		35	24	</a:t>
            </a:r>
            <a:r>
              <a:rPr lang="en-US" altLang="ko-KR" sz="1500">
                <a:effectLst/>
              </a:rPr>
              <a:t>B</a:t>
            </a:r>
            <a:r>
              <a:rPr lang="ko-KR" altLang="en-US" sz="1500">
                <a:effectLst/>
              </a:rPr>
              <a:t>교재</a:t>
            </a:r>
          </a:p>
          <a:p>
            <a:pPr marL="0" indent="0">
              <a:buNone/>
              <a:defRPr/>
            </a:pPr>
            <a:r>
              <a:rPr lang="ko-KR" altLang="en-US" sz="1500">
                <a:effectLst/>
              </a:rPr>
              <a:t> ---- 성적 목록 출력 완료 ---</a:t>
            </a:r>
          </a:p>
          <a:p>
            <a:pPr marL="0" indent="0">
              <a:buNone/>
              <a:defRPr/>
            </a:pPr>
            <a:endParaRPr lang="ko-KR" altLang="en-US" sz="1500">
              <a:effectLst/>
            </a:endParaRPr>
          </a:p>
          <a:p>
            <a:pPr marL="0" indent="0">
              <a:buNone/>
              <a:defRPr/>
            </a:pPr>
            <a:r>
              <a:rPr lang="ko-KR" altLang="en-US" sz="1500">
                <a:effectLst/>
              </a:rPr>
              <a:t>이전 화면으로 돌아가려면 엔터를 눌러주세요.</a:t>
            </a:r>
          </a:p>
          <a:p>
            <a:pPr marL="0" indent="0">
              <a:buNone/>
              <a:defRPr/>
            </a:pPr>
            <a:endParaRPr lang="ko-KR" altLang="en-US" sz="15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구인공고 관리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구인공고관리 메인</a:t>
            </a:r>
            <a:r>
              <a:rPr lang="en-US" altLang="ko-KR"/>
              <a:t>(</a:t>
            </a:r>
            <a:r>
              <a:rPr lang="ko-KR" altLang="en-US"/>
              <a:t>전체목록조회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9536" y="993229"/>
            <a:ext cx="11101181" cy="18625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공고 전체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    [</a:t>
            </a:r>
            <a:r>
              <a:rPr lang="ko-KR" altLang="en-US" sz="2000">
                <a:solidFill>
                  <a:schemeClr val="tx1"/>
                </a:solidFill>
              </a:rPr>
              <a:t>회사명</a:t>
            </a:r>
            <a:r>
              <a:rPr lang="en-US" altLang="ko-KR" sz="2000">
                <a:solidFill>
                  <a:schemeClr val="tx1"/>
                </a:solidFill>
              </a:rPr>
              <a:t>]		[</a:t>
            </a:r>
            <a:r>
              <a:rPr lang="ko-KR" altLang="en-US" sz="2000">
                <a:solidFill>
                  <a:schemeClr val="tx1"/>
                </a:solidFill>
              </a:rPr>
              <a:t>업종</a:t>
            </a:r>
            <a:r>
              <a:rPr lang="en-US" altLang="ko-KR" sz="2000">
                <a:solidFill>
                  <a:schemeClr val="tx1"/>
                </a:solidFill>
              </a:rPr>
              <a:t>]	 [</a:t>
            </a:r>
            <a:r>
              <a:rPr lang="ko-KR" altLang="en-US" sz="2000">
                <a:solidFill>
                  <a:schemeClr val="tx1"/>
                </a:solidFill>
              </a:rPr>
              <a:t>직군</a:t>
            </a:r>
            <a:r>
              <a:rPr lang="en-US" altLang="ko-KR" sz="2000">
                <a:solidFill>
                  <a:schemeClr val="tx1"/>
                </a:solidFill>
              </a:rPr>
              <a:t>]	[</a:t>
            </a:r>
            <a:r>
              <a:rPr lang="ko-KR" altLang="en-US" sz="2000">
                <a:solidFill>
                  <a:schemeClr val="tx1"/>
                </a:solidFill>
              </a:rPr>
              <a:t>근무형태</a:t>
            </a:r>
            <a:r>
              <a:rPr lang="en-US" altLang="ko-KR" sz="2000">
                <a:solidFill>
                  <a:schemeClr val="tx1"/>
                </a:solidFill>
              </a:rPr>
              <a:t>]  [</a:t>
            </a:r>
            <a:r>
              <a:rPr lang="ko-KR" altLang="en-US" sz="2000">
                <a:solidFill>
                  <a:schemeClr val="tx1"/>
                </a:solidFill>
              </a:rPr>
              <a:t>연봉</a:t>
            </a:r>
            <a:r>
              <a:rPr lang="en-US" altLang="ko-KR" sz="2000">
                <a:solidFill>
                  <a:schemeClr val="tx1"/>
                </a:solidFill>
              </a:rPr>
              <a:t>]   [</a:t>
            </a:r>
            <a:r>
              <a:rPr lang="ko-KR" altLang="en-US" sz="2000">
                <a:solidFill>
                  <a:schemeClr val="tx1"/>
                </a:solidFill>
              </a:rPr>
              <a:t>진행상태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457200" indent="-457200">
              <a:buAutoNum type="arabicPeriod"/>
              <a:defRPr/>
            </a:pPr>
            <a:r>
              <a:rPr lang="ko-KR" altLang="en-US" sz="2000">
                <a:solidFill>
                  <a:schemeClr val="tx1"/>
                </a:solidFill>
              </a:rPr>
              <a:t>쌍용컴퍼니</a:t>
            </a:r>
            <a:r>
              <a:rPr lang="en-US" altLang="ko-KR" sz="2000">
                <a:solidFill>
                  <a:schemeClr val="tx1"/>
                </a:solidFill>
              </a:rPr>
              <a:t>		SW</a:t>
            </a:r>
            <a:r>
              <a:rPr lang="ko-KR" altLang="en-US" sz="2000">
                <a:solidFill>
                  <a:schemeClr val="tx1"/>
                </a:solidFill>
              </a:rPr>
              <a:t>개발</a:t>
            </a:r>
            <a:r>
              <a:rPr lang="en-US" altLang="ko-KR" sz="2000">
                <a:solidFill>
                  <a:schemeClr val="tx1"/>
                </a:solidFill>
              </a:rPr>
              <a:t>	 </a:t>
            </a:r>
            <a:r>
              <a:rPr lang="ko-KR" altLang="en-US" sz="2000">
                <a:solidFill>
                  <a:schemeClr val="tx1"/>
                </a:solidFill>
              </a:rPr>
              <a:t>개발직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정규직</a:t>
            </a:r>
            <a:r>
              <a:rPr lang="en-US" altLang="ko-KR" sz="2000">
                <a:solidFill>
                  <a:schemeClr val="tx1"/>
                </a:solidFill>
              </a:rPr>
              <a:t>	    4000</a:t>
            </a:r>
            <a:r>
              <a:rPr lang="ko-KR" altLang="en-US" sz="2000">
                <a:solidFill>
                  <a:schemeClr val="tx1"/>
                </a:solidFill>
              </a:rPr>
              <a:t>만원 진행중</a:t>
            </a:r>
          </a:p>
          <a:p>
            <a:pPr marL="457200" indent="-457200">
              <a:buAutoNum type="arabicPeriod"/>
              <a:defRPr/>
            </a:pPr>
            <a:r>
              <a:rPr lang="ko-KR" altLang="en-US" sz="2000">
                <a:solidFill>
                  <a:schemeClr val="tx1"/>
                </a:solidFill>
              </a:rPr>
              <a:t>쌍용엔지니어링</a:t>
            </a:r>
            <a:r>
              <a:rPr lang="en-US" altLang="ko-KR" sz="2000">
                <a:solidFill>
                  <a:schemeClr val="tx1"/>
                </a:solidFill>
              </a:rPr>
              <a:t>	SW</a:t>
            </a:r>
            <a:r>
              <a:rPr lang="ko-KR" altLang="en-US" sz="2000">
                <a:solidFill>
                  <a:schemeClr val="tx1"/>
                </a:solidFill>
              </a:rPr>
              <a:t>개발</a:t>
            </a:r>
            <a:r>
              <a:rPr lang="en-US" altLang="ko-KR" sz="2000">
                <a:solidFill>
                  <a:schemeClr val="tx1"/>
                </a:solidFill>
              </a:rPr>
              <a:t>	 </a:t>
            </a:r>
            <a:r>
              <a:rPr lang="ko-KR" altLang="en-US" sz="2000">
                <a:solidFill>
                  <a:schemeClr val="tx1"/>
                </a:solidFill>
              </a:rPr>
              <a:t>개발직</a:t>
            </a:r>
            <a:r>
              <a:rPr lang="en-US" altLang="ko-KR" sz="2000">
                <a:solidFill>
                  <a:schemeClr val="tx1"/>
                </a:solidFill>
              </a:rPr>
              <a:t>	</a:t>
            </a:r>
            <a:r>
              <a:rPr lang="ko-KR" altLang="en-US" sz="2000">
                <a:solidFill>
                  <a:schemeClr val="tx1"/>
                </a:solidFill>
              </a:rPr>
              <a:t>정규직</a:t>
            </a:r>
            <a:r>
              <a:rPr lang="en-US" altLang="ko-KR" sz="2000">
                <a:solidFill>
                  <a:schemeClr val="tx1"/>
                </a:solidFill>
              </a:rPr>
              <a:t>	    3000</a:t>
            </a:r>
            <a:r>
              <a:rPr lang="ko-KR" altLang="en-US" sz="2000">
                <a:solidFill>
                  <a:schemeClr val="tx1"/>
                </a:solidFill>
              </a:rPr>
              <a:t>만원 진행중</a:t>
            </a:r>
            <a:r>
              <a:rPr lang="en-US" altLang="ko-KR" sz="2000">
                <a:solidFill>
                  <a:schemeClr val="tx1"/>
                </a:solidFill>
              </a:rPr>
              <a:t>	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6" name="부제목 2"/>
          <p:cNvSpPr txBox="1"/>
          <p:nvPr/>
        </p:nvSpPr>
        <p:spPr>
          <a:xfrm>
            <a:off x="549535" y="3070030"/>
            <a:ext cx="11101181" cy="3622431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  <a:defRPr/>
            </a:pPr>
            <a:r>
              <a:rPr lang="ko-KR" altLang="en-US"/>
              <a:t>구인공고 상세내용 조회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구인공고 검색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구인공고 등록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구인공고 수정</a:t>
            </a:r>
          </a:p>
          <a:p>
            <a:pPr marL="457200" indent="-457200">
              <a:buAutoNum type="arabicPeriod"/>
              <a:defRPr/>
            </a:pPr>
            <a:r>
              <a:rPr lang="ko-KR" altLang="en-US"/>
              <a:t>구인공고 삭제</a:t>
            </a:r>
          </a:p>
          <a:p>
            <a:pPr marL="457200" indent="-4572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0.  </a:t>
            </a:r>
            <a:r>
              <a:rPr lang="ko-KR" altLang="en-US"/>
              <a:t>메인으로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ko-KR" altLang="en-US"/>
              <a:t>선택할 번호를 입력하세요 </a:t>
            </a:r>
            <a:r>
              <a:rPr lang="en-US" altLang="ko-KR"/>
              <a:t>: </a:t>
            </a:r>
            <a:r>
              <a:rPr lang="en-US" altLang="ko-KR">
                <a:solidFill>
                  <a:schemeClr val="accent5"/>
                </a:solidFill>
              </a:rPr>
              <a:t>&lt;</a:t>
            </a:r>
            <a:r>
              <a:rPr lang="ko-KR" altLang="en-US">
                <a:solidFill>
                  <a:schemeClr val="accent5"/>
                </a:solidFill>
              </a:rPr>
              <a:t>입력</a:t>
            </a:r>
            <a:r>
              <a:rPr lang="en-US" altLang="ko-KR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구인공고관리 메인 </a:t>
            </a:r>
            <a:r>
              <a:rPr lang="en-US" altLang="ko-KR"/>
              <a:t>– </a:t>
            </a:r>
            <a:r>
              <a:rPr lang="ko-KR" altLang="en-US"/>
              <a:t>상세내용 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8642" y="2691174"/>
            <a:ext cx="11101181" cy="37940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선택한 구인공고 정보</a:t>
            </a:r>
            <a:r>
              <a:rPr lang="en-US" altLang="ko-KR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번호 </a:t>
            </a:r>
            <a:r>
              <a:rPr lang="en-US" altLang="ko-KR">
                <a:solidFill>
                  <a:schemeClr val="tx1"/>
                </a:solidFill>
              </a:rPr>
              <a:t>: 1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회사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쌍용컴퍼니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업종 </a:t>
            </a:r>
            <a:r>
              <a:rPr lang="en-US" altLang="ko-KR">
                <a:solidFill>
                  <a:schemeClr val="tx1"/>
                </a:solidFill>
              </a:rPr>
              <a:t>: SW</a:t>
            </a:r>
            <a:r>
              <a:rPr lang="ko-KR" altLang="en-US">
                <a:solidFill>
                  <a:schemeClr val="tx1"/>
                </a:solidFill>
              </a:rPr>
              <a:t>개발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직군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연구직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근무형태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정규직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연봉 </a:t>
            </a:r>
            <a:r>
              <a:rPr lang="en-US" altLang="ko-KR">
                <a:solidFill>
                  <a:schemeClr val="tx1"/>
                </a:solidFill>
              </a:rPr>
              <a:t>: 4000</a:t>
            </a:r>
            <a:r>
              <a:rPr lang="ko-KR" altLang="en-US">
                <a:solidFill>
                  <a:schemeClr val="tx1"/>
                </a:solidFill>
              </a:rPr>
              <a:t>만원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공고시작일 </a:t>
            </a:r>
            <a:r>
              <a:rPr lang="en-US" altLang="ko-KR">
                <a:solidFill>
                  <a:schemeClr val="tx1"/>
                </a:solidFill>
              </a:rPr>
              <a:t>: 2020-12-01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공고마감일 </a:t>
            </a:r>
            <a:r>
              <a:rPr lang="en-US" altLang="ko-KR">
                <a:solidFill>
                  <a:schemeClr val="tx1"/>
                </a:solidFill>
              </a:rPr>
              <a:t>: 2020-12-31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진행상태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진행중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채용단계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서류 </a:t>
            </a:r>
            <a:r>
              <a:rPr lang="en-US" altLang="ko-KR">
                <a:solidFill>
                  <a:schemeClr val="tx1"/>
                </a:solidFill>
              </a:rPr>
              <a:t>– </a:t>
            </a:r>
            <a:r>
              <a:rPr lang="ko-KR" altLang="en-US">
                <a:solidFill>
                  <a:schemeClr val="tx1"/>
                </a:solidFill>
              </a:rPr>
              <a:t>면접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내용</a:t>
            </a:r>
            <a:r>
              <a:rPr lang="en-US" altLang="ko-KR">
                <a:solidFill>
                  <a:schemeClr val="tx1"/>
                </a:solidFill>
              </a:rPr>
              <a:t>: SW</a:t>
            </a:r>
            <a:r>
              <a:rPr lang="ko-KR" altLang="en-US">
                <a:solidFill>
                  <a:schemeClr val="tx1"/>
                </a:solidFill>
              </a:rPr>
              <a:t> 신입 개발자를 채용합니다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8" name="부제목 2"/>
          <p:cNvSpPr txBox="1"/>
          <p:nvPr/>
        </p:nvSpPr>
        <p:spPr>
          <a:xfrm>
            <a:off x="586439" y="1994942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/>
              <a:t>조회할 구인공고 번호</a:t>
            </a:r>
            <a:r>
              <a:rPr lang="en-US" altLang="ko-KR" sz="1800"/>
              <a:t> 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구인공고 상세 내용 조회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구인공고관리 메인 </a:t>
            </a:r>
            <a:r>
              <a:rPr lang="en-US" altLang="ko-KR"/>
              <a:t>– </a:t>
            </a:r>
            <a:r>
              <a:rPr lang="ko-KR" altLang="en-US"/>
              <a:t>교사검색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575" y="3169476"/>
            <a:ext cx="11101181" cy="24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검색된 공고 목록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</a:rPr>
              <a:t>      [</a:t>
            </a:r>
            <a:r>
              <a:rPr lang="ko-KR" altLang="en-US" sz="2000">
                <a:solidFill>
                  <a:schemeClr val="tx1"/>
                </a:solidFill>
              </a:rPr>
              <a:t>회사명</a:t>
            </a:r>
            <a:r>
              <a:rPr lang="en-US" altLang="ko-KR" sz="2000">
                <a:solidFill>
                  <a:schemeClr val="tx1"/>
                </a:solidFill>
              </a:rPr>
              <a:t>]		[</a:t>
            </a:r>
            <a:r>
              <a:rPr lang="ko-KR" altLang="en-US" sz="2000">
                <a:solidFill>
                  <a:schemeClr val="tx1"/>
                </a:solidFill>
              </a:rPr>
              <a:t>업종</a:t>
            </a:r>
            <a:r>
              <a:rPr lang="en-US" altLang="ko-KR" sz="2000">
                <a:solidFill>
                  <a:schemeClr val="tx1"/>
                </a:solidFill>
              </a:rPr>
              <a:t>]	 [</a:t>
            </a:r>
            <a:r>
              <a:rPr lang="ko-KR" altLang="en-US" sz="2000">
                <a:solidFill>
                  <a:schemeClr val="tx1"/>
                </a:solidFill>
              </a:rPr>
              <a:t>직군</a:t>
            </a:r>
            <a:r>
              <a:rPr lang="en-US" altLang="ko-KR" sz="2000">
                <a:solidFill>
                  <a:schemeClr val="tx1"/>
                </a:solidFill>
              </a:rPr>
              <a:t>]	[</a:t>
            </a:r>
            <a:r>
              <a:rPr lang="ko-KR" altLang="en-US" sz="2000">
                <a:solidFill>
                  <a:schemeClr val="tx1"/>
                </a:solidFill>
              </a:rPr>
              <a:t>근무형태</a:t>
            </a:r>
            <a:r>
              <a:rPr lang="en-US" altLang="ko-KR" sz="2000">
                <a:solidFill>
                  <a:schemeClr val="tx1"/>
                </a:solidFill>
              </a:rPr>
              <a:t>]  [</a:t>
            </a:r>
            <a:r>
              <a:rPr lang="ko-KR" altLang="en-US" sz="2000">
                <a:solidFill>
                  <a:schemeClr val="tx1"/>
                </a:solidFill>
              </a:rPr>
              <a:t>연봉</a:t>
            </a:r>
            <a:r>
              <a:rPr lang="en-US" altLang="ko-KR" sz="2000">
                <a:solidFill>
                  <a:schemeClr val="tx1"/>
                </a:solidFill>
              </a:rPr>
              <a:t>]   [</a:t>
            </a:r>
            <a:r>
              <a:rPr lang="ko-KR" altLang="en-US" sz="2000">
                <a:solidFill>
                  <a:schemeClr val="tx1"/>
                </a:solidFill>
              </a:rPr>
              <a:t>진행상태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457200" indent="-457200">
              <a:buAutoNum type="arabicPeriod"/>
              <a:defRPr/>
            </a:pPr>
            <a:r>
              <a:rPr lang="ko-KR" altLang="en-US" sz="2000">
                <a:solidFill>
                  <a:schemeClr val="tx1"/>
                </a:solidFill>
              </a:rPr>
              <a:t>쌍용컴퍼니</a:t>
            </a:r>
            <a:r>
              <a:rPr lang="en-US" altLang="ko-KR" sz="2000">
                <a:solidFill>
                  <a:schemeClr val="tx1"/>
                </a:solidFill>
              </a:rPr>
              <a:t>		SW</a:t>
            </a:r>
            <a:r>
              <a:rPr lang="ko-KR" altLang="en-US" sz="2000">
                <a:solidFill>
                  <a:schemeClr val="tx1"/>
                </a:solidFill>
              </a:rPr>
              <a:t>개발</a:t>
            </a:r>
            <a:r>
              <a:rPr lang="en-US" altLang="ko-KR" sz="2000">
                <a:solidFill>
                  <a:schemeClr val="tx1"/>
                </a:solidFill>
              </a:rPr>
              <a:t>	 </a:t>
            </a:r>
            <a:r>
              <a:rPr lang="ko-KR" altLang="en-US" sz="2000">
                <a:solidFill>
                  <a:schemeClr val="tx1"/>
                </a:solidFill>
              </a:rPr>
              <a:t>개발직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정규직</a:t>
            </a:r>
            <a:r>
              <a:rPr lang="en-US" altLang="ko-KR" sz="2000">
                <a:solidFill>
                  <a:schemeClr val="tx1"/>
                </a:solidFill>
              </a:rPr>
              <a:t>	    4000</a:t>
            </a:r>
            <a:r>
              <a:rPr lang="ko-KR" altLang="en-US" sz="2000">
                <a:solidFill>
                  <a:schemeClr val="tx1"/>
                </a:solidFill>
              </a:rPr>
              <a:t>만원 진행중</a:t>
            </a:r>
            <a:r>
              <a:rPr lang="en-US" altLang="ko-KR" sz="2000">
                <a:solidFill>
                  <a:schemeClr val="tx1"/>
                </a:solidFill>
              </a:rPr>
              <a:t>	</a:t>
            </a:r>
          </a:p>
          <a:p>
            <a:pPr marL="457200" indent="-457200">
              <a:buAutoNum type="arabicPeriod"/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marL="457200" indent="-457200">
              <a:buAutoNum type="arabicPeriod"/>
              <a:defRPr/>
            </a:pPr>
            <a:endParaRPr lang="ko-KR" altLang="en-US" sz="2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065282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검색어 </a:t>
            </a:r>
            <a:r>
              <a:rPr lang="en-US" altLang="ko-KR" sz="2000"/>
              <a:t>(</a:t>
            </a:r>
            <a:r>
              <a:rPr lang="ko-KR" altLang="en-US" sz="2000"/>
              <a:t>회사명</a:t>
            </a:r>
            <a:r>
              <a:rPr lang="en-US" altLang="ko-KR" sz="2000"/>
              <a:t>)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구인공고 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구인공고관리 메인 </a:t>
            </a:r>
            <a:r>
              <a:rPr lang="en-US" altLang="ko-KR"/>
              <a:t>– </a:t>
            </a:r>
            <a:r>
              <a:rPr lang="ko-KR" altLang="en-US"/>
              <a:t>구인공고등록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3" y="3687654"/>
            <a:ext cx="10803092" cy="322405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/>
              <a:t>회사선택 </a:t>
            </a:r>
            <a:r>
              <a:rPr lang="en-US" altLang="ko-KR" sz="1800"/>
              <a:t>(</a:t>
            </a:r>
            <a:r>
              <a:rPr lang="ko-KR" altLang="en-US" sz="1800"/>
              <a:t>번호</a:t>
            </a:r>
            <a:r>
              <a:rPr lang="en-US" altLang="ko-KR" sz="1800"/>
              <a:t>) 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r>
              <a:rPr lang="ko-KR" altLang="en-US" sz="1800"/>
              <a:t>직군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r>
              <a:rPr lang="ko-KR" altLang="en-US" sz="1800"/>
              <a:t>근무형태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r>
              <a:rPr lang="ko-KR" altLang="en-US" sz="1800"/>
              <a:t>연봉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r>
              <a:rPr lang="ko-KR" altLang="en-US" sz="1800"/>
              <a:t>공고시작일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r>
              <a:rPr lang="ko-KR" altLang="en-US" sz="1800"/>
              <a:t>공고마감일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r>
              <a:rPr lang="ko-KR" altLang="en-US" sz="1800"/>
              <a:t>채용단계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r>
              <a:rPr lang="ko-KR" altLang="en-US" sz="1800"/>
              <a:t>내용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endParaRPr lang="ko-KR" altLang="en-US" sz="18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977823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구인공고 등록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572" y="2067950"/>
            <a:ext cx="11101181" cy="1619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회사 목록</a:t>
            </a:r>
            <a:r>
              <a:rPr lang="en-US" altLang="ko-KR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   [</a:t>
            </a:r>
            <a:r>
              <a:rPr lang="ko-KR" altLang="en-US">
                <a:solidFill>
                  <a:schemeClr val="tx1"/>
                </a:solidFill>
              </a:rPr>
              <a:t>업종</a:t>
            </a:r>
            <a:r>
              <a:rPr lang="en-US" altLang="ko-KR">
                <a:solidFill>
                  <a:schemeClr val="tx1"/>
                </a:solidFill>
              </a:rPr>
              <a:t>]      [</a:t>
            </a:r>
            <a:r>
              <a:rPr lang="ko-KR" altLang="en-US">
                <a:solidFill>
                  <a:schemeClr val="tx1"/>
                </a:solidFill>
              </a:rPr>
              <a:t>회사</a:t>
            </a:r>
            <a:r>
              <a:rPr lang="en-US" altLang="ko-KR">
                <a:solidFill>
                  <a:schemeClr val="tx1"/>
                </a:solidFill>
              </a:rPr>
              <a:t>]         [</a:t>
            </a:r>
            <a:r>
              <a:rPr lang="ko-KR" altLang="en-US">
                <a:solidFill>
                  <a:schemeClr val="tx1"/>
                </a:solidFill>
              </a:rPr>
              <a:t>대표자</a:t>
            </a:r>
            <a:r>
              <a:rPr lang="en-US" altLang="ko-KR">
                <a:solidFill>
                  <a:schemeClr val="tx1"/>
                </a:solidFill>
              </a:rPr>
              <a:t>]  [</a:t>
            </a:r>
            <a:r>
              <a:rPr lang="ko-KR" altLang="en-US">
                <a:solidFill>
                  <a:schemeClr val="tx1"/>
                </a:solidFill>
              </a:rPr>
              <a:t>설립일</a:t>
            </a:r>
            <a:r>
              <a:rPr lang="en-US" altLang="ko-KR">
                <a:solidFill>
                  <a:schemeClr val="tx1"/>
                </a:solidFill>
              </a:rPr>
              <a:t>]      [</a:t>
            </a:r>
            <a:r>
              <a:rPr lang="ko-KR" altLang="en-US">
                <a:solidFill>
                  <a:schemeClr val="tx1"/>
                </a:solidFill>
              </a:rPr>
              <a:t>사원수</a:t>
            </a:r>
            <a:r>
              <a:rPr lang="en-US" altLang="ko-KR">
                <a:solidFill>
                  <a:schemeClr val="tx1"/>
                </a:solidFill>
              </a:rPr>
              <a:t>]  [</a:t>
            </a:r>
            <a:r>
              <a:rPr lang="ko-KR" altLang="en-US">
                <a:solidFill>
                  <a:schemeClr val="tx1"/>
                </a:solidFill>
              </a:rPr>
              <a:t>매출액</a:t>
            </a:r>
            <a:r>
              <a:rPr lang="en-US" altLang="ko-KR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  <a:defRPr/>
            </a:pPr>
            <a:r>
              <a:rPr lang="en-US" altLang="ko-KR">
                <a:solidFill>
                  <a:schemeClr val="tx1"/>
                </a:solidFill>
              </a:rPr>
              <a:t>SW</a:t>
            </a:r>
            <a:r>
              <a:rPr lang="ko-KR" altLang="en-US">
                <a:solidFill>
                  <a:schemeClr val="tx1"/>
                </a:solidFill>
              </a:rPr>
              <a:t>개발</a:t>
            </a:r>
            <a:r>
              <a:rPr lang="en-US" altLang="ko-KR">
                <a:solidFill>
                  <a:schemeClr val="tx1"/>
                </a:solidFill>
              </a:rPr>
              <a:t>   </a:t>
            </a:r>
            <a:r>
              <a:rPr lang="ko-KR" altLang="en-US">
                <a:solidFill>
                  <a:schemeClr val="tx1"/>
                </a:solidFill>
              </a:rPr>
              <a:t>쌍용컴퍼니   홍길동  </a:t>
            </a:r>
            <a:r>
              <a:rPr lang="en-US" altLang="ko-KR">
                <a:solidFill>
                  <a:schemeClr val="tx1"/>
                </a:solidFill>
              </a:rPr>
              <a:t>2000-07-15   100</a:t>
            </a:r>
            <a:r>
              <a:rPr lang="ko-KR" altLang="en-US">
                <a:solidFill>
                  <a:schemeClr val="tx1"/>
                </a:solidFill>
              </a:rPr>
              <a:t>명   </a:t>
            </a:r>
            <a:r>
              <a:rPr lang="en-US" altLang="ko-KR">
                <a:solidFill>
                  <a:schemeClr val="tx1"/>
                </a:solidFill>
              </a:rPr>
              <a:t>10,000,000,000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구인공고 메인 </a:t>
            </a:r>
            <a:r>
              <a:rPr lang="en-US" altLang="ko-KR"/>
              <a:t>– </a:t>
            </a:r>
            <a:r>
              <a:rPr lang="ko-KR" altLang="en-US"/>
              <a:t>구인공고수정</a:t>
            </a:r>
          </a:p>
        </p:txBody>
      </p:sp>
      <p:sp>
        <p:nvSpPr>
          <p:cNvPr id="8" name="부제목 2"/>
          <p:cNvSpPr txBox="1"/>
          <p:nvPr/>
        </p:nvSpPr>
        <p:spPr>
          <a:xfrm>
            <a:off x="614574" y="175579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/>
              <a:t>수정할 구인공고 번호</a:t>
            </a:r>
            <a:r>
              <a:rPr lang="en-US" altLang="ko-KR" sz="1800"/>
              <a:t> 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18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682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구인공고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575" y="2337905"/>
            <a:ext cx="11101181" cy="20934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선택한 구인공고 정보</a:t>
            </a:r>
            <a:r>
              <a:rPr lang="en-US" altLang="ko-KR">
                <a:solidFill>
                  <a:schemeClr val="tx1"/>
                </a:solidFill>
              </a:rPr>
              <a:t>]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번호 </a:t>
            </a:r>
            <a:r>
              <a:rPr lang="en-US" altLang="ko-KR">
                <a:solidFill>
                  <a:schemeClr val="tx1"/>
                </a:solidFill>
              </a:rPr>
              <a:t>: 1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회사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쌍용컴퍼니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업종 </a:t>
            </a:r>
            <a:r>
              <a:rPr lang="en-US" altLang="ko-KR">
                <a:solidFill>
                  <a:schemeClr val="tx1"/>
                </a:solidFill>
              </a:rPr>
              <a:t>: SW</a:t>
            </a:r>
            <a:r>
              <a:rPr lang="ko-KR" altLang="en-US">
                <a:solidFill>
                  <a:schemeClr val="tx1"/>
                </a:solidFill>
              </a:rPr>
              <a:t>개발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직군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연구직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근무형태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정규직</a:t>
            </a: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연봉 </a:t>
            </a:r>
            <a:r>
              <a:rPr lang="en-US" altLang="ko-KR">
                <a:solidFill>
                  <a:schemeClr val="tx1"/>
                </a:solidFill>
              </a:rPr>
              <a:t>: 4000</a:t>
            </a:r>
            <a:r>
              <a:rPr lang="ko-KR" altLang="en-US">
                <a:solidFill>
                  <a:schemeClr val="tx1"/>
                </a:solidFill>
              </a:rPr>
              <a:t>만원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부제목 2"/>
          <p:cNvSpPr txBox="1"/>
          <p:nvPr/>
        </p:nvSpPr>
        <p:spPr>
          <a:xfrm>
            <a:off x="4758620" y="3004781"/>
            <a:ext cx="5401546" cy="144060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 sz="2000">
              <a:solidFill>
                <a:schemeClr val="accent5"/>
              </a:solidFill>
            </a:endParaRP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3360" y="2847922"/>
            <a:ext cx="5331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공고시작일 </a:t>
            </a:r>
            <a:r>
              <a:rPr lang="en-US" altLang="ko-KR"/>
              <a:t>: 2020-12-01</a:t>
            </a:r>
          </a:p>
          <a:p>
            <a:pPr lvl="0">
              <a:defRPr/>
            </a:pPr>
            <a:r>
              <a:rPr lang="ko-KR" altLang="en-US"/>
              <a:t>공고마감일 </a:t>
            </a:r>
            <a:r>
              <a:rPr lang="en-US" altLang="ko-KR"/>
              <a:t>: 2020-12-31</a:t>
            </a:r>
          </a:p>
          <a:p>
            <a:pPr lvl="0">
              <a:defRPr/>
            </a:pPr>
            <a:r>
              <a:rPr lang="ko-KR" altLang="en-US"/>
              <a:t>진행상태 </a:t>
            </a:r>
            <a:r>
              <a:rPr lang="en-US" altLang="ko-KR"/>
              <a:t>: </a:t>
            </a:r>
            <a:r>
              <a:rPr lang="ko-KR" altLang="en-US"/>
              <a:t>진행중</a:t>
            </a:r>
          </a:p>
          <a:p>
            <a:pPr lvl="0">
              <a:defRPr/>
            </a:pPr>
            <a:r>
              <a:rPr lang="ko-KR" altLang="en-US"/>
              <a:t>채용단계 </a:t>
            </a:r>
            <a:r>
              <a:rPr lang="en-US" altLang="ko-KR"/>
              <a:t>: </a:t>
            </a:r>
            <a:r>
              <a:rPr lang="ko-KR" altLang="en-US"/>
              <a:t>서류 </a:t>
            </a:r>
            <a:r>
              <a:rPr lang="en-US" altLang="ko-KR"/>
              <a:t>– </a:t>
            </a:r>
            <a:r>
              <a:rPr lang="ko-KR" altLang="en-US"/>
              <a:t>면접</a:t>
            </a:r>
          </a:p>
          <a:p>
            <a:pPr lvl="0">
              <a:defRPr/>
            </a:pPr>
            <a:r>
              <a:rPr lang="ko-KR" altLang="en-US"/>
              <a:t>내용</a:t>
            </a:r>
            <a:r>
              <a:rPr lang="en-US" altLang="ko-KR"/>
              <a:t>: SW</a:t>
            </a:r>
            <a:r>
              <a:rPr lang="ko-KR" altLang="en-US"/>
              <a:t> 신입 개발자를 채용합니다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부제목 2"/>
          <p:cNvSpPr txBox="1"/>
          <p:nvPr/>
        </p:nvSpPr>
        <p:spPr>
          <a:xfrm>
            <a:off x="614575" y="4447309"/>
            <a:ext cx="10803092" cy="241069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/>
              <a:t>[</a:t>
            </a:r>
            <a:r>
              <a:rPr lang="ko-KR" altLang="en-US" sz="1800"/>
              <a:t>수정사항 입력</a:t>
            </a:r>
            <a:r>
              <a:rPr lang="en-US" altLang="ko-KR" sz="1800"/>
              <a:t>]</a:t>
            </a:r>
          </a:p>
          <a:p>
            <a:pPr algn="l">
              <a:defRPr/>
            </a:pPr>
            <a:r>
              <a:rPr lang="ko-KR" altLang="en-US" sz="1800"/>
              <a:t>직군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r>
              <a:rPr lang="ko-KR" altLang="en-US" sz="1800"/>
              <a:t>근무형태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r>
              <a:rPr lang="ko-KR" altLang="en-US" sz="1800"/>
              <a:t>연봉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r>
              <a:rPr lang="ko-KR" altLang="en-US" sz="1800"/>
              <a:t>공고시작일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 	</a:t>
            </a:r>
            <a:r>
              <a:rPr lang="ko-KR" altLang="en-US" sz="1800"/>
              <a:t>공고마감일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r>
              <a:rPr lang="ko-KR" altLang="en-US" sz="1800"/>
              <a:t>채용단계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	</a:t>
            </a:r>
            <a:r>
              <a:rPr lang="ko-KR" altLang="en-US" sz="1800"/>
              <a:t>내용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accent5"/>
                </a:solidFill>
              </a:rPr>
              <a:t>&lt;</a:t>
            </a:r>
            <a:r>
              <a:rPr lang="ko-KR" altLang="en-US" sz="1800">
                <a:solidFill>
                  <a:schemeClr val="accent5"/>
                </a:solidFill>
              </a:rPr>
              <a:t>입력</a:t>
            </a:r>
            <a:r>
              <a:rPr lang="en-US" altLang="ko-KR" sz="1800">
                <a:solidFill>
                  <a:schemeClr val="accent5"/>
                </a:solidFill>
              </a:rPr>
              <a:t>&gt; </a:t>
            </a:r>
          </a:p>
          <a:p>
            <a:pPr algn="l"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9536" y="387373"/>
            <a:ext cx="11101181" cy="461961"/>
          </a:xfrm>
        </p:spPr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ko-KR" altLang="en-US"/>
              <a:t>구인공고관리 메인 </a:t>
            </a:r>
            <a:r>
              <a:rPr lang="en-US" altLang="ko-KR"/>
              <a:t>– </a:t>
            </a:r>
            <a:r>
              <a:rPr lang="ko-KR" altLang="en-US"/>
              <a:t>구인공고삭제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  <p:sp>
        <p:nvSpPr>
          <p:cNvPr id="8" name="부제목 2"/>
          <p:cNvSpPr txBox="1"/>
          <p:nvPr/>
        </p:nvSpPr>
        <p:spPr>
          <a:xfrm>
            <a:off x="614575" y="2121554"/>
            <a:ext cx="10803092" cy="76232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/>
              <a:t>삭제할 공고 번호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chemeClr val="accent5"/>
                </a:solidFill>
              </a:rPr>
              <a:t>&lt;</a:t>
            </a:r>
            <a:r>
              <a:rPr lang="ko-KR" altLang="en-US" sz="2000">
                <a:solidFill>
                  <a:schemeClr val="accent5"/>
                </a:solidFill>
              </a:rPr>
              <a:t>입력</a:t>
            </a:r>
            <a:r>
              <a:rPr lang="en-US" altLang="ko-KR" sz="2000">
                <a:solidFill>
                  <a:schemeClr val="accent5"/>
                </a:solidFill>
              </a:rPr>
              <a:t>&gt;</a:t>
            </a:r>
          </a:p>
          <a:p>
            <a:pPr algn="l">
              <a:defRPr/>
            </a:pP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574" y="1034095"/>
            <a:ext cx="11101181" cy="932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구인공고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536" y="993228"/>
            <a:ext cx="11101181" cy="3831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부제목 2"/>
          <p:cNvSpPr txBox="1"/>
          <p:nvPr/>
        </p:nvSpPr>
        <p:spPr>
          <a:xfrm>
            <a:off x="1013411" y="1658685"/>
            <a:ext cx="10173429" cy="226439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5400" b="1"/>
              <a:t>강의 평가 관리</a:t>
            </a:r>
          </a:p>
        </p:txBody>
      </p:sp>
      <p:sp>
        <p:nvSpPr>
          <p:cNvPr id="5" name="부제목 2"/>
          <p:cNvSpPr txBox="1"/>
          <p:nvPr/>
        </p:nvSpPr>
        <p:spPr>
          <a:xfrm>
            <a:off x="549536" y="5092261"/>
            <a:ext cx="11101181" cy="132430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4891</Words>
  <Application>Microsoft Office PowerPoint</Application>
  <PresentationFormat>와이드스크린</PresentationFormat>
  <Paragraphs>1908</Paragraphs>
  <Slides>153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153</vt:i4>
      </vt:variant>
    </vt:vector>
  </HeadingPairs>
  <TitlesOfParts>
    <vt:vector size="159" baseType="lpstr">
      <vt:lpstr>D2Coding</vt:lpstr>
      <vt:lpstr>Helvetica Neue</vt:lpstr>
      <vt:lpstr>맑은 고딕</vt:lpstr>
      <vt:lpstr>Arial</vt:lpstr>
      <vt:lpstr>Calibri</vt:lpstr>
      <vt:lpstr>한컴오피스</vt:lpstr>
      <vt:lpstr>화면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설계  1. 관리자 메인메뉴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설계  1-3 교육생 관리</vt:lpstr>
      <vt:lpstr>화면 설계  1-3-1 교육생 등록</vt:lpstr>
      <vt:lpstr>화면 설계  1-3-1-1 교육생 등록하기</vt:lpstr>
      <vt:lpstr>화면 설계  1-1-2 교육생 정보 수정</vt:lpstr>
      <vt:lpstr>화면 설계  1-3-2-1 교육생 기초정보 수정</vt:lpstr>
      <vt:lpstr>화면 설계  1-1-2-2 교육생 기초정보 수정</vt:lpstr>
      <vt:lpstr>화면 설계  1-3-3 교육생 정보 보기</vt:lpstr>
      <vt:lpstr>화면 설계  1-3-3 교육생 정보 보기</vt:lpstr>
      <vt:lpstr>화면 설계  1-3-3-1 특정 교육생 정보 보기</vt:lpstr>
      <vt:lpstr>화면 설계  1-3-3-2 교육생 정보 검색하기</vt:lpstr>
      <vt:lpstr>화면 설계  1-3-3-2-1 교육생 번호로 검색하기</vt:lpstr>
      <vt:lpstr>화면 설계  1-3-3-2-2 교육생 이름으로 검색하기</vt:lpstr>
      <vt:lpstr>화면 설계  1-3-3-2-3 교육생 주민번호로 검색하기</vt:lpstr>
      <vt:lpstr>화면 설계  1-3-3-2-4 교육생 전화번호로 검색하기</vt:lpstr>
      <vt:lpstr>화면 설계  1-3-3-2-4 교육생 전화번호로 검색하기</vt:lpstr>
      <vt:lpstr>화면 설계  1-3-3-2-5 교육생 등록일로 검색하기</vt:lpstr>
      <vt:lpstr>화면 설계  1-3-3-2-6 교육생 수강(신청) 횟수로 검색하기</vt:lpstr>
      <vt:lpstr>화면 설계  1-3-4 교육생 정보 삭제하기</vt:lpstr>
      <vt:lpstr>화면 설계  1-3-4-1 교육생 번호로 삭제하기</vt:lpstr>
      <vt:lpstr>화면 설계  1-3-5 출결 관리 및 조회</vt:lpstr>
      <vt:lpstr>화면 설계  1-3-5-1 개설 과정 내 출결 조회</vt:lpstr>
      <vt:lpstr>화면 설계  1-3-5-1 개설 과정 내 출결 조회(1)</vt:lpstr>
      <vt:lpstr>화면 설계  1-3-5-1 개설 과정 내 출결 조회(2)</vt:lpstr>
      <vt:lpstr>화면 설계  1-3-5-1 개설 과정 내 출결 조회(3)</vt:lpstr>
      <vt:lpstr>화면 설계  1-3-5-2 교육생 별 출결 조회</vt:lpstr>
      <vt:lpstr>화면 설계  1-3-5-3 출결 현황 날짜별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설계  1-6 시험 및 성적 관리</vt:lpstr>
      <vt:lpstr>화면 설계  1-6-1 과목 시험 정보 조회(1)</vt:lpstr>
      <vt:lpstr>화면 설계  1-6-1 과목 시험 정보 조회(2)</vt:lpstr>
      <vt:lpstr>화면 설계  1-6-2 교육생 성적 정보 조회</vt:lpstr>
      <vt:lpstr>화면 설계  1-6-2-1 개설 과목별 조회(1)</vt:lpstr>
      <vt:lpstr>화면 설계  1-6-2-1 개설 과목별 조회(2)</vt:lpstr>
      <vt:lpstr>화면 설계  1-6-2-1 개설 과목별 조회(3)</vt:lpstr>
      <vt:lpstr>화면 설계  1-6-2-2 교육생 개인별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교사 &gt; 출결 조회 </vt:lpstr>
      <vt:lpstr>교사 &gt; 출결 조회 1. 전체 학생  </vt:lpstr>
      <vt:lpstr>교사 &gt; 출결 조회 2. 특정 학생   </vt:lpstr>
      <vt:lpstr>교사 &gt; 출결 조회 3. 기간별 전체 학생  </vt:lpstr>
      <vt:lpstr>교사 &gt; 출결 조회 3. 기간별 특정 학생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교사 &gt; 성적 조회 교육생 선택</vt:lpstr>
      <vt:lpstr>교사 &gt; 성적 조회 과목선택  </vt:lpstr>
      <vt:lpstr>교사 &gt; 성적 수정(등록)</vt:lpstr>
      <vt:lpstr>교사 &gt; 성적 수정(삭제)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User</dc:creator>
  <cp:lastModifiedBy>joara9566@naver.com</cp:lastModifiedBy>
  <cp:revision>101</cp:revision>
  <dcterms:created xsi:type="dcterms:W3CDTF">2020-12-22T07:47:02Z</dcterms:created>
  <dcterms:modified xsi:type="dcterms:W3CDTF">2020-12-24T02:24:12Z</dcterms:modified>
  <cp:version>1100.0100.01</cp:version>
</cp:coreProperties>
</file>