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6" r:id="rId2"/>
    <p:sldId id="257" r:id="rId3"/>
    <p:sldId id="258" r:id="rId4"/>
    <p:sldId id="282" r:id="rId5"/>
    <p:sldId id="283" r:id="rId6"/>
    <p:sldId id="284" r:id="rId7"/>
    <p:sldId id="259" r:id="rId8"/>
    <p:sldId id="285" r:id="rId9"/>
    <p:sldId id="260" r:id="rId10"/>
    <p:sldId id="286" r:id="rId11"/>
    <p:sldId id="287" r:id="rId12"/>
    <p:sldId id="288" r:id="rId13"/>
    <p:sldId id="289" r:id="rId14"/>
    <p:sldId id="290" r:id="rId15"/>
    <p:sldId id="291" r:id="rId16"/>
    <p:sldId id="261" r:id="rId17"/>
    <p:sldId id="302"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303" r:id="rId31"/>
    <p:sldId id="274" r:id="rId32"/>
    <p:sldId id="275" r:id="rId33"/>
    <p:sldId id="276" r:id="rId34"/>
    <p:sldId id="277" r:id="rId35"/>
    <p:sldId id="292" r:id="rId36"/>
    <p:sldId id="278" r:id="rId37"/>
    <p:sldId id="293" r:id="rId38"/>
    <p:sldId id="294" r:id="rId39"/>
    <p:sldId id="295" r:id="rId40"/>
    <p:sldId id="296" r:id="rId41"/>
    <p:sldId id="297" r:id="rId42"/>
    <p:sldId id="298" r:id="rId43"/>
    <p:sldId id="279" r:id="rId44"/>
    <p:sldId id="280" r:id="rId45"/>
    <p:sldId id="299" r:id="rId46"/>
    <p:sldId id="300" r:id="rId47"/>
    <p:sldId id="301" r:id="rId48"/>
    <p:sldId id="281" r:id="rId4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4" d="100"/>
          <a:sy n="104" d="100"/>
        </p:scale>
        <p:origin x="5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ja-JP" sz="1200" dirty="0" smtClean="0"/>
              <a:t>Jargon File </a:t>
            </a:r>
            <a:r>
              <a:rPr lang="ja-JP" altLang="en-US" sz="1200" dirty="0" smtClean="0"/>
              <a:t>のテーマの分析</a:t>
            </a:r>
            <a:endParaRPr lang="en-US" altLang="ja-JP" sz="1200" dirty="0"/>
          </a:p>
        </c:rich>
      </c:tx>
      <c:layout>
        <c:manualLayout>
          <c:xMode val="edge"/>
          <c:yMode val="edge"/>
          <c:x val="0.27000607729932657"/>
          <c:y val="0.86864477735287637"/>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5.5328541742224485E-2"/>
          <c:y val="9.4966718852964357E-2"/>
          <c:w val="0.91744001117438911"/>
          <c:h val="0.51180677641984385"/>
        </c:manualLayout>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Sheet1!$A$2:$A$19</c:f>
              <c:strCache>
                <c:ptCount val="18"/>
                <c:pt idx="0">
                  <c:v>技術的</c:v>
                </c:pt>
                <c:pt idx="1">
                  <c:v>軽蔑的</c:v>
                </c:pt>
                <c:pt idx="2">
                  <c:v>歴史</c:v>
                </c:pt>
                <c:pt idx="3">
                  <c:v>地位</c:v>
                </c:pt>
                <c:pt idx="4">
                  <c:v>魔法/宗教</c:v>
                </c:pt>
                <c:pt idx="5">
                  <c:v>自己参照</c:v>
                </c:pt>
                <c:pt idx="6">
                  <c:v>一般参照</c:v>
                </c:pt>
                <c:pt idx="7">
                  <c:v>社会制御</c:v>
                </c:pt>
                <c:pt idx="8">
                  <c:v>ユーモア</c:v>
                </c:pt>
                <c:pt idx="9">
                  <c:v>審美的</c:v>
                </c:pt>
                <c:pt idx="10">
                  <c:v>通信</c:v>
                </c:pt>
                <c:pt idx="11">
                  <c:v>記号</c:v>
                </c:pt>
                <c:pt idx="12">
                  <c:v>寸法</c:v>
                </c:pt>
                <c:pt idx="13">
                  <c:v>社会的機能</c:v>
                </c:pt>
                <c:pt idx="14">
                  <c:v>メタ構文変数</c:v>
                </c:pt>
                <c:pt idx="15">
                  <c:v>レクリエーション</c:v>
                </c:pt>
                <c:pt idx="16">
                  <c:v>書籍の参照</c:v>
                </c:pt>
                <c:pt idx="17">
                  <c:v>芸術</c:v>
                </c:pt>
              </c:strCache>
            </c:strRef>
          </c:cat>
          <c:val>
            <c:numRef>
              <c:f>Sheet1!$B$2:$B$19</c:f>
              <c:numCache>
                <c:formatCode>General</c:formatCode>
                <c:ptCount val="18"/>
                <c:pt idx="0">
                  <c:v>39.700000000000003</c:v>
                </c:pt>
                <c:pt idx="1">
                  <c:v>21.9</c:v>
                </c:pt>
                <c:pt idx="2">
                  <c:v>11.4</c:v>
                </c:pt>
                <c:pt idx="3">
                  <c:v>10.8</c:v>
                </c:pt>
                <c:pt idx="4">
                  <c:v>9.1999999999999993</c:v>
                </c:pt>
                <c:pt idx="5">
                  <c:v>9.1</c:v>
                </c:pt>
                <c:pt idx="6">
                  <c:v>8.6999999999999993</c:v>
                </c:pt>
                <c:pt idx="7">
                  <c:v>7</c:v>
                </c:pt>
                <c:pt idx="8">
                  <c:v>5.7</c:v>
                </c:pt>
                <c:pt idx="9">
                  <c:v>5.6</c:v>
                </c:pt>
                <c:pt idx="10">
                  <c:v>5.4</c:v>
                </c:pt>
                <c:pt idx="11">
                  <c:v>4.3</c:v>
                </c:pt>
                <c:pt idx="12">
                  <c:v>4.3</c:v>
                </c:pt>
                <c:pt idx="13">
                  <c:v>4.3</c:v>
                </c:pt>
                <c:pt idx="14">
                  <c:v>3.7</c:v>
                </c:pt>
                <c:pt idx="15">
                  <c:v>2.7</c:v>
                </c:pt>
                <c:pt idx="16">
                  <c:v>2.5</c:v>
                </c:pt>
                <c:pt idx="17">
                  <c:v>1.1000000000000001</c:v>
                </c:pt>
              </c:numCache>
            </c:numRef>
          </c:val>
          <c:extLst>
            <c:ext xmlns:c16="http://schemas.microsoft.com/office/drawing/2014/chart" uri="{C3380CC4-5D6E-409C-BE32-E72D297353CC}">
              <c16:uniqueId val="{00000000-C867-4266-B17B-FAC5D1180A7B}"/>
            </c:ext>
          </c:extLst>
        </c:ser>
        <c:dLbls>
          <c:showLegendKey val="0"/>
          <c:showVal val="0"/>
          <c:showCatName val="0"/>
          <c:showSerName val="0"/>
          <c:showPercent val="0"/>
          <c:showBubbleSize val="0"/>
        </c:dLbls>
        <c:gapWidth val="219"/>
        <c:overlap val="-27"/>
        <c:axId val="476090184"/>
        <c:axId val="476090512"/>
      </c:barChart>
      <c:catAx>
        <c:axId val="476090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6090512"/>
        <c:crosses val="autoZero"/>
        <c:auto val="1"/>
        <c:lblAlgn val="ctr"/>
        <c:lblOffset val="100"/>
        <c:noMultiLvlLbl val="0"/>
      </c:catAx>
      <c:valAx>
        <c:axId val="476090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60901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3F758-9499-4A33-948E-E01E0C7FFEF7}" type="datetimeFigureOut">
              <a:rPr kumimoji="1" lang="ja-JP" altLang="en-US" smtClean="0"/>
              <a:t>2018/7/27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B9D11-EF94-4624-894F-E179F989C91B}" type="slidenum">
              <a:rPr kumimoji="1" lang="ja-JP" altLang="en-US" smtClean="0"/>
              <a:t>‹#›</a:t>
            </a:fld>
            <a:endParaRPr kumimoji="1" lang="ja-JP" altLang="en-US"/>
          </a:p>
        </p:txBody>
      </p:sp>
    </p:spTree>
    <p:extLst>
      <p:ext uri="{BB962C8B-B14F-4D97-AF65-F5344CB8AC3E}">
        <p14:creationId xmlns:p14="http://schemas.microsoft.com/office/powerpoint/2010/main" val="419669821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776D915-375E-4BA8-ABC8-4CDB943E2DB0}" type="datetime1">
              <a:rPr kumimoji="1" lang="ja-JP" altLang="en-US" smtClean="0"/>
              <a:t>2018/7/27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1BCA154-C647-48A6-8DCC-2E038C0F8086}" type="slidenum">
              <a:rPr kumimoji="1" lang="ja-JP" altLang="en-US" smtClean="0"/>
              <a:t>‹#›</a:t>
            </a:fld>
            <a:endParaRPr kumimoji="1" lang="ja-JP" altLang="en-US"/>
          </a:p>
        </p:txBody>
      </p:sp>
    </p:spTree>
    <p:extLst>
      <p:ext uri="{BB962C8B-B14F-4D97-AF65-F5344CB8AC3E}">
        <p14:creationId xmlns:p14="http://schemas.microsoft.com/office/powerpoint/2010/main" val="288962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27ACA79-8E56-44B1-AA5A-E827E5A0A63D}" type="datetime1">
              <a:rPr kumimoji="1" lang="ja-JP" altLang="en-US" smtClean="0"/>
              <a:t>2018/7/27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1BCA154-C647-48A6-8DCC-2E038C0F8086}" type="slidenum">
              <a:rPr kumimoji="1" lang="ja-JP" altLang="en-US" smtClean="0"/>
              <a:t>‹#›</a:t>
            </a:fld>
            <a:endParaRPr kumimoji="1" lang="ja-JP" altLang="en-US"/>
          </a:p>
        </p:txBody>
      </p:sp>
    </p:spTree>
    <p:extLst>
      <p:ext uri="{BB962C8B-B14F-4D97-AF65-F5344CB8AC3E}">
        <p14:creationId xmlns:p14="http://schemas.microsoft.com/office/powerpoint/2010/main" val="37097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D53C33E-FA7E-4A20-845D-85D8AA109138}" type="datetime1">
              <a:rPr kumimoji="1" lang="ja-JP" altLang="en-US" smtClean="0"/>
              <a:t>2018/7/27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1BCA154-C647-48A6-8DCC-2E038C0F8086}" type="slidenum">
              <a:rPr kumimoji="1" lang="ja-JP" altLang="en-US" smtClean="0"/>
              <a:t>‹#›</a:t>
            </a:fld>
            <a:endParaRPr kumimoji="1" lang="ja-JP" altLang="en-US"/>
          </a:p>
        </p:txBody>
      </p:sp>
    </p:spTree>
    <p:extLst>
      <p:ext uri="{BB962C8B-B14F-4D97-AF65-F5344CB8AC3E}">
        <p14:creationId xmlns:p14="http://schemas.microsoft.com/office/powerpoint/2010/main" val="336542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12DE767-D079-4197-84DF-A165A34EE029}" type="datetime1">
              <a:rPr kumimoji="1" lang="ja-JP" altLang="en-US" smtClean="0"/>
              <a:t>2018/7/27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1BCA154-C647-48A6-8DCC-2E038C0F8086}" type="slidenum">
              <a:rPr kumimoji="1" lang="ja-JP" altLang="en-US" smtClean="0"/>
              <a:t>‹#›</a:t>
            </a:fld>
            <a:endParaRPr kumimoji="1" lang="ja-JP" altLang="en-US"/>
          </a:p>
        </p:txBody>
      </p:sp>
    </p:spTree>
    <p:extLst>
      <p:ext uri="{BB962C8B-B14F-4D97-AF65-F5344CB8AC3E}">
        <p14:creationId xmlns:p14="http://schemas.microsoft.com/office/powerpoint/2010/main" val="391594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F795CE4-39B8-48B1-B166-117538E9C2E7}" type="datetime1">
              <a:rPr kumimoji="1" lang="ja-JP" altLang="en-US" smtClean="0"/>
              <a:t>2018/7/27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1BCA154-C647-48A6-8DCC-2E038C0F8086}" type="slidenum">
              <a:rPr kumimoji="1" lang="ja-JP" altLang="en-US" smtClean="0"/>
              <a:t>‹#›</a:t>
            </a:fld>
            <a:endParaRPr kumimoji="1" lang="ja-JP" altLang="en-US"/>
          </a:p>
        </p:txBody>
      </p:sp>
    </p:spTree>
    <p:extLst>
      <p:ext uri="{BB962C8B-B14F-4D97-AF65-F5344CB8AC3E}">
        <p14:creationId xmlns:p14="http://schemas.microsoft.com/office/powerpoint/2010/main" val="334499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7065362-A185-4051-86DE-FA6E748674B2}" type="datetime1">
              <a:rPr kumimoji="1" lang="ja-JP" altLang="en-US" smtClean="0"/>
              <a:t>2018/7/27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1BCA154-C647-48A6-8DCC-2E038C0F8086}" type="slidenum">
              <a:rPr kumimoji="1" lang="ja-JP" altLang="en-US" smtClean="0"/>
              <a:t>‹#›</a:t>
            </a:fld>
            <a:endParaRPr kumimoji="1" lang="ja-JP" altLang="en-US"/>
          </a:p>
        </p:txBody>
      </p:sp>
    </p:spTree>
    <p:extLst>
      <p:ext uri="{BB962C8B-B14F-4D97-AF65-F5344CB8AC3E}">
        <p14:creationId xmlns:p14="http://schemas.microsoft.com/office/powerpoint/2010/main" val="213037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1AC9886-4D36-4832-9C02-9AE007D40239}" type="datetime1">
              <a:rPr kumimoji="1" lang="ja-JP" altLang="en-US" smtClean="0"/>
              <a:t>2018/7/27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1BCA154-C647-48A6-8DCC-2E038C0F8086}" type="slidenum">
              <a:rPr kumimoji="1" lang="ja-JP" altLang="en-US" smtClean="0"/>
              <a:t>‹#›</a:t>
            </a:fld>
            <a:endParaRPr kumimoji="1" lang="ja-JP" altLang="en-US"/>
          </a:p>
        </p:txBody>
      </p:sp>
    </p:spTree>
    <p:extLst>
      <p:ext uri="{BB962C8B-B14F-4D97-AF65-F5344CB8AC3E}">
        <p14:creationId xmlns:p14="http://schemas.microsoft.com/office/powerpoint/2010/main" val="325415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3197726-9BF0-4A38-AE33-DE6AD249F02D}" type="datetime1">
              <a:rPr kumimoji="1" lang="ja-JP" altLang="en-US" smtClean="0"/>
              <a:t>2018/7/27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1BCA154-C647-48A6-8DCC-2E038C0F8086}" type="slidenum">
              <a:rPr kumimoji="1" lang="ja-JP" altLang="en-US" smtClean="0"/>
              <a:t>‹#›</a:t>
            </a:fld>
            <a:endParaRPr kumimoji="1" lang="ja-JP" altLang="en-US"/>
          </a:p>
        </p:txBody>
      </p:sp>
    </p:spTree>
    <p:extLst>
      <p:ext uri="{BB962C8B-B14F-4D97-AF65-F5344CB8AC3E}">
        <p14:creationId xmlns:p14="http://schemas.microsoft.com/office/powerpoint/2010/main" val="391087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41A9B45-AE68-488C-903D-33D4742C8A8E}" type="datetime1">
              <a:rPr kumimoji="1" lang="ja-JP" altLang="en-US" smtClean="0"/>
              <a:t>2018/7/27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a:t>
            </a:fld>
            <a:endParaRPr kumimoji="1" lang="ja-JP" altLang="en-US"/>
          </a:p>
        </p:txBody>
      </p:sp>
    </p:spTree>
    <p:extLst>
      <p:ext uri="{BB962C8B-B14F-4D97-AF65-F5344CB8AC3E}">
        <p14:creationId xmlns:p14="http://schemas.microsoft.com/office/powerpoint/2010/main" val="394915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D74DFB5-85E7-4881-A264-0B37F3E269D2}" type="datetime1">
              <a:rPr kumimoji="1" lang="ja-JP" altLang="en-US" smtClean="0"/>
              <a:t>2018/7/27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1BCA154-C647-48A6-8DCC-2E038C0F8086}" type="slidenum">
              <a:rPr kumimoji="1" lang="ja-JP" altLang="en-US" smtClean="0"/>
              <a:t>‹#›</a:t>
            </a:fld>
            <a:endParaRPr kumimoji="1" lang="ja-JP" altLang="en-US"/>
          </a:p>
        </p:txBody>
      </p:sp>
    </p:spTree>
    <p:extLst>
      <p:ext uri="{BB962C8B-B14F-4D97-AF65-F5344CB8AC3E}">
        <p14:creationId xmlns:p14="http://schemas.microsoft.com/office/powerpoint/2010/main" val="2906692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FF11621-F98E-410D-995C-5E7D71FCDF15}" type="datetime1">
              <a:rPr kumimoji="1" lang="ja-JP" altLang="en-US" smtClean="0"/>
              <a:t>2018/7/27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1BCA154-C647-48A6-8DCC-2E038C0F8086}" type="slidenum">
              <a:rPr kumimoji="1" lang="ja-JP" altLang="en-US" smtClean="0"/>
              <a:t>‹#›</a:t>
            </a:fld>
            <a:endParaRPr kumimoji="1" lang="ja-JP" altLang="en-US"/>
          </a:p>
        </p:txBody>
      </p:sp>
    </p:spTree>
    <p:extLst>
      <p:ext uri="{BB962C8B-B14F-4D97-AF65-F5344CB8AC3E}">
        <p14:creationId xmlns:p14="http://schemas.microsoft.com/office/powerpoint/2010/main" val="88824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44E15-BD1C-4CB5-8124-421041B6FC51}" type="datetime1">
              <a:rPr kumimoji="1" lang="ja-JP" altLang="en-US" smtClean="0"/>
              <a:t>2018/7/27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CA154-C647-48A6-8DCC-2E038C0F8086}" type="slidenum">
              <a:rPr kumimoji="1" lang="ja-JP" altLang="en-US" smtClean="0"/>
              <a:t>‹#›</a:t>
            </a:fld>
            <a:endParaRPr kumimoji="1" lang="ja-JP" altLang="en-US"/>
          </a:p>
        </p:txBody>
      </p:sp>
    </p:spTree>
    <p:extLst>
      <p:ext uri="{BB962C8B-B14F-4D97-AF65-F5344CB8AC3E}">
        <p14:creationId xmlns:p14="http://schemas.microsoft.com/office/powerpoint/2010/main" val="209342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e-words.j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5400" dirty="0" smtClean="0">
                <a:latin typeface="メイリオ" panose="020B0604030504040204" pitchFamily="50" charset="-128"/>
                <a:ea typeface="メイリオ" panose="020B0604030504040204" pitchFamily="50" charset="-128"/>
                <a:cs typeface="メイリオ" panose="020B0604030504040204" pitchFamily="50" charset="-128"/>
              </a:rPr>
              <a:t>ハニーネットプロジェクト</a:t>
            </a:r>
            <a:br>
              <a:rPr lang="ja-JP" altLang="en-US" sz="54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5400" dirty="0" smtClean="0">
                <a:latin typeface="メイリオ" panose="020B0604030504040204" pitchFamily="50" charset="-128"/>
                <a:ea typeface="メイリオ" panose="020B0604030504040204" pitchFamily="50" charset="-128"/>
                <a:cs typeface="メイリオ" panose="020B0604030504040204" pitchFamily="50" charset="-128"/>
              </a:rPr>
              <a:t>14</a:t>
            </a:r>
            <a:r>
              <a:rPr lang="ja-JP" altLang="en-US" sz="5400" dirty="0" smtClean="0">
                <a:latin typeface="メイリオ" panose="020B0604030504040204" pitchFamily="50" charset="-128"/>
                <a:ea typeface="メイリオ" panose="020B0604030504040204" pitchFamily="50" charset="-128"/>
                <a:cs typeface="メイリオ" panose="020B0604030504040204" pitchFamily="50" charset="-128"/>
              </a:rPr>
              <a:t>章</a:t>
            </a:r>
            <a:r>
              <a:rPr lang="en-US" altLang="ja-JP" sz="5400" dirty="0" smtClean="0">
                <a:latin typeface="メイリオ" panose="020B0604030504040204" pitchFamily="50" charset="-128"/>
                <a:ea typeface="メイリオ" panose="020B0604030504040204" pitchFamily="50" charset="-128"/>
                <a:cs typeface="メイリオ" panose="020B0604030504040204" pitchFamily="50" charset="-128"/>
              </a:rPr>
              <a:t>4</a:t>
            </a:r>
            <a:r>
              <a:rPr lang="ja-JP" altLang="en-US" sz="5400" dirty="0" smtClean="0">
                <a:latin typeface="メイリオ" panose="020B0604030504040204" pitchFamily="50" charset="-128"/>
                <a:ea typeface="メイリオ" panose="020B0604030504040204" pitchFamily="50" charset="-128"/>
                <a:cs typeface="メイリオ" panose="020B0604030504040204" pitchFamily="50" charset="-128"/>
              </a:rPr>
              <a:t>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375</a:t>
            </a:r>
            <a:r>
              <a:rPr lang="ja-JP" altLang="en-US" sz="5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5400" dirty="0" smtClean="0">
                <a:latin typeface="メイリオ" panose="020B0604030504040204" pitchFamily="50" charset="-128"/>
                <a:ea typeface="メイリオ" panose="020B0604030504040204" pitchFamily="50" charset="-128"/>
                <a:cs typeface="メイリオ" panose="020B0604030504040204" pitchFamily="50" charset="-128"/>
              </a:rPr>
              <a:t>16</a:t>
            </a:r>
            <a:r>
              <a:rPr lang="ja-JP" altLang="en-US" sz="5400" dirty="0" smtClean="0">
                <a:latin typeface="メイリオ" panose="020B0604030504040204" pitchFamily="50" charset="-128"/>
                <a:ea typeface="メイリオ" panose="020B0604030504040204" pitchFamily="50" charset="-128"/>
                <a:cs typeface="メイリオ" panose="020B0604030504040204" pitchFamily="50" charset="-128"/>
              </a:rPr>
              <a:t>章</a:t>
            </a:r>
            <a:r>
              <a:rPr lang="en-US" altLang="ja-JP" sz="5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5400" dirty="0" smtClean="0">
                <a:latin typeface="メイリオ" panose="020B0604030504040204" pitchFamily="50" charset="-128"/>
                <a:ea typeface="メイリオ" panose="020B0604030504040204" pitchFamily="50" charset="-128"/>
                <a:cs typeface="メイリオ" panose="020B0604030504040204" pitchFamily="50" charset="-128"/>
              </a:rPr>
              <a:t>項</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425</a:t>
            </a:r>
            <a:endParaRPr kumimoji="1" lang="ja-JP" altLang="en-US" sz="5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サブタイトル 2"/>
          <p:cNvSpPr>
            <a:spLocks noGrp="1"/>
          </p:cNvSpPr>
          <p:nvPr>
            <p:ph type="subTitle" idx="1"/>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1730010 </a:t>
            </a: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27,Jul,2018</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48173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7652" y="491613"/>
            <a:ext cx="11946193" cy="6366387"/>
          </a:xfrm>
        </p:spPr>
        <p:txBody>
          <a:bodyPr>
            <a:normAutofit fontScale="70000" lnSpcReduction="20000"/>
          </a:bodyPr>
          <a:lstStyle/>
          <a:p>
            <a:pPr marL="0"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プログラムの中の文字列定数を調べる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kumimoji="1"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en-US" altLang="ja-JP" sz="2600" dirty="0" err="1" smtClean="0">
                <a:latin typeface="メイリオ" panose="020B0604030504040204" pitchFamily="50" charset="-128"/>
                <a:ea typeface="メイリオ" panose="020B0604030504040204" pitchFamily="50" charset="-128"/>
                <a:cs typeface="メイリオ" panose="020B0604030504040204" pitchFamily="50" charset="-128"/>
              </a:rPr>
              <a:t>objdump</a:t>
            </a:r>
            <a:r>
              <a:rPr kumimoji="1"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 –s –j .</a:t>
            </a:r>
            <a:r>
              <a:rPr kumimoji="1" lang="en-US" altLang="ja-JP" sz="2600" dirty="0" err="1" smtClean="0">
                <a:latin typeface="メイリオ" panose="020B0604030504040204" pitchFamily="50" charset="-128"/>
                <a:ea typeface="メイリオ" panose="020B0604030504040204" pitchFamily="50" charset="-128"/>
                <a:cs typeface="メイリオ" panose="020B0604030504040204" pitchFamily="50" charset="-128"/>
              </a:rPr>
              <a:t>rodata</a:t>
            </a:r>
            <a:r>
              <a:rPr kumimoji="1"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 the-binary </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 head -20</a:t>
            </a: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setenv</a:t>
            </a:r>
            <a:r>
              <a:rPr lang="ja-JP" altLang="en-US" i="1" dirty="0" smtClean="0">
                <a:latin typeface="メイリオ" panose="020B0604030504040204" pitchFamily="50" charset="-128"/>
                <a:ea typeface="メイリオ" panose="020B0604030504040204" pitchFamily="50" charset="-128"/>
                <a:cs typeface="メイリオ" panose="020B0604030504040204" pitchFamily="50" charset="-128"/>
              </a:rPr>
              <a:t>と両立する内容</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“PATH”</a:t>
            </a:r>
          </a:p>
          <a:p>
            <a:pPr marL="0" indent="0">
              <a:buNone/>
            </a:pP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600" dirty="0" err="1" smtClean="0">
                <a:latin typeface="メイリオ" panose="020B0604030504040204" pitchFamily="50" charset="-128"/>
                <a:ea typeface="メイリオ" panose="020B0604030504040204" pitchFamily="50" charset="-128"/>
                <a:cs typeface="メイリオ" panose="020B0604030504040204" pitchFamily="50" charset="-128"/>
              </a:rPr>
              <a:t>sbin</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:/bin/:/</a:t>
            </a:r>
            <a:r>
              <a:rPr lang="en-US" altLang="ja-JP" sz="2600" dirty="0" err="1" smtClean="0">
                <a:latin typeface="メイリオ" panose="020B0604030504040204" pitchFamily="50" charset="-128"/>
                <a:ea typeface="メイリオ" panose="020B0604030504040204" pitchFamily="50" charset="-128"/>
                <a:cs typeface="メイリオ" panose="020B0604030504040204" pitchFamily="50" charset="-128"/>
              </a:rPr>
              <a:t>usr</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dirty="0" err="1" smtClean="0">
                <a:latin typeface="メイリオ" panose="020B0604030504040204" pitchFamily="50" charset="-128"/>
                <a:ea typeface="メイリオ" panose="020B0604030504040204" pitchFamily="50" charset="-128"/>
                <a:cs typeface="メイリオ" panose="020B0604030504040204" pitchFamily="50" charset="-128"/>
              </a:rPr>
              <a:t>sbin</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dirty="0" err="1" smtClean="0">
                <a:latin typeface="メイリオ" panose="020B0604030504040204" pitchFamily="50" charset="-128"/>
                <a:ea typeface="メイリオ" panose="020B0604030504040204" pitchFamily="50" charset="-128"/>
                <a:cs typeface="メイリオ" panose="020B0604030504040204" pitchFamily="50" charset="-128"/>
              </a:rPr>
              <a:t>usr</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/bin:/</a:t>
            </a:r>
            <a:r>
              <a:rPr lang="en-US" altLang="ja-JP" sz="2600" dirty="0" err="1" smtClean="0">
                <a:latin typeface="メイリオ" panose="020B0604030504040204" pitchFamily="50" charset="-128"/>
                <a:ea typeface="メイリオ" panose="020B0604030504040204" pitchFamily="50" charset="-128"/>
                <a:cs typeface="メイリオ" panose="020B0604030504040204" pitchFamily="50" charset="-128"/>
              </a:rPr>
              <a:t>usr</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/local/bin:.”</a:t>
            </a: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i="1" dirty="0" smtClean="0">
                <a:latin typeface="メイリオ" panose="020B0604030504040204" pitchFamily="50" charset="-128"/>
                <a:ea typeface="メイリオ" panose="020B0604030504040204" pitchFamily="50" charset="-128"/>
                <a:cs typeface="メイリオ" panose="020B0604030504040204" pitchFamily="50" charset="-128"/>
              </a:rPr>
              <a:t>二つ目の</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setenv</a:t>
            </a:r>
            <a:r>
              <a:rPr lang="ja-JP" altLang="en-US" i="1" dirty="0" smtClean="0">
                <a:latin typeface="メイリオ" panose="020B0604030504040204" pitchFamily="50" charset="-128"/>
                <a:ea typeface="メイリオ" panose="020B0604030504040204" pitchFamily="50" charset="-128"/>
                <a:cs typeface="メイリオ" panose="020B0604030504040204" pitchFamily="50" charset="-128"/>
              </a:rPr>
              <a:t>は次と関連している</a:t>
            </a:r>
            <a:endParaRPr lang="en-US" altLang="ja-JP" i="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“TERM”</a:t>
            </a:r>
          </a:p>
          <a:p>
            <a:pPr marL="0" indent="0">
              <a:buNone/>
            </a:pP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600" dirty="0" err="1" smtClean="0">
                <a:latin typeface="メイリオ" panose="020B0604030504040204" pitchFamily="50" charset="-128"/>
                <a:ea typeface="メイリオ" panose="020B0604030504040204" pitchFamily="50" charset="-128"/>
                <a:cs typeface="メイリオ" panose="020B0604030504040204" pitchFamily="50" charset="-128"/>
              </a:rPr>
              <a:t>linux</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r>
              <a:rPr lang="ja-JP" altLang="en-US" sz="2600" dirty="0" err="1"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ーーー</a:t>
            </a:r>
            <a:endParaRPr lang="en-US" altLang="ja-JP" sz="2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‘/bin/</a:t>
            </a:r>
            <a:r>
              <a:rPr lang="en-US" altLang="ja-JP" sz="2600" dirty="0" err="1" smtClean="0">
                <a:latin typeface="メイリオ" panose="020B0604030504040204" pitchFamily="50" charset="-128"/>
                <a:ea typeface="メイリオ" panose="020B0604030504040204" pitchFamily="50" charset="-128"/>
                <a:cs typeface="メイリオ" panose="020B0604030504040204" pitchFamily="50" charset="-128"/>
              </a:rPr>
              <a:t>csh</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 -f -c “%s” ’</a:t>
            </a:r>
          </a:p>
          <a:p>
            <a:pPr marL="0" indent="0">
              <a:buNone/>
            </a:pP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‘/bin/</a:t>
            </a:r>
            <a:r>
              <a:rPr lang="en-US" altLang="ja-JP" sz="2600" dirty="0" err="1" smtClean="0">
                <a:latin typeface="メイリオ" panose="020B0604030504040204" pitchFamily="50" charset="-128"/>
                <a:ea typeface="メイリオ" panose="020B0604030504040204" pitchFamily="50" charset="-128"/>
                <a:cs typeface="メイリオ" panose="020B0604030504040204" pitchFamily="50" charset="-128"/>
              </a:rPr>
              <a:t>csh</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 -f -c “%s” 1&gt; %s 2&gt;&amp;1’</a:t>
            </a: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フォーマット文字列「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」があるので、</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sprintf</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に渡されると思われる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1&gt;%s 2&gt;&amp;1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」はシェルリダイレクト。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system</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コールへの引数として利用されている可能性がある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実行時に決定されるシェルを実行している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　バックドアサーバを立てる</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プログラム</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10</a:t>
            </a:fld>
            <a:endParaRPr kumimoji="1" lang="ja-JP" altLang="en-US"/>
          </a:p>
        </p:txBody>
      </p:sp>
      <p:sp>
        <p:nvSpPr>
          <p:cNvPr id="5" name="タイトル 1"/>
          <p:cNvSpPr txBox="1">
            <a:spLocks/>
          </p:cNvSpPr>
          <p:nvPr/>
        </p:nvSpPr>
        <p:spPr>
          <a:xfrm>
            <a:off x="0" y="0"/>
            <a:ext cx="5073073" cy="6231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14.4.3</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逆コンパイルと分析</a:t>
            </a:r>
          </a:p>
        </p:txBody>
      </p:sp>
      <p:sp>
        <p:nvSpPr>
          <p:cNvPr id="6" name="テキスト ボックス 5"/>
          <p:cNvSpPr txBox="1"/>
          <p:nvPr/>
        </p:nvSpPr>
        <p:spPr>
          <a:xfrm>
            <a:off x="10945091" y="0"/>
            <a:ext cx="1246909" cy="369332"/>
          </a:xfrm>
          <a:prstGeom prst="rect">
            <a:avLst/>
          </a:prstGeom>
          <a:noFill/>
        </p:spPr>
        <p:txBody>
          <a:bodyPr wrap="square" rtlCol="0">
            <a:spAutoFit/>
          </a:bodyPr>
          <a:lstStyle/>
          <a:p>
            <a:r>
              <a:rPr kumimoji="1" lang="en-US" altLang="ja-JP" dirty="0" smtClean="0"/>
              <a:t>380</a:t>
            </a:r>
            <a:endParaRPr kumimoji="1" lang="ja-JP" altLang="en-US" dirty="0"/>
          </a:p>
        </p:txBody>
      </p:sp>
    </p:spTree>
    <p:extLst>
      <p:ext uri="{BB962C8B-B14F-4D97-AF65-F5344CB8AC3E}">
        <p14:creationId xmlns:p14="http://schemas.microsoft.com/office/powerpoint/2010/main" val="307741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the-binary</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11</a:t>
            </a:fld>
            <a:endParaRPr kumimoji="1" lang="ja-JP" altLang="en-US"/>
          </a:p>
        </p:txBody>
      </p:sp>
      <p:sp>
        <p:nvSpPr>
          <p:cNvPr id="5" name="タイトル 1"/>
          <p:cNvSpPr txBox="1">
            <a:spLocks/>
          </p:cNvSpPr>
          <p:nvPr/>
        </p:nvSpPr>
        <p:spPr>
          <a:xfrm>
            <a:off x="0" y="0"/>
            <a:ext cx="5073073" cy="6231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14.4.3</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逆コンパイルと分析</a:t>
            </a:r>
          </a:p>
        </p:txBody>
      </p:sp>
      <p:sp>
        <p:nvSpPr>
          <p:cNvPr id="6" name="テキスト ボックス 5"/>
          <p:cNvSpPr txBox="1"/>
          <p:nvPr/>
        </p:nvSpPr>
        <p:spPr>
          <a:xfrm>
            <a:off x="517236" y="1690688"/>
            <a:ext cx="3288145" cy="2862322"/>
          </a:xfrm>
          <a:prstGeom prst="rect">
            <a:avLst/>
          </a:prstGeom>
          <a:noFill/>
        </p:spPr>
        <p:txBody>
          <a:bodyPr wrap="square" rtlCol="0">
            <a:spAutoFit/>
          </a:bodyPr>
          <a:lstStyle/>
          <a:p>
            <a:r>
              <a:rPr lang="en-US" altLang="ja-JP" dirty="0" smtClean="0"/>
              <a:t>main{</a:t>
            </a:r>
          </a:p>
          <a:p>
            <a:r>
              <a:rPr lang="ja-JP" altLang="en-US" dirty="0"/>
              <a:t>　</a:t>
            </a:r>
            <a:r>
              <a:rPr lang="ja-JP" altLang="en-US" dirty="0" smtClean="0"/>
              <a:t>：</a:t>
            </a:r>
            <a:endParaRPr lang="en-US" altLang="ja-JP" dirty="0"/>
          </a:p>
          <a:p>
            <a:r>
              <a:rPr lang="ja-JP" altLang="en-US" dirty="0" smtClean="0"/>
              <a:t>　：</a:t>
            </a:r>
            <a:endParaRPr lang="en-US" altLang="ja-JP" dirty="0"/>
          </a:p>
          <a:p>
            <a:r>
              <a:rPr lang="ja-JP" altLang="en-US" dirty="0" smtClean="0"/>
              <a:t>　</a:t>
            </a:r>
            <a:r>
              <a:rPr lang="en-US" altLang="ja-JP" dirty="0" smtClean="0"/>
              <a:t>socket(2,3,11)</a:t>
            </a:r>
            <a:endParaRPr lang="en-US" altLang="ja-JP" dirty="0"/>
          </a:p>
          <a:p>
            <a:r>
              <a:rPr lang="ja-JP" altLang="en-US" dirty="0" smtClean="0"/>
              <a:t>　</a:t>
            </a:r>
            <a:r>
              <a:rPr lang="en-US" altLang="ja-JP" dirty="0" smtClean="0"/>
              <a:t>loop </a:t>
            </a:r>
            <a:r>
              <a:rPr lang="en-US" altLang="ja-JP" dirty="0"/>
              <a:t>{</a:t>
            </a:r>
          </a:p>
          <a:p>
            <a:r>
              <a:rPr lang="en-US" altLang="ja-JP" dirty="0"/>
              <a:t>	</a:t>
            </a:r>
            <a:r>
              <a:rPr lang="en-US" altLang="ja-JP" dirty="0" err="1"/>
              <a:t>recv</a:t>
            </a:r>
            <a:endParaRPr lang="en-US" altLang="ja-JP" dirty="0"/>
          </a:p>
          <a:p>
            <a:r>
              <a:rPr lang="en-US" altLang="ja-JP" dirty="0"/>
              <a:t>	</a:t>
            </a:r>
            <a:r>
              <a:rPr lang="ja-JP" altLang="en-US" dirty="0"/>
              <a:t>：</a:t>
            </a:r>
            <a:endParaRPr lang="en-US" altLang="ja-JP" dirty="0"/>
          </a:p>
          <a:p>
            <a:r>
              <a:rPr lang="en-US" altLang="ja-JP" dirty="0"/>
              <a:t>	</a:t>
            </a:r>
            <a:r>
              <a:rPr lang="en-US" altLang="ja-JP" dirty="0" smtClean="0"/>
              <a:t>}</a:t>
            </a:r>
          </a:p>
          <a:p>
            <a:r>
              <a:rPr lang="ja-JP" altLang="en-US" dirty="0" smtClean="0"/>
              <a:t>　：</a:t>
            </a:r>
            <a:endParaRPr lang="en-US" altLang="ja-JP" dirty="0" smtClean="0"/>
          </a:p>
          <a:p>
            <a:r>
              <a:rPr lang="ja-JP" altLang="en-US" dirty="0" smtClean="0"/>
              <a:t>　</a:t>
            </a:r>
            <a:r>
              <a:rPr lang="en-US" altLang="ja-JP" dirty="0" smtClean="0"/>
              <a:t>}</a:t>
            </a:r>
            <a:endParaRPr lang="en-US" altLang="ja-JP" dirty="0"/>
          </a:p>
        </p:txBody>
      </p:sp>
      <p:sp>
        <p:nvSpPr>
          <p:cNvPr id="13" name="角丸四角形 12"/>
          <p:cNvSpPr/>
          <p:nvPr/>
        </p:nvSpPr>
        <p:spPr>
          <a:xfrm>
            <a:off x="3602182" y="4333587"/>
            <a:ext cx="7499928" cy="202276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3676073" y="1690688"/>
            <a:ext cx="8377382" cy="4665662"/>
          </a:xfrm>
        </p:spPr>
        <p:txBody>
          <a:bodyPr>
            <a:normAutofit/>
          </a:bodyPr>
          <a:lstStyle/>
          <a:p>
            <a:pPr marL="0" indent="0">
              <a:buNone/>
            </a:pPr>
            <a:r>
              <a:rPr lang="en-US" altLang="ja-JP" sz="1800" dirty="0" smtClean="0"/>
              <a:t>socket(domain, type, protocol);</a:t>
            </a:r>
          </a:p>
          <a:p>
            <a:pPr marL="0" indent="0">
              <a:buNone/>
            </a:pPr>
            <a:r>
              <a:rPr lang="en-US" altLang="ja-JP" sz="1800" dirty="0" err="1" smtClean="0"/>
              <a:t>prptocol</a:t>
            </a:r>
            <a:r>
              <a:rPr lang="en-US" altLang="ja-JP" sz="1800" dirty="0" smtClean="0"/>
              <a:t>…IP(0), ICMP(1), TCP(6), UDP(17)</a:t>
            </a:r>
          </a:p>
          <a:p>
            <a:pPr marL="0" indent="0">
              <a:buNone/>
            </a:pPr>
            <a:r>
              <a:rPr lang="en-US" altLang="ja-JP" sz="1800" dirty="0" smtClean="0"/>
              <a:t>(11)…? 11</a:t>
            </a:r>
            <a:r>
              <a:rPr lang="ja-JP" altLang="en-US" sz="1800" dirty="0" smtClean="0"/>
              <a:t>はリストにない→通信隠蔽？→サーバを立てて、攻撃者と通信する？</a:t>
            </a:r>
            <a:endParaRPr lang="en-US" altLang="ja-JP" sz="1800" dirty="0" smtClean="0"/>
          </a:p>
          <a:p>
            <a:pPr marL="0" indent="0">
              <a:buNone/>
            </a:pPr>
            <a:endParaRPr lang="en-US" altLang="ja-JP" sz="1800" dirty="0"/>
          </a:p>
          <a:p>
            <a:pPr marL="0" indent="0">
              <a:buNone/>
            </a:pPr>
            <a:r>
              <a:rPr lang="ja-JP" altLang="en-US" sz="1800" dirty="0" smtClean="0"/>
              <a:t>その他の関数から、</a:t>
            </a:r>
            <a:r>
              <a:rPr lang="en-US" altLang="ja-JP" sz="1800" dirty="0" smtClean="0"/>
              <a:t>IP</a:t>
            </a:r>
            <a:r>
              <a:rPr lang="ja-JP" altLang="en-US" sz="1800" dirty="0" smtClean="0"/>
              <a:t>アドレスを偽装やパケット送信のループが見つかる。</a:t>
            </a:r>
            <a:endParaRPr lang="en-US" altLang="ja-JP" sz="1800" dirty="0" smtClean="0"/>
          </a:p>
          <a:p>
            <a:pPr marL="0" indent="0">
              <a:buNone/>
            </a:pPr>
            <a:r>
              <a:rPr lang="ja-JP" altLang="en-US" sz="1800" dirty="0" smtClean="0"/>
              <a:t>→</a:t>
            </a:r>
            <a:r>
              <a:rPr lang="en-US" altLang="ja-JP" sz="1800" dirty="0" smtClean="0"/>
              <a:t>Dos</a:t>
            </a:r>
            <a:r>
              <a:rPr lang="ja-JP" altLang="en-US" sz="1800" dirty="0" smtClean="0"/>
              <a:t>攻撃に使用？</a:t>
            </a:r>
            <a:endParaRPr lang="en-US" altLang="ja-JP" sz="1800" dirty="0" smtClean="0"/>
          </a:p>
          <a:p>
            <a:pPr marL="0" indent="0">
              <a:buNone/>
            </a:pPr>
            <a:endParaRPr lang="en-US" altLang="ja-JP" sz="2400" b="1" dirty="0"/>
          </a:p>
          <a:p>
            <a:pPr marL="0" indent="0">
              <a:buNone/>
            </a:pPr>
            <a:r>
              <a:rPr lang="ja-JP" altLang="en-US" sz="2400" b="1" dirty="0" smtClean="0"/>
              <a:t>まとめ</a:t>
            </a:r>
            <a:endParaRPr lang="en-US" altLang="ja-JP" sz="2400" b="1" dirty="0" smtClean="0"/>
          </a:p>
          <a:p>
            <a:pPr marL="0" indent="0">
              <a:buNone/>
            </a:pPr>
            <a:r>
              <a:rPr lang="en-US" altLang="ja-JP" sz="1800" dirty="0" smtClean="0"/>
              <a:t>i386 UNIX</a:t>
            </a:r>
            <a:r>
              <a:rPr lang="ja-JP" altLang="en-US" sz="1800" dirty="0"/>
              <a:t> </a:t>
            </a:r>
            <a:r>
              <a:rPr lang="ja-JP" altLang="en-US" sz="1800" dirty="0" smtClean="0"/>
              <a:t>向け</a:t>
            </a:r>
            <a:r>
              <a:rPr lang="en-US" altLang="ja-JP" sz="1800" dirty="0" smtClean="0"/>
              <a:t>(Linux</a:t>
            </a:r>
            <a:r>
              <a:rPr lang="ja-JP" altLang="en-US" sz="1800" dirty="0" smtClean="0"/>
              <a:t>の可能性高</a:t>
            </a:r>
            <a:r>
              <a:rPr lang="en-US" altLang="ja-JP" sz="1800" dirty="0" smtClean="0"/>
              <a:t>)</a:t>
            </a:r>
            <a:r>
              <a:rPr lang="ja-JP" altLang="en-US" sz="1800" dirty="0" smtClean="0"/>
              <a:t>の</a:t>
            </a:r>
            <a:r>
              <a:rPr lang="en-US" altLang="ja-JP" sz="1800" dirty="0" smtClean="0"/>
              <a:t>C</a:t>
            </a:r>
            <a:r>
              <a:rPr lang="ja-JP" altLang="en-US" sz="1800" dirty="0" smtClean="0"/>
              <a:t>で書かれたプログラム。</a:t>
            </a:r>
            <a:endParaRPr lang="en-US" altLang="ja-JP" sz="1800" dirty="0" smtClean="0"/>
          </a:p>
          <a:p>
            <a:pPr marL="0" indent="0">
              <a:buNone/>
            </a:pPr>
            <a:r>
              <a:rPr lang="ja-JP" altLang="en-US" sz="1800" dirty="0" smtClean="0"/>
              <a:t>パーミッションがある場合、</a:t>
            </a:r>
            <a:r>
              <a:rPr lang="en-US" altLang="ja-JP" sz="1800" dirty="0" err="1" smtClean="0"/>
              <a:t>sh</a:t>
            </a:r>
            <a:r>
              <a:rPr lang="ja-JP" altLang="en-US" sz="1800" dirty="0" smtClean="0"/>
              <a:t>の使えるバックドアサーバを仕込む。</a:t>
            </a:r>
            <a:endParaRPr lang="en-US" altLang="ja-JP" sz="1800" dirty="0" smtClean="0"/>
          </a:p>
          <a:p>
            <a:pPr marL="0" indent="0">
              <a:buNone/>
            </a:pPr>
            <a:r>
              <a:rPr lang="ja-JP" altLang="en-US" sz="1800" dirty="0" smtClean="0"/>
              <a:t>通信隠蔽をしながら、バックドアから</a:t>
            </a:r>
            <a:r>
              <a:rPr lang="en-US" altLang="ja-JP" sz="1800" dirty="0" smtClean="0"/>
              <a:t>Dos</a:t>
            </a:r>
            <a:r>
              <a:rPr lang="ja-JP" altLang="en-US" sz="1800" dirty="0" smtClean="0"/>
              <a:t>攻撃の実行も可能。</a:t>
            </a:r>
            <a:endParaRPr lang="en-US" altLang="ja-JP" sz="1800" dirty="0"/>
          </a:p>
        </p:txBody>
      </p:sp>
      <p:sp>
        <p:nvSpPr>
          <p:cNvPr id="8" name="テキスト ボックス 7"/>
          <p:cNvSpPr txBox="1"/>
          <p:nvPr/>
        </p:nvSpPr>
        <p:spPr>
          <a:xfrm>
            <a:off x="10945091" y="0"/>
            <a:ext cx="1246909" cy="369332"/>
          </a:xfrm>
          <a:prstGeom prst="rect">
            <a:avLst/>
          </a:prstGeom>
          <a:noFill/>
        </p:spPr>
        <p:txBody>
          <a:bodyPr wrap="square" rtlCol="0">
            <a:spAutoFit/>
          </a:bodyPr>
          <a:lstStyle/>
          <a:p>
            <a:r>
              <a:rPr kumimoji="1" lang="en-US" altLang="ja-JP" dirty="0" smtClean="0"/>
              <a:t>381</a:t>
            </a:r>
            <a:endParaRPr kumimoji="1" lang="ja-JP" altLang="en-US" dirty="0"/>
          </a:p>
        </p:txBody>
      </p:sp>
    </p:spTree>
    <p:extLst>
      <p:ext uri="{BB962C8B-B14F-4D97-AF65-F5344CB8AC3E}">
        <p14:creationId xmlns:p14="http://schemas.microsoft.com/office/powerpoint/2010/main" val="34615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4322618" cy="877455"/>
          </a:xfrm>
        </p:spPr>
        <p:txBody>
          <a:bodyPr>
            <a:normAutofit/>
          </a:bodyPr>
          <a:lstStyle/>
          <a:p>
            <a:r>
              <a:rPr kumimoji="1"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プログラム構造</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120073" y="665018"/>
            <a:ext cx="11702472" cy="5975927"/>
          </a:xfrm>
        </p:spPr>
        <p:txBody>
          <a:bodyPr>
            <a:normAutofit fontScale="55000" lnSpcReduction="20000"/>
          </a:bodyPr>
          <a:lstStyle/>
          <a:p>
            <a:pPr marL="0" indent="0">
              <a:buNone/>
            </a:pPr>
            <a:r>
              <a:rPr kumimoji="1" lang="en-US" altLang="ja-JP" sz="2900" dirty="0" err="1" smtClean="0">
                <a:latin typeface="メイリオ" panose="020B0604030504040204" pitchFamily="50" charset="-128"/>
                <a:ea typeface="メイリオ" panose="020B0604030504040204" pitchFamily="50" charset="-128"/>
                <a:cs typeface="メイリオ" panose="020B0604030504040204" pitchFamily="50" charset="-128"/>
              </a:rPr>
              <a:t>go</a:t>
            </a:r>
            <a:r>
              <a:rPr lang="en-US" altLang="ja-JP" sz="2900" dirty="0" err="1" smtClean="0">
                <a:latin typeface="メイリオ" panose="020B0604030504040204" pitchFamily="50" charset="-128"/>
                <a:ea typeface="メイリオ" panose="020B0604030504040204" pitchFamily="50" charset="-128"/>
                <a:cs typeface="メイリオ" panose="020B0604030504040204" pitchFamily="50" charset="-128"/>
              </a:rPr>
              <a:t>_daemon</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#fork() </a:t>
            </a:r>
            <a:r>
              <a:rPr lang="en-US" altLang="ja-JP" sz="2900" dirty="0" err="1" smtClean="0">
                <a:latin typeface="メイリオ" panose="020B0604030504040204" pitchFamily="50" charset="-128"/>
                <a:ea typeface="メイリオ" panose="020B0604030504040204" pitchFamily="50" charset="-128"/>
                <a:cs typeface="メイリオ" panose="020B0604030504040204" pitchFamily="50" charset="-128"/>
              </a:rPr>
              <a:t>setsid</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fork() </a:t>
            </a:r>
            <a:r>
              <a:rPr lang="en-US" altLang="ja-JP" sz="2900" dirty="0" err="1" smtClean="0">
                <a:latin typeface="メイリオ" panose="020B0604030504040204" pitchFamily="50" charset="-128"/>
                <a:ea typeface="メイリオ" panose="020B0604030504040204" pitchFamily="50" charset="-128"/>
                <a:cs typeface="メイリオ" panose="020B0604030504040204" pitchFamily="50" charset="-128"/>
              </a:rPr>
              <a:t>chdir</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close()</a:t>
            </a:r>
          </a:p>
          <a:p>
            <a:pPr marL="0" indent="0">
              <a:buNone/>
            </a:pPr>
            <a:r>
              <a:rPr kumimoji="1"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socket()</a:t>
            </a:r>
          </a:p>
          <a:p>
            <a:pPr marL="0" indent="0">
              <a:buNone/>
            </a:pP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loop()</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err="1" smtClean="0">
                <a:latin typeface="メイリオ" panose="020B0604030504040204" pitchFamily="50" charset="-128"/>
                <a:ea typeface="メイリオ" panose="020B0604030504040204" pitchFamily="50" charset="-128"/>
                <a:cs typeface="メイリオ" panose="020B0604030504040204" pitchFamily="50" charset="-128"/>
              </a:rPr>
              <a:t>recv</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func9()		</a:t>
            </a:r>
            <a:r>
              <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rPr>
              <a:t>#func9</a:t>
            </a:r>
            <a:r>
              <a:rPr lang="en-US" altLang="ja-JP" sz="2900"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900" b="1" dirty="0">
                <a:latin typeface="メイリオ" panose="020B0604030504040204" pitchFamily="50" charset="-128"/>
                <a:ea typeface="メイリオ" panose="020B0604030504040204" pitchFamily="50" charset="-128"/>
                <a:cs typeface="メイリオ" panose="020B0604030504040204" pitchFamily="50" charset="-128"/>
              </a:rPr>
              <a:t>で受信パケットを</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前処理</a:t>
            </a:r>
            <a:endPar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switch {</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処理</a:t>
            </a:r>
            <a:r>
              <a:rPr lang="ja-JP" altLang="en-US" sz="2900" b="1" dirty="0">
                <a:latin typeface="メイリオ" panose="020B0604030504040204" pitchFamily="50" charset="-128"/>
                <a:ea typeface="メイリオ" panose="020B0604030504040204" pitchFamily="50" charset="-128"/>
                <a:cs typeface="メイリオ" panose="020B0604030504040204" pitchFamily="50" charset="-128"/>
              </a:rPr>
              <a:t>結果によって</a:t>
            </a:r>
            <a:r>
              <a:rPr lang="en-US" altLang="ja-JP" sz="2900" b="1" dirty="0">
                <a:latin typeface="メイリオ" panose="020B0604030504040204" pitchFamily="50" charset="-128"/>
                <a:ea typeface="メイリオ" panose="020B0604030504040204" pitchFamily="50" charset="-128"/>
                <a:cs typeface="メイリオ" panose="020B0604030504040204" pitchFamily="50" charset="-128"/>
              </a:rPr>
              <a:t>case</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分け</a:t>
            </a:r>
            <a:endPar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case </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0x1</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func8(); func1() 					</a:t>
            </a:r>
            <a:r>
              <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攻撃者へのデータの送信</a:t>
            </a:r>
            <a:r>
              <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状態通知？</a:t>
            </a:r>
            <a:r>
              <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900" b="1"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case 0x2:</a:t>
            </a:r>
            <a:endParaRPr lang="en-US" altLang="ja-JP" sz="29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case 0x3:</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err="1" smtClean="0">
                <a:latin typeface="メイリオ" panose="020B0604030504040204" pitchFamily="50" charset="-128"/>
                <a:ea typeface="メイリオ" panose="020B0604030504040204" pitchFamily="50" charset="-128"/>
                <a:cs typeface="メイリオ" panose="020B0604030504040204" pitchFamily="50" charset="-128"/>
              </a:rPr>
              <a:t>sprintf</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(“/bin/</a:t>
            </a:r>
            <a:r>
              <a:rPr lang="en-US" altLang="ja-JP" sz="2900" dirty="0" err="1" smtClean="0">
                <a:latin typeface="メイリオ" panose="020B0604030504040204" pitchFamily="50" charset="-128"/>
                <a:ea typeface="メイリオ" panose="020B0604030504040204" pitchFamily="50" charset="-128"/>
                <a:cs typeface="メイリオ" panose="020B0604030504040204" pitchFamily="50" charset="-128"/>
              </a:rPr>
              <a:t>csh</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-f -c \”%s\” 1&gt; %s 2&gt;&amp;1”) 		</a:t>
            </a:r>
            <a:r>
              <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900" b="1" dirty="0">
                <a:latin typeface="メイリオ" panose="020B0604030504040204" pitchFamily="50" charset="-128"/>
                <a:ea typeface="メイリオ" panose="020B0604030504040204" pitchFamily="50" charset="-128"/>
                <a:cs typeface="メイリオ" panose="020B0604030504040204" pitchFamily="50" charset="-128"/>
              </a:rPr>
              <a:t>攻撃者へのデータの</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送信</a:t>
            </a:r>
            <a:endPar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system</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err="1" smtClean="0">
                <a:latin typeface="メイリオ" panose="020B0604030504040204" pitchFamily="50" charset="-128"/>
                <a:ea typeface="メイリオ" panose="020B0604030504040204" pitchFamily="50" charset="-128"/>
                <a:cs typeface="メイリオ" panose="020B0604030504040204" pitchFamily="50" charset="-128"/>
              </a:rPr>
              <a:t>fopen</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err="1" smtClean="0">
                <a:latin typeface="メイリオ" panose="020B0604030504040204" pitchFamily="50" charset="-128"/>
                <a:ea typeface="メイリオ" panose="020B0604030504040204" pitchFamily="50" charset="-128"/>
                <a:cs typeface="メイリオ" panose="020B0604030504040204" pitchFamily="50" charset="-128"/>
              </a:rPr>
              <a:t>fread</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func8</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func1</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err="1">
                <a:latin typeface="メイリオ" panose="020B0604030504040204" pitchFamily="50" charset="-128"/>
                <a:ea typeface="メイリオ" panose="020B0604030504040204" pitchFamily="50" charset="-128"/>
                <a:cs typeface="メイリオ" panose="020B0604030504040204" pitchFamily="50" charset="-128"/>
              </a:rPr>
              <a:t>fclose</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9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case 0x4:</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func4()						</a:t>
            </a:r>
            <a:r>
              <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rPr>
              <a:t>#Dos</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攻撃　（</a:t>
            </a:r>
            <a:r>
              <a:rPr lang="ja-JP" altLang="en-US" sz="2900" b="1" dirty="0">
                <a:latin typeface="メイリオ" panose="020B0604030504040204" pitchFamily="50" charset="-128"/>
                <a:ea typeface="メイリオ" panose="020B0604030504040204" pitchFamily="50" charset="-128"/>
                <a:cs typeface="メイリオ" panose="020B0604030504040204" pitchFamily="50" charset="-128"/>
              </a:rPr>
              <a:t>ループ処理なので</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case 0x5:</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func6()</a:t>
            </a:r>
            <a:r>
              <a:rPr lang="en-US" altLang="ja-JP" sz="2900"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rPr>
              <a:t>						#Dos</a:t>
            </a:r>
            <a:r>
              <a:rPr lang="ja-JP" altLang="en-US" sz="2900" b="1" dirty="0">
                <a:latin typeface="メイリオ" panose="020B0604030504040204" pitchFamily="50" charset="-128"/>
                <a:ea typeface="メイリオ" panose="020B0604030504040204" pitchFamily="50" charset="-128"/>
                <a:cs typeface="メイリオ" panose="020B0604030504040204" pitchFamily="50" charset="-128"/>
              </a:rPr>
              <a:t>攻撃</a:t>
            </a:r>
            <a:endParaRPr lang="en-US" altLang="ja-JP" sz="29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case 0x6:</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socket(); </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bind</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listen</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accept(); </a:t>
            </a:r>
            <a:r>
              <a:rPr lang="en-US" altLang="ja-JP" sz="2900" dirty="0" err="1" smtClean="0">
                <a:latin typeface="メイリオ" panose="020B0604030504040204" pitchFamily="50" charset="-128"/>
                <a:ea typeface="メイリオ" panose="020B0604030504040204" pitchFamily="50" charset="-128"/>
                <a:cs typeface="メイリオ" panose="020B0604030504040204" pitchFamily="50" charset="-128"/>
              </a:rPr>
              <a:t>setenv</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err="1" smtClean="0">
                <a:latin typeface="メイリオ" panose="020B0604030504040204" pitchFamily="50" charset="-128"/>
                <a:ea typeface="メイリオ" panose="020B0604030504040204" pitchFamily="50" charset="-128"/>
                <a:cs typeface="メイリオ" panose="020B0604030504040204" pitchFamily="50" charset="-128"/>
              </a:rPr>
              <a:t>execl</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シェルバックドア</a:t>
            </a:r>
            <a:endPar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case 0x7:</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err="1" smtClean="0">
                <a:latin typeface="メイリオ" panose="020B0604030504040204" pitchFamily="50" charset="-128"/>
                <a:ea typeface="メイリオ" panose="020B0604030504040204" pitchFamily="50" charset="-128"/>
                <a:cs typeface="メイリオ" panose="020B0604030504040204" pitchFamily="50" charset="-128"/>
              </a:rPr>
              <a:t>sptintf</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(“/bin/</a:t>
            </a:r>
            <a:r>
              <a:rPr lang="en-US" altLang="ja-JP" sz="2900" dirty="0" err="1">
                <a:latin typeface="メイリオ" panose="020B0604030504040204" pitchFamily="50" charset="-128"/>
                <a:ea typeface="メイリオ" panose="020B0604030504040204" pitchFamily="50" charset="-128"/>
                <a:cs typeface="メイリオ" panose="020B0604030504040204" pitchFamily="50" charset="-128"/>
              </a:rPr>
              <a:t>csh</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  -f -c \”%s\”);  system</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シェルコマンドの実行</a:t>
            </a:r>
            <a:endPar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case 0x8:</a:t>
            </a:r>
            <a:endParaRPr lang="en-US" altLang="ja-JP" sz="29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case 0x9:</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func4()						</a:t>
            </a:r>
            <a:r>
              <a:rPr lang="en-US" altLang="ja-JP" sz="2900" b="1" dirty="0">
                <a:latin typeface="メイリオ" panose="020B0604030504040204" pitchFamily="50" charset="-128"/>
                <a:ea typeface="メイリオ" panose="020B0604030504040204" pitchFamily="50" charset="-128"/>
                <a:cs typeface="メイリオ" panose="020B0604030504040204" pitchFamily="50" charset="-128"/>
              </a:rPr>
              <a:t>#Dos</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攻撃</a:t>
            </a:r>
            <a:endParaRPr lang="en-US" altLang="ja-JP" sz="29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case 0xa:</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func7()						</a:t>
            </a:r>
            <a:r>
              <a:rPr lang="en-US" altLang="ja-JP" sz="2900" b="1" dirty="0">
                <a:latin typeface="メイリオ" panose="020B0604030504040204" pitchFamily="50" charset="-128"/>
                <a:ea typeface="メイリオ" panose="020B0604030504040204" pitchFamily="50" charset="-128"/>
                <a:cs typeface="メイリオ" panose="020B0604030504040204" pitchFamily="50" charset="-128"/>
              </a:rPr>
              <a:t>#Dos</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攻撃</a:t>
            </a:r>
            <a:r>
              <a:rPr lang="en-US" altLang="ja-JP" sz="29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9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case 0xb:</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func7()						</a:t>
            </a:r>
            <a:r>
              <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900" b="1" dirty="0">
                <a:latin typeface="メイリオ" panose="020B0604030504040204" pitchFamily="50" charset="-128"/>
                <a:ea typeface="メイリオ" panose="020B0604030504040204" pitchFamily="50" charset="-128"/>
                <a:cs typeface="メイリオ" panose="020B0604030504040204" pitchFamily="50" charset="-128"/>
              </a:rPr>
              <a:t>Dos</a:t>
            </a:r>
            <a:r>
              <a:rPr lang="ja-JP" altLang="en-US" sz="2900" b="1" dirty="0">
                <a:latin typeface="メイリオ" panose="020B0604030504040204" pitchFamily="50" charset="-128"/>
                <a:ea typeface="メイリオ" panose="020B0604030504040204" pitchFamily="50" charset="-128"/>
                <a:cs typeface="メイリオ" panose="020B0604030504040204" pitchFamily="50" charset="-128"/>
              </a:rPr>
              <a:t>攻撃</a:t>
            </a:r>
            <a:endParaRPr lang="en-US" altLang="ja-JP" sz="29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case 0xc:</a:t>
            </a:r>
            <a:r>
              <a:rPr lang="ja-JP" altLang="en-US" sz="29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func5()						</a:t>
            </a:r>
            <a:r>
              <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900" b="1" dirty="0">
                <a:latin typeface="メイリオ" panose="020B0604030504040204" pitchFamily="50" charset="-128"/>
                <a:ea typeface="メイリオ" panose="020B0604030504040204" pitchFamily="50" charset="-128"/>
                <a:cs typeface="メイリオ" panose="020B0604030504040204" pitchFamily="50" charset="-128"/>
              </a:rPr>
              <a:t>Dos</a:t>
            </a: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攻撃</a:t>
            </a:r>
            <a:endParaRPr lang="en-US" altLang="ja-JP" sz="29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2900" b="1"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9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9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12</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382</a:t>
            </a:r>
            <a:endParaRPr kumimoji="1" lang="ja-JP" altLang="en-US" dirty="0"/>
          </a:p>
        </p:txBody>
      </p:sp>
    </p:spTree>
    <p:extLst>
      <p:ext uri="{BB962C8B-B14F-4D97-AF65-F5344CB8AC3E}">
        <p14:creationId xmlns:p14="http://schemas.microsoft.com/office/powerpoint/2010/main" val="4129508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9100" y="320675"/>
            <a:ext cx="11353800" cy="1325563"/>
          </a:xfrm>
        </p:spPr>
        <p:txBody>
          <a:bodyPr>
            <a:noAutofit/>
          </a:bodyPr>
          <a:lstStyle/>
          <a:p>
            <a:pPr marL="0" indent="0"/>
            <a:r>
              <a:rPr lang="en-US" altLang="ja-JP" sz="3200" b="1" dirty="0" smtClean="0">
                <a:latin typeface="メイリオ" panose="020B0604030504040204" pitchFamily="50" charset="-128"/>
                <a:ea typeface="メイリオ" panose="020B0604030504040204" pitchFamily="50" charset="-128"/>
                <a:cs typeface="メイリオ" panose="020B0604030504040204" pitchFamily="50" charset="-128"/>
              </a:rPr>
              <a:t>case </a:t>
            </a:r>
            <a:r>
              <a:rPr lang="en-US" altLang="ja-JP" sz="3200" b="1" dirty="0">
                <a:latin typeface="メイリオ" panose="020B0604030504040204" pitchFamily="50" charset="-128"/>
                <a:ea typeface="メイリオ" panose="020B0604030504040204" pitchFamily="50" charset="-128"/>
                <a:cs typeface="メイリオ" panose="020B0604030504040204" pitchFamily="50" charset="-128"/>
              </a:rPr>
              <a:t>0x3:</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err="1">
                <a:latin typeface="メイリオ" panose="020B0604030504040204" pitchFamily="50" charset="-128"/>
                <a:ea typeface="メイリオ" panose="020B0604030504040204" pitchFamily="50" charset="-128"/>
                <a:cs typeface="メイリオ" panose="020B0604030504040204" pitchFamily="50" charset="-128"/>
              </a:rPr>
              <a:t>sprintf</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(“/bin/</a:t>
            </a:r>
            <a:r>
              <a:rPr lang="en-US" altLang="ja-JP" sz="2800" dirty="0" err="1">
                <a:latin typeface="メイリオ" panose="020B0604030504040204" pitchFamily="50" charset="-128"/>
                <a:ea typeface="メイリオ" panose="020B0604030504040204" pitchFamily="50" charset="-128"/>
                <a:cs typeface="メイリオ" panose="020B0604030504040204" pitchFamily="50" charset="-128"/>
              </a:rPr>
              <a:t>csh</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-f -c \”%s\” 1&gt; %s 2&gt;&amp;1”) </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system</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err="1">
                <a:latin typeface="メイリオ" panose="020B0604030504040204" pitchFamily="50" charset="-128"/>
                <a:ea typeface="メイリオ" panose="020B0604030504040204" pitchFamily="50" charset="-128"/>
                <a:cs typeface="メイリオ" panose="020B0604030504040204" pitchFamily="50" charset="-128"/>
              </a:rPr>
              <a:t>fopen</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dirty="0" err="1">
                <a:latin typeface="メイリオ" panose="020B0604030504040204" pitchFamily="50" charset="-128"/>
                <a:ea typeface="メイリオ" panose="020B0604030504040204" pitchFamily="50" charset="-128"/>
                <a:cs typeface="メイリオ" panose="020B0604030504040204" pitchFamily="50" charset="-128"/>
              </a:rPr>
              <a:t>fread</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func8(); func1(); </a:t>
            </a:r>
            <a:r>
              <a:rPr lang="en-US" altLang="ja-JP" sz="2800" dirty="0" err="1">
                <a:latin typeface="メイリオ" panose="020B0604030504040204" pitchFamily="50" charset="-128"/>
                <a:ea typeface="メイリオ" panose="020B0604030504040204" pitchFamily="50" charset="-128"/>
                <a:cs typeface="メイリオ" panose="020B0604030504040204" pitchFamily="50" charset="-128"/>
              </a:rPr>
              <a:t>fclose</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2800" dirty="0"/>
          </a:p>
        </p:txBody>
      </p:sp>
      <p:sp>
        <p:nvSpPr>
          <p:cNvPr id="3" name="コンテンツ プレースホルダー 2"/>
          <p:cNvSpPr>
            <a:spLocks noGrp="1"/>
          </p:cNvSpPr>
          <p:nvPr>
            <p:ph idx="1"/>
          </p:nvPr>
        </p:nvSpPr>
        <p:spPr>
          <a:xfrm>
            <a:off x="838199" y="1825624"/>
            <a:ext cx="10716491" cy="4769139"/>
          </a:xfrm>
        </p:spPr>
        <p:txBody>
          <a:bodyPr>
            <a:normAutofit fontScale="92500" lnSpcReduction="10000"/>
          </a:bodyPr>
          <a:lstStyle/>
          <a:p>
            <a:r>
              <a:rPr kumimoji="1" lang="en-US" altLang="ja-JP" dirty="0" err="1" smtClean="0"/>
              <a:t>stdout</a:t>
            </a:r>
            <a:r>
              <a:rPr kumimoji="1" lang="ja-JP" altLang="en-US" dirty="0" smtClean="0"/>
              <a:t>と</a:t>
            </a:r>
            <a:r>
              <a:rPr kumimoji="1" lang="en-US" altLang="ja-JP" dirty="0" err="1" smtClean="0"/>
              <a:t>stderr</a:t>
            </a:r>
            <a:r>
              <a:rPr kumimoji="1" lang="ja-JP" altLang="en-US" dirty="0" smtClean="0"/>
              <a:t>をファイルに書き込み、コマンドを実行している。</a:t>
            </a:r>
            <a:endParaRPr kumimoji="1" lang="en-US" altLang="ja-JP" dirty="0" smtClean="0"/>
          </a:p>
          <a:p>
            <a:r>
              <a:rPr lang="ja-JP" altLang="en-US" dirty="0" smtClean="0"/>
              <a:t>その後、書き込んだファイルを読み込み、</a:t>
            </a:r>
            <a:r>
              <a:rPr lang="en-US" altLang="ja-JP" dirty="0" smtClean="0"/>
              <a:t>func8</a:t>
            </a:r>
            <a:r>
              <a:rPr lang="ja-JP" altLang="en-US" dirty="0"/>
              <a:t>と</a:t>
            </a:r>
            <a:r>
              <a:rPr lang="en-US" altLang="ja-JP" dirty="0" smtClean="0"/>
              <a:t>1</a:t>
            </a:r>
            <a:r>
              <a:rPr lang="ja-JP" altLang="en-US" dirty="0" smtClean="0"/>
              <a:t>を呼び出す。</a:t>
            </a:r>
            <a:endParaRPr lang="en-US" altLang="ja-JP" dirty="0" smtClean="0"/>
          </a:p>
          <a:p>
            <a:pPr marL="0" indent="0">
              <a:buNone/>
            </a:pPr>
            <a:r>
              <a:rPr kumimoji="1" lang="en-US" altLang="ja-JP" dirty="0" smtClean="0"/>
              <a:t>				</a:t>
            </a:r>
            <a:r>
              <a:rPr kumimoji="1" lang="ja-JP" altLang="en-US" dirty="0" smtClean="0"/>
              <a:t>↓</a:t>
            </a:r>
            <a:endParaRPr kumimoji="1" lang="en-US" altLang="ja-JP" dirty="0" smtClean="0"/>
          </a:p>
          <a:p>
            <a:r>
              <a:rPr lang="ja-JP" altLang="en-US" dirty="0"/>
              <a:t>何か</a:t>
            </a:r>
            <a:r>
              <a:rPr lang="ja-JP" altLang="en-US" dirty="0" smtClean="0"/>
              <a:t>を書いて、その内容で</a:t>
            </a:r>
            <a:r>
              <a:rPr lang="ja-JP" altLang="en-US" u="sng" dirty="0" smtClean="0">
                <a:solidFill>
                  <a:srgbClr val="FF0000"/>
                </a:solidFill>
              </a:rPr>
              <a:t>なにか</a:t>
            </a:r>
            <a:r>
              <a:rPr lang="ja-JP" altLang="en-US" dirty="0" smtClean="0"/>
              <a:t>している</a:t>
            </a:r>
            <a:r>
              <a:rPr lang="en-US" altLang="ja-JP" dirty="0" smtClean="0"/>
              <a:t>……</a:t>
            </a:r>
          </a:p>
          <a:p>
            <a:pPr marL="0" indent="0">
              <a:buNone/>
            </a:pPr>
            <a:r>
              <a:rPr lang="en-US" altLang="ja-JP" dirty="0" smtClean="0"/>
              <a:t>		</a:t>
            </a:r>
            <a:endParaRPr lang="en-US" altLang="ja-JP" dirty="0"/>
          </a:p>
          <a:p>
            <a:pPr marL="0" indent="0">
              <a:buNone/>
            </a:pPr>
            <a:r>
              <a:rPr lang="en-US" altLang="ja-JP" dirty="0" smtClean="0"/>
              <a:t>	func8(): </a:t>
            </a:r>
            <a:r>
              <a:rPr lang="ja-JP" altLang="en-US" dirty="0" smtClean="0"/>
              <a:t>文字列を使う。何かをエンコーディング</a:t>
            </a:r>
            <a:endParaRPr lang="en-US" altLang="ja-JP" dirty="0" smtClean="0"/>
          </a:p>
          <a:p>
            <a:pPr marL="0" indent="0">
              <a:buNone/>
            </a:pPr>
            <a:r>
              <a:rPr lang="en-US" altLang="ja-JP" dirty="0" smtClean="0"/>
              <a:t>	func1(): func2()</a:t>
            </a:r>
            <a:r>
              <a:rPr lang="ja-JP" altLang="en-US" dirty="0" smtClean="0"/>
              <a:t>を呼び出し</a:t>
            </a:r>
            <a:endParaRPr lang="en-US" altLang="ja-JP" dirty="0" smtClean="0"/>
          </a:p>
          <a:p>
            <a:pPr marL="0" indent="0">
              <a:buNone/>
            </a:pPr>
            <a:r>
              <a:rPr lang="en-US" altLang="ja-JP" dirty="0" smtClean="0"/>
              <a:t>	func2(): row socket</a:t>
            </a:r>
            <a:r>
              <a:rPr lang="ja-JP" altLang="en-US" dirty="0" smtClean="0"/>
              <a:t>を生成し、プロトコル</a:t>
            </a:r>
            <a:r>
              <a:rPr lang="en-US" altLang="ja-JP" dirty="0" smtClean="0"/>
              <a:t>11</a:t>
            </a:r>
            <a:r>
              <a:rPr lang="ja-JP" altLang="en-US" dirty="0" smtClean="0"/>
              <a:t>でパケットを送信</a:t>
            </a:r>
            <a:endParaRPr lang="en-US" altLang="ja-JP" dirty="0" smtClean="0"/>
          </a:p>
          <a:p>
            <a:pPr marL="0" indent="0">
              <a:buNone/>
            </a:pPr>
            <a:endParaRPr lang="en-US" altLang="ja-JP" dirty="0" smtClean="0"/>
          </a:p>
          <a:p>
            <a:pPr marL="0" indent="0">
              <a:buNone/>
            </a:pPr>
            <a:r>
              <a:rPr lang="en-US" altLang="ja-JP" dirty="0" smtClean="0"/>
              <a:t>	</a:t>
            </a:r>
            <a:r>
              <a:rPr lang="ja-JP" altLang="en-US" dirty="0" smtClean="0"/>
              <a:t>ファイル</a:t>
            </a:r>
            <a:r>
              <a:rPr lang="ja-JP" altLang="en-US" dirty="0"/>
              <a:t>の内容を攻撃者に送っていると推測</a:t>
            </a:r>
            <a:r>
              <a:rPr lang="ja-JP" altLang="en-US" dirty="0" smtClean="0"/>
              <a:t>される</a:t>
            </a:r>
            <a:endParaRPr lang="en-US" altLang="ja-JP" dirty="0"/>
          </a:p>
          <a:p>
            <a:endParaRPr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13</a:t>
            </a:fld>
            <a:endParaRPr kumimoji="1" lang="ja-JP" altLang="en-US"/>
          </a:p>
        </p:txBody>
      </p:sp>
      <p:sp>
        <p:nvSpPr>
          <p:cNvPr id="5" name="角丸四角形 4"/>
          <p:cNvSpPr/>
          <p:nvPr/>
        </p:nvSpPr>
        <p:spPr>
          <a:xfrm>
            <a:off x="1477818" y="3925455"/>
            <a:ext cx="9875982" cy="1570182"/>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6" name="正方形/長方形 5"/>
          <p:cNvSpPr/>
          <p:nvPr/>
        </p:nvSpPr>
        <p:spPr>
          <a:xfrm>
            <a:off x="2161309" y="3660271"/>
            <a:ext cx="1533236" cy="350982"/>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kumimoji="1" lang="ja-JP" altLang="en-US" b="1" dirty="0" smtClean="0">
                <a:solidFill>
                  <a:srgbClr val="FF0000"/>
                </a:solidFill>
              </a:rPr>
              <a:t>なにか</a:t>
            </a:r>
            <a:endParaRPr kumimoji="1" lang="ja-JP" altLang="en-US" b="1" dirty="0">
              <a:solidFill>
                <a:srgbClr val="FF0000"/>
              </a:solidFill>
            </a:endParaRPr>
          </a:p>
        </p:txBody>
      </p:sp>
      <p:sp>
        <p:nvSpPr>
          <p:cNvPr id="7" name="下矢印 6"/>
          <p:cNvSpPr/>
          <p:nvPr/>
        </p:nvSpPr>
        <p:spPr>
          <a:xfrm>
            <a:off x="5264727" y="5383502"/>
            <a:ext cx="1902691" cy="367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0945091" y="0"/>
            <a:ext cx="1246909" cy="369332"/>
          </a:xfrm>
          <a:prstGeom prst="rect">
            <a:avLst/>
          </a:prstGeom>
          <a:noFill/>
        </p:spPr>
        <p:txBody>
          <a:bodyPr wrap="square" rtlCol="0">
            <a:spAutoFit/>
          </a:bodyPr>
          <a:lstStyle/>
          <a:p>
            <a:r>
              <a:rPr kumimoji="1" lang="en-US" altLang="ja-JP" dirty="0" smtClean="0"/>
              <a:t>383</a:t>
            </a:r>
            <a:endParaRPr kumimoji="1" lang="ja-JP" altLang="en-US" dirty="0"/>
          </a:p>
        </p:txBody>
      </p:sp>
    </p:spTree>
    <p:extLst>
      <p:ext uri="{BB962C8B-B14F-4D97-AF65-F5344CB8AC3E}">
        <p14:creationId xmlns:p14="http://schemas.microsoft.com/office/powerpoint/2010/main" val="357887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main, func1~9</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0" y="1690687"/>
            <a:ext cx="8072581" cy="4486275"/>
          </a:xfrm>
        </p:spPr>
        <p:txBody>
          <a:bodyPr/>
          <a:lstStyle/>
          <a:p>
            <a:r>
              <a:rPr kumimoji="1" lang="ja-JP" altLang="en-US" dirty="0" smtClean="0"/>
              <a:t>送信前に</a:t>
            </a:r>
            <a:r>
              <a:rPr kumimoji="1" lang="en-US" altLang="ja-JP" dirty="0" smtClean="0"/>
              <a:t>func8()</a:t>
            </a:r>
            <a:r>
              <a:rPr kumimoji="1" lang="ja-JP" altLang="en-US" dirty="0" smtClean="0"/>
              <a:t>でエンコードしているなら、</a:t>
            </a:r>
            <a:endParaRPr kumimoji="1" lang="en-US" altLang="ja-JP" dirty="0" smtClean="0"/>
          </a:p>
          <a:p>
            <a:r>
              <a:rPr lang="ja-JP" altLang="en-US" dirty="0"/>
              <a:t>向こう</a:t>
            </a:r>
            <a:r>
              <a:rPr lang="ja-JP" altLang="en-US" dirty="0" smtClean="0"/>
              <a:t>の送信データもデコードされていそう。</a:t>
            </a:r>
            <a:endParaRPr lang="en-US" altLang="ja-JP" dirty="0" smtClean="0"/>
          </a:p>
          <a:p>
            <a:pPr marL="0" indent="0">
              <a:buNone/>
            </a:pPr>
            <a:r>
              <a:rPr kumimoji="1" lang="en-US" altLang="ja-JP" dirty="0"/>
              <a:t>	</a:t>
            </a:r>
            <a:r>
              <a:rPr kumimoji="1" lang="en-US" altLang="ja-JP" dirty="0" smtClean="0"/>
              <a:t>		</a:t>
            </a:r>
            <a:r>
              <a:rPr kumimoji="1" lang="ja-JP" altLang="en-US" dirty="0" smtClean="0"/>
              <a:t>↓</a:t>
            </a:r>
            <a:endParaRPr kumimoji="1" lang="en-US" altLang="ja-JP" dirty="0" smtClean="0"/>
          </a:p>
          <a:p>
            <a:r>
              <a:rPr kumimoji="1" lang="ja-JP" altLang="en-US" dirty="0" smtClean="0"/>
              <a:t>受信直後の</a:t>
            </a:r>
            <a:r>
              <a:rPr kumimoji="1" lang="en-US" altLang="ja-JP" dirty="0" smtClean="0"/>
              <a:t>func</a:t>
            </a:r>
            <a:r>
              <a:rPr lang="en-US" altLang="ja-JP" dirty="0" smtClean="0"/>
              <a:t>9()</a:t>
            </a:r>
            <a:r>
              <a:rPr lang="ja-JP" altLang="en-US" dirty="0" smtClean="0"/>
              <a:t>はデコードでは？</a:t>
            </a:r>
            <a:endParaRPr lang="en-US" altLang="ja-JP" dirty="0" smtClean="0"/>
          </a:p>
          <a:p>
            <a:endParaRPr kumimoji="1" lang="en-US" altLang="ja-JP" dirty="0"/>
          </a:p>
          <a:p>
            <a:r>
              <a:rPr lang="ja-JP" altLang="en-US" dirty="0" smtClean="0"/>
              <a:t>仮説は手動逆コンパイルの手助けになる。わざと分かりづらく記述されていても、プログラムの目的が想定されていれば理解が速くなる。</a:t>
            </a:r>
            <a:endParaRPr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14</a:t>
            </a:fld>
            <a:endParaRPr kumimoji="1" lang="ja-JP" altLang="en-US"/>
          </a:p>
        </p:txBody>
      </p:sp>
      <p:sp>
        <p:nvSpPr>
          <p:cNvPr id="5" name="テキスト ボックス 4"/>
          <p:cNvSpPr txBox="1"/>
          <p:nvPr/>
        </p:nvSpPr>
        <p:spPr>
          <a:xfrm>
            <a:off x="7721600" y="991392"/>
            <a:ext cx="4470400" cy="2585323"/>
          </a:xfrm>
          <a:prstGeom prst="rect">
            <a:avLst/>
          </a:prstGeom>
          <a:noFill/>
        </p:spPr>
        <p:txBody>
          <a:bodyPr wrap="square" rtlCol="0">
            <a:spAutoFit/>
          </a:bodyPr>
          <a:lstStyle/>
          <a:p>
            <a:r>
              <a:rPr lang="en-US" altLang="ja-JP" dirty="0" smtClean="0"/>
              <a:t>main  : </a:t>
            </a:r>
            <a:r>
              <a:rPr lang="ja-JP" altLang="en-US" dirty="0" smtClean="0"/>
              <a:t>受信</a:t>
            </a:r>
            <a:r>
              <a:rPr lang="ja-JP" altLang="en-US" sz="1600" dirty="0" smtClean="0"/>
              <a:t>したコマンドに従ってアクション</a:t>
            </a:r>
            <a:endParaRPr lang="en-US" altLang="ja-JP" sz="1600" dirty="0" smtClean="0"/>
          </a:p>
          <a:p>
            <a:r>
              <a:rPr kumimoji="1" lang="en-US" altLang="ja-JP" dirty="0" smtClean="0"/>
              <a:t>func1 :</a:t>
            </a:r>
            <a:r>
              <a:rPr lang="ja-JP" altLang="en-US" dirty="0"/>
              <a:t> </a:t>
            </a:r>
            <a:r>
              <a:rPr lang="en-US" altLang="ja-JP" dirty="0" smtClean="0"/>
              <a:t>func2</a:t>
            </a:r>
            <a:r>
              <a:rPr lang="ja-JP" altLang="en-US" dirty="0" smtClean="0"/>
              <a:t>のラッパ</a:t>
            </a:r>
            <a:endParaRPr kumimoji="1" lang="en-US" altLang="ja-JP" dirty="0" smtClean="0"/>
          </a:p>
          <a:p>
            <a:r>
              <a:rPr lang="en-US" altLang="ja-JP" dirty="0" smtClean="0"/>
              <a:t>func2 : </a:t>
            </a:r>
            <a:r>
              <a:rPr lang="ja-JP" altLang="en-US" dirty="0" smtClean="0"/>
              <a:t>攻撃者へデータ送信</a:t>
            </a:r>
            <a:endParaRPr lang="en-US" altLang="ja-JP" dirty="0" smtClean="0"/>
          </a:p>
          <a:p>
            <a:r>
              <a:rPr lang="en-US" altLang="ja-JP" dirty="0" smtClean="0"/>
              <a:t>func4 : </a:t>
            </a:r>
            <a:r>
              <a:rPr lang="en-US" altLang="ja-JP" dirty="0" err="1"/>
              <a:t>DoS</a:t>
            </a:r>
            <a:r>
              <a:rPr lang="ja-JP" altLang="en-US" dirty="0"/>
              <a:t>攻撃</a:t>
            </a:r>
            <a:endParaRPr lang="en-US" altLang="ja-JP" dirty="0" smtClean="0"/>
          </a:p>
          <a:p>
            <a:r>
              <a:rPr lang="en-US" altLang="ja-JP" dirty="0" smtClean="0"/>
              <a:t>func5 : </a:t>
            </a:r>
            <a:r>
              <a:rPr lang="en-US" altLang="ja-JP" dirty="0" err="1"/>
              <a:t>DoS</a:t>
            </a:r>
            <a:r>
              <a:rPr lang="ja-JP" altLang="en-US" dirty="0"/>
              <a:t>攻撃</a:t>
            </a:r>
            <a:endParaRPr lang="en-US" altLang="ja-JP" dirty="0" smtClean="0"/>
          </a:p>
          <a:p>
            <a:r>
              <a:rPr lang="en-US" altLang="ja-JP" dirty="0" smtClean="0"/>
              <a:t>func6 : </a:t>
            </a:r>
            <a:r>
              <a:rPr lang="en-US" altLang="ja-JP" dirty="0" err="1"/>
              <a:t>DoS</a:t>
            </a:r>
            <a:r>
              <a:rPr lang="ja-JP" altLang="en-US" dirty="0"/>
              <a:t>攻撃</a:t>
            </a:r>
            <a:endParaRPr lang="en-US" altLang="ja-JP" dirty="0" smtClean="0"/>
          </a:p>
          <a:p>
            <a:r>
              <a:rPr lang="en-US" altLang="ja-JP" dirty="0" smtClean="0"/>
              <a:t>func7 : </a:t>
            </a:r>
            <a:r>
              <a:rPr lang="en-US" altLang="ja-JP" dirty="0" err="1"/>
              <a:t>DoS</a:t>
            </a:r>
            <a:r>
              <a:rPr lang="ja-JP" altLang="en-US" dirty="0" smtClean="0"/>
              <a:t>攻撃</a:t>
            </a:r>
            <a:endParaRPr lang="en-US" altLang="ja-JP" dirty="0" smtClean="0"/>
          </a:p>
          <a:p>
            <a:r>
              <a:rPr lang="en-US" altLang="ja-JP" dirty="0" smtClean="0"/>
              <a:t>func8 :</a:t>
            </a:r>
            <a:r>
              <a:rPr lang="ja-JP" altLang="en-US" dirty="0"/>
              <a:t> </a:t>
            </a:r>
            <a:r>
              <a:rPr lang="ja-JP" altLang="en-US" dirty="0" smtClean="0"/>
              <a:t>送信</a:t>
            </a:r>
            <a:r>
              <a:rPr lang="ja-JP" altLang="en-US" dirty="0"/>
              <a:t>データのエンコード</a:t>
            </a:r>
            <a:endParaRPr lang="en-US" altLang="ja-JP" dirty="0" smtClean="0"/>
          </a:p>
          <a:p>
            <a:r>
              <a:rPr lang="en-US" altLang="ja-JP" dirty="0" smtClean="0"/>
              <a:t>func9 : </a:t>
            </a:r>
            <a:r>
              <a:rPr lang="ja-JP" altLang="en-US" dirty="0" smtClean="0"/>
              <a:t>受信データのデコード</a:t>
            </a:r>
            <a:endParaRPr lang="en-US" altLang="ja-JP" dirty="0" smtClean="0"/>
          </a:p>
        </p:txBody>
      </p:sp>
      <p:sp>
        <p:nvSpPr>
          <p:cNvPr id="6" name="テキスト ボックス 5"/>
          <p:cNvSpPr txBox="1"/>
          <p:nvPr/>
        </p:nvSpPr>
        <p:spPr>
          <a:xfrm>
            <a:off x="10945091" y="0"/>
            <a:ext cx="1246909" cy="369332"/>
          </a:xfrm>
          <a:prstGeom prst="rect">
            <a:avLst/>
          </a:prstGeom>
          <a:noFill/>
        </p:spPr>
        <p:txBody>
          <a:bodyPr wrap="square" rtlCol="0">
            <a:spAutoFit/>
          </a:bodyPr>
          <a:lstStyle/>
          <a:p>
            <a:r>
              <a:rPr kumimoji="1" lang="en-US" altLang="ja-JP" dirty="0" smtClean="0"/>
              <a:t>383~384</a:t>
            </a:r>
            <a:endParaRPr kumimoji="1" lang="ja-JP" altLang="en-US" dirty="0"/>
          </a:p>
        </p:txBody>
      </p:sp>
    </p:spTree>
    <p:extLst>
      <p:ext uri="{BB962C8B-B14F-4D97-AF65-F5344CB8AC3E}">
        <p14:creationId xmlns:p14="http://schemas.microsoft.com/office/powerpoint/2010/main" val="1665269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6923" y="178312"/>
            <a:ext cx="10515600" cy="1325563"/>
          </a:xfrm>
        </p:spPr>
        <p:txBody>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逆コンパイル</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707923" y="1297858"/>
            <a:ext cx="11188513" cy="5423617"/>
          </a:xfrm>
        </p:spPr>
        <p:txBody>
          <a:bodyPr>
            <a:normAutofit lnSpcReduction="10000"/>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プログラム</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どうするかはわかったため、次</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その詳細</a:t>
            </a:r>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知る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に逆コンパイルし、ソースを分析する</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どのような最適化オプションが使用されたかの確認手順</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8"/>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8"/>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このよう</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に、逆コンパイル</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結果が正しいかの確認の手段は講じるべき</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ソースコードが確保できたら、リバースエンジニアリングは終了</a:t>
            </a:r>
            <a:endParaRPr kumimoji="1" lang="en-US" altLang="ja-JP" dirty="0" smtClean="0"/>
          </a:p>
          <a:p>
            <a:pPr marL="457200" lvl="1" indent="0">
              <a:buNone/>
            </a:pPr>
            <a:r>
              <a:rPr lang="ja-JP" altLang="en-US" dirty="0" smtClean="0"/>
              <a:t>→分析へ</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15</a:t>
            </a:fld>
            <a:endParaRPr kumimoji="1" lang="ja-JP" altLang="en-US"/>
          </a:p>
        </p:txBody>
      </p:sp>
      <p:sp>
        <p:nvSpPr>
          <p:cNvPr id="6" name="テキスト ボックス 5"/>
          <p:cNvSpPr txBox="1"/>
          <p:nvPr/>
        </p:nvSpPr>
        <p:spPr>
          <a:xfrm>
            <a:off x="963562" y="2651146"/>
            <a:ext cx="3431458" cy="2585323"/>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ja-JP" dirty="0" smtClean="0"/>
              <a:t>loop {</a:t>
            </a:r>
          </a:p>
          <a:p>
            <a:r>
              <a:rPr lang="ja-JP" altLang="en-US" dirty="0" smtClean="0"/>
              <a:t>　　逆コンパイル</a:t>
            </a:r>
            <a:endParaRPr lang="en-US" altLang="ja-JP" dirty="0" smtClean="0"/>
          </a:p>
          <a:p>
            <a:endParaRPr lang="en-US" altLang="ja-JP" dirty="0" smtClean="0"/>
          </a:p>
          <a:p>
            <a:r>
              <a:rPr lang="ja-JP" altLang="en-US" dirty="0" smtClean="0"/>
              <a:t>　　オプション付きコンパイル</a:t>
            </a:r>
            <a:endParaRPr lang="en-US" altLang="ja-JP" dirty="0" smtClean="0"/>
          </a:p>
          <a:p>
            <a:endParaRPr lang="en-US" altLang="ja-JP" dirty="0" smtClean="0"/>
          </a:p>
          <a:p>
            <a:r>
              <a:rPr lang="ja-JP" altLang="en-US" dirty="0" smtClean="0"/>
              <a:t>　　逆アセンブル</a:t>
            </a:r>
            <a:endParaRPr lang="en-US" altLang="ja-JP" dirty="0" smtClean="0"/>
          </a:p>
          <a:p>
            <a:endParaRPr lang="en-US" altLang="ja-JP" dirty="0" smtClean="0"/>
          </a:p>
          <a:p>
            <a:r>
              <a:rPr lang="ja-JP" altLang="en-US" dirty="0" smtClean="0"/>
              <a:t>　　オリジナル</a:t>
            </a:r>
            <a:r>
              <a:rPr lang="ja-JP" altLang="en-US" dirty="0"/>
              <a:t>と</a:t>
            </a:r>
            <a:r>
              <a:rPr lang="ja-JP" altLang="en-US" dirty="0" smtClean="0"/>
              <a:t>比較</a:t>
            </a:r>
            <a:endParaRPr lang="en-US" altLang="ja-JP" dirty="0" smtClean="0"/>
          </a:p>
          <a:p>
            <a:r>
              <a:rPr lang="en-US" altLang="ja-JP" dirty="0" smtClean="0"/>
              <a:t>}</a:t>
            </a:r>
            <a:endParaRPr lang="en-US" altLang="ja-JP" dirty="0"/>
          </a:p>
        </p:txBody>
      </p:sp>
      <p:sp>
        <p:nvSpPr>
          <p:cNvPr id="7" name="テキスト ボックス 6"/>
          <p:cNvSpPr txBox="1"/>
          <p:nvPr/>
        </p:nvSpPr>
        <p:spPr>
          <a:xfrm>
            <a:off x="10945091" y="0"/>
            <a:ext cx="1246909" cy="369332"/>
          </a:xfrm>
          <a:prstGeom prst="rect">
            <a:avLst/>
          </a:prstGeom>
          <a:noFill/>
        </p:spPr>
        <p:txBody>
          <a:bodyPr wrap="square" rtlCol="0">
            <a:spAutoFit/>
          </a:bodyPr>
          <a:lstStyle/>
          <a:p>
            <a:r>
              <a:rPr kumimoji="1" lang="en-US" altLang="ja-JP" dirty="0" smtClean="0"/>
              <a:t>384</a:t>
            </a:r>
            <a:endParaRPr kumimoji="1" lang="ja-JP" altLang="en-US" dirty="0"/>
          </a:p>
        </p:txBody>
      </p:sp>
    </p:spTree>
    <p:extLst>
      <p:ext uri="{BB962C8B-B14F-4D97-AF65-F5344CB8AC3E}">
        <p14:creationId xmlns:p14="http://schemas.microsoft.com/office/powerpoint/2010/main" val="2104619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14.5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kumimoji="1" lang="ja-JP" altLang="en-US" dirty="0"/>
          </a:p>
        </p:txBody>
      </p:sp>
      <p:sp>
        <p:nvSpPr>
          <p:cNvPr id="3" name="コンテンツ プレースホルダー 2"/>
          <p:cNvSpPr>
            <a:spLocks noGrp="1"/>
          </p:cNvSpPr>
          <p:nvPr>
            <p:ph idx="1"/>
          </p:nvPr>
        </p:nvSpPr>
        <p:spPr>
          <a:xfrm>
            <a:off x="147782" y="1773381"/>
            <a:ext cx="11896436" cy="4378037"/>
          </a:xfrm>
        </p:spPr>
        <p:txBody>
          <a:bodyPr/>
          <a:lstStyle/>
          <a:p>
            <a:r>
              <a:rPr kumimoji="1" lang="ja-JP" altLang="en-US" dirty="0" smtClean="0"/>
              <a:t>リバースエンジニアリングでは、ソースコードのないプログラムを分析した。</a:t>
            </a:r>
            <a:r>
              <a:rPr kumimoji="1" lang="en-US" altLang="ja-JP" sz="1800" dirty="0" smtClean="0"/>
              <a:t>(</a:t>
            </a:r>
            <a:r>
              <a:rPr kumimoji="1" lang="ja-JP" altLang="en-US" sz="1800" dirty="0" smtClean="0"/>
              <a:t>通常、静的分析</a:t>
            </a:r>
            <a:r>
              <a:rPr lang="ja-JP" altLang="en-US" sz="1800" dirty="0"/>
              <a:t>と</a:t>
            </a:r>
            <a:r>
              <a:rPr kumimoji="1" lang="ja-JP" altLang="en-US" sz="1800" dirty="0" smtClean="0"/>
              <a:t>能動的分析の両方を経由</a:t>
            </a:r>
            <a:r>
              <a:rPr kumimoji="1" lang="en-US" altLang="ja-JP" sz="1800" dirty="0" smtClean="0"/>
              <a:t>)</a:t>
            </a:r>
            <a:endParaRPr kumimoji="1" lang="en-US" altLang="ja-JP" dirty="0" smtClean="0"/>
          </a:p>
          <a:p>
            <a:pPr lvl="1"/>
            <a:r>
              <a:rPr kumimoji="1" lang="ja-JP" altLang="en-US" dirty="0" smtClean="0"/>
              <a:t>静的分析</a:t>
            </a:r>
            <a:endParaRPr kumimoji="1" lang="en-US" altLang="ja-JP" dirty="0" smtClean="0"/>
          </a:p>
          <a:p>
            <a:pPr lvl="2"/>
            <a:r>
              <a:rPr lang="ja-JP" altLang="en-US" dirty="0" smtClean="0"/>
              <a:t>徹底的</a:t>
            </a:r>
            <a:r>
              <a:rPr lang="en-US" altLang="ja-JP" dirty="0" smtClean="0"/>
              <a:t>	(</a:t>
            </a:r>
            <a:r>
              <a:rPr lang="ja-JP" altLang="en-US" dirty="0" smtClean="0"/>
              <a:t>情報収集→逆アセンブリ→逆コンパイル</a:t>
            </a:r>
            <a:r>
              <a:rPr lang="en-US" altLang="ja-JP" dirty="0" smtClean="0"/>
              <a:t>)</a:t>
            </a:r>
            <a:endParaRPr lang="en-US" altLang="ja-JP" dirty="0"/>
          </a:p>
          <a:p>
            <a:pPr lvl="1"/>
            <a:r>
              <a:rPr kumimoji="1" lang="ja-JP" altLang="en-US" dirty="0" smtClean="0"/>
              <a:t>能動的分析</a:t>
            </a:r>
            <a:endParaRPr kumimoji="1" lang="en-US" altLang="ja-JP" dirty="0" smtClean="0"/>
          </a:p>
          <a:p>
            <a:pPr lvl="2"/>
            <a:r>
              <a:rPr lang="ja-JP" altLang="en-US" dirty="0" smtClean="0"/>
              <a:t>高速</a:t>
            </a:r>
            <a:r>
              <a:rPr lang="en-US" altLang="ja-JP" dirty="0" smtClean="0"/>
              <a:t>		(</a:t>
            </a:r>
            <a:r>
              <a:rPr lang="ja-JP" altLang="en-US" dirty="0" smtClean="0"/>
              <a:t>トレース→ブラックボックス分析→デバッグ</a:t>
            </a:r>
            <a:r>
              <a:rPr lang="en-US" altLang="ja-JP" dirty="0" smtClean="0"/>
              <a:t>)</a:t>
            </a:r>
          </a:p>
          <a:p>
            <a:r>
              <a:rPr kumimoji="1" lang="ja-JP" altLang="en-US" dirty="0"/>
              <a:t>分析の前</a:t>
            </a:r>
            <a:r>
              <a:rPr kumimoji="1" lang="ja-JP" altLang="en-US" dirty="0" smtClean="0"/>
              <a:t>に、目標を明確にすることで方向が定まり、時間もかからない</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16</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385</a:t>
            </a:r>
            <a:endParaRPr kumimoji="1" lang="ja-JP" altLang="en-US" dirty="0"/>
          </a:p>
        </p:txBody>
      </p:sp>
    </p:spTree>
    <p:extLst>
      <p:ext uri="{BB962C8B-B14F-4D97-AF65-F5344CB8AC3E}">
        <p14:creationId xmlns:p14="http://schemas.microsoft.com/office/powerpoint/2010/main" val="2317248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825625"/>
            <a:ext cx="10845800" cy="4351338"/>
          </a:xfrm>
        </p:spPr>
        <p:txBody>
          <a:bodyPr>
            <a:normAutofit fontScale="92500" lnSpcReduction="20000"/>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分散</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DoS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ツールの片割れ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エージェント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SYN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フラッド</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jolt2</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DNS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レスポンスフラッド</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言語、</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Slackware3.1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上でコンパイル、</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gcc</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オプション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-static -O</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が使われた</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検出妨害のための工夫がなされている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攻撃者とエンコードデータを隠蔽通信、認証も信頼性もない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データ</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送信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に、デコイが用意されている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オンデマンドでバックドア</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root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シェルを提供する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シェルコマンド機能の提供、オプションで出力を返す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17</a:t>
            </a:fld>
            <a:endParaRPr kumimoji="1" lang="ja-JP" altLang="en-US"/>
          </a:p>
        </p:txBody>
      </p:sp>
      <p:sp>
        <p:nvSpPr>
          <p:cNvPr id="5"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14.5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　</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the-binary</a:t>
            </a:r>
            <a:endParaRPr kumimoji="1"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10945091" y="0"/>
            <a:ext cx="1246909" cy="369332"/>
          </a:xfrm>
          <a:prstGeom prst="rect">
            <a:avLst/>
          </a:prstGeom>
          <a:noFill/>
        </p:spPr>
        <p:txBody>
          <a:bodyPr wrap="square" rtlCol="0">
            <a:spAutoFit/>
          </a:bodyPr>
          <a:lstStyle/>
          <a:p>
            <a:r>
              <a:rPr kumimoji="1" lang="en-US" altLang="ja-JP" dirty="0" smtClean="0"/>
              <a:t>385~386</a:t>
            </a:r>
            <a:endParaRPr kumimoji="1" lang="ja-JP" altLang="en-US" dirty="0"/>
          </a:p>
        </p:txBody>
      </p:sp>
    </p:spTree>
    <p:extLst>
      <p:ext uri="{BB962C8B-B14F-4D97-AF65-F5344CB8AC3E}">
        <p14:creationId xmlns:p14="http://schemas.microsoft.com/office/powerpoint/2010/main" val="363101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14.6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リソース </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リバースエンジニアリングに</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役立つ</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トピック</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838200" y="1311564"/>
            <a:ext cx="10515600" cy="5329381"/>
          </a:xfrm>
        </p:spPr>
        <p:txBody>
          <a:bodyPr>
            <a:normAutofit lnSpcReduction="10000"/>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アセンブリ言語プログラミング</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教科書が多い。他アーキテクチャへ応用可。</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コンパイラ</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理論</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乗除算ビットシフトなど技法を知ると、コード理解が捗る。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逆コンパイル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ソースコードのないプログラムをソースに戻すには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[URL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失効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エクスプロイトコーディング</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メモリ内のプログラムの配置を理解。ハッカー演習。</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1[URL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失効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脆弱性をつくのはたぶん楽しい。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2[https</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://www.hackerslab.org</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プログラムデバッグ</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デバッガに精通しよう。</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プログラミング理論</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アルゴ</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リズムならなんでもできた方がいい。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18</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386</a:t>
            </a:r>
            <a:endParaRPr kumimoji="1" lang="ja-JP" altLang="en-US" dirty="0"/>
          </a:p>
        </p:txBody>
      </p:sp>
    </p:spTree>
    <p:extLst>
      <p:ext uri="{BB962C8B-B14F-4D97-AF65-F5344CB8AC3E}">
        <p14:creationId xmlns:p14="http://schemas.microsoft.com/office/powerpoint/2010/main" val="7825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章 集中データコレクションと分析</a:t>
            </a:r>
            <a:endParaRPr kumimoji="1" lang="ja-JP" altLang="en-US" dirty="0"/>
          </a:p>
        </p:txBody>
      </p:sp>
      <p:sp>
        <p:nvSpPr>
          <p:cNvPr id="3" name="コンテンツ プレースホルダー 2"/>
          <p:cNvSpPr>
            <a:spLocks noGrp="1"/>
          </p:cNvSpPr>
          <p:nvPr>
            <p:ph idx="1"/>
          </p:nvPr>
        </p:nvSpPr>
        <p:spPr/>
        <p:txBody>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集中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データコレクション</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データ</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を一箇所で管理したい。</a:t>
            </a:r>
            <a:endParaRPr kumimoji="1" lang="en-US" altLang="ja-JP" dirty="0" smtClean="0"/>
          </a:p>
          <a:p>
            <a:r>
              <a:rPr kumimoji="1" lang="ja-JP" altLang="en-US" dirty="0" smtClean="0"/>
              <a:t>様々なタイプのデータを一箇所で管理できると、特に分析において強い。</a:t>
            </a:r>
            <a:endParaRPr kumimoji="1" lang="en-US" altLang="ja-JP" dirty="0" smtClean="0"/>
          </a:p>
          <a:p>
            <a:pPr lvl="1"/>
            <a:r>
              <a:rPr lang="ja-JP" altLang="en-US" dirty="0" smtClean="0"/>
              <a:t>ファイアウォール</a:t>
            </a:r>
            <a:endParaRPr lang="en-US" altLang="ja-JP" dirty="0" smtClean="0"/>
          </a:p>
          <a:p>
            <a:pPr lvl="1"/>
            <a:r>
              <a:rPr kumimoji="1" lang="en-US" altLang="ja-JP" dirty="0" smtClean="0"/>
              <a:t>IDS</a:t>
            </a:r>
            <a:r>
              <a:rPr kumimoji="1" lang="ja-JP" altLang="en-US" dirty="0" smtClean="0"/>
              <a:t>（侵入検知システム）</a:t>
            </a:r>
            <a:endParaRPr kumimoji="1" lang="en-US" altLang="ja-JP" dirty="0" smtClean="0"/>
          </a:p>
          <a:p>
            <a:pPr lvl="1"/>
            <a:r>
              <a:rPr lang="ja-JP" altLang="en-US" dirty="0" smtClean="0"/>
              <a:t>ローネットワークキャプチャ</a:t>
            </a:r>
            <a:endParaRPr lang="en-US" altLang="ja-JP" dirty="0" smtClean="0"/>
          </a:p>
          <a:p>
            <a:pPr lvl="1"/>
            <a:r>
              <a:rPr kumimoji="1" lang="ja-JP" altLang="en-US" dirty="0" smtClean="0"/>
              <a:t>キーストロークログ </a:t>
            </a:r>
            <a:r>
              <a:rPr kumimoji="1" lang="en-US" altLang="ja-JP" dirty="0" smtClean="0"/>
              <a:t>. . .etc.</a:t>
            </a:r>
          </a:p>
          <a:p>
            <a:r>
              <a:rPr lang="ja-JP" altLang="en-US" dirty="0"/>
              <a:t>情報を</a:t>
            </a:r>
            <a:r>
              <a:rPr lang="ja-JP" altLang="en-US" dirty="0" smtClean="0"/>
              <a:t>共有し、世界</a:t>
            </a:r>
            <a:r>
              <a:rPr kumimoji="1" lang="ja-JP" altLang="en-US" dirty="0" smtClean="0"/>
              <a:t>の趨勢を調べたり全貌を理解するのに有用。</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19</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389</a:t>
            </a:r>
            <a:endParaRPr kumimoji="1" lang="ja-JP" altLang="en-US" dirty="0"/>
          </a:p>
        </p:txBody>
      </p:sp>
    </p:spTree>
    <p:extLst>
      <p:ext uri="{BB962C8B-B14F-4D97-AF65-F5344CB8AC3E}">
        <p14:creationId xmlns:p14="http://schemas.microsoft.com/office/powerpoint/2010/main" val="207004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14.4</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ウォークスルー</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リバース大賞</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p:txBody>
          <a:bodyPr>
            <a:norm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ウォークスルー</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walk-through</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ウォークスルー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とは、連絡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通路、立ち稽古、リハーサル、実地検証、通り抜けられる、などの意味を持つ英単語</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開発の分野では、開発プロジェクトのメンバーが一同に会し、仕様や構成の問題点を探したり解決策を討論したりする作業のことをウォークスルーという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用語辞典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e-Words,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hlinkClick r:id="rId2"/>
              </a:rPr>
              <a:t>http://e-words.jp/</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ja-JP" altLang="en-US" dirty="0" smtClean="0"/>
          </a:p>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ハニーネット上で不正に</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download &amp; install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された謎のプログラム</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(the-binary)</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をリバースエンジニアリング</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a:t>		</a:t>
            </a:r>
            <a:r>
              <a:rPr lang="en-US" altLang="ja-JP" dirty="0" smtClean="0"/>
              <a:t>[http</a:t>
            </a:r>
            <a:r>
              <a:rPr lang="en-US" altLang="ja-JP" dirty="0"/>
              <a:t>://</a:t>
            </a:r>
            <a:r>
              <a:rPr lang="en-US" altLang="ja-JP" dirty="0" smtClean="0"/>
              <a:t>old.honeynet.org/reverse/the-binary.tar.gz]</a:t>
            </a:r>
            <a:endParaRPr lang="ja-JP" altLang="en-US" dirty="0"/>
          </a:p>
          <a:p>
            <a:endParaRPr kumimoji="1" lang="ja-JP" altLang="en-US" dirty="0"/>
          </a:p>
        </p:txBody>
      </p:sp>
      <p:sp>
        <p:nvSpPr>
          <p:cNvPr id="4" name="角丸四角形 3"/>
          <p:cNvSpPr/>
          <p:nvPr/>
        </p:nvSpPr>
        <p:spPr>
          <a:xfrm>
            <a:off x="738909" y="1690688"/>
            <a:ext cx="10788073" cy="2622693"/>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E1BCA154-C647-48A6-8DCC-2E038C0F8086}" type="slidenum">
              <a:rPr kumimoji="1" lang="ja-JP" altLang="en-US" smtClean="0"/>
              <a:t>2</a:t>
            </a:fld>
            <a:endParaRPr kumimoji="1" lang="ja-JP" altLang="en-US"/>
          </a:p>
        </p:txBody>
      </p:sp>
      <p:sp>
        <p:nvSpPr>
          <p:cNvPr id="6" name="テキスト ボックス 5"/>
          <p:cNvSpPr txBox="1"/>
          <p:nvPr/>
        </p:nvSpPr>
        <p:spPr>
          <a:xfrm>
            <a:off x="11353800" y="0"/>
            <a:ext cx="838200" cy="369332"/>
          </a:xfrm>
          <a:prstGeom prst="rect">
            <a:avLst/>
          </a:prstGeom>
          <a:noFill/>
        </p:spPr>
        <p:txBody>
          <a:bodyPr wrap="square" rtlCol="0">
            <a:spAutoFit/>
          </a:bodyPr>
          <a:lstStyle/>
          <a:p>
            <a:r>
              <a:rPr kumimoji="1" lang="en-US" altLang="ja-JP" dirty="0" smtClean="0"/>
              <a:t>375</a:t>
            </a:r>
            <a:endParaRPr kumimoji="1" lang="ja-JP" altLang="en-US" dirty="0"/>
          </a:p>
        </p:txBody>
      </p:sp>
    </p:spTree>
    <p:extLst>
      <p:ext uri="{BB962C8B-B14F-4D97-AF65-F5344CB8AC3E}">
        <p14:creationId xmlns:p14="http://schemas.microsoft.com/office/powerpoint/2010/main" val="1864388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データの集中化</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syslog</a:t>
            </a:r>
            <a:r>
              <a:rPr kumimoji="1" lang="ja-JP" altLang="en-US" dirty="0" smtClean="0"/>
              <a:t>などで</a:t>
            </a:r>
            <a:r>
              <a:rPr kumimoji="1" lang="en-US" altLang="ja-JP" dirty="0" smtClean="0"/>
              <a:t>log</a:t>
            </a:r>
            <a:r>
              <a:rPr kumimoji="1" lang="ja-JP" altLang="en-US" dirty="0" smtClean="0"/>
              <a:t>メッセージをサーバに送信する</a:t>
            </a:r>
            <a:endParaRPr kumimoji="1" lang="en-US" altLang="ja-JP" dirty="0" smtClean="0"/>
          </a:p>
          <a:p>
            <a:pPr lvl="1"/>
            <a:r>
              <a:rPr kumimoji="1" lang="ja-JP" altLang="en-US" dirty="0" smtClean="0"/>
              <a:t>一般的でデフォルトで組み込まれがち。</a:t>
            </a:r>
            <a:endParaRPr kumimoji="1" lang="en-US" altLang="ja-JP" dirty="0" smtClean="0"/>
          </a:p>
          <a:p>
            <a:pPr lvl="1"/>
            <a:r>
              <a:rPr lang="en-US" altLang="ja-JP" dirty="0" smtClean="0"/>
              <a:t>UDP</a:t>
            </a:r>
            <a:r>
              <a:rPr lang="ja-JP" altLang="en-US" dirty="0" err="1" smtClean="0"/>
              <a:t>なので</a:t>
            </a:r>
            <a:r>
              <a:rPr lang="ja-JP" altLang="en-US" dirty="0" smtClean="0"/>
              <a:t>通信の保証はない</a:t>
            </a:r>
            <a:endParaRPr kumimoji="1" lang="en-US" altLang="ja-JP" dirty="0" smtClean="0"/>
          </a:p>
          <a:p>
            <a:pPr lvl="1"/>
            <a:r>
              <a:rPr lang="ja-JP" altLang="en-US" dirty="0"/>
              <a:t>特定の</a:t>
            </a:r>
            <a:r>
              <a:rPr lang="ja-JP" altLang="en-US" dirty="0" smtClean="0"/>
              <a:t>価値ある情報を取り出し解析するのに時間がかかりやすい</a:t>
            </a:r>
            <a:endParaRPr kumimoji="1" lang="en-US" altLang="ja-JP" dirty="0" smtClean="0"/>
          </a:p>
          <a:p>
            <a:r>
              <a:rPr kumimoji="1" lang="en-US" altLang="ja-JP" dirty="0" smtClean="0"/>
              <a:t>SQL</a:t>
            </a:r>
            <a:r>
              <a:rPr kumimoji="1" lang="ja-JP" altLang="en-US" dirty="0" smtClean="0"/>
              <a:t>データベースを用いる</a:t>
            </a:r>
            <a:endParaRPr lang="en-US" altLang="ja-JP" dirty="0"/>
          </a:p>
          <a:p>
            <a:pPr lvl="1"/>
            <a:r>
              <a:rPr lang="ja-JP" altLang="en-US" dirty="0"/>
              <a:t>ハニーネットアライアンスは</a:t>
            </a:r>
            <a:r>
              <a:rPr lang="en-US" altLang="ja-JP" dirty="0" smtClean="0"/>
              <a:t>MySQL</a:t>
            </a:r>
          </a:p>
          <a:p>
            <a:pPr lvl="2"/>
            <a:r>
              <a:rPr lang="en-US" altLang="ja-JP" dirty="0" smtClean="0"/>
              <a:t>MySQL</a:t>
            </a:r>
            <a:r>
              <a:rPr lang="ja-JP" altLang="en-US" dirty="0" smtClean="0"/>
              <a:t>は様々な</a:t>
            </a:r>
            <a:r>
              <a:rPr lang="en-US" altLang="ja-JP" dirty="0" smtClean="0"/>
              <a:t>OS</a:t>
            </a:r>
            <a:r>
              <a:rPr lang="ja-JP" altLang="en-US" dirty="0" smtClean="0"/>
              <a:t>プラットフォームに対応し、高速かつ無償</a:t>
            </a:r>
            <a:endParaRPr lang="ja-JP" altLang="en-US" dirty="0"/>
          </a:p>
          <a:p>
            <a:pPr lvl="1"/>
            <a:r>
              <a:rPr kumimoji="1" lang="ja-JP" altLang="en-US" dirty="0" smtClean="0"/>
              <a:t>導入が難しい</a:t>
            </a:r>
            <a:endParaRPr lang="en-US" altLang="ja-JP" dirty="0"/>
          </a:p>
          <a:p>
            <a:pPr marL="914400" lvl="2" indent="0">
              <a:buNone/>
            </a:pPr>
            <a:r>
              <a:rPr kumimoji="1" lang="ja-JP" altLang="en-US" dirty="0" smtClean="0"/>
              <a:t>→導入方法を紹介</a:t>
            </a:r>
            <a:endParaRPr kumimoji="1" lang="en-US" altLang="ja-JP" dirty="0" smtClean="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20</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390</a:t>
            </a:r>
            <a:endParaRPr kumimoji="1" lang="ja-JP" altLang="en-US" dirty="0"/>
          </a:p>
        </p:txBody>
      </p:sp>
    </p:spTree>
    <p:extLst>
      <p:ext uri="{BB962C8B-B14F-4D97-AF65-F5344CB8AC3E}">
        <p14:creationId xmlns:p14="http://schemas.microsoft.com/office/powerpoint/2010/main" val="2799280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15.1.1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ファイアウォールログ</a:t>
            </a:r>
            <a:endParaRPr kumimoji="1" lang="ja-JP" altLang="en-US" dirty="0"/>
          </a:p>
        </p:txBody>
      </p:sp>
      <p:sp>
        <p:nvSpPr>
          <p:cNvPr id="3" name="コンテンツ プレースホルダー 2"/>
          <p:cNvSpPr>
            <a:spLocks noGrp="1"/>
          </p:cNvSpPr>
          <p:nvPr>
            <p:ph idx="1"/>
          </p:nvPr>
        </p:nvSpPr>
        <p:spPr>
          <a:xfrm>
            <a:off x="838199" y="1825625"/>
            <a:ext cx="10515601" cy="4351338"/>
          </a:xfrm>
        </p:spPr>
        <p:txBody>
          <a:bodyPr/>
          <a:lstStyle/>
          <a:p>
            <a:r>
              <a:rPr kumimoji="1" lang="ja-JP" altLang="en-US" dirty="0" smtClean="0"/>
              <a:t>だいたい</a:t>
            </a:r>
            <a:r>
              <a:rPr kumimoji="1" lang="en-US" altLang="ja-JP" dirty="0" smtClean="0"/>
              <a:t>syslog</a:t>
            </a:r>
            <a:r>
              <a:rPr kumimoji="1" lang="ja-JP" altLang="en-US" dirty="0" smtClean="0"/>
              <a:t>サーバに</a:t>
            </a:r>
            <a:r>
              <a:rPr kumimoji="1" lang="en-US" altLang="ja-JP" dirty="0" smtClean="0"/>
              <a:t>log</a:t>
            </a:r>
            <a:r>
              <a:rPr kumimoji="1" lang="ja-JP" altLang="en-US" dirty="0" smtClean="0"/>
              <a:t>を送信している。</a:t>
            </a:r>
            <a:endParaRPr kumimoji="1" lang="en-US" altLang="ja-JP" dirty="0" smtClean="0"/>
          </a:p>
          <a:p>
            <a:r>
              <a:rPr lang="ja-JP" altLang="en-US" dirty="0"/>
              <a:t>テキストファイル</a:t>
            </a:r>
            <a:r>
              <a:rPr lang="ja-JP" altLang="en-US" dirty="0" smtClean="0"/>
              <a:t>の</a:t>
            </a:r>
            <a:r>
              <a:rPr lang="ja-JP" altLang="en-US" dirty="0"/>
              <a:t>ままで</a:t>
            </a:r>
            <a:r>
              <a:rPr lang="ja-JP" altLang="en-US" dirty="0" smtClean="0"/>
              <a:t>は綿密なデータ分析に向かない。</a:t>
            </a:r>
            <a:endParaRPr lang="en-US" altLang="ja-JP" dirty="0" smtClean="0"/>
          </a:p>
          <a:p>
            <a:r>
              <a:rPr lang="ja-JP" altLang="en-US" dirty="0" smtClean="0"/>
              <a:t>正規表現を使う人もいるが、</a:t>
            </a:r>
            <a:r>
              <a:rPr lang="en-US" altLang="ja-JP" dirty="0" smtClean="0"/>
              <a:t>SQL</a:t>
            </a:r>
            <a:r>
              <a:rPr lang="ja-JP" altLang="en-US" dirty="0" err="1" smtClean="0"/>
              <a:t>のほうが</a:t>
            </a:r>
            <a:r>
              <a:rPr lang="ja-JP" altLang="en-US" dirty="0" smtClean="0"/>
              <a:t>いい。</a:t>
            </a:r>
            <a:endParaRPr lang="en-US" altLang="ja-JP" dirty="0"/>
          </a:p>
          <a:p>
            <a:pPr lvl="2"/>
            <a:r>
              <a:rPr lang="ja-JP" altLang="en-US" dirty="0" smtClean="0"/>
              <a:t>ハニーネットアライアンスは世界中の様々なファイアウォールの</a:t>
            </a:r>
            <a:r>
              <a:rPr lang="en-US" altLang="ja-JP" dirty="0" smtClean="0"/>
              <a:t>log</a:t>
            </a:r>
            <a:r>
              <a:rPr lang="ja-JP" altLang="en-US" dirty="0"/>
              <a:t>に</a:t>
            </a:r>
            <a:r>
              <a:rPr lang="ja-JP" altLang="en-US" dirty="0" smtClean="0"/>
              <a:t>対して、共通した標準フォーマットを作った</a:t>
            </a:r>
            <a:r>
              <a:rPr lang="ja-JP" altLang="en-US" dirty="0"/>
              <a:t>　</a:t>
            </a:r>
            <a:endParaRPr lang="en-US" altLang="ja-JP" dirty="0" smtClean="0"/>
          </a:p>
          <a:p>
            <a:pPr lvl="2"/>
            <a:r>
              <a:rPr lang="en-US" altLang="ja-JP" dirty="0" smtClean="0"/>
              <a:t>FISQ (Firewall SQL Import Script)</a:t>
            </a:r>
            <a:r>
              <a:rPr lang="ja-JP" altLang="en-US" dirty="0" smtClean="0"/>
              <a:t>を作成し、</a:t>
            </a:r>
            <a:r>
              <a:rPr lang="en-US" altLang="ja-JP" dirty="0" smtClean="0"/>
              <a:t>log</a:t>
            </a:r>
            <a:r>
              <a:rPr lang="ja-JP" altLang="en-US" dirty="0" smtClean="0"/>
              <a:t>を</a:t>
            </a:r>
            <a:r>
              <a:rPr lang="en-US" altLang="ja-JP" dirty="0" smtClean="0"/>
              <a:t>SQL</a:t>
            </a:r>
            <a:r>
              <a:rPr lang="ja-JP" altLang="en-US" dirty="0" smtClean="0"/>
              <a:t>にインポート</a:t>
            </a:r>
            <a:endParaRPr lang="en-US" altLang="ja-JP" dirty="0" smtClean="0"/>
          </a:p>
          <a:p>
            <a:pPr lvl="2"/>
            <a:r>
              <a:rPr lang="en-US" altLang="ja-JP" dirty="0" smtClean="0"/>
              <a:t>[URL</a:t>
            </a:r>
            <a:r>
              <a:rPr lang="ja-JP" altLang="en-US" dirty="0" smtClean="0"/>
              <a:t>失効</a:t>
            </a:r>
            <a:r>
              <a:rPr lang="en-US" altLang="ja-JP" dirty="0" smtClean="0"/>
              <a:t>]</a:t>
            </a:r>
          </a:p>
          <a:p>
            <a:endParaRPr lang="en-US" altLang="ja-JP"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21</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390~</a:t>
            </a:r>
            <a:endParaRPr kumimoji="1" lang="ja-JP" altLang="en-US" dirty="0"/>
          </a:p>
        </p:txBody>
      </p:sp>
    </p:spTree>
    <p:extLst>
      <p:ext uri="{BB962C8B-B14F-4D97-AF65-F5344CB8AC3E}">
        <p14:creationId xmlns:p14="http://schemas.microsoft.com/office/powerpoint/2010/main" val="2475210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67469"/>
            <a:ext cx="10515600" cy="1325563"/>
          </a:xfrm>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15.1.2 IDS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ログ</a:t>
            </a:r>
            <a:endParaRPr kumimoji="1" lang="ja-JP" altLang="en-US" dirty="0"/>
          </a:p>
        </p:txBody>
      </p:sp>
      <p:sp>
        <p:nvSpPr>
          <p:cNvPr id="3" name="コンテンツ プレースホルダー 2"/>
          <p:cNvSpPr>
            <a:spLocks noGrp="1"/>
          </p:cNvSpPr>
          <p:nvPr>
            <p:ph idx="1"/>
          </p:nvPr>
        </p:nvSpPr>
        <p:spPr>
          <a:xfrm>
            <a:off x="230909" y="1367415"/>
            <a:ext cx="11122891" cy="5098040"/>
          </a:xfrm>
        </p:spPr>
        <p:txBody>
          <a:bodyPr/>
          <a:lstStyle/>
          <a:p>
            <a:r>
              <a:rPr lang="en-US" altLang="ja-JP" dirty="0" smtClean="0"/>
              <a:t>IDS</a:t>
            </a:r>
            <a:r>
              <a:rPr lang="en-US" altLang="ja-JP" dirty="0"/>
              <a:t> (Intrusion Detection System)</a:t>
            </a:r>
            <a:endParaRPr lang="en-US" altLang="ja-JP" dirty="0" smtClean="0"/>
          </a:p>
          <a:p>
            <a:pPr lvl="1"/>
            <a:r>
              <a:rPr lang="ja-JP" altLang="en-US" dirty="0" smtClean="0"/>
              <a:t>不正</a:t>
            </a:r>
            <a:r>
              <a:rPr lang="ja-JP" altLang="en-US" dirty="0"/>
              <a:t>侵入検知システム</a:t>
            </a:r>
            <a:endParaRPr lang="en-US" altLang="ja-JP" dirty="0" smtClean="0"/>
          </a:p>
          <a:p>
            <a:pPr lvl="1"/>
            <a:r>
              <a:rPr lang="ja-JP" altLang="en-US" dirty="0" smtClean="0"/>
              <a:t>最も集中化しやすい</a:t>
            </a:r>
            <a:endParaRPr lang="en-US" altLang="ja-JP" dirty="0" smtClean="0"/>
          </a:p>
          <a:p>
            <a:pPr lvl="1"/>
            <a:r>
              <a:rPr lang="en-US" altLang="ja-JP" dirty="0" smtClean="0"/>
              <a:t>IDS</a:t>
            </a:r>
            <a:r>
              <a:rPr lang="ja-JP" altLang="en-US" dirty="0"/>
              <a:t>製品</a:t>
            </a:r>
            <a:r>
              <a:rPr lang="ja-JP" altLang="en-US" dirty="0" smtClean="0"/>
              <a:t>は基本的に</a:t>
            </a:r>
            <a:r>
              <a:rPr lang="en-US" altLang="ja-JP" dirty="0" smtClean="0"/>
              <a:t>SQL</a:t>
            </a:r>
            <a:r>
              <a:rPr lang="ja-JP" altLang="en-US" dirty="0" smtClean="0"/>
              <a:t>データベースに記録する機能を備えている。</a:t>
            </a:r>
            <a:endParaRPr lang="en-US" altLang="ja-JP" dirty="0"/>
          </a:p>
          <a:p>
            <a:r>
              <a:rPr lang="en-US" altLang="ja-JP" dirty="0" smtClean="0"/>
              <a:t>Snort</a:t>
            </a:r>
            <a:r>
              <a:rPr lang="ja-JP" altLang="en-US" dirty="0" smtClean="0"/>
              <a:t>の場合、下記でローカルとリモートに記録する。</a:t>
            </a:r>
            <a:endParaRPr lang="en-US" altLang="ja-JP" dirty="0" smtClean="0"/>
          </a:p>
          <a:p>
            <a:pPr marL="457200" lvl="1" indent="0">
              <a:buNone/>
            </a:pPr>
            <a:r>
              <a:rPr lang="en-US" altLang="ja-JP" dirty="0" smtClean="0"/>
              <a:t>output database: alert, </a:t>
            </a:r>
            <a:r>
              <a:rPr lang="en-US" altLang="ja-JP" dirty="0" err="1" smtClean="0"/>
              <a:t>mysql</a:t>
            </a:r>
            <a:r>
              <a:rPr lang="en-US" altLang="ja-JP" dirty="0" smtClean="0"/>
              <a:t>, user=root  password=test</a:t>
            </a:r>
            <a:r>
              <a:rPr lang="ja-JP" altLang="en-US" dirty="0" smtClean="0"/>
              <a:t>  </a:t>
            </a:r>
            <a:r>
              <a:rPr lang="en-US" altLang="ja-JP" dirty="0" err="1" smtClean="0"/>
              <a:t>dbname</a:t>
            </a:r>
            <a:r>
              <a:rPr lang="en-US" altLang="ja-JP" dirty="0" smtClean="0"/>
              <a:t>=snort  host=</a:t>
            </a:r>
            <a:r>
              <a:rPr lang="en-US" altLang="ja-JP" dirty="0" err="1" smtClean="0"/>
              <a:t>remotehost</a:t>
            </a:r>
            <a:endParaRPr lang="en-US" altLang="ja-JP" dirty="0" smtClean="0"/>
          </a:p>
          <a:p>
            <a:r>
              <a:rPr lang="ja-JP" altLang="en-US" dirty="0"/>
              <a:t>データベース</a:t>
            </a:r>
            <a:r>
              <a:rPr lang="ja-JP" altLang="en-US" dirty="0" smtClean="0"/>
              <a:t>を閲覧するのに</a:t>
            </a:r>
            <a:r>
              <a:rPr lang="en-US" altLang="ja-JP" dirty="0" smtClean="0"/>
              <a:t>ACID</a:t>
            </a:r>
            <a:r>
              <a:rPr lang="en-US" altLang="ja-JP" sz="1600" dirty="0" smtClean="0"/>
              <a:t>(Analysis Console for Intrusion </a:t>
            </a:r>
            <a:r>
              <a:rPr lang="en-US" altLang="ja-JP" sz="1600" dirty="0" err="1" smtClean="0"/>
              <a:t>Datavases</a:t>
            </a:r>
            <a:r>
              <a:rPr lang="en-US" altLang="ja-JP" sz="1600" dirty="0" smtClean="0"/>
              <a:t>)</a:t>
            </a:r>
            <a:r>
              <a:rPr lang="ja-JP" altLang="en-US" dirty="0" smtClean="0"/>
              <a:t>が人気</a:t>
            </a:r>
            <a:endParaRPr lang="en-US" altLang="ja-JP" dirty="0" smtClean="0"/>
          </a:p>
          <a:p>
            <a:pPr lvl="1"/>
            <a:r>
              <a:rPr lang="ja-JP" altLang="en-US" dirty="0" smtClean="0"/>
              <a:t>分類されており、検索も可能</a:t>
            </a:r>
            <a:endParaRPr lang="en-US" altLang="ja-JP" dirty="0" smtClean="0"/>
          </a:p>
          <a:p>
            <a:pPr lvl="1"/>
            <a:r>
              <a:rPr kumimoji="1" lang="ja-JP" altLang="en-US" dirty="0" smtClean="0"/>
              <a:t>イベントを相互に関連付けられる</a:t>
            </a:r>
            <a:endParaRPr kumimoji="1" lang="en-US" altLang="ja-JP" dirty="0" smtClean="0"/>
          </a:p>
          <a:p>
            <a:pPr marL="457200" lvl="1" indent="0">
              <a:buNone/>
            </a:pPr>
            <a:r>
              <a:rPr lang="ja-JP" altLang="en-US" dirty="0" smtClean="0"/>
              <a:t>→調査が楽</a:t>
            </a:r>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22</a:t>
            </a:fld>
            <a:endParaRPr kumimoji="1" lang="ja-JP" altLang="en-US"/>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8366" y="4723391"/>
            <a:ext cx="4409849" cy="2480540"/>
          </a:xfrm>
          <a:prstGeom prst="rect">
            <a:avLst/>
          </a:prstGeom>
        </p:spPr>
      </p:pic>
      <p:sp>
        <p:nvSpPr>
          <p:cNvPr id="6" name="テキスト ボックス 5"/>
          <p:cNvSpPr txBox="1"/>
          <p:nvPr/>
        </p:nvSpPr>
        <p:spPr>
          <a:xfrm>
            <a:off x="10945091" y="0"/>
            <a:ext cx="1246909" cy="369332"/>
          </a:xfrm>
          <a:prstGeom prst="rect">
            <a:avLst/>
          </a:prstGeom>
          <a:noFill/>
        </p:spPr>
        <p:txBody>
          <a:bodyPr wrap="square" rtlCol="0">
            <a:spAutoFit/>
          </a:bodyPr>
          <a:lstStyle/>
          <a:p>
            <a:r>
              <a:rPr kumimoji="1" lang="en-US" altLang="ja-JP" dirty="0" smtClean="0"/>
              <a:t>392</a:t>
            </a:r>
            <a:endParaRPr kumimoji="1" lang="ja-JP" altLang="en-US" dirty="0"/>
          </a:p>
        </p:txBody>
      </p:sp>
    </p:spTree>
    <p:extLst>
      <p:ext uri="{BB962C8B-B14F-4D97-AF65-F5344CB8AC3E}">
        <p14:creationId xmlns:p14="http://schemas.microsoft.com/office/powerpoint/2010/main" val="1962728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15.1.3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tcpdump</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ログ</a:t>
            </a:r>
            <a:endParaRPr kumimoji="1" lang="ja-JP" altLang="en-US" dirty="0"/>
          </a:p>
        </p:txBody>
      </p:sp>
      <p:sp>
        <p:nvSpPr>
          <p:cNvPr id="3" name="コンテンツ プレースホルダー 2"/>
          <p:cNvSpPr>
            <a:spLocks noGrp="1"/>
          </p:cNvSpPr>
          <p:nvPr>
            <p:ph idx="1"/>
          </p:nvPr>
        </p:nvSpPr>
        <p:spPr>
          <a:xfrm>
            <a:off x="838200" y="1477818"/>
            <a:ext cx="10515600" cy="5243657"/>
          </a:xfrm>
        </p:spPr>
        <p:txBody>
          <a:bodyPr>
            <a:normAutofit/>
          </a:bodyPr>
          <a:lstStyle/>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ハニーネット経由のパケットを記録するのに使用</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バイナリファイルに出力→ブラウジングに工夫がいる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既存のデコーダは中央データコレクションに有用ではない</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8"/>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Snort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SQL</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にインポートすると解決。</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スニファモードで</a:t>
            </a:r>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tcpdump</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の機能を多く取り入れている。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データベースに出力も行える。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457200" lvl="1" indent="0">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output database: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log,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mysql</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user=root  password=test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dbname</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tcpdump</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host=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remotehost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すべてのパケットを記録するためのルールの記述</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local.rules</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marL="457200" lvl="1" indent="0">
              <a:buNone/>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log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ip</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any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any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&lt;&gt; any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any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msg</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tcpdump</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DoS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攻撃で満杯にならないように監視しなければならない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の生処理</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も可能</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23</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393~</a:t>
            </a:r>
            <a:endParaRPr kumimoji="1" lang="ja-JP" altLang="en-US" dirty="0"/>
          </a:p>
        </p:txBody>
      </p:sp>
    </p:spTree>
    <p:extLst>
      <p:ext uri="{BB962C8B-B14F-4D97-AF65-F5344CB8AC3E}">
        <p14:creationId xmlns:p14="http://schemas.microsoft.com/office/powerpoint/2010/main" val="1745831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15.1.4</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システムログ</a:t>
            </a:r>
            <a:endParaRPr kumimoji="1" lang="ja-JP" altLang="en-US" dirty="0"/>
          </a:p>
        </p:txBody>
      </p:sp>
      <p:sp>
        <p:nvSpPr>
          <p:cNvPr id="3" name="コンテンツ プレースホルダー 2"/>
          <p:cNvSpPr>
            <a:spLocks noGrp="1"/>
          </p:cNvSpPr>
          <p:nvPr>
            <p:ph idx="1"/>
          </p:nvPr>
        </p:nvSpPr>
        <p:spPr>
          <a:xfrm>
            <a:off x="498764" y="1825625"/>
            <a:ext cx="11176000" cy="4351338"/>
          </a:xfrm>
        </p:spPr>
        <p:txBody>
          <a:bodyPr/>
          <a:lstStyle/>
          <a:p>
            <a:r>
              <a:rPr lang="ja-JP" altLang="en-US" dirty="0"/>
              <a:t>情報の</a:t>
            </a:r>
            <a:r>
              <a:rPr lang="ja-JP" altLang="en-US" dirty="0" smtClean="0"/>
              <a:t>関連付けに役立つ（かも）</a:t>
            </a:r>
            <a:endParaRPr lang="en-US" altLang="ja-JP" dirty="0" smtClean="0"/>
          </a:p>
          <a:p>
            <a:r>
              <a:rPr kumimoji="1" lang="en-US" altLang="ja-JP" dirty="0" smtClean="0"/>
              <a:t>SQL</a:t>
            </a:r>
            <a:r>
              <a:rPr kumimoji="1" lang="ja-JP" altLang="en-US" sz="2400" dirty="0" smtClean="0"/>
              <a:t>に</a:t>
            </a:r>
            <a:r>
              <a:rPr kumimoji="1" lang="ja-JP" altLang="en-US" dirty="0" smtClean="0"/>
              <a:t>インポート</a:t>
            </a:r>
            <a:r>
              <a:rPr kumimoji="1" lang="ja-JP" altLang="en-US" sz="2400" dirty="0" smtClean="0"/>
              <a:t>しやすい</a:t>
            </a:r>
            <a:r>
              <a:rPr kumimoji="1" lang="ja-JP" altLang="en-US" dirty="0" smtClean="0"/>
              <a:t>フォーマット</a:t>
            </a:r>
            <a:r>
              <a:rPr kumimoji="1" lang="ja-JP" altLang="en-US" sz="2400" dirty="0" smtClean="0"/>
              <a:t>を</a:t>
            </a:r>
            <a:r>
              <a:rPr kumimoji="1" lang="ja-JP" altLang="en-US" dirty="0" smtClean="0"/>
              <a:t>吐</a:t>
            </a:r>
            <a:r>
              <a:rPr kumimoji="1" lang="ja-JP" altLang="en-US" sz="2400" dirty="0" smtClean="0"/>
              <a:t>き</a:t>
            </a:r>
            <a:r>
              <a:rPr kumimoji="1" lang="ja-JP" altLang="en-US" dirty="0" smtClean="0"/>
              <a:t>出</a:t>
            </a:r>
            <a:r>
              <a:rPr kumimoji="1" lang="ja-JP" altLang="en-US" sz="2400" dirty="0" smtClean="0"/>
              <a:t>す</a:t>
            </a:r>
            <a:r>
              <a:rPr kumimoji="1" lang="en-US" altLang="ja-JP" sz="2400" dirty="0" smtClean="0"/>
              <a:t>syslog-ng</a:t>
            </a:r>
            <a:r>
              <a:rPr kumimoji="1" lang="ja-JP" altLang="en-US" sz="2400" dirty="0" smtClean="0"/>
              <a:t>などを</a:t>
            </a:r>
            <a:r>
              <a:rPr kumimoji="1" lang="ja-JP" altLang="en-US" dirty="0" smtClean="0"/>
              <a:t>選</a:t>
            </a:r>
            <a:r>
              <a:rPr kumimoji="1" lang="ja-JP" altLang="en-US" sz="2400" dirty="0" smtClean="0"/>
              <a:t>ぶ</a:t>
            </a:r>
            <a:endParaRPr kumimoji="1" lang="en-US" altLang="ja-JP" sz="2400" dirty="0" smtClean="0"/>
          </a:p>
          <a:p>
            <a:r>
              <a:rPr kumimoji="1" lang="ja-JP" altLang="en-US" dirty="0" smtClean="0"/>
              <a:t>インポート手順</a:t>
            </a:r>
            <a:endParaRPr kumimoji="1" lang="en-US" altLang="ja-JP" dirty="0" smtClean="0"/>
          </a:p>
          <a:p>
            <a:pPr marL="914400" lvl="1" indent="-457200">
              <a:buFont typeface="+mj-lt"/>
              <a:buAutoNum type="arabicPeriod"/>
            </a:pPr>
            <a:r>
              <a:rPr lang="en-US" altLang="ja-JP" dirty="0" smtClean="0"/>
              <a:t>syslog-ng</a:t>
            </a:r>
            <a:r>
              <a:rPr lang="ja-JP" altLang="en-US" dirty="0" smtClean="0"/>
              <a:t>用のパイプファイルの作成</a:t>
            </a:r>
            <a:endParaRPr lang="en-US" altLang="ja-JP" dirty="0" smtClean="0"/>
          </a:p>
          <a:p>
            <a:pPr marL="914400" lvl="1" indent="-457200">
              <a:buFont typeface="+mj-lt"/>
              <a:buAutoNum type="arabicPeriod"/>
            </a:pPr>
            <a:r>
              <a:rPr kumimoji="1" lang="en-US" altLang="ja-JP" dirty="0" smtClean="0"/>
              <a:t>syslog-</a:t>
            </a:r>
            <a:r>
              <a:rPr kumimoji="1" lang="en-US" altLang="ja-JP" dirty="0" err="1" smtClean="0"/>
              <a:t>ng.conf</a:t>
            </a:r>
            <a:r>
              <a:rPr kumimoji="1" lang="ja-JP" altLang="en-US" dirty="0" err="1" smtClean="0"/>
              <a:t>への</a:t>
            </a:r>
            <a:r>
              <a:rPr kumimoji="1" lang="ja-JP" altLang="en-US" dirty="0" smtClean="0"/>
              <a:t>書き込み</a:t>
            </a:r>
            <a:endParaRPr kumimoji="1" lang="en-US" altLang="ja-JP" dirty="0" smtClean="0"/>
          </a:p>
          <a:p>
            <a:pPr marL="914400" lvl="1" indent="-457200">
              <a:buFont typeface="+mj-lt"/>
              <a:buAutoNum type="arabicPeriod"/>
            </a:pPr>
            <a:r>
              <a:rPr kumimoji="1" lang="en-US" altLang="ja-JP" dirty="0" smtClean="0"/>
              <a:t>syslog</a:t>
            </a:r>
            <a:r>
              <a:rPr kumimoji="1" lang="ja-JP" altLang="en-US" dirty="0" smtClean="0"/>
              <a:t>メッセージが確認できたら、</a:t>
            </a:r>
            <a:r>
              <a:rPr lang="ja-JP" altLang="en-US" dirty="0"/>
              <a:t>データベースに</a:t>
            </a:r>
            <a:r>
              <a:rPr lang="ja-JP" altLang="en-US" dirty="0" smtClean="0"/>
              <a:t>保存</a:t>
            </a:r>
            <a:endParaRPr kumimoji="1" lang="en-US" altLang="ja-JP"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24</a:t>
            </a:fld>
            <a:endParaRPr kumimoji="1" lang="ja-JP" altLang="en-US"/>
          </a:p>
        </p:txBody>
      </p:sp>
      <p:sp>
        <p:nvSpPr>
          <p:cNvPr id="7" name="テキスト ボックス 6"/>
          <p:cNvSpPr txBox="1"/>
          <p:nvPr/>
        </p:nvSpPr>
        <p:spPr>
          <a:xfrm>
            <a:off x="10945091" y="0"/>
            <a:ext cx="1246909" cy="369332"/>
          </a:xfrm>
          <a:prstGeom prst="rect">
            <a:avLst/>
          </a:prstGeom>
          <a:noFill/>
        </p:spPr>
        <p:txBody>
          <a:bodyPr wrap="square" rtlCol="0">
            <a:spAutoFit/>
          </a:bodyPr>
          <a:lstStyle/>
          <a:p>
            <a:r>
              <a:rPr kumimoji="1" lang="en-US" altLang="ja-JP" smtClean="0"/>
              <a:t>394~</a:t>
            </a:r>
            <a:endParaRPr kumimoji="1" lang="ja-JP" altLang="en-US" dirty="0"/>
          </a:p>
        </p:txBody>
      </p:sp>
    </p:spTree>
    <p:extLst>
      <p:ext uri="{BB962C8B-B14F-4D97-AF65-F5344CB8AC3E}">
        <p14:creationId xmlns:p14="http://schemas.microsoft.com/office/powerpoint/2010/main" val="660566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0515600" cy="1325563"/>
          </a:xfrm>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15.1.5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キーストロークログ</a:t>
            </a:r>
            <a:endParaRPr kumimoji="1" lang="ja-JP" altLang="en-US" dirty="0"/>
          </a:p>
        </p:txBody>
      </p:sp>
      <p:sp>
        <p:nvSpPr>
          <p:cNvPr id="3" name="コンテンツ プレースホルダー 2"/>
          <p:cNvSpPr>
            <a:spLocks noGrp="1"/>
          </p:cNvSpPr>
          <p:nvPr>
            <p:ph idx="1"/>
          </p:nvPr>
        </p:nvSpPr>
        <p:spPr>
          <a:xfrm>
            <a:off x="838200" y="1394691"/>
            <a:ext cx="10515600" cy="5326784"/>
          </a:xfrm>
        </p:spPr>
        <p:txBody>
          <a:bodyPr/>
          <a:lstStyle/>
          <a:p>
            <a:r>
              <a:rPr kumimoji="1" lang="ja-JP" altLang="en-US" dirty="0" smtClean="0"/>
              <a:t>攻撃者の行動のキャプチャ </a:t>
            </a:r>
            <a:r>
              <a:rPr kumimoji="1" lang="en-US" altLang="ja-JP" dirty="0" smtClean="0"/>
              <a:t>(</a:t>
            </a:r>
            <a:r>
              <a:rPr kumimoji="1" lang="ja-JP" altLang="en-US" dirty="0" smtClean="0"/>
              <a:t>重要</a:t>
            </a:r>
            <a:r>
              <a:rPr lang="en-US" altLang="ja-JP" dirty="0" smtClean="0"/>
              <a:t>!</a:t>
            </a:r>
            <a:r>
              <a:rPr kumimoji="1" lang="en-US" altLang="ja-JP" dirty="0" smtClean="0"/>
              <a:t>)</a:t>
            </a:r>
          </a:p>
          <a:p>
            <a:r>
              <a:rPr kumimoji="1" lang="ja-JP" altLang="en-US" dirty="0" smtClean="0"/>
              <a:t>侵入のためになにを、侵入してからなにをしているか</a:t>
            </a:r>
            <a:r>
              <a:rPr kumimoji="1" lang="en-US" altLang="ja-JP" dirty="0" smtClean="0"/>
              <a:t>…</a:t>
            </a:r>
            <a:r>
              <a:rPr kumimoji="1" lang="ja-JP" altLang="en-US" dirty="0" smtClean="0"/>
              <a:t>をキーストロークから見る</a:t>
            </a:r>
            <a:endParaRPr kumimoji="1" lang="en-US" altLang="ja-JP" dirty="0" smtClean="0"/>
          </a:p>
          <a:p>
            <a:r>
              <a:rPr kumimoji="1" lang="en-US" altLang="ja-JP" dirty="0" err="1" smtClean="0"/>
              <a:t>Sebek</a:t>
            </a:r>
            <a:r>
              <a:rPr kumimoji="1" lang="ja-JP" altLang="en-US" dirty="0" smtClean="0"/>
              <a:t>を用いてキーロギングし、データを</a:t>
            </a:r>
            <a:r>
              <a:rPr kumimoji="1" lang="en-US" altLang="ja-JP" dirty="0" smtClean="0"/>
              <a:t>MySQL</a:t>
            </a:r>
            <a:r>
              <a:rPr kumimoji="1" lang="ja-JP" altLang="en-US" dirty="0" smtClean="0"/>
              <a:t>へ保存</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lang="ja-JP" altLang="en-US" dirty="0"/>
              <a:t>データベース</a:t>
            </a:r>
            <a:r>
              <a:rPr lang="ja-JP" altLang="en-US" dirty="0" smtClean="0"/>
              <a:t>は、</a:t>
            </a:r>
            <a:r>
              <a:rPr lang="en-US" altLang="ja-JP" dirty="0" err="1" smtClean="0"/>
              <a:t>SebekWeb</a:t>
            </a:r>
            <a:r>
              <a:rPr lang="ja-JP" altLang="en-US" dirty="0" smtClean="0"/>
              <a:t>でブラウズできた。</a:t>
            </a:r>
            <a:endParaRPr lang="en-US" altLang="ja-JP" dirty="0" smtClean="0"/>
          </a:p>
          <a:p>
            <a:r>
              <a:rPr kumimoji="1" lang="ja-JP" altLang="en-US" dirty="0"/>
              <a:t>また</a:t>
            </a:r>
            <a:r>
              <a:rPr kumimoji="1" lang="ja-JP" altLang="en-US" dirty="0" smtClean="0"/>
              <a:t>、</a:t>
            </a:r>
            <a:r>
              <a:rPr kumimoji="1" lang="en-US" altLang="ja-JP" dirty="0" smtClean="0"/>
              <a:t>Web</a:t>
            </a:r>
            <a:r>
              <a:rPr kumimoji="1" lang="ja-JP" altLang="en-US" dirty="0" smtClean="0"/>
              <a:t>ベースの分析インターフェースも備わっていた。</a:t>
            </a:r>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25</a:t>
            </a:fld>
            <a:endParaRPr kumimoji="1" lang="ja-JP" altLang="en-US"/>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1418" y="3260082"/>
            <a:ext cx="3318073" cy="1866416"/>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2473" y="3260083"/>
            <a:ext cx="3318073" cy="1866416"/>
          </a:xfrm>
          <a:prstGeom prst="rect">
            <a:avLst/>
          </a:prstGeom>
        </p:spPr>
      </p:pic>
      <p:sp>
        <p:nvSpPr>
          <p:cNvPr id="8" name="テキスト ボックス 7"/>
          <p:cNvSpPr txBox="1"/>
          <p:nvPr/>
        </p:nvSpPr>
        <p:spPr>
          <a:xfrm>
            <a:off x="10945091" y="0"/>
            <a:ext cx="1246909" cy="369332"/>
          </a:xfrm>
          <a:prstGeom prst="rect">
            <a:avLst/>
          </a:prstGeom>
          <a:noFill/>
        </p:spPr>
        <p:txBody>
          <a:bodyPr wrap="square" rtlCol="0">
            <a:spAutoFit/>
          </a:bodyPr>
          <a:lstStyle/>
          <a:p>
            <a:r>
              <a:rPr kumimoji="1" lang="en-US" altLang="ja-JP" dirty="0" smtClean="0"/>
              <a:t>395~396</a:t>
            </a:r>
            <a:endParaRPr kumimoji="1" lang="ja-JP" altLang="en-US" dirty="0"/>
          </a:p>
        </p:txBody>
      </p:sp>
    </p:spTree>
    <p:extLst>
      <p:ext uri="{BB962C8B-B14F-4D97-AF65-F5344CB8AC3E}">
        <p14:creationId xmlns:p14="http://schemas.microsoft.com/office/powerpoint/2010/main" val="1924070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15.1.6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データ集中化まとめ</a:t>
            </a:r>
            <a:endParaRPr kumimoji="1" lang="ja-JP" altLang="en-US" dirty="0"/>
          </a:p>
        </p:txBody>
      </p:sp>
      <p:sp>
        <p:nvSpPr>
          <p:cNvPr id="3" name="コンテンツ プレースホルダー 2"/>
          <p:cNvSpPr>
            <a:spLocks noGrp="1"/>
          </p:cNvSpPr>
          <p:nvPr>
            <p:ph idx="1"/>
          </p:nvPr>
        </p:nvSpPr>
        <p:spPr>
          <a:xfrm>
            <a:off x="838200" y="1603952"/>
            <a:ext cx="10515600" cy="5032375"/>
          </a:xfrm>
        </p:spPr>
        <p:txBody>
          <a:bodyPr/>
          <a:lstStyle/>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ファイアウォールログ</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ログ</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tcpdump</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ログ</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システムログ</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キーストロークログ</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cs typeface="メイリオ" panose="020B0604030504040204" pitchFamily="50" charset="-128"/>
              </a:rPr>
              <a:t>これら</a:t>
            </a:r>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を記録できる環境を整えた。</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情報を一元ブラウジングしたい。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難しくはないが、時間がかかる場合がある。</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データ</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を有効利用したい。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データの相互関連付けで、攻撃の最中に何があったのかをより詳細に分析できる。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そのために、</a:t>
            </a:r>
            <a:r>
              <a:rPr kumimoji="1" lang="en-US" altLang="ja-JP" b="1" dirty="0" err="1" smtClean="0">
                <a:latin typeface="メイリオ" panose="020B0604030504040204" pitchFamily="50" charset="-128"/>
                <a:ea typeface="メイリオ" panose="020B0604030504040204" pitchFamily="50" charset="-128"/>
                <a:cs typeface="メイリオ" panose="020B0604030504040204" pitchFamily="50" charset="-128"/>
              </a:rPr>
              <a:t>Honeynet</a:t>
            </a:r>
            <a:r>
              <a:rPr kumimoji="1"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 Security Console</a:t>
            </a: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を作成した。</a:t>
            </a:r>
            <a:endPar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26</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398</a:t>
            </a:r>
            <a:endParaRPr kumimoji="1" lang="ja-JP" altLang="en-US" dirty="0"/>
          </a:p>
        </p:txBody>
      </p:sp>
    </p:spTree>
    <p:extLst>
      <p:ext uri="{BB962C8B-B14F-4D97-AF65-F5344CB8AC3E}">
        <p14:creationId xmlns:p14="http://schemas.microsoft.com/office/powerpoint/2010/main" val="2779355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15.2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Honeynet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Security Console</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データベースが中央に保持された？</a:t>
            </a:r>
            <a:endParaRPr lang="en-US" altLang="ja-JP" dirty="0" smtClean="0"/>
          </a:p>
          <a:p>
            <a:r>
              <a:rPr lang="ja-JP" altLang="en-US" dirty="0" smtClean="0"/>
              <a:t>データから出来事を見極めるためには、適切なツールと知識も必要</a:t>
            </a:r>
            <a:endParaRPr lang="en-US" altLang="ja-JP" dirty="0"/>
          </a:p>
          <a:p>
            <a:r>
              <a:rPr lang="en-US" altLang="ja-JP" dirty="0" smtClean="0"/>
              <a:t>HSC(</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Honeynet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Security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Console</a:t>
            </a:r>
            <a:r>
              <a:rPr lang="en-US" altLang="ja-JP" dirty="0" smtClean="0"/>
              <a:t>)</a:t>
            </a:r>
            <a:r>
              <a:rPr lang="ja-JP" altLang="en-US" dirty="0" smtClean="0"/>
              <a:t>を使って必要な作業を実行</a:t>
            </a:r>
            <a:endParaRPr lang="en-US" altLang="ja-JP" dirty="0" smtClean="0"/>
          </a:p>
          <a:p>
            <a:endParaRPr lang="en-US" altLang="ja-JP" dirty="0"/>
          </a:p>
          <a:p>
            <a:r>
              <a:rPr lang="ja-JP" altLang="en-US" dirty="0" smtClean="0"/>
              <a:t>下記リンクでツール公開中</a:t>
            </a:r>
            <a:r>
              <a:rPr lang="ja-JP" altLang="en-US" dirty="0"/>
              <a:t>！</a:t>
            </a:r>
            <a:r>
              <a:rPr lang="en-US" altLang="ja-JP" dirty="0" smtClean="0"/>
              <a:t>(</a:t>
            </a:r>
            <a:r>
              <a:rPr lang="ja-JP" altLang="en-US" dirty="0" smtClean="0"/>
              <a:t>公開してない！</a:t>
            </a:r>
            <a:r>
              <a:rPr lang="en-US" altLang="ja-JP" dirty="0" smtClean="0"/>
              <a:t>)</a:t>
            </a:r>
          </a:p>
          <a:p>
            <a:pPr marL="0" indent="0">
              <a:buNone/>
            </a:pPr>
            <a:r>
              <a:rPr lang="en-US" altLang="ja-JP" dirty="0" smtClean="0"/>
              <a:t>[http</a:t>
            </a:r>
            <a:r>
              <a:rPr lang="en-US" altLang="ja-JP" dirty="0"/>
              <a:t>://</a:t>
            </a:r>
            <a:r>
              <a:rPr lang="en-US" altLang="ja-JP" dirty="0" smtClean="0"/>
              <a:t>www.activeworx.org/hsc](</a:t>
            </a:r>
            <a:r>
              <a:rPr lang="ja-JP" altLang="en-US" b="1" dirty="0" smtClean="0"/>
              <a:t>ドメイン売出し中！</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27</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398</a:t>
            </a:r>
            <a:endParaRPr kumimoji="1" lang="ja-JP" altLang="en-US" dirty="0"/>
          </a:p>
        </p:txBody>
      </p:sp>
    </p:spTree>
    <p:extLst>
      <p:ext uri="{BB962C8B-B14F-4D97-AF65-F5344CB8AC3E}">
        <p14:creationId xmlns:p14="http://schemas.microsoft.com/office/powerpoint/2010/main" val="1345790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15.2.1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Honeynet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Security Console</a:t>
            </a:r>
            <a:endParaRPr kumimoji="1" lang="ja-JP" altLang="en-US" dirty="0"/>
          </a:p>
        </p:txBody>
      </p:sp>
      <p:sp>
        <p:nvSpPr>
          <p:cNvPr id="3" name="コンテンツ プレースホルダー 2"/>
          <p:cNvSpPr>
            <a:spLocks noGrp="1"/>
          </p:cNvSpPr>
          <p:nvPr>
            <p:ph idx="1"/>
          </p:nvPr>
        </p:nvSpPr>
        <p:spPr/>
        <p:txBody>
          <a:bodyPr/>
          <a:lstStyle/>
          <a:p>
            <a:r>
              <a:rPr lang="en-US" altLang="ja-JP" dirty="0"/>
              <a:t>Windows</a:t>
            </a:r>
            <a:r>
              <a:rPr lang="ja-JP" altLang="en-US" dirty="0" smtClean="0"/>
              <a:t>アプリケーション</a:t>
            </a:r>
            <a:endParaRPr kumimoji="1" lang="en-US" altLang="ja-JP" dirty="0" smtClean="0"/>
          </a:p>
          <a:p>
            <a:r>
              <a:rPr kumimoji="1" lang="ja-JP" altLang="en-US" dirty="0" smtClean="0"/>
              <a:t>ログから、関連付け、集中化されたビューを作る</a:t>
            </a:r>
            <a:endParaRPr kumimoji="1" lang="en-US" altLang="ja-JP" dirty="0" smtClean="0"/>
          </a:p>
          <a:p>
            <a:pPr lvl="1"/>
            <a:r>
              <a:rPr kumimoji="1" lang="en-US" altLang="ja-JP" dirty="0" smtClean="0"/>
              <a:t>Snort IDS </a:t>
            </a:r>
            <a:r>
              <a:rPr lang="ja-JP" altLang="en-US" dirty="0" smtClean="0"/>
              <a:t>ログ</a:t>
            </a:r>
            <a:endParaRPr kumimoji="1" lang="en-US" altLang="ja-JP" dirty="0" smtClean="0"/>
          </a:p>
          <a:p>
            <a:pPr lvl="1"/>
            <a:r>
              <a:rPr lang="en-US" altLang="ja-JP" dirty="0" smtClean="0"/>
              <a:t>syslog </a:t>
            </a:r>
            <a:r>
              <a:rPr lang="ja-JP" altLang="en-US" dirty="0" smtClean="0"/>
              <a:t>ログ</a:t>
            </a:r>
            <a:endParaRPr lang="en-US" altLang="ja-JP" dirty="0" smtClean="0"/>
          </a:p>
          <a:p>
            <a:pPr lvl="1"/>
            <a:r>
              <a:rPr lang="ja-JP" altLang="en-US" dirty="0" smtClean="0"/>
              <a:t>ファイアウォールログ</a:t>
            </a:r>
            <a:endParaRPr lang="en-US" altLang="ja-JP" dirty="0"/>
          </a:p>
          <a:p>
            <a:pPr lvl="1"/>
            <a:r>
              <a:rPr kumimoji="1" lang="en-US" altLang="ja-JP" dirty="0" err="1" smtClean="0"/>
              <a:t>Sebek</a:t>
            </a:r>
            <a:r>
              <a:rPr kumimoji="1" lang="en-US" altLang="ja-JP" dirty="0" smtClean="0"/>
              <a:t> </a:t>
            </a:r>
            <a:r>
              <a:rPr lang="ja-JP" altLang="en-US" dirty="0" smtClean="0"/>
              <a:t>ログ</a:t>
            </a:r>
            <a:endParaRPr kumimoji="1" lang="en-US" altLang="ja-JP" dirty="0" smtClean="0"/>
          </a:p>
          <a:p>
            <a:pPr lvl="1"/>
            <a:r>
              <a:rPr lang="en-US" altLang="ja-JP" dirty="0" err="1" smtClean="0"/>
              <a:t>tcpdump</a:t>
            </a:r>
            <a:r>
              <a:rPr lang="en-US" altLang="ja-JP" dirty="0" smtClean="0"/>
              <a:t> </a:t>
            </a:r>
            <a:r>
              <a:rPr lang="ja-JP" altLang="en-US" dirty="0" smtClean="0"/>
              <a:t>ログ</a:t>
            </a:r>
            <a:endParaRPr kumimoji="1" lang="en-US" altLang="ja-JP" dirty="0" smtClean="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28</a:t>
            </a:fld>
            <a:endParaRPr kumimoji="1" lang="ja-JP" altLang="en-US"/>
          </a:p>
        </p:txBody>
      </p:sp>
      <p:sp>
        <p:nvSpPr>
          <p:cNvPr id="6" name="テキスト ボックス 5"/>
          <p:cNvSpPr txBox="1"/>
          <p:nvPr/>
        </p:nvSpPr>
        <p:spPr>
          <a:xfrm>
            <a:off x="10945091" y="0"/>
            <a:ext cx="1246909" cy="369332"/>
          </a:xfrm>
          <a:prstGeom prst="rect">
            <a:avLst/>
          </a:prstGeom>
          <a:noFill/>
        </p:spPr>
        <p:txBody>
          <a:bodyPr wrap="square" rtlCol="0">
            <a:spAutoFit/>
          </a:bodyPr>
          <a:lstStyle/>
          <a:p>
            <a:r>
              <a:rPr kumimoji="1" lang="en-US" altLang="ja-JP" dirty="0" smtClean="0"/>
              <a:t>398</a:t>
            </a:r>
            <a:endParaRPr kumimoji="1" lang="ja-JP" altLang="en-US" dirty="0"/>
          </a:p>
        </p:txBody>
      </p:sp>
    </p:spTree>
    <p:extLst>
      <p:ext uri="{BB962C8B-B14F-4D97-AF65-F5344CB8AC3E}">
        <p14:creationId xmlns:p14="http://schemas.microsoft.com/office/powerpoint/2010/main" val="1323997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15.2.2</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データ関連付けの例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すべてを集中化するのは作業が大変な場合があるが、達成には大きな価値がついてくる。</a:t>
            </a:r>
            <a:endParaRPr kumimoji="1" lang="en-US" altLang="ja-JP" dirty="0" smtClean="0"/>
          </a:p>
          <a:p>
            <a:r>
              <a:rPr kumimoji="1" lang="ja-JP" altLang="en-US" dirty="0" smtClean="0"/>
              <a:t>例として、</a:t>
            </a:r>
            <a:r>
              <a:rPr kumimoji="1" lang="en-US" altLang="ja-JP" dirty="0" smtClean="0"/>
              <a:t>Apache</a:t>
            </a:r>
            <a:r>
              <a:rPr kumimoji="1" lang="ja-JP" altLang="en-US" dirty="0" smtClean="0"/>
              <a:t>サーバに対する攻撃について吟味する</a:t>
            </a:r>
            <a:endParaRPr kumimoji="1" lang="en-US" altLang="ja-JP" dirty="0" smtClean="0"/>
          </a:p>
          <a:p>
            <a:pPr lvl="1"/>
            <a:r>
              <a:rPr lang="en-US" altLang="ja-JP" dirty="0" smtClean="0"/>
              <a:t>HTTPS, port433</a:t>
            </a:r>
          </a:p>
          <a:p>
            <a:r>
              <a:rPr lang="en-US" altLang="ja-JP" dirty="0" smtClean="0"/>
              <a:t> </a:t>
            </a:r>
            <a:r>
              <a:rPr lang="ja-JP" altLang="en-US" dirty="0" smtClean="0"/>
              <a:t>被攻撃時点で脆弱性は既知</a:t>
            </a:r>
            <a:endParaRPr lang="en-US" altLang="ja-JP" dirty="0" smtClean="0"/>
          </a:p>
          <a:p>
            <a:r>
              <a:rPr kumimoji="1" lang="ja-JP" altLang="en-US" dirty="0" smtClean="0"/>
              <a:t>しかし、「本当に」なにが</a:t>
            </a:r>
            <a:endParaRPr kumimoji="1" lang="en-US" altLang="ja-JP" dirty="0" smtClean="0"/>
          </a:p>
          <a:p>
            <a:pPr marL="0" indent="0">
              <a:buNone/>
            </a:pPr>
            <a:r>
              <a:rPr lang="ja-JP" altLang="en-US" dirty="0"/>
              <a:t>起こったか</a:t>
            </a:r>
            <a:r>
              <a:rPr lang="ja-JP" altLang="en-US" dirty="0" smtClean="0"/>
              <a:t>はわからない。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29</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398</a:t>
            </a:r>
            <a:endParaRPr kumimoji="1" lang="ja-JP" altLang="en-US"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2860" y="3252254"/>
            <a:ext cx="5575685" cy="3136323"/>
          </a:xfrm>
          <a:prstGeom prst="rect">
            <a:avLst/>
          </a:prstGeom>
        </p:spPr>
      </p:pic>
    </p:spTree>
    <p:extLst>
      <p:ext uri="{BB962C8B-B14F-4D97-AF65-F5344CB8AC3E}">
        <p14:creationId xmlns:p14="http://schemas.microsoft.com/office/powerpoint/2010/main" val="310190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14.4.1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情報収集</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443346" y="1579418"/>
            <a:ext cx="6493164" cy="5181600"/>
          </a:xfrm>
        </p:spPr>
        <p:txBody>
          <a:bodyPr>
            <a:normAutofit fontScale="55000" lnSpcReduction="20000"/>
          </a:bodyPr>
          <a:lstStyle/>
          <a:p>
            <a:pPr marL="0" indent="0">
              <a:buNone/>
            </a:pPr>
            <a:r>
              <a:rPr kumimoji="1" lang="en-US" altLang="ja-JP" dirty="0" smtClean="0"/>
              <a:t>$ file the-binary</a:t>
            </a:r>
          </a:p>
          <a:p>
            <a:pPr marL="0" indent="0">
              <a:buNone/>
            </a:pPr>
            <a:r>
              <a:rPr lang="en-US" altLang="ja-JP" dirty="0" smtClean="0"/>
              <a:t>the-binary: ELF 32-bit LSB executable, Intel 80386,</a:t>
            </a:r>
          </a:p>
          <a:p>
            <a:pPr marL="0" indent="0">
              <a:buNone/>
            </a:pPr>
            <a:r>
              <a:rPr kumimoji="1" lang="en-US" altLang="ja-JP" dirty="0"/>
              <a:t>	</a:t>
            </a:r>
            <a:r>
              <a:rPr kumimoji="1" lang="en-US" altLang="ja-JP" dirty="0" smtClean="0"/>
              <a:t>	  version 1 (SYSV), statically linked, stripped</a:t>
            </a:r>
          </a:p>
          <a:p>
            <a:pPr marL="0" indent="0">
              <a:buNone/>
            </a:pPr>
            <a:r>
              <a:rPr lang="en-US" altLang="ja-JP" dirty="0" smtClean="0"/>
              <a:t>$ strings the-binary | more</a:t>
            </a:r>
          </a:p>
          <a:p>
            <a:pPr marL="0" indent="0">
              <a:buNone/>
            </a:pPr>
            <a:r>
              <a:rPr lang="ja-JP" altLang="en-US" dirty="0"/>
              <a:t>：</a:t>
            </a:r>
            <a:endParaRPr lang="en-US" altLang="ja-JP" dirty="0" smtClean="0"/>
          </a:p>
          <a:p>
            <a:pPr marL="0" indent="0">
              <a:buNone/>
            </a:pPr>
            <a:r>
              <a:rPr lang="en-US" altLang="ja-JP" dirty="0" smtClean="0"/>
              <a:t>@(#) The Linux C library 5.3.12</a:t>
            </a:r>
            <a:endParaRPr lang="ja-JP" altLang="en-US" dirty="0" smtClean="0"/>
          </a:p>
          <a:p>
            <a:pPr marL="0" indent="0">
              <a:buNone/>
            </a:pPr>
            <a:r>
              <a:rPr lang="ja-JP" altLang="en-US" dirty="0"/>
              <a:t>：</a:t>
            </a:r>
            <a:endParaRPr lang="en-US" altLang="ja-JP" dirty="0" smtClean="0"/>
          </a:p>
          <a:p>
            <a:pPr marL="0" indent="0">
              <a:buNone/>
            </a:pPr>
            <a:r>
              <a:rPr lang="en-US" altLang="ja-JP" dirty="0" smtClean="0"/>
              <a:t>$ </a:t>
            </a:r>
            <a:r>
              <a:rPr lang="en-US" altLang="ja-JP" dirty="0" err="1" smtClean="0"/>
              <a:t>strace</a:t>
            </a:r>
            <a:r>
              <a:rPr lang="en-US" altLang="ja-JP" dirty="0" smtClean="0"/>
              <a:t> the-binary</a:t>
            </a:r>
          </a:p>
          <a:p>
            <a:pPr marL="0" indent="0">
              <a:buNone/>
            </a:pPr>
            <a:r>
              <a:rPr lang="en-US" altLang="ja-JP" dirty="0" err="1" smtClean="0"/>
              <a:t>execve</a:t>
            </a:r>
            <a:r>
              <a:rPr lang="en-US" altLang="ja-JP" dirty="0" smtClean="0"/>
              <a:t>(“the-binary”, [“the-binary”], [/* 28 </a:t>
            </a:r>
            <a:r>
              <a:rPr lang="en-US" altLang="ja-JP" dirty="0" err="1" smtClean="0"/>
              <a:t>vars</a:t>
            </a:r>
            <a:r>
              <a:rPr lang="en-US" altLang="ja-JP" dirty="0" smtClean="0"/>
              <a:t> */]) </a:t>
            </a:r>
            <a:r>
              <a:rPr lang="ja-JP" altLang="en-US" dirty="0" smtClean="0"/>
              <a:t>	</a:t>
            </a:r>
            <a:r>
              <a:rPr lang="en-US" altLang="ja-JP" dirty="0" smtClean="0"/>
              <a:t>= 0</a:t>
            </a:r>
          </a:p>
          <a:p>
            <a:pPr marL="0" indent="0">
              <a:buNone/>
            </a:pPr>
            <a:r>
              <a:rPr lang="en-US" altLang="ja-JP" dirty="0" smtClean="0"/>
              <a:t>personality(PER</a:t>
            </a:r>
            <a:r>
              <a:rPr lang="en-US" altLang="ja-JP" dirty="0"/>
              <a:t>_</a:t>
            </a:r>
            <a:r>
              <a:rPr lang="en-US" altLang="ja-JP" dirty="0" smtClean="0"/>
              <a:t>LINUX)  		</a:t>
            </a:r>
            <a:r>
              <a:rPr lang="ja-JP" altLang="en-US" dirty="0" smtClean="0"/>
              <a:t>	</a:t>
            </a:r>
            <a:r>
              <a:rPr lang="en-US" altLang="ja-JP" dirty="0" smtClean="0"/>
              <a:t>= 0</a:t>
            </a:r>
          </a:p>
          <a:p>
            <a:pPr marL="0" indent="0">
              <a:buNone/>
            </a:pPr>
            <a:r>
              <a:rPr lang="en-US" altLang="ja-JP" dirty="0" err="1"/>
              <a:t>g</a:t>
            </a:r>
            <a:r>
              <a:rPr kumimoji="1" lang="en-US" altLang="ja-JP" dirty="0" err="1" smtClean="0"/>
              <a:t>eteuid</a:t>
            </a:r>
            <a:r>
              <a:rPr kumimoji="1" lang="en-US" altLang="ja-JP" dirty="0" smtClean="0"/>
              <a:t>()				= 1001</a:t>
            </a:r>
          </a:p>
          <a:p>
            <a:pPr marL="0" indent="0">
              <a:buNone/>
            </a:pPr>
            <a:r>
              <a:rPr lang="en-US" altLang="ja-JP" dirty="0" smtClean="0"/>
              <a:t>_exit(-1)</a:t>
            </a:r>
          </a:p>
          <a:p>
            <a:pPr marL="0" indent="0">
              <a:buNone/>
            </a:pPr>
            <a:r>
              <a:rPr kumimoji="1" lang="en-US" altLang="ja-JP" dirty="0" smtClean="0"/>
              <a:t>$ </a:t>
            </a:r>
            <a:r>
              <a:rPr kumimoji="1" lang="en-US" altLang="ja-JP" dirty="0" err="1" smtClean="0"/>
              <a:t>objdump</a:t>
            </a:r>
            <a:r>
              <a:rPr kumimoji="1" lang="en-US" altLang="ja-JP" dirty="0" smtClean="0"/>
              <a:t> –d the-binary</a:t>
            </a:r>
          </a:p>
          <a:p>
            <a:pPr marL="0" indent="0">
              <a:buNone/>
            </a:pPr>
            <a:r>
              <a:rPr lang="en-US" altLang="ja-JP" dirty="0" smtClean="0"/>
              <a:t>[ . . . ]</a:t>
            </a:r>
          </a:p>
          <a:p>
            <a:pPr marL="0" indent="0">
              <a:buNone/>
            </a:pPr>
            <a:r>
              <a:rPr kumimoji="1" lang="en-US" altLang="ja-JP" dirty="0" smtClean="0"/>
              <a:t>804828b:		push	$0x1</a:t>
            </a:r>
          </a:p>
          <a:p>
            <a:pPr marL="0" indent="0">
              <a:buNone/>
            </a:pPr>
            <a:r>
              <a:rPr lang="en-US" altLang="ja-JP" dirty="0" smtClean="0"/>
              <a:t>804828d:		push	$0x11</a:t>
            </a:r>
          </a:p>
          <a:p>
            <a:pPr marL="0" indent="0">
              <a:buNone/>
            </a:pPr>
            <a:r>
              <a:rPr lang="en-US" altLang="ja-JP" dirty="0" smtClean="0"/>
              <a:t>804828f:		call	0x80569bc</a:t>
            </a:r>
            <a:endParaRPr lang="en-US" altLang="ja-JP" dirty="0"/>
          </a:p>
          <a:p>
            <a:pPr marL="0" indent="0">
              <a:buNone/>
            </a:pPr>
            <a:r>
              <a:rPr lang="en-US" altLang="ja-JP" dirty="0" smtClean="0"/>
              <a:t>8048284:		add	$0x8,%esp</a:t>
            </a:r>
            <a:endParaRPr lang="en-US" altLang="ja-JP" dirty="0"/>
          </a:p>
          <a:p>
            <a:pPr marL="0" indent="0">
              <a:buNone/>
            </a:pPr>
            <a:endParaRPr lang="en-US" altLang="ja-JP" b="1" dirty="0"/>
          </a:p>
          <a:p>
            <a:pPr marL="0" indent="0">
              <a:buNone/>
            </a:pPr>
            <a:endParaRPr kumimoji="1" lang="en-US" altLang="ja-JP" dirty="0" smtClean="0"/>
          </a:p>
          <a:p>
            <a:pPr marL="0" indent="0">
              <a:buNone/>
            </a:pPr>
            <a:endParaRPr kumimoji="1" lang="ja-JP" altLang="en-US" dirty="0"/>
          </a:p>
        </p:txBody>
      </p:sp>
      <p:sp>
        <p:nvSpPr>
          <p:cNvPr id="4" name="コンテンツ プレースホルダー 2"/>
          <p:cNvSpPr txBox="1">
            <a:spLocks/>
          </p:cNvSpPr>
          <p:nvPr/>
        </p:nvSpPr>
        <p:spPr>
          <a:xfrm>
            <a:off x="6465455" y="1579418"/>
            <a:ext cx="5652655" cy="5181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smtClean="0"/>
              <a:t>ELF: UNIX</a:t>
            </a:r>
            <a:r>
              <a:rPr lang="ja-JP" altLang="en-US" dirty="0" smtClean="0"/>
              <a:t>で利用されるフォ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t>マット</a:t>
            </a:r>
            <a:endParaRPr lang="en-US" altLang="ja-JP" b="1" dirty="0" smtClean="0"/>
          </a:p>
          <a:p>
            <a:pPr marL="0" indent="0">
              <a:buFont typeface="Arial" panose="020B0604020202020204" pitchFamily="34" charset="0"/>
              <a:buNone/>
            </a:pPr>
            <a:r>
              <a:rPr lang="en-US" altLang="ja-JP" dirty="0" smtClean="0"/>
              <a:t>Intel 80386: i386…</a:t>
            </a:r>
            <a:r>
              <a:rPr lang="en-US" altLang="ja-JP" dirty="0" err="1" smtClean="0"/>
              <a:t>linux</a:t>
            </a:r>
            <a:r>
              <a:rPr lang="en-US" altLang="ja-JP" dirty="0" smtClean="0"/>
              <a:t>, *BSD</a:t>
            </a:r>
          </a:p>
          <a:p>
            <a:pPr marL="0" indent="0">
              <a:buNone/>
            </a:pPr>
            <a:r>
              <a:rPr lang="en-US" altLang="ja-JP" dirty="0"/>
              <a:t>statically </a:t>
            </a:r>
            <a:r>
              <a:rPr lang="en-US" altLang="ja-JP" dirty="0" smtClean="0"/>
              <a:t>linked: </a:t>
            </a:r>
            <a:r>
              <a:rPr lang="ja-JP" altLang="en-US" dirty="0" smtClean="0"/>
              <a:t>静的リンク</a:t>
            </a:r>
            <a:endParaRPr lang="en-US" altLang="ja-JP" dirty="0" smtClean="0"/>
          </a:p>
          <a:p>
            <a:pPr marL="0" indent="0">
              <a:buNone/>
            </a:pPr>
            <a:r>
              <a:rPr lang="en-US" altLang="ja-JP" dirty="0"/>
              <a:t>s</a:t>
            </a:r>
            <a:r>
              <a:rPr lang="en-US" altLang="ja-JP" dirty="0" smtClean="0"/>
              <a:t>tripped: </a:t>
            </a:r>
            <a:r>
              <a:rPr lang="ja-JP" altLang="en-US" dirty="0" smtClean="0"/>
              <a:t>シンボル削除済</a:t>
            </a:r>
            <a:endParaRPr lang="en-US" altLang="ja-JP" dirty="0" smtClean="0"/>
          </a:p>
          <a:p>
            <a:pPr marL="0" indent="0">
              <a:buFont typeface="Arial" panose="020B0604020202020204" pitchFamily="34" charset="0"/>
              <a:buNone/>
            </a:pPr>
            <a:endParaRPr lang="ja-JP" altLang="en-US" dirty="0" smtClean="0"/>
          </a:p>
          <a:p>
            <a:pPr marL="0" indent="0">
              <a:buNone/>
            </a:pPr>
            <a:r>
              <a:rPr lang="en-US" altLang="ja-JP" dirty="0" err="1" smtClean="0"/>
              <a:t>strace</a:t>
            </a:r>
            <a:r>
              <a:rPr lang="en-US" altLang="ja-JP" dirty="0" smtClean="0"/>
              <a:t>: </a:t>
            </a:r>
            <a:r>
              <a:rPr lang="ja-JP" altLang="en-US" dirty="0" smtClean="0"/>
              <a:t>呼び出されるシステムコ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t>ルをトレスする</a:t>
            </a:r>
          </a:p>
          <a:p>
            <a:pPr marL="0" indent="0">
              <a:buNone/>
            </a:pPr>
            <a:endParaRPr lang="ja-JP" altLang="en-US" dirty="0"/>
          </a:p>
          <a:p>
            <a:pPr marL="0" indent="0">
              <a:buNone/>
            </a:pPr>
            <a:r>
              <a:rPr lang="ja-JP" altLang="en-US" dirty="0" smtClean="0"/>
              <a:t> </a:t>
            </a:r>
            <a:endParaRPr lang="ja-JP" altLang="en-US" dirty="0"/>
          </a:p>
        </p:txBody>
      </p:sp>
      <p:sp>
        <p:nvSpPr>
          <p:cNvPr id="5" name="スライド番号プレースホルダー 4"/>
          <p:cNvSpPr>
            <a:spLocks noGrp="1"/>
          </p:cNvSpPr>
          <p:nvPr>
            <p:ph type="sldNum" sz="quarter" idx="12"/>
          </p:nvPr>
        </p:nvSpPr>
        <p:spPr/>
        <p:txBody>
          <a:bodyPr/>
          <a:lstStyle/>
          <a:p>
            <a:fld id="{E1BCA154-C647-48A6-8DCC-2E038C0F8086}" type="slidenum">
              <a:rPr kumimoji="1" lang="ja-JP" altLang="en-US" smtClean="0"/>
              <a:t>3</a:t>
            </a:fld>
            <a:endParaRPr kumimoji="1" lang="ja-JP" altLang="en-US"/>
          </a:p>
        </p:txBody>
      </p:sp>
      <p:sp>
        <p:nvSpPr>
          <p:cNvPr id="6" name="テキスト ボックス 5"/>
          <p:cNvSpPr txBox="1"/>
          <p:nvPr/>
        </p:nvSpPr>
        <p:spPr>
          <a:xfrm>
            <a:off x="10945091" y="0"/>
            <a:ext cx="1246909" cy="369332"/>
          </a:xfrm>
          <a:prstGeom prst="rect">
            <a:avLst/>
          </a:prstGeom>
          <a:noFill/>
        </p:spPr>
        <p:txBody>
          <a:bodyPr wrap="square" rtlCol="0">
            <a:spAutoFit/>
          </a:bodyPr>
          <a:lstStyle/>
          <a:p>
            <a:r>
              <a:rPr kumimoji="1" lang="en-US" altLang="ja-JP" dirty="0" smtClean="0"/>
              <a:t>375~</a:t>
            </a:r>
            <a:endParaRPr kumimoji="1" lang="ja-JP" altLang="en-US" dirty="0"/>
          </a:p>
        </p:txBody>
      </p:sp>
    </p:spTree>
    <p:extLst>
      <p:ext uri="{BB962C8B-B14F-4D97-AF65-F5344CB8AC3E}">
        <p14:creationId xmlns:p14="http://schemas.microsoft.com/office/powerpoint/2010/main" val="1669863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
            <a:ext cx="5382705" cy="518474"/>
          </a:xfrm>
        </p:spPr>
        <p:txBody>
          <a:bodyPr>
            <a:normAutofit/>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15.2.2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データ関連付けの例</a:t>
            </a:r>
            <a:endParaRPr kumimoji="1" lang="ja-JP" altLang="en-US" sz="2800" dirty="0"/>
          </a:p>
        </p:txBody>
      </p:sp>
      <p:sp>
        <p:nvSpPr>
          <p:cNvPr id="3" name="コンテンツ プレースホルダー 2"/>
          <p:cNvSpPr>
            <a:spLocks noGrp="1"/>
          </p:cNvSpPr>
          <p:nvPr>
            <p:ph idx="1"/>
          </p:nvPr>
        </p:nvSpPr>
        <p:spPr>
          <a:xfrm>
            <a:off x="838200" y="933254"/>
            <a:ext cx="10515600" cy="5243709"/>
          </a:xfrm>
        </p:spPr>
        <p:txBody>
          <a:bodyPr/>
          <a:lstStyle/>
          <a:p>
            <a:r>
              <a:rPr lang="en-US" altLang="ja-JP" dirty="0" smtClean="0"/>
              <a:t>HSC</a:t>
            </a:r>
            <a:r>
              <a:rPr lang="ja-JP" altLang="en-US" dirty="0" smtClean="0"/>
              <a:t>でイベントを調べると、ブラックハットが何を行ったのか、本当に侵入したのか、単に試しただけなのかなどが簡単にわかる。</a:t>
            </a:r>
            <a:endParaRPr lang="en-US" altLang="ja-JP" dirty="0" smtClean="0"/>
          </a:p>
          <a:p>
            <a:pPr lvl="1"/>
            <a:r>
              <a:rPr kumimoji="1" lang="ja-JP" altLang="en-US" dirty="0" smtClean="0"/>
              <a:t>アドレスやポート、</a:t>
            </a:r>
            <a:r>
              <a:rPr lang="ja-JP" altLang="en-US" dirty="0"/>
              <a:t>時間近似性からデータを</a:t>
            </a:r>
            <a:r>
              <a:rPr lang="ja-JP" altLang="en-US" dirty="0" smtClean="0"/>
              <a:t>関連付け</a:t>
            </a:r>
            <a:endParaRPr kumimoji="1" lang="en-US" altLang="ja-JP" dirty="0" smtClean="0"/>
          </a:p>
          <a:p>
            <a:pPr lvl="1"/>
            <a:r>
              <a:rPr lang="ja-JP" altLang="en-US" dirty="0"/>
              <a:t>デコードされたパケットの中身</a:t>
            </a:r>
            <a:r>
              <a:rPr lang="ja-JP" altLang="en-US" dirty="0" smtClean="0"/>
              <a:t>を調査</a:t>
            </a:r>
            <a:endParaRPr lang="en-US" altLang="ja-JP" dirty="0"/>
          </a:p>
          <a:p>
            <a:r>
              <a:rPr kumimoji="1" lang="ja-JP" altLang="en-US" dirty="0" smtClean="0"/>
              <a:t>正確とは限らないが、有用な情報</a:t>
            </a:r>
            <a:endParaRPr kumimoji="1" lang="en-US" altLang="ja-JP" dirty="0" smtClean="0"/>
          </a:p>
          <a:p>
            <a:endParaRPr lang="en-US" altLang="ja-JP" dirty="0"/>
          </a:p>
          <a:p>
            <a:r>
              <a:rPr kumimoji="1" lang="ja-JP" altLang="en-US" dirty="0" smtClean="0"/>
              <a:t>セッションの一部を見ると、</a:t>
            </a:r>
            <a:endParaRPr kumimoji="1" lang="en-US" altLang="ja-JP" dirty="0" smtClean="0"/>
          </a:p>
          <a:p>
            <a:pPr lvl="1"/>
            <a:r>
              <a:rPr lang="ja-JP" altLang="en-US" dirty="0" smtClean="0"/>
              <a:t>侵入  </a:t>
            </a:r>
            <a:r>
              <a:rPr lang="en-US" altLang="ja-JP" sz="1800" dirty="0" smtClean="0"/>
              <a:t>…</a:t>
            </a:r>
            <a:r>
              <a:rPr lang="ja-JP" altLang="en-US" sz="1800" dirty="0" err="1" smtClean="0"/>
              <a:t>だけで</a:t>
            </a:r>
            <a:r>
              <a:rPr lang="ja-JP" altLang="en-US" sz="1800" dirty="0" smtClean="0"/>
              <a:t>なく</a:t>
            </a:r>
            <a:endParaRPr lang="en-US" altLang="ja-JP" dirty="0"/>
          </a:p>
          <a:p>
            <a:pPr lvl="1"/>
            <a:r>
              <a:rPr kumimoji="1" lang="en-US" altLang="ja-JP" dirty="0" err="1" smtClean="0"/>
              <a:t>eggdrop</a:t>
            </a:r>
            <a:r>
              <a:rPr kumimoji="1" lang="en-US" altLang="ja-JP" dirty="0" smtClean="0"/>
              <a:t> IRC</a:t>
            </a:r>
            <a:r>
              <a:rPr kumimoji="1" lang="ja-JP" altLang="en-US" dirty="0" smtClean="0"/>
              <a:t>ボットのセットアップ</a:t>
            </a:r>
            <a:endParaRPr kumimoji="1" lang="en-US" altLang="ja-JP" dirty="0" smtClean="0"/>
          </a:p>
          <a:p>
            <a:r>
              <a:rPr lang="ja-JP" altLang="en-US" dirty="0" smtClean="0"/>
              <a:t>を行っていることがわかる。</a:t>
            </a:r>
            <a:endParaRPr lang="en-US" altLang="ja-JP" dirty="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30</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398</a:t>
            </a:r>
            <a:endParaRPr kumimoji="1" lang="ja-JP" altLang="en-US" dirty="0"/>
          </a:p>
        </p:txBody>
      </p:sp>
      <p:pic>
        <p:nvPicPr>
          <p:cNvPr id="7" name="図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7101" y="3362037"/>
            <a:ext cx="5323225" cy="2994314"/>
          </a:xfrm>
          <a:prstGeom prst="rect">
            <a:avLst/>
          </a:prstGeom>
        </p:spPr>
      </p:pic>
    </p:spTree>
    <p:extLst>
      <p:ext uri="{BB962C8B-B14F-4D97-AF65-F5344CB8AC3E}">
        <p14:creationId xmlns:p14="http://schemas.microsoft.com/office/powerpoint/2010/main" val="3924240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15.3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まとめ</a:t>
            </a:r>
            <a:endParaRPr kumimoji="1" lang="ja-JP" altLang="en-US" dirty="0"/>
          </a:p>
        </p:txBody>
      </p:sp>
      <p:sp>
        <p:nvSpPr>
          <p:cNvPr id="3" name="コンテンツ プレースホルダー 2"/>
          <p:cNvSpPr>
            <a:spLocks noGrp="1"/>
          </p:cNvSpPr>
          <p:nvPr>
            <p:ph idx="1"/>
          </p:nvPr>
        </p:nvSpPr>
        <p:spPr/>
        <p:txBody>
          <a:bodyPr/>
          <a:lstStyle/>
          <a:p>
            <a:r>
              <a:rPr lang="ja-JP" altLang="en-US" dirty="0"/>
              <a:t>データの集中化</a:t>
            </a:r>
            <a:r>
              <a:rPr lang="ja-JP" altLang="en-US" dirty="0" smtClean="0"/>
              <a:t>は難しくない。</a:t>
            </a:r>
            <a:endParaRPr lang="en-US" altLang="ja-JP" dirty="0" smtClean="0"/>
          </a:p>
          <a:p>
            <a:r>
              <a:rPr kumimoji="1" lang="ja-JP" altLang="en-US" dirty="0" smtClean="0"/>
              <a:t>データに価値をもたらす。</a:t>
            </a:r>
            <a:endParaRPr kumimoji="1" lang="en-US" altLang="ja-JP" dirty="0" smtClean="0"/>
          </a:p>
          <a:p>
            <a:r>
              <a:rPr lang="ja-JP" altLang="en-US" dirty="0"/>
              <a:t>特</a:t>
            </a:r>
            <a:r>
              <a:rPr lang="ja-JP" altLang="en-US" dirty="0" smtClean="0"/>
              <a:t>にデータベース化は価値が高くなる。</a:t>
            </a:r>
            <a:endParaRPr kumimoji="1" lang="en-US" altLang="ja-JP" dirty="0" smtClean="0"/>
          </a:p>
          <a:p>
            <a:r>
              <a:rPr lang="ja-JP" altLang="en-US" dirty="0" smtClean="0"/>
              <a:t>集中化とブラウジングの環境を整えるとイベントの標準化単純化につながる</a:t>
            </a:r>
            <a:r>
              <a:rPr lang="ja-JP" altLang="en-US" dirty="0" smtClean="0"/>
              <a:t>。</a:t>
            </a:r>
            <a:endParaRPr lang="en-US" altLang="ja-JP" dirty="0" smtClean="0"/>
          </a:p>
          <a:p>
            <a:r>
              <a:rPr lang="ja-JP" altLang="en-US" dirty="0" smtClean="0"/>
              <a:t>関連付けにより、より分析しやすくなる。</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31</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lang="en-US" altLang="ja-JP" dirty="0" smtClean="0"/>
              <a:t>401</a:t>
            </a:r>
            <a:endParaRPr kumimoji="1" lang="ja-JP" altLang="en-US" dirty="0"/>
          </a:p>
        </p:txBody>
      </p:sp>
    </p:spTree>
    <p:extLst>
      <p:ext uri="{BB962C8B-B14F-4D97-AF65-F5344CB8AC3E}">
        <p14:creationId xmlns:p14="http://schemas.microsoft.com/office/powerpoint/2010/main" val="1432741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16</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章 プロファイリング</a:t>
            </a:r>
            <a:endParaRPr kumimoji="1" lang="ja-JP" altLang="en-US" dirty="0"/>
          </a:p>
        </p:txBody>
      </p:sp>
      <p:sp>
        <p:nvSpPr>
          <p:cNvPr id="3" name="コンテンツ プレースホルダー 2"/>
          <p:cNvSpPr>
            <a:spLocks noGrp="1"/>
          </p:cNvSpPr>
          <p:nvPr>
            <p:ph idx="1"/>
          </p:nvPr>
        </p:nvSpPr>
        <p:spPr/>
        <p:txBody>
          <a:bodyPr/>
          <a:lstStyle/>
          <a:p>
            <a:r>
              <a:rPr lang="ja-JP" altLang="en-US" dirty="0"/>
              <a:t>敵</a:t>
            </a:r>
            <a:r>
              <a:rPr lang="ja-JP" altLang="en-US" dirty="0" smtClean="0"/>
              <a:t>を知る</a:t>
            </a:r>
            <a:r>
              <a:rPr lang="en-US" altLang="ja-JP" dirty="0" smtClean="0"/>
              <a:t>(Know your enemy)</a:t>
            </a:r>
          </a:p>
          <a:p>
            <a:r>
              <a:rPr lang="ja-JP" altLang="en-US" dirty="0"/>
              <a:t>これまで</a:t>
            </a:r>
            <a:r>
              <a:rPr lang="ja-JP" altLang="en-US" dirty="0" smtClean="0"/>
              <a:t>は戦略、技術、ツール、問題を扱った。</a:t>
            </a:r>
            <a:endParaRPr lang="en-US" altLang="ja-JP" dirty="0" smtClean="0"/>
          </a:p>
          <a:p>
            <a:r>
              <a:rPr kumimoji="1" lang="ja-JP" altLang="en-US" dirty="0" smtClean="0"/>
              <a:t>本章では思考、動機を取り上げる。</a:t>
            </a:r>
            <a:endParaRPr kumimoji="1" lang="en-US" altLang="ja-JP" dirty="0" smtClean="0"/>
          </a:p>
          <a:p>
            <a:r>
              <a:rPr kumimoji="1" lang="ja-JP" altLang="en-US" dirty="0" smtClean="0"/>
              <a:t>技術などと同じように重要。</a:t>
            </a:r>
            <a:endParaRPr kumimoji="1" lang="en-US" altLang="ja-JP" dirty="0" smtClean="0"/>
          </a:p>
          <a:p>
            <a:endParaRPr lang="en-US" altLang="ja-JP" dirty="0"/>
          </a:p>
          <a:p>
            <a:pPr marL="0" indent="0">
              <a:buNone/>
            </a:pPr>
            <a:r>
              <a:rPr kumimoji="1" lang="ja-JP" altLang="en-US" dirty="0" smtClean="0"/>
              <a:t>セキュリティが破られるとどうなるのかを考えると</a:t>
            </a:r>
            <a:r>
              <a:rPr kumimoji="1" lang="en-US" altLang="ja-JP" dirty="0" smtClean="0"/>
              <a:t>……</a:t>
            </a:r>
          </a:p>
          <a:p>
            <a:pPr lvl="1"/>
            <a:r>
              <a:rPr lang="ja-JP" altLang="en-US" dirty="0" smtClean="0"/>
              <a:t>受注生産個人商店→しょぼそう</a:t>
            </a:r>
            <a:endParaRPr lang="en-US" altLang="ja-JP" dirty="0" smtClean="0"/>
          </a:p>
          <a:p>
            <a:pPr lvl="1"/>
            <a:r>
              <a:rPr lang="ja-JP" altLang="en-US" dirty="0" smtClean="0"/>
              <a:t>政府、軍→やばそう</a:t>
            </a:r>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32</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lang="en-US" altLang="ja-JP" dirty="0" smtClean="0"/>
              <a:t>405</a:t>
            </a:r>
            <a:endParaRPr kumimoji="1" lang="ja-JP" altLang="en-US" dirty="0"/>
          </a:p>
        </p:txBody>
      </p:sp>
    </p:spTree>
    <p:extLst>
      <p:ext uri="{BB962C8B-B14F-4D97-AF65-F5344CB8AC3E}">
        <p14:creationId xmlns:p14="http://schemas.microsoft.com/office/powerpoint/2010/main" val="3025348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1818" y="365125"/>
            <a:ext cx="11222182" cy="1325563"/>
          </a:xfrm>
        </p:spPr>
        <p:txBody>
          <a:bodyPr>
            <a:norm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16.1 [</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ホワイト</a:t>
            </a:r>
            <a:r>
              <a:rPr lang="en-US" altLang="ja-JP" sz="3600" dirty="0"/>
              <a:t>|</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ブラック</a:t>
            </a:r>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ハット</a:t>
            </a:r>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集団</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の社会学的分析</a:t>
            </a:r>
            <a:endParaRPr kumimoji="1" lang="ja-JP" altLang="en-US" sz="3600" b="1" dirty="0"/>
          </a:p>
        </p:txBody>
      </p:sp>
      <p:sp>
        <p:nvSpPr>
          <p:cNvPr id="3" name="コンテンツ プレースホルダー 2"/>
          <p:cNvSpPr>
            <a:spLocks noGrp="1"/>
          </p:cNvSpPr>
          <p:nvPr>
            <p:ph idx="1"/>
          </p:nvPr>
        </p:nvSpPr>
        <p:spPr/>
        <p:txBody>
          <a:bodyPr/>
          <a:lstStyle/>
          <a:p>
            <a:r>
              <a:rPr kumimoji="1" lang="ja-JP" altLang="en-US" dirty="0" smtClean="0"/>
              <a:t>今までは専門的な内容に焦点を当てていた。</a:t>
            </a:r>
            <a:endParaRPr kumimoji="1" lang="en-US" altLang="ja-JP" dirty="0" smtClean="0"/>
          </a:p>
          <a:p>
            <a:r>
              <a:rPr lang="ja-JP" altLang="en-US" dirty="0" smtClean="0"/>
              <a:t>本節では、彼らの社会を形成している構成員に焦点を当てる。</a:t>
            </a:r>
            <a:endParaRPr kumimoji="1" lang="en-US" altLang="ja-JP" dirty="0" smtClean="0"/>
          </a:p>
          <a:p>
            <a:r>
              <a:rPr lang="ja-JP" altLang="en-US" dirty="0"/>
              <a:t>彼らはどのように社会形成しているのか？</a:t>
            </a:r>
            <a:endParaRPr lang="en-US" altLang="ja-JP" dirty="0"/>
          </a:p>
          <a:p>
            <a:pPr lvl="1"/>
            <a:r>
              <a:rPr kumimoji="1" lang="ja-JP" altLang="en-US" dirty="0" smtClean="0"/>
              <a:t>集団の存在意義</a:t>
            </a:r>
            <a:endParaRPr kumimoji="1" lang="en-US" altLang="ja-JP" dirty="0" smtClean="0"/>
          </a:p>
          <a:p>
            <a:pPr lvl="1"/>
            <a:r>
              <a:rPr kumimoji="1" lang="ja-JP" altLang="en-US" dirty="0" smtClean="0"/>
              <a:t>個人、グループの動機</a:t>
            </a:r>
            <a:endParaRPr kumimoji="1" lang="en-US" altLang="ja-JP" dirty="0" smtClean="0"/>
          </a:p>
          <a:p>
            <a:r>
              <a:rPr lang="ja-JP" altLang="en-US" dirty="0" smtClean="0"/>
              <a:t>社会構造を理解し、構成員の振る舞いや行動を形成する大局的力について仮説を作る。</a:t>
            </a:r>
            <a:endParaRPr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33</a:t>
            </a:fld>
            <a:endParaRPr kumimoji="1" lang="ja-JP" altLang="en-US"/>
          </a:p>
        </p:txBody>
      </p:sp>
      <p:sp>
        <p:nvSpPr>
          <p:cNvPr id="6" name="テキスト ボックス 5"/>
          <p:cNvSpPr txBox="1"/>
          <p:nvPr/>
        </p:nvSpPr>
        <p:spPr>
          <a:xfrm>
            <a:off x="10945091" y="0"/>
            <a:ext cx="1246909" cy="369332"/>
          </a:xfrm>
          <a:prstGeom prst="rect">
            <a:avLst/>
          </a:prstGeom>
          <a:noFill/>
        </p:spPr>
        <p:txBody>
          <a:bodyPr wrap="square" rtlCol="0">
            <a:spAutoFit/>
          </a:bodyPr>
          <a:lstStyle/>
          <a:p>
            <a:r>
              <a:rPr lang="en-US" altLang="ja-JP" dirty="0" smtClean="0"/>
              <a:t>406</a:t>
            </a:r>
            <a:endParaRPr kumimoji="1" lang="ja-JP" altLang="en-US" dirty="0"/>
          </a:p>
        </p:txBody>
      </p:sp>
    </p:spTree>
    <p:extLst>
      <p:ext uri="{BB962C8B-B14F-4D97-AF65-F5344CB8AC3E}">
        <p14:creationId xmlns:p14="http://schemas.microsoft.com/office/powerpoint/2010/main" val="3769642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127" y="365125"/>
            <a:ext cx="11998037" cy="1325563"/>
          </a:xfrm>
        </p:spPr>
        <p:txBody>
          <a:bodyPr>
            <a:norm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16.1.1 </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ハッカー、クラッカー、ブラックハット、</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ホワイトハット</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、アイデンティティクライシスと呼び名の力</a:t>
            </a:r>
            <a:endParaRPr kumimoji="1" lang="ja-JP" altLang="en-US" sz="3600" b="1" dirty="0"/>
          </a:p>
        </p:txBody>
      </p:sp>
      <p:sp>
        <p:nvSpPr>
          <p:cNvPr id="3" name="コンテンツ プレースホルダー 2"/>
          <p:cNvSpPr>
            <a:spLocks noGrp="1"/>
          </p:cNvSpPr>
          <p:nvPr>
            <p:ph idx="1"/>
          </p:nvPr>
        </p:nvSpPr>
        <p:spPr>
          <a:xfrm>
            <a:off x="838200" y="1825625"/>
            <a:ext cx="10515600" cy="4895850"/>
          </a:xfrm>
        </p:spPr>
        <p:txBody>
          <a:bodyPr>
            <a:normAutofit fontScale="85000" lnSpcReduction="20000"/>
          </a:bodyPr>
          <a:lstStyle/>
          <a:p>
            <a:r>
              <a:rPr lang="ja-JP" altLang="en-US" dirty="0"/>
              <a:t>ハッカー</a:t>
            </a:r>
            <a:r>
              <a:rPr lang="ja-JP" altLang="en-US" dirty="0" smtClean="0"/>
              <a:t>に身分証はなく、それを名乗るわけにも行かない。</a:t>
            </a:r>
            <a:endParaRPr lang="en-US" altLang="ja-JP" dirty="0" smtClean="0"/>
          </a:p>
          <a:p>
            <a:r>
              <a:rPr kumimoji="1" lang="en-US" altLang="ja-JP" dirty="0" smtClean="0"/>
              <a:t>(</a:t>
            </a:r>
            <a:r>
              <a:rPr kumimoji="1" lang="ja-JP" altLang="en-US" dirty="0" smtClean="0"/>
              <a:t>ホワイトハット、ブラックハットなどの</a:t>
            </a:r>
            <a:r>
              <a:rPr kumimoji="1" lang="en-US" altLang="ja-JP" dirty="0" smtClean="0"/>
              <a:t>)</a:t>
            </a:r>
            <a:r>
              <a:rPr kumimoji="1" lang="ja-JP" altLang="en-US" dirty="0" smtClean="0"/>
              <a:t>アイデンティティを自らにつける際の、ある種の努力も徒労になる。</a:t>
            </a:r>
            <a:endParaRPr kumimoji="1" lang="en-US" altLang="ja-JP" dirty="0" smtClean="0"/>
          </a:p>
          <a:p>
            <a:endParaRPr kumimoji="1" lang="en-US" altLang="ja-JP" dirty="0" smtClean="0"/>
          </a:p>
          <a:p>
            <a:r>
              <a:rPr lang="ja-JP" altLang="en-US" dirty="0"/>
              <a:t>ハッカーと</a:t>
            </a:r>
            <a:r>
              <a:rPr lang="ja-JP" altLang="en-US" dirty="0" smtClean="0"/>
              <a:t>はそもそもコンピュータを使う集団を指していた？</a:t>
            </a:r>
            <a:endParaRPr lang="en-US" altLang="ja-JP" dirty="0" smtClean="0"/>
          </a:p>
          <a:p>
            <a:r>
              <a:rPr lang="en-US" altLang="ja-JP" dirty="0" smtClean="0"/>
              <a:t>hacker</a:t>
            </a:r>
          </a:p>
          <a:p>
            <a:pPr marL="457200" lvl="1" indent="0">
              <a:buNone/>
            </a:pPr>
            <a:r>
              <a:rPr lang="en-US" altLang="ja-JP" dirty="0" smtClean="0"/>
              <a:t>n.   </a:t>
            </a:r>
            <a:r>
              <a:rPr lang="ja-JP" altLang="en-US" dirty="0" smtClean="0"/>
              <a:t>斧を使用して家具を作る人</a:t>
            </a:r>
            <a:endParaRPr lang="en-US" altLang="ja-JP" dirty="0" smtClean="0"/>
          </a:p>
          <a:p>
            <a:pPr marL="914400" lvl="1" indent="-457200">
              <a:buFont typeface="+mj-lt"/>
              <a:buAutoNum type="arabicPeriod"/>
            </a:pPr>
            <a:r>
              <a:rPr lang="ja-JP" altLang="en-US" dirty="0" smtClean="0"/>
              <a:t>プログラムの詳細やシステムの探求や拡張を楽しむ人</a:t>
            </a:r>
            <a:endParaRPr lang="en-US" altLang="ja-JP" dirty="0" smtClean="0"/>
          </a:p>
          <a:p>
            <a:pPr marL="914400" lvl="1" indent="-457200">
              <a:buFont typeface="+mj-lt"/>
              <a:buAutoNum type="arabicPeriod"/>
            </a:pPr>
            <a:r>
              <a:rPr lang="ja-JP" altLang="en-US" dirty="0"/>
              <a:t>プログラミング</a:t>
            </a:r>
            <a:r>
              <a:rPr lang="ja-JP" altLang="en-US" dirty="0" smtClean="0"/>
              <a:t>を楽しむ人</a:t>
            </a:r>
            <a:endParaRPr lang="en-US" altLang="ja-JP" dirty="0"/>
          </a:p>
          <a:p>
            <a:pPr marL="914400" lvl="1" indent="-457200">
              <a:buFont typeface="+mj-lt"/>
              <a:buAutoNum type="arabicPeriod"/>
            </a:pPr>
            <a:r>
              <a:rPr lang="ja-JP" altLang="en-US" dirty="0" smtClean="0"/>
              <a:t>ハッキングの価値を認識できる人</a:t>
            </a:r>
            <a:endParaRPr lang="en-US" altLang="ja-JP" dirty="0" smtClean="0"/>
          </a:p>
          <a:p>
            <a:pPr marL="914400" lvl="1" indent="-457200">
              <a:buFont typeface="+mj-lt"/>
              <a:buAutoNum type="arabicPeriod"/>
            </a:pPr>
            <a:r>
              <a:rPr lang="ja-JP" altLang="en-US" dirty="0" smtClean="0"/>
              <a:t>短時間でのプログラミングが得意な人</a:t>
            </a:r>
            <a:endParaRPr lang="en-US" altLang="ja-JP" dirty="0" smtClean="0"/>
          </a:p>
          <a:p>
            <a:pPr marL="914400" lvl="1" indent="-457200">
              <a:buFont typeface="+mj-lt"/>
              <a:buAutoNum type="arabicPeriod"/>
            </a:pPr>
            <a:r>
              <a:rPr lang="ja-JP" altLang="en-US" dirty="0"/>
              <a:t>特定</a:t>
            </a:r>
            <a:r>
              <a:rPr lang="ja-JP" altLang="en-US" dirty="0" smtClean="0"/>
              <a:t>のプログラムの専門家</a:t>
            </a:r>
            <a:r>
              <a:rPr lang="en-US" altLang="ja-JP" dirty="0" smtClean="0"/>
              <a:t>(</a:t>
            </a:r>
            <a:r>
              <a:rPr lang="ja-JP" altLang="en-US" dirty="0" smtClean="0"/>
              <a:t>例</a:t>
            </a:r>
            <a:r>
              <a:rPr lang="en-US" altLang="ja-JP" dirty="0" smtClean="0"/>
              <a:t>:UNIX</a:t>
            </a:r>
            <a:r>
              <a:rPr lang="ja-JP" altLang="en-US" dirty="0" smtClean="0"/>
              <a:t>ハッカー</a:t>
            </a:r>
            <a:r>
              <a:rPr lang="en-US" altLang="ja-JP" dirty="0" smtClean="0"/>
              <a:t>)</a:t>
            </a:r>
          </a:p>
          <a:p>
            <a:pPr marL="914400" lvl="1" indent="-457200">
              <a:buFont typeface="+mj-lt"/>
              <a:buAutoNum type="arabicPeriod"/>
            </a:pPr>
            <a:r>
              <a:rPr lang="ja-JP" altLang="en-US" dirty="0"/>
              <a:t>あらゆる</a:t>
            </a:r>
            <a:r>
              <a:rPr lang="ja-JP" altLang="en-US" dirty="0" smtClean="0"/>
              <a:t>種類の専門家、熱狂者</a:t>
            </a:r>
            <a:r>
              <a:rPr lang="en-US" altLang="ja-JP" dirty="0" smtClean="0"/>
              <a:t>(</a:t>
            </a:r>
            <a:r>
              <a:rPr lang="ja-JP" altLang="en-US" dirty="0" smtClean="0"/>
              <a:t>例</a:t>
            </a:r>
            <a:r>
              <a:rPr lang="en-US" altLang="ja-JP" dirty="0" smtClean="0"/>
              <a:t>:</a:t>
            </a:r>
            <a:r>
              <a:rPr lang="ja-JP" altLang="en-US" dirty="0" smtClean="0"/>
              <a:t>天文学ハッカー</a:t>
            </a:r>
            <a:r>
              <a:rPr lang="en-US" altLang="ja-JP" dirty="0" smtClean="0"/>
              <a:t>)</a:t>
            </a:r>
          </a:p>
          <a:p>
            <a:pPr marL="914400" lvl="1" indent="-457200">
              <a:buFont typeface="+mj-lt"/>
              <a:buAutoNum type="arabicPeriod"/>
            </a:pPr>
            <a:r>
              <a:rPr lang="ja-JP" altLang="en-US" dirty="0" smtClean="0"/>
              <a:t>創造的に制限を克服したり、知的な挑戦を楽しむ人</a:t>
            </a:r>
            <a:endParaRPr lang="en-US" altLang="ja-JP" dirty="0" smtClean="0"/>
          </a:p>
          <a:p>
            <a:pPr marL="914400" lvl="1" indent="-457200">
              <a:buFont typeface="+mj-lt"/>
              <a:buAutoNum type="arabicPeriod"/>
            </a:pPr>
            <a:r>
              <a:rPr lang="ja-JP" altLang="en-US" dirty="0" smtClean="0"/>
              <a:t>機密性の</a:t>
            </a:r>
            <a:r>
              <a:rPr lang="ja-JP" altLang="en-US" dirty="0"/>
              <a:t>高い情報</a:t>
            </a:r>
            <a:r>
              <a:rPr lang="ja-JP" altLang="en-US" dirty="0" smtClean="0"/>
              <a:t>を探す悪意ある侵入者</a:t>
            </a:r>
            <a:r>
              <a:rPr lang="en-US" altLang="ja-JP" dirty="0" smtClean="0"/>
              <a:t>(</a:t>
            </a:r>
            <a:r>
              <a:rPr lang="ja-JP" altLang="en-US" dirty="0" smtClean="0"/>
              <a:t>正</a:t>
            </a:r>
            <a:r>
              <a:rPr lang="en-US" altLang="ja-JP" dirty="0" smtClean="0"/>
              <a:t>:clacker)</a:t>
            </a:r>
          </a:p>
          <a:p>
            <a:pPr lvl="1"/>
            <a:endParaRPr lang="en-US" altLang="ja-JP" dirty="0"/>
          </a:p>
          <a:p>
            <a:endParaRPr lang="en-US" altLang="ja-JP" dirty="0" smtClean="0"/>
          </a:p>
          <a:p>
            <a:endParaRPr lang="en-US" altLang="ja-JP" dirty="0" smtClean="0"/>
          </a:p>
          <a:p>
            <a:endParaRPr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34</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lang="en-US" altLang="ja-JP" dirty="0" smtClean="0"/>
              <a:t>406~407</a:t>
            </a:r>
            <a:endParaRPr kumimoji="1" lang="ja-JP" altLang="en-US" dirty="0"/>
          </a:p>
        </p:txBody>
      </p:sp>
    </p:spTree>
    <p:extLst>
      <p:ext uri="{BB962C8B-B14F-4D97-AF65-F5344CB8AC3E}">
        <p14:creationId xmlns:p14="http://schemas.microsoft.com/office/powerpoint/2010/main" val="2955956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flipH="1">
            <a:off x="-1" y="1"/>
            <a:ext cx="6733310" cy="757382"/>
          </a:xfrm>
        </p:spPr>
        <p:txBody>
          <a:bodyPr>
            <a:no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16.1.1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ハッカー、クラッカー、ブラックハット、ホワイトハット、</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アイデンティティクライシス</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と呼び名の力</a:t>
            </a:r>
            <a:endParaRPr kumimoji="1" lang="ja-JP" altLang="en-US" sz="2000" b="1" dirty="0"/>
          </a:p>
        </p:txBody>
      </p:sp>
      <p:sp>
        <p:nvSpPr>
          <p:cNvPr id="3" name="コンテンツ プレースホルダー 2"/>
          <p:cNvSpPr>
            <a:spLocks noGrp="1"/>
          </p:cNvSpPr>
          <p:nvPr>
            <p:ph idx="1"/>
          </p:nvPr>
        </p:nvSpPr>
        <p:spPr>
          <a:xfrm>
            <a:off x="424873" y="1095952"/>
            <a:ext cx="11058236" cy="4895850"/>
          </a:xfrm>
        </p:spPr>
        <p:txBody>
          <a:bodyPr>
            <a:normAutofit fontScale="92500"/>
          </a:bodyPr>
          <a:lstStyle/>
          <a:p>
            <a:r>
              <a:rPr lang="ja-JP" altLang="en-US" dirty="0" smtClean="0"/>
              <a:t>ハッカー</a:t>
            </a:r>
            <a:r>
              <a:rPr lang="ja-JP" altLang="en-US" dirty="0"/>
              <a:t>と</a:t>
            </a:r>
            <a:r>
              <a:rPr lang="ja-JP" altLang="en-US" dirty="0" smtClean="0"/>
              <a:t>いう言葉は、様々な意味があった</a:t>
            </a:r>
            <a:r>
              <a:rPr lang="en-US" altLang="ja-JP" dirty="0" smtClean="0"/>
              <a:t>……</a:t>
            </a:r>
            <a:r>
              <a:rPr lang="ja-JP" altLang="en-US" dirty="0" smtClean="0"/>
              <a:t>が、</a:t>
            </a:r>
            <a:endParaRPr lang="en-US" altLang="ja-JP" dirty="0" smtClean="0"/>
          </a:p>
          <a:p>
            <a:r>
              <a:rPr lang="ja-JP" altLang="en-US" dirty="0" smtClean="0"/>
              <a:t>ニュースメディアによって犯罪者的な意味を持たされた。</a:t>
            </a:r>
            <a:endParaRPr lang="en-US" altLang="ja-JP" dirty="0"/>
          </a:p>
          <a:p>
            <a:endParaRPr lang="en-US" altLang="ja-JP" dirty="0" smtClean="0"/>
          </a:p>
          <a:p>
            <a:r>
              <a:rPr lang="ja-JP" altLang="en-US" dirty="0" smtClean="0"/>
              <a:t>この否定的な意味を嫌がる“ハッカー”が、“クラッカー”を定義した。</a:t>
            </a:r>
            <a:endParaRPr lang="en-US" altLang="ja-JP" dirty="0" smtClean="0"/>
          </a:p>
          <a:p>
            <a:pPr marL="914400" lvl="2" indent="0">
              <a:buNone/>
            </a:pPr>
            <a:r>
              <a:rPr lang="en-US" altLang="ja-JP" dirty="0" smtClean="0"/>
              <a:t>…[crack(</a:t>
            </a:r>
            <a:r>
              <a:rPr lang="ja-JP" altLang="en-US" dirty="0" smtClean="0"/>
              <a:t>解読</a:t>
            </a:r>
            <a:r>
              <a:rPr lang="en-US" altLang="ja-JP" dirty="0" smtClean="0"/>
              <a:t>)]</a:t>
            </a:r>
            <a:r>
              <a:rPr lang="ja-JP" altLang="en-US" dirty="0" smtClean="0"/>
              <a:t>より</a:t>
            </a:r>
            <a:endParaRPr lang="en-US" altLang="ja-JP" dirty="0" smtClean="0"/>
          </a:p>
          <a:p>
            <a:r>
              <a:rPr lang="ja-JP" altLang="en-US" dirty="0"/>
              <a:t>社会的</a:t>
            </a:r>
            <a:r>
              <a:rPr lang="ja-JP" altLang="en-US" dirty="0" smtClean="0"/>
              <a:t>に肯定的に見られたいハッカーが、自身を“ホワイトハット”と呼び、否定されるハッカーを“ブラックハット”とした。</a:t>
            </a:r>
            <a:endParaRPr lang="en-US" altLang="ja-JP" dirty="0" smtClean="0"/>
          </a:p>
          <a:p>
            <a:pPr marL="914400" lvl="2" indent="0">
              <a:buNone/>
            </a:pPr>
            <a:r>
              <a:rPr lang="ja-JP" altLang="en-US" dirty="0" smtClean="0"/>
              <a:t>→そもそもこの帽子すら</a:t>
            </a:r>
            <a:r>
              <a:rPr lang="ja-JP" altLang="en-US" dirty="0"/>
              <a:t>も</a:t>
            </a:r>
            <a:r>
              <a:rPr lang="ja-JP" altLang="en-US" dirty="0" smtClean="0"/>
              <a:t>嫌がられる。</a:t>
            </a:r>
            <a:endParaRPr lang="en-US" altLang="ja-JP" dirty="0" smtClean="0"/>
          </a:p>
          <a:p>
            <a:endParaRPr lang="en-US" altLang="ja-JP" dirty="0"/>
          </a:p>
          <a:p>
            <a:endParaRPr lang="en-US" altLang="ja-JP" dirty="0" smtClean="0"/>
          </a:p>
          <a:p>
            <a:r>
              <a:rPr lang="en-US" altLang="ja-JP" dirty="0" smtClean="0"/>
              <a:t>“</a:t>
            </a:r>
            <a:r>
              <a:rPr lang="ja-JP" altLang="en-US" dirty="0" smtClean="0"/>
              <a:t>ハッカー</a:t>
            </a:r>
            <a:r>
              <a:rPr lang="en-US" altLang="ja-JP" dirty="0" smtClean="0"/>
              <a:t>”</a:t>
            </a:r>
            <a:r>
              <a:rPr lang="ja-JP" altLang="en-US" dirty="0" smtClean="0"/>
              <a:t>はコンピュータ使用者集団全体に対する汚名？</a:t>
            </a:r>
            <a:endParaRPr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35</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lang="en-US" altLang="ja-JP" dirty="0" smtClean="0"/>
              <a:t>407~408</a:t>
            </a:r>
            <a:endParaRPr kumimoji="1" lang="ja-JP" altLang="en-US" dirty="0"/>
          </a:p>
        </p:txBody>
      </p:sp>
    </p:spTree>
    <p:extLst>
      <p:ext uri="{BB962C8B-B14F-4D97-AF65-F5344CB8AC3E}">
        <p14:creationId xmlns:p14="http://schemas.microsoft.com/office/powerpoint/2010/main" val="3190876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9527" y="365125"/>
            <a:ext cx="11249891" cy="1325563"/>
          </a:xfrm>
        </p:spPr>
        <p:txBody>
          <a:bodyPr>
            <a:normAutofit fontScale="90000"/>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16.1.2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集団内の動機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個人、グループ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それらの行動を理解するためのポイント</a:t>
            </a:r>
            <a:endParaRPr kumimoji="1" lang="ja-JP" altLang="en-US" b="1" dirty="0"/>
          </a:p>
        </p:txBody>
      </p:sp>
      <p:sp>
        <p:nvSpPr>
          <p:cNvPr id="3" name="コンテンツ プレースホルダー 2"/>
          <p:cNvSpPr>
            <a:spLocks noGrp="1"/>
          </p:cNvSpPr>
          <p:nvPr>
            <p:ph idx="1"/>
          </p:nvPr>
        </p:nvSpPr>
        <p:spPr>
          <a:xfrm>
            <a:off x="838200" y="1825624"/>
            <a:ext cx="10515600" cy="5032375"/>
          </a:xfrm>
        </p:spPr>
        <p:txBody>
          <a:bodyPr>
            <a:normAutofit/>
          </a:bodyPr>
          <a:lstStyle/>
          <a:p>
            <a:r>
              <a:rPr kumimoji="1" lang="ja-JP" altLang="en-US" dirty="0" smtClean="0"/>
              <a:t>動機は、行動に至る理由を理解するための重要な要素</a:t>
            </a:r>
            <a:endParaRPr kumimoji="1" lang="en-US" altLang="ja-JP" dirty="0" smtClean="0"/>
          </a:p>
          <a:p>
            <a:r>
              <a:rPr lang="ja-JP" altLang="en-US" dirty="0" smtClean="0"/>
              <a:t>動機の理解は潜在的不正アクセスの予測を助ける</a:t>
            </a:r>
            <a:endParaRPr lang="en-US" altLang="ja-JP" dirty="0" smtClean="0"/>
          </a:p>
          <a:p>
            <a:r>
              <a:rPr kumimoji="1" lang="ja-JP" altLang="en-US" dirty="0" smtClean="0"/>
              <a:t>ハッカーの動機の起源</a:t>
            </a:r>
            <a:r>
              <a:rPr lang="en-US" altLang="ja-JP" dirty="0" smtClean="0"/>
              <a:t>MICE(MEECES</a:t>
            </a:r>
            <a:r>
              <a:rPr lang="en-US" altLang="ja-JP" dirty="0"/>
              <a:t>) </a:t>
            </a:r>
            <a:r>
              <a:rPr lang="en-US" altLang="ja-JP" sz="1200" dirty="0"/>
              <a:t>MICE</a:t>
            </a:r>
            <a:r>
              <a:rPr lang="ja-JP" altLang="en-US" sz="1200" dirty="0"/>
              <a:t>は</a:t>
            </a:r>
            <a:r>
              <a:rPr lang="en-US" altLang="ja-JP" sz="1200" dirty="0"/>
              <a:t>Money, Ideology, Compromise(</a:t>
            </a:r>
            <a:r>
              <a:rPr lang="ja-JP" altLang="en-US" sz="1200" dirty="0"/>
              <a:t>妥協</a:t>
            </a:r>
            <a:r>
              <a:rPr lang="en-US" altLang="ja-JP" sz="1200" dirty="0"/>
              <a:t>), </a:t>
            </a:r>
            <a:r>
              <a:rPr lang="en-US" altLang="ja-JP" sz="1200" dirty="0" smtClean="0"/>
              <a:t>Ego</a:t>
            </a:r>
            <a:endParaRPr kumimoji="1" lang="en-US" altLang="ja-JP" sz="1200" dirty="0" smtClean="0"/>
          </a:p>
          <a:p>
            <a:pPr lvl="1"/>
            <a:r>
              <a:rPr lang="en-US" altLang="ja-JP" dirty="0" smtClean="0"/>
              <a:t>Money		</a:t>
            </a:r>
            <a:r>
              <a:rPr lang="ja-JP" altLang="en-US" dirty="0" smtClean="0"/>
              <a:t>金銭</a:t>
            </a:r>
            <a:endParaRPr lang="en-US" altLang="ja-JP" dirty="0"/>
          </a:p>
          <a:p>
            <a:pPr lvl="7"/>
            <a:r>
              <a:rPr lang="ja-JP" altLang="en-US" dirty="0"/>
              <a:t>金銭だけちょっと</a:t>
            </a:r>
            <a:r>
              <a:rPr lang="ja-JP" altLang="en-US" dirty="0" smtClean="0"/>
              <a:t>例外</a:t>
            </a:r>
            <a:endParaRPr lang="en-US" altLang="ja-JP" dirty="0" smtClean="0"/>
          </a:p>
          <a:p>
            <a:pPr lvl="1"/>
            <a:r>
              <a:rPr lang="en-US" altLang="ja-JP" dirty="0" smtClean="0"/>
              <a:t>Entertainment	</a:t>
            </a:r>
            <a:r>
              <a:rPr lang="ja-JP" altLang="en-US" dirty="0" smtClean="0"/>
              <a:t>娯楽</a:t>
            </a:r>
            <a:endParaRPr lang="en-US" altLang="ja-JP" dirty="0" smtClean="0"/>
          </a:p>
          <a:p>
            <a:pPr lvl="1"/>
            <a:r>
              <a:rPr lang="en-US" altLang="ja-JP" dirty="0" smtClean="0"/>
              <a:t>Ego		</a:t>
            </a:r>
            <a:r>
              <a:rPr lang="ja-JP" altLang="en-US" dirty="0" smtClean="0"/>
              <a:t>エゴ</a:t>
            </a:r>
            <a:endParaRPr lang="en-US" altLang="ja-JP" dirty="0" smtClean="0"/>
          </a:p>
          <a:p>
            <a:pPr lvl="1"/>
            <a:r>
              <a:rPr lang="en-US" altLang="ja-JP" dirty="0" smtClean="0"/>
              <a:t>Cause		</a:t>
            </a:r>
            <a:r>
              <a:rPr lang="ja-JP" altLang="en-US" dirty="0" smtClean="0"/>
              <a:t>主義</a:t>
            </a:r>
            <a:r>
              <a:rPr lang="en-US" altLang="ja-JP" dirty="0" smtClean="0"/>
              <a:t>(</a:t>
            </a:r>
            <a:r>
              <a:rPr lang="ja-JP" altLang="en-US" dirty="0" smtClean="0"/>
              <a:t>イデオロギー</a:t>
            </a:r>
            <a:r>
              <a:rPr lang="en-US" altLang="ja-JP" dirty="0" smtClean="0"/>
              <a:t>)</a:t>
            </a:r>
          </a:p>
          <a:p>
            <a:pPr lvl="1"/>
            <a:r>
              <a:rPr lang="en-US" altLang="ja-JP" dirty="0" smtClean="0"/>
              <a:t>Entrance	</a:t>
            </a:r>
            <a:r>
              <a:rPr lang="ja-JP" altLang="en-US" dirty="0" smtClean="0"/>
              <a:t>社会グループへの加入</a:t>
            </a:r>
            <a:endParaRPr lang="en-US" altLang="ja-JP" dirty="0" smtClean="0"/>
          </a:p>
          <a:p>
            <a:pPr lvl="1"/>
            <a:r>
              <a:rPr lang="en-US" altLang="ja-JP" dirty="0" smtClean="0"/>
              <a:t>Status		</a:t>
            </a:r>
            <a:r>
              <a:rPr lang="ja-JP" altLang="en-US" dirty="0" smtClean="0"/>
              <a:t>地位</a:t>
            </a:r>
            <a:endParaRPr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36</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lang="en-US" altLang="ja-JP" dirty="0" smtClean="0"/>
              <a:t>408~</a:t>
            </a:r>
            <a:endParaRPr kumimoji="1" lang="ja-JP" altLang="en-US" dirty="0"/>
          </a:p>
        </p:txBody>
      </p:sp>
    </p:spTree>
    <p:extLst>
      <p:ext uri="{BB962C8B-B14F-4D97-AF65-F5344CB8AC3E}">
        <p14:creationId xmlns:p14="http://schemas.microsoft.com/office/powerpoint/2010/main" val="3363652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
            <a:ext cx="6317672" cy="600363"/>
          </a:xfrm>
        </p:spPr>
        <p:txBody>
          <a:bodyPr>
            <a:noAutofit/>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16.1.2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集団内の動機</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個人、グループ</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それらの行動を理解するためのポイント</a:t>
            </a:r>
            <a:endParaRPr kumimoji="1" lang="ja-JP" altLang="en-US" sz="1800" b="1" dirty="0"/>
          </a:p>
        </p:txBody>
      </p:sp>
      <p:sp>
        <p:nvSpPr>
          <p:cNvPr id="3" name="コンテンツ プレースホルダー 2"/>
          <p:cNvSpPr>
            <a:spLocks noGrp="1"/>
          </p:cNvSpPr>
          <p:nvPr>
            <p:ph idx="1"/>
          </p:nvPr>
        </p:nvSpPr>
        <p:spPr>
          <a:xfrm>
            <a:off x="838200" y="1825624"/>
            <a:ext cx="10515600" cy="5032375"/>
          </a:xfrm>
        </p:spPr>
        <p:txBody>
          <a:bodyPr>
            <a:normAutofit/>
          </a:bodyPr>
          <a:lstStyle/>
          <a:p>
            <a:r>
              <a:rPr kumimoji="1" lang="ja-JP" altLang="en-US" dirty="0" smtClean="0"/>
              <a:t>初期の歴史では技術を悪用して資産を蓄えてはいけないという規範が強かった</a:t>
            </a:r>
            <a:endParaRPr kumimoji="1" lang="en-US" altLang="ja-JP" dirty="0" smtClean="0"/>
          </a:p>
          <a:p>
            <a:pPr lvl="1"/>
            <a:r>
              <a:rPr lang="ja-JP" altLang="en-US" dirty="0" smtClean="0"/>
              <a:t>個人で小規模に利用される程度</a:t>
            </a:r>
            <a:r>
              <a:rPr lang="en-US" altLang="ja-JP" sz="1800" dirty="0" smtClean="0"/>
              <a:t>(</a:t>
            </a:r>
            <a:r>
              <a:rPr lang="ja-JP" altLang="en-US" sz="1800" dirty="0" smtClean="0"/>
              <a:t>有料サービスの無料使用、大学の成績の変更</a:t>
            </a:r>
            <a:r>
              <a:rPr lang="en-US" altLang="ja-JP" sz="1800" dirty="0" smtClean="0"/>
              <a:t>……)</a:t>
            </a:r>
            <a:endParaRPr lang="en-US" altLang="ja-JP" sz="1800" dirty="0"/>
          </a:p>
          <a:p>
            <a:pPr lvl="1"/>
            <a:r>
              <a:rPr lang="ja-JP" altLang="en-US" dirty="0" smtClean="0"/>
              <a:t>過激派は集団からも敬遠されていた</a:t>
            </a:r>
            <a:endParaRPr kumimoji="1" lang="en-US" altLang="ja-JP" dirty="0" smtClean="0"/>
          </a:p>
          <a:p>
            <a:r>
              <a:rPr kumimoji="1" lang="ja-JP" altLang="en-US" dirty="0" smtClean="0"/>
              <a:t>現在ではかなり様子が変わってい</a:t>
            </a:r>
            <a:r>
              <a:rPr lang="ja-JP" altLang="en-US" dirty="0" smtClean="0"/>
              <a:t>る。</a:t>
            </a:r>
            <a:r>
              <a:rPr lang="en-US" altLang="ja-JP" sz="1600" dirty="0" smtClean="0"/>
              <a:t>(</a:t>
            </a:r>
            <a:r>
              <a:rPr lang="ja-JP" altLang="en-US" sz="1600" dirty="0" smtClean="0"/>
              <a:t>ランサムウェア、コインチェック事件</a:t>
            </a:r>
            <a:r>
              <a:rPr lang="en-US" altLang="ja-JP" sz="1600" dirty="0" smtClean="0"/>
              <a:t>……)</a:t>
            </a:r>
            <a:endParaRPr kumimoji="1" lang="en-US" altLang="ja-JP" sz="1600" dirty="0" smtClean="0"/>
          </a:p>
          <a:p>
            <a:pPr lvl="1"/>
            <a:r>
              <a:rPr lang="ja-JP" altLang="en-US" dirty="0"/>
              <a:t>脅迫より</a:t>
            </a:r>
            <a:r>
              <a:rPr lang="ja-JP" altLang="en-US" dirty="0" smtClean="0"/>
              <a:t>も</a:t>
            </a:r>
            <a:r>
              <a:rPr lang="en-US" altLang="ja-JP" dirty="0" err="1" smtClean="0"/>
              <a:t>DoS</a:t>
            </a:r>
            <a:r>
              <a:rPr lang="ja-JP" altLang="en-US" dirty="0" smtClean="0"/>
              <a:t>攻撃ビジネスサービス？</a:t>
            </a:r>
            <a:r>
              <a:rPr lang="en-US" altLang="ja-JP" dirty="0" smtClean="0"/>
              <a:t>	</a:t>
            </a:r>
            <a:r>
              <a:rPr lang="ja-JP" altLang="en-US" dirty="0" smtClean="0"/>
              <a:t>ヤクザ的手法？</a:t>
            </a:r>
            <a:endParaRPr lang="en-US" altLang="ja-JP" dirty="0" smtClean="0"/>
          </a:p>
          <a:p>
            <a:pPr lvl="1"/>
            <a:r>
              <a:rPr lang="ja-JP" altLang="en-US" dirty="0"/>
              <a:t>クレジットカード</a:t>
            </a:r>
            <a:r>
              <a:rPr lang="ja-JP" altLang="en-US" dirty="0" smtClean="0"/>
              <a:t>情報の窃盗や売買</a:t>
            </a:r>
            <a:r>
              <a:rPr lang="en-US" altLang="ja-JP" dirty="0" smtClean="0"/>
              <a:t>(</a:t>
            </a:r>
            <a:r>
              <a:rPr lang="ja-JP" altLang="en-US" dirty="0" smtClean="0"/>
              <a:t>通貨化</a:t>
            </a:r>
            <a:r>
              <a:rPr lang="en-US" altLang="ja-JP" dirty="0" smtClean="0"/>
              <a:t>)</a:t>
            </a:r>
          </a:p>
          <a:p>
            <a:r>
              <a:rPr kumimoji="1" lang="ja-JP" altLang="en-US" dirty="0" smtClean="0"/>
              <a:t>才能のある個人をブラックハットとして雇用</a:t>
            </a:r>
            <a:r>
              <a:rPr kumimoji="1" lang="en-US" altLang="ja-JP" sz="1800" dirty="0" smtClean="0"/>
              <a:t>(</a:t>
            </a:r>
            <a:r>
              <a:rPr kumimoji="1" lang="ja-JP" altLang="en-US" sz="1800" dirty="0" smtClean="0"/>
              <a:t>前職が諜報員だったり</a:t>
            </a:r>
            <a:r>
              <a:rPr kumimoji="1" lang="en-US" altLang="ja-JP" sz="1800" dirty="0" smtClean="0"/>
              <a:t>)</a:t>
            </a:r>
            <a:endParaRPr lang="en-US" altLang="ja-JP" sz="1800" dirty="0"/>
          </a:p>
          <a:p>
            <a:pPr lvl="1"/>
            <a:r>
              <a:rPr kumimoji="1" lang="ja-JP" altLang="en-US" dirty="0" smtClean="0"/>
              <a:t>脅迫されて活動するブラックハットも</a:t>
            </a:r>
            <a:endParaRPr kumimoji="1" lang="en-US" altLang="ja-JP" dirty="0" smtClean="0"/>
          </a:p>
          <a:p>
            <a:endParaRPr lang="en-US" altLang="ja-JP" dirty="0"/>
          </a:p>
          <a:p>
            <a:r>
              <a:rPr kumimoji="1" lang="ja-JP" altLang="en-US" dirty="0" smtClean="0"/>
              <a:t>金</a:t>
            </a:r>
            <a:r>
              <a:rPr kumimoji="1" lang="ja-JP" altLang="en-US" sz="2400" dirty="0" smtClean="0"/>
              <a:t>で</a:t>
            </a:r>
            <a:r>
              <a:rPr kumimoji="1" lang="ja-JP" altLang="en-US" dirty="0" smtClean="0"/>
              <a:t>動</a:t>
            </a:r>
            <a:r>
              <a:rPr kumimoji="1" lang="ja-JP" altLang="en-US" sz="2400" dirty="0" smtClean="0"/>
              <a:t>く</a:t>
            </a:r>
            <a:r>
              <a:rPr kumimoji="1" lang="ja-JP" altLang="en-US" dirty="0" smtClean="0"/>
              <a:t>ハッカー</a:t>
            </a:r>
            <a:r>
              <a:rPr kumimoji="1" lang="ja-JP" altLang="en-US" sz="2400" dirty="0" smtClean="0"/>
              <a:t>は</a:t>
            </a:r>
            <a:r>
              <a:rPr kumimoji="1" lang="ja-JP" altLang="en-US" dirty="0" smtClean="0"/>
              <a:t>過去、敬遠</a:t>
            </a:r>
            <a:r>
              <a:rPr kumimoji="1" lang="ja-JP" altLang="en-US" sz="2400" dirty="0" smtClean="0"/>
              <a:t>されていたが、</a:t>
            </a:r>
            <a:r>
              <a:rPr kumimoji="1" lang="ja-JP" altLang="en-US" dirty="0" smtClean="0"/>
              <a:t>今</a:t>
            </a:r>
            <a:r>
              <a:rPr kumimoji="1" lang="ja-JP" altLang="en-US" sz="2400" dirty="0" smtClean="0"/>
              <a:t>では</a:t>
            </a:r>
            <a:r>
              <a:rPr kumimoji="1" lang="ja-JP" altLang="en-US" dirty="0" smtClean="0"/>
              <a:t>組織・集団</a:t>
            </a:r>
            <a:r>
              <a:rPr kumimoji="1" lang="ja-JP" altLang="en-US" sz="2400" dirty="0" smtClean="0"/>
              <a:t>に</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37</a:t>
            </a:fld>
            <a:endParaRPr kumimoji="1" lang="ja-JP" altLang="en-US" dirty="0"/>
          </a:p>
        </p:txBody>
      </p:sp>
      <p:sp>
        <p:nvSpPr>
          <p:cNvPr id="5" name="タイトル 1"/>
          <p:cNvSpPr txBox="1">
            <a:spLocks/>
          </p:cNvSpPr>
          <p:nvPr/>
        </p:nvSpPr>
        <p:spPr>
          <a:xfrm>
            <a:off x="489527" y="365125"/>
            <a:ext cx="11249891"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smtClean="0"/>
              <a:t>金銭</a:t>
            </a:r>
            <a:endParaRPr lang="ja-JP" altLang="en-US" b="1" dirty="0"/>
          </a:p>
        </p:txBody>
      </p:sp>
      <p:sp>
        <p:nvSpPr>
          <p:cNvPr id="6" name="テキスト ボックス 5"/>
          <p:cNvSpPr txBox="1"/>
          <p:nvPr/>
        </p:nvSpPr>
        <p:spPr>
          <a:xfrm>
            <a:off x="10945091" y="0"/>
            <a:ext cx="1246909" cy="369332"/>
          </a:xfrm>
          <a:prstGeom prst="rect">
            <a:avLst/>
          </a:prstGeom>
          <a:noFill/>
        </p:spPr>
        <p:txBody>
          <a:bodyPr wrap="square" rtlCol="0">
            <a:spAutoFit/>
          </a:bodyPr>
          <a:lstStyle/>
          <a:p>
            <a:r>
              <a:rPr lang="en-US" altLang="ja-JP" dirty="0" smtClean="0"/>
              <a:t>408~410</a:t>
            </a:r>
            <a:endParaRPr kumimoji="1" lang="ja-JP" altLang="en-US" dirty="0"/>
          </a:p>
        </p:txBody>
      </p:sp>
    </p:spTree>
    <p:extLst>
      <p:ext uri="{BB962C8B-B14F-4D97-AF65-F5344CB8AC3E}">
        <p14:creationId xmlns:p14="http://schemas.microsoft.com/office/powerpoint/2010/main" val="3057146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
            <a:ext cx="6317672" cy="600363"/>
          </a:xfrm>
        </p:spPr>
        <p:txBody>
          <a:bodyPr>
            <a:noAutofit/>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16.1.2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集団内の動機</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個人、グループ</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それらの行動を理解するためのポイント</a:t>
            </a:r>
            <a:endParaRPr kumimoji="1" lang="ja-JP" altLang="en-US" sz="1800" b="1" dirty="0"/>
          </a:p>
        </p:txBody>
      </p:sp>
      <p:sp>
        <p:nvSpPr>
          <p:cNvPr id="3" name="コンテンツ プレースホルダー 2"/>
          <p:cNvSpPr>
            <a:spLocks noGrp="1"/>
          </p:cNvSpPr>
          <p:nvPr>
            <p:ph idx="1"/>
          </p:nvPr>
        </p:nvSpPr>
        <p:spPr>
          <a:xfrm>
            <a:off x="838200" y="1825624"/>
            <a:ext cx="10515600" cy="5032375"/>
          </a:xfrm>
        </p:spPr>
        <p:txBody>
          <a:bodyPr>
            <a:normAutofit/>
          </a:bodyPr>
          <a:lstStyle/>
          <a:p>
            <a:r>
              <a:rPr lang="ja-JP" altLang="en-US" dirty="0"/>
              <a:t>いたずら</a:t>
            </a:r>
            <a:r>
              <a:rPr lang="ja-JP" altLang="en-US" dirty="0" smtClean="0"/>
              <a:t>して楽しい！</a:t>
            </a:r>
            <a:endParaRPr lang="en-US" altLang="ja-JP" dirty="0" smtClean="0"/>
          </a:p>
          <a:p>
            <a:r>
              <a:rPr kumimoji="1" lang="ja-JP" altLang="en-US" dirty="0"/>
              <a:t>会社</a:t>
            </a:r>
            <a:r>
              <a:rPr kumimoji="1" lang="ja-JP" altLang="en-US" dirty="0" smtClean="0"/>
              <a:t>や政府の</a:t>
            </a:r>
            <a:r>
              <a:rPr kumimoji="1" lang="en-US" altLang="ja-JP" dirty="0" smtClean="0"/>
              <a:t>Web</a:t>
            </a:r>
            <a:r>
              <a:rPr kumimoji="1" lang="ja-JP" altLang="en-US" dirty="0" smtClean="0"/>
              <a:t>サイトに違法侵入し、画像やテキスト</a:t>
            </a:r>
            <a:r>
              <a:rPr lang="ja-JP" altLang="en-US" dirty="0"/>
              <a:t>を</a:t>
            </a:r>
            <a:r>
              <a:rPr lang="ja-JP" altLang="en-US" dirty="0" smtClean="0"/>
              <a:t>書き換えたり</a:t>
            </a:r>
            <a:r>
              <a:rPr lang="ja-JP" altLang="en-US" dirty="0"/>
              <a:t>アダルト</a:t>
            </a:r>
            <a:r>
              <a:rPr lang="ja-JP" altLang="en-US" dirty="0" smtClean="0"/>
              <a:t>サイト</a:t>
            </a:r>
            <a:r>
              <a:rPr lang="ja-JP" altLang="en-US" dirty="0"/>
              <a:t>に転送</a:t>
            </a:r>
            <a:r>
              <a:rPr lang="ja-JP" altLang="en-US" dirty="0" smtClean="0"/>
              <a:t>したりし</a:t>
            </a:r>
            <a:r>
              <a:rPr kumimoji="1" lang="ja-JP" altLang="en-US" dirty="0" smtClean="0"/>
              <a:t>て楽しむ。</a:t>
            </a:r>
            <a:endParaRPr kumimoji="1" lang="en-US" altLang="ja-JP" dirty="0" smtClean="0"/>
          </a:p>
          <a:p>
            <a:r>
              <a:rPr lang="ja-JP" altLang="en-US" dirty="0" smtClean="0"/>
              <a:t>メールサーバでは、プライベートメールの公衆送信やなりすましメールで嫌がらせを行う。</a:t>
            </a:r>
            <a:endParaRPr lang="en-US" altLang="ja-JP" dirty="0" smtClean="0"/>
          </a:p>
          <a:p>
            <a:endParaRPr kumimoji="1" lang="en-US" altLang="ja-JP" dirty="0" smtClean="0"/>
          </a:p>
          <a:p>
            <a:r>
              <a:rPr lang="ja-JP" altLang="en-US" dirty="0" smtClean="0"/>
              <a:t>すべてのハッカー集団にとって主だった動機だと思われる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38</a:t>
            </a:fld>
            <a:endParaRPr kumimoji="1" lang="ja-JP" altLang="en-US" dirty="0"/>
          </a:p>
        </p:txBody>
      </p:sp>
      <p:sp>
        <p:nvSpPr>
          <p:cNvPr id="5" name="タイトル 1"/>
          <p:cNvSpPr txBox="1">
            <a:spLocks/>
          </p:cNvSpPr>
          <p:nvPr/>
        </p:nvSpPr>
        <p:spPr>
          <a:xfrm>
            <a:off x="489527" y="365125"/>
            <a:ext cx="11249891"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娯楽</a:t>
            </a:r>
          </a:p>
        </p:txBody>
      </p:sp>
      <p:sp>
        <p:nvSpPr>
          <p:cNvPr id="6" name="テキスト ボックス 5"/>
          <p:cNvSpPr txBox="1"/>
          <p:nvPr/>
        </p:nvSpPr>
        <p:spPr>
          <a:xfrm>
            <a:off x="10945091" y="0"/>
            <a:ext cx="1246909" cy="369332"/>
          </a:xfrm>
          <a:prstGeom prst="rect">
            <a:avLst/>
          </a:prstGeom>
          <a:noFill/>
        </p:spPr>
        <p:txBody>
          <a:bodyPr wrap="square" rtlCol="0">
            <a:spAutoFit/>
          </a:bodyPr>
          <a:lstStyle/>
          <a:p>
            <a:r>
              <a:rPr lang="en-US" altLang="ja-JP" dirty="0" smtClean="0"/>
              <a:t>410</a:t>
            </a:r>
            <a:endParaRPr kumimoji="1" lang="ja-JP" altLang="en-US" dirty="0"/>
          </a:p>
        </p:txBody>
      </p:sp>
    </p:spTree>
    <p:extLst>
      <p:ext uri="{BB962C8B-B14F-4D97-AF65-F5344CB8AC3E}">
        <p14:creationId xmlns:p14="http://schemas.microsoft.com/office/powerpoint/2010/main" val="2918861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
            <a:ext cx="6317672" cy="600363"/>
          </a:xfrm>
        </p:spPr>
        <p:txBody>
          <a:bodyPr>
            <a:noAutofit/>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16.1.2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集団内の動機</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個人、グループ</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それらの行動を理解するためのポイント</a:t>
            </a:r>
            <a:endParaRPr kumimoji="1" lang="ja-JP" altLang="en-US" sz="1800" b="1" dirty="0"/>
          </a:p>
        </p:txBody>
      </p:sp>
      <p:sp>
        <p:nvSpPr>
          <p:cNvPr id="3" name="コンテンツ プレースホルダー 2"/>
          <p:cNvSpPr>
            <a:spLocks noGrp="1"/>
          </p:cNvSpPr>
          <p:nvPr>
            <p:ph idx="1"/>
          </p:nvPr>
        </p:nvSpPr>
        <p:spPr>
          <a:xfrm>
            <a:off x="838200" y="1825624"/>
            <a:ext cx="10515600" cy="5032375"/>
          </a:xfrm>
        </p:spPr>
        <p:txBody>
          <a:bodyPr>
            <a:normAutofit/>
          </a:bodyPr>
          <a:lstStyle/>
          <a:p>
            <a:r>
              <a:rPr kumimoji="1" lang="ja-JP" altLang="en-US" dirty="0" smtClean="0"/>
              <a:t>ハッカー集団にとってある程度共有されている動機。</a:t>
            </a:r>
            <a:endParaRPr kumimoji="1" lang="en-US" altLang="ja-JP" dirty="0" smtClean="0"/>
          </a:p>
          <a:p>
            <a:r>
              <a:rPr lang="ja-JP" altLang="en-US" dirty="0"/>
              <a:t>障害</a:t>
            </a:r>
            <a:r>
              <a:rPr lang="ja-JP" altLang="en-US" dirty="0" smtClean="0"/>
              <a:t>を克服し、問題を革新的に解決することへの満足感。</a:t>
            </a:r>
            <a:endParaRPr lang="en-US" altLang="ja-JP" dirty="0" smtClean="0"/>
          </a:p>
          <a:p>
            <a:pPr lvl="1"/>
            <a:r>
              <a:rPr lang="ja-JP" altLang="en-US" dirty="0" smtClean="0"/>
              <a:t>初心者から達人まで～</a:t>
            </a:r>
            <a:endParaRPr lang="en-US" altLang="ja-JP" dirty="0"/>
          </a:p>
          <a:p>
            <a:r>
              <a:rPr kumimoji="1" lang="ja-JP" altLang="en-US" dirty="0" smtClean="0"/>
              <a:t>チャレンジングな課題という</a:t>
            </a:r>
            <a:r>
              <a:rPr lang="ja-JP" altLang="en-US" dirty="0" smtClean="0"/>
              <a:t>魅力に勝てない。</a:t>
            </a:r>
            <a:endParaRPr lang="en-US" altLang="ja-JP" dirty="0" smtClean="0"/>
          </a:p>
          <a:p>
            <a:pPr lvl="1"/>
            <a:r>
              <a:rPr kumimoji="1" lang="ja-JP" altLang="en-US" dirty="0" smtClean="0"/>
              <a:t>悪意はないが、侵入したい。</a:t>
            </a:r>
            <a:endParaRPr kumimoji="1" lang="en-US" altLang="ja-JP" dirty="0" smtClean="0"/>
          </a:p>
          <a:p>
            <a:pPr lvl="1"/>
            <a:r>
              <a:rPr kumimoji="1" lang="ja-JP" altLang="en-US" dirty="0" smtClean="0"/>
              <a:t>逮捕</a:t>
            </a:r>
            <a:r>
              <a:rPr lang="ja-JP" altLang="en-US" dirty="0" smtClean="0"/>
              <a:t>や処罰のリスクより、挑戦と成功によるエゴの充足。</a:t>
            </a:r>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39</a:t>
            </a:fld>
            <a:endParaRPr kumimoji="1" lang="ja-JP" altLang="en-US" dirty="0"/>
          </a:p>
        </p:txBody>
      </p:sp>
      <p:sp>
        <p:nvSpPr>
          <p:cNvPr id="5" name="タイトル 1"/>
          <p:cNvSpPr txBox="1">
            <a:spLocks/>
          </p:cNvSpPr>
          <p:nvPr/>
        </p:nvSpPr>
        <p:spPr>
          <a:xfrm>
            <a:off x="489527" y="365125"/>
            <a:ext cx="11249891"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エゴ</a:t>
            </a:r>
          </a:p>
        </p:txBody>
      </p:sp>
      <p:sp>
        <p:nvSpPr>
          <p:cNvPr id="6" name="テキスト ボックス 5"/>
          <p:cNvSpPr txBox="1"/>
          <p:nvPr/>
        </p:nvSpPr>
        <p:spPr>
          <a:xfrm>
            <a:off x="10945091" y="0"/>
            <a:ext cx="1246909" cy="369332"/>
          </a:xfrm>
          <a:prstGeom prst="rect">
            <a:avLst/>
          </a:prstGeom>
          <a:noFill/>
        </p:spPr>
        <p:txBody>
          <a:bodyPr wrap="square" rtlCol="0">
            <a:spAutoFit/>
          </a:bodyPr>
          <a:lstStyle/>
          <a:p>
            <a:r>
              <a:rPr lang="en-US" altLang="ja-JP" dirty="0" smtClean="0"/>
              <a:t>411</a:t>
            </a:r>
            <a:endParaRPr kumimoji="1" lang="ja-JP" altLang="en-US" dirty="0"/>
          </a:p>
        </p:txBody>
      </p:sp>
    </p:spTree>
    <p:extLst>
      <p:ext uri="{BB962C8B-B14F-4D97-AF65-F5344CB8AC3E}">
        <p14:creationId xmlns:p14="http://schemas.microsoft.com/office/powerpoint/2010/main" val="171010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5073073" cy="623166"/>
          </a:xfrm>
        </p:spPr>
        <p:txBody>
          <a:bodyPr>
            <a:normAutofit/>
          </a:bodyPr>
          <a:lstStyle/>
          <a:p>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14.4.1</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情報収集</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idx="1"/>
          </p:nvPr>
        </p:nvSpPr>
        <p:spPr>
          <a:xfrm>
            <a:off x="332510" y="1825624"/>
            <a:ext cx="6604000" cy="4630593"/>
          </a:xfrm>
        </p:spPr>
        <p:txBody>
          <a:bodyPr>
            <a:normAutofit/>
          </a:bodyPr>
          <a:lstStyle/>
          <a:p>
            <a:pPr marL="0" indent="0">
              <a:buNone/>
            </a:pPr>
            <a:r>
              <a:rPr kumimoji="1" lang="en-US" altLang="ja-JP" sz="2400" dirty="0" smtClean="0"/>
              <a:t>$ </a:t>
            </a:r>
            <a:r>
              <a:rPr lang="en-US" altLang="ja-JP" sz="2400" dirty="0" err="1" smtClean="0"/>
              <a:t>objdump</a:t>
            </a:r>
            <a:r>
              <a:rPr lang="en-US" altLang="ja-JP" sz="2400" dirty="0" smtClean="0"/>
              <a:t> -j .comment -s the-binary | head</a:t>
            </a:r>
          </a:p>
          <a:p>
            <a:pPr marL="0" indent="0">
              <a:buNone/>
            </a:pPr>
            <a:r>
              <a:rPr lang="en-US" altLang="ja-JP" sz="2400" dirty="0"/>
              <a:t> </a:t>
            </a:r>
            <a:r>
              <a:rPr lang="en-US" altLang="ja-JP" sz="2400" dirty="0" smtClean="0"/>
              <a:t> the-binary: file format elf32-i386</a:t>
            </a:r>
          </a:p>
          <a:p>
            <a:pPr marL="0" indent="0">
              <a:buNone/>
            </a:pPr>
            <a:r>
              <a:rPr lang="en-US" altLang="ja-JP" sz="2400" dirty="0" smtClean="0"/>
              <a:t>  Contents of section .comment:</a:t>
            </a:r>
          </a:p>
          <a:p>
            <a:pPr marL="0" indent="0">
              <a:buNone/>
            </a:pPr>
            <a:r>
              <a:rPr lang="en-US" altLang="ja-JP" sz="2400" dirty="0" smtClean="0"/>
              <a:t> 	0000 …… ……  .GCC: (GNU) 2.7.</a:t>
            </a:r>
          </a:p>
          <a:p>
            <a:pPr marL="0" indent="0">
              <a:buNone/>
            </a:pPr>
            <a:r>
              <a:rPr lang="en-US" altLang="ja-JP" sz="2400" dirty="0" smtClean="0"/>
              <a:t>	0010 …… ……  2.1.2</a:t>
            </a:r>
            <a:r>
              <a:rPr lang="en-US" altLang="ja-JP" sz="2400" dirty="0"/>
              <a:t>..</a:t>
            </a:r>
            <a:r>
              <a:rPr lang="en-US" altLang="ja-JP" sz="2400" dirty="0" smtClean="0"/>
              <a:t>GCC</a:t>
            </a:r>
            <a:r>
              <a:rPr lang="en-US" altLang="ja-JP" sz="2400" dirty="0"/>
              <a:t>: (</a:t>
            </a:r>
            <a:r>
              <a:rPr lang="en-US" altLang="ja-JP" sz="2400" dirty="0" smtClean="0"/>
              <a:t>GNU</a:t>
            </a:r>
          </a:p>
          <a:p>
            <a:pPr marL="0" indent="0">
              <a:buNone/>
            </a:pPr>
            <a:r>
              <a:rPr lang="en-US" altLang="ja-JP" sz="2400" dirty="0" smtClean="0"/>
              <a:t>	0020 …… ……  ) 2.7.2</a:t>
            </a:r>
            <a:r>
              <a:rPr lang="en-US" altLang="ja-JP" sz="2400" dirty="0"/>
              <a:t> ..GCC: (</a:t>
            </a:r>
            <a:r>
              <a:rPr lang="en-US" altLang="ja-JP" sz="2400" dirty="0" smtClean="0"/>
              <a:t>G</a:t>
            </a:r>
          </a:p>
          <a:p>
            <a:pPr marL="0" indent="0">
              <a:buNone/>
            </a:pPr>
            <a:r>
              <a:rPr lang="en-US" altLang="ja-JP" sz="2400" dirty="0" smtClean="0"/>
              <a:t>	0030 ……</a:t>
            </a:r>
            <a:r>
              <a:rPr lang="en-US" altLang="ja-JP" sz="2400" dirty="0"/>
              <a:t> ……</a:t>
            </a:r>
            <a:r>
              <a:rPr lang="en-US" altLang="ja-JP" sz="2400" dirty="0" smtClean="0"/>
              <a:t>  NU) 2.7.2.1.2..G</a:t>
            </a:r>
          </a:p>
          <a:p>
            <a:pPr marL="0" indent="0">
              <a:buNone/>
            </a:pPr>
            <a:r>
              <a:rPr lang="en-US" altLang="ja-JP" sz="2400" dirty="0" smtClean="0"/>
              <a:t>	</a:t>
            </a:r>
            <a:r>
              <a:rPr lang="ja-JP" altLang="en-US" sz="2400" dirty="0" smtClean="0"/>
              <a:t>：</a:t>
            </a:r>
            <a:endParaRPr lang="en-US" altLang="ja-JP" sz="2400" dirty="0"/>
          </a:p>
          <a:p>
            <a:pPr marL="0" indent="0">
              <a:buNone/>
            </a:pPr>
            <a:endParaRPr lang="en-US" altLang="ja-JP" dirty="0"/>
          </a:p>
          <a:p>
            <a:pPr marL="0" indent="0">
              <a:buNone/>
            </a:pPr>
            <a:endParaRPr lang="en-US" altLang="ja-JP" dirty="0"/>
          </a:p>
          <a:p>
            <a:pPr marL="0" indent="0">
              <a:buNone/>
            </a:pPr>
            <a:endParaRPr kumimoji="1" lang="en-US" altLang="ja-JP" dirty="0" smtClean="0"/>
          </a:p>
          <a:p>
            <a:pPr marL="0" indent="0">
              <a:buNone/>
            </a:pPr>
            <a:endParaRPr kumimoji="1" lang="ja-JP" altLang="en-US" dirty="0"/>
          </a:p>
        </p:txBody>
      </p:sp>
      <p:sp>
        <p:nvSpPr>
          <p:cNvPr id="4" name="コンテンツ プレースホルダー 2"/>
          <p:cNvSpPr txBox="1">
            <a:spLocks/>
          </p:cNvSpPr>
          <p:nvPr/>
        </p:nvSpPr>
        <p:spPr>
          <a:xfrm>
            <a:off x="6936510" y="1825623"/>
            <a:ext cx="5181600" cy="46305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smtClean="0"/>
              <a:t>ELF:</a:t>
            </a:r>
            <a:r>
              <a:rPr lang="ja-JP" altLang="en-US" dirty="0"/>
              <a:t>プログラムのロード</a:t>
            </a:r>
            <a:r>
              <a:rPr lang="ja-JP" altLang="en-US" dirty="0" smtClean="0"/>
              <a:t>方法</a:t>
            </a:r>
            <a:r>
              <a:rPr lang="en-US" altLang="ja-JP" dirty="0" smtClean="0"/>
              <a:t>,</a:t>
            </a:r>
            <a:r>
              <a:rPr lang="ja-JP" altLang="en-US" dirty="0" smtClean="0"/>
              <a:t>追加セクション</a:t>
            </a:r>
            <a:r>
              <a:rPr lang="en-US" altLang="ja-JP" dirty="0" smtClean="0"/>
              <a:t>(</a:t>
            </a:r>
            <a:r>
              <a:rPr lang="ja-JP" altLang="en-US" dirty="0" smtClean="0"/>
              <a:t>コメント</a:t>
            </a:r>
            <a:r>
              <a:rPr lang="en-US" altLang="ja-JP" dirty="0" smtClean="0"/>
              <a:t>, etc..)</a:t>
            </a:r>
            <a:endParaRPr lang="ja-JP" altLang="en-US" dirty="0" smtClean="0"/>
          </a:p>
          <a:p>
            <a:pPr marL="0" indent="0">
              <a:buNone/>
            </a:pPr>
            <a:endParaRPr lang="ja-JP" altLang="en-US" dirty="0"/>
          </a:p>
          <a:p>
            <a:pPr marL="0" indent="0">
              <a:buNone/>
            </a:pPr>
            <a:r>
              <a:rPr lang="ja-JP" altLang="en-US" dirty="0" smtClean="0"/>
              <a:t>コメントは一般にコンパイラバージョン番号で埋められる</a:t>
            </a:r>
          </a:p>
          <a:p>
            <a:pPr marL="0" indent="0">
              <a:buNone/>
            </a:pPr>
            <a:r>
              <a:rPr lang="ja-JP" altLang="en-US" dirty="0" smtClean="0"/>
              <a:t> </a:t>
            </a:r>
            <a:endParaRPr lang="ja-JP" altLang="en-US" dirty="0"/>
          </a:p>
        </p:txBody>
      </p:sp>
      <p:sp>
        <p:nvSpPr>
          <p:cNvPr id="5" name="テキスト ボックス 4"/>
          <p:cNvSpPr txBox="1"/>
          <p:nvPr/>
        </p:nvSpPr>
        <p:spPr>
          <a:xfrm>
            <a:off x="3398982" y="5218546"/>
            <a:ext cx="6022109" cy="1477328"/>
          </a:xfrm>
          <a:prstGeom prst="rect">
            <a:avLst/>
          </a:prstGeom>
          <a:noFill/>
        </p:spPr>
        <p:txBody>
          <a:bodyPr wrap="square" rtlCol="0">
            <a:spAutoFit/>
          </a:bodyPr>
          <a:lstStyle/>
          <a:p>
            <a:r>
              <a:rPr lang="ja-JP" altLang="en-US" dirty="0" smtClean="0"/>
              <a:t>結論</a:t>
            </a:r>
            <a:r>
              <a:rPr lang="en-US" altLang="ja-JP" dirty="0" smtClean="0"/>
              <a:t>(</a:t>
            </a:r>
            <a:r>
              <a:rPr lang="ja-JP" altLang="en-US" dirty="0" smtClean="0"/>
              <a:t>仮</a:t>
            </a:r>
            <a:r>
              <a:rPr lang="en-US" altLang="ja-JP" dirty="0" smtClean="0"/>
              <a:t>)</a:t>
            </a:r>
            <a:endParaRPr lang="ja-JP" altLang="en-US" dirty="0" smtClean="0"/>
          </a:p>
          <a:p>
            <a:r>
              <a:rPr lang="en-US" altLang="ja-JP" dirty="0" smtClean="0"/>
              <a:t>the-binary</a:t>
            </a:r>
            <a:r>
              <a:rPr lang="ja-JP" altLang="en-US" dirty="0" smtClean="0"/>
              <a:t>では</a:t>
            </a:r>
            <a:r>
              <a:rPr lang="en-US" altLang="ja-JP" dirty="0" err="1" smtClean="0"/>
              <a:t>libc</a:t>
            </a:r>
            <a:r>
              <a:rPr lang="en-US" altLang="ja-JP" dirty="0" smtClean="0"/>
              <a:t> 5.3.12</a:t>
            </a:r>
            <a:r>
              <a:rPr lang="ja-JP" altLang="en-US" dirty="0" smtClean="0"/>
              <a:t>が使われていて</a:t>
            </a:r>
            <a:r>
              <a:rPr lang="en-US" altLang="ja-JP" dirty="0" smtClean="0"/>
              <a:t>gcc2.7.2</a:t>
            </a:r>
            <a:r>
              <a:rPr lang="ja-JP" altLang="en-US" dirty="0" smtClean="0"/>
              <a:t>でコンパイルされている。</a:t>
            </a:r>
          </a:p>
          <a:p>
            <a:r>
              <a:rPr lang="ja-JP" altLang="en-US" dirty="0" smtClean="0"/>
              <a:t>検索すると</a:t>
            </a:r>
            <a:r>
              <a:rPr lang="en-US" altLang="ja-JP" dirty="0" smtClean="0"/>
              <a:t>(https</a:t>
            </a:r>
            <a:r>
              <a:rPr lang="en-US" altLang="ja-JP" dirty="0"/>
              <a:t>://</a:t>
            </a:r>
            <a:r>
              <a:rPr lang="en-US" altLang="ja-JP" dirty="0" smtClean="0"/>
              <a:t>distrowatch.com) </a:t>
            </a:r>
            <a:r>
              <a:rPr lang="ja-JP" altLang="en-US" dirty="0" err="1" smtClean="0"/>
              <a:t>、</a:t>
            </a:r>
            <a:r>
              <a:rPr lang="en-US" altLang="ja-JP" dirty="0" smtClean="0"/>
              <a:t>Slackware3.1, RedHatLinux4.2</a:t>
            </a:r>
            <a:r>
              <a:rPr lang="ja-JP" altLang="en-US" dirty="0" smtClean="0"/>
              <a:t>に含まれていることがわかる。</a:t>
            </a:r>
            <a:endParaRPr kumimoji="1" lang="ja-JP" altLang="en-US" dirty="0"/>
          </a:p>
        </p:txBody>
      </p:sp>
      <p:sp>
        <p:nvSpPr>
          <p:cNvPr id="6" name="スライド番号プレースホルダー 5"/>
          <p:cNvSpPr>
            <a:spLocks noGrp="1"/>
          </p:cNvSpPr>
          <p:nvPr>
            <p:ph type="sldNum" sz="quarter" idx="12"/>
          </p:nvPr>
        </p:nvSpPr>
        <p:spPr/>
        <p:txBody>
          <a:bodyPr/>
          <a:lstStyle/>
          <a:p>
            <a:fld id="{E1BCA154-C647-48A6-8DCC-2E038C0F8086}" type="slidenum">
              <a:rPr kumimoji="1" lang="ja-JP" altLang="en-US" smtClean="0"/>
              <a:t>4</a:t>
            </a:fld>
            <a:endParaRPr kumimoji="1" lang="ja-JP" altLang="en-US"/>
          </a:p>
        </p:txBody>
      </p:sp>
      <p:sp>
        <p:nvSpPr>
          <p:cNvPr id="7" name="テキスト ボックス 6"/>
          <p:cNvSpPr txBox="1"/>
          <p:nvPr/>
        </p:nvSpPr>
        <p:spPr>
          <a:xfrm>
            <a:off x="10945091" y="0"/>
            <a:ext cx="1246909" cy="369332"/>
          </a:xfrm>
          <a:prstGeom prst="rect">
            <a:avLst/>
          </a:prstGeom>
          <a:noFill/>
        </p:spPr>
        <p:txBody>
          <a:bodyPr wrap="square" rtlCol="0">
            <a:spAutoFit/>
          </a:bodyPr>
          <a:lstStyle/>
          <a:p>
            <a:r>
              <a:rPr kumimoji="1" lang="en-US" altLang="ja-JP" dirty="0" smtClean="0"/>
              <a:t>377~</a:t>
            </a:r>
            <a:endParaRPr kumimoji="1" lang="ja-JP" altLang="en-US" dirty="0"/>
          </a:p>
        </p:txBody>
      </p:sp>
    </p:spTree>
    <p:extLst>
      <p:ext uri="{BB962C8B-B14F-4D97-AF65-F5344CB8AC3E}">
        <p14:creationId xmlns:p14="http://schemas.microsoft.com/office/powerpoint/2010/main" val="1901766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
            <a:ext cx="6317672" cy="600363"/>
          </a:xfrm>
        </p:spPr>
        <p:txBody>
          <a:bodyPr>
            <a:noAutofit/>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16.1.2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集団内の動機</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個人、グループ</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それらの行動を理解するためのポイント</a:t>
            </a:r>
            <a:endParaRPr kumimoji="1" lang="ja-JP" altLang="en-US" sz="1800" b="1" dirty="0"/>
          </a:p>
        </p:txBody>
      </p:sp>
      <p:sp>
        <p:nvSpPr>
          <p:cNvPr id="3" name="コンテンツ プレースホルダー 2"/>
          <p:cNvSpPr>
            <a:spLocks noGrp="1"/>
          </p:cNvSpPr>
          <p:nvPr>
            <p:ph idx="1"/>
          </p:nvPr>
        </p:nvSpPr>
        <p:spPr>
          <a:xfrm>
            <a:off x="838199" y="1385456"/>
            <a:ext cx="10975109" cy="5883562"/>
          </a:xfrm>
        </p:spPr>
        <p:txBody>
          <a:bodyPr>
            <a:normAutofit/>
          </a:bodyPr>
          <a:lstStyle/>
          <a:p>
            <a:r>
              <a:rPr lang="ja-JP" altLang="en-US" dirty="0"/>
              <a:t>様々な要因に</a:t>
            </a:r>
            <a:r>
              <a:rPr lang="ja-JP" altLang="en-US" dirty="0" smtClean="0"/>
              <a:t>よる</a:t>
            </a:r>
            <a:endParaRPr lang="en-US" altLang="ja-JP" dirty="0" smtClean="0"/>
          </a:p>
          <a:p>
            <a:pPr lvl="1"/>
            <a:r>
              <a:rPr lang="ja-JP" altLang="en-US" dirty="0"/>
              <a:t>地政学上</a:t>
            </a:r>
            <a:r>
              <a:rPr lang="ja-JP" altLang="en-US" dirty="0" smtClean="0"/>
              <a:t>の適応、文化・宗教的影響、歴史上の出来事、社会問題</a:t>
            </a:r>
            <a:r>
              <a:rPr lang="en-US" altLang="ja-JP" dirty="0" smtClean="0"/>
              <a:t>……</a:t>
            </a:r>
          </a:p>
          <a:p>
            <a:pPr lvl="1"/>
            <a:r>
              <a:rPr lang="ja-JP" altLang="en-US" dirty="0" smtClean="0"/>
              <a:t>「すべての情報は自由にアクセスできるべき」</a:t>
            </a:r>
            <a:endParaRPr lang="en-US" altLang="ja-JP" dirty="0"/>
          </a:p>
          <a:p>
            <a:pPr lvl="2"/>
            <a:r>
              <a:rPr lang="ja-JP" altLang="en-US" dirty="0" smtClean="0"/>
              <a:t>会社</a:t>
            </a:r>
            <a:r>
              <a:rPr lang="ja-JP" altLang="en-US" sz="1600" dirty="0" smtClean="0"/>
              <a:t>の</a:t>
            </a:r>
            <a:r>
              <a:rPr lang="ja-JP" altLang="en-US" dirty="0" smtClean="0"/>
              <a:t>電話交換</a:t>
            </a:r>
            <a:r>
              <a:rPr lang="ja-JP" altLang="en-US" sz="1600" dirty="0" smtClean="0"/>
              <a:t>システムの</a:t>
            </a:r>
            <a:r>
              <a:rPr lang="ja-JP" altLang="en-US" dirty="0" smtClean="0"/>
              <a:t>技術情報</a:t>
            </a:r>
            <a:r>
              <a:rPr lang="ja-JP" altLang="en-US" sz="1600" dirty="0" smtClean="0"/>
              <a:t>を</a:t>
            </a:r>
            <a:r>
              <a:rPr lang="ja-JP" altLang="en-US" dirty="0" smtClean="0"/>
              <a:t>取</a:t>
            </a:r>
            <a:r>
              <a:rPr lang="ja-JP" altLang="en-US" sz="1600" dirty="0" smtClean="0"/>
              <a:t>り</a:t>
            </a:r>
            <a:r>
              <a:rPr lang="ja-JP" altLang="en-US" dirty="0" smtClean="0"/>
              <a:t>出</a:t>
            </a:r>
            <a:r>
              <a:rPr lang="ja-JP" altLang="en-US" sz="1600" dirty="0" smtClean="0"/>
              <a:t>して</a:t>
            </a:r>
            <a:r>
              <a:rPr lang="ja-JP" altLang="en-US" dirty="0" smtClean="0"/>
              <a:t>公開</a:t>
            </a:r>
            <a:r>
              <a:rPr lang="ja-JP" altLang="en-US" sz="1600" dirty="0" smtClean="0"/>
              <a:t>、</a:t>
            </a:r>
            <a:r>
              <a:rPr lang="ja-JP" altLang="en-US" dirty="0" smtClean="0"/>
              <a:t>誰</a:t>
            </a:r>
            <a:r>
              <a:rPr lang="ja-JP" altLang="en-US" sz="1600" dirty="0" smtClean="0"/>
              <a:t>でも</a:t>
            </a:r>
            <a:r>
              <a:rPr lang="ja-JP" altLang="en-US" dirty="0" smtClean="0"/>
              <a:t>利用</a:t>
            </a:r>
            <a:r>
              <a:rPr lang="ja-JP" altLang="en-US" sz="1600" dirty="0" smtClean="0"/>
              <a:t>できるように</a:t>
            </a:r>
            <a:endParaRPr lang="en-US" altLang="ja-JP" dirty="0"/>
          </a:p>
          <a:p>
            <a:pPr lvl="1"/>
            <a:r>
              <a:rPr lang="ja-JP" altLang="en-US" dirty="0" smtClean="0"/>
              <a:t>「高価なソフトウェアは低所得者を冷遇している」</a:t>
            </a:r>
            <a:endParaRPr lang="en-US" altLang="ja-JP" dirty="0" smtClean="0"/>
          </a:p>
          <a:p>
            <a:pPr lvl="2"/>
            <a:r>
              <a:rPr lang="ja-JP" altLang="en-US" dirty="0" smtClean="0"/>
              <a:t>ソフトウェアのコピーガードを無効化</a:t>
            </a:r>
            <a:endParaRPr lang="en-US" altLang="ja-JP" dirty="0" smtClean="0"/>
          </a:p>
          <a:p>
            <a:pPr lvl="1"/>
            <a:r>
              <a:rPr lang="ja-JP" altLang="en-US" dirty="0" smtClean="0"/>
              <a:t>「自分の主義と合わないな」</a:t>
            </a:r>
            <a:endParaRPr lang="en-US" altLang="ja-JP" dirty="0" smtClean="0"/>
          </a:p>
          <a:p>
            <a:pPr lvl="2"/>
            <a:r>
              <a:rPr lang="ja-JP" altLang="en-US" dirty="0" smtClean="0"/>
              <a:t>テロリスト勢力の</a:t>
            </a:r>
            <a:r>
              <a:rPr lang="en-US" altLang="ja-JP" dirty="0" smtClean="0"/>
              <a:t>Web</a:t>
            </a:r>
            <a:r>
              <a:rPr lang="ja-JP" altLang="en-US" dirty="0" smtClean="0"/>
              <a:t>サイトをアダルトサイトに転送</a:t>
            </a:r>
            <a:endParaRPr lang="en-US" altLang="ja-JP" dirty="0"/>
          </a:p>
          <a:p>
            <a:pPr lvl="2"/>
            <a:r>
              <a:rPr lang="ja-JP" altLang="en-US" dirty="0" smtClean="0"/>
              <a:t>政党間で</a:t>
            </a:r>
            <a:r>
              <a:rPr lang="en-US" altLang="ja-JP" dirty="0" smtClean="0"/>
              <a:t>Web</a:t>
            </a:r>
            <a:r>
              <a:rPr lang="ja-JP" altLang="en-US" dirty="0" smtClean="0"/>
              <a:t>サイトの外観破壊や</a:t>
            </a:r>
            <a:r>
              <a:rPr lang="en-US" altLang="ja-JP" dirty="0" err="1" smtClean="0"/>
              <a:t>DoS</a:t>
            </a:r>
            <a:r>
              <a:rPr lang="ja-JP" altLang="en-US" dirty="0" smtClean="0"/>
              <a:t>攻撃</a:t>
            </a:r>
            <a:endParaRPr lang="en-US" altLang="ja-JP" dirty="0"/>
          </a:p>
          <a:p>
            <a:r>
              <a:rPr lang="ja-JP" altLang="en-US" dirty="0" smtClean="0"/>
              <a:t>民間サイバー兵士の出現</a:t>
            </a:r>
            <a:endParaRPr lang="en-US" altLang="ja-JP" dirty="0" smtClean="0"/>
          </a:p>
          <a:p>
            <a:pPr lvl="1"/>
            <a:r>
              <a:rPr lang="ja-JP" altLang="en-US" dirty="0" smtClean="0"/>
              <a:t>デモや抗議文の提出だけでなく、直接攻撃が可能に</a:t>
            </a:r>
            <a:endParaRPr lang="en-US" altLang="ja-JP" dirty="0" smtClean="0"/>
          </a:p>
          <a:p>
            <a:pPr lvl="1"/>
            <a:r>
              <a:rPr lang="ja-JP" altLang="en-US" dirty="0"/>
              <a:t>国境</a:t>
            </a:r>
            <a:r>
              <a:rPr lang="ja-JP" altLang="en-US" dirty="0" smtClean="0"/>
              <a:t>に防衛機能はない</a:t>
            </a:r>
            <a:endParaRPr kumimoji="1" lang="en-US" altLang="ja-JP" dirty="0" smtClean="0"/>
          </a:p>
          <a:p>
            <a:pPr lvl="1"/>
            <a:r>
              <a:rPr kumimoji="1" lang="ja-JP" altLang="en-US" dirty="0" smtClean="0"/>
              <a:t>国家間の緊張から政府</a:t>
            </a:r>
            <a:r>
              <a:rPr kumimoji="1" lang="en-US" altLang="ja-JP" dirty="0" smtClean="0"/>
              <a:t>Web</a:t>
            </a:r>
            <a:r>
              <a:rPr kumimoji="1" lang="ja-JP" altLang="en-US" dirty="0" smtClean="0"/>
              <a:t>サイト破壊合戦、過激になりワームの投入まで</a:t>
            </a:r>
            <a:endParaRPr kumimoji="1" lang="en-US" altLang="ja-JP" dirty="0" smtClean="0"/>
          </a:p>
          <a:p>
            <a:pPr lvl="1"/>
            <a:r>
              <a:rPr lang="ja-JP" altLang="en-US" dirty="0" smtClean="0"/>
              <a:t>より過激に、より執拗に、より被害甚大に</a:t>
            </a:r>
            <a:r>
              <a:rPr lang="en-US" altLang="ja-JP" dirty="0" smtClean="0"/>
              <a:t>……</a:t>
            </a:r>
            <a:endParaRPr kumimoji="1" lang="en-US" altLang="ja-JP"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40</a:t>
            </a:fld>
            <a:endParaRPr kumimoji="1" lang="ja-JP" altLang="en-US" dirty="0"/>
          </a:p>
        </p:txBody>
      </p:sp>
      <p:sp>
        <p:nvSpPr>
          <p:cNvPr id="5" name="タイトル 1"/>
          <p:cNvSpPr txBox="1">
            <a:spLocks/>
          </p:cNvSpPr>
          <p:nvPr/>
        </p:nvSpPr>
        <p:spPr>
          <a:xfrm>
            <a:off x="489527" y="365125"/>
            <a:ext cx="11249891"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smtClean="0"/>
              <a:t>主義</a:t>
            </a:r>
            <a:r>
              <a:rPr lang="en-US" altLang="ja-JP" b="1" dirty="0" smtClean="0"/>
              <a:t>(</a:t>
            </a:r>
            <a:r>
              <a:rPr lang="ja-JP" altLang="en-US" b="1" dirty="0" smtClean="0"/>
              <a:t>イデオロギー</a:t>
            </a:r>
            <a:r>
              <a:rPr lang="en-US" altLang="ja-JP" b="1" dirty="0" smtClean="0"/>
              <a:t>)</a:t>
            </a:r>
            <a:r>
              <a:rPr lang="ja-JP" altLang="en-US" b="1" dirty="0" smtClean="0"/>
              <a:t>　</a:t>
            </a:r>
            <a:r>
              <a:rPr lang="ja-JP" altLang="en-US" sz="2900" b="1" dirty="0" smtClean="0"/>
              <a:t>ハック行動主義</a:t>
            </a:r>
            <a:endParaRPr lang="ja-JP" altLang="en-US" sz="2900" b="1" dirty="0"/>
          </a:p>
        </p:txBody>
      </p:sp>
      <p:sp>
        <p:nvSpPr>
          <p:cNvPr id="6" name="テキスト ボックス 5"/>
          <p:cNvSpPr txBox="1"/>
          <p:nvPr/>
        </p:nvSpPr>
        <p:spPr>
          <a:xfrm>
            <a:off x="10945091" y="0"/>
            <a:ext cx="1246909" cy="369332"/>
          </a:xfrm>
          <a:prstGeom prst="rect">
            <a:avLst/>
          </a:prstGeom>
          <a:noFill/>
        </p:spPr>
        <p:txBody>
          <a:bodyPr wrap="square" rtlCol="0">
            <a:spAutoFit/>
          </a:bodyPr>
          <a:lstStyle/>
          <a:p>
            <a:r>
              <a:rPr lang="en-US" altLang="ja-JP" dirty="0" smtClean="0"/>
              <a:t>411~413</a:t>
            </a:r>
            <a:endParaRPr kumimoji="1" lang="ja-JP" altLang="en-US" dirty="0"/>
          </a:p>
        </p:txBody>
      </p:sp>
    </p:spTree>
    <p:extLst>
      <p:ext uri="{BB962C8B-B14F-4D97-AF65-F5344CB8AC3E}">
        <p14:creationId xmlns:p14="http://schemas.microsoft.com/office/powerpoint/2010/main" val="34111339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
            <a:ext cx="6317672" cy="600363"/>
          </a:xfrm>
        </p:spPr>
        <p:txBody>
          <a:bodyPr>
            <a:noAutofit/>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16.1.2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集団内の動機</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個人、グループ</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それらの行動を理解するためのポイント</a:t>
            </a:r>
            <a:endParaRPr kumimoji="1" lang="ja-JP" altLang="en-US" sz="1800" b="1" dirty="0"/>
          </a:p>
        </p:txBody>
      </p:sp>
      <p:sp>
        <p:nvSpPr>
          <p:cNvPr id="3" name="コンテンツ プレースホルダー 2"/>
          <p:cNvSpPr>
            <a:spLocks noGrp="1"/>
          </p:cNvSpPr>
          <p:nvPr>
            <p:ph idx="1"/>
          </p:nvPr>
        </p:nvSpPr>
        <p:spPr>
          <a:xfrm>
            <a:off x="838199" y="1825624"/>
            <a:ext cx="10707255" cy="5032375"/>
          </a:xfrm>
        </p:spPr>
        <p:txBody>
          <a:bodyPr>
            <a:normAutofit/>
          </a:bodyPr>
          <a:lstStyle/>
          <a:p>
            <a:r>
              <a:rPr kumimoji="1" lang="ja-JP" altLang="en-US" dirty="0" smtClean="0"/>
              <a:t>人は社会的ないきもの</a:t>
            </a:r>
            <a:endParaRPr kumimoji="1" lang="en-US" altLang="ja-JP" dirty="0" smtClean="0"/>
          </a:p>
          <a:p>
            <a:r>
              <a:rPr lang="ja-JP" altLang="en-US" dirty="0"/>
              <a:t>ハッカー</a:t>
            </a:r>
            <a:r>
              <a:rPr lang="ja-JP" altLang="en-US" dirty="0" smtClean="0"/>
              <a:t>も人間なので、社会を形成している。</a:t>
            </a:r>
            <a:endParaRPr lang="en-US" altLang="ja-JP" dirty="0" smtClean="0"/>
          </a:p>
          <a:p>
            <a:pPr lvl="1"/>
            <a:r>
              <a:rPr kumimoji="1" lang="ja-JP" altLang="en-US" dirty="0"/>
              <a:t>能力至上</a:t>
            </a:r>
            <a:r>
              <a:rPr kumimoji="1" lang="ja-JP" altLang="en-US" dirty="0" smtClean="0"/>
              <a:t>主義</a:t>
            </a:r>
            <a:endParaRPr kumimoji="1" lang="en-US" altLang="ja-JP" dirty="0" smtClean="0"/>
          </a:p>
          <a:p>
            <a:pPr lvl="1"/>
            <a:r>
              <a:rPr lang="ja-JP" altLang="en-US" dirty="0" smtClean="0"/>
              <a:t>似た能力を持つグループが形成される傾向がある</a:t>
            </a:r>
            <a:endParaRPr lang="en-US" altLang="ja-JP" dirty="0" smtClean="0"/>
          </a:p>
          <a:p>
            <a:pPr lvl="1"/>
            <a:r>
              <a:rPr kumimoji="1" lang="ja-JP" altLang="en-US" dirty="0" smtClean="0"/>
              <a:t>個人</a:t>
            </a:r>
            <a:r>
              <a:rPr kumimoji="1" lang="ja-JP" altLang="en-US" sz="2000" dirty="0" smtClean="0"/>
              <a:t>と</a:t>
            </a:r>
            <a:r>
              <a:rPr kumimoji="1" lang="ja-JP" altLang="en-US" dirty="0" smtClean="0"/>
              <a:t>集団</a:t>
            </a:r>
            <a:r>
              <a:rPr kumimoji="1" lang="ja-JP" altLang="en-US" sz="2000" dirty="0" smtClean="0"/>
              <a:t>の</a:t>
            </a:r>
            <a:r>
              <a:rPr kumimoji="1" lang="ja-JP" altLang="en-US" dirty="0" smtClean="0"/>
              <a:t>能力</a:t>
            </a:r>
            <a:r>
              <a:rPr kumimoji="1" lang="ja-JP" altLang="en-US" sz="2000" dirty="0" smtClean="0"/>
              <a:t>に</a:t>
            </a:r>
            <a:r>
              <a:rPr kumimoji="1" lang="ja-JP" altLang="en-US" dirty="0" smtClean="0"/>
              <a:t>開</a:t>
            </a:r>
            <a:r>
              <a:rPr kumimoji="1" lang="ja-JP" altLang="en-US" sz="2000" dirty="0" smtClean="0"/>
              <a:t>きがある</a:t>
            </a:r>
            <a:r>
              <a:rPr kumimoji="1" lang="ja-JP" altLang="en-US" dirty="0" smtClean="0"/>
              <a:t>場合、能力</a:t>
            </a:r>
            <a:r>
              <a:rPr kumimoji="1" lang="ja-JP" altLang="en-US" sz="2000" dirty="0" smtClean="0"/>
              <a:t>の</a:t>
            </a:r>
            <a:r>
              <a:rPr kumimoji="1" lang="ja-JP" altLang="en-US" dirty="0" smtClean="0"/>
              <a:t>高</a:t>
            </a:r>
            <a:r>
              <a:rPr kumimoji="1" lang="ja-JP" altLang="en-US" sz="2000" dirty="0" smtClean="0"/>
              <a:t>い</a:t>
            </a:r>
            <a:r>
              <a:rPr kumimoji="1" lang="ja-JP" altLang="en-US" dirty="0" smtClean="0"/>
              <a:t>側</a:t>
            </a:r>
            <a:r>
              <a:rPr kumimoji="1" lang="ja-JP" altLang="en-US" sz="2000" dirty="0" smtClean="0"/>
              <a:t>が</a:t>
            </a:r>
            <a:r>
              <a:rPr kumimoji="1" lang="ja-JP" altLang="en-US" dirty="0" smtClean="0"/>
              <a:t>集団</a:t>
            </a:r>
            <a:r>
              <a:rPr kumimoji="1" lang="ja-JP" altLang="en-US" sz="2000" dirty="0" smtClean="0"/>
              <a:t>への</a:t>
            </a:r>
            <a:r>
              <a:rPr kumimoji="1" lang="ja-JP" altLang="en-US" dirty="0" smtClean="0"/>
              <a:t>参加</a:t>
            </a:r>
            <a:r>
              <a:rPr kumimoji="1" lang="ja-JP" altLang="en-US" sz="2000" dirty="0" smtClean="0"/>
              <a:t>を望まない</a:t>
            </a:r>
            <a:endParaRPr kumimoji="1" lang="en-US" altLang="ja-JP" sz="2000" dirty="0" smtClean="0"/>
          </a:p>
          <a:p>
            <a:pPr lvl="2"/>
            <a:r>
              <a:rPr lang="ja-JP" altLang="en-US" dirty="0" smtClean="0"/>
              <a:t>個人</a:t>
            </a:r>
            <a:r>
              <a:rPr lang="en-US" altLang="ja-JP" dirty="0" smtClean="0"/>
              <a:t>&lt;&lt;&lt;</a:t>
            </a:r>
            <a:r>
              <a:rPr lang="ja-JP" altLang="en-US" dirty="0" smtClean="0"/>
              <a:t>集団</a:t>
            </a:r>
            <a:r>
              <a:rPr lang="en-US" altLang="ja-JP" dirty="0"/>
              <a:t>	</a:t>
            </a:r>
            <a:r>
              <a:rPr lang="en-US" altLang="ja-JP" dirty="0" smtClean="0"/>
              <a:t>	</a:t>
            </a:r>
            <a:r>
              <a:rPr lang="ja-JP" altLang="en-US" dirty="0" smtClean="0"/>
              <a:t>→集団「初心者は混ざらないで</a:t>
            </a:r>
            <a:r>
              <a:rPr lang="en-US" altLang="ja-JP" dirty="0" smtClean="0"/>
              <a:t>…</a:t>
            </a:r>
            <a:r>
              <a:rPr lang="ja-JP" altLang="en-US" dirty="0" smtClean="0"/>
              <a:t>」</a:t>
            </a:r>
            <a:endParaRPr lang="en-US" altLang="ja-JP" dirty="0" smtClean="0"/>
          </a:p>
          <a:p>
            <a:pPr lvl="2"/>
            <a:r>
              <a:rPr lang="ja-JP" altLang="en-US" dirty="0" smtClean="0"/>
              <a:t>個人</a:t>
            </a:r>
            <a:r>
              <a:rPr lang="en-US" altLang="ja-JP" dirty="0" smtClean="0"/>
              <a:t>&gt;&gt;&gt;</a:t>
            </a:r>
            <a:r>
              <a:rPr lang="ja-JP" altLang="en-US" dirty="0" smtClean="0"/>
              <a:t>集団</a:t>
            </a:r>
            <a:r>
              <a:rPr lang="en-US" altLang="ja-JP" dirty="0" smtClean="0"/>
              <a:t>		</a:t>
            </a:r>
            <a:r>
              <a:rPr lang="ja-JP" altLang="en-US" dirty="0" smtClean="0"/>
              <a:t>→個人「ここは入る価値ないな</a:t>
            </a:r>
            <a:r>
              <a:rPr lang="en-US" altLang="ja-JP" dirty="0" smtClean="0"/>
              <a:t>…</a:t>
            </a:r>
            <a:r>
              <a:rPr lang="ja-JP" altLang="en-US" dirty="0" smtClean="0"/>
              <a:t>」</a:t>
            </a:r>
            <a:endParaRPr lang="en-US" altLang="ja-JP" dirty="0" smtClean="0"/>
          </a:p>
          <a:p>
            <a:endParaRPr kumimoji="1" lang="en-US" altLang="ja-JP" dirty="0" smtClean="0"/>
          </a:p>
          <a:p>
            <a:r>
              <a:rPr lang="ja-JP" altLang="en-US" dirty="0"/>
              <a:t>集団</a:t>
            </a:r>
            <a:r>
              <a:rPr lang="ja-JP" altLang="en-US" dirty="0" smtClean="0"/>
              <a:t>に加入するためには、既存のメンバーに技術を評価される必要がある</a:t>
            </a:r>
            <a:endParaRPr lang="en-US" altLang="ja-JP" dirty="0" smtClean="0"/>
          </a:p>
          <a:p>
            <a:pPr marL="457200" lvl="1" indent="0">
              <a:buNone/>
            </a:pPr>
            <a:r>
              <a:rPr kumimoji="1" lang="ja-JP" altLang="en-US" dirty="0" smtClean="0"/>
              <a:t>→実力</a:t>
            </a:r>
            <a:r>
              <a:rPr kumimoji="1" lang="ja-JP" altLang="en-US" dirty="0"/>
              <a:t>誇示のため</a:t>
            </a:r>
            <a:r>
              <a:rPr kumimoji="1" lang="ja-JP" altLang="en-US" dirty="0" smtClean="0"/>
              <a:t>にエクスプロイトコードを書く</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41</a:t>
            </a:fld>
            <a:endParaRPr kumimoji="1" lang="ja-JP" altLang="en-US" dirty="0"/>
          </a:p>
        </p:txBody>
      </p:sp>
      <p:sp>
        <p:nvSpPr>
          <p:cNvPr id="5" name="タイトル 1"/>
          <p:cNvSpPr txBox="1">
            <a:spLocks/>
          </p:cNvSpPr>
          <p:nvPr/>
        </p:nvSpPr>
        <p:spPr>
          <a:xfrm>
            <a:off x="489527" y="365125"/>
            <a:ext cx="11249891"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社会グループへ</a:t>
            </a:r>
            <a:r>
              <a:rPr lang="ja-JP" altLang="en-US" b="1" dirty="0" smtClean="0"/>
              <a:t>の加入</a:t>
            </a:r>
            <a:endParaRPr lang="ja-JP" altLang="en-US" b="1" dirty="0"/>
          </a:p>
        </p:txBody>
      </p:sp>
      <p:sp>
        <p:nvSpPr>
          <p:cNvPr id="6" name="テキスト ボックス 5"/>
          <p:cNvSpPr txBox="1"/>
          <p:nvPr/>
        </p:nvSpPr>
        <p:spPr>
          <a:xfrm>
            <a:off x="10945091" y="0"/>
            <a:ext cx="1246909" cy="369332"/>
          </a:xfrm>
          <a:prstGeom prst="rect">
            <a:avLst/>
          </a:prstGeom>
          <a:noFill/>
        </p:spPr>
        <p:txBody>
          <a:bodyPr wrap="square" rtlCol="0">
            <a:spAutoFit/>
          </a:bodyPr>
          <a:lstStyle/>
          <a:p>
            <a:r>
              <a:rPr lang="en-US" altLang="ja-JP" dirty="0" smtClean="0"/>
              <a:t>413~414</a:t>
            </a:r>
            <a:endParaRPr kumimoji="1" lang="ja-JP" altLang="en-US" dirty="0"/>
          </a:p>
        </p:txBody>
      </p:sp>
    </p:spTree>
    <p:extLst>
      <p:ext uri="{BB962C8B-B14F-4D97-AF65-F5344CB8AC3E}">
        <p14:creationId xmlns:p14="http://schemas.microsoft.com/office/powerpoint/2010/main" val="2035992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 y="1"/>
            <a:ext cx="6317672" cy="600363"/>
          </a:xfrm>
        </p:spPr>
        <p:txBody>
          <a:bodyPr>
            <a:noAutofit/>
          </a:bodyPr>
          <a:lstStyle/>
          <a:p>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16.1.2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集団内の動機</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個人、グループ</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それらの行動を理解するためのポイント</a:t>
            </a:r>
            <a:endParaRPr kumimoji="1" lang="ja-JP" altLang="en-US" sz="1800" b="1" dirty="0"/>
          </a:p>
        </p:txBody>
      </p:sp>
      <p:sp>
        <p:nvSpPr>
          <p:cNvPr id="3" name="コンテンツ プレースホルダー 2"/>
          <p:cNvSpPr>
            <a:spLocks noGrp="1"/>
          </p:cNvSpPr>
          <p:nvPr>
            <p:ph idx="1"/>
          </p:nvPr>
        </p:nvSpPr>
        <p:spPr>
          <a:xfrm>
            <a:off x="838199" y="1551709"/>
            <a:ext cx="11233727" cy="5430982"/>
          </a:xfrm>
        </p:spPr>
        <p:txBody>
          <a:bodyPr>
            <a:normAutofit lnSpcReduction="10000"/>
          </a:bodyPr>
          <a:lstStyle/>
          <a:p>
            <a:r>
              <a:rPr lang="ja-JP" altLang="en-US" dirty="0" smtClean="0"/>
              <a:t>自分の実力に応じて地位が変わる能力主義社会</a:t>
            </a:r>
            <a:endParaRPr lang="en-US" altLang="ja-JP" dirty="0"/>
          </a:p>
          <a:p>
            <a:r>
              <a:rPr kumimoji="1" lang="ja-JP" altLang="en-US" dirty="0" smtClean="0"/>
              <a:t>その実力の評価とはどのように</a:t>
            </a:r>
            <a:r>
              <a:rPr kumimoji="1" lang="en-US" altLang="ja-JP" dirty="0" smtClean="0"/>
              <a:t>…</a:t>
            </a:r>
            <a:r>
              <a:rPr kumimoji="1" lang="ja-JP" altLang="en-US" dirty="0" smtClean="0"/>
              <a:t>？</a:t>
            </a:r>
            <a:r>
              <a:rPr kumimoji="1" lang="ja-JP" altLang="en-US" sz="2000" dirty="0" smtClean="0"/>
              <a:t>　どうやって自分を他人に見せる？</a:t>
            </a:r>
            <a:endParaRPr kumimoji="1" lang="en-US" altLang="ja-JP" sz="2000" dirty="0" smtClean="0"/>
          </a:p>
          <a:p>
            <a:pPr lvl="8"/>
            <a:endParaRPr kumimoji="1" lang="en-US" altLang="ja-JP" sz="1000" dirty="0" smtClean="0"/>
          </a:p>
          <a:p>
            <a:pPr lvl="1"/>
            <a:r>
              <a:rPr lang="ja-JP" altLang="en-US" dirty="0" smtClean="0"/>
              <a:t>自分がどのようなシステムを持ってるか自慢する</a:t>
            </a:r>
            <a:endParaRPr lang="en-US" altLang="ja-JP" dirty="0"/>
          </a:p>
          <a:p>
            <a:pPr lvl="2"/>
            <a:r>
              <a:rPr kumimoji="1" lang="ja-JP" altLang="en-US" dirty="0" smtClean="0"/>
              <a:t>証明のため、説得力をもたせるために何かへの侵害を行う</a:t>
            </a:r>
            <a:endParaRPr kumimoji="1" lang="en-US" altLang="ja-JP" dirty="0" smtClean="0"/>
          </a:p>
          <a:p>
            <a:pPr lvl="1"/>
            <a:r>
              <a:rPr lang="ja-JP" altLang="en-US" dirty="0" smtClean="0"/>
              <a:t>知識の披露・教授、情報交換</a:t>
            </a:r>
            <a:endParaRPr lang="en-US" altLang="ja-JP" dirty="0" smtClean="0"/>
          </a:p>
          <a:p>
            <a:pPr lvl="1"/>
            <a:r>
              <a:rPr kumimoji="1" lang="ja-JP" altLang="en-US" dirty="0" smtClean="0"/>
              <a:t>誹謗中傷、ケンカ</a:t>
            </a:r>
            <a:r>
              <a:rPr kumimoji="1" lang="en-US" altLang="ja-JP" dirty="0" smtClean="0"/>
              <a:t>(</a:t>
            </a:r>
            <a:r>
              <a:rPr kumimoji="1" lang="ja-JP" altLang="en-US" dirty="0" smtClean="0"/>
              <a:t>相手のマシンを破壊したり、制御を奪ったら勝ち</a:t>
            </a:r>
            <a:r>
              <a:rPr kumimoji="1" lang="en-US" altLang="ja-JP" dirty="0" smtClean="0"/>
              <a:t>)</a:t>
            </a:r>
          </a:p>
          <a:p>
            <a:pPr lvl="2"/>
            <a:r>
              <a:rPr lang="ja-JP" altLang="en-US" dirty="0" smtClean="0"/>
              <a:t>不特定多数の他人を巻き込む</a:t>
            </a:r>
            <a:r>
              <a:rPr lang="ja-JP" altLang="en-US" dirty="0"/>
              <a:t>ケース</a:t>
            </a:r>
            <a:r>
              <a:rPr lang="ja-JP" altLang="en-US" dirty="0" smtClean="0"/>
              <a:t>も</a:t>
            </a:r>
            <a:r>
              <a:rPr lang="ja-JP" altLang="en-US" dirty="0"/>
              <a:t>ある</a:t>
            </a:r>
            <a:endParaRPr kumimoji="1" lang="en-US" altLang="ja-JP" dirty="0" smtClean="0"/>
          </a:p>
          <a:p>
            <a:pPr lvl="8"/>
            <a:endParaRPr lang="en-US" altLang="ja-JP" dirty="0"/>
          </a:p>
          <a:p>
            <a:r>
              <a:rPr kumimoji="1" lang="ja-JP" altLang="en-US" dirty="0" smtClean="0"/>
              <a:t>この動機はハッカー大会で発散されている</a:t>
            </a:r>
            <a:endParaRPr kumimoji="1" lang="en-US" altLang="ja-JP" dirty="0" smtClean="0"/>
          </a:p>
          <a:p>
            <a:pPr lvl="1"/>
            <a:r>
              <a:rPr lang="ja-JP" altLang="en-US" dirty="0"/>
              <a:t>直接</a:t>
            </a:r>
            <a:r>
              <a:rPr lang="ja-JP" altLang="en-US" dirty="0" smtClean="0"/>
              <a:t>の対話を含めた手段で、互いの地位の手がかりを得る→動機が発散</a:t>
            </a:r>
            <a:endParaRPr kumimoji="1" lang="en-US" altLang="ja-JP" dirty="0" smtClean="0"/>
          </a:p>
          <a:p>
            <a:r>
              <a:rPr lang="ja-JP" altLang="en-US" dirty="0" smtClean="0"/>
              <a:t>ただし、インサイダによる地位決定とは別</a:t>
            </a:r>
            <a:endParaRPr lang="en-US" altLang="ja-JP" dirty="0" smtClean="0"/>
          </a:p>
          <a:p>
            <a:pPr lvl="1"/>
            <a:r>
              <a:rPr kumimoji="1" lang="ja-JP" altLang="en-US" dirty="0" smtClean="0"/>
              <a:t>情報システムにおいて、所属する会社</a:t>
            </a:r>
            <a:r>
              <a:rPr lang="ja-JP" altLang="en-US" dirty="0" smtClean="0"/>
              <a:t>よりも知識レベルが高いにもかかわらず一貫性のない行動が取られると動機ができる</a:t>
            </a:r>
            <a:endParaRPr kumimoji="1" lang="en-US" altLang="ja-JP" dirty="0" smtClean="0"/>
          </a:p>
          <a:p>
            <a:endParaRPr lang="en-US" altLang="ja-JP" dirty="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42</a:t>
            </a:fld>
            <a:endParaRPr kumimoji="1" lang="ja-JP" altLang="en-US" dirty="0"/>
          </a:p>
        </p:txBody>
      </p:sp>
      <p:sp>
        <p:nvSpPr>
          <p:cNvPr id="5" name="タイトル 1"/>
          <p:cNvSpPr txBox="1">
            <a:spLocks/>
          </p:cNvSpPr>
          <p:nvPr/>
        </p:nvSpPr>
        <p:spPr>
          <a:xfrm>
            <a:off x="489527" y="365125"/>
            <a:ext cx="11249891"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b="1" dirty="0"/>
              <a:t>地位</a:t>
            </a:r>
          </a:p>
        </p:txBody>
      </p:sp>
      <p:sp>
        <p:nvSpPr>
          <p:cNvPr id="6" name="テキスト ボックス 5"/>
          <p:cNvSpPr txBox="1"/>
          <p:nvPr/>
        </p:nvSpPr>
        <p:spPr>
          <a:xfrm>
            <a:off x="10945091" y="0"/>
            <a:ext cx="1246909" cy="369332"/>
          </a:xfrm>
          <a:prstGeom prst="rect">
            <a:avLst/>
          </a:prstGeom>
          <a:noFill/>
        </p:spPr>
        <p:txBody>
          <a:bodyPr wrap="square" rtlCol="0">
            <a:spAutoFit/>
          </a:bodyPr>
          <a:lstStyle/>
          <a:p>
            <a:r>
              <a:rPr lang="en-US" altLang="ja-JP" dirty="0" smtClean="0"/>
              <a:t>414~416</a:t>
            </a:r>
            <a:endParaRPr kumimoji="1" lang="ja-JP" altLang="en-US" dirty="0"/>
          </a:p>
        </p:txBody>
      </p:sp>
    </p:spTree>
    <p:extLst>
      <p:ext uri="{BB962C8B-B14F-4D97-AF65-F5344CB8AC3E}">
        <p14:creationId xmlns:p14="http://schemas.microsoft.com/office/powerpoint/2010/main" val="1836934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16.1.3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ここまでのまとめ</a:t>
            </a:r>
            <a:endParaRPr kumimoji="1" lang="ja-JP" altLang="en-US" b="1" dirty="0"/>
          </a:p>
        </p:txBody>
      </p:sp>
      <p:sp>
        <p:nvSpPr>
          <p:cNvPr id="3" name="コンテンツ プレースホルダー 2"/>
          <p:cNvSpPr>
            <a:spLocks noGrp="1"/>
          </p:cNvSpPr>
          <p:nvPr>
            <p:ph idx="1"/>
          </p:nvPr>
        </p:nvSpPr>
        <p:spPr>
          <a:xfrm>
            <a:off x="838200" y="1825625"/>
            <a:ext cx="10799618" cy="4351338"/>
          </a:xfrm>
        </p:spPr>
        <p:txBody>
          <a:bodyPr/>
          <a:lstStyle/>
          <a:p>
            <a:r>
              <a:rPr kumimoji="1" lang="ja-JP" altLang="en-US" dirty="0" smtClean="0"/>
              <a:t>動機を検討するときは、</a:t>
            </a:r>
            <a:r>
              <a:rPr kumimoji="1" lang="en-US" altLang="ja-JP" dirty="0" smtClean="0"/>
              <a:t>6</a:t>
            </a:r>
            <a:r>
              <a:rPr lang="ja-JP" altLang="en-US" dirty="0" smtClean="0"/>
              <a:t>つ</a:t>
            </a:r>
            <a:r>
              <a:rPr lang="en-US" altLang="ja-JP" dirty="0" smtClean="0"/>
              <a:t>(</a:t>
            </a:r>
            <a:r>
              <a:rPr kumimoji="1" lang="en-US" altLang="ja-JP" dirty="0" smtClean="0"/>
              <a:t>MEECIE)</a:t>
            </a:r>
            <a:r>
              <a:rPr kumimoji="1" lang="ja-JP" altLang="en-US" dirty="0" smtClean="0"/>
              <a:t>の観点で、それぞれ考える</a:t>
            </a:r>
            <a:endParaRPr lang="en-US" altLang="ja-JP" dirty="0"/>
          </a:p>
          <a:p>
            <a:pPr lvl="3"/>
            <a:r>
              <a:rPr kumimoji="1" lang="ja-JP" altLang="en-US" dirty="0" smtClean="0"/>
              <a:t>それ以外もあるが、主要なものは</a:t>
            </a:r>
            <a:r>
              <a:rPr kumimoji="1" lang="en-US" altLang="ja-JP" dirty="0" smtClean="0"/>
              <a:t>6</a:t>
            </a:r>
            <a:r>
              <a:rPr kumimoji="1" lang="ja-JP" altLang="en-US" dirty="0" smtClean="0"/>
              <a:t>つ</a:t>
            </a:r>
            <a:endParaRPr kumimoji="1" lang="en-US" altLang="ja-JP" dirty="0" smtClean="0"/>
          </a:p>
          <a:p>
            <a:pPr lvl="1"/>
            <a:r>
              <a:rPr lang="en-US" altLang="ja-JP" dirty="0"/>
              <a:t>Money		</a:t>
            </a:r>
            <a:r>
              <a:rPr lang="ja-JP" altLang="en-US" dirty="0" smtClean="0"/>
              <a:t>金銭</a:t>
            </a:r>
            <a:endParaRPr lang="en-US" altLang="ja-JP" dirty="0" smtClean="0"/>
          </a:p>
          <a:p>
            <a:pPr lvl="1"/>
            <a:r>
              <a:rPr lang="en-US" altLang="ja-JP" dirty="0" smtClean="0"/>
              <a:t>Entertainment</a:t>
            </a:r>
            <a:r>
              <a:rPr lang="en-US" altLang="ja-JP" dirty="0"/>
              <a:t>	</a:t>
            </a:r>
            <a:r>
              <a:rPr lang="ja-JP" altLang="en-US" dirty="0"/>
              <a:t>娯楽</a:t>
            </a:r>
            <a:endParaRPr lang="en-US" altLang="ja-JP" dirty="0"/>
          </a:p>
          <a:p>
            <a:pPr lvl="1"/>
            <a:r>
              <a:rPr lang="en-US" altLang="ja-JP" dirty="0"/>
              <a:t>Ego		</a:t>
            </a:r>
            <a:r>
              <a:rPr lang="ja-JP" altLang="en-US" dirty="0"/>
              <a:t>エゴ</a:t>
            </a:r>
            <a:endParaRPr lang="en-US" altLang="ja-JP" dirty="0"/>
          </a:p>
          <a:p>
            <a:pPr lvl="1"/>
            <a:r>
              <a:rPr lang="en-US" altLang="ja-JP" dirty="0"/>
              <a:t>Cause		</a:t>
            </a:r>
            <a:r>
              <a:rPr lang="ja-JP" altLang="en-US" dirty="0"/>
              <a:t>主義</a:t>
            </a:r>
            <a:r>
              <a:rPr lang="en-US" altLang="ja-JP" dirty="0"/>
              <a:t>(</a:t>
            </a:r>
            <a:r>
              <a:rPr lang="ja-JP" altLang="en-US" dirty="0"/>
              <a:t>イデオロギー</a:t>
            </a:r>
            <a:r>
              <a:rPr lang="en-US" altLang="ja-JP" dirty="0"/>
              <a:t>)</a:t>
            </a:r>
          </a:p>
          <a:p>
            <a:pPr lvl="1"/>
            <a:r>
              <a:rPr lang="en-US" altLang="ja-JP" dirty="0"/>
              <a:t>Entrance	</a:t>
            </a:r>
            <a:r>
              <a:rPr lang="ja-JP" altLang="en-US" dirty="0"/>
              <a:t>社会グループへの加入</a:t>
            </a:r>
            <a:endParaRPr lang="en-US" altLang="ja-JP" dirty="0"/>
          </a:p>
          <a:p>
            <a:pPr lvl="1"/>
            <a:r>
              <a:rPr lang="en-US" altLang="ja-JP" dirty="0"/>
              <a:t>Status		</a:t>
            </a:r>
            <a:r>
              <a:rPr lang="ja-JP" altLang="en-US" dirty="0"/>
              <a:t>地位</a:t>
            </a:r>
            <a:endParaRPr lang="en-US" altLang="ja-JP" dirty="0"/>
          </a:p>
          <a:p>
            <a:pPr lvl="1"/>
            <a:endParaRPr kumimoji="1" lang="en-US" altLang="ja-JP" dirty="0"/>
          </a:p>
          <a:p>
            <a:pPr lvl="1"/>
            <a:endParaRPr lang="en-US" altLang="ja-JP" dirty="0"/>
          </a:p>
          <a:p>
            <a:endParaRPr kumimoji="1"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43</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lang="en-US" altLang="ja-JP" dirty="0" smtClean="0"/>
              <a:t>416</a:t>
            </a:r>
            <a:endParaRPr kumimoji="1" lang="ja-JP" altLang="en-US" dirty="0"/>
          </a:p>
        </p:txBody>
      </p:sp>
    </p:spTree>
    <p:extLst>
      <p:ext uri="{BB962C8B-B14F-4D97-AF65-F5344CB8AC3E}">
        <p14:creationId xmlns:p14="http://schemas.microsoft.com/office/powerpoint/2010/main" val="3234423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32509" y="365125"/>
            <a:ext cx="11684000" cy="1325563"/>
          </a:xfrm>
        </p:spPr>
        <p:txBody>
          <a:bodyPr>
            <a:norm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16.1.4 </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ホワイトハット</a:t>
            </a:r>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ブラックハット集団の社会構造</a:t>
            </a:r>
            <a:endParaRPr kumimoji="1" lang="ja-JP" altLang="en-US" sz="3600" b="1" dirty="0"/>
          </a:p>
        </p:txBody>
      </p:sp>
      <p:sp>
        <p:nvSpPr>
          <p:cNvPr id="3" name="コンテンツ プレースホルダー 2"/>
          <p:cNvSpPr>
            <a:spLocks noGrp="1"/>
          </p:cNvSpPr>
          <p:nvPr>
            <p:ph idx="1"/>
          </p:nvPr>
        </p:nvSpPr>
        <p:spPr/>
        <p:txBody>
          <a:bodyPr/>
          <a:lstStyle/>
          <a:p>
            <a:r>
              <a:rPr kumimoji="1" lang="ja-JP" altLang="en-US" dirty="0" smtClean="0"/>
              <a:t>見た目の印象ほど簡単ではないこの集団について</a:t>
            </a:r>
            <a:endParaRPr kumimoji="1" lang="en-US" altLang="ja-JP" dirty="0" smtClean="0"/>
          </a:p>
          <a:p>
            <a:pPr lvl="1"/>
            <a:r>
              <a:rPr kumimoji="1" lang="ja-JP" altLang="en-US" dirty="0" smtClean="0"/>
              <a:t>混沌ではなく、堅牢に社会だっている</a:t>
            </a:r>
            <a:endParaRPr kumimoji="1" lang="en-US" altLang="ja-JP" dirty="0" smtClean="0"/>
          </a:p>
          <a:p>
            <a:pPr lvl="1"/>
            <a:r>
              <a:rPr lang="ja-JP" altLang="en-US" dirty="0" smtClean="0"/>
              <a:t>注意深く調査する</a:t>
            </a:r>
            <a:endParaRPr lang="en-US" altLang="ja-JP" dirty="0" smtClean="0"/>
          </a:p>
          <a:p>
            <a:pPr lvl="2"/>
            <a:r>
              <a:rPr lang="ja-JP" altLang="en-US" dirty="0" smtClean="0"/>
              <a:t>インタビューは有効だが、</a:t>
            </a:r>
            <a:r>
              <a:rPr lang="ja-JP" altLang="en-US" dirty="0" err="1" smtClean="0"/>
              <a:t>そも</a:t>
            </a:r>
            <a:r>
              <a:rPr lang="ja-JP" altLang="en-US" dirty="0" smtClean="0"/>
              <a:t>気軽に調査に応じてくれる人は少ない</a:t>
            </a:r>
            <a:r>
              <a:rPr lang="en-US" altLang="ja-JP" dirty="0" smtClean="0"/>
              <a:t>(</a:t>
            </a:r>
            <a:r>
              <a:rPr lang="ja-JP" altLang="en-US" dirty="0" smtClean="0"/>
              <a:t>いない</a:t>
            </a:r>
            <a:r>
              <a:rPr lang="en-US" altLang="ja-JP" dirty="0" smtClean="0"/>
              <a:t>)</a:t>
            </a:r>
            <a:endParaRPr kumimoji="1" lang="en-US" altLang="ja-JP" dirty="0" smtClean="0"/>
          </a:p>
          <a:p>
            <a:r>
              <a:rPr lang="ja-JP" altLang="en-US" dirty="0" smtClean="0"/>
              <a:t>ハッカー集団に対する見解</a:t>
            </a:r>
            <a:endParaRPr lang="en-US" altLang="ja-JP" dirty="0" smtClean="0"/>
          </a:p>
          <a:p>
            <a:pPr lvl="1"/>
            <a:r>
              <a:rPr lang="ja-JP" altLang="en-US" dirty="0" smtClean="0"/>
              <a:t>サブカルチャーではなくカウンターカルチャー</a:t>
            </a:r>
            <a:endParaRPr lang="en-US" altLang="ja-JP" dirty="0" smtClean="0"/>
          </a:p>
          <a:p>
            <a:pPr lvl="2"/>
            <a:r>
              <a:rPr lang="ja-JP" altLang="en-US" dirty="0"/>
              <a:t>文化</a:t>
            </a:r>
            <a:r>
              <a:rPr lang="ja-JP" altLang="en-US" dirty="0" smtClean="0"/>
              <a:t>の価値観が伝統的な社会と完全衝突する。</a:t>
            </a:r>
            <a:endParaRPr lang="en-US" altLang="ja-JP" dirty="0"/>
          </a:p>
          <a:p>
            <a:pPr lvl="1"/>
            <a:r>
              <a:rPr kumimoji="1" lang="ja-JP" altLang="en-US" dirty="0" smtClean="0"/>
              <a:t>熱意は</a:t>
            </a:r>
            <a:r>
              <a:rPr kumimoji="1" lang="ja-JP" altLang="en-US" sz="2000" dirty="0" smtClean="0"/>
              <a:t>経済、政治、社会や軍事的</a:t>
            </a:r>
            <a:r>
              <a:rPr kumimoji="1" lang="ja-JP" altLang="en-US" dirty="0" smtClean="0"/>
              <a:t>な損害という目的を忘れさせる</a:t>
            </a:r>
            <a:endParaRPr kumimoji="1" lang="en-US" altLang="ja-JP" dirty="0" smtClean="0"/>
          </a:p>
          <a:p>
            <a:pPr lvl="1"/>
            <a:r>
              <a:rPr kumimoji="1" lang="ja-JP" altLang="en-US" dirty="0" smtClean="0"/>
              <a:t>違法行為による重大な刑罰を甘く考えている、</a:t>
            </a:r>
            <a:r>
              <a:rPr kumimoji="1" lang="ja-JP" altLang="en-US" sz="1800" dirty="0" smtClean="0"/>
              <a:t>結果責任を拒否する</a:t>
            </a:r>
            <a:endParaRPr kumimoji="1" lang="en-US" altLang="ja-JP" dirty="0" smtClean="0"/>
          </a:p>
          <a:p>
            <a:pPr lvl="1"/>
            <a:r>
              <a:rPr lang="ja-JP" altLang="en-US" dirty="0" smtClean="0"/>
              <a:t>自分たちの文化に対する情熱とデジタル世界への好奇心</a:t>
            </a:r>
            <a:endParaRPr lang="en-US" altLang="ja-JP" dirty="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44</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lang="en-US" altLang="ja-JP" dirty="0" smtClean="0"/>
              <a:t>416~418</a:t>
            </a:r>
            <a:endParaRPr kumimoji="1" lang="ja-JP" altLang="en-US" dirty="0"/>
          </a:p>
        </p:txBody>
      </p:sp>
    </p:spTree>
    <p:extLst>
      <p:ext uri="{BB962C8B-B14F-4D97-AF65-F5344CB8AC3E}">
        <p14:creationId xmlns:p14="http://schemas.microsoft.com/office/powerpoint/2010/main" val="1722276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7102764" cy="858982"/>
          </a:xfrm>
        </p:spPr>
        <p:txBody>
          <a:bodyPr>
            <a:no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16.1.4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ホワイトハット</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ブラックハット集団の社会構造</a:t>
            </a:r>
            <a:endParaRPr kumimoji="1" lang="ja-JP" altLang="en-US" sz="2000" b="1" dirty="0"/>
          </a:p>
        </p:txBody>
      </p:sp>
      <p:sp>
        <p:nvSpPr>
          <p:cNvPr id="3" name="コンテンツ プレースホルダー 2"/>
          <p:cNvSpPr>
            <a:spLocks noGrp="1"/>
          </p:cNvSpPr>
          <p:nvPr>
            <p:ph idx="1"/>
          </p:nvPr>
        </p:nvSpPr>
        <p:spPr>
          <a:xfrm>
            <a:off x="838200" y="692727"/>
            <a:ext cx="10515600" cy="6028747"/>
          </a:xfrm>
        </p:spPr>
        <p:txBody>
          <a:bodyPr/>
          <a:lstStyle/>
          <a:p>
            <a:r>
              <a:rPr kumimoji="1" lang="ja-JP" altLang="en-US" dirty="0" smtClean="0"/>
              <a:t>強力な能力主義としてのハッカー集団</a:t>
            </a:r>
            <a:endParaRPr lang="en-US" altLang="ja-JP" dirty="0"/>
          </a:p>
          <a:p>
            <a:pPr lvl="1"/>
            <a:r>
              <a:rPr kumimoji="1" lang="ja-JP" altLang="en-US" dirty="0" smtClean="0"/>
              <a:t>厳格な規範があり、価値観は共有され、組織構造は整備され、新たなメンバを見つけようとしている。</a:t>
            </a:r>
            <a:endParaRPr kumimoji="1" lang="en-US" altLang="ja-JP" dirty="0" smtClean="0"/>
          </a:p>
          <a:p>
            <a:pPr lvl="1"/>
            <a:r>
              <a:rPr lang="ja-JP" altLang="en-US" dirty="0" smtClean="0"/>
              <a:t>集団での地位を外部にも誇示する。</a:t>
            </a:r>
            <a:endParaRPr lang="en-US" altLang="ja-JP" dirty="0" smtClean="0"/>
          </a:p>
          <a:p>
            <a:pPr lvl="2"/>
            <a:r>
              <a:rPr lang="ja-JP" altLang="en-US" dirty="0" smtClean="0"/>
              <a:t>所属集団の主張、ブラックハット通貨の所有量の誇示</a:t>
            </a:r>
            <a:endParaRPr lang="en-US" altLang="ja-JP" dirty="0"/>
          </a:p>
          <a:p>
            <a:pPr lvl="1"/>
            <a:r>
              <a:rPr kumimoji="1" lang="ja-JP" altLang="en-US" dirty="0" smtClean="0"/>
              <a:t>会合は仮想的に行われる</a:t>
            </a:r>
            <a:endParaRPr kumimoji="1" lang="en-US" altLang="ja-JP" dirty="0" smtClean="0"/>
          </a:p>
          <a:p>
            <a:pPr lvl="2"/>
            <a:r>
              <a:rPr lang="ja-JP" altLang="en-US" dirty="0"/>
              <a:t>特</a:t>
            </a:r>
            <a:r>
              <a:rPr lang="ja-JP" altLang="en-US" dirty="0" smtClean="0"/>
              <a:t>に能力を重視し、グループの能力は均質になりがち。</a:t>
            </a:r>
            <a:endParaRPr lang="en-US" altLang="ja-JP" dirty="0" smtClean="0"/>
          </a:p>
          <a:p>
            <a:pPr lvl="2"/>
            <a:r>
              <a:rPr kumimoji="1" lang="ja-JP" altLang="en-US" dirty="0"/>
              <a:t>レベルの</a:t>
            </a:r>
            <a:r>
              <a:rPr kumimoji="1" lang="ja-JP" altLang="en-US" dirty="0" smtClean="0"/>
              <a:t>低い“初心者”の参加は拒否</a:t>
            </a:r>
            <a:endParaRPr kumimoji="1" lang="en-US" altLang="ja-JP" dirty="0" smtClean="0"/>
          </a:p>
          <a:p>
            <a:pPr lvl="1"/>
            <a:r>
              <a:rPr lang="ja-JP" altLang="en-US" dirty="0" smtClean="0"/>
              <a:t>地位の衝突はオフで解消</a:t>
            </a:r>
            <a:endParaRPr lang="en-US" altLang="ja-JP" dirty="0" smtClean="0"/>
          </a:p>
          <a:p>
            <a:pPr lvl="2"/>
            <a:r>
              <a:rPr lang="ja-JP" altLang="en-US" dirty="0" smtClean="0"/>
              <a:t>解消</a:t>
            </a:r>
            <a:r>
              <a:rPr lang="ja-JP" altLang="en-US" dirty="0"/>
              <a:t>できない</a:t>
            </a:r>
            <a:r>
              <a:rPr lang="ja-JP" altLang="en-US" dirty="0" smtClean="0"/>
              <a:t>と</a:t>
            </a:r>
            <a:r>
              <a:rPr lang="en-US" altLang="ja-JP" dirty="0" smtClean="0"/>
              <a:t>(</a:t>
            </a:r>
            <a:r>
              <a:rPr lang="ja-JP" altLang="en-US" dirty="0" smtClean="0"/>
              <a:t>できた場合も</a:t>
            </a:r>
            <a:r>
              <a:rPr lang="en-US" altLang="ja-JP" dirty="0" smtClean="0"/>
              <a:t>)</a:t>
            </a:r>
            <a:r>
              <a:rPr lang="ja-JP" altLang="en-US" dirty="0" smtClean="0"/>
              <a:t>内部の派閥争いを起こし、</a:t>
            </a:r>
            <a:r>
              <a:rPr lang="ja-JP" altLang="en-US" dirty="0"/>
              <a:t>結束力</a:t>
            </a:r>
            <a:r>
              <a:rPr lang="ja-JP" altLang="en-US" dirty="0" smtClean="0"/>
              <a:t>を低下させる。</a:t>
            </a:r>
            <a:endParaRPr lang="en-US" altLang="ja-JP" dirty="0"/>
          </a:p>
          <a:p>
            <a:r>
              <a:rPr kumimoji="1" lang="ja-JP" altLang="en-US" dirty="0" smtClean="0"/>
              <a:t>ハッカー集団に影響する外部の力</a:t>
            </a:r>
            <a:endParaRPr kumimoji="1" lang="en-US" altLang="ja-JP" dirty="0" smtClean="0"/>
          </a:p>
          <a:p>
            <a:pPr lvl="1"/>
            <a:r>
              <a:rPr lang="ja-JP" altLang="en-US" dirty="0"/>
              <a:t>地政学的な</a:t>
            </a:r>
            <a:r>
              <a:rPr lang="ja-JP" altLang="en-US" dirty="0" smtClean="0"/>
              <a:t>力</a:t>
            </a:r>
            <a:endParaRPr lang="en-US" altLang="ja-JP" dirty="0" smtClean="0"/>
          </a:p>
          <a:p>
            <a:pPr lvl="2"/>
            <a:r>
              <a:rPr lang="ja-JP" altLang="en-US" dirty="0" smtClean="0"/>
              <a:t>政治経済によって、能力に見合った職が持てないなど水準の低い暮らしを強要されると、能力の証明を行う必要がある</a:t>
            </a:r>
            <a:r>
              <a:rPr lang="en-US" altLang="ja-JP" dirty="0" smtClean="0"/>
              <a:t>(</a:t>
            </a:r>
            <a:r>
              <a:rPr lang="ja-JP" altLang="en-US" dirty="0" smtClean="0"/>
              <a:t>自尊心の回復</a:t>
            </a:r>
            <a:r>
              <a:rPr lang="en-US" altLang="ja-JP" dirty="0" smtClean="0"/>
              <a:t>)</a:t>
            </a:r>
          </a:p>
          <a:p>
            <a:pPr lvl="2"/>
            <a:r>
              <a:rPr lang="ja-JP" altLang="en-US" dirty="0" smtClean="0"/>
              <a:t>エゴ、イデオロギーや金銭による動機</a:t>
            </a:r>
            <a:endParaRPr lang="en-US" altLang="ja-JP" dirty="0" smtClean="0"/>
          </a:p>
          <a:p>
            <a:pPr lvl="2"/>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45</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lang="en-US" altLang="ja-JP" dirty="0" smtClean="0"/>
              <a:t>418~420</a:t>
            </a:r>
            <a:endParaRPr kumimoji="1" lang="ja-JP" altLang="en-US" dirty="0"/>
          </a:p>
        </p:txBody>
      </p:sp>
    </p:spTree>
    <p:extLst>
      <p:ext uri="{BB962C8B-B14F-4D97-AF65-F5344CB8AC3E}">
        <p14:creationId xmlns:p14="http://schemas.microsoft.com/office/powerpoint/2010/main" val="3578342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7102764" cy="858982"/>
          </a:xfrm>
        </p:spPr>
        <p:txBody>
          <a:bodyPr>
            <a:no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16.1.4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ホワイトハット</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ブラックハット集団の社会構造</a:t>
            </a:r>
            <a:endParaRPr kumimoji="1" lang="ja-JP" altLang="en-US" sz="2000" b="1" dirty="0"/>
          </a:p>
        </p:txBody>
      </p:sp>
      <p:sp>
        <p:nvSpPr>
          <p:cNvPr id="3" name="コンテンツ プレースホルダー 2"/>
          <p:cNvSpPr>
            <a:spLocks noGrp="1"/>
          </p:cNvSpPr>
          <p:nvPr>
            <p:ph idx="1"/>
          </p:nvPr>
        </p:nvSpPr>
        <p:spPr>
          <a:xfrm>
            <a:off x="442452" y="701963"/>
            <a:ext cx="11611896" cy="6299201"/>
          </a:xfrm>
        </p:spPr>
        <p:txBody>
          <a:bodyPr>
            <a:normAutofit fontScale="92500" lnSpcReduction="10000"/>
          </a:bodyPr>
          <a:lstStyle/>
          <a:p>
            <a:pP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ハッカー集団の社会構造の実像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このカウンターカルチャーの歴史や、重要な概念、思想、人々について書かれた記録　“</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J</a:t>
            </a:r>
            <a:r>
              <a:rPr kumimoji="1"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argon File</a:t>
            </a:r>
            <a:r>
              <a:rPr kumimoji="1"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kumimoji="1"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l"/>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Jargon File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をオープンコーディングすると、単語や語句は</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18</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通りのテーマに分類できる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技術的</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ハード、ソフト、アルゴリズム、プロセスなど直接技術に関わる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軽蔑的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人や物に対して軽蔑的な意味を込めて使用される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歴史</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重要な過去の出来事や、人やものを表す</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地位</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集団の中で、人、出来事、物を見たときの地位や敬意を表す</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魔法</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宗教</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魔法や超自然的な特性を持つ個人、物、常識では説明できない出来事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自己参照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人間の持つ特性をコンピュータに当てはめたもの、あるいは擬人的用法</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一般</a:t>
            </a: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参照</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ハッカー社会の物事の表現に、一般的な文化の特徴を用いる</a:t>
            </a:r>
            <a:endPar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制御</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のプロセスにおいて直接使用される</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flame, </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受信者を嘲笑う</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E-mail</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ユーモア</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直接的にユーモアを示そうとする</a:t>
            </a:r>
            <a:endPar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審美的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洗練されていると思われる物、出来事、</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通信</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コンピュータ用語を実会話に用いる</a:t>
            </a:r>
            <a:endPar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記号</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技術的解釈</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を超えた記号</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(“bang”  = “!”)</a:t>
            </a:r>
          </a:p>
          <a:p>
            <a:pPr lvl="2"/>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寸法</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特定の大きさ、単位</a:t>
            </a:r>
            <a:endPar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社会的</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機能</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社会的相互活動の側面を表す</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メタ構文</a:t>
            </a: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変数</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変数、可変性を表す</a:t>
            </a:r>
            <a:endPar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レクリエーション</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dirty="0" smtClean="0">
                <a:latin typeface="メイリオ" panose="020B0604030504040204" pitchFamily="50" charset="-128"/>
                <a:ea typeface="メイリオ" panose="020B0604030504040204" pitchFamily="50" charset="-128"/>
                <a:cs typeface="メイリオ" panose="020B0604030504040204" pitchFamily="50" charset="-128"/>
              </a:rPr>
              <a:t>娯楽活動を表す</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kumimoji="1" lang="ja-JP" altLang="en-US" b="1" dirty="0">
                <a:latin typeface="メイリオ" panose="020B0604030504040204" pitchFamily="50" charset="-128"/>
                <a:ea typeface="メイリオ" panose="020B0604030504040204" pitchFamily="50" charset="-128"/>
                <a:cs typeface="メイリオ" panose="020B0604030504040204" pitchFamily="50" charset="-128"/>
              </a:rPr>
              <a:t>書籍の</a:t>
            </a:r>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参照</a:t>
            </a:r>
            <a:r>
              <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特定の書籍を表す</a:t>
            </a:r>
            <a:endParaRPr kumimoji="1"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芸術</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直喩として芸術的な要素や物を表す</a:t>
            </a:r>
            <a:endParaRPr kumimoji="1" lang="en-US" altLang="ja-JP" sz="19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dirty="0" smtClean="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46</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lang="en-US" altLang="ja-JP" dirty="0" smtClean="0"/>
              <a:t>420~423</a:t>
            </a:r>
            <a:endParaRPr kumimoji="1" lang="ja-JP" altLang="en-US" dirty="0"/>
          </a:p>
        </p:txBody>
      </p:sp>
    </p:spTree>
    <p:extLst>
      <p:ext uri="{BB962C8B-B14F-4D97-AF65-F5344CB8AC3E}">
        <p14:creationId xmlns:p14="http://schemas.microsoft.com/office/powerpoint/2010/main" val="21708178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7102764" cy="858982"/>
          </a:xfrm>
        </p:spPr>
        <p:txBody>
          <a:bodyPr>
            <a:no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16.1.4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ホワイトハット</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ブラックハット集団の社会構造</a:t>
            </a:r>
            <a:endParaRPr kumimoji="1" lang="ja-JP" altLang="en-US" sz="2000" b="1" dirty="0"/>
          </a:p>
        </p:txBody>
      </p:sp>
      <p:sp>
        <p:nvSpPr>
          <p:cNvPr id="3" name="コンテンツ プレースホルダー 2"/>
          <p:cNvSpPr>
            <a:spLocks noGrp="1"/>
          </p:cNvSpPr>
          <p:nvPr>
            <p:ph idx="1"/>
          </p:nvPr>
        </p:nvSpPr>
        <p:spPr>
          <a:xfrm>
            <a:off x="193218" y="1803027"/>
            <a:ext cx="11392608" cy="6299201"/>
          </a:xfrm>
        </p:spPr>
        <p:txBody>
          <a:bodyPr>
            <a:norm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技術的</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なテーマが最も多い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軽蔑的</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衝突→メッセージのやり取り</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kumimoji="1"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歴史</a:t>
            </a:r>
            <a:endParaRPr kumimoji="1"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kumimoji="1"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文化の誕生と成長を記録したがる</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地位</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a:latin typeface="メイリオ" panose="020B0604030504040204" pitchFamily="50" charset="-128"/>
                <a:ea typeface="メイリオ" panose="020B0604030504040204" pitchFamily="50" charset="-128"/>
                <a:cs typeface="メイリオ" panose="020B0604030504040204" pitchFamily="50" charset="-128"/>
              </a:rPr>
              <a:t>社会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構造から地位が重要視されていた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魔法</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宗教</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「処理</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を実行した際に正しく結果</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B</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を導くか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」という疑問に答えられない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lvl="1"/>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原因と結果に断絶が生じ、再構成できない場合は“魔法”の実例と言える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endParaRPr kumimoji="1" lang="en-US" altLang="ja-JP" dirty="0" smtClean="0"/>
          </a:p>
          <a:p>
            <a:endParaRPr lang="en-US" altLang="ja-JP" dirty="0"/>
          </a:p>
          <a:p>
            <a:endParaRPr kumimoji="1" lang="en-US" altLang="ja-JP" dirty="0" smtClean="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47</a:t>
            </a:fld>
            <a:endParaRPr kumimoji="1" lang="ja-JP" altLang="en-US"/>
          </a:p>
        </p:txBody>
      </p:sp>
      <p:graphicFrame>
        <p:nvGraphicFramePr>
          <p:cNvPr id="10" name="グラフ 9"/>
          <p:cNvGraphicFramePr/>
          <p:nvPr>
            <p:extLst>
              <p:ext uri="{D42A27DB-BD31-4B8C-83A1-F6EECF244321}">
                <p14:modId xmlns:p14="http://schemas.microsoft.com/office/powerpoint/2010/main" val="3207407514"/>
              </p:ext>
            </p:extLst>
          </p:nvPr>
        </p:nvGraphicFramePr>
        <p:xfrm>
          <a:off x="5237018" y="646098"/>
          <a:ext cx="6529216" cy="4239938"/>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p:cNvSpPr txBox="1"/>
          <p:nvPr/>
        </p:nvSpPr>
        <p:spPr>
          <a:xfrm>
            <a:off x="10945091" y="0"/>
            <a:ext cx="1246909" cy="369332"/>
          </a:xfrm>
          <a:prstGeom prst="rect">
            <a:avLst/>
          </a:prstGeom>
          <a:noFill/>
        </p:spPr>
        <p:txBody>
          <a:bodyPr wrap="square" rtlCol="0">
            <a:spAutoFit/>
          </a:bodyPr>
          <a:lstStyle/>
          <a:p>
            <a:r>
              <a:rPr lang="en-US" altLang="ja-JP" dirty="0" smtClean="0"/>
              <a:t>424~425</a:t>
            </a:r>
            <a:endParaRPr kumimoji="1" lang="ja-JP" altLang="en-US" dirty="0"/>
          </a:p>
        </p:txBody>
      </p:sp>
    </p:spTree>
    <p:extLst>
      <p:ext uri="{BB962C8B-B14F-4D97-AF65-F5344CB8AC3E}">
        <p14:creationId xmlns:p14="http://schemas.microsoft.com/office/powerpoint/2010/main" val="15493689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16.1.5</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ここまでのまとめ</a:t>
            </a:r>
            <a:endParaRPr kumimoji="1" lang="ja-JP" altLang="en-US" b="1" dirty="0"/>
          </a:p>
        </p:txBody>
      </p:sp>
      <p:sp>
        <p:nvSpPr>
          <p:cNvPr id="3" name="コンテンツ プレースホルダー 2"/>
          <p:cNvSpPr>
            <a:spLocks noGrp="1"/>
          </p:cNvSpPr>
          <p:nvPr>
            <p:ph idx="1"/>
          </p:nvPr>
        </p:nvSpPr>
        <p:spPr>
          <a:xfrm>
            <a:off x="639097" y="1825625"/>
            <a:ext cx="11130116" cy="4351338"/>
          </a:xfrm>
        </p:spPr>
        <p:txBody>
          <a:bodyPr/>
          <a:lstStyle/>
          <a:p>
            <a:r>
              <a:rPr kumimoji="1" lang="ja-JP" altLang="en-US" dirty="0" smtClean="0"/>
              <a:t>ホワイトハット</a:t>
            </a:r>
            <a:r>
              <a:rPr kumimoji="1" lang="en-US" altLang="ja-JP" dirty="0" smtClean="0"/>
              <a:t>/</a:t>
            </a:r>
            <a:r>
              <a:rPr kumimoji="1" lang="ja-JP" altLang="en-US" dirty="0" smtClean="0"/>
              <a:t>ブラックハット集団の社会構造について触れた</a:t>
            </a:r>
            <a:endParaRPr kumimoji="1" lang="en-US" altLang="ja-JP" dirty="0" smtClean="0"/>
          </a:p>
          <a:p>
            <a:r>
              <a:rPr lang="ja-JP" altLang="en-US" dirty="0"/>
              <a:t>カウンターカルチャー</a:t>
            </a:r>
            <a:r>
              <a:rPr lang="ja-JP" altLang="en-US" sz="2400" dirty="0" smtClean="0"/>
              <a:t>の</a:t>
            </a:r>
            <a:r>
              <a:rPr lang="ja-JP" altLang="en-US" dirty="0" smtClean="0"/>
              <a:t>成長</a:t>
            </a:r>
            <a:r>
              <a:rPr lang="ja-JP" altLang="en-US" sz="2400" dirty="0" smtClean="0"/>
              <a:t>と</a:t>
            </a:r>
            <a:r>
              <a:rPr lang="ja-JP" altLang="en-US" dirty="0" smtClean="0"/>
              <a:t>変化</a:t>
            </a:r>
            <a:r>
              <a:rPr lang="ja-JP" altLang="en-US" sz="2400" dirty="0" smtClean="0"/>
              <a:t>に</a:t>
            </a:r>
            <a:r>
              <a:rPr lang="ja-JP" altLang="en-US" dirty="0" smtClean="0"/>
              <a:t>伴</a:t>
            </a:r>
            <a:r>
              <a:rPr lang="ja-JP" altLang="en-US" sz="2400" dirty="0" smtClean="0"/>
              <a:t>い</a:t>
            </a:r>
            <a:r>
              <a:rPr lang="ja-JP" altLang="en-US" dirty="0" smtClean="0"/>
              <a:t>、多</a:t>
            </a:r>
            <a:r>
              <a:rPr lang="ja-JP" altLang="en-US" sz="2400" dirty="0" smtClean="0"/>
              <a:t>くの</a:t>
            </a:r>
            <a:r>
              <a:rPr lang="ja-JP" altLang="en-US" dirty="0" smtClean="0"/>
              <a:t>事柄が表面化</a:t>
            </a:r>
            <a:r>
              <a:rPr lang="ja-JP" altLang="en-US" sz="2400" dirty="0" smtClean="0"/>
              <a:t>する</a:t>
            </a:r>
            <a:endParaRPr lang="en-US" altLang="ja-JP" sz="2400" dirty="0" smtClean="0"/>
          </a:p>
          <a:p>
            <a:r>
              <a:rPr kumimoji="1" lang="ja-JP" altLang="en-US" dirty="0" smtClean="0"/>
              <a:t>意外な事柄を知り、固定観念が払拭され、集団の構成や分析洞察が示された</a:t>
            </a: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48</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lang="en-US" altLang="ja-JP" dirty="0" smtClean="0"/>
              <a:t>425</a:t>
            </a:r>
            <a:endParaRPr kumimoji="1" lang="ja-JP" altLang="en-US" dirty="0"/>
          </a:p>
        </p:txBody>
      </p:sp>
    </p:spTree>
    <p:extLst>
      <p:ext uri="{BB962C8B-B14F-4D97-AF65-F5344CB8AC3E}">
        <p14:creationId xmlns:p14="http://schemas.microsoft.com/office/powerpoint/2010/main" val="352121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5073073" cy="623166"/>
          </a:xfrm>
        </p:spPr>
        <p:txBody>
          <a:bodyPr>
            <a:normAutofit/>
          </a:bodyPr>
          <a:lstStyle/>
          <a:p>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14.4.1</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情報収集</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コンテンツ プレースホルダー 5"/>
          <p:cNvSpPr>
            <a:spLocks noGrp="1"/>
          </p:cNvSpPr>
          <p:nvPr>
            <p:ph idx="1"/>
          </p:nvPr>
        </p:nvSpPr>
        <p:spPr/>
        <p:txBody>
          <a:bodyPr/>
          <a:lstStyle/>
          <a:p>
            <a:pPr marL="0" indent="0">
              <a:buNone/>
            </a:pPr>
            <a:r>
              <a:rPr lang="en-US" altLang="ja-JP" dirty="0"/>
              <a:t>Slackware3.1: 1996</a:t>
            </a:r>
            <a:endParaRPr lang="ja-JP" altLang="en-US" dirty="0"/>
          </a:p>
          <a:p>
            <a:pPr marL="0" indent="0">
              <a:buNone/>
            </a:pPr>
            <a:r>
              <a:rPr lang="en-US" altLang="ja-JP" dirty="0" smtClean="0"/>
              <a:t>Red Hat Linux4.2</a:t>
            </a:r>
            <a:r>
              <a:rPr lang="en-US" altLang="ja-JP" dirty="0"/>
              <a:t>: 1997</a:t>
            </a:r>
            <a:r>
              <a:rPr lang="ja-JP" altLang="en-US" dirty="0"/>
              <a:t> </a:t>
            </a:r>
          </a:p>
          <a:p>
            <a:pPr marL="0" indent="0">
              <a:buNone/>
            </a:pPr>
            <a:r>
              <a:rPr kumimoji="1" lang="ja-JP" altLang="en-US" dirty="0" smtClean="0"/>
              <a:t>	↓</a:t>
            </a:r>
            <a:endParaRPr kumimoji="1" lang="en-US" altLang="ja-JP" dirty="0" smtClean="0"/>
          </a:p>
          <a:p>
            <a:r>
              <a:rPr kumimoji="1" lang="ja-JP" altLang="en-US" dirty="0" smtClean="0"/>
              <a:t>ふるい</a:t>
            </a:r>
            <a:r>
              <a:rPr kumimoji="1" lang="en-US" altLang="ja-JP" dirty="0" smtClean="0"/>
              <a:t>!</a:t>
            </a:r>
            <a:r>
              <a:rPr lang="ja-JP" altLang="en-US" dirty="0"/>
              <a:t> </a:t>
            </a:r>
            <a:r>
              <a:rPr kumimoji="1" lang="en-US" altLang="ja-JP" dirty="0" smtClean="0"/>
              <a:t>(</a:t>
            </a:r>
            <a:r>
              <a:rPr lang="en-US" altLang="ja-JP" dirty="0" smtClean="0"/>
              <a:t>the-binary</a:t>
            </a:r>
            <a:r>
              <a:rPr lang="ja-JP" altLang="en-US" dirty="0" smtClean="0"/>
              <a:t>が</a:t>
            </a:r>
            <a:r>
              <a:rPr kumimoji="1" lang="ja-JP" altLang="en-US" dirty="0" smtClean="0"/>
              <a:t>不正利用されたのは</a:t>
            </a:r>
            <a:r>
              <a:rPr kumimoji="1" lang="en-US" altLang="ja-JP" dirty="0" smtClean="0"/>
              <a:t>2002</a:t>
            </a:r>
            <a:r>
              <a:rPr kumimoji="1" lang="ja-JP" altLang="en-US" dirty="0" smtClean="0"/>
              <a:t>年</a:t>
            </a:r>
            <a:r>
              <a:rPr kumimoji="1" lang="en-US" altLang="ja-JP" dirty="0" smtClean="0"/>
              <a:t>)</a:t>
            </a:r>
            <a:endParaRPr kumimoji="1" lang="ja-JP" altLang="en-US" dirty="0" smtClean="0"/>
          </a:p>
          <a:p>
            <a:pPr lvl="1"/>
            <a:r>
              <a:rPr lang="ja-JP" altLang="en-US" dirty="0" smtClean="0"/>
              <a:t>数年</a:t>
            </a:r>
            <a:r>
              <a:rPr lang="ja-JP" altLang="en-US" dirty="0"/>
              <a:t>前</a:t>
            </a:r>
            <a:r>
              <a:rPr lang="ja-JP" altLang="en-US" dirty="0" smtClean="0"/>
              <a:t>にコンパイルされた？</a:t>
            </a:r>
          </a:p>
          <a:p>
            <a:pPr lvl="1"/>
            <a:r>
              <a:rPr lang="ja-JP" altLang="en-US" dirty="0" smtClean="0"/>
              <a:t>最近でも古いバージョンを使う理由があった？</a:t>
            </a:r>
            <a:endParaRPr lang="en-US" altLang="ja-JP" dirty="0" smtClean="0"/>
          </a:p>
          <a:p>
            <a:endParaRPr kumimoji="1" lang="en-US" altLang="ja-JP" dirty="0" smtClean="0"/>
          </a:p>
          <a:p>
            <a:endParaRPr lang="en-US" altLang="ja-JP" dirty="0"/>
          </a:p>
          <a:p>
            <a:endParaRPr kumimoji="1" lang="ja-JP" altLang="en-US" dirty="0"/>
          </a:p>
        </p:txBody>
      </p:sp>
      <p:sp>
        <p:nvSpPr>
          <p:cNvPr id="3" name="スライド番号プレースホルダー 2"/>
          <p:cNvSpPr>
            <a:spLocks noGrp="1"/>
          </p:cNvSpPr>
          <p:nvPr>
            <p:ph type="sldNum" sz="quarter" idx="12"/>
          </p:nvPr>
        </p:nvSpPr>
        <p:spPr/>
        <p:txBody>
          <a:bodyPr/>
          <a:lstStyle/>
          <a:p>
            <a:fld id="{E1BCA154-C647-48A6-8DCC-2E038C0F8086}" type="slidenum">
              <a:rPr kumimoji="1" lang="ja-JP" altLang="en-US" smtClean="0"/>
              <a:t>5</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377~</a:t>
            </a:r>
            <a:endParaRPr kumimoji="1" lang="ja-JP" altLang="en-US" dirty="0"/>
          </a:p>
        </p:txBody>
      </p:sp>
    </p:spTree>
    <p:extLst>
      <p:ext uri="{BB962C8B-B14F-4D97-AF65-F5344CB8AC3E}">
        <p14:creationId xmlns:p14="http://schemas.microsoft.com/office/powerpoint/2010/main" val="277783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5073073" cy="623166"/>
          </a:xfrm>
        </p:spPr>
        <p:txBody>
          <a:bodyPr>
            <a:normAutofit/>
          </a:bodyPr>
          <a:lstStyle/>
          <a:p>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14.4.1</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情報収集</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コンテンツ プレースホルダー 5"/>
          <p:cNvSpPr>
            <a:spLocks noGrp="1"/>
          </p:cNvSpPr>
          <p:nvPr>
            <p:ph idx="1"/>
          </p:nvPr>
        </p:nvSpPr>
        <p:spPr/>
        <p:txBody>
          <a:bodyPr/>
          <a:lstStyle/>
          <a:p>
            <a:r>
              <a:rPr lang="en-US" altLang="ja-JP" dirty="0" smtClean="0"/>
              <a:t>t</a:t>
            </a:r>
            <a:r>
              <a:rPr kumimoji="1" lang="en-US" altLang="ja-JP" dirty="0" smtClean="0"/>
              <a:t>he-binary</a:t>
            </a:r>
            <a:r>
              <a:rPr kumimoji="1" lang="ja-JP" altLang="en-US" dirty="0" smtClean="0"/>
              <a:t>の</a:t>
            </a:r>
            <a:r>
              <a:rPr kumimoji="1" lang="en-US" altLang="ja-JP" dirty="0" err="1" smtClean="0"/>
              <a:t>libc</a:t>
            </a:r>
            <a:r>
              <a:rPr kumimoji="1" lang="ja-JP" altLang="en-US" dirty="0" smtClean="0"/>
              <a:t>で使われているオブジェクトについて、</a:t>
            </a:r>
            <a:endParaRPr kumimoji="1" lang="en-US" altLang="ja-JP" dirty="0" smtClean="0"/>
          </a:p>
          <a:p>
            <a:r>
              <a:rPr kumimoji="1" lang="en-US" altLang="ja-JP" dirty="0" smtClean="0"/>
              <a:t>Slackware, Red Hat Linux </a:t>
            </a:r>
            <a:r>
              <a:rPr kumimoji="1" lang="ja-JP" altLang="en-US" dirty="0" smtClean="0"/>
              <a:t>向けの</a:t>
            </a:r>
            <a:r>
              <a:rPr kumimoji="1" lang="en-US" altLang="ja-JP" dirty="0" err="1" smtClean="0"/>
              <a:t>libc</a:t>
            </a:r>
            <a:r>
              <a:rPr kumimoji="1" lang="ja-JP" altLang="en-US" dirty="0" smtClean="0"/>
              <a:t>ライブラリ</a:t>
            </a:r>
            <a:r>
              <a:rPr lang="ja-JP" altLang="en-US" dirty="0" smtClean="0"/>
              <a:t>をバージョンを分けて</a:t>
            </a:r>
            <a:r>
              <a:rPr kumimoji="1" lang="ja-JP" altLang="en-US" dirty="0" smtClean="0"/>
              <a:t>比較</a:t>
            </a:r>
            <a:r>
              <a:rPr lang="ja-JP" altLang="en-US" dirty="0" smtClean="0"/>
              <a:t>した。</a:t>
            </a:r>
            <a:endParaRPr lang="en-US" altLang="ja-JP" dirty="0" smtClean="0"/>
          </a:p>
          <a:p>
            <a:endParaRPr lang="en-US" altLang="ja-JP" dirty="0"/>
          </a:p>
          <a:p>
            <a:r>
              <a:rPr lang="ja-JP" altLang="en-US" dirty="0" smtClean="0"/>
              <a:t>一致数が最も多かったものは</a:t>
            </a:r>
            <a:r>
              <a:rPr lang="en-US" altLang="ja-JP" dirty="0" smtClean="0"/>
              <a:t>Slackware 3.1</a:t>
            </a:r>
          </a:p>
          <a:p>
            <a:pPr marL="0" indent="0">
              <a:buNone/>
            </a:pPr>
            <a:r>
              <a:rPr lang="en-US" altLang="ja-JP" dirty="0"/>
              <a:t>	</a:t>
            </a:r>
            <a:r>
              <a:rPr lang="ja-JP" altLang="en-US" dirty="0" smtClean="0"/>
              <a:t>↓</a:t>
            </a:r>
            <a:endParaRPr lang="en-US" altLang="ja-JP" dirty="0"/>
          </a:p>
          <a:p>
            <a:r>
              <a:rPr lang="en-US" altLang="ja-JP" dirty="0" smtClean="0"/>
              <a:t>the-binary</a:t>
            </a:r>
            <a:r>
              <a:rPr lang="ja-JP" altLang="en-US" dirty="0" smtClean="0"/>
              <a:t>は</a:t>
            </a:r>
            <a:r>
              <a:rPr lang="en-US" altLang="ja-JP" dirty="0" smtClean="0"/>
              <a:t>Slackware3.1</a:t>
            </a:r>
            <a:r>
              <a:rPr lang="ja-JP" altLang="en-US" dirty="0" smtClean="0"/>
              <a:t>でコンパイルされている</a:t>
            </a:r>
            <a:endParaRPr lang="en-US" altLang="ja-JP" dirty="0"/>
          </a:p>
          <a:p>
            <a:endParaRPr kumimoji="1" lang="ja-JP" altLang="en-US" dirty="0"/>
          </a:p>
        </p:txBody>
      </p:sp>
      <p:sp>
        <p:nvSpPr>
          <p:cNvPr id="3" name="スライド番号プレースホルダー 2"/>
          <p:cNvSpPr>
            <a:spLocks noGrp="1"/>
          </p:cNvSpPr>
          <p:nvPr>
            <p:ph type="sldNum" sz="quarter" idx="12"/>
          </p:nvPr>
        </p:nvSpPr>
        <p:spPr/>
        <p:txBody>
          <a:bodyPr/>
          <a:lstStyle/>
          <a:p>
            <a:fld id="{E1BCA154-C647-48A6-8DCC-2E038C0F8086}" type="slidenum">
              <a:rPr kumimoji="1" lang="ja-JP" altLang="en-US" smtClean="0"/>
              <a:t>6</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377~378</a:t>
            </a:r>
            <a:endParaRPr kumimoji="1" lang="ja-JP" altLang="en-US" dirty="0"/>
          </a:p>
        </p:txBody>
      </p:sp>
    </p:spTree>
    <p:extLst>
      <p:ext uri="{BB962C8B-B14F-4D97-AF65-F5344CB8AC3E}">
        <p14:creationId xmlns:p14="http://schemas.microsoft.com/office/powerpoint/2010/main" val="282435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14.4.2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逆アセンブリリストの取得</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t</a:t>
            </a:r>
            <a:r>
              <a:rPr kumimoji="1" lang="en-US" altLang="ja-JP" dirty="0" smtClean="0"/>
              <a:t>he-binary</a:t>
            </a:r>
            <a:r>
              <a:rPr kumimoji="1" lang="ja-JP" altLang="en-US" dirty="0" smtClean="0"/>
              <a:t>はシンボル削除されていた</a:t>
            </a:r>
            <a:r>
              <a:rPr kumimoji="1" lang="en-US" altLang="ja-JP" dirty="0" smtClean="0"/>
              <a:t>(stripped)</a:t>
            </a:r>
          </a:p>
          <a:p>
            <a:r>
              <a:rPr kumimoji="1" lang="ja-JP" altLang="en-US" dirty="0" smtClean="0"/>
              <a:t>シンボルテーブルがないと、ライブラリ関数やユーザに作られたコードなどの、どれが呼び出されているのか判断できない。</a:t>
            </a:r>
            <a:endParaRPr kumimoji="1" lang="en-US" altLang="ja-JP" dirty="0" smtClean="0"/>
          </a:p>
          <a:p>
            <a:r>
              <a:rPr lang="ja-JP" altLang="en-US" dirty="0"/>
              <a:t>が</a:t>
            </a:r>
            <a:r>
              <a:rPr lang="ja-JP" altLang="en-US" dirty="0" smtClean="0"/>
              <a:t>、オリジナルのオブジェクトファイル</a:t>
            </a:r>
            <a:r>
              <a:rPr lang="en-US" altLang="ja-JP" dirty="0" smtClean="0"/>
              <a:t>(Slackware3.1</a:t>
            </a:r>
            <a:r>
              <a:rPr lang="ja-JP" altLang="en-US" dirty="0"/>
              <a:t>の</a:t>
            </a:r>
            <a:r>
              <a:rPr lang="en-US" altLang="ja-JP" dirty="0" err="1" smtClean="0"/>
              <a:t>libc</a:t>
            </a:r>
            <a:r>
              <a:rPr lang="ja-JP" altLang="en-US" dirty="0" smtClean="0"/>
              <a:t>など</a:t>
            </a:r>
            <a:r>
              <a:rPr lang="en-US" altLang="ja-JP" dirty="0" smtClean="0"/>
              <a:t>)</a:t>
            </a:r>
            <a:r>
              <a:rPr lang="ja-JP" altLang="en-US" dirty="0" err="1" smtClean="0"/>
              <a:t>には</a:t>
            </a:r>
            <a:r>
              <a:rPr lang="ja-JP" altLang="en-US" dirty="0" smtClean="0"/>
              <a:t>シンボルテーブルが含まれている。</a:t>
            </a:r>
            <a:endParaRPr lang="en-US" altLang="ja-JP" dirty="0"/>
          </a:p>
          <a:p>
            <a:pPr marL="0" indent="0">
              <a:buNone/>
            </a:pPr>
            <a:r>
              <a:rPr kumimoji="1" lang="en-US" altLang="ja-JP" dirty="0" smtClean="0"/>
              <a:t>			</a:t>
            </a:r>
            <a:r>
              <a:rPr kumimoji="1" lang="ja-JP" altLang="en-US" dirty="0" smtClean="0"/>
              <a:t>↓</a:t>
            </a:r>
            <a:endParaRPr kumimoji="1" lang="en-US" altLang="ja-JP" dirty="0"/>
          </a:p>
          <a:p>
            <a:r>
              <a:rPr lang="en-US" altLang="ja-JP" dirty="0" smtClean="0"/>
              <a:t>t</a:t>
            </a:r>
            <a:r>
              <a:rPr kumimoji="1" lang="en-US" altLang="ja-JP" dirty="0" smtClean="0"/>
              <a:t>he-binary</a:t>
            </a:r>
            <a:r>
              <a:rPr kumimoji="1" lang="ja-JP" altLang="en-US" dirty="0" smtClean="0"/>
              <a:t>のシンボルテーブルが復元できる！</a:t>
            </a:r>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7</a:t>
            </a:fld>
            <a:endParaRPr kumimoji="1" lang="ja-JP" altLang="en-US"/>
          </a:p>
        </p:txBody>
      </p:sp>
      <p:sp>
        <p:nvSpPr>
          <p:cNvPr id="5" name="テキスト ボックス 4"/>
          <p:cNvSpPr txBox="1"/>
          <p:nvPr/>
        </p:nvSpPr>
        <p:spPr>
          <a:xfrm>
            <a:off x="10945091" y="0"/>
            <a:ext cx="1246909" cy="369332"/>
          </a:xfrm>
          <a:prstGeom prst="rect">
            <a:avLst/>
          </a:prstGeom>
          <a:noFill/>
        </p:spPr>
        <p:txBody>
          <a:bodyPr wrap="square" rtlCol="0">
            <a:spAutoFit/>
          </a:bodyPr>
          <a:lstStyle/>
          <a:p>
            <a:r>
              <a:rPr kumimoji="1" lang="en-US" altLang="ja-JP" dirty="0" smtClean="0"/>
              <a:t>378</a:t>
            </a:r>
            <a:endParaRPr kumimoji="1" lang="ja-JP" altLang="en-US" dirty="0"/>
          </a:p>
        </p:txBody>
      </p:sp>
    </p:spTree>
    <p:extLst>
      <p:ext uri="{BB962C8B-B14F-4D97-AF65-F5344CB8AC3E}">
        <p14:creationId xmlns:p14="http://schemas.microsoft.com/office/powerpoint/2010/main" val="3485522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839788" y="1506022"/>
            <a:ext cx="11057244" cy="3970318"/>
          </a:xfrm>
          <a:prstGeom prst="rect">
            <a:avLst/>
          </a:prstGeom>
          <a:noFill/>
        </p:spPr>
        <p:txBody>
          <a:bodyPr wrap="square" rtlCol="0">
            <a:spAutoFit/>
          </a:bodyPr>
          <a:lstStyle/>
          <a:p>
            <a:r>
              <a:rPr lang="en-US" altLang="ja-JP" dirty="0" smtClean="0"/>
              <a:t>t</a:t>
            </a:r>
            <a:r>
              <a:rPr kumimoji="1" lang="en-US" altLang="ja-JP" dirty="0" smtClean="0"/>
              <a:t>he-binary</a:t>
            </a:r>
            <a:r>
              <a:rPr lang="ja-JP" altLang="en-US" dirty="0" smtClean="0"/>
              <a:t>の</a:t>
            </a:r>
            <a:r>
              <a:rPr lang="en-US" altLang="ja-JP" dirty="0" smtClean="0"/>
              <a:t>0x8001000</a:t>
            </a:r>
            <a:r>
              <a:rPr lang="ja-JP" altLang="en-US" dirty="0" smtClean="0"/>
              <a:t>の位置に</a:t>
            </a:r>
            <a:r>
              <a:rPr lang="en-US" altLang="ja-JP" dirty="0" err="1" smtClean="0"/>
              <a:t>foo.o</a:t>
            </a:r>
            <a:r>
              <a:rPr lang="ja-JP" altLang="en-US" dirty="0" smtClean="0"/>
              <a:t>が見つかった、と仮定すると</a:t>
            </a:r>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endParaRPr kumimoji="1" lang="en-US" altLang="ja-JP" dirty="0"/>
          </a:p>
          <a:p>
            <a:endParaRPr lang="en-US" altLang="ja-JP" dirty="0" smtClean="0"/>
          </a:p>
          <a:p>
            <a:endParaRPr kumimoji="1" lang="en-US" altLang="ja-JP" dirty="0"/>
          </a:p>
          <a:p>
            <a:r>
              <a:rPr lang="ja-JP" altLang="en-US" dirty="0"/>
              <a:t>シンボルテーブルが再現</a:t>
            </a:r>
            <a:r>
              <a:rPr lang="ja-JP" altLang="en-US" dirty="0" smtClean="0"/>
              <a:t>できる</a:t>
            </a:r>
            <a:endParaRPr lang="en-US" altLang="ja-JP" dirty="0" smtClean="0"/>
          </a:p>
          <a:p>
            <a:endParaRPr lang="en-US" altLang="ja-JP" dirty="0"/>
          </a:p>
          <a:p>
            <a:r>
              <a:rPr lang="ja-JP" altLang="en-US" dirty="0" smtClean="0"/>
              <a:t>出てくるオブジェクトファイル毎に復元を行うと、</a:t>
            </a:r>
            <a:r>
              <a:rPr lang="en-US" altLang="ja-JP" dirty="0" smtClean="0"/>
              <a:t>43000</a:t>
            </a:r>
            <a:r>
              <a:rPr lang="ja-JP" altLang="en-US" dirty="0" smtClean="0"/>
              <a:t>行の逆アセンブルリストが</a:t>
            </a:r>
            <a:r>
              <a:rPr lang="en-US" altLang="ja-JP" dirty="0" smtClean="0"/>
              <a:t>2500</a:t>
            </a:r>
            <a:r>
              <a:rPr lang="ja-JP" altLang="en-US" dirty="0" smtClean="0"/>
              <a:t>行まで減った。</a:t>
            </a:r>
            <a:endParaRPr lang="en-US" altLang="ja-JP" dirty="0" smtClean="0"/>
          </a:p>
          <a:p>
            <a:r>
              <a:rPr lang="ja-JP" altLang="en-US" dirty="0" smtClean="0"/>
              <a:t>残ったリストを調べると、</a:t>
            </a:r>
            <a:r>
              <a:rPr lang="en-US" altLang="ja-JP" dirty="0" smtClean="0"/>
              <a:t>main</a:t>
            </a:r>
            <a:r>
              <a:rPr lang="ja-JP" altLang="en-US" dirty="0" smtClean="0"/>
              <a:t>含め</a:t>
            </a:r>
            <a:r>
              <a:rPr lang="en-US" altLang="ja-JP" dirty="0" smtClean="0"/>
              <a:t>10</a:t>
            </a:r>
            <a:r>
              <a:rPr lang="ja-JP" altLang="en-US" dirty="0"/>
              <a:t>個</a:t>
            </a:r>
            <a:r>
              <a:rPr lang="ja-JP" altLang="en-US" dirty="0" smtClean="0"/>
              <a:t>のユーザーコード関数を調べれば良いことが判明。</a:t>
            </a:r>
            <a:endParaRPr lang="en-US" altLang="ja-JP" dirty="0" smtClean="0"/>
          </a:p>
          <a:p>
            <a:r>
              <a:rPr lang="ja-JP" altLang="en-US" dirty="0"/>
              <a:t>これ</a:t>
            </a:r>
            <a:r>
              <a:rPr lang="ja-JP" altLang="en-US" dirty="0" smtClean="0"/>
              <a:t>を</a:t>
            </a:r>
            <a:r>
              <a:rPr lang="en-US" altLang="ja-JP" dirty="0" smtClean="0"/>
              <a:t>func1</a:t>
            </a:r>
            <a:r>
              <a:rPr lang="ja-JP" altLang="en-US" dirty="0" smtClean="0"/>
              <a:t>～</a:t>
            </a:r>
            <a:r>
              <a:rPr lang="en-US" altLang="ja-JP" dirty="0" smtClean="0"/>
              <a:t>func9</a:t>
            </a:r>
            <a:r>
              <a:rPr lang="ja-JP" altLang="en-US" dirty="0" smtClean="0"/>
              <a:t>と名付ける。</a:t>
            </a:r>
            <a:endParaRPr lang="ja-JP" altLang="en-US" dirty="0"/>
          </a:p>
          <a:p>
            <a:endParaRPr kumimoji="1" lang="ja-JP" altLang="en-US" dirty="0"/>
          </a:p>
        </p:txBody>
      </p:sp>
      <p:sp>
        <p:nvSpPr>
          <p:cNvPr id="2" name="タイトル 1"/>
          <p:cNvSpPr>
            <a:spLocks noGrp="1"/>
          </p:cNvSpPr>
          <p:nvPr>
            <p:ph type="title"/>
          </p:nvPr>
        </p:nvSpPr>
        <p:spPr/>
        <p:txBody>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シンボルテーブルの復元</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コンテンツ プレースホルダー 2"/>
          <p:cNvSpPr>
            <a:spLocks noGrp="1"/>
          </p:cNvSpPr>
          <p:nvPr>
            <p:ph type="body" idx="1"/>
          </p:nvPr>
        </p:nvSpPr>
        <p:spPr/>
        <p:txBody>
          <a:bodyPr/>
          <a:lstStyle/>
          <a:p>
            <a:r>
              <a:rPr lang="en-US" altLang="ja-JP" dirty="0" err="1"/>
              <a:t>foo.o</a:t>
            </a:r>
            <a:endParaRPr kumimoji="1" lang="ja-JP" altLang="en-US" dirty="0"/>
          </a:p>
        </p:txBody>
      </p:sp>
      <p:sp>
        <p:nvSpPr>
          <p:cNvPr id="6" name="コンテンツ プレースホルダー 5"/>
          <p:cNvSpPr>
            <a:spLocks noGrp="1"/>
          </p:cNvSpPr>
          <p:nvPr>
            <p:ph sz="half" idx="2"/>
          </p:nvPr>
        </p:nvSpPr>
        <p:spPr>
          <a:xfrm>
            <a:off x="839788" y="2505075"/>
            <a:ext cx="5157787" cy="1078634"/>
          </a:xfrm>
        </p:spPr>
        <p:txBody>
          <a:bodyPr/>
          <a:lstStyle/>
          <a:p>
            <a:pPr marL="0" indent="0">
              <a:buNone/>
            </a:pPr>
            <a:r>
              <a:rPr kumimoji="1" lang="en-US" altLang="ja-JP" dirty="0" smtClean="0"/>
              <a:t>0x000	bar</a:t>
            </a:r>
          </a:p>
          <a:p>
            <a:pPr marL="0" indent="0">
              <a:buNone/>
            </a:pPr>
            <a:r>
              <a:rPr lang="en-US" altLang="ja-JP" dirty="0" smtClean="0"/>
              <a:t>0x120	</a:t>
            </a:r>
            <a:r>
              <a:rPr lang="en-US" altLang="ja-JP" dirty="0" err="1" smtClean="0"/>
              <a:t>baz</a:t>
            </a:r>
            <a:endParaRPr kumimoji="1" lang="ja-JP" altLang="en-US" dirty="0"/>
          </a:p>
        </p:txBody>
      </p:sp>
      <p:sp>
        <p:nvSpPr>
          <p:cNvPr id="7" name="テキスト プレースホルダー 6"/>
          <p:cNvSpPr>
            <a:spLocks noGrp="1"/>
          </p:cNvSpPr>
          <p:nvPr>
            <p:ph type="body" sz="quarter" idx="3"/>
          </p:nvPr>
        </p:nvSpPr>
        <p:spPr/>
        <p:txBody>
          <a:bodyPr/>
          <a:lstStyle/>
          <a:p>
            <a:r>
              <a:rPr lang="en-US" altLang="ja-JP" dirty="0" smtClean="0"/>
              <a:t>the-binary</a:t>
            </a:r>
            <a:endParaRPr lang="ja-JP" altLang="en-US" dirty="0"/>
          </a:p>
        </p:txBody>
      </p:sp>
      <p:sp>
        <p:nvSpPr>
          <p:cNvPr id="8" name="コンテンツ プレースホルダー 7"/>
          <p:cNvSpPr>
            <a:spLocks noGrp="1"/>
          </p:cNvSpPr>
          <p:nvPr>
            <p:ph sz="quarter" idx="4"/>
          </p:nvPr>
        </p:nvSpPr>
        <p:spPr>
          <a:xfrm>
            <a:off x="6172200" y="2505075"/>
            <a:ext cx="5183188" cy="1078634"/>
          </a:xfrm>
        </p:spPr>
        <p:txBody>
          <a:bodyPr/>
          <a:lstStyle/>
          <a:p>
            <a:pPr marL="0" indent="0">
              <a:buNone/>
            </a:pPr>
            <a:r>
              <a:rPr kumimoji="1" lang="en-US" altLang="ja-JP" dirty="0" smtClean="0"/>
              <a:t>0x8001000		bar</a:t>
            </a:r>
          </a:p>
          <a:p>
            <a:pPr marL="0" indent="0">
              <a:buNone/>
            </a:pPr>
            <a:r>
              <a:rPr lang="en-US" altLang="ja-JP" dirty="0" smtClean="0"/>
              <a:t>0x8001120		</a:t>
            </a:r>
            <a:r>
              <a:rPr lang="en-US" altLang="ja-JP" dirty="0" err="1" smtClean="0"/>
              <a:t>baz</a:t>
            </a:r>
            <a:endParaRPr kumimoji="1" lang="ja-JP" altLang="en-US" dirty="0"/>
          </a:p>
        </p:txBody>
      </p:sp>
      <p:sp>
        <p:nvSpPr>
          <p:cNvPr id="4" name="タイトル 1"/>
          <p:cNvSpPr txBox="1">
            <a:spLocks/>
          </p:cNvSpPr>
          <p:nvPr/>
        </p:nvSpPr>
        <p:spPr>
          <a:xfrm>
            <a:off x="0" y="0"/>
            <a:ext cx="5073073" cy="62316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14.4.2 </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逆アセンブリリストの取得</a:t>
            </a:r>
          </a:p>
        </p:txBody>
      </p:sp>
      <p:sp>
        <p:nvSpPr>
          <p:cNvPr id="10" name="右矢印 9"/>
          <p:cNvSpPr/>
          <p:nvPr/>
        </p:nvSpPr>
        <p:spPr>
          <a:xfrm>
            <a:off x="4248727" y="2758210"/>
            <a:ext cx="1681018" cy="4331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加算</a:t>
            </a:r>
            <a:endParaRPr kumimoji="1" lang="ja-JP" altLang="en-US" dirty="0">
              <a:solidFill>
                <a:schemeClr val="tx1"/>
              </a:solidFill>
            </a:endParaRPr>
          </a:p>
        </p:txBody>
      </p:sp>
      <p:sp>
        <p:nvSpPr>
          <p:cNvPr id="13" name="スライド番号プレースホルダー 12"/>
          <p:cNvSpPr>
            <a:spLocks noGrp="1"/>
          </p:cNvSpPr>
          <p:nvPr>
            <p:ph type="sldNum" sz="quarter" idx="12"/>
          </p:nvPr>
        </p:nvSpPr>
        <p:spPr/>
        <p:txBody>
          <a:bodyPr/>
          <a:lstStyle/>
          <a:p>
            <a:fld id="{E1BCA154-C647-48A6-8DCC-2E038C0F8086}" type="slidenum">
              <a:rPr kumimoji="1" lang="ja-JP" altLang="en-US" smtClean="0"/>
              <a:t>8</a:t>
            </a:fld>
            <a:endParaRPr kumimoji="1" lang="ja-JP" altLang="en-US"/>
          </a:p>
        </p:txBody>
      </p:sp>
      <p:sp>
        <p:nvSpPr>
          <p:cNvPr id="11" name="テキスト ボックス 10"/>
          <p:cNvSpPr txBox="1"/>
          <p:nvPr/>
        </p:nvSpPr>
        <p:spPr>
          <a:xfrm>
            <a:off x="10945091" y="0"/>
            <a:ext cx="1246909" cy="369332"/>
          </a:xfrm>
          <a:prstGeom prst="rect">
            <a:avLst/>
          </a:prstGeom>
          <a:noFill/>
        </p:spPr>
        <p:txBody>
          <a:bodyPr wrap="square" rtlCol="0">
            <a:spAutoFit/>
          </a:bodyPr>
          <a:lstStyle/>
          <a:p>
            <a:r>
              <a:rPr kumimoji="1" lang="en-US" altLang="ja-JP" dirty="0" smtClean="0"/>
              <a:t>378</a:t>
            </a:r>
            <a:endParaRPr kumimoji="1" lang="ja-JP" altLang="en-US" dirty="0"/>
          </a:p>
        </p:txBody>
      </p:sp>
    </p:spTree>
    <p:extLst>
      <p:ext uri="{BB962C8B-B14F-4D97-AF65-F5344CB8AC3E}">
        <p14:creationId xmlns:p14="http://schemas.microsoft.com/office/powerpoint/2010/main" val="326280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10515600" cy="1325563"/>
          </a:xfrm>
        </p:spPr>
        <p:txBody>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14.4.3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逆コンパイルと分析</a:t>
            </a:r>
            <a:endParaRPr kumimoji="1" lang="ja-JP" altLang="en-US" dirty="0"/>
          </a:p>
        </p:txBody>
      </p:sp>
      <p:sp>
        <p:nvSpPr>
          <p:cNvPr id="3" name="コンテンツ プレースホルダー 2"/>
          <p:cNvSpPr>
            <a:spLocks noGrp="1"/>
          </p:cNvSpPr>
          <p:nvPr>
            <p:ph idx="1"/>
          </p:nvPr>
        </p:nvSpPr>
        <p:spPr>
          <a:xfrm>
            <a:off x="373625" y="1170039"/>
            <a:ext cx="11228439" cy="5551436"/>
          </a:xfrm>
        </p:spPr>
        <p:txBody>
          <a:bodyPr>
            <a:normAutofit lnSpcReduction="10000"/>
          </a:bodyPr>
          <a:lstStyle/>
          <a:p>
            <a:pPr marL="0" indent="0">
              <a:buNone/>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プログラムの概要を理解するために有用な関数</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呼び出し回数</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リスト</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altLang="ja-JP" dirty="0" smtClean="0"/>
              <a:t>_</a:t>
            </a:r>
            <a:r>
              <a:rPr lang="en-US" altLang="ja-JP" dirty="0" err="1" smtClean="0"/>
              <a:t>IO_sprintf</a:t>
            </a:r>
            <a:r>
              <a:rPr lang="en-US" altLang="ja-JP" dirty="0" smtClean="0"/>
              <a:t>		(11)			 __</a:t>
            </a:r>
            <a:r>
              <a:rPr lang="en-US" altLang="ja-JP" dirty="0" err="1" smtClean="0"/>
              <a:t>libc</a:t>
            </a:r>
            <a:r>
              <a:rPr lang="en-US" altLang="ja-JP" dirty="0"/>
              <a:t> </a:t>
            </a:r>
            <a:r>
              <a:rPr lang="en-US" altLang="ja-JP" dirty="0" smtClean="0"/>
              <a:t>_</a:t>
            </a:r>
            <a:r>
              <a:rPr lang="en-US" altLang="ja-JP" dirty="0" err="1" smtClean="0"/>
              <a:t>chdir</a:t>
            </a:r>
            <a:r>
              <a:rPr lang="en-US" altLang="ja-JP" dirty="0" smtClean="0"/>
              <a:t>		(1) </a:t>
            </a:r>
          </a:p>
          <a:p>
            <a:pPr marL="0" indent="0">
              <a:buNone/>
            </a:pPr>
            <a:r>
              <a:rPr lang="en-US" altLang="ja-JP" dirty="0" smtClean="0"/>
              <a:t>__</a:t>
            </a:r>
            <a:r>
              <a:rPr lang="en-US" altLang="ja-JP" dirty="0" err="1" smtClean="0"/>
              <a:t>libc_fork</a:t>
            </a:r>
            <a:r>
              <a:rPr lang="en-US" altLang="ja-JP" dirty="0" smtClean="0"/>
              <a:t>		(14)			 __</a:t>
            </a:r>
            <a:r>
              <a:rPr lang="en-US" altLang="ja-JP" dirty="0" err="1" smtClean="0"/>
              <a:t>libc_setsid</a:t>
            </a:r>
            <a:r>
              <a:rPr lang="en-US" altLang="ja-JP" dirty="0"/>
              <a:t>	</a:t>
            </a:r>
            <a:r>
              <a:rPr lang="en-US" altLang="ja-JP" dirty="0" smtClean="0"/>
              <a:t>	(4)</a:t>
            </a:r>
          </a:p>
          <a:p>
            <a:pPr marL="0" indent="0">
              <a:buNone/>
            </a:pPr>
            <a:r>
              <a:rPr lang="en-US" altLang="ja-JP" dirty="0"/>
              <a:t>a</a:t>
            </a:r>
            <a:r>
              <a:rPr kumimoji="1" lang="en-US" altLang="ja-JP" dirty="0" smtClean="0"/>
              <a:t>ccept		(1)			bind				(1)</a:t>
            </a:r>
          </a:p>
          <a:p>
            <a:pPr marL="0" indent="0">
              <a:buNone/>
            </a:pPr>
            <a:r>
              <a:rPr lang="en-US" altLang="ja-JP" dirty="0" err="1"/>
              <a:t>e</a:t>
            </a:r>
            <a:r>
              <a:rPr lang="en-US" altLang="ja-JP" dirty="0" err="1" smtClean="0"/>
              <a:t>xecl</a:t>
            </a:r>
            <a:r>
              <a:rPr lang="en-US" altLang="ja-JP" dirty="0" smtClean="0"/>
              <a:t>			(1)			</a:t>
            </a:r>
            <a:r>
              <a:rPr lang="en-US" altLang="ja-JP" dirty="0" err="1" smtClean="0"/>
              <a:t>gethostbyname</a:t>
            </a:r>
            <a:r>
              <a:rPr lang="en-US" altLang="ja-JP" dirty="0" smtClean="0"/>
              <a:t>		(5)</a:t>
            </a:r>
          </a:p>
          <a:p>
            <a:pPr marL="0" indent="0">
              <a:buNone/>
            </a:pPr>
            <a:r>
              <a:rPr kumimoji="1" lang="en-US" altLang="ja-JP" dirty="0" err="1" smtClean="0"/>
              <a:t>inet</a:t>
            </a:r>
            <a:r>
              <a:rPr lang="en-US" altLang="ja-JP" dirty="0" err="1" smtClean="0"/>
              <a:t>_addr</a:t>
            </a:r>
            <a:r>
              <a:rPr lang="en-US" altLang="ja-JP" dirty="0" smtClean="0"/>
              <a:t>		(7)			listen				(1)</a:t>
            </a:r>
          </a:p>
          <a:p>
            <a:pPr marL="0" indent="0">
              <a:buNone/>
            </a:pPr>
            <a:r>
              <a:rPr kumimoji="1" lang="en-US" altLang="ja-JP" dirty="0" err="1" smtClean="0"/>
              <a:t>recv</a:t>
            </a:r>
            <a:r>
              <a:rPr kumimoji="1" lang="en-US" altLang="ja-JP" dirty="0" smtClean="0"/>
              <a:t>			(2)			send				(1)</a:t>
            </a:r>
          </a:p>
          <a:p>
            <a:pPr marL="0" indent="0">
              <a:buNone/>
            </a:pPr>
            <a:r>
              <a:rPr lang="en-US" altLang="ja-JP" dirty="0" err="1" smtClean="0"/>
              <a:t>sendto</a:t>
            </a:r>
            <a:r>
              <a:rPr lang="en-US" altLang="ja-JP" dirty="0" smtClean="0"/>
              <a:t>		(6)			</a:t>
            </a:r>
            <a:r>
              <a:rPr lang="en-US" altLang="ja-JP" dirty="0" err="1" smtClean="0"/>
              <a:t>setenv</a:t>
            </a:r>
            <a:r>
              <a:rPr lang="en-US" altLang="ja-JP" dirty="0" smtClean="0"/>
              <a:t>			(2)</a:t>
            </a:r>
          </a:p>
          <a:p>
            <a:pPr marL="0" indent="0">
              <a:buNone/>
            </a:pPr>
            <a:r>
              <a:rPr kumimoji="1" lang="en-US" altLang="ja-JP" dirty="0" smtClean="0"/>
              <a:t>signal		(15)			socket			(7)</a:t>
            </a:r>
          </a:p>
          <a:p>
            <a:pPr marL="0" indent="0">
              <a:buNone/>
            </a:pPr>
            <a:r>
              <a:rPr lang="en-US" altLang="ja-JP" dirty="0" smtClean="0"/>
              <a:t>system		(2)			</a:t>
            </a:r>
            <a:r>
              <a:rPr lang="en-US" altLang="ja-JP" dirty="0" err="1" smtClean="0"/>
              <a:t>unsetenv</a:t>
            </a:r>
            <a:r>
              <a:rPr lang="en-US" altLang="ja-JP" dirty="0" smtClean="0"/>
              <a:t>			(1)</a:t>
            </a:r>
            <a:endParaRPr kumimoji="1" lang="ja-JP" altLang="en-US" dirty="0"/>
          </a:p>
        </p:txBody>
      </p:sp>
      <p:sp>
        <p:nvSpPr>
          <p:cNvPr id="4" name="スライド番号プレースホルダー 3"/>
          <p:cNvSpPr>
            <a:spLocks noGrp="1"/>
          </p:cNvSpPr>
          <p:nvPr>
            <p:ph type="sldNum" sz="quarter" idx="12"/>
          </p:nvPr>
        </p:nvSpPr>
        <p:spPr/>
        <p:txBody>
          <a:bodyPr/>
          <a:lstStyle/>
          <a:p>
            <a:fld id="{E1BCA154-C647-48A6-8DCC-2E038C0F8086}" type="slidenum">
              <a:rPr kumimoji="1" lang="ja-JP" altLang="en-US" smtClean="0"/>
              <a:t>9</a:t>
            </a:fld>
            <a:endParaRPr kumimoji="1" lang="ja-JP" altLang="en-US"/>
          </a:p>
        </p:txBody>
      </p:sp>
      <p:sp>
        <p:nvSpPr>
          <p:cNvPr id="6" name="テキスト ボックス 5"/>
          <p:cNvSpPr txBox="1"/>
          <p:nvPr/>
        </p:nvSpPr>
        <p:spPr>
          <a:xfrm>
            <a:off x="3615813" y="2998839"/>
            <a:ext cx="1641987"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サーバに使う</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9960077" y="3977383"/>
            <a:ext cx="1641987" cy="338554"/>
          </a:xfrm>
          <a:prstGeom prst="rect">
            <a:avLst/>
          </a:prstGeom>
          <a:noFill/>
        </p:spPr>
        <p:txBody>
          <a:bodyPr wrap="square" rtlCol="0">
            <a:spAutoFit/>
          </a:bodyPr>
          <a:lstStyle/>
          <a:p>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サーバに使う</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10945091" y="0"/>
            <a:ext cx="1246909" cy="369332"/>
          </a:xfrm>
          <a:prstGeom prst="rect">
            <a:avLst/>
          </a:prstGeom>
          <a:noFill/>
        </p:spPr>
        <p:txBody>
          <a:bodyPr wrap="square" rtlCol="0">
            <a:spAutoFit/>
          </a:bodyPr>
          <a:lstStyle/>
          <a:p>
            <a:r>
              <a:rPr kumimoji="1" lang="en-US" altLang="ja-JP" dirty="0" smtClean="0"/>
              <a:t>379</a:t>
            </a:r>
            <a:endParaRPr kumimoji="1" lang="ja-JP" altLang="en-US" dirty="0"/>
          </a:p>
        </p:txBody>
      </p:sp>
    </p:spTree>
    <p:extLst>
      <p:ext uri="{BB962C8B-B14F-4D97-AF65-F5344CB8AC3E}">
        <p14:creationId xmlns:p14="http://schemas.microsoft.com/office/powerpoint/2010/main" val="12473384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2650</TotalTime>
  <Words>3226</Words>
  <Application>Microsoft Office PowerPoint</Application>
  <PresentationFormat>ワイド画面</PresentationFormat>
  <Paragraphs>685</Paragraphs>
  <Slides>48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48</vt:i4>
      </vt:variant>
    </vt:vector>
  </HeadingPairs>
  <TitlesOfParts>
    <vt:vector size="54" baseType="lpstr">
      <vt:lpstr>メイリオ</vt:lpstr>
      <vt:lpstr>游ゴシック</vt:lpstr>
      <vt:lpstr>游ゴシック Light</vt:lpstr>
      <vt:lpstr>Arial</vt:lpstr>
      <vt:lpstr>Wingdings</vt:lpstr>
      <vt:lpstr>Office テーマ</vt:lpstr>
      <vt:lpstr>ハニーネットプロジェクト 14章4項375～16章1項425</vt:lpstr>
      <vt:lpstr>14.4 ウォークスルー:リバース大賞</vt:lpstr>
      <vt:lpstr>14.4.1 情報収集</vt:lpstr>
      <vt:lpstr>14.4.1 情報収集</vt:lpstr>
      <vt:lpstr>14.4.1 情報収集</vt:lpstr>
      <vt:lpstr>14.4.1 情報収集</vt:lpstr>
      <vt:lpstr>14.4.2 逆アセンブリリストの取得</vt:lpstr>
      <vt:lpstr>シンボルテーブルの復元</vt:lpstr>
      <vt:lpstr>14.4.3 逆コンパイルと分析</vt:lpstr>
      <vt:lpstr>PowerPoint プレゼンテーション</vt:lpstr>
      <vt:lpstr>the-binary</vt:lpstr>
      <vt:lpstr>プログラム構造</vt:lpstr>
      <vt:lpstr>case 0x3:　sprintf(“/bin/csh  -f -c \”%s\” 1&gt; %s 2&gt;&amp;1”)    system(); fopen(); fread(); func8(); func1(); fclose()</vt:lpstr>
      <vt:lpstr>main, func1~9</vt:lpstr>
      <vt:lpstr>逆コンパイル</vt:lpstr>
      <vt:lpstr>14.5 まとめ</vt:lpstr>
      <vt:lpstr>14.5 まとめ　the-binary</vt:lpstr>
      <vt:lpstr>14.6 リソース リバースエンジニアリングに役立つトピック</vt:lpstr>
      <vt:lpstr>15章 集中データコレクションと分析</vt:lpstr>
      <vt:lpstr>15.1 データの集中化</vt:lpstr>
      <vt:lpstr>15.1.1 ファイアウォールログ</vt:lpstr>
      <vt:lpstr>15.1.2 IDSログ</vt:lpstr>
      <vt:lpstr>15.1.3 tcpdumpログ</vt:lpstr>
      <vt:lpstr>15.1.4 システムログ</vt:lpstr>
      <vt:lpstr>15.1.5 キーストロークログ</vt:lpstr>
      <vt:lpstr>15.1.6 データ集中化まとめ</vt:lpstr>
      <vt:lpstr>15.2 Honeynet Security Console</vt:lpstr>
      <vt:lpstr>15.2.1 Honeynet Security Console</vt:lpstr>
      <vt:lpstr>15.2.2 データ関連付けの例</vt:lpstr>
      <vt:lpstr>15.2.2 データ関連付けの例</vt:lpstr>
      <vt:lpstr>15.3 まとめ</vt:lpstr>
      <vt:lpstr>16章 プロファイリング</vt:lpstr>
      <vt:lpstr>16.1 [ホワイト|ブラック]ハット集団の社会学的分析</vt:lpstr>
      <vt:lpstr>16.1.1 ハッカー、クラッカー、ブラックハット、ホワイトハット、アイデンティティクライシスと呼び名の力</vt:lpstr>
      <vt:lpstr>16.1.1 ハッカー、クラッカー、ブラックハット、ホワイトハット、アイデンティティクライシスと呼び名の力</vt:lpstr>
      <vt:lpstr>16.1.2 集団内の動機:個人、グループ   それらの行動を理解するためのポイント</vt:lpstr>
      <vt:lpstr>16.1.2 集団内の動機:個人、グループ  それらの行動を理解するためのポイント</vt:lpstr>
      <vt:lpstr>16.1.2 集団内の動機:個人、グループ  それらの行動を理解するためのポイント</vt:lpstr>
      <vt:lpstr>16.1.2 集団内の動機:個人、グループ  それらの行動を理解するためのポイント</vt:lpstr>
      <vt:lpstr>16.1.2 集団内の動機:個人、グループ  それらの行動を理解するためのポイント</vt:lpstr>
      <vt:lpstr>16.1.2 集団内の動機:個人、グループ  それらの行動を理解するためのポイント</vt:lpstr>
      <vt:lpstr>16.1.2 集団内の動機:個人、グループ  それらの行動を理解するためのポイント</vt:lpstr>
      <vt:lpstr>16.1.3 ここまでのまとめ</vt:lpstr>
      <vt:lpstr>16.1.4 ホワイトハット/ブラックハット集団の社会構造</vt:lpstr>
      <vt:lpstr>16.1.4 ホワイトハット/ブラックハット集団の社会構造</vt:lpstr>
      <vt:lpstr>16.1.4 ホワイトハット/ブラックハット集団の社会構造</vt:lpstr>
      <vt:lpstr>16.1.4 ホワイトハット/ブラックハット集団の社会構造</vt:lpstr>
      <vt:lpstr>16.1.5 ここまでのまとめ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ハニーネットプロジェクト 14章4項～16章1項</dc:title>
  <dc:creator>Tsuyohito Araki</dc:creator>
  <cp:lastModifiedBy>Tsuyohito Araki</cp:lastModifiedBy>
  <cp:revision>617</cp:revision>
  <dcterms:created xsi:type="dcterms:W3CDTF">2018-07-25T07:30:28Z</dcterms:created>
  <dcterms:modified xsi:type="dcterms:W3CDTF">2018-07-27T03:43:59Z</dcterms:modified>
</cp:coreProperties>
</file>