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75" r:id="rId18"/>
    <p:sldId id="276" r:id="rId19"/>
    <p:sldId id="262" r:id="rId20"/>
    <p:sldId id="263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82192" autoAdjust="0"/>
  </p:normalViewPr>
  <p:slideViewPr>
    <p:cSldViewPr snapToGrid="0">
      <p:cViewPr varScale="1">
        <p:scale>
          <a:sx n="88" d="100"/>
          <a:sy n="8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B0175-6E41-4D58-A39D-27270EEE21D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1A96D-C62C-48D2-8D49-673DD828E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38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MobileFaceNets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MobileNetV2</a:t>
            </a:r>
            <a:r>
              <a:rPr kumimoji="1" lang="ja-JP" altLang="en-US" dirty="0" smtClean="0"/>
              <a:t>よりも大幅に優れた精度と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倍以上の実際のスピードアップを実現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MS-Celeb-1M </a:t>
            </a:r>
            <a:r>
              <a:rPr kumimoji="1" lang="ja-JP" altLang="en-US" dirty="0" smtClean="0"/>
              <a:t>学習した後、</a:t>
            </a:r>
            <a:r>
              <a:rPr kumimoji="1" lang="en-US" altLang="ja-JP" dirty="0" smtClean="0"/>
              <a:t>4.0MB</a:t>
            </a:r>
            <a:r>
              <a:rPr kumimoji="1" lang="ja-JP" altLang="en-US" dirty="0" smtClean="0"/>
              <a:t>サイズの単一</a:t>
            </a:r>
            <a:r>
              <a:rPr kumimoji="1" lang="en-US" altLang="ja-JP" dirty="0" err="1" smtClean="0"/>
              <a:t>MobileFaceNet</a:t>
            </a:r>
            <a:r>
              <a:rPr kumimoji="1" lang="ja-JP" altLang="en-US" dirty="0" smtClean="0"/>
              <a:t>モデルで</a:t>
            </a:r>
            <a:r>
              <a:rPr kumimoji="1" lang="en-US" altLang="ja-JP" dirty="0" smtClean="0"/>
              <a:t>99.55</a:t>
            </a:r>
            <a:r>
              <a:rPr kumimoji="1" lang="ja-JP" altLang="en-US" dirty="0" smtClean="0"/>
              <a:t>％の顔照合精度と</a:t>
            </a:r>
            <a:r>
              <a:rPr kumimoji="1" lang="en-US" altLang="ja-JP" dirty="0" smtClean="0"/>
              <a:t>92.59</a:t>
            </a:r>
            <a:r>
              <a:rPr kumimoji="1" lang="ja-JP" altLang="en-US" dirty="0" smtClean="0"/>
              <a:t>％の</a:t>
            </a:r>
            <a:r>
              <a:rPr kumimoji="1" lang="en-US" altLang="ja-JP" dirty="0" smtClean="0"/>
              <a:t>TAR @ FAR10-6</a:t>
            </a:r>
            <a:r>
              <a:rPr kumimoji="1" lang="ja-JP" altLang="en-US" dirty="0" smtClean="0"/>
              <a:t>を達成</a:t>
            </a:r>
          </a:p>
          <a:p>
            <a:r>
              <a:rPr kumimoji="1" lang="ja-JP" altLang="en-US" dirty="0" smtClean="0"/>
              <a:t>数百</a:t>
            </a:r>
            <a:r>
              <a:rPr kumimoji="1" lang="en-US" altLang="ja-JP" dirty="0" smtClean="0"/>
              <a:t>MB</a:t>
            </a:r>
            <a:r>
              <a:rPr kumimoji="1" lang="ja-JP" altLang="en-US" dirty="0" smtClean="0"/>
              <a:t>の最新の大型</a:t>
            </a:r>
            <a:r>
              <a:rPr kumimoji="1" lang="en-US" altLang="ja-JP" dirty="0" smtClean="0"/>
              <a:t>CNN</a:t>
            </a:r>
            <a:r>
              <a:rPr kumimoji="1" lang="ja-JP" altLang="en-US" dirty="0" smtClean="0"/>
              <a:t>モデルにも匹敵 </a:t>
            </a:r>
          </a:p>
          <a:p>
            <a:r>
              <a:rPr kumimoji="1" lang="ja-JP" altLang="en-US" dirty="0" smtClean="0"/>
              <a:t>枝刈り、低ビット量子化、知識蒸留のような多くの既存技術は、</a:t>
            </a:r>
            <a:r>
              <a:rPr kumimoji="1" lang="en-US" altLang="ja-JP" dirty="0" err="1" smtClean="0"/>
              <a:t>MobileFaceNets</a:t>
            </a:r>
            <a:r>
              <a:rPr kumimoji="1" lang="ja-JP" altLang="en-US" dirty="0" smtClean="0"/>
              <a:t>の効率をさらに向上させることができるが、これらは本論文の範囲には含まれないことに注意。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6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MobileNetV2 [3]</a:t>
            </a:r>
            <a:r>
              <a:rPr kumimoji="1" lang="ja-JP" altLang="en-US" dirty="0" smtClean="0"/>
              <a:t>で提案された残存</a:t>
            </a:r>
            <a:r>
              <a:rPr kumimoji="1" lang="en-US" altLang="ja-JP" dirty="0" smtClean="0"/>
              <a:t>[38]</a:t>
            </a:r>
            <a:r>
              <a:rPr kumimoji="1" lang="ja-JP" altLang="en-US" dirty="0" smtClean="0"/>
              <a:t>ボトルネックは、主要なビルディングブロックとして使用されます。 便宜上、</a:t>
            </a:r>
            <a:r>
              <a:rPr kumimoji="1" lang="en-US" altLang="ja-JP" dirty="0" smtClean="0"/>
              <a:t>[3]</a:t>
            </a:r>
            <a:r>
              <a:rPr kumimoji="1" lang="ja-JP" altLang="en-US" dirty="0" smtClean="0"/>
              <a:t>と同じ概念を使用します。 主要な</a:t>
            </a:r>
            <a:r>
              <a:rPr kumimoji="1" lang="en-US" altLang="ja-JP" dirty="0" err="1" smtClean="0"/>
              <a:t>MobileFaceNet</a:t>
            </a:r>
            <a:r>
              <a:rPr kumimoji="1" lang="ja-JP" altLang="en-US" dirty="0" smtClean="0"/>
              <a:t>アキテクチャの詳細な構造を表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に示します。</a:t>
            </a:r>
          </a:p>
          <a:p>
            <a:r>
              <a:rPr kumimoji="1" lang="ja-JP" altLang="en-US" dirty="0" smtClean="0"/>
              <a:t>特に、私たちのアキテクチャの拡張は</a:t>
            </a:r>
            <a:r>
              <a:rPr kumimoji="1" lang="en-US" altLang="ja-JP" dirty="0" smtClean="0"/>
              <a:t>MobileNetV2</a:t>
            </a:r>
            <a:r>
              <a:rPr kumimoji="1" lang="ja-JP" altLang="en-US" dirty="0" smtClean="0"/>
              <a:t>のものよりもずっと小さいです。</a:t>
            </a:r>
          </a:p>
          <a:p>
            <a:r>
              <a:rPr kumimoji="1" lang="ja-JP" altLang="en-US" dirty="0" smtClean="0"/>
              <a:t>私たちは、非線形性として</a:t>
            </a:r>
            <a:r>
              <a:rPr kumimoji="1" lang="en-US" altLang="ja-JP" dirty="0" err="1" smtClean="0"/>
              <a:t>PReLU</a:t>
            </a:r>
            <a:r>
              <a:rPr kumimoji="1" lang="en-US" altLang="ja-JP" dirty="0" smtClean="0"/>
              <a:t> [27]</a:t>
            </a:r>
            <a:r>
              <a:rPr kumimoji="1" lang="ja-JP" altLang="en-US" dirty="0" smtClean="0"/>
              <a:t>を使用しています。これは、</a:t>
            </a:r>
            <a:r>
              <a:rPr kumimoji="1" lang="en-US" altLang="ja-JP" dirty="0" err="1" smtClean="0"/>
              <a:t>ReLU</a:t>
            </a:r>
            <a:r>
              <a:rPr kumimoji="1" lang="ja-JP" altLang="en-US" dirty="0" smtClean="0"/>
              <a:t>を使用するよりも顔の検証に少し優れています（表</a:t>
            </a:r>
            <a:r>
              <a:rPr kumimoji="1" lang="en-US" altLang="ja-JP" dirty="0" smtClean="0"/>
              <a:t>II</a:t>
            </a:r>
            <a:r>
              <a:rPr kumimoji="1" lang="ja-JP" altLang="en-US" dirty="0" smtClean="0"/>
              <a:t>を参照）。 さらに、私たちは、ネットワクの始めに高速ダウンサンプリング戦略、最後のいくつかの畳み込み層で早期の次元削減戦略、およびフィチャ出力層として線形のグローバル深度畳み込み層の後に</a:t>
            </a:r>
            <a:r>
              <a:rPr kumimoji="1" lang="en-US" altLang="ja-JP" dirty="0" smtClean="0"/>
              <a:t>1×1</a:t>
            </a:r>
            <a:r>
              <a:rPr kumimoji="1" lang="ja-JP" altLang="en-US" dirty="0" smtClean="0"/>
              <a:t>畳み込み層を使用します。 バッチ正規化</a:t>
            </a:r>
            <a:r>
              <a:rPr kumimoji="1" lang="en-US" altLang="ja-JP" dirty="0" smtClean="0"/>
              <a:t>[28]</a:t>
            </a:r>
            <a:r>
              <a:rPr kumimoji="1" lang="ja-JP" altLang="en-US" dirty="0" smtClean="0"/>
              <a:t>はトレニング中に利用され、配置前にバッチ正規化フォルディング（</a:t>
            </a:r>
            <a:r>
              <a:rPr kumimoji="1" lang="en-US" altLang="ja-JP" dirty="0" smtClean="0"/>
              <a:t>[29]</a:t>
            </a:r>
            <a:r>
              <a:rPr kumimoji="1" lang="ja-JP" altLang="en-US" dirty="0" smtClean="0"/>
              <a:t>のセクション</a:t>
            </a:r>
            <a:r>
              <a:rPr kumimoji="1" lang="en-US" altLang="ja-JP" dirty="0" smtClean="0"/>
              <a:t>3.2</a:t>
            </a:r>
            <a:r>
              <a:rPr kumimoji="1" lang="ja-JP" altLang="en-US" dirty="0" smtClean="0"/>
              <a:t>を参照）が適用されます。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当社の主要な</a:t>
            </a:r>
            <a:r>
              <a:rPr kumimoji="1" lang="en-US" altLang="ja-JP" dirty="0" err="1" smtClean="0"/>
              <a:t>MobileFaceNet</a:t>
            </a:r>
            <a:r>
              <a:rPr kumimoji="1" lang="ja-JP" altLang="en-US" dirty="0" smtClean="0"/>
              <a:t>ネットワクは、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億</a:t>
            </a:r>
            <a:r>
              <a:rPr kumimoji="1" lang="en-US" altLang="ja-JP" dirty="0" smtClean="0"/>
              <a:t>1,200</a:t>
            </a:r>
            <a:r>
              <a:rPr kumimoji="1" lang="ja-JP" altLang="en-US" dirty="0" smtClean="0"/>
              <a:t>万</a:t>
            </a:r>
            <a:r>
              <a:rPr kumimoji="1" lang="en-US" altLang="ja-JP" dirty="0" err="1" smtClean="0"/>
              <a:t>MAdds</a:t>
            </a:r>
            <a:r>
              <a:rPr kumimoji="1" lang="ja-JP" altLang="en-US" dirty="0" smtClean="0"/>
              <a:t>の計算コストを持ち、</a:t>
            </a:r>
            <a:r>
              <a:rPr kumimoji="1" lang="en-US" altLang="ja-JP" dirty="0" smtClean="0"/>
              <a:t>0.99</a:t>
            </a:r>
            <a:r>
              <a:rPr kumimoji="1" lang="ja-JP" altLang="en-US" dirty="0" smtClean="0"/>
              <a:t>百万のパラメタを使用しています。</a:t>
            </a:r>
          </a:p>
          <a:p>
            <a:r>
              <a:rPr kumimoji="1" lang="ja-JP" altLang="en-US" dirty="0" smtClean="0"/>
              <a:t>私たちはさらに次のように主要アキテクチャを調整します。 計算コストを削減するために、入力解像度を</a:t>
            </a:r>
            <a:r>
              <a:rPr kumimoji="1" lang="en-US" altLang="ja-JP" dirty="0" smtClean="0"/>
              <a:t>112×112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112×96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96×96</a:t>
            </a:r>
            <a:r>
              <a:rPr kumimoji="1" lang="ja-JP" altLang="en-US" dirty="0" smtClean="0"/>
              <a:t>に変更する。パラメタの数を減らすために、線形</a:t>
            </a:r>
            <a:r>
              <a:rPr kumimoji="1" lang="en-US" altLang="ja-JP" dirty="0" err="1" smtClean="0"/>
              <a:t>GDConv</a:t>
            </a:r>
            <a:r>
              <a:rPr kumimoji="1" lang="ja-JP" altLang="en-US" dirty="0" smtClean="0"/>
              <a:t>層の後の線形</a:t>
            </a:r>
            <a:r>
              <a:rPr kumimoji="1" lang="en-US" altLang="ja-JP" dirty="0" smtClean="0"/>
              <a:t>1×1</a:t>
            </a:r>
            <a:r>
              <a:rPr kumimoji="1" lang="ja-JP" altLang="en-US" dirty="0" smtClean="0"/>
              <a:t>畳み込み層を</a:t>
            </a:r>
            <a:r>
              <a:rPr kumimoji="1" lang="en-US" altLang="ja-JP" dirty="0" err="1" smtClean="0"/>
              <a:t>MobileFaceNet</a:t>
            </a:r>
            <a:r>
              <a:rPr kumimoji="1" lang="ja-JP" altLang="en-US" dirty="0" smtClean="0"/>
              <a:t>から削除する。 これは</a:t>
            </a:r>
            <a:r>
              <a:rPr kumimoji="1" lang="en-US" altLang="ja-JP" dirty="0" err="1" smtClean="0"/>
              <a:t>MobileFaceNet</a:t>
            </a:r>
            <a:r>
              <a:rPr kumimoji="1" lang="en-US" altLang="ja-JP" dirty="0" smtClean="0"/>
              <a:t>-M</a:t>
            </a:r>
            <a:r>
              <a:rPr kumimoji="1" lang="ja-JP" altLang="en-US" dirty="0" smtClean="0"/>
              <a:t>と呼ばれています。 </a:t>
            </a:r>
            <a:r>
              <a:rPr kumimoji="1" lang="en-US" altLang="ja-JP" dirty="0" err="1" smtClean="0"/>
              <a:t>MobileFaceNet</a:t>
            </a:r>
            <a:r>
              <a:rPr kumimoji="1" lang="en-US" altLang="ja-JP" dirty="0" smtClean="0"/>
              <a:t>-M</a:t>
            </a:r>
            <a:r>
              <a:rPr kumimoji="1" lang="ja-JP" altLang="en-US" dirty="0" smtClean="0"/>
              <a:t>から、線形</a:t>
            </a:r>
            <a:r>
              <a:rPr kumimoji="1" lang="en-US" altLang="ja-JP" dirty="0" err="1" smtClean="0"/>
              <a:t>GDConv</a:t>
            </a:r>
            <a:r>
              <a:rPr kumimoji="1" lang="ja-JP" altLang="en-US" dirty="0" smtClean="0"/>
              <a:t>レイヤが</a:t>
            </a:r>
            <a:r>
              <a:rPr kumimoji="1" lang="en-US" altLang="ja-JP" dirty="0" err="1" smtClean="0"/>
              <a:t>MobileFaceNet</a:t>
            </a:r>
            <a:r>
              <a:rPr kumimoji="1" lang="en-US" altLang="ja-JP" dirty="0" smtClean="0"/>
              <a:t>-S</a:t>
            </a:r>
            <a:r>
              <a:rPr kumimoji="1" lang="ja-JP" altLang="en-US" dirty="0" smtClean="0"/>
              <a:t>と呼ばれる最小のネットワクを生成する前に、</a:t>
            </a:r>
            <a:r>
              <a:rPr kumimoji="1" lang="en-US" altLang="ja-JP" dirty="0" smtClean="0"/>
              <a:t>1×1</a:t>
            </a:r>
            <a:r>
              <a:rPr kumimoji="1" lang="ja-JP" altLang="en-US" dirty="0" smtClean="0"/>
              <a:t>畳み込みレイヤを削除します。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71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2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この論文では、</a:t>
            </a:r>
            <a:r>
              <a:rPr kumimoji="1" lang="en-US" altLang="ja-JP" dirty="0" err="1" smtClean="0"/>
              <a:t>Facescrub</a:t>
            </a:r>
            <a:r>
              <a:rPr kumimoji="1" lang="en-US" altLang="ja-JP" dirty="0" smtClean="0"/>
              <a:t> [36]</a:t>
            </a:r>
            <a:r>
              <a:rPr kumimoji="1" lang="ja-JP" altLang="en-US" dirty="0" smtClean="0"/>
              <a:t>デタセットをプローブセットとして使用して、プライマリ</a:t>
            </a:r>
            <a:r>
              <a:rPr kumimoji="1" lang="en-US" altLang="ja-JP" dirty="0" err="1" smtClean="0"/>
              <a:t>MobileFaceNet</a:t>
            </a:r>
            <a:r>
              <a:rPr kumimoji="1" lang="en-US" altLang="ja-JP" dirty="0" smtClean="0"/>
              <a:t> on </a:t>
            </a:r>
            <a:r>
              <a:rPr kumimoji="1" lang="en-US" altLang="ja-JP" dirty="0" err="1" smtClean="0"/>
              <a:t>Megaface</a:t>
            </a:r>
            <a:r>
              <a:rPr kumimoji="1" lang="en-US" altLang="ja-JP" dirty="0" smtClean="0"/>
              <a:t> Challenge 1</a:t>
            </a:r>
            <a:r>
              <a:rPr kumimoji="1" lang="ja-JP" altLang="en-US" dirty="0" smtClean="0"/>
              <a:t>の検証パフォマンスを評価します。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IV</a:t>
            </a:r>
            <a:r>
              <a:rPr kumimoji="1" lang="ja-JP" altLang="en-US" dirty="0" smtClean="0"/>
              <a:t>は、トレニングデタセットが</a:t>
            </a:r>
            <a:r>
              <a:rPr kumimoji="1" lang="en-US" altLang="ja-JP" dirty="0" smtClean="0"/>
              <a:t>0.5</a:t>
            </a:r>
            <a:r>
              <a:rPr kumimoji="1" lang="ja-JP" altLang="en-US" dirty="0" smtClean="0"/>
              <a:t>万枚未満の場合は小さく、その他の場合は大きいとみなされる</a:t>
            </a:r>
            <a:r>
              <a:rPr kumimoji="1" lang="en-US" altLang="ja-JP" dirty="0" err="1" smtClean="0"/>
              <a:t>MegaFace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プロトコルで訓練されたモデルの結果をまとめたものです。</a:t>
            </a:r>
          </a:p>
          <a:p>
            <a:r>
              <a:rPr kumimoji="1" lang="ja-JP" altLang="en-US" dirty="0" smtClean="0"/>
              <a:t>私たちの主要な</a:t>
            </a:r>
            <a:r>
              <a:rPr kumimoji="1" lang="en-US" altLang="ja-JP" dirty="0" err="1" smtClean="0"/>
              <a:t>MobileFaceNet</a:t>
            </a:r>
            <a:r>
              <a:rPr kumimoji="1" lang="ja-JP" altLang="en-US" dirty="0" smtClean="0"/>
              <a:t>は、両方のプロトコルで検証作業に匹敵する精度を示しています。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68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MobileFaceNets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MobileNetV2</a:t>
            </a:r>
            <a:r>
              <a:rPr kumimoji="1" lang="ja-JP" altLang="en-US" dirty="0" smtClean="0"/>
              <a:t>よりも大幅に優れた精度と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倍以上の実際のスピードアップを実現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MS-Celeb-1M </a:t>
            </a:r>
            <a:r>
              <a:rPr kumimoji="1" lang="ja-JP" altLang="en-US" dirty="0" smtClean="0"/>
              <a:t>学習した後、</a:t>
            </a:r>
            <a:r>
              <a:rPr kumimoji="1" lang="en-US" altLang="ja-JP" dirty="0" smtClean="0"/>
              <a:t>4.0MB</a:t>
            </a:r>
            <a:r>
              <a:rPr kumimoji="1" lang="ja-JP" altLang="en-US" dirty="0" smtClean="0"/>
              <a:t>サイズの単一</a:t>
            </a:r>
            <a:r>
              <a:rPr kumimoji="1" lang="en-US" altLang="ja-JP" dirty="0" err="1" smtClean="0"/>
              <a:t>MobileFaceNet</a:t>
            </a:r>
            <a:r>
              <a:rPr kumimoji="1" lang="ja-JP" altLang="en-US" dirty="0" smtClean="0"/>
              <a:t>モデルで</a:t>
            </a:r>
            <a:r>
              <a:rPr kumimoji="1" lang="en-US" altLang="ja-JP" dirty="0" smtClean="0"/>
              <a:t>99.55</a:t>
            </a:r>
            <a:r>
              <a:rPr kumimoji="1" lang="ja-JP" altLang="en-US" dirty="0" smtClean="0"/>
              <a:t>％の顔照合精度と</a:t>
            </a:r>
            <a:r>
              <a:rPr kumimoji="1" lang="en-US" altLang="ja-JP" dirty="0" smtClean="0"/>
              <a:t>92.59</a:t>
            </a:r>
            <a:r>
              <a:rPr kumimoji="1" lang="ja-JP" altLang="en-US" dirty="0" smtClean="0"/>
              <a:t>％の</a:t>
            </a:r>
            <a:r>
              <a:rPr kumimoji="1" lang="en-US" altLang="ja-JP" dirty="0" smtClean="0"/>
              <a:t>TAR @ FAR10-6</a:t>
            </a:r>
            <a:r>
              <a:rPr kumimoji="1" lang="ja-JP" altLang="en-US" dirty="0" smtClean="0"/>
              <a:t>を達成</a:t>
            </a:r>
          </a:p>
          <a:p>
            <a:r>
              <a:rPr kumimoji="1" lang="ja-JP" altLang="en-US" dirty="0" smtClean="0"/>
              <a:t>数百</a:t>
            </a:r>
            <a:r>
              <a:rPr kumimoji="1" lang="en-US" altLang="ja-JP" dirty="0" smtClean="0"/>
              <a:t>MB</a:t>
            </a:r>
            <a:r>
              <a:rPr kumimoji="1" lang="ja-JP" altLang="en-US" dirty="0" smtClean="0"/>
              <a:t>の最新の大型</a:t>
            </a:r>
            <a:r>
              <a:rPr kumimoji="1" lang="en-US" altLang="ja-JP" dirty="0" smtClean="0"/>
              <a:t>CNN</a:t>
            </a:r>
            <a:r>
              <a:rPr kumimoji="1" lang="ja-JP" altLang="en-US" dirty="0" smtClean="0"/>
              <a:t>モデルにも匹敵 </a:t>
            </a:r>
          </a:p>
          <a:p>
            <a:r>
              <a:rPr kumimoji="1" lang="ja-JP" altLang="en-US" dirty="0" smtClean="0"/>
              <a:t>枝刈り、低ビット量子化、知識蒸留のような多くの既存技術は、</a:t>
            </a:r>
            <a:r>
              <a:rPr kumimoji="1" lang="en-US" altLang="ja-JP" dirty="0" err="1" smtClean="0"/>
              <a:t>MobileFaceNets</a:t>
            </a:r>
            <a:r>
              <a:rPr kumimoji="1" lang="ja-JP" altLang="en-US" dirty="0" smtClean="0"/>
              <a:t>の効率をさらに向上させることができるが、これらは本論文の範囲には含まれないことに注意。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1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79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1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一般性を失うことなく、我々は次の議論で</a:t>
            </a:r>
            <a:r>
              <a:rPr kumimoji="1" lang="en-US" altLang="ja-JP" dirty="0" smtClean="0"/>
              <a:t>CNN</a:t>
            </a:r>
            <a:r>
              <a:rPr kumimoji="1" lang="ja-JP" altLang="en-US" dirty="0" smtClean="0"/>
              <a:t>を埋め込む顔の特徴として</a:t>
            </a:r>
            <a:r>
              <a:rPr kumimoji="1" lang="en-US" altLang="ja-JP" dirty="0" smtClean="0"/>
              <a:t>MobileNetV2</a:t>
            </a:r>
            <a:r>
              <a:rPr kumimoji="1" lang="ja-JP" altLang="en-US" dirty="0" smtClean="0"/>
              <a:t>を使用する。 </a:t>
            </a:r>
            <a:r>
              <a:rPr kumimoji="1" lang="en-US" altLang="ja-JP" dirty="0" smtClean="0"/>
              <a:t>224×224</a:t>
            </a:r>
            <a:r>
              <a:rPr kumimoji="1" lang="ja-JP" altLang="en-US" dirty="0" smtClean="0"/>
              <a:t>入力の元のネットワークと同じ出力のフィチャマップサイズを維持するために、ストライド</a:t>
            </a:r>
            <a:r>
              <a:rPr kumimoji="1" lang="en-US" altLang="ja-JP" dirty="0" smtClean="0"/>
              <a:t>= 2</a:t>
            </a:r>
            <a:r>
              <a:rPr kumimoji="1" lang="ja-JP" altLang="en-US" dirty="0" smtClean="0"/>
              <a:t>の代わりに最初の畳み込みレイヤでストライド</a:t>
            </a:r>
            <a:r>
              <a:rPr kumimoji="1" lang="en-US" altLang="ja-JP" dirty="0" smtClean="0"/>
              <a:t>= 1</a:t>
            </a:r>
            <a:r>
              <a:rPr kumimoji="1" lang="ja-JP" altLang="en-US" dirty="0" smtClean="0"/>
              <a:t>の設定を使用。</a:t>
            </a:r>
          </a:p>
          <a:p>
            <a:r>
              <a:rPr kumimoji="1" lang="ja-JP" altLang="en-US" dirty="0" smtClean="0"/>
              <a:t>したがって、グロバル平均プル層の前に、便宜上</a:t>
            </a:r>
            <a:r>
              <a:rPr kumimoji="1" lang="en-US" altLang="ja-JP" dirty="0" err="1" smtClean="0"/>
              <a:t>FMap</a:t>
            </a:r>
            <a:r>
              <a:rPr kumimoji="1" lang="en-US" altLang="ja-JP" dirty="0" smtClean="0"/>
              <a:t>-end</a:t>
            </a:r>
            <a:r>
              <a:rPr kumimoji="1" lang="ja-JP" altLang="en-US" dirty="0" smtClean="0"/>
              <a:t>として示される最後の畳み込み層の出力特徴マップは空間分解能</a:t>
            </a:r>
            <a:r>
              <a:rPr kumimoji="1" lang="en-US" altLang="ja-JP" dirty="0" smtClean="0"/>
              <a:t>7×7</a:t>
            </a:r>
            <a:r>
              <a:rPr kumimoji="1" lang="ja-JP" altLang="en-US" dirty="0" smtClean="0"/>
              <a:t>である。コナ単位の理論的受容野および</a:t>
            </a:r>
            <a:r>
              <a:rPr kumimoji="1" lang="en-US" altLang="ja-JP" dirty="0" err="1" smtClean="0"/>
              <a:t>FMap</a:t>
            </a:r>
            <a:r>
              <a:rPr kumimoji="1" lang="en-US" altLang="ja-JP" dirty="0" smtClean="0"/>
              <a:t>-end</a:t>
            </a:r>
            <a:r>
              <a:rPr kumimoji="1" lang="ja-JP" altLang="en-US" dirty="0" smtClean="0"/>
              <a:t>は同じサイズであり、入力画像とは異なる位置にあります。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06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FMap</a:t>
            </a:r>
            <a:r>
              <a:rPr kumimoji="1" lang="en-US" altLang="ja-JP" dirty="0" smtClean="0"/>
              <a:t>-end</a:t>
            </a:r>
            <a:r>
              <a:rPr kumimoji="1" lang="ja-JP" altLang="en-US" dirty="0" smtClean="0"/>
              <a:t>の角ユニットの有効受容野サイズは、</a:t>
            </a:r>
            <a:r>
              <a:rPr kumimoji="1" lang="en-US" altLang="ja-JP" dirty="0" err="1" smtClean="0"/>
              <a:t>FMap</a:t>
            </a:r>
            <a:r>
              <a:rPr kumimoji="1" lang="en-US" altLang="ja-JP" dirty="0" smtClean="0"/>
              <a:t>-end</a:t>
            </a:r>
            <a:r>
              <a:rPr kumimoji="1" lang="ja-JP" altLang="en-US" dirty="0" smtClean="0"/>
              <a:t>の中央ユニットよりもはるかに小さい。 入力画像が顔が中心に来るように位置合わせされている場合、</a:t>
            </a:r>
            <a:r>
              <a:rPr kumimoji="1" lang="en-US" altLang="ja-JP" dirty="0" err="1" smtClean="0"/>
              <a:t>FMap</a:t>
            </a:r>
            <a:r>
              <a:rPr kumimoji="1" lang="ja-JP" altLang="en-US" dirty="0" smtClean="0"/>
              <a:t>端のコナ部は、中央部よりも顔の情報が少ない。 したがって、顔特徴ベクトルを抽出するために、異なる単位の</a:t>
            </a:r>
            <a:r>
              <a:rPr kumimoji="1" lang="en-US" altLang="ja-JP" dirty="0" err="1" smtClean="0"/>
              <a:t>FMap</a:t>
            </a:r>
            <a:r>
              <a:rPr kumimoji="1" lang="en-US" altLang="ja-JP" dirty="0" smtClean="0"/>
              <a:t>-end</a:t>
            </a:r>
            <a:r>
              <a:rPr kumimoji="1" lang="ja-JP" altLang="en-US" dirty="0" smtClean="0"/>
              <a:t>が異なる重要性を有する。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15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顔の特徴ベクトルの次元が</a:t>
            </a:r>
            <a:r>
              <a:rPr kumimoji="1" lang="en-US" altLang="ja-JP" dirty="0" smtClean="0"/>
              <a:t>128</a:t>
            </a:r>
            <a:r>
              <a:rPr kumimoji="1" lang="ja-JP" altLang="en-US" dirty="0" smtClean="0"/>
              <a:t>であっても、</a:t>
            </a:r>
            <a:r>
              <a:rPr kumimoji="1" lang="en-US" altLang="ja-JP" dirty="0" err="1" smtClean="0"/>
              <a:t>FMap</a:t>
            </a:r>
            <a:r>
              <a:rPr kumimoji="1" lang="en-US" altLang="ja-JP" dirty="0" smtClean="0"/>
              <a:t>-end</a:t>
            </a:r>
            <a:r>
              <a:rPr kumimoji="1" lang="ja-JP" altLang="en-US" dirty="0" smtClean="0"/>
              <a:t>の後に完全に接続されたレイヤは、</a:t>
            </a:r>
            <a:r>
              <a:rPr kumimoji="1" lang="en-US" altLang="ja-JP" dirty="0" smtClean="0"/>
              <a:t>800</a:t>
            </a:r>
            <a:r>
              <a:rPr kumimoji="1" lang="ja-JP" altLang="en-US" dirty="0" smtClean="0"/>
              <a:t>万の追加パラメタを</a:t>
            </a:r>
            <a:r>
              <a:rPr kumimoji="1" lang="en-US" altLang="ja-JP" dirty="0" smtClean="0"/>
              <a:t>MobileNetV2</a:t>
            </a:r>
            <a:r>
              <a:rPr kumimoji="1" lang="ja-JP" altLang="en-US" dirty="0" smtClean="0"/>
              <a:t>に追加する。 小さなモデルサイズがこの研究の追求の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つなので、この選択肢は考慮しない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27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MobileNetV2</a:t>
            </a:r>
            <a:r>
              <a:rPr kumimoji="1" lang="ja-JP" altLang="en-US" dirty="0" smtClean="0"/>
              <a:t>の顔面埋め込みのために</a:t>
            </a:r>
            <a:r>
              <a:rPr kumimoji="1" lang="en-US" altLang="ja-JP" dirty="0" err="1" smtClean="0"/>
              <a:t>FMap</a:t>
            </a:r>
            <a:r>
              <a:rPr kumimoji="1" lang="en-US" altLang="ja-JP" dirty="0" smtClean="0"/>
              <a:t>-end</a:t>
            </a:r>
            <a:r>
              <a:rPr kumimoji="1" lang="ja-JP" altLang="en-US" dirty="0" smtClean="0"/>
              <a:t>の後に使用される場合、カネルサイズ</a:t>
            </a:r>
            <a:r>
              <a:rPr kumimoji="1" lang="en-US" altLang="ja-JP" dirty="0" smtClean="0"/>
              <a:t>7×7×1280</a:t>
            </a:r>
            <a:r>
              <a:rPr kumimoji="1" lang="ja-JP" altLang="en-US" dirty="0" smtClean="0"/>
              <a:t>の全体的な奥行き畳み込みレイヤは、</a:t>
            </a:r>
            <a:r>
              <a:rPr kumimoji="1" lang="en-US" altLang="ja-JP" dirty="0" smtClean="0"/>
              <a:t>62720MAdds</a:t>
            </a:r>
            <a:r>
              <a:rPr kumimoji="1" lang="ja-JP" altLang="en-US" dirty="0" smtClean="0"/>
              <a:t>の計算コストを有する</a:t>
            </a:r>
            <a:r>
              <a:rPr kumimoji="1" lang="en-US" altLang="ja-JP" dirty="0" smtClean="0"/>
              <a:t>1280</a:t>
            </a:r>
            <a:r>
              <a:rPr kumimoji="1" lang="ja-JP" altLang="en-US" dirty="0" smtClean="0"/>
              <a:t>次元の顔特徴ベクトルを出力する（すなわち、 </a:t>
            </a:r>
            <a:r>
              <a:rPr kumimoji="1" lang="en-US" altLang="ja-JP" dirty="0" smtClean="0"/>
              <a:t>multiply-added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cf</a:t>
            </a:r>
            <a:r>
              <a:rPr kumimoji="1" lang="en-US" altLang="ja-JP" dirty="0" smtClean="0"/>
              <a:t> [3]</a:t>
            </a:r>
            <a:r>
              <a:rPr kumimoji="1" lang="ja-JP" altLang="en-US" dirty="0" smtClean="0"/>
              <a:t>）と</a:t>
            </a:r>
            <a:r>
              <a:rPr kumimoji="1" lang="en-US" altLang="ja-JP" dirty="0" smtClean="0"/>
              <a:t>62720</a:t>
            </a:r>
            <a:r>
              <a:rPr kumimoji="1" lang="ja-JP" altLang="en-US" dirty="0" smtClean="0"/>
              <a:t>個のパラメタ。 </a:t>
            </a:r>
            <a:r>
              <a:rPr kumimoji="1" lang="en-US" altLang="ja-JP" dirty="0" smtClean="0"/>
              <a:t>MobileNetV2-GDConv</a:t>
            </a:r>
            <a:r>
              <a:rPr kumimoji="1" lang="ja-JP" altLang="en-US" dirty="0" smtClean="0"/>
              <a:t>は、グロバル深度方向畳み込みレイヤを有する</a:t>
            </a:r>
            <a:r>
              <a:rPr kumimoji="1" lang="en-US" altLang="ja-JP" dirty="0" smtClean="0"/>
              <a:t>MobileNetV2</a:t>
            </a:r>
            <a:r>
              <a:rPr kumimoji="1" lang="ja-JP" altLang="en-US" dirty="0" smtClean="0"/>
              <a:t>を示すものとする。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1A96D-C62C-48D2-8D49-673DD828EF6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24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73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5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64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6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3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4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98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7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27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7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2571-2F08-4BC2-A672-4AC58BA820BD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870D-C1FA-4DC8-A5BB-2CD67091C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25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70703"/>
            <a:ext cx="9144000" cy="31392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MobileFaceNets</a:t>
            </a:r>
            <a:r>
              <a:rPr lang="en-US" altLang="ja-JP" dirty="0"/>
              <a:t>: 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sz="4900" dirty="0" smtClean="0"/>
              <a:t>Efficient </a:t>
            </a:r>
            <a:r>
              <a:rPr lang="en-US" altLang="ja-JP" sz="4900" dirty="0"/>
              <a:t>CNNs for Accurate </a:t>
            </a:r>
            <a:br>
              <a:rPr lang="en-US" altLang="ja-JP" sz="4900" dirty="0"/>
            </a:br>
            <a:r>
              <a:rPr lang="en-US" altLang="ja-JP" sz="4900" dirty="0"/>
              <a:t>Real-time Face Verification on Mobile Devices </a:t>
            </a:r>
            <a:endParaRPr kumimoji="1" lang="ja-JP" altLang="en-US" sz="49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29 </a:t>
            </a:r>
            <a:r>
              <a:rPr lang="en-US" altLang="ja-JP" dirty="0"/>
              <a:t>Apr 2018 </a:t>
            </a:r>
            <a:r>
              <a:rPr lang="en-US" altLang="ja-JP" dirty="0" smtClean="0"/>
              <a:t>(cs.CV)</a:t>
            </a:r>
            <a:endParaRPr lang="ja-JP" altLang="en-US" dirty="0" smtClean="0"/>
          </a:p>
          <a:p>
            <a:r>
              <a:rPr lang="en-US" altLang="ja-JP" dirty="0"/>
              <a:t>https://arxiv.org/abs/1804.07573v2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12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III.APPROACH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468" y="1012371"/>
            <a:ext cx="11753635" cy="5604186"/>
          </a:xfrm>
        </p:spPr>
        <p:txBody>
          <a:bodyPr/>
          <a:lstStyle/>
          <a:p>
            <a:r>
              <a:rPr lang="ja-JP" altLang="en-US" dirty="0" smtClean="0"/>
              <a:t>一般的に</a:t>
            </a:r>
            <a:r>
              <a:rPr lang="ja-JP" altLang="en-US" dirty="0" smtClean="0"/>
              <a:t>顔認証では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preprocessing(</a:t>
            </a:r>
            <a:r>
              <a:rPr lang="ja-JP" altLang="en-US" dirty="0" smtClean="0"/>
              <a:t>前処理</a:t>
            </a:r>
            <a:r>
              <a:rPr lang="en-US" altLang="ja-JP" dirty="0" smtClean="0"/>
              <a:t>)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学習済みモデルでの特徴量抽出</a:t>
            </a:r>
          </a:p>
          <a:p>
            <a:pPr lvl="1"/>
            <a:r>
              <a:rPr lang="ja-JP" altLang="en-US" dirty="0" smtClean="0"/>
              <a:t>特徴を用いた顔の照合</a:t>
            </a:r>
          </a:p>
          <a:p>
            <a:pPr marL="0" indent="0">
              <a:buNone/>
            </a:pPr>
            <a:r>
              <a:rPr kumimoji="1" lang="ja-JP" altLang="en-US" dirty="0" smtClean="0"/>
              <a:t>　がある。</a:t>
            </a:r>
          </a:p>
          <a:p>
            <a:r>
              <a:rPr lang="ja-JP" altLang="en-US" dirty="0"/>
              <a:t>顔を検出し、顔ランドマクに基づいて類似度で画像を並べる</a:t>
            </a:r>
            <a:r>
              <a:rPr lang="ja-JP" altLang="en-US" dirty="0" smtClean="0"/>
              <a:t>。</a:t>
            </a:r>
          </a:p>
          <a:p>
            <a:r>
              <a:rPr lang="en-US" altLang="ja-JP" dirty="0" smtClean="0"/>
              <a:t>112×112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RGB</a:t>
            </a:r>
            <a:r>
              <a:rPr lang="ja-JP" altLang="en-US" dirty="0"/>
              <a:t>画像の</a:t>
            </a:r>
            <a:r>
              <a:rPr lang="ja-JP" altLang="en-US" dirty="0" smtClean="0"/>
              <a:t>各画素を</a:t>
            </a:r>
            <a:r>
              <a:rPr lang="en-US" altLang="ja-JP" dirty="0" smtClean="0"/>
              <a:t>127.5</a:t>
            </a:r>
            <a:r>
              <a:rPr lang="ja-JP" altLang="en-US" dirty="0"/>
              <a:t>を</a:t>
            </a:r>
            <a:r>
              <a:rPr lang="en-US" altLang="ja-JP" dirty="0"/>
              <a:t>128</a:t>
            </a:r>
            <a:r>
              <a:rPr lang="ja-JP" altLang="en-US" dirty="0" err="1"/>
              <a:t>で</a:t>
            </a:r>
            <a:r>
              <a:rPr lang="ja-JP" altLang="en-US" dirty="0" err="1" smtClean="0"/>
              <a:t>除</a:t>
            </a:r>
            <a:r>
              <a:rPr lang="ja-JP" altLang="en-US" dirty="0" smtClean="0"/>
              <a:t>算することで正規化</a:t>
            </a:r>
          </a:p>
          <a:p>
            <a:r>
              <a:rPr lang="en-US" altLang="ja-JP" dirty="0"/>
              <a:t>CNN</a:t>
            </a:r>
            <a:r>
              <a:rPr lang="ja-JP" altLang="en-US" dirty="0"/>
              <a:t>を埋め込んだ顔特徴は</a:t>
            </a:r>
            <a:r>
              <a:rPr lang="ja-JP" altLang="en-US" dirty="0" smtClean="0"/>
              <a:t>、各整列</a:t>
            </a:r>
            <a:r>
              <a:rPr lang="ja-JP" altLang="en-US" dirty="0"/>
              <a:t>された顔を特徴ベクトルに写像する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2639" y="92469"/>
            <a:ext cx="697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A.</a:t>
            </a:r>
            <a:r>
              <a:rPr lang="ja-JP" altLang="en-US" sz="2800" b="1" dirty="0" smtClean="0"/>
              <a:t>　顔認証のモバイルネットワクの弱点</a:t>
            </a:r>
            <a:endParaRPr lang="ja-JP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1036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III.APPROACH</a:t>
            </a:r>
            <a:endParaRPr kumimoji="1" lang="ja-JP" altLang="en-US" sz="24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145" y="1012825"/>
            <a:ext cx="10829710" cy="560387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52639" y="92469"/>
            <a:ext cx="697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A.</a:t>
            </a:r>
            <a:r>
              <a:rPr lang="ja-JP" altLang="en-US" sz="2800" b="1" dirty="0" smtClean="0"/>
              <a:t>　顔認証のモバイルネットワクの弱点</a:t>
            </a:r>
            <a:endParaRPr lang="ja-JP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688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III.APPROACH</a:t>
            </a:r>
            <a:endParaRPr kumimoji="1" lang="ja-JP" altLang="en-US" sz="24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68" y="615689"/>
            <a:ext cx="7652657" cy="39598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52639" y="92469"/>
            <a:ext cx="697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A.</a:t>
            </a:r>
            <a:r>
              <a:rPr lang="ja-JP" altLang="en-US" sz="2800" b="1" dirty="0" smtClean="0"/>
              <a:t>　顔認証のモバイルネットワクの弱点</a:t>
            </a:r>
            <a:endParaRPr lang="ja-JP" altLang="en-US" sz="2800" b="1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92468" y="1012371"/>
            <a:ext cx="11753635" cy="560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 smtClean="0"/>
          </a:p>
          <a:p>
            <a:endParaRPr lang="ja-JP" altLang="en-US" dirty="0"/>
          </a:p>
          <a:p>
            <a:endParaRPr lang="ja-JP" altLang="en-US" dirty="0" smtClean="0"/>
          </a:p>
          <a:p>
            <a:endParaRPr lang="ja-JP" altLang="en-US" dirty="0"/>
          </a:p>
          <a:p>
            <a:endParaRPr lang="ja-JP" altLang="en-US" dirty="0" smtClean="0"/>
          </a:p>
          <a:p>
            <a:endParaRPr lang="ja-JP" altLang="en-US" dirty="0"/>
          </a:p>
          <a:p>
            <a:endParaRPr lang="ja-JP" altLang="en-US" dirty="0" smtClean="0"/>
          </a:p>
          <a:p>
            <a:r>
              <a:rPr lang="ja-JP" altLang="en-US" dirty="0" smtClean="0"/>
              <a:t>角の受容野の中心は入力画像の隅にある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緑</a:t>
            </a:r>
            <a:r>
              <a:rPr lang="en-US" altLang="ja-JP" dirty="0" smtClean="0"/>
              <a:t>)</a:t>
            </a:r>
            <a:endParaRPr lang="ja-JP" altLang="en-US" dirty="0" smtClean="0"/>
          </a:p>
          <a:p>
            <a:r>
              <a:rPr lang="ja-JP" altLang="en-US" dirty="0" smtClean="0"/>
              <a:t>中央部の受容野の中心は入力画像の中心</a:t>
            </a:r>
            <a:r>
              <a:rPr lang="en-US" altLang="ja-JP" dirty="0" smtClean="0"/>
              <a:t>(</a:t>
            </a:r>
            <a:r>
              <a:rPr lang="ja-JP" altLang="en-US" dirty="0" smtClean="0"/>
              <a:t>赤</a:t>
            </a:r>
            <a:r>
              <a:rPr lang="en-US" altLang="ja-JP" dirty="0" smtClean="0"/>
              <a:t>)</a:t>
            </a:r>
            <a:endParaRPr lang="ja-JP" altLang="en-US" dirty="0" smtClean="0"/>
          </a:p>
          <a:p>
            <a:r>
              <a:rPr lang="ja-JP" altLang="en-US" dirty="0" smtClean="0"/>
              <a:t>中心にある画素ほど出力に影響を与える</a:t>
            </a:r>
          </a:p>
          <a:p>
            <a:r>
              <a:rPr lang="ja-JP" altLang="en-US" dirty="0" smtClean="0"/>
              <a:t>出力上の受容野内の衝突分布はほぼガウス分布</a:t>
            </a:r>
          </a:p>
          <a:p>
            <a:endParaRPr lang="ja-JP" altLang="en-US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667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III.APPROACH</a:t>
            </a:r>
            <a:endParaRPr kumimoji="1" lang="ja-JP" altLang="en-US" sz="24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3656" y="92469"/>
            <a:ext cx="3818344" cy="197581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52639" y="92469"/>
            <a:ext cx="697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A.</a:t>
            </a:r>
            <a:r>
              <a:rPr lang="ja-JP" altLang="en-US" sz="2800" b="1" dirty="0" smtClean="0"/>
              <a:t>　顔認証のモバイルネットワクの弱点</a:t>
            </a:r>
            <a:endParaRPr lang="ja-JP" altLang="en-US" sz="2800" b="1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92468" y="1012371"/>
            <a:ext cx="11753635" cy="560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MobileNetV2</a:t>
            </a:r>
            <a:r>
              <a:rPr lang="ja-JP" altLang="en-US" dirty="0" err="1"/>
              <a:t>に</a:t>
            </a:r>
            <a:r>
              <a:rPr lang="ja-JP" altLang="en-US" dirty="0" err="1" smtClean="0"/>
              <a:t>は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-end</a:t>
            </a:r>
            <a:r>
              <a:rPr lang="ja-JP" altLang="en-US" dirty="0" smtClean="0"/>
              <a:t>は大きすぎる</a:t>
            </a:r>
          </a:p>
          <a:p>
            <a:r>
              <a:rPr lang="ja-JP" altLang="en-US" dirty="0" smtClean="0"/>
              <a:t>特徴ベクトルとして直接使えない</a:t>
            </a:r>
          </a:p>
          <a:p>
            <a:r>
              <a:rPr lang="en-US" altLang="ja-JP" dirty="0" err="1" smtClean="0"/>
              <a:t>GAPool</a:t>
            </a:r>
            <a:r>
              <a:rPr lang="ja-JP" altLang="en-US" dirty="0" smtClean="0"/>
              <a:t>層を特徴ベクトルとして使う</a:t>
            </a:r>
          </a:p>
          <a:p>
            <a:pPr marL="0" indent="0">
              <a:buNone/>
            </a:pPr>
            <a:r>
              <a:rPr lang="ja-JP" altLang="en-US" dirty="0" err="1" smtClean="0"/>
              <a:t>のは</a:t>
            </a:r>
            <a:r>
              <a:rPr lang="ja-JP" altLang="en-US" dirty="0" smtClean="0"/>
              <a:t>自然だが、検証精度が悪い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もうひとつの自然な選択として</a:t>
            </a:r>
          </a:p>
          <a:p>
            <a:pPr marL="0" indent="0">
              <a:buNone/>
            </a:pPr>
            <a:r>
              <a:rPr lang="en-US" altLang="ja-JP" dirty="0" err="1" smtClean="0"/>
              <a:t>GAPool</a:t>
            </a:r>
            <a:r>
              <a:rPr lang="ja-JP" altLang="en-US" dirty="0" smtClean="0"/>
              <a:t>層を接続されたレイヤにし、</a:t>
            </a:r>
          </a:p>
          <a:p>
            <a:pPr marL="0" indent="0">
              <a:buNone/>
            </a:pPr>
            <a:r>
              <a:rPr lang="en-US" altLang="ja-JP" dirty="0" err="1" smtClean="0"/>
              <a:t>Fmap</a:t>
            </a:r>
            <a:r>
              <a:rPr lang="en-US" altLang="ja-JP" dirty="0" smtClean="0"/>
              <a:t>-end</a:t>
            </a:r>
            <a:r>
              <a:rPr lang="ja-JP" altLang="en-US" dirty="0" smtClean="0"/>
              <a:t>をコンパクトな特徴ベクト</a:t>
            </a:r>
          </a:p>
          <a:p>
            <a:pPr marL="0" indent="0">
              <a:buNone/>
            </a:pPr>
            <a:r>
              <a:rPr lang="ja-JP" altLang="en-US" dirty="0" smtClean="0"/>
              <a:t>ルに投影する方法がある</a:t>
            </a:r>
          </a:p>
          <a:p>
            <a:r>
              <a:rPr lang="ja-JP" altLang="en-US" dirty="0" smtClean="0"/>
              <a:t>これによってモデル全体に多数の</a:t>
            </a:r>
          </a:p>
          <a:p>
            <a:pPr marL="0" indent="0">
              <a:buNone/>
            </a:pPr>
            <a:r>
              <a:rPr lang="ja-JP" altLang="en-US" dirty="0" smtClean="0"/>
              <a:t>パラメタが追加される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74" y="1535592"/>
            <a:ext cx="5719015" cy="5080966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44868" y="1164771"/>
            <a:ext cx="11753635" cy="560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 smtClean="0"/>
          </a:p>
          <a:p>
            <a:endParaRPr lang="ja-JP" altLang="en-US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21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III.APPROACH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2468" y="1447801"/>
                <a:ext cx="11753635" cy="516875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重要度の異なる</a:t>
                </a:r>
                <a:r>
                  <a:rPr lang="en-US" altLang="ja-JP" dirty="0" err="1" smtClean="0"/>
                  <a:t>FMap</a:t>
                </a:r>
                <a:r>
                  <a:rPr lang="en-US" altLang="ja-JP" dirty="0" smtClean="0"/>
                  <a:t>-end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扱うために</a:t>
                </a:r>
                <a:r>
                  <a:rPr lang="ja-JP" altLang="en-US" dirty="0" smtClean="0"/>
                  <a:t>、</a:t>
                </a:r>
                <a:r>
                  <a:rPr lang="en-US" altLang="ja-JP" dirty="0" err="1"/>
                  <a:t>GAPool</a:t>
                </a:r>
                <a:r>
                  <a:rPr lang="ja-JP" altLang="en-US" dirty="0" smtClean="0"/>
                  <a:t>層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グロバル</a:t>
                </a:r>
                <a:r>
                  <a:rPr lang="ja-JP" altLang="en-US" dirty="0"/>
                  <a:t>深度畳み込み層（</a:t>
                </a:r>
                <a:r>
                  <a:rPr lang="en-US" altLang="ja-JP" dirty="0" err="1" smtClean="0"/>
                  <a:t>GDConv</a:t>
                </a:r>
                <a:r>
                  <a:rPr lang="ja-JP" altLang="en-US" dirty="0" smtClean="0"/>
                  <a:t>）</a:t>
                </a:r>
                <a:r>
                  <a:rPr lang="ja-JP" altLang="en-US" dirty="0"/>
                  <a:t>で</a:t>
                </a:r>
                <a:r>
                  <a:rPr lang="ja-JP" altLang="en-US" dirty="0" smtClean="0"/>
                  <a:t>置き換える</a:t>
                </a:r>
              </a:p>
              <a:p>
                <a:r>
                  <a:rPr kumimoji="1" lang="en-US" altLang="ja-JP" dirty="0" err="1" smtClean="0"/>
                  <a:t>GDConv</a:t>
                </a:r>
                <a:r>
                  <a:rPr lang="en-US" altLang="ja-JP" dirty="0" smtClean="0"/>
                  <a:t>={</a:t>
                </a:r>
                <a:r>
                  <a:rPr lang="ja-JP" altLang="en-US" dirty="0" smtClean="0"/>
                  <a:t>入力サイズ</a:t>
                </a:r>
                <a:r>
                  <a:rPr lang="en-US" altLang="ja-JP" dirty="0" smtClean="0"/>
                  <a:t>=0, </a:t>
                </a:r>
                <a:r>
                  <a:rPr lang="ja-JP" altLang="en-US" dirty="0" smtClean="0"/>
                  <a:t>パッド</a:t>
                </a:r>
                <a:r>
                  <a:rPr lang="en-US" altLang="ja-JP" dirty="0" smtClean="0"/>
                  <a:t>= 0, </a:t>
                </a:r>
                <a:r>
                  <a:rPr lang="ja-JP" altLang="en-US" dirty="0" smtClean="0"/>
                  <a:t>ストライド</a:t>
                </a:r>
                <a:r>
                  <a:rPr lang="en-US" altLang="ja-JP" dirty="0" smtClean="0"/>
                  <a:t>= 1}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                 (1)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(2)</m:t>
                      </m:r>
                    </m:oMath>
                  </m:oMathPara>
                </a14:m>
                <a:endParaRPr lang="en-US" altLang="ja-JP" dirty="0" smtClean="0"/>
              </a:p>
              <a:p>
                <a:r>
                  <a:rPr kumimoji="1" lang="en-US" altLang="ja-JP" dirty="0" smtClean="0"/>
                  <a:t>F:</a:t>
                </a:r>
                <a:r>
                  <a:rPr kumimoji="1" lang="ja-JP" altLang="en-US" dirty="0" smtClean="0"/>
                  <a:t>　入力特徴マップ　</a:t>
                </a:r>
                <a:r>
                  <a:rPr lang="en-US" altLang="ja-JP" dirty="0" err="1" smtClean="0"/>
                  <a:t>HxWxM</a:t>
                </a:r>
                <a:endParaRPr lang="ja-JP" altLang="en-US" dirty="0" smtClean="0"/>
              </a:p>
              <a:p>
                <a:r>
                  <a:rPr kumimoji="1" lang="en-US" altLang="ja-JP" dirty="0" smtClean="0"/>
                  <a:t>K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　</a:t>
                </a:r>
                <a:r>
                  <a:rPr lang="en-US" altLang="ja-JP" dirty="0" err="1" smtClean="0"/>
                  <a:t>conv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kernel </a:t>
                </a:r>
                <a:r>
                  <a:rPr lang="ja-JP" altLang="en-US" dirty="0" smtClean="0"/>
                  <a:t>　　</a:t>
                </a:r>
                <a:r>
                  <a:rPr lang="en-US" altLang="ja-JP" dirty="0" err="1" smtClean="0"/>
                  <a:t>HxWxM</a:t>
                </a:r>
                <a:endParaRPr lang="ja-JP" altLang="en-US" dirty="0" smtClean="0"/>
              </a:p>
              <a:p>
                <a:r>
                  <a:rPr kumimoji="1" lang="en-US" altLang="ja-JP" dirty="0" smtClean="0"/>
                  <a:t>G:</a:t>
                </a:r>
                <a:r>
                  <a:rPr kumimoji="1" lang="ja-JP" altLang="en-US" dirty="0" smtClean="0"/>
                  <a:t>　出力　　　　　　</a:t>
                </a:r>
                <a:r>
                  <a:rPr kumimoji="1" lang="en-US" altLang="ja-JP" dirty="0" smtClean="0"/>
                  <a:t>1x1xM</a:t>
                </a:r>
                <a:endParaRPr kumimoji="1" lang="ja-JP" altLang="en-US" dirty="0" smtClean="0"/>
              </a:p>
              <a:p>
                <a:r>
                  <a:rPr lang="en-US" altLang="ja-JP" dirty="0" err="1" smtClean="0"/>
                  <a:t>GDConv</a:t>
                </a:r>
                <a:r>
                  <a:rPr lang="ja-JP" altLang="en-US" dirty="0" smtClean="0"/>
                  <a:t>のある</a:t>
                </a:r>
                <a:r>
                  <a:rPr lang="en-US" altLang="ja-JP" dirty="0" err="1" smtClean="0"/>
                  <a:t>MobileNetV</a:t>
                </a:r>
                <a:r>
                  <a:rPr lang="ja-JP" altLang="en-US" dirty="0" smtClean="0"/>
                  <a:t>とない</a:t>
                </a:r>
                <a:r>
                  <a:rPr lang="en-US" altLang="ja-JP" dirty="0" smtClean="0"/>
                  <a:t>Net</a:t>
                </a:r>
                <a:r>
                  <a:rPr lang="ja-JP" altLang="en-US" dirty="0" smtClean="0"/>
                  <a:t>で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、あるほう</a:t>
                </a:r>
                <a:r>
                  <a:rPr lang="ja-JP" altLang="en-US" dirty="0"/>
                  <a:t>が</a:t>
                </a:r>
                <a:r>
                  <a:rPr lang="en-US" altLang="ja-JP" dirty="0" smtClean="0"/>
                  <a:t>LFW</a:t>
                </a:r>
                <a:r>
                  <a:rPr lang="ja-JP" altLang="en-US" dirty="0"/>
                  <a:t>と</a:t>
                </a:r>
                <a:r>
                  <a:rPr lang="en-US" altLang="ja-JP" dirty="0" err="1"/>
                  <a:t>AgeDB</a:t>
                </a:r>
                <a:r>
                  <a:rPr lang="ja-JP" altLang="en-US" dirty="0"/>
                  <a:t>で大幅に精度が</a:t>
                </a:r>
                <a:r>
                  <a:rPr lang="ja-JP" altLang="en-US" dirty="0" smtClean="0"/>
                  <a:t>向上する</a:t>
                </a:r>
                <a:endParaRPr lang="ja-JP" altLang="en-US" dirty="0"/>
              </a:p>
              <a:p>
                <a:r>
                  <a:rPr lang="en-US" altLang="ja-JP" dirty="0" err="1" smtClean="0"/>
                  <a:t>GDConv</a:t>
                </a:r>
                <a:r>
                  <a:rPr lang="ja-JP" altLang="en-US" dirty="0" smtClean="0"/>
                  <a:t>層は</a:t>
                </a:r>
                <a:r>
                  <a:rPr lang="ja-JP" altLang="en-US" dirty="0"/>
                  <a:t>、</a:t>
                </a:r>
                <a:r>
                  <a:rPr lang="en-US" altLang="ja-JP" dirty="0" err="1" smtClean="0"/>
                  <a:t>MobileFaceNets</a:t>
                </a:r>
                <a:r>
                  <a:rPr lang="ja-JP" altLang="en-US" dirty="0" smtClean="0"/>
                  <a:t>に</a:t>
                </a:r>
                <a:r>
                  <a:rPr lang="ja-JP" altLang="en-US" dirty="0"/>
                  <a:t>とって効率的な</a:t>
                </a:r>
                <a:r>
                  <a:rPr lang="ja-JP" altLang="en-US" dirty="0" smtClean="0"/>
                  <a:t>構造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68" y="1447801"/>
                <a:ext cx="11753635" cy="5168756"/>
              </a:xfrm>
              <a:blipFill>
                <a:blip r:embed="rId3"/>
                <a:stretch>
                  <a:fillRect l="-934" t="-2007" b="-22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92468" y="636999"/>
            <a:ext cx="77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B.</a:t>
            </a:r>
            <a:r>
              <a:rPr lang="ja-JP" altLang="en-US" sz="2800" b="1" dirty="0" smtClean="0"/>
              <a:t>　グローバル深度畳み込み</a:t>
            </a:r>
          </a:p>
        </p:txBody>
      </p:sp>
    </p:spTree>
    <p:extLst>
      <p:ext uri="{BB962C8B-B14F-4D97-AF65-F5344CB8AC3E}">
        <p14:creationId xmlns:p14="http://schemas.microsoft.com/office/powerpoint/2010/main" val="364696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III.APPROACH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468" y="1447801"/>
            <a:ext cx="5774932" cy="51687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MobileNetV2</a:t>
            </a:r>
            <a:r>
              <a:rPr lang="ja-JP" altLang="en-US" dirty="0" smtClean="0"/>
              <a:t>よりもずっと小さく</a:t>
            </a:r>
          </a:p>
          <a:p>
            <a:r>
              <a:rPr kumimoji="1" lang="ja-JP" altLang="en-US" dirty="0"/>
              <a:t>非線形</a:t>
            </a:r>
            <a:r>
              <a:rPr kumimoji="1" lang="ja-JP" altLang="en-US" dirty="0" smtClean="0"/>
              <a:t>として</a:t>
            </a:r>
            <a:r>
              <a:rPr kumimoji="1" lang="en-US" altLang="ja-JP" dirty="0" err="1" smtClean="0"/>
              <a:t>PReLU</a:t>
            </a:r>
            <a:r>
              <a:rPr kumimoji="1" lang="ja-JP" altLang="en-US" dirty="0" smtClean="0"/>
              <a:t>を使用</a:t>
            </a:r>
          </a:p>
          <a:p>
            <a:endParaRPr kumimoji="1" lang="ja-JP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ネットワクの始めに高速ダウンサンプリング戦略</a:t>
            </a:r>
            <a:endParaRPr lang="ja-JP" altLang="en-US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最後のいくつか</a:t>
            </a:r>
            <a:r>
              <a:rPr lang="ja-JP" altLang="en-US" dirty="0" smtClean="0"/>
              <a:t>の</a:t>
            </a:r>
            <a:r>
              <a:rPr lang="en-US" altLang="ja-JP" dirty="0" err="1"/>
              <a:t>Conv</a:t>
            </a:r>
            <a:r>
              <a:rPr lang="ja-JP" altLang="en-US" dirty="0" smtClean="0"/>
              <a:t>層</a:t>
            </a:r>
            <a:r>
              <a:rPr lang="ja-JP" altLang="en-US" dirty="0"/>
              <a:t>で早期の次元削減</a:t>
            </a:r>
            <a:r>
              <a:rPr lang="ja-JP" altLang="en-US" dirty="0" smtClean="0"/>
              <a:t>戦略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特徴出力層</a:t>
            </a:r>
          </a:p>
          <a:p>
            <a:r>
              <a:rPr kumimoji="1" lang="ja-JP" altLang="en-US" dirty="0" smtClean="0"/>
              <a:t>として</a:t>
            </a:r>
            <a:r>
              <a:rPr kumimoji="1" lang="en-US" altLang="ja-JP" dirty="0" err="1" smtClean="0"/>
              <a:t>GDConv</a:t>
            </a:r>
            <a:r>
              <a:rPr kumimoji="1" lang="ja-JP" altLang="en-US" dirty="0" smtClean="0"/>
              <a:t>の後に</a:t>
            </a:r>
            <a:r>
              <a:rPr kumimoji="1" lang="en-US" altLang="ja-JP" dirty="0" smtClean="0"/>
              <a:t>1x1Conv</a:t>
            </a:r>
            <a:r>
              <a:rPr kumimoji="1" lang="ja-JP" altLang="en-US" dirty="0" smtClean="0"/>
              <a:t>層</a:t>
            </a:r>
          </a:p>
          <a:p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468" y="636999"/>
            <a:ext cx="77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C. </a:t>
            </a:r>
            <a:r>
              <a:rPr lang="ja-JP" altLang="en-US" sz="2800" b="1" dirty="0" smtClean="0"/>
              <a:t>　</a:t>
            </a:r>
            <a:r>
              <a:rPr lang="en-US" altLang="ja-JP" sz="2800" b="1" dirty="0" err="1" smtClean="0"/>
              <a:t>MobileFaceNet</a:t>
            </a:r>
            <a:r>
              <a:rPr lang="ja-JP" altLang="en-US" sz="2800" b="1" dirty="0" smtClean="0"/>
              <a:t>アキテクチャ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69" y="1160220"/>
            <a:ext cx="6396950" cy="47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IV.EXPERIMENTS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MobileFaceNet</a:t>
            </a:r>
            <a:r>
              <a:rPr lang="ja-JP" altLang="en-US" dirty="0"/>
              <a:t>モデルと</a:t>
            </a:r>
            <a:r>
              <a:rPr lang="ja-JP" altLang="en-US" dirty="0" smtClean="0"/>
              <a:t>ベスラインモデルの</a:t>
            </a:r>
            <a:r>
              <a:rPr lang="ja-JP" altLang="en-US" dirty="0"/>
              <a:t>学習</a:t>
            </a:r>
            <a:r>
              <a:rPr lang="ja-JP" altLang="en-US" dirty="0" smtClean="0"/>
              <a:t>設定</a:t>
            </a:r>
            <a:r>
              <a:rPr lang="ja-JP" altLang="en-US" dirty="0"/>
              <a:t>に</a:t>
            </a:r>
            <a:r>
              <a:rPr lang="ja-JP" altLang="en-US" dirty="0" smtClean="0"/>
              <a:t>ついての説明 </a:t>
            </a:r>
          </a:p>
          <a:p>
            <a:r>
              <a:rPr lang="ja-JP" altLang="en-US" dirty="0" smtClean="0"/>
              <a:t>複数の最新の顔</a:t>
            </a:r>
            <a:r>
              <a:rPr lang="ja-JP" altLang="en-US" dirty="0"/>
              <a:t>認証モデル</a:t>
            </a:r>
            <a:r>
              <a:rPr lang="ja-JP" altLang="en-US" dirty="0" smtClean="0"/>
              <a:t>との性能比較</a:t>
            </a:r>
            <a:r>
              <a:rPr lang="ja-JP" altLang="en-US" dirty="0"/>
              <a:t>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5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IV.EXPERIMENTS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467" y="1447801"/>
            <a:ext cx="11968903" cy="51687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MobileNetV1</a:t>
            </a:r>
            <a:r>
              <a:rPr lang="ja-JP" altLang="en-US" dirty="0" err="1"/>
              <a:t>、</a:t>
            </a:r>
            <a:r>
              <a:rPr lang="en-US" altLang="ja-JP" dirty="0" err="1"/>
              <a:t>ShuffleNet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MobileNetV2</a:t>
            </a:r>
            <a:r>
              <a:rPr lang="ja-JP" altLang="en-US" dirty="0"/>
              <a:t>を</a:t>
            </a:r>
            <a:r>
              <a:rPr lang="ja-JP" altLang="en-US" dirty="0" smtClean="0"/>
              <a:t>使用</a:t>
            </a:r>
          </a:p>
          <a:p>
            <a:r>
              <a:rPr lang="en-US" altLang="ja-JP" dirty="0" smtClean="0"/>
              <a:t>Stride = 2</a:t>
            </a:r>
            <a:r>
              <a:rPr lang="ja-JP" altLang="en-US" dirty="0" smtClean="0"/>
              <a:t>の設定が非常に精度が低い</a:t>
            </a:r>
            <a:endParaRPr lang="ja-JP" altLang="en-US" dirty="0" smtClean="0"/>
          </a:p>
          <a:p>
            <a:r>
              <a:rPr lang="ja-JP" altLang="en-US" dirty="0" smtClean="0"/>
              <a:t>最初の畳み込みレイヤではストライド</a:t>
            </a:r>
            <a:r>
              <a:rPr lang="en-US" altLang="ja-JP" dirty="0" smtClean="0"/>
              <a:t>= 1</a:t>
            </a:r>
            <a:r>
              <a:rPr lang="ja-JP" altLang="en-US" dirty="0" smtClean="0"/>
              <a:t> </a:t>
            </a:r>
          </a:p>
          <a:p>
            <a:r>
              <a:rPr lang="ja-JP" altLang="en-US" dirty="0" smtClean="0"/>
              <a:t>すべてのモデルは</a:t>
            </a:r>
            <a:r>
              <a:rPr lang="en-US" altLang="ja-JP" dirty="0" smtClean="0"/>
              <a:t>CASIA-</a:t>
            </a:r>
            <a:r>
              <a:rPr lang="en-US" altLang="ja-JP" dirty="0" err="1" smtClean="0"/>
              <a:t>Webface</a:t>
            </a:r>
            <a:r>
              <a:rPr lang="ja-JP" altLang="en-US" dirty="0" smtClean="0"/>
              <a:t>セット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ArcFace</a:t>
            </a:r>
            <a:r>
              <a:rPr lang="en-US" altLang="ja-JP" dirty="0" smtClean="0"/>
              <a:t> loss</a:t>
            </a:r>
            <a:r>
              <a:rPr lang="ja-JP" altLang="en-US" dirty="0" smtClean="0"/>
              <a:t>で訓練済み</a:t>
            </a:r>
            <a:endParaRPr lang="ja-JP" altLang="en-US" dirty="0"/>
          </a:p>
          <a:p>
            <a:r>
              <a:rPr lang="ja-JP" altLang="en-US" dirty="0" smtClean="0"/>
              <a:t>モデル</a:t>
            </a:r>
            <a:r>
              <a:rPr lang="ja-JP" altLang="en-US" dirty="0"/>
              <a:t>を</a:t>
            </a:r>
            <a:r>
              <a:rPr lang="ja-JP" altLang="en-US" dirty="0" smtClean="0"/>
              <a:t>最適化にモメンタム</a:t>
            </a:r>
            <a:r>
              <a:rPr lang="en-US" altLang="ja-JP" dirty="0" smtClean="0"/>
              <a:t>SDG(0.9)</a:t>
            </a:r>
            <a:r>
              <a:rPr lang="ja-JP" altLang="en-US" dirty="0" smtClean="0"/>
              <a:t>を使用</a:t>
            </a:r>
          </a:p>
          <a:p>
            <a:r>
              <a:rPr lang="en-US" altLang="ja-JP" dirty="0" err="1"/>
              <a:t>b</a:t>
            </a:r>
            <a:r>
              <a:rPr lang="en-US" altLang="ja-JP" dirty="0" err="1" smtClean="0"/>
              <a:t>s</a:t>
            </a:r>
            <a:r>
              <a:rPr lang="en-US" altLang="ja-JP" dirty="0" smtClean="0"/>
              <a:t>=512</a:t>
            </a:r>
            <a:endParaRPr lang="ja-JP" altLang="en-US" dirty="0" smtClean="0"/>
          </a:p>
          <a:p>
            <a:r>
              <a:rPr lang="en-US" altLang="ja-JP" dirty="0" err="1" smtClean="0"/>
              <a:t>lr</a:t>
            </a:r>
            <a:r>
              <a:rPr lang="en-US" altLang="ja-JP" dirty="0" smtClean="0"/>
              <a:t>=0.1</a:t>
            </a:r>
            <a:r>
              <a:rPr lang="ja-JP" altLang="en-US" dirty="0"/>
              <a:t>　</a:t>
            </a:r>
            <a:r>
              <a:rPr lang="en-US" altLang="ja-JP" dirty="0" smtClean="0"/>
              <a:t>~</a:t>
            </a:r>
            <a:endParaRPr lang="ja-JP" altLang="en-US" dirty="0" smtClean="0"/>
          </a:p>
          <a:p>
            <a:r>
              <a:rPr lang="en-US" altLang="ja-JP" dirty="0" smtClean="0"/>
              <a:t>60K</a:t>
            </a:r>
            <a:r>
              <a:rPr lang="ja-JP" altLang="en-US" dirty="0" smtClean="0"/>
              <a:t>イテレション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468" y="636999"/>
            <a:ext cx="117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A.  Training settings and accuracy comparison on LFW and </a:t>
            </a:r>
            <a:r>
              <a:rPr lang="en-US" altLang="ja-JP" sz="2800" b="1" dirty="0" err="1" smtClean="0"/>
              <a:t>AgeDB</a:t>
            </a:r>
            <a:r>
              <a:rPr lang="en-US" altLang="ja-JP" sz="2800" b="1" dirty="0" smtClean="0"/>
              <a:t> </a:t>
            </a:r>
            <a:endParaRPr lang="ja-JP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1905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IV.EXPERIMENTS</a:t>
            </a:r>
            <a:endParaRPr kumimoji="1" lang="ja-JP" altLang="en-US" sz="24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2856" y="1447800"/>
            <a:ext cx="5728187" cy="51689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2468" y="636999"/>
            <a:ext cx="117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B.  Evaluation on </a:t>
            </a:r>
            <a:r>
              <a:rPr lang="en-US" altLang="ja-JP" sz="2800" b="1" dirty="0" err="1" smtClean="0"/>
              <a:t>MegaFace</a:t>
            </a:r>
            <a:r>
              <a:rPr lang="en-US" altLang="ja-JP" sz="2800" b="1" dirty="0" smtClean="0"/>
              <a:t> Challenge1 </a:t>
            </a:r>
          </a:p>
        </p:txBody>
      </p:sp>
    </p:spTree>
    <p:extLst>
      <p:ext uri="{BB962C8B-B14F-4D97-AF65-F5344CB8AC3E}">
        <p14:creationId xmlns:p14="http://schemas.microsoft.com/office/powerpoint/2010/main" val="108738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V.CONCLUSION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MobileFaceNet</a:t>
            </a:r>
            <a:r>
              <a:rPr lang="ja-JP" altLang="en-US" dirty="0" smtClean="0"/>
              <a:t>の提案</a:t>
            </a:r>
          </a:p>
          <a:p>
            <a:r>
              <a:rPr lang="ja-JP" altLang="en-US" dirty="0" smtClean="0"/>
              <a:t>モバイル端末上でのリアルタイム顔認識</a:t>
            </a:r>
          </a:p>
          <a:p>
            <a:r>
              <a:rPr lang="ja-JP" altLang="en-US" dirty="0" smtClean="0"/>
              <a:t>モバイル</a:t>
            </a:r>
            <a:r>
              <a:rPr lang="en-US" altLang="ja-JP" dirty="0" smtClean="0"/>
              <a:t>CNN</a:t>
            </a:r>
            <a:r>
              <a:rPr lang="ja-JP" altLang="en-US" dirty="0" smtClean="0"/>
              <a:t>と比較して効率が良くなった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Abstract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万未満のパラメタを利用したモバイル</a:t>
            </a:r>
            <a:r>
              <a:rPr kumimoji="1" lang="en-US" altLang="ja-JP" dirty="0" smtClean="0"/>
              <a:t>CNN</a:t>
            </a:r>
            <a:r>
              <a:rPr kumimoji="1" lang="ja-JP" altLang="en-US" dirty="0" smtClean="0"/>
              <a:t>モデルの提案</a:t>
            </a:r>
          </a:p>
          <a:p>
            <a:r>
              <a:rPr lang="ja-JP" altLang="en-US" dirty="0" smtClean="0"/>
              <a:t>モバイル機器組み込みの高精度リアルタイム認識に特化</a:t>
            </a:r>
          </a:p>
          <a:p>
            <a:r>
              <a:rPr kumimoji="1" lang="ja-JP" altLang="en-US" dirty="0"/>
              <a:t>既存</a:t>
            </a:r>
            <a:r>
              <a:rPr kumimoji="1" lang="ja-JP" altLang="en-US" dirty="0" smtClean="0"/>
              <a:t>の弱点の分析と、その克服</a:t>
            </a:r>
          </a:p>
          <a:p>
            <a:r>
              <a:rPr kumimoji="1" lang="en-US" altLang="ja-JP" dirty="0" smtClean="0"/>
              <a:t>MobileNetV2</a:t>
            </a:r>
            <a:r>
              <a:rPr kumimoji="1" lang="ja-JP" altLang="en-US" dirty="0" smtClean="0"/>
              <a:t>よりも高精度かつ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倍以上の速度</a:t>
            </a:r>
            <a:r>
              <a:rPr lang="ja-JP" altLang="en-US" dirty="0" smtClean="0"/>
              <a:t>を実現</a:t>
            </a:r>
          </a:p>
          <a:p>
            <a:r>
              <a:rPr kumimoji="1" lang="ja-JP" altLang="en-US" dirty="0" smtClean="0"/>
              <a:t>携帯電話で</a:t>
            </a:r>
            <a:r>
              <a:rPr lang="en-US" altLang="ja-JP" dirty="0" smtClean="0"/>
              <a:t>0</a:t>
            </a:r>
            <a:r>
              <a:rPr kumimoji="1" lang="en-US" altLang="ja-JP" dirty="0" smtClean="0"/>
              <a:t>.18</a:t>
            </a:r>
            <a:r>
              <a:rPr kumimoji="1" lang="ja-JP" altLang="en-US" dirty="0" smtClean="0"/>
              <a:t>秒</a:t>
            </a:r>
          </a:p>
          <a:p>
            <a:r>
              <a:rPr lang="ja-JP" altLang="en-US" dirty="0" smtClean="0"/>
              <a:t>顔</a:t>
            </a:r>
            <a:r>
              <a:rPr lang="ja-JP" altLang="en-US" dirty="0"/>
              <a:t>認証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State-of-the-Art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32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4" y="1202078"/>
            <a:ext cx="8311243" cy="107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I.INTRODUCTION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顔認証は</a:t>
            </a:r>
            <a:r>
              <a:rPr lang="ja-JP" altLang="en-US" dirty="0" smtClean="0"/>
              <a:t>デバイスアンロック、</a:t>
            </a:r>
            <a:r>
              <a:rPr lang="en-US" altLang="ja-JP" dirty="0" smtClean="0"/>
              <a:t>A</a:t>
            </a:r>
            <a:r>
              <a:rPr lang="en-US" altLang="ja-JP" dirty="0"/>
              <a:t>pp</a:t>
            </a:r>
            <a:r>
              <a:rPr lang="ja-JP" altLang="en-US" dirty="0" smtClean="0"/>
              <a:t>ログイン</a:t>
            </a:r>
            <a:r>
              <a:rPr lang="ja-JP" altLang="en-US" dirty="0"/>
              <a:t>、モバイル決済</a:t>
            </a:r>
            <a:r>
              <a:rPr lang="ja-JP" altLang="en-US" dirty="0" smtClean="0"/>
              <a:t>などで使用される重要な技術</a:t>
            </a:r>
          </a:p>
          <a:p>
            <a:r>
              <a:rPr kumimoji="1" lang="ja-JP" altLang="en-US" dirty="0" smtClean="0"/>
              <a:t>オフラインで使用されることもある→リソスに限りがある</a:t>
            </a:r>
          </a:p>
          <a:p>
            <a:r>
              <a:rPr lang="ja-JP" altLang="en-US" dirty="0" smtClean="0"/>
              <a:t>小型かつ高精度が望ましいが、深くて大きい</a:t>
            </a:r>
            <a:r>
              <a:rPr lang="en-US" altLang="ja-JP" dirty="0" smtClean="0"/>
              <a:t>CNN</a:t>
            </a:r>
            <a:r>
              <a:rPr lang="ja-JP" altLang="en-US" dirty="0" smtClean="0"/>
              <a:t>はデカイ</a:t>
            </a:r>
            <a:endParaRPr kumimoji="1" lang="ja-JP" altLang="en-US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57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I.INTRODUCTION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3123" y="1088571"/>
            <a:ext cx="5732979" cy="5527985"/>
          </a:xfrm>
        </p:spPr>
        <p:txBody>
          <a:bodyPr/>
          <a:lstStyle/>
          <a:p>
            <a:r>
              <a:rPr lang="ja-JP" altLang="en-US" dirty="0" smtClean="0"/>
              <a:t>大きなモデルは、モバイルや組み込みには適していない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1" y="716687"/>
            <a:ext cx="5990476" cy="60199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507" y="1888923"/>
            <a:ext cx="5188404" cy="47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5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I.INTRODUCTION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468" y="1088571"/>
            <a:ext cx="11753635" cy="552798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The  major  </a:t>
            </a:r>
            <a:r>
              <a:rPr lang="en-US" altLang="ja-JP" dirty="0" smtClean="0"/>
              <a:t>contributions</a:t>
            </a:r>
            <a:endParaRPr lang="ja-JP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最後の</a:t>
            </a:r>
            <a:r>
              <a:rPr kumimoji="1" lang="en-US" altLang="ja-JP" dirty="0" err="1" smtClean="0"/>
              <a:t>conv</a:t>
            </a:r>
            <a:r>
              <a:rPr kumimoji="1" lang="ja-JP" altLang="en-US" dirty="0" smtClean="0"/>
              <a:t>層の後、</a:t>
            </a:r>
            <a:r>
              <a:rPr kumimoji="1" lang="en-US" altLang="ja-JP" dirty="0" smtClean="0"/>
              <a:t>pooling</a:t>
            </a:r>
            <a:r>
              <a:rPr kumimoji="1" lang="ja-JP" altLang="en-US" dirty="0" smtClean="0"/>
              <a:t>層ではなく</a:t>
            </a:r>
            <a:r>
              <a:rPr lang="en-US" altLang="ja-JP" dirty="0"/>
              <a:t>global  </a:t>
            </a:r>
            <a:r>
              <a:rPr lang="en-US" altLang="ja-JP" dirty="0" err="1"/>
              <a:t>depthwise</a:t>
            </a:r>
            <a:r>
              <a:rPr lang="en-US" altLang="ja-JP" dirty="0"/>
              <a:t> </a:t>
            </a:r>
            <a:r>
              <a:rPr lang="en-US" altLang="ja-JP" dirty="0" smtClean="0"/>
              <a:t>convolution</a:t>
            </a:r>
            <a:r>
              <a:rPr lang="ja-JP" altLang="en-US" dirty="0" smtClean="0"/>
              <a:t>を用いる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モバイル用の顔の特徴クラスを設計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MobileFaceNets</a:t>
            </a:r>
            <a:r>
              <a:rPr lang="ja-JP" altLang="en-US" dirty="0"/>
              <a:t>が顔認証のための</a:t>
            </a:r>
            <a:r>
              <a:rPr lang="ja-JP" altLang="en-US" dirty="0" smtClean="0"/>
              <a:t>最先端モバイル</a:t>
            </a:r>
            <a:r>
              <a:rPr lang="en-US" altLang="ja-JP" dirty="0"/>
              <a:t>CNN</a:t>
            </a:r>
            <a:r>
              <a:rPr lang="ja-JP" altLang="en-US" dirty="0"/>
              <a:t>と比較して大幅に</a:t>
            </a:r>
            <a:r>
              <a:rPr lang="ja-JP" altLang="en-US" dirty="0" smtClean="0"/>
              <a:t>効率がよいことを実験を通して示した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223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II.RELATEWORKS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2686" cy="4351338"/>
          </a:xfrm>
        </p:spPr>
        <p:txBody>
          <a:bodyPr/>
          <a:lstStyle/>
          <a:p>
            <a:r>
              <a:rPr lang="ja-JP" altLang="en-US" dirty="0" smtClean="0"/>
              <a:t>視覚認識の最近のアキテクチャ</a:t>
            </a:r>
            <a:r>
              <a:rPr lang="en-US" altLang="ja-JP" dirty="0" smtClean="0"/>
              <a:t>[1,2,3,9]</a:t>
            </a:r>
            <a:endParaRPr lang="ja-JP" altLang="en-US" dirty="0" err="1" smtClean="0"/>
          </a:p>
          <a:p>
            <a:r>
              <a:rPr kumimoji="1" lang="ja-JP" altLang="en-US" dirty="0" smtClean="0"/>
              <a:t>１から訓練できる小さなネットワク</a:t>
            </a:r>
            <a:r>
              <a:rPr lang="en-US" altLang="ja-JP" dirty="0" smtClean="0"/>
              <a:t>[9]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←</a:t>
            </a:r>
            <a:r>
              <a:rPr lang="en-US" altLang="ja-JP" dirty="0" err="1" smtClean="0"/>
              <a:t>AlexNet</a:t>
            </a:r>
            <a:r>
              <a:rPr lang="en-US" altLang="ja-JP" dirty="0" smtClean="0"/>
              <a:t> on ImageNet</a:t>
            </a:r>
            <a:r>
              <a:rPr lang="ja-JP" altLang="en-US" dirty="0" smtClean="0"/>
              <a:t>レベルの精度で</a:t>
            </a:r>
            <a:r>
              <a:rPr lang="en-US" altLang="ja-JP" dirty="0" smtClean="0"/>
              <a:t>1/50</a:t>
            </a:r>
            <a:r>
              <a:rPr lang="ja-JP" altLang="en-US" dirty="0" smtClean="0"/>
              <a:t>のパラメタ量</a:t>
            </a:r>
            <a:endParaRPr lang="en-US" altLang="ja-JP" dirty="0" smtClean="0"/>
          </a:p>
          <a:p>
            <a:r>
              <a:rPr kumimoji="1" lang="en-US" altLang="ja-JP" dirty="0" err="1" smtClean="0"/>
              <a:t>MobileNet</a:t>
            </a:r>
            <a:r>
              <a:rPr lang="en-US" altLang="ja-JP" dirty="0" smtClean="0"/>
              <a:t>[1]</a:t>
            </a:r>
            <a:r>
              <a:rPr lang="ja-JP" altLang="en-US" dirty="0" smtClean="0"/>
              <a:t>は深さ方向に分離可能な</a:t>
            </a:r>
            <a:r>
              <a:rPr lang="en-US" altLang="ja-JP" dirty="0" err="1" smtClean="0"/>
              <a:t>conv</a:t>
            </a:r>
            <a:r>
              <a:rPr lang="ja-JP" altLang="en-US" dirty="0" smtClean="0"/>
              <a:t>層を用いることで軽量化した</a:t>
            </a:r>
          </a:p>
          <a:p>
            <a:r>
              <a:rPr lang="en-US" altLang="ja-JP" dirty="0"/>
              <a:t>MobileNetV2 </a:t>
            </a:r>
            <a:r>
              <a:rPr lang="en-US" altLang="ja-JP" dirty="0" smtClean="0"/>
              <a:t>[3]</a:t>
            </a:r>
            <a:r>
              <a:rPr lang="ja-JP" altLang="en-US" dirty="0" smtClean="0"/>
              <a:t>は</a:t>
            </a:r>
            <a:r>
              <a:rPr lang="ja-JP" altLang="en-US" dirty="0"/>
              <a:t>、線形のボトルネックを持つ逆行列構造に</a:t>
            </a:r>
            <a:r>
              <a:rPr lang="ja-JP" altLang="en-US" dirty="0" smtClean="0"/>
              <a:t>基づいて、モバイルモデルの効率を</a:t>
            </a:r>
            <a:r>
              <a:rPr lang="ja-JP" altLang="en-US" dirty="0"/>
              <a:t>向上</a:t>
            </a:r>
            <a:r>
              <a:rPr lang="ja-JP" altLang="en-US" dirty="0" smtClean="0"/>
              <a:t>させる</a:t>
            </a:r>
            <a:endParaRPr lang="ja-JP" altLang="en-US" dirty="0"/>
          </a:p>
          <a:p>
            <a:r>
              <a:rPr kumimoji="1" lang="ja-JP" altLang="en-US" dirty="0" smtClean="0"/>
              <a:t>顔認証の高精度軽量アキテクチャはない。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544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II.RELATEWORKS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468" y="1088571"/>
            <a:ext cx="11753635" cy="5527985"/>
          </a:xfrm>
        </p:spPr>
        <p:txBody>
          <a:bodyPr/>
          <a:lstStyle/>
          <a:p>
            <a:r>
              <a:rPr kumimoji="1" lang="ja-JP" altLang="en-US" dirty="0" smtClean="0"/>
              <a:t>軽量モデルを得る方法に</a:t>
            </a:r>
            <a:r>
              <a:rPr lang="en-US" altLang="ja-JP" dirty="0" smtClean="0"/>
              <a:t>knowledge distillation(</a:t>
            </a:r>
            <a:r>
              <a:rPr lang="ja-JP" altLang="en-US" dirty="0" smtClean="0"/>
              <a:t>知識蒸留</a:t>
            </a:r>
            <a:r>
              <a:rPr lang="en-US" altLang="ja-JP" dirty="0" smtClean="0"/>
              <a:t>)[16]</a:t>
            </a:r>
            <a:r>
              <a:rPr lang="ja-JP" altLang="en-US" dirty="0" smtClean="0"/>
              <a:t>がある</a:t>
            </a:r>
          </a:p>
          <a:p>
            <a:r>
              <a:rPr lang="ja-JP" altLang="en-US" dirty="0" smtClean="0"/>
              <a:t>これは事前訓練されたネットワクを圧縮する</a:t>
            </a:r>
          </a:p>
          <a:p>
            <a:r>
              <a:rPr kumimoji="1" lang="ja-JP" altLang="en-US" dirty="0" smtClean="0"/>
              <a:t>今回は使わない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9655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III.APPROACH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顔認証のモバイルネットワクの弱点を克服する</a:t>
            </a:r>
          </a:p>
          <a:p>
            <a:r>
              <a:rPr lang="ja-JP" altLang="en-US" dirty="0" smtClean="0"/>
              <a:t>モバイルデバイス上で高精度リアルタイム顔照合</a:t>
            </a:r>
            <a:r>
              <a:rPr lang="en-US" altLang="ja-JP" dirty="0" smtClean="0"/>
              <a:t>CNN</a:t>
            </a:r>
            <a:r>
              <a:rPr lang="ja-JP" altLang="en-US" dirty="0" smtClean="0"/>
              <a:t>モデルへの</a:t>
            </a:r>
            <a:r>
              <a:rPr lang="en-US" altLang="ja-JP" dirty="0" smtClean="0"/>
              <a:t>approach</a:t>
            </a:r>
            <a:r>
              <a:rPr lang="ja-JP" altLang="en-US" dirty="0" smtClean="0"/>
              <a:t>について説明もする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結果の再現性維持に、</a:t>
            </a:r>
            <a:r>
              <a:rPr lang="en-US" altLang="ja-JP" dirty="0" err="1" smtClean="0"/>
              <a:t>ArcFace</a:t>
            </a:r>
            <a:r>
              <a:rPr lang="ja-JP" altLang="en-US" dirty="0"/>
              <a:t>ロスを</a:t>
            </a:r>
            <a:r>
              <a:rPr lang="ja-JP" altLang="en-US" dirty="0" smtClean="0"/>
              <a:t>使用</a:t>
            </a:r>
            <a:r>
              <a:rPr lang="en-US" altLang="ja-JP" dirty="0" smtClean="0"/>
              <a:t>[5]</a:t>
            </a:r>
            <a:endParaRPr lang="ja-JP" altLang="en-US" dirty="0" smtClean="0"/>
          </a:p>
          <a:p>
            <a:pPr marL="0" indent="0">
              <a:buNone/>
            </a:pPr>
            <a:r>
              <a:rPr lang="ja-JP" altLang="en-US" dirty="0" smtClean="0"/>
              <a:t>　　公開デタセット上で学習</a:t>
            </a:r>
            <a:endParaRPr lang="ja-JP" altLang="en-US" dirty="0"/>
          </a:p>
          <a:p>
            <a:endParaRPr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86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468" y="92469"/>
            <a:ext cx="6102849" cy="54453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III.APPROACH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468" y="1447801"/>
            <a:ext cx="11753635" cy="5168756"/>
          </a:xfrm>
        </p:spPr>
        <p:txBody>
          <a:bodyPr/>
          <a:lstStyle/>
          <a:p>
            <a:r>
              <a:rPr lang="ja-JP" altLang="en-US" dirty="0" smtClean="0"/>
              <a:t>視覚認識における最新のモバイルネットワク</a:t>
            </a:r>
            <a:r>
              <a:rPr lang="ja-JP" altLang="en-US" dirty="0"/>
              <a:t>には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global</a:t>
            </a:r>
            <a:r>
              <a:rPr lang="ja-JP" altLang="en-US" dirty="0" smtClean="0"/>
              <a:t>平均</a:t>
            </a:r>
            <a:r>
              <a:rPr lang="en-US" altLang="ja-JP" dirty="0" smtClean="0"/>
              <a:t>pooling</a:t>
            </a:r>
            <a:r>
              <a:rPr lang="ja-JP" altLang="en-US" dirty="0" smtClean="0"/>
              <a:t>層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GAPool</a:t>
            </a:r>
            <a:r>
              <a:rPr lang="ja-JP" altLang="en-US" dirty="0" smtClean="0"/>
              <a:t>層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がある</a:t>
            </a:r>
            <a:endParaRPr lang="ja-JP" altLang="en-US" dirty="0"/>
          </a:p>
          <a:p>
            <a:r>
              <a:rPr lang="en-US" altLang="ja-JP" dirty="0" err="1"/>
              <a:t>GAPool</a:t>
            </a:r>
            <a:r>
              <a:rPr lang="ja-JP" altLang="en-US" dirty="0" smtClean="0"/>
              <a:t>層があると、それがない</a:t>
            </a:r>
            <a:r>
              <a:rPr lang="en-US" altLang="ja-JP" dirty="0" smtClean="0"/>
              <a:t>CNN</a:t>
            </a:r>
            <a:r>
              <a:rPr lang="ja-JP" altLang="en-US" dirty="0" smtClean="0"/>
              <a:t>よりも精度が低いことが観察されている</a:t>
            </a:r>
          </a:p>
          <a:p>
            <a:r>
              <a:rPr lang="ja-JP" altLang="en-US" dirty="0" smtClean="0"/>
              <a:t>しかし、この現象の理論的分析は行われていない</a:t>
            </a:r>
          </a:p>
          <a:p>
            <a:r>
              <a:rPr lang="ja-JP" altLang="en-US" dirty="0" smtClean="0"/>
              <a:t>受容場理論</a:t>
            </a:r>
            <a:r>
              <a:rPr lang="en-US" altLang="ja-JP" dirty="0" smtClean="0"/>
              <a:t>[19]</a:t>
            </a:r>
            <a:r>
              <a:rPr lang="ja-JP" altLang="en-US" dirty="0" smtClean="0"/>
              <a:t>でこの現象について簡単な分析を行う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468" y="636999"/>
            <a:ext cx="772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A.</a:t>
            </a:r>
            <a:r>
              <a:rPr lang="ja-JP" altLang="en-US" sz="2800" b="1" dirty="0" smtClean="0"/>
              <a:t>　顔認証のモバイルネットワクの弱点</a:t>
            </a:r>
          </a:p>
        </p:txBody>
      </p:sp>
    </p:spTree>
    <p:extLst>
      <p:ext uri="{BB962C8B-B14F-4D97-AF65-F5344CB8AC3E}">
        <p14:creationId xmlns:p14="http://schemas.microsoft.com/office/powerpoint/2010/main" val="36433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1578</Words>
  <Application>Microsoft Office PowerPoint</Application>
  <PresentationFormat>ワイド画面</PresentationFormat>
  <Paragraphs>160</Paragraphs>
  <Slides>20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Office テーマ</vt:lpstr>
      <vt:lpstr>MobileFaceNets:  Efficient CNNs for Accurate  Real-time Face Verification on Mobile Devices </vt:lpstr>
      <vt:lpstr>Abstract</vt:lpstr>
      <vt:lpstr>I.INTRODUCTION</vt:lpstr>
      <vt:lpstr>I.INTRODUCTION</vt:lpstr>
      <vt:lpstr>I.INTRODUCTION</vt:lpstr>
      <vt:lpstr>II.RELATEWORKS</vt:lpstr>
      <vt:lpstr>II.RELATEWORKS</vt:lpstr>
      <vt:lpstr>III.APPROACH</vt:lpstr>
      <vt:lpstr>III.APPROACH</vt:lpstr>
      <vt:lpstr>III.APPROACH</vt:lpstr>
      <vt:lpstr>III.APPROACH</vt:lpstr>
      <vt:lpstr>III.APPROACH</vt:lpstr>
      <vt:lpstr>III.APPROACH</vt:lpstr>
      <vt:lpstr>III.APPROACH</vt:lpstr>
      <vt:lpstr>III.APPROACH</vt:lpstr>
      <vt:lpstr>IV.EXPERIMENTS</vt:lpstr>
      <vt:lpstr>IV.EXPERIMENTS</vt:lpstr>
      <vt:lpstr>IV.EXPERIMENTS</vt:lpstr>
      <vt:lpstr>V.CONCLUSION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MobileFaceNets:  Efficient CNNs for Accurate  Real-time Face Verification on Mobile Devices</dc:title>
  <dc:creator>Tsuyohito Araki</dc:creator>
  <cp:lastModifiedBy>Tsuyohito Araki</cp:lastModifiedBy>
  <cp:revision>41</cp:revision>
  <dcterms:created xsi:type="dcterms:W3CDTF">2018-05-14T21:34:08Z</dcterms:created>
  <dcterms:modified xsi:type="dcterms:W3CDTF">2018-05-15T01:37:15Z</dcterms:modified>
</cp:coreProperties>
</file>