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6" r:id="rId11"/>
    <p:sldId id="267" r:id="rId12"/>
    <p:sldId id="268" r:id="rId13"/>
    <p:sldId id="269" r:id="rId14"/>
    <p:sldId id="270" r:id="rId15"/>
    <p:sldId id="277" r:id="rId16"/>
    <p:sldId id="264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7"/>
    <p:restoredTop sz="96327"/>
  </p:normalViewPr>
  <p:slideViewPr>
    <p:cSldViewPr snapToGrid="0">
      <p:cViewPr varScale="1">
        <p:scale>
          <a:sx n="126" d="100"/>
          <a:sy n="126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D7E2FB-9220-631C-5E7D-C2ED0F08E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030D06E-7307-38C1-AFCE-CEBBD4FF1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759CF7D-A363-547C-E4BD-2D81CA7A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04.01.2023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C09A166-7798-4D6B-4D22-26A39E6D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5FB678C-E55C-395D-7E96-BA7DE56F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71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1EF576-6C1D-338A-0C76-0591BF22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00AC534-48E8-FCD7-A672-E61BAD910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03592C9-B180-899F-984C-DB8CDA3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04.01.2023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CAE674F-7BEE-2981-04E5-359EB6F6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37113F5-DAFC-9003-A806-8A79546B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896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6D19C48A-DCE7-AD41-C47D-08BE4EAC7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9967574-BA78-7104-7AEA-35F7D741F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F6DC950-CB1C-9382-049B-26E177C2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04.01.2023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24DDF6A-C59F-DB98-4AB7-88001613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09BE4BC-69CF-99FF-83E4-08F0A939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413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9C63FC-1364-2306-A5FB-7CAE9BB0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C06F71F-223C-8778-65F1-444A3836E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46B5803-3FE1-43F4-E7A3-00AAC221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04.01.2023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60E513-CC8C-03F9-F72F-A7450C42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1DBE68F-D120-0EBB-8FB3-0D5A3023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261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7467A5F-44D6-AF9D-CBDC-49CBDA45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72FC84B-2191-D836-7FDD-7D0803125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67A2749-F626-0963-CDC3-284B0D5D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04.01.2023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EA41DA1-D5D7-8AAD-4CF7-ADBE1CEF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BAC0C9A-5DB9-DEF3-197B-B194B0AA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453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4D03EC-46FA-B87E-80C0-4B82526A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718613-62AB-8266-9EE9-2FEA3A88A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C0EB200-F0AB-F45E-C7C2-5AEEC05F6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6A6D27E-23E4-F3F7-EA2F-CFDDCE6A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04.01.2023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26E17B9-1E73-EFC2-5E81-9BF77F3F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AA6E8E7-6FBB-FAD4-2F41-DA97A335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142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C40604-D97A-E42B-2836-05C02354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B3BF613-3DF5-FE23-C2CA-8D173DAE6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F8EF5A0-CEEA-487C-D237-B1591D6A4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4B89645-9DC7-2333-5EE9-866D32FA9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CB63E94-E5EA-6D7C-D4B5-E954717BD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5790D4B2-6152-25FD-5792-2E767D64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04.01.2023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260999B-A9D0-FFB8-0965-C8F10E19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EFD58B4-D59E-3069-9174-F7F87825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751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B3DD21-EB41-38E0-0861-1646A323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ADAF1D7-9CFD-3CB4-EA87-C9E1C151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04.01.2023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F86EF07-23B3-7515-A81A-9B0015CB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9CBB5F5-89AC-7380-A559-CC9DBC99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9228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9C36D43-173D-0A6B-F369-C55E6DB0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04.01.2023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2ADBA16-6CA7-D0BB-2096-25F4087B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DD7F8FD-867E-E222-CDFB-40210572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519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0A9000-212D-31E6-CD74-BFB17C53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9B0901-7EAF-A964-2E4B-8543BB2F6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B14CDF1-5B66-AC29-B0F5-3CDFD8145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85C4D6A-88A9-6A5C-5B6F-B45768B8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04.01.2023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64F1E11-5A2A-325C-9276-F991340C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B6F3F8F-32F6-7F2B-18BE-05BBD8C7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865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09F7D0-60A0-2E6F-C0CB-CC7A465B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F975347C-2AA6-DA8A-FE4A-4535EC15E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7F4A7F1-7D25-E00E-13EB-16BA3B18A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817D608-3948-BCF3-E363-70417F7B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04.01.2023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0F35558-7FAB-C50E-5EB2-98C205E5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49144FE-6F65-B771-16AC-8B49227A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51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6DE7692E-A6DF-3449-52B5-DDA6832ED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D556EB9-F3E4-CCB0-3FE6-F7ECBD357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AD94C0A-1E0D-F084-BE3D-D0B706C9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D8A0A-DB3C-9D49-91EF-A9F6E9FDE0AC}" type="datetimeFigureOut">
              <a:rPr lang="nb-NO" smtClean="0"/>
              <a:t>04.01.2023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7F62BA3-5C19-FBEC-602D-903F4970D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75470F9-35E8-EE38-2137-E34160C1E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168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D9793D6-799A-5496-A991-37A773DB6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API-workshop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9BC91EF-9627-9AF4-DB2E-5209D407F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54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REST – Endre (hele entiteten)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Endre alle felter på en spesifikk entitet</a:t>
            </a:r>
          </a:p>
          <a:p>
            <a:r>
              <a:rPr lang="nb-NO" dirty="0" err="1"/>
              <a:t>Request</a:t>
            </a:r>
            <a:endParaRPr lang="nb-NO" dirty="0"/>
          </a:p>
          <a:p>
            <a:pPr lvl="1"/>
            <a:r>
              <a:rPr lang="nb-NO" dirty="0"/>
              <a:t>PUT</a:t>
            </a:r>
          </a:p>
          <a:p>
            <a:pPr lvl="1"/>
            <a:r>
              <a:rPr lang="nb-NO" dirty="0"/>
              <a:t>Instanstypen og </a:t>
            </a:r>
            <a:r>
              <a:rPr lang="nb-NO" dirty="0" err="1"/>
              <a:t>instansid</a:t>
            </a:r>
            <a:r>
              <a:rPr lang="nb-NO" dirty="0"/>
              <a:t> i URL</a:t>
            </a:r>
          </a:p>
          <a:p>
            <a:pPr lvl="1"/>
            <a:r>
              <a:rPr lang="nb-NO" dirty="0"/>
              <a:t>Body som spesifiserer alle felter i entiteten, og hvilke verdier de skal få</a:t>
            </a:r>
          </a:p>
          <a:p>
            <a:pPr lvl="2"/>
            <a:r>
              <a:rPr lang="nb-NO" dirty="0"/>
              <a:t>Risiko for at verdier nulles ved uhell – hvis det mangler et felt i </a:t>
            </a:r>
            <a:r>
              <a:rPr lang="nb-NO" dirty="0" err="1"/>
              <a:t>json</a:t>
            </a:r>
            <a:r>
              <a:rPr lang="nb-NO" dirty="0"/>
              <a:t>, så blir det fort null i Kotlin, og dermed nulles feltet i entiteten.</a:t>
            </a:r>
          </a:p>
          <a:p>
            <a:pPr lvl="1"/>
            <a:r>
              <a:rPr lang="nb-NO" dirty="0"/>
              <a:t>Eksempel: PUT til /brev/&lt;</a:t>
            </a:r>
            <a:r>
              <a:rPr lang="nb-NO" dirty="0" err="1"/>
              <a:t>brevid</a:t>
            </a:r>
            <a:r>
              <a:rPr lang="nb-NO" dirty="0"/>
              <a:t>&gt; med body med alle felter, hvor noen har nye verdier og resten har gamle</a:t>
            </a:r>
          </a:p>
          <a:p>
            <a:r>
              <a:rPr lang="nb-NO" dirty="0" err="1"/>
              <a:t>Response</a:t>
            </a:r>
            <a:endParaRPr lang="nb-NO" dirty="0"/>
          </a:p>
          <a:p>
            <a:pPr lvl="1"/>
            <a:r>
              <a:rPr lang="nb-NO" dirty="0"/>
              <a:t>Statuskode 204 og ingen body</a:t>
            </a:r>
          </a:p>
          <a:p>
            <a:pPr lvl="1"/>
            <a:r>
              <a:rPr lang="nb-NO" dirty="0"/>
              <a:t>... eller statuskode 200 og oppdatert entitet i body</a:t>
            </a:r>
          </a:p>
        </p:txBody>
      </p:sp>
    </p:spTree>
    <p:extLst>
      <p:ext uri="{BB962C8B-B14F-4D97-AF65-F5344CB8AC3E}">
        <p14:creationId xmlns:p14="http://schemas.microsoft.com/office/powerpoint/2010/main" val="75609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trike="sngStrike" dirty="0"/>
              <a:t>REST</a:t>
            </a:r>
            <a:r>
              <a:rPr lang="nb-NO" dirty="0"/>
              <a:t> RPC – Søke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/>
              <a:t>Søke blant entiteter av en type</a:t>
            </a:r>
          </a:p>
          <a:p>
            <a:r>
              <a:rPr lang="nb-NO" dirty="0"/>
              <a:t>Persondata bør ikke ligge i </a:t>
            </a:r>
            <a:r>
              <a:rPr lang="nb-NO" dirty="0" err="1"/>
              <a:t>query-param</a:t>
            </a:r>
            <a:r>
              <a:rPr lang="nb-NO" dirty="0"/>
              <a:t> eller header</a:t>
            </a:r>
          </a:p>
          <a:p>
            <a:pPr lvl="1"/>
            <a:r>
              <a:rPr lang="nb-NO" dirty="0"/>
              <a:t>Kan havne i logger en ikke har kontroll på</a:t>
            </a:r>
          </a:p>
          <a:p>
            <a:pPr lvl="1"/>
            <a:r>
              <a:rPr lang="nb-NO" dirty="0"/>
              <a:t>Må bruke POST og </a:t>
            </a:r>
            <a:r>
              <a:rPr lang="nb-NO" dirty="0" err="1"/>
              <a:t>søkeparametre</a:t>
            </a:r>
            <a:r>
              <a:rPr lang="nb-NO" dirty="0"/>
              <a:t> i body, i stedet for GET og </a:t>
            </a:r>
            <a:r>
              <a:rPr lang="nb-NO" dirty="0" err="1"/>
              <a:t>query-params</a:t>
            </a:r>
            <a:endParaRPr lang="nb-NO" dirty="0"/>
          </a:p>
          <a:p>
            <a:pPr lvl="1"/>
            <a:r>
              <a:rPr lang="nb-NO" dirty="0"/>
              <a:t>Bruk av POST kolliderer med oppretting, må tilføye /</a:t>
            </a:r>
            <a:r>
              <a:rPr lang="nb-NO" dirty="0" err="1"/>
              <a:t>soek</a:t>
            </a:r>
            <a:r>
              <a:rPr lang="nb-NO" dirty="0"/>
              <a:t> bak</a:t>
            </a:r>
          </a:p>
          <a:p>
            <a:pPr lvl="2"/>
            <a:r>
              <a:rPr lang="nb-NO" dirty="0"/>
              <a:t>da er det ikke lengre REST, men RPC</a:t>
            </a:r>
          </a:p>
          <a:p>
            <a:r>
              <a:rPr lang="nb-NO" dirty="0" err="1"/>
              <a:t>Request</a:t>
            </a:r>
            <a:endParaRPr lang="nb-NO" dirty="0"/>
          </a:p>
          <a:p>
            <a:pPr lvl="1"/>
            <a:r>
              <a:rPr lang="nb-NO" dirty="0"/>
              <a:t>POST</a:t>
            </a:r>
          </a:p>
          <a:p>
            <a:pPr lvl="1"/>
            <a:r>
              <a:rPr lang="nb-NO" dirty="0"/>
              <a:t>Ressurstypen i URL og /</a:t>
            </a:r>
            <a:r>
              <a:rPr lang="nb-NO" dirty="0" err="1"/>
              <a:t>soek</a:t>
            </a:r>
            <a:r>
              <a:rPr lang="nb-NO" dirty="0"/>
              <a:t> til slutt</a:t>
            </a:r>
          </a:p>
          <a:p>
            <a:pPr lvl="1"/>
            <a:r>
              <a:rPr lang="nb-NO" dirty="0"/>
              <a:t>Body med </a:t>
            </a:r>
            <a:r>
              <a:rPr lang="nb-NO" dirty="0" err="1"/>
              <a:t>søkeparametre</a:t>
            </a:r>
            <a:endParaRPr lang="nb-NO" dirty="0"/>
          </a:p>
          <a:p>
            <a:pPr lvl="1"/>
            <a:r>
              <a:rPr lang="nb-NO" dirty="0"/>
              <a:t>Eksempel: POST til /brev/</a:t>
            </a:r>
            <a:r>
              <a:rPr lang="nb-NO" dirty="0" err="1"/>
              <a:t>soek</a:t>
            </a:r>
            <a:r>
              <a:rPr lang="nb-NO" dirty="0"/>
              <a:t> med body med </a:t>
            </a:r>
            <a:r>
              <a:rPr lang="nb-NO" dirty="0" err="1"/>
              <a:t>søkeparametre</a:t>
            </a:r>
            <a:endParaRPr lang="nb-NO" dirty="0"/>
          </a:p>
          <a:p>
            <a:r>
              <a:rPr lang="nb-NO" dirty="0" err="1"/>
              <a:t>Response</a:t>
            </a:r>
            <a:endParaRPr lang="nb-NO" dirty="0"/>
          </a:p>
          <a:p>
            <a:pPr lvl="1"/>
            <a:r>
              <a:rPr lang="nb-NO" dirty="0"/>
              <a:t>Statuskode 200</a:t>
            </a:r>
          </a:p>
          <a:p>
            <a:pPr lvl="1"/>
            <a:r>
              <a:rPr lang="nb-NO" dirty="0"/>
              <a:t>Liste av entiteter/søketreff i body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3889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RPC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Egentlig fritt frem, gjør som en vil, </a:t>
            </a:r>
          </a:p>
          <a:p>
            <a:pPr lvl="1"/>
            <a:r>
              <a:rPr lang="nb-NO" dirty="0"/>
              <a:t>...men vi har noen konvensjoner</a:t>
            </a:r>
          </a:p>
          <a:p>
            <a:r>
              <a:rPr lang="nb-NO" dirty="0"/>
              <a:t>Vi bruker REST så langt som det gir mening</a:t>
            </a:r>
          </a:p>
          <a:p>
            <a:r>
              <a:rPr lang="nb-NO" dirty="0"/>
              <a:t>Når REST ikke passer, bruk REST sin konvensjon for adressering, men legg til verb i </a:t>
            </a:r>
            <a:r>
              <a:rPr lang="nb-NO" dirty="0" err="1"/>
              <a:t>URLen</a:t>
            </a:r>
            <a:endParaRPr lang="nb-NO" dirty="0"/>
          </a:p>
          <a:p>
            <a:pPr lvl="1"/>
            <a:r>
              <a:rPr lang="nb-NO" dirty="0"/>
              <a:t>Eks: /brev/&lt;</a:t>
            </a:r>
            <a:r>
              <a:rPr lang="nb-NO" dirty="0" err="1"/>
              <a:t>brevid</a:t>
            </a:r>
            <a:r>
              <a:rPr lang="nb-NO" dirty="0"/>
              <a:t>&gt;/send</a:t>
            </a:r>
          </a:p>
          <a:p>
            <a:r>
              <a:rPr lang="nb-NO" dirty="0"/>
              <a:t>Vi bruker alltid POST</a:t>
            </a:r>
          </a:p>
          <a:p>
            <a:r>
              <a:rPr lang="nb-NO" dirty="0"/>
              <a:t>Vi bruker alltid 200 som kode for suksess (ikke 201 eller 204)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8487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Optimistisk låsing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Operasjoner som endrer eller sletter skal normalt ha optimistisk låsing</a:t>
            </a:r>
          </a:p>
          <a:p>
            <a:r>
              <a:rPr lang="nb-NO" dirty="0"/>
              <a:t>Sikrer at endring kun kan gjøres når entiteten ikke har blitt endret etter den ble hentet av klienten</a:t>
            </a:r>
          </a:p>
          <a:p>
            <a:r>
              <a:rPr lang="nb-NO" dirty="0"/>
              <a:t>Eks:</a:t>
            </a:r>
          </a:p>
          <a:p>
            <a:pPr lvl="1"/>
            <a:r>
              <a:rPr lang="nb-NO" dirty="0"/>
              <a:t>2 brukere åpner samme brev</a:t>
            </a:r>
          </a:p>
          <a:p>
            <a:pPr lvl="1"/>
            <a:r>
              <a:rPr lang="nb-NO" dirty="0"/>
              <a:t>Bruker 1 fjerner noe som var feil i teksten, men lagrer uten å legge inn det korrekte. Brevteksten er dermed ikke klar til å sendes. </a:t>
            </a:r>
          </a:p>
          <a:p>
            <a:pPr lvl="1"/>
            <a:r>
              <a:rPr lang="nb-NO" dirty="0"/>
              <a:t>Bruker 2, som klikker litt senere, sender brevet</a:t>
            </a:r>
          </a:p>
          <a:p>
            <a:pPr lvl="1"/>
            <a:r>
              <a:rPr lang="nb-NO" dirty="0"/>
              <a:t>Uten optimistisk låsing, vil bruker 2 sende det ufullstendige brevet, uten å vite det selv.</a:t>
            </a:r>
          </a:p>
          <a:p>
            <a:pPr lvl="1"/>
            <a:r>
              <a:rPr lang="nb-NO" dirty="0"/>
              <a:t>Med optimistisk låsing, vil bruker 2 få en melding om at annen bruker har endret brevet, og må laste det opp på nytt.</a:t>
            </a:r>
          </a:p>
        </p:txBody>
      </p:sp>
    </p:spTree>
    <p:extLst>
      <p:ext uri="{BB962C8B-B14F-4D97-AF65-F5344CB8AC3E}">
        <p14:creationId xmlns:p14="http://schemas.microsoft.com/office/powerpoint/2010/main" val="3121538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Optimistisk låsing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Entiteten har en versjon som oppdateres ved alle endringer</a:t>
            </a:r>
          </a:p>
          <a:p>
            <a:r>
              <a:rPr lang="nb-NO" dirty="0"/>
              <a:t>Klienter får med versjonen når de henter entiteten</a:t>
            </a:r>
          </a:p>
          <a:p>
            <a:r>
              <a:rPr lang="nb-NO" dirty="0"/>
              <a:t>Klienter må oppgi versjonen de fikk, når de gjør kall som endrer eller sletter</a:t>
            </a:r>
          </a:p>
          <a:p>
            <a:pPr lvl="1"/>
            <a:r>
              <a:rPr lang="nb-NO" dirty="0"/>
              <a:t>Sendes gjerne i en egen header</a:t>
            </a:r>
          </a:p>
          <a:p>
            <a:r>
              <a:rPr lang="nb-NO" dirty="0"/>
              <a:t>Hvis versjonen oppgitt i endre-kallet ikke stemmer med versjon i DB, avvises endringen med returkode 412 (</a:t>
            </a:r>
            <a:r>
              <a:rPr lang="nb-NO" dirty="0" err="1"/>
              <a:t>precondition</a:t>
            </a:r>
            <a:r>
              <a:rPr lang="nb-NO" dirty="0"/>
              <a:t> </a:t>
            </a:r>
            <a:r>
              <a:rPr lang="nb-NO" dirty="0" err="1"/>
              <a:t>failed</a:t>
            </a:r>
            <a:r>
              <a:rPr lang="nb-NO" dirty="0"/>
              <a:t>)</a:t>
            </a:r>
          </a:p>
          <a:p>
            <a:pPr lvl="1"/>
            <a:r>
              <a:rPr lang="nb-NO" dirty="0" err="1"/>
              <a:t>Precondition</a:t>
            </a:r>
            <a:r>
              <a:rPr lang="nb-NO" dirty="0"/>
              <a:t> er her at </a:t>
            </a:r>
            <a:r>
              <a:rPr lang="nb-NO" dirty="0" err="1"/>
              <a:t>version</a:t>
            </a:r>
            <a:r>
              <a:rPr lang="nb-NO" dirty="0"/>
              <a:t> i DB skal være lik </a:t>
            </a:r>
            <a:r>
              <a:rPr lang="nb-NO" dirty="0" err="1"/>
              <a:t>version</a:t>
            </a:r>
            <a:r>
              <a:rPr lang="nb-NO" dirty="0"/>
              <a:t> i </a:t>
            </a:r>
            <a:r>
              <a:rPr lang="nb-NO" dirty="0" err="1"/>
              <a:t>request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6707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Oppgitt en id som ikke finnes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At id oppgitt i </a:t>
            </a:r>
            <a:r>
              <a:rPr lang="nb-NO" dirty="0" err="1"/>
              <a:t>URLen</a:t>
            </a:r>
            <a:r>
              <a:rPr lang="nb-NO" dirty="0"/>
              <a:t> ikke finnes er en teknisk feil</a:t>
            </a:r>
          </a:p>
          <a:p>
            <a:pPr lvl="1"/>
            <a:r>
              <a:rPr lang="nb-NO" dirty="0"/>
              <a:t>Denne id-en skal opprinnelig ha kommet fra komponenten som eier entiteten, klienter skal ikke selv «finne opp» slike id-er</a:t>
            </a:r>
          </a:p>
          <a:p>
            <a:r>
              <a:rPr lang="nb-NO" dirty="0"/>
              <a:t>Kall med ukjent id skal gi returkode 404</a:t>
            </a:r>
          </a:p>
          <a:p>
            <a:r>
              <a:rPr lang="nb-NO" dirty="0"/>
              <a:t>404 brukes også hvis URL har feil utenom id, f.eks. /</a:t>
            </a:r>
            <a:r>
              <a:rPr lang="nb-NO" dirty="0" err="1"/>
              <a:t>brv</a:t>
            </a:r>
            <a:r>
              <a:rPr lang="nb-NO" dirty="0"/>
              <a:t>/&lt;id&gt; i stedet for /brev/&lt;id&gt; </a:t>
            </a:r>
          </a:p>
          <a:p>
            <a:pPr lvl="1"/>
            <a:r>
              <a:rPr lang="nb-NO" dirty="0"/>
              <a:t>- dette er den «klassiske» 404-en</a:t>
            </a:r>
          </a:p>
          <a:p>
            <a:r>
              <a:rPr lang="nb-NO" dirty="0"/>
              <a:t>For å skille mellom feil-id-404 og feil-url-404, må det logges godt på server-siden, og gis god feilmelding til klient.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83504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Krasj på server-siden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Hvis det blir krasj i servers behandling av </a:t>
            </a:r>
            <a:r>
              <a:rPr lang="nb-NO" dirty="0" err="1"/>
              <a:t>request</a:t>
            </a:r>
            <a:endParaRPr lang="nb-NO" dirty="0"/>
          </a:p>
          <a:p>
            <a:r>
              <a:rPr lang="nb-NO" dirty="0"/>
              <a:t>... som klienten ikke har gjort noe for å forårsake</a:t>
            </a:r>
          </a:p>
          <a:p>
            <a:r>
              <a:rPr lang="nb-NO" dirty="0"/>
              <a:t>... så skal det returneres statuskode 500 (</a:t>
            </a:r>
            <a:r>
              <a:rPr lang="nb-NO" dirty="0" err="1"/>
              <a:t>internal</a:t>
            </a:r>
            <a:r>
              <a:rPr lang="nb-NO" dirty="0"/>
              <a:t> server </a:t>
            </a:r>
            <a:r>
              <a:rPr lang="nb-NO" dirty="0" err="1"/>
              <a:t>error</a:t>
            </a:r>
            <a:r>
              <a:rPr lang="nb-NO" dirty="0"/>
              <a:t>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1771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34B8E2F3-EB02-FB32-BAD5-48234BA54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API-workshop</a:t>
            </a:r>
          </a:p>
        </p:txBody>
      </p:sp>
      <p:sp>
        <p:nvSpPr>
          <p:cNvPr id="5" name="Undertittel 4">
            <a:extLst>
              <a:ext uri="{FF2B5EF4-FFF2-40B4-BE49-F238E27FC236}">
                <a16:creationId xmlns:a16="http://schemas.microsoft.com/office/drawing/2014/main" id="{34C0ED3D-B4F7-34F9-4D36-0340DD54A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Arkitektur</a:t>
            </a:r>
          </a:p>
        </p:txBody>
      </p:sp>
    </p:spTree>
    <p:extLst>
      <p:ext uri="{BB962C8B-B14F-4D97-AF65-F5344CB8AC3E}">
        <p14:creationId xmlns:p14="http://schemas.microsoft.com/office/powerpoint/2010/main" val="3259370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Arkitektur / minimere koblinger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Koblinger reduserer fleksibilitet og endringsevne i kodebasen/løsningen</a:t>
            </a:r>
          </a:p>
          <a:p>
            <a:r>
              <a:rPr lang="nb-NO" dirty="0"/>
              <a:t>Ikke ha/bruk flere felter i datamodeller enn strengt nødvendig</a:t>
            </a:r>
          </a:p>
          <a:p>
            <a:pPr lvl="1"/>
            <a:r>
              <a:rPr lang="nb-NO" dirty="0"/>
              <a:t>Flere felter i bruk skaper flere koblinger</a:t>
            </a:r>
          </a:p>
          <a:p>
            <a:r>
              <a:rPr lang="nb-NO" dirty="0"/>
              <a:t>Ikke inkluder data i </a:t>
            </a:r>
            <a:r>
              <a:rPr lang="nb-NO" dirty="0" err="1"/>
              <a:t>request</a:t>
            </a:r>
            <a:r>
              <a:rPr lang="nb-NO" dirty="0"/>
              <a:t> bare fordi en klient «tilfeldigvis» allerede har disse dataene</a:t>
            </a:r>
          </a:p>
          <a:p>
            <a:pPr lvl="1"/>
            <a:r>
              <a:rPr lang="nb-NO" dirty="0"/>
              <a:t>Hvis en gjør dette, gjør en seg også avhengig av at alle klienter har disse dataene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08468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Arkitektur / minimere koblinger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Ikke gi andre komponenter tilgang til interne implementasjonsdetaljer/data</a:t>
            </a:r>
          </a:p>
          <a:p>
            <a:pPr lvl="1"/>
            <a:r>
              <a:rPr lang="nb-NO" dirty="0"/>
              <a:t>Da benytter gjerne en annen komponent seg av disse dataene, selv om de ikke burde</a:t>
            </a:r>
          </a:p>
          <a:p>
            <a:pPr lvl="1"/>
            <a:r>
              <a:rPr lang="nb-NO" dirty="0"/>
              <a:t>... og vi mister muligheten til å fjerne/endre dette feltet, uten at vi knekker den andre komponenten</a:t>
            </a:r>
          </a:p>
          <a:p>
            <a:pPr lvl="1"/>
            <a:r>
              <a:rPr lang="nb-NO" dirty="0"/>
              <a:t>Dette er spagetti på tvers av komponenter – enda verre enn spagetti internt i en komponent</a:t>
            </a:r>
          </a:p>
          <a:p>
            <a:r>
              <a:rPr lang="nb-NO" dirty="0"/>
              <a:t>Ha veldig lav terskel for å lage </a:t>
            </a:r>
            <a:r>
              <a:rPr lang="nb-NO" dirty="0" err="1"/>
              <a:t>DTOer</a:t>
            </a:r>
            <a:endParaRPr lang="nb-NO" dirty="0"/>
          </a:p>
          <a:p>
            <a:pPr lvl="1"/>
            <a:r>
              <a:rPr lang="nb-NO" dirty="0"/>
              <a:t>Slik at du slipper å eksponere domene-klasser i </a:t>
            </a:r>
            <a:r>
              <a:rPr lang="nb-NO" dirty="0" err="1"/>
              <a:t>APIet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0354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HTTP-</a:t>
            </a:r>
            <a:r>
              <a:rPr lang="nb-NO" dirty="0" err="1"/>
              <a:t>APIer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Maskin-til-maskin (M2M)-kommunikasjon</a:t>
            </a:r>
          </a:p>
          <a:p>
            <a:r>
              <a:rPr lang="nb-NO" dirty="0"/>
              <a:t>HTTP-protokollen</a:t>
            </a:r>
          </a:p>
          <a:p>
            <a:r>
              <a:rPr lang="nb-NO" dirty="0"/>
              <a:t>Synkrone kall</a:t>
            </a:r>
          </a:p>
          <a:p>
            <a:r>
              <a:rPr lang="nb-NO" dirty="0"/>
              <a:t>REST</a:t>
            </a:r>
          </a:p>
          <a:p>
            <a:pPr lvl="1"/>
            <a:r>
              <a:rPr lang="nb-NO" b="1" dirty="0" err="1"/>
              <a:t>RE</a:t>
            </a:r>
            <a:r>
              <a:rPr lang="nb-NO" dirty="0" err="1"/>
              <a:t>presentational</a:t>
            </a:r>
            <a:r>
              <a:rPr lang="nb-NO" dirty="0"/>
              <a:t> </a:t>
            </a:r>
            <a:r>
              <a:rPr lang="nb-NO" b="1" dirty="0"/>
              <a:t>S</a:t>
            </a:r>
            <a:r>
              <a:rPr lang="nb-NO" dirty="0"/>
              <a:t>tate </a:t>
            </a:r>
            <a:r>
              <a:rPr lang="nb-NO" b="1" dirty="0"/>
              <a:t>T</a:t>
            </a:r>
            <a:r>
              <a:rPr lang="nb-NO" dirty="0"/>
              <a:t>ransfer</a:t>
            </a:r>
          </a:p>
          <a:p>
            <a:pPr lvl="1"/>
            <a:r>
              <a:rPr lang="nb-NO" dirty="0"/>
              <a:t>Konvensjoner for bruk av HTTP på synkrone </a:t>
            </a:r>
            <a:r>
              <a:rPr lang="nb-NO" dirty="0" err="1"/>
              <a:t>APIer</a:t>
            </a:r>
            <a:endParaRPr lang="nb-NO" dirty="0"/>
          </a:p>
          <a:p>
            <a:r>
              <a:rPr lang="nb-NO" dirty="0"/>
              <a:t>RPC</a:t>
            </a:r>
          </a:p>
          <a:p>
            <a:pPr lvl="1"/>
            <a:r>
              <a:rPr lang="nb-NO" b="1" dirty="0"/>
              <a:t>R</a:t>
            </a:r>
            <a:r>
              <a:rPr lang="nb-NO" dirty="0"/>
              <a:t>emote </a:t>
            </a:r>
            <a:r>
              <a:rPr lang="nb-NO" b="1" dirty="0" err="1"/>
              <a:t>P</a:t>
            </a:r>
            <a:r>
              <a:rPr lang="nb-NO" dirty="0" err="1"/>
              <a:t>rocedure</a:t>
            </a:r>
            <a:r>
              <a:rPr lang="nb-NO" dirty="0"/>
              <a:t> </a:t>
            </a:r>
            <a:r>
              <a:rPr lang="nb-NO" b="1" dirty="0"/>
              <a:t>C</a:t>
            </a:r>
            <a:r>
              <a:rPr lang="nb-NO" dirty="0"/>
              <a:t>all</a:t>
            </a:r>
          </a:p>
          <a:p>
            <a:pPr lvl="1"/>
            <a:r>
              <a:rPr lang="nb-NO" dirty="0"/>
              <a:t>I denne konteksten -&gt; HTTP uten å følge REST-konvensjonene</a:t>
            </a:r>
          </a:p>
          <a:p>
            <a:pPr lvl="1"/>
            <a:r>
              <a:rPr lang="nb-NO" dirty="0"/>
              <a:t>Vi bruker/«faller ned på» RPC der REST passer dårlig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94840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Arkitektur / </a:t>
            </a:r>
            <a:r>
              <a:rPr lang="nb-NO" dirty="0" err="1"/>
              <a:t>cohesion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err="1"/>
              <a:t>Cohesion</a:t>
            </a:r>
            <a:r>
              <a:rPr lang="nb-NO" dirty="0"/>
              <a:t>: i hvor stor grad ting som hører sammen, faktisk er plassert sammen</a:t>
            </a:r>
          </a:p>
          <a:p>
            <a:pPr lvl="1"/>
            <a:r>
              <a:rPr lang="nb-NO" dirty="0"/>
              <a:t>Hvis vi vet at</a:t>
            </a:r>
          </a:p>
          <a:p>
            <a:pPr lvl="2"/>
            <a:r>
              <a:rPr lang="nb-NO" dirty="0"/>
              <a:t>alt som handler om brev ligger i brev</a:t>
            </a:r>
          </a:p>
          <a:p>
            <a:pPr lvl="1"/>
            <a:r>
              <a:rPr lang="nb-NO" dirty="0"/>
              <a:t>er det enklere å vite</a:t>
            </a:r>
          </a:p>
          <a:p>
            <a:pPr lvl="2"/>
            <a:r>
              <a:rPr lang="nb-NO" dirty="0"/>
              <a:t>hvor vi må endre når vi skal endre på brev</a:t>
            </a:r>
          </a:p>
          <a:p>
            <a:pPr lvl="2"/>
            <a:r>
              <a:rPr lang="nb-NO" dirty="0"/>
              <a:t>og hvor vi ikke trenger å endre</a:t>
            </a:r>
          </a:p>
          <a:p>
            <a:r>
              <a:rPr lang="nb-NO" dirty="0"/>
              <a:t>Hvordan påvirker </a:t>
            </a:r>
            <a:r>
              <a:rPr lang="nb-NO" dirty="0" err="1"/>
              <a:t>APIer</a:t>
            </a:r>
            <a:r>
              <a:rPr lang="nb-NO" dirty="0"/>
              <a:t> </a:t>
            </a:r>
            <a:r>
              <a:rPr lang="nb-NO" dirty="0" err="1"/>
              <a:t>cohesion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APIer</a:t>
            </a:r>
            <a:r>
              <a:rPr lang="nb-NO" dirty="0"/>
              <a:t> må ikke åpne for at andre komponenter kan «ta seg til rette»</a:t>
            </a:r>
          </a:p>
          <a:p>
            <a:pPr lvl="1"/>
            <a:r>
              <a:rPr lang="nb-NO" dirty="0"/>
              <a:t>Eks: </a:t>
            </a:r>
            <a:r>
              <a:rPr lang="nb-NO" dirty="0" err="1"/>
              <a:t>APIer</a:t>
            </a:r>
            <a:r>
              <a:rPr lang="nb-NO" dirty="0"/>
              <a:t> må ikke la andre komponenter endre en statuskode direkte.</a:t>
            </a:r>
          </a:p>
          <a:p>
            <a:pPr lvl="2"/>
            <a:r>
              <a:rPr lang="nb-NO" dirty="0"/>
              <a:t>Slike endringer må aggregatet selv gjøre som del av sine domene-funksjoner, hvor den også sikrer at forretningsmessige krav/regler blir fulgt.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7493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HTTP-protokollen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URL</a:t>
            </a:r>
          </a:p>
          <a:p>
            <a:pPr lvl="1"/>
            <a:r>
              <a:rPr lang="nb-NO" dirty="0"/>
              <a:t>Inkludert </a:t>
            </a:r>
            <a:r>
              <a:rPr lang="nb-NO" dirty="0" err="1"/>
              <a:t>query-parametre</a:t>
            </a:r>
            <a:endParaRPr lang="nb-NO" dirty="0"/>
          </a:p>
          <a:p>
            <a:r>
              <a:rPr lang="nb-NO" dirty="0"/>
              <a:t>Verb</a:t>
            </a:r>
          </a:p>
          <a:p>
            <a:pPr lvl="1"/>
            <a:r>
              <a:rPr lang="nb-NO" dirty="0"/>
              <a:t>GET, POST, PUT, PATCH, DELETE</a:t>
            </a:r>
          </a:p>
          <a:p>
            <a:r>
              <a:rPr lang="nb-NO" dirty="0"/>
              <a:t>Headere</a:t>
            </a:r>
          </a:p>
          <a:p>
            <a:pPr lvl="1"/>
            <a:r>
              <a:rPr lang="nb-NO" dirty="0"/>
              <a:t>Key – Value</a:t>
            </a:r>
          </a:p>
          <a:p>
            <a:pPr lvl="1"/>
            <a:r>
              <a:rPr lang="nb-NO" dirty="0"/>
              <a:t>Autentisering/tilgangskontroll med Basic </a:t>
            </a:r>
            <a:r>
              <a:rPr lang="nb-NO" dirty="0" err="1"/>
              <a:t>Auth</a:t>
            </a:r>
            <a:r>
              <a:rPr lang="nb-NO" dirty="0"/>
              <a:t> eller </a:t>
            </a:r>
            <a:r>
              <a:rPr lang="nb-NO" dirty="0" err="1"/>
              <a:t>Bearer</a:t>
            </a:r>
            <a:r>
              <a:rPr lang="nb-NO" dirty="0"/>
              <a:t>-token</a:t>
            </a:r>
          </a:p>
          <a:p>
            <a:r>
              <a:rPr lang="nb-NO" dirty="0"/>
              <a:t>Body</a:t>
            </a:r>
          </a:p>
          <a:p>
            <a:pPr lvl="1"/>
            <a:r>
              <a:rPr lang="nb-NO" dirty="0"/>
              <a:t>Vanligvis JSON i UTF-8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2199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Representational</a:t>
            </a:r>
            <a:r>
              <a:rPr lang="nb-NO" dirty="0"/>
              <a:t> </a:t>
            </a:r>
            <a:r>
              <a:rPr lang="nb-NO" b="1" dirty="0">
                <a:solidFill>
                  <a:srgbClr val="FF0000"/>
                </a:solidFill>
              </a:rPr>
              <a:t>State Transfer</a:t>
            </a:r>
            <a:endParaRPr lang="nb-NO" dirty="0"/>
          </a:p>
          <a:p>
            <a:r>
              <a:rPr lang="nb-NO" dirty="0"/>
              <a:t>State Transfer = Overføre tilstand = Overføre data</a:t>
            </a:r>
          </a:p>
          <a:p>
            <a:pPr lvl="1"/>
            <a:r>
              <a:rPr lang="nb-NO" dirty="0"/>
              <a:t>Hente data, søke etter data, opprette data, slette data, endre data</a:t>
            </a:r>
          </a:p>
          <a:p>
            <a:r>
              <a:rPr lang="nb-NO" dirty="0"/>
              <a:t>Grunnprinsippene i HTTP passer også for M2M-kommunikasjon</a:t>
            </a:r>
          </a:p>
          <a:p>
            <a:pPr lvl="1"/>
            <a:r>
              <a:rPr lang="nb-NO" dirty="0"/>
              <a:t>HTTP kom i 1989, REST i 2000 (doktoravhandlingen til Roy </a:t>
            </a:r>
            <a:r>
              <a:rPr lang="nb-NO" dirty="0" err="1"/>
              <a:t>Fielding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REST er konvensjoner for hvordan bruke HTTP i M2M-kommunikasjon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479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REST støtter ikke å sende kommandoer, jobber bare med rene data</a:t>
            </a:r>
          </a:p>
          <a:p>
            <a:r>
              <a:rPr lang="nb-NO" dirty="0"/>
              <a:t>En URL i REST har aldri verb (kommando) i seg, bare substantiver og id-er</a:t>
            </a:r>
          </a:p>
          <a:p>
            <a:r>
              <a:rPr lang="nb-NO" dirty="0"/>
              <a:t>URL peker alltid til en ressurstype</a:t>
            </a:r>
          </a:p>
          <a:p>
            <a:pPr lvl="1"/>
            <a:r>
              <a:rPr lang="nb-NO" dirty="0"/>
              <a:t>Ressurser er vanligvis entiteter som persisteres</a:t>
            </a:r>
          </a:p>
          <a:p>
            <a:r>
              <a:rPr lang="nb-NO" dirty="0"/>
              <a:t>URL kan brukes til å gå dypt inn i et aggregat/</a:t>
            </a:r>
            <a:r>
              <a:rPr lang="nb-NO" dirty="0" err="1"/>
              <a:t>objektgraf</a:t>
            </a:r>
            <a:endParaRPr lang="nb-NO" dirty="0"/>
          </a:p>
          <a:p>
            <a:pPr lvl="1"/>
            <a:r>
              <a:rPr lang="nb-NO" dirty="0"/>
              <a:t>Eks: /kunde/498/ordre/2940/ordrelinje/294</a:t>
            </a:r>
          </a:p>
          <a:p>
            <a:pPr lvl="1"/>
            <a:r>
              <a:rPr lang="nb-NO" dirty="0"/>
              <a:t>Eller bare gjøre / ordrelinje/294 i stedet?</a:t>
            </a:r>
          </a:p>
          <a:p>
            <a:pPr lvl="2"/>
            <a:r>
              <a:rPr lang="nb-NO" dirty="0"/>
              <a:t>Hvis id på ordrelinje er unik på tvers av alle ordrelinjer</a:t>
            </a:r>
          </a:p>
          <a:p>
            <a:pPr lvl="2"/>
            <a:r>
              <a:rPr lang="nb-NO" dirty="0"/>
              <a:t>Hvis vi har valgt at den kun er unik innenfor én ordre, må vi bruke dyp referanse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690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REST – Opprette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Opprette ny entitet</a:t>
            </a:r>
          </a:p>
          <a:p>
            <a:r>
              <a:rPr lang="nb-NO" dirty="0" err="1"/>
              <a:t>Request</a:t>
            </a:r>
            <a:endParaRPr lang="nb-NO" dirty="0"/>
          </a:p>
          <a:p>
            <a:pPr lvl="1"/>
            <a:r>
              <a:rPr lang="nb-NO" dirty="0"/>
              <a:t>POST </a:t>
            </a:r>
          </a:p>
          <a:p>
            <a:pPr lvl="1"/>
            <a:r>
              <a:rPr lang="nb-NO" dirty="0"/>
              <a:t>Ressurstypen i URL</a:t>
            </a:r>
          </a:p>
          <a:p>
            <a:pPr lvl="1"/>
            <a:r>
              <a:rPr lang="nb-NO" dirty="0"/>
              <a:t>Data som skal i den nye entiteten er i body</a:t>
            </a:r>
          </a:p>
          <a:p>
            <a:pPr lvl="1"/>
            <a:r>
              <a:rPr lang="nb-NO" dirty="0"/>
              <a:t>Eksempel: POST til /brev med </a:t>
            </a:r>
            <a:r>
              <a:rPr lang="nb-NO" dirty="0" err="1"/>
              <a:t>brevdata</a:t>
            </a:r>
            <a:r>
              <a:rPr lang="nb-NO" dirty="0"/>
              <a:t> i body</a:t>
            </a:r>
          </a:p>
          <a:p>
            <a:pPr lvl="2"/>
            <a:r>
              <a:rPr lang="nb-NO" dirty="0"/>
              <a:t>Husk at mange av feltene skal ikke klient oppgi, eks id, status, </a:t>
            </a:r>
            <a:r>
              <a:rPr lang="nb-NO" dirty="0" err="1"/>
              <a:t>datoOpprettet</a:t>
            </a:r>
            <a:r>
              <a:rPr lang="nb-NO" dirty="0"/>
              <a:t>. </a:t>
            </a:r>
          </a:p>
          <a:p>
            <a:r>
              <a:rPr lang="nb-NO" dirty="0" err="1"/>
              <a:t>Response</a:t>
            </a:r>
            <a:endParaRPr lang="nb-NO" dirty="0"/>
          </a:p>
          <a:p>
            <a:pPr lvl="1"/>
            <a:r>
              <a:rPr lang="nb-NO" dirty="0"/>
              <a:t>Statuskode 201 (</a:t>
            </a:r>
            <a:r>
              <a:rPr lang="nb-NO" dirty="0" err="1"/>
              <a:t>Created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Valgfritt: Den ny-opprettede entiteten i body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4099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REST – Hente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Hente spesifikk instans av ressurs med id</a:t>
            </a:r>
          </a:p>
          <a:p>
            <a:r>
              <a:rPr lang="nb-NO" dirty="0" err="1"/>
              <a:t>Request</a:t>
            </a:r>
            <a:endParaRPr lang="nb-NO" dirty="0"/>
          </a:p>
          <a:p>
            <a:pPr lvl="1"/>
            <a:r>
              <a:rPr lang="nb-NO" dirty="0"/>
              <a:t>GET</a:t>
            </a:r>
          </a:p>
          <a:p>
            <a:pPr lvl="1"/>
            <a:r>
              <a:rPr lang="nb-NO" dirty="0"/>
              <a:t>Instanstypen og </a:t>
            </a:r>
            <a:r>
              <a:rPr lang="nb-NO" dirty="0" err="1"/>
              <a:t>instansid</a:t>
            </a:r>
            <a:r>
              <a:rPr lang="nb-NO" dirty="0"/>
              <a:t> i URL</a:t>
            </a:r>
          </a:p>
          <a:p>
            <a:pPr lvl="1"/>
            <a:r>
              <a:rPr lang="nb-NO" dirty="0"/>
              <a:t>Ingen body</a:t>
            </a:r>
          </a:p>
          <a:p>
            <a:pPr lvl="1"/>
            <a:r>
              <a:rPr lang="nb-NO" dirty="0"/>
              <a:t>Eksempel: GET til /brev/&lt;</a:t>
            </a:r>
            <a:r>
              <a:rPr lang="nb-NO" dirty="0" err="1"/>
              <a:t>brevid</a:t>
            </a:r>
            <a:r>
              <a:rPr lang="nb-NO" dirty="0"/>
              <a:t>&gt;</a:t>
            </a:r>
          </a:p>
          <a:p>
            <a:r>
              <a:rPr lang="nb-NO" dirty="0" err="1"/>
              <a:t>Response</a:t>
            </a:r>
            <a:endParaRPr lang="nb-NO" dirty="0"/>
          </a:p>
          <a:p>
            <a:pPr lvl="1"/>
            <a:r>
              <a:rPr lang="nb-NO" dirty="0"/>
              <a:t>Statuskode 200</a:t>
            </a:r>
          </a:p>
          <a:p>
            <a:pPr lvl="1"/>
            <a:r>
              <a:rPr lang="nb-NO" dirty="0"/>
              <a:t>Instansen i body</a:t>
            </a:r>
          </a:p>
        </p:txBody>
      </p:sp>
    </p:spTree>
    <p:extLst>
      <p:ext uri="{BB962C8B-B14F-4D97-AF65-F5344CB8AC3E}">
        <p14:creationId xmlns:p14="http://schemas.microsoft.com/office/powerpoint/2010/main" val="313906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REST – Slette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Slette spesifikk instans av ressurs (med id)</a:t>
            </a:r>
          </a:p>
          <a:p>
            <a:r>
              <a:rPr lang="nb-NO" dirty="0" err="1"/>
              <a:t>Request</a:t>
            </a:r>
            <a:endParaRPr lang="nb-NO" dirty="0"/>
          </a:p>
          <a:p>
            <a:pPr lvl="1"/>
            <a:r>
              <a:rPr lang="nb-NO" dirty="0"/>
              <a:t>DELETE</a:t>
            </a:r>
          </a:p>
          <a:p>
            <a:pPr lvl="1"/>
            <a:r>
              <a:rPr lang="nb-NO" dirty="0"/>
              <a:t>Instanstypen og </a:t>
            </a:r>
            <a:r>
              <a:rPr lang="nb-NO" dirty="0" err="1"/>
              <a:t>instansid</a:t>
            </a:r>
            <a:r>
              <a:rPr lang="nb-NO" dirty="0"/>
              <a:t> i URL</a:t>
            </a:r>
          </a:p>
          <a:p>
            <a:pPr lvl="1"/>
            <a:r>
              <a:rPr lang="nb-NO" dirty="0"/>
              <a:t>Ingen body</a:t>
            </a:r>
          </a:p>
          <a:p>
            <a:pPr lvl="1"/>
            <a:r>
              <a:rPr lang="nb-NO" dirty="0"/>
              <a:t>Eksempel: DELETE til /brev/&lt;</a:t>
            </a:r>
            <a:r>
              <a:rPr lang="nb-NO" dirty="0" err="1"/>
              <a:t>brevid</a:t>
            </a:r>
            <a:r>
              <a:rPr lang="nb-NO" dirty="0"/>
              <a:t>&gt;</a:t>
            </a:r>
          </a:p>
          <a:p>
            <a:r>
              <a:rPr lang="nb-NO" dirty="0" err="1"/>
              <a:t>Response</a:t>
            </a:r>
            <a:endParaRPr lang="nb-NO" dirty="0"/>
          </a:p>
          <a:p>
            <a:pPr lvl="1"/>
            <a:r>
              <a:rPr lang="nb-NO" dirty="0"/>
              <a:t>Statuskode 204</a:t>
            </a:r>
          </a:p>
          <a:p>
            <a:pPr lvl="1"/>
            <a:r>
              <a:rPr lang="nb-NO" dirty="0"/>
              <a:t>Tom body</a:t>
            </a:r>
          </a:p>
        </p:txBody>
      </p:sp>
    </p:spTree>
    <p:extLst>
      <p:ext uri="{BB962C8B-B14F-4D97-AF65-F5344CB8AC3E}">
        <p14:creationId xmlns:p14="http://schemas.microsoft.com/office/powerpoint/2010/main" val="113006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REST – Endre (enkeltfelter)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Endre enkelt-felter på en spesifikk entitet</a:t>
            </a:r>
          </a:p>
          <a:p>
            <a:r>
              <a:rPr lang="nb-NO" dirty="0" err="1"/>
              <a:t>Request</a:t>
            </a:r>
            <a:endParaRPr lang="nb-NO" dirty="0"/>
          </a:p>
          <a:p>
            <a:pPr lvl="1"/>
            <a:r>
              <a:rPr lang="nb-NO" dirty="0"/>
              <a:t>PATCH</a:t>
            </a:r>
          </a:p>
          <a:p>
            <a:pPr lvl="1"/>
            <a:r>
              <a:rPr lang="nb-NO" dirty="0"/>
              <a:t>Instanstypen og </a:t>
            </a:r>
            <a:r>
              <a:rPr lang="nb-NO" dirty="0" err="1"/>
              <a:t>instansid</a:t>
            </a:r>
            <a:r>
              <a:rPr lang="nb-NO" dirty="0"/>
              <a:t> i URL</a:t>
            </a:r>
          </a:p>
          <a:p>
            <a:pPr lvl="1"/>
            <a:r>
              <a:rPr lang="nb-NO" dirty="0"/>
              <a:t>Body som spesifiserer hvilke felter som skal endres, og hvilken verdi de skal få</a:t>
            </a:r>
          </a:p>
          <a:p>
            <a:pPr lvl="2"/>
            <a:r>
              <a:rPr lang="nb-NO" dirty="0"/>
              <a:t>Utfordrende å nulle et felt (med vilje). Er feltet null i Kotlin fordi det skal nulles, eller fordi det ikke var med i body?.. Viktig med logikk i Kotlin som håndterer dette, f.eks. med et </a:t>
            </a:r>
            <a:r>
              <a:rPr lang="nb-NO" dirty="0" err="1"/>
              <a:t>harNyVerdiFor</a:t>
            </a:r>
            <a:r>
              <a:rPr lang="nb-NO" dirty="0"/>
              <a:t>&lt;feltnavn&gt;-flagg.</a:t>
            </a:r>
          </a:p>
          <a:p>
            <a:pPr lvl="1"/>
            <a:r>
              <a:rPr lang="nb-NO" dirty="0"/>
              <a:t>Eksempel: PATCH til /brev/&lt;</a:t>
            </a:r>
            <a:r>
              <a:rPr lang="nb-NO" dirty="0" err="1"/>
              <a:t>brevid</a:t>
            </a:r>
            <a:r>
              <a:rPr lang="nb-NO" dirty="0"/>
              <a:t>&gt; med endringsdata i body</a:t>
            </a:r>
          </a:p>
          <a:p>
            <a:r>
              <a:rPr lang="nb-NO" dirty="0" err="1"/>
              <a:t>Response</a:t>
            </a:r>
            <a:endParaRPr lang="nb-NO" dirty="0"/>
          </a:p>
          <a:p>
            <a:pPr lvl="1"/>
            <a:r>
              <a:rPr lang="nb-NO" dirty="0"/>
              <a:t>Statuskode 204 og ingen body</a:t>
            </a:r>
          </a:p>
          <a:p>
            <a:pPr lvl="1"/>
            <a:r>
              <a:rPr lang="nb-NO" dirty="0"/>
              <a:t>... eller statuskode 200 og oppdatert entitet i body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2606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1344</Words>
  <Application>Microsoft Macintosh PowerPoint</Application>
  <PresentationFormat>Widescreen</PresentationFormat>
  <Paragraphs>168</Paragraphs>
  <Slides>20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Office-tema</vt:lpstr>
      <vt:lpstr>API-workshop</vt:lpstr>
      <vt:lpstr>HTTP-APIer</vt:lpstr>
      <vt:lpstr>HTTP-protokollen</vt:lpstr>
      <vt:lpstr>REST</vt:lpstr>
      <vt:lpstr>REST</vt:lpstr>
      <vt:lpstr>REST – Opprette</vt:lpstr>
      <vt:lpstr>REST – Hente</vt:lpstr>
      <vt:lpstr>REST – Slette</vt:lpstr>
      <vt:lpstr>REST – Endre (enkeltfelter)</vt:lpstr>
      <vt:lpstr>REST – Endre (hele entiteten)</vt:lpstr>
      <vt:lpstr>REST RPC – Søke</vt:lpstr>
      <vt:lpstr>RPC</vt:lpstr>
      <vt:lpstr>Optimistisk låsing</vt:lpstr>
      <vt:lpstr>Optimistisk låsing</vt:lpstr>
      <vt:lpstr>Oppgitt en id som ikke finnes</vt:lpstr>
      <vt:lpstr>Krasj på server-siden</vt:lpstr>
      <vt:lpstr>API-workshop</vt:lpstr>
      <vt:lpstr>Arkitektur / minimere koblinger</vt:lpstr>
      <vt:lpstr>Arkitektur / minimere koblinger</vt:lpstr>
      <vt:lpstr>Arkitektur / cohesion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API-workshop</dc:title>
  <dc:creator>Rakvåg, Andre</dc:creator>
  <cp:lastModifiedBy>Rakvåg, Andre</cp:lastModifiedBy>
  <cp:revision>4</cp:revision>
  <dcterms:created xsi:type="dcterms:W3CDTF">2022-12-08T12:41:03Z</dcterms:created>
  <dcterms:modified xsi:type="dcterms:W3CDTF">2023-01-04T13:40:21Z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491420-1ae2-4120-89e6-e6f668f067e2_Enabled">
    <vt:lpwstr>true</vt:lpwstr>
  </property>
  <property fmtid="{D5CDD505-2E9C-101B-9397-08002B2CF9AE}" pid="3" name="MSIP_Label_d3491420-1ae2-4120-89e6-e6f668f067e2_SetDate">
    <vt:lpwstr>2022-12-08T13:01:12Z</vt:lpwstr>
  </property>
  <property fmtid="{D5CDD505-2E9C-101B-9397-08002B2CF9AE}" pid="4" name="MSIP_Label_d3491420-1ae2-4120-89e6-e6f668f067e2_Method">
    <vt:lpwstr>Standard</vt:lpwstr>
  </property>
  <property fmtid="{D5CDD505-2E9C-101B-9397-08002B2CF9AE}" pid="5" name="MSIP_Label_d3491420-1ae2-4120-89e6-e6f668f067e2_Name">
    <vt:lpwstr>d3491420-1ae2-4120-89e6-e6f668f067e2</vt:lpwstr>
  </property>
  <property fmtid="{D5CDD505-2E9C-101B-9397-08002B2CF9AE}" pid="6" name="MSIP_Label_d3491420-1ae2-4120-89e6-e6f668f067e2_SiteId">
    <vt:lpwstr>62366534-1ec3-4962-8869-9b5535279d0b</vt:lpwstr>
  </property>
  <property fmtid="{D5CDD505-2E9C-101B-9397-08002B2CF9AE}" pid="7" name="MSIP_Label_d3491420-1ae2-4120-89e6-e6f668f067e2_ActionId">
    <vt:lpwstr>5f9072b9-bcf0-47fb-91d1-56d09f9ee7fa</vt:lpwstr>
  </property>
  <property fmtid="{D5CDD505-2E9C-101B-9397-08002B2CF9AE}" pid="8" name="MSIP_Label_d3491420-1ae2-4120-89e6-e6f668f067e2_ContentBits">
    <vt:lpwstr>0</vt:lpwstr>
  </property>
</Properties>
</file>