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62" r:id="rId4"/>
    <p:sldId id="279" r:id="rId5"/>
    <p:sldId id="280" r:id="rId6"/>
    <p:sldId id="281" r:id="rId7"/>
    <p:sldId id="264" r:id="rId8"/>
    <p:sldId id="267" r:id="rId9"/>
    <p:sldId id="266" r:id="rId10"/>
    <p:sldId id="263" r:id="rId11"/>
    <p:sldId id="273" r:id="rId12"/>
    <p:sldId id="265" r:id="rId13"/>
    <p:sldId id="268" r:id="rId14"/>
    <p:sldId id="274" r:id="rId15"/>
    <p:sldId id="286" r:id="rId16"/>
    <p:sldId id="270" r:id="rId17"/>
    <p:sldId id="271" r:id="rId18"/>
    <p:sldId id="282" r:id="rId19"/>
    <p:sldId id="283" r:id="rId20"/>
    <p:sldId id="284" r:id="rId21"/>
    <p:sldId id="285" r:id="rId22"/>
    <p:sldId id="26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64121" autoAdjust="0"/>
  </p:normalViewPr>
  <p:slideViewPr>
    <p:cSldViewPr snapToGrid="0" snapToObjects="1" showGuides="1">
      <p:cViewPr>
        <p:scale>
          <a:sx n="75" d="100"/>
          <a:sy n="75" d="100"/>
        </p:scale>
        <p:origin x="-1206" y="-72"/>
      </p:cViewPr>
      <p:guideLst>
        <p:guide orient="horz" pos="2160"/>
        <p:guide pos="29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71A6D8-70CA-E04D-B5D9-7A1309D8A06E}" type="datetimeFigureOut">
              <a:rPr lang="en-US" smtClean="0"/>
              <a:t>9/12/2013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F80D7-4296-8448-BDDD-A65A2A36FD67}" type="slidenum">
              <a:rPr lang="en-US" smtClean="0"/>
              <a:t>‹#›</a:t>
            </a:fld>
            <a:endParaRPr lang="en-US"/>
          </a:p>
        </p:txBody>
      </p:sp>
    </p:spTree>
    <p:extLst>
      <p:ext uri="{BB962C8B-B14F-4D97-AF65-F5344CB8AC3E}">
        <p14:creationId xmlns:p14="http://schemas.microsoft.com/office/powerpoint/2010/main" val="3320103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F0C78-ECFF-2140-9A0B-C235EA9E7BED}" type="datetimeFigureOut">
              <a:rPr lang="en-US" smtClean="0"/>
              <a:t>9/12/2013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32C0D0-662C-4A4D-AC0A-C558CEF0B9C9}" type="slidenum">
              <a:rPr lang="en-US" smtClean="0"/>
              <a:t>‹#›</a:t>
            </a:fld>
            <a:endParaRPr lang="en-US"/>
          </a:p>
        </p:txBody>
      </p:sp>
    </p:spTree>
    <p:extLst>
      <p:ext uri="{BB962C8B-B14F-4D97-AF65-F5344CB8AC3E}">
        <p14:creationId xmlns:p14="http://schemas.microsoft.com/office/powerpoint/2010/main" val="13319393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grails.org/doc/latest/guide/single.html#GORM" TargetMode="External"/><Relationship Id="rId3" Type="http://schemas.openxmlformats.org/officeDocument/2006/relationships/hyperlink" Target="http://static.springsource.org/spring/docs/3.0.x/javadoc-api/org/springframework/web/servlet/DispatcherServlet.html" TargetMode="External"/><Relationship Id="rId7" Type="http://schemas.openxmlformats.org/officeDocument/2006/relationships/hyperlink" Target="http://static.springsource.org/spring/docs/3.0.x/javadoc-api/org/springframework/context/ApplicationContext.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grails.org/doc/latest/guide/single.html#dataBinding" TargetMode="External"/><Relationship Id="rId5" Type="http://schemas.openxmlformats.org/officeDocument/2006/relationships/hyperlink" Target="http://grails.org/doc/latest/guide/single.html#validation" TargetMode="External"/><Relationship Id="rId4" Type="http://schemas.openxmlformats.org/officeDocument/2006/relationships/hyperlink" Target="http://grails.org/doc/latest/guide/single.html#controllers"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Ruby_(programming_language)" TargetMode="External"/><Relationship Id="rId13" Type="http://schemas.openxmlformats.org/officeDocument/2006/relationships/hyperlink" Target="http://en.wikipedia.org/wiki/Bytecode" TargetMode="External"/><Relationship Id="rId18" Type="http://schemas.openxmlformats.org/officeDocument/2006/relationships/hyperlink" Target="http://en.wikipedia.org/wiki/Type_inference" TargetMode="External"/><Relationship Id="rId3" Type="http://schemas.openxmlformats.org/officeDocument/2006/relationships/hyperlink" Target="http://en.wikipedia.org/wiki/Object-oriented_programming" TargetMode="External"/><Relationship Id="rId21" Type="http://schemas.openxmlformats.org/officeDocument/2006/relationships/hyperlink" Target="http://en.wikipedia.org/wiki/VMware" TargetMode="External"/><Relationship Id="rId7" Type="http://schemas.openxmlformats.org/officeDocument/2006/relationships/hyperlink" Target="http://en.wikipedia.org/wiki/Python_(programming_language)" TargetMode="External"/><Relationship Id="rId12" Type="http://schemas.openxmlformats.org/officeDocument/2006/relationships/hyperlink" Target="http://en.wikipedia.org/wiki/Java_Virtual_Machine" TargetMode="External"/><Relationship Id="rId17" Type="http://schemas.openxmlformats.org/officeDocument/2006/relationships/hyperlink" Target="http://en.wikipedia.org/wiki/Static_typing" TargetMode="External"/><Relationship Id="rId2" Type="http://schemas.openxmlformats.org/officeDocument/2006/relationships/slide" Target="../slides/slide8.xml"/><Relationship Id="rId16" Type="http://schemas.openxmlformats.org/officeDocument/2006/relationships/hyperlink" Target="http://en.wikipedia.org/wiki/Groovy_(programming_language)#cite_note-1" TargetMode="External"/><Relationship Id="rId20" Type="http://schemas.openxmlformats.org/officeDocument/2006/relationships/hyperlink" Target="http://en.wikipedia.org/wiki/Groovy_(programming_language)#cite_note-3" TargetMode="External"/><Relationship Id="rId1" Type="http://schemas.openxmlformats.org/officeDocument/2006/relationships/notesMaster" Target="../notesMasters/notesMaster1.xml"/><Relationship Id="rId6" Type="http://schemas.openxmlformats.org/officeDocument/2006/relationships/hyperlink" Target="http://en.wikipedia.org/wiki/Dynamic_programming_language" TargetMode="External"/><Relationship Id="rId11" Type="http://schemas.openxmlformats.org/officeDocument/2006/relationships/hyperlink" Target="http://en.wikipedia.org/wiki/Scripting_language" TargetMode="External"/><Relationship Id="rId5" Type="http://schemas.openxmlformats.org/officeDocument/2006/relationships/hyperlink" Target="http://en.wikipedia.org/wiki/Java_platform" TargetMode="External"/><Relationship Id="rId15" Type="http://schemas.openxmlformats.org/officeDocument/2006/relationships/hyperlink" Target="http://en.wikipedia.org/wiki/Curly_bracket_programming_language" TargetMode="External"/><Relationship Id="rId10" Type="http://schemas.openxmlformats.org/officeDocument/2006/relationships/hyperlink" Target="http://en.wikipedia.org/wiki/Smalltalk" TargetMode="External"/><Relationship Id="rId19" Type="http://schemas.openxmlformats.org/officeDocument/2006/relationships/hyperlink" Target="http://en.wikipedia.org/wiki/Groovy_(programming_language)#cite_note-2" TargetMode="External"/><Relationship Id="rId4" Type="http://schemas.openxmlformats.org/officeDocument/2006/relationships/hyperlink" Target="http://en.wikipedia.org/wiki/Programming_language" TargetMode="External"/><Relationship Id="rId9" Type="http://schemas.openxmlformats.org/officeDocument/2006/relationships/hyperlink" Target="http://en.wikipedia.org/wiki/Perl" TargetMode="External"/><Relationship Id="rId14" Type="http://schemas.openxmlformats.org/officeDocument/2006/relationships/hyperlink" Target="http://en.wikipedia.org/wiki/Library_(computer_science)" TargetMode="External"/><Relationship Id="rId22" Type="http://schemas.openxmlformats.org/officeDocument/2006/relationships/hyperlink" Target="http://en.wikipedia.org/wiki/SpringSourc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pringframework.org/"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www.opensymphony.com/sitemesh" TargetMode="External"/><Relationship Id="rId4" Type="http://schemas.openxmlformats.org/officeDocument/2006/relationships/hyperlink" Target="http://www.hibernat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smtClean="0"/>
              <a:t>Kansje</a:t>
            </a:r>
            <a:r>
              <a:rPr lang="nb-NO" baseline="0" dirty="0" smtClean="0"/>
              <a:t> også noe om timeplan</a:t>
            </a:r>
          </a:p>
          <a:p>
            <a:endParaRPr lang="nb-NO" baseline="0" dirty="0" smtClean="0"/>
          </a:p>
          <a:p>
            <a:r>
              <a:rPr lang="nb-NO" baseline="0" dirty="0" smtClean="0"/>
              <a:t>Workshop med parprogrammering, still spørsmål!</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2</a:t>
            </a:fld>
            <a:endParaRPr lang="en-US"/>
          </a:p>
        </p:txBody>
      </p:sp>
    </p:spTree>
    <p:extLst>
      <p:ext uri="{BB962C8B-B14F-4D97-AF65-F5344CB8AC3E}">
        <p14:creationId xmlns:p14="http://schemas.microsoft.com/office/powerpoint/2010/main" val="3614396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Bygger</a:t>
            </a:r>
            <a:r>
              <a:rPr lang="nb-NO" baseline="0" dirty="0" smtClean="0"/>
              <a:t> på </a:t>
            </a:r>
            <a:r>
              <a:rPr lang="nb-NO" baseline="0" dirty="0" err="1" smtClean="0"/>
              <a:t>mvc</a:t>
            </a:r>
            <a:r>
              <a:rPr lang="nb-NO" baseline="0" dirty="0" smtClean="0"/>
              <a:t> </a:t>
            </a:r>
            <a:r>
              <a:rPr lang="nb-NO" baseline="0" dirty="0" err="1" smtClean="0"/>
              <a:t>pattern</a:t>
            </a:r>
            <a:endParaRPr lang="nb-NO" baseline="0" dirty="0" smtClean="0"/>
          </a:p>
          <a:p>
            <a:endParaRPr lang="nb-NO" baseline="0" dirty="0" smtClean="0"/>
          </a:p>
          <a:p>
            <a:r>
              <a:rPr lang="nb-NO" baseline="0" dirty="0" err="1" smtClean="0"/>
              <a:t>Todo</a:t>
            </a:r>
            <a:r>
              <a:rPr lang="nb-NO" baseline="0" dirty="0" smtClean="0"/>
              <a:t>: eksempler</a:t>
            </a:r>
          </a:p>
          <a:p>
            <a:endParaRPr lang="nb-NO" baseline="0" dirty="0" smtClean="0"/>
          </a:p>
          <a:p>
            <a:r>
              <a:rPr lang="nb-NO" baseline="0" dirty="0" smtClean="0"/>
              <a:t>domeneklasser definerer modellen (</a:t>
            </a:r>
            <a:r>
              <a:rPr lang="nb-NO" baseline="0" dirty="0" err="1" smtClean="0"/>
              <a:t>transients</a:t>
            </a:r>
            <a:r>
              <a:rPr lang="nb-NO" baseline="0" dirty="0" smtClean="0"/>
              <a:t>)</a:t>
            </a:r>
          </a:p>
          <a:p>
            <a:r>
              <a:rPr lang="nb-NO" baseline="0" dirty="0" smtClean="0"/>
              <a:t>	persistering</a:t>
            </a:r>
          </a:p>
          <a:p>
            <a:r>
              <a:rPr lang="nb-NO" baseline="0" dirty="0"/>
              <a:t>	</a:t>
            </a:r>
            <a:r>
              <a:rPr lang="nb-NO" baseline="0" dirty="0" err="1" smtClean="0"/>
              <a:t>constraints</a:t>
            </a:r>
            <a:endParaRPr lang="nb-NO" baseline="0" dirty="0" smtClean="0"/>
          </a:p>
          <a:p>
            <a:r>
              <a:rPr lang="nb-NO" baseline="0" dirty="0" smtClean="0"/>
              <a:t>	relasjoner</a:t>
            </a:r>
          </a:p>
          <a:p>
            <a:r>
              <a:rPr lang="nb-NO" baseline="0" dirty="0" smtClean="0"/>
              <a:t>	GORM</a:t>
            </a:r>
          </a:p>
          <a:p>
            <a:endParaRPr lang="nb-NO" baseline="0" dirty="0" smtClean="0"/>
          </a:p>
          <a:p>
            <a:r>
              <a:rPr lang="nb-NO" baseline="0" dirty="0" err="1" smtClean="0"/>
              <a:t>controllers</a:t>
            </a:r>
            <a:endParaRPr lang="nb-NO" baseline="0" dirty="0" smtClean="0"/>
          </a:p>
          <a:p>
            <a:r>
              <a:rPr lang="nb-NO" baseline="0" dirty="0" smtClean="0"/>
              <a:t>	håndterer </a:t>
            </a:r>
            <a:r>
              <a:rPr lang="nb-NO" baseline="0" dirty="0" err="1" smtClean="0"/>
              <a:t>requestene</a:t>
            </a:r>
            <a:endParaRPr lang="nb-NO" baseline="0" dirty="0" smtClean="0"/>
          </a:p>
          <a:p>
            <a:endParaRPr lang="nb-NO" baseline="0" dirty="0" smtClean="0"/>
          </a:p>
          <a:p>
            <a:r>
              <a:rPr lang="nb-NO" baseline="0" dirty="0" err="1" smtClean="0"/>
              <a:t>View</a:t>
            </a:r>
            <a:endParaRPr lang="nb-NO" baseline="0" dirty="0" smtClean="0"/>
          </a:p>
          <a:p>
            <a:r>
              <a:rPr lang="nb-NO" baseline="0" dirty="0" smtClean="0"/>
              <a:t>	</a:t>
            </a:r>
            <a:r>
              <a:rPr lang="nb-NO" baseline="0" dirty="0" err="1" smtClean="0"/>
              <a:t>gsp</a:t>
            </a:r>
            <a:r>
              <a:rPr lang="nb-NO" baseline="0" dirty="0" smtClean="0"/>
              <a:t>/</a:t>
            </a:r>
            <a:r>
              <a:rPr lang="nb-NO" baseline="0" dirty="0" err="1" smtClean="0"/>
              <a:t>jsp</a:t>
            </a:r>
            <a:endParaRPr lang="nb-NO" baseline="0" dirty="0" smtClean="0"/>
          </a:p>
          <a:p>
            <a:r>
              <a:rPr lang="nb-NO" baseline="0" dirty="0" smtClean="0"/>
              <a:t>	</a:t>
            </a:r>
            <a:r>
              <a:rPr lang="nb-NO" baseline="0" dirty="0" err="1" smtClean="0"/>
              <a:t>javascript</a:t>
            </a:r>
            <a:endParaRPr lang="nb-NO" baseline="0" dirty="0" smtClean="0"/>
          </a:p>
          <a:p>
            <a:r>
              <a:rPr lang="nb-NO" baseline="0" dirty="0" smtClean="0"/>
              <a:t>	</a:t>
            </a:r>
            <a:r>
              <a:rPr lang="nb-NO" baseline="0" dirty="0" err="1" smtClean="0"/>
              <a:t>taglibs</a:t>
            </a:r>
            <a:endParaRPr lang="nb-NO" baseline="0" dirty="0" smtClean="0"/>
          </a:p>
          <a:p>
            <a:endParaRPr lang="nb-NO" baseline="0" dirty="0" smtClean="0"/>
          </a:p>
        </p:txBody>
      </p:sp>
      <p:sp>
        <p:nvSpPr>
          <p:cNvPr id="4" name="Plassholder for lysbildenummer 3"/>
          <p:cNvSpPr>
            <a:spLocks noGrp="1"/>
          </p:cNvSpPr>
          <p:nvPr>
            <p:ph type="sldNum" sz="quarter" idx="10"/>
          </p:nvPr>
        </p:nvSpPr>
        <p:spPr/>
        <p:txBody>
          <a:bodyPr/>
          <a:lstStyle/>
          <a:p>
            <a:fld id="{7132C0D0-662C-4A4D-AC0A-C558CEF0B9C9}" type="slidenum">
              <a:rPr lang="en-US" smtClean="0"/>
              <a:t>11</a:t>
            </a:fld>
            <a:endParaRPr lang="en-US"/>
          </a:p>
        </p:txBody>
      </p:sp>
    </p:spTree>
    <p:extLst>
      <p:ext uri="{BB962C8B-B14F-4D97-AF65-F5344CB8AC3E}">
        <p14:creationId xmlns:p14="http://schemas.microsoft.com/office/powerpoint/2010/main" val="556894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smtClean="0"/>
              <a:t>Kansje</a:t>
            </a:r>
            <a:r>
              <a:rPr lang="nb-NO" dirty="0" smtClean="0"/>
              <a:t> bruke som del av oppgaven,</a:t>
            </a:r>
            <a:r>
              <a:rPr lang="nb-NO" baseline="0" dirty="0" smtClean="0"/>
              <a:t> ellers plassere i introen</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12</a:t>
            </a:fld>
            <a:endParaRPr lang="en-US"/>
          </a:p>
        </p:txBody>
      </p:sp>
    </p:spTree>
    <p:extLst>
      <p:ext uri="{BB962C8B-B14F-4D97-AF65-F5344CB8AC3E}">
        <p14:creationId xmlns:p14="http://schemas.microsoft.com/office/powerpoint/2010/main" val="4077252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smtClean="0"/>
              <a:t>Kansje</a:t>
            </a:r>
            <a:r>
              <a:rPr lang="nb-NO" dirty="0" smtClean="0"/>
              <a:t> spare til senere?</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13</a:t>
            </a:fld>
            <a:endParaRPr lang="en-US"/>
          </a:p>
        </p:txBody>
      </p:sp>
    </p:spTree>
    <p:extLst>
      <p:ext uri="{BB962C8B-B14F-4D97-AF65-F5344CB8AC3E}">
        <p14:creationId xmlns:p14="http://schemas.microsoft.com/office/powerpoint/2010/main" val="2956527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Passe sted å ta en pause?</a:t>
            </a:r>
          </a:p>
          <a:p>
            <a:endParaRPr lang="nb-NO" dirty="0" smtClean="0"/>
          </a:p>
          <a:p>
            <a:r>
              <a:rPr lang="nb-NO" dirty="0" smtClean="0"/>
              <a:t>Spørsmål</a:t>
            </a:r>
            <a:r>
              <a:rPr lang="nb-NO" baseline="0" dirty="0" smtClean="0"/>
              <a:t> 1: hva betyr </a:t>
            </a:r>
            <a:r>
              <a:rPr lang="nb-NO" sz="1200" b="0" i="0" u="none" strike="noStrike" kern="1200" dirty="0" smtClean="0">
                <a:solidFill>
                  <a:schemeClr val="tx1"/>
                </a:solidFill>
                <a:effectLst/>
                <a:latin typeface="+mn-lt"/>
                <a:ea typeface="+mn-ea"/>
                <a:cs typeface="+mn-cs"/>
              </a:rPr>
              <a:t>i18n?</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14</a:t>
            </a:fld>
            <a:endParaRPr lang="en-US"/>
          </a:p>
        </p:txBody>
      </p:sp>
    </p:spTree>
    <p:extLst>
      <p:ext uri="{BB962C8B-B14F-4D97-AF65-F5344CB8AC3E}">
        <p14:creationId xmlns:p14="http://schemas.microsoft.com/office/powerpoint/2010/main" val="89693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Legge</a:t>
            </a:r>
            <a:r>
              <a:rPr lang="nb-NO" baseline="0" dirty="0" smtClean="0"/>
              <a:t> til mer detaljer her</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pPr/>
              <a:t>15</a:t>
            </a:fld>
            <a:endParaRPr lang="en-US"/>
          </a:p>
        </p:txBody>
      </p:sp>
    </p:spTree>
    <p:extLst>
      <p:ext uri="{BB962C8B-B14F-4D97-AF65-F5344CB8AC3E}">
        <p14:creationId xmlns:p14="http://schemas.microsoft.com/office/powerpoint/2010/main" val="1213048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smtClean="0"/>
          </a:p>
          <a:p>
            <a:r>
              <a:rPr lang="nb-NO" dirty="0" smtClean="0"/>
              <a:t>Grails</a:t>
            </a:r>
            <a:r>
              <a:rPr lang="nb-NO" baseline="0" dirty="0" smtClean="0"/>
              <a:t> er en kamuflert spring </a:t>
            </a:r>
            <a:r>
              <a:rPr lang="nb-NO" baseline="0" dirty="0" err="1" smtClean="0"/>
              <a:t>mvc</a:t>
            </a:r>
            <a:r>
              <a:rPr lang="nb-NO" baseline="0" dirty="0" smtClean="0"/>
              <a:t> applikasjon</a:t>
            </a:r>
          </a:p>
          <a:p>
            <a:endParaRPr lang="nb-NO" baseline="0" dirty="0" smtClean="0"/>
          </a:p>
          <a:p>
            <a:r>
              <a:rPr lang="en-US" dirty="0" smtClean="0"/>
              <a:t>Grails leverages Spring MVC in the following areas: </a:t>
            </a:r>
          </a:p>
          <a:p>
            <a:r>
              <a:rPr lang="en-US" dirty="0" smtClean="0"/>
              <a:t>	Basic controller logic - Grails subclasses Spring's </a:t>
            </a:r>
            <a:r>
              <a:rPr lang="en-US" dirty="0" err="1" smtClean="0">
                <a:hlinkClick r:id="rId3"/>
              </a:rPr>
              <a:t>DispatcherServlet</a:t>
            </a:r>
            <a:r>
              <a:rPr lang="en-US" dirty="0" smtClean="0"/>
              <a:t> and uses it to delegate to Grails </a:t>
            </a:r>
            <a:r>
              <a:rPr lang="en-US" dirty="0" smtClean="0">
                <a:hlinkClick r:id="rId4"/>
              </a:rPr>
              <a:t>controllers</a:t>
            </a:r>
            <a:endParaRPr lang="en-US" dirty="0" smtClean="0"/>
          </a:p>
          <a:p>
            <a:r>
              <a:rPr lang="en-US" dirty="0" smtClean="0"/>
              <a:t>	Data Binding and Validation - Grails' </a:t>
            </a:r>
            <a:r>
              <a:rPr lang="en-US" dirty="0" smtClean="0">
                <a:hlinkClick r:id="rId5"/>
              </a:rPr>
              <a:t>validation</a:t>
            </a:r>
            <a:r>
              <a:rPr lang="en-US" dirty="0" smtClean="0"/>
              <a:t> and </a:t>
            </a:r>
            <a:r>
              <a:rPr lang="en-US" dirty="0" smtClean="0">
                <a:hlinkClick r:id="rId6"/>
              </a:rPr>
              <a:t>data binding</a:t>
            </a:r>
            <a:r>
              <a:rPr lang="en-US" dirty="0" smtClean="0"/>
              <a:t> capabilities are built on those provided by Spring</a:t>
            </a:r>
          </a:p>
          <a:p>
            <a:r>
              <a:rPr lang="en-US" dirty="0" smtClean="0"/>
              <a:t>	Runtime configuration - Grails' entire runtime convention based system is wired together by a Spring </a:t>
            </a:r>
            <a:r>
              <a:rPr lang="en-US" dirty="0" err="1" smtClean="0">
                <a:hlinkClick r:id="rId7"/>
              </a:rPr>
              <a:t>ApplicationContext</a:t>
            </a:r>
            <a:endParaRPr lang="en-US" dirty="0" smtClean="0"/>
          </a:p>
          <a:p>
            <a:r>
              <a:rPr lang="en-US" dirty="0" smtClean="0"/>
              <a:t>	Transactions - Grails uses Spring's transaction management in </a:t>
            </a:r>
            <a:r>
              <a:rPr lang="en-US" dirty="0" smtClean="0">
                <a:hlinkClick r:id="rId8"/>
              </a:rPr>
              <a:t>GORM</a:t>
            </a:r>
            <a:endParaRPr lang="en-US" dirty="0" smtClean="0"/>
          </a:p>
          <a:p>
            <a:endParaRPr lang="nb-NO" dirty="0" smtClean="0"/>
          </a:p>
          <a:p>
            <a:endParaRPr lang="nb-NO" dirty="0" smtClean="0"/>
          </a:p>
          <a:p>
            <a:endParaRPr lang="nb-NO" dirty="0" smtClean="0"/>
          </a:p>
          <a:p>
            <a:r>
              <a:rPr lang="nb-NO" dirty="0" smtClean="0"/>
              <a:t>Testing</a:t>
            </a:r>
          </a:p>
          <a:p>
            <a:r>
              <a:rPr lang="nb-NO" dirty="0" smtClean="0"/>
              <a:t>	unit</a:t>
            </a:r>
          </a:p>
          <a:p>
            <a:r>
              <a:rPr lang="nb-NO" dirty="0" smtClean="0"/>
              <a:t>	</a:t>
            </a:r>
            <a:r>
              <a:rPr lang="nb-NO" dirty="0" err="1" smtClean="0"/>
              <a:t>integration</a:t>
            </a:r>
            <a:endParaRPr lang="nb-NO" dirty="0" smtClean="0"/>
          </a:p>
          <a:p>
            <a:r>
              <a:rPr lang="nb-NO" dirty="0" smtClean="0"/>
              <a:t>	</a:t>
            </a:r>
            <a:r>
              <a:rPr lang="nb-NO" dirty="0" err="1" smtClean="0"/>
              <a:t>mocking</a:t>
            </a:r>
            <a:endParaRPr lang="nb-NO" dirty="0" smtClean="0"/>
          </a:p>
          <a:p>
            <a:endParaRPr lang="nb-NO" dirty="0" smtClean="0"/>
          </a:p>
          <a:p>
            <a:r>
              <a:rPr lang="nb-NO" dirty="0" err="1" smtClean="0"/>
              <a:t>Internationalisation</a:t>
            </a:r>
            <a:endParaRPr lang="nb-NO" dirty="0" smtClean="0"/>
          </a:p>
          <a:p>
            <a:r>
              <a:rPr lang="nb-NO" dirty="0" smtClean="0"/>
              <a:t>	Spring </a:t>
            </a:r>
            <a:r>
              <a:rPr lang="nb-NO" dirty="0" err="1" smtClean="0"/>
              <a:t>mvc</a:t>
            </a:r>
            <a:r>
              <a:rPr lang="nb-NO" dirty="0" smtClean="0"/>
              <a:t> </a:t>
            </a:r>
            <a:r>
              <a:rPr lang="nb-NO" dirty="0" err="1" smtClean="0"/>
              <a:t>internationalisation</a:t>
            </a:r>
            <a:endParaRPr lang="nb-NO" dirty="0" smtClean="0"/>
          </a:p>
          <a:p>
            <a:r>
              <a:rPr lang="nb-NO" dirty="0" smtClean="0"/>
              <a:t>	</a:t>
            </a:r>
            <a:r>
              <a:rPr lang="en-US" dirty="0" smtClean="0"/>
              <a:t>By default the user locale is detected from the incoming Accept-Language header. However, you can provide users the capability to switch locales by simply passing a parameter called </a:t>
            </a:r>
            <a:r>
              <a:rPr lang="en-US" dirty="0" err="1" smtClean="0"/>
              <a:t>lang</a:t>
            </a:r>
            <a:r>
              <a:rPr lang="en-US" dirty="0" smtClean="0"/>
              <a:t> to Grails as a request parameter:</a:t>
            </a:r>
          </a:p>
          <a:p>
            <a:endParaRPr lang="en-US" dirty="0" smtClean="0"/>
          </a:p>
          <a:p>
            <a:endParaRPr lang="nb-NO" dirty="0" smtClean="0"/>
          </a:p>
        </p:txBody>
      </p:sp>
      <p:sp>
        <p:nvSpPr>
          <p:cNvPr id="4" name="Plassholder for lysbildenummer 3"/>
          <p:cNvSpPr>
            <a:spLocks noGrp="1"/>
          </p:cNvSpPr>
          <p:nvPr>
            <p:ph type="sldNum" sz="quarter" idx="10"/>
          </p:nvPr>
        </p:nvSpPr>
        <p:spPr/>
        <p:txBody>
          <a:bodyPr/>
          <a:lstStyle/>
          <a:p>
            <a:fld id="{7132C0D0-662C-4A4D-AC0A-C558CEF0B9C9}" type="slidenum">
              <a:rPr lang="en-US" smtClean="0"/>
              <a:t>16</a:t>
            </a:fld>
            <a:endParaRPr lang="en-US"/>
          </a:p>
        </p:txBody>
      </p:sp>
    </p:spTree>
    <p:extLst>
      <p:ext uri="{BB962C8B-B14F-4D97-AF65-F5344CB8AC3E}">
        <p14:creationId xmlns:p14="http://schemas.microsoft.com/office/powerpoint/2010/main" val="106491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På</a:t>
            </a:r>
            <a:r>
              <a:rPr lang="nb-NO" baseline="0" dirty="0" smtClean="0"/>
              <a:t> tide med lunsj?</a:t>
            </a:r>
          </a:p>
          <a:p>
            <a:endParaRPr lang="nb-NO" baseline="0" dirty="0" smtClean="0"/>
          </a:p>
          <a:p>
            <a:r>
              <a:rPr lang="nb-NO" baseline="0" dirty="0" smtClean="0"/>
              <a:t>Hva pokker for var det for et spørsmål vi tenkte på med «el»? Java el? </a:t>
            </a:r>
            <a:r>
              <a:rPr lang="nb-NO" baseline="0" dirty="0" err="1" smtClean="0"/>
              <a:t>Gpath</a:t>
            </a:r>
            <a:r>
              <a:rPr lang="nb-NO" baseline="0" dirty="0" smtClean="0"/>
              <a:t>?</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17</a:t>
            </a:fld>
            <a:endParaRPr lang="en-US"/>
          </a:p>
        </p:txBody>
      </p:sp>
    </p:spTree>
    <p:extLst>
      <p:ext uri="{BB962C8B-B14F-4D97-AF65-F5344CB8AC3E}">
        <p14:creationId xmlns:p14="http://schemas.microsoft.com/office/powerpoint/2010/main" val="3942888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Legge</a:t>
            </a:r>
            <a:r>
              <a:rPr lang="nb-NO" baseline="0" dirty="0" smtClean="0"/>
              <a:t> til detaljer</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pPr/>
              <a:t>18</a:t>
            </a:fld>
            <a:endParaRPr lang="en-US"/>
          </a:p>
        </p:txBody>
      </p:sp>
    </p:spTree>
    <p:extLst>
      <p:ext uri="{BB962C8B-B14F-4D97-AF65-F5344CB8AC3E}">
        <p14:creationId xmlns:p14="http://schemas.microsoft.com/office/powerpoint/2010/main" val="3799988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Detaljer</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pPr/>
              <a:t>19</a:t>
            </a:fld>
            <a:endParaRPr lang="en-US"/>
          </a:p>
        </p:txBody>
      </p:sp>
    </p:spTree>
    <p:extLst>
      <p:ext uri="{BB962C8B-B14F-4D97-AF65-F5344CB8AC3E}">
        <p14:creationId xmlns:p14="http://schemas.microsoft.com/office/powerpoint/2010/main" val="1961442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Detaljer</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pPr/>
              <a:t>20</a:t>
            </a:fld>
            <a:endParaRPr lang="en-US"/>
          </a:p>
        </p:txBody>
      </p:sp>
    </p:spTree>
    <p:extLst>
      <p:ext uri="{BB962C8B-B14F-4D97-AF65-F5344CB8AC3E}">
        <p14:creationId xmlns:p14="http://schemas.microsoft.com/office/powerpoint/2010/main" val="196144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Vi sjekker at alle</a:t>
            </a:r>
            <a:r>
              <a:rPr lang="nb-NO" baseline="0" dirty="0" smtClean="0"/>
              <a:t> har det de skal, </a:t>
            </a:r>
            <a:r>
              <a:rPr lang="nb-NO" baseline="0" dirty="0" err="1" smtClean="0"/>
              <a:t>kansje</a:t>
            </a:r>
            <a:r>
              <a:rPr lang="nb-NO" baseline="0" dirty="0" smtClean="0"/>
              <a:t> legge til et skjermbilde eller to</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3</a:t>
            </a:fld>
            <a:endParaRPr lang="en-US"/>
          </a:p>
        </p:txBody>
      </p:sp>
    </p:spTree>
    <p:extLst>
      <p:ext uri="{BB962C8B-B14F-4D97-AF65-F5344CB8AC3E}">
        <p14:creationId xmlns:p14="http://schemas.microsoft.com/office/powerpoint/2010/main" val="1577603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Detaljer</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pPr/>
              <a:t>21</a:t>
            </a:fld>
            <a:endParaRPr lang="en-US"/>
          </a:p>
        </p:txBody>
      </p:sp>
    </p:spTree>
    <p:extLst>
      <p:ext uri="{BB962C8B-B14F-4D97-AF65-F5344CB8AC3E}">
        <p14:creationId xmlns:p14="http://schemas.microsoft.com/office/powerpoint/2010/main" val="196144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Vi sjekker at alle</a:t>
            </a:r>
            <a:r>
              <a:rPr lang="nb-NO" baseline="0" dirty="0" smtClean="0"/>
              <a:t> har det de skal, </a:t>
            </a:r>
            <a:r>
              <a:rPr lang="nb-NO" baseline="0" dirty="0" err="1" smtClean="0"/>
              <a:t>kansje</a:t>
            </a:r>
            <a:r>
              <a:rPr lang="nb-NO" baseline="0" dirty="0" smtClean="0"/>
              <a:t> legge til et skjermbilde eller to</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4</a:t>
            </a:fld>
            <a:endParaRPr lang="en-US"/>
          </a:p>
        </p:txBody>
      </p:sp>
    </p:spTree>
    <p:extLst>
      <p:ext uri="{BB962C8B-B14F-4D97-AF65-F5344CB8AC3E}">
        <p14:creationId xmlns:p14="http://schemas.microsoft.com/office/powerpoint/2010/main" val="1577603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Vi sjekker at alle</a:t>
            </a:r>
            <a:r>
              <a:rPr lang="nb-NO" baseline="0" dirty="0" smtClean="0"/>
              <a:t> har det de skal, </a:t>
            </a:r>
            <a:r>
              <a:rPr lang="nb-NO" baseline="0" dirty="0" err="1" smtClean="0"/>
              <a:t>kansje</a:t>
            </a:r>
            <a:r>
              <a:rPr lang="nb-NO" baseline="0" dirty="0" smtClean="0"/>
              <a:t> legge til et skjermbilde eller to</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5</a:t>
            </a:fld>
            <a:endParaRPr lang="en-US"/>
          </a:p>
        </p:txBody>
      </p:sp>
    </p:spTree>
    <p:extLst>
      <p:ext uri="{BB962C8B-B14F-4D97-AF65-F5344CB8AC3E}">
        <p14:creationId xmlns:p14="http://schemas.microsoft.com/office/powerpoint/2010/main" val="157760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Vi sjekker at alle</a:t>
            </a:r>
            <a:r>
              <a:rPr lang="nb-NO" baseline="0" dirty="0" smtClean="0"/>
              <a:t> har det de skal, </a:t>
            </a:r>
            <a:r>
              <a:rPr lang="nb-NO" baseline="0" dirty="0" err="1" smtClean="0"/>
              <a:t>kansje</a:t>
            </a:r>
            <a:r>
              <a:rPr lang="nb-NO" baseline="0" dirty="0" smtClean="0"/>
              <a:t> legge til et skjermbilde eller to</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6</a:t>
            </a:fld>
            <a:endParaRPr lang="en-US"/>
          </a:p>
        </p:txBody>
      </p:sp>
    </p:spTree>
    <p:extLst>
      <p:ext uri="{BB962C8B-B14F-4D97-AF65-F5344CB8AC3E}">
        <p14:creationId xmlns:p14="http://schemas.microsoft.com/office/powerpoint/2010/main" val="1577603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Skal vi kjøre demo eller bar</a:t>
            </a:r>
            <a:r>
              <a:rPr lang="nb-NO" baseline="0" dirty="0" smtClean="0"/>
              <a:t>e slippe dem løs?</a:t>
            </a:r>
          </a:p>
          <a:p>
            <a:endParaRPr lang="nb-NO" baseline="0" dirty="0" smtClean="0"/>
          </a:p>
          <a:p>
            <a:r>
              <a:rPr lang="nb-NO" baseline="0" dirty="0" smtClean="0"/>
              <a:t>Nytt prosjekt</a:t>
            </a:r>
          </a:p>
          <a:p>
            <a:r>
              <a:rPr lang="nb-NO" baseline="0" dirty="0" smtClean="0"/>
              <a:t>Vi bygger opp rundt domeneklassene</a:t>
            </a:r>
          </a:p>
          <a:p>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7</a:t>
            </a:fld>
            <a:endParaRPr lang="en-US"/>
          </a:p>
        </p:txBody>
      </p:sp>
    </p:spTree>
    <p:extLst>
      <p:ext uri="{BB962C8B-B14F-4D97-AF65-F5344CB8AC3E}">
        <p14:creationId xmlns:p14="http://schemas.microsoft.com/office/powerpoint/2010/main" val="231428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smtClean="0"/>
              <a:t>Provide a web framework for the Java platform.</a:t>
            </a:r>
          </a:p>
          <a:p>
            <a:r>
              <a:rPr lang="en-US" dirty="0" smtClean="0"/>
              <a:t>Re-use existing Java technologies such as Hibernate and Spring under a single interface</a:t>
            </a:r>
          </a:p>
          <a:p>
            <a:r>
              <a:rPr lang="en-US" dirty="0" smtClean="0"/>
              <a:t>Offer a consistent development framework.</a:t>
            </a:r>
          </a:p>
          <a:p>
            <a:r>
              <a:rPr lang="en-US" dirty="0" smtClean="0"/>
              <a:t>Offer documentation for key portions of the framework:</a:t>
            </a:r>
          </a:p>
          <a:p>
            <a:pPr lvl="1"/>
            <a:r>
              <a:rPr lang="en-US" dirty="0" smtClean="0"/>
              <a:t>The Persistence framework.</a:t>
            </a:r>
          </a:p>
          <a:p>
            <a:pPr lvl="1"/>
            <a:r>
              <a:rPr lang="en-US" dirty="0" smtClean="0"/>
              <a:t>Templates using GSP (Groovy Server Pages).</a:t>
            </a:r>
          </a:p>
          <a:p>
            <a:pPr lvl="1"/>
            <a:r>
              <a:rPr lang="en-US" dirty="0" smtClean="0"/>
              <a:t>Dynamic tag libraries for creating web page components.</a:t>
            </a:r>
          </a:p>
          <a:p>
            <a:pPr lvl="1"/>
            <a:r>
              <a:rPr lang="en-US" dirty="0" smtClean="0"/>
              <a:t>Customizable and extensible Ajax support.</a:t>
            </a:r>
          </a:p>
          <a:p>
            <a:endParaRPr lang="en-US" dirty="0" smtClean="0"/>
          </a:p>
          <a:p>
            <a:r>
              <a:rPr lang="en-US" dirty="0" smtClean="0"/>
              <a:t>Provide sample applications that demonstrate the framework.</a:t>
            </a:r>
          </a:p>
          <a:p>
            <a:r>
              <a:rPr lang="en-US" dirty="0" smtClean="0"/>
              <a:t>Provide a complete development mode, including a web server and automatic reload of resources.</a:t>
            </a:r>
          </a:p>
          <a:p>
            <a:endParaRPr lang="en-US" dirty="0" smtClean="0"/>
          </a:p>
          <a:p>
            <a:r>
              <a:rPr lang="en-US" dirty="0" smtClean="0"/>
              <a:t>Grail</a:t>
            </a:r>
            <a:r>
              <a:rPr lang="en-US" baseline="0" dirty="0" smtClean="0"/>
              <a:t> </a:t>
            </a:r>
            <a:r>
              <a:rPr lang="en-US" baseline="0" dirty="0" err="1" smtClean="0"/>
              <a:t>er</a:t>
            </a:r>
            <a:r>
              <a:rPr lang="en-US" baseline="0" dirty="0" smtClean="0"/>
              <a:t> et </a:t>
            </a:r>
            <a:r>
              <a:rPr lang="en-US" baseline="0" dirty="0" err="1" smtClean="0"/>
              <a:t>komplett</a:t>
            </a:r>
            <a:r>
              <a:rPr lang="en-US" baseline="0" dirty="0" smtClean="0"/>
              <a:t> </a:t>
            </a:r>
            <a:r>
              <a:rPr lang="en-US" baseline="0" dirty="0" err="1" smtClean="0"/>
              <a:t>utviklings</a:t>
            </a:r>
            <a:r>
              <a:rPr lang="en-US" baseline="0" dirty="0" smtClean="0"/>
              <a:t> </a:t>
            </a:r>
            <a:r>
              <a:rPr lang="en-US" baseline="0" dirty="0" err="1" smtClean="0"/>
              <a:t>miljø</a:t>
            </a:r>
            <a:r>
              <a:rPr lang="en-US" baseline="0" dirty="0" smtClean="0"/>
              <a:t> </a:t>
            </a:r>
            <a:r>
              <a:rPr lang="en-US" baseline="0" dirty="0" err="1" smtClean="0"/>
              <a:t>bygget</a:t>
            </a:r>
            <a:r>
              <a:rPr lang="en-US" baseline="0" dirty="0" smtClean="0"/>
              <a:t> </a:t>
            </a:r>
            <a:r>
              <a:rPr lang="en-US" baseline="0" dirty="0" err="1" smtClean="0"/>
              <a:t>på</a:t>
            </a:r>
            <a:r>
              <a:rPr lang="en-US" baseline="0" dirty="0" smtClean="0"/>
              <a:t> Groovy, Java, </a:t>
            </a:r>
            <a:r>
              <a:rPr lang="en-US" baseline="0" dirty="0" err="1" smtClean="0"/>
              <a:t>kjente</a:t>
            </a:r>
            <a:r>
              <a:rPr lang="en-US" baseline="0" dirty="0" smtClean="0"/>
              <a:t> java </a:t>
            </a:r>
            <a:r>
              <a:rPr lang="en-US" baseline="0" dirty="0" err="1" smtClean="0"/>
              <a:t>komponenter</a:t>
            </a:r>
            <a:r>
              <a:rPr lang="en-US" baseline="0" dirty="0" smtClean="0"/>
              <a:t> </a:t>
            </a:r>
            <a:r>
              <a:rPr lang="en-US" baseline="0" dirty="0" err="1" smtClean="0"/>
              <a:t>og</a:t>
            </a:r>
            <a:r>
              <a:rPr lang="en-US" baseline="0" dirty="0" smtClean="0"/>
              <a:t> </a:t>
            </a:r>
            <a:r>
              <a:rPr lang="en-US" baseline="0" dirty="0" err="1" smtClean="0"/>
              <a:t>inkluderer</a:t>
            </a:r>
            <a:r>
              <a:rPr lang="en-US" baseline="0" dirty="0" smtClean="0"/>
              <a:t> webserver</a:t>
            </a:r>
            <a:endParaRPr lang="en-US" dirty="0" smtClean="0"/>
          </a:p>
          <a:p>
            <a:endParaRPr lang="en-US" dirty="0" smtClean="0"/>
          </a:p>
          <a:p>
            <a:endParaRPr lang="en-US" dirty="0" smtClean="0"/>
          </a:p>
          <a:p>
            <a:r>
              <a:rPr lang="en-US" b="1" dirty="0" smtClean="0"/>
              <a:t>Groovy</a:t>
            </a:r>
            <a:r>
              <a:rPr lang="en-US" dirty="0" smtClean="0"/>
              <a:t> is an </a:t>
            </a:r>
            <a:r>
              <a:rPr lang="en-US" dirty="0" smtClean="0">
                <a:hlinkClick r:id="rId3" tooltip="Object-oriented programming"/>
              </a:rPr>
              <a:t>object-oriented</a:t>
            </a:r>
            <a:r>
              <a:rPr lang="en-US" dirty="0" smtClean="0"/>
              <a:t> </a:t>
            </a:r>
            <a:r>
              <a:rPr lang="en-US" dirty="0" smtClean="0">
                <a:hlinkClick r:id="rId4" tooltip="Programming language"/>
              </a:rPr>
              <a:t>programming language</a:t>
            </a:r>
            <a:r>
              <a:rPr lang="en-US" dirty="0" smtClean="0"/>
              <a:t> for the </a:t>
            </a:r>
            <a:r>
              <a:rPr lang="en-US" dirty="0" smtClean="0">
                <a:hlinkClick r:id="rId5" tooltip="Java platform"/>
              </a:rPr>
              <a:t>Java platform</a:t>
            </a:r>
            <a:r>
              <a:rPr lang="en-US" dirty="0" smtClean="0"/>
              <a:t>. It is a </a:t>
            </a:r>
            <a:r>
              <a:rPr lang="en-US" dirty="0" smtClean="0">
                <a:hlinkClick r:id="rId6" tooltip="Dynamic programming language"/>
              </a:rPr>
              <a:t>dynamic language</a:t>
            </a:r>
            <a:r>
              <a:rPr lang="en-US" dirty="0" smtClean="0"/>
              <a:t> with features similar to those of </a:t>
            </a:r>
            <a:r>
              <a:rPr lang="en-US" dirty="0" smtClean="0">
                <a:hlinkClick r:id="rId7" tooltip="Python (programming language)"/>
              </a:rPr>
              <a:t>Python</a:t>
            </a:r>
            <a:r>
              <a:rPr lang="en-US" dirty="0" smtClean="0"/>
              <a:t>, </a:t>
            </a:r>
            <a:r>
              <a:rPr lang="en-US" dirty="0" smtClean="0">
                <a:hlinkClick r:id="rId8" tooltip="Ruby (programming language)"/>
              </a:rPr>
              <a:t>Ruby</a:t>
            </a:r>
            <a:r>
              <a:rPr lang="en-US" dirty="0" smtClean="0"/>
              <a:t>, </a:t>
            </a:r>
            <a:r>
              <a:rPr lang="en-US" dirty="0" smtClean="0">
                <a:hlinkClick r:id="rId9" tooltip="Perl"/>
              </a:rPr>
              <a:t>Perl</a:t>
            </a:r>
            <a:r>
              <a:rPr lang="en-US" dirty="0" smtClean="0"/>
              <a:t>, and </a:t>
            </a:r>
            <a:r>
              <a:rPr lang="en-US" dirty="0" smtClean="0">
                <a:hlinkClick r:id="rId10" tooltip="Smalltalk"/>
              </a:rPr>
              <a:t>Smalltalk</a:t>
            </a:r>
            <a:r>
              <a:rPr lang="en-US" dirty="0" smtClean="0"/>
              <a:t>. It can be used as a </a:t>
            </a:r>
            <a:r>
              <a:rPr lang="en-US" dirty="0" smtClean="0">
                <a:hlinkClick r:id="rId11" tooltip="Scripting language"/>
              </a:rPr>
              <a:t>scripting language</a:t>
            </a:r>
            <a:r>
              <a:rPr lang="en-US" dirty="0" smtClean="0"/>
              <a:t> for the Java Platform, is dynamically compiled to </a:t>
            </a:r>
            <a:r>
              <a:rPr lang="en-US" dirty="0" smtClean="0">
                <a:hlinkClick r:id="rId12" tooltip="Java Virtual Machine"/>
              </a:rPr>
              <a:t>Java Virtual Machine</a:t>
            </a:r>
            <a:r>
              <a:rPr lang="en-US" dirty="0" smtClean="0"/>
              <a:t> (JVM) </a:t>
            </a:r>
            <a:r>
              <a:rPr lang="en-US" dirty="0" err="1" smtClean="0">
                <a:hlinkClick r:id="rId13" tooltip="Bytecode"/>
              </a:rPr>
              <a:t>bytecode</a:t>
            </a:r>
            <a:r>
              <a:rPr lang="en-US" dirty="0" smtClean="0"/>
              <a:t>, and interoperates with other Java code and </a:t>
            </a:r>
            <a:r>
              <a:rPr lang="en-US" dirty="0" smtClean="0">
                <a:hlinkClick r:id="rId14" tooltip="Library (computer science)"/>
              </a:rPr>
              <a:t>libraries</a:t>
            </a:r>
            <a:r>
              <a:rPr lang="en-US" dirty="0" smtClean="0"/>
              <a:t>. Groovy uses a Java-like </a:t>
            </a:r>
            <a:r>
              <a:rPr lang="en-US" dirty="0" smtClean="0">
                <a:hlinkClick r:id="rId15" tooltip="Curly bracket programming language"/>
              </a:rPr>
              <a:t>curly-bracket syntax</a:t>
            </a:r>
            <a:r>
              <a:rPr lang="en-US" dirty="0" smtClean="0"/>
              <a:t>. Most Java code is also syntactically valid Groovy.</a:t>
            </a:r>
          </a:p>
          <a:p>
            <a:endParaRPr lang="en-US" dirty="0" smtClean="0"/>
          </a:p>
          <a:p>
            <a:r>
              <a:rPr lang="en-US" dirty="0" smtClean="0"/>
              <a:t>Groovy 1.0 was released on January 2, 2007, and Groovy 2.0 in July, 2012. Groovy 3.0 is planned for release in early 2014, with support for Java 8 features and a new Meta Object Protocol.</a:t>
            </a:r>
            <a:r>
              <a:rPr lang="en-US" baseline="30000" dirty="0" smtClean="0">
                <a:hlinkClick r:id="rId16"/>
              </a:rPr>
              <a:t>[1]</a:t>
            </a:r>
            <a:r>
              <a:rPr lang="en-US" dirty="0" smtClean="0"/>
              <a:t> Since version 2, Groovy can also be </a:t>
            </a:r>
            <a:r>
              <a:rPr lang="en-US" dirty="0" smtClean="0">
                <a:hlinkClick r:id="rId17" tooltip="Static typing"/>
              </a:rPr>
              <a:t>compiled statically</a:t>
            </a:r>
            <a:r>
              <a:rPr lang="en-US" dirty="0" smtClean="0"/>
              <a:t>, offering </a:t>
            </a:r>
            <a:r>
              <a:rPr lang="en-US" dirty="0" smtClean="0">
                <a:hlinkClick r:id="rId18" tooltip="Type inference"/>
              </a:rPr>
              <a:t>type inference</a:t>
            </a:r>
            <a:r>
              <a:rPr lang="en-US" dirty="0" smtClean="0"/>
              <a:t> and performance close to, or even greater than, Java's.</a:t>
            </a:r>
            <a:r>
              <a:rPr lang="en-US" baseline="30000" dirty="0" smtClean="0">
                <a:hlinkClick r:id="rId19"/>
              </a:rPr>
              <a:t>[2]</a:t>
            </a:r>
            <a:r>
              <a:rPr lang="en-US" baseline="30000" dirty="0" smtClean="0">
                <a:hlinkClick r:id="rId20"/>
              </a:rPr>
              <a:t>[3]</a:t>
            </a:r>
            <a:r>
              <a:rPr lang="en-US" dirty="0" smtClean="0"/>
              <a:t> Groovy is backed by </a:t>
            </a:r>
            <a:r>
              <a:rPr lang="en-US" dirty="0" smtClean="0">
                <a:hlinkClick r:id="rId21" tooltip="VMware"/>
              </a:rPr>
              <a:t>VMware</a:t>
            </a:r>
            <a:r>
              <a:rPr lang="en-US" dirty="0" smtClean="0"/>
              <a:t>, after its acquisition of </a:t>
            </a:r>
            <a:r>
              <a:rPr lang="en-US" dirty="0" err="1" smtClean="0">
                <a:hlinkClick r:id="rId22" tooltip="SpringSource"/>
              </a:rPr>
              <a:t>SpringSource</a:t>
            </a:r>
            <a:r>
              <a:rPr lang="en-US" dirty="0" smtClean="0"/>
              <a:t>, which acquired G2One, the Groovy and Grails company.</a:t>
            </a:r>
          </a:p>
          <a:p>
            <a:endParaRPr lang="en-US" dirty="0" smtClean="0"/>
          </a:p>
          <a:p>
            <a:endParaRPr lang="en-US" dirty="0" smtClean="0"/>
          </a:p>
          <a:p>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8</a:t>
            </a:fld>
            <a:endParaRPr lang="en-US"/>
          </a:p>
        </p:txBody>
      </p:sp>
    </p:spTree>
    <p:extLst>
      <p:ext uri="{BB962C8B-B14F-4D97-AF65-F5344CB8AC3E}">
        <p14:creationId xmlns:p14="http://schemas.microsoft.com/office/powerpoint/2010/main" val="31344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Ruby on rails </a:t>
            </a:r>
            <a:r>
              <a:rPr lang="en-US" sz="1200" b="0" i="0" kern="1200" dirty="0" err="1" smtClean="0">
                <a:solidFill>
                  <a:schemeClr val="tx1"/>
                </a:solidFill>
                <a:effectLst/>
                <a:latin typeface="+mn-lt"/>
                <a:ea typeface="+mn-ea"/>
                <a:cs typeface="+mn-cs"/>
              </a:rPr>
              <a:t>markerte</a:t>
            </a:r>
            <a:r>
              <a:rPr lang="en-US" sz="1200" b="0" i="0" kern="1200" dirty="0" smtClean="0">
                <a:solidFill>
                  <a:schemeClr val="tx1"/>
                </a:solidFill>
                <a:effectLst/>
                <a:latin typeface="+mn-lt"/>
                <a:ea typeface="+mn-ea"/>
                <a:cs typeface="+mn-cs"/>
              </a:rPr>
              <a:t> 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endring</a:t>
            </a:r>
            <a:r>
              <a:rPr lang="en-US" sz="1200" b="0" i="0" kern="1200" baseline="0" dirty="0" smtClean="0">
                <a:solidFill>
                  <a:schemeClr val="tx1"/>
                </a:solidFill>
                <a:effectLst/>
                <a:latin typeface="+mn-lt"/>
                <a:ea typeface="+mn-ea"/>
                <a:cs typeface="+mn-cs"/>
              </a:rPr>
              <a:t> I </a:t>
            </a:r>
            <a:r>
              <a:rPr lang="en-US" sz="1200" b="0" i="0" kern="1200" baseline="0" dirty="0" err="1" smtClean="0">
                <a:solidFill>
                  <a:schemeClr val="tx1"/>
                </a:solidFill>
                <a:effectLst/>
                <a:latin typeface="+mn-lt"/>
                <a:ea typeface="+mn-ea"/>
                <a:cs typeface="+mn-cs"/>
              </a:rPr>
              <a:t>hvordan</a:t>
            </a:r>
            <a:r>
              <a:rPr lang="en-US" sz="1200" b="0" i="0" kern="1200" baseline="0" dirty="0" smtClean="0">
                <a:solidFill>
                  <a:schemeClr val="tx1"/>
                </a:solidFill>
                <a:effectLst/>
                <a:latin typeface="+mn-lt"/>
                <a:ea typeface="+mn-ea"/>
                <a:cs typeface="+mn-cs"/>
              </a:rPr>
              <a:t> web </a:t>
            </a:r>
            <a:r>
              <a:rPr lang="en-US" sz="1200" b="0" i="0" kern="1200" baseline="0" dirty="0" err="1" smtClean="0">
                <a:solidFill>
                  <a:schemeClr val="tx1"/>
                </a:solidFill>
                <a:effectLst/>
                <a:latin typeface="+mn-lt"/>
                <a:ea typeface="+mn-ea"/>
                <a:cs typeface="+mn-cs"/>
              </a:rPr>
              <a:t>applikasjoner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bygges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sammen</a:t>
            </a:r>
            <a:r>
              <a:rPr lang="en-US" sz="1200" b="0" i="0" kern="1200" baseline="0" dirty="0" smtClean="0">
                <a:solidFill>
                  <a:schemeClr val="tx1"/>
                </a:solidFill>
                <a:effectLst/>
                <a:latin typeface="+mn-lt"/>
                <a:ea typeface="+mn-ea"/>
                <a:cs typeface="+mn-cs"/>
              </a:rPr>
              <a:t> med </a:t>
            </a:r>
            <a:r>
              <a:rPr lang="en-US" sz="1200" b="0" i="0" kern="1200" baseline="0" dirty="0" err="1" smtClean="0">
                <a:solidFill>
                  <a:schemeClr val="tx1"/>
                </a:solidFill>
                <a:effectLst/>
                <a:latin typeface="+mn-lt"/>
                <a:ea typeface="+mn-ea"/>
                <a:cs typeface="+mn-cs"/>
              </a:rPr>
              <a:t>smidig</a:t>
            </a:r>
            <a:r>
              <a:rPr lang="en-US" sz="1200" b="0" i="0" kern="1200" baseline="0" dirty="0" smtClean="0">
                <a:solidFill>
                  <a:schemeClr val="tx1"/>
                </a:solidFill>
                <a:effectLst/>
                <a:latin typeface="+mn-lt"/>
                <a:ea typeface="+mn-ea"/>
                <a:cs typeface="+mn-cs"/>
              </a:rPr>
              <a:t>, scrum </a:t>
            </a:r>
            <a:r>
              <a:rPr lang="en-US" sz="1200" b="0" i="0" kern="1200" baseline="0" dirty="0" err="1" smtClean="0">
                <a:solidFill>
                  <a:schemeClr val="tx1"/>
                </a:solidFill>
                <a:effectLst/>
                <a:latin typeface="+mn-lt"/>
                <a:ea typeface="+mn-ea"/>
                <a:cs typeface="+mn-cs"/>
              </a:rPr>
              <a:t>og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stadig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ønske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raske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leveranser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vokste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behovet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miljøet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rundt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høyproduktivitets-rammeverk</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 </a:t>
            </a:r>
            <a:r>
              <a:rPr lang="en-US" sz="1200" b="0" i="0" kern="1200" dirty="0" err="1" smtClean="0">
                <a:solidFill>
                  <a:schemeClr val="tx1"/>
                </a:solidFill>
                <a:effectLst/>
                <a:latin typeface="+mn-lt"/>
                <a:ea typeface="+mn-ea"/>
                <a:cs typeface="+mn-cs"/>
              </a:rPr>
              <a:t>kombinasjon</a:t>
            </a:r>
            <a:r>
              <a:rPr lang="en-US" sz="1200" b="0" i="0" kern="1200" dirty="0" smtClean="0">
                <a:solidFill>
                  <a:schemeClr val="tx1"/>
                </a:solidFill>
                <a:effectLst/>
                <a:latin typeface="+mn-lt"/>
                <a:ea typeface="+mn-ea"/>
                <a:cs typeface="+mn-cs"/>
              </a:rPr>
              <a:t> med 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ettablert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plattform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tusenvis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selskaper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allerede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benytter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kjenner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godt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t>
            </a:r>
            <a:r>
              <a:rPr lang="en-US" sz="1200" b="0" i="0" kern="1200" baseline="0" dirty="0" smtClean="0">
                <a:solidFill>
                  <a:schemeClr val="tx1"/>
                </a:solidFill>
                <a:effectLst/>
                <a:latin typeface="+mn-lt"/>
                <a:ea typeface="+mn-ea"/>
                <a:cs typeface="+mn-cs"/>
              </a:rPr>
              <a:t> Grails et </a:t>
            </a:r>
            <a:r>
              <a:rPr lang="en-US" sz="1200" b="0" i="0" kern="1200" baseline="0" dirty="0" err="1" smtClean="0">
                <a:solidFill>
                  <a:schemeClr val="tx1"/>
                </a:solidFill>
                <a:effectLst/>
                <a:latin typeface="+mn-lt"/>
                <a:ea typeface="+mn-ea"/>
                <a:cs typeface="+mn-cs"/>
              </a:rPr>
              <a:t>svært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sterkt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alternativ</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Groovy </a:t>
            </a:r>
            <a:r>
              <a:rPr lang="en-US" sz="1200" b="0" i="0" kern="1200" dirty="0" err="1" smtClean="0">
                <a:solidFill>
                  <a:schemeClr val="tx1"/>
                </a:solidFill>
                <a:effectLst/>
                <a:latin typeface="+mn-lt"/>
                <a:ea typeface="+mn-ea"/>
                <a:cs typeface="+mn-cs"/>
              </a:rPr>
              <a:t>er</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dynamiskspråk</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kompilerers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a:t>
            </a:r>
            <a:r>
              <a:rPr lang="en-US" sz="1200" b="0" i="0" kern="1200" baseline="0" dirty="0" smtClean="0">
                <a:solidFill>
                  <a:schemeClr val="tx1"/>
                </a:solidFill>
                <a:effectLst/>
                <a:latin typeface="+mn-lt"/>
                <a:ea typeface="+mn-ea"/>
                <a:cs typeface="+mn-cs"/>
              </a:rPr>
              <a:t> JVM </a:t>
            </a:r>
            <a:r>
              <a:rPr lang="en-US" sz="1200" b="0" i="0" kern="1200" baseline="0" dirty="0" err="1" smtClean="0">
                <a:solidFill>
                  <a:schemeClr val="tx1"/>
                </a:solidFill>
                <a:effectLst/>
                <a:latin typeface="+mn-lt"/>
                <a:ea typeface="+mn-ea"/>
                <a:cs typeface="+mn-cs"/>
              </a:rPr>
              <a:t>bytekode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også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kompileres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statisk</a:t>
            </a:r>
            <a:r>
              <a:rPr lang="en-US" sz="1200" b="0" i="0" kern="1200" baseline="0" dirty="0" smtClean="0">
                <a:solidFill>
                  <a:schemeClr val="tx1"/>
                </a:solidFill>
                <a:effectLst/>
                <a:latin typeface="+mn-lt"/>
                <a:ea typeface="+mn-ea"/>
                <a:cs typeface="+mn-cs"/>
              </a:rPr>
              <a:t>), groovy </a:t>
            </a:r>
            <a:r>
              <a:rPr lang="en-US" sz="1200" b="0" i="0" kern="1200" baseline="0" dirty="0" err="1" smtClean="0">
                <a:solidFill>
                  <a:schemeClr val="tx1"/>
                </a:solidFill>
                <a:effectLst/>
                <a:latin typeface="+mn-lt"/>
                <a:ea typeface="+mn-ea"/>
                <a:cs typeface="+mn-cs"/>
              </a:rPr>
              <a:t>bruker</a:t>
            </a:r>
            <a:r>
              <a:rPr lang="en-US" sz="1200" b="0" i="0" kern="1200" baseline="0" dirty="0" smtClean="0">
                <a:solidFill>
                  <a:schemeClr val="tx1"/>
                </a:solidFill>
                <a:effectLst/>
                <a:latin typeface="+mn-lt"/>
                <a:ea typeface="+mn-ea"/>
                <a:cs typeface="+mn-cs"/>
              </a:rPr>
              <a:t> java </a:t>
            </a:r>
            <a:r>
              <a:rPr lang="en-US" sz="1200" b="0" i="0" kern="1200" baseline="0" dirty="0" err="1" smtClean="0">
                <a:solidFill>
                  <a:schemeClr val="tx1"/>
                </a:solidFill>
                <a:effectLst/>
                <a:latin typeface="+mn-lt"/>
                <a:ea typeface="+mn-ea"/>
                <a:cs typeface="+mn-cs"/>
              </a:rPr>
              <a:t>lik</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syntaks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benytte</a:t>
            </a:r>
            <a:r>
              <a:rPr lang="en-US" sz="1200" b="0" i="0" kern="1200" baseline="0" dirty="0" smtClean="0">
                <a:solidFill>
                  <a:schemeClr val="tx1"/>
                </a:solidFill>
                <a:effectLst/>
                <a:latin typeface="+mn-lt"/>
                <a:ea typeface="+mn-ea"/>
                <a:cs typeface="+mn-cs"/>
              </a:rPr>
              <a:t> java </a:t>
            </a:r>
            <a:r>
              <a:rPr lang="en-US" sz="1200" b="0" i="0" kern="1200" baseline="0" dirty="0" err="1" smtClean="0">
                <a:solidFill>
                  <a:schemeClr val="tx1"/>
                </a:solidFill>
                <a:effectLst/>
                <a:latin typeface="+mn-lt"/>
                <a:ea typeface="+mn-ea"/>
                <a:cs typeface="+mn-cs"/>
              </a:rPr>
              <a:t>kode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bibilioteker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meste</a:t>
            </a:r>
            <a:r>
              <a:rPr lang="en-US" sz="1200" b="0" i="0" kern="1200" baseline="0" dirty="0" smtClean="0">
                <a:solidFill>
                  <a:schemeClr val="tx1"/>
                </a:solidFill>
                <a:effectLst/>
                <a:latin typeface="+mn-lt"/>
                <a:ea typeface="+mn-ea"/>
                <a:cs typeface="+mn-cs"/>
              </a:rPr>
              <a:t> java </a:t>
            </a:r>
            <a:r>
              <a:rPr lang="en-US" sz="1200" b="0" i="0" kern="1200" baseline="0" dirty="0" err="1" smtClean="0">
                <a:solidFill>
                  <a:schemeClr val="tx1"/>
                </a:solidFill>
                <a:effectLst/>
                <a:latin typeface="+mn-lt"/>
                <a:ea typeface="+mn-ea"/>
                <a:cs typeface="+mn-cs"/>
              </a:rPr>
              <a:t>kode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også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gyldig</a:t>
            </a:r>
            <a:r>
              <a:rPr lang="en-US" sz="1200" b="0" i="0" kern="1200" baseline="0" dirty="0" smtClean="0">
                <a:solidFill>
                  <a:schemeClr val="tx1"/>
                </a:solidFill>
                <a:effectLst/>
                <a:latin typeface="+mn-lt"/>
                <a:ea typeface="+mn-ea"/>
                <a:cs typeface="+mn-cs"/>
              </a:rPr>
              <a:t> groovy </a:t>
            </a:r>
            <a:r>
              <a:rPr lang="en-US" sz="1200" b="0" i="0" kern="1200" baseline="0" dirty="0" err="1" smtClean="0">
                <a:solidFill>
                  <a:schemeClr val="tx1"/>
                </a:solidFill>
                <a:effectLst/>
                <a:latin typeface="+mn-lt"/>
                <a:ea typeface="+mn-ea"/>
                <a:cs typeface="+mn-cs"/>
              </a:rPr>
              <a:t>kode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Background</a:t>
            </a:r>
          </a:p>
          <a:p>
            <a:r>
              <a:rPr lang="en-US" sz="1200" b="0" i="0" kern="1200" dirty="0" smtClean="0">
                <a:solidFill>
                  <a:schemeClr val="tx1"/>
                </a:solidFill>
                <a:effectLst/>
                <a:latin typeface="+mn-lt"/>
                <a:ea typeface="+mn-ea"/>
                <a:cs typeface="+mn-cs"/>
              </a:rPr>
              <a:t>The rise of Ruby on Rails has signified a huge shift in how we build web applications today; it is a fantastic framework with a growing community. There is, however, space for another such framework that integrates seamlessly with Java. Thousands of companies have invested in Java and these same companies are losing out on the benefits of a Rails-like framework. Enter Grails.</a:t>
            </a:r>
          </a:p>
          <a:p>
            <a:r>
              <a:rPr lang="en-US" sz="1200" b="1" i="0" kern="1200" dirty="0" smtClean="0">
                <a:solidFill>
                  <a:schemeClr val="tx1"/>
                </a:solidFill>
                <a:effectLst/>
                <a:latin typeface="+mn-lt"/>
                <a:ea typeface="+mn-ea"/>
                <a:cs typeface="+mn-cs"/>
              </a:rPr>
              <a:t>The Elevator Pitch</a:t>
            </a:r>
          </a:p>
          <a:p>
            <a:r>
              <a:rPr lang="en-US" sz="1200" b="0" i="0" kern="1200" dirty="0" smtClean="0">
                <a:solidFill>
                  <a:schemeClr val="tx1"/>
                </a:solidFill>
                <a:effectLst/>
                <a:latin typeface="+mn-lt"/>
                <a:ea typeface="+mn-ea"/>
                <a:cs typeface="+mn-cs"/>
              </a:rPr>
              <a:t>Grails is not just a Rails clone, it aims to provide a Rails-like environment that is more familiar to Java developers and that uses idioms that Java developers are more familiar with making the adjustment in mentality to a dynamic framework less of a jump. The concepts within Grails like interceptors, tag libs, Groovy Server Pages (GSP) make those in the Java community feel right at home.</a:t>
            </a:r>
          </a:p>
          <a:p>
            <a:r>
              <a:rPr lang="en-US" sz="1200" b="1" i="0" kern="1200" dirty="0" smtClean="0">
                <a:solidFill>
                  <a:schemeClr val="tx1"/>
                </a:solidFill>
                <a:effectLst/>
                <a:latin typeface="+mn-lt"/>
                <a:ea typeface="+mn-ea"/>
                <a:cs typeface="+mn-cs"/>
              </a:rPr>
              <a:t>The Additional Power</a:t>
            </a:r>
          </a:p>
          <a:p>
            <a:r>
              <a:rPr lang="en-US" sz="1200" b="0" i="0" kern="1200" dirty="0" smtClean="0">
                <a:solidFill>
                  <a:schemeClr val="tx1"/>
                </a:solidFill>
                <a:effectLst/>
                <a:latin typeface="+mn-lt"/>
                <a:ea typeface="+mn-ea"/>
                <a:cs typeface="+mn-cs"/>
              </a:rPr>
              <a:t>Grails' foundation on solid Open Source technologies such as </a:t>
            </a:r>
            <a:r>
              <a:rPr lang="en-US" sz="1200" b="0" i="0" u="none" strike="noStrike" kern="1200" dirty="0" err="1" smtClean="0">
                <a:solidFill>
                  <a:schemeClr val="tx1"/>
                </a:solidFill>
                <a:effectLst/>
                <a:latin typeface="+mn-lt"/>
                <a:ea typeface="+mn-ea"/>
                <a:cs typeface="+mn-cs"/>
                <a:hlinkClick r:id="rId3"/>
              </a:rPr>
              <a:t>Spring</a:t>
            </a:r>
            <a:r>
              <a:rPr lang="en-US" sz="1200" b="0" i="0" kern="1200" dirty="0" err="1"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hlinkClick r:id="rId4"/>
              </a:rPr>
              <a:t>Hibernate</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5"/>
              </a:rPr>
              <a:t>SiteMesh</a:t>
            </a:r>
            <a:r>
              <a:rPr lang="en-US" sz="1200" b="0" i="0" kern="1200" dirty="0" smtClean="0">
                <a:solidFill>
                  <a:schemeClr val="tx1"/>
                </a:solidFill>
                <a:effectLst/>
                <a:latin typeface="+mn-lt"/>
                <a:ea typeface="+mn-ea"/>
                <a:cs typeface="+mn-cs"/>
              </a:rPr>
              <a:t> gives it even more potential in the Java space: Spring provides powerful inversion of control and MVC, Hibernate brings a stable and mature object relational mapping technology with the ability to integrate with legacy systems and </a:t>
            </a:r>
            <a:r>
              <a:rPr lang="en-US" sz="1200" b="0" i="0" kern="1200" dirty="0" err="1" smtClean="0">
                <a:solidFill>
                  <a:schemeClr val="tx1"/>
                </a:solidFill>
                <a:effectLst/>
                <a:latin typeface="+mn-lt"/>
                <a:ea typeface="+mn-ea"/>
                <a:cs typeface="+mn-cs"/>
              </a:rPr>
              <a:t>SiteMesh</a:t>
            </a:r>
            <a:r>
              <a:rPr lang="en-US" sz="1200" b="0" i="0" kern="1200" dirty="0" smtClean="0">
                <a:solidFill>
                  <a:schemeClr val="tx1"/>
                </a:solidFill>
                <a:effectLst/>
                <a:latin typeface="+mn-lt"/>
                <a:ea typeface="+mn-ea"/>
                <a:cs typeface="+mn-cs"/>
              </a:rPr>
              <a:t> handles flexible layout control and page decoration.</a:t>
            </a:r>
          </a:p>
          <a:p>
            <a:r>
              <a:rPr lang="en-US" dirty="0" smtClean="0"/>
              <a:t/>
            </a:r>
            <a:br>
              <a:rPr lang="en-US" dirty="0" smtClean="0"/>
            </a:br>
            <a:endParaRPr lang="en-US" dirty="0" smtClean="0"/>
          </a:p>
          <a:p>
            <a:endParaRPr lang="nb-NO" dirty="0" smtClean="0"/>
          </a:p>
          <a:p>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9</a:t>
            </a:fld>
            <a:endParaRPr lang="en-US"/>
          </a:p>
        </p:txBody>
      </p:sp>
    </p:spTree>
    <p:extLst>
      <p:ext uri="{BB962C8B-B14F-4D97-AF65-F5344CB8AC3E}">
        <p14:creationId xmlns:p14="http://schemas.microsoft.com/office/powerpoint/2010/main" val="2072718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smtClean="0"/>
          </a:p>
          <a:p>
            <a:r>
              <a:rPr lang="nb-NO" dirty="0" err="1" smtClean="0"/>
              <a:t>Rails</a:t>
            </a:r>
            <a:r>
              <a:rPr lang="nb-NO" baseline="0" dirty="0" smtClean="0"/>
              <a:t> har generelt hatt et større og betraktelig mer aktivt miljø, med </a:t>
            </a:r>
            <a:r>
              <a:rPr lang="nb-NO" baseline="0" dirty="0" err="1" smtClean="0"/>
              <a:t>flerer</a:t>
            </a:r>
            <a:r>
              <a:rPr lang="nb-NO" baseline="0" dirty="0" smtClean="0"/>
              <a:t> store stjerner</a:t>
            </a:r>
          </a:p>
          <a:p>
            <a:endParaRPr lang="nb-NO" baseline="0" dirty="0" smtClean="0"/>
          </a:p>
          <a:p>
            <a:r>
              <a:rPr lang="nb-NO" baseline="0" dirty="0" smtClean="0"/>
              <a:t>Ett rammeverk i utvikling</a:t>
            </a:r>
            <a:endParaRPr lang="nb-NO" dirty="0"/>
          </a:p>
        </p:txBody>
      </p:sp>
      <p:sp>
        <p:nvSpPr>
          <p:cNvPr id="4" name="Plassholder for lysbildenummer 3"/>
          <p:cNvSpPr>
            <a:spLocks noGrp="1"/>
          </p:cNvSpPr>
          <p:nvPr>
            <p:ph type="sldNum" sz="quarter" idx="10"/>
          </p:nvPr>
        </p:nvSpPr>
        <p:spPr/>
        <p:txBody>
          <a:bodyPr/>
          <a:lstStyle/>
          <a:p>
            <a:fld id="{7132C0D0-662C-4A4D-AC0A-C558CEF0B9C9}" type="slidenum">
              <a:rPr lang="en-US" smtClean="0"/>
              <a:t>10</a:t>
            </a:fld>
            <a:endParaRPr lang="en-US"/>
          </a:p>
        </p:txBody>
      </p:sp>
    </p:spTree>
    <p:extLst>
      <p:ext uri="{BB962C8B-B14F-4D97-AF65-F5344CB8AC3E}">
        <p14:creationId xmlns:p14="http://schemas.microsoft.com/office/powerpoint/2010/main" val="556894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side / 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592854"/>
            <a:ext cx="4541167" cy="1672291"/>
          </a:xfrm>
        </p:spPr>
        <p:txBody>
          <a:bodyPr lIns="0" tIns="0" rIns="0" bIns="0" anchor="t" anchorCtr="0">
            <a:normAutofit/>
          </a:bodyPr>
          <a:lstStyle>
            <a:lvl1pPr algn="l">
              <a:defRPr sz="3200" b="1" baseline="0">
                <a:solidFill>
                  <a:schemeClr val="accent1"/>
                </a:solidFill>
                <a:latin typeface="Verdana"/>
                <a:cs typeface="Verdana"/>
              </a:defRPr>
            </a:lvl1pPr>
          </a:lstStyle>
          <a:p>
            <a:r>
              <a:rPr lang="en-US" dirty="0" smtClean="0"/>
              <a:t>IT </a:t>
            </a:r>
            <a:r>
              <a:rPr lang="en-US" dirty="0" err="1" smtClean="0"/>
              <a:t>Rådgivning</a:t>
            </a:r>
            <a:r>
              <a:rPr lang="en-US" dirty="0" smtClean="0"/>
              <a:t> </a:t>
            </a:r>
            <a:r>
              <a:rPr lang="en-US" dirty="0" err="1" smtClean="0"/>
              <a:t>og</a:t>
            </a:r>
            <a:r>
              <a:rPr lang="en-US" dirty="0" smtClean="0"/>
              <a:t> </a:t>
            </a:r>
            <a:r>
              <a:rPr lang="en-US" dirty="0" err="1" smtClean="0"/>
              <a:t>prosjektledelse</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30233CE-B72C-F74E-B73F-F843140C2314}"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1" y="378952"/>
            <a:ext cx="1823788" cy="336128"/>
          </a:xfrm>
          <a:prstGeom prst="rect">
            <a:avLst/>
          </a:prstGeom>
        </p:spPr>
      </p:pic>
      <p:pic>
        <p:nvPicPr>
          <p:cNvPr id="11" name="Picture 10"/>
          <p:cNvPicPr>
            <a:picLocks noChangeAspect="1"/>
          </p:cNvPicPr>
          <p:nvPr userDrawn="1"/>
        </p:nvPicPr>
        <p:blipFill>
          <a:blip r:embed="rId3">
            <a:extLst>
              <a:ext uri="{BEBA8EAE-BF5A-486C-A8C5-ECC9F3942E4B}">
                <a14:imgProps xmlns:a14="http://schemas.microsoft.com/office/drawing/2010/main">
                  <a14:imgLayer r:embed="rId4">
                    <a14:imgEffect>
                      <a14:colorTemperature colorTemp="72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361020" y="-485887"/>
            <a:ext cx="7903748" cy="7903748"/>
          </a:xfrm>
          <a:prstGeom prst="rect">
            <a:avLst/>
          </a:prstGeom>
        </p:spPr>
      </p:pic>
      <p:sp>
        <p:nvSpPr>
          <p:cNvPr id="12" name="Date Placeholder 3"/>
          <p:cNvSpPr>
            <a:spLocks noGrp="1"/>
          </p:cNvSpPr>
          <p:nvPr>
            <p:ph type="dt" sz="half" idx="10"/>
          </p:nvPr>
        </p:nvSpPr>
        <p:spPr>
          <a:xfrm>
            <a:off x="457200" y="6548533"/>
            <a:ext cx="1823791" cy="211287"/>
          </a:xfrm>
        </p:spPr>
        <p:txBody>
          <a:bodyPr/>
          <a:lstStyle/>
          <a:p>
            <a:fld id="{264AC8C0-C6FE-4848-B880-AE288ADE7B2E}" type="datetime1">
              <a:rPr lang="nb-NO" smtClean="0"/>
              <a:t>12.09.2013</a:t>
            </a:fld>
            <a:endParaRPr lang="en-US"/>
          </a:p>
        </p:txBody>
      </p:sp>
      <p:cxnSp>
        <p:nvCxnSpPr>
          <p:cNvPr id="13" name="Straight Connector 12"/>
          <p:cNvCxnSpPr/>
          <p:nvPr userDrawn="1"/>
        </p:nvCxnSpPr>
        <p:spPr>
          <a:xfrm>
            <a:off x="457200" y="6475723"/>
            <a:ext cx="1823791" cy="0"/>
          </a:xfrm>
          <a:prstGeom prst="line">
            <a:avLst/>
          </a:prstGeom>
          <a:ln w="95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708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 Rød">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1020" y="-485887"/>
            <a:ext cx="7903748" cy="7903748"/>
          </a:xfrm>
          <a:prstGeom prst="rect">
            <a:avLst/>
          </a:prstGeom>
        </p:spPr>
      </p:pic>
      <p:sp>
        <p:nvSpPr>
          <p:cNvPr id="2" name="Title 1"/>
          <p:cNvSpPr>
            <a:spLocks noGrp="1"/>
          </p:cNvSpPr>
          <p:nvPr>
            <p:ph type="ctrTitle" hasCustomPrompt="1"/>
          </p:nvPr>
        </p:nvSpPr>
        <p:spPr>
          <a:xfrm>
            <a:off x="457200" y="2592854"/>
            <a:ext cx="4541167" cy="1672291"/>
          </a:xfrm>
        </p:spPr>
        <p:txBody>
          <a:bodyPr lIns="0" tIns="0" rIns="0" bIns="0" anchor="t" anchorCtr="0">
            <a:normAutofit/>
          </a:bodyPr>
          <a:lstStyle>
            <a:lvl1pPr algn="l">
              <a:defRPr sz="3200" b="1" baseline="0">
                <a:solidFill>
                  <a:schemeClr val="bg1"/>
                </a:solidFill>
                <a:latin typeface="Verdana"/>
                <a:cs typeface="Verdana"/>
              </a:defRPr>
            </a:lvl1pPr>
          </a:lstStyle>
          <a:p>
            <a:r>
              <a:rPr lang="en-US" dirty="0" smtClean="0"/>
              <a:t>IT </a:t>
            </a:r>
            <a:r>
              <a:rPr lang="en-US" dirty="0" err="1" smtClean="0"/>
              <a:t>Rådgivning</a:t>
            </a:r>
            <a:r>
              <a:rPr lang="en-US" dirty="0" smtClean="0"/>
              <a:t> </a:t>
            </a:r>
            <a:r>
              <a:rPr lang="en-US" dirty="0" err="1" smtClean="0"/>
              <a:t>og</a:t>
            </a:r>
            <a:r>
              <a:rPr lang="en-US" dirty="0" smtClean="0"/>
              <a:t> </a:t>
            </a:r>
            <a:r>
              <a:rPr lang="en-US" dirty="0" err="1" smtClean="0"/>
              <a:t>prosjektledelse</a:t>
            </a:r>
            <a:endParaRPr lang="en-US" dirty="0"/>
          </a:p>
        </p:txBody>
      </p:sp>
      <p:sp>
        <p:nvSpPr>
          <p:cNvPr id="4" name="Date Placeholder 3"/>
          <p:cNvSpPr>
            <a:spLocks noGrp="1"/>
          </p:cNvSpPr>
          <p:nvPr>
            <p:ph type="dt" sz="half" idx="10"/>
          </p:nvPr>
        </p:nvSpPr>
        <p:spPr>
          <a:xfrm>
            <a:off x="457200" y="6548533"/>
            <a:ext cx="1823791" cy="211287"/>
          </a:xfrm>
        </p:spPr>
        <p:txBody>
          <a:bodyPr/>
          <a:lstStyle>
            <a:lvl1pPr>
              <a:defRPr>
                <a:solidFill>
                  <a:srgbClr val="FFFFFF"/>
                </a:solidFill>
              </a:defRPr>
            </a:lvl1pPr>
          </a:lstStyle>
          <a:p>
            <a:fld id="{EB32D500-B115-E048-BDDF-4D3C6234E91B}" type="datetime1">
              <a:rPr lang="nb-NO" smtClean="0"/>
              <a:t>12.09.2013</a:t>
            </a:fld>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30233CE-B72C-F74E-B73F-F843140C2314}" type="slidenum">
              <a:rPr lang="en-US" smtClean="0"/>
              <a:pPr/>
              <a:t>‹#›</a:t>
            </a:fld>
            <a:endParaRPr lang="en-US" dirty="0"/>
          </a:p>
        </p:txBody>
      </p:sp>
      <p:pic>
        <p:nvPicPr>
          <p:cNvPr id="9" name="Picture 8" descr="Logo_Negativ.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387093"/>
            <a:ext cx="1823791" cy="336128"/>
          </a:xfrm>
          <a:prstGeom prst="rect">
            <a:avLst/>
          </a:prstGeom>
        </p:spPr>
      </p:pic>
    </p:spTree>
    <p:extLst>
      <p:ext uri="{BB962C8B-B14F-4D97-AF65-F5344CB8AC3E}">
        <p14:creationId xmlns:p14="http://schemas.microsoft.com/office/powerpoint/2010/main" val="344971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verskrift /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5936" y="1031104"/>
            <a:ext cx="6220864" cy="707467"/>
          </a:xfrm>
        </p:spPr>
        <p:txBody>
          <a:bodyPr lIns="0" tIns="0" rIns="0" bIns="0" anchor="b" anchorCtr="0">
            <a:normAutofit/>
          </a:bodyPr>
          <a:lstStyle>
            <a:lvl1pPr>
              <a:defRPr sz="1800">
                <a:solidFill>
                  <a:schemeClr val="accent1"/>
                </a:solidFill>
              </a:defRPr>
            </a:lvl1pPr>
          </a:lstStyle>
          <a:p>
            <a:r>
              <a:rPr lang="nb-NO" dirty="0" smtClean="0"/>
              <a:t>Overskrift Skrives Her</a:t>
            </a:r>
            <a:endParaRPr lang="en-US" dirty="0"/>
          </a:p>
        </p:txBody>
      </p:sp>
      <p:sp>
        <p:nvSpPr>
          <p:cNvPr id="3" name="Content Placeholder 2"/>
          <p:cNvSpPr>
            <a:spLocks noGrp="1"/>
          </p:cNvSpPr>
          <p:nvPr>
            <p:ph idx="1"/>
          </p:nvPr>
        </p:nvSpPr>
        <p:spPr>
          <a:xfrm>
            <a:off x="2465936" y="1953903"/>
            <a:ext cx="6220864" cy="4306731"/>
          </a:xfrm>
        </p:spPr>
        <p:txBody>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Date Placeholder 3"/>
          <p:cNvSpPr>
            <a:spLocks noGrp="1"/>
          </p:cNvSpPr>
          <p:nvPr>
            <p:ph type="dt" sz="half" idx="10"/>
          </p:nvPr>
        </p:nvSpPr>
        <p:spPr>
          <a:xfrm>
            <a:off x="457200" y="6548533"/>
            <a:ext cx="1823791" cy="211287"/>
          </a:xfrm>
        </p:spPr>
        <p:txBody>
          <a:bodyPr/>
          <a:lstStyle/>
          <a:p>
            <a:fld id="{264AC8C0-C6FE-4848-B880-AE288ADE7B2E}" type="datetime1">
              <a:rPr lang="nb-NO" smtClean="0"/>
              <a:t>12.09.2013</a:t>
            </a:fld>
            <a:endParaRPr lang="en-US"/>
          </a:p>
        </p:txBody>
      </p:sp>
      <p:sp>
        <p:nvSpPr>
          <p:cNvPr id="6" name="Slide Number Placeholder 5"/>
          <p:cNvSpPr>
            <a:spLocks noGrp="1"/>
          </p:cNvSpPr>
          <p:nvPr>
            <p:ph type="sldNum" sz="quarter" idx="12"/>
          </p:nvPr>
        </p:nvSpPr>
        <p:spPr/>
        <p:txBody>
          <a:bodyPr/>
          <a:lstStyle/>
          <a:p>
            <a:fld id="{E30233CE-B72C-F74E-B73F-F843140C2314}" type="slidenum">
              <a:rPr lang="en-US" smtClean="0"/>
              <a:t>‹#›</a:t>
            </a:fld>
            <a:endParaRPr lang="en-US"/>
          </a:p>
        </p:txBody>
      </p:sp>
      <p:cxnSp>
        <p:nvCxnSpPr>
          <p:cNvPr id="9" name="Straight Connector 8"/>
          <p:cNvCxnSpPr/>
          <p:nvPr userDrawn="1"/>
        </p:nvCxnSpPr>
        <p:spPr>
          <a:xfrm>
            <a:off x="457200" y="6475723"/>
            <a:ext cx="1823791" cy="0"/>
          </a:xfrm>
          <a:prstGeom prst="line">
            <a:avLst/>
          </a:prstGeom>
          <a:ln w="9525">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2465936" y="6475723"/>
            <a:ext cx="6220864"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1" y="378952"/>
            <a:ext cx="1823788" cy="336128"/>
          </a:xfrm>
          <a:prstGeom prst="rect">
            <a:avLst/>
          </a:prstGeom>
        </p:spPr>
      </p:pic>
      <p:cxnSp>
        <p:nvCxnSpPr>
          <p:cNvPr id="12" name="Straight Connector 11"/>
          <p:cNvCxnSpPr/>
          <p:nvPr userDrawn="1"/>
        </p:nvCxnSpPr>
        <p:spPr>
          <a:xfrm>
            <a:off x="2465936" y="548884"/>
            <a:ext cx="6220864"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99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ilde m/bildetek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5936" y="1031104"/>
            <a:ext cx="6220864" cy="707467"/>
          </a:xfrm>
        </p:spPr>
        <p:txBody>
          <a:bodyPr lIns="0" tIns="0" rIns="0" bIns="0" anchor="b" anchorCtr="0">
            <a:normAutofit/>
          </a:bodyPr>
          <a:lstStyle>
            <a:lvl1pPr>
              <a:defRPr sz="1800">
                <a:solidFill>
                  <a:schemeClr val="accent1"/>
                </a:solidFill>
              </a:defRPr>
            </a:lvl1pPr>
          </a:lstStyle>
          <a:p>
            <a:r>
              <a:rPr lang="nb-NO" dirty="0" smtClean="0"/>
              <a:t>Overskrift Skrives Her</a:t>
            </a:r>
            <a:endParaRPr lang="en-US" dirty="0"/>
          </a:p>
        </p:txBody>
      </p:sp>
      <p:sp>
        <p:nvSpPr>
          <p:cNvPr id="3" name="Content Placeholder 2"/>
          <p:cNvSpPr>
            <a:spLocks noGrp="1"/>
          </p:cNvSpPr>
          <p:nvPr>
            <p:ph idx="1" hasCustomPrompt="1"/>
          </p:nvPr>
        </p:nvSpPr>
        <p:spPr>
          <a:xfrm>
            <a:off x="2465936" y="1953903"/>
            <a:ext cx="6220864" cy="4306731"/>
          </a:xfrm>
        </p:spPr>
        <p:txBody>
          <a:bodyPr lIns="576000" anchor="ctr" anchorCtr="0"/>
          <a:lstStyle>
            <a:lvl1pPr marL="0" indent="0">
              <a:buNone/>
              <a:defRPr baseline="0"/>
            </a:lvl1pPr>
          </a:lstStyle>
          <a:p>
            <a:pPr lvl="0"/>
            <a:r>
              <a:rPr lang="en-US" dirty="0" err="1" smtClean="0"/>
              <a:t>Bilde</a:t>
            </a:r>
            <a:r>
              <a:rPr lang="en-US" dirty="0" smtClean="0"/>
              <a:t> her</a:t>
            </a:r>
            <a:endParaRPr lang="en-US" dirty="0"/>
          </a:p>
        </p:txBody>
      </p:sp>
      <p:sp>
        <p:nvSpPr>
          <p:cNvPr id="4" name="Date Placeholder 3"/>
          <p:cNvSpPr>
            <a:spLocks noGrp="1"/>
          </p:cNvSpPr>
          <p:nvPr>
            <p:ph type="dt" sz="half" idx="10"/>
          </p:nvPr>
        </p:nvSpPr>
        <p:spPr>
          <a:xfrm>
            <a:off x="457200" y="6548533"/>
            <a:ext cx="1823791" cy="211287"/>
          </a:xfrm>
        </p:spPr>
        <p:txBody>
          <a:bodyPr/>
          <a:lstStyle/>
          <a:p>
            <a:fld id="{264AC8C0-C6FE-4848-B880-AE288ADE7B2E}" type="datetime1">
              <a:rPr lang="nb-NO" smtClean="0"/>
              <a:t>12.09.2013</a:t>
            </a:fld>
            <a:endParaRPr lang="en-US"/>
          </a:p>
        </p:txBody>
      </p:sp>
      <p:sp>
        <p:nvSpPr>
          <p:cNvPr id="6" name="Slide Number Placeholder 5"/>
          <p:cNvSpPr>
            <a:spLocks noGrp="1"/>
          </p:cNvSpPr>
          <p:nvPr>
            <p:ph type="sldNum" sz="quarter" idx="12"/>
          </p:nvPr>
        </p:nvSpPr>
        <p:spPr/>
        <p:txBody>
          <a:bodyPr/>
          <a:lstStyle/>
          <a:p>
            <a:fld id="{E30233CE-B72C-F74E-B73F-F843140C2314}" type="slidenum">
              <a:rPr lang="en-US" smtClean="0"/>
              <a:t>‹#›</a:t>
            </a:fld>
            <a:endParaRPr lang="en-US"/>
          </a:p>
        </p:txBody>
      </p:sp>
      <p:cxnSp>
        <p:nvCxnSpPr>
          <p:cNvPr id="9" name="Straight Connector 8"/>
          <p:cNvCxnSpPr/>
          <p:nvPr userDrawn="1"/>
        </p:nvCxnSpPr>
        <p:spPr>
          <a:xfrm>
            <a:off x="457200" y="6475723"/>
            <a:ext cx="1823791" cy="0"/>
          </a:xfrm>
          <a:prstGeom prst="line">
            <a:avLst/>
          </a:prstGeom>
          <a:ln w="9525">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2465936" y="6475723"/>
            <a:ext cx="6220864"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1" y="378952"/>
            <a:ext cx="1823788" cy="336128"/>
          </a:xfrm>
          <a:prstGeom prst="rect">
            <a:avLst/>
          </a:prstGeom>
        </p:spPr>
      </p:pic>
      <p:cxnSp>
        <p:nvCxnSpPr>
          <p:cNvPr id="12" name="Straight Connector 11"/>
          <p:cNvCxnSpPr/>
          <p:nvPr userDrawn="1"/>
        </p:nvCxnSpPr>
        <p:spPr>
          <a:xfrm>
            <a:off x="2465936" y="548884"/>
            <a:ext cx="6220864"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Content Placeholder 2"/>
          <p:cNvSpPr>
            <a:spLocks noGrp="1"/>
          </p:cNvSpPr>
          <p:nvPr>
            <p:ph idx="13" hasCustomPrompt="1"/>
          </p:nvPr>
        </p:nvSpPr>
        <p:spPr>
          <a:xfrm>
            <a:off x="457200" y="1953903"/>
            <a:ext cx="1823789" cy="4306731"/>
          </a:xfrm>
        </p:spPr>
        <p:txBody>
          <a:bodyPr lIns="0" tIns="0" rIns="0" bIns="0">
            <a:normAutofit/>
          </a:bodyPr>
          <a:lstStyle>
            <a:lvl1pPr marL="0" indent="0">
              <a:buNone/>
              <a:defRPr sz="1400" baseline="0"/>
            </a:lvl1pPr>
          </a:lstStyle>
          <a:p>
            <a:pPr lvl="0"/>
            <a:r>
              <a:rPr lang="nb-NO" dirty="0" smtClean="0"/>
              <a:t>Bilde tekst kan skrives her i denne ruten</a:t>
            </a:r>
          </a:p>
        </p:txBody>
      </p:sp>
    </p:spTree>
    <p:extLst>
      <p:ext uri="{BB962C8B-B14F-4D97-AF65-F5344CB8AC3E}">
        <p14:creationId xmlns:p14="http://schemas.microsoft.com/office/powerpoint/2010/main" val="303746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ort bil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548533"/>
            <a:ext cx="1823791" cy="211287"/>
          </a:xfrm>
        </p:spPr>
        <p:txBody>
          <a:bodyPr/>
          <a:lstStyle/>
          <a:p>
            <a:fld id="{264AC8C0-C6FE-4848-B880-AE288ADE7B2E}" type="datetime1">
              <a:rPr lang="nb-NO" smtClean="0"/>
              <a:t>12.09.2013</a:t>
            </a:fld>
            <a:endParaRPr lang="en-US"/>
          </a:p>
        </p:txBody>
      </p:sp>
      <p:sp>
        <p:nvSpPr>
          <p:cNvPr id="6" name="Slide Number Placeholder 5"/>
          <p:cNvSpPr>
            <a:spLocks noGrp="1"/>
          </p:cNvSpPr>
          <p:nvPr>
            <p:ph type="sldNum" sz="quarter" idx="12"/>
          </p:nvPr>
        </p:nvSpPr>
        <p:spPr/>
        <p:txBody>
          <a:bodyPr/>
          <a:lstStyle/>
          <a:p>
            <a:fld id="{E30233CE-B72C-F74E-B73F-F843140C2314}" type="slidenum">
              <a:rPr lang="en-US" smtClean="0"/>
              <a:t>‹#›</a:t>
            </a:fld>
            <a:endParaRPr lang="en-US"/>
          </a:p>
        </p:txBody>
      </p:sp>
      <p:cxnSp>
        <p:nvCxnSpPr>
          <p:cNvPr id="9" name="Straight Connector 8"/>
          <p:cNvCxnSpPr/>
          <p:nvPr userDrawn="1"/>
        </p:nvCxnSpPr>
        <p:spPr>
          <a:xfrm>
            <a:off x="457200" y="6475723"/>
            <a:ext cx="1823791" cy="0"/>
          </a:xfrm>
          <a:prstGeom prst="line">
            <a:avLst/>
          </a:prstGeom>
          <a:ln w="9525">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2465936" y="6475723"/>
            <a:ext cx="6220864"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1" y="378952"/>
            <a:ext cx="1823788" cy="336128"/>
          </a:xfrm>
          <a:prstGeom prst="rect">
            <a:avLst/>
          </a:prstGeom>
        </p:spPr>
      </p:pic>
      <p:cxnSp>
        <p:nvCxnSpPr>
          <p:cNvPr id="12" name="Straight Connector 11"/>
          <p:cNvCxnSpPr/>
          <p:nvPr userDrawn="1"/>
        </p:nvCxnSpPr>
        <p:spPr>
          <a:xfrm>
            <a:off x="2465936" y="548884"/>
            <a:ext cx="6220864"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hasCustomPrompt="1"/>
          </p:nvPr>
        </p:nvSpPr>
        <p:spPr>
          <a:xfrm>
            <a:off x="0" y="1031105"/>
            <a:ext cx="9144000" cy="5229529"/>
          </a:xfrm>
        </p:spPr>
        <p:txBody>
          <a:bodyPr lIns="576000" anchor="ctr" anchorCtr="0"/>
          <a:lstStyle>
            <a:lvl1pPr marL="0" indent="0">
              <a:buNone/>
              <a:defRPr baseline="0"/>
            </a:lvl1pPr>
          </a:lstStyle>
          <a:p>
            <a:pPr lvl="0"/>
            <a:r>
              <a:rPr lang="en-US" dirty="0" err="1" smtClean="0"/>
              <a:t>Bilde</a:t>
            </a:r>
            <a:r>
              <a:rPr lang="en-US" dirty="0" smtClean="0"/>
              <a:t> her</a:t>
            </a:r>
            <a:endParaRPr lang="en-US" dirty="0"/>
          </a:p>
        </p:txBody>
      </p:sp>
    </p:spTree>
    <p:extLst>
      <p:ext uri="{BB962C8B-B14F-4D97-AF65-F5344CB8AC3E}">
        <p14:creationId xmlns:p14="http://schemas.microsoft.com/office/powerpoint/2010/main" val="318379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ning / Rø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39662" y="4066423"/>
            <a:ext cx="3684689" cy="1176553"/>
          </a:xfrm>
        </p:spPr>
        <p:txBody>
          <a:bodyPr lIns="0" tIns="0" rIns="0" bIns="0" anchor="t" anchorCtr="0">
            <a:normAutofit/>
          </a:bodyPr>
          <a:lstStyle>
            <a:lvl1pPr algn="ctr">
              <a:defRPr sz="2000" b="0" u="sng" baseline="0">
                <a:solidFill>
                  <a:schemeClr val="bg1"/>
                </a:solidFill>
                <a:latin typeface="Verdana"/>
                <a:cs typeface="Verdana"/>
              </a:defRPr>
            </a:lvl1pPr>
          </a:lstStyle>
          <a:p>
            <a:r>
              <a:rPr lang="en-US" dirty="0" err="1" smtClean="0"/>
              <a:t>www.decisive.no</a:t>
            </a:r>
            <a:endParaRPr lang="en-US" dirty="0"/>
          </a:p>
        </p:txBody>
      </p:sp>
      <p:sp>
        <p:nvSpPr>
          <p:cNvPr id="4" name="Date Placeholder 3"/>
          <p:cNvSpPr>
            <a:spLocks noGrp="1"/>
          </p:cNvSpPr>
          <p:nvPr>
            <p:ph type="dt" sz="half" idx="10"/>
          </p:nvPr>
        </p:nvSpPr>
        <p:spPr>
          <a:xfrm>
            <a:off x="457200" y="6548533"/>
            <a:ext cx="1823791" cy="211287"/>
          </a:xfrm>
        </p:spPr>
        <p:txBody>
          <a:bodyPr/>
          <a:lstStyle>
            <a:lvl1pPr>
              <a:defRPr>
                <a:solidFill>
                  <a:srgbClr val="FFFFFF"/>
                </a:solidFill>
              </a:defRPr>
            </a:lvl1pPr>
          </a:lstStyle>
          <a:p>
            <a:fld id="{EB32D500-B115-E048-BDDF-4D3C6234E91B}" type="datetime1">
              <a:rPr lang="nb-NO" smtClean="0"/>
              <a:t>12.09.2013</a:t>
            </a:fld>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30233CE-B72C-F74E-B73F-F843140C2314}" type="slidenum">
              <a:rPr lang="en-US" smtClean="0"/>
              <a:pPr/>
              <a:t>‹#›</a:t>
            </a:fld>
            <a:endParaRPr lang="en-US" dirty="0"/>
          </a:p>
        </p:txBody>
      </p:sp>
      <p:pic>
        <p:nvPicPr>
          <p:cNvPr id="9" name="Picture 8" descr="Logo_Negati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9406" y="2629629"/>
            <a:ext cx="3684689" cy="679095"/>
          </a:xfrm>
          <a:prstGeom prst="rect">
            <a:avLst/>
          </a:prstGeom>
        </p:spPr>
      </p:pic>
    </p:spTree>
    <p:extLst>
      <p:ext uri="{BB962C8B-B14F-4D97-AF65-F5344CB8AC3E}">
        <p14:creationId xmlns:p14="http://schemas.microsoft.com/office/powerpoint/2010/main" val="372459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vslutning / Hvi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39662" y="4066423"/>
            <a:ext cx="3684689" cy="1176553"/>
          </a:xfrm>
        </p:spPr>
        <p:txBody>
          <a:bodyPr lIns="0" tIns="0" rIns="0" bIns="0" anchor="t" anchorCtr="0">
            <a:normAutofit/>
          </a:bodyPr>
          <a:lstStyle>
            <a:lvl1pPr algn="ctr">
              <a:defRPr sz="2000" b="0" u="sng" baseline="0">
                <a:solidFill>
                  <a:schemeClr val="tx1">
                    <a:lumMod val="60000"/>
                    <a:lumOff val="40000"/>
                  </a:schemeClr>
                </a:solidFill>
                <a:latin typeface="Verdana"/>
                <a:cs typeface="Verdana"/>
              </a:defRPr>
            </a:lvl1pPr>
          </a:lstStyle>
          <a:p>
            <a:r>
              <a:rPr lang="en-US" dirty="0" err="1" smtClean="0"/>
              <a:t>www.decisive.no</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9408" y="2629629"/>
            <a:ext cx="3684684" cy="679095"/>
          </a:xfrm>
          <a:prstGeom prst="rect">
            <a:avLst/>
          </a:prstGeom>
        </p:spPr>
      </p:pic>
      <p:sp>
        <p:nvSpPr>
          <p:cNvPr id="7" name="Date Placeholder 3"/>
          <p:cNvSpPr>
            <a:spLocks noGrp="1"/>
          </p:cNvSpPr>
          <p:nvPr>
            <p:ph type="dt" sz="half" idx="10"/>
          </p:nvPr>
        </p:nvSpPr>
        <p:spPr>
          <a:xfrm>
            <a:off x="457200" y="6548533"/>
            <a:ext cx="1823791" cy="211287"/>
          </a:xfrm>
        </p:spPr>
        <p:txBody>
          <a:bodyPr/>
          <a:lstStyle/>
          <a:p>
            <a:fld id="{264AC8C0-C6FE-4848-B880-AE288ADE7B2E}" type="datetime1">
              <a:rPr lang="nb-NO" smtClean="0"/>
              <a:t>12.09.2013</a:t>
            </a:fld>
            <a:endParaRPr lang="en-US"/>
          </a:p>
        </p:txBody>
      </p:sp>
      <p:sp>
        <p:nvSpPr>
          <p:cNvPr id="8" name="Slide Number Placeholder 5"/>
          <p:cNvSpPr>
            <a:spLocks noGrp="1"/>
          </p:cNvSpPr>
          <p:nvPr>
            <p:ph type="sldNum" sz="quarter" idx="12"/>
          </p:nvPr>
        </p:nvSpPr>
        <p:spPr>
          <a:xfrm>
            <a:off x="6553200" y="6548533"/>
            <a:ext cx="2133600" cy="211287"/>
          </a:xfrm>
        </p:spPr>
        <p:txBody>
          <a:bodyPr/>
          <a:lstStyle/>
          <a:p>
            <a:fld id="{E30233CE-B72C-F74E-B73F-F843140C2314}" type="slidenum">
              <a:rPr lang="en-US" smtClean="0"/>
              <a:t>‹#›</a:t>
            </a:fld>
            <a:endParaRPr lang="en-US"/>
          </a:p>
        </p:txBody>
      </p:sp>
      <p:cxnSp>
        <p:nvCxnSpPr>
          <p:cNvPr id="10" name="Straight Connector 9"/>
          <p:cNvCxnSpPr/>
          <p:nvPr userDrawn="1"/>
        </p:nvCxnSpPr>
        <p:spPr>
          <a:xfrm>
            <a:off x="457200" y="6475723"/>
            <a:ext cx="1823791" cy="0"/>
          </a:xfrm>
          <a:prstGeom prst="line">
            <a:avLst/>
          </a:prstGeom>
          <a:ln w="9525">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2465936" y="6475723"/>
            <a:ext cx="6220864"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38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
        <p:nvSpPr>
          <p:cNvPr id="4" name="Date Placeholder 3"/>
          <p:cNvSpPr>
            <a:spLocks noGrp="1"/>
          </p:cNvSpPr>
          <p:nvPr>
            <p:ph type="dt" sz="half" idx="2"/>
          </p:nvPr>
        </p:nvSpPr>
        <p:spPr>
          <a:xfrm>
            <a:off x="457200" y="6548533"/>
            <a:ext cx="2133600" cy="211287"/>
          </a:xfrm>
          <a:prstGeom prst="rect">
            <a:avLst/>
          </a:prstGeom>
        </p:spPr>
        <p:txBody>
          <a:bodyPr vert="horz" lIns="0" tIns="0" rIns="0" bIns="0" rtlCol="0" anchor="t" anchorCtr="0"/>
          <a:lstStyle>
            <a:lvl1pPr algn="l">
              <a:defRPr sz="900" b="1">
                <a:solidFill>
                  <a:schemeClr val="tx2"/>
                </a:solidFill>
                <a:latin typeface="Courier New"/>
                <a:cs typeface="Courier New"/>
              </a:defRPr>
            </a:lvl1pPr>
          </a:lstStyle>
          <a:p>
            <a:fld id="{9AE4B767-2E8E-E044-B162-587C45A1F87E}" type="datetime1">
              <a:rPr lang="nb-NO" smtClean="0"/>
              <a:pPr/>
              <a:t>12.09.2013</a:t>
            </a:fld>
            <a:endParaRPr lang="en-US" dirty="0"/>
          </a:p>
        </p:txBody>
      </p:sp>
      <p:sp>
        <p:nvSpPr>
          <p:cNvPr id="6" name="Slide Number Placeholder 5"/>
          <p:cNvSpPr>
            <a:spLocks noGrp="1"/>
          </p:cNvSpPr>
          <p:nvPr>
            <p:ph type="sldNum" sz="quarter" idx="4"/>
          </p:nvPr>
        </p:nvSpPr>
        <p:spPr>
          <a:xfrm>
            <a:off x="6553200" y="6548533"/>
            <a:ext cx="2133600" cy="211287"/>
          </a:xfrm>
          <a:prstGeom prst="rect">
            <a:avLst/>
          </a:prstGeom>
        </p:spPr>
        <p:txBody>
          <a:bodyPr vert="horz" lIns="0" tIns="0" rIns="0" bIns="0" rtlCol="0" anchor="t" anchorCtr="0"/>
          <a:lstStyle>
            <a:lvl1pPr algn="r">
              <a:defRPr sz="800" b="1">
                <a:solidFill>
                  <a:srgbClr val="D7C6B6"/>
                </a:solidFill>
                <a:latin typeface="Courier New"/>
                <a:cs typeface="Courier New"/>
              </a:defRPr>
            </a:lvl1pPr>
          </a:lstStyle>
          <a:p>
            <a:fld id="{E30233CE-B72C-F74E-B73F-F843140C2314}" type="slidenum">
              <a:rPr lang="en-US" smtClean="0"/>
              <a:pPr/>
              <a:t>‹#›</a:t>
            </a:fld>
            <a:endParaRPr lang="en-US" dirty="0"/>
          </a:p>
        </p:txBody>
      </p:sp>
    </p:spTree>
    <p:extLst>
      <p:ext uri="{BB962C8B-B14F-4D97-AF65-F5344CB8AC3E}">
        <p14:creationId xmlns:p14="http://schemas.microsoft.com/office/powerpoint/2010/main" val="3514522998"/>
      </p:ext>
    </p:extLst>
  </p:cSld>
  <p:clrMap bg1="lt1" tx1="dk1" bg2="lt2" tx2="dk2" accent1="accent1" accent2="accent2" accent3="accent3" accent4="accent4" accent5="accent5" accent6="accent6" hlink="hlink" folHlink="folHlink"/>
  <p:sldLayoutIdLst>
    <p:sldLayoutId id="2147483659" r:id="rId1"/>
    <p:sldLayoutId id="2147483649" r:id="rId2"/>
    <p:sldLayoutId id="2147483650" r:id="rId3"/>
    <p:sldLayoutId id="2147483654" r:id="rId4"/>
    <p:sldLayoutId id="2147483655" r:id="rId5"/>
    <p:sldLayoutId id="2147483657" r:id="rId6"/>
    <p:sldLayoutId id="2147483658" r:id="rId7"/>
  </p:sldLayoutIdLst>
  <p:hf hdr="0" ftr="0"/>
  <p:txStyles>
    <p:titleStyle>
      <a:lvl1pPr algn="l" defTabSz="457200" rtl="0" eaLnBrk="1" latinLnBrk="0" hangingPunct="1">
        <a:spcBef>
          <a:spcPct val="0"/>
        </a:spcBef>
        <a:buNone/>
        <a:defRPr sz="2000" b="1" kern="1200">
          <a:solidFill>
            <a:schemeClr val="tx1"/>
          </a:solidFill>
          <a:latin typeface="Verdana"/>
          <a:ea typeface="+mj-ea"/>
          <a:cs typeface="Verdana"/>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4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1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11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www.google.com/trends/explore#q=grails%2C%20%20ruby%20on%20rails&amp;cmpt=q"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Grails workshop</a:t>
            </a:r>
            <a:endParaRPr lang="en-US" dirty="0"/>
          </a:p>
        </p:txBody>
      </p:sp>
      <p:sp>
        <p:nvSpPr>
          <p:cNvPr id="5" name="Date Placeholder 4"/>
          <p:cNvSpPr>
            <a:spLocks noGrp="1"/>
          </p:cNvSpPr>
          <p:nvPr>
            <p:ph type="dt" sz="half" idx="10"/>
          </p:nvPr>
        </p:nvSpPr>
        <p:spPr/>
        <p:txBody>
          <a:bodyPr/>
          <a:lstStyle/>
          <a:p>
            <a:fld id="{D8BC36B4-C534-1644-9CEA-8C284F5C8783}" type="datetime1">
              <a:rPr lang="nb-NO" smtClean="0"/>
              <a:t>12.09.2013</a:t>
            </a:fld>
            <a:endParaRPr lang="en-US" dirty="0"/>
          </a:p>
        </p:txBody>
      </p:sp>
      <p:sp>
        <p:nvSpPr>
          <p:cNvPr id="6" name="Slide Number Placeholder 5"/>
          <p:cNvSpPr>
            <a:spLocks noGrp="1"/>
          </p:cNvSpPr>
          <p:nvPr>
            <p:ph type="sldNum" sz="quarter" idx="12"/>
          </p:nvPr>
        </p:nvSpPr>
        <p:spPr/>
        <p:txBody>
          <a:bodyPr/>
          <a:lstStyle/>
          <a:p>
            <a:fld id="{E30233CE-B72C-F74E-B73F-F843140C2314}" type="slidenum">
              <a:rPr lang="en-US" smtClean="0"/>
              <a:pPr/>
              <a:t>1</a:t>
            </a:fld>
            <a:endParaRPr lang="en-US" dirty="0"/>
          </a:p>
        </p:txBody>
      </p:sp>
    </p:spTree>
    <p:extLst>
      <p:ext uri="{BB962C8B-B14F-4D97-AF65-F5344CB8AC3E}">
        <p14:creationId xmlns:p14="http://schemas.microsoft.com/office/powerpoint/2010/main" val="4181494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Grails vs. Rails</a:t>
            </a:r>
            <a:endParaRPr lang="en-US" dirty="0"/>
          </a:p>
        </p:txBody>
      </p:sp>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10</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3" y="2570163"/>
            <a:ext cx="7456487"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ktangel 1"/>
          <p:cNvSpPr/>
          <p:nvPr/>
        </p:nvSpPr>
        <p:spPr>
          <a:xfrm>
            <a:off x="1477963" y="4769535"/>
            <a:ext cx="6750050" cy="307777"/>
          </a:xfrm>
          <a:prstGeom prst="rect">
            <a:avLst/>
          </a:prstGeom>
        </p:spPr>
        <p:txBody>
          <a:bodyPr wrap="square">
            <a:spAutoFit/>
          </a:bodyPr>
          <a:lstStyle/>
          <a:p>
            <a:r>
              <a:rPr lang="nb-NO" sz="1400" dirty="0">
                <a:hlinkClick r:id="rId4"/>
              </a:rPr>
              <a:t>http://</a:t>
            </a:r>
            <a:r>
              <a:rPr lang="nb-NO" sz="1400" dirty="0" smtClean="0">
                <a:hlinkClick r:id="rId4"/>
              </a:rPr>
              <a:t>www.google.com/trends/explore#q=grails%2C%20%20ruby%20on%20rails&amp;cmpt=q</a:t>
            </a:r>
            <a:endParaRPr lang="nb-NO" sz="1400" dirty="0" smtClean="0"/>
          </a:p>
        </p:txBody>
      </p:sp>
    </p:spTree>
    <p:extLst>
      <p:ext uri="{BB962C8B-B14F-4D97-AF65-F5344CB8AC3E}">
        <p14:creationId xmlns:p14="http://schemas.microsoft.com/office/powerpoint/2010/main" val="106837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Grails</a:t>
            </a:r>
            <a:endParaRPr lang="en-US" dirty="0"/>
          </a:p>
        </p:txBody>
      </p:sp>
      <p:sp>
        <p:nvSpPr>
          <p:cNvPr id="7" name="Content Placeholder 6"/>
          <p:cNvSpPr>
            <a:spLocks noGrp="1"/>
          </p:cNvSpPr>
          <p:nvPr>
            <p:ph idx="1"/>
          </p:nvPr>
        </p:nvSpPr>
        <p:spPr/>
        <p:txBody>
          <a:bodyPr>
            <a:normAutofit lnSpcReduction="10000"/>
          </a:bodyPr>
          <a:lstStyle/>
          <a:p>
            <a:r>
              <a:rPr lang="en-US" dirty="0" smtClean="0"/>
              <a:t>MVC</a:t>
            </a:r>
          </a:p>
          <a:p>
            <a:r>
              <a:rPr lang="en-US" dirty="0" smtClean="0"/>
              <a:t>Model</a:t>
            </a:r>
          </a:p>
          <a:p>
            <a:pPr lvl="1"/>
            <a:r>
              <a:rPr lang="en-US" dirty="0" smtClean="0"/>
              <a:t>grails create-domain-class</a:t>
            </a:r>
          </a:p>
          <a:p>
            <a:pPr lvl="1"/>
            <a:r>
              <a:rPr lang="en-US" dirty="0" smtClean="0"/>
              <a:t>GORM</a:t>
            </a:r>
          </a:p>
          <a:p>
            <a:pPr lvl="1"/>
            <a:r>
              <a:rPr lang="en-US" dirty="0" smtClean="0"/>
              <a:t>Scaffolding</a:t>
            </a:r>
          </a:p>
          <a:p>
            <a:r>
              <a:rPr lang="en-US" dirty="0" smtClean="0"/>
              <a:t>Controller</a:t>
            </a:r>
          </a:p>
          <a:p>
            <a:pPr lvl="1"/>
            <a:r>
              <a:rPr lang="en-US" dirty="0" smtClean="0"/>
              <a:t>grails generate-controller</a:t>
            </a:r>
          </a:p>
          <a:p>
            <a:pPr lvl="1"/>
            <a:r>
              <a:rPr lang="en-US" dirty="0" smtClean="0"/>
              <a:t>grails create-controller</a:t>
            </a:r>
          </a:p>
          <a:p>
            <a:r>
              <a:rPr lang="en-US" dirty="0" smtClean="0"/>
              <a:t>View</a:t>
            </a:r>
          </a:p>
          <a:p>
            <a:pPr lvl="1"/>
            <a:r>
              <a:rPr lang="en-US" dirty="0" smtClean="0"/>
              <a:t>grails generate-views</a:t>
            </a:r>
          </a:p>
          <a:p>
            <a:pPr lvl="1"/>
            <a:r>
              <a:rPr lang="en-US" dirty="0" smtClean="0"/>
              <a:t>GSP/JSP</a:t>
            </a:r>
          </a:p>
          <a:p>
            <a:pPr lvl="1"/>
            <a:r>
              <a:rPr lang="en-US" dirty="0" err="1" smtClean="0"/>
              <a:t>Taglib</a:t>
            </a:r>
            <a:endParaRPr lang="en-US" dirty="0" smtClean="0"/>
          </a:p>
          <a:p>
            <a:pPr lvl="1"/>
            <a:r>
              <a:rPr lang="en-US" dirty="0" err="1" smtClean="0"/>
              <a:t>Javascript</a:t>
            </a:r>
            <a:r>
              <a:rPr lang="en-US" dirty="0" smtClean="0"/>
              <a:t> </a:t>
            </a:r>
            <a:r>
              <a:rPr lang="en-US" dirty="0" err="1" smtClean="0"/>
              <a:t>og</a:t>
            </a:r>
            <a:r>
              <a:rPr lang="en-US" dirty="0" smtClean="0"/>
              <a:t> Ajax</a:t>
            </a:r>
            <a:endParaRPr lang="en-US" dirty="0"/>
          </a:p>
          <a:p>
            <a:r>
              <a:rPr lang="en-US" dirty="0" smtClean="0"/>
              <a:t>Services</a:t>
            </a:r>
          </a:p>
          <a:p>
            <a:pPr lvl="1"/>
            <a:r>
              <a:rPr lang="en-US" dirty="0" err="1" smtClean="0"/>
              <a:t>Forretningslogikk</a:t>
            </a:r>
            <a:endParaRPr lang="en-US" dirty="0" smtClean="0"/>
          </a:p>
          <a:p>
            <a:r>
              <a:rPr lang="en-US" dirty="0" smtClean="0"/>
              <a:t>Plugins</a:t>
            </a:r>
          </a:p>
          <a:p>
            <a:pPr lvl="1"/>
            <a:r>
              <a:rPr lang="en-US" dirty="0" err="1" smtClean="0"/>
              <a:t>Sikkerhet</a:t>
            </a:r>
            <a:r>
              <a:rPr lang="en-US" dirty="0" smtClean="0"/>
              <a:t>, database, </a:t>
            </a:r>
            <a:r>
              <a:rPr lang="en-US" dirty="0" err="1" smtClean="0"/>
              <a:t>kø</a:t>
            </a:r>
            <a:r>
              <a:rPr lang="en-US" dirty="0" smtClean="0"/>
              <a:t>…</a:t>
            </a:r>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11</a:t>
            </a:fld>
            <a:endParaRPr lang="en-US"/>
          </a:p>
        </p:txBody>
      </p:sp>
    </p:spTree>
    <p:extLst>
      <p:ext uri="{BB962C8B-B14F-4D97-AF65-F5344CB8AC3E}">
        <p14:creationId xmlns:p14="http://schemas.microsoft.com/office/powerpoint/2010/main" val="310656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Grails </a:t>
            </a:r>
            <a:r>
              <a:rPr lang="en-US" dirty="0" err="1" smtClean="0"/>
              <a:t>prosjekt</a:t>
            </a:r>
            <a:endParaRPr lang="en-US" dirty="0"/>
          </a:p>
        </p:txBody>
      </p:sp>
      <p:sp>
        <p:nvSpPr>
          <p:cNvPr id="7" name="Content Placeholder 6"/>
          <p:cNvSpPr>
            <a:spLocks noGrp="1"/>
          </p:cNvSpPr>
          <p:nvPr>
            <p:ph idx="1"/>
          </p:nvPr>
        </p:nvSpPr>
        <p:spPr/>
        <p:txBody>
          <a:bodyPr/>
          <a:lstStyle/>
          <a:p>
            <a:endParaRPr lang="en-US" dirty="0" smtClean="0"/>
          </a:p>
          <a:p>
            <a:r>
              <a:rPr lang="en-US" dirty="0" smtClean="0"/>
              <a:t>Create-app</a:t>
            </a:r>
          </a:p>
          <a:p>
            <a:r>
              <a:rPr lang="en-US" dirty="0" smtClean="0"/>
              <a:t>Create-domain</a:t>
            </a:r>
          </a:p>
          <a:p>
            <a:r>
              <a:rPr lang="en-US" dirty="0" smtClean="0"/>
              <a:t>Generate-controller</a:t>
            </a:r>
          </a:p>
          <a:p>
            <a:r>
              <a:rPr lang="en-US" dirty="0" smtClean="0"/>
              <a:t>Generate-views</a:t>
            </a:r>
          </a:p>
          <a:p>
            <a:r>
              <a:rPr lang="en-US" dirty="0" smtClean="0"/>
              <a:t>Generate-all</a:t>
            </a:r>
            <a:endParaRPr lang="en-US"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12</a:t>
            </a:fld>
            <a:endParaRPr lang="en-US"/>
          </a:p>
        </p:txBody>
      </p:sp>
      <p:pic>
        <p:nvPicPr>
          <p:cNvPr id="8" name="Picture 3" descr="C:\Users\ras.DECDOM\AppData\Local\Evernote\Evernote\Databases\Attachments\ScreenCli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436" y="1953903"/>
            <a:ext cx="1981477" cy="366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045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Brukes</a:t>
            </a:r>
            <a:r>
              <a:rPr lang="en-US" dirty="0" smtClean="0"/>
              <a:t> Grails?</a:t>
            </a:r>
            <a:endParaRPr lang="en-US" dirty="0"/>
          </a:p>
        </p:txBody>
      </p:sp>
      <p:sp>
        <p:nvSpPr>
          <p:cNvPr id="7" name="Content Placeholder 6"/>
          <p:cNvSpPr>
            <a:spLocks noGrp="1"/>
          </p:cNvSpPr>
          <p:nvPr>
            <p:ph idx="1"/>
          </p:nvPr>
        </p:nvSpPr>
        <p:spPr/>
        <p:txBody>
          <a:bodyPr>
            <a:normAutofit/>
          </a:bodyPr>
          <a:lstStyle/>
          <a:p>
            <a:r>
              <a:rPr lang="nb-NO" dirty="0" err="1"/>
              <a:t>Atlassian</a:t>
            </a:r>
            <a:endParaRPr lang="nb-NO" dirty="0"/>
          </a:p>
          <a:p>
            <a:r>
              <a:rPr lang="nb-NO" dirty="0" smtClean="0"/>
              <a:t>Disney</a:t>
            </a:r>
            <a:endParaRPr lang="nb-NO" dirty="0"/>
          </a:p>
          <a:p>
            <a:r>
              <a:rPr lang="nb-NO" dirty="0" smtClean="0"/>
              <a:t>ESPN</a:t>
            </a:r>
            <a:endParaRPr lang="nb-NO" dirty="0"/>
          </a:p>
          <a:p>
            <a:r>
              <a:rPr lang="nb-NO" dirty="0" smtClean="0"/>
              <a:t>IEEE</a:t>
            </a:r>
            <a:endParaRPr lang="nb-NO" dirty="0"/>
          </a:p>
          <a:p>
            <a:r>
              <a:rPr lang="nb-NO" dirty="0" err="1" smtClean="0"/>
              <a:t>LinkedIn</a:t>
            </a:r>
            <a:r>
              <a:rPr lang="nb-NO" dirty="0" smtClean="0"/>
              <a:t> </a:t>
            </a:r>
            <a:r>
              <a:rPr lang="nb-NO" dirty="0"/>
              <a:t>– </a:t>
            </a:r>
            <a:r>
              <a:rPr lang="nb-NO" dirty="0" err="1"/>
              <a:t>Recruiter</a:t>
            </a:r>
            <a:r>
              <a:rPr lang="nb-NO" dirty="0"/>
              <a:t> </a:t>
            </a:r>
            <a:r>
              <a:rPr lang="nb-NO" dirty="0" err="1" smtClean="0"/>
              <a:t>application</a:t>
            </a:r>
            <a:endParaRPr lang="nb-NO" dirty="0" smtClean="0"/>
          </a:p>
          <a:p>
            <a:r>
              <a:rPr lang="nb-NO" dirty="0"/>
              <a:t>Wired.com</a:t>
            </a:r>
          </a:p>
          <a:p>
            <a:r>
              <a:rPr lang="nb-NO" dirty="0" smtClean="0"/>
              <a:t>Sky</a:t>
            </a:r>
          </a:p>
          <a:p>
            <a:r>
              <a:rPr lang="nb-NO" dirty="0"/>
              <a:t>Trip Advisor</a:t>
            </a:r>
          </a:p>
          <a:p>
            <a:r>
              <a:rPr lang="nb-NO" dirty="0" smtClean="0"/>
              <a:t>...</a:t>
            </a:r>
          </a:p>
          <a:p>
            <a:endParaRPr lang="nb-NO"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13</a:t>
            </a:fld>
            <a:endParaRPr lang="en-US"/>
          </a:p>
        </p:txBody>
      </p:sp>
    </p:spTree>
    <p:extLst>
      <p:ext uri="{BB962C8B-B14F-4D97-AF65-F5344CB8AC3E}">
        <p14:creationId xmlns:p14="http://schemas.microsoft.com/office/powerpoint/2010/main" val="1325045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Pause?</a:t>
            </a:r>
            <a:endParaRPr lang="en-US"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14</a:t>
            </a:fld>
            <a:endParaRPr lang="en-US"/>
          </a:p>
        </p:txBody>
      </p:sp>
    </p:spTree>
    <p:extLst>
      <p:ext uri="{BB962C8B-B14F-4D97-AF65-F5344CB8AC3E}">
        <p14:creationId xmlns:p14="http://schemas.microsoft.com/office/powerpoint/2010/main" val="2419956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Oppgave</a:t>
            </a:r>
            <a:r>
              <a:rPr lang="en-US" dirty="0" smtClean="0"/>
              <a:t> #2 - </a:t>
            </a:r>
            <a:r>
              <a:rPr lang="en-US" dirty="0" err="1" smtClean="0"/>
              <a:t>endringer</a:t>
            </a:r>
            <a:endParaRPr lang="en-US" dirty="0"/>
          </a:p>
        </p:txBody>
      </p:sp>
      <p:sp>
        <p:nvSpPr>
          <p:cNvPr id="7" name="Content Placeholder 6"/>
          <p:cNvSpPr>
            <a:spLocks noGrp="1"/>
          </p:cNvSpPr>
          <p:nvPr>
            <p:ph idx="1"/>
          </p:nvPr>
        </p:nvSpPr>
        <p:spPr/>
        <p:txBody>
          <a:bodyPr/>
          <a:lstStyle/>
          <a:p>
            <a:r>
              <a:rPr lang="en-US" dirty="0" smtClean="0"/>
              <a:t>Bootstrapping </a:t>
            </a:r>
            <a:r>
              <a:rPr lang="en-US" dirty="0" err="1" smtClean="0"/>
              <a:t>av</a:t>
            </a:r>
            <a:r>
              <a:rPr lang="en-US" dirty="0" smtClean="0"/>
              <a:t> </a:t>
            </a:r>
            <a:r>
              <a:rPr lang="en-US" dirty="0" err="1" smtClean="0"/>
              <a:t>testdata</a:t>
            </a:r>
            <a:endParaRPr lang="en-US" dirty="0" smtClean="0"/>
          </a:p>
          <a:p>
            <a:pPr lvl="1"/>
            <a:r>
              <a:rPr lang="en-US" dirty="0" smtClean="0"/>
              <a:t>Legg inn en artist med </a:t>
            </a:r>
            <a:r>
              <a:rPr lang="en-US" dirty="0" err="1" smtClean="0"/>
              <a:t>ett</a:t>
            </a:r>
            <a:r>
              <a:rPr lang="en-US" dirty="0" smtClean="0"/>
              <a:t> album (</a:t>
            </a:r>
            <a:r>
              <a:rPr lang="en-US" dirty="0" err="1" smtClean="0"/>
              <a:t>BootStrap.groovy</a:t>
            </a:r>
            <a:r>
              <a:rPr lang="en-US" dirty="0" smtClean="0"/>
              <a:t>)</a:t>
            </a:r>
          </a:p>
          <a:p>
            <a:r>
              <a:rPr lang="en-US" dirty="0" err="1" smtClean="0"/>
              <a:t>Urlmapping</a:t>
            </a:r>
            <a:r>
              <a:rPr lang="en-US" dirty="0" smtClean="0"/>
              <a:t> </a:t>
            </a:r>
          </a:p>
          <a:p>
            <a:pPr lvl="1"/>
            <a:r>
              <a:rPr lang="en-US" dirty="0" err="1" smtClean="0"/>
              <a:t>Endre</a:t>
            </a:r>
            <a:r>
              <a:rPr lang="en-US" dirty="0" smtClean="0"/>
              <a:t> default-</a:t>
            </a:r>
            <a:r>
              <a:rPr lang="en-US" dirty="0" err="1" smtClean="0"/>
              <a:t>siden</a:t>
            </a:r>
            <a:r>
              <a:rPr lang="en-US" dirty="0" smtClean="0"/>
              <a:t> </a:t>
            </a:r>
            <a:r>
              <a:rPr lang="en-US" dirty="0" err="1" smtClean="0"/>
              <a:t>til</a:t>
            </a:r>
            <a:r>
              <a:rPr lang="en-US" dirty="0" smtClean="0"/>
              <a:t> </a:t>
            </a:r>
            <a:r>
              <a:rPr lang="en-US" dirty="0" err="1" smtClean="0"/>
              <a:t>å</a:t>
            </a:r>
            <a:r>
              <a:rPr lang="en-US" dirty="0" smtClean="0"/>
              <a:t> </a:t>
            </a:r>
            <a:r>
              <a:rPr lang="en-US" dirty="0" err="1" smtClean="0"/>
              <a:t>være</a:t>
            </a:r>
            <a:r>
              <a:rPr lang="en-US" dirty="0" smtClean="0"/>
              <a:t> listen </a:t>
            </a:r>
            <a:r>
              <a:rPr lang="en-US" dirty="0" err="1" smtClean="0"/>
              <a:t>av</a:t>
            </a:r>
            <a:r>
              <a:rPr lang="en-US" dirty="0" smtClean="0"/>
              <a:t> album (</a:t>
            </a:r>
            <a:r>
              <a:rPr lang="en-US" dirty="0" err="1" smtClean="0"/>
              <a:t>UrlMappings.groovy</a:t>
            </a:r>
            <a:r>
              <a:rPr lang="en-US" dirty="0" smtClean="0"/>
              <a:t>)</a:t>
            </a:r>
          </a:p>
          <a:p>
            <a:pPr lvl="1"/>
            <a:r>
              <a:rPr lang="en-US" dirty="0" err="1" smtClean="0"/>
              <a:t>Fjerne</a:t>
            </a:r>
            <a:r>
              <a:rPr lang="en-US" dirty="0" smtClean="0"/>
              <a:t> </a:t>
            </a:r>
            <a:r>
              <a:rPr lang="en-US" dirty="0" err="1" smtClean="0"/>
              <a:t>index.gsp</a:t>
            </a:r>
            <a:endParaRPr lang="en-US" dirty="0" smtClean="0"/>
          </a:p>
          <a:p>
            <a:r>
              <a:rPr lang="en-US" dirty="0" err="1" smtClean="0"/>
              <a:t>Ny</a:t>
            </a:r>
            <a:r>
              <a:rPr lang="en-US" dirty="0" smtClean="0"/>
              <a:t> </a:t>
            </a:r>
            <a:r>
              <a:rPr lang="en-US" dirty="0" err="1" smtClean="0"/>
              <a:t>lenke</a:t>
            </a:r>
            <a:endParaRPr lang="en-US" dirty="0" smtClean="0"/>
          </a:p>
          <a:p>
            <a:pPr lvl="1"/>
            <a:r>
              <a:rPr lang="en-US" dirty="0" err="1" smtClean="0"/>
              <a:t>På</a:t>
            </a:r>
            <a:r>
              <a:rPr lang="en-US" dirty="0" smtClean="0"/>
              <a:t> </a:t>
            </a:r>
            <a:r>
              <a:rPr lang="en-US" dirty="0" err="1" smtClean="0"/>
              <a:t>alle</a:t>
            </a:r>
            <a:r>
              <a:rPr lang="en-US" dirty="0" smtClean="0"/>
              <a:t> view under album, </a:t>
            </a:r>
            <a:r>
              <a:rPr lang="en-US" dirty="0" err="1" smtClean="0"/>
              <a:t>legg</a:t>
            </a:r>
            <a:r>
              <a:rPr lang="en-US" dirty="0" smtClean="0"/>
              <a:t> </a:t>
            </a:r>
            <a:r>
              <a:rPr lang="en-US" dirty="0" err="1" smtClean="0"/>
              <a:t>til</a:t>
            </a:r>
            <a:r>
              <a:rPr lang="en-US" dirty="0" smtClean="0"/>
              <a:t> link </a:t>
            </a:r>
            <a:r>
              <a:rPr lang="en-US" dirty="0" err="1" smtClean="0"/>
              <a:t>i</a:t>
            </a:r>
            <a:r>
              <a:rPr lang="en-US" dirty="0" smtClean="0"/>
              <a:t> </a:t>
            </a:r>
            <a:r>
              <a:rPr lang="en-US" dirty="0" err="1" smtClean="0"/>
              <a:t>toppmenyen</a:t>
            </a:r>
            <a:r>
              <a:rPr lang="en-US" dirty="0" smtClean="0"/>
              <a:t> </a:t>
            </a:r>
            <a:r>
              <a:rPr lang="en-US" dirty="0" err="1" smtClean="0"/>
              <a:t>til</a:t>
            </a:r>
            <a:r>
              <a:rPr lang="en-US" dirty="0" smtClean="0"/>
              <a:t> “</a:t>
            </a:r>
            <a:r>
              <a:rPr lang="en-US" dirty="0" err="1" smtClean="0"/>
              <a:t>Ny</a:t>
            </a:r>
            <a:r>
              <a:rPr lang="en-US" dirty="0" smtClean="0"/>
              <a:t> artist”</a:t>
            </a:r>
          </a:p>
          <a:p>
            <a:pPr lvl="1"/>
            <a:r>
              <a:rPr lang="en-US" dirty="0" err="1" smtClean="0"/>
              <a:t>Fjerne</a:t>
            </a:r>
            <a:r>
              <a:rPr lang="en-US" dirty="0" smtClean="0"/>
              <a:t> </a:t>
            </a:r>
            <a:r>
              <a:rPr lang="en-US" dirty="0" err="1" smtClean="0"/>
              <a:t>egen</a:t>
            </a:r>
            <a:r>
              <a:rPr lang="en-US" dirty="0" smtClean="0"/>
              <a:t> </a:t>
            </a:r>
            <a:r>
              <a:rPr lang="en-US" dirty="0" err="1" smtClean="0"/>
              <a:t>lenke</a:t>
            </a:r>
            <a:r>
              <a:rPr lang="en-US" dirty="0" smtClean="0"/>
              <a:t> </a:t>
            </a:r>
            <a:r>
              <a:rPr lang="en-US" dirty="0" err="1" smtClean="0"/>
              <a:t>til</a:t>
            </a:r>
            <a:r>
              <a:rPr lang="en-US" dirty="0" smtClean="0"/>
              <a:t> </a:t>
            </a:r>
            <a:r>
              <a:rPr lang="en-US" dirty="0" err="1" smtClean="0"/>
              <a:t>Albumliste</a:t>
            </a:r>
            <a:r>
              <a:rPr lang="en-US" dirty="0" smtClean="0"/>
              <a:t> (</a:t>
            </a:r>
            <a:r>
              <a:rPr lang="en-US" dirty="0" err="1" smtClean="0"/>
              <a:t>denne</a:t>
            </a:r>
            <a:r>
              <a:rPr lang="en-US" dirty="0" smtClean="0"/>
              <a:t> </a:t>
            </a:r>
            <a:r>
              <a:rPr lang="en-US" dirty="0" err="1" smtClean="0"/>
              <a:t>er</a:t>
            </a:r>
            <a:r>
              <a:rPr lang="en-US" dirty="0" smtClean="0"/>
              <a:t> </a:t>
            </a:r>
            <a:r>
              <a:rPr lang="en-US" dirty="0" err="1" smtClean="0"/>
              <a:t>nå</a:t>
            </a:r>
            <a:r>
              <a:rPr lang="en-US" dirty="0" smtClean="0"/>
              <a:t> </a:t>
            </a:r>
            <a:r>
              <a:rPr lang="en-US" dirty="0" err="1" smtClean="0"/>
              <a:t>lik</a:t>
            </a:r>
            <a:r>
              <a:rPr lang="en-US" dirty="0" smtClean="0"/>
              <a:t> </a:t>
            </a:r>
            <a:r>
              <a:rPr lang="en-US" dirty="0" err="1" smtClean="0"/>
              <a:t>Hjem-lenken</a:t>
            </a:r>
            <a:r>
              <a:rPr lang="en-US" dirty="0" smtClean="0"/>
              <a:t>)</a:t>
            </a:r>
          </a:p>
          <a:p>
            <a:r>
              <a:rPr lang="en-US" dirty="0" err="1" smtClean="0"/>
              <a:t>Rette/forbedre</a:t>
            </a:r>
            <a:r>
              <a:rPr lang="en-US" dirty="0" smtClean="0"/>
              <a:t> diverse </a:t>
            </a:r>
            <a:r>
              <a:rPr lang="en-US" dirty="0" err="1" smtClean="0"/>
              <a:t>i</a:t>
            </a:r>
            <a:r>
              <a:rPr lang="en-US" dirty="0" smtClean="0"/>
              <a:t> </a:t>
            </a:r>
            <a:r>
              <a:rPr lang="en-US" dirty="0" err="1" smtClean="0"/>
              <a:t>genererte</a:t>
            </a:r>
            <a:r>
              <a:rPr lang="en-US" dirty="0" smtClean="0"/>
              <a:t> views</a:t>
            </a:r>
          </a:p>
          <a:p>
            <a:pPr lvl="1"/>
            <a:r>
              <a:rPr lang="en-US" dirty="0" err="1" smtClean="0"/>
              <a:t>Tekstfeil</a:t>
            </a:r>
            <a:r>
              <a:rPr lang="en-US" dirty="0" smtClean="0"/>
              <a:t>, </a:t>
            </a:r>
            <a:r>
              <a:rPr lang="en-US" dirty="0" err="1" smtClean="0"/>
              <a:t>feil</a:t>
            </a:r>
            <a:r>
              <a:rPr lang="en-US" dirty="0" smtClean="0"/>
              <a:t> </a:t>
            </a:r>
            <a:r>
              <a:rPr lang="en-US" dirty="0" err="1" smtClean="0"/>
              <a:t>formatering</a:t>
            </a:r>
            <a:r>
              <a:rPr lang="en-US" dirty="0" smtClean="0"/>
              <a:t> </a:t>
            </a:r>
            <a:r>
              <a:rPr lang="en-US" dirty="0" err="1" smtClean="0"/>
              <a:t>av</a:t>
            </a:r>
            <a:r>
              <a:rPr lang="en-US" dirty="0" smtClean="0"/>
              <a:t> </a:t>
            </a:r>
            <a:r>
              <a:rPr lang="en-US" dirty="0" err="1" smtClean="0"/>
              <a:t>årstall</a:t>
            </a:r>
            <a:r>
              <a:rPr lang="en-US" dirty="0" smtClean="0"/>
              <a:t>, </a:t>
            </a:r>
            <a:r>
              <a:rPr lang="en-US" dirty="0" err="1" smtClean="0"/>
              <a:t>dårlig</a:t>
            </a:r>
            <a:r>
              <a:rPr lang="en-US" dirty="0" smtClean="0"/>
              <a:t> </a:t>
            </a:r>
            <a:r>
              <a:rPr lang="en-US" dirty="0" err="1" smtClean="0"/>
              <a:t>visning</a:t>
            </a:r>
            <a:r>
              <a:rPr lang="en-US" dirty="0" smtClean="0"/>
              <a:t> </a:t>
            </a:r>
            <a:r>
              <a:rPr lang="en-US" dirty="0" err="1" smtClean="0"/>
              <a:t>av</a:t>
            </a:r>
            <a:r>
              <a:rPr lang="en-US" dirty="0" smtClean="0"/>
              <a:t> artist </a:t>
            </a:r>
            <a:r>
              <a:rPr lang="en-US" dirty="0" err="1" smtClean="0"/>
              <a:t>i</a:t>
            </a:r>
            <a:r>
              <a:rPr lang="en-US" dirty="0" smtClean="0"/>
              <a:t> </a:t>
            </a:r>
            <a:r>
              <a:rPr lang="en-US" dirty="0" err="1" smtClean="0"/>
              <a:t>nytt</a:t>
            </a:r>
            <a:r>
              <a:rPr lang="en-US" dirty="0" smtClean="0"/>
              <a:t> album-view.</a:t>
            </a:r>
          </a:p>
          <a:p>
            <a:r>
              <a:rPr lang="en-US" dirty="0" err="1" smtClean="0"/>
              <a:t>Bli</a:t>
            </a:r>
            <a:r>
              <a:rPr lang="en-US" dirty="0" smtClean="0"/>
              <a:t> </a:t>
            </a:r>
            <a:r>
              <a:rPr lang="en-US" dirty="0" err="1" smtClean="0"/>
              <a:t>kjent</a:t>
            </a:r>
            <a:r>
              <a:rPr lang="en-US" dirty="0" smtClean="0"/>
              <a:t> med </a:t>
            </a:r>
            <a:r>
              <a:rPr lang="en-US" dirty="0" err="1" smtClean="0"/>
              <a:t>koden</a:t>
            </a:r>
            <a:r>
              <a:rPr lang="en-US" dirty="0" smtClean="0"/>
              <a:t>...</a:t>
            </a:r>
          </a:p>
        </p:txBody>
      </p:sp>
      <p:sp>
        <p:nvSpPr>
          <p:cNvPr id="4" name="Date Placeholder 3"/>
          <p:cNvSpPr>
            <a:spLocks noGrp="1"/>
          </p:cNvSpPr>
          <p:nvPr>
            <p:ph type="dt" sz="half" idx="10"/>
          </p:nvPr>
        </p:nvSpPr>
        <p:spPr/>
        <p:txBody>
          <a:bodyPr/>
          <a:lstStyle/>
          <a:p>
            <a:fld id="{264AC8C0-C6FE-4848-B880-AE288ADE7B2E}" type="datetime1">
              <a:rPr lang="nb-NO" smtClean="0"/>
              <a:pPr/>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pPr/>
              <a:t>15</a:t>
            </a:fld>
            <a:endParaRPr lang="en-US"/>
          </a:p>
        </p:txBody>
      </p:sp>
    </p:spTree>
    <p:extLst>
      <p:ext uri="{BB962C8B-B14F-4D97-AF65-F5344CB8AC3E}">
        <p14:creationId xmlns:p14="http://schemas.microsoft.com/office/powerpoint/2010/main" val="4164479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Grails </a:t>
            </a:r>
            <a:r>
              <a:rPr lang="en-US" dirty="0" err="1" smtClean="0"/>
              <a:t>og</a:t>
            </a:r>
            <a:r>
              <a:rPr lang="en-US" dirty="0" smtClean="0"/>
              <a:t> Java</a:t>
            </a:r>
            <a:endParaRPr lang="en-US" dirty="0"/>
          </a:p>
        </p:txBody>
      </p:sp>
      <p:sp>
        <p:nvSpPr>
          <p:cNvPr id="7" name="Content Placeholder 6"/>
          <p:cNvSpPr>
            <a:spLocks noGrp="1"/>
          </p:cNvSpPr>
          <p:nvPr>
            <p:ph idx="1"/>
          </p:nvPr>
        </p:nvSpPr>
        <p:spPr/>
        <p:txBody>
          <a:bodyPr/>
          <a:lstStyle/>
          <a:p>
            <a:r>
              <a:rPr lang="en-US" dirty="0" err="1" smtClean="0"/>
              <a:t>src</a:t>
            </a:r>
            <a:r>
              <a:rPr lang="en-US" dirty="0" smtClean="0"/>
              <a:t>/java</a:t>
            </a:r>
          </a:p>
          <a:p>
            <a:r>
              <a:rPr lang="en-US" dirty="0" err="1" smtClean="0"/>
              <a:t>spring.config</a:t>
            </a:r>
            <a:endParaRPr lang="en-US" dirty="0" smtClean="0"/>
          </a:p>
          <a:p>
            <a:r>
              <a:rPr lang="en-US" dirty="0" err="1" smtClean="0"/>
              <a:t>Dependecy</a:t>
            </a:r>
            <a:r>
              <a:rPr lang="en-US" dirty="0" smtClean="0"/>
              <a:t> injection</a:t>
            </a:r>
          </a:p>
          <a:p>
            <a:r>
              <a:rPr lang="en-US" dirty="0" smtClean="0"/>
              <a:t>Unit </a:t>
            </a:r>
            <a:r>
              <a:rPr lang="en-US" dirty="0" err="1" smtClean="0"/>
              <a:t>og</a:t>
            </a:r>
            <a:r>
              <a:rPr lang="en-US" dirty="0" smtClean="0"/>
              <a:t> integration test</a:t>
            </a:r>
          </a:p>
          <a:p>
            <a:r>
              <a:rPr lang="en-US" dirty="0" smtClean="0"/>
              <a:t>i18n</a:t>
            </a:r>
          </a:p>
          <a:p>
            <a:endParaRPr lang="en-US"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16</a:t>
            </a:fld>
            <a:endParaRPr lang="en-US"/>
          </a:p>
        </p:txBody>
      </p:sp>
    </p:spTree>
    <p:extLst>
      <p:ext uri="{BB962C8B-B14F-4D97-AF65-F5344CB8AC3E}">
        <p14:creationId xmlns:p14="http://schemas.microsoft.com/office/powerpoint/2010/main" val="3843013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smtClean="0"/>
              <a:t>Lunsj</a:t>
            </a:r>
            <a:r>
              <a:rPr lang="en-US" dirty="0" smtClean="0"/>
              <a:t>?</a:t>
            </a:r>
            <a:endParaRPr lang="en-US"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17</a:t>
            </a:fld>
            <a:endParaRPr lang="en-US"/>
          </a:p>
        </p:txBody>
      </p:sp>
    </p:spTree>
    <p:extLst>
      <p:ext uri="{BB962C8B-B14F-4D97-AF65-F5344CB8AC3E}">
        <p14:creationId xmlns:p14="http://schemas.microsoft.com/office/powerpoint/2010/main" val="3843013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Oppgave</a:t>
            </a:r>
            <a:r>
              <a:rPr lang="en-US" dirty="0" smtClean="0"/>
              <a:t> #3 - </a:t>
            </a:r>
            <a:r>
              <a:rPr lang="en-US" dirty="0" err="1" smtClean="0"/>
              <a:t>Spotify</a:t>
            </a:r>
            <a:r>
              <a:rPr lang="en-US" dirty="0" smtClean="0"/>
              <a:t> API</a:t>
            </a:r>
            <a:endParaRPr lang="en-US" dirty="0"/>
          </a:p>
        </p:txBody>
      </p:sp>
      <p:sp>
        <p:nvSpPr>
          <p:cNvPr id="7" name="Content Placeholder 6"/>
          <p:cNvSpPr>
            <a:spLocks noGrp="1"/>
          </p:cNvSpPr>
          <p:nvPr>
            <p:ph idx="1"/>
          </p:nvPr>
        </p:nvSpPr>
        <p:spPr/>
        <p:txBody>
          <a:bodyPr/>
          <a:lstStyle/>
          <a:p>
            <a:r>
              <a:rPr lang="en-US" dirty="0" err="1" smtClean="0"/>
              <a:t>Integrasjonskoden</a:t>
            </a:r>
            <a:r>
              <a:rPr lang="en-US" dirty="0" smtClean="0"/>
              <a:t> </a:t>
            </a:r>
            <a:r>
              <a:rPr lang="en-US" dirty="0" err="1" smtClean="0"/>
              <a:t>får</a:t>
            </a:r>
            <a:r>
              <a:rPr lang="en-US" dirty="0" smtClean="0"/>
              <a:t> </a:t>
            </a:r>
            <a:r>
              <a:rPr lang="en-US" dirty="0" err="1" smtClean="0"/>
              <a:t>dere</a:t>
            </a:r>
            <a:r>
              <a:rPr lang="en-US" dirty="0" smtClean="0"/>
              <a:t> </a:t>
            </a:r>
            <a:r>
              <a:rPr lang="en-US" dirty="0" err="1" smtClean="0"/>
              <a:t>utdelt</a:t>
            </a:r>
            <a:r>
              <a:rPr lang="en-US" dirty="0" smtClean="0"/>
              <a:t> (</a:t>
            </a:r>
            <a:r>
              <a:rPr lang="en-US" dirty="0" err="1" smtClean="0"/>
              <a:t>i</a:t>
            </a:r>
            <a:r>
              <a:rPr lang="en-US" dirty="0" smtClean="0"/>
              <a:t> Java-</a:t>
            </a:r>
            <a:r>
              <a:rPr lang="en-US" dirty="0" err="1" smtClean="0"/>
              <a:t>kode</a:t>
            </a:r>
            <a:r>
              <a:rPr lang="en-US" dirty="0" smtClean="0"/>
              <a:t>)</a:t>
            </a:r>
          </a:p>
          <a:p>
            <a:pPr lvl="1"/>
            <a:r>
              <a:rPr lang="en-US" dirty="0" err="1" smtClean="0"/>
              <a:t>Kopieres</a:t>
            </a:r>
            <a:r>
              <a:rPr lang="en-US" dirty="0" smtClean="0"/>
              <a:t> inn </a:t>
            </a:r>
            <a:r>
              <a:rPr lang="en-US" dirty="0" err="1" smtClean="0"/>
              <a:t>i</a:t>
            </a:r>
            <a:r>
              <a:rPr lang="en-US" dirty="0" smtClean="0"/>
              <a:t> </a:t>
            </a:r>
            <a:r>
              <a:rPr lang="en-US" dirty="0" err="1" smtClean="0"/>
              <a:t>src</a:t>
            </a:r>
            <a:r>
              <a:rPr lang="en-US" dirty="0" smtClean="0"/>
              <a:t>/java</a:t>
            </a:r>
          </a:p>
          <a:p>
            <a:pPr lvl="1"/>
            <a:r>
              <a:rPr lang="en-US" dirty="0" smtClean="0"/>
              <a:t>Legg </a:t>
            </a:r>
            <a:r>
              <a:rPr lang="en-US" dirty="0" err="1" smtClean="0"/>
              <a:t>til</a:t>
            </a:r>
            <a:r>
              <a:rPr lang="en-US" dirty="0" smtClean="0"/>
              <a:t> </a:t>
            </a:r>
            <a:r>
              <a:rPr lang="en-US" dirty="0" err="1" smtClean="0"/>
              <a:t>GSon</a:t>
            </a:r>
            <a:r>
              <a:rPr lang="en-US" dirty="0" smtClean="0"/>
              <a:t> </a:t>
            </a:r>
            <a:r>
              <a:rPr lang="en-US" dirty="0" err="1" smtClean="0"/>
              <a:t>som</a:t>
            </a:r>
            <a:r>
              <a:rPr lang="en-US" dirty="0" smtClean="0"/>
              <a:t> </a:t>
            </a:r>
            <a:r>
              <a:rPr lang="en-US" dirty="0" err="1" smtClean="0"/>
              <a:t>avhengighet</a:t>
            </a:r>
            <a:r>
              <a:rPr lang="en-US" dirty="0" smtClean="0"/>
              <a:t> (</a:t>
            </a:r>
            <a:r>
              <a:rPr lang="en-US" dirty="0" err="1" smtClean="0"/>
              <a:t>BuildConfig.groovy</a:t>
            </a:r>
            <a:r>
              <a:rPr lang="en-US" dirty="0" smtClean="0"/>
              <a:t>) </a:t>
            </a:r>
          </a:p>
          <a:p>
            <a:pPr lvl="2"/>
            <a:r>
              <a:rPr lang="en-US" dirty="0" smtClean="0"/>
              <a:t>Grails Tools – Refresh dependencies	</a:t>
            </a:r>
          </a:p>
          <a:p>
            <a:pPr lvl="1"/>
            <a:r>
              <a:rPr lang="en-US" dirty="0" err="1" smtClean="0"/>
              <a:t>SpotifyAPI</a:t>
            </a:r>
            <a:r>
              <a:rPr lang="en-US" dirty="0" smtClean="0"/>
              <a:t> </a:t>
            </a:r>
            <a:r>
              <a:rPr lang="en-US" dirty="0" err="1" smtClean="0"/>
              <a:t>legges</a:t>
            </a:r>
            <a:r>
              <a:rPr lang="en-US" dirty="0" smtClean="0"/>
              <a:t> inn </a:t>
            </a:r>
            <a:r>
              <a:rPr lang="en-US" dirty="0" err="1" smtClean="0"/>
              <a:t>som</a:t>
            </a:r>
            <a:r>
              <a:rPr lang="en-US" dirty="0" smtClean="0"/>
              <a:t> Spring-</a:t>
            </a:r>
            <a:r>
              <a:rPr lang="en-US" dirty="0" err="1" smtClean="0"/>
              <a:t>bønne</a:t>
            </a:r>
            <a:r>
              <a:rPr lang="en-US" dirty="0" smtClean="0"/>
              <a:t> (</a:t>
            </a:r>
            <a:r>
              <a:rPr lang="en-US" dirty="0" err="1" smtClean="0"/>
              <a:t>resources.groovy</a:t>
            </a:r>
            <a:r>
              <a:rPr lang="en-US" dirty="0" smtClean="0"/>
              <a:t>)	</a:t>
            </a:r>
          </a:p>
          <a:p>
            <a:r>
              <a:rPr lang="en-US" dirty="0" smtClean="0"/>
              <a:t>Lag </a:t>
            </a:r>
            <a:r>
              <a:rPr lang="en-US" dirty="0" err="1" smtClean="0"/>
              <a:t>SpotifyService.groovy</a:t>
            </a:r>
            <a:r>
              <a:rPr lang="en-US" dirty="0" smtClean="0"/>
              <a:t>, </a:t>
            </a:r>
            <a:r>
              <a:rPr lang="en-US" dirty="0" err="1" smtClean="0"/>
              <a:t>som</a:t>
            </a:r>
            <a:r>
              <a:rPr lang="en-US" dirty="0" smtClean="0"/>
              <a:t> </a:t>
            </a:r>
            <a:r>
              <a:rPr lang="en-US" dirty="0" err="1" smtClean="0"/>
              <a:t>skal</a:t>
            </a:r>
            <a:r>
              <a:rPr lang="en-US" dirty="0" smtClean="0"/>
              <a:t> </a:t>
            </a:r>
            <a:r>
              <a:rPr lang="en-US" dirty="0" err="1" smtClean="0"/>
              <a:t>injectes</a:t>
            </a:r>
            <a:r>
              <a:rPr lang="en-US" dirty="0" smtClean="0"/>
              <a:t> med </a:t>
            </a:r>
            <a:r>
              <a:rPr lang="en-US" dirty="0" err="1" smtClean="0"/>
              <a:t>SpotifyAPI-bønna</a:t>
            </a:r>
            <a:endParaRPr lang="en-US" dirty="0" smtClean="0"/>
          </a:p>
          <a:p>
            <a:r>
              <a:rPr lang="en-US" dirty="0" smtClean="0"/>
              <a:t>Lag et </a:t>
            </a:r>
            <a:r>
              <a:rPr lang="en-US" dirty="0" err="1" smtClean="0"/>
              <a:t>nytt</a:t>
            </a:r>
            <a:r>
              <a:rPr lang="en-US" dirty="0" smtClean="0"/>
              <a:t> </a:t>
            </a:r>
            <a:r>
              <a:rPr lang="en-US" dirty="0" err="1" smtClean="0"/>
              <a:t>skjermbilde</a:t>
            </a:r>
            <a:r>
              <a:rPr lang="en-US" dirty="0" smtClean="0"/>
              <a:t> for </a:t>
            </a:r>
            <a:r>
              <a:rPr lang="en-US" dirty="0" err="1" smtClean="0"/>
              <a:t>å</a:t>
            </a:r>
            <a:r>
              <a:rPr lang="en-US" dirty="0" smtClean="0"/>
              <a:t> </a:t>
            </a:r>
            <a:r>
              <a:rPr lang="en-US" dirty="0" err="1" smtClean="0"/>
              <a:t>søke</a:t>
            </a:r>
            <a:r>
              <a:rPr lang="en-US" dirty="0" smtClean="0"/>
              <a:t> </a:t>
            </a:r>
            <a:r>
              <a:rPr lang="en-US" dirty="0" err="1" smtClean="0"/>
              <a:t>etter</a:t>
            </a:r>
            <a:r>
              <a:rPr lang="en-US" dirty="0" smtClean="0"/>
              <a:t> album </a:t>
            </a:r>
            <a:r>
              <a:rPr lang="en-US" dirty="0" err="1" smtClean="0"/>
              <a:t>hos</a:t>
            </a:r>
            <a:r>
              <a:rPr lang="en-US" dirty="0" smtClean="0"/>
              <a:t> </a:t>
            </a:r>
            <a:r>
              <a:rPr lang="en-US" dirty="0" err="1" smtClean="0"/>
              <a:t>Spotify</a:t>
            </a:r>
            <a:endParaRPr lang="en-US" dirty="0" smtClean="0"/>
          </a:p>
          <a:p>
            <a:pPr lvl="1"/>
            <a:r>
              <a:rPr lang="en-US" dirty="0" err="1" smtClean="0"/>
              <a:t>search.gsp</a:t>
            </a:r>
            <a:r>
              <a:rPr lang="en-US" dirty="0" smtClean="0"/>
              <a:t> under album</a:t>
            </a:r>
          </a:p>
          <a:p>
            <a:pPr lvl="1"/>
            <a:r>
              <a:rPr lang="en-US" dirty="0" err="1" smtClean="0"/>
              <a:t>Ny</a:t>
            </a:r>
            <a:r>
              <a:rPr lang="en-US" dirty="0" smtClean="0"/>
              <a:t> </a:t>
            </a:r>
            <a:r>
              <a:rPr lang="en-US" dirty="0" err="1" smtClean="0"/>
              <a:t>actionmetode</a:t>
            </a:r>
            <a:r>
              <a:rPr lang="en-US" dirty="0" smtClean="0"/>
              <a:t> “search” </a:t>
            </a:r>
            <a:r>
              <a:rPr lang="en-US" dirty="0" err="1" smtClean="0"/>
              <a:t>i</a:t>
            </a:r>
            <a:r>
              <a:rPr lang="en-US" dirty="0" smtClean="0"/>
              <a:t> </a:t>
            </a:r>
            <a:r>
              <a:rPr lang="en-US" dirty="0" err="1" smtClean="0"/>
              <a:t>AlbumController</a:t>
            </a:r>
            <a:endParaRPr lang="en-US" dirty="0" smtClean="0"/>
          </a:p>
          <a:p>
            <a:pPr lvl="1"/>
            <a:r>
              <a:rPr lang="en-US" dirty="0" err="1" smtClean="0"/>
              <a:t>Gjør</a:t>
            </a:r>
            <a:r>
              <a:rPr lang="en-US" dirty="0" smtClean="0"/>
              <a:t> </a:t>
            </a:r>
            <a:r>
              <a:rPr lang="en-US" dirty="0" err="1" smtClean="0"/>
              <a:t>skjermbildet</a:t>
            </a:r>
            <a:r>
              <a:rPr lang="en-US" dirty="0" smtClean="0"/>
              <a:t> </a:t>
            </a:r>
            <a:r>
              <a:rPr lang="en-US" dirty="0" err="1" smtClean="0"/>
              <a:t>enkelt</a:t>
            </a:r>
            <a:r>
              <a:rPr lang="en-US" dirty="0" smtClean="0"/>
              <a:t> </a:t>
            </a:r>
            <a:r>
              <a:rPr lang="en-US" dirty="0" err="1" smtClean="0"/>
              <a:t>først</a:t>
            </a:r>
            <a:r>
              <a:rPr lang="en-US" dirty="0" smtClean="0"/>
              <a:t>, </a:t>
            </a:r>
            <a:r>
              <a:rPr lang="en-US" dirty="0" err="1" smtClean="0"/>
              <a:t>målet</a:t>
            </a:r>
            <a:r>
              <a:rPr lang="en-US" dirty="0" smtClean="0"/>
              <a:t> her </a:t>
            </a:r>
            <a:r>
              <a:rPr lang="en-US" dirty="0" err="1" smtClean="0"/>
              <a:t>er</a:t>
            </a:r>
            <a:r>
              <a:rPr lang="en-US" dirty="0" smtClean="0"/>
              <a:t> </a:t>
            </a:r>
            <a:r>
              <a:rPr lang="en-US" dirty="0" err="1" smtClean="0"/>
              <a:t>å</a:t>
            </a:r>
            <a:r>
              <a:rPr lang="en-US" dirty="0" smtClean="0"/>
              <a:t> </a:t>
            </a:r>
            <a:r>
              <a:rPr lang="en-US" dirty="0" err="1" smtClean="0"/>
              <a:t>få</a:t>
            </a:r>
            <a:r>
              <a:rPr lang="en-US" dirty="0" smtClean="0"/>
              <a:t> </a:t>
            </a:r>
            <a:r>
              <a:rPr lang="en-US" dirty="0" err="1" smtClean="0"/>
              <a:t>opp</a:t>
            </a:r>
            <a:r>
              <a:rPr lang="en-US" dirty="0" smtClean="0"/>
              <a:t> </a:t>
            </a:r>
            <a:r>
              <a:rPr lang="en-US" dirty="0" err="1" smtClean="0"/>
              <a:t>integrasjonen</a:t>
            </a:r>
            <a:endParaRPr lang="en-US" dirty="0" smtClean="0"/>
          </a:p>
          <a:p>
            <a:endParaRPr lang="en-US" dirty="0" smtClean="0"/>
          </a:p>
          <a:p>
            <a:pPr lvl="1"/>
            <a:endParaRPr lang="en-US" dirty="0" smtClean="0"/>
          </a:p>
        </p:txBody>
      </p:sp>
      <p:sp>
        <p:nvSpPr>
          <p:cNvPr id="4" name="Date Placeholder 3"/>
          <p:cNvSpPr>
            <a:spLocks noGrp="1"/>
          </p:cNvSpPr>
          <p:nvPr>
            <p:ph type="dt" sz="half" idx="10"/>
          </p:nvPr>
        </p:nvSpPr>
        <p:spPr/>
        <p:txBody>
          <a:bodyPr/>
          <a:lstStyle/>
          <a:p>
            <a:fld id="{264AC8C0-C6FE-4848-B880-AE288ADE7B2E}" type="datetime1">
              <a:rPr lang="nb-NO" smtClean="0"/>
              <a:pPr/>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pPr/>
              <a:t>18</a:t>
            </a:fld>
            <a:endParaRPr lang="en-US"/>
          </a:p>
        </p:txBody>
      </p:sp>
    </p:spTree>
    <p:extLst>
      <p:ext uri="{BB962C8B-B14F-4D97-AF65-F5344CB8AC3E}">
        <p14:creationId xmlns:p14="http://schemas.microsoft.com/office/powerpoint/2010/main" val="484545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b-NO" dirty="0" smtClean="0"/>
              <a:t>Oppgave</a:t>
            </a:r>
            <a:r>
              <a:rPr lang="en-US" dirty="0" smtClean="0"/>
              <a:t> #4 – </a:t>
            </a:r>
            <a:r>
              <a:rPr lang="en-US" dirty="0" err="1" smtClean="0"/>
              <a:t>Lagre</a:t>
            </a:r>
            <a:r>
              <a:rPr lang="en-US" dirty="0" smtClean="0"/>
              <a:t> </a:t>
            </a:r>
            <a:r>
              <a:rPr lang="en-US" dirty="0" err="1" smtClean="0"/>
              <a:t>søketreff</a:t>
            </a:r>
            <a:r>
              <a:rPr lang="en-US" dirty="0" smtClean="0"/>
              <a:t> (med AJAX)</a:t>
            </a:r>
            <a:endParaRPr lang="en-US" dirty="0"/>
          </a:p>
        </p:txBody>
      </p:sp>
      <p:sp>
        <p:nvSpPr>
          <p:cNvPr id="7" name="Content Placeholder 6"/>
          <p:cNvSpPr>
            <a:spLocks noGrp="1"/>
          </p:cNvSpPr>
          <p:nvPr>
            <p:ph idx="1"/>
          </p:nvPr>
        </p:nvSpPr>
        <p:spPr/>
        <p:txBody>
          <a:bodyPr/>
          <a:lstStyle/>
          <a:p>
            <a:r>
              <a:rPr lang="en-US" dirty="0" err="1" smtClean="0"/>
              <a:t>Søkeskjermbildet</a:t>
            </a:r>
            <a:r>
              <a:rPr lang="en-US" dirty="0" smtClean="0"/>
              <a:t> </a:t>
            </a:r>
            <a:r>
              <a:rPr lang="en-US" dirty="0" err="1" smtClean="0"/>
              <a:t>skal</a:t>
            </a:r>
            <a:r>
              <a:rPr lang="en-US" dirty="0" smtClean="0"/>
              <a:t> </a:t>
            </a:r>
            <a:r>
              <a:rPr lang="en-US" dirty="0" err="1" smtClean="0"/>
              <a:t>utvides</a:t>
            </a:r>
            <a:r>
              <a:rPr lang="en-US" dirty="0" smtClean="0"/>
              <a:t> med </a:t>
            </a:r>
            <a:r>
              <a:rPr lang="en-US" dirty="0" err="1" smtClean="0"/>
              <a:t>lagring</a:t>
            </a:r>
            <a:endParaRPr lang="en-US" dirty="0" smtClean="0"/>
          </a:p>
          <a:p>
            <a:r>
              <a:rPr lang="en-US" dirty="0" err="1" smtClean="0"/>
              <a:t>Lagring</a:t>
            </a:r>
            <a:r>
              <a:rPr lang="en-US" dirty="0" smtClean="0"/>
              <a:t> </a:t>
            </a:r>
            <a:r>
              <a:rPr lang="en-US" dirty="0" err="1" smtClean="0"/>
              <a:t>skal</a:t>
            </a:r>
            <a:r>
              <a:rPr lang="en-US" dirty="0" smtClean="0"/>
              <a:t> </a:t>
            </a:r>
            <a:r>
              <a:rPr lang="en-US" dirty="0" err="1" smtClean="0"/>
              <a:t>skje</a:t>
            </a:r>
            <a:r>
              <a:rPr lang="en-US" dirty="0" smtClean="0"/>
              <a:t> med AJAX</a:t>
            </a:r>
          </a:p>
          <a:p>
            <a:pPr lvl="1"/>
            <a:r>
              <a:rPr lang="en-US" dirty="0" err="1" smtClean="0"/>
              <a:t>Skjermbildet</a:t>
            </a:r>
            <a:r>
              <a:rPr lang="en-US" dirty="0" smtClean="0"/>
              <a:t> </a:t>
            </a:r>
            <a:r>
              <a:rPr lang="en-US" dirty="0" err="1" smtClean="0"/>
              <a:t>skal</a:t>
            </a:r>
            <a:r>
              <a:rPr lang="en-US" dirty="0" smtClean="0"/>
              <a:t> </a:t>
            </a:r>
            <a:r>
              <a:rPr lang="en-US" dirty="0" err="1" smtClean="0"/>
              <a:t>bekrefte</a:t>
            </a:r>
            <a:r>
              <a:rPr lang="en-US" dirty="0" smtClean="0"/>
              <a:t> at </a:t>
            </a:r>
            <a:r>
              <a:rPr lang="en-US" dirty="0" err="1" smtClean="0"/>
              <a:t>lagring</a:t>
            </a:r>
            <a:r>
              <a:rPr lang="en-US" dirty="0" smtClean="0"/>
              <a:t> </a:t>
            </a:r>
            <a:r>
              <a:rPr lang="en-US" dirty="0" err="1" smtClean="0"/>
              <a:t>er</a:t>
            </a:r>
            <a:r>
              <a:rPr lang="en-US" dirty="0" smtClean="0"/>
              <a:t> </a:t>
            </a:r>
            <a:r>
              <a:rPr lang="en-US" dirty="0" err="1" smtClean="0"/>
              <a:t>gjort</a:t>
            </a:r>
            <a:endParaRPr lang="en-US" dirty="0" smtClean="0"/>
          </a:p>
          <a:p>
            <a:r>
              <a:rPr lang="en-US" dirty="0" err="1" smtClean="0"/>
              <a:t>Artister</a:t>
            </a:r>
            <a:r>
              <a:rPr lang="en-US" dirty="0" smtClean="0"/>
              <a:t> </a:t>
            </a:r>
            <a:r>
              <a:rPr lang="en-US" dirty="0" err="1" smtClean="0"/>
              <a:t>og</a:t>
            </a:r>
            <a:r>
              <a:rPr lang="en-US" dirty="0" smtClean="0"/>
              <a:t> album </a:t>
            </a:r>
            <a:r>
              <a:rPr lang="en-US" dirty="0" err="1" smtClean="0"/>
              <a:t>skal</a:t>
            </a:r>
            <a:r>
              <a:rPr lang="en-US" dirty="0" smtClean="0"/>
              <a:t> </a:t>
            </a:r>
            <a:r>
              <a:rPr lang="en-US" dirty="0" err="1" smtClean="0"/>
              <a:t>være</a:t>
            </a:r>
            <a:r>
              <a:rPr lang="en-US" dirty="0" smtClean="0"/>
              <a:t> </a:t>
            </a:r>
            <a:r>
              <a:rPr lang="en-US" dirty="0" err="1" smtClean="0"/>
              <a:t>unike</a:t>
            </a:r>
            <a:r>
              <a:rPr lang="en-US" dirty="0" smtClean="0"/>
              <a:t> </a:t>
            </a:r>
            <a:r>
              <a:rPr lang="en-US" dirty="0" err="1" smtClean="0"/>
              <a:t>i</a:t>
            </a:r>
            <a:r>
              <a:rPr lang="en-US" dirty="0" smtClean="0"/>
              <a:t> </a:t>
            </a:r>
            <a:r>
              <a:rPr lang="en-US" dirty="0" err="1" smtClean="0"/>
              <a:t>databasen</a:t>
            </a:r>
            <a:endParaRPr lang="en-US" dirty="0" smtClean="0"/>
          </a:p>
          <a:p>
            <a:pPr lvl="1"/>
            <a:r>
              <a:rPr lang="en-US" dirty="0" smtClean="0"/>
              <a:t>Tips: </a:t>
            </a:r>
            <a:r>
              <a:rPr lang="en-US" dirty="0" err="1" smtClean="0"/>
              <a:t>Feltet</a:t>
            </a:r>
            <a:r>
              <a:rPr lang="en-US" dirty="0" smtClean="0"/>
              <a:t> </a:t>
            </a:r>
            <a:r>
              <a:rPr lang="en-US" dirty="0" err="1" smtClean="0"/>
              <a:t>href</a:t>
            </a:r>
            <a:r>
              <a:rPr lang="en-US" dirty="0" smtClean="0"/>
              <a:t> </a:t>
            </a:r>
            <a:r>
              <a:rPr lang="en-US" dirty="0" err="1" smtClean="0"/>
              <a:t>på</a:t>
            </a:r>
            <a:r>
              <a:rPr lang="en-US" dirty="0" smtClean="0"/>
              <a:t> </a:t>
            </a:r>
            <a:r>
              <a:rPr lang="en-US" dirty="0" err="1" smtClean="0"/>
              <a:t>SpotifyAlbum</a:t>
            </a:r>
            <a:r>
              <a:rPr lang="en-US" dirty="0" smtClean="0"/>
              <a:t> </a:t>
            </a:r>
            <a:r>
              <a:rPr lang="en-US" dirty="0" err="1" smtClean="0"/>
              <a:t>og</a:t>
            </a:r>
            <a:r>
              <a:rPr lang="en-US" dirty="0" smtClean="0"/>
              <a:t> </a:t>
            </a:r>
            <a:r>
              <a:rPr lang="en-US" dirty="0" err="1" smtClean="0"/>
              <a:t>SpotifyArtist</a:t>
            </a:r>
            <a:endParaRPr lang="en-US" dirty="0" smtClean="0"/>
          </a:p>
          <a:p>
            <a:r>
              <a:rPr lang="en-US" dirty="0" smtClean="0"/>
              <a:t>Kun album </a:t>
            </a:r>
            <a:r>
              <a:rPr lang="en-US" dirty="0" err="1" smtClean="0"/>
              <a:t>tilgjengelig</a:t>
            </a:r>
            <a:r>
              <a:rPr lang="en-US" dirty="0" smtClean="0"/>
              <a:t> for </a:t>
            </a:r>
            <a:r>
              <a:rPr lang="en-US" dirty="0" err="1" smtClean="0"/>
              <a:t>avspilling</a:t>
            </a:r>
            <a:r>
              <a:rPr lang="en-US" dirty="0" smtClean="0"/>
              <a:t> </a:t>
            </a:r>
            <a:r>
              <a:rPr lang="en-US" dirty="0" err="1" smtClean="0"/>
              <a:t>i</a:t>
            </a:r>
            <a:r>
              <a:rPr lang="en-US" dirty="0" smtClean="0"/>
              <a:t> </a:t>
            </a:r>
            <a:r>
              <a:rPr lang="en-US" dirty="0" err="1" smtClean="0"/>
              <a:t>Norge</a:t>
            </a:r>
            <a:r>
              <a:rPr lang="en-US" dirty="0" smtClean="0"/>
              <a:t> </a:t>
            </a:r>
            <a:r>
              <a:rPr lang="en-US" dirty="0" err="1" smtClean="0"/>
              <a:t>skal</a:t>
            </a:r>
            <a:r>
              <a:rPr lang="en-US" dirty="0" smtClean="0"/>
              <a:t> </a:t>
            </a:r>
            <a:r>
              <a:rPr lang="en-US" dirty="0" err="1" smtClean="0"/>
              <a:t>kunne</a:t>
            </a:r>
            <a:r>
              <a:rPr lang="en-US" dirty="0" smtClean="0"/>
              <a:t> </a:t>
            </a:r>
            <a:r>
              <a:rPr lang="en-US" dirty="0" err="1" smtClean="0"/>
              <a:t>lagres</a:t>
            </a:r>
            <a:endParaRPr lang="en-US" dirty="0" smtClean="0"/>
          </a:p>
          <a:p>
            <a:r>
              <a:rPr lang="en-US" dirty="0" smtClean="0"/>
              <a:t>Style </a:t>
            </a:r>
            <a:r>
              <a:rPr lang="en-US" dirty="0" err="1" smtClean="0"/>
              <a:t>opp</a:t>
            </a:r>
            <a:r>
              <a:rPr lang="en-US" dirty="0" smtClean="0"/>
              <a:t> </a:t>
            </a:r>
            <a:r>
              <a:rPr lang="en-US" dirty="0" err="1" smtClean="0"/>
              <a:t>siden</a:t>
            </a:r>
            <a:r>
              <a:rPr lang="en-US" dirty="0" smtClean="0"/>
              <a:t> </a:t>
            </a:r>
            <a:r>
              <a:rPr lang="en-US" dirty="0" err="1" smtClean="0"/>
              <a:t>slik</a:t>
            </a:r>
            <a:r>
              <a:rPr lang="en-US" dirty="0" smtClean="0"/>
              <a:t> at den ser ok </a:t>
            </a:r>
            <a:r>
              <a:rPr lang="en-US" dirty="0" err="1" smtClean="0"/>
              <a:t>ut</a:t>
            </a:r>
            <a:endParaRPr lang="en-US" dirty="0" smtClean="0"/>
          </a:p>
        </p:txBody>
      </p:sp>
      <p:sp>
        <p:nvSpPr>
          <p:cNvPr id="4" name="Date Placeholder 3"/>
          <p:cNvSpPr>
            <a:spLocks noGrp="1"/>
          </p:cNvSpPr>
          <p:nvPr>
            <p:ph type="dt" sz="half" idx="10"/>
          </p:nvPr>
        </p:nvSpPr>
        <p:spPr/>
        <p:txBody>
          <a:bodyPr/>
          <a:lstStyle/>
          <a:p>
            <a:fld id="{264AC8C0-C6FE-4848-B880-AE288ADE7B2E}" type="datetime1">
              <a:rPr lang="nb-NO" smtClean="0"/>
              <a:pPr/>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pPr/>
              <a:t>19</a:t>
            </a:fld>
            <a:endParaRPr lang="en-US"/>
          </a:p>
        </p:txBody>
      </p:sp>
    </p:spTree>
    <p:extLst>
      <p:ext uri="{BB962C8B-B14F-4D97-AF65-F5344CB8AC3E}">
        <p14:creationId xmlns:p14="http://schemas.microsoft.com/office/powerpoint/2010/main" val="447725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smtClean="0"/>
              <a:t>Del 1</a:t>
            </a:r>
          </a:p>
          <a:p>
            <a:pPr lvl="1"/>
            <a:r>
              <a:rPr lang="en-US" dirty="0" err="1" smtClean="0"/>
              <a:t>Utviklingsmiljø</a:t>
            </a:r>
            <a:endParaRPr lang="en-US" dirty="0" smtClean="0"/>
          </a:p>
          <a:p>
            <a:pPr lvl="1"/>
            <a:r>
              <a:rPr lang="en-US" dirty="0" err="1" smtClean="0"/>
              <a:t>Oppgave</a:t>
            </a:r>
            <a:r>
              <a:rPr lang="en-US" dirty="0" smtClean="0"/>
              <a:t> #1</a:t>
            </a:r>
          </a:p>
          <a:p>
            <a:pPr lvl="1"/>
            <a:r>
              <a:rPr lang="en-US" dirty="0" smtClean="0"/>
              <a:t>Intro </a:t>
            </a:r>
            <a:r>
              <a:rPr lang="en-US" dirty="0" err="1" smtClean="0"/>
              <a:t>til</a:t>
            </a:r>
            <a:r>
              <a:rPr lang="en-US" dirty="0" smtClean="0"/>
              <a:t> grails</a:t>
            </a:r>
          </a:p>
          <a:p>
            <a:endParaRPr lang="en-US" dirty="0" smtClean="0"/>
          </a:p>
          <a:p>
            <a:r>
              <a:rPr lang="en-US" dirty="0" smtClean="0"/>
              <a:t>Del 2</a:t>
            </a:r>
          </a:p>
          <a:p>
            <a:pPr lvl="1"/>
            <a:r>
              <a:rPr lang="en-US" dirty="0" smtClean="0"/>
              <a:t>Grails, Java </a:t>
            </a:r>
            <a:r>
              <a:rPr lang="en-US" dirty="0" err="1" smtClean="0"/>
              <a:t>og</a:t>
            </a:r>
            <a:r>
              <a:rPr lang="en-US" dirty="0" smtClean="0"/>
              <a:t> </a:t>
            </a:r>
            <a:r>
              <a:rPr lang="en-US" dirty="0" err="1" smtClean="0"/>
              <a:t>config</a:t>
            </a:r>
            <a:endParaRPr lang="en-US" dirty="0" smtClean="0"/>
          </a:p>
          <a:p>
            <a:pPr lvl="1"/>
            <a:r>
              <a:rPr lang="en-US" dirty="0" err="1" smtClean="0"/>
              <a:t>Oppgave</a:t>
            </a:r>
            <a:r>
              <a:rPr lang="en-US" dirty="0" smtClean="0"/>
              <a:t> #2</a:t>
            </a:r>
          </a:p>
          <a:p>
            <a:endParaRPr lang="en-US" dirty="0" smtClean="0"/>
          </a:p>
          <a:p>
            <a:r>
              <a:rPr lang="en-US" dirty="0" smtClean="0"/>
              <a:t>Del 3</a:t>
            </a:r>
          </a:p>
          <a:p>
            <a:pPr lvl="1"/>
            <a:r>
              <a:rPr lang="en-US" dirty="0" err="1" smtClean="0"/>
              <a:t>Oppgave</a:t>
            </a:r>
            <a:r>
              <a:rPr lang="en-US" dirty="0" smtClean="0"/>
              <a:t> #3</a:t>
            </a:r>
          </a:p>
          <a:p>
            <a:pPr lvl="1"/>
            <a:r>
              <a:rPr lang="en-US" dirty="0" smtClean="0"/>
              <a:t>…</a:t>
            </a:r>
          </a:p>
          <a:p>
            <a:pPr lvl="1"/>
            <a:endParaRPr lang="en-US" dirty="0" smtClean="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2</a:t>
            </a:fld>
            <a:endParaRPr lang="en-US"/>
          </a:p>
        </p:txBody>
      </p:sp>
    </p:spTree>
    <p:extLst>
      <p:ext uri="{BB962C8B-B14F-4D97-AF65-F5344CB8AC3E}">
        <p14:creationId xmlns:p14="http://schemas.microsoft.com/office/powerpoint/2010/main" val="2796206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b-NO" dirty="0" smtClean="0"/>
              <a:t>Oppgave</a:t>
            </a:r>
            <a:r>
              <a:rPr lang="en-US" dirty="0" smtClean="0"/>
              <a:t> #5 – </a:t>
            </a:r>
            <a:r>
              <a:rPr lang="en-US" noProof="1" smtClean="0"/>
              <a:t>Spille</a:t>
            </a:r>
            <a:r>
              <a:rPr lang="en-US" dirty="0" smtClean="0"/>
              <a:t> </a:t>
            </a:r>
            <a:r>
              <a:rPr lang="en-US" dirty="0" err="1" smtClean="0"/>
              <a:t>musikk</a:t>
            </a:r>
            <a:endParaRPr lang="en-US" dirty="0"/>
          </a:p>
        </p:txBody>
      </p:sp>
      <p:sp>
        <p:nvSpPr>
          <p:cNvPr id="7" name="Content Placeholder 6"/>
          <p:cNvSpPr>
            <a:spLocks noGrp="1"/>
          </p:cNvSpPr>
          <p:nvPr>
            <p:ph idx="1"/>
          </p:nvPr>
        </p:nvSpPr>
        <p:spPr/>
        <p:txBody>
          <a:bodyPr/>
          <a:lstStyle/>
          <a:p>
            <a:r>
              <a:rPr lang="en-US" dirty="0" err="1" smtClean="0"/>
              <a:t>Tekststrengen</a:t>
            </a:r>
            <a:r>
              <a:rPr lang="en-US" dirty="0" smtClean="0"/>
              <a:t> </a:t>
            </a:r>
            <a:r>
              <a:rPr lang="en-US" dirty="0" err="1" smtClean="0"/>
              <a:t>i</a:t>
            </a:r>
            <a:r>
              <a:rPr lang="en-US" dirty="0" smtClean="0"/>
              <a:t> </a:t>
            </a:r>
            <a:r>
              <a:rPr lang="en-US" dirty="0" err="1" smtClean="0"/>
              <a:t>SpotifyAlbum.href</a:t>
            </a:r>
            <a:r>
              <a:rPr lang="en-US" dirty="0" smtClean="0"/>
              <a:t> </a:t>
            </a:r>
            <a:r>
              <a:rPr lang="en-US" dirty="0" err="1" smtClean="0"/>
              <a:t>er</a:t>
            </a:r>
            <a:r>
              <a:rPr lang="en-US" dirty="0" smtClean="0"/>
              <a:t> en URI for </a:t>
            </a:r>
            <a:r>
              <a:rPr lang="en-US" dirty="0" err="1" smtClean="0"/>
              <a:t>å</a:t>
            </a:r>
            <a:r>
              <a:rPr lang="en-US" dirty="0" smtClean="0"/>
              <a:t> </a:t>
            </a:r>
            <a:r>
              <a:rPr lang="en-US" dirty="0" err="1" smtClean="0"/>
              <a:t>åpne</a:t>
            </a:r>
            <a:r>
              <a:rPr lang="en-US" dirty="0" smtClean="0"/>
              <a:t> </a:t>
            </a:r>
            <a:r>
              <a:rPr lang="en-US" dirty="0" err="1" smtClean="0"/>
              <a:t>albumet</a:t>
            </a:r>
            <a:r>
              <a:rPr lang="en-US" dirty="0" smtClean="0"/>
              <a:t> </a:t>
            </a:r>
            <a:r>
              <a:rPr lang="en-US" dirty="0" err="1" smtClean="0"/>
              <a:t>i</a:t>
            </a:r>
            <a:r>
              <a:rPr lang="en-US" dirty="0" smtClean="0"/>
              <a:t> </a:t>
            </a:r>
            <a:r>
              <a:rPr lang="en-US" dirty="0" err="1" smtClean="0"/>
              <a:t>Spotify-klienten</a:t>
            </a:r>
            <a:endParaRPr lang="en-US" dirty="0" smtClean="0"/>
          </a:p>
          <a:p>
            <a:pPr lvl="1"/>
            <a:r>
              <a:rPr lang="en-US" dirty="0" err="1" smtClean="0"/>
              <a:t>Eks</a:t>
            </a:r>
            <a:r>
              <a:rPr lang="en-US" dirty="0" smtClean="0"/>
              <a:t>: </a:t>
            </a:r>
            <a:r>
              <a:rPr lang="nb-NO" dirty="0" smtClean="0"/>
              <a:t>spotify:album:5gnmHEnBig8qVEPsksVJb7</a:t>
            </a:r>
            <a:endParaRPr lang="en-US" dirty="0" smtClean="0"/>
          </a:p>
          <a:p>
            <a:r>
              <a:rPr lang="en-US" dirty="0" smtClean="0"/>
              <a:t>I </a:t>
            </a:r>
            <a:r>
              <a:rPr lang="en-US" dirty="0" err="1" smtClean="0"/>
              <a:t>albumliste-skjermbildet</a:t>
            </a:r>
            <a:r>
              <a:rPr lang="en-US" dirty="0" smtClean="0"/>
              <a:t>, </a:t>
            </a:r>
            <a:r>
              <a:rPr lang="en-US" dirty="0" err="1" smtClean="0"/>
              <a:t>legg</a:t>
            </a:r>
            <a:r>
              <a:rPr lang="en-US" dirty="0" smtClean="0"/>
              <a:t> en link pr album for </a:t>
            </a:r>
            <a:r>
              <a:rPr lang="en-US" dirty="0" err="1" smtClean="0"/>
              <a:t>å</a:t>
            </a:r>
            <a:r>
              <a:rPr lang="en-US" dirty="0" smtClean="0"/>
              <a:t> </a:t>
            </a:r>
            <a:r>
              <a:rPr lang="en-US" dirty="0" err="1" smtClean="0"/>
              <a:t>åpne</a:t>
            </a:r>
            <a:r>
              <a:rPr lang="en-US" dirty="0" smtClean="0"/>
              <a:t> </a:t>
            </a:r>
            <a:r>
              <a:rPr lang="en-US" dirty="0" err="1" smtClean="0"/>
              <a:t>albumet</a:t>
            </a:r>
            <a:r>
              <a:rPr lang="en-US" dirty="0" smtClean="0"/>
              <a:t> </a:t>
            </a:r>
            <a:r>
              <a:rPr lang="en-US" dirty="0" err="1" smtClean="0"/>
              <a:t>i</a:t>
            </a:r>
            <a:r>
              <a:rPr lang="en-US" dirty="0" smtClean="0"/>
              <a:t> </a:t>
            </a:r>
            <a:r>
              <a:rPr lang="en-US" dirty="0" err="1" smtClean="0"/>
              <a:t>Spotify</a:t>
            </a:r>
            <a:endParaRPr lang="en-US" dirty="0" smtClean="0"/>
          </a:p>
          <a:p>
            <a:r>
              <a:rPr lang="en-US" dirty="0" err="1" smtClean="0"/>
              <a:t>Evt</a:t>
            </a:r>
            <a:r>
              <a:rPr lang="en-US" dirty="0" smtClean="0"/>
              <a:t>, for de </a:t>
            </a:r>
            <a:r>
              <a:rPr lang="en-US" dirty="0" err="1" smtClean="0"/>
              <a:t>som</a:t>
            </a:r>
            <a:r>
              <a:rPr lang="en-US" dirty="0" smtClean="0"/>
              <a:t> </a:t>
            </a:r>
            <a:r>
              <a:rPr lang="en-US" dirty="0" err="1" smtClean="0"/>
              <a:t>ikke</a:t>
            </a:r>
            <a:r>
              <a:rPr lang="en-US" dirty="0" smtClean="0"/>
              <a:t> </a:t>
            </a:r>
            <a:r>
              <a:rPr lang="en-US" dirty="0" err="1" smtClean="0"/>
              <a:t>har</a:t>
            </a:r>
            <a:r>
              <a:rPr lang="en-US" dirty="0" smtClean="0"/>
              <a:t> </a:t>
            </a:r>
            <a:r>
              <a:rPr lang="en-US" dirty="0" err="1" smtClean="0"/>
              <a:t>Spotify</a:t>
            </a:r>
            <a:r>
              <a:rPr lang="en-US" dirty="0" smtClean="0"/>
              <a:t>, lag en link </a:t>
            </a:r>
            <a:r>
              <a:rPr lang="en-US" dirty="0" err="1" smtClean="0"/>
              <a:t>til</a:t>
            </a:r>
            <a:r>
              <a:rPr lang="en-US" dirty="0" smtClean="0"/>
              <a:t> </a:t>
            </a:r>
            <a:r>
              <a:rPr lang="en-US" dirty="0" err="1" smtClean="0"/>
              <a:t>Spotifys</a:t>
            </a:r>
            <a:r>
              <a:rPr lang="en-US" dirty="0" smtClean="0"/>
              <a:t> </a:t>
            </a:r>
            <a:r>
              <a:rPr lang="en-US" dirty="0" err="1" smtClean="0"/>
              <a:t>nettside</a:t>
            </a:r>
            <a:r>
              <a:rPr lang="en-US" dirty="0" smtClean="0"/>
              <a:t> for </a:t>
            </a:r>
            <a:r>
              <a:rPr lang="en-US" dirty="0" err="1" smtClean="0"/>
              <a:t>albumet</a:t>
            </a:r>
            <a:endParaRPr lang="en-US" dirty="0" smtClean="0"/>
          </a:p>
          <a:p>
            <a:pPr lvl="1"/>
            <a:r>
              <a:rPr lang="nb-NO" dirty="0" smtClean="0"/>
              <a:t>Eks </a:t>
            </a:r>
            <a:r>
              <a:rPr lang="nb-NO" dirty="0" err="1" smtClean="0"/>
              <a:t>nett-link</a:t>
            </a:r>
            <a:r>
              <a:rPr lang="nb-NO" dirty="0" smtClean="0"/>
              <a:t> samme album: http://open.spotify.com/album</a:t>
            </a:r>
            <a:r>
              <a:rPr lang="nb-NO" smtClean="0"/>
              <a:t>/5gnmHEnBig8qVEPsksVJb7</a:t>
            </a:r>
            <a:endParaRPr lang="nb-NO" dirty="0" smtClean="0"/>
          </a:p>
        </p:txBody>
      </p:sp>
      <p:sp>
        <p:nvSpPr>
          <p:cNvPr id="4" name="Date Placeholder 3"/>
          <p:cNvSpPr>
            <a:spLocks noGrp="1"/>
          </p:cNvSpPr>
          <p:nvPr>
            <p:ph type="dt" sz="half" idx="10"/>
          </p:nvPr>
        </p:nvSpPr>
        <p:spPr/>
        <p:txBody>
          <a:bodyPr/>
          <a:lstStyle/>
          <a:p>
            <a:fld id="{264AC8C0-C6FE-4848-B880-AE288ADE7B2E}" type="datetime1">
              <a:rPr lang="nb-NO" smtClean="0"/>
              <a:pPr/>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pPr/>
              <a:t>20</a:t>
            </a:fld>
            <a:endParaRPr lang="en-US"/>
          </a:p>
        </p:txBody>
      </p:sp>
    </p:spTree>
    <p:extLst>
      <p:ext uri="{BB962C8B-B14F-4D97-AF65-F5344CB8AC3E}">
        <p14:creationId xmlns:p14="http://schemas.microsoft.com/office/powerpoint/2010/main" val="68872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b-NO" dirty="0" smtClean="0"/>
              <a:t>Oppgave</a:t>
            </a:r>
            <a:r>
              <a:rPr lang="en-US" dirty="0" smtClean="0"/>
              <a:t> #6 – </a:t>
            </a:r>
            <a:r>
              <a:rPr lang="en-US" dirty="0" err="1" smtClean="0"/>
              <a:t>Utvikle</a:t>
            </a:r>
            <a:r>
              <a:rPr lang="en-US" dirty="0" smtClean="0"/>
              <a:t> </a:t>
            </a:r>
            <a:r>
              <a:rPr lang="en-US" dirty="0" err="1" smtClean="0"/>
              <a:t>videre</a:t>
            </a:r>
            <a:endParaRPr lang="en-US" dirty="0"/>
          </a:p>
        </p:txBody>
      </p:sp>
      <p:sp>
        <p:nvSpPr>
          <p:cNvPr id="7" name="Content Placeholder 6"/>
          <p:cNvSpPr>
            <a:spLocks noGrp="1"/>
          </p:cNvSpPr>
          <p:nvPr>
            <p:ph idx="1"/>
          </p:nvPr>
        </p:nvSpPr>
        <p:spPr/>
        <p:txBody>
          <a:bodyPr/>
          <a:lstStyle/>
          <a:p>
            <a:r>
              <a:rPr lang="en-US" dirty="0" err="1" smtClean="0"/>
              <a:t>Gjør</a:t>
            </a:r>
            <a:r>
              <a:rPr lang="en-US" dirty="0" smtClean="0"/>
              <a:t> </a:t>
            </a:r>
            <a:r>
              <a:rPr lang="en-US" dirty="0" err="1" smtClean="0"/>
              <a:t>akkurat</a:t>
            </a:r>
            <a:r>
              <a:rPr lang="en-US" dirty="0" smtClean="0"/>
              <a:t> </a:t>
            </a:r>
            <a:r>
              <a:rPr lang="en-US" dirty="0" err="1" smtClean="0"/>
              <a:t>hva</a:t>
            </a:r>
            <a:r>
              <a:rPr lang="en-US" dirty="0" smtClean="0"/>
              <a:t> </a:t>
            </a:r>
            <a:r>
              <a:rPr lang="en-US" dirty="0" err="1" smtClean="0"/>
              <a:t>dere</a:t>
            </a:r>
            <a:r>
              <a:rPr lang="en-US" dirty="0" smtClean="0"/>
              <a:t> </a:t>
            </a:r>
            <a:r>
              <a:rPr lang="en-US" dirty="0" err="1" smtClean="0"/>
              <a:t>vil</a:t>
            </a:r>
            <a:r>
              <a:rPr lang="en-US" dirty="0" smtClean="0"/>
              <a:t> </a:t>
            </a:r>
            <a:r>
              <a:rPr lang="nb-NO" smtClean="0">
                <a:sym typeface="Wingdings"/>
              </a:rPr>
              <a:t></a:t>
            </a:r>
          </a:p>
          <a:p>
            <a:r>
              <a:rPr lang="nb-NO" smtClean="0">
                <a:sym typeface="Wingdings"/>
              </a:rPr>
              <a:t>Tips til endringer:</a:t>
            </a:r>
          </a:p>
          <a:p>
            <a:pPr lvl="1"/>
            <a:r>
              <a:rPr lang="nb-NO" smtClean="0"/>
              <a:t>Vis coverart til album på detalj-siden for albumet (link til bildet kan hentes med SpotifyAPIet)</a:t>
            </a:r>
            <a:endParaRPr lang="en-US" smtClean="0"/>
          </a:p>
          <a:p>
            <a:pPr lvl="1"/>
            <a:r>
              <a:rPr lang="nb-NO" smtClean="0">
                <a:sym typeface="Wingdings"/>
              </a:rPr>
              <a:t>Gjør </a:t>
            </a:r>
            <a:r>
              <a:rPr lang="nb-NO" dirty="0" err="1" smtClean="0">
                <a:sym typeface="Wingdings"/>
              </a:rPr>
              <a:t>Albumliste-skjermbildet</a:t>
            </a:r>
            <a:r>
              <a:rPr lang="nb-NO" dirty="0" smtClean="0">
                <a:sym typeface="Wingdings"/>
              </a:rPr>
              <a:t> (</a:t>
            </a:r>
            <a:r>
              <a:rPr lang="nb-NO" dirty="0" err="1" smtClean="0">
                <a:sym typeface="Wingdings"/>
              </a:rPr>
              <a:t>list.gsp</a:t>
            </a:r>
            <a:r>
              <a:rPr lang="nb-NO" dirty="0" smtClean="0">
                <a:sym typeface="Wingdings"/>
              </a:rPr>
              <a:t>) om til en matrise av </a:t>
            </a:r>
            <a:r>
              <a:rPr lang="nb-NO" dirty="0" err="1" smtClean="0">
                <a:sym typeface="Wingdings"/>
              </a:rPr>
              <a:t>coverarts</a:t>
            </a:r>
            <a:endParaRPr lang="nb-NO" dirty="0" smtClean="0">
              <a:sym typeface="Wingdings"/>
            </a:endParaRPr>
          </a:p>
          <a:p>
            <a:pPr lvl="1"/>
            <a:r>
              <a:rPr lang="nb-NO" dirty="0" smtClean="0">
                <a:sym typeface="Wingdings"/>
              </a:rPr>
              <a:t>Ta i bruk "</a:t>
            </a:r>
            <a:r>
              <a:rPr lang="nb-NO" dirty="0" err="1" smtClean="0">
                <a:sym typeface="Wingdings"/>
              </a:rPr>
              <a:t>Spotify</a:t>
            </a:r>
            <a:r>
              <a:rPr lang="nb-NO" dirty="0" smtClean="0">
                <a:sym typeface="Wingdings"/>
              </a:rPr>
              <a:t> Play </a:t>
            </a:r>
            <a:r>
              <a:rPr lang="nb-NO" err="1" smtClean="0">
                <a:sym typeface="Wingdings"/>
              </a:rPr>
              <a:t>Button</a:t>
            </a:r>
            <a:r>
              <a:rPr lang="nb-NO" smtClean="0">
                <a:sym typeface="Wingdings"/>
              </a:rPr>
              <a:t>" (google for mer info...) </a:t>
            </a:r>
            <a:r>
              <a:rPr lang="nb-NO" dirty="0" smtClean="0">
                <a:sym typeface="Wingdings"/>
              </a:rPr>
              <a:t>for å spille musikken gjennom selve </a:t>
            </a:r>
            <a:r>
              <a:rPr lang="nb-NO" dirty="0" err="1" smtClean="0">
                <a:sym typeface="Wingdings"/>
              </a:rPr>
              <a:t>web-applikasjonen</a:t>
            </a:r>
            <a:endParaRPr lang="nb-NO" dirty="0" smtClean="0">
              <a:sym typeface="Wingdings"/>
            </a:endParaRPr>
          </a:p>
          <a:p>
            <a:pPr lvl="1"/>
            <a:r>
              <a:rPr lang="nb-NO" dirty="0" smtClean="0">
                <a:sym typeface="Wingdings"/>
              </a:rPr>
              <a:t>Vis informasjon om sporene på et </a:t>
            </a:r>
            <a:r>
              <a:rPr lang="nb-NO" smtClean="0">
                <a:sym typeface="Wingdings"/>
              </a:rPr>
              <a:t>album (kan hentes gjennom SpotifyAPIet</a:t>
            </a:r>
            <a:r>
              <a:rPr lang="nb-NO" dirty="0" smtClean="0">
                <a:sym typeface="Wingdings"/>
              </a:rPr>
              <a:t>)</a:t>
            </a:r>
          </a:p>
          <a:p>
            <a:pPr lvl="1">
              <a:buNone/>
            </a:pPr>
            <a:endParaRPr lang="nb-NO" dirty="0" smtClean="0">
              <a:sym typeface="Wingdings"/>
            </a:endParaRPr>
          </a:p>
          <a:p>
            <a:endParaRPr lang="en-US" dirty="0" smtClean="0"/>
          </a:p>
        </p:txBody>
      </p:sp>
      <p:sp>
        <p:nvSpPr>
          <p:cNvPr id="4" name="Date Placeholder 3"/>
          <p:cNvSpPr>
            <a:spLocks noGrp="1"/>
          </p:cNvSpPr>
          <p:nvPr>
            <p:ph type="dt" sz="half" idx="10"/>
          </p:nvPr>
        </p:nvSpPr>
        <p:spPr/>
        <p:txBody>
          <a:bodyPr/>
          <a:lstStyle/>
          <a:p>
            <a:fld id="{264AC8C0-C6FE-4848-B880-AE288ADE7B2E}" type="datetime1">
              <a:rPr lang="nb-NO" smtClean="0"/>
              <a:pPr/>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pPr/>
              <a:t>21</a:t>
            </a:fld>
            <a:endParaRPr lang="en-US"/>
          </a:p>
        </p:txBody>
      </p:sp>
    </p:spTree>
    <p:extLst>
      <p:ext uri="{BB962C8B-B14F-4D97-AF65-F5344CB8AC3E}">
        <p14:creationId xmlns:p14="http://schemas.microsoft.com/office/powerpoint/2010/main" val="2523104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err="1" smtClean="0"/>
              <a:t>www.decisive.no</a:t>
            </a:r>
            <a:endParaRPr lang="en-US" u="sng" dirty="0"/>
          </a:p>
        </p:txBody>
      </p:sp>
      <p:sp>
        <p:nvSpPr>
          <p:cNvPr id="3" name="Date Placeholder 2"/>
          <p:cNvSpPr>
            <a:spLocks noGrp="1"/>
          </p:cNvSpPr>
          <p:nvPr>
            <p:ph type="dt" sz="half" idx="10"/>
          </p:nvPr>
        </p:nvSpPr>
        <p:spPr/>
        <p:txBody>
          <a:bodyPr/>
          <a:lstStyle/>
          <a:p>
            <a:fld id="{EB32D500-B115-E048-BDDF-4D3C6234E91B}" type="datetime1">
              <a:rPr lang="nb-NO" smtClean="0"/>
              <a:t>12.09.2013</a:t>
            </a:fld>
            <a:endParaRPr lang="en-US" dirty="0"/>
          </a:p>
        </p:txBody>
      </p:sp>
      <p:sp>
        <p:nvSpPr>
          <p:cNvPr id="4" name="Slide Number Placeholder 3"/>
          <p:cNvSpPr>
            <a:spLocks noGrp="1"/>
          </p:cNvSpPr>
          <p:nvPr>
            <p:ph type="sldNum" sz="quarter" idx="12"/>
          </p:nvPr>
        </p:nvSpPr>
        <p:spPr/>
        <p:txBody>
          <a:bodyPr/>
          <a:lstStyle/>
          <a:p>
            <a:fld id="{E30233CE-B72C-F74E-B73F-F843140C2314}" type="slidenum">
              <a:rPr lang="en-US" smtClean="0"/>
              <a:pPr/>
              <a:t>22</a:t>
            </a:fld>
            <a:endParaRPr lang="en-US" dirty="0"/>
          </a:p>
        </p:txBody>
      </p:sp>
    </p:spTree>
    <p:extLst>
      <p:ext uri="{BB962C8B-B14F-4D97-AF65-F5344CB8AC3E}">
        <p14:creationId xmlns:p14="http://schemas.microsoft.com/office/powerpoint/2010/main" val="3281528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Utviklingsmiljø</a:t>
            </a:r>
            <a:endParaRPr lang="en-US" dirty="0"/>
          </a:p>
        </p:txBody>
      </p:sp>
      <p:sp>
        <p:nvSpPr>
          <p:cNvPr id="7" name="Content Placeholder 6"/>
          <p:cNvSpPr>
            <a:spLocks noGrp="1"/>
          </p:cNvSpPr>
          <p:nvPr>
            <p:ph idx="1"/>
          </p:nvPr>
        </p:nvSpPr>
        <p:spPr/>
        <p:txBody>
          <a:bodyPr/>
          <a:lstStyle/>
          <a:p>
            <a:r>
              <a:rPr lang="en-US" dirty="0" smtClean="0"/>
              <a:t>JDK</a:t>
            </a:r>
          </a:p>
          <a:p>
            <a:r>
              <a:rPr lang="en-US" dirty="0" smtClean="0"/>
              <a:t>Groovy/Grails </a:t>
            </a:r>
            <a:r>
              <a:rPr lang="en-US" dirty="0"/>
              <a:t>Tool </a:t>
            </a:r>
            <a:r>
              <a:rPr lang="en-US" dirty="0" smtClean="0"/>
              <a:t>Suite</a:t>
            </a:r>
            <a:endParaRPr lang="en-US"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3</a:t>
            </a:fld>
            <a:endParaRPr lang="en-US"/>
          </a:p>
        </p:txBody>
      </p:sp>
    </p:spTree>
    <p:extLst>
      <p:ext uri="{BB962C8B-B14F-4D97-AF65-F5344CB8AC3E}">
        <p14:creationId xmlns:p14="http://schemas.microsoft.com/office/powerpoint/2010/main" val="106837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Utviklingsmiljø</a:t>
            </a:r>
            <a:endParaRPr lang="en-US" dirty="0"/>
          </a:p>
        </p:txBody>
      </p:sp>
      <p:sp>
        <p:nvSpPr>
          <p:cNvPr id="7" name="Content Placeholder 6"/>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963" y="1962150"/>
            <a:ext cx="56292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9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Utviklingsmiljø</a:t>
            </a:r>
            <a:endParaRPr lang="en-US" dirty="0"/>
          </a:p>
        </p:txBody>
      </p:sp>
      <p:sp>
        <p:nvSpPr>
          <p:cNvPr id="7" name="Content Placeholder 6"/>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5</a:t>
            </a:fld>
            <a:endParaRPr lang="en-US"/>
          </a:p>
        </p:txBody>
      </p:sp>
      <p:pic>
        <p:nvPicPr>
          <p:cNvPr id="2050" name="Picture 2" descr="C:\Users\RAS~1.DEC\AppData\Local\Temp\ScreenCli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8" y="1976438"/>
            <a:ext cx="507682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95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Utviklingsmiljø</a:t>
            </a:r>
            <a:endParaRPr lang="en-US" dirty="0"/>
          </a:p>
        </p:txBody>
      </p:sp>
      <p:sp>
        <p:nvSpPr>
          <p:cNvPr id="7" name="Content Placeholder 6"/>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6</a:t>
            </a:fld>
            <a:endParaRPr lang="en-US"/>
          </a:p>
        </p:txBody>
      </p:sp>
      <p:pic>
        <p:nvPicPr>
          <p:cNvPr id="3076" name="Picture 4" descr="C:\Users\RAS~1.DEC\AppData\Local\Temp\ScreenCli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1985963"/>
            <a:ext cx="7392987"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648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Oppgave</a:t>
            </a:r>
            <a:r>
              <a:rPr lang="en-US" dirty="0" smtClean="0"/>
              <a:t> #1</a:t>
            </a:r>
            <a:endParaRPr lang="en-US" dirty="0"/>
          </a:p>
        </p:txBody>
      </p:sp>
      <p:sp>
        <p:nvSpPr>
          <p:cNvPr id="7" name="Content Placeholder 6"/>
          <p:cNvSpPr>
            <a:spLocks noGrp="1"/>
          </p:cNvSpPr>
          <p:nvPr>
            <p:ph idx="1"/>
          </p:nvPr>
        </p:nvSpPr>
        <p:spPr/>
        <p:txBody>
          <a:bodyPr/>
          <a:lstStyle/>
          <a:p>
            <a:r>
              <a:rPr lang="en-US" dirty="0" smtClean="0"/>
              <a:t>Sett </a:t>
            </a:r>
            <a:r>
              <a:rPr lang="en-US" dirty="0" err="1" smtClean="0"/>
              <a:t>opp</a:t>
            </a:r>
            <a:r>
              <a:rPr lang="en-US" dirty="0" smtClean="0"/>
              <a:t> workspace</a:t>
            </a:r>
          </a:p>
          <a:p>
            <a:r>
              <a:rPr lang="en-US" dirty="0" err="1" smtClean="0"/>
              <a:t>Legge</a:t>
            </a:r>
            <a:r>
              <a:rPr lang="en-US" dirty="0" smtClean="0"/>
              <a:t> </a:t>
            </a:r>
            <a:r>
              <a:rPr lang="en-US" dirty="0" err="1" smtClean="0"/>
              <a:t>til</a:t>
            </a:r>
            <a:r>
              <a:rPr lang="en-US" dirty="0" smtClean="0"/>
              <a:t> </a:t>
            </a:r>
            <a:r>
              <a:rPr lang="en-US" dirty="0" err="1" smtClean="0"/>
              <a:t>domeneklasser</a:t>
            </a:r>
            <a:endParaRPr lang="en-US" dirty="0" smtClean="0"/>
          </a:p>
          <a:p>
            <a:r>
              <a:rPr lang="en-US" dirty="0" smtClean="0"/>
              <a:t>Lag controller </a:t>
            </a:r>
            <a:r>
              <a:rPr lang="en-US" dirty="0" err="1" smtClean="0"/>
              <a:t>og</a:t>
            </a:r>
            <a:r>
              <a:rPr lang="en-US" dirty="0" smtClean="0"/>
              <a:t> view</a:t>
            </a:r>
          </a:p>
          <a:p>
            <a:r>
              <a:rPr lang="en-US" dirty="0" smtClean="0"/>
              <a:t>Run-app</a:t>
            </a:r>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7</a:t>
            </a:fld>
            <a:endParaRPr lang="en-US"/>
          </a:p>
        </p:txBody>
      </p:sp>
    </p:spTree>
    <p:extLst>
      <p:ext uri="{BB962C8B-B14F-4D97-AF65-F5344CB8AC3E}">
        <p14:creationId xmlns:p14="http://schemas.microsoft.com/office/powerpoint/2010/main" val="106837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Grails</a:t>
            </a:r>
            <a:endParaRPr lang="en-US" dirty="0"/>
          </a:p>
        </p:txBody>
      </p:sp>
      <p:sp>
        <p:nvSpPr>
          <p:cNvPr id="7" name="Content Placeholder 6"/>
          <p:cNvSpPr>
            <a:spLocks noGrp="1"/>
          </p:cNvSpPr>
          <p:nvPr>
            <p:ph idx="1"/>
          </p:nvPr>
        </p:nvSpPr>
        <p:spPr/>
        <p:txBody>
          <a:bodyPr>
            <a:normAutofit/>
          </a:bodyPr>
          <a:lstStyle/>
          <a:p>
            <a:r>
              <a:rPr lang="nb-NO" dirty="0" smtClean="0"/>
              <a:t>Web-rammeverk for Java plattformen</a:t>
            </a:r>
          </a:p>
          <a:p>
            <a:r>
              <a:rPr lang="nb-NO" dirty="0" smtClean="0"/>
              <a:t>Gjenbruk av eksisterende Java komponenter under samme </a:t>
            </a:r>
            <a:r>
              <a:rPr lang="nb-NO" dirty="0" err="1" smtClean="0"/>
              <a:t>interface</a:t>
            </a:r>
            <a:endParaRPr lang="nb-NO" dirty="0" smtClean="0"/>
          </a:p>
          <a:p>
            <a:r>
              <a:rPr lang="nb-NO" dirty="0" smtClean="0"/>
              <a:t>Tilby et konsistent rammeverk</a:t>
            </a:r>
          </a:p>
          <a:p>
            <a:r>
              <a:rPr lang="nb-NO" dirty="0" smtClean="0"/>
              <a:t>Tilby komplett utviklingsmiljø</a:t>
            </a:r>
          </a:p>
          <a:p>
            <a:endParaRPr lang="nb-NO" dirty="0"/>
          </a:p>
          <a:p>
            <a:r>
              <a:rPr lang="nb-NO" dirty="0" smtClean="0"/>
              <a:t>Tiltenkt</a:t>
            </a:r>
          </a:p>
          <a:p>
            <a:pPr lvl="1"/>
            <a:r>
              <a:rPr lang="nb-NO" dirty="0" smtClean="0"/>
              <a:t>Java eller Groovy </a:t>
            </a:r>
            <a:r>
              <a:rPr lang="nb-NO" dirty="0" err="1" smtClean="0"/>
              <a:t>utviklerer</a:t>
            </a:r>
            <a:r>
              <a:rPr lang="nb-NO" dirty="0" smtClean="0"/>
              <a:t> som ønsker et integrert utviklingsmiljø for å lage web-applikasjoner</a:t>
            </a:r>
          </a:p>
          <a:p>
            <a:pPr lvl="1"/>
            <a:r>
              <a:rPr lang="nb-NO" dirty="0" smtClean="0"/>
              <a:t>Utviklere uten Java kompetanse som ønsker et høyproduktivitets miljø for utvikling av web-</a:t>
            </a:r>
            <a:r>
              <a:rPr lang="nb-NO" dirty="0" err="1" smtClean="0"/>
              <a:t>applilkasjoner</a:t>
            </a:r>
            <a:endParaRPr lang="nb-NO" dirty="0" smtClean="0"/>
          </a:p>
          <a:p>
            <a:endParaRPr lang="nb-NO" dirty="0" smtClean="0"/>
          </a:p>
          <a:p>
            <a:endParaRPr lang="nb-NO" dirty="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8</a:t>
            </a:fld>
            <a:endParaRPr lang="en-US"/>
          </a:p>
        </p:txBody>
      </p:sp>
    </p:spTree>
    <p:extLst>
      <p:ext uri="{BB962C8B-B14F-4D97-AF65-F5344CB8AC3E}">
        <p14:creationId xmlns:p14="http://schemas.microsoft.com/office/powerpoint/2010/main" val="1325045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Groovy on Rails?</a:t>
            </a:r>
            <a:endParaRPr lang="en-US" dirty="0"/>
          </a:p>
        </p:txBody>
      </p:sp>
      <p:sp>
        <p:nvSpPr>
          <p:cNvPr id="7" name="Content Placeholder 6"/>
          <p:cNvSpPr>
            <a:spLocks noGrp="1"/>
          </p:cNvSpPr>
          <p:nvPr>
            <p:ph idx="1"/>
          </p:nvPr>
        </p:nvSpPr>
        <p:spPr/>
        <p:txBody>
          <a:bodyPr/>
          <a:lstStyle/>
          <a:p>
            <a:r>
              <a:rPr lang="en-US" dirty="0" smtClean="0"/>
              <a:t>2005 - Groovy on Rails 0.1</a:t>
            </a:r>
          </a:p>
          <a:p>
            <a:r>
              <a:rPr lang="en-US" dirty="0" smtClean="0"/>
              <a:t>2006 – Grails</a:t>
            </a:r>
          </a:p>
          <a:p>
            <a:r>
              <a:rPr lang="en-US" dirty="0" smtClean="0">
                <a:solidFill>
                  <a:schemeClr val="tx1">
                    <a:lumMod val="40000"/>
                    <a:lumOff val="60000"/>
                  </a:schemeClr>
                </a:solidFill>
              </a:rPr>
              <a:t>2007 – Groovy 1.0</a:t>
            </a:r>
          </a:p>
          <a:p>
            <a:r>
              <a:rPr lang="en-US" dirty="0"/>
              <a:t>2008 </a:t>
            </a:r>
            <a:r>
              <a:rPr lang="en-US" dirty="0" smtClean="0"/>
              <a:t>– Grails 1.0 </a:t>
            </a:r>
            <a:r>
              <a:rPr lang="en-US" dirty="0" err="1" smtClean="0"/>
              <a:t>og</a:t>
            </a:r>
            <a:r>
              <a:rPr lang="en-US" dirty="0" smtClean="0"/>
              <a:t> </a:t>
            </a:r>
            <a:r>
              <a:rPr lang="en-US" dirty="0" err="1" smtClean="0"/>
              <a:t>SpringSource</a:t>
            </a:r>
            <a:endParaRPr lang="en-US" dirty="0" smtClean="0"/>
          </a:p>
          <a:p>
            <a:r>
              <a:rPr lang="en-US" dirty="0" smtClean="0"/>
              <a:t>2009 – </a:t>
            </a:r>
            <a:r>
              <a:rPr lang="en-US" dirty="0" err="1" smtClean="0"/>
              <a:t>Vmware</a:t>
            </a:r>
            <a:endParaRPr lang="en-US" dirty="0" smtClean="0"/>
          </a:p>
          <a:p>
            <a:r>
              <a:rPr lang="en-US" dirty="0" smtClean="0">
                <a:solidFill>
                  <a:schemeClr val="tx1">
                    <a:lumMod val="40000"/>
                    <a:lumOff val="60000"/>
                  </a:schemeClr>
                </a:solidFill>
              </a:rPr>
              <a:t>2012 – Groovy 2.0</a:t>
            </a:r>
          </a:p>
          <a:p>
            <a:endParaRPr lang="en-US" dirty="0" smtClean="0"/>
          </a:p>
          <a:p>
            <a:r>
              <a:rPr lang="en-US" dirty="0" smtClean="0"/>
              <a:t>2013 – Grails 2.3 </a:t>
            </a:r>
          </a:p>
          <a:p>
            <a:endParaRPr lang="en-US" dirty="0"/>
          </a:p>
          <a:p>
            <a:r>
              <a:rPr lang="en-US" dirty="0" smtClean="0">
                <a:solidFill>
                  <a:schemeClr val="tx1">
                    <a:lumMod val="40000"/>
                    <a:lumOff val="60000"/>
                  </a:schemeClr>
                </a:solidFill>
              </a:rPr>
              <a:t>2014 – Groovy 3.0</a:t>
            </a:r>
          </a:p>
          <a:p>
            <a:endParaRPr lang="en-US" dirty="0"/>
          </a:p>
          <a:p>
            <a:endParaRPr lang="en-US" dirty="0" smtClean="0"/>
          </a:p>
        </p:txBody>
      </p:sp>
      <p:sp>
        <p:nvSpPr>
          <p:cNvPr id="4" name="Date Placeholder 3"/>
          <p:cNvSpPr>
            <a:spLocks noGrp="1"/>
          </p:cNvSpPr>
          <p:nvPr>
            <p:ph type="dt" sz="half" idx="10"/>
          </p:nvPr>
        </p:nvSpPr>
        <p:spPr/>
        <p:txBody>
          <a:bodyPr/>
          <a:lstStyle/>
          <a:p>
            <a:fld id="{264AC8C0-C6FE-4848-B880-AE288ADE7B2E}" type="datetime1">
              <a:rPr lang="nb-NO" smtClean="0"/>
              <a:t>12.09.2013</a:t>
            </a:fld>
            <a:endParaRPr lang="en-US"/>
          </a:p>
        </p:txBody>
      </p:sp>
      <p:sp>
        <p:nvSpPr>
          <p:cNvPr id="5" name="Slide Number Placeholder 4"/>
          <p:cNvSpPr>
            <a:spLocks noGrp="1"/>
          </p:cNvSpPr>
          <p:nvPr>
            <p:ph type="sldNum" sz="quarter" idx="12"/>
          </p:nvPr>
        </p:nvSpPr>
        <p:spPr/>
        <p:txBody>
          <a:bodyPr/>
          <a:lstStyle/>
          <a:p>
            <a:fld id="{E30233CE-B72C-F74E-B73F-F843140C2314}" type="slidenum">
              <a:rPr lang="en-US" smtClean="0"/>
              <a:t>9</a:t>
            </a:fld>
            <a:endParaRPr lang="en-US"/>
          </a:p>
        </p:txBody>
      </p:sp>
    </p:spTree>
    <p:extLst>
      <p:ext uri="{BB962C8B-B14F-4D97-AF65-F5344CB8AC3E}">
        <p14:creationId xmlns:p14="http://schemas.microsoft.com/office/powerpoint/2010/main" val="1325045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isive PowerPoint">
  <a:themeElements>
    <a:clrScheme name="Custom 1">
      <a:dk1>
        <a:srgbClr val="3B3C3B"/>
      </a:dk1>
      <a:lt1>
        <a:sysClr val="window" lastClr="FFFFFF"/>
      </a:lt1>
      <a:dk2>
        <a:srgbClr val="D7C6B6"/>
      </a:dk2>
      <a:lt2>
        <a:srgbClr val="F2F4EB"/>
      </a:lt2>
      <a:accent1>
        <a:srgbClr val="E51132"/>
      </a:accent1>
      <a:accent2>
        <a:srgbClr val="ECF8FA"/>
      </a:accent2>
      <a:accent3>
        <a:srgbClr val="C7DEED"/>
      </a:accent3>
      <a:accent4>
        <a:srgbClr val="769CB3"/>
      </a:accent4>
      <a:accent5>
        <a:srgbClr val="3A5E78"/>
      </a:accent5>
      <a:accent6>
        <a:srgbClr val="D7C6B6"/>
      </a:accent6>
      <a:hlink>
        <a:srgbClr val="E51132"/>
      </a:hlink>
      <a:folHlink>
        <a:srgbClr val="E5113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1201</TotalTime>
  <Words>1334</Words>
  <Application>Microsoft Office PowerPoint</Application>
  <PresentationFormat>Skjermfremvisning (4:3)</PresentationFormat>
  <Paragraphs>302</Paragraphs>
  <Slides>22</Slides>
  <Notes>20</Notes>
  <HiddenSlides>0</HiddenSlides>
  <MMClips>0</MMClips>
  <ScaleCrop>false</ScaleCrop>
  <HeadingPairs>
    <vt:vector size="4" baseType="variant">
      <vt:variant>
        <vt:lpstr>Tema</vt:lpstr>
      </vt:variant>
      <vt:variant>
        <vt:i4>1</vt:i4>
      </vt:variant>
      <vt:variant>
        <vt:lpstr>Lysbildetitler</vt:lpstr>
      </vt:variant>
      <vt:variant>
        <vt:i4>22</vt:i4>
      </vt:variant>
    </vt:vector>
  </HeadingPairs>
  <TitlesOfParts>
    <vt:vector size="23" baseType="lpstr">
      <vt:lpstr>Decisive PowerPoint</vt:lpstr>
      <vt:lpstr>Grails workshop</vt:lpstr>
      <vt:lpstr>Agenda</vt:lpstr>
      <vt:lpstr>Utviklingsmiljø</vt:lpstr>
      <vt:lpstr>Utviklingsmiljø</vt:lpstr>
      <vt:lpstr>Utviklingsmiljø</vt:lpstr>
      <vt:lpstr>Utviklingsmiljø</vt:lpstr>
      <vt:lpstr>Oppgave #1</vt:lpstr>
      <vt:lpstr>Grails</vt:lpstr>
      <vt:lpstr>Groovy on Rails?</vt:lpstr>
      <vt:lpstr>Grails vs. Rails</vt:lpstr>
      <vt:lpstr>Grails</vt:lpstr>
      <vt:lpstr>Grails prosjekt</vt:lpstr>
      <vt:lpstr>Brukes Grails?</vt:lpstr>
      <vt:lpstr>Pause?</vt:lpstr>
      <vt:lpstr>Oppgave #2 - endringer</vt:lpstr>
      <vt:lpstr>Grails og Java</vt:lpstr>
      <vt:lpstr>Lunsj?</vt:lpstr>
      <vt:lpstr>Oppgave #3 - Spotify API</vt:lpstr>
      <vt:lpstr>Oppgave #4 – Lagre søketreff (med AJAX)</vt:lpstr>
      <vt:lpstr>Oppgave #5 – Spille musikk</vt:lpstr>
      <vt:lpstr>Oppgave #6 – Utvikle videre</vt:lpstr>
      <vt:lpstr>www.decisive.no</vt:lpstr>
    </vt:vector>
  </TitlesOfParts>
  <Company>Honningfabrikken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 Brumm</dc:creator>
  <cp:lastModifiedBy>Roger Antoniussen Slaaen</cp:lastModifiedBy>
  <cp:revision>84</cp:revision>
  <dcterms:created xsi:type="dcterms:W3CDTF">2013-08-20T07:48:54Z</dcterms:created>
  <dcterms:modified xsi:type="dcterms:W3CDTF">2013-09-12T12:15:12Z</dcterms:modified>
</cp:coreProperties>
</file>