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0" r:id="rId2"/>
    <p:sldMasterId id="2147483692" r:id="rId3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12192000" cy="6858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-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AT" sz="1400" b="0" u="none" strike="noStrik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notes' format</a:t>
            </a:r>
          </a:p>
        </p:txBody>
      </p:sp>
      <p:sp>
        <p:nvSpPr>
          <p:cNvPr id="17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</a:p>
        </p:txBody>
      </p:sp>
      <p:sp>
        <p:nvSpPr>
          <p:cNvPr id="172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73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74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AT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EBB51B7-BFA1-4070-A711-4CDC2F631F2A}" type="slidenum">
              <a:rPr lang="de-AT" sz="1400" b="0" u="none" strike="noStrike">
                <a:solidFill>
                  <a:srgbClr val="000000"/>
                </a:solidFill>
                <a:uFillTx/>
                <a:latin typeface="Times New Roman"/>
              </a:rPr>
              <a:t>‹Nr.›</a:t>
            </a:fld>
            <a:endParaRPr lang="de-AT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480" y="857160"/>
            <a:ext cx="4114440" cy="2314080"/>
          </a:xfrm>
          <a:prstGeom prst="rect">
            <a:avLst/>
          </a:prstGeom>
          <a:ln w="0">
            <a:noFill/>
          </a:ln>
        </p:spPr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3120" cy="27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AT" sz="1200" b="0" u="none" strike="noStrike">
              <a:solidFill>
                <a:schemeClr val="dk1"/>
              </a:solidFill>
              <a:uFillTx/>
              <a:latin typeface="Calibri"/>
              <a:ea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sldNum" idx="52"/>
          </p:nvPr>
        </p:nvSpPr>
        <p:spPr>
          <a:xfrm>
            <a:off x="6905520" y="6513480"/>
            <a:ext cx="5283000" cy="344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4A7A83E-1DCC-4B5D-B31A-93E981668F28}" type="slidenum">
              <a:rPr lang="en-US" sz="1200" b="0" u="none" strike="noStrike">
                <a:solidFill>
                  <a:srgbClr val="000000"/>
                </a:solidFill>
                <a:uFillTx/>
                <a:latin typeface="Times New Roman"/>
              </a:rPr>
              <a:t>5</a:t>
            </a:fld>
            <a:endParaRPr lang="de-AT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/End with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9106AA5-2EDB-4A7A-8A5E-5444CCE7299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5015F596-C7FD-4E66-BCF7-70522AB32447}" type="slidenum">
              <a:t>‹Nr.›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buNone/>
            </a:pPr>
            <a:r>
              <a:rPr lang="de-AT" sz="45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0" name="Google Shape;115;p23"/>
          <p:cNvSpPr/>
          <p:nvPr/>
        </p:nvSpPr>
        <p:spPr>
          <a:xfrm>
            <a:off x="10065600" y="5500800"/>
            <a:ext cx="1396440" cy="73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noAutofit/>
          </a:bodyPr>
          <a:lstStyle/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JOHANNES KEPLER UNIVERSITY LINZ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Altenberger Straße 69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4040 Linz, Austria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25000"/>
              </a:lnSpc>
              <a:tabLst>
                <a:tab pos="0" algn="l"/>
              </a:tabLst>
            </a:pPr>
            <a:r>
              <a:rPr lang="en-US" sz="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jku.at</a:t>
            </a:r>
            <a:endParaRPr lang="de-AT" sz="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0151640" y="251676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10151640" y="4039200"/>
            <a:ext cx="1468440" cy="1085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pic>
        <p:nvPicPr>
          <p:cNvPr id="43" name="Google Shape;118;p23"/>
          <p:cNvPicPr/>
          <p:nvPr/>
        </p:nvPicPr>
        <p:blipFill>
          <a:blip r:embed="rId4"/>
          <a:stretch/>
        </p:blipFill>
        <p:spPr>
          <a:xfrm>
            <a:off x="447120" y="3231000"/>
            <a:ext cx="2195640" cy="219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4" name="Google Shape;119;p23"/>
          <p:cNvPicPr/>
          <p:nvPr/>
        </p:nvPicPr>
        <p:blipFill>
          <a:blip r:embed="rId5"/>
          <a:stretch/>
        </p:blipFill>
        <p:spPr>
          <a:xfrm>
            <a:off x="9702000" y="554400"/>
            <a:ext cx="1931760" cy="1367640"/>
          </a:xfrm>
          <a:prstGeom prst="rect">
            <a:avLst/>
          </a:prstGeom>
          <a:noFill/>
          <a:ln w="0"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71600" y="1621440"/>
            <a:ext cx="11138040" cy="4516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7" name="PlaceHolder 4"/>
          <p:cNvSpPr>
            <a:spLocks noGrp="1"/>
          </p:cNvSpPr>
          <p:nvPr>
            <p:ph type="dt" idx="19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68" name="PlaceHolder 5"/>
          <p:cNvSpPr>
            <a:spLocks noGrp="1"/>
          </p:cNvSpPr>
          <p:nvPr>
            <p:ph type="ftr" idx="20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69" name="PlaceHolder 6"/>
          <p:cNvSpPr>
            <a:spLocks noGrp="1"/>
          </p:cNvSpPr>
          <p:nvPr>
            <p:ph type="sldNum" idx="21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5B5F741-1C0E-4669-B05D-8963ACC511EB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5;p8"/>
          <p:cNvPicPr/>
          <p:nvPr/>
        </p:nvPicPr>
        <p:blipFill>
          <a:blip r:embed="rId3"/>
          <a:stretch/>
        </p:blipFill>
        <p:spPr>
          <a:xfrm>
            <a:off x="541440" y="6241680"/>
            <a:ext cx="2717280" cy="320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r>
              <a:rPr lang="de-AT" sz="30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78800" y="16416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6" name="PlaceHolder 3"/>
          <p:cNvSpPr>
            <a:spLocks noGrp="1"/>
          </p:cNvSpPr>
          <p:nvPr>
            <p:ph type="body"/>
          </p:nvPr>
        </p:nvSpPr>
        <p:spPr>
          <a:xfrm>
            <a:off x="6213600" y="1638000"/>
            <a:ext cx="53996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de-AT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7" name="PlaceHolder 4"/>
          <p:cNvSpPr>
            <a:spLocks noGrp="1"/>
          </p:cNvSpPr>
          <p:nvPr>
            <p:ph type="dt" idx="34"/>
          </p:nvPr>
        </p:nvSpPr>
        <p:spPr>
          <a:xfrm>
            <a:off x="9424800" y="6357600"/>
            <a:ext cx="816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128" name="PlaceHolder 5"/>
          <p:cNvSpPr>
            <a:spLocks noGrp="1"/>
          </p:cNvSpPr>
          <p:nvPr>
            <p:ph type="ftr" idx="35"/>
          </p:nvPr>
        </p:nvSpPr>
        <p:spPr>
          <a:xfrm>
            <a:off x="5889600" y="6350400"/>
            <a:ext cx="24260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de-AT" sz="1400" b="0" u="none" strike="noStrik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AT" sz="1400" b="0" u="none" strike="noStrik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129" name="PlaceHolder 6"/>
          <p:cNvSpPr>
            <a:spLocks noGrp="1"/>
          </p:cNvSpPr>
          <p:nvPr>
            <p:ph type="sldNum" idx="36"/>
          </p:nvPr>
        </p:nvSpPr>
        <p:spPr>
          <a:xfrm>
            <a:off x="11019600" y="6357600"/>
            <a:ext cx="685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95FF09F-1B8B-4D49-B675-D4C6A33D21B0}" type="slidenum">
              <a:rPr lang="en-US" sz="1000" b="0" u="none" strike="noStrike">
                <a:solidFill>
                  <a:schemeClr val="dk1"/>
                </a:solidFill>
                <a:uFillTx/>
                <a:latin typeface="Arial"/>
                <a:ea typeface="Arial"/>
              </a:rPr>
              <a:t>‹Nr.›</a:t>
            </a:fld>
            <a:endParaRPr lang="de-AT" sz="1000" b="0" u="none" strike="noStrik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ubTitle"/>
          </p:nvPr>
        </p:nvSpPr>
        <p:spPr>
          <a:xfrm>
            <a:off x="486000" y="5410800"/>
            <a:ext cx="9215640" cy="73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r>
              <a:rPr lang="en-US" sz="18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Aral Cimcim, Sandro Müller, Linus Madlener, Kevin Eberl</a:t>
            </a: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5000"/>
              </a:lnSpc>
              <a:spcAft>
                <a:spcPts val="601"/>
              </a:spcAft>
              <a:tabLst>
                <a:tab pos="0" algn="l"/>
              </a:tabLst>
            </a:pPr>
            <a:endParaRPr lang="de-AT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75200" y="1306800"/>
            <a:ext cx="9226440" cy="2008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US" sz="45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MLPC – Team Toothpaste</a:t>
            </a:r>
            <a:endParaRPr lang="de-AT" sz="4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</a:pPr>
            <a:r>
              <a:rPr lang="en-GB" sz="30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Feature Selection</a:t>
            </a:r>
            <a:br>
              <a:rPr sz="3000"/>
            </a:br>
            <a:r>
              <a:rPr lang="en-GB" sz="20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Which audio features matter?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78800" y="1641600"/>
            <a:ext cx="537588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1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Raw input: 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768-dimensional frame wise embeddings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1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Preprocessing: 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914400" lvl="1" indent="-387360">
              <a:lnSpc>
                <a:spcPct val="105000"/>
              </a:lnSpc>
              <a:buClr>
                <a:srgbClr val="FFFFFF"/>
              </a:buClr>
              <a:buFont typeface="Arial"/>
              <a:buChar char="◦"/>
            </a:pP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Stack all frames across files </a:t>
            </a:r>
            <a:r>
              <a:rPr lang="en-GB" sz="2000" b="0" u="none" strike="noStrike" dirty="0" err="1">
                <a:solidFill>
                  <a:schemeClr val="lt1"/>
                </a:solidFill>
                <a:uFillTx/>
                <a:latin typeface="Arial"/>
                <a:ea typeface="Arial"/>
              </a:rPr>
              <a:t>StandardScaler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 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914400" lvl="1" indent="-387360">
              <a:lnSpc>
                <a:spcPct val="105000"/>
              </a:lnSpc>
              <a:buClr>
                <a:srgbClr val="FFFFFF"/>
              </a:buClr>
              <a:buFont typeface="Arial"/>
              <a:buChar char="◦"/>
            </a:pP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PCA 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Wingdings"/>
                <a:ea typeface="Arial"/>
              </a:rPr>
              <a:t>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 </a:t>
            </a:r>
            <a:r>
              <a:rPr lang="en-GB" sz="2000" dirty="0">
                <a:solidFill>
                  <a:schemeClr val="lt1"/>
                </a:solidFill>
                <a:latin typeface="Arial"/>
                <a:ea typeface="Arial"/>
              </a:rPr>
              <a:t>50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 principal components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1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Result: 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first </a:t>
            </a:r>
            <a:r>
              <a:rPr lang="en-GB" sz="2000" dirty="0">
                <a:solidFill>
                  <a:schemeClr val="lt1"/>
                </a:solidFill>
                <a:latin typeface="Arial"/>
                <a:ea typeface="Arial"/>
              </a:rPr>
              <a:t>50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 PCs explain &gt; 80 % of variance, so we reduce 768 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Wingdings"/>
                <a:ea typeface="Arial"/>
              </a:rPr>
              <a:t></a:t>
            </a: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 </a:t>
            </a:r>
            <a:r>
              <a:rPr lang="en-GB" sz="2000" dirty="0">
                <a:solidFill>
                  <a:schemeClr val="lt1"/>
                </a:solidFill>
                <a:latin typeface="Arial"/>
                <a:ea typeface="Arial"/>
              </a:rPr>
              <a:t>80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05000"/>
              </a:lnSpc>
              <a:spcBef>
                <a:spcPts val="799"/>
              </a:spcBef>
              <a:buNone/>
            </a:pP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9" name="Picture 178"/>
          <p:cNvPicPr/>
          <p:nvPr/>
        </p:nvPicPr>
        <p:blipFill>
          <a:blip r:embed="rId2"/>
          <a:stretch/>
        </p:blipFill>
        <p:spPr>
          <a:xfrm>
            <a:off x="6010920" y="1259640"/>
            <a:ext cx="6000480" cy="4476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TextBox 179"/>
          <p:cNvSpPr txBox="1"/>
          <p:nvPr/>
        </p:nvSpPr>
        <p:spPr>
          <a:xfrm>
            <a:off x="6470280" y="5829840"/>
            <a:ext cx="5534280" cy="49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Figure 1: Cumulative Explained Variance as a Function of the Number of Principal </a:t>
            </a:r>
            <a:r>
              <a:rPr lang="en-GB" sz="1200" b="0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Components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Fixed Length Embeddings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From variable to fixed length vectors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AT" sz="11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br>
              <a:rPr sz="2000"/>
            </a:b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TextBox 1"/>
          <p:cNvSpPr/>
          <p:nvPr/>
        </p:nvSpPr>
        <p:spPr>
          <a:xfrm>
            <a:off x="556560" y="1645920"/>
            <a:ext cx="11369880" cy="37648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sz="1400" b="0" u="none" strike="noStrike" dirty="0">
                <a:solidFill>
                  <a:srgbClr val="FFFFFF">
                    <a:alpha val="1000"/>
                  </a:srgbClr>
                </a:solidFill>
                <a:uFillTx/>
                <a:latin typeface="Arial"/>
                <a:ea typeface="Arial"/>
              </a:rPr>
              <a:t> </a:t>
            </a:r>
            <a:endParaRPr lang="de-AT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E27750B-4A3C-4AED-B86E-1854EC4469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3619" y="2067236"/>
            <a:ext cx="2784421" cy="3343564"/>
          </a:xfrm>
          <a:prstGeom prst="rect">
            <a:avLst/>
          </a:prstGeom>
        </p:spPr>
      </p:pic>
      <p:sp>
        <p:nvSpPr>
          <p:cNvPr id="8" name="TextBox 189">
            <a:extLst>
              <a:ext uri="{FF2B5EF4-FFF2-40B4-BE49-F238E27FC236}">
                <a16:creationId xmlns:a16="http://schemas.microsoft.com/office/drawing/2014/main" id="{3A2D27EF-5C5C-4C0B-8C5D-58FC82167BDA}"/>
              </a:ext>
            </a:extLst>
          </p:cNvPr>
          <p:cNvSpPr txBox="1"/>
          <p:nvPr/>
        </p:nvSpPr>
        <p:spPr>
          <a:xfrm>
            <a:off x="8953260" y="5505120"/>
            <a:ext cx="5534280" cy="49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Figure 2: </a:t>
            </a:r>
            <a:r>
              <a:rPr lang="de-AT" sz="1200" b="0" u="none" strike="noStrike" dirty="0" err="1">
                <a:solidFill>
                  <a:srgbClr val="FFFFFF"/>
                </a:solidFill>
                <a:uFillTx/>
                <a:latin typeface="Arial"/>
              </a:rPr>
              <a:t>Scaled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Features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  <a:tabLst>
                <a:tab pos="0" algn="l"/>
              </a:tabLst>
            </a:pPr>
            <a:r>
              <a:rPr lang="en-GB" sz="3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Clustering Audio Regions</a:t>
            </a:r>
            <a:br>
              <a:rPr sz="3000" dirty="0"/>
            </a:br>
            <a:r>
              <a:rPr lang="en-GB" sz="2000" b="0" u="none" strike="noStrike" dirty="0">
                <a:solidFill>
                  <a:schemeClr val="lt1"/>
                </a:solidFill>
                <a:uFillTx/>
                <a:latin typeface="Arial Black"/>
                <a:ea typeface="Arial Black"/>
              </a:rPr>
              <a:t>Do regions group into meaningful clusters? </a:t>
            </a:r>
            <a:endParaRPr lang="de-AT" sz="20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71600" y="5859000"/>
            <a:ext cx="11138040" cy="277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de-AT" sz="11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pos="0" algn="l"/>
              </a:tabLst>
            </a:pPr>
            <a:br>
              <a:rPr sz="2000"/>
            </a:b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TextBox 1"/>
          <p:cNvSpPr/>
          <p:nvPr/>
        </p:nvSpPr>
        <p:spPr>
          <a:xfrm>
            <a:off x="556560" y="1645920"/>
            <a:ext cx="4641082" cy="40919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de-AT" sz="2000" b="1" u="none" strike="noStrike" dirty="0">
                <a:solidFill>
                  <a:srgbClr val="FFFFFF"/>
                </a:solidFill>
                <a:uFillTx/>
                <a:latin typeface="Arial"/>
              </a:rPr>
              <a:t>Clustering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b="1" dirty="0">
                <a:solidFill>
                  <a:srgbClr val="FFFFFF"/>
                </a:solidFill>
                <a:latin typeface="Arial"/>
              </a:rPr>
              <a:t>Alogrithm: </a:t>
            </a:r>
            <a:r>
              <a:rPr lang="de-AT" sz="2000" dirty="0">
                <a:solidFill>
                  <a:srgbClr val="FFFFFF"/>
                </a:solidFill>
                <a:latin typeface="Arial"/>
              </a:rPr>
              <a:t>K-Means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AT" sz="2000" b="1" dirty="0">
                <a:solidFill>
                  <a:srgbClr val="FFFFFF"/>
                </a:solidFill>
                <a:latin typeface="Arial"/>
              </a:rPr>
              <a:t>Number of Clusters (k): </a:t>
            </a:r>
            <a:r>
              <a:rPr lang="de-AT" sz="2000" dirty="0">
                <a:solidFill>
                  <a:srgbClr val="FFFFFF"/>
                </a:solidFill>
                <a:latin typeface="Arial"/>
              </a:rPr>
              <a:t>25</a:t>
            </a:r>
            <a:endParaRPr lang="de-AT" sz="2000" u="none" strike="noStrike" dirty="0">
              <a:solidFill>
                <a:srgbClr val="FFFFFF"/>
              </a:solidFill>
              <a:uFillTx/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lt1"/>
                </a:solidFill>
                <a:latin typeface="Arial"/>
                <a:ea typeface="Arial"/>
              </a:rPr>
              <a:t>random_state</a:t>
            </a:r>
            <a:r>
              <a:rPr lang="en-GB" sz="2000" dirty="0">
                <a:solidFill>
                  <a:schemeClr val="lt1"/>
                </a:solidFill>
                <a:latin typeface="Arial"/>
                <a:ea typeface="Arial"/>
              </a:rPr>
              <a:t> = 42 , </a:t>
            </a:r>
            <a:r>
              <a:rPr lang="en-GB" sz="2000" dirty="0" err="1">
                <a:solidFill>
                  <a:schemeClr val="lt1"/>
                </a:solidFill>
                <a:latin typeface="Arial"/>
                <a:ea typeface="Arial"/>
              </a:rPr>
              <a:t>n_init</a:t>
            </a:r>
            <a:r>
              <a:rPr lang="en-GB" sz="2000" dirty="0">
                <a:solidFill>
                  <a:schemeClr val="lt1"/>
                </a:solidFill>
                <a:latin typeface="Arial"/>
                <a:ea typeface="Arial"/>
              </a:rPr>
              <a:t> = 10 </a:t>
            </a:r>
          </a:p>
          <a:p>
            <a:pPr>
              <a:lnSpc>
                <a:spcPct val="100000"/>
              </a:lnSpc>
            </a:pPr>
            <a:endParaRPr lang="en-GB" sz="2000" b="0" i="1" u="none" strike="noStrike" dirty="0">
              <a:solidFill>
                <a:schemeClr val="lt1"/>
              </a:solidFill>
              <a:uFillTx/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endParaRPr lang="en-GB" sz="2000" i="1" dirty="0">
              <a:solidFill>
                <a:schemeClr val="lt1"/>
              </a:solidFill>
              <a:latin typeface="Arial"/>
              <a:ea typeface="Arial"/>
            </a:endParaRPr>
          </a:p>
          <a:p>
            <a:pPr>
              <a:lnSpc>
                <a:spcPct val="100000"/>
              </a:lnSpc>
            </a:pPr>
            <a:r>
              <a:rPr lang="en-GB" sz="2000" b="0" i="1" u="none" strike="noStrike" dirty="0">
                <a:solidFill>
                  <a:schemeClr val="lt1"/>
                </a:solidFill>
                <a:uFillTx/>
                <a:latin typeface="Arial"/>
                <a:ea typeface="Arial"/>
              </a:rPr>
              <a:t>768 D </a:t>
            </a:r>
            <a:r>
              <a:rPr lang="en-GB" sz="2000" b="0" i="1" u="none" strike="noStrike" dirty="0">
                <a:solidFill>
                  <a:schemeClr val="lt1"/>
                </a:solidFill>
                <a:uFillTx/>
                <a:latin typeface="Arial"/>
                <a:ea typeface="Arial"/>
                <a:sym typeface="Wingdings" panose="05000000000000000000" pitchFamily="2" charset="2"/>
              </a:rPr>
              <a:t> 50 D  </a:t>
            </a:r>
            <a:r>
              <a:rPr lang="en-GB" sz="2000" b="0" i="1" u="none" strike="noStrike" dirty="0" err="1">
                <a:solidFill>
                  <a:schemeClr val="lt1"/>
                </a:solidFill>
                <a:uFillTx/>
                <a:latin typeface="Arial"/>
                <a:ea typeface="Arial"/>
                <a:sym typeface="Wingdings" panose="05000000000000000000" pitchFamily="2" charset="2"/>
              </a:rPr>
              <a:t>KMeans</a:t>
            </a:r>
            <a:r>
              <a:rPr lang="en-GB" sz="2000" i="1" dirty="0">
                <a:solidFill>
                  <a:schemeClr val="lt1"/>
                </a:solidFill>
                <a:latin typeface="Arial"/>
                <a:ea typeface="Arial"/>
                <a:sym typeface="Wingdings" panose="05000000000000000000" pitchFamily="2" charset="2"/>
              </a:rPr>
              <a:t>(25)</a:t>
            </a:r>
          </a:p>
          <a:p>
            <a:pPr>
              <a:lnSpc>
                <a:spcPct val="100000"/>
              </a:lnSpc>
            </a:pPr>
            <a:endParaRPr lang="en-GB" sz="2000" b="0" i="1" u="none" strike="noStrike" dirty="0">
              <a:solidFill>
                <a:schemeClr val="lt1"/>
              </a:solidFill>
              <a:uFillTx/>
              <a:latin typeface="Arial"/>
              <a:ea typeface="Arial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GB" sz="2000" i="1" dirty="0">
              <a:solidFill>
                <a:schemeClr val="lt1"/>
              </a:solidFill>
              <a:latin typeface="Arial"/>
              <a:ea typeface="Arial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endParaRPr lang="en-GB" sz="2000" b="0" i="1" u="none" strike="noStrike" dirty="0">
              <a:solidFill>
                <a:schemeClr val="lt1"/>
              </a:solidFill>
              <a:uFillTx/>
              <a:latin typeface="Arial"/>
              <a:ea typeface="Arial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</a:pPr>
            <a:r>
              <a:rPr lang="en-GB" sz="2000" i="1" dirty="0">
                <a:solidFill>
                  <a:schemeClr val="lt1"/>
                </a:solidFill>
                <a:latin typeface="Arial"/>
                <a:ea typeface="Arial"/>
                <a:sym typeface="Wingdings" panose="05000000000000000000" pitchFamily="2" charset="2"/>
              </a:rPr>
              <a:t>Used less PCs to reduce noise and 25 clusters seemed to work the best by iterating over 10 possibilities</a:t>
            </a:r>
            <a:endParaRPr lang="en-GB" sz="2000" b="0" i="1" u="none" strike="noStrike" dirty="0">
              <a:solidFill>
                <a:schemeClr val="lt1"/>
              </a:solidFill>
              <a:uFillTx/>
              <a:latin typeface="Arial"/>
              <a:ea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B74A50E-ED29-4CCE-BE0B-C3C40F3D4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833994"/>
                  </p:ext>
                </p:extLst>
              </p:nvPr>
            </p:nvGraphicFramePr>
            <p:xfrm>
              <a:off x="6040620" y="2834304"/>
              <a:ext cx="5751304" cy="2059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7826">
                      <a:extLst>
                        <a:ext uri="{9D8B030D-6E8A-4147-A177-3AD203B41FA5}">
                          <a16:colId xmlns:a16="http://schemas.microsoft.com/office/drawing/2014/main" val="3596535490"/>
                        </a:ext>
                      </a:extLst>
                    </a:gridCol>
                    <a:gridCol w="636992">
                      <a:extLst>
                        <a:ext uri="{9D8B030D-6E8A-4147-A177-3AD203B41FA5}">
                          <a16:colId xmlns:a16="http://schemas.microsoft.com/office/drawing/2014/main" val="278639452"/>
                        </a:ext>
                      </a:extLst>
                    </a:gridCol>
                    <a:gridCol w="2238660">
                      <a:extLst>
                        <a:ext uri="{9D8B030D-6E8A-4147-A177-3AD203B41FA5}">
                          <a16:colId xmlns:a16="http://schemas.microsoft.com/office/drawing/2014/main" val="2607795395"/>
                        </a:ext>
                      </a:extLst>
                    </a:gridCol>
                    <a:gridCol w="1437826">
                      <a:extLst>
                        <a:ext uri="{9D8B030D-6E8A-4147-A177-3AD203B41FA5}">
                          <a16:colId xmlns:a16="http://schemas.microsoft.com/office/drawing/2014/main" val="163622348"/>
                        </a:ext>
                      </a:extLst>
                    </a:gridCol>
                  </a:tblGrid>
                  <a:tr h="367016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Metric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Score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Formula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Ideal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0234"/>
                      </a:ext>
                    </a:extLst>
                  </a:tr>
                  <a:tr h="367016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Silhouette Score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0.089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 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 </m:t>
                                        </m:r>
                                      </m:num>
                                      <m:den>
                                        <m:func>
                                          <m:func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de-AT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max</m:t>
                                            </m:r>
                                          </m:fName>
                                          <m:e>
                                            <m:d>
                                              <m:dPr>
                                                <m:ctrlP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𝑎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, 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𝑏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ar-AE" sz="1200" i="1" kern="1200">
                                                        <a:solidFill>
                                                          <a:schemeClr val="dk1"/>
                                                        </a:solidFill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+mn-ea"/>
                                                        <a:cs typeface="+mn-cs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func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↑ higher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88752"/>
                      </a:ext>
                    </a:extLst>
                  </a:tr>
                  <a:tr h="367016">
                    <a:tc>
                      <a:txBody>
                        <a:bodyPr/>
                        <a:lstStyle/>
                        <a:p>
                          <a:r>
                            <a:rPr lang="en-GB" sz="1200" dirty="0" err="1"/>
                            <a:t>Calinski-Harabasz</a:t>
                          </a:r>
                          <a:r>
                            <a:rPr lang="en-GB" sz="1200" dirty="0"/>
                            <a:t> Index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936.9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𝐶𝐻</m:t>
                                </m:r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de-AT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tr</m:t>
                                    </m:r>
                                    <m:d>
                                      <m:d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𝐵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lit/>
                                      </m:r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d>
                                      <m:d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de-AT" sz="12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tr</m:t>
                                    </m:r>
                                    <m:d>
                                      <m:d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m:rPr>
                                        <m:lit/>
                                      </m:r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/</m:t>
                                    </m:r>
                                    <m:d>
                                      <m:d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𝑁</m:t>
                                        </m:r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−</m:t>
                                        </m:r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↑ higher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204880"/>
                      </a:ext>
                    </a:extLst>
                  </a:tr>
                  <a:tr h="367016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Davies Bouldin Index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2.697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𝐷𝐵</m:t>
                                </m:r>
                                <m:r>
                                  <a:rPr lang="ar-AE" sz="12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ctrlP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p>
                                  <m:e>
                                    <m:r>
                                      <a:rPr lang="ar-AE" sz="12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𝑚𝑎</m:t>
                                    </m:r>
                                    <m:sSub>
                                      <m:sSub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𝑗</m:t>
                                        </m:r>
                                        <m:r>
                                          <a:rPr lang="ar-AE" sz="1200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≠</m:t>
                                        </m:r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f>
                                      <m:fPr>
                                        <m:ctrlP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l-GR" sz="1200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σ</m:t>
                                            </m:r>
                                          </m:e>
                                          <m: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ar-AE" sz="1200" i="1" kern="1200">
                                            <a:solidFill>
                                              <a:schemeClr val="dk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𝑑</m:t>
                                        </m:r>
                                        <m:d>
                                          <m:dPr>
                                            <m:ctrlP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ar-AE" sz="1200" i="1" kern="1200">
                                                <a:solidFill>
                                                  <a:schemeClr val="dk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ar-AE" sz="1200" i="1" kern="1200">
                                                    <a:solidFill>
                                                      <a:schemeClr val="dk1"/>
                                                    </a:solidFill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den>
                                    </m:f>
                                  </m:e>
                                </m:nary>
                              </m:oMath>
                            </m:oMathPara>
                          </a14:m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↓ lower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02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8B74A50E-ED29-4CCE-BE0B-C3C40F3D48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833994"/>
                  </p:ext>
                </p:extLst>
              </p:nvPr>
            </p:nvGraphicFramePr>
            <p:xfrm>
              <a:off x="6040620" y="2834304"/>
              <a:ext cx="5751304" cy="20593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37826">
                      <a:extLst>
                        <a:ext uri="{9D8B030D-6E8A-4147-A177-3AD203B41FA5}">
                          <a16:colId xmlns:a16="http://schemas.microsoft.com/office/drawing/2014/main" val="3596535490"/>
                        </a:ext>
                      </a:extLst>
                    </a:gridCol>
                    <a:gridCol w="636992">
                      <a:extLst>
                        <a:ext uri="{9D8B030D-6E8A-4147-A177-3AD203B41FA5}">
                          <a16:colId xmlns:a16="http://schemas.microsoft.com/office/drawing/2014/main" val="278639452"/>
                        </a:ext>
                      </a:extLst>
                    </a:gridCol>
                    <a:gridCol w="2238660">
                      <a:extLst>
                        <a:ext uri="{9D8B030D-6E8A-4147-A177-3AD203B41FA5}">
                          <a16:colId xmlns:a16="http://schemas.microsoft.com/office/drawing/2014/main" val="2607795395"/>
                        </a:ext>
                      </a:extLst>
                    </a:gridCol>
                    <a:gridCol w="1437826">
                      <a:extLst>
                        <a:ext uri="{9D8B030D-6E8A-4147-A177-3AD203B41FA5}">
                          <a16:colId xmlns:a16="http://schemas.microsoft.com/office/drawing/2014/main" val="163622348"/>
                        </a:ext>
                      </a:extLst>
                    </a:gridCol>
                  </a:tblGrid>
                  <a:tr h="367016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Metric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Score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Formula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Ideal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0050234"/>
                      </a:ext>
                    </a:extLst>
                  </a:tr>
                  <a:tr h="605727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Silhouette Score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0.089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92935" t="-61000" r="-65217" b="-18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↑ higher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88752"/>
                      </a:ext>
                    </a:extLst>
                  </a:tr>
                  <a:tr h="477203">
                    <a:tc>
                      <a:txBody>
                        <a:bodyPr/>
                        <a:lstStyle/>
                        <a:p>
                          <a:r>
                            <a:rPr lang="en-GB" sz="1200" dirty="0" err="1"/>
                            <a:t>Calinski-Harabasz</a:t>
                          </a:r>
                          <a:r>
                            <a:rPr lang="en-GB" sz="1200" dirty="0"/>
                            <a:t> Index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936.9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92935" t="-203797" r="-65217" b="-1291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↑ higher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11204880"/>
                      </a:ext>
                    </a:extLst>
                  </a:tr>
                  <a:tr h="609410"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Davies Bouldin Index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1200" dirty="0"/>
                            <a:t>2.697</a:t>
                          </a:r>
                          <a:endParaRPr lang="LID4096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LID4096"/>
                        </a:p>
                      </a:txBody>
                      <a:tcPr>
                        <a:blipFill>
                          <a:blip r:embed="rId2"/>
                          <a:stretch>
                            <a:fillRect l="-92935" t="-240000" r="-65217" b="-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de-AT" sz="1200" dirty="0"/>
                            <a:t>↓ lower</a:t>
                          </a:r>
                          <a:endParaRPr lang="LID4096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4502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22EBC8-4DA2-494C-C53D-76838371D242}"/>
              </a:ext>
            </a:extLst>
          </p:cNvPr>
          <p:cNvSpPr txBox="1"/>
          <p:nvPr/>
        </p:nvSpPr>
        <p:spPr>
          <a:xfrm>
            <a:off x="6149132" y="2527331"/>
            <a:ext cx="5534280" cy="49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GB" sz="1200" b="0" u="none" strike="noStrike" dirty="0">
                <a:solidFill>
                  <a:srgbClr val="FFFFFF"/>
                </a:solidFill>
                <a:uFillTx/>
                <a:latin typeface="Arial"/>
              </a:rPr>
              <a:t>Table 1: Cluster Quality Metrics and Formulas</a:t>
            </a:r>
            <a:endParaRPr lang="de-AT" sz="1200" b="0" u="none" strike="noStrike" dirty="0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86000" y="576000"/>
            <a:ext cx="11123640" cy="989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83000"/>
              </a:lnSpc>
              <a:buNone/>
            </a:pPr>
            <a:r>
              <a:rPr lang="en-GB" sz="30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Silent Regions: One Big Cluster? </a:t>
            </a:r>
            <a:br>
              <a:rPr sz="3000"/>
            </a:br>
            <a:r>
              <a:rPr lang="en-GB" sz="2000" b="0" u="none" strike="noStrike">
                <a:solidFill>
                  <a:schemeClr val="lt1"/>
                </a:solidFill>
                <a:uFillTx/>
                <a:latin typeface="Arial Black"/>
                <a:ea typeface="Arial Black"/>
              </a:rPr>
              <a:t>Where do the silence land? 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78800" y="1641600"/>
            <a:ext cx="5540040" cy="451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1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Build </a:t>
            </a:r>
            <a:r>
              <a:rPr lang="en-GB" sz="20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fixed_vectors and segment_labels (“annotated” vs. “silent”)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Embed everything via </a:t>
            </a:r>
            <a:r>
              <a:rPr lang="en-GB" sz="2000" b="0" u="none" strike="noStrike">
                <a:solidFill>
                  <a:schemeClr val="lt1"/>
                </a:solidFill>
                <a:uFillTx/>
                <a:latin typeface="Consolas"/>
                <a:ea typeface="Arial"/>
              </a:rPr>
              <a:t>TSNE(n_components = 2, perplexity = 30)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5000"/>
              </a:lnSpc>
              <a:spcBef>
                <a:spcPts val="799"/>
              </a:spcBef>
              <a:buClr>
                <a:srgbClr val="FFFFFF"/>
              </a:buClr>
              <a:buFont typeface="Arial"/>
              <a:buChar char="•"/>
            </a:pPr>
            <a:r>
              <a:rPr lang="en-GB" sz="20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Colour points by label 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76320" indent="0">
              <a:lnSpc>
                <a:spcPct val="105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GB" sz="2000" b="0" i="1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Figure t-SNE annotated vs silent, what does silence forms a tight cluster or not? </a:t>
            </a:r>
            <a:r>
              <a:rPr lang="en-GB" sz="2000" b="0" u="none" strike="noStrike">
                <a:solidFill>
                  <a:schemeClr val="lt1"/>
                </a:solidFill>
                <a:uFillTx/>
                <a:latin typeface="Arial"/>
                <a:ea typeface="Arial"/>
              </a:rPr>
              <a:t> </a:t>
            </a:r>
            <a:endParaRPr lang="de-AT" sz="20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9" name="Picture 188"/>
          <p:cNvPicPr/>
          <p:nvPr/>
        </p:nvPicPr>
        <p:blipFill>
          <a:blip r:embed="rId3"/>
          <a:stretch/>
        </p:blipFill>
        <p:spPr>
          <a:xfrm>
            <a:off x="6860160" y="1328040"/>
            <a:ext cx="4700160" cy="4508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0" name="TextBox 189"/>
          <p:cNvSpPr txBox="1"/>
          <p:nvPr/>
        </p:nvSpPr>
        <p:spPr>
          <a:xfrm>
            <a:off x="7004520" y="5895720"/>
            <a:ext cx="5534280" cy="49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Figure 3: t-SNE </a:t>
            </a:r>
            <a:r>
              <a:rPr lang="de-AT" sz="1200" b="0" u="none" strike="noStrike" dirty="0" err="1">
                <a:solidFill>
                  <a:srgbClr val="FFFFFF"/>
                </a:solidFill>
                <a:uFillTx/>
                <a:latin typeface="Arial"/>
              </a:rPr>
              <a:t>Visualization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lang="de-AT" sz="1200" b="0" u="none" strike="noStrike" dirty="0" err="1">
                <a:solidFill>
                  <a:srgbClr val="FFFFFF"/>
                </a:solidFill>
                <a:uFillTx/>
                <a:latin typeface="Arial"/>
              </a:rPr>
              <a:t>of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lang="de-AT" sz="1200" b="0" u="none" strike="noStrike" dirty="0" err="1">
                <a:solidFill>
                  <a:srgbClr val="FFFFFF"/>
                </a:solidFill>
                <a:uFillTx/>
                <a:latin typeface="Arial"/>
              </a:rPr>
              <a:t>Annotated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lang="de-AT" sz="1200" b="0" u="none" strike="noStrike" dirty="0" err="1">
                <a:solidFill>
                  <a:srgbClr val="FFFFFF"/>
                </a:solidFill>
                <a:uFillTx/>
                <a:latin typeface="Arial"/>
              </a:rPr>
              <a:t>vs</a:t>
            </a:r>
            <a:r>
              <a:rPr lang="de-AT" sz="1200" b="0" u="none" strike="noStrike" dirty="0">
                <a:solidFill>
                  <a:srgbClr val="FFFFFF"/>
                </a:solidFill>
                <a:uFillTx/>
                <a:latin typeface="Arial"/>
              </a:rPr>
              <a:t> Silent Samples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271</Words>
  <Application>Microsoft Office PowerPoint</Application>
  <PresentationFormat>Breitbild</PresentationFormat>
  <Paragraphs>55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5</vt:i4>
      </vt:variant>
    </vt:vector>
  </HeadingPairs>
  <TitlesOfParts>
    <vt:vector size="17" baseType="lpstr">
      <vt:lpstr>Arial</vt:lpstr>
      <vt:lpstr>Arial Black</vt:lpstr>
      <vt:lpstr>Calibri</vt:lpstr>
      <vt:lpstr>Cambria Math</vt:lpstr>
      <vt:lpstr>Consolas</vt:lpstr>
      <vt:lpstr>DejaVu Sans</vt:lpstr>
      <vt:lpstr>Symbol</vt:lpstr>
      <vt:lpstr>Times New Roman</vt:lpstr>
      <vt:lpstr>Wingdings</vt:lpstr>
      <vt:lpstr>Larissa</vt:lpstr>
      <vt:lpstr>Larissa</vt:lpstr>
      <vt:lpstr>Larissa</vt:lpstr>
      <vt:lpstr>MLPC – Team Toothpaste</vt:lpstr>
      <vt:lpstr>Feature Selection Which audio features matter?</vt:lpstr>
      <vt:lpstr>Fixed Length Embeddings From variable to fixed length vectors</vt:lpstr>
      <vt:lpstr>Clustering Audio Regions Do regions group into meaningful clusters? </vt:lpstr>
      <vt:lpstr>Silent Regions: One Big Cluster?  Where do the silence land?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MLPC – Team Toothpaste</dc:title>
  <dc:subject/>
  <dc:creator>Mara Martina</dc:creator>
  <dc:description/>
  <cp:lastModifiedBy>Sandro Tobias Müller</cp:lastModifiedBy>
  <cp:revision>7</cp:revision>
  <dcterms:created xsi:type="dcterms:W3CDTF">2024-03-05T11:30:17Z</dcterms:created>
  <dcterms:modified xsi:type="dcterms:W3CDTF">2025-04-23T13:32:54Z</dcterms:modified>
  <dc:language>de-AT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2023-03-15T00:00:00Z</vt:filetime>
  </property>
  <property fmtid="{D5CDD505-2E9C-101B-9397-08002B2CF9AE}" pid="3" name="LastSaved">
    <vt:filetime>2024-03-05T00:00:00Z</vt:filetime>
  </property>
  <property fmtid="{D5CDD505-2E9C-101B-9397-08002B2CF9AE}" pid="4" name="Notes">
    <vt:i4>4</vt:i4>
  </property>
  <property fmtid="{D5CDD505-2E9C-101B-9397-08002B2CF9AE}" pid="5" name="PresentationFormat">
    <vt:lpwstr>Widescreen</vt:lpwstr>
  </property>
  <property fmtid="{D5CDD505-2E9C-101B-9397-08002B2CF9AE}" pid="6" name="Producer">
    <vt:lpwstr>macOS Version 12.4 (Build 21F79) Quartz PDFContext</vt:lpwstr>
  </property>
  <property fmtid="{D5CDD505-2E9C-101B-9397-08002B2CF9AE}" pid="7" name="Slides">
    <vt:i4>5</vt:i4>
  </property>
</Properties>
</file>