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12192000" cy="6858000"/>
  <p:embeddedFontLst>
    <p:embeddedFont>
      <p:font typeface="Arial Black" panose="020B0A04020102020204" pitchFamily="34" charset="0"/>
      <p:regular r:id="rId8"/>
      <p:bold r:id="rId9"/>
    </p:embeddedFont>
    <p:embeddedFont>
      <p:font typeface="Cambria Math" panose="02040503050406030204" pitchFamily="18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24rbpOe5uCFoTt46K6D628e8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8552940e7_1_5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05" name="Google Shape;205;g348552940e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4BCDF072-33F2-2090-E51F-599A7D7AA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8552940e7_1_51:notes">
            <a:extLst>
              <a:ext uri="{FF2B5EF4-FFF2-40B4-BE49-F238E27FC236}">
                <a16:creationId xmlns:a16="http://schemas.microsoft.com/office/drawing/2014/main" id="{2ED1E227-3F30-9C0C-65EB-B63B7264D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05" name="Google Shape;205;g348552940e7_1_51:notes">
            <a:extLst>
              <a:ext uri="{FF2B5EF4-FFF2-40B4-BE49-F238E27FC236}">
                <a16:creationId xmlns:a16="http://schemas.microsoft.com/office/drawing/2014/main" id="{A2EDC063-3CD9-E9C0-129D-94F617BCF4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32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mtClean="0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60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2070000" y="1724299"/>
            <a:ext cx="80748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048400" y="5863959"/>
            <a:ext cx="80964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>
            <a:spLocks noGrp="1"/>
          </p:cNvSpPr>
          <p:nvPr>
            <p:ph type="media" idx="2"/>
          </p:nvPr>
        </p:nvSpPr>
        <p:spPr>
          <a:xfrm>
            <a:off x="576000" y="1724302"/>
            <a:ext cx="11034000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576000" y="5864400"/>
            <a:ext cx="1103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388099" y="1638000"/>
            <a:ext cx="7225200" cy="4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rgbClr val="0E111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rgbClr val="0E111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rgbClr val="0E111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rgbClr val="0E111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Google Shape;13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rgbClr val="0E1117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471600" y="1621584"/>
            <a:ext cx="11138400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rgbClr val="0E1117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rgbClr val="0E1117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rgbClr val="0E1117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Google Shape;16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rgbClr val="0E1117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rgbClr val="0E111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2" name="Google Shape;18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bg>
      <p:bgPr>
        <a:solidFill>
          <a:srgbClr val="0E1117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78800" y="16416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213600" y="16380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bg>
      <p:bgPr>
        <a:solidFill>
          <a:srgbClr val="0E111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485999" y="5410800"/>
            <a:ext cx="11113227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625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1375" y="6241836"/>
            <a:ext cx="2717813" cy="32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160"/>
              <a:buNone/>
            </a:pPr>
            <a:r>
              <a:rPr lang="en-US" dirty="0"/>
              <a:t>Aral </a:t>
            </a:r>
            <a:r>
              <a:rPr lang="en-US" dirty="0" err="1"/>
              <a:t>Cimcim</a:t>
            </a:r>
            <a:r>
              <a:rPr lang="en-US" dirty="0"/>
              <a:t>, Sandro Müller, Linus Madlener, Kevin Eberl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160"/>
              <a:buNone/>
            </a:pPr>
            <a:endParaRPr lang="en-US"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r>
              <a:rPr lang="en-US" dirty="0"/>
              <a:t>MLPC – Team Toothpaste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9631-29BB-851B-0DBF-93297C56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Feature Selection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Which audio features matter?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0DBE-8476-84A9-FB5D-DA95C9EE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0" y="1641600"/>
            <a:ext cx="11519718" cy="45144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b="1" dirty="0">
                <a:solidFill>
                  <a:schemeClr val="bg1"/>
                </a:solidFill>
              </a:rPr>
              <a:t>Raw input: </a:t>
            </a:r>
            <a:r>
              <a:rPr lang="en-GB" dirty="0">
                <a:solidFill>
                  <a:schemeClr val="bg1"/>
                </a:solidFill>
              </a:rPr>
              <a:t>768-dimensional frame wise embeddings</a:t>
            </a:r>
          </a:p>
          <a:p>
            <a:pPr>
              <a:buClr>
                <a:schemeClr val="bg1"/>
              </a:buClr>
            </a:pPr>
            <a:r>
              <a:rPr lang="en-GB" b="1" dirty="0">
                <a:solidFill>
                  <a:schemeClr val="bg1"/>
                </a:solidFill>
              </a:rPr>
              <a:t>Preprocessing: </a:t>
            </a:r>
          </a:p>
          <a:p>
            <a:pPr lvl="1">
              <a:buClr>
                <a:schemeClr val="bg1"/>
              </a:buClr>
            </a:pPr>
            <a:r>
              <a:rPr lang="en-GB" dirty="0">
                <a:solidFill>
                  <a:schemeClr val="bg1"/>
                </a:solidFill>
              </a:rPr>
              <a:t>Stack all frames across files </a:t>
            </a:r>
            <a:r>
              <a:rPr lang="en-GB" dirty="0" err="1">
                <a:solidFill>
                  <a:schemeClr val="bg1"/>
                </a:solidFill>
              </a:rPr>
              <a:t>StandardScaler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bg1"/>
              </a:buClr>
            </a:pPr>
            <a:r>
              <a:rPr lang="en-GB" dirty="0">
                <a:solidFill>
                  <a:schemeClr val="bg1"/>
                </a:solidFill>
              </a:rPr>
              <a:t>PCA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10 principal components</a:t>
            </a:r>
          </a:p>
          <a:p>
            <a:pPr>
              <a:buClr>
                <a:schemeClr val="bg1"/>
              </a:buClr>
            </a:pPr>
            <a:r>
              <a:rPr lang="en-GB" b="1" dirty="0">
                <a:solidFill>
                  <a:schemeClr val="bg1"/>
                </a:solidFill>
              </a:rPr>
              <a:t>Result: </a:t>
            </a:r>
            <a:r>
              <a:rPr lang="en-GB" dirty="0">
                <a:solidFill>
                  <a:schemeClr val="bg1"/>
                </a:solidFill>
              </a:rPr>
              <a:t>first 10 PCs explain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&gt; 90 % of variance, so we reduce 768  10 without losing much. </a:t>
            </a:r>
            <a:r>
              <a:rPr lang="en-GB" dirty="0">
                <a:solidFill>
                  <a:schemeClr val="bg1"/>
                </a:solidFill>
              </a:rPr>
              <a:t>	</a:t>
            </a:r>
          </a:p>
          <a:p>
            <a:pPr>
              <a:buClr>
                <a:schemeClr val="bg1"/>
              </a:buClr>
            </a:pP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GB" dirty="0">
              <a:solidFill>
                <a:schemeClr val="bg1"/>
              </a:solidFill>
            </a:endParaRPr>
          </a:p>
          <a:p>
            <a:pPr marL="76200" indent="0">
              <a:buClr>
                <a:schemeClr val="bg1"/>
              </a:buClr>
              <a:buNone/>
            </a:pPr>
            <a:r>
              <a:rPr lang="en-GB" i="1" dirty="0">
                <a:solidFill>
                  <a:schemeClr val="bg1"/>
                </a:solidFill>
              </a:rPr>
              <a:t>Figure </a:t>
            </a:r>
            <a:r>
              <a:rPr lang="en-GB" i="1" dirty="0" err="1">
                <a:solidFill>
                  <a:schemeClr val="bg1"/>
                </a:solidFill>
              </a:rPr>
              <a:t>Cummulative</a:t>
            </a:r>
            <a:r>
              <a:rPr lang="en-GB" i="1" dirty="0">
                <a:solidFill>
                  <a:schemeClr val="bg1"/>
                </a:solidFill>
              </a:rPr>
              <a:t> Variance</a:t>
            </a:r>
            <a:endParaRPr lang="LID4096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552940e7_1_51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GB" dirty="0">
                <a:solidFill>
                  <a:schemeClr val="bg1"/>
                </a:solidFill>
              </a:rPr>
              <a:t>Fixed Length Embeddings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From variable to fixed length vectors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8" name="Google Shape;208;g348552940e7_1_51"/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100" dirty="0"/>
            </a:b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262EFB-7D6A-96F8-EFBF-0E1ECFE2192A}"/>
                  </a:ext>
                </a:extLst>
              </p:cNvPr>
              <p:cNvSpPr txBox="1"/>
              <p:nvPr/>
            </p:nvSpPr>
            <p:spPr>
              <a:xfrm>
                <a:off x="556591" y="1645920"/>
                <a:ext cx="11370366" cy="376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GB" sz="2000" dirty="0">
                    <a:solidFill>
                      <a:schemeClr val="bg1"/>
                    </a:solidFill>
                  </a:rPr>
                  <a:t>Locate Frames: </a:t>
                </a:r>
              </a:p>
              <a:p>
                <a:pPr marL="285750" lvl="8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Onset/offset </a:t>
                </a:r>
                <a:r>
                  <a:rPr lang="en-GB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frame indices (120ms resolution)</a:t>
                </a:r>
              </a:p>
              <a:p>
                <a:pPr marL="285750" lvl="8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en-GB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Projecting those frames to the X-D PC space </a:t>
                </a:r>
              </a:p>
              <a:p>
                <a:pPr lvl="1">
                  <a:buClr>
                    <a:schemeClr val="bg1"/>
                  </a:buClr>
                </a:pPr>
                <a:endParaRPr lang="en-GB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en-GB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Average to get one vector per region (annotated and each silent gap)</a:t>
                </a:r>
              </a:p>
              <a:p>
                <a:endParaRPr lang="en-GB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ar-AE" sz="20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ar-AE" sz="20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 sz="20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ar-AE" sz="2000"/>
                        <m:t> </m:t>
                      </m:r>
                    </m:oMath>
                  </m:oMathPara>
                </a14:m>
                <a:endParaRPr lang="ar-AE" sz="2000" dirty="0"/>
              </a:p>
              <a:p>
                <a:r>
                  <a:rPr lang="en-GB" sz="20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20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ar-AE" sz="20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ar-AE" sz="20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 is the PC vector at frame t 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262EFB-7D6A-96F8-EFBF-0E1ECFE21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1645920"/>
                <a:ext cx="11370366" cy="3765390"/>
              </a:xfrm>
              <a:prstGeom prst="rect">
                <a:avLst/>
              </a:prstGeom>
              <a:blipFill>
                <a:blip r:embed="rId3"/>
                <a:stretch>
                  <a:fillRect l="-536" t="-647" b="-19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3F4219BD-5CD7-4DDC-AB2C-EC232D16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552940e7_1_51">
            <a:extLst>
              <a:ext uri="{FF2B5EF4-FFF2-40B4-BE49-F238E27FC236}">
                <a16:creationId xmlns:a16="http://schemas.microsoft.com/office/drawing/2014/main" id="{D6F2855F-96C7-A976-F410-00404BF18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GB" dirty="0">
                <a:solidFill>
                  <a:schemeClr val="bg1"/>
                </a:solidFill>
              </a:rPr>
              <a:t>Clustering Audio Regions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Do regions group into meaningful clusters?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8" name="Google Shape;208;g348552940e7_1_51">
            <a:extLst>
              <a:ext uri="{FF2B5EF4-FFF2-40B4-BE49-F238E27FC236}">
                <a16:creationId xmlns:a16="http://schemas.microsoft.com/office/drawing/2014/main" id="{5C7FDFA0-8A44-24B1-48AA-2764EA9C986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100" dirty="0"/>
            </a:b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85131-5EDA-77EC-3953-DF66F993CAB5}"/>
              </a:ext>
            </a:extLst>
          </p:cNvPr>
          <p:cNvSpPr txBox="1"/>
          <p:nvPr/>
        </p:nvSpPr>
        <p:spPr>
          <a:xfrm>
            <a:off x="556591" y="1645920"/>
            <a:ext cx="113703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Input: </a:t>
            </a:r>
            <a:r>
              <a:rPr lang="en-GB" sz="2000" dirty="0">
                <a:solidFill>
                  <a:schemeClr val="bg1"/>
                </a:solidFill>
              </a:rPr>
              <a:t>X-D vectors for all </a:t>
            </a:r>
            <a:r>
              <a:rPr lang="en-GB" sz="2000" b="1" dirty="0">
                <a:solidFill>
                  <a:schemeClr val="bg1"/>
                </a:solidFill>
              </a:rPr>
              <a:t>annotated</a:t>
            </a:r>
            <a:r>
              <a:rPr lang="en-GB" sz="2000" dirty="0">
                <a:solidFill>
                  <a:schemeClr val="bg1"/>
                </a:solidFill>
              </a:rPr>
              <a:t> regions (no silences</a:t>
            </a:r>
            <a:r>
              <a:rPr lang="en-GB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Algorithm: </a:t>
            </a:r>
            <a:r>
              <a:rPr lang="en-GB" sz="2000" dirty="0" err="1">
                <a:solidFill>
                  <a:schemeClr val="bg1"/>
                </a:solidFill>
              </a:rPr>
              <a:t>KMeans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n_clusteres</a:t>
            </a:r>
            <a:r>
              <a:rPr lang="en-GB" sz="2000" dirty="0">
                <a:solidFill>
                  <a:schemeClr val="bg1"/>
                </a:solidFill>
              </a:rPr>
              <a:t> = 8, </a:t>
            </a:r>
            <a:r>
              <a:rPr lang="en-GB" sz="2000" dirty="0" err="1">
                <a:solidFill>
                  <a:schemeClr val="bg1"/>
                </a:solidFill>
              </a:rPr>
              <a:t>random_state</a:t>
            </a:r>
            <a:r>
              <a:rPr lang="en-GB" sz="2000" dirty="0">
                <a:solidFill>
                  <a:schemeClr val="bg1"/>
                </a:solidFill>
              </a:rPr>
              <a:t> = 0)</a:t>
            </a:r>
          </a:p>
          <a:p>
            <a:r>
              <a:rPr lang="en-GB" sz="2000" dirty="0">
                <a:solidFill>
                  <a:schemeClr val="bg1"/>
                </a:solidFill>
              </a:rPr>
              <a:t>Cluster Sizes: [X, X, X ,X , X]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Insight: Separates high-energy vs low energy events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i="1" dirty="0">
                <a:solidFill>
                  <a:schemeClr val="bg1"/>
                </a:solidFill>
              </a:rPr>
              <a:t>Figure Cluster of Regions Bar chart two showcase the size of the clustered regions</a:t>
            </a:r>
            <a:endParaRPr lang="LID4096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D845E-AAC6-4DF2-919F-B3448D35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736-DFB0-8F8E-1CB7-A02A858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Silent Regions: One Big Cluster?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Where do the silence land? </a:t>
            </a:r>
            <a:endParaRPr lang="LID4096" sz="2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FD90-DBF1-C78E-6FEC-1CB101ECA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0" y="1641600"/>
            <a:ext cx="11042640" cy="4514400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Build </a:t>
            </a:r>
            <a:r>
              <a:rPr lang="en-GB" dirty="0" err="1">
                <a:solidFill>
                  <a:schemeClr val="bg1"/>
                </a:solidFill>
              </a:rPr>
              <a:t>fixed_vectors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segment_labels</a:t>
            </a:r>
            <a:r>
              <a:rPr lang="en-GB" dirty="0">
                <a:solidFill>
                  <a:schemeClr val="bg1"/>
                </a:solidFill>
              </a:rPr>
              <a:t> (“annotated” vs. “silent”)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Embed everything via TSNE(</a:t>
            </a:r>
            <a:r>
              <a:rPr lang="en-GB" dirty="0" err="1">
                <a:solidFill>
                  <a:schemeClr val="bg1"/>
                </a:solidFill>
              </a:rPr>
              <a:t>n_components</a:t>
            </a:r>
            <a:r>
              <a:rPr lang="en-GB" dirty="0">
                <a:solidFill>
                  <a:schemeClr val="bg1"/>
                </a:solidFill>
              </a:rPr>
              <a:t> = 2, perplexity = 30)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Colour points by label </a:t>
            </a:r>
          </a:p>
          <a:p>
            <a:pPr marL="7620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GB" i="1" dirty="0">
                <a:solidFill>
                  <a:schemeClr val="bg1"/>
                </a:solidFill>
              </a:rPr>
              <a:t>Figure t-SNE annotated vs silent, what does silence forms a tight cluster or not? 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LID409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669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273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Noto Sans Symbols</vt:lpstr>
      <vt:lpstr>Wingdings</vt:lpstr>
      <vt:lpstr>Arial</vt:lpstr>
      <vt:lpstr>Cambria Math</vt:lpstr>
      <vt:lpstr>Larissa</vt:lpstr>
      <vt:lpstr>MLPC – Team Toothpaste</vt:lpstr>
      <vt:lpstr>Feature Selection Which audio features matter?</vt:lpstr>
      <vt:lpstr>Fixed Length Embeddings From variable to fixed length vectors</vt:lpstr>
      <vt:lpstr>Clustering Audio Regions Do regions group into meaningful clusters? </vt:lpstr>
      <vt:lpstr>Silent Regions: One Big Cluster?  Where do the silence land?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 Martina</dc:creator>
  <cp:lastModifiedBy>Sandro  Müller</cp:lastModifiedBy>
  <cp:revision>4</cp:revision>
  <dcterms:created xsi:type="dcterms:W3CDTF">2024-03-05T11:30:17Z</dcterms:created>
  <dcterms:modified xsi:type="dcterms:W3CDTF">2025-04-22T08:42:20Z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LastSaved">
    <vt:filetime>2024-03-05T00:00:00Z</vt:filetime>
  </property>
  <property fmtid="{D5CDD505-2E9C-101B-9397-08002B2CF9AE}" pid="4" name="Producer">
    <vt:lpwstr>macOS Version 12.4 (Build 21F79) Quartz PDFContext</vt:lpwstr>
  </property>
</Properties>
</file>