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96F5-9252-4350-8BA2-89F87E32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EDBB-C9B4-434F-AB1C-DF30F57A3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A3E2-A012-44A5-9E7D-F68C6C61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A807-1404-4413-80DE-916CD93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177B-CD39-4BB2-B35C-2633BC4C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A197-B852-4EB3-852F-487CC5C3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134D-934F-495D-9425-442EC317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2CB5-D694-4907-ACEF-B9BE8934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D400-0A7E-413C-B3EC-D1E35234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15EF-37EE-4215-B651-012F0A7B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6AB22-0439-4B66-9B08-5815B1E75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84651-35BC-4B78-9807-026013BD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1F11-946B-4EC0-8E99-625F1052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0E6A-4603-4A41-A7E2-8E079774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745A-2A92-4FE8-A7D5-0B5AF85D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1FB0-3B95-4896-904A-62538BE8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A59-E592-4714-9A11-24A7E8D7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B446-5052-419F-B01D-540F5DD5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B2C0-338D-4250-ABE0-22A16C0A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6A0E-1DEC-4C4E-91AD-FA565536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986D-6693-481C-BAAF-09367F8F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247C-5398-4BC0-943D-57245BBF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010A-7619-4B90-B1F9-B5B6FD8E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4F3B-212D-4972-AA86-FF20E925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E840-2632-453B-8E0C-5CA1CAF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4BA7-02F8-4D96-90C0-4520EF74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72D1-703C-476B-AAD6-7E251B1B4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F6173-B591-4A14-BCD3-3727B8A3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FA47-CC54-4885-86C6-9A42A6DC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D6B33-2B32-43B7-9171-0A0A7E52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9D22-C11C-4268-8358-28419BD1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6F2-DB93-486B-823E-E587FA5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9FF5-E894-457A-A6E0-D0E99FE3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723E-076D-4A37-AE92-BAE55A0D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0B31A-7F71-4316-8FFD-39EE45AD1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FE751-BFD8-482C-9C9F-75A955409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9A851-16C4-4071-93A9-E4B90B5D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71C74-CF6A-4C7F-A39E-F881F131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A6767-BD17-408B-A28D-64791767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9EC-671B-407B-A63D-FAEAAE3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C15F6-A34A-409C-B3EC-E68C123F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74ED7-DAA0-4CAC-ABEF-F6FF89FE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482CC-9723-4B67-998A-01AF980D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197CB-CC88-4E25-BA53-ECE91E70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B54CB-6291-4BE7-BB60-5FE7905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19B56-0928-4D0B-9CE8-18237F52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50D6-682B-4DDD-8D1B-C8C8AD6B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DF69-D4C9-4591-B3D1-E101C92A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BB35C-5EC6-4F6B-ACE1-38FBCA1F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5B8A-77C2-48C8-B57A-1E1A164C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A386-3108-4BFC-9398-EAEBC578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56BA6-2F81-4B2A-A6EF-BA321388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4926-394A-4474-B655-3A6BE387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52AE1-9679-44FD-A50B-999439B1E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28869-7605-4DA1-9836-A10F1E4F9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75680-C2D4-4829-A72C-180A499F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4EA7A-9CB6-4DCB-AD13-D1E15A81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D25C9-A3F5-4720-B2ED-4BFE212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B4DBD-2790-4443-B5D6-3AE5E6C2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E25C-79D5-44A2-A156-DC4D81B5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8003E-239D-424A-AE93-ECE481738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B6EF-C709-4614-94BF-D19665CA885B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6DAE-2959-48CD-8D29-1D70B37A4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DD2E-2159-4F71-BB8F-4AC47E51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C24E-4973-4525-BCDB-1D4DC514B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B160C-085B-4CAA-A014-48DF290F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Abby Ramatowski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FD525-690A-4957-880C-97C729303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Scrum-Agile Approach In Software Development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26FBB-05E6-434A-B9EA-29706153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E2FD-1E25-409A-989E-E853DB54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Product Owner</a:t>
            </a:r>
          </a:p>
          <a:p>
            <a:pPr lvl="1"/>
            <a:r>
              <a:rPr lang="en-US" sz="1600" dirty="0"/>
              <a:t>“Responsible for maximizing the value of the product and the work of the Development Team” – Cobb, </a:t>
            </a:r>
            <a:r>
              <a:rPr lang="en-US" sz="1600" dirty="0" err="1"/>
              <a:t>pg</a:t>
            </a:r>
            <a:r>
              <a:rPr lang="en-US" sz="1600" dirty="0"/>
              <a:t> 35</a:t>
            </a:r>
          </a:p>
          <a:p>
            <a:pPr lvl="1"/>
            <a:r>
              <a:rPr lang="en-US" sz="1600" dirty="0"/>
              <a:t>Manages the product backlog by</a:t>
            </a:r>
          </a:p>
          <a:p>
            <a:pPr lvl="2"/>
            <a:r>
              <a:rPr lang="en-US" sz="1200" dirty="0"/>
              <a:t>Creating user stories based on customer requirements</a:t>
            </a:r>
          </a:p>
          <a:p>
            <a:pPr lvl="2"/>
            <a:r>
              <a:rPr lang="en-US" sz="1200" dirty="0"/>
              <a:t>Prioritizing the user stories</a:t>
            </a:r>
          </a:p>
          <a:p>
            <a:pPr lvl="2"/>
            <a:r>
              <a:rPr lang="en-US" sz="1200" dirty="0"/>
              <a:t>Making adjustments as needed</a:t>
            </a:r>
          </a:p>
          <a:p>
            <a:r>
              <a:rPr lang="en-US" sz="2000" b="1" dirty="0"/>
              <a:t>Scrum Master</a:t>
            </a:r>
          </a:p>
          <a:p>
            <a:pPr lvl="1"/>
            <a:r>
              <a:rPr lang="en-US" sz="1600" dirty="0"/>
              <a:t>“Responsible for ensuring Scrum is understood and enacted” – Cobb, pg. 36</a:t>
            </a:r>
          </a:p>
          <a:p>
            <a:pPr lvl="1"/>
            <a:r>
              <a:rPr lang="en-US" sz="1600" dirty="0"/>
              <a:t>Facilitates scrum meetings and events</a:t>
            </a:r>
          </a:p>
          <a:p>
            <a:r>
              <a:rPr lang="en-US" sz="2000" b="1" dirty="0"/>
              <a:t>Tester</a:t>
            </a:r>
          </a:p>
          <a:p>
            <a:pPr lvl="1"/>
            <a:r>
              <a:rPr lang="en-US" sz="1600" dirty="0"/>
              <a:t>Responsible for creating pass/fail criteria for each user story in the product backlog</a:t>
            </a:r>
          </a:p>
          <a:p>
            <a:r>
              <a:rPr lang="en-US" sz="2000" b="1" dirty="0"/>
              <a:t>Development Team</a:t>
            </a:r>
          </a:p>
          <a:p>
            <a:pPr lvl="1"/>
            <a:r>
              <a:rPr lang="en-US" sz="1600" dirty="0"/>
              <a:t>Create deliverable product</a:t>
            </a:r>
          </a:p>
          <a:p>
            <a:pPr lvl="2"/>
            <a:endParaRPr lang="en-US" sz="1200" dirty="0"/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3E4D-EA94-403A-846E-46122298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Phases of the Software 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C612-1711-4153-90F9-8872091E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b="1" dirty="0"/>
              <a:t>Scope Out/Prioritize Projects</a:t>
            </a:r>
            <a:endParaRPr lang="en-US" sz="1600" dirty="0"/>
          </a:p>
          <a:p>
            <a:r>
              <a:rPr lang="en-US" sz="2000" b="1" dirty="0"/>
              <a:t>Identify Requirements for the Initial Sprint</a:t>
            </a:r>
          </a:p>
          <a:p>
            <a:pPr lvl="1"/>
            <a:r>
              <a:rPr lang="en-US" sz="1200" b="1" dirty="0"/>
              <a:t>Work with customers to identify requirements which will be added to the product backlog</a:t>
            </a:r>
            <a:endParaRPr lang="en-US" sz="1200" dirty="0"/>
          </a:p>
          <a:p>
            <a:r>
              <a:rPr lang="en-US" sz="2000" b="1" dirty="0"/>
              <a:t>Development</a:t>
            </a:r>
          </a:p>
          <a:p>
            <a:pPr lvl="1"/>
            <a:r>
              <a:rPr lang="en-US" sz="1200" dirty="0"/>
              <a:t>Developers begin developing the program </a:t>
            </a:r>
          </a:p>
          <a:p>
            <a:r>
              <a:rPr lang="en-US" sz="2000" b="1" dirty="0"/>
              <a:t>Testing/Release</a:t>
            </a:r>
          </a:p>
          <a:p>
            <a:pPr lvl="1"/>
            <a:r>
              <a:rPr lang="en-US" sz="1600" dirty="0"/>
              <a:t>Testing, addressing any issues</a:t>
            </a:r>
          </a:p>
          <a:p>
            <a:r>
              <a:rPr lang="en-US" sz="2000" b="1" dirty="0"/>
              <a:t>Production and support</a:t>
            </a:r>
          </a:p>
          <a:p>
            <a:pPr lvl="1"/>
            <a:r>
              <a:rPr lang="en-US" sz="1600" dirty="0"/>
              <a:t>Keep the product running smoothly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2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642E-09FD-4557-89CF-FFBBB5C9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Selection: Waterfall vs. Agile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5E07C-51CF-4C49-B71D-0CE79C63B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A261-E607-4A01-A04F-6A53C094D1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understand</a:t>
            </a:r>
          </a:p>
          <a:p>
            <a:pPr lvl="1"/>
            <a:r>
              <a:rPr lang="en-US" dirty="0"/>
              <a:t>Phases are completed one at a time</a:t>
            </a:r>
          </a:p>
          <a:p>
            <a:pPr lvl="1"/>
            <a:r>
              <a:rPr lang="en-US" dirty="0"/>
              <a:t>Works well with small projects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Difficult to estimate time and cost prior to development</a:t>
            </a:r>
          </a:p>
          <a:p>
            <a:pPr lvl="1"/>
            <a:r>
              <a:rPr lang="en-US" dirty="0"/>
              <a:t>Not suitable for large, complex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64157-ABB0-41C8-BE1F-E2C24F579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E524A6-15EB-4900-A6AD-248B26FE93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Working and deliverable product is released each sprint</a:t>
            </a:r>
          </a:p>
          <a:p>
            <a:pPr lvl="1"/>
            <a:r>
              <a:rPr lang="en-US" dirty="0"/>
              <a:t>Promotes flexibility</a:t>
            </a:r>
          </a:p>
          <a:p>
            <a:pPr lvl="1"/>
            <a:r>
              <a:rPr lang="en-US" dirty="0"/>
              <a:t>Good for large, complex projects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Cost is not fixed</a:t>
            </a:r>
          </a:p>
          <a:p>
            <a:pPr lvl="1"/>
            <a:r>
              <a:rPr lang="en-US" dirty="0"/>
              <a:t>Time is not fixed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6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73F995-710C-4F53-8BC4-E7A6511B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2966D9-1925-4B3A-80F9-29DED9BC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Agile promotes continuous iteration of development throughout the software development lifecycle</a:t>
            </a:r>
          </a:p>
          <a:p>
            <a:r>
              <a:rPr lang="en-US" sz="2000" dirty="0"/>
              <a:t>Agile Values:</a:t>
            </a:r>
          </a:p>
          <a:p>
            <a:pPr lvl="1"/>
            <a:r>
              <a:rPr lang="en-US" sz="1600" dirty="0"/>
              <a:t>“Individuals and interactions over processes and tools</a:t>
            </a:r>
          </a:p>
          <a:p>
            <a:pPr lvl="1"/>
            <a:r>
              <a:rPr lang="en-US" sz="1600" dirty="0"/>
              <a:t>Working software over comprehensive documentation</a:t>
            </a:r>
          </a:p>
          <a:p>
            <a:pPr lvl="1"/>
            <a:r>
              <a:rPr lang="en-US" sz="1600" dirty="0"/>
              <a:t>Customer collaboration over contract negotiation</a:t>
            </a:r>
          </a:p>
          <a:p>
            <a:pPr lvl="1"/>
            <a:r>
              <a:rPr lang="en-US" sz="1600" dirty="0"/>
              <a:t>Responding to change over following a plan” – Cobb, pg. 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0341-3364-46D9-97D4-7293F76C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4F7B-8A71-4678-86C9-19CD9FC4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Charles G. Cobb. (2015). </a:t>
            </a:r>
            <a:r>
              <a:rPr lang="en-US" i="1" dirty="0"/>
              <a:t>The Project Manager’s Guide to Mastering Agile: Principles and Practices for an Adaptive Approach. </a:t>
            </a:r>
            <a:r>
              <a:rPr lang="en-US"/>
              <a:t>Wiley.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Scrum-Agile Approach In Software Development</vt:lpstr>
      <vt:lpstr>Team Roles</vt:lpstr>
      <vt:lpstr>Phases of the Software Development Lifecycle</vt:lpstr>
      <vt:lpstr>Making a Selection: Waterfall vs. Agile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 In Software Development</dc:title>
  <dc:creator>Abby Ramatowski</dc:creator>
  <cp:lastModifiedBy>Abby Ramatowski</cp:lastModifiedBy>
  <cp:revision>6</cp:revision>
  <dcterms:created xsi:type="dcterms:W3CDTF">2021-04-19T01:50:55Z</dcterms:created>
  <dcterms:modified xsi:type="dcterms:W3CDTF">2021-04-19T02:43:39Z</dcterms:modified>
</cp:coreProperties>
</file>