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46"/>
  </p:notesMasterIdLst>
  <p:handoutMasterIdLst>
    <p:handoutMasterId r:id="rId47"/>
  </p:handoutMasterIdLst>
  <p:sldIdLst>
    <p:sldId id="366" r:id="rId5"/>
    <p:sldId id="329" r:id="rId6"/>
    <p:sldId id="330" r:id="rId7"/>
    <p:sldId id="331" r:id="rId8"/>
    <p:sldId id="332" r:id="rId9"/>
    <p:sldId id="339" r:id="rId10"/>
    <p:sldId id="370" r:id="rId11"/>
    <p:sldId id="376" r:id="rId12"/>
    <p:sldId id="334" r:id="rId13"/>
    <p:sldId id="335" r:id="rId14"/>
    <p:sldId id="369" r:id="rId15"/>
    <p:sldId id="337" r:id="rId16"/>
    <p:sldId id="378" r:id="rId17"/>
    <p:sldId id="371" r:id="rId18"/>
    <p:sldId id="372" r:id="rId19"/>
    <p:sldId id="374" r:id="rId20"/>
    <p:sldId id="373" r:id="rId21"/>
    <p:sldId id="375" r:id="rId22"/>
    <p:sldId id="338" r:id="rId23"/>
    <p:sldId id="341" r:id="rId24"/>
    <p:sldId id="345" r:id="rId25"/>
    <p:sldId id="344" r:id="rId26"/>
    <p:sldId id="352" r:id="rId27"/>
    <p:sldId id="347" r:id="rId28"/>
    <p:sldId id="348" r:id="rId29"/>
    <p:sldId id="349" r:id="rId30"/>
    <p:sldId id="350" r:id="rId31"/>
    <p:sldId id="351" r:id="rId32"/>
    <p:sldId id="353" r:id="rId33"/>
    <p:sldId id="354" r:id="rId34"/>
    <p:sldId id="355" r:id="rId35"/>
    <p:sldId id="359" r:id="rId36"/>
    <p:sldId id="360" r:id="rId37"/>
    <p:sldId id="356" r:id="rId38"/>
    <p:sldId id="357" r:id="rId39"/>
    <p:sldId id="379" r:id="rId40"/>
    <p:sldId id="380" r:id="rId41"/>
    <p:sldId id="382" r:id="rId42"/>
    <p:sldId id="381" r:id="rId43"/>
    <p:sldId id="361" r:id="rId44"/>
    <p:sldId id="377" r:id="rId4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BDAFD-FB90-45DD-914A-2E7A248085F1}" type="datetimeFigureOut">
              <a:rPr lang="de-DE" smtClean="0"/>
              <a:pPr/>
              <a:t>28.04.2009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1A008-A954-4998-91D3-83441A5A3B30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08D9-37EE-41BC-9DE6-39D6883AFB8F}" type="datetimeFigureOut">
              <a:rPr lang="de-DE" smtClean="0"/>
              <a:pPr/>
              <a:t>28.04.2009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9DD3-E66F-4DFB-91E9-571D11413502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9DD3-E66F-4DFB-91E9-571D11413502}" type="slidenum">
              <a:rPr lang="de-AT" smtClean="0"/>
              <a:pPr/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41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noFill/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None/>
              <a:defRPr kumimoji="0" lang="de-AT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  <p:pic>
        <p:nvPicPr>
          <p:cNvPr id="5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  <p:pic>
        <p:nvPicPr>
          <p:cNvPr id="6" name="Picture 2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rev="1">
        <p:tmplLst>
          <p:tmpl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  <p:pic>
        <p:nvPicPr>
          <p:cNvPr id="7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  <p:pic>
        <p:nvPicPr>
          <p:cNvPr id="8" name="Picture 2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  <p:pic>
        <p:nvPicPr>
          <p:cNvPr id="6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  <p:pic>
        <p:nvPicPr>
          <p:cNvPr id="7" name="Picture 4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  <p:pic>
        <p:nvPicPr>
          <p:cNvPr id="5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  <p:pic>
        <p:nvPicPr>
          <p:cNvPr id="6" name="Picture 6" descr="F:\IconExperience\all\all\128x128\plain\schoolboy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Blip>
                <a:blip r:embed="rId2"/>
              </a:buBlip>
              <a:defRPr kumimoji="0" lang="de-A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 smtClean="0"/>
              <a:t>X</a:t>
            </a:r>
          </a:p>
          <a:p>
            <a:pPr lvl="0"/>
            <a:r>
              <a:rPr lang="de-AT" dirty="0" smtClean="0"/>
              <a:t>ccc</a:t>
            </a:r>
            <a:endParaRPr lang="de-AT" dirty="0"/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Blip>
                <a:blip r:embed="rId2"/>
              </a:buBlip>
              <a:defRPr kumimoji="0" lang="de-A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 smtClean="0"/>
              <a:t>X</a:t>
            </a:r>
          </a:p>
          <a:p>
            <a:pPr lvl="0"/>
            <a:r>
              <a:rPr lang="de-AT" dirty="0" smtClean="0"/>
              <a:t>ccc</a:t>
            </a:r>
            <a:endParaRPr lang="de-AT" dirty="0"/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endParaRPr lang="de-AT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AT" dirty="0"/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AT" dirty="0"/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472" y="228600"/>
            <a:ext cx="7000924" cy="990600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dirty="0" smtClean="0"/>
              <a:t>Agenda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</p:txBody>
      </p:sp>
      <p:pic>
        <p:nvPicPr>
          <p:cNvPr id="2051" name="Picture 3" descr="F:\IconExperience\all\all\128x128\plain\tea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  <p:pic>
        <p:nvPicPr>
          <p:cNvPr id="9" name="Picture 3" descr="F:\IconExperience\all\all\128x128\plain\tea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  <p:pic>
        <p:nvPicPr>
          <p:cNvPr id="10" name="Picture 3" descr="F:\IconExperience\all\all\128x128\plain\teacher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3357562"/>
            <a:ext cx="7123113" cy="2286016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14422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586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85860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28586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:\IconExperience\all\all\48x48\plain\book_blue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  <p:pic>
        <p:nvPicPr>
          <p:cNvPr id="10" name="Picture 2" descr="F:\IconExperience\all\all\48x48\plain\book_blue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  <p:pic>
        <p:nvPicPr>
          <p:cNvPr id="11" name="Picture 2" descr="F:\IconExperience\all\all\48x48\plain\book_blue_new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2285992"/>
            <a:ext cx="7123113" cy="3500462"/>
          </a:xfrm>
        </p:spPr>
        <p:txBody>
          <a:bodyPr anchor="t"/>
          <a:lstStyle>
            <a:lvl1pPr marL="0" indent="0"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867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964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000108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67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08107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F:\IconExperience\all\all\48x48\plain\st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  <p:pic>
        <p:nvPicPr>
          <p:cNvPr id="11" name="Picture 3" descr="F:\IconExperience\all\all\48x48\plain\st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  <p:pic>
        <p:nvPicPr>
          <p:cNvPr id="15" name="Picture 3" descr="F:\IconExperience\all\all\48x48\plain\step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69657E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ALEXANDER.PAJER@INTEGRATIONS.AT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Thank You!!! 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pic>
        <p:nvPicPr>
          <p:cNvPr id="3074" name="Picture 2" descr="F:\IconExperience\all\all\128x128\plain\c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1625600" cy="1625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531573-7E56-46B8-92C7-4B061504DAB6}" type="datetimeFigureOut">
              <a:rPr lang="en-US" smtClean="0"/>
              <a:pPr/>
              <a:t>4/28/2009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10" r:id="rId17"/>
    <p:sldLayoutId id="2147483711" r:id="rId18"/>
    <p:sldLayoutId id="2147483712" r:id="rId19"/>
    <p:sldLayoutId id="2147483713" r:id="rId20"/>
    <p:sldLayoutId id="2147483686" r:id="rId21"/>
    <p:sldLayoutId id="2147483688" r:id="rId22"/>
    <p:sldLayoutId id="2147483689" r:id="rId23"/>
    <p:sldLayoutId id="2147483690" r:id="rId2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SharePoint 2007</a:t>
            </a:r>
            <a:br>
              <a:rPr lang="en-US" sz="3600" dirty="0" smtClean="0"/>
            </a:br>
            <a:r>
              <a:rPr lang="en-US" sz="3600" dirty="0" smtClean="0"/>
              <a:t>Implementing WebParts</a:t>
            </a:r>
            <a:endParaRPr lang="de-AT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smtClean="0"/>
              <a:t>© 2007 Alexander Pajer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Developing Basic Webparts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WebPart Inheritance</a:t>
            </a:r>
            <a:endParaRPr lang="de-AT" dirty="0"/>
          </a:p>
        </p:txBody>
      </p:sp>
      <p:grpSp>
        <p:nvGrpSpPr>
          <p:cNvPr id="3" name="Group 30"/>
          <p:cNvGrpSpPr/>
          <p:nvPr/>
        </p:nvGrpSpPr>
        <p:grpSpPr>
          <a:xfrm>
            <a:off x="1357290" y="1785926"/>
            <a:ext cx="6715172" cy="4214842"/>
            <a:chOff x="1357290" y="1785926"/>
            <a:chExt cx="6715172" cy="4214842"/>
          </a:xfrm>
        </p:grpSpPr>
        <p:sp>
          <p:nvSpPr>
            <p:cNvPr id="4" name="Rectangle 3"/>
            <p:cNvSpPr/>
            <p:nvPr/>
          </p:nvSpPr>
          <p:spPr>
            <a:xfrm>
              <a:off x="1357290" y="1785926"/>
              <a:ext cx="6715172" cy="30003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7950" y="2071678"/>
              <a:ext cx="1601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/>
                <a:t>System.Web.dll</a:t>
              </a:r>
              <a:endParaRPr lang="de-AT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43042" y="2000240"/>
              <a:ext cx="207170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Control</a:t>
              </a:r>
              <a:endParaRPr lang="de-AT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57422" y="2571744"/>
              <a:ext cx="207170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WebControl</a:t>
              </a:r>
              <a:endParaRPr lang="de-AT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1868" y="3143248"/>
              <a:ext cx="207170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Panel</a:t>
              </a:r>
              <a:endParaRPr lang="de-AT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0562" y="3714752"/>
              <a:ext cx="207170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WebControl</a:t>
              </a:r>
              <a:endParaRPr lang="de-AT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4214818"/>
              <a:ext cx="207170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Part</a:t>
              </a:r>
              <a:endParaRPr lang="de-AT" dirty="0"/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4786314" y="5000636"/>
              <a:ext cx="3286148" cy="1000132"/>
              <a:chOff x="4786314" y="5000636"/>
              <a:chExt cx="3286148" cy="10001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86314" y="5000636"/>
                <a:ext cx="3286148" cy="10001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500694" y="5143512"/>
                <a:ext cx="2071702" cy="357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WebPart</a:t>
                </a:r>
                <a:endParaRPr lang="de-AT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43504" y="5572140"/>
                <a:ext cx="2714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600" dirty="0" smtClean="0"/>
                  <a:t>Microsoft.SharePoint.dll 3.0</a:t>
                </a:r>
                <a:endParaRPr lang="de-AT" sz="1600" dirty="0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357290" y="5000636"/>
              <a:ext cx="3286148" cy="1000132"/>
              <a:chOff x="4786314" y="5000636"/>
              <a:chExt cx="3286148" cy="100013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786314" y="5000636"/>
                <a:ext cx="3286148" cy="10001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0694" y="5143512"/>
                <a:ext cx="2071702" cy="357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WebPart</a:t>
                </a:r>
                <a:endParaRPr lang="de-AT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43504" y="5572140"/>
                <a:ext cx="2714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600" dirty="0" smtClean="0"/>
                  <a:t>Microsoft.SharePoint.dll 2.0</a:t>
                </a:r>
                <a:endParaRPr lang="de-AT" sz="1600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750861" y="3749677"/>
              <a:ext cx="27860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2321703" y="2464587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3536943" y="3035297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4465637" y="3606801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5537207" y="4106867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5501488" y="4857760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 Basic Webpart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642910" y="1857364"/>
            <a:ext cx="8072494" cy="4214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[Guid("4effc947-19e5-4ba6-8ad5-818f41634ddd")]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public class SimpleWebpart : System.Web.UI.WebControls.WebParts.WebPart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protected Label </a:t>
            </a:r>
            <a:r>
              <a:rPr lang="en-US" dirty="0" err="1" smtClean="0">
                <a:solidFill>
                  <a:schemeClr val="tx1"/>
                </a:solidFill>
              </a:rPr>
              <a:t>lblMessage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 protected override void </a:t>
            </a:r>
            <a:r>
              <a:rPr lang="en-US" dirty="0" err="1" smtClean="0">
                <a:solidFill>
                  <a:schemeClr val="tx1"/>
                </a:solidFill>
              </a:rPr>
              <a:t>CreateChildControls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</a:t>
            </a:r>
            <a:r>
              <a:rPr lang="en-US" dirty="0" err="1" smtClean="0">
                <a:solidFill>
                  <a:schemeClr val="tx1"/>
                </a:solidFill>
              </a:rPr>
              <a:t>SPWeb</a:t>
            </a:r>
            <a:r>
              <a:rPr lang="en-US" dirty="0" smtClean="0">
                <a:solidFill>
                  <a:schemeClr val="tx1"/>
                </a:solidFill>
              </a:rPr>
              <a:t> web = </a:t>
            </a:r>
            <a:r>
              <a:rPr lang="en-US" dirty="0" err="1" smtClean="0">
                <a:solidFill>
                  <a:schemeClr val="tx1"/>
                </a:solidFill>
              </a:rPr>
              <a:t>SPContext.Current.Web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string </a:t>
            </a:r>
            <a:r>
              <a:rPr lang="en-US" dirty="0" err="1" smtClean="0">
                <a:solidFill>
                  <a:schemeClr val="tx1"/>
                </a:solidFill>
              </a:rPr>
              <a:t>msg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string.Format</a:t>
            </a:r>
            <a:r>
              <a:rPr lang="en-US" dirty="0" smtClean="0">
                <a:solidFill>
                  <a:schemeClr val="tx1"/>
                </a:solidFill>
              </a:rPr>
              <a:t>("Hello {0}, welcome to web {1}",    	</a:t>
            </a:r>
            <a:r>
              <a:rPr lang="en-US" dirty="0" err="1" smtClean="0">
                <a:solidFill>
                  <a:schemeClr val="tx1"/>
                </a:solidFill>
              </a:rPr>
              <a:t>web.CurrentUser.LoginName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</a:rPr>
              <a:t>web.Title);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	</a:t>
            </a:r>
            <a:r>
              <a:rPr lang="en-US" dirty="0" err="1" smtClean="0">
                <a:solidFill>
                  <a:schemeClr val="tx1"/>
                </a:solidFill>
              </a:rPr>
              <a:t>lblMessage</a:t>
            </a:r>
            <a:r>
              <a:rPr lang="en-US" dirty="0" smtClean="0">
                <a:solidFill>
                  <a:schemeClr val="tx1"/>
                </a:solidFill>
              </a:rPr>
              <a:t> = new Label();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</a:t>
            </a:r>
            <a:r>
              <a:rPr lang="en-US" dirty="0" err="1" smtClean="0">
                <a:solidFill>
                  <a:schemeClr val="tx1"/>
                </a:solidFill>
              </a:rPr>
              <a:t>lblMessage.Text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msg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</a:t>
            </a:r>
            <a:r>
              <a:rPr lang="en-US" dirty="0" err="1" smtClean="0">
                <a:solidFill>
                  <a:schemeClr val="tx1"/>
                </a:solidFill>
              </a:rPr>
              <a:t>Controls.Add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lblMessage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}</a:t>
            </a:r>
            <a:r>
              <a:rPr lang="de-AT" dirty="0" smtClean="0">
                <a:solidFill>
                  <a:schemeClr val="tx1"/>
                </a:solidFill>
              </a:rPr>
              <a:t>  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Render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If you need to you can override the Render-method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2714620"/>
            <a:ext cx="8072494" cy="321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protected override void Render(</a:t>
            </a:r>
            <a:r>
              <a:rPr lang="en-US" dirty="0" err="1" smtClean="0">
                <a:solidFill>
                  <a:schemeClr val="tx1"/>
                </a:solidFill>
              </a:rPr>
              <a:t>HtmlTextWriter</a:t>
            </a:r>
            <a:r>
              <a:rPr lang="en-US" dirty="0" smtClean="0">
                <a:solidFill>
                  <a:schemeClr val="tx1"/>
                </a:solidFill>
              </a:rPr>
              <a:t> writer)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</a:t>
            </a:r>
            <a:r>
              <a:rPr lang="en-US" dirty="0" err="1" smtClean="0">
                <a:solidFill>
                  <a:schemeClr val="tx1"/>
                </a:solidFill>
              </a:rPr>
              <a:t>writer.Write</a:t>
            </a:r>
            <a:r>
              <a:rPr lang="en-US" dirty="0" smtClean="0">
                <a:solidFill>
                  <a:schemeClr val="tx1"/>
                </a:solidFill>
              </a:rPr>
              <a:t>("&lt;div id=\"</a:t>
            </a:r>
            <a:r>
              <a:rPr lang="en-US" dirty="0" err="1" smtClean="0">
                <a:solidFill>
                  <a:schemeClr val="tx1"/>
                </a:solidFill>
              </a:rPr>
              <a:t>mainbody</a:t>
            </a:r>
            <a:r>
              <a:rPr lang="en-US" dirty="0" smtClean="0">
                <a:solidFill>
                  <a:schemeClr val="tx1"/>
                </a:solidFill>
              </a:rPr>
              <a:t>\"  			style=\"width:500px;overflow:auto;\"&gt;");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</a:t>
            </a:r>
            <a:r>
              <a:rPr lang="en-US" dirty="0" err="1" smtClean="0">
                <a:solidFill>
                  <a:schemeClr val="tx1"/>
                </a:solidFill>
              </a:rPr>
              <a:t>foreach</a:t>
            </a:r>
            <a:r>
              <a:rPr lang="en-US" dirty="0" smtClean="0">
                <a:solidFill>
                  <a:schemeClr val="tx1"/>
                </a:solidFill>
              </a:rPr>
              <a:t> (Control c in Controls)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	 	</a:t>
            </a:r>
            <a:r>
              <a:rPr lang="en-US" dirty="0" err="1" smtClean="0">
                <a:solidFill>
                  <a:schemeClr val="tx1"/>
                </a:solidFill>
              </a:rPr>
              <a:t>c.RenderControl</a:t>
            </a:r>
            <a:r>
              <a:rPr lang="en-US" dirty="0" smtClean="0">
                <a:solidFill>
                  <a:schemeClr val="tx1"/>
                </a:solidFill>
              </a:rPr>
              <a:t>(writer);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	</a:t>
            </a:r>
            <a:r>
              <a:rPr lang="en-US" dirty="0" err="1" smtClean="0">
                <a:solidFill>
                  <a:schemeClr val="tx1"/>
                </a:solidFill>
              </a:rPr>
              <a:t>writer.Write</a:t>
            </a:r>
            <a:r>
              <a:rPr lang="en-US" dirty="0" smtClean="0">
                <a:solidFill>
                  <a:schemeClr val="tx1"/>
                </a:solidFill>
              </a:rPr>
              <a:t>("&lt;/div&gt;");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Packing and Deploying WebParts</a:t>
            </a:r>
            <a:endParaRPr lang="de-A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Deploying WebParts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WebParts can be deployed to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Bin-Directory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Global Assembly Cache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Metadata for V3 Webparts is automatically generated using Reflection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On your Development Machinge use VSeWss to automatically create a Feature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 Access Security</a:t>
            </a:r>
            <a:endParaRPr lang="de-A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648245"/>
            <a:ext cx="4357718" cy="350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2910" y="2643182"/>
            <a:ext cx="807249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&lt;SafeControl Assembly="DemoWebparts, Version=1.0.0.0, Culture=neutral, 	PublicKeyToken=f44d8c5f4c147679"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	Namespace="Integrations"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	TypeName="*"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	Safe="True" /&gt;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85736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The Assembly in which the WebPart is implemented has to be marked as safe in web.config</a:t>
            </a:r>
            <a:endParaRPr lang="de-A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WebPart Metadata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sz="2400" dirty="0" smtClean="0"/>
              <a:t>WebPart Metadata can be customized using the UI</a:t>
            </a:r>
            <a:endParaRPr lang="de-AT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357430"/>
            <a:ext cx="3674311" cy="335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Using VSeWSS WebPart Template</a:t>
            </a:r>
            <a:endParaRPr lang="de-AT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3746" y="1790720"/>
            <a:ext cx="6088650" cy="42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WebPart Properties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Allows customization of a WebPart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642910" y="2571744"/>
            <a:ext cx="7858180" cy="3000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 // initializes the connection string  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private string constr = „ ... ";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[Personalizable(PersonalizationScope.Shared), WebBrowsable(true),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WebDisplayName(„DB Connection String"), WebDescription(„ ... ")]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public string DBConnString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{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get { return constr; }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set { constr = value; }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}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Webpart Basics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Developing Basic WebParts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Connecting WebParts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Developing Custom Editor Parts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Packaging and Deploying WebParts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Adding Controls to WebParts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Create Controls using CreateChildControls()</a:t>
            </a:r>
            <a:endParaRPr lang="de-AT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2428868"/>
            <a:ext cx="7786742" cy="364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dirty="0" smtClean="0">
                <a:solidFill>
                  <a:schemeClr val="tx1"/>
                </a:solidFill>
              </a:rPr>
              <a:t>private Button btn;</a:t>
            </a:r>
          </a:p>
          <a:p>
            <a:endParaRPr lang="de-AT" sz="2000" dirty="0" smtClean="0">
              <a:solidFill>
                <a:schemeClr val="tx1"/>
              </a:solidFill>
            </a:endParaRPr>
          </a:p>
          <a:p>
            <a:r>
              <a:rPr lang="de-AT" sz="2000" dirty="0" smtClean="0">
                <a:solidFill>
                  <a:schemeClr val="tx1"/>
                </a:solidFill>
              </a:rPr>
              <a:t>protected override void CreateChildControls()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{   btn = new Button();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btn.ID = btn1;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btn.Text = "Click me";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btn.Click += new EventHandler(ButtonClicked);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Controls.Add(btn); }</a:t>
            </a:r>
          </a:p>
          <a:p>
            <a:endParaRPr lang="de-AT" sz="2000" dirty="0" smtClean="0">
              <a:solidFill>
                <a:schemeClr val="tx1"/>
              </a:solidFill>
            </a:endParaRPr>
          </a:p>
          <a:p>
            <a:r>
              <a:rPr lang="de-AT" sz="2000" dirty="0" smtClean="0">
                <a:solidFill>
                  <a:schemeClr val="tx1"/>
                </a:solidFill>
              </a:rPr>
              <a:t>void ButtonClicked(object sender, EventArgs e)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{   btn.Text = "You clicked me"; }</a:t>
            </a:r>
            <a:endParaRPr lang="de-A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WebPart Rendering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Override RenderContentents to render the contents of the Webpart</a:t>
            </a:r>
            <a:endParaRPr lang="de-AT" dirty="0"/>
          </a:p>
        </p:txBody>
      </p:sp>
      <p:sp>
        <p:nvSpPr>
          <p:cNvPr id="4" name="Rounded Rectangle 3"/>
          <p:cNvSpPr/>
          <p:nvPr/>
        </p:nvSpPr>
        <p:spPr>
          <a:xfrm>
            <a:off x="571472" y="3000372"/>
            <a:ext cx="8072494" cy="25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dirty="0" smtClean="0">
                <a:solidFill>
                  <a:schemeClr val="tx1"/>
                </a:solidFill>
              </a:rPr>
              <a:t> protected override void RenderContents(HtmlTextWriter writer)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        foreach (Control c in Controls)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        {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            c.RenderControl(writer);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        }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    }</a:t>
            </a:r>
            <a:endParaRPr lang="de-A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Persisting State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WebParts inherit the ViewState from System.Web.UI.Control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State information is automatically serialized and loaded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Default behaviour can be changed by overriding LoadViewState()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Creating a Simple Webpart</a:t>
            </a:r>
          </a:p>
          <a:p>
            <a:r>
              <a:rPr lang="de-AT" dirty="0" smtClean="0"/>
              <a:t>Creating a WebPart that displays data from a custom DB using a GridView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Connecting Webparts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Connected WebParts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Connecting WebParts allows a value from one WebPart to be used as an input, a sort, or a filter for the display of another WebPart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To implement connected WebParts create: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 connection Interface defining the data to be shared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 WebPart providing data using the Interface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 WebPart consuming data using the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Connection Interfaces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SharePoint provides standard Connection Interfaces that allow for data exchange</a:t>
            </a:r>
            <a:endParaRPr lang="de-A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928934"/>
          <a:ext cx="7786742" cy="35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5072098"/>
              </a:tblGrid>
              <a:tr h="657230">
                <a:tc>
                  <a:txBody>
                    <a:bodyPr/>
                    <a:lstStyle/>
                    <a:p>
                      <a:r>
                        <a:rPr lang="de-AT" dirty="0" smtClean="0"/>
                        <a:t>Interface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Purpose</a:t>
                      </a:r>
                      <a:endParaRPr lang="de-AT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r>
                        <a:rPr lang="de-AT" dirty="0" smtClean="0"/>
                        <a:t>IWebPartField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Allows a</a:t>
                      </a:r>
                      <a:r>
                        <a:rPr lang="de-AT" baseline="0" dirty="0" smtClean="0"/>
                        <a:t> WebPart to provide or consume a cell of data</a:t>
                      </a:r>
                      <a:endParaRPr lang="de-AT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r>
                        <a:rPr lang="de-AT" dirty="0" smtClean="0"/>
                        <a:t>IWebPartRow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Allows a WebPart to provide or consume a row of data</a:t>
                      </a:r>
                      <a:endParaRPr lang="de-AT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r>
                        <a:rPr lang="de-AT" dirty="0" smtClean="0"/>
                        <a:t>IWebPartTable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Allows a WebPart to provide or consume</a:t>
                      </a:r>
                      <a:r>
                        <a:rPr lang="de-AT" baseline="0" dirty="0" smtClean="0"/>
                        <a:t> a recordset of data</a:t>
                      </a:r>
                      <a:endParaRPr lang="de-AT" dirty="0" smtClean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r>
                        <a:rPr lang="de-AT" dirty="0" smtClean="0"/>
                        <a:t>IWebPartParameters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Allows a WebPart to provide or consume multiple cells of data that cen be mapped to the data cells in another</a:t>
                      </a:r>
                      <a:r>
                        <a:rPr lang="de-AT" baseline="0" dirty="0" smtClean="0"/>
                        <a:t> WebPart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Connection Interfaces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Custom Connection Interfaces can be used to share information between WebParts</a:t>
            </a:r>
            <a:endParaRPr lang="de-AT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3429000"/>
            <a:ext cx="8001056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// define the interfact used for data exchange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de-AT" sz="2000" dirty="0" smtClean="0">
                <a:solidFill>
                  <a:schemeClr val="tx1"/>
                </a:solidFill>
              </a:rPr>
              <a:t>    public interface IStringContent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    string StringValue { get;}</a:t>
            </a:r>
          </a:p>
          <a:p>
            <a:r>
              <a:rPr lang="de-AT" sz="2000" dirty="0" smtClean="0">
                <a:solidFill>
                  <a:schemeClr val="tx1"/>
                </a:solidFill>
              </a:rPr>
              <a:t>    }</a:t>
            </a:r>
            <a:endParaRPr lang="de-A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Implementing a Provider WebPart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de-AT" dirty="0" smtClean="0"/>
              <a:t>Requirements to provide Data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Implement the custom connection interface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Expose a Property that returns a reference to the connectable interface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The Property must be decorated with the ConnectionProvider attribute</a:t>
            </a:r>
          </a:p>
          <a:p>
            <a:pPr lvl="1"/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Implementing a Provider WebPart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1785926"/>
            <a:ext cx="8072494" cy="4500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 // implement the sending webpart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[Guid("1427bd12-bd1f-4a7c-8c93-9071edff9b02")]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public class SendingWebPart : System.Web.UI.WebControls.WebParts.WebPart, IStringContent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// an internal field to store the values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protected string stringValue = string.Empty;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[ConnectionProvider("String Provider")]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public IStringContent SharedData()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{ return this; }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        public string StringValue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{ get { return stringValue;  } }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}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Webpart Basics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Implementing a Consumer WebPart</a:t>
            </a:r>
            <a:endParaRPr lang="de-A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de-AT" dirty="0" smtClean="0"/>
              <a:t>Requirements to consume Data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Contain a methode for receiving the connection interface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The methode must be decorated with the ConnectionConsumer attribute</a:t>
            </a:r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Implementing a Consumer WebPart</a:t>
            </a:r>
            <a:endParaRPr lang="de-A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Rounded Rectangle 3"/>
          <p:cNvSpPr/>
          <p:nvPr/>
        </p:nvSpPr>
        <p:spPr>
          <a:xfrm>
            <a:off x="642910" y="1928802"/>
            <a:ext cx="8072494" cy="400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 // implement the consuming webpart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[Guid("1427bd12-bd1f-4a7c-8c93-9071edff9b03")]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public class ConsumingWebPart :        	System.Web.UI.WebControls.WebParts.WebPart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private IStringContent data = null;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        [ConnectionConsumer("String Consumer")]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public void GetConnectionInterface(IStringContent ExchangedData)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    data = ExchangedData;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   }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Implementing Connected WebParts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Developing Custom Editor Parts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Editor Part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Custom Editor Parts override the default Editor Part that is show when configuring a WebPart on WebPart page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Custom Editor Parts have to be implemented when the WebPart exposes properties other than SharePoints base types or special user experience is required (e. g. browsing for a list)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Implementing Custom Editor Parts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To </a:t>
            </a:r>
            <a:r>
              <a:rPr lang="de-AT" dirty="0" smtClean="0"/>
              <a:t>use the Custom Editor Part </a:t>
            </a:r>
            <a:r>
              <a:rPr lang="de-AT" smtClean="0"/>
              <a:t>override </a:t>
            </a:r>
            <a:r>
              <a:rPr lang="de-AT" smtClean="0"/>
              <a:t>	CreateEditorParts</a:t>
            </a:r>
            <a:r>
              <a:rPr lang="de-AT" dirty="0" smtClean="0"/>
              <a:t>() </a:t>
            </a:r>
            <a:br>
              <a:rPr lang="de-AT" dirty="0" smtClean="0"/>
            </a:br>
            <a:r>
              <a:rPr lang="de-AT" dirty="0" smtClean="0"/>
              <a:t>in the WebPart where you want to use </a:t>
            </a:r>
            <a:r>
              <a:rPr lang="de-AT" dirty="0" smtClean="0"/>
              <a:t>it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Inherit from EditorPart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OverrideCreateChildControls()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Override RenderContents()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Override SyncChanges()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Web Part To Be Configured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42910" y="1643050"/>
            <a:ext cx="8072494" cy="4357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[</a:t>
            </a:r>
            <a:r>
              <a:rPr lang="en-US" dirty="0" err="1" smtClean="0">
                <a:solidFill>
                  <a:schemeClr val="tx1"/>
                </a:solidFill>
              </a:rPr>
              <a:t>Guid</a:t>
            </a:r>
            <a:r>
              <a:rPr lang="en-US" dirty="0" smtClean="0">
                <a:solidFill>
                  <a:schemeClr val="tx1"/>
                </a:solidFill>
              </a:rPr>
              <a:t>("c43904f3-08b0-4f8f-bd55-3f6b4462005a")]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public class </a:t>
            </a:r>
            <a:r>
              <a:rPr lang="en-US" dirty="0" err="1" smtClean="0">
                <a:solidFill>
                  <a:schemeClr val="tx1"/>
                </a:solidFill>
              </a:rPr>
              <a:t>SearchWP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WebPart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public </a:t>
            </a:r>
            <a:r>
              <a:rPr lang="en-US" dirty="0" err="1" smtClean="0">
                <a:solidFill>
                  <a:schemeClr val="tx1"/>
                </a:solidFill>
              </a:rPr>
              <a:t>SearchWP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</a:rPr>
              <a:t>ListName</a:t>
            </a:r>
            <a:r>
              <a:rPr lang="en-US" dirty="0" smtClean="0">
                <a:solidFill>
                  <a:schemeClr val="tx1"/>
                </a:solidFill>
              </a:rPr>
              <a:t> = "Customers";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public string </a:t>
            </a:r>
            <a:r>
              <a:rPr lang="en-US" dirty="0" err="1" smtClean="0">
                <a:solidFill>
                  <a:schemeClr val="tx1"/>
                </a:solidFill>
              </a:rPr>
              <a:t>ListName</a:t>
            </a:r>
            <a:r>
              <a:rPr lang="en-US" dirty="0" smtClean="0">
                <a:solidFill>
                  <a:schemeClr val="tx1"/>
                </a:solidFill>
              </a:rPr>
              <a:t> { get; set;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protected Table </a:t>
            </a:r>
            <a:r>
              <a:rPr lang="en-US" dirty="0" err="1" smtClean="0">
                <a:solidFill>
                  <a:schemeClr val="tx1"/>
                </a:solidFill>
              </a:rPr>
              <a:t>tbl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protected </a:t>
            </a:r>
            <a:r>
              <a:rPr lang="en-US" dirty="0" err="1" smtClean="0">
                <a:solidFill>
                  <a:schemeClr val="tx1"/>
                </a:solidFill>
              </a:rPr>
              <a:t>DropDownList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ddTitleSelection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protected </a:t>
            </a:r>
            <a:r>
              <a:rPr lang="en-US" dirty="0" err="1" smtClean="0">
                <a:solidFill>
                  <a:schemeClr val="tx1"/>
                </a:solidFill>
              </a:rPr>
              <a:t>GridView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gvResult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protected Label </a:t>
            </a:r>
            <a:r>
              <a:rPr lang="en-US" dirty="0" err="1" smtClean="0">
                <a:solidFill>
                  <a:schemeClr val="tx1"/>
                </a:solidFill>
              </a:rPr>
              <a:t>lblMessage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Create Edtor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smtClean="0"/>
              <a:t>Overrid CreateEditorParts to use your custom Editor Part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42910" y="2857496"/>
            <a:ext cx="8072494" cy="31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public override </a:t>
            </a:r>
            <a:r>
              <a:rPr lang="en-US" dirty="0" err="1" smtClean="0">
                <a:solidFill>
                  <a:schemeClr val="tx1"/>
                </a:solidFill>
              </a:rPr>
              <a:t>EditorPartCollection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CreateEditorParts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partsArray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</a:rPr>
              <a:t>CustomEditorPart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CustomEditorPart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ce.ID = ID + "_editorPart1";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</a:rPr>
              <a:t>ce.Title</a:t>
            </a:r>
            <a:r>
              <a:rPr lang="en-US" dirty="0" smtClean="0">
                <a:solidFill>
                  <a:schemeClr val="tx1"/>
                </a:solidFill>
              </a:rPr>
              <a:t> = "List";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</a:rPr>
              <a:t>partsArray.Add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</a:rPr>
              <a:t>EditorPartCollection</a:t>
            </a:r>
            <a:r>
              <a:rPr lang="en-US" dirty="0" smtClean="0">
                <a:solidFill>
                  <a:schemeClr val="tx1"/>
                </a:solidFill>
              </a:rPr>
              <a:t> parts = new </a:t>
            </a:r>
            <a:r>
              <a:rPr lang="en-US" dirty="0" err="1" smtClean="0">
                <a:solidFill>
                  <a:schemeClr val="tx1"/>
                </a:solidFill>
              </a:rPr>
              <a:t>EditorPartCollection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partsArray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return parts;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800" dirty="0" smtClean="0"/>
              <a:t>SyncChanges() passes Values from the EditorPart to the WebPart</a:t>
            </a:r>
          </a:p>
          <a:p>
            <a:pPr>
              <a:lnSpc>
                <a:spcPct val="150000"/>
              </a:lnSpc>
            </a:pPr>
            <a:r>
              <a:rPr lang="de-AT" sz="2800" dirty="0" smtClean="0"/>
              <a:t>ApplyChanges() assigns the current Value of the public property of the WebPart to the EditorPart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4286256"/>
            <a:ext cx="8143932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public override void </a:t>
            </a:r>
            <a:r>
              <a:rPr lang="en-US" dirty="0" err="1" smtClean="0">
                <a:solidFill>
                  <a:schemeClr val="tx1"/>
                </a:solidFill>
              </a:rPr>
              <a:t>SyncChanges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ddList.Text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((</a:t>
            </a:r>
            <a:r>
              <a:rPr lang="en-US" dirty="0" err="1" smtClean="0">
                <a:solidFill>
                  <a:schemeClr val="tx1"/>
                </a:solidFill>
              </a:rPr>
              <a:t>SearchWP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WebPartToEdit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r>
              <a:rPr lang="en-US" dirty="0" err="1" smtClean="0">
                <a:solidFill>
                  <a:schemeClr val="tx1"/>
                </a:solidFill>
              </a:rPr>
              <a:t>ListName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ApplyChanges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4348" y="1643050"/>
            <a:ext cx="7929618" cy="4357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public override </a:t>
            </a:r>
            <a:r>
              <a:rPr lang="en-US" sz="1600" dirty="0" err="1" smtClean="0">
                <a:solidFill>
                  <a:schemeClr val="tx1"/>
                </a:solidFill>
              </a:rPr>
              <a:t>bool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ApplyChanges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{try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{if (</a:t>
            </a:r>
            <a:r>
              <a:rPr lang="en-US" sz="1600" dirty="0" err="1" smtClean="0">
                <a:solidFill>
                  <a:schemeClr val="tx1"/>
                </a:solidFill>
              </a:rPr>
              <a:t>ddList.SelectedValue</a:t>
            </a:r>
            <a:r>
              <a:rPr lang="en-US" sz="1600" dirty="0" smtClean="0">
                <a:solidFill>
                  <a:schemeClr val="tx1"/>
                </a:solidFill>
              </a:rPr>
              <a:t> != </a:t>
            </a:r>
            <a:r>
              <a:rPr lang="en-US" sz="1600" dirty="0" err="1" smtClean="0">
                <a:solidFill>
                  <a:schemeClr val="tx1"/>
                </a:solidFill>
              </a:rPr>
              <a:t>string.Empty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    ((</a:t>
            </a:r>
            <a:r>
              <a:rPr lang="en-US" sz="1600" dirty="0" err="1" smtClean="0">
                <a:solidFill>
                  <a:schemeClr val="tx1"/>
                </a:solidFill>
              </a:rPr>
              <a:t>SearchWP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</a:rPr>
              <a:t>WebPartToEdit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  <a:r>
              <a:rPr lang="en-US" sz="1600" dirty="0" err="1" smtClean="0">
                <a:solidFill>
                  <a:schemeClr val="tx1"/>
                </a:solidFill>
              </a:rPr>
              <a:t>ListName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ddList.SelectedValue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    ((</a:t>
            </a:r>
            <a:r>
              <a:rPr lang="en-US" sz="1600" dirty="0" err="1" smtClean="0">
                <a:solidFill>
                  <a:schemeClr val="tx1"/>
                </a:solidFill>
              </a:rPr>
              <a:t>SearchWP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</a:rPr>
              <a:t>WebPartToEdit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  <a:r>
              <a:rPr lang="en-US" sz="1600" dirty="0" err="1" smtClean="0">
                <a:solidFill>
                  <a:schemeClr val="tx1"/>
                </a:solidFill>
              </a:rPr>
              <a:t>BindListDD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    </a:t>
            </a:r>
            <a:r>
              <a:rPr lang="en-US" sz="1600" dirty="0" err="1" smtClean="0">
                <a:solidFill>
                  <a:schemeClr val="tx1"/>
                </a:solidFill>
              </a:rPr>
              <a:t>lblMsg.Text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string.Empty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else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((</a:t>
            </a:r>
            <a:r>
              <a:rPr lang="en-US" sz="1600" dirty="0" err="1" smtClean="0">
                <a:solidFill>
                  <a:schemeClr val="tx1"/>
                </a:solidFill>
              </a:rPr>
              <a:t>SearchWP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</a:rPr>
              <a:t>WebPartToEdit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  <a:r>
              <a:rPr lang="en-US" sz="1600" dirty="0" err="1" smtClean="0">
                <a:solidFill>
                  <a:schemeClr val="tx1"/>
                </a:solidFill>
              </a:rPr>
              <a:t>ListName</a:t>
            </a:r>
            <a:r>
              <a:rPr lang="en-US" sz="1600" dirty="0" smtClean="0">
                <a:solidFill>
                  <a:schemeClr val="tx1"/>
                </a:solidFill>
              </a:rPr>
              <a:t> = "Please select a list";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catch (Exception ex)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{</a:t>
            </a:r>
            <a:r>
              <a:rPr lang="en-US" sz="1600" dirty="0" err="1" smtClean="0">
                <a:solidFill>
                  <a:schemeClr val="tx1"/>
                </a:solidFill>
              </a:rPr>
              <a:t>lblMsg.Text</a:t>
            </a:r>
            <a:r>
              <a:rPr lang="en-US" sz="1600" dirty="0" smtClean="0">
                <a:solidFill>
                  <a:schemeClr val="tx1"/>
                </a:solidFill>
              </a:rPr>
              <a:t> += </a:t>
            </a:r>
            <a:r>
              <a:rPr lang="en-US" sz="1600" dirty="0" err="1" smtClean="0">
                <a:solidFill>
                  <a:schemeClr val="tx1"/>
                </a:solidFill>
              </a:rPr>
              <a:t>ex.Message</a:t>
            </a:r>
            <a:r>
              <a:rPr lang="en-US" sz="1600" dirty="0" smtClean="0">
                <a:solidFill>
                  <a:schemeClr val="tx1"/>
                </a:solidFill>
              </a:rPr>
              <a:t>;}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 WebPart?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de-AT" dirty="0" smtClean="0"/>
              <a:t>A WebPart is a ASP.NET Custom Control that can be placed in a WebPartZone in a Site</a:t>
            </a:r>
          </a:p>
          <a:p>
            <a:pPr>
              <a:lnSpc>
                <a:spcPct val="170000"/>
              </a:lnSpc>
            </a:pPr>
            <a:r>
              <a:rPr lang="de-AT" dirty="0" smtClean="0"/>
              <a:t>WebParts can be used to display any content – they can also be used to implement custom functionality</a:t>
            </a:r>
          </a:p>
          <a:p>
            <a:pPr>
              <a:lnSpc>
                <a:spcPct val="170000"/>
              </a:lnSpc>
            </a:pPr>
            <a:r>
              <a:rPr lang="de-AT" dirty="0" smtClean="0"/>
              <a:t>WebParts can make use of AJAX Extentions and Silverlight</a:t>
            </a:r>
          </a:p>
          <a:p>
            <a:pPr>
              <a:lnSpc>
                <a:spcPct val="170000"/>
              </a:lnSpc>
            </a:pPr>
            <a:r>
              <a:rPr lang="de-AT" dirty="0" smtClean="0"/>
              <a:t>In case the Rendering of the WebPart produces an error it can be removed by adding „?contents=1“ to the 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Implementing a Custom Editor Part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57291" y="2743201"/>
            <a:ext cx="6715172" cy="900114"/>
          </a:xfrm>
        </p:spPr>
        <p:txBody>
          <a:bodyPr>
            <a:normAutofit/>
          </a:bodyPr>
          <a:lstStyle/>
          <a:p>
            <a:r>
              <a:rPr lang="de-AT" sz="2400" b="1" cap="small" dirty="0" smtClean="0"/>
              <a:t>ALEXANDER.PAJER@INTEGRATIONS.AT</a:t>
            </a:r>
            <a:endParaRPr lang="de-AT" sz="2400" b="1" cap="smal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THANK YOU!!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z="3600" dirty="0" smtClean="0"/>
              <a:t>Components of the WebPart Framework</a:t>
            </a:r>
            <a:endParaRPr lang="de-A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SPWebPartManager </a:t>
            </a:r>
            <a:br>
              <a:rPr lang="de-AT" dirty="0" smtClean="0"/>
            </a:br>
            <a:r>
              <a:rPr lang="de-AT" dirty="0" smtClean="0"/>
              <a:t>Located on the MasterPage and responsible for serializing Web-Part-related data, as well as persisting the state of a WebPart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SPWebPartZone</a:t>
            </a:r>
            <a:br>
              <a:rPr lang="de-AT" dirty="0" smtClean="0"/>
            </a:br>
            <a:r>
              <a:rPr lang="de-AT" dirty="0" smtClean="0"/>
              <a:t>Defined in Microsoft.SharePoint.WebPartPages is a Container Control located on the MasterPage and serves as a host for WebParts</a:t>
            </a:r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28662" y="1928802"/>
            <a:ext cx="7358114" cy="4000528"/>
            <a:chOff x="857224" y="2000240"/>
            <a:chExt cx="7643866" cy="4071966"/>
          </a:xfrm>
        </p:grpSpPr>
        <p:sp>
          <p:nvSpPr>
            <p:cNvPr id="9" name="Rectangle 8"/>
            <p:cNvSpPr/>
            <p:nvPr/>
          </p:nvSpPr>
          <p:spPr>
            <a:xfrm>
              <a:off x="857224" y="2000240"/>
              <a:ext cx="7643866" cy="40719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2976" y="2143116"/>
              <a:ext cx="242889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SPWebPartManager</a:t>
              </a:r>
              <a:endParaRPr lang="de-AT" dirty="0"/>
            </a:p>
          </p:txBody>
        </p:sp>
        <p:grpSp>
          <p:nvGrpSpPr>
            <p:cNvPr id="11" name="Group 9"/>
            <p:cNvGrpSpPr/>
            <p:nvPr/>
          </p:nvGrpSpPr>
          <p:grpSpPr>
            <a:xfrm>
              <a:off x="3714744" y="2928934"/>
              <a:ext cx="2428892" cy="2857520"/>
              <a:chOff x="1142976" y="2928934"/>
              <a:chExt cx="2428892" cy="2857520"/>
            </a:xfrm>
          </p:grpSpPr>
          <p:sp>
            <p:nvSpPr>
              <p:cNvPr id="19" name="Rectangle 5"/>
              <p:cNvSpPr/>
              <p:nvPr/>
            </p:nvSpPr>
            <p:spPr>
              <a:xfrm>
                <a:off x="1142976" y="2928934"/>
                <a:ext cx="2428892" cy="2857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0" name="TextBox 6"/>
              <p:cNvSpPr txBox="1"/>
              <p:nvPr/>
            </p:nvSpPr>
            <p:spPr>
              <a:xfrm>
                <a:off x="1285852" y="3071810"/>
                <a:ext cx="2000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smtClean="0"/>
                  <a:t>WebPart Zone</a:t>
                </a:r>
                <a:endParaRPr lang="de-AT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285852" y="3643314"/>
                <a:ext cx="2143140" cy="7858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WebPart</a:t>
                </a:r>
                <a:endParaRPr lang="de-AT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85852" y="4643446"/>
                <a:ext cx="2143140" cy="7858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WebPart</a:t>
                </a:r>
                <a:endParaRPr lang="de-AT" dirty="0"/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1142976" y="2928934"/>
              <a:ext cx="2428892" cy="2857520"/>
              <a:chOff x="1142976" y="2928934"/>
              <a:chExt cx="2428892" cy="285752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142976" y="2928934"/>
                <a:ext cx="2428892" cy="2857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85852" y="3071810"/>
                <a:ext cx="2000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smtClean="0"/>
                  <a:t>WebPart Zone</a:t>
                </a:r>
                <a:endParaRPr lang="de-AT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85852" y="3643314"/>
                <a:ext cx="2143140" cy="7858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WebPart</a:t>
                </a:r>
                <a:endParaRPr lang="de-AT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5852" y="4643446"/>
                <a:ext cx="2143140" cy="7858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WebPart</a:t>
                </a:r>
                <a:endParaRPr lang="de-AT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286512" y="2928934"/>
              <a:ext cx="2000264" cy="28575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9388" y="300037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EditorZone</a:t>
              </a:r>
              <a:endParaRPr lang="de-AT" dirty="0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643866" cy="381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928802"/>
            <a:ext cx="7379691" cy="415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Layout of a WebPartPage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 Part Life Cycle</a:t>
            </a:r>
            <a:endParaRPr lang="de-AT" dirty="0"/>
          </a:p>
        </p:txBody>
      </p:sp>
      <p:pic>
        <p:nvPicPr>
          <p:cNvPr id="5" name="Content Placeholder 4" descr="ms366536_WebPartsLifeCycle(en-us,VS_90)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1714488"/>
            <a:ext cx="3841246" cy="4686320"/>
          </a:xfrm>
        </p:spPr>
      </p:pic>
      <p:sp>
        <p:nvSpPr>
          <p:cNvPr id="8" name="TextBox 7"/>
          <p:cNvSpPr txBox="1"/>
          <p:nvPr/>
        </p:nvSpPr>
        <p:spPr>
          <a:xfrm>
            <a:off x="4786314" y="1785926"/>
            <a:ext cx="35004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Instantiate : The constructor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Initialize : </a:t>
            </a:r>
            <a:r>
              <a:rPr lang="en-US" sz="1600" dirty="0" err="1" smtClean="0">
                <a:solidFill>
                  <a:schemeClr val="bg1"/>
                </a:solidFill>
              </a:rPr>
              <a:t>OnInit</a:t>
            </a:r>
            <a:r>
              <a:rPr lang="en-US" sz="1600" dirty="0" smtClean="0">
                <a:solidFill>
                  <a:schemeClr val="bg1"/>
                </a:solidFill>
              </a:rPr>
              <a:t> method and Init event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Load : </a:t>
            </a:r>
            <a:r>
              <a:rPr lang="en-US" sz="1600" dirty="0" err="1" smtClean="0">
                <a:solidFill>
                  <a:schemeClr val="bg1"/>
                </a:solidFill>
              </a:rPr>
              <a:t>OnLoad</a:t>
            </a:r>
            <a:r>
              <a:rPr lang="en-US" sz="1600" dirty="0" smtClean="0">
                <a:solidFill>
                  <a:schemeClr val="bg1"/>
                </a:solidFill>
              </a:rPr>
              <a:t> method and Load Event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(*) Raise Changed Events : </a:t>
            </a:r>
            <a:r>
              <a:rPr lang="en-US" sz="1600" dirty="0" err="1" smtClean="0">
                <a:solidFill>
                  <a:schemeClr val="bg1"/>
                </a:solidFill>
              </a:rPr>
              <a:t>IPostBackDataHandler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RaisePostDataChangedEvent</a:t>
            </a:r>
            <a:r>
              <a:rPr lang="en-US" sz="1600" dirty="0" smtClean="0">
                <a:solidFill>
                  <a:schemeClr val="bg1"/>
                </a:solidFill>
              </a:rPr>
              <a:t> method 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(*) Raise </a:t>
            </a:r>
            <a:r>
              <a:rPr lang="en-US" sz="1600" dirty="0" err="1" smtClean="0">
                <a:solidFill>
                  <a:schemeClr val="bg1"/>
                </a:solidFill>
              </a:rPr>
              <a:t>Postback</a:t>
            </a:r>
            <a:r>
              <a:rPr lang="en-US" sz="1600" dirty="0" smtClean="0">
                <a:solidFill>
                  <a:schemeClr val="bg1"/>
                </a:solidFill>
              </a:rPr>
              <a:t> Events : </a:t>
            </a:r>
            <a:r>
              <a:rPr lang="en-US" sz="1600" dirty="0" err="1" smtClean="0">
                <a:solidFill>
                  <a:schemeClr val="bg1"/>
                </a:solidFill>
              </a:rPr>
              <a:t>IPostBackEventHandler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RaisePostDataEvent</a:t>
            </a:r>
            <a:r>
              <a:rPr lang="en-US" sz="1600" dirty="0" smtClean="0">
                <a:solidFill>
                  <a:schemeClr val="bg1"/>
                </a:solidFill>
              </a:rPr>
              <a:t> method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PreRender</a:t>
            </a:r>
            <a:r>
              <a:rPr lang="en-US" sz="1600" dirty="0" smtClean="0">
                <a:solidFill>
                  <a:schemeClr val="bg1"/>
                </a:solidFill>
              </a:rPr>
              <a:t> : </a:t>
            </a:r>
            <a:r>
              <a:rPr lang="en-US" sz="1600" dirty="0" err="1" smtClean="0">
                <a:solidFill>
                  <a:schemeClr val="bg1"/>
                </a:solidFill>
              </a:rPr>
              <a:t>OnRender</a:t>
            </a:r>
            <a:r>
              <a:rPr lang="en-US" sz="1600" dirty="0" smtClean="0">
                <a:solidFill>
                  <a:schemeClr val="bg1"/>
                </a:solidFill>
              </a:rPr>
              <a:t> method, and </a:t>
            </a:r>
            <a:r>
              <a:rPr lang="en-US" sz="1600" dirty="0" err="1" smtClean="0">
                <a:solidFill>
                  <a:schemeClr val="bg1"/>
                </a:solidFill>
              </a:rPr>
              <a:t>PreRender</a:t>
            </a:r>
            <a:r>
              <a:rPr lang="en-US" sz="1600" dirty="0" smtClean="0">
                <a:solidFill>
                  <a:schemeClr val="bg1"/>
                </a:solidFill>
              </a:rPr>
              <a:t> event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Render: Render method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Unload: </a:t>
            </a:r>
            <a:r>
              <a:rPr lang="en-US" sz="1600" dirty="0" err="1" smtClean="0">
                <a:solidFill>
                  <a:schemeClr val="bg1"/>
                </a:solidFill>
              </a:rPr>
              <a:t>OnUnload</a:t>
            </a:r>
            <a:r>
              <a:rPr lang="en-US" sz="1600" dirty="0" smtClean="0">
                <a:solidFill>
                  <a:schemeClr val="bg1"/>
                </a:solidFill>
              </a:rPr>
              <a:t> method and Unload event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Dispose: Dispose method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Page Security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000" dirty="0" smtClean="0"/>
              <a:t>When updating data using ASPX SharePoint has a built in security feature called Page Security Validation </a:t>
            </a:r>
          </a:p>
          <a:p>
            <a:pPr>
              <a:lnSpc>
                <a:spcPct val="150000"/>
              </a:lnSpc>
            </a:pPr>
            <a:r>
              <a:rPr lang="de-AT" sz="2000" dirty="0" smtClean="0"/>
              <a:t>To turn off security validation use the following patterns in your code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smtClean="0"/>
              <a:t>SPSite.WebApplication.FormDigestSettings.Enabled</a:t>
            </a:r>
            <a:r>
              <a:rPr lang="en-US" sz="2000" dirty="0" smtClean="0"/>
              <a:t> = false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SPSite.AllowUnsafeUpdates</a:t>
            </a:r>
            <a:r>
              <a:rPr lang="en-US" sz="2000" dirty="0" smtClean="0"/>
              <a:t> = true;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Common SharePoint WebParts</a:t>
            </a:r>
            <a:endParaRPr lang="de-A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tion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buFont typeface="Arial" pitchFamily="34" charset="0"/>
          <a:buChar char="•"/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KB_x0020_Classification xmlns="1edaf7d1-1da4-4398-be5f-b097d7fa27bc" xsi:nil="true"/>
    <KB_x0020_Type xmlns="1edaf7d1-1da4-4398-be5f-b097d7fa27bc">Unclassified</KB_x0020_Type>
    <Checked xmlns="1edaf7d1-1da4-4398-be5f-b097d7fa27bc">false</Checke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KB File" ma:contentTypeID="0x010100AF4489706429924EB22714BAF524C06E003E0703FB1D71F546B6D431F1A1AF8CCB" ma:contentTypeVersion="14" ma:contentTypeDescription="" ma:contentTypeScope="" ma:versionID="1210f68731cd0867ce3560accbd6c42a">
  <xsd:schema xmlns:xsd="http://www.w3.org/2001/XMLSchema" xmlns:p="http://schemas.microsoft.com/office/2006/metadata/properties" xmlns:ns2="1edaf7d1-1da4-4398-be5f-b097d7fa27bc" targetNamespace="http://schemas.microsoft.com/office/2006/metadata/properties" ma:root="true" ma:fieldsID="979843a84339dfb10e11a46c8e791be9" ns2:_="">
    <xsd:import namespace="1edaf7d1-1da4-4398-be5f-b097d7fa27bc"/>
    <xsd:element name="properties">
      <xsd:complexType>
        <xsd:sequence>
          <xsd:element name="documentManagement">
            <xsd:complexType>
              <xsd:all>
                <xsd:element ref="ns2:KB_x0020_Classification" minOccurs="0"/>
                <xsd:element ref="ns2:KB_x0020_Type" minOccurs="0"/>
                <xsd:element ref="ns2:Check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edaf7d1-1da4-4398-be5f-b097d7fa27bc" elementFormDefault="qualified">
    <xsd:import namespace="http://schemas.microsoft.com/office/2006/documentManagement/types"/>
    <xsd:element name="KB_x0020_Classification" ma:index="2" nillable="true" ma:displayName="KB Classification" ma:list="{d334fe2c-340c-429a-bcb1-919a06efd13e}" ma:internalName="KB_x0020_Classification" ma:showField="Title" ma:web="1edaf7d1-1da4-4398-be5f-b097d7fa27bc">
      <xsd:simpleType>
        <xsd:restriction base="dms:Lookup"/>
      </xsd:simpleType>
    </xsd:element>
    <xsd:element name="KB_x0020_Type" ma:index="3" nillable="true" ma:displayName="KB Type" ma:default="Unclassified" ma:format="Dropdown" ma:internalName="KB_x0020_Type">
      <xsd:simpleType>
        <xsd:restriction base="dms:Choice">
          <xsd:enumeration value="Unclassified"/>
          <xsd:enumeration value="Article / Info"/>
          <xsd:enumeration value="Blog"/>
          <xsd:enumeration value="Developer Poster / Reference Chart"/>
          <xsd:enumeration value="Presentation Material"/>
          <xsd:enumeration value="Sample / Step by Step"/>
          <xsd:enumeration value="Source Code"/>
          <xsd:enumeration value="Tool"/>
        </xsd:restriction>
      </xsd:simpleType>
    </xsd:element>
    <xsd:element name="Checked" ma:index="4" nillable="true" ma:displayName="Checked" ma:default="0" ma:internalName="Che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FFDFF7-5F17-4289-BB00-C806C2DDB0B9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1edaf7d1-1da4-4398-be5f-b097d7fa27bc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1CF9EF4-B538-43EC-BB54-69959F94B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daf7d1-1da4-4398-be5f-b097d7fa27b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52F40EB-D4B1-4EF9-AB35-3FB6B92C75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Integrations</Template>
  <TotalTime>429</TotalTime>
  <Words>1182</Words>
  <Application>Microsoft Office PowerPoint</Application>
  <PresentationFormat>On-screen Show (4:3)</PresentationFormat>
  <Paragraphs>269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Integrations</vt:lpstr>
      <vt:lpstr>SharePoint 2007 Implementing WebParts</vt:lpstr>
      <vt:lpstr>Agenda</vt:lpstr>
      <vt:lpstr>Webpart Basics</vt:lpstr>
      <vt:lpstr>What is a WebPart?</vt:lpstr>
      <vt:lpstr>Components of the WebPart Framework</vt:lpstr>
      <vt:lpstr>Layout of a WebPartPage</vt:lpstr>
      <vt:lpstr>Web Part Life Cycle</vt:lpstr>
      <vt:lpstr>Page Security Validation</vt:lpstr>
      <vt:lpstr>Demo</vt:lpstr>
      <vt:lpstr>Developing Basic Webparts</vt:lpstr>
      <vt:lpstr>WebPart Inheritance</vt:lpstr>
      <vt:lpstr>A Basic Webpart</vt:lpstr>
      <vt:lpstr>Render Method</vt:lpstr>
      <vt:lpstr>Packing and Deploying WebParts</vt:lpstr>
      <vt:lpstr>Deploying WebParts</vt:lpstr>
      <vt:lpstr>Code Access Security</vt:lpstr>
      <vt:lpstr>WebPart Metadata</vt:lpstr>
      <vt:lpstr>Using VSeWSS WebPart Template</vt:lpstr>
      <vt:lpstr>WebPart Properties</vt:lpstr>
      <vt:lpstr>Adding Controls to WebParts</vt:lpstr>
      <vt:lpstr>WebPart Rendering</vt:lpstr>
      <vt:lpstr>Persisting State</vt:lpstr>
      <vt:lpstr>Demo</vt:lpstr>
      <vt:lpstr>Connecting Webparts</vt:lpstr>
      <vt:lpstr>Connected WebParts</vt:lpstr>
      <vt:lpstr>Connection Interfaces</vt:lpstr>
      <vt:lpstr>Custom Connection Interfaces</vt:lpstr>
      <vt:lpstr>Implementing a Provider WebPart</vt:lpstr>
      <vt:lpstr>Implementing a Provider WebPart</vt:lpstr>
      <vt:lpstr>Implementing a Consumer WebPart</vt:lpstr>
      <vt:lpstr>Implementing a Consumer WebPart</vt:lpstr>
      <vt:lpstr>Demo</vt:lpstr>
      <vt:lpstr>Developing Custom Editor Parts</vt:lpstr>
      <vt:lpstr>Custom Editor Part</vt:lpstr>
      <vt:lpstr>Implementing Custom Editor Parts</vt:lpstr>
      <vt:lpstr>The Web Part To Be Configured</vt:lpstr>
      <vt:lpstr>Create Edtor Parts</vt:lpstr>
      <vt:lpstr>Passing Values</vt:lpstr>
      <vt:lpstr>ApplyChanges</vt:lpstr>
      <vt:lpstr>Demo</vt:lpstr>
      <vt:lpstr>THANK YOU!!</vt:lpstr>
    </vt:vector>
  </TitlesOfParts>
  <Company>Integrations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MDX Basics</dc:title>
  <dc:creator>Alexander Pajer</dc:creator>
  <cp:lastModifiedBy>Training</cp:lastModifiedBy>
  <cp:revision>265</cp:revision>
  <dcterms:created xsi:type="dcterms:W3CDTF">2007-06-01T19:59:47Z</dcterms:created>
  <dcterms:modified xsi:type="dcterms:W3CDTF">2009-04-28T14:47:22Z</dcterms:modified>
  <cp:contentType>KB File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0x010100AF4489706429924EB22714BAF524C06E003E0703FB1D71F546B6D431F1A1AF8CCB</vt:lpwstr>
  </property>
</Properties>
</file>