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52"/>
  </p:notesMasterIdLst>
  <p:handoutMasterIdLst>
    <p:handoutMasterId r:id="rId53"/>
  </p:handoutMasterIdLst>
  <p:sldIdLst>
    <p:sldId id="256" r:id="rId5"/>
    <p:sldId id="257" r:id="rId6"/>
    <p:sldId id="264" r:id="rId7"/>
    <p:sldId id="360" r:id="rId8"/>
    <p:sldId id="358" r:id="rId9"/>
    <p:sldId id="317" r:id="rId10"/>
    <p:sldId id="304" r:id="rId11"/>
    <p:sldId id="305" r:id="rId12"/>
    <p:sldId id="306" r:id="rId13"/>
    <p:sldId id="311" r:id="rId14"/>
    <p:sldId id="357" r:id="rId15"/>
    <p:sldId id="270" r:id="rId16"/>
    <p:sldId id="308" r:id="rId17"/>
    <p:sldId id="310" r:id="rId18"/>
    <p:sldId id="366" r:id="rId19"/>
    <p:sldId id="367" r:id="rId20"/>
    <p:sldId id="362" r:id="rId21"/>
    <p:sldId id="365" r:id="rId22"/>
    <p:sldId id="364" r:id="rId23"/>
    <p:sldId id="309" r:id="rId24"/>
    <p:sldId id="312" r:id="rId25"/>
    <p:sldId id="313" r:id="rId26"/>
    <p:sldId id="356" r:id="rId27"/>
    <p:sldId id="354" r:id="rId28"/>
    <p:sldId id="369" r:id="rId29"/>
    <p:sldId id="352" r:id="rId30"/>
    <p:sldId id="353" r:id="rId31"/>
    <p:sldId id="368" r:id="rId32"/>
    <p:sldId id="370" r:id="rId33"/>
    <p:sldId id="323" r:id="rId34"/>
    <p:sldId id="322" r:id="rId35"/>
    <p:sldId id="330" r:id="rId36"/>
    <p:sldId id="331" r:id="rId37"/>
    <p:sldId id="375" r:id="rId38"/>
    <p:sldId id="376" r:id="rId39"/>
    <p:sldId id="377" r:id="rId40"/>
    <p:sldId id="378" r:id="rId41"/>
    <p:sldId id="379" r:id="rId42"/>
    <p:sldId id="382" r:id="rId43"/>
    <p:sldId id="349" r:id="rId44"/>
    <p:sldId id="374" r:id="rId45"/>
    <p:sldId id="371" r:id="rId46"/>
    <p:sldId id="380" r:id="rId47"/>
    <p:sldId id="373" r:id="rId48"/>
    <p:sldId id="372" r:id="rId49"/>
    <p:sldId id="381" r:id="rId50"/>
    <p:sldId id="263" r:id="rId51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exander Pajer" initials="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B2D9"/>
    <a:srgbClr val="F8F8FA"/>
    <a:srgbClr val="69657E"/>
    <a:srgbClr val="08549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83" autoAdjust="0"/>
    <p:restoredTop sz="94660"/>
  </p:normalViewPr>
  <p:slideViewPr>
    <p:cSldViewPr>
      <p:cViewPr varScale="1">
        <p:scale>
          <a:sx n="127" d="100"/>
          <a:sy n="12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798" y="-126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0B5E3-0ED4-4D57-8B6D-28AF19003DFD}" type="datetimeFigureOut">
              <a:rPr lang="de-DE" smtClean="0"/>
              <a:pPr/>
              <a:t>10.12.2008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20506-540E-4808-9FB9-34137B3C542C}" type="slidenum">
              <a:rPr lang="de-AT" smtClean="0"/>
              <a:pPr/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BF1EC-EE84-4428-9EA0-EB4D9B92AB90}" type="datetimeFigureOut">
              <a:rPr lang="de-DE" smtClean="0"/>
              <a:pPr/>
              <a:t>10.12.2008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52656-8D79-4A1C-98FA-A52976785D98}" type="slidenum">
              <a:rPr lang="de-AT" smtClean="0"/>
              <a:pPr/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52656-8D79-4A1C-98FA-A52976785D98}" type="slidenum">
              <a:rPr lang="de-AT" smtClean="0"/>
              <a:pPr/>
              <a:t>1</a:t>
            </a:fld>
            <a:endParaRPr lang="de-A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52656-8D79-4A1C-98FA-A52976785D98}" type="slidenum">
              <a:rPr lang="de-AT" smtClean="0"/>
              <a:pPr/>
              <a:t>2</a:t>
            </a:fld>
            <a:endParaRPr lang="de-A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52656-8D79-4A1C-98FA-A52976785D98}" type="slidenum">
              <a:rPr lang="de-AT" smtClean="0"/>
              <a:pPr/>
              <a:t>3</a:t>
            </a:fld>
            <a:endParaRPr lang="de-A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52656-8D79-4A1C-98FA-A52976785D98}" type="slidenum">
              <a:rPr lang="de-AT" smtClean="0"/>
              <a:pPr/>
              <a:t>12</a:t>
            </a:fld>
            <a:endParaRPr lang="de-A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852656-8D79-4A1C-98FA-A52976785D98}" type="slidenum">
              <a:rPr lang="de-AT" smtClean="0"/>
              <a:pPr/>
              <a:t>47</a:t>
            </a:fld>
            <a:endParaRPr lang="de-A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rgbClr val="32B2D9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rgbClr val="69657E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A531573-7E56-46B8-92C7-4B061504DAB6}" type="datetimeFigureOut">
              <a:rPr lang="en-US" smtClean="0"/>
              <a:pPr/>
              <a:t>12/10/2008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1573-7E56-46B8-92C7-4B061504DAB6}" type="datetimeFigureOut">
              <a:rPr lang="en-US" smtClean="0"/>
              <a:pPr/>
              <a:t>12/10/2008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A531573-7E56-46B8-92C7-4B061504DAB6}" type="datetimeFigureOut">
              <a:rPr lang="en-US" smtClean="0"/>
              <a:pPr/>
              <a:t>12/10/2008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031186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2939" y="1785926"/>
            <a:ext cx="8143903" cy="4643470"/>
          </a:xfrm>
          <a:noFill/>
          <a:ln w="19050" cap="rnd" cmpd="sng">
            <a:noFill/>
          </a:ln>
          <a:effectLst/>
        </p:spPr>
        <p:txBody>
          <a:bodyPr>
            <a:noAutofit/>
          </a:bodyPr>
          <a:lstStyle>
            <a:lvl1pPr>
              <a:buFontTx/>
              <a:buNone/>
              <a:defRPr kumimoji="0" lang="de-AT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endParaRPr lang="de-AT" dirty="0"/>
          </a:p>
        </p:txBody>
      </p:sp>
      <p:pic>
        <p:nvPicPr>
          <p:cNvPr id="3074" name="Picture 2" descr="F:\IconExperience\all\all\48x48\plain\compon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24" y="428604"/>
            <a:ext cx="617538" cy="6175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rev="1">
        <p:tmplLst>
          <p:tmpl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Pattern with Definition and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174062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2939" y="4214818"/>
            <a:ext cx="8143903" cy="2214578"/>
          </a:xfrm>
          <a:solidFill>
            <a:schemeClr val="accent5">
              <a:lumMod val="40000"/>
              <a:lumOff val="60000"/>
            </a:schemeClr>
          </a:solidFill>
          <a:ln w="19050" cap="rnd" cmpd="sng">
            <a:noFill/>
          </a:ln>
          <a:effectLst/>
        </p:spPr>
        <p:txBody>
          <a:bodyPr>
            <a:noAutofit/>
          </a:bodyPr>
          <a:lstStyle>
            <a:lvl1pPr>
              <a:buNone/>
              <a:defRPr kumimoji="0" lang="de-AT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42938" y="1714500"/>
            <a:ext cx="8143875" cy="1143000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42910" y="3096525"/>
            <a:ext cx="8143875" cy="857255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buNone/>
              <a:defRPr kumimoji="0" lang="de-AT" sz="20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F:\IconExperience\all\all\48x48\plain\compon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3900" y="428604"/>
            <a:ext cx="617538" cy="6175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rev="1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utoUpdateAnimBg="0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inition and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174062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2939" y="3000372"/>
            <a:ext cx="8143903" cy="3429024"/>
          </a:xfrm>
          <a:solidFill>
            <a:schemeClr val="accent5">
              <a:lumMod val="40000"/>
              <a:lumOff val="60000"/>
            </a:schemeClr>
          </a:solidFill>
          <a:ln w="19050" cap="rnd" cmpd="sng">
            <a:noFill/>
          </a:ln>
          <a:effectLst/>
        </p:spPr>
        <p:txBody>
          <a:bodyPr>
            <a:noAutofit/>
          </a:bodyPr>
          <a:lstStyle>
            <a:lvl1pPr>
              <a:buNone/>
              <a:defRPr kumimoji="0" lang="de-AT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642910" y="1785926"/>
            <a:ext cx="8143875" cy="857255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buNone/>
              <a:defRPr kumimoji="0" lang="de-AT" sz="2000" b="1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28" name="Picture 4" descr="F:\IconExperience\all\all\48x48\plain\compon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2462" y="428604"/>
            <a:ext cx="617537" cy="6175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rev="1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utoUpdateAnimBg="0">
        <p:tmplLst>
          <p:tmpl lvl="1">
            <p:tnLst>
              <p:par>
                <p:cTn presetID="3" presetClass="entr" presetSubtype="10" fill="hold" nodeType="click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031186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42939" y="1785926"/>
            <a:ext cx="8143903" cy="4643470"/>
          </a:xfrm>
          <a:solidFill>
            <a:schemeClr val="accent5">
              <a:lumMod val="40000"/>
              <a:lumOff val="60000"/>
            </a:schemeClr>
          </a:solidFill>
          <a:ln w="19050" cap="rnd" cmpd="sng">
            <a:noFill/>
          </a:ln>
          <a:effectLst/>
        </p:spPr>
        <p:txBody>
          <a:bodyPr>
            <a:noAutofit/>
          </a:bodyPr>
          <a:lstStyle>
            <a:lvl1pPr>
              <a:buNone/>
              <a:defRPr kumimoji="0" lang="de-AT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30" name="Picture 6" descr="F:\IconExperience\all\all\128x128\plain\schoolbo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9586" y="285728"/>
            <a:ext cx="884238" cy="884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rev="1">
        <p:tmplLst>
          <p:tmpl>
            <p:tnLst>
              <p:par>
                <p:cTn presetID="3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linds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1573-7E56-46B8-92C7-4B061504DAB6}" type="datetimeFigureOut">
              <a:rPr lang="en-US" smtClean="0"/>
              <a:pPr/>
              <a:t>12/10/2008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1472" y="228600"/>
            <a:ext cx="7000924" cy="990600"/>
          </a:xfrm>
        </p:spPr>
        <p:txBody>
          <a:bodyPr/>
          <a:lstStyle>
            <a:lvl1pPr>
              <a:defRPr/>
            </a:lvl1pPr>
          </a:lstStyle>
          <a:p>
            <a:r>
              <a:rPr kumimoji="0" lang="en-US" dirty="0" smtClean="0"/>
              <a:t>Agenda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1573-7E56-46B8-92C7-4B061504DAB6}" type="datetimeFigureOut">
              <a:rPr lang="en-US" smtClean="0"/>
              <a:pPr/>
              <a:t>12/10/2008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</p:txBody>
      </p:sp>
      <p:pic>
        <p:nvPicPr>
          <p:cNvPr id="2051" name="Picture 3" descr="F:\IconExperience\all\all\128x128\plain\teach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4766" y="250575"/>
            <a:ext cx="928694" cy="92869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7290" y="3357562"/>
            <a:ext cx="7123113" cy="2286016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14422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5860"/>
            <a:ext cx="1295400" cy="990600"/>
          </a:xfrm>
          <a:prstGeom prst="rect">
            <a:avLst/>
          </a:prstGeom>
          <a:solidFill>
            <a:srgbClr val="32B2D9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285860"/>
            <a:ext cx="7772400" cy="990600"/>
          </a:xfrm>
          <a:prstGeom prst="rect">
            <a:avLst/>
          </a:prstGeom>
          <a:solidFill>
            <a:srgbClr val="69657E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128586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1573-7E56-46B8-92C7-4B061504DAB6}" type="datetimeFigureOut">
              <a:rPr lang="en-US" smtClean="0"/>
              <a:pPr/>
              <a:t>12/10/2008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F:\IconExperience\all\all\48x48\plain\book_blue_n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617537" cy="61753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7290" y="2285992"/>
            <a:ext cx="7123113" cy="3500462"/>
          </a:xfrm>
        </p:spPr>
        <p:txBody>
          <a:bodyPr anchor="t"/>
          <a:lstStyle>
            <a:lvl1pPr marL="0" indent="0">
              <a:buFontTx/>
              <a:buBlip>
                <a:blip r:embed="rId2"/>
              </a:buBlip>
              <a:defRPr sz="280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92867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009640"/>
            <a:ext cx="1295400" cy="990600"/>
          </a:xfrm>
          <a:prstGeom prst="rect">
            <a:avLst/>
          </a:prstGeom>
          <a:solidFill>
            <a:srgbClr val="32B2D9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000108"/>
            <a:ext cx="7772400" cy="990600"/>
          </a:xfrm>
          <a:prstGeom prst="rect">
            <a:avLst/>
          </a:prstGeom>
          <a:solidFill>
            <a:srgbClr val="69657E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2867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1573-7E56-46B8-92C7-4B061504DAB6}" type="datetimeFigureOut">
              <a:rPr lang="en-US" smtClean="0"/>
              <a:pPr/>
              <a:t>12/10/2008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08107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 descr="F:\IconExperience\all\all\48x48\plain\ste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142984"/>
            <a:ext cx="617538" cy="617538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A531573-7E56-46B8-92C7-4B061504DAB6}" type="datetimeFigureOut">
              <a:rPr lang="en-US" smtClean="0"/>
              <a:pPr/>
              <a:t>12/10/2008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1573-7E56-46B8-92C7-4B061504DAB6}" type="datetimeFigureOut">
              <a:rPr lang="en-US" smtClean="0"/>
              <a:pPr/>
              <a:t>12/10/2008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1573-7E56-46B8-92C7-4B061504DAB6}" type="datetimeFigureOut">
              <a:rPr lang="en-US" smtClean="0"/>
              <a:pPr/>
              <a:t>12/10/2008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solidFill>
            <a:srgbClr val="69657E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ALEXANDER.PAJER@INTEGRATIONS.AT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Thank You!!! </a:t>
            </a:r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A531573-7E56-46B8-92C7-4B061504DAB6}" type="datetimeFigureOut">
              <a:rPr lang="en-US" smtClean="0"/>
              <a:pPr/>
              <a:t>12/10/2008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pic>
        <p:nvPicPr>
          <p:cNvPr id="3074" name="Picture 2" descr="F:\IconExperience\all\all\128x128\plain\cu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1500174"/>
            <a:ext cx="1625600" cy="16256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4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A531573-7E56-46B8-92C7-4B061504DAB6}" type="datetimeFigureOut">
              <a:rPr lang="en-US" smtClean="0"/>
              <a:pPr/>
              <a:t>12/10/2008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rgbClr val="32B2D9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rgbClr val="69657E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354D2CE-F660-4131-9336-DFD1544F58E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7422" y="3786190"/>
            <a:ext cx="6477000" cy="1828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SharePoint 2007</a:t>
            </a:r>
            <a:br>
              <a:rPr lang="en-US" sz="3600" dirty="0" smtClean="0"/>
            </a:br>
            <a:r>
              <a:rPr lang="en-US" sz="3600" dirty="0" smtClean="0"/>
              <a:t>Customizing Look and Feel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de-AT" dirty="0" smtClean="0"/>
              <a:t>© 2008 Alexander Pajer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Pages 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AT" dirty="0" smtClean="0"/>
              <a:t>Pages are instances of Page Layouts and are stored in the Pages Library of the local site.</a:t>
            </a:r>
            <a:endParaRPr lang="de-A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3262325"/>
            <a:ext cx="34290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Application Pages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AT" dirty="0" smtClean="0"/>
              <a:t>Application Pages are stored in ..</a:t>
            </a:r>
            <a:r>
              <a:rPr lang="en-US" dirty="0" smtClean="0"/>
              <a:t>\Template\Layouts </a:t>
            </a:r>
            <a:r>
              <a:rPr lang="de-AT" dirty="0" smtClean="0"/>
              <a:t>and may contain INLINE CODE or code deployed to the GAC. They are implemented to extend functionality and are often integrated into the menus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Implementing Master Pages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Master Page Types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de-AT" dirty="0" smtClean="0"/>
              <a:t>SharePoint knows 2 types of master pages which can be configured using Site Settings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Site Master</a:t>
            </a:r>
          </a:p>
          <a:p>
            <a:pPr lvl="1">
              <a:lnSpc>
                <a:spcPct val="150000"/>
              </a:lnSpc>
              <a:buNone/>
            </a:pPr>
            <a:r>
              <a:rPr lang="de-AT" dirty="0" smtClean="0"/>
              <a:t>Applies to all Publishing Pages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System Master</a:t>
            </a:r>
          </a:p>
          <a:p>
            <a:pPr>
              <a:lnSpc>
                <a:spcPct val="150000"/>
              </a:lnSpc>
              <a:buNone/>
            </a:pPr>
            <a:r>
              <a:rPr lang="de-AT" dirty="0" smtClean="0"/>
              <a:t>	Applies to classical SharePoint site display</a:t>
            </a:r>
            <a:endParaRPr lang="de-AT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Master Page Inheritance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AT" dirty="0" smtClean="0"/>
              <a:t>Master Pages can be applied on a site leve and are inherited down the hierachie </a:t>
            </a:r>
            <a:endParaRPr lang="de-A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3000372"/>
            <a:ext cx="30670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Elements of Master Pages 1/2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smtClean="0"/>
              <a:t>Master Directive</a:t>
            </a:r>
          </a:p>
          <a:p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Registration of Controls</a:t>
            </a:r>
            <a:endParaRPr lang="de-AT" dirty="0"/>
          </a:p>
        </p:txBody>
      </p:sp>
      <p:sp>
        <p:nvSpPr>
          <p:cNvPr id="7" name="Rounded Rectangle 6"/>
          <p:cNvSpPr/>
          <p:nvPr/>
        </p:nvSpPr>
        <p:spPr>
          <a:xfrm>
            <a:off x="714348" y="2285992"/>
            <a:ext cx="7858180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&lt;%@ Master language="C#" %&gt;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14348" y="4000504"/>
            <a:ext cx="7786742" cy="1857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&lt;%@ Register </a:t>
            </a:r>
            <a:r>
              <a:rPr lang="en-US" sz="1400" b="1" dirty="0" err="1" smtClean="0">
                <a:solidFill>
                  <a:schemeClr val="tx1"/>
                </a:solidFill>
              </a:rPr>
              <a:t>Tagprefix</a:t>
            </a:r>
            <a:r>
              <a:rPr lang="en-US" sz="1400" b="1" dirty="0" smtClean="0">
                <a:solidFill>
                  <a:schemeClr val="tx1"/>
                </a:solidFill>
              </a:rPr>
              <a:t>="SPSWC" Namespace="</a:t>
            </a:r>
            <a:r>
              <a:rPr lang="en-US" sz="1400" b="1" dirty="0" err="1" smtClean="0">
                <a:solidFill>
                  <a:schemeClr val="tx1"/>
                </a:solidFill>
              </a:rPr>
              <a:t>Microsoft.SharePoint.Portal.WebControls</a:t>
            </a:r>
            <a:r>
              <a:rPr lang="en-US" sz="1400" b="1" dirty="0" smtClean="0">
                <a:solidFill>
                  <a:schemeClr val="tx1"/>
                </a:solidFill>
              </a:rPr>
              <a:t>" Assembly="</a:t>
            </a:r>
            <a:r>
              <a:rPr lang="en-US" sz="1400" b="1" dirty="0" err="1" smtClean="0">
                <a:solidFill>
                  <a:schemeClr val="tx1"/>
                </a:solidFill>
              </a:rPr>
              <a:t>Microsoft.SharePoint.Portal</a:t>
            </a:r>
            <a:r>
              <a:rPr lang="en-US" sz="1400" b="1" dirty="0" smtClean="0">
                <a:solidFill>
                  <a:schemeClr val="tx1"/>
                </a:solidFill>
              </a:rPr>
              <a:t>, Version=12.0.0.0, Culture=neutral, </a:t>
            </a:r>
            <a:r>
              <a:rPr lang="en-US" sz="1400" b="1" dirty="0" err="1" smtClean="0">
                <a:solidFill>
                  <a:schemeClr val="tx1"/>
                </a:solidFill>
              </a:rPr>
              <a:t>PublicKeyToken</a:t>
            </a:r>
            <a:r>
              <a:rPr lang="en-US" sz="1400" b="1" dirty="0" smtClean="0">
                <a:solidFill>
                  <a:schemeClr val="tx1"/>
                </a:solidFill>
              </a:rPr>
              <a:t>=71e9bce111e9429c" %&gt;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1400" b="1" dirty="0" smtClean="0">
                <a:solidFill>
                  <a:schemeClr val="tx1"/>
                </a:solidFill>
              </a:rPr>
              <a:t>&lt;%@ Register </a:t>
            </a:r>
            <a:r>
              <a:rPr lang="en-US" sz="1400" b="1" dirty="0" err="1" smtClean="0">
                <a:solidFill>
                  <a:schemeClr val="tx1"/>
                </a:solidFill>
              </a:rPr>
              <a:t>Tagprefix</a:t>
            </a:r>
            <a:r>
              <a:rPr lang="en-US" sz="1400" b="1" dirty="0" smtClean="0">
                <a:solidFill>
                  <a:schemeClr val="tx1"/>
                </a:solidFill>
              </a:rPr>
              <a:t>="SharePoint" Namespace="</a:t>
            </a:r>
            <a:r>
              <a:rPr lang="en-US" sz="1400" b="1" dirty="0" err="1" smtClean="0">
                <a:solidFill>
                  <a:schemeClr val="tx1"/>
                </a:solidFill>
              </a:rPr>
              <a:t>Microsoft.SharePoint.WebControls</a:t>
            </a:r>
            <a:r>
              <a:rPr lang="en-US" sz="1400" b="1" dirty="0" smtClean="0">
                <a:solidFill>
                  <a:schemeClr val="tx1"/>
                </a:solidFill>
              </a:rPr>
              <a:t>" Assembly="</a:t>
            </a:r>
            <a:r>
              <a:rPr lang="en-US" sz="1400" b="1" dirty="0" err="1" smtClean="0">
                <a:solidFill>
                  <a:schemeClr val="tx1"/>
                </a:solidFill>
              </a:rPr>
              <a:t>Microsoft.SharePoint</a:t>
            </a:r>
            <a:r>
              <a:rPr lang="en-US" sz="1400" b="1" dirty="0" smtClean="0">
                <a:solidFill>
                  <a:schemeClr val="tx1"/>
                </a:solidFill>
              </a:rPr>
              <a:t>, Version=12.0.0.0, Culture=neutral, </a:t>
            </a:r>
            <a:r>
              <a:rPr lang="en-US" sz="1400" b="1" dirty="0" err="1" smtClean="0">
                <a:solidFill>
                  <a:schemeClr val="tx1"/>
                </a:solidFill>
              </a:rPr>
              <a:t>PublicKeyToken</a:t>
            </a:r>
            <a:r>
              <a:rPr lang="en-US" sz="1400" b="1" dirty="0" smtClean="0">
                <a:solidFill>
                  <a:schemeClr val="tx1"/>
                </a:solidFill>
              </a:rPr>
              <a:t>=71e9bce111e9429c" %&gt;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Elements of Master Pages 2/2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smtClean="0"/>
              <a:t>Web Part Manager</a:t>
            </a:r>
          </a:p>
          <a:p>
            <a:pPr lvl="1">
              <a:buNone/>
            </a:pPr>
            <a:r>
              <a:rPr lang="de-AT" dirty="0" smtClean="0"/>
              <a:t>Persistis state of the page instance</a:t>
            </a:r>
          </a:p>
          <a:p>
            <a:pPr lvl="1">
              <a:buNone/>
            </a:pPr>
            <a:endParaRPr lang="de-AT" dirty="0" smtClean="0"/>
          </a:p>
          <a:p>
            <a:pPr lvl="1">
              <a:buNone/>
            </a:pPr>
            <a:endParaRPr lang="de-AT" dirty="0" smtClean="0"/>
          </a:p>
          <a:p>
            <a:r>
              <a:rPr lang="de-AT" dirty="0" smtClean="0"/>
              <a:t>Content Placeholder</a:t>
            </a:r>
          </a:p>
          <a:p>
            <a:pPr>
              <a:buNone/>
            </a:pPr>
            <a:r>
              <a:rPr lang="de-AT" sz="2400" dirty="0" smtClean="0"/>
              <a:t>	Provides Content Zones for Page Layouts</a:t>
            </a:r>
          </a:p>
          <a:p>
            <a:endParaRPr lang="de-AT" dirty="0"/>
          </a:p>
        </p:txBody>
      </p:sp>
      <p:sp>
        <p:nvSpPr>
          <p:cNvPr id="6" name="Rounded Rectangle 5"/>
          <p:cNvSpPr/>
          <p:nvPr/>
        </p:nvSpPr>
        <p:spPr>
          <a:xfrm>
            <a:off x="714348" y="2714620"/>
            <a:ext cx="792961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WebPartPages:SPWebPartManager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runat</a:t>
            </a:r>
            <a:r>
              <a:rPr lang="en-US" dirty="0" smtClean="0">
                <a:solidFill>
                  <a:schemeClr val="tx1"/>
                </a:solidFill>
              </a:rPr>
              <a:t>="server"/&gt;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14348" y="4786322"/>
            <a:ext cx="792961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dirty="0" smtClean="0">
                <a:solidFill>
                  <a:schemeClr val="tx1"/>
                </a:solidFill>
              </a:rPr>
              <a:t>&lt;asp:ContentPlaceHolder id="PlaceHolderMain" runat="server" /&gt; 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Required Content Placehoder 1/3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85786" y="1943253"/>
          <a:ext cx="7715304" cy="4128954"/>
        </p:xfrm>
        <a:graphic>
          <a:graphicData uri="http://schemas.openxmlformats.org/drawingml/2006/table">
            <a:tbl>
              <a:tblPr/>
              <a:tblGrid>
                <a:gridCol w="3857652"/>
                <a:gridCol w="3857652"/>
              </a:tblGrid>
              <a:tr h="285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Name of Content Placeholder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3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PlaceHolderLeftNavBarDataSource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Data source for the left navigation menu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3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PlaceHolderLeftNavBarTop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Top of the left navigation area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PlaceHolderMain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Page’s main content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9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PlaceHolderMiniConsole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A place to show page-level commands, for example, WIKI commands such as Edit Page, History, and Incoming Links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PlaceHolderNavSpacer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The width of the left navigation area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PlaceHolderPageDescription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Description of the page contents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PlaceHolderPageImage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Page icon in the upper left area of the page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PlaceHolderPageTitle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The page &lt;Title&gt; that is shown in the browser’s title bar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PlaceHolderSearchArea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Search box area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PlaceHolderSiteName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Site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PlaceHolderTitleAreaClass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Additional styles in the page header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PlaceHolderTitleAreaSeparator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Shows shadows for the title area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Required Content Placehoder 2/3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85786" y="1943253"/>
          <a:ext cx="7715304" cy="4228691"/>
        </p:xfrm>
        <a:graphic>
          <a:graphicData uri="http://schemas.openxmlformats.org/drawingml/2006/table">
            <a:tbl>
              <a:tblPr/>
              <a:tblGrid>
                <a:gridCol w="3857652"/>
                <a:gridCol w="3857652"/>
              </a:tblGrid>
              <a:tr h="285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Name of Content Placeholder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3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PlaceHolderAdditionalPageHead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Additional content that needs to be within the &lt;head&gt; tag of the page, for example, references to script in style sheets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3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PlaceHolderBodyAreaClass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Additional body styles in the page header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PlaceHolderBodyLeftBorder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Border element for the main page body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9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PlaceHolderBodyRightMargin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Right margin of the main page body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PlaceHolderCalendarNavigator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Shows a date picker for navigating in a calendar when a calendar is visible on the page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PlaceHolderFormDigest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The “form digest” security control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PlaceHolderGlobalNavigation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The global navigation breadcrumb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PlaceHolderHorizontalNav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Top navigation menu for the page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PlaceHolderLeftActions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Bottom of the left navigation area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PlaceHolderLeftNavBar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Left navigation area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PlaceHolderLeftNavBarBorder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Border element on the left navigation bar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Required Content Placehoder 3/3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85786" y="1943253"/>
          <a:ext cx="7715304" cy="4328428"/>
        </p:xfrm>
        <a:graphic>
          <a:graphicData uri="http://schemas.openxmlformats.org/drawingml/2006/table">
            <a:tbl>
              <a:tblPr/>
              <a:tblGrid>
                <a:gridCol w="3857652"/>
                <a:gridCol w="3857652"/>
              </a:tblGrid>
              <a:tr h="285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Name of Content Placeholder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3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PlaceHolderTitleBreadcrumb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Main content breadcrumb area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3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PlaceHolderTitleInTitleArea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Page title shown immediately below the breadcrumb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PlaceHolderTitleLeftBorder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Left border of the title area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49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PlaceHolderTitleRightMargin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Right margin of the title area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PlaceHolderTopNavBar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Top navigation area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PlaceHolderUtilityContent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Extra content that needs to be at the bottom of the page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SPNavigation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Empty by default in Windows SharePoint Services.  Can be used for additional page editing controls.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WSSDesignConsole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Times New Roman"/>
                        </a:rPr>
                        <a:t>The page editing controls when the page is in Edit Page mode (after clicking Site Actions, then Edit Page)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8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AT" dirty="0" smtClean="0"/>
              <a:t>Understanding the Page Model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Implementing Master Pages</a:t>
            </a:r>
          </a:p>
          <a:p>
            <a:pPr>
              <a:lnSpc>
                <a:spcPct val="150000"/>
              </a:lnSpc>
            </a:pPr>
            <a:r>
              <a:rPr lang="de-AT" dirty="0" err="1" smtClean="0"/>
              <a:t>Implementing</a:t>
            </a:r>
            <a:r>
              <a:rPr lang="de-AT" dirty="0" smtClean="0"/>
              <a:t> Custom Style Sheets </a:t>
            </a:r>
          </a:p>
          <a:p>
            <a:pPr>
              <a:lnSpc>
                <a:spcPct val="150000"/>
              </a:lnSpc>
            </a:pPr>
            <a:r>
              <a:rPr lang="de-AT" dirty="0" err="1" smtClean="0"/>
              <a:t>Implementing</a:t>
            </a:r>
            <a:r>
              <a:rPr lang="de-AT" dirty="0" smtClean="0"/>
              <a:t> Custom </a:t>
            </a:r>
            <a:r>
              <a:rPr lang="de-AT" dirty="0" err="1" smtClean="0"/>
              <a:t>Themes</a:t>
            </a:r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Designing a Master Page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AT" sz="2400" dirty="0" smtClean="0"/>
              <a:t>Design of Master Pages is influenced by</a:t>
            </a:r>
          </a:p>
          <a:p>
            <a:r>
              <a:rPr lang="de-AT" sz="2400" dirty="0" smtClean="0"/>
              <a:t>CSS</a:t>
            </a:r>
          </a:p>
          <a:p>
            <a:r>
              <a:rPr lang="de-AT" sz="2400" dirty="0" smtClean="0"/>
              <a:t>Themes</a:t>
            </a:r>
          </a:p>
          <a:p>
            <a:r>
              <a:rPr lang="de-AT" sz="2400" dirty="0" smtClean="0"/>
              <a:t>JavaScript</a:t>
            </a:r>
            <a:endParaRPr lang="de-AT" sz="2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714752"/>
            <a:ext cx="40386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CSS and Themes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AT" sz="2400" dirty="0" smtClean="0"/>
              <a:t>Master Pages are skinned by the CORE.CSS which is located in „..\ TEMPLATE\LAYOUTS\1033\STYLES“</a:t>
            </a:r>
          </a:p>
          <a:p>
            <a:pPr>
              <a:lnSpc>
                <a:spcPct val="150000"/>
              </a:lnSpc>
            </a:pPr>
            <a:r>
              <a:rPr lang="de-AT" sz="2400" dirty="0" smtClean="0"/>
              <a:t>Custom CSS can be referenced</a:t>
            </a:r>
          </a:p>
          <a:p>
            <a:pPr>
              <a:lnSpc>
                <a:spcPct val="150000"/>
              </a:lnSpc>
            </a:pPr>
            <a:r>
              <a:rPr lang="de-AT" sz="2400" dirty="0" smtClean="0"/>
              <a:t>Themes are colletions of styles used together and have to be applied on each individual site</a:t>
            </a:r>
          </a:p>
          <a:p>
            <a:pPr>
              <a:lnSpc>
                <a:spcPct val="150000"/>
              </a:lnSpc>
            </a:pPr>
            <a:r>
              <a:rPr lang="de-AT" sz="2400" dirty="0" smtClean="0"/>
              <a:t>Themes are stored in „..\TEMPLATE\THEMES“</a:t>
            </a:r>
            <a:endParaRPr lang="de-AT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Storage of Master Pages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de-AT" sz="2400" dirty="0" smtClean="0"/>
              <a:t>To store a Master Page you can choose between</a:t>
            </a:r>
          </a:p>
          <a:p>
            <a:pPr>
              <a:lnSpc>
                <a:spcPct val="150000"/>
              </a:lnSpc>
            </a:pPr>
            <a:r>
              <a:rPr lang="de-AT" sz="2400" dirty="0" smtClean="0"/>
              <a:t>Master Page Gallery of a site which refers </a:t>
            </a:r>
            <a:r>
              <a:rPr lang="de-AT" sz="2400" dirty="0" err="1" smtClean="0"/>
              <a:t>to</a:t>
            </a:r>
            <a:r>
              <a:rPr lang="de-AT" sz="2400" dirty="0" smtClean="0"/>
              <a:t> „/_</a:t>
            </a:r>
            <a:r>
              <a:rPr lang="de-AT" sz="2400" dirty="0" err="1" smtClean="0"/>
              <a:t>Catalogs</a:t>
            </a:r>
            <a:r>
              <a:rPr lang="de-AT" sz="2400" dirty="0" smtClean="0"/>
              <a:t>/Masterpage“ in SPD</a:t>
            </a:r>
          </a:p>
          <a:p>
            <a:pPr>
              <a:lnSpc>
                <a:spcPct val="150000"/>
              </a:lnSpc>
            </a:pPr>
            <a:r>
              <a:rPr lang="de-AT" sz="2400" dirty="0" smtClean="0"/>
              <a:t>Features Folder of a specific Feature</a:t>
            </a:r>
          </a:p>
          <a:p>
            <a:pPr>
              <a:lnSpc>
                <a:spcPct val="150000"/>
              </a:lnSpc>
              <a:buNone/>
            </a:pPr>
            <a:r>
              <a:rPr lang="de-AT" sz="2400" dirty="0" smtClean="0"/>
              <a:t>Master Pages deployed as Features can be provisioned to multible sites at once</a:t>
            </a:r>
            <a:endParaRPr lang="de-AT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Implementing a minimal Master Page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Demo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 smtClean="0"/>
              <a:t>Deploying Master Pages as Feature</a:t>
            </a:r>
            <a:endParaRPr lang="en-US" sz="3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Deployment Structure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071678"/>
            <a:ext cx="349567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Feature.xml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4348" y="1714488"/>
            <a:ext cx="7929618" cy="4357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&lt;Feature  Id="5FEE8E5B-B94A-467d-9EA9-BDC0269B719E"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Title="Custom Master"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Description="Custom Master Sample"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Version="12.0.0.0"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Scope="Site"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Hidden="False"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	  </a:t>
            </a:r>
            <a:r>
              <a:rPr lang="en-US" dirty="0" err="1" smtClean="0">
                <a:solidFill>
                  <a:schemeClr val="tx1"/>
                </a:solidFill>
              </a:rPr>
              <a:t>ReceiverAssembly</a:t>
            </a:r>
            <a:r>
              <a:rPr lang="en-US" dirty="0" smtClean="0">
                <a:solidFill>
                  <a:schemeClr val="tx1"/>
                </a:solidFill>
              </a:rPr>
              <a:t>="</a:t>
            </a:r>
            <a:r>
              <a:rPr lang="en-US" dirty="0" err="1" smtClean="0">
                <a:solidFill>
                  <a:schemeClr val="tx1"/>
                </a:solidFill>
              </a:rPr>
              <a:t>SampleMasterPage</a:t>
            </a:r>
            <a:r>
              <a:rPr lang="en-US" dirty="0" smtClean="0">
                <a:solidFill>
                  <a:schemeClr val="tx1"/>
                </a:solidFill>
              </a:rPr>
              <a:t>, Version=1.0.0.0, Culture=neutral, </a:t>
            </a:r>
            <a:r>
              <a:rPr lang="en-US" dirty="0" err="1" smtClean="0">
                <a:solidFill>
                  <a:schemeClr val="tx1"/>
                </a:solidFill>
              </a:rPr>
              <a:t>PublicKeyToken</a:t>
            </a:r>
            <a:r>
              <a:rPr lang="en-US" dirty="0" smtClean="0">
                <a:solidFill>
                  <a:schemeClr val="tx1"/>
                </a:solidFill>
              </a:rPr>
              <a:t>=d89d8b53939cdc55"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</a:t>
            </a:r>
            <a:r>
              <a:rPr lang="en-US" dirty="0" err="1" smtClean="0">
                <a:solidFill>
                  <a:schemeClr val="tx1"/>
                </a:solidFill>
              </a:rPr>
              <a:t>ReceiverClass</a:t>
            </a:r>
            <a:r>
              <a:rPr lang="en-US" dirty="0" smtClean="0">
                <a:solidFill>
                  <a:schemeClr val="tx1"/>
                </a:solidFill>
              </a:rPr>
              <a:t> ="</a:t>
            </a:r>
            <a:r>
              <a:rPr lang="en-US" dirty="0" err="1" smtClean="0">
                <a:solidFill>
                  <a:schemeClr val="tx1"/>
                </a:solidFill>
              </a:rPr>
              <a:t>Integrations.CustomMasterReceiver</a:t>
            </a:r>
            <a:r>
              <a:rPr lang="en-US" dirty="0" smtClean="0">
                <a:solidFill>
                  <a:schemeClr val="tx1"/>
                </a:solidFill>
              </a:rPr>
              <a:t>"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</a:t>
            </a:r>
            <a:r>
              <a:rPr lang="en-US" dirty="0" err="1" smtClean="0">
                <a:solidFill>
                  <a:schemeClr val="tx1"/>
                </a:solidFill>
              </a:rPr>
              <a:t>DefaultResourceFile</a:t>
            </a:r>
            <a:r>
              <a:rPr lang="en-US" dirty="0" smtClean="0">
                <a:solidFill>
                  <a:schemeClr val="tx1"/>
                </a:solidFill>
              </a:rPr>
              <a:t>="core"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</a:t>
            </a:r>
            <a:r>
              <a:rPr lang="en-US" dirty="0" err="1" smtClean="0">
                <a:solidFill>
                  <a:schemeClr val="tx1"/>
                </a:solidFill>
              </a:rPr>
              <a:t>xmlns</a:t>
            </a:r>
            <a:r>
              <a:rPr lang="en-US" dirty="0" smtClean="0">
                <a:solidFill>
                  <a:schemeClr val="tx1"/>
                </a:solidFill>
              </a:rPr>
              <a:t>="http://schemas.microsoft.com/sharepoint/"&gt;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&lt;</a:t>
            </a:r>
            <a:r>
              <a:rPr lang="en-US" dirty="0" err="1" smtClean="0">
                <a:solidFill>
                  <a:schemeClr val="tx1"/>
                </a:solidFill>
              </a:rPr>
              <a:t>ElementManifests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&lt;</a:t>
            </a:r>
            <a:r>
              <a:rPr lang="en-US" dirty="0" err="1" smtClean="0">
                <a:solidFill>
                  <a:schemeClr val="tx1"/>
                </a:solidFill>
              </a:rPr>
              <a:t>ElementManifest</a:t>
            </a:r>
            <a:r>
              <a:rPr lang="en-US" dirty="0" smtClean="0">
                <a:solidFill>
                  <a:schemeClr val="tx1"/>
                </a:solidFill>
              </a:rPr>
              <a:t> Location="ProvisionedFiles.xml"/&gt;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&lt;/</a:t>
            </a:r>
            <a:r>
              <a:rPr lang="en-US" dirty="0" err="1" smtClean="0">
                <a:solidFill>
                  <a:schemeClr val="tx1"/>
                </a:solidFill>
              </a:rPr>
              <a:t>ElementManifests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&lt;/Feature&gt;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Elements.xml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42910" y="1643050"/>
            <a:ext cx="8072494" cy="4429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&lt;?xml version="1.0" encoding="utf-8"?&gt;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&lt;Elements </a:t>
            </a:r>
            <a:r>
              <a:rPr lang="en-US" sz="1600" dirty="0" err="1" smtClean="0">
                <a:solidFill>
                  <a:schemeClr val="tx1"/>
                </a:solidFill>
              </a:rPr>
              <a:t>xmlns</a:t>
            </a:r>
            <a:r>
              <a:rPr lang="en-US" sz="1600" dirty="0" smtClean="0">
                <a:solidFill>
                  <a:schemeClr val="tx1"/>
                </a:solidFill>
              </a:rPr>
              <a:t>="http://schemas.microsoft.com/sharepoint/"&gt;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&lt;Module Name="</a:t>
            </a:r>
            <a:r>
              <a:rPr lang="en-US" sz="1600" dirty="0" err="1" smtClean="0">
                <a:solidFill>
                  <a:schemeClr val="tx1"/>
                </a:solidFill>
              </a:rPr>
              <a:t>CustomMasterPages</a:t>
            </a:r>
            <a:r>
              <a:rPr lang="en-US" sz="1600" dirty="0" smtClean="0">
                <a:solidFill>
                  <a:schemeClr val="tx1"/>
                </a:solidFill>
              </a:rPr>
              <a:t>" </a:t>
            </a:r>
            <a:r>
              <a:rPr lang="en-US" sz="1600" dirty="0" err="1" smtClean="0">
                <a:solidFill>
                  <a:schemeClr val="tx1"/>
                </a:solidFill>
              </a:rPr>
              <a:t>Url</a:t>
            </a:r>
            <a:r>
              <a:rPr lang="en-US" sz="1600" dirty="0" smtClean="0">
                <a:solidFill>
                  <a:schemeClr val="tx1"/>
                </a:solidFill>
              </a:rPr>
              <a:t>="_catalogs/</a:t>
            </a:r>
            <a:r>
              <a:rPr lang="en-US" sz="1600" dirty="0" err="1" smtClean="0">
                <a:solidFill>
                  <a:schemeClr val="tx1"/>
                </a:solidFill>
              </a:rPr>
              <a:t>masterpage</a:t>
            </a:r>
            <a:r>
              <a:rPr lang="en-US" sz="1600" dirty="0" smtClean="0">
                <a:solidFill>
                  <a:schemeClr val="tx1"/>
                </a:solidFill>
              </a:rPr>
              <a:t>" 	Path="</a:t>
            </a:r>
            <a:r>
              <a:rPr lang="en-US" sz="1600" dirty="0" err="1" smtClean="0">
                <a:solidFill>
                  <a:schemeClr val="tx1"/>
                </a:solidFill>
              </a:rPr>
              <a:t>MasterPages</a:t>
            </a:r>
            <a:r>
              <a:rPr lang="en-US" sz="1600" dirty="0" smtClean="0">
                <a:solidFill>
                  <a:schemeClr val="tx1"/>
                </a:solidFill>
              </a:rPr>
              <a:t>" </a:t>
            </a:r>
            <a:r>
              <a:rPr lang="en-US" sz="1600" dirty="0" err="1" smtClean="0">
                <a:solidFill>
                  <a:schemeClr val="tx1"/>
                </a:solidFill>
              </a:rPr>
              <a:t>RootWebOnly</a:t>
            </a:r>
            <a:r>
              <a:rPr lang="en-US" sz="1600" dirty="0" smtClean="0">
                <a:solidFill>
                  <a:schemeClr val="tx1"/>
                </a:solidFill>
              </a:rPr>
              <a:t>="TRUE"&gt;	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&lt;!--the </a:t>
            </a:r>
            <a:r>
              <a:rPr lang="en-US" sz="1600" dirty="0" err="1" smtClean="0">
                <a:solidFill>
                  <a:schemeClr val="tx1"/>
                </a:solidFill>
              </a:rPr>
              <a:t>MasterPage</a:t>
            </a:r>
            <a:r>
              <a:rPr lang="en-US" sz="1600" dirty="0" smtClean="0">
                <a:solidFill>
                  <a:schemeClr val="tx1"/>
                </a:solidFill>
              </a:rPr>
              <a:t> file that you have to put in the 	</a:t>
            </a:r>
            <a:r>
              <a:rPr lang="en-US" sz="1600" dirty="0" err="1" smtClean="0">
                <a:solidFill>
                  <a:schemeClr val="tx1"/>
                </a:solidFill>
              </a:rPr>
              <a:t>CustomMasterPage</a:t>
            </a:r>
            <a:r>
              <a:rPr lang="en-US" sz="1600" dirty="0" smtClean="0">
                <a:solidFill>
                  <a:schemeClr val="tx1"/>
                </a:solidFill>
              </a:rPr>
              <a:t>/</a:t>
            </a:r>
            <a:r>
              <a:rPr lang="en-US" sz="1600" dirty="0" err="1" smtClean="0">
                <a:solidFill>
                  <a:schemeClr val="tx1"/>
                </a:solidFill>
              </a:rPr>
              <a:t>MasterPages</a:t>
            </a:r>
            <a:r>
              <a:rPr lang="en-US" sz="1600" dirty="0" smtClean="0">
                <a:solidFill>
                  <a:schemeClr val="tx1"/>
                </a:solidFill>
              </a:rPr>
              <a:t> folder--&gt; 	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	&lt;File </a:t>
            </a:r>
            <a:r>
              <a:rPr lang="en-US" sz="1600" dirty="0" err="1" smtClean="0">
                <a:solidFill>
                  <a:schemeClr val="tx1"/>
                </a:solidFill>
              </a:rPr>
              <a:t>Url</a:t>
            </a:r>
            <a:r>
              <a:rPr lang="en-US" sz="1600" dirty="0" smtClean="0">
                <a:solidFill>
                  <a:schemeClr val="tx1"/>
                </a:solidFill>
              </a:rPr>
              <a:t>="</a:t>
            </a:r>
            <a:r>
              <a:rPr lang="en-US" sz="1600" dirty="0" err="1" smtClean="0">
                <a:solidFill>
                  <a:schemeClr val="tx1"/>
                </a:solidFill>
              </a:rPr>
              <a:t>reverse_green.master</a:t>
            </a:r>
            <a:r>
              <a:rPr lang="en-US" sz="1600" dirty="0" smtClean="0">
                <a:solidFill>
                  <a:schemeClr val="tx1"/>
                </a:solidFill>
              </a:rPr>
              <a:t>" Type="</a:t>
            </a:r>
            <a:r>
              <a:rPr lang="en-US" sz="1600" dirty="0" err="1" smtClean="0">
                <a:solidFill>
                  <a:schemeClr val="tx1"/>
                </a:solidFill>
              </a:rPr>
              <a:t>GhostableInLibrary</a:t>
            </a:r>
            <a:r>
              <a:rPr lang="en-US" sz="1600" dirty="0" smtClean="0">
                <a:solidFill>
                  <a:schemeClr val="tx1"/>
                </a:solidFill>
              </a:rPr>
              <a:t>"&gt;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		&lt;Property Name="</a:t>
            </a:r>
            <a:r>
              <a:rPr lang="en-US" sz="1600" dirty="0" err="1" smtClean="0">
                <a:solidFill>
                  <a:schemeClr val="tx1"/>
                </a:solidFill>
              </a:rPr>
              <a:t>ContentType</a:t>
            </a:r>
            <a:r>
              <a:rPr lang="en-US" sz="1600" dirty="0" smtClean="0">
                <a:solidFill>
                  <a:schemeClr val="tx1"/>
                </a:solidFill>
              </a:rPr>
              <a:t>" Value="Reverse 				Master" /&gt;			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 &lt;!--</a:t>
            </a:r>
            <a:r>
              <a:rPr lang="en-US" sz="1600" dirty="0" err="1" smtClean="0">
                <a:solidFill>
                  <a:schemeClr val="tx1"/>
                </a:solidFill>
              </a:rPr>
              <a:t>MasterPage</a:t>
            </a:r>
            <a:r>
              <a:rPr lang="en-US" sz="1600" dirty="0" smtClean="0">
                <a:solidFill>
                  <a:schemeClr val="tx1"/>
                </a:solidFill>
              </a:rPr>
              <a:t> Description--&gt; 	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		&lt;Property Name="</a:t>
            </a:r>
            <a:r>
              <a:rPr lang="en-US" sz="1600" dirty="0" err="1" smtClean="0">
                <a:solidFill>
                  <a:schemeClr val="tx1"/>
                </a:solidFill>
              </a:rPr>
              <a:t>MasterPageDescription</a:t>
            </a:r>
            <a:r>
              <a:rPr lang="en-US" sz="1600" dirty="0" smtClean="0">
                <a:solidFill>
                  <a:schemeClr val="tx1"/>
                </a:solidFill>
              </a:rPr>
              <a:t>" 				Value="Reverse Sample Master" /&gt;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	&lt;/File&gt;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&lt;/Module&gt;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Elements.xml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42910" y="1643050"/>
            <a:ext cx="8072494" cy="4429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	&lt;!-- The place where we can add the registry info of the images used in the </a:t>
            </a:r>
            <a:r>
              <a:rPr lang="en-US" sz="1200" dirty="0" err="1" smtClean="0">
                <a:solidFill>
                  <a:schemeClr val="tx1"/>
                </a:solidFill>
              </a:rPr>
              <a:t>MasterPage</a:t>
            </a:r>
            <a:r>
              <a:rPr lang="en-US" sz="1200" dirty="0" smtClean="0">
                <a:solidFill>
                  <a:schemeClr val="tx1"/>
                </a:solidFill>
              </a:rPr>
              <a:t>--&gt;	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&lt;Module Name="Images" </a:t>
            </a:r>
            <a:r>
              <a:rPr lang="en-US" sz="1200" dirty="0" err="1" smtClean="0">
                <a:solidFill>
                  <a:schemeClr val="tx1"/>
                </a:solidFill>
              </a:rPr>
              <a:t>Url</a:t>
            </a:r>
            <a:r>
              <a:rPr lang="en-US" sz="1200" dirty="0" smtClean="0">
                <a:solidFill>
                  <a:schemeClr val="tx1"/>
                </a:solidFill>
              </a:rPr>
              <a:t>="Style Library/Images" Path="Images" </a:t>
            </a:r>
            <a:r>
              <a:rPr lang="en-US" sz="1200" dirty="0" err="1" smtClean="0">
                <a:solidFill>
                  <a:schemeClr val="tx1"/>
                </a:solidFill>
              </a:rPr>
              <a:t>RootWebOnly</a:t>
            </a:r>
            <a:r>
              <a:rPr lang="en-US" sz="1200" dirty="0" smtClean="0">
                <a:solidFill>
                  <a:schemeClr val="tx1"/>
                </a:solidFill>
              </a:rPr>
              <a:t>="TRUE"&gt;	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 	&lt;File </a:t>
            </a:r>
            <a:r>
              <a:rPr lang="en-US" sz="1200" dirty="0" err="1" smtClean="0">
                <a:solidFill>
                  <a:schemeClr val="tx1"/>
                </a:solidFill>
              </a:rPr>
              <a:t>Url</a:t>
            </a:r>
            <a:r>
              <a:rPr lang="en-US" sz="1200" dirty="0" smtClean="0">
                <a:solidFill>
                  <a:schemeClr val="tx1"/>
                </a:solidFill>
              </a:rPr>
              <a:t>="lay3_green_companylogo.gif" Name="lay3_green_companylogo.gif" 			Type="</a:t>
            </a:r>
            <a:r>
              <a:rPr lang="en-US" sz="1200" dirty="0" err="1" smtClean="0">
                <a:solidFill>
                  <a:schemeClr val="tx1"/>
                </a:solidFill>
              </a:rPr>
              <a:t>GhostableInLibrary</a:t>
            </a:r>
            <a:r>
              <a:rPr lang="en-US" sz="1200" dirty="0" smtClean="0">
                <a:solidFill>
                  <a:schemeClr val="tx1"/>
                </a:solidFill>
              </a:rPr>
              <a:t>"/&gt;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	&lt;File </a:t>
            </a:r>
            <a:r>
              <a:rPr lang="en-US" sz="1200" dirty="0" err="1" smtClean="0">
                <a:solidFill>
                  <a:schemeClr val="tx1"/>
                </a:solidFill>
              </a:rPr>
              <a:t>Url</a:t>
            </a:r>
            <a:r>
              <a:rPr lang="en-US" sz="1200" dirty="0" smtClean="0">
                <a:solidFill>
                  <a:schemeClr val="tx1"/>
                </a:solidFill>
              </a:rPr>
              <a:t>="questionMark.gif" Name="questionMark.gif" Type="</a:t>
            </a:r>
            <a:r>
              <a:rPr lang="en-US" sz="1200" dirty="0" err="1" smtClean="0">
                <a:solidFill>
                  <a:schemeClr val="tx1"/>
                </a:solidFill>
              </a:rPr>
              <a:t>GhostableInLibrary</a:t>
            </a:r>
            <a:r>
              <a:rPr lang="en-US" sz="1200" dirty="0" smtClean="0">
                <a:solidFill>
                  <a:schemeClr val="tx1"/>
                </a:solidFill>
              </a:rPr>
              <a:t>"/&gt;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	&lt;File </a:t>
            </a:r>
            <a:r>
              <a:rPr lang="en-US" sz="1200" dirty="0" err="1" smtClean="0">
                <a:solidFill>
                  <a:schemeClr val="tx1"/>
                </a:solidFill>
              </a:rPr>
              <a:t>Url</a:t>
            </a:r>
            <a:r>
              <a:rPr lang="en-US" sz="1200" dirty="0" smtClean="0">
                <a:solidFill>
                  <a:schemeClr val="tx1"/>
                </a:solidFill>
              </a:rPr>
              <a:t>="stock_photo.gif" Name="stock_photo.gif" Type="</a:t>
            </a:r>
            <a:r>
              <a:rPr lang="en-US" sz="1200" dirty="0" err="1" smtClean="0">
                <a:solidFill>
                  <a:schemeClr val="tx1"/>
                </a:solidFill>
              </a:rPr>
              <a:t>GhostableInLibrary</a:t>
            </a:r>
            <a:r>
              <a:rPr lang="en-US" sz="1200" dirty="0" smtClean="0">
                <a:solidFill>
                  <a:schemeClr val="tx1"/>
                </a:solidFill>
              </a:rPr>
              <a:t>"/&gt;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	&lt;/Module&gt;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&lt;!-- Styles, the name of the </a:t>
            </a:r>
            <a:r>
              <a:rPr lang="en-US" sz="1200" dirty="0" err="1" smtClean="0">
                <a:solidFill>
                  <a:schemeClr val="tx1"/>
                </a:solidFill>
              </a:rPr>
              <a:t>css</a:t>
            </a:r>
            <a:r>
              <a:rPr lang="en-US" sz="1200" dirty="0" smtClean="0">
                <a:solidFill>
                  <a:schemeClr val="tx1"/>
                </a:solidFill>
              </a:rPr>
              <a:t> file located in the </a:t>
            </a:r>
            <a:r>
              <a:rPr lang="en-US" sz="1200" dirty="0" err="1" smtClean="0">
                <a:solidFill>
                  <a:schemeClr val="tx1"/>
                </a:solidFill>
              </a:rPr>
              <a:t>CustomMasterPage</a:t>
            </a:r>
            <a:r>
              <a:rPr lang="en-US" sz="1200" dirty="0" smtClean="0">
                <a:solidFill>
                  <a:schemeClr val="tx1"/>
                </a:solidFill>
              </a:rPr>
              <a:t>\styles folder--&gt;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&lt;Module Name="Styles" </a:t>
            </a:r>
            <a:r>
              <a:rPr lang="en-US" sz="1200" dirty="0" err="1" smtClean="0">
                <a:solidFill>
                  <a:schemeClr val="tx1"/>
                </a:solidFill>
              </a:rPr>
              <a:t>Url</a:t>
            </a:r>
            <a:r>
              <a:rPr lang="en-US" sz="1200" dirty="0" smtClean="0">
                <a:solidFill>
                  <a:schemeClr val="tx1"/>
                </a:solidFill>
              </a:rPr>
              <a:t>="Style Library" Path="Styles" </a:t>
            </a:r>
            <a:r>
              <a:rPr lang="en-US" sz="1200" dirty="0" err="1" smtClean="0">
                <a:solidFill>
                  <a:schemeClr val="tx1"/>
                </a:solidFill>
              </a:rPr>
              <a:t>RootWebOnly</a:t>
            </a:r>
            <a:r>
              <a:rPr lang="en-US" sz="1200" dirty="0" smtClean="0">
                <a:solidFill>
                  <a:schemeClr val="tx1"/>
                </a:solidFill>
              </a:rPr>
              <a:t>="TRUE"&gt;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	&lt;File </a:t>
            </a:r>
            <a:r>
              <a:rPr lang="en-US" sz="1200" dirty="0" err="1" smtClean="0">
                <a:solidFill>
                  <a:schemeClr val="tx1"/>
                </a:solidFill>
              </a:rPr>
              <a:t>Url</a:t>
            </a:r>
            <a:r>
              <a:rPr lang="en-US" sz="1200" dirty="0" smtClean="0">
                <a:solidFill>
                  <a:schemeClr val="tx1"/>
                </a:solidFill>
              </a:rPr>
              <a:t>="color_layout3_green.css" Type="</a:t>
            </a:r>
            <a:r>
              <a:rPr lang="en-US" sz="1200" dirty="0" err="1" smtClean="0">
                <a:solidFill>
                  <a:schemeClr val="tx1"/>
                </a:solidFill>
              </a:rPr>
              <a:t>GhostableInLibrary</a:t>
            </a:r>
            <a:r>
              <a:rPr lang="en-US" sz="1200" dirty="0" smtClean="0">
                <a:solidFill>
                  <a:schemeClr val="tx1"/>
                </a:solidFill>
              </a:rPr>
              <a:t>" /&gt;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	&lt;File </a:t>
            </a:r>
            <a:r>
              <a:rPr lang="en-US" sz="1200" dirty="0" err="1" smtClean="0">
                <a:solidFill>
                  <a:schemeClr val="tx1"/>
                </a:solidFill>
              </a:rPr>
              <a:t>Url</a:t>
            </a:r>
            <a:r>
              <a:rPr lang="en-US" sz="1200" dirty="0" smtClean="0">
                <a:solidFill>
                  <a:schemeClr val="tx1"/>
                </a:solidFill>
              </a:rPr>
              <a:t>="template_layout3.css" Type="</a:t>
            </a:r>
            <a:r>
              <a:rPr lang="en-US" sz="1200" dirty="0" err="1" smtClean="0">
                <a:solidFill>
                  <a:schemeClr val="tx1"/>
                </a:solidFill>
              </a:rPr>
              <a:t>GhostableInLibrary</a:t>
            </a:r>
            <a:r>
              <a:rPr lang="en-US" sz="1200" dirty="0" smtClean="0">
                <a:solidFill>
                  <a:schemeClr val="tx1"/>
                </a:solidFill>
              </a:rPr>
              <a:t>" /&gt;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		&lt;File </a:t>
            </a:r>
            <a:r>
              <a:rPr lang="en-US" sz="1200" dirty="0" err="1" smtClean="0">
                <a:solidFill>
                  <a:schemeClr val="tx1"/>
                </a:solidFill>
              </a:rPr>
              <a:t>Url</a:t>
            </a:r>
            <a:r>
              <a:rPr lang="en-US" sz="1200" dirty="0" smtClean="0">
                <a:solidFill>
                  <a:schemeClr val="tx1"/>
                </a:solidFill>
              </a:rPr>
              <a:t>="HideNav.css" Type="</a:t>
            </a:r>
            <a:r>
              <a:rPr lang="en-US" sz="1200" dirty="0" err="1" smtClean="0">
                <a:solidFill>
                  <a:schemeClr val="tx1"/>
                </a:solidFill>
              </a:rPr>
              <a:t>GhostableInLibrary</a:t>
            </a:r>
            <a:r>
              <a:rPr lang="en-US" sz="1200" dirty="0" smtClean="0">
                <a:solidFill>
                  <a:schemeClr val="tx1"/>
                </a:solidFill>
              </a:rPr>
              <a:t>" /&gt;</a:t>
            </a:r>
          </a:p>
          <a:p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	&lt;/Module&gt;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&lt;/Elements&gt;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Activating Custom Master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2910" y="1714488"/>
            <a:ext cx="8072494" cy="4357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using </a:t>
            </a:r>
            <a:r>
              <a:rPr lang="en-US" sz="1100" dirty="0" err="1" smtClean="0">
                <a:solidFill>
                  <a:schemeClr val="tx1"/>
                </a:solidFill>
              </a:rPr>
              <a:t>Microsoft.SharePoint</a:t>
            </a:r>
            <a:r>
              <a:rPr lang="en-US" sz="1100" dirty="0" smtClean="0">
                <a:solidFill>
                  <a:schemeClr val="tx1"/>
                </a:solidFill>
              </a:rPr>
              <a:t>;</a:t>
            </a:r>
          </a:p>
          <a:p>
            <a:endParaRPr lang="en-US" sz="1100" dirty="0" smtClean="0">
              <a:solidFill>
                <a:schemeClr val="tx1"/>
              </a:solidFill>
            </a:endParaRPr>
          </a:p>
          <a:p>
            <a:r>
              <a:rPr lang="en-US" sz="1100" dirty="0" smtClean="0">
                <a:solidFill>
                  <a:schemeClr val="tx1"/>
                </a:solidFill>
              </a:rPr>
              <a:t>namespace Integrations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  public class </a:t>
            </a:r>
            <a:r>
              <a:rPr lang="en-US" sz="1100" dirty="0" err="1" smtClean="0">
                <a:solidFill>
                  <a:schemeClr val="tx1"/>
                </a:solidFill>
              </a:rPr>
              <a:t>CustomMasterReceiver</a:t>
            </a:r>
            <a:r>
              <a:rPr lang="en-US" sz="1100" dirty="0" smtClean="0">
                <a:solidFill>
                  <a:schemeClr val="tx1"/>
                </a:solidFill>
              </a:rPr>
              <a:t> : </a:t>
            </a:r>
            <a:r>
              <a:rPr lang="en-US" sz="1100" dirty="0" err="1" smtClean="0">
                <a:solidFill>
                  <a:schemeClr val="tx1"/>
                </a:solidFill>
              </a:rPr>
              <a:t>SPFeatureReceiver</a:t>
            </a:r>
            <a:endParaRPr lang="en-US" sz="1100" dirty="0" smtClean="0">
              <a:solidFill>
                <a:schemeClr val="tx1"/>
              </a:solidFill>
            </a:endParaRPr>
          </a:p>
          <a:p>
            <a:r>
              <a:rPr lang="en-US" sz="1100" dirty="0" smtClean="0">
                <a:solidFill>
                  <a:schemeClr val="tx1"/>
                </a:solidFill>
              </a:rPr>
              <a:t>    {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      public override void </a:t>
            </a:r>
            <a:r>
              <a:rPr lang="en-US" sz="1100" dirty="0" err="1" smtClean="0">
                <a:solidFill>
                  <a:schemeClr val="tx1"/>
                </a:solidFill>
              </a:rPr>
              <a:t>FeatureActivated</a:t>
            </a:r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SPFeatureReceiverProperties</a:t>
            </a:r>
            <a:r>
              <a:rPr lang="en-US" sz="1100" dirty="0" smtClean="0">
                <a:solidFill>
                  <a:schemeClr val="tx1"/>
                </a:solidFill>
              </a:rPr>
              <a:t> properties)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      {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          </a:t>
            </a:r>
            <a:r>
              <a:rPr lang="en-US" sz="1100" dirty="0" err="1" smtClean="0">
                <a:solidFill>
                  <a:schemeClr val="tx1"/>
                </a:solidFill>
              </a:rPr>
              <a:t>SPWeb</a:t>
            </a:r>
            <a:r>
              <a:rPr lang="en-US" sz="1100" dirty="0" smtClean="0">
                <a:solidFill>
                  <a:schemeClr val="tx1"/>
                </a:solidFill>
              </a:rPr>
              <a:t> web = ((</a:t>
            </a:r>
            <a:r>
              <a:rPr lang="en-US" sz="1100" dirty="0" err="1" smtClean="0">
                <a:solidFill>
                  <a:schemeClr val="tx1"/>
                </a:solidFill>
              </a:rPr>
              <a:t>SPSite</a:t>
            </a:r>
            <a:r>
              <a:rPr lang="en-US" sz="1100" dirty="0" smtClean="0">
                <a:solidFill>
                  <a:schemeClr val="tx1"/>
                </a:solidFill>
              </a:rPr>
              <a:t>) </a:t>
            </a:r>
            <a:r>
              <a:rPr lang="en-US" sz="1100" dirty="0" err="1" smtClean="0">
                <a:solidFill>
                  <a:schemeClr val="tx1"/>
                </a:solidFill>
              </a:rPr>
              <a:t>properties.Feature.Parent</a:t>
            </a:r>
            <a:r>
              <a:rPr lang="en-US" sz="1100" dirty="0" smtClean="0">
                <a:solidFill>
                  <a:schemeClr val="tx1"/>
                </a:solidFill>
              </a:rPr>
              <a:t>).</a:t>
            </a:r>
            <a:r>
              <a:rPr lang="en-US" sz="1100" dirty="0" err="1" smtClean="0">
                <a:solidFill>
                  <a:schemeClr val="tx1"/>
                </a:solidFill>
              </a:rPr>
              <a:t>RootWeb</a:t>
            </a:r>
            <a:r>
              <a:rPr lang="en-US" sz="11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          </a:t>
            </a:r>
            <a:r>
              <a:rPr lang="en-US" sz="1100" dirty="0" err="1" smtClean="0">
                <a:solidFill>
                  <a:schemeClr val="tx1"/>
                </a:solidFill>
              </a:rPr>
              <a:t>web.MasterUrl</a:t>
            </a:r>
            <a:r>
              <a:rPr lang="en-US" sz="1100" dirty="0" smtClean="0">
                <a:solidFill>
                  <a:schemeClr val="tx1"/>
                </a:solidFill>
              </a:rPr>
              <a:t> = "/_catalogs/</a:t>
            </a:r>
            <a:r>
              <a:rPr lang="en-US" sz="1100" dirty="0" err="1" smtClean="0">
                <a:solidFill>
                  <a:schemeClr val="tx1"/>
                </a:solidFill>
              </a:rPr>
              <a:t>masterpage</a:t>
            </a:r>
            <a:r>
              <a:rPr lang="en-US" sz="1100" dirty="0" smtClean="0">
                <a:solidFill>
                  <a:schemeClr val="tx1"/>
                </a:solidFill>
              </a:rPr>
              <a:t>/</a:t>
            </a:r>
            <a:r>
              <a:rPr lang="en-US" sz="1100" dirty="0" err="1" smtClean="0">
                <a:solidFill>
                  <a:schemeClr val="tx1"/>
                </a:solidFill>
              </a:rPr>
              <a:t>default.master</a:t>
            </a:r>
            <a:r>
              <a:rPr lang="en-US" sz="1100" dirty="0" smtClean="0">
                <a:solidFill>
                  <a:schemeClr val="tx1"/>
                </a:solidFill>
              </a:rPr>
              <a:t>";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          </a:t>
            </a:r>
            <a:r>
              <a:rPr lang="en-US" sz="1100" dirty="0" err="1" smtClean="0">
                <a:solidFill>
                  <a:schemeClr val="tx1"/>
                </a:solidFill>
              </a:rPr>
              <a:t>web.CustomMasterUrl</a:t>
            </a:r>
            <a:r>
              <a:rPr lang="en-US" sz="1100" dirty="0" smtClean="0">
                <a:solidFill>
                  <a:schemeClr val="tx1"/>
                </a:solidFill>
              </a:rPr>
              <a:t> = "/_catalogs/</a:t>
            </a:r>
            <a:r>
              <a:rPr lang="en-US" sz="1100" dirty="0" err="1" smtClean="0">
                <a:solidFill>
                  <a:schemeClr val="tx1"/>
                </a:solidFill>
              </a:rPr>
              <a:t>masterpage</a:t>
            </a:r>
            <a:r>
              <a:rPr lang="en-US" sz="1100" dirty="0" smtClean="0">
                <a:solidFill>
                  <a:schemeClr val="tx1"/>
                </a:solidFill>
              </a:rPr>
              <a:t>/</a:t>
            </a:r>
            <a:r>
              <a:rPr lang="en-US" sz="1100" dirty="0" err="1" smtClean="0">
                <a:solidFill>
                  <a:schemeClr val="tx1"/>
                </a:solidFill>
              </a:rPr>
              <a:t>reverse_green.master</a:t>
            </a:r>
            <a:r>
              <a:rPr lang="en-US" sz="1100" dirty="0" smtClean="0">
                <a:solidFill>
                  <a:schemeClr val="tx1"/>
                </a:solidFill>
              </a:rPr>
              <a:t>";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          </a:t>
            </a:r>
            <a:r>
              <a:rPr lang="en-US" sz="1100" dirty="0" err="1" smtClean="0">
                <a:solidFill>
                  <a:schemeClr val="tx1"/>
                </a:solidFill>
              </a:rPr>
              <a:t>web.Update</a:t>
            </a:r>
            <a:r>
              <a:rPr lang="en-US" sz="11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      }</a:t>
            </a:r>
          </a:p>
          <a:p>
            <a:endParaRPr lang="en-US" sz="1100" dirty="0" smtClean="0">
              <a:solidFill>
                <a:schemeClr val="tx1"/>
              </a:solidFill>
            </a:endParaRPr>
          </a:p>
          <a:p>
            <a:r>
              <a:rPr lang="en-US" sz="1100" dirty="0" smtClean="0">
                <a:solidFill>
                  <a:schemeClr val="tx1"/>
                </a:solidFill>
              </a:rPr>
              <a:t>        public override void </a:t>
            </a:r>
            <a:r>
              <a:rPr lang="en-US" sz="1100" dirty="0" err="1" smtClean="0">
                <a:solidFill>
                  <a:schemeClr val="tx1"/>
                </a:solidFill>
              </a:rPr>
              <a:t>FeatureDeactivating</a:t>
            </a:r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SPFeatureReceiverProperties</a:t>
            </a:r>
            <a:r>
              <a:rPr lang="en-US" sz="1100" dirty="0" smtClean="0">
                <a:solidFill>
                  <a:schemeClr val="tx1"/>
                </a:solidFill>
              </a:rPr>
              <a:t> properties)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      {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          </a:t>
            </a:r>
            <a:r>
              <a:rPr lang="en-US" sz="1100" dirty="0" err="1" smtClean="0">
                <a:solidFill>
                  <a:schemeClr val="tx1"/>
                </a:solidFill>
              </a:rPr>
              <a:t>SPWeb</a:t>
            </a:r>
            <a:r>
              <a:rPr lang="en-US" sz="1100" dirty="0" smtClean="0">
                <a:solidFill>
                  <a:schemeClr val="tx1"/>
                </a:solidFill>
              </a:rPr>
              <a:t> web = ((</a:t>
            </a:r>
            <a:r>
              <a:rPr lang="en-US" sz="1100" dirty="0" err="1" smtClean="0">
                <a:solidFill>
                  <a:schemeClr val="tx1"/>
                </a:solidFill>
              </a:rPr>
              <a:t>SPSite</a:t>
            </a:r>
            <a:r>
              <a:rPr lang="en-US" sz="1100" dirty="0" smtClean="0">
                <a:solidFill>
                  <a:schemeClr val="tx1"/>
                </a:solidFill>
              </a:rPr>
              <a:t>) </a:t>
            </a:r>
            <a:r>
              <a:rPr lang="en-US" sz="1100" dirty="0" err="1" smtClean="0">
                <a:solidFill>
                  <a:schemeClr val="tx1"/>
                </a:solidFill>
              </a:rPr>
              <a:t>properties.Feature.Parent</a:t>
            </a:r>
            <a:r>
              <a:rPr lang="en-US" sz="1100" dirty="0" smtClean="0">
                <a:solidFill>
                  <a:schemeClr val="tx1"/>
                </a:solidFill>
              </a:rPr>
              <a:t>).</a:t>
            </a:r>
            <a:r>
              <a:rPr lang="en-US" sz="1100" dirty="0" err="1" smtClean="0">
                <a:solidFill>
                  <a:schemeClr val="tx1"/>
                </a:solidFill>
              </a:rPr>
              <a:t>RootWeb</a:t>
            </a:r>
            <a:r>
              <a:rPr lang="en-US" sz="11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          </a:t>
            </a:r>
            <a:r>
              <a:rPr lang="en-US" sz="1100" dirty="0" err="1" smtClean="0">
                <a:solidFill>
                  <a:schemeClr val="tx1"/>
                </a:solidFill>
              </a:rPr>
              <a:t>web.MasterUrl</a:t>
            </a:r>
            <a:r>
              <a:rPr lang="en-US" sz="1100" dirty="0" smtClean="0">
                <a:solidFill>
                  <a:schemeClr val="tx1"/>
                </a:solidFill>
              </a:rPr>
              <a:t> = "/_catalogs/</a:t>
            </a:r>
            <a:r>
              <a:rPr lang="en-US" sz="1100" dirty="0" err="1" smtClean="0">
                <a:solidFill>
                  <a:schemeClr val="tx1"/>
                </a:solidFill>
              </a:rPr>
              <a:t>masterpage</a:t>
            </a:r>
            <a:r>
              <a:rPr lang="en-US" sz="1100" dirty="0" smtClean="0">
                <a:solidFill>
                  <a:schemeClr val="tx1"/>
                </a:solidFill>
              </a:rPr>
              <a:t>/</a:t>
            </a:r>
            <a:r>
              <a:rPr lang="en-US" sz="1100" dirty="0" err="1" smtClean="0">
                <a:solidFill>
                  <a:schemeClr val="tx1"/>
                </a:solidFill>
              </a:rPr>
              <a:t>default.master</a:t>
            </a:r>
            <a:r>
              <a:rPr lang="en-US" sz="1100" dirty="0" smtClean="0">
                <a:solidFill>
                  <a:schemeClr val="tx1"/>
                </a:solidFill>
              </a:rPr>
              <a:t>";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          </a:t>
            </a:r>
            <a:r>
              <a:rPr lang="en-US" sz="1100" dirty="0" err="1" smtClean="0">
                <a:solidFill>
                  <a:schemeClr val="tx1"/>
                </a:solidFill>
              </a:rPr>
              <a:t>web.CustomMasterUrl</a:t>
            </a:r>
            <a:r>
              <a:rPr lang="en-US" sz="1100" dirty="0" smtClean="0">
                <a:solidFill>
                  <a:schemeClr val="tx1"/>
                </a:solidFill>
              </a:rPr>
              <a:t> = "/_catalogs/</a:t>
            </a:r>
            <a:r>
              <a:rPr lang="en-US" sz="1100" dirty="0" err="1" smtClean="0">
                <a:solidFill>
                  <a:schemeClr val="tx1"/>
                </a:solidFill>
              </a:rPr>
              <a:t>masterpage</a:t>
            </a:r>
            <a:r>
              <a:rPr lang="en-US" sz="1100" dirty="0" smtClean="0">
                <a:solidFill>
                  <a:schemeClr val="tx1"/>
                </a:solidFill>
              </a:rPr>
              <a:t>/</a:t>
            </a:r>
            <a:r>
              <a:rPr lang="en-US" sz="1100" dirty="0" err="1" smtClean="0">
                <a:solidFill>
                  <a:schemeClr val="tx1"/>
                </a:solidFill>
              </a:rPr>
              <a:t>default.master</a:t>
            </a:r>
            <a:r>
              <a:rPr lang="en-US" sz="1100" dirty="0" smtClean="0">
                <a:solidFill>
                  <a:schemeClr val="tx1"/>
                </a:solidFill>
              </a:rPr>
              <a:t>";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          </a:t>
            </a:r>
            <a:r>
              <a:rPr lang="en-US" sz="1100" dirty="0" err="1" smtClean="0">
                <a:solidFill>
                  <a:schemeClr val="tx1"/>
                </a:solidFill>
              </a:rPr>
              <a:t>web.AlternateCssUrl</a:t>
            </a:r>
            <a:r>
              <a:rPr lang="en-US" sz="1100" dirty="0" smtClean="0">
                <a:solidFill>
                  <a:schemeClr val="tx1"/>
                </a:solidFill>
              </a:rPr>
              <a:t> = </a:t>
            </a:r>
            <a:r>
              <a:rPr lang="en-US" sz="1100" dirty="0" err="1" smtClean="0">
                <a:solidFill>
                  <a:schemeClr val="tx1"/>
                </a:solidFill>
              </a:rPr>
              <a:t>string.Empty</a:t>
            </a:r>
            <a:r>
              <a:rPr lang="en-US" sz="11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          </a:t>
            </a:r>
            <a:r>
              <a:rPr lang="en-US" sz="1100" dirty="0" err="1" smtClean="0">
                <a:solidFill>
                  <a:schemeClr val="tx1"/>
                </a:solidFill>
              </a:rPr>
              <a:t>web.Update</a:t>
            </a:r>
            <a:r>
              <a:rPr lang="en-US" sz="11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      }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}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000" dirty="0" smtClean="0"/>
              <a:t>Understanding the Page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Deploying a Master Page as a Feature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Demo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Style Sheets &amp; Themes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Core.CSS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de-AT" sz="3200" dirty="0" smtClean="0"/>
              <a:t>SharePoints main CSS, Core.CSS is located in ..\TEMPLATE\LAYOUTS\1033\STYLES</a:t>
            </a:r>
          </a:p>
          <a:p>
            <a:pPr>
              <a:lnSpc>
                <a:spcPct val="150000"/>
              </a:lnSpc>
            </a:pPr>
            <a:r>
              <a:rPr lang="de-AT" sz="3200" dirty="0" smtClean="0"/>
              <a:t>All other styles inherit from Core.CSS</a:t>
            </a:r>
          </a:p>
          <a:p>
            <a:pPr>
              <a:lnSpc>
                <a:spcPct val="150000"/>
              </a:lnSpc>
            </a:pPr>
            <a:r>
              <a:rPr lang="de-AT" sz="3200" dirty="0" smtClean="0"/>
              <a:t>Classes of Core.CSS are documented in http://www.heathersolomon.com/content/</a:t>
            </a:r>
            <a:br>
              <a:rPr lang="de-AT" sz="3200" dirty="0" smtClean="0"/>
            </a:br>
            <a:r>
              <a:rPr lang="de-AT" sz="3200" dirty="0" smtClean="0"/>
              <a:t>sp07cssreference.htm</a:t>
            </a:r>
            <a:endParaRPr lang="de-AT" sz="32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Custom CSS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AT" sz="2400" dirty="0" smtClean="0"/>
              <a:t>Custom CSS are registered in the Master-Page using</a:t>
            </a:r>
          </a:p>
          <a:p>
            <a:pPr>
              <a:buNone/>
            </a:pPr>
            <a:endParaRPr lang="de-AT" sz="2400" dirty="0" smtClean="0"/>
          </a:p>
          <a:p>
            <a:pPr>
              <a:buNone/>
            </a:pPr>
            <a:endParaRPr lang="de-AT" sz="2400" dirty="0" smtClean="0"/>
          </a:p>
          <a:p>
            <a:pPr>
              <a:buNone/>
            </a:pPr>
            <a:endParaRPr lang="de-AT" sz="2400" dirty="0" smtClean="0"/>
          </a:p>
          <a:p>
            <a:pPr>
              <a:buNone/>
            </a:pPr>
            <a:r>
              <a:rPr lang="de-AT" sz="2400" dirty="0" smtClean="0"/>
              <a:t>or using SiteSettings – Master Page </a:t>
            </a:r>
            <a:endParaRPr lang="en-US" sz="2400" dirty="0" smtClean="0"/>
          </a:p>
          <a:p>
            <a:pPr>
              <a:buNone/>
            </a:pPr>
            <a:endParaRPr lang="de-AT" dirty="0"/>
          </a:p>
        </p:txBody>
      </p:sp>
      <p:sp>
        <p:nvSpPr>
          <p:cNvPr id="6" name="Rounded Rectangle 5"/>
          <p:cNvSpPr/>
          <p:nvPr/>
        </p:nvSpPr>
        <p:spPr>
          <a:xfrm>
            <a:off x="714348" y="2143116"/>
            <a:ext cx="8001056" cy="121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SharePoint:CssRegistration</a:t>
            </a:r>
            <a:r>
              <a:rPr lang="en-US" dirty="0" smtClean="0">
                <a:solidFill>
                  <a:schemeClr val="tx1"/>
                </a:solidFill>
              </a:rPr>
              <a:t> name=”&lt;% $</a:t>
            </a:r>
            <a:r>
              <a:rPr lang="en-US" dirty="0" err="1" smtClean="0">
                <a:solidFill>
                  <a:schemeClr val="tx1"/>
                </a:solidFill>
              </a:rPr>
              <a:t>SPUrl</a:t>
            </a:r>
            <a:r>
              <a:rPr lang="en-US" dirty="0" smtClean="0">
                <a:solidFill>
                  <a:schemeClr val="tx1"/>
                </a:solidFill>
              </a:rPr>
              <a:t>:~</a:t>
            </a:r>
            <a:r>
              <a:rPr lang="en-US" dirty="0" err="1" smtClean="0">
                <a:solidFill>
                  <a:schemeClr val="tx1"/>
                </a:solidFill>
              </a:rPr>
              <a:t>SiteCollection</a:t>
            </a:r>
            <a:r>
              <a:rPr lang="en-US" dirty="0" smtClean="0">
                <a:solidFill>
                  <a:schemeClr val="tx1"/>
                </a:solidFill>
              </a:rPr>
              <a:t>/Style Library/custom.css%&gt;” </a:t>
            </a:r>
            <a:r>
              <a:rPr lang="en-US" dirty="0" err="1" smtClean="0">
                <a:solidFill>
                  <a:schemeClr val="tx1"/>
                </a:solidFill>
              </a:rPr>
              <a:t>runat</a:t>
            </a:r>
            <a:r>
              <a:rPr lang="en-US" dirty="0" smtClean="0">
                <a:solidFill>
                  <a:schemeClr val="tx1"/>
                </a:solidFill>
              </a:rPr>
              <a:t>=”server”/&gt;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000504"/>
            <a:ext cx="691356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Implementing Custom Styles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4348" y="2571744"/>
            <a:ext cx="7858180" cy="3286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div.ms-</a:t>
            </a:r>
            <a:r>
              <a:rPr lang="en-US" sz="1400" dirty="0" err="1" smtClean="0">
                <a:solidFill>
                  <a:schemeClr val="tx1"/>
                </a:solidFill>
              </a:rPr>
              <a:t>quicklaunch</a:t>
            </a:r>
            <a:r>
              <a:rPr lang="en-US" sz="1400" dirty="0" smtClean="0">
                <a:solidFill>
                  <a:schemeClr val="tx1"/>
                </a:solidFill>
              </a:rPr>
              <a:t> table.ms-</a:t>
            </a:r>
            <a:r>
              <a:rPr lang="en-US" sz="1400" dirty="0" err="1" smtClean="0">
                <a:solidFill>
                  <a:schemeClr val="tx1"/>
                </a:solidFill>
              </a:rPr>
              <a:t>recyclebin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	display: none;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#ctl00_PlaceHolderLeftNavBar_idNavLinkViewAll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</a:rPr>
              <a:t>Visibility:hidden</a:t>
            </a:r>
            <a:r>
              <a:rPr lang="en-US" sz="1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.ms-</a:t>
            </a:r>
            <a:r>
              <a:rPr lang="en-US" sz="1400" dirty="0" err="1" smtClean="0">
                <a:solidFill>
                  <a:schemeClr val="tx1"/>
                </a:solidFill>
              </a:rPr>
              <a:t>navframe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	</a:t>
            </a:r>
            <a:r>
              <a:rPr lang="en-US" sz="1400" dirty="0" err="1" smtClean="0">
                <a:solidFill>
                  <a:schemeClr val="tx1"/>
                </a:solidFill>
              </a:rPr>
              <a:t>display:none</a:t>
            </a:r>
            <a:r>
              <a:rPr lang="en-US" sz="14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14348" y="1928802"/>
            <a:ext cx="298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>
                <a:solidFill>
                  <a:schemeClr val="bg1"/>
                </a:solidFill>
              </a:rPr>
              <a:t>Sample: </a:t>
            </a:r>
            <a:r>
              <a:rPr lang="de-AT" dirty="0" err="1" smtClean="0">
                <a:solidFill>
                  <a:schemeClr val="bg1"/>
                </a:solidFill>
              </a:rPr>
              <a:t>Hiding</a:t>
            </a:r>
            <a:r>
              <a:rPr lang="de-AT" dirty="0" smtClean="0">
                <a:solidFill>
                  <a:schemeClr val="bg1"/>
                </a:solidFill>
              </a:rPr>
              <a:t> Navigation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Custom Style Feature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2910" y="1857364"/>
            <a:ext cx="8001056" cy="4357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&lt;Feature  Id="028889DD-D29B-4612-BA02-85A24500F3FE"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Title="Hide Navigation"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Description="Hides the navigation of the site"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Version="12.0.0.0"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Scope="Site"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Hidden="False"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</a:rPr>
              <a:t>ReceiverAssembly</a:t>
            </a:r>
            <a:r>
              <a:rPr lang="en-US" sz="1600" dirty="0" smtClean="0">
                <a:solidFill>
                  <a:schemeClr val="tx1"/>
                </a:solidFill>
              </a:rPr>
              <a:t>="</a:t>
            </a:r>
            <a:r>
              <a:rPr lang="en-US" sz="1600" dirty="0" err="1" smtClean="0">
                <a:solidFill>
                  <a:schemeClr val="tx1"/>
                </a:solidFill>
              </a:rPr>
              <a:t>HideNavigation</a:t>
            </a:r>
            <a:r>
              <a:rPr lang="en-US" sz="1600" dirty="0" smtClean="0">
                <a:solidFill>
                  <a:schemeClr val="tx1"/>
                </a:solidFill>
              </a:rPr>
              <a:t>, Version=1.0.0.0, Culture=neutral, 	</a:t>
            </a:r>
            <a:r>
              <a:rPr lang="en-US" sz="1600" dirty="0" err="1" smtClean="0">
                <a:solidFill>
                  <a:schemeClr val="tx1"/>
                </a:solidFill>
              </a:rPr>
              <a:t>PublicKeyToken</a:t>
            </a:r>
            <a:r>
              <a:rPr lang="en-US" sz="1600" dirty="0" smtClean="0">
                <a:solidFill>
                  <a:schemeClr val="tx1"/>
                </a:solidFill>
              </a:rPr>
              <a:t>=80c6eff561f928ee"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</a:rPr>
              <a:t>ReceiverClass</a:t>
            </a:r>
            <a:r>
              <a:rPr lang="en-US" sz="1600" dirty="0" smtClean="0">
                <a:solidFill>
                  <a:schemeClr val="tx1"/>
                </a:solidFill>
              </a:rPr>
              <a:t> ="</a:t>
            </a:r>
            <a:r>
              <a:rPr lang="en-US" sz="1600" dirty="0" err="1" smtClean="0">
                <a:solidFill>
                  <a:schemeClr val="tx1"/>
                </a:solidFill>
              </a:rPr>
              <a:t>Integrations.NavigationReceiver</a:t>
            </a:r>
            <a:r>
              <a:rPr lang="en-US" sz="1600" dirty="0" smtClean="0">
                <a:solidFill>
                  <a:schemeClr val="tx1"/>
                </a:solidFill>
              </a:rPr>
              <a:t>" 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</a:rPr>
              <a:t>DefaultResourceFile</a:t>
            </a:r>
            <a:r>
              <a:rPr lang="en-US" sz="1600" dirty="0" smtClean="0">
                <a:solidFill>
                  <a:schemeClr val="tx1"/>
                </a:solidFill>
              </a:rPr>
              <a:t>="core"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</a:t>
            </a:r>
            <a:r>
              <a:rPr lang="en-US" sz="1600" dirty="0" err="1" smtClean="0">
                <a:solidFill>
                  <a:schemeClr val="tx1"/>
                </a:solidFill>
              </a:rPr>
              <a:t>xmlns</a:t>
            </a:r>
            <a:r>
              <a:rPr lang="en-US" sz="1600" dirty="0" smtClean="0">
                <a:solidFill>
                  <a:schemeClr val="tx1"/>
                </a:solidFill>
              </a:rPr>
              <a:t>="http://schemas.microsoft.com/sharepoint/"&gt;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&lt;</a:t>
            </a:r>
            <a:r>
              <a:rPr lang="en-US" sz="1600" dirty="0" err="1" smtClean="0">
                <a:solidFill>
                  <a:schemeClr val="tx1"/>
                </a:solidFill>
              </a:rPr>
              <a:t>ElementManifests</a:t>
            </a:r>
            <a:r>
              <a:rPr lang="en-US" sz="16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    &lt;</a:t>
            </a:r>
            <a:r>
              <a:rPr lang="en-US" sz="1600" dirty="0" err="1" smtClean="0">
                <a:solidFill>
                  <a:schemeClr val="tx1"/>
                </a:solidFill>
              </a:rPr>
              <a:t>ElementManifest</a:t>
            </a:r>
            <a:r>
              <a:rPr lang="en-US" sz="1600" dirty="0" smtClean="0">
                <a:solidFill>
                  <a:schemeClr val="tx1"/>
                </a:solidFill>
              </a:rPr>
              <a:t> Location="ProvisionedFiles.xml"/&gt;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 &lt;/</a:t>
            </a:r>
            <a:r>
              <a:rPr lang="en-US" sz="1600" dirty="0" err="1" smtClean="0">
                <a:solidFill>
                  <a:schemeClr val="tx1"/>
                </a:solidFill>
              </a:rPr>
              <a:t>ElementManifests</a:t>
            </a:r>
            <a:r>
              <a:rPr lang="en-US" sz="16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&lt;/Feature&gt;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Custom Style Elements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2910" y="1785926"/>
            <a:ext cx="8001056" cy="3429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dirty="0" smtClean="0">
                <a:solidFill>
                  <a:schemeClr val="tx1"/>
                </a:solidFill>
              </a:rPr>
              <a:t>MOSS – Deploy to Styles Library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&lt;?xml version="1.0" encoding="utf-8"?&gt;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&lt;Elements </a:t>
            </a:r>
            <a:r>
              <a:rPr lang="en-US" dirty="0" err="1" smtClean="0">
                <a:solidFill>
                  <a:schemeClr val="tx1"/>
                </a:solidFill>
              </a:rPr>
              <a:t>xmlns</a:t>
            </a:r>
            <a:r>
              <a:rPr lang="en-US" dirty="0" smtClean="0">
                <a:solidFill>
                  <a:schemeClr val="tx1"/>
                </a:solidFill>
              </a:rPr>
              <a:t>="http://schemas.microsoft.com/sharepoint/"&gt;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&lt;!-- Styles, the name of the </a:t>
            </a:r>
            <a:r>
              <a:rPr lang="en-US" dirty="0" err="1" smtClean="0">
                <a:solidFill>
                  <a:schemeClr val="tx1"/>
                </a:solidFill>
              </a:rPr>
              <a:t>css</a:t>
            </a:r>
            <a:r>
              <a:rPr lang="en-US" dirty="0" smtClean="0">
                <a:solidFill>
                  <a:schemeClr val="tx1"/>
                </a:solidFill>
              </a:rPr>
              <a:t> file located in the </a:t>
            </a:r>
            <a:r>
              <a:rPr lang="en-US" dirty="0" err="1" smtClean="0">
                <a:solidFill>
                  <a:schemeClr val="tx1"/>
                </a:solidFill>
              </a:rPr>
              <a:t>CustomMasterPage</a:t>
            </a:r>
            <a:r>
              <a:rPr lang="en-US" dirty="0" smtClean="0">
                <a:solidFill>
                  <a:schemeClr val="tx1"/>
                </a:solidFill>
              </a:rPr>
              <a:t>\styles folder--&gt;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&lt;Module Name="Styles" </a:t>
            </a:r>
            <a:r>
              <a:rPr lang="en-US" dirty="0" err="1" smtClean="0">
                <a:solidFill>
                  <a:schemeClr val="tx1"/>
                </a:solidFill>
              </a:rPr>
              <a:t>Url</a:t>
            </a:r>
            <a:r>
              <a:rPr lang="en-US" dirty="0" smtClean="0">
                <a:solidFill>
                  <a:schemeClr val="tx1"/>
                </a:solidFill>
              </a:rPr>
              <a:t>="Style Library" Path="Styles" </a:t>
            </a:r>
            <a:r>
              <a:rPr lang="en-US" dirty="0" err="1" smtClean="0">
                <a:solidFill>
                  <a:schemeClr val="tx1"/>
                </a:solidFill>
              </a:rPr>
              <a:t>RootWebOnly</a:t>
            </a:r>
            <a:r>
              <a:rPr lang="en-US" dirty="0" smtClean="0">
                <a:solidFill>
                  <a:schemeClr val="tx1"/>
                </a:solidFill>
              </a:rPr>
              <a:t>="TRUE"&gt;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	&lt;File </a:t>
            </a:r>
            <a:r>
              <a:rPr lang="en-US" dirty="0" err="1" smtClean="0">
                <a:solidFill>
                  <a:schemeClr val="tx1"/>
                </a:solidFill>
              </a:rPr>
              <a:t>Url</a:t>
            </a:r>
            <a:r>
              <a:rPr lang="en-US" dirty="0" smtClean="0">
                <a:solidFill>
                  <a:schemeClr val="tx1"/>
                </a:solidFill>
              </a:rPr>
              <a:t>="HideNav.css" Type="</a:t>
            </a:r>
            <a:r>
              <a:rPr lang="en-US" dirty="0" err="1" smtClean="0">
                <a:solidFill>
                  <a:schemeClr val="tx1"/>
                </a:solidFill>
              </a:rPr>
              <a:t>GhostableInLibrary</a:t>
            </a:r>
            <a:r>
              <a:rPr lang="en-US" dirty="0" smtClean="0">
                <a:solidFill>
                  <a:schemeClr val="tx1"/>
                </a:solidFill>
              </a:rPr>
              <a:t>" /&gt;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	&lt;/Module&gt;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&lt;/Elements&gt;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Deployment Structure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566999"/>
            <a:ext cx="34290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2571744"/>
            <a:ext cx="35242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feld 5"/>
          <p:cNvSpPr txBox="1"/>
          <p:nvPr/>
        </p:nvSpPr>
        <p:spPr>
          <a:xfrm>
            <a:off x="642910" y="21309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>
                <a:solidFill>
                  <a:schemeClr val="bg1"/>
                </a:solidFill>
              </a:rPr>
              <a:t>WSS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429124" y="213097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>
                <a:solidFill>
                  <a:schemeClr val="bg1"/>
                </a:solidFill>
              </a:rPr>
              <a:t>MOSS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Auto Applying Styles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2910" y="1785926"/>
            <a:ext cx="8072494" cy="4429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>
                <a:solidFill>
                  <a:schemeClr val="tx1"/>
                </a:solidFill>
              </a:rPr>
              <a:t> public class </a:t>
            </a:r>
            <a:r>
              <a:rPr lang="en-US" sz="1100" dirty="0" err="1" smtClean="0">
                <a:solidFill>
                  <a:schemeClr val="tx1"/>
                </a:solidFill>
              </a:rPr>
              <a:t>NavigationReceiver</a:t>
            </a:r>
            <a:r>
              <a:rPr lang="en-US" sz="1100" dirty="0" smtClean="0">
                <a:solidFill>
                  <a:schemeClr val="tx1"/>
                </a:solidFill>
              </a:rPr>
              <a:t> : </a:t>
            </a:r>
            <a:r>
              <a:rPr lang="en-US" sz="1100" dirty="0" err="1" smtClean="0">
                <a:solidFill>
                  <a:schemeClr val="tx1"/>
                </a:solidFill>
              </a:rPr>
              <a:t>SPFeatureReceiver</a:t>
            </a:r>
            <a:endParaRPr lang="en-US" sz="1100" dirty="0" smtClean="0">
              <a:solidFill>
                <a:schemeClr val="tx1"/>
              </a:solidFill>
            </a:endParaRPr>
          </a:p>
          <a:p>
            <a:r>
              <a:rPr lang="en-US" sz="1100" dirty="0" smtClean="0">
                <a:solidFill>
                  <a:schemeClr val="tx1"/>
                </a:solidFill>
              </a:rPr>
              <a:t>    {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      public override void </a:t>
            </a:r>
            <a:r>
              <a:rPr lang="en-US" sz="1100" dirty="0" err="1" smtClean="0">
                <a:solidFill>
                  <a:schemeClr val="tx1"/>
                </a:solidFill>
              </a:rPr>
              <a:t>FeatureActivated</a:t>
            </a:r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SPFeatureReceiverProperties</a:t>
            </a:r>
            <a:r>
              <a:rPr lang="en-US" sz="1100" dirty="0" smtClean="0">
                <a:solidFill>
                  <a:schemeClr val="tx1"/>
                </a:solidFill>
              </a:rPr>
              <a:t> properties)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      {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          </a:t>
            </a:r>
            <a:r>
              <a:rPr lang="en-US" sz="1100" dirty="0" err="1" smtClean="0">
                <a:solidFill>
                  <a:schemeClr val="tx1"/>
                </a:solidFill>
              </a:rPr>
              <a:t>SPSite</a:t>
            </a:r>
            <a:r>
              <a:rPr lang="en-US" sz="1100" dirty="0" smtClean="0">
                <a:solidFill>
                  <a:schemeClr val="tx1"/>
                </a:solidFill>
              </a:rPr>
              <a:t> site = </a:t>
            </a:r>
            <a:r>
              <a:rPr lang="en-US" sz="1100" dirty="0" err="1" smtClean="0">
                <a:solidFill>
                  <a:schemeClr val="tx1"/>
                </a:solidFill>
              </a:rPr>
              <a:t>properties.Feature.Parent</a:t>
            </a:r>
            <a:r>
              <a:rPr lang="en-US" sz="1100" dirty="0" smtClean="0">
                <a:solidFill>
                  <a:schemeClr val="tx1"/>
                </a:solidFill>
              </a:rPr>
              <a:t> as </a:t>
            </a:r>
            <a:r>
              <a:rPr lang="en-US" sz="1100" dirty="0" err="1" smtClean="0">
                <a:solidFill>
                  <a:schemeClr val="tx1"/>
                </a:solidFill>
              </a:rPr>
              <a:t>SPSite</a:t>
            </a:r>
            <a:r>
              <a:rPr lang="en-US" sz="11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          </a:t>
            </a:r>
            <a:r>
              <a:rPr lang="en-US" sz="1100" dirty="0" err="1" smtClean="0">
                <a:solidFill>
                  <a:schemeClr val="tx1"/>
                </a:solidFill>
              </a:rPr>
              <a:t>foreach</a:t>
            </a:r>
            <a:r>
              <a:rPr lang="en-US" sz="1100" dirty="0" smtClean="0">
                <a:solidFill>
                  <a:schemeClr val="tx1"/>
                </a:solidFill>
              </a:rPr>
              <a:t> (</a:t>
            </a:r>
            <a:r>
              <a:rPr lang="en-US" sz="1100" dirty="0" err="1" smtClean="0">
                <a:solidFill>
                  <a:schemeClr val="tx1"/>
                </a:solidFill>
              </a:rPr>
              <a:t>SPWeb</a:t>
            </a:r>
            <a:r>
              <a:rPr lang="en-US" sz="1100" dirty="0" smtClean="0">
                <a:solidFill>
                  <a:schemeClr val="tx1"/>
                </a:solidFill>
              </a:rPr>
              <a:t> web in </a:t>
            </a:r>
            <a:r>
              <a:rPr lang="en-US" sz="1100" dirty="0" err="1" smtClean="0">
                <a:solidFill>
                  <a:schemeClr val="tx1"/>
                </a:solidFill>
              </a:rPr>
              <a:t>site.AllWebs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          {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              if (</a:t>
            </a:r>
            <a:r>
              <a:rPr lang="en-US" sz="1100" dirty="0" err="1" smtClean="0">
                <a:solidFill>
                  <a:schemeClr val="tx1"/>
                </a:solidFill>
              </a:rPr>
              <a:t>web.Title</a:t>
            </a:r>
            <a:r>
              <a:rPr lang="en-US" sz="1100" dirty="0" smtClean="0">
                <a:solidFill>
                  <a:schemeClr val="tx1"/>
                </a:solidFill>
              </a:rPr>
              <a:t>!="Knowledge Base")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              {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                  </a:t>
            </a:r>
            <a:r>
              <a:rPr lang="en-US" sz="1100" dirty="0" err="1" smtClean="0">
                <a:solidFill>
                  <a:schemeClr val="tx1"/>
                </a:solidFill>
              </a:rPr>
              <a:t>web.AlternateCssUrl</a:t>
            </a:r>
            <a:r>
              <a:rPr lang="en-US" sz="1100" dirty="0" smtClean="0">
                <a:solidFill>
                  <a:schemeClr val="tx1"/>
                </a:solidFill>
              </a:rPr>
              <a:t> = "_layouts/1033/styles/hidenav.css";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                  </a:t>
            </a:r>
            <a:r>
              <a:rPr lang="en-US" sz="1100" dirty="0" err="1" smtClean="0">
                <a:solidFill>
                  <a:schemeClr val="tx1"/>
                </a:solidFill>
              </a:rPr>
              <a:t>web.Update</a:t>
            </a:r>
            <a:r>
              <a:rPr lang="en-US" sz="11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              }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          }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      }</a:t>
            </a:r>
          </a:p>
          <a:p>
            <a:endParaRPr lang="en-US" sz="1100" dirty="0" smtClean="0">
              <a:solidFill>
                <a:schemeClr val="tx1"/>
              </a:solidFill>
            </a:endParaRPr>
          </a:p>
          <a:p>
            <a:r>
              <a:rPr lang="en-US" sz="1100" dirty="0" smtClean="0">
                <a:solidFill>
                  <a:schemeClr val="tx1"/>
                </a:solidFill>
              </a:rPr>
              <a:t>        public override void </a:t>
            </a:r>
            <a:r>
              <a:rPr lang="en-US" sz="1100" dirty="0" err="1" smtClean="0">
                <a:solidFill>
                  <a:schemeClr val="tx1"/>
                </a:solidFill>
              </a:rPr>
              <a:t>FeatureDeactivating</a:t>
            </a:r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SPFeatureReceiverProperties</a:t>
            </a:r>
            <a:r>
              <a:rPr lang="en-US" sz="1100" dirty="0" smtClean="0">
                <a:solidFill>
                  <a:schemeClr val="tx1"/>
                </a:solidFill>
              </a:rPr>
              <a:t> properties)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      {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          </a:t>
            </a:r>
            <a:r>
              <a:rPr lang="en-US" sz="1100" dirty="0" err="1" smtClean="0">
                <a:solidFill>
                  <a:schemeClr val="tx1"/>
                </a:solidFill>
              </a:rPr>
              <a:t>SPSite</a:t>
            </a:r>
            <a:r>
              <a:rPr lang="en-US" sz="1100" dirty="0" smtClean="0">
                <a:solidFill>
                  <a:schemeClr val="tx1"/>
                </a:solidFill>
              </a:rPr>
              <a:t> site = </a:t>
            </a:r>
            <a:r>
              <a:rPr lang="en-US" sz="1100" dirty="0" err="1" smtClean="0">
                <a:solidFill>
                  <a:schemeClr val="tx1"/>
                </a:solidFill>
              </a:rPr>
              <a:t>properties.Feature.Parent</a:t>
            </a:r>
            <a:r>
              <a:rPr lang="en-US" sz="1100" dirty="0" smtClean="0">
                <a:solidFill>
                  <a:schemeClr val="tx1"/>
                </a:solidFill>
              </a:rPr>
              <a:t> as </a:t>
            </a:r>
            <a:r>
              <a:rPr lang="en-US" sz="1100" dirty="0" err="1" smtClean="0">
                <a:solidFill>
                  <a:schemeClr val="tx1"/>
                </a:solidFill>
              </a:rPr>
              <a:t>SPSite</a:t>
            </a:r>
            <a:r>
              <a:rPr lang="en-US" sz="11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          </a:t>
            </a:r>
            <a:r>
              <a:rPr lang="en-US" sz="1100" dirty="0" err="1" smtClean="0">
                <a:solidFill>
                  <a:schemeClr val="tx1"/>
                </a:solidFill>
              </a:rPr>
              <a:t>foreach</a:t>
            </a:r>
            <a:r>
              <a:rPr lang="en-US" sz="1100" dirty="0" smtClean="0">
                <a:solidFill>
                  <a:schemeClr val="tx1"/>
                </a:solidFill>
              </a:rPr>
              <a:t> (</a:t>
            </a:r>
            <a:r>
              <a:rPr lang="en-US" sz="1100" dirty="0" err="1" smtClean="0">
                <a:solidFill>
                  <a:schemeClr val="tx1"/>
                </a:solidFill>
              </a:rPr>
              <a:t>SPWeb</a:t>
            </a:r>
            <a:r>
              <a:rPr lang="en-US" sz="1100" dirty="0" smtClean="0">
                <a:solidFill>
                  <a:schemeClr val="tx1"/>
                </a:solidFill>
              </a:rPr>
              <a:t> web in </a:t>
            </a:r>
            <a:r>
              <a:rPr lang="en-US" sz="1100" dirty="0" err="1" smtClean="0">
                <a:solidFill>
                  <a:schemeClr val="tx1"/>
                </a:solidFill>
              </a:rPr>
              <a:t>site.AllWebs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          {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              </a:t>
            </a:r>
            <a:r>
              <a:rPr lang="en-US" sz="1100" dirty="0" err="1" smtClean="0">
                <a:solidFill>
                  <a:schemeClr val="tx1"/>
                </a:solidFill>
              </a:rPr>
              <a:t>web.AlternateCssUrl</a:t>
            </a:r>
            <a:r>
              <a:rPr lang="en-US" sz="1100" dirty="0" smtClean="0">
                <a:solidFill>
                  <a:schemeClr val="tx1"/>
                </a:solidFill>
              </a:rPr>
              <a:t> = </a:t>
            </a:r>
            <a:r>
              <a:rPr lang="en-US" sz="1100" dirty="0" err="1" smtClean="0">
                <a:solidFill>
                  <a:schemeClr val="tx1"/>
                </a:solidFill>
              </a:rPr>
              <a:t>string.Empty</a:t>
            </a:r>
            <a:r>
              <a:rPr lang="en-US" sz="11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              </a:t>
            </a:r>
            <a:r>
              <a:rPr lang="en-US" sz="1100" dirty="0" err="1" smtClean="0">
                <a:solidFill>
                  <a:schemeClr val="tx1"/>
                </a:solidFill>
              </a:rPr>
              <a:t>web.Update</a:t>
            </a:r>
            <a:r>
              <a:rPr lang="en-US" sz="11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          }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      }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}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SharePoint Branding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AT" sz="2400" dirty="0" smtClean="0"/>
              <a:t>Use SharePoint Branding Tool to test your Styles</a:t>
            </a:r>
            <a:endParaRPr lang="en-US" sz="2400" dirty="0"/>
          </a:p>
        </p:txBody>
      </p:sp>
      <p:pic>
        <p:nvPicPr>
          <p:cNvPr id="4" name="Picture 3" descr="Aufnahm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2214554"/>
            <a:ext cx="4812428" cy="39290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AT" dirty="0" smtClean="0"/>
              <a:t>Master Page</a:t>
            </a:r>
            <a:endParaRPr lang="de-AT" dirty="0"/>
          </a:p>
        </p:txBody>
      </p:sp>
      <p:sp>
        <p:nvSpPr>
          <p:cNvPr id="41" name="Rectangle 40"/>
          <p:cNvSpPr/>
          <p:nvPr/>
        </p:nvSpPr>
        <p:spPr>
          <a:xfrm>
            <a:off x="988894" y="3876415"/>
            <a:ext cx="3011602" cy="1767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2" name="Rectangle 41"/>
          <p:cNvSpPr/>
          <p:nvPr/>
        </p:nvSpPr>
        <p:spPr>
          <a:xfrm>
            <a:off x="1771911" y="3998288"/>
            <a:ext cx="2108121" cy="1828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3" name="Rectangle 42"/>
          <p:cNvSpPr/>
          <p:nvPr/>
        </p:nvSpPr>
        <p:spPr>
          <a:xfrm>
            <a:off x="1109358" y="4302972"/>
            <a:ext cx="542088" cy="11577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4" name="Rectangle 43"/>
          <p:cNvSpPr/>
          <p:nvPr/>
        </p:nvSpPr>
        <p:spPr>
          <a:xfrm>
            <a:off x="1771911" y="4302972"/>
            <a:ext cx="2108121" cy="11577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Content PlaceHolder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8662" y="3500438"/>
            <a:ext cx="135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>
                <a:solidFill>
                  <a:schemeClr val="bg1"/>
                </a:solidFill>
              </a:rPr>
              <a:t>Master Page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62" name="Content Placeholder 61"/>
          <p:cNvSpPr txBox="1">
            <a:spLocks noGrp="1"/>
          </p:cNvSpPr>
          <p:nvPr>
            <p:ph sz="quarter" idx="1"/>
          </p:nvPr>
        </p:nvSpPr>
        <p:spPr>
          <a:xfrm>
            <a:off x="612648" y="1600201"/>
            <a:ext cx="8102756" cy="1659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 smtClean="0"/>
              <a:t>Master Pages are used to provide the base layout by defining Content Placeholders</a:t>
            </a:r>
          </a:p>
          <a:p>
            <a:r>
              <a:rPr lang="de-AT" sz="2400" dirty="0" smtClean="0"/>
              <a:t>ASPX-Pages can display custom content or default to the masters content</a:t>
            </a:r>
            <a:endParaRPr lang="de-AT" dirty="0"/>
          </a:p>
        </p:txBody>
      </p:sp>
      <p:grpSp>
        <p:nvGrpSpPr>
          <p:cNvPr id="3" name="Group 66"/>
          <p:cNvGrpSpPr/>
          <p:nvPr/>
        </p:nvGrpSpPr>
        <p:grpSpPr>
          <a:xfrm>
            <a:off x="5286380" y="3500438"/>
            <a:ext cx="2928958" cy="2143140"/>
            <a:chOff x="5000628" y="3429000"/>
            <a:chExt cx="3571900" cy="2500330"/>
          </a:xfrm>
        </p:grpSpPr>
        <p:sp>
          <p:nvSpPr>
            <p:cNvPr id="53" name="Rectangle 52"/>
            <p:cNvSpPr/>
            <p:nvPr/>
          </p:nvSpPr>
          <p:spPr>
            <a:xfrm>
              <a:off x="5000628" y="3857628"/>
              <a:ext cx="3571900" cy="207170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929322" y="4000504"/>
              <a:ext cx="2500330" cy="2143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 smtClean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143504" y="4357694"/>
              <a:ext cx="642942" cy="13573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 smtClean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929322" y="4357694"/>
              <a:ext cx="2500330" cy="13573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>
                  <a:solidFill>
                    <a:schemeClr val="tx1"/>
                  </a:solidFill>
                </a:rPr>
                <a:t>Custom Content</a:t>
              </a:r>
              <a:endParaRPr lang="de-AT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000628" y="3429000"/>
              <a:ext cx="17011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 smtClean="0">
                  <a:solidFill>
                    <a:schemeClr val="bg1"/>
                  </a:solidFill>
                </a:rPr>
                <a:t>Custom ASPX</a:t>
              </a:r>
              <a:endParaRPr lang="de-AT" dirty="0">
                <a:solidFill>
                  <a:schemeClr val="bg1"/>
                </a:solidFill>
              </a:endParaRPr>
            </a:p>
          </p:txBody>
        </p:sp>
      </p:grpSp>
      <p:sp>
        <p:nvSpPr>
          <p:cNvPr id="65" name="Left Arrow 64"/>
          <p:cNvSpPr/>
          <p:nvPr/>
        </p:nvSpPr>
        <p:spPr>
          <a:xfrm>
            <a:off x="4143372" y="4500570"/>
            <a:ext cx="1000132" cy="428628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Implementing a Custom Master Page with CSS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Demo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Implementing Themes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SharePoint Themes Basics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sz="2400" dirty="0" smtClean="0"/>
              <a:t>A theme is a collection of CSS-Files and graphical ressources</a:t>
            </a:r>
          </a:p>
          <a:p>
            <a:pPr>
              <a:lnSpc>
                <a:spcPct val="150000"/>
              </a:lnSpc>
            </a:pPr>
            <a:r>
              <a:rPr lang="de-AT" sz="2400" dirty="0" smtClean="0"/>
              <a:t>Theme Setup Information is maintained in THEME.INF</a:t>
            </a:r>
          </a:p>
          <a:p>
            <a:pPr>
              <a:lnSpc>
                <a:spcPct val="150000"/>
              </a:lnSpc>
            </a:pPr>
            <a:r>
              <a:rPr lang="de-AT" sz="2400" dirty="0" smtClean="0"/>
              <a:t>Themes are stored in </a:t>
            </a:r>
            <a:r>
              <a:rPr lang="de-AT" sz="2400" dirty="0" smtClean="0"/>
              <a:t>a ..\</a:t>
            </a:r>
            <a:r>
              <a:rPr lang="de-AT" sz="2400" dirty="0" smtClean="0"/>
              <a:t>TEMPLATE\THEMES </a:t>
            </a:r>
            <a:r>
              <a:rPr lang="de-AT" sz="2400" dirty="0" smtClean="0"/>
              <a:t>subfolder </a:t>
            </a:r>
            <a:endParaRPr lang="de-AT" sz="2400" dirty="0" smtClean="0"/>
          </a:p>
          <a:p>
            <a:endParaRPr lang="de-AT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Elements of a Theme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AT" sz="2400" dirty="0" smtClean="0"/>
              <a:t>A SharePoint Theme consists of the following elements</a:t>
            </a:r>
            <a:endParaRPr lang="en-US" sz="24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714348" y="2285992"/>
          <a:ext cx="778674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900"/>
                <a:gridCol w="5042842"/>
              </a:tblGrid>
              <a:tr h="305120">
                <a:tc>
                  <a:txBody>
                    <a:bodyPr/>
                    <a:lstStyle/>
                    <a:p>
                      <a:r>
                        <a:rPr lang="de-AT" dirty="0" smtClean="0"/>
                        <a:t>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Usage</a:t>
                      </a:r>
                      <a:endParaRPr lang="en-US" dirty="0"/>
                    </a:p>
                  </a:txBody>
                  <a:tcPr/>
                </a:tc>
              </a:tr>
              <a:tr h="305120">
                <a:tc>
                  <a:txBody>
                    <a:bodyPr/>
                    <a:lstStyle/>
                    <a:p>
                      <a:r>
                        <a:rPr lang="de-AT" dirty="0" smtClean="0"/>
                        <a:t>theme.css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Main CSS file that defines</a:t>
                      </a:r>
                      <a:r>
                        <a:rPr lang="de-AT" baseline="0" dirty="0" smtClean="0"/>
                        <a:t> most of the look and feel</a:t>
                      </a:r>
                      <a:endParaRPr lang="en-US" dirty="0"/>
                    </a:p>
                  </a:txBody>
                  <a:tcPr/>
                </a:tc>
              </a:tr>
              <a:tr h="305120">
                <a:tc>
                  <a:txBody>
                    <a:bodyPr/>
                    <a:lstStyle/>
                    <a:p>
                      <a:r>
                        <a:rPr lang="de-AT" dirty="0" smtClean="0"/>
                        <a:t>mossExtensions.css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MOSS</a:t>
                      </a:r>
                      <a:r>
                        <a:rPr lang="de-AT" baseline="0" dirty="0" smtClean="0"/>
                        <a:t> specific extensions</a:t>
                      </a:r>
                      <a:endParaRPr lang="en-US" dirty="0"/>
                    </a:p>
                  </a:txBody>
                  <a:tcPr/>
                </a:tc>
              </a:tr>
              <a:tr h="305120">
                <a:tc>
                  <a:txBody>
                    <a:bodyPr/>
                    <a:lstStyle/>
                    <a:p>
                      <a:r>
                        <a:rPr lang="de-AT" dirty="0" smtClean="0"/>
                        <a:t>*.css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Custom CSS</a:t>
                      </a:r>
                      <a:endParaRPr lang="en-US" dirty="0"/>
                    </a:p>
                  </a:txBody>
                  <a:tcPr/>
                </a:tc>
              </a:tr>
              <a:tr h="305120">
                <a:tc>
                  <a:txBody>
                    <a:bodyPr/>
                    <a:lstStyle/>
                    <a:p>
                      <a:r>
                        <a:rPr lang="de-AT" dirty="0" smtClean="0"/>
                        <a:t>theme.inf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The Theme registration file</a:t>
                      </a:r>
                      <a:endParaRPr lang="en-US" dirty="0"/>
                    </a:p>
                  </a:txBody>
                  <a:tcPr/>
                </a:tc>
              </a:tr>
              <a:tr h="305120">
                <a:tc>
                  <a:txBody>
                    <a:bodyPr/>
                    <a:lstStyle/>
                    <a:p>
                      <a:r>
                        <a:rPr lang="de-AT" dirty="0" smtClean="0"/>
                        <a:t>*.gif, *.png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Images</a:t>
                      </a:r>
                      <a:r>
                        <a:rPr lang="de-AT" baseline="0" dirty="0" smtClean="0"/>
                        <a:t> used in your theme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Theme Preview Image	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 smtClean="0"/>
              <a:t>A Theme Preview Image in the size of </a:t>
            </a:r>
            <a:br>
              <a:rPr lang="de-AT" dirty="0" smtClean="0"/>
            </a:br>
            <a:r>
              <a:rPr lang="de-AT" dirty="0" smtClean="0"/>
              <a:t>375 x 231 pixles with the Name of the Theme can be saved to </a:t>
            </a:r>
            <a:r>
              <a:rPr lang="en-US" dirty="0" smtClean="0"/>
              <a:t>..\TEMPLATE\IMAGES</a:t>
            </a:r>
            <a:endParaRPr lang="de-AT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3929066"/>
            <a:ext cx="22860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Theme Registration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AT" sz="2400" dirty="0" smtClean="0"/>
              <a:t>Themes have </a:t>
            </a:r>
            <a:r>
              <a:rPr lang="de-AT" sz="2400" dirty="0" smtClean="0"/>
              <a:t>to be registered in SPTHEMES.xml which is located in ...\TEMPLATE\LAYOUTS\1033</a:t>
            </a:r>
            <a:endParaRPr lang="de-AT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714348" y="2857496"/>
            <a:ext cx="7929618" cy="2357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&lt;Templates&gt;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&lt;</a:t>
            </a:r>
            <a:r>
              <a:rPr lang="en-US" dirty="0" err="1" smtClean="0">
                <a:solidFill>
                  <a:schemeClr val="tx1"/>
                </a:solidFill>
              </a:rPr>
              <a:t>TemplateID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r>
              <a:rPr lang="en-US" dirty="0" err="1" smtClean="0">
                <a:solidFill>
                  <a:schemeClr val="tx1"/>
                </a:solidFill>
              </a:rPr>
              <a:t>MyCustom</a:t>
            </a:r>
            <a:r>
              <a:rPr lang="en-US" dirty="0" err="1" smtClean="0">
                <a:solidFill>
                  <a:schemeClr val="tx1"/>
                </a:solidFill>
              </a:rPr>
              <a:t>Theme</a:t>
            </a:r>
            <a:r>
              <a:rPr lang="en-US" dirty="0" smtClean="0">
                <a:solidFill>
                  <a:schemeClr val="tx1"/>
                </a:solidFill>
              </a:rPr>
              <a:t>&lt;/</a:t>
            </a:r>
            <a:r>
              <a:rPr lang="en-US" dirty="0" err="1" smtClean="0">
                <a:solidFill>
                  <a:schemeClr val="tx1"/>
                </a:solidFill>
              </a:rPr>
              <a:t>TemplateID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&lt;</a:t>
            </a:r>
            <a:r>
              <a:rPr lang="en-US" dirty="0" err="1" smtClean="0">
                <a:solidFill>
                  <a:schemeClr val="tx1"/>
                </a:solidFill>
              </a:rPr>
              <a:t>DisplayName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r>
              <a:rPr lang="en-US" dirty="0" err="1" smtClean="0">
                <a:solidFill>
                  <a:schemeClr val="tx1"/>
                </a:solidFill>
              </a:rPr>
              <a:t>MyCustomTheme</a:t>
            </a:r>
            <a:r>
              <a:rPr lang="en-US" dirty="0" smtClean="0">
                <a:solidFill>
                  <a:schemeClr val="tx1"/>
                </a:solidFill>
              </a:rPr>
              <a:t>&lt;/</a:t>
            </a:r>
            <a:r>
              <a:rPr lang="en-US" dirty="0" err="1" smtClean="0">
                <a:solidFill>
                  <a:schemeClr val="tx1"/>
                </a:solidFill>
              </a:rPr>
              <a:t>DisplayName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&lt;</a:t>
            </a:r>
            <a:r>
              <a:rPr lang="en-US" dirty="0" smtClean="0">
                <a:solidFill>
                  <a:schemeClr val="tx1"/>
                </a:solidFill>
              </a:rPr>
              <a:t>Description&gt;My custom SharePoint Theme&lt;/</a:t>
            </a:r>
            <a:r>
              <a:rPr lang="en-US" dirty="0" smtClean="0">
                <a:solidFill>
                  <a:schemeClr val="tx1"/>
                </a:solidFill>
              </a:rPr>
              <a:t>Description&gt;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&lt;</a:t>
            </a:r>
            <a:r>
              <a:rPr lang="en-US" dirty="0" smtClean="0">
                <a:solidFill>
                  <a:schemeClr val="tx1"/>
                </a:solidFill>
              </a:rPr>
              <a:t>Thumbnail&gt;images/mythumb.gif</a:t>
            </a:r>
            <a:r>
              <a:rPr lang="en-US" dirty="0" smtClean="0">
                <a:solidFill>
                  <a:schemeClr val="tx1"/>
                </a:solidFill>
              </a:rPr>
              <a:t>&lt;/Thumbnail&gt;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&lt;</a:t>
            </a:r>
            <a:r>
              <a:rPr lang="en-US" dirty="0" smtClean="0">
                <a:solidFill>
                  <a:schemeClr val="tx1"/>
                </a:solidFill>
              </a:rPr>
              <a:t>Preview&gt;images/mypreview.gif</a:t>
            </a:r>
            <a:r>
              <a:rPr lang="en-US" dirty="0" smtClean="0">
                <a:solidFill>
                  <a:schemeClr val="tx1"/>
                </a:solidFill>
              </a:rPr>
              <a:t>&lt;/Preview&gt;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&lt;/Templates&gt;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SharePoint Skinner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AT" sz="2800" dirty="0" smtClean="0"/>
              <a:t>Use SharePoint Skinner to create custom Themes</a:t>
            </a:r>
            <a:endParaRPr lang="en-US" sz="2800" dirty="0"/>
          </a:p>
        </p:txBody>
      </p:sp>
      <p:pic>
        <p:nvPicPr>
          <p:cNvPr id="4" name="Picture 3" descr="Aufnahm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2214554"/>
            <a:ext cx="5553729" cy="4041308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357291" y="2743201"/>
            <a:ext cx="6715172" cy="900114"/>
          </a:xfrm>
        </p:spPr>
        <p:txBody>
          <a:bodyPr>
            <a:normAutofit/>
          </a:bodyPr>
          <a:lstStyle/>
          <a:p>
            <a:r>
              <a:rPr lang="de-AT" sz="2400" b="1" cap="small" dirty="0" smtClean="0"/>
              <a:t>ALEXANDER.PAJER@INTEGRATIONS.AT</a:t>
            </a:r>
            <a:endParaRPr lang="de-AT" sz="2400" b="1" cap="smal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THANK YOU!!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Master Page Gallery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8275" y="1857364"/>
            <a:ext cx="6205559" cy="42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Page Layouts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AT" sz="2400" dirty="0" smtClean="0"/>
              <a:t>Page Layouts are implemented as ASPX-pages and define the layout of WebPart-Zones and SharePoint controls used in a page. They serve as a template for new pages.</a:t>
            </a:r>
          </a:p>
          <a:p>
            <a:pPr>
              <a:lnSpc>
                <a:spcPct val="150000"/>
              </a:lnSpc>
            </a:pPr>
            <a:r>
              <a:rPr lang="de-AT" sz="2400" dirty="0" smtClean="0"/>
              <a:t>They are stored in the File System or in the Master Page Gallery of the </a:t>
            </a:r>
            <a:r>
              <a:rPr lang="de-AT" sz="2400" smtClean="0"/>
              <a:t>Site Collection</a:t>
            </a:r>
            <a:endParaRPr lang="de-AT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Page Rendering</a:t>
            </a:r>
            <a:endParaRPr lang="de-AT" dirty="0"/>
          </a:p>
        </p:txBody>
      </p:sp>
      <p:grpSp>
        <p:nvGrpSpPr>
          <p:cNvPr id="27" name="Group 26"/>
          <p:cNvGrpSpPr/>
          <p:nvPr/>
        </p:nvGrpSpPr>
        <p:grpSpPr>
          <a:xfrm>
            <a:off x="928662" y="2071678"/>
            <a:ext cx="6632528" cy="3714777"/>
            <a:chOff x="725554" y="2071678"/>
            <a:chExt cx="7264264" cy="4286281"/>
          </a:xfrm>
        </p:grpSpPr>
        <p:grpSp>
          <p:nvGrpSpPr>
            <p:cNvPr id="18" name="Group 17"/>
            <p:cNvGrpSpPr/>
            <p:nvPr/>
          </p:nvGrpSpPr>
          <p:grpSpPr>
            <a:xfrm>
              <a:off x="725554" y="2071678"/>
              <a:ext cx="2989190" cy="2052914"/>
              <a:chOff x="725554" y="1981453"/>
              <a:chExt cx="3071834" cy="214314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85786" y="2357430"/>
                <a:ext cx="3011602" cy="176716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568803" y="2479303"/>
                <a:ext cx="2108121" cy="18281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906250" y="2783987"/>
                <a:ext cx="542088" cy="115779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68803" y="2783987"/>
                <a:ext cx="2108121" cy="115779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>
                    <a:solidFill>
                      <a:schemeClr val="tx1"/>
                    </a:solidFill>
                  </a:rPr>
                  <a:t>Content PlaceHolder</a:t>
                </a:r>
                <a:endParaRPr lang="de-A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5554" y="1981453"/>
                <a:ext cx="1350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dirty="0" smtClean="0">
                    <a:solidFill>
                      <a:schemeClr val="bg1"/>
                    </a:solidFill>
                  </a:rPr>
                  <a:t>Master Page</a:t>
                </a:r>
                <a:endParaRPr lang="de-AT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85786" y="4214818"/>
              <a:ext cx="2928959" cy="2143141"/>
              <a:chOff x="5000628" y="3429000"/>
              <a:chExt cx="3571901" cy="2500331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5000629" y="3857628"/>
                <a:ext cx="3571900" cy="207170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929322" y="4000504"/>
                <a:ext cx="2500330" cy="21431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143504" y="4357694"/>
                <a:ext cx="642942" cy="135732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929322" y="4357694"/>
                <a:ext cx="2500330" cy="135732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>
                    <a:solidFill>
                      <a:schemeClr val="tx1"/>
                    </a:solidFill>
                  </a:rPr>
                  <a:t>Custom Content</a:t>
                </a:r>
                <a:endParaRPr lang="de-A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000628" y="3429000"/>
                <a:ext cx="180474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dirty="0" smtClean="0">
                    <a:solidFill>
                      <a:schemeClr val="bg1"/>
                    </a:solidFill>
                  </a:rPr>
                  <a:t>Page Layout</a:t>
                </a:r>
                <a:endParaRPr lang="de-AT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5000628" y="3286124"/>
              <a:ext cx="2989190" cy="2052914"/>
              <a:chOff x="725554" y="1981453"/>
              <a:chExt cx="3071834" cy="214314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785786" y="2357430"/>
                <a:ext cx="3011602" cy="1767163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568803" y="2479303"/>
                <a:ext cx="2108121" cy="18281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906250" y="2783987"/>
                <a:ext cx="542088" cy="115779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568803" y="2783987"/>
                <a:ext cx="2108121" cy="1157796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AT" dirty="0" smtClean="0">
                    <a:solidFill>
                      <a:schemeClr val="tx1"/>
                    </a:solidFill>
                  </a:rPr>
                  <a:t>Content PlaceHolder</a:t>
                </a:r>
                <a:endParaRPr lang="de-AT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25554" y="1981453"/>
                <a:ext cx="1797558" cy="385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dirty="0" smtClean="0">
                    <a:solidFill>
                      <a:schemeClr val="bg1"/>
                    </a:solidFill>
                  </a:rPr>
                  <a:t>Resulting Page</a:t>
                </a:r>
                <a:endParaRPr lang="de-AT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Right Brace 25"/>
            <p:cNvSpPr/>
            <p:nvPr/>
          </p:nvSpPr>
          <p:spPr>
            <a:xfrm>
              <a:off x="4000496" y="2428868"/>
              <a:ext cx="642942" cy="392909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Page Layout Model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AT" dirty="0" smtClean="0"/>
              <a:t>Page Layouts use Content Types to determine the type of data that can be displayed.</a:t>
            </a:r>
            <a:endParaRPr lang="de-AT" dirty="0"/>
          </a:p>
        </p:txBody>
      </p:sp>
      <p:grpSp>
        <p:nvGrpSpPr>
          <p:cNvPr id="16" name="Group 15"/>
          <p:cNvGrpSpPr/>
          <p:nvPr/>
        </p:nvGrpSpPr>
        <p:grpSpPr>
          <a:xfrm>
            <a:off x="785786" y="2714620"/>
            <a:ext cx="7572428" cy="1357322"/>
            <a:chOff x="785786" y="3286124"/>
            <a:chExt cx="7572428" cy="1357322"/>
          </a:xfrm>
        </p:grpSpPr>
        <p:sp>
          <p:nvSpPr>
            <p:cNvPr id="6" name="Rectangle 5"/>
            <p:cNvSpPr/>
            <p:nvPr/>
          </p:nvSpPr>
          <p:spPr>
            <a:xfrm>
              <a:off x="785786" y="4214818"/>
              <a:ext cx="7572428" cy="42862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85786" y="3286124"/>
              <a:ext cx="7572428" cy="857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57488" y="342900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 smtClean="0"/>
                <a:t>Start Date</a:t>
              </a:r>
              <a:endParaRPr lang="en-US" dirty="0" smtClean="0"/>
            </a:p>
          </p:txBody>
        </p:sp>
        <p:sp>
          <p:nvSpPr>
            <p:cNvPr id="9" name="Right Brace 8"/>
            <p:cNvSpPr/>
            <p:nvPr/>
          </p:nvSpPr>
          <p:spPr>
            <a:xfrm rot="5400000">
              <a:off x="5000628" y="1428736"/>
              <a:ext cx="428628" cy="4857784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5786" y="3429000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dirty="0" smtClean="0"/>
                <a:t>Site</a:t>
              </a:r>
              <a:r>
                <a:rPr lang="de-AT" dirty="0" smtClean="0">
                  <a:solidFill>
                    <a:schemeClr val="bg2">
                      <a:lumMod val="90000"/>
                    </a:schemeClr>
                  </a:solidFill>
                </a:rPr>
                <a:t> </a:t>
              </a:r>
              <a:r>
                <a:rPr lang="de-AT" dirty="0" smtClean="0"/>
                <a:t>Column</a:t>
              </a:r>
              <a:endParaRPr lang="en-US" dirty="0" smtClean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85786" y="4214818"/>
              <a:ext cx="1552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AT" dirty="0" smtClean="0"/>
                <a:t>Content Type</a:t>
              </a:r>
              <a:endParaRPr lang="en-US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14810" y="3429000"/>
              <a:ext cx="171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 smtClean="0"/>
                <a:t>ExpirationDate</a:t>
              </a:r>
              <a:endParaRPr lang="en-US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86446" y="342900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 smtClean="0"/>
                <a:t>Contact</a:t>
              </a:r>
              <a:endParaRPr lang="en-US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57752" y="421481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 smtClean="0"/>
                <a:t>Page</a:t>
              </a:r>
              <a:endParaRPr lang="en-US" dirty="0" smtClean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72330" y="3429000"/>
              <a:ext cx="571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dirty="0" smtClean="0"/>
                <a:t>...</a:t>
              </a:r>
              <a:endParaRPr lang="en-US" dirty="0" smtClean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804864" y="4533227"/>
            <a:ext cx="2674241" cy="15389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00166" y="4639364"/>
            <a:ext cx="1871969" cy="1592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11833" y="4904705"/>
            <a:ext cx="481363" cy="10082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00166" y="4904705"/>
            <a:ext cx="1871969" cy="10082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>
                <a:solidFill>
                  <a:schemeClr val="tx1"/>
                </a:solidFill>
              </a:rPr>
              <a:t>Custom Content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4863" y="4214818"/>
            <a:ext cx="1351193" cy="32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>
                <a:solidFill>
                  <a:schemeClr val="bg1"/>
                </a:solidFill>
              </a:rPr>
              <a:t>Page Layout</a:t>
            </a:r>
            <a:endParaRPr lang="de-AT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10800000" flipV="1">
            <a:off x="3643306" y="4286256"/>
            <a:ext cx="1357322" cy="928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2000" y="4714884"/>
            <a:ext cx="121444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AT" dirty="0" smtClean="0">
                <a:solidFill>
                  <a:schemeClr val="bg1"/>
                </a:solidFill>
              </a:rPr>
              <a:t>Associate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 smtClean="0"/>
              <a:t>Field Control and Control Templates</a:t>
            </a:r>
            <a:endParaRPr lang="de-AT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AT" dirty="0" smtClean="0"/>
              <a:t>Field Controls are ASP.NET 2.0 controls used for rendering and design time display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Control Templates seperate 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data from presentation</a:t>
            </a:r>
            <a:endParaRPr lang="de-AT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4015812"/>
            <a:ext cx="2857520" cy="1913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exander Pajer PPT Templat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buFont typeface="Arial" pitchFamily="34" charset="0"/>
          <a:buChar char="•"/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lder" ma:contentTypeID="0x012000D97F050F13A0BA458AD23DA344BCDFAE" ma:contentTypeVersion="0" ma:contentTypeDescription="Create a new folder." ma:contentTypeScope="" ma:versionID="550c1da0f5d4b2f3c22470012683d4b5">
  <xsd:schema xmlns:xsd="http://www.w3.org/2001/XMLSchema" xmlns:p="http://schemas.microsoft.com/office/2006/metadata/properties" targetNamespace="http://schemas.microsoft.com/office/2006/metadata/properties" ma:root="true" ma:fieldsID="d275e67360629ab4e5a555c8847cde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ListForm</Display>
  <Edit>ListForm</Edit>
  <New>ListForm</New>
</FormTemplates>
</file>

<file path=customXml/itemProps1.xml><?xml version="1.0" encoding="utf-8"?>
<ds:datastoreItem xmlns:ds="http://schemas.openxmlformats.org/officeDocument/2006/customXml" ds:itemID="{DDFF4503-E751-4E9A-80DD-1478CEAA0C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CFFDFF7-5F17-4289-BB00-C806C2DDB0B9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168F8D2-B117-4685-B314-6E16B8B9E1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Sharepoint 2007 - Features and Solutions</Template>
  <TotalTime>56</TotalTime>
  <Words>1374</Words>
  <Application>Microsoft Office PowerPoint</Application>
  <PresentationFormat>On-screen Show (4:3)</PresentationFormat>
  <Paragraphs>356</Paragraphs>
  <Slides>47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Alexander Pajer PPT Template</vt:lpstr>
      <vt:lpstr>SharePoint 2007 Customizing Look and Feel</vt:lpstr>
      <vt:lpstr>Agenda</vt:lpstr>
      <vt:lpstr>Understanding the Page Model</vt:lpstr>
      <vt:lpstr>Master Page</vt:lpstr>
      <vt:lpstr>Master Page Gallery</vt:lpstr>
      <vt:lpstr>Page Layouts</vt:lpstr>
      <vt:lpstr>Page Rendering</vt:lpstr>
      <vt:lpstr>Page Layout Model</vt:lpstr>
      <vt:lpstr>Field Control and Control Templates</vt:lpstr>
      <vt:lpstr>Pages </vt:lpstr>
      <vt:lpstr>Application Pages</vt:lpstr>
      <vt:lpstr>Implementing Master Pages</vt:lpstr>
      <vt:lpstr>Master Page Types</vt:lpstr>
      <vt:lpstr>Master Page Inheritance</vt:lpstr>
      <vt:lpstr>Elements of Master Pages 1/2</vt:lpstr>
      <vt:lpstr>Elements of Master Pages 2/2</vt:lpstr>
      <vt:lpstr>Required Content Placehoder 1/3</vt:lpstr>
      <vt:lpstr>Required Content Placehoder 2/3</vt:lpstr>
      <vt:lpstr>Required Content Placehoder 3/3</vt:lpstr>
      <vt:lpstr>Designing a Master Page</vt:lpstr>
      <vt:lpstr>CSS and Themes</vt:lpstr>
      <vt:lpstr>Storage of Master Pages</vt:lpstr>
      <vt:lpstr>Demo</vt:lpstr>
      <vt:lpstr>Deploying Master Pages as Feature</vt:lpstr>
      <vt:lpstr>Deployment Structure</vt:lpstr>
      <vt:lpstr>Feature.xml</vt:lpstr>
      <vt:lpstr>Elements.xml 1/2</vt:lpstr>
      <vt:lpstr>Elements.xml 2/2</vt:lpstr>
      <vt:lpstr>Activating Custom Master Page</vt:lpstr>
      <vt:lpstr>Demo</vt:lpstr>
      <vt:lpstr>Style Sheets &amp; Themes</vt:lpstr>
      <vt:lpstr>Core.CSS</vt:lpstr>
      <vt:lpstr>Custom CSS</vt:lpstr>
      <vt:lpstr>Implementing Custom Styles</vt:lpstr>
      <vt:lpstr>Custom Style Feature</vt:lpstr>
      <vt:lpstr>Custom Style Elements</vt:lpstr>
      <vt:lpstr>Deployment Structure</vt:lpstr>
      <vt:lpstr>Auto Applying Styles</vt:lpstr>
      <vt:lpstr>SharePoint Branding Tool</vt:lpstr>
      <vt:lpstr>Demo</vt:lpstr>
      <vt:lpstr>Implementing Themes</vt:lpstr>
      <vt:lpstr>SharePoint Themes Basics</vt:lpstr>
      <vt:lpstr>Elements of a Theme</vt:lpstr>
      <vt:lpstr>Theme Preview Image </vt:lpstr>
      <vt:lpstr>Theme Registration</vt:lpstr>
      <vt:lpstr>SharePoint Skinner</vt:lpstr>
      <vt:lpstr>THANK YOU!!</vt:lpstr>
    </vt:vector>
  </TitlesOfParts>
  <Company>Integrations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2007 Components and Services</dc:title>
  <dc:creator>Alexander Pajer</dc:creator>
  <cp:lastModifiedBy>Training</cp:lastModifiedBy>
  <cp:revision>323</cp:revision>
  <dcterms:created xsi:type="dcterms:W3CDTF">2007-05-18T07:23:53Z</dcterms:created>
  <dcterms:modified xsi:type="dcterms:W3CDTF">2008-12-10T05:56:55Z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0x012000D97F050F13A0BA458AD23DA344BCDFAE</vt:lpwstr>
  </property>
</Properties>
</file>