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68" r:id="rId20"/>
    <p:sldId id="276" r:id="rId21"/>
    <p:sldId id="275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A7C09-57E2-45B5-9CA3-B527A5EB9EE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BCCF3-26EC-4857-BBB0-4BFC8D5FFD9E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56320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7346" name="Rectangle 5632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62467" name="Date Placeholder 62466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fld id="{E6B5A012-F861-41F2-94E3-4E3DCB9FDFE2}" type="datetime8">
              <a:rPr lang="en-US"/>
              <a:pPr/>
              <a:t>10/28/2008 8:25 AM</a:t>
            </a:fld>
            <a:endParaRPr lang="en-US" dirty="0"/>
          </a:p>
        </p:txBody>
      </p:sp>
      <p:sp>
        <p:nvSpPr>
          <p:cNvPr id="62468" name="Slide Number Placeholder 6246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83A1FF2-C1DA-4043-961B-05A451C71085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2469" name="Footer Placeholder 62468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©2005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57344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8370" name="Rectangle 5734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58368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9394" name="Rectangle 5836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Developing SharePoint Wrox p150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15A38-35E3-4A92-A011-FA57A3458EAB}" type="slidenum">
              <a:rPr lang="de-AT" smtClean="0"/>
              <a:pPr/>
              <a:t>13</a:t>
            </a:fld>
            <a:endParaRPr lang="de-A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Developing SharePoint Wrox p150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15A38-35E3-4A92-A011-FA57A3458EAB}" type="slidenum">
              <a:rPr lang="de-AT" smtClean="0"/>
              <a:pPr/>
              <a:t>19</a:t>
            </a:fld>
            <a:endParaRPr lang="de-A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21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noFill/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FontTx/>
              <a:buNone/>
              <a:defRPr kumimoji="0" lang="de-AT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74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  <p:pic>
        <p:nvPicPr>
          <p:cNvPr id="5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rev="1">
        <p:tmplLst>
          <p:tmpl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Pattern with 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4214818"/>
            <a:ext cx="8143903" cy="2214578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2938" y="1714500"/>
            <a:ext cx="8143875" cy="11430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3096525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  <p:pic>
        <p:nvPicPr>
          <p:cNvPr id="7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3000372"/>
            <a:ext cx="8143903" cy="3429024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1785926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8" name="Picture 4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  <p:pic>
        <p:nvPicPr>
          <p:cNvPr id="6" name="Picture 4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30" name="Picture 6" descr="F:\IconExperience\all\all\128x128\plain\school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  <p:pic>
        <p:nvPicPr>
          <p:cNvPr id="5" name="Picture 6" descr="F:\IconExperience\all\all\128x128\plain\school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ALEXANDER.PAJER@INTEGRATIONS.AT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Thank You!!! 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3074" name="Picture 2" descr="F:\IconExperience\all\all\128x128\plain\c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00174"/>
            <a:ext cx="1625600" cy="1625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FontTx/>
              <a:buBlip>
                <a:blip r:embed="rId2"/>
              </a:buBlip>
              <a:defRPr kumimoji="0" lang="de-AT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AT" dirty="0" smtClean="0"/>
              <a:t>X</a:t>
            </a:r>
          </a:p>
          <a:p>
            <a:pPr lvl="0"/>
            <a:r>
              <a:rPr lang="de-AT" dirty="0" smtClean="0"/>
              <a:t>ccc</a:t>
            </a:r>
            <a:endParaRPr lang="de-AT" dirty="0"/>
          </a:p>
        </p:txBody>
      </p:sp>
      <p:pic>
        <p:nvPicPr>
          <p:cNvPr id="3074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Pattern with 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4214818"/>
            <a:ext cx="8143903" cy="2214578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2938" y="1714500"/>
            <a:ext cx="8143875" cy="11430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3096525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3000372"/>
            <a:ext cx="8143903" cy="3429024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1785926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8" name="Picture 4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30" name="Picture 6" descr="F:\IconExperience\all\all\128x128\plain\school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472" y="228600"/>
            <a:ext cx="7000924" cy="990600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dirty="0" smtClean="0"/>
              <a:t>Agenda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</p:txBody>
      </p:sp>
      <p:pic>
        <p:nvPicPr>
          <p:cNvPr id="2051" name="Picture 3" descr="F:\IconExperience\all\all\128x128\plain\tea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4766" y="250575"/>
            <a:ext cx="928694" cy="928694"/>
          </a:xfrm>
          <a:prstGeom prst="rect">
            <a:avLst/>
          </a:prstGeom>
          <a:noFill/>
        </p:spPr>
      </p:pic>
      <p:pic>
        <p:nvPicPr>
          <p:cNvPr id="9" name="Picture 3" descr="F:\IconExperience\all\all\128x128\plain\tea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4766" y="250575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90" y="3357562"/>
            <a:ext cx="7123113" cy="2286016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14422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5860"/>
            <a:ext cx="1295400" cy="990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85860"/>
            <a:ext cx="7772400" cy="990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28586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6" name="Picture 2" descr="F:\IconExperience\all\all\48x48\plain\book_blue_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17537" cy="617537"/>
          </a:xfrm>
          <a:prstGeom prst="rect">
            <a:avLst/>
          </a:prstGeom>
          <a:noFill/>
        </p:spPr>
      </p:pic>
      <p:pic>
        <p:nvPicPr>
          <p:cNvPr id="10" name="Picture 2" descr="F:\IconExperience\all\all\48x48\plain\book_blue_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17537" cy="61753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90" y="2285992"/>
            <a:ext cx="7123113" cy="3500462"/>
          </a:xfrm>
        </p:spPr>
        <p:txBody>
          <a:bodyPr anchor="t"/>
          <a:lstStyle>
            <a:lvl1pPr marL="0" indent="0"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2867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9640"/>
            <a:ext cx="1295400" cy="990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000108"/>
            <a:ext cx="7772400" cy="990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67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08107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099" name="Picture 3" descr="F:\IconExperience\all\all\48x48\plain\ste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617538" cy="617538"/>
          </a:xfrm>
          <a:prstGeom prst="rect">
            <a:avLst/>
          </a:prstGeom>
          <a:noFill/>
        </p:spPr>
      </p:pic>
      <p:pic>
        <p:nvPicPr>
          <p:cNvPr id="11" name="Picture 3" descr="F:\IconExperience\all\all\48x48\plain\ste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617538" cy="61753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69657E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ALEXANDER.PAJER@INTEGRATIONS.AT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Thank You!!! 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AT"/>
          </a:p>
        </p:txBody>
      </p:sp>
      <p:pic>
        <p:nvPicPr>
          <p:cNvPr id="3074" name="Picture 2" descr="F:\IconExperience\all\all\128x128\plain\c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00174"/>
            <a:ext cx="1625600" cy="1625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02E1FB-C9D5-4776-A04D-973CD1552B0F}" type="datetimeFigureOut">
              <a:rPr lang="de-DE" smtClean="0"/>
              <a:pPr/>
              <a:t>28.10.2008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605A66-61E3-4618-8C18-F626B388942E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AT" sz="3200" dirty="0" smtClean="0"/>
              <a:t>Extending SharePoint with Application Pages and Custom Web Services</a:t>
            </a:r>
            <a:endParaRPr lang="de-AT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AT" dirty="0" smtClean="0"/>
              <a:t>© 2007 Alexander Pajer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User Interface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Extensible Toolbars, Menus, Settings Pages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 to </a:t>
            </a:r>
            <a:r>
              <a:rPr lang="en-US" dirty="0" smtClean="0"/>
              <a:t>Application Pages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Can use ASP.NET controls on toolbars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Associate by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List type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Content type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File Type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User Interface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357158" y="1928802"/>
            <a:ext cx="3232151" cy="4102105"/>
            <a:chOff x="357158" y="1928802"/>
            <a:chExt cx="3232151" cy="4102105"/>
          </a:xfrm>
        </p:grpSpPr>
        <p:pic>
          <p:nvPicPr>
            <p:cNvPr id="27658" name="Rectangle 2765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2643182"/>
              <a:ext cx="3017837" cy="33877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sp>
          <p:nvSpPr>
            <p:cNvPr id="27653" name="TextBox 27652"/>
            <p:cNvSpPr txBox="1">
              <a:spLocks noChangeArrowheads="1"/>
            </p:cNvSpPr>
            <p:nvPr/>
          </p:nvSpPr>
          <p:spPr bwMode="auto">
            <a:xfrm>
              <a:off x="571472" y="1928802"/>
              <a:ext cx="2684463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lang="en-US" b="1" dirty="0">
                  <a:latin typeface="Segoe Semibold" pitchFamily="34" charset="0"/>
                </a:rPr>
                <a:t>Site Settings</a:t>
              </a:r>
              <a:endParaRPr lang="en-US" dirty="0">
                <a:latin typeface="Segoe Semibold" pitchFamily="34" charset="0"/>
              </a:endParaRPr>
            </a:p>
          </p:txBody>
        </p:sp>
        <p:sp>
          <p:nvSpPr>
            <p:cNvPr id="24582" name="Oval 24581"/>
            <p:cNvSpPr>
              <a:spLocks noChangeArrowheads="1"/>
            </p:cNvSpPr>
            <p:nvPr/>
          </p:nvSpPr>
          <p:spPr bwMode="auto">
            <a:xfrm>
              <a:off x="357158" y="5429264"/>
              <a:ext cx="1682750" cy="3841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929058" y="1785926"/>
            <a:ext cx="4464237" cy="4414861"/>
            <a:chOff x="3929058" y="1785926"/>
            <a:chExt cx="4464237" cy="4414861"/>
          </a:xfrm>
        </p:grpSpPr>
        <p:pic>
          <p:nvPicPr>
            <p:cNvPr id="14" name="Rectangle 2458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00496" y="2643182"/>
              <a:ext cx="4392799" cy="35576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3929058" y="1785926"/>
              <a:ext cx="3779857" cy="6463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lang="en-US" b="1" dirty="0">
                  <a:latin typeface="Segoe Semibold" pitchFamily="34" charset="0"/>
                </a:rPr>
                <a:t>List Toolbar &amp; </a:t>
              </a:r>
              <a:br>
                <a:rPr lang="en-US" b="1" dirty="0">
                  <a:latin typeface="Segoe Semibold" pitchFamily="34" charset="0"/>
                </a:rPr>
              </a:br>
              <a:r>
                <a:rPr lang="en-US" b="1" dirty="0">
                  <a:latin typeface="Segoe Semibold" pitchFamily="34" charset="0"/>
                </a:rPr>
                <a:t>Drop-Down Menus</a:t>
              </a:r>
              <a:endParaRPr lang="en-US" dirty="0">
                <a:latin typeface="Segoe Semibold" pitchFamily="34" charset="0"/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4214810" y="5643578"/>
              <a:ext cx="1682750" cy="3841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6591300" y="3413125"/>
              <a:ext cx="1682750" cy="3841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The User </a:t>
            </a:r>
            <a:r>
              <a:rPr lang="en-US" dirty="0" smtClean="0"/>
              <a:t>Interface Cont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714348" y="1928802"/>
            <a:ext cx="7858180" cy="1887558"/>
            <a:chOff x="714348" y="1928802"/>
            <a:chExt cx="7858180" cy="1887558"/>
          </a:xfrm>
        </p:grpSpPr>
        <p:pic>
          <p:nvPicPr>
            <p:cNvPr id="28688" name="Rectangle 2868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1928802"/>
              <a:ext cx="6429420" cy="188755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grpSp>
          <p:nvGrpSpPr>
            <p:cNvPr id="3" name="Group 8"/>
            <p:cNvGrpSpPr/>
            <p:nvPr/>
          </p:nvGrpSpPr>
          <p:grpSpPr>
            <a:xfrm>
              <a:off x="6000760" y="2000240"/>
              <a:ext cx="2571768" cy="1098555"/>
              <a:chOff x="6000760" y="2000240"/>
              <a:chExt cx="2571768" cy="1098555"/>
            </a:xfrm>
          </p:grpSpPr>
          <p:sp>
            <p:nvSpPr>
              <p:cNvPr id="28689" name="TextBox 28688"/>
              <p:cNvSpPr txBox="1">
                <a:spLocks noChangeArrowheads="1"/>
              </p:cNvSpPr>
              <p:nvPr/>
            </p:nvSpPr>
            <p:spPr bwMode="auto">
              <a:xfrm>
                <a:off x="7286644" y="2000240"/>
                <a:ext cx="1285884" cy="9233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r>
                  <a:rPr lang="en-US" b="1" dirty="0">
                    <a:latin typeface="Segoe Semibold" pitchFamily="34" charset="0"/>
                  </a:rPr>
                  <a:t>Form View Toolbar</a:t>
                </a:r>
                <a:endParaRPr lang="en-US" dirty="0">
                  <a:latin typeface="Segoe Semibold" pitchFamily="34" charset="0"/>
                </a:endParaRPr>
              </a:p>
            </p:txBody>
          </p:sp>
          <p:sp>
            <p:nvSpPr>
              <p:cNvPr id="25606" name="Oval 8"/>
              <p:cNvSpPr>
                <a:spLocks noChangeArrowheads="1"/>
              </p:cNvSpPr>
              <p:nvPr/>
            </p:nvSpPr>
            <p:spPr bwMode="auto">
              <a:xfrm>
                <a:off x="6000760" y="2786058"/>
                <a:ext cx="1214446" cy="312737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lang="en-US" sz="1800" dirty="0"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" name="Group 14"/>
          <p:cNvGrpSpPr/>
          <p:nvPr/>
        </p:nvGrpSpPr>
        <p:grpSpPr>
          <a:xfrm>
            <a:off x="785786" y="4071942"/>
            <a:ext cx="5470534" cy="2416175"/>
            <a:chOff x="714348" y="4071942"/>
            <a:chExt cx="5470534" cy="2416175"/>
          </a:xfrm>
        </p:grpSpPr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4214810" y="4071942"/>
              <a:ext cx="1970072" cy="3693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lang="en-US" b="1" dirty="0">
                  <a:latin typeface="Segoe Semibold" pitchFamily="34" charset="0"/>
                </a:rPr>
                <a:t>Site Actions</a:t>
              </a:r>
              <a:endParaRPr lang="en-US" dirty="0">
                <a:latin typeface="Segoe Semibold" pitchFamily="34" charset="0"/>
              </a:endParaRPr>
            </a:p>
          </p:txBody>
        </p:sp>
        <p:pic>
          <p:nvPicPr>
            <p:cNvPr id="17" name="Rectangle 2868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4348" y="4071942"/>
              <a:ext cx="3252788" cy="241617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1000100" y="5929330"/>
              <a:ext cx="1682750" cy="3841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Custom Site Settings</a:t>
            </a:r>
            <a:endParaRPr lang="de-AT" dirty="0"/>
          </a:p>
        </p:txBody>
      </p:sp>
      <p:sp>
        <p:nvSpPr>
          <p:cNvPr id="3" name="Rounded Rectangle 2"/>
          <p:cNvSpPr/>
          <p:nvPr/>
        </p:nvSpPr>
        <p:spPr>
          <a:xfrm>
            <a:off x="571472" y="1785926"/>
            <a:ext cx="8143932" cy="4714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&lt;?xml version="1.0" encoding="utf-8" ?&gt; 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&lt;Elements xmlns="</a:t>
            </a:r>
            <a:r>
              <a:rPr lang="de-AT" b="1" dirty="0" smtClean="0">
                <a:solidFill>
                  <a:schemeClr val="tx1"/>
                </a:solidFill>
              </a:rPr>
              <a:t>http://schemas.microsoft.com/SharePoint/</a:t>
            </a:r>
            <a:r>
              <a:rPr lang="de-AT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&lt;Module Name="</a:t>
            </a:r>
            <a:r>
              <a:rPr lang="de-AT" b="1" dirty="0" smtClean="0">
                <a:solidFill>
                  <a:schemeClr val="tx1"/>
                </a:solidFill>
              </a:rPr>
              <a:t>Favorites Manager Settings Page</a:t>
            </a:r>
            <a:r>
              <a:rPr lang="de-AT" dirty="0" smtClean="0">
                <a:solidFill>
                  <a:schemeClr val="tx1"/>
                </a:solidFill>
              </a:rPr>
              <a:t>" Path="" Url=""&gt;</a:t>
            </a:r>
          </a:p>
          <a:p>
            <a:r>
              <a:rPr lang="de-AT" b="1" dirty="0" smtClean="0">
                <a:solidFill>
                  <a:schemeClr val="tx1"/>
                </a:solidFill>
              </a:rPr>
              <a:t> </a:t>
            </a:r>
            <a:r>
              <a:rPr lang="de-AT" dirty="0" smtClean="0">
                <a:solidFill>
                  <a:schemeClr val="tx1"/>
                </a:solidFill>
              </a:rPr>
              <a:t> &lt;File Url="</a:t>
            </a:r>
            <a:r>
              <a:rPr lang="de-AT" b="1" dirty="0" smtClean="0">
                <a:solidFill>
                  <a:schemeClr val="tx1"/>
                </a:solidFill>
              </a:rPr>
              <a:t>favorites.aspx</a:t>
            </a:r>
            <a:r>
              <a:rPr lang="de-AT" dirty="0" smtClean="0">
                <a:solidFill>
                  <a:schemeClr val="tx1"/>
                </a:solidFill>
              </a:rPr>
              <a:t>" Type="</a:t>
            </a:r>
            <a:r>
              <a:rPr lang="de-AT" b="1" dirty="0" smtClean="0">
                <a:solidFill>
                  <a:schemeClr val="tx1"/>
                </a:solidFill>
              </a:rPr>
              <a:t>Ghostable</a:t>
            </a:r>
            <a:r>
              <a:rPr lang="de-AT" dirty="0" smtClean="0">
                <a:solidFill>
                  <a:schemeClr val="tx1"/>
                </a:solidFill>
              </a:rPr>
              <a:t>" IgnoreIfAlreadyExists="</a:t>
            </a:r>
            <a:r>
              <a:rPr lang="de-AT" b="1" dirty="0" smtClean="0">
                <a:solidFill>
                  <a:schemeClr val="tx1"/>
                </a:solidFill>
              </a:rPr>
              <a:t>FALSE</a:t>
            </a:r>
            <a:r>
              <a:rPr lang="de-AT" dirty="0" smtClean="0">
                <a:solidFill>
                  <a:schemeClr val="tx1"/>
                </a:solidFill>
              </a:rPr>
              <a:t>" /&gt; 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&lt;/Module&gt;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&lt;CustomActionGroup Id="</a:t>
            </a:r>
            <a:r>
              <a:rPr lang="de-AT" b="1" dirty="0" smtClean="0">
                <a:solidFill>
                  <a:schemeClr val="tx1"/>
                </a:solidFill>
              </a:rPr>
              <a:t>CustomSiteSettingsGroup</a:t>
            </a:r>
            <a:r>
              <a:rPr lang="de-AT" dirty="0" smtClean="0">
                <a:solidFill>
                  <a:schemeClr val="tx1"/>
                </a:solidFill>
              </a:rPr>
              <a:t>" Location="</a:t>
            </a:r>
            <a:r>
              <a:rPr lang="de-AT" b="1" dirty="0" smtClean="0">
                <a:solidFill>
                  <a:schemeClr val="tx1"/>
                </a:solidFill>
              </a:rPr>
              <a:t>Microsoft.SharePoint.SiteSettings</a:t>
            </a:r>
            <a:r>
              <a:rPr lang="de-AT" dirty="0" smtClean="0">
                <a:solidFill>
                  <a:schemeClr val="tx1"/>
                </a:solidFill>
              </a:rPr>
              <a:t>" Title="</a:t>
            </a:r>
            <a:r>
              <a:rPr lang="de-AT" b="1" dirty="0" smtClean="0">
                <a:solidFill>
                  <a:schemeClr val="tx1"/>
                </a:solidFill>
              </a:rPr>
              <a:t>Favorites Manager</a:t>
            </a:r>
            <a:r>
              <a:rPr lang="de-AT" dirty="0" smtClean="0">
                <a:solidFill>
                  <a:schemeClr val="tx1"/>
                </a:solidFill>
              </a:rPr>
              <a:t>" Sequence="</a:t>
            </a:r>
            <a:r>
              <a:rPr lang="de-AT" b="1" dirty="0" smtClean="0">
                <a:solidFill>
                  <a:schemeClr val="tx1"/>
                </a:solidFill>
              </a:rPr>
              <a:t>100</a:t>
            </a:r>
            <a:r>
              <a:rPr lang="de-AT" dirty="0" smtClean="0">
                <a:solidFill>
                  <a:schemeClr val="tx1"/>
                </a:solidFill>
              </a:rPr>
              <a:t>" Description="" /&gt; 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&lt;CustomAction Id="</a:t>
            </a:r>
            <a:r>
              <a:rPr lang="de-AT" b="1" dirty="0" smtClean="0">
                <a:solidFill>
                  <a:schemeClr val="tx1"/>
                </a:solidFill>
              </a:rPr>
              <a:t>Favorites Settings</a:t>
            </a:r>
            <a:r>
              <a:rPr lang="de-AT" dirty="0" smtClean="0">
                <a:solidFill>
                  <a:schemeClr val="tx1"/>
                </a:solidFill>
              </a:rPr>
              <a:t>" GroupId="</a:t>
            </a:r>
            <a:r>
              <a:rPr lang="de-AT" b="1" dirty="0" smtClean="0">
                <a:solidFill>
                  <a:schemeClr val="tx1"/>
                </a:solidFill>
              </a:rPr>
              <a:t>CustomSiteSettingsGroup</a:t>
            </a:r>
            <a:r>
              <a:rPr lang="de-AT" dirty="0" smtClean="0">
                <a:solidFill>
                  <a:schemeClr val="tx1"/>
                </a:solidFill>
              </a:rPr>
              <a:t>" Location="</a:t>
            </a:r>
            <a:r>
              <a:rPr lang="de-AT" b="1" dirty="0" smtClean="0">
                <a:solidFill>
                  <a:schemeClr val="tx1"/>
                </a:solidFill>
              </a:rPr>
              <a:t>Microsoft.SharePoint.SiteSettings</a:t>
            </a:r>
            <a:r>
              <a:rPr lang="de-AT" dirty="0" smtClean="0">
                <a:solidFill>
                  <a:schemeClr val="tx1"/>
                </a:solidFill>
              </a:rPr>
              <a:t>" Sequence="</a:t>
            </a:r>
            <a:r>
              <a:rPr lang="de-AT" b="1" dirty="0" smtClean="0">
                <a:solidFill>
                  <a:schemeClr val="tx1"/>
                </a:solidFill>
              </a:rPr>
              <a:t>10</a:t>
            </a:r>
            <a:r>
              <a:rPr lang="de-AT" dirty="0" smtClean="0">
                <a:solidFill>
                  <a:schemeClr val="tx1"/>
                </a:solidFill>
              </a:rPr>
              <a:t>" Title="</a:t>
            </a:r>
            <a:r>
              <a:rPr lang="de-AT" b="1" dirty="0" smtClean="0">
                <a:solidFill>
                  <a:schemeClr val="tx1"/>
                </a:solidFill>
              </a:rPr>
              <a:t>...</a:t>
            </a:r>
            <a:r>
              <a:rPr lang="de-AT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&lt;UrlAction Url="</a:t>
            </a:r>
            <a:r>
              <a:rPr lang="de-AT" b="1" dirty="0" smtClean="0">
                <a:solidFill>
                  <a:schemeClr val="tx1"/>
                </a:solidFill>
              </a:rPr>
              <a:t>~site/_layouts/FavoritesManager/favorites.aspx</a:t>
            </a:r>
            <a:r>
              <a:rPr lang="de-AT" dirty="0" smtClean="0">
                <a:solidFill>
                  <a:schemeClr val="tx1"/>
                </a:solidFill>
              </a:rPr>
              <a:t>" /&gt; 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&lt;/CustomAction&gt;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&lt;/Elements&gt;</a:t>
            </a:r>
            <a:endParaRPr lang="de-A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 Page - Samples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857364"/>
            <a:ext cx="5143536" cy="41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857364"/>
            <a:ext cx="5214974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 Pages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Stored in ..</a:t>
            </a:r>
            <a:r>
              <a:rPr lang="en-US" dirty="0" smtClean="0"/>
              <a:t>\Template\Layouts 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Are used to implement extentions to functionality and are often extend the menus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May contain 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INLINE CODE or 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Refernce assemblies deployed to GAC.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 smtClean="0"/>
              <a:t>Components of Application Pages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de-AT" dirty="0" smtClean="0"/>
              <a:t>Application pages consist of: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ASPX – Layout of the controls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Assembly implementing the Code Behind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 Page - ASPX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Stored in /Layouts/Featurename/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2357430"/>
            <a:ext cx="7786742" cy="3643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&lt;%@ Assembly Name="</a:t>
            </a:r>
            <a:r>
              <a:rPr lang="en-US" sz="1200" dirty="0" err="1" smtClean="0">
                <a:solidFill>
                  <a:schemeClr val="tx1"/>
                </a:solidFill>
              </a:rPr>
              <a:t>Microsoft.SharePoint</a:t>
            </a:r>
            <a:r>
              <a:rPr lang="en-US" sz="1200" dirty="0" smtClean="0">
                <a:solidFill>
                  <a:schemeClr val="tx1"/>
                </a:solidFill>
              </a:rPr>
              <a:t>, Version=12.0.0.0, Culture=neutral, </a:t>
            </a:r>
            <a:r>
              <a:rPr lang="en-US" sz="1200" dirty="0" err="1" smtClean="0">
                <a:solidFill>
                  <a:schemeClr val="tx1"/>
                </a:solidFill>
              </a:rPr>
              <a:t>PublicKeyToken</a:t>
            </a:r>
            <a:r>
              <a:rPr lang="en-US" sz="1200" dirty="0" smtClean="0">
                <a:solidFill>
                  <a:schemeClr val="tx1"/>
                </a:solidFill>
              </a:rPr>
              <a:t>=71e9bce111e9429c" %&gt;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&lt;%@ Assembly Name="</a:t>
            </a:r>
            <a:r>
              <a:rPr lang="en-US" sz="1200" dirty="0" err="1" smtClean="0">
                <a:solidFill>
                  <a:schemeClr val="tx1"/>
                </a:solidFill>
              </a:rPr>
              <a:t>CopyToFeature</a:t>
            </a:r>
            <a:r>
              <a:rPr lang="en-US" sz="1200" dirty="0" smtClean="0">
                <a:solidFill>
                  <a:schemeClr val="tx1"/>
                </a:solidFill>
              </a:rPr>
              <a:t>, Version=1.0.0.0, Culture=neutral, </a:t>
            </a:r>
            <a:r>
              <a:rPr lang="en-US" sz="1200" dirty="0" err="1" smtClean="0">
                <a:solidFill>
                  <a:schemeClr val="tx1"/>
                </a:solidFill>
              </a:rPr>
              <a:t>PublicKeyToken</a:t>
            </a:r>
            <a:r>
              <a:rPr lang="en-US" sz="1200" dirty="0" smtClean="0">
                <a:solidFill>
                  <a:schemeClr val="tx1"/>
                </a:solidFill>
              </a:rPr>
              <a:t>=b8c1e1a21841a588" %&gt;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&lt;%@ Page Language="C#" </a:t>
            </a:r>
            <a:r>
              <a:rPr lang="en-US" sz="1200" dirty="0" err="1" smtClean="0">
                <a:solidFill>
                  <a:schemeClr val="tx1"/>
                </a:solidFill>
              </a:rPr>
              <a:t>MasterPageFile</a:t>
            </a:r>
            <a:r>
              <a:rPr lang="en-US" sz="1200" dirty="0" smtClean="0">
                <a:solidFill>
                  <a:schemeClr val="tx1"/>
                </a:solidFill>
              </a:rPr>
              <a:t>="~/_layouts/</a:t>
            </a:r>
            <a:r>
              <a:rPr lang="en-US" sz="1200" dirty="0" err="1" smtClean="0">
                <a:solidFill>
                  <a:schemeClr val="tx1"/>
                </a:solidFill>
              </a:rPr>
              <a:t>application.master</a:t>
            </a:r>
            <a:r>
              <a:rPr lang="en-US" sz="1200" dirty="0" smtClean="0">
                <a:solidFill>
                  <a:schemeClr val="tx1"/>
                </a:solidFill>
              </a:rPr>
              <a:t>"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Inherits="</a:t>
            </a:r>
            <a:r>
              <a:rPr lang="en-US" sz="1200" dirty="0" err="1" smtClean="0">
                <a:solidFill>
                  <a:schemeClr val="tx1"/>
                </a:solidFill>
              </a:rPr>
              <a:t>Integrations.CopyTo</a:t>
            </a:r>
            <a:r>
              <a:rPr lang="en-US" sz="1200" dirty="0" smtClean="0">
                <a:solidFill>
                  <a:schemeClr val="tx1"/>
                </a:solidFill>
              </a:rPr>
              <a:t>” </a:t>
            </a:r>
            <a:r>
              <a:rPr lang="en-US" sz="1200" dirty="0" err="1" smtClean="0">
                <a:solidFill>
                  <a:schemeClr val="tx1"/>
                </a:solidFill>
              </a:rPr>
              <a:t>EnableViewState</a:t>
            </a:r>
            <a:r>
              <a:rPr lang="en-US" sz="1200" dirty="0" smtClean="0">
                <a:solidFill>
                  <a:schemeClr val="tx1"/>
                </a:solidFill>
              </a:rPr>
              <a:t>="true" </a:t>
            </a:r>
            <a:r>
              <a:rPr lang="en-US" sz="1200" dirty="0" err="1" smtClean="0">
                <a:solidFill>
                  <a:schemeClr val="tx1"/>
                </a:solidFill>
              </a:rPr>
              <a:t>EnableViewStateMac</a:t>
            </a:r>
            <a:r>
              <a:rPr lang="en-US" sz="1200" dirty="0" smtClean="0">
                <a:solidFill>
                  <a:schemeClr val="tx1"/>
                </a:solidFill>
              </a:rPr>
              <a:t>="false" %&gt;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&lt;%@ Register </a:t>
            </a:r>
            <a:r>
              <a:rPr lang="en-US" sz="1200" dirty="0" err="1" smtClean="0">
                <a:solidFill>
                  <a:schemeClr val="tx1"/>
                </a:solidFill>
              </a:rPr>
              <a:t>TagPrefix</a:t>
            </a:r>
            <a:r>
              <a:rPr lang="en-US" sz="1200" dirty="0" smtClean="0">
                <a:solidFill>
                  <a:schemeClr val="tx1"/>
                </a:solidFill>
              </a:rPr>
              <a:t>="SharePoint" Namespace="</a:t>
            </a:r>
            <a:r>
              <a:rPr lang="en-US" sz="1200" dirty="0" err="1" smtClean="0">
                <a:solidFill>
                  <a:schemeClr val="tx1"/>
                </a:solidFill>
              </a:rPr>
              <a:t>Microsoft.SharePoint.WebControls</a:t>
            </a:r>
            <a:r>
              <a:rPr lang="en-US" sz="1200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Assembly="</a:t>
            </a:r>
            <a:r>
              <a:rPr lang="en-US" sz="1200" dirty="0" err="1" smtClean="0">
                <a:solidFill>
                  <a:schemeClr val="tx1"/>
                </a:solidFill>
              </a:rPr>
              <a:t>Microsoft.SharePoint</a:t>
            </a:r>
            <a:r>
              <a:rPr lang="en-US" sz="1200" dirty="0" smtClean="0">
                <a:solidFill>
                  <a:schemeClr val="tx1"/>
                </a:solidFill>
              </a:rPr>
              <a:t>, Version=12.0.0.0, Culture=neutral, </a:t>
            </a:r>
            <a:r>
              <a:rPr lang="en-US" sz="1200" dirty="0" err="1" smtClean="0">
                <a:solidFill>
                  <a:schemeClr val="tx1"/>
                </a:solidFill>
              </a:rPr>
              <a:t>PublicKeyToken</a:t>
            </a:r>
            <a:r>
              <a:rPr lang="en-US" sz="1200" dirty="0" smtClean="0">
                <a:solidFill>
                  <a:schemeClr val="tx1"/>
                </a:solidFill>
              </a:rPr>
              <a:t>=71e9bce111e9429c" %&gt;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&lt;%@ Register </a:t>
            </a:r>
            <a:r>
              <a:rPr lang="en-US" sz="1200" dirty="0" err="1" smtClean="0">
                <a:solidFill>
                  <a:schemeClr val="tx1"/>
                </a:solidFill>
              </a:rPr>
              <a:t>TagPrefix</a:t>
            </a:r>
            <a:r>
              <a:rPr lang="en-US" sz="1200" dirty="0" smtClean="0">
                <a:solidFill>
                  <a:schemeClr val="tx1"/>
                </a:solidFill>
              </a:rPr>
              <a:t>="Utilities" Namespace="</a:t>
            </a:r>
            <a:r>
              <a:rPr lang="en-US" sz="1200" dirty="0" err="1" smtClean="0">
                <a:solidFill>
                  <a:schemeClr val="tx1"/>
                </a:solidFill>
              </a:rPr>
              <a:t>Microsoft.SharePoint.Utilities</a:t>
            </a:r>
            <a:r>
              <a:rPr lang="en-US" sz="1200" dirty="0" smtClean="0">
                <a:solidFill>
                  <a:schemeClr val="tx1"/>
                </a:solidFill>
              </a:rPr>
              <a:t>" Assembly="</a:t>
            </a:r>
            <a:r>
              <a:rPr lang="en-US" sz="1200" dirty="0" err="1" smtClean="0">
                <a:solidFill>
                  <a:schemeClr val="tx1"/>
                </a:solidFill>
              </a:rPr>
              <a:t>Microsoft.SharePoint</a:t>
            </a:r>
            <a:r>
              <a:rPr lang="en-US" sz="1200" dirty="0" smtClean="0">
                <a:solidFill>
                  <a:schemeClr val="tx1"/>
                </a:solidFill>
              </a:rPr>
              <a:t>, Version=12.0.0.0, Culture=neutral, </a:t>
            </a:r>
            <a:r>
              <a:rPr lang="en-US" sz="1200" dirty="0" err="1" smtClean="0">
                <a:solidFill>
                  <a:schemeClr val="tx1"/>
                </a:solidFill>
              </a:rPr>
              <a:t>PublicKeyToken</a:t>
            </a:r>
            <a:r>
              <a:rPr lang="en-US" sz="1200" dirty="0" smtClean="0">
                <a:solidFill>
                  <a:schemeClr val="tx1"/>
                </a:solidFill>
              </a:rPr>
              <a:t>=71e9bce111e9429c" %&gt;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&lt;</a:t>
            </a:r>
            <a:r>
              <a:rPr lang="en-US" sz="1200" dirty="0" err="1" smtClean="0">
                <a:solidFill>
                  <a:schemeClr val="tx1"/>
                </a:solidFill>
              </a:rPr>
              <a:t>asp:Content</a:t>
            </a:r>
            <a:r>
              <a:rPr lang="en-US" sz="1200" dirty="0" smtClean="0">
                <a:solidFill>
                  <a:schemeClr val="tx1"/>
                </a:solidFill>
              </a:rPr>
              <a:t> ID="Main" </a:t>
            </a:r>
            <a:r>
              <a:rPr lang="en-US" sz="1200" dirty="0" err="1" smtClean="0">
                <a:solidFill>
                  <a:schemeClr val="tx1"/>
                </a:solidFill>
              </a:rPr>
              <a:t>ContentPlaceHolderID</a:t>
            </a:r>
            <a:r>
              <a:rPr lang="en-US" sz="1200" dirty="0" smtClean="0">
                <a:solidFill>
                  <a:schemeClr val="tx1"/>
                </a:solidFill>
              </a:rPr>
              <a:t>="</a:t>
            </a:r>
            <a:r>
              <a:rPr lang="en-US" sz="1200" dirty="0" err="1" smtClean="0">
                <a:solidFill>
                  <a:schemeClr val="tx1"/>
                </a:solidFill>
              </a:rPr>
              <a:t>PlaceHolderMain</a:t>
            </a:r>
            <a:r>
              <a:rPr lang="en-US" sz="1200" dirty="0" smtClean="0">
                <a:solidFill>
                  <a:schemeClr val="tx1"/>
                </a:solidFill>
              </a:rPr>
              <a:t>" </a:t>
            </a:r>
            <a:r>
              <a:rPr lang="en-US" sz="1200" dirty="0" err="1" smtClean="0">
                <a:solidFill>
                  <a:schemeClr val="tx1"/>
                </a:solidFill>
              </a:rPr>
              <a:t>runat</a:t>
            </a:r>
            <a:r>
              <a:rPr lang="en-US" sz="1200" dirty="0" smtClean="0">
                <a:solidFill>
                  <a:schemeClr val="tx1"/>
                </a:solidFill>
              </a:rPr>
              <a:t>="server"&gt;</a:t>
            </a:r>
          </a:p>
          <a:p>
            <a:r>
              <a:rPr lang="de-AT" sz="1200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&lt;/</a:t>
            </a:r>
            <a:r>
              <a:rPr lang="en-US" sz="1200" dirty="0" err="1" smtClean="0">
                <a:solidFill>
                  <a:schemeClr val="tx1"/>
                </a:solidFill>
              </a:rPr>
              <a:t>asp:Content</a:t>
            </a:r>
            <a:r>
              <a:rPr lang="en-US" sz="1200" dirty="0" smtClean="0">
                <a:solidFill>
                  <a:schemeClr val="tx1"/>
                </a:solidFill>
              </a:rPr>
              <a:t> ID&gt;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Application Pages – Code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Classes used to implement Application Pages must inherit from LayoutPageBase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Controls used in ASPX must be declared as protected </a:t>
            </a:r>
            <a:r>
              <a:rPr lang="de-AT" smtClean="0"/>
              <a:t>global variables in Code Behind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AT" dirty="0" smtClean="0"/>
              <a:t>Use SharePoint Controls defined in Microsoft.SharePoint.WebControls to have ShrePoint Look &amp; Feel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Custom Edit Control Block</a:t>
            </a:r>
            <a:endParaRPr lang="de-AT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785926"/>
            <a:ext cx="5000660" cy="219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571472" y="3357562"/>
            <a:ext cx="8143932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&lt;Elements </a:t>
            </a:r>
            <a:r>
              <a:rPr lang="en-US" sz="1400" dirty="0" err="1" smtClean="0">
                <a:solidFill>
                  <a:schemeClr val="tx1"/>
                </a:solidFill>
              </a:rPr>
              <a:t>xmlns</a:t>
            </a:r>
            <a:r>
              <a:rPr lang="en-US" sz="1400" dirty="0" smtClean="0">
                <a:solidFill>
                  <a:schemeClr val="tx1"/>
                </a:solidFill>
              </a:rPr>
              <a:t>="http://schemas.microsoft.com/sharepoint/"&gt;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&lt;</a:t>
            </a:r>
            <a:r>
              <a:rPr lang="en-US" sz="1400" dirty="0" err="1" smtClean="0">
                <a:solidFill>
                  <a:schemeClr val="tx1"/>
                </a:solidFill>
              </a:rPr>
              <a:t>CustomAction</a:t>
            </a:r>
            <a:r>
              <a:rPr lang="en-US" sz="1400" dirty="0" smtClean="0">
                <a:solidFill>
                  <a:schemeClr val="tx1"/>
                </a:solidFill>
              </a:rPr>
              <a:t> Id="</a:t>
            </a:r>
            <a:r>
              <a:rPr lang="en-US" sz="1400" dirty="0" err="1" smtClean="0">
                <a:solidFill>
                  <a:schemeClr val="tx1"/>
                </a:solidFill>
              </a:rPr>
              <a:t>Integrations.CopyTo</a:t>
            </a:r>
            <a:r>
              <a:rPr lang="en-US" sz="140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	</a:t>
            </a:r>
            <a:r>
              <a:rPr lang="en-US" sz="1400" dirty="0" err="1" smtClean="0">
                <a:solidFill>
                  <a:schemeClr val="tx1"/>
                </a:solidFill>
              </a:rPr>
              <a:t>RegistrationType</a:t>
            </a:r>
            <a:r>
              <a:rPr lang="en-US" sz="1400" dirty="0" smtClean="0">
                <a:solidFill>
                  <a:schemeClr val="tx1"/>
                </a:solidFill>
              </a:rPr>
              <a:t>="List"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	</a:t>
            </a:r>
            <a:r>
              <a:rPr lang="en-US" sz="1400" dirty="0" err="1" smtClean="0">
                <a:solidFill>
                  <a:schemeClr val="tx1"/>
                </a:solidFill>
              </a:rPr>
              <a:t>RegistrationId</a:t>
            </a:r>
            <a:r>
              <a:rPr lang="en-US" sz="1400" dirty="0" smtClean="0">
                <a:solidFill>
                  <a:schemeClr val="tx1"/>
                </a:solidFill>
              </a:rPr>
              <a:t>="101"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	Location="</a:t>
            </a:r>
            <a:r>
              <a:rPr lang="en-US" sz="1400" dirty="0" err="1" smtClean="0">
                <a:solidFill>
                  <a:schemeClr val="tx1"/>
                </a:solidFill>
              </a:rPr>
              <a:t>EditControlBlock</a:t>
            </a:r>
            <a:r>
              <a:rPr lang="en-US" sz="140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	Sequence="300"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	Title="Copy To Destination"&gt;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&lt;</a:t>
            </a:r>
            <a:r>
              <a:rPr lang="en-US" sz="1400" dirty="0" err="1" smtClean="0">
                <a:solidFill>
                  <a:schemeClr val="tx1"/>
                </a:solidFill>
              </a:rPr>
              <a:t>UrlAction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Url</a:t>
            </a:r>
            <a:r>
              <a:rPr lang="en-US" sz="1400" dirty="0" smtClean="0">
                <a:solidFill>
                  <a:schemeClr val="tx1"/>
                </a:solidFill>
              </a:rPr>
              <a:t>="~site/_layouts/</a:t>
            </a:r>
            <a:r>
              <a:rPr lang="en-US" sz="1400" dirty="0" err="1" smtClean="0">
                <a:solidFill>
                  <a:schemeClr val="tx1"/>
                </a:solidFill>
              </a:rPr>
              <a:t>CopyTo.aspx?ItemId</a:t>
            </a:r>
            <a:r>
              <a:rPr lang="en-US" sz="1400" dirty="0" smtClean="0">
                <a:solidFill>
                  <a:schemeClr val="tx1"/>
                </a:solidFill>
              </a:rPr>
              <a:t>={</a:t>
            </a:r>
            <a:r>
              <a:rPr lang="en-US" sz="1400" dirty="0" err="1" smtClean="0">
                <a:solidFill>
                  <a:schemeClr val="tx1"/>
                </a:solidFill>
              </a:rPr>
              <a:t>ItemId</a:t>
            </a:r>
            <a:r>
              <a:rPr lang="en-US" sz="1400" dirty="0" smtClean="0">
                <a:solidFill>
                  <a:schemeClr val="tx1"/>
                </a:solidFill>
              </a:rPr>
              <a:t>}&amp;</a:t>
            </a:r>
            <a:r>
              <a:rPr lang="en-US" sz="1400" dirty="0" err="1" smtClean="0">
                <a:solidFill>
                  <a:schemeClr val="tx1"/>
                </a:solidFill>
              </a:rPr>
              <a:t>amp;ListId</a:t>
            </a:r>
            <a:r>
              <a:rPr lang="en-US" sz="1400" dirty="0" smtClean="0">
                <a:solidFill>
                  <a:schemeClr val="tx1"/>
                </a:solidFill>
              </a:rPr>
              <a:t>={</a:t>
            </a:r>
            <a:r>
              <a:rPr lang="en-US" sz="1400" dirty="0" err="1" smtClean="0">
                <a:solidFill>
                  <a:schemeClr val="tx1"/>
                </a:solidFill>
              </a:rPr>
              <a:t>ListId</a:t>
            </a:r>
            <a:r>
              <a:rPr lang="en-US" sz="1400" dirty="0" smtClean="0">
                <a:solidFill>
                  <a:schemeClr val="tx1"/>
                </a:solidFill>
              </a:rPr>
              <a:t>}"/&gt;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&lt;/</a:t>
            </a:r>
            <a:r>
              <a:rPr lang="en-US" sz="1400" dirty="0" err="1" smtClean="0">
                <a:solidFill>
                  <a:schemeClr val="tx1"/>
                </a:solidFill>
              </a:rPr>
              <a:t>CustomAction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&lt;/Elements&gt;</a:t>
            </a:r>
            <a:endParaRPr lang="de-AT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Implementing Custom Web Services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Extending SharePoint Menues with Application Pages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Implementing a Custom Application Page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57291" y="2743201"/>
            <a:ext cx="6715172" cy="900114"/>
          </a:xfrm>
        </p:spPr>
        <p:txBody>
          <a:bodyPr>
            <a:normAutofit/>
          </a:bodyPr>
          <a:lstStyle/>
          <a:p>
            <a:r>
              <a:rPr lang="de-AT" sz="2400" b="1" cap="small" dirty="0" smtClean="0"/>
              <a:t>ALEXANDER.PAJER@INTEGRATIONS.AT</a:t>
            </a:r>
            <a:endParaRPr lang="de-AT" sz="2400" b="1" cap="smal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THANK YOU!!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SharePoint WebServices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3600" dirty="0" smtClean="0"/>
              <a:t>Why use SharePoint WebServices?</a:t>
            </a:r>
            <a:endParaRPr lang="de-AT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SharePoints Object Model can only be used on the local server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In order to use you custom solutions from a remote machine you have to use implement a WebService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SharePoint provides several „out-of-the-box“ WebServices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WebServices provided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sz="2400" dirty="0" smtClean="0"/>
              <a:t>A complete list of available list is pulished in the SDK</a:t>
            </a:r>
            <a:endParaRPr lang="de-AT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5786" y="2214554"/>
          <a:ext cx="7715304" cy="378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4643470"/>
              </a:tblGrid>
              <a:tr h="378622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WebService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Usage</a:t>
                      </a:r>
                      <a:endParaRPr lang="de-AT" sz="1600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Administration</a:t>
                      </a:r>
                      <a:r>
                        <a:rPr lang="de-AT" sz="1600" baseline="0" dirty="0" smtClean="0"/>
                        <a:t> W</a:t>
                      </a:r>
                      <a:r>
                        <a:rPr lang="de-AT" sz="1600" dirty="0" smtClean="0"/>
                        <a:t>ebService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Administer site collections</a:t>
                      </a:r>
                      <a:endParaRPr lang="de-AT" sz="1600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Alerts WebService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Manage alerts</a:t>
                      </a:r>
                      <a:endParaRPr lang="de-AT" sz="1600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Lists</a:t>
                      </a:r>
                      <a:r>
                        <a:rPr lang="de-AT" sz="1600" baseline="0" dirty="0" smtClean="0"/>
                        <a:t> WebService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Manage lists</a:t>
                      </a:r>
                      <a:endParaRPr lang="de-AT" sz="1600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Permission WebService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Manage permissions</a:t>
                      </a:r>
                      <a:endParaRPr lang="de-AT" sz="1600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Search WebService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Query site and list data</a:t>
                      </a:r>
                      <a:endParaRPr lang="de-AT" sz="1600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Users and Groups WebService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Manage users and groups</a:t>
                      </a:r>
                      <a:endParaRPr lang="de-AT" sz="1600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Web Part Pages WebService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Manage WebParts</a:t>
                      </a:r>
                      <a:endParaRPr lang="de-AT" sz="1600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Workflow</a:t>
                      </a:r>
                      <a:r>
                        <a:rPr lang="de-AT" sz="1600" baseline="0" dirty="0" smtClean="0"/>
                        <a:t> </a:t>
                      </a:r>
                      <a:r>
                        <a:rPr lang="de-AT" sz="1600" dirty="0" smtClean="0"/>
                        <a:t>WebService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Manage Workflows</a:t>
                      </a:r>
                      <a:endParaRPr lang="de-AT" sz="1600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Webs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Get</a:t>
                      </a:r>
                      <a:r>
                        <a:rPr lang="de-AT" sz="1600" baseline="0" dirty="0" smtClean="0"/>
                        <a:t> Metadata about Site Collections</a:t>
                      </a:r>
                      <a:endParaRPr lang="de-AT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Consuming a built-in WebService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Rounded Rectangle 3"/>
          <p:cNvSpPr/>
          <p:nvPr/>
        </p:nvSpPr>
        <p:spPr>
          <a:xfrm>
            <a:off x="642910" y="1857364"/>
            <a:ext cx="8072494" cy="371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//using </a:t>
            </a:r>
            <a:r>
              <a:rPr lang="en-US" dirty="0" err="1" smtClean="0">
                <a:solidFill>
                  <a:schemeClr val="tx1"/>
                </a:solidFill>
              </a:rPr>
              <a:t>SharePoints</a:t>
            </a:r>
            <a:r>
              <a:rPr lang="en-US" dirty="0" smtClean="0">
                <a:solidFill>
                  <a:schemeClr val="tx1"/>
                </a:solidFill>
              </a:rPr>
              <a:t> "webs.asmx" ws to get a list of webs in the site collection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Webs webssrv = new Webs();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webssrv.Credentials = CredentialCache.DefaultCredentials;</a:t>
            </a:r>
          </a:p>
          <a:p>
            <a:endParaRPr lang="de-AT" dirty="0" smtClean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XmlNode node = webssrv.GetAllSubWebCollection();</a:t>
            </a:r>
          </a:p>
          <a:p>
            <a:endParaRPr lang="de-AT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//this is what you get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string strWebs = node.OuterXml;</a:t>
            </a:r>
          </a:p>
          <a:p>
            <a:endParaRPr lang="de-AT" dirty="0" smtClean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foreach (XmlNode cn in node.ChildNodes)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{cbSite.Items.Add(cn.Attributes.GetNamedItem("Title").Value);}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 smtClean="0"/>
              <a:t>Create a Custom SharePoint WS</a:t>
            </a:r>
            <a:endParaRPr lang="de-A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Implement and test the WebService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If you are using custom types as parameter serialize /deserialize them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Test on a development site host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Deploy to SharePoint</a:t>
            </a:r>
          </a:p>
          <a:p>
            <a:pPr lvl="1">
              <a:lnSpc>
                <a:spcPct val="150000"/>
              </a:lnSpc>
              <a:buNone/>
            </a:pPr>
            <a:r>
              <a:rPr lang="de-AT" sz="2400" dirty="0" smtClean="0"/>
              <a:t>MSDN - „Writing Custom WebServices“</a:t>
            </a:r>
          </a:p>
          <a:p>
            <a:pPr lvl="1">
              <a:lnSpc>
                <a:spcPct val="150000"/>
              </a:lnSpc>
              <a:buNone/>
            </a:pPr>
            <a:r>
              <a:rPr lang="de-AT" sz="2400" smtClean="0"/>
              <a:t>http://msdn2.microsoft.com/en-us/library/ms464040.aspx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Using </a:t>
            </a:r>
            <a:r>
              <a:rPr lang="de-AT" smtClean="0"/>
              <a:t>the </a:t>
            </a:r>
            <a:r>
              <a:rPr lang="de-AT" smtClean="0"/>
              <a:t>Alerts </a:t>
            </a:r>
            <a:r>
              <a:rPr lang="de-AT" dirty="0" smtClean="0"/>
              <a:t>WebService</a:t>
            </a:r>
          </a:p>
          <a:p>
            <a:r>
              <a:rPr lang="de-AT" dirty="0" smtClean="0"/>
              <a:t>Creating a custom SharePoint WebService</a:t>
            </a:r>
          </a:p>
          <a:p>
            <a:pPr>
              <a:buNone/>
            </a:pP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Extending the User Interface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tion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buFont typeface="Arial" pitchFamily="34" charset="0"/>
          <a:buChar char="•"/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Integrations</Template>
  <TotalTime>10</TotalTime>
  <Words>617</Words>
  <Application>Microsoft Office PowerPoint</Application>
  <PresentationFormat>On-screen Show (4:3)</PresentationFormat>
  <Paragraphs>133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Integrations</vt:lpstr>
      <vt:lpstr>Extending SharePoint with Application Pages and Custom Web Services</vt:lpstr>
      <vt:lpstr>Slide 2</vt:lpstr>
      <vt:lpstr>SharePoint WebServices</vt:lpstr>
      <vt:lpstr>Why use SharePoint WebServices?</vt:lpstr>
      <vt:lpstr>WebServices provided</vt:lpstr>
      <vt:lpstr>Consuming a built-in WebService</vt:lpstr>
      <vt:lpstr>Create a Custom SharePoint WS</vt:lpstr>
      <vt:lpstr>Demo</vt:lpstr>
      <vt:lpstr>Extending the User Interface</vt:lpstr>
      <vt:lpstr>Extending the User Interface</vt:lpstr>
      <vt:lpstr>Extending the User Interface</vt:lpstr>
      <vt:lpstr>Extending The User Interface Cont</vt:lpstr>
      <vt:lpstr>Custom Site Settings</vt:lpstr>
      <vt:lpstr>Application Page - Samples</vt:lpstr>
      <vt:lpstr>Application Pages</vt:lpstr>
      <vt:lpstr>Components of Application Pages</vt:lpstr>
      <vt:lpstr>Application Page - ASPX</vt:lpstr>
      <vt:lpstr>Application Pages – Code Behind</vt:lpstr>
      <vt:lpstr>Custom Edit Control Block</vt:lpstr>
      <vt:lpstr>Demo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SharePoint with Application Pages and Custom Web Services</dc:title>
  <dc:creator>Alexander Pajer</dc:creator>
  <cp:lastModifiedBy>Training</cp:lastModifiedBy>
  <cp:revision>14</cp:revision>
  <dcterms:created xsi:type="dcterms:W3CDTF">2008-02-27T08:40:34Z</dcterms:created>
  <dcterms:modified xsi:type="dcterms:W3CDTF">2008-10-28T07:25:34Z</dcterms:modified>
</cp:coreProperties>
</file>