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44"/>
  </p:notesMasterIdLst>
  <p:handoutMasterIdLst>
    <p:handoutMasterId r:id="rId45"/>
  </p:handoutMasterIdLst>
  <p:sldIdLst>
    <p:sldId id="256" r:id="rId5"/>
    <p:sldId id="257" r:id="rId6"/>
    <p:sldId id="264" r:id="rId7"/>
    <p:sldId id="356" r:id="rId8"/>
    <p:sldId id="357" r:id="rId9"/>
    <p:sldId id="358" r:id="rId10"/>
    <p:sldId id="361" r:id="rId11"/>
    <p:sldId id="360" r:id="rId12"/>
    <p:sldId id="364" r:id="rId13"/>
    <p:sldId id="359" r:id="rId14"/>
    <p:sldId id="379" r:id="rId15"/>
    <p:sldId id="381" r:id="rId16"/>
    <p:sldId id="386" r:id="rId17"/>
    <p:sldId id="383" r:id="rId18"/>
    <p:sldId id="387" r:id="rId19"/>
    <p:sldId id="382" r:id="rId20"/>
    <p:sldId id="385" r:id="rId21"/>
    <p:sldId id="370" r:id="rId22"/>
    <p:sldId id="372" r:id="rId23"/>
    <p:sldId id="373" r:id="rId24"/>
    <p:sldId id="380" r:id="rId25"/>
    <p:sldId id="395" r:id="rId26"/>
    <p:sldId id="374" r:id="rId27"/>
    <p:sldId id="355" r:id="rId28"/>
    <p:sldId id="375" r:id="rId29"/>
    <p:sldId id="352" r:id="rId30"/>
    <p:sldId id="322" r:id="rId31"/>
    <p:sldId id="330" r:id="rId32"/>
    <p:sldId id="331" r:id="rId33"/>
    <p:sldId id="332" r:id="rId34"/>
    <p:sldId id="328" r:id="rId35"/>
    <p:sldId id="398" r:id="rId36"/>
    <p:sldId id="399" r:id="rId37"/>
    <p:sldId id="400" r:id="rId38"/>
    <p:sldId id="401" r:id="rId39"/>
    <p:sldId id="402" r:id="rId40"/>
    <p:sldId id="403" r:id="rId41"/>
    <p:sldId id="404" r:id="rId42"/>
    <p:sldId id="263" r:id="rId4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exander Pajer" initials="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B2D9"/>
    <a:srgbClr val="F8F8FA"/>
    <a:srgbClr val="69657E"/>
    <a:srgbClr val="08549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83" autoAdjust="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98" y="-126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0B5E3-0ED4-4D57-8B6D-28AF19003DFD}" type="datetimeFigureOut">
              <a:rPr lang="de-DE" smtClean="0"/>
              <a:pPr/>
              <a:t>26.06.2008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20506-540E-4808-9FB9-34137B3C542C}" type="slidenum">
              <a:rPr lang="de-AT" smtClean="0"/>
              <a:pPr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BF1EC-EE84-4428-9EA0-EB4D9B92AB90}" type="datetimeFigureOut">
              <a:rPr lang="de-DE" smtClean="0"/>
              <a:pPr/>
              <a:t>26.06.2008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2656-8D79-4A1C-98FA-A52976785D98}" type="slidenum">
              <a:rPr lang="de-AT" smtClean="0"/>
              <a:pPr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2656-8D79-4A1C-98FA-A52976785D98}" type="slidenum">
              <a:rPr lang="de-AT" smtClean="0"/>
              <a:pPr/>
              <a:t>1</a:t>
            </a:fld>
            <a:endParaRPr lang="de-A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2656-8D79-4A1C-98FA-A52976785D98}" type="slidenum">
              <a:rPr lang="de-AT" smtClean="0"/>
              <a:pPr/>
              <a:t>2</a:t>
            </a:fld>
            <a:endParaRPr lang="de-A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2656-8D79-4A1C-98FA-A52976785D98}" type="slidenum">
              <a:rPr lang="de-AT" smtClean="0"/>
              <a:pPr/>
              <a:t>3</a:t>
            </a:fld>
            <a:endParaRPr lang="de-A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2656-8D79-4A1C-98FA-A52976785D98}" type="slidenum">
              <a:rPr lang="de-AT" smtClean="0"/>
              <a:pPr/>
              <a:t>12</a:t>
            </a:fld>
            <a:endParaRPr lang="de-A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2656-8D79-4A1C-98FA-A52976785D98}" type="slidenum">
              <a:rPr lang="de-AT" smtClean="0"/>
              <a:pPr/>
              <a:t>39</a:t>
            </a:fld>
            <a:endParaRPr lang="de-A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rgbClr val="32B2D9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rgbClr val="69657E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A531573-7E56-46B8-92C7-4B061504DAB6}" type="datetimeFigureOut">
              <a:rPr lang="en-US" smtClean="0"/>
              <a:pPr/>
              <a:t>6/26/2008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1573-7E56-46B8-92C7-4B061504DAB6}" type="datetimeFigureOut">
              <a:rPr lang="en-US" smtClean="0"/>
              <a:pPr/>
              <a:t>6/26/2008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A531573-7E56-46B8-92C7-4B061504DAB6}" type="datetimeFigureOut">
              <a:rPr lang="en-US" smtClean="0"/>
              <a:pPr/>
              <a:t>6/26/2008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031186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1785926"/>
            <a:ext cx="8143903" cy="4643470"/>
          </a:xfrm>
          <a:noFill/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FontTx/>
              <a:buNone/>
              <a:defRPr kumimoji="0" lang="de-AT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de-AT" dirty="0"/>
          </a:p>
        </p:txBody>
      </p:sp>
      <p:pic>
        <p:nvPicPr>
          <p:cNvPr id="3074" name="Picture 2" descr="F:\IconExperience\all\all\48x48\plain\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428604"/>
            <a:ext cx="617538" cy="617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rev="1">
        <p:tmplLst>
          <p:tmpl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Pattern with Definition and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74062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4214818"/>
            <a:ext cx="8143903" cy="2214578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None/>
              <a:defRPr kumimoji="0" lang="de-AT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42938" y="1714500"/>
            <a:ext cx="8143875" cy="1143000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2910" y="3096525"/>
            <a:ext cx="8143875" cy="857255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buNone/>
              <a:defRPr kumimoji="0" lang="de-AT" sz="20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F:\IconExperience\all\all\48x48\plain\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900" y="428604"/>
            <a:ext cx="617538" cy="617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rev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utoUpdateAnimBg="0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inition and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74062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3000372"/>
            <a:ext cx="8143903" cy="3429024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None/>
              <a:defRPr kumimoji="0" lang="de-AT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2910" y="1785926"/>
            <a:ext cx="8143875" cy="857255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buNone/>
              <a:defRPr kumimoji="0" lang="de-AT" sz="20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8" name="Picture 4" descr="F:\IconExperience\all\all\48x48\plain\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428604"/>
            <a:ext cx="617537" cy="617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rev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utoUpdateAnimBg="0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031186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1785926"/>
            <a:ext cx="8143903" cy="4643470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None/>
              <a:defRPr kumimoji="0" lang="de-AT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30" name="Picture 6" descr="F:\IconExperience\all\all\128x128\plain\schoolbo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9586" y="285728"/>
            <a:ext cx="884238" cy="884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rev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1573-7E56-46B8-92C7-4B061504DAB6}" type="datetimeFigureOut">
              <a:rPr lang="en-US" smtClean="0"/>
              <a:pPr/>
              <a:t>6/26/2008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472" y="228600"/>
            <a:ext cx="7000924" cy="990600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 dirty="0" smtClean="0"/>
              <a:t>Agenda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1573-7E56-46B8-92C7-4B061504DAB6}" type="datetimeFigureOut">
              <a:rPr lang="en-US" smtClean="0"/>
              <a:pPr/>
              <a:t>6/26/2008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</p:txBody>
      </p:sp>
      <p:pic>
        <p:nvPicPr>
          <p:cNvPr id="2051" name="Picture 3" descr="F:\IconExperience\all\all\128x128\plain\teach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4766" y="250575"/>
            <a:ext cx="928694" cy="928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7290" y="3357562"/>
            <a:ext cx="7123113" cy="2286016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14422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5860"/>
            <a:ext cx="1295400" cy="990600"/>
          </a:xfrm>
          <a:prstGeom prst="rect">
            <a:avLst/>
          </a:prstGeom>
          <a:solidFill>
            <a:srgbClr val="32B2D9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285860"/>
            <a:ext cx="7772400" cy="990600"/>
          </a:xfrm>
          <a:prstGeom prst="rect">
            <a:avLst/>
          </a:prstGeom>
          <a:solidFill>
            <a:srgbClr val="69657E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128586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1573-7E56-46B8-92C7-4B061504DAB6}" type="datetimeFigureOut">
              <a:rPr lang="en-US" smtClean="0"/>
              <a:pPr/>
              <a:t>6/26/2008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F:\IconExperience\all\all\48x48\plain\book_blue_n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617537" cy="61753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7290" y="2285992"/>
            <a:ext cx="7123113" cy="3500462"/>
          </a:xfrm>
        </p:spPr>
        <p:txBody>
          <a:bodyPr anchor="t"/>
          <a:lstStyle>
            <a:lvl1pPr marL="0" indent="0">
              <a:buFontTx/>
              <a:buBlip>
                <a:blip r:embed="rId2"/>
              </a:buBlip>
              <a:defRPr sz="28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92867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009640"/>
            <a:ext cx="1295400" cy="990600"/>
          </a:xfrm>
          <a:prstGeom prst="rect">
            <a:avLst/>
          </a:prstGeom>
          <a:solidFill>
            <a:srgbClr val="32B2D9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000108"/>
            <a:ext cx="7772400" cy="990600"/>
          </a:xfrm>
          <a:prstGeom prst="rect">
            <a:avLst/>
          </a:prstGeom>
          <a:solidFill>
            <a:srgbClr val="69657E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2867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1573-7E56-46B8-92C7-4B061504DAB6}" type="datetimeFigureOut">
              <a:rPr lang="en-US" smtClean="0"/>
              <a:pPr/>
              <a:t>6/26/2008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08107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 descr="F:\IconExperience\all\all\48x48\plain\ste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142984"/>
            <a:ext cx="617538" cy="617538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A531573-7E56-46B8-92C7-4B061504DAB6}" type="datetimeFigureOut">
              <a:rPr lang="en-US" smtClean="0"/>
              <a:pPr/>
              <a:t>6/26/2008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1573-7E56-46B8-92C7-4B061504DAB6}" type="datetimeFigureOut">
              <a:rPr lang="en-US" smtClean="0"/>
              <a:pPr/>
              <a:t>6/26/2008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1573-7E56-46B8-92C7-4B061504DAB6}" type="datetimeFigureOut">
              <a:rPr lang="en-US" smtClean="0"/>
              <a:pPr/>
              <a:t>6/26/2008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rgbClr val="69657E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ALEXANDER.PAJER@INTEGRATIONS.AT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Thank You!!! </a:t>
            </a:r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A531573-7E56-46B8-92C7-4B061504DAB6}" type="datetimeFigureOut">
              <a:rPr lang="en-US" smtClean="0"/>
              <a:pPr/>
              <a:t>6/26/2008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pic>
        <p:nvPicPr>
          <p:cNvPr id="3074" name="Picture 2" descr="F:\IconExperience\all\all\128x128\plain\cu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500174"/>
            <a:ext cx="1625600" cy="16256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531573-7E56-46B8-92C7-4B061504DAB6}" type="datetimeFigureOut">
              <a:rPr lang="en-US" smtClean="0"/>
              <a:pPr/>
              <a:t>6/26/2008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rgbClr val="32B2D9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rgbClr val="69657E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7422" y="3786190"/>
            <a:ext cx="6477000" cy="1828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SharePoint 2007</a:t>
            </a:r>
            <a:br>
              <a:rPr lang="en-US" sz="3600" dirty="0" smtClean="0"/>
            </a:br>
            <a:r>
              <a:rPr lang="en-US" sz="3600" dirty="0" smtClean="0"/>
              <a:t>Implementing Publishing Sites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de-AT" dirty="0" smtClean="0"/>
              <a:t>© 2008 Alexander Pajer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de-AT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Content and Structure Report List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Several Reports will provide information about your Publishing Sites, such as:</a:t>
            </a:r>
          </a:p>
          <a:p>
            <a:pPr lvl="1"/>
            <a:r>
              <a:rPr lang="de-AT" dirty="0" smtClean="0"/>
              <a:t>Checked Out to me</a:t>
            </a:r>
          </a:p>
          <a:p>
            <a:pPr lvl="1"/>
            <a:r>
              <a:rPr lang="de-AT" dirty="0" smtClean="0"/>
              <a:t>Last Modified by me</a:t>
            </a:r>
          </a:p>
          <a:p>
            <a:pPr lvl="1"/>
            <a:r>
              <a:rPr lang="de-AT" dirty="0" smtClean="0"/>
              <a:t>Pending Approval</a:t>
            </a:r>
          </a:p>
          <a:p>
            <a:pPr lvl="1"/>
            <a:r>
              <a:rPr lang="de-AT" dirty="0" smtClean="0"/>
              <a:t>My Tasks</a:t>
            </a:r>
          </a:p>
          <a:p>
            <a:pPr lvl="1"/>
            <a:r>
              <a:rPr lang="de-AT" dirty="0" smtClean="0"/>
              <a:t>All Draft Documents</a:t>
            </a:r>
          </a:p>
          <a:p>
            <a:pPr lvl="1"/>
            <a:r>
              <a:rPr lang="de-AT" dirty="0" smtClean="0"/>
              <a:t>Going Live within next seven days</a:t>
            </a:r>
          </a:p>
          <a:p>
            <a:pPr lvl="1"/>
            <a:r>
              <a:rPr lang="de-AT" dirty="0" smtClean="0"/>
              <a:t>Expiring within next seven days</a:t>
            </a:r>
          </a:p>
          <a:p>
            <a:pPr lvl="1"/>
            <a:endParaRPr lang="de-A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Implementing Publishing Sites</a:t>
            </a:r>
          </a:p>
          <a:p>
            <a:r>
              <a:rPr lang="de-AT" dirty="0" smtClean="0"/>
              <a:t>Implementing Smart Client Authoring using Document Conversion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Implementing Page Layouts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Page Layout Model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AT" dirty="0" smtClean="0"/>
              <a:t>Page Layouts use Content Types to determine the type of data that can be displayed.</a:t>
            </a:r>
            <a:endParaRPr lang="de-AT" dirty="0"/>
          </a:p>
        </p:txBody>
      </p:sp>
      <p:grpSp>
        <p:nvGrpSpPr>
          <p:cNvPr id="2" name="Group 15"/>
          <p:cNvGrpSpPr/>
          <p:nvPr/>
        </p:nvGrpSpPr>
        <p:grpSpPr>
          <a:xfrm>
            <a:off x="785786" y="2714620"/>
            <a:ext cx="7572428" cy="1357322"/>
            <a:chOff x="785786" y="3286124"/>
            <a:chExt cx="7572428" cy="1357322"/>
          </a:xfrm>
        </p:grpSpPr>
        <p:sp>
          <p:nvSpPr>
            <p:cNvPr id="6" name="Rectangle 5"/>
            <p:cNvSpPr/>
            <p:nvPr/>
          </p:nvSpPr>
          <p:spPr>
            <a:xfrm>
              <a:off x="785786" y="4214818"/>
              <a:ext cx="7572428" cy="42862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85786" y="3286124"/>
              <a:ext cx="7572428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57488" y="342900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smtClean="0"/>
                <a:t>Start Date</a:t>
              </a:r>
              <a:endParaRPr lang="en-US" dirty="0" smtClean="0"/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5000628" y="1428736"/>
              <a:ext cx="428628" cy="4857784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5786" y="3429000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 smtClean="0"/>
                <a:t>Site</a:t>
              </a:r>
              <a:r>
                <a:rPr lang="de-AT" dirty="0" smtClean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  <a:r>
                <a:rPr lang="de-AT" dirty="0" smtClean="0"/>
                <a:t>Column</a:t>
              </a:r>
              <a:endParaRPr lang="en-US" dirty="0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5786" y="4214818"/>
              <a:ext cx="1552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AT" dirty="0" smtClean="0"/>
                <a:t>Content Type</a:t>
              </a:r>
              <a:endParaRPr lang="en-US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14810" y="3429000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smtClean="0"/>
                <a:t>ExpirationDate</a:t>
              </a:r>
              <a:endParaRPr lang="en-US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86446" y="342900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smtClean="0"/>
                <a:t>Contact</a:t>
              </a:r>
              <a:endParaRPr lang="en-US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57752" y="421481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smtClean="0"/>
                <a:t>Page</a:t>
              </a:r>
              <a:endParaRPr lang="en-US" dirty="0" smtClean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72330" y="3429000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smtClean="0"/>
                <a:t>...</a:t>
              </a:r>
              <a:endParaRPr lang="en-US" dirty="0" smtClean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804864" y="4533227"/>
            <a:ext cx="2674241" cy="1538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00166" y="4639364"/>
            <a:ext cx="1871969" cy="1592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11833" y="4904705"/>
            <a:ext cx="481363" cy="10082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00166" y="4904705"/>
            <a:ext cx="1871969" cy="10082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Custom Content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4863" y="4214818"/>
            <a:ext cx="1351193" cy="32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Page Layout</a:t>
            </a:r>
            <a:endParaRPr lang="de-AT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0800000" flipV="1">
            <a:off x="3643306" y="4286256"/>
            <a:ext cx="1357322" cy="92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0" y="4714884"/>
            <a:ext cx="121444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Associate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Publishing 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AT" dirty="0" smtClean="0"/>
              <a:t>Content Types used to implement Page Layouts for Publishing typically inherit from Page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705555"/>
            <a:ext cx="5643602" cy="352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Content Type Association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AT" dirty="0" smtClean="0"/>
              <a:t>Content Type Association is done using the „New Page Layout“ command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1" y="2733214"/>
            <a:ext cx="6072230" cy="3352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Designing Page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AT" dirty="0" smtClean="0"/>
              <a:t>Page Layouts can be designed using SPD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285992"/>
            <a:ext cx="5429288" cy="398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285992"/>
            <a:ext cx="5929354" cy="4099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Implementing a custom Page Layout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AT" sz="3200" dirty="0" smtClean="0"/>
              <a:t>Deployment in a Publishing Environment</a:t>
            </a:r>
            <a:endParaRPr 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Content Caching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de-AT" dirty="0" smtClean="0"/>
              <a:t>SharePoint supports two methods of caching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Page output caching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Disk caching</a:t>
            </a:r>
            <a:br>
              <a:rPr lang="de-AT" dirty="0" smtClean="0"/>
            </a:br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r>
              <a:rPr lang="de-AT" dirty="0" smtClean="0"/>
              <a:t>Web Content Management Overview</a:t>
            </a:r>
          </a:p>
          <a:p>
            <a:r>
              <a:rPr lang="de-AT" dirty="0" smtClean="0"/>
              <a:t>Implementing Page Layouts</a:t>
            </a:r>
          </a:p>
          <a:p>
            <a:r>
              <a:rPr lang="de-AT" dirty="0" smtClean="0"/>
              <a:t>Deployment in a Publishing Environment</a:t>
            </a:r>
          </a:p>
          <a:p>
            <a:r>
              <a:rPr lang="de-AT" dirty="0" smtClean="0"/>
              <a:t>Customizing Editing Experience</a:t>
            </a:r>
          </a:p>
          <a:p>
            <a:r>
              <a:rPr lang="de-AT" dirty="0" smtClean="0"/>
              <a:t>Implementing Multi Language Scenarios</a:t>
            </a:r>
          </a:p>
          <a:p>
            <a:r>
              <a:rPr lang="de-AT" smtClean="0"/>
              <a:t>Implementing Field Types and Controls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Page Output Caching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AT" dirty="0" smtClean="0"/>
              <a:t>Page Output Caching is implemented by Cache Profiles 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After a page request is serviced from the database, SharePoint stores the resultion objects in memory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Subsequent requests are serviced from memory until the cache is purged </a:t>
            </a:r>
            <a:endParaRPr lang="de-AT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Disk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smtClean="0"/>
              <a:t>SharePoint stores static files like pictures, JavaScript on disk to avoid roundtrips to the database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Disk Caching is enabled in web.config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348" y="4500570"/>
            <a:ext cx="7858180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&lt;BlobCache location=“D:\BlobCache" path="\.(gif|jpg|png|css|js)$" maxSize="10" enabled="false" /&gt;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Content Deployment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de-AT" sz="2400" dirty="0" smtClean="0"/>
              <a:t>SharePoint supports deployment to empty site collections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857224" y="4000504"/>
            <a:ext cx="7358114" cy="2071702"/>
            <a:chOff x="928662" y="3857628"/>
            <a:chExt cx="7358114" cy="2071702"/>
          </a:xfrm>
        </p:grpSpPr>
        <p:grpSp>
          <p:nvGrpSpPr>
            <p:cNvPr id="32" name="Group 31"/>
            <p:cNvGrpSpPr/>
            <p:nvPr/>
          </p:nvGrpSpPr>
          <p:grpSpPr>
            <a:xfrm>
              <a:off x="928662" y="4286256"/>
              <a:ext cx="3071834" cy="1643074"/>
              <a:chOff x="928662" y="4000504"/>
              <a:chExt cx="3357586" cy="192882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928662" y="4000504"/>
                <a:ext cx="3357586" cy="1928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1142976" y="4194541"/>
                <a:ext cx="2985167" cy="1520475"/>
                <a:chOff x="1158205" y="3945978"/>
                <a:chExt cx="3398565" cy="1860753"/>
              </a:xfrm>
            </p:grpSpPr>
            <p:sp>
              <p:nvSpPr>
                <p:cNvPr id="6" name="Straight Connector 3"/>
                <p:cNvSpPr/>
                <p:nvPr/>
              </p:nvSpPr>
              <p:spPr>
                <a:xfrm>
                  <a:off x="2857488" y="4714884"/>
                  <a:ext cx="930376" cy="3229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161470"/>
                      </a:lnTo>
                      <a:lnTo>
                        <a:pt x="930376" y="161470"/>
                      </a:lnTo>
                      <a:lnTo>
                        <a:pt x="930376" y="322940"/>
                      </a:lnTo>
                    </a:path>
                  </a:pathLst>
                </a:custGeom>
                <a:noFill/>
              </p:spPr>
              <p:style>
                <a:lnRef idx="2">
                  <a:schemeClr val="dk2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7" name="Straight Connector 4"/>
                <p:cNvSpPr/>
                <p:nvPr/>
              </p:nvSpPr>
              <p:spPr>
                <a:xfrm>
                  <a:off x="1927111" y="4714884"/>
                  <a:ext cx="930376" cy="3229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930376" y="0"/>
                      </a:moveTo>
                      <a:lnTo>
                        <a:pt x="930376" y="161470"/>
                      </a:lnTo>
                      <a:lnTo>
                        <a:pt x="0" y="161470"/>
                      </a:lnTo>
                      <a:lnTo>
                        <a:pt x="0" y="322940"/>
                      </a:lnTo>
                    </a:path>
                  </a:pathLst>
                </a:custGeom>
                <a:noFill/>
              </p:spPr>
              <p:style>
                <a:lnRef idx="2">
                  <a:schemeClr val="dk2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2088582" y="3945978"/>
                  <a:ext cx="1537812" cy="768906"/>
                  <a:chOff x="931196" y="266698"/>
                  <a:chExt cx="1537812" cy="768906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931196" y="266698"/>
                    <a:ext cx="1537812" cy="768906"/>
                  </a:xfrm>
                  <a:prstGeom prst="rect">
                    <a:avLst/>
                  </a:prstGeom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931196" y="266698"/>
                    <a:ext cx="1537812" cy="768906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7145" tIns="17145" rIns="17145" bIns="17145" numCol="1" spcCol="1270" anchor="ctr" anchorCtr="0">
                    <a:noAutofit/>
                  </a:bodyPr>
                  <a:lstStyle/>
                  <a:p>
                    <a:pPr lvl="0" algn="ctr" defTabSz="12001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de-AT" sz="2700" kern="1200" dirty="0"/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1158205" y="5037825"/>
                  <a:ext cx="1537812" cy="768906"/>
                  <a:chOff x="819" y="1358545"/>
                  <a:chExt cx="1537812" cy="768906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819" y="1358545"/>
                    <a:ext cx="1537812" cy="768906"/>
                  </a:xfrm>
                  <a:prstGeom prst="rect">
                    <a:avLst/>
                  </a:prstGeom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819" y="1358545"/>
                    <a:ext cx="1537812" cy="768906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7145" tIns="17145" rIns="17145" bIns="17145" numCol="1" spcCol="1270" anchor="ctr" anchorCtr="0">
                    <a:noAutofit/>
                  </a:bodyPr>
                  <a:lstStyle/>
                  <a:p>
                    <a:pPr lvl="0" algn="ctr" defTabSz="12001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de-AT" sz="2700" kern="1200" dirty="0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3018958" y="5037825"/>
                  <a:ext cx="1537812" cy="768906"/>
                  <a:chOff x="1861572" y="1358545"/>
                  <a:chExt cx="1537812" cy="768906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1861572" y="1358545"/>
                    <a:ext cx="1537812" cy="768906"/>
                  </a:xfrm>
                  <a:prstGeom prst="rect">
                    <a:avLst/>
                  </a:prstGeom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1861572" y="1358545"/>
                    <a:ext cx="1537812" cy="768906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7145" tIns="17145" rIns="17145" bIns="17145" numCol="1" spcCol="1270" anchor="ctr" anchorCtr="0">
                    <a:noAutofit/>
                  </a:bodyPr>
                  <a:lstStyle/>
                  <a:p>
                    <a:pPr lvl="0" algn="ctr" defTabSz="12001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de-AT" sz="2700" kern="1200" dirty="0"/>
                  </a:p>
                </p:txBody>
              </p:sp>
            </p:grpSp>
          </p:grpSp>
        </p:grpSp>
        <p:grpSp>
          <p:nvGrpSpPr>
            <p:cNvPr id="33" name="Group 32"/>
            <p:cNvGrpSpPr/>
            <p:nvPr/>
          </p:nvGrpSpPr>
          <p:grpSpPr>
            <a:xfrm>
              <a:off x="5214942" y="4286256"/>
              <a:ext cx="3071834" cy="1643074"/>
              <a:chOff x="928662" y="4000504"/>
              <a:chExt cx="3357586" cy="1928826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928662" y="4000504"/>
                <a:ext cx="3357586" cy="1928826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" name="Group 16"/>
              <p:cNvGrpSpPr/>
              <p:nvPr/>
            </p:nvGrpSpPr>
            <p:grpSpPr>
              <a:xfrm>
                <a:off x="1142976" y="4194545"/>
                <a:ext cx="2985167" cy="1520477"/>
                <a:chOff x="1158205" y="3945978"/>
                <a:chExt cx="3398565" cy="1860753"/>
              </a:xfrm>
            </p:grpSpPr>
            <p:sp>
              <p:nvSpPr>
                <p:cNvPr id="36" name="Straight Connector 3"/>
                <p:cNvSpPr/>
                <p:nvPr/>
              </p:nvSpPr>
              <p:spPr>
                <a:xfrm>
                  <a:off x="2857488" y="4714884"/>
                  <a:ext cx="930376" cy="3229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161470"/>
                      </a:lnTo>
                      <a:lnTo>
                        <a:pt x="930376" y="161470"/>
                      </a:lnTo>
                      <a:lnTo>
                        <a:pt x="930376" y="322940"/>
                      </a:lnTo>
                    </a:path>
                  </a:pathLst>
                </a:custGeom>
                <a:noFill/>
              </p:spPr>
              <p:style>
                <a:lnRef idx="2">
                  <a:schemeClr val="dk2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7" name="Straight Connector 4"/>
                <p:cNvSpPr/>
                <p:nvPr/>
              </p:nvSpPr>
              <p:spPr>
                <a:xfrm>
                  <a:off x="1927111" y="4714884"/>
                  <a:ext cx="930376" cy="3229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930376" y="0"/>
                      </a:moveTo>
                      <a:lnTo>
                        <a:pt x="930376" y="161470"/>
                      </a:lnTo>
                      <a:lnTo>
                        <a:pt x="0" y="161470"/>
                      </a:lnTo>
                      <a:lnTo>
                        <a:pt x="0" y="322940"/>
                      </a:lnTo>
                    </a:path>
                  </a:pathLst>
                </a:custGeom>
                <a:noFill/>
              </p:spPr>
              <p:style>
                <a:lnRef idx="2">
                  <a:schemeClr val="dk2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grpSp>
              <p:nvGrpSpPr>
                <p:cNvPr id="38" name="Group 37"/>
                <p:cNvGrpSpPr/>
                <p:nvPr/>
              </p:nvGrpSpPr>
              <p:grpSpPr>
                <a:xfrm>
                  <a:off x="2088582" y="3945978"/>
                  <a:ext cx="1537812" cy="768906"/>
                  <a:chOff x="931196" y="266698"/>
                  <a:chExt cx="1537812" cy="768906"/>
                </a:xfrm>
              </p:grpSpPr>
              <p:sp>
                <p:nvSpPr>
                  <p:cNvPr id="45" name="Rectangle 8"/>
                  <p:cNvSpPr/>
                  <p:nvPr/>
                </p:nvSpPr>
                <p:spPr>
                  <a:xfrm>
                    <a:off x="931196" y="266698"/>
                    <a:ext cx="1537812" cy="768906"/>
                  </a:xfrm>
                  <a:prstGeom prst="rect">
                    <a:avLst/>
                  </a:prstGeom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6" name="Rectangle 9"/>
                  <p:cNvSpPr/>
                  <p:nvPr/>
                </p:nvSpPr>
                <p:spPr>
                  <a:xfrm>
                    <a:off x="931196" y="266698"/>
                    <a:ext cx="1537812" cy="768906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7145" tIns="17145" rIns="17145" bIns="17145" numCol="1" spcCol="1270" anchor="ctr" anchorCtr="0">
                    <a:noAutofit/>
                  </a:bodyPr>
                  <a:lstStyle/>
                  <a:p>
                    <a:pPr lvl="0" algn="ctr" defTabSz="12001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de-AT" sz="2700" kern="1200" dirty="0"/>
                  </a:p>
                </p:txBody>
              </p:sp>
            </p:grpSp>
            <p:grpSp>
              <p:nvGrpSpPr>
                <p:cNvPr id="39" name="Group 10"/>
                <p:cNvGrpSpPr/>
                <p:nvPr/>
              </p:nvGrpSpPr>
              <p:grpSpPr>
                <a:xfrm>
                  <a:off x="1158205" y="5037825"/>
                  <a:ext cx="1537812" cy="768906"/>
                  <a:chOff x="819" y="1358545"/>
                  <a:chExt cx="1537812" cy="768906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819" y="1358545"/>
                    <a:ext cx="1537812" cy="768906"/>
                  </a:xfrm>
                  <a:prstGeom prst="rect">
                    <a:avLst/>
                  </a:prstGeom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819" y="1358545"/>
                    <a:ext cx="1537812" cy="768906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7145" tIns="17145" rIns="17145" bIns="17145" numCol="1" spcCol="1270" anchor="ctr" anchorCtr="0">
                    <a:noAutofit/>
                  </a:bodyPr>
                  <a:lstStyle/>
                  <a:p>
                    <a:pPr lvl="0" algn="ctr" defTabSz="12001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de-AT" sz="2700" kern="1200" dirty="0"/>
                  </a:p>
                </p:txBody>
              </p:sp>
            </p:grpSp>
            <p:grpSp>
              <p:nvGrpSpPr>
                <p:cNvPr id="40" name="Group 13"/>
                <p:cNvGrpSpPr/>
                <p:nvPr/>
              </p:nvGrpSpPr>
              <p:grpSpPr>
                <a:xfrm>
                  <a:off x="3018958" y="5037825"/>
                  <a:ext cx="1537812" cy="768906"/>
                  <a:chOff x="1861572" y="1358545"/>
                  <a:chExt cx="1537812" cy="768906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1861572" y="1358545"/>
                    <a:ext cx="1537812" cy="768906"/>
                  </a:xfrm>
                  <a:prstGeom prst="rect">
                    <a:avLst/>
                  </a:prstGeom>
                </p:spPr>
                <p:style>
                  <a:lnRef idx="2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1861572" y="1358545"/>
                    <a:ext cx="1537812" cy="768906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7145" tIns="17145" rIns="17145" bIns="17145" numCol="1" spcCol="1270" anchor="ctr" anchorCtr="0">
                    <a:noAutofit/>
                  </a:bodyPr>
                  <a:lstStyle/>
                  <a:p>
                    <a:pPr lvl="0" algn="ctr" defTabSz="12001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de-AT" sz="2700" kern="1200" dirty="0"/>
                  </a:p>
                </p:txBody>
              </p:sp>
            </p:grpSp>
          </p:grpSp>
        </p:grpSp>
        <p:cxnSp>
          <p:nvCxnSpPr>
            <p:cNvPr id="48" name="Straight Arrow Connector 47"/>
            <p:cNvCxnSpPr/>
            <p:nvPr/>
          </p:nvCxnSpPr>
          <p:spPr>
            <a:xfrm>
              <a:off x="3500430" y="4706131"/>
              <a:ext cx="242889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929058" y="4429132"/>
              <a:ext cx="13612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 smtClean="0">
                  <a:solidFill>
                    <a:schemeClr val="bg1"/>
                  </a:solidFill>
                </a:rPr>
                <a:t>Deployment Path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28794" y="3857628"/>
              <a:ext cx="1143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 smtClean="0">
                  <a:solidFill>
                    <a:schemeClr val="bg1"/>
                  </a:solidFill>
                </a:rPr>
                <a:t>Staging Site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286512" y="3907041"/>
              <a:ext cx="1143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 smtClean="0">
                  <a:solidFill>
                    <a:schemeClr val="bg1"/>
                  </a:solidFill>
                </a:rPr>
                <a:t>Live Site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714348" y="2428868"/>
            <a:ext cx="7715304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400" dirty="0" smtClean="0">
                <a:solidFill>
                  <a:schemeClr val="tx1"/>
                </a:solidFill>
              </a:rPr>
              <a:t>// Create an empty site collection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STSADM.EXE -o </a:t>
            </a:r>
            <a:r>
              <a:rPr lang="en-US" sz="1400" dirty="0" err="1" smtClean="0">
                <a:solidFill>
                  <a:schemeClr val="tx1"/>
                </a:solidFill>
              </a:rPr>
              <a:t>createsite</a:t>
            </a:r>
            <a:r>
              <a:rPr lang="en-US" sz="1400" dirty="0" smtClean="0">
                <a:solidFill>
                  <a:schemeClr val="tx1"/>
                </a:solidFill>
              </a:rPr>
              <a:t> -</a:t>
            </a:r>
            <a:r>
              <a:rPr lang="en-US" sz="1400" dirty="0" err="1" smtClean="0">
                <a:solidFill>
                  <a:schemeClr val="tx1"/>
                </a:solidFill>
              </a:rPr>
              <a:t>url</a:t>
            </a:r>
            <a:r>
              <a:rPr lang="en-US" sz="1400" dirty="0" smtClean="0">
                <a:solidFill>
                  <a:schemeClr val="tx1"/>
                </a:solidFill>
              </a:rPr>
              <a:t> &lt;</a:t>
            </a:r>
            <a:r>
              <a:rPr lang="en-US" sz="1400" dirty="0" err="1" smtClean="0">
                <a:solidFill>
                  <a:schemeClr val="tx1"/>
                </a:solidFill>
              </a:rPr>
              <a:t>url</a:t>
            </a:r>
            <a:r>
              <a:rPr lang="en-US" sz="1400" dirty="0" smtClean="0">
                <a:solidFill>
                  <a:schemeClr val="tx1"/>
                </a:solidFill>
              </a:rPr>
              <a:t>&gt; -</a:t>
            </a:r>
            <a:r>
              <a:rPr lang="en-US" sz="1400" dirty="0" err="1" smtClean="0">
                <a:solidFill>
                  <a:schemeClr val="tx1"/>
                </a:solidFill>
              </a:rPr>
              <a:t>ownerlogin</a:t>
            </a:r>
            <a:r>
              <a:rPr lang="en-US" sz="1400" dirty="0" smtClean="0">
                <a:solidFill>
                  <a:schemeClr val="tx1"/>
                </a:solidFill>
              </a:rPr>
              <a:t> domain\user -</a:t>
            </a:r>
            <a:r>
              <a:rPr lang="en-US" sz="1400" dirty="0" err="1" smtClean="0">
                <a:solidFill>
                  <a:schemeClr val="tx1"/>
                </a:solidFill>
              </a:rPr>
              <a:t>owneremail</a:t>
            </a:r>
            <a:r>
              <a:rPr lang="en-US" sz="1400" dirty="0" smtClean="0">
                <a:solidFill>
                  <a:schemeClr val="tx1"/>
                </a:solidFill>
              </a:rPr>
              <a:t> &lt;email-address&gt;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de-AT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Scheduled Content </a:t>
            </a:r>
            <a:r>
              <a:rPr lang="de-AT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Deployment</a:t>
            </a:r>
            <a:endParaRPr lang="de-AT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smtClean="0"/>
              <a:t>Steps to implement Scheduled Deployment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Create Production Site Collection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Allow Incoming Content Deployment Jobs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Create Content Deployment Path from Staging to Live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Create Content Deployment Job</a:t>
            </a:r>
            <a:endParaRPr lang="de-AT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Content Deployment Path, -Job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smtClean="0"/>
              <a:t>Deployment Paths connect Source and Target Site Collections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Deployment of Security Principals is optional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A Content Deployment Job moves content from the staging site to the live site using a Content Deployment Path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Quick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smtClean="0"/>
              <a:t>Quick Deployment allows Deployment of individual content by a seperate schedule using the Page Editing Toolbar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Users must be member of Quick Deploy user group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Implementing Caching</a:t>
            </a:r>
          </a:p>
          <a:p>
            <a:r>
              <a:rPr lang="de-AT" dirty="0" smtClean="0"/>
              <a:t>Implementing Content Deployment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smtClean="0"/>
              <a:t>Customizing Editing Experience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smtClean="0"/>
              <a:t>Customize HTML Editor Field Control</a:t>
            </a:r>
            <a:endParaRPr lang="de-AT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AT" dirty="0" smtClean="0"/>
              <a:t>Options in the HTML Editor can be customized in the individual Page Layout</a:t>
            </a:r>
            <a:endParaRPr lang="de-AT" dirty="0"/>
          </a:p>
        </p:txBody>
      </p:sp>
      <p:sp>
        <p:nvSpPr>
          <p:cNvPr id="6" name="Rounded Rectangle 5"/>
          <p:cNvSpPr/>
          <p:nvPr/>
        </p:nvSpPr>
        <p:spPr>
          <a:xfrm>
            <a:off x="642910" y="3000372"/>
            <a:ext cx="8001056" cy="2928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&lt;</a:t>
            </a:r>
            <a:r>
              <a:rPr lang="en-US" sz="1400" dirty="0" err="1" smtClean="0">
                <a:solidFill>
                  <a:schemeClr val="tx1"/>
                </a:solidFill>
              </a:rPr>
              <a:t>PublishingWebControls:RichHtmlField</a:t>
            </a:r>
            <a:r>
              <a:rPr lang="en-US" sz="1400" dirty="0" smtClean="0">
                <a:solidFill>
                  <a:schemeClr val="tx1"/>
                </a:solidFill>
              </a:rPr>
              <a:t> id="</a:t>
            </a:r>
            <a:r>
              <a:rPr lang="en-US" sz="1400" dirty="0" err="1" smtClean="0">
                <a:solidFill>
                  <a:schemeClr val="tx1"/>
                </a:solidFill>
              </a:rPr>
              <a:t>ArticleAbstract</a:t>
            </a:r>
            <a:r>
              <a:rPr lang="en-US" sz="1400" dirty="0" smtClean="0">
                <a:solidFill>
                  <a:schemeClr val="tx1"/>
                </a:solidFill>
              </a:rPr>
              <a:t>" </a:t>
            </a:r>
            <a:r>
              <a:rPr lang="en-US" sz="1400" dirty="0" err="1" smtClean="0">
                <a:solidFill>
                  <a:schemeClr val="tx1"/>
                </a:solidFill>
              </a:rPr>
              <a:t>FieldName</a:t>
            </a:r>
            <a:r>
              <a:rPr lang="en-US" sz="1400" dirty="0" smtClean="0">
                <a:solidFill>
                  <a:schemeClr val="tx1"/>
                </a:solidFill>
              </a:rPr>
              <a:t>="</a:t>
            </a:r>
            <a:r>
              <a:rPr lang="en-US" sz="1400" dirty="0" err="1" smtClean="0">
                <a:solidFill>
                  <a:schemeClr val="tx1"/>
                </a:solidFill>
              </a:rPr>
              <a:t>ArticleAbstract</a:t>
            </a:r>
            <a:r>
              <a:rPr lang="en-US" sz="1400" dirty="0" smtClean="0">
                <a:solidFill>
                  <a:schemeClr val="tx1"/>
                </a:solidFill>
              </a:rPr>
              <a:t>" 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AllowExternalUrls</a:t>
            </a:r>
            <a:r>
              <a:rPr lang="en-US" sz="1400" dirty="0" smtClean="0">
                <a:solidFill>
                  <a:schemeClr val="tx1"/>
                </a:solidFill>
              </a:rPr>
              <a:t>="false" 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AllowFonts</a:t>
            </a:r>
            <a:r>
              <a:rPr lang="en-US" sz="1400" dirty="0" smtClean="0">
                <a:solidFill>
                  <a:schemeClr val="tx1"/>
                </a:solidFill>
              </a:rPr>
              <a:t>="true" 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AllowReusableContent</a:t>
            </a:r>
            <a:r>
              <a:rPr lang="en-US" sz="1400" dirty="0" smtClean="0">
                <a:solidFill>
                  <a:schemeClr val="tx1"/>
                </a:solidFill>
              </a:rPr>
              <a:t>="false" 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AllowHeadings</a:t>
            </a:r>
            <a:r>
              <a:rPr lang="en-US" sz="1400" dirty="0" smtClean="0">
                <a:solidFill>
                  <a:schemeClr val="tx1"/>
                </a:solidFill>
              </a:rPr>
              <a:t>="false" 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AllowHyperlinks</a:t>
            </a:r>
            <a:r>
              <a:rPr lang="en-US" sz="1400" dirty="0" smtClean="0">
                <a:solidFill>
                  <a:schemeClr val="tx1"/>
                </a:solidFill>
              </a:rPr>
              <a:t>="false" 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AllowImages</a:t>
            </a:r>
            <a:r>
              <a:rPr lang="en-US" sz="1400" dirty="0" smtClean="0">
                <a:solidFill>
                  <a:schemeClr val="tx1"/>
                </a:solidFill>
              </a:rPr>
              <a:t>="false" 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AllowLists</a:t>
            </a:r>
            <a:r>
              <a:rPr lang="en-US" sz="1400" dirty="0" smtClean="0">
                <a:solidFill>
                  <a:schemeClr val="tx1"/>
                </a:solidFill>
              </a:rPr>
              <a:t>="false" 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AllowTables</a:t>
            </a:r>
            <a:r>
              <a:rPr lang="en-US" sz="1400" dirty="0" smtClean="0">
                <a:solidFill>
                  <a:schemeClr val="tx1"/>
                </a:solidFill>
              </a:rPr>
              <a:t>="false" 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AllowTextMarkup</a:t>
            </a:r>
            <a:r>
              <a:rPr lang="en-US" sz="1400" dirty="0" smtClean="0">
                <a:solidFill>
                  <a:schemeClr val="tx1"/>
                </a:solidFill>
              </a:rPr>
              <a:t>="false" 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AllowHTMLSourceEditing</a:t>
            </a:r>
            <a:r>
              <a:rPr lang="en-US" sz="1400" dirty="0" smtClean="0">
                <a:solidFill>
                  <a:schemeClr val="tx1"/>
                </a:solidFill>
              </a:rPr>
              <a:t>="false" 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DisalbeBasicFormattingButtons</a:t>
            </a:r>
            <a:r>
              <a:rPr lang="en-US" sz="1400" dirty="0" smtClean="0">
                <a:solidFill>
                  <a:schemeClr val="tx1"/>
                </a:solidFill>
              </a:rPr>
              <a:t>="false" </a:t>
            </a:r>
            <a:r>
              <a:rPr lang="en-US" sz="1400" dirty="0" err="1" smtClean="0">
                <a:solidFill>
                  <a:schemeClr val="tx1"/>
                </a:solidFill>
              </a:rPr>
              <a:t>runat</a:t>
            </a:r>
            <a:r>
              <a:rPr lang="en-US" sz="1400" dirty="0" smtClean="0">
                <a:solidFill>
                  <a:schemeClr val="tx1"/>
                </a:solidFill>
              </a:rPr>
              <a:t>="server"/&gt;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Adding Buttons to HTML Editor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smtClean="0"/>
              <a:t>Custom Buttons and Commands can be added to the HTML Editor by modifying RTE2ToolbarExtension.xml in the EditingMenu Folder of the Masterpage Gallery</a:t>
            </a:r>
            <a:endParaRPr lang="de-AT" dirty="0"/>
          </a:p>
        </p:txBody>
      </p:sp>
      <p:sp>
        <p:nvSpPr>
          <p:cNvPr id="6" name="Rounded Rectangle 5"/>
          <p:cNvSpPr/>
          <p:nvPr/>
        </p:nvSpPr>
        <p:spPr>
          <a:xfrm>
            <a:off x="785786" y="4500570"/>
            <a:ext cx="7858180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&lt;?xml version="1.0" encoding="utf-8" ?&gt;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&lt;RTE2ToolbarExtensions&gt;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&lt;RTE2ToolbarExtraButton id="</a:t>
            </a:r>
            <a:r>
              <a:rPr lang="en-US" dirty="0" err="1" smtClean="0">
                <a:solidFill>
                  <a:schemeClr val="tx1"/>
                </a:solidFill>
              </a:rPr>
              <a:t>extraButtonTestId</a:t>
            </a:r>
            <a:r>
              <a:rPr lang="en-US" dirty="0" smtClean="0">
                <a:solidFill>
                  <a:schemeClr val="tx1"/>
                </a:solidFill>
              </a:rPr>
              <a:t>"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="RTE2ToolbarExtraButtonTest.js" /&gt;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200" dirty="0" smtClean="0"/>
              <a:t>Web Content Management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Custom Button JavaScript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Custom JS for extending the Menu must implement</a:t>
            </a:r>
          </a:p>
          <a:p>
            <a:pPr lvl="1"/>
            <a:r>
              <a:rPr lang="de-AT" dirty="0" smtClean="0"/>
              <a:t>OnClickCallback</a:t>
            </a:r>
          </a:p>
          <a:p>
            <a:pPr lvl="1"/>
            <a:r>
              <a:rPr lang="de-AT" dirty="0" smtClean="0"/>
              <a:t>OnResetStateCallback</a:t>
            </a:r>
          </a:p>
          <a:p>
            <a:pPr lvl="1"/>
            <a:r>
              <a:rPr lang="de-AT" dirty="0" smtClean="0"/>
              <a:t>Mnemonic (ID) for the button</a:t>
            </a:r>
          </a:p>
          <a:p>
            <a:pPr lvl="1"/>
            <a:r>
              <a:rPr lang="de-AT" dirty="0" smtClean="0"/>
              <a:t>IconURL</a:t>
            </a:r>
          </a:p>
          <a:p>
            <a:pPr lvl="1"/>
            <a:r>
              <a:rPr lang="de-AT" dirty="0" smtClean="0"/>
              <a:t>Text </a:t>
            </a:r>
          </a:p>
          <a:p>
            <a:pPr lvl="1"/>
            <a:r>
              <a:rPr lang="de-AT" dirty="0" smtClean="0"/>
              <a:t>ToolTip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Customize the Page Edit Toolbar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AT" sz="3200" dirty="0" smtClean="0"/>
              <a:t>Implementing Multi Language Scenarios</a:t>
            </a:r>
            <a:endParaRPr lang="en-US" sz="3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Language Template Packs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AT" dirty="0" smtClean="0"/>
              <a:t>Allow creation of sites in multiple Languages on the same WSS instalation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Language Packs have to be installed on all Front-End Servers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Ordinary Sites are not automatically displayed according to the Browser </a:t>
            </a:r>
            <a:r>
              <a:rPr lang="de-AT" smtClean="0"/>
              <a:t>Language Tag.</a:t>
            </a:r>
            <a:br>
              <a:rPr lang="de-AT" smtClean="0"/>
            </a:br>
            <a:r>
              <a:rPr lang="de-AT" dirty="0" smtClean="0"/>
              <a:t>This can be archieved using Variation Hierarchies</a:t>
            </a:r>
            <a:endParaRPr lang="de-AT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Translation Library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AT" dirty="0" smtClean="0"/>
              <a:t>Helps managing translation for documents in multilingual environments by keeping a relationship between source documents and translations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Uses a Translators list in order to maintain information about who is responsible for which language translation</a:t>
            </a:r>
            <a:endParaRPr lang="de-AT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Translation Workflow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smtClean="0"/>
              <a:t>Manages translations from source documents into the destination language.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Tanslation languages can be designated as requird language</a:t>
            </a:r>
            <a:endParaRPr lang="de-AT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Variation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smtClean="0"/>
              <a:t>All Variations must share a common root within the site collection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Default.aspx is changed to variationroot.aspx in order to implement redirection logic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The home site should not be used for content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Variation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smtClean="0"/>
              <a:t>Variations are language or device specific implementations of a source site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Variation Lables are instances of a certain Variation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One Variation Lable has to be designated as the source variation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Installing SharePoint Language Packs</a:t>
            </a:r>
          </a:p>
          <a:p>
            <a:r>
              <a:rPr lang="de-AT" dirty="0" smtClean="0"/>
              <a:t>Implementing a Variation Hierachie</a:t>
            </a:r>
          </a:p>
          <a:p>
            <a:r>
              <a:rPr lang="de-AT" dirty="0" smtClean="0"/>
              <a:t>Using Translation Workflow and Library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357291" y="2743201"/>
            <a:ext cx="6715172" cy="900114"/>
          </a:xfrm>
        </p:spPr>
        <p:txBody>
          <a:bodyPr>
            <a:normAutofit/>
          </a:bodyPr>
          <a:lstStyle/>
          <a:p>
            <a:r>
              <a:rPr lang="de-AT" sz="2400" b="1" cap="small" dirty="0" smtClean="0"/>
              <a:t>ALEXANDER.PAJER@INTEGRATIONS.AT</a:t>
            </a:r>
            <a:endParaRPr lang="de-AT" sz="2400" b="1" cap="smal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THANK YOU!!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smtClean="0"/>
              <a:t>Web Content Management Features</a:t>
            </a:r>
            <a:endParaRPr lang="de-AT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de-AT" dirty="0" smtClean="0"/>
              <a:t>Adds the following functionality to SharePoint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Variations, Translation Library and Workflow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Resusable Content, Page Editing and </a:t>
            </a:r>
            <a:br>
              <a:rPr lang="de-AT" dirty="0" smtClean="0"/>
            </a:br>
            <a:r>
              <a:rPr lang="de-AT" dirty="0" smtClean="0"/>
              <a:t>Smart Client Authoring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Additional Security Elements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Content Deployment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Content and Structure Report List</a:t>
            </a:r>
          </a:p>
          <a:p>
            <a:pPr lvl="1"/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Variations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smtClean="0"/>
              <a:t>Variations are language or device spcific implementations of sites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SharePoint supports automatic redirection using the Language-Country ID – LCID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Language Packs for supported Languages should be installed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Reusable Content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smtClean="0"/>
              <a:t>The Reusable Content Library is there to store text fragments that you might want to re-use in your Publishing Environment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By implementing reusable content you can guarantee consistency within a site collection</a:t>
            </a:r>
            <a:endParaRPr lang="de-A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Smart Client Authoring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de-AT" dirty="0" smtClean="0"/>
              <a:t>Smart Client Authoring is the process of automatic conversion from proprietary format to web page.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Smart Client Authoring is supported for 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Microsoft Office Word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Microsoft Office InfoPath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Conversion occurs between Documents and Pages Libraries by Document Conversion Services</a:t>
            </a:r>
            <a:endParaRPr lang="de-A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Additional Security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Permission Levels</a:t>
            </a:r>
          </a:p>
          <a:p>
            <a:pPr lvl="1"/>
            <a:r>
              <a:rPr lang="de-AT" dirty="0" smtClean="0"/>
              <a:t>Approve</a:t>
            </a:r>
          </a:p>
          <a:p>
            <a:pPr lvl="1"/>
            <a:r>
              <a:rPr lang="de-AT" dirty="0" smtClean="0"/>
              <a:t>Design</a:t>
            </a:r>
          </a:p>
          <a:p>
            <a:endParaRPr lang="de-AT" dirty="0" smtClean="0"/>
          </a:p>
          <a:p>
            <a:r>
              <a:rPr lang="de-AT" dirty="0" smtClean="0"/>
              <a:t>SharePoint Groups</a:t>
            </a:r>
          </a:p>
          <a:p>
            <a:pPr lvl="1"/>
            <a:r>
              <a:rPr lang="de-AT" dirty="0" smtClean="0"/>
              <a:t>Approvers</a:t>
            </a:r>
          </a:p>
          <a:p>
            <a:pPr lvl="1"/>
            <a:r>
              <a:rPr lang="de-AT" dirty="0" smtClean="0"/>
              <a:t>Designers</a:t>
            </a:r>
          </a:p>
          <a:p>
            <a:pPr lvl="1"/>
            <a:r>
              <a:rPr lang="de-AT" dirty="0" smtClean="0"/>
              <a:t>Hierarchy Managers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00562" y="2143116"/>
            <a:ext cx="378621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008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en-US" sz="2600" dirty="0" smtClean="0">
                <a:solidFill>
                  <a:schemeClr val="bg1"/>
                </a:solidFill>
              </a:rPr>
              <a:t>Manage Hierarchy</a:t>
            </a:r>
          </a:p>
          <a:p>
            <a:pPr marL="64008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en-US" sz="2600" dirty="0" smtClean="0">
                <a:solidFill>
                  <a:schemeClr val="bg1"/>
                </a:solidFill>
              </a:rPr>
              <a:t>Restricted 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00562" y="4143380"/>
            <a:ext cx="378621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008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de-AT" sz="2600" dirty="0" smtClean="0">
                <a:solidFill>
                  <a:schemeClr val="bg1"/>
                </a:solidFill>
              </a:rPr>
              <a:t>Quick Deploy Users</a:t>
            </a:r>
          </a:p>
          <a:p>
            <a:pPr marL="64008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de-AT" sz="2600" dirty="0" smtClean="0">
                <a:solidFill>
                  <a:schemeClr val="bg1"/>
                </a:solidFill>
              </a:rPr>
              <a:t>Restricted Readers</a:t>
            </a:r>
            <a:endParaRPr lang="en-US" sz="2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Content Deployment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smtClean="0"/>
              <a:t>SharePoint supports two methods of content deployment from a staging environment to live environment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Scheduled Content Deployment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Quick-Deployment</a:t>
            </a:r>
            <a:endParaRPr lang="de-AT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exander Pajer PPT Templat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buFont typeface="Arial" pitchFamily="34" charset="0"/>
          <a:buChar char="•"/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ListForm</Display>
  <Edit>ListForm</Edit>
  <New>ListForm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Folder" ma:contentTypeID="0x012000D97F050F13A0BA458AD23DA344BCDFAE" ma:contentTypeVersion="0" ma:contentTypeDescription="Create a new folder." ma:contentTypeScope="" ma:versionID="550c1da0f5d4b2f3c22470012683d4b5">
  <xsd:schema xmlns:xsd="http://www.w3.org/2001/XMLSchema" xmlns:p="http://schemas.microsoft.com/office/2006/metadata/properties" targetNamespace="http://schemas.microsoft.com/office/2006/metadata/properties" ma:root="true" ma:fieldsID="d275e67360629ab4e5a555c8847cde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168F8D2-B117-4685-B314-6E16B8B9E1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FF4503-E751-4E9A-80DD-1478CEAA0C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CCFFDFF7-5F17-4289-BB00-C806C2DDB0B9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Sharepoint 2007 - Features and Solutions</Template>
  <TotalTime>23</TotalTime>
  <Words>932</Words>
  <Application>Microsoft Office PowerPoint</Application>
  <PresentationFormat>On-screen Show (4:3)</PresentationFormat>
  <Paragraphs>179</Paragraphs>
  <Slides>39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Alexander Pajer PPT Template</vt:lpstr>
      <vt:lpstr>SharePoint 2007 Implementing Publishing Sites</vt:lpstr>
      <vt:lpstr>Agenda</vt:lpstr>
      <vt:lpstr>Web Content Management Overview</vt:lpstr>
      <vt:lpstr>Web Content Management Features</vt:lpstr>
      <vt:lpstr>Variations</vt:lpstr>
      <vt:lpstr>Reusable Content</vt:lpstr>
      <vt:lpstr>Smart Client Authoring</vt:lpstr>
      <vt:lpstr>Additional Security Elements</vt:lpstr>
      <vt:lpstr>Content Deployment</vt:lpstr>
      <vt:lpstr>Content and Structure Report List</vt:lpstr>
      <vt:lpstr>Demo</vt:lpstr>
      <vt:lpstr>Implementing Page Layouts</vt:lpstr>
      <vt:lpstr>Page Layout Model</vt:lpstr>
      <vt:lpstr>Publishing Content Types</vt:lpstr>
      <vt:lpstr>Content Type Association</vt:lpstr>
      <vt:lpstr>Designing Page Layouts</vt:lpstr>
      <vt:lpstr>Demo</vt:lpstr>
      <vt:lpstr>Deployment in a Publishing Environment</vt:lpstr>
      <vt:lpstr>Content Caching</vt:lpstr>
      <vt:lpstr>Page Output Caching</vt:lpstr>
      <vt:lpstr>Disk Caching</vt:lpstr>
      <vt:lpstr>Content Deployment</vt:lpstr>
      <vt:lpstr>Scheduled Content Deployment</vt:lpstr>
      <vt:lpstr>Content Deployment Path, -Job</vt:lpstr>
      <vt:lpstr>Quick Deployment</vt:lpstr>
      <vt:lpstr>Demo</vt:lpstr>
      <vt:lpstr>Customizing Editing Experience</vt:lpstr>
      <vt:lpstr>Customize HTML Editor Field Control</vt:lpstr>
      <vt:lpstr>Adding Buttons to HTML Editor</vt:lpstr>
      <vt:lpstr>Custom Button JavaScript</vt:lpstr>
      <vt:lpstr>Demo </vt:lpstr>
      <vt:lpstr>Implementing Multi Language Scenarios</vt:lpstr>
      <vt:lpstr>Language Template Packs</vt:lpstr>
      <vt:lpstr>Translation Library</vt:lpstr>
      <vt:lpstr>Translation Workflow</vt:lpstr>
      <vt:lpstr>Variation Home</vt:lpstr>
      <vt:lpstr>Variation Hierarchy</vt:lpstr>
      <vt:lpstr>Demo</vt:lpstr>
      <vt:lpstr>THANK YOU!!</vt:lpstr>
    </vt:vector>
  </TitlesOfParts>
  <Company>Integrations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2007 Components and Services</dc:title>
  <dc:creator>Alexander Pajer</dc:creator>
  <cp:lastModifiedBy>Training</cp:lastModifiedBy>
  <cp:revision>337</cp:revision>
  <dcterms:created xsi:type="dcterms:W3CDTF">2007-05-18T07:23:53Z</dcterms:created>
  <dcterms:modified xsi:type="dcterms:W3CDTF">2008-06-26T05:33:04Z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0x012000D97F050F13A0BA458AD23DA344BCDFAE</vt:lpwstr>
  </property>
</Properties>
</file>