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26"/>
  </p:notesMasterIdLst>
  <p:handoutMasterIdLst>
    <p:handoutMasterId r:id="rId27"/>
  </p:handoutMasterIdLst>
  <p:sldIdLst>
    <p:sldId id="648" r:id="rId6"/>
    <p:sldId id="792" r:id="rId7"/>
    <p:sldId id="793" r:id="rId8"/>
    <p:sldId id="794" r:id="rId9"/>
    <p:sldId id="795" r:id="rId10"/>
    <p:sldId id="821" r:id="rId11"/>
    <p:sldId id="802" r:id="rId12"/>
    <p:sldId id="822" r:id="rId13"/>
    <p:sldId id="810" r:id="rId14"/>
    <p:sldId id="811" r:id="rId15"/>
    <p:sldId id="812" r:id="rId16"/>
    <p:sldId id="813" r:id="rId17"/>
    <p:sldId id="814" r:id="rId18"/>
    <p:sldId id="815" r:id="rId19"/>
    <p:sldId id="816" r:id="rId20"/>
    <p:sldId id="817" r:id="rId21"/>
    <p:sldId id="818" r:id="rId22"/>
    <p:sldId id="819" r:id="rId23"/>
    <p:sldId id="820" r:id="rId24"/>
    <p:sldId id="791"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451" autoAdjust="0"/>
  </p:normalViewPr>
  <p:slideViewPr>
    <p:cSldViewPr snapToGrid="0">
      <p:cViewPr varScale="1">
        <p:scale>
          <a:sx n="101" d="100"/>
          <a:sy n="101" d="100"/>
        </p:scale>
        <p:origin x="954" y="78"/>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limitations or RERs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dirty="0"/>
          </a:p>
        </p:txBody>
      </p:sp>
    </p:spTree>
    <p:extLst>
      <p:ext uri="{BB962C8B-B14F-4D97-AF65-F5344CB8AC3E}">
        <p14:creationId xmlns:p14="http://schemas.microsoft.com/office/powerpoint/2010/main" val="113766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30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high-level design of the remote event receiver is to allow developers to register remote event receivers with SharePoint in a way very similar to the way that local event receivers are registered today.  The only major difference is that the developer will provide a web service url rather than an assembly and class name when registering the event receiver.  When the event in question occurs, a web service caller will send   the event properties to the specified web service url, and it will expect information about the result of the event receiver in response.  </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dirty="0"/>
          </a:p>
        </p:txBody>
      </p:sp>
    </p:spTree>
    <p:extLst>
      <p:ext uri="{BB962C8B-B14F-4D97-AF65-F5344CB8AC3E}">
        <p14:creationId xmlns:p14="http://schemas.microsoft.com/office/powerpoint/2010/main" val="272209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Event receivers can be added directly to App 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dirty="0"/>
          </a:p>
        </p:txBody>
      </p:sp>
    </p:spTree>
    <p:extLst>
      <p:ext uri="{BB962C8B-B14F-4D97-AF65-F5344CB8AC3E}">
        <p14:creationId xmlns:p14="http://schemas.microsoft.com/office/powerpoint/2010/main" val="4085141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dirty="0"/>
          </a:p>
        </p:txBody>
      </p:sp>
    </p:spTree>
    <p:extLst>
      <p:ext uri="{BB962C8B-B14F-4D97-AF65-F5344CB8AC3E}">
        <p14:creationId xmlns:p14="http://schemas.microsoft.com/office/powerpoint/2010/main" val="423491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the token string from the</a:t>
            </a:r>
            <a:r>
              <a:rPr lang="en-US" baseline="0" dirty="0" smtClean="0"/>
              <a:t> “X-SP-AccesToken” header</a:t>
            </a:r>
          </a:p>
          <a:p>
            <a:r>
              <a:rPr lang="en-US" baseline="0" dirty="0" smtClean="0"/>
              <a:t>Make a SharePointContextToken</a:t>
            </a:r>
          </a:p>
          <a:p>
            <a:r>
              <a:rPr lang="en-US" baseline="0" dirty="0" smtClean="0"/>
              <a:t>Make an access token</a:t>
            </a:r>
          </a:p>
          <a:p>
            <a:r>
              <a:rPr lang="en-US" baseline="0" dirty="0" smtClean="0"/>
              <a:t>Create a ClientContext</a:t>
            </a:r>
          </a:p>
          <a:p>
            <a:endParaRPr lang="en-US" baseline="0" dirty="0" smtClean="0"/>
          </a:p>
          <a:p>
            <a:r>
              <a:rPr lang="en-US" baseline="0" dirty="0" smtClean="0"/>
              <a:t>MORE in the Oauth lecture!!!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dirty="0"/>
          </a:p>
        </p:txBody>
      </p:sp>
    </p:spTree>
    <p:extLst>
      <p:ext uri="{BB962C8B-B14F-4D97-AF65-F5344CB8AC3E}">
        <p14:creationId xmlns:p14="http://schemas.microsoft.com/office/powerpoint/2010/main" val="2949279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will be registered through the existing “Receiver” child element of the “Receivers” feature element.  It will ignore the “Assembly” and “Class” child elements, and it will add the “Url” child element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dirty="0"/>
          </a:p>
        </p:txBody>
      </p:sp>
    </p:spTree>
    <p:extLst>
      <p:ext uri="{BB962C8B-B14F-4D97-AF65-F5344CB8AC3E}">
        <p14:creationId xmlns:p14="http://schemas.microsoft.com/office/powerpoint/2010/main" val="2503215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dirty="0"/>
          </a:p>
        </p:txBody>
      </p:sp>
    </p:spTree>
    <p:extLst>
      <p:ext uri="{BB962C8B-B14F-4D97-AF65-F5344CB8AC3E}">
        <p14:creationId xmlns:p14="http://schemas.microsoft.com/office/powerpoint/2010/main" val="1329976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319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dirty="0"/>
          </a:p>
        </p:txBody>
      </p:sp>
    </p:spTree>
    <p:extLst>
      <p:ext uri="{BB962C8B-B14F-4D97-AF65-F5344CB8AC3E}">
        <p14:creationId xmlns:p14="http://schemas.microsoft.com/office/powerpoint/2010/main" val="128692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dirty="0"/>
          </a:p>
        </p:txBody>
      </p:sp>
    </p:spTree>
    <p:extLst>
      <p:ext uri="{BB962C8B-B14F-4D97-AF65-F5344CB8AC3E}">
        <p14:creationId xmlns:p14="http://schemas.microsoft.com/office/powerpoint/2010/main" val="357971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212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 of SharePoint events.  As a result it’s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SPO, even this solution is not available to Office 365 customers.</a:t>
            </a: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dirty="0"/>
          </a:p>
        </p:txBody>
      </p:sp>
    </p:spTree>
    <p:extLst>
      <p:ext uri="{BB962C8B-B14F-4D97-AF65-F5344CB8AC3E}">
        <p14:creationId xmlns:p14="http://schemas.microsoft.com/office/powerpoint/2010/main" val="390608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076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executes events in the following order</a:t>
            </a:r>
          </a:p>
          <a:p>
            <a:r>
              <a:rPr lang="en-US" dirty="0" smtClean="0"/>
              <a:t>Synchronous “before” events in sequence order</a:t>
            </a:r>
          </a:p>
          <a:p>
            <a:r>
              <a:rPr lang="en-US" dirty="0" smtClean="0"/>
              <a:t>Synchronous “after” events in sequence order</a:t>
            </a:r>
          </a:p>
          <a:p>
            <a:r>
              <a:rPr lang="en-US" dirty="0" smtClean="0"/>
              <a:t>Asynchronous “after” events</a:t>
            </a:r>
          </a:p>
          <a:p>
            <a:endParaRPr lang="en-US" dirty="0" smtClean="0"/>
          </a:p>
          <a:p>
            <a:r>
              <a:rPr lang="en-US" dirty="0" smtClean="0"/>
              <a:t>Custom web services implement a required interface and register for events</a:t>
            </a:r>
          </a:p>
          <a:p>
            <a:endParaRPr lang="en-US" dirty="0" smtClean="0"/>
          </a:p>
          <a:p>
            <a:r>
              <a:rPr lang="en-US" dirty="0" smtClean="0"/>
              <a:t>The custom web service can perform any required action</a:t>
            </a:r>
            <a:r>
              <a:rPr lang="en-US" baseline="0" dirty="0" smtClean="0"/>
              <a:t> and then call back into SharePoint</a:t>
            </a:r>
          </a:p>
          <a:p>
            <a:endParaRPr lang="fi-FI"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i-FI" baseline="0" dirty="0" smtClean="0"/>
              <a:t>1. </a:t>
            </a:r>
            <a:r>
              <a:rPr lang="en-US" dirty="0" smtClean="0"/>
              <a:t>When a user interacts with a supported</a:t>
            </a:r>
            <a:r>
              <a:rPr lang="en-US" baseline="0" dirty="0" smtClean="0"/>
              <a:t> artifact, then an event fires</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2.</a:t>
            </a:r>
            <a:r>
              <a:rPr lang="fi-FI" baseline="0" dirty="0" smtClean="0"/>
              <a:t> </a:t>
            </a:r>
            <a:r>
              <a:rPr lang="en-US" dirty="0" smtClean="0"/>
              <a:t>SharePoint requests ACS to create and sign a token which contains context information</a:t>
            </a:r>
            <a:r>
              <a:rPr lang="en-US" baseline="0" dirty="0" smtClean="0"/>
              <a:t> about the current user along with an authorization code</a:t>
            </a:r>
          </a:p>
          <a:p>
            <a:pPr marL="0" marR="0" indent="0" algn="l" defTabSz="914363" rtl="0" eaLnBrk="1" fontAlgn="auto" latinLnBrk="0" hangingPunct="1">
              <a:lnSpc>
                <a:spcPct val="90000"/>
              </a:lnSpc>
              <a:spcBef>
                <a:spcPts val="0"/>
              </a:spcBef>
              <a:spcAft>
                <a:spcPts val="333"/>
              </a:spcAft>
              <a:buClrTx/>
              <a:buSzTx/>
              <a:buFontTx/>
              <a:buNone/>
              <a:tabLst/>
              <a:defRPr/>
            </a:pPr>
            <a:r>
              <a:rPr lang="fi-FI" baseline="0" dirty="0" smtClean="0"/>
              <a:t>3. </a:t>
            </a:r>
            <a:r>
              <a:rPr lang="en-US" dirty="0" smtClean="0"/>
              <a:t>SharePoint calls the registered event received ( a web service) and passes the context token. The web service validates the signature on the context token</a:t>
            </a:r>
            <a:r>
              <a:rPr lang="en-US" baseline="0" dirty="0" smtClean="0"/>
              <a:t> and </a:t>
            </a:r>
            <a:r>
              <a:rPr lang="en-US" dirty="0" smtClean="0"/>
              <a:t>extracts the authorization code</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4. </a:t>
            </a:r>
            <a:r>
              <a:rPr lang="en-US" dirty="0" smtClean="0"/>
              <a:t>The event receiver can do anything it wants. In this case, updating a LOB system</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5. </a:t>
            </a:r>
            <a:r>
              <a:rPr lang="en-US" dirty="0" smtClean="0"/>
              <a:t>The event receiver returns a code to SharePoint indicating</a:t>
            </a:r>
            <a:r>
              <a:rPr lang="en-US" baseline="0" dirty="0" smtClean="0"/>
              <a:t> the outcome of the event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686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47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1.</a:t>
            </a:r>
            <a:r>
              <a:rPr lang="fi-FI" baseline="0" dirty="0" smtClean="0"/>
              <a:t> </a:t>
            </a:r>
            <a:r>
              <a:rPr lang="en-US" dirty="0" smtClean="0"/>
              <a:t>When a user interacts with a supported</a:t>
            </a:r>
            <a:r>
              <a:rPr lang="en-US" baseline="0" dirty="0" smtClean="0"/>
              <a:t> artifact, then an event fires</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2.</a:t>
            </a:r>
            <a:r>
              <a:rPr lang="fi-FI" baseline="0" dirty="0" smtClean="0"/>
              <a:t> </a:t>
            </a:r>
            <a:r>
              <a:rPr lang="en-US" dirty="0" smtClean="0"/>
              <a:t>SharePoint requests ACS to create and sign a token which contains context information</a:t>
            </a:r>
            <a:r>
              <a:rPr lang="en-US" baseline="0" dirty="0" smtClean="0"/>
              <a:t> about the current user along with an authorization code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3. </a:t>
            </a:r>
            <a:r>
              <a:rPr lang="en-US" dirty="0" smtClean="0"/>
              <a:t>SharePoint calls the registered event received ( a web service) and passes the context token. The web service validates the signature on the context token</a:t>
            </a:r>
            <a:r>
              <a:rPr lang="en-US" baseline="0" dirty="0" smtClean="0"/>
              <a:t> and </a:t>
            </a:r>
            <a:r>
              <a:rPr lang="en-US" dirty="0" smtClean="0"/>
              <a:t>extracts the authorization code</a:t>
            </a:r>
          </a:p>
          <a:p>
            <a:pPr marL="0" marR="0" indent="0" algn="l" defTabSz="914400" rtl="0" eaLnBrk="1" fontAlgn="auto" latinLnBrk="0" hangingPunct="1">
              <a:lnSpc>
                <a:spcPct val="100000"/>
              </a:lnSpc>
              <a:spcBef>
                <a:spcPts val="0"/>
              </a:spcBef>
              <a:spcAft>
                <a:spcPts val="0"/>
              </a:spcAft>
              <a:buClrTx/>
              <a:buSzTx/>
              <a:buFontTx/>
              <a:buNone/>
              <a:tabLst/>
              <a:defRPr/>
            </a:pPr>
            <a:r>
              <a:rPr lang="fi-FI" dirty="0" smtClean="0"/>
              <a:t>4.</a:t>
            </a:r>
            <a:r>
              <a:rPr lang="fi-FI" baseline="0" dirty="0" smtClean="0"/>
              <a:t> </a:t>
            </a:r>
            <a:r>
              <a:rPr lang="en-US" dirty="0" smtClean="0"/>
              <a:t>The event receiver may perform any action it needs to such as updating a system hosted in the cloud</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5.</a:t>
            </a:r>
            <a:r>
              <a:rPr lang="fi-FI" baseline="0" dirty="0" smtClean="0"/>
              <a:t> </a:t>
            </a:r>
            <a:r>
              <a:rPr lang="en-US" dirty="0" smtClean="0"/>
              <a:t>The Remote Event Receiver requests a token from ACS that it can use to call back into SharePoint</a:t>
            </a:r>
          </a:p>
          <a:p>
            <a:pPr marL="0" marR="0" indent="0" algn="l" defTabSz="914363" rtl="0" eaLnBrk="1" fontAlgn="auto" latinLnBrk="0" hangingPunct="1">
              <a:lnSpc>
                <a:spcPct val="90000"/>
              </a:lnSpc>
              <a:spcBef>
                <a:spcPts val="0"/>
              </a:spcBef>
              <a:spcAft>
                <a:spcPts val="333"/>
              </a:spcAft>
              <a:buClrTx/>
              <a:buSzTx/>
              <a:buFontTx/>
              <a:buNone/>
              <a:tabLst/>
              <a:defRPr/>
            </a:pPr>
            <a:r>
              <a:rPr lang="fi-FI" dirty="0" smtClean="0"/>
              <a:t>6. </a:t>
            </a:r>
            <a:r>
              <a:rPr lang="en-US" dirty="0" smtClean="0"/>
              <a:t>The Remote Event Receiver can use the token to call back into SharePoint and perform a task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132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dirty="0"/>
          </a:p>
        </p:txBody>
      </p:sp>
    </p:spTree>
    <p:extLst>
      <p:ext uri="{BB962C8B-B14F-4D97-AF65-F5344CB8AC3E}">
        <p14:creationId xmlns:p14="http://schemas.microsoft.com/office/powerpoint/2010/main" val="1642443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5.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Remote Event Receivers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Event </a:t>
            </a:r>
            <a:r>
              <a:rPr lang="en-US" dirty="0" smtClean="0"/>
              <a:t>Receivers - </a:t>
            </a:r>
            <a:r>
              <a:rPr lang="en-US" dirty="0"/>
              <a:t>Architecture</a:t>
            </a:r>
          </a:p>
        </p:txBody>
      </p:sp>
      <p:sp>
        <p:nvSpPr>
          <p:cNvPr id="5" name="Content Placeholder 4"/>
          <p:cNvSpPr>
            <a:spLocks noGrp="1"/>
          </p:cNvSpPr>
          <p:nvPr>
            <p:ph type="body" sz="quarter" idx="10"/>
          </p:nvPr>
        </p:nvSpPr>
        <p:spPr/>
        <p:txBody>
          <a:bodyPr/>
          <a:lstStyle/>
          <a:p>
            <a:r>
              <a:rPr lang="en-US" dirty="0" smtClean="0"/>
              <a:t>RERs not a good choice for “mirroring” or sync solutions</a:t>
            </a:r>
          </a:p>
          <a:p>
            <a:pPr lvl="1"/>
            <a:r>
              <a:rPr lang="en-US" dirty="0" smtClean="0"/>
              <a:t>Use RER to receive notification that a change has occurred</a:t>
            </a:r>
          </a:p>
          <a:p>
            <a:pPr lvl="1"/>
            <a:r>
              <a:rPr lang="en-US" dirty="0"/>
              <a:t>Use interface to poll SharePoint for changes</a:t>
            </a:r>
          </a:p>
          <a:p>
            <a:pPr lvl="1"/>
            <a:r>
              <a:rPr lang="en-US" dirty="0" smtClean="0"/>
              <a:t>Write changes as required</a:t>
            </a:r>
          </a:p>
          <a:p>
            <a:r>
              <a:rPr lang="en-US" dirty="0" smtClean="0"/>
              <a:t>No guaranteed delivery</a:t>
            </a:r>
          </a:p>
          <a:p>
            <a:pPr lvl="1"/>
            <a:r>
              <a:rPr lang="en-US" dirty="0" smtClean="0"/>
              <a:t>Although custom code can help improve</a:t>
            </a:r>
          </a:p>
          <a:p>
            <a:endParaRPr lang="en-US" dirty="0"/>
          </a:p>
        </p:txBody>
      </p:sp>
    </p:spTree>
    <p:extLst>
      <p:ext uri="{BB962C8B-B14F-4D97-AF65-F5344CB8AC3E}">
        <p14:creationId xmlns:p14="http://schemas.microsoft.com/office/powerpoint/2010/main" val="18115474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Developing Remote Event Receivers</a:t>
            </a:r>
            <a:endParaRPr lang="en-US" dirty="0"/>
          </a:p>
        </p:txBody>
      </p:sp>
    </p:spTree>
    <p:extLst>
      <p:ext uri="{BB962C8B-B14F-4D97-AF65-F5344CB8AC3E}">
        <p14:creationId xmlns:p14="http://schemas.microsoft.com/office/powerpoint/2010/main" val="8657863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Remote Event Receivers - Development Process</a:t>
            </a:r>
            <a:endParaRPr lang="en-US" sz="4400" dirty="0"/>
          </a:p>
        </p:txBody>
      </p:sp>
      <p:sp>
        <p:nvSpPr>
          <p:cNvPr id="5" name="Content Placeholder 4"/>
          <p:cNvSpPr>
            <a:spLocks noGrp="1"/>
          </p:cNvSpPr>
          <p:nvPr>
            <p:ph type="body" sz="quarter" idx="10"/>
          </p:nvPr>
        </p:nvSpPr>
        <p:spPr/>
        <p:txBody>
          <a:bodyPr/>
          <a:lstStyle/>
          <a:p>
            <a:r>
              <a:rPr lang="en-US" dirty="0" smtClean="0"/>
              <a:t>Developer builds a custom web service</a:t>
            </a:r>
          </a:p>
          <a:p>
            <a:r>
              <a:rPr lang="en-US" dirty="0" smtClean="0"/>
              <a:t>Developer implements required interface in web service</a:t>
            </a:r>
          </a:p>
          <a:p>
            <a:r>
              <a:rPr lang="en-US" dirty="0" smtClean="0"/>
              <a:t>Developer registers service with App</a:t>
            </a:r>
          </a:p>
          <a:p>
            <a:r>
              <a:rPr lang="en-US" dirty="0" smtClean="0"/>
              <a:t>Web service is called when appropriate SharePoint events occur</a:t>
            </a:r>
            <a:endParaRPr lang="en-US" dirty="0"/>
          </a:p>
        </p:txBody>
      </p:sp>
    </p:spTree>
    <p:extLst>
      <p:ext uri="{BB962C8B-B14F-4D97-AF65-F5344CB8AC3E}">
        <p14:creationId xmlns:p14="http://schemas.microsoft.com/office/powerpoint/2010/main" val="25081962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Tooling</a:t>
            </a:r>
            <a:endParaRPr lang="en-US" dirty="0"/>
          </a:p>
        </p:txBody>
      </p:sp>
      <p:sp>
        <p:nvSpPr>
          <p:cNvPr id="5" name="Content Placeholder 4"/>
          <p:cNvSpPr>
            <a:spLocks noGrp="1"/>
          </p:cNvSpPr>
          <p:nvPr>
            <p:ph type="body" sz="quarter" idx="10"/>
          </p:nvPr>
        </p:nvSpPr>
        <p:spPr/>
        <p:txBody>
          <a:bodyPr/>
          <a:lstStyle/>
          <a:p>
            <a:pPr marL="0" indent="0">
              <a:buNone/>
            </a:pPr>
            <a:r>
              <a:rPr lang="en-US" dirty="0" smtClean="0"/>
              <a:t>Add a Remote Event Receiver as a New Item</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123875"/>
            <a:ext cx="5062457" cy="4186994"/>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611" y="2505075"/>
            <a:ext cx="4698910" cy="3424743"/>
          </a:xfrm>
          <a:prstGeom prst="rect">
            <a:avLst/>
          </a:prstGeom>
        </p:spPr>
      </p:pic>
    </p:spTree>
    <p:extLst>
      <p:ext uri="{BB962C8B-B14F-4D97-AF65-F5344CB8AC3E}">
        <p14:creationId xmlns:p14="http://schemas.microsoft.com/office/powerpoint/2010/main" val="25085340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Remote Event Receivers - </a:t>
            </a:r>
            <a:r>
              <a:rPr lang="en-US" sz="4800" dirty="0"/>
              <a:t>Interface </a:t>
            </a:r>
            <a:r>
              <a:rPr lang="en-US" sz="4800" dirty="0" smtClean="0"/>
              <a:t>Methods</a:t>
            </a:r>
            <a:endParaRPr lang="en-US" sz="4800" dirty="0"/>
          </a:p>
        </p:txBody>
      </p:sp>
      <p:sp>
        <p:nvSpPr>
          <p:cNvPr id="6" name="Content Placeholder 5"/>
          <p:cNvSpPr>
            <a:spLocks noGrp="1"/>
          </p:cNvSpPr>
          <p:nvPr>
            <p:ph type="body" sz="quarter" idx="10"/>
          </p:nvPr>
        </p:nvSpPr>
        <p:spPr/>
        <p:txBody>
          <a:bodyPr/>
          <a:lstStyle/>
          <a:p>
            <a:r>
              <a:rPr lang="en-US" sz="3600" dirty="0"/>
              <a:t>Synchronous and asynchronous events are supported</a:t>
            </a:r>
          </a:p>
          <a:p>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4" y="2240280"/>
            <a:ext cx="9710853" cy="34518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388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a:t>
            </a:r>
            <a:endParaRPr lang="en-US" dirty="0"/>
          </a:p>
        </p:txBody>
      </p:sp>
      <p:sp>
        <p:nvSpPr>
          <p:cNvPr id="7" name="Text Placeholder 6"/>
          <p:cNvSpPr>
            <a:spLocks noGrp="1"/>
          </p:cNvSpPr>
          <p:nvPr>
            <p:ph type="body" sz="quarter" idx="10"/>
          </p:nvPr>
        </p:nvSpPr>
        <p:spPr/>
        <p:txBody>
          <a:bodyPr/>
          <a:lstStyle/>
          <a:p>
            <a:r>
              <a:rPr lang="en-US" dirty="0"/>
              <a:t>Calling Back into SharePoint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43" y="2261466"/>
            <a:ext cx="10801350" cy="3762375"/>
          </a:xfrm>
          <a:prstGeom prst="rect">
            <a:avLst/>
          </a:prstGeom>
          <a:noFill/>
          <a:ln>
            <a:solidFill>
              <a:schemeClr val="tx1"/>
            </a:solidFill>
          </a:ln>
        </p:spPr>
      </p:pic>
    </p:spTree>
    <p:extLst>
      <p:ext uri="{BB962C8B-B14F-4D97-AF65-F5344CB8AC3E}">
        <p14:creationId xmlns:p14="http://schemas.microsoft.com/office/powerpoint/2010/main" val="10739296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Registration</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40" y="1593986"/>
            <a:ext cx="5611008" cy="4925112"/>
          </a:xfrm>
          <a:prstGeom prst="rect">
            <a:avLst/>
          </a:prstGeom>
        </p:spPr>
      </p:pic>
      <p:pic>
        <p:nvPicPr>
          <p:cNvPr id="6" name="Picture 5"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26" y="2342389"/>
            <a:ext cx="4320774" cy="3149143"/>
          </a:xfrm>
          <a:prstGeom prst="rect">
            <a:avLst/>
          </a:prstGeom>
        </p:spPr>
      </p:pic>
    </p:spTree>
    <p:extLst>
      <p:ext uri="{BB962C8B-B14F-4D97-AF65-F5344CB8AC3E}">
        <p14:creationId xmlns:p14="http://schemas.microsoft.com/office/powerpoint/2010/main" val="12973334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endParaRPr lang="en-US" dirty="0"/>
          </a:p>
        </p:txBody>
      </p:sp>
      <p:sp>
        <p:nvSpPr>
          <p:cNvPr id="6" name="Text Placeholder 5"/>
          <p:cNvSpPr>
            <a:spLocks noGrp="1"/>
          </p:cNvSpPr>
          <p:nvPr>
            <p:ph type="body" sz="quarter" idx="10"/>
          </p:nvPr>
        </p:nvSpPr>
        <p:spPr/>
        <p:txBody>
          <a:bodyPr/>
          <a:lstStyle/>
          <a:p>
            <a:r>
              <a:rPr lang="en-US" sz="2400" dirty="0"/>
              <a:t>string </a:t>
            </a:r>
            <a:r>
              <a:rPr lang="en-US" sz="2400" dirty="0" err="1"/>
              <a:t>url</a:t>
            </a:r>
            <a:r>
              <a:rPr lang="en-US" sz="2400" dirty="0"/>
              <a:t>= </a:t>
            </a:r>
            <a:r>
              <a:rPr lang="en-US" sz="2400" dirty="0">
                <a:solidFill>
                  <a:schemeClr val="tx2"/>
                </a:solidFill>
              </a:rPr>
              <a:t>"</a:t>
            </a:r>
            <a:r>
              <a:rPr lang="en-US" sz="2400" b="1" dirty="0">
                <a:solidFill>
                  <a:schemeClr val="tx2"/>
                </a:solidFill>
              </a:rPr>
              <a:t>http://contoso.com/</a:t>
            </a:r>
            <a:r>
              <a:rPr lang="en-US" sz="2400" b="1" dirty="0" err="1">
                <a:solidFill>
                  <a:schemeClr val="tx2"/>
                </a:solidFill>
              </a:rPr>
              <a:t>RemoteEventService.svc</a:t>
            </a:r>
            <a:r>
              <a:rPr lang="en-US" sz="2400" dirty="0">
                <a:solidFill>
                  <a:schemeClr val="tx2"/>
                </a:solidFill>
              </a:rPr>
              <a:t>";           </a:t>
            </a:r>
          </a:p>
          <a:p>
            <a:r>
              <a:rPr lang="en-US" sz="2400" dirty="0"/>
              <a:t>   </a:t>
            </a:r>
          </a:p>
          <a:p>
            <a:r>
              <a:rPr lang="en-US" sz="2400" dirty="0"/>
              <a:t>using (</a:t>
            </a:r>
            <a:r>
              <a:rPr lang="en-US" sz="2400" dirty="0" err="1"/>
              <a:t>SPSite</a:t>
            </a:r>
            <a:r>
              <a:rPr lang="en-US" sz="2400" dirty="0"/>
              <a:t> site = new </a:t>
            </a:r>
            <a:r>
              <a:rPr lang="en-US" sz="2400" dirty="0" err="1"/>
              <a:t>SPSite</a:t>
            </a:r>
            <a:r>
              <a:rPr lang="en-US" sz="2400" dirty="0"/>
              <a:t>(</a:t>
            </a:r>
            <a:r>
              <a:rPr lang="en-US" sz="2400" dirty="0" err="1"/>
              <a:t>siteUrl</a:t>
            </a:r>
            <a:r>
              <a:rPr lang="en-US" sz="2400" dirty="0"/>
              <a:t>)) </a:t>
            </a:r>
          </a:p>
          <a:p>
            <a:r>
              <a:rPr lang="en-US" sz="2400" dirty="0"/>
              <a:t>{ </a:t>
            </a:r>
          </a:p>
          <a:p>
            <a:r>
              <a:rPr lang="en-US" sz="2400" dirty="0"/>
              <a:t>   using (</a:t>
            </a:r>
            <a:r>
              <a:rPr lang="en-US" sz="2400" dirty="0" err="1"/>
              <a:t>SPWeb</a:t>
            </a:r>
            <a:r>
              <a:rPr lang="en-US" sz="2400" dirty="0"/>
              <a:t> web = </a:t>
            </a:r>
            <a:r>
              <a:rPr lang="en-US" sz="2400" dirty="0" err="1"/>
              <a:t>site.RootWeb</a:t>
            </a:r>
            <a:r>
              <a:rPr lang="en-US" sz="2400" dirty="0"/>
              <a:t>) </a:t>
            </a:r>
          </a:p>
          <a:p>
            <a:r>
              <a:rPr lang="en-US" sz="2400" dirty="0"/>
              <a:t>   {</a:t>
            </a:r>
          </a:p>
          <a:p>
            <a:r>
              <a:rPr lang="en-US" sz="2400" dirty="0"/>
              <a:t>      </a:t>
            </a:r>
            <a:r>
              <a:rPr lang="en-US" sz="2400" dirty="0" err="1"/>
              <a:t>SPList</a:t>
            </a:r>
            <a:r>
              <a:rPr lang="en-US" sz="2400" dirty="0"/>
              <a:t> list = </a:t>
            </a:r>
            <a:r>
              <a:rPr lang="en-US" sz="2400" dirty="0" err="1"/>
              <a:t>web.Lists</a:t>
            </a:r>
            <a:r>
              <a:rPr lang="en-US" sz="2400" dirty="0"/>
              <a:t>[</a:t>
            </a:r>
            <a:r>
              <a:rPr lang="en-US" sz="2400" dirty="0" err="1"/>
              <a:t>listTitle</a:t>
            </a:r>
            <a:r>
              <a:rPr lang="en-US" sz="2400" dirty="0"/>
              <a:t>]; </a:t>
            </a:r>
          </a:p>
          <a:p>
            <a:r>
              <a:rPr lang="en-US" sz="2400" dirty="0"/>
              <a:t>      </a:t>
            </a:r>
            <a:r>
              <a:rPr lang="en-US" sz="2400" dirty="0" err="1"/>
              <a:t>list.EventReceivers.Add</a:t>
            </a:r>
            <a:r>
              <a:rPr lang="en-US" sz="2400" dirty="0"/>
              <a:t>(</a:t>
            </a:r>
          </a:p>
          <a:p>
            <a:r>
              <a:rPr lang="en-US" sz="2400" dirty="0"/>
              <a:t>        </a:t>
            </a:r>
            <a:r>
              <a:rPr lang="en-US" sz="2400" dirty="0" err="1"/>
              <a:t>SPEventReceiverType.ItemAdded</a:t>
            </a:r>
            <a:r>
              <a:rPr lang="en-US" sz="2400" dirty="0"/>
              <a:t>, </a:t>
            </a:r>
          </a:p>
          <a:p>
            <a:r>
              <a:rPr lang="en-US" sz="2400" dirty="0"/>
              <a:t>        </a:t>
            </a:r>
            <a:r>
              <a:rPr lang="en-US" sz="2400" dirty="0" err="1"/>
              <a:t>url</a:t>
            </a:r>
            <a:r>
              <a:rPr lang="en-US" sz="2400" dirty="0"/>
              <a:t>); </a:t>
            </a:r>
          </a:p>
          <a:p>
            <a:r>
              <a:rPr lang="en-US" sz="2400" dirty="0"/>
              <a:t>   }</a:t>
            </a:r>
          </a:p>
          <a:p>
            <a:r>
              <a:rPr lang="en-US" sz="2400" dirty="0"/>
              <a:t>}</a:t>
            </a:r>
          </a:p>
          <a:p>
            <a:endParaRPr lang="en-US" sz="2400" dirty="0"/>
          </a:p>
        </p:txBody>
      </p:sp>
    </p:spTree>
    <p:extLst>
      <p:ext uri="{BB962C8B-B14F-4D97-AF65-F5344CB8AC3E}">
        <p14:creationId xmlns:p14="http://schemas.microsoft.com/office/powerpoint/2010/main" val="25141025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Remote Event Receivers</a:t>
            </a:r>
          </a:p>
        </p:txBody>
      </p:sp>
    </p:spTree>
    <p:extLst>
      <p:ext uri="{BB962C8B-B14F-4D97-AF65-F5344CB8AC3E}">
        <p14:creationId xmlns:p14="http://schemas.microsoft.com/office/powerpoint/2010/main" val="2664335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Introducing Remote Event Receivers</a:t>
            </a:r>
          </a:p>
          <a:p>
            <a:r>
              <a:rPr lang="en-US" smtClean="0"/>
              <a:t>Simple Call Scenario</a:t>
            </a:r>
          </a:p>
          <a:p>
            <a:r>
              <a:rPr lang="en-US" smtClean="0"/>
              <a:t>Advanced Callback Scenario</a:t>
            </a:r>
          </a:p>
          <a:p>
            <a:r>
              <a:rPr lang="en-US" smtClean="0"/>
              <a:t>Developing Remote Event Receivers</a:t>
            </a:r>
          </a:p>
          <a:p>
            <a:endParaRPr lang="en-US" dirty="0" smtClean="0"/>
          </a:p>
        </p:txBody>
      </p:sp>
    </p:spTree>
    <p:extLst>
      <p:ext uri="{BB962C8B-B14F-4D97-AF65-F5344CB8AC3E}">
        <p14:creationId xmlns:p14="http://schemas.microsoft.com/office/powerpoint/2010/main" val="8898222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Introducing Remote Event Receivers</a:t>
            </a:r>
          </a:p>
          <a:p>
            <a:r>
              <a:rPr lang="en-US" dirty="0" smtClean="0"/>
              <a:t>Simple Call Scenario</a:t>
            </a:r>
          </a:p>
          <a:p>
            <a:r>
              <a:rPr lang="en-US" dirty="0" smtClean="0"/>
              <a:t>Advanced Callback Scenario</a:t>
            </a:r>
          </a:p>
          <a:p>
            <a:r>
              <a:rPr lang="en-US" dirty="0" smtClean="0"/>
              <a:t>Developing Remote Event Receivers</a:t>
            </a:r>
          </a:p>
          <a:p>
            <a:endParaRPr lang="en-US" dirty="0" smtClean="0"/>
          </a:p>
        </p:txBody>
      </p:sp>
    </p:spTree>
    <p:extLst>
      <p:ext uri="{BB962C8B-B14F-4D97-AF65-F5344CB8AC3E}">
        <p14:creationId xmlns:p14="http://schemas.microsoft.com/office/powerpoint/2010/main" val="93737141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Remote Event Receivers</a:t>
            </a:r>
            <a:endParaRPr lang="en-US" dirty="0"/>
          </a:p>
        </p:txBody>
      </p:sp>
    </p:spTree>
    <p:extLst>
      <p:ext uri="{BB962C8B-B14F-4D97-AF65-F5344CB8AC3E}">
        <p14:creationId xmlns:p14="http://schemas.microsoft.com/office/powerpoint/2010/main" val="22811620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a:t>
            </a:r>
            <a:endParaRPr lang="en-US" dirty="0"/>
          </a:p>
        </p:txBody>
      </p:sp>
      <p:sp>
        <p:nvSpPr>
          <p:cNvPr id="5" name="Content Placeholder 4"/>
          <p:cNvSpPr>
            <a:spLocks noGrp="1"/>
          </p:cNvSpPr>
          <p:nvPr>
            <p:ph type="body" sz="quarter" idx="10"/>
          </p:nvPr>
        </p:nvSpPr>
        <p:spPr>
          <a:xfrm>
            <a:off x="519112" y="1447798"/>
            <a:ext cx="11149013" cy="4198089"/>
          </a:xfrm>
        </p:spPr>
        <p:txBody>
          <a:bodyPr/>
          <a:lstStyle/>
          <a:p>
            <a:r>
              <a:rPr lang="en-US" dirty="0" smtClean="0"/>
              <a:t>SharePoint increasingly acting as data hub</a:t>
            </a:r>
          </a:p>
          <a:p>
            <a:r>
              <a:rPr lang="en-US" dirty="0" smtClean="0"/>
              <a:t>No way to inform External Systems of events in old version</a:t>
            </a:r>
          </a:p>
          <a:p>
            <a:pPr lvl="1"/>
            <a:r>
              <a:rPr lang="en-US" dirty="0" smtClean="0"/>
              <a:t>Highly-requested capability by customers</a:t>
            </a:r>
          </a:p>
          <a:p>
            <a:pPr lvl="1"/>
            <a:r>
              <a:rPr lang="fi-FI" dirty="0" smtClean="0"/>
              <a:t>Now included in SP2013</a:t>
            </a:r>
            <a:endParaRPr lang="en-US" dirty="0" smtClean="0"/>
          </a:p>
          <a:p>
            <a:r>
              <a:rPr lang="en-US" dirty="0" smtClean="0"/>
              <a:t>External Lists also support events</a:t>
            </a:r>
          </a:p>
        </p:txBody>
      </p:sp>
    </p:spTree>
    <p:extLst>
      <p:ext uri="{BB962C8B-B14F-4D97-AF65-F5344CB8AC3E}">
        <p14:creationId xmlns:p14="http://schemas.microsoft.com/office/powerpoint/2010/main" val="32972995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Call Scenario</a:t>
            </a:r>
            <a:endParaRPr lang="en-US" dirty="0"/>
          </a:p>
        </p:txBody>
      </p:sp>
    </p:spTree>
    <p:extLst>
      <p:ext uri="{BB962C8B-B14F-4D97-AF65-F5344CB8AC3E}">
        <p14:creationId xmlns:p14="http://schemas.microsoft.com/office/powerpoint/2010/main" val="28652903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p>
        </p:txBody>
      </p:sp>
      <p:grpSp>
        <p:nvGrpSpPr>
          <p:cNvPr id="3" name="Group 2"/>
          <p:cNvGrpSpPr>
            <a:grpSpLocks noChangeAspect="1"/>
          </p:cNvGrpSpPr>
          <p:nvPr/>
        </p:nvGrpSpPr>
        <p:grpSpPr>
          <a:xfrm>
            <a:off x="6310217" y="4829275"/>
            <a:ext cx="1831289" cy="1692000"/>
            <a:chOff x="4583290" y="569756"/>
            <a:chExt cx="2539971" cy="2346772"/>
          </a:xfrm>
        </p:grpSpPr>
        <p:sp>
          <p:nvSpPr>
            <p:cNvPr id="4" name="Flowchart: Process 3"/>
            <p:cNvSpPr/>
            <p:nvPr/>
          </p:nvSpPr>
          <p:spPr bwMode="auto">
            <a:xfrm>
              <a:off x="4583290" y="569756"/>
              <a:ext cx="2421116" cy="2325043"/>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032508" y="904739"/>
              <a:ext cx="2090753" cy="2011789"/>
              <a:chOff x="3404188" y="2365141"/>
              <a:chExt cx="2090753" cy="2011789"/>
            </a:xfrm>
          </p:grpSpPr>
          <p:grpSp>
            <p:nvGrpSpPr>
              <p:cNvPr id="7" name="Group 6"/>
              <p:cNvGrpSpPr/>
              <p:nvPr/>
            </p:nvGrpSpPr>
            <p:grpSpPr>
              <a:xfrm>
                <a:off x="4131580" y="2634725"/>
                <a:ext cx="666750" cy="1487475"/>
                <a:chOff x="2081162" y="4640597"/>
                <a:chExt cx="666750" cy="1487475"/>
              </a:xfrm>
              <a:solidFill>
                <a:schemeClr val="bg1"/>
              </a:solidFill>
            </p:grpSpPr>
            <p:sp>
              <p:nvSpPr>
                <p:cNvPr id="18" name="Snip Diagonal Corner Rectangle 1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482627" y="2365141"/>
                <a:ext cx="2012314" cy="2011789"/>
              </a:xfrm>
              <a:prstGeom prst="rect">
                <a:avLst/>
              </a:prstGeom>
              <a:noFill/>
            </p:spPr>
          </p:pic>
          <p:grpSp>
            <p:nvGrpSpPr>
              <p:cNvPr id="9" name="Group 8"/>
              <p:cNvGrpSpPr/>
              <p:nvPr/>
            </p:nvGrpSpPr>
            <p:grpSpPr>
              <a:xfrm>
                <a:off x="3404188" y="2985988"/>
                <a:ext cx="1090092" cy="875577"/>
                <a:chOff x="8224522" y="1953280"/>
                <a:chExt cx="1090092" cy="875577"/>
              </a:xfrm>
            </p:grpSpPr>
            <p:grpSp>
              <p:nvGrpSpPr>
                <p:cNvPr id="10" name="Group 9"/>
                <p:cNvGrpSpPr/>
                <p:nvPr/>
              </p:nvGrpSpPr>
              <p:grpSpPr>
                <a:xfrm>
                  <a:off x="8224522" y="1953280"/>
                  <a:ext cx="1090092" cy="875577"/>
                  <a:chOff x="3599175" y="4220568"/>
                  <a:chExt cx="1090092" cy="875577"/>
                </a:xfrm>
              </p:grpSpPr>
              <p:sp>
                <p:nvSpPr>
                  <p:cNvPr id="14" name="Rounded Rectangle 1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3614541" y="4243079"/>
                    <a:ext cx="1057169" cy="832818"/>
                    <a:chOff x="3705190" y="4561217"/>
                    <a:chExt cx="1057169" cy="832818"/>
                  </a:xfrm>
                </p:grpSpPr>
                <p:pic>
                  <p:nvPicPr>
                    <p:cNvPr id="1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7" name="Rectangle 1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8490140" y="2176722"/>
                  <a:ext cx="637210" cy="553161"/>
                  <a:chOff x="5768367" y="2467303"/>
                  <a:chExt cx="637210" cy="553161"/>
                </a:xfrm>
              </p:grpSpPr>
              <p:pic>
                <p:nvPicPr>
                  <p:cNvPr id="12" name="Picture 4" descr="\\MAGNUM\Projects\Microsoft\Cloud Power FY12\Design\Icons\PNGs\IT_guy.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5852416" y="2467303"/>
                    <a:ext cx="553161" cy="553161"/>
                  </a:xfrm>
                  <a:prstGeom prst="rect">
                    <a:avLst/>
                  </a:prstGeom>
                  <a:noFill/>
                </p:spPr>
              </p:pic>
              <p:pic>
                <p:nvPicPr>
                  <p:cNvPr id="13" name="Picture 3" descr="\\MAGNUM\Projects\Microsoft\Cloud Power FY12\Design\ICONS_PNG\Confidentiality.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768367" y="2655722"/>
                    <a:ext cx="364742" cy="364742"/>
                  </a:xfrm>
                  <a:prstGeom prst="rect">
                    <a:avLst/>
                  </a:prstGeom>
                  <a:noFill/>
                </p:spPr>
              </p:pic>
            </p:grpSp>
          </p:grpSp>
        </p:grpSp>
        <p:sp>
          <p:nvSpPr>
            <p:cNvPr id="6" name="TextBox 5"/>
            <p:cNvSpPr txBox="1"/>
            <p:nvPr/>
          </p:nvSpPr>
          <p:spPr>
            <a:xfrm>
              <a:off x="5528865" y="651866"/>
              <a:ext cx="493986" cy="364789"/>
            </a:xfrm>
            <a:prstGeom prst="rect">
              <a:avLst/>
            </a:prstGeom>
            <a:noFill/>
          </p:spPr>
          <p:txBody>
            <a:bodyPr wrap="none" lIns="0" tIns="0" rIns="0" bIns="0" rtlCol="0">
              <a:spAutoFit/>
            </a:bodyPr>
            <a:lstStyle/>
            <a:p>
              <a:r>
                <a:rPr lang="en-US" sz="2000" spc="-70" dirty="0" smtClean="0">
                  <a:solidFill>
                    <a:schemeClr val="accent4"/>
                  </a:solidFill>
                  <a:latin typeface="+mj-lt"/>
                </a:rPr>
                <a:t>ACS</a:t>
              </a:r>
            </a:p>
          </p:txBody>
        </p:sp>
      </p:grpSp>
      <p:grpSp>
        <p:nvGrpSpPr>
          <p:cNvPr id="39" name="Group 38"/>
          <p:cNvGrpSpPr>
            <a:grpSpLocks noChangeAspect="1"/>
          </p:cNvGrpSpPr>
          <p:nvPr/>
        </p:nvGrpSpPr>
        <p:grpSpPr>
          <a:xfrm>
            <a:off x="637591" y="4175325"/>
            <a:ext cx="1746641" cy="1491934"/>
            <a:chOff x="282221" y="3885799"/>
            <a:chExt cx="2502765" cy="2137791"/>
          </a:xfrm>
        </p:grpSpPr>
        <p:sp>
          <p:nvSpPr>
            <p:cNvPr id="40" name="Flowchart: Process 39"/>
            <p:cNvSpPr/>
            <p:nvPr/>
          </p:nvSpPr>
          <p:spPr bwMode="auto">
            <a:xfrm>
              <a:off x="282221" y="3885799"/>
              <a:ext cx="2502765" cy="2137791"/>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373159" y="4322687"/>
              <a:ext cx="2411827" cy="1590551"/>
              <a:chOff x="2667934" y="1586479"/>
              <a:chExt cx="2411827" cy="1590551"/>
            </a:xfrm>
          </p:grpSpPr>
          <p:pic>
            <p:nvPicPr>
              <p:cNvPr id="43" name="Picture 6" descr="\\MAGNUM\Projects\Microsoft\Cloud Power FY12\Design\ICONS_PNG\Professionals.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44" name="Picture 43" descr="\\MAGNUM\Projects\Microsoft\Cloud Power FY12\Design\ICONS_PNG\Laptop.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42" name="TextBox 41"/>
            <p:cNvSpPr txBox="1"/>
            <p:nvPr/>
          </p:nvSpPr>
          <p:spPr>
            <a:xfrm>
              <a:off x="1204712" y="4001427"/>
              <a:ext cx="537904"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Users</a:t>
              </a:r>
            </a:p>
          </p:txBody>
        </p:sp>
      </p:grpSp>
      <p:grpSp>
        <p:nvGrpSpPr>
          <p:cNvPr id="45" name="Group 44"/>
          <p:cNvGrpSpPr>
            <a:grpSpLocks noChangeAspect="1"/>
          </p:cNvGrpSpPr>
          <p:nvPr/>
        </p:nvGrpSpPr>
        <p:grpSpPr>
          <a:xfrm>
            <a:off x="9078293" y="3148763"/>
            <a:ext cx="2381216" cy="1836000"/>
            <a:chOff x="8615232" y="2940633"/>
            <a:chExt cx="3182688" cy="2453961"/>
          </a:xfrm>
        </p:grpSpPr>
        <p:sp>
          <p:nvSpPr>
            <p:cNvPr id="46" name="Rectangle 45"/>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solidFill>
                    <a:schemeClr val="accent4"/>
                  </a:solidFill>
                  <a:latin typeface="Segoe UI Light" panose="020B0502040204020203" pitchFamily="34" charset="0"/>
                  <a:ea typeface="Segoe UI" pitchFamily="34" charset="0"/>
                  <a:cs typeface="Segoe UI Light" panose="020B0502040204020203" pitchFamily="34" charset="0"/>
                </a:rPr>
                <a:t>External System</a:t>
              </a:r>
              <a:endParaRPr lang="en-US" sz="2000" dirty="0">
                <a:solidFill>
                  <a:schemeClr val="accent4"/>
                </a:solidFill>
                <a:latin typeface="Segoe UI Light" panose="020B0502040204020203" pitchFamily="34" charset="0"/>
                <a:ea typeface="Segoe UI" pitchFamily="34" charset="0"/>
                <a:cs typeface="Segoe UI Light" panose="020B0502040204020203" pitchFamily="34" charset="0"/>
              </a:endParaRPr>
            </a:p>
          </p:txBody>
        </p:sp>
        <p:grpSp>
          <p:nvGrpSpPr>
            <p:cNvPr id="47" name="Group 46"/>
            <p:cNvGrpSpPr>
              <a:grpSpLocks noChangeAspect="1"/>
            </p:cNvGrpSpPr>
            <p:nvPr/>
          </p:nvGrpSpPr>
          <p:grpSpPr>
            <a:xfrm>
              <a:off x="10023120" y="3280445"/>
              <a:ext cx="1774800" cy="1774337"/>
              <a:chOff x="6849580" y="4206958"/>
              <a:chExt cx="2012314" cy="2011789"/>
            </a:xfrm>
          </p:grpSpPr>
          <p:grpSp>
            <p:nvGrpSpPr>
              <p:cNvPr id="68" name="Group 67"/>
              <p:cNvGrpSpPr/>
              <p:nvPr/>
            </p:nvGrpSpPr>
            <p:grpSpPr>
              <a:xfrm>
                <a:off x="7487957" y="4470625"/>
                <a:ext cx="666750" cy="1487475"/>
                <a:chOff x="2081162" y="4640597"/>
                <a:chExt cx="666750" cy="1487475"/>
              </a:xfrm>
              <a:solidFill>
                <a:schemeClr val="bg1"/>
              </a:solidFill>
            </p:grpSpPr>
            <p:sp>
              <p:nvSpPr>
                <p:cNvPr id="70" name="Snip Diagonal Corner Rectangle 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8" name="Group 47"/>
            <p:cNvGrpSpPr>
              <a:grpSpLocks noChangeAspect="1"/>
            </p:cNvGrpSpPr>
            <p:nvPr/>
          </p:nvGrpSpPr>
          <p:grpSpPr>
            <a:xfrm>
              <a:off x="9581427" y="3619794"/>
              <a:ext cx="1774724" cy="1774800"/>
              <a:chOff x="6849580" y="4206958"/>
              <a:chExt cx="2012314" cy="2011789"/>
            </a:xfrm>
          </p:grpSpPr>
          <p:grpSp>
            <p:nvGrpSpPr>
              <p:cNvPr id="63" name="Group 62"/>
              <p:cNvGrpSpPr/>
              <p:nvPr/>
            </p:nvGrpSpPr>
            <p:grpSpPr>
              <a:xfrm>
                <a:off x="7487957" y="4470625"/>
                <a:ext cx="666750" cy="1487475"/>
                <a:chOff x="2081162" y="4640597"/>
                <a:chExt cx="666750" cy="1487475"/>
              </a:xfrm>
              <a:solidFill>
                <a:schemeClr val="bg1"/>
              </a:solidFill>
            </p:grpSpPr>
            <p:sp>
              <p:nvSpPr>
                <p:cNvPr id="65" name="Snip Diagonal Corner Rectangle 6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Isosceles Triangle 6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Isosceles Triangle 6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9" name="Group 48"/>
            <p:cNvGrpSpPr>
              <a:grpSpLocks noChangeAspect="1"/>
            </p:cNvGrpSpPr>
            <p:nvPr/>
          </p:nvGrpSpPr>
          <p:grpSpPr>
            <a:xfrm>
              <a:off x="8957770" y="3307914"/>
              <a:ext cx="1848871" cy="1774800"/>
              <a:chOff x="6597379" y="1670285"/>
              <a:chExt cx="2095751" cy="2011789"/>
            </a:xfrm>
          </p:grpSpPr>
          <p:grpSp>
            <p:nvGrpSpPr>
              <p:cNvPr id="50" name="Group 49"/>
              <p:cNvGrpSpPr/>
              <p:nvPr/>
            </p:nvGrpSpPr>
            <p:grpSpPr>
              <a:xfrm>
                <a:off x="6680816" y="1670285"/>
                <a:ext cx="2012314" cy="2011789"/>
                <a:chOff x="6849580" y="4206958"/>
                <a:chExt cx="2012314" cy="2011789"/>
              </a:xfrm>
            </p:grpSpPr>
            <p:grpSp>
              <p:nvGrpSpPr>
                <p:cNvPr id="58" name="Group 57"/>
                <p:cNvGrpSpPr/>
                <p:nvPr/>
              </p:nvGrpSpPr>
              <p:grpSpPr>
                <a:xfrm>
                  <a:off x="7487957" y="4470625"/>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1" name="Group 50"/>
              <p:cNvGrpSpPr/>
              <p:nvPr/>
            </p:nvGrpSpPr>
            <p:grpSpPr>
              <a:xfrm>
                <a:off x="6597379" y="2286514"/>
                <a:ext cx="1090092" cy="875577"/>
                <a:chOff x="8743255" y="3259944"/>
                <a:chExt cx="1090092" cy="875577"/>
              </a:xfrm>
            </p:grpSpPr>
            <p:grpSp>
              <p:nvGrpSpPr>
                <p:cNvPr id="52" name="Group 51"/>
                <p:cNvGrpSpPr/>
                <p:nvPr/>
              </p:nvGrpSpPr>
              <p:grpSpPr>
                <a:xfrm>
                  <a:off x="8743255" y="3259944"/>
                  <a:ext cx="1090092" cy="875577"/>
                  <a:chOff x="3599175" y="4220568"/>
                  <a:chExt cx="1090092" cy="875577"/>
                </a:xfrm>
              </p:grpSpPr>
              <p:sp>
                <p:nvSpPr>
                  <p:cNvPr id="54" name="Rounded Rectangle 5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3614541" y="4243079"/>
                    <a:ext cx="1057169" cy="832818"/>
                    <a:chOff x="3705190" y="4561217"/>
                    <a:chExt cx="1057169" cy="832818"/>
                  </a:xfrm>
                </p:grpSpPr>
                <p:pic>
                  <p:nvPicPr>
                    <p:cNvPr id="5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7" name="Rectangle 5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3"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grpSp>
        <p:nvGrpSpPr>
          <p:cNvPr id="81" name="Group 80"/>
          <p:cNvGrpSpPr>
            <a:grpSpLocks noChangeAspect="1"/>
          </p:cNvGrpSpPr>
          <p:nvPr/>
        </p:nvGrpSpPr>
        <p:grpSpPr>
          <a:xfrm>
            <a:off x="5758578" y="1215868"/>
            <a:ext cx="2349042" cy="1836000"/>
            <a:chOff x="5170311" y="1342992"/>
            <a:chExt cx="2553752" cy="1995999"/>
          </a:xfrm>
        </p:grpSpPr>
        <p:grpSp>
          <p:nvGrpSpPr>
            <p:cNvPr id="38" name="Group 37"/>
            <p:cNvGrpSpPr/>
            <p:nvPr/>
          </p:nvGrpSpPr>
          <p:grpSpPr>
            <a:xfrm>
              <a:off x="5466285" y="1342992"/>
              <a:ext cx="2257778" cy="1995999"/>
              <a:chOff x="9268178" y="2835069"/>
              <a:chExt cx="2257778" cy="1995999"/>
            </a:xfrm>
          </p:grpSpPr>
          <p:sp>
            <p:nvSpPr>
              <p:cNvPr id="22" name="Flowchart: Process 21"/>
              <p:cNvSpPr/>
              <p:nvPr/>
            </p:nvSpPr>
            <p:spPr bwMode="auto">
              <a:xfrm>
                <a:off x="9268178" y="2892834"/>
                <a:ext cx="2257778" cy="193823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9588959" y="2835069"/>
                <a:ext cx="1847151" cy="1762310"/>
                <a:chOff x="6597379" y="1670285"/>
                <a:chExt cx="2108638" cy="2011789"/>
              </a:xfrm>
            </p:grpSpPr>
            <p:grpSp>
              <p:nvGrpSpPr>
                <p:cNvPr id="25" name="Group 24"/>
                <p:cNvGrpSpPr/>
                <p:nvPr/>
              </p:nvGrpSpPr>
              <p:grpSpPr>
                <a:xfrm>
                  <a:off x="6693703" y="1670285"/>
                  <a:ext cx="2012314" cy="2011789"/>
                  <a:chOff x="6862467" y="4206958"/>
                  <a:chExt cx="2012314" cy="2011789"/>
                </a:xfrm>
              </p:grpSpPr>
              <p:grpSp>
                <p:nvGrpSpPr>
                  <p:cNvPr id="33" name="Group 32"/>
                  <p:cNvGrpSpPr/>
                  <p:nvPr/>
                </p:nvGrpSpPr>
                <p:grpSpPr>
                  <a:xfrm>
                    <a:off x="7487957" y="4470625"/>
                    <a:ext cx="666750" cy="1487475"/>
                    <a:chOff x="2081162" y="4640597"/>
                    <a:chExt cx="666750" cy="1487475"/>
                  </a:xfrm>
                  <a:solidFill>
                    <a:schemeClr val="bg1"/>
                  </a:solidFill>
                </p:grpSpPr>
                <p:sp>
                  <p:nvSpPr>
                    <p:cNvPr id="35" name="Snip Diagonal Corner Rectangle 3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62467" y="4206958"/>
                    <a:ext cx="2012314" cy="2011789"/>
                  </a:xfrm>
                  <a:prstGeom prst="rect">
                    <a:avLst/>
                  </a:prstGeom>
                  <a:noFill/>
                </p:spPr>
              </p:pic>
            </p:grpSp>
            <p:grpSp>
              <p:nvGrpSpPr>
                <p:cNvPr id="26" name="Group 25"/>
                <p:cNvGrpSpPr/>
                <p:nvPr/>
              </p:nvGrpSpPr>
              <p:grpSpPr>
                <a:xfrm>
                  <a:off x="6597379" y="2286514"/>
                  <a:ext cx="1090092" cy="875577"/>
                  <a:chOff x="8743255" y="3259944"/>
                  <a:chExt cx="1090092" cy="875577"/>
                </a:xfrm>
              </p:grpSpPr>
              <p:grpSp>
                <p:nvGrpSpPr>
                  <p:cNvPr id="27" name="Group 26"/>
                  <p:cNvGrpSpPr/>
                  <p:nvPr/>
                </p:nvGrpSpPr>
                <p:grpSpPr>
                  <a:xfrm>
                    <a:off x="8743255" y="3259944"/>
                    <a:ext cx="1090092" cy="875577"/>
                    <a:chOff x="3599175" y="4220568"/>
                    <a:chExt cx="1090092" cy="875577"/>
                  </a:xfrm>
                </p:grpSpPr>
                <p:sp>
                  <p:nvSpPr>
                    <p:cNvPr id="29" name="Rounded Rectangle 2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3614541" y="4243079"/>
                      <a:ext cx="1057169" cy="832818"/>
                      <a:chOff x="3705190" y="4561217"/>
                      <a:chExt cx="1057169" cy="832818"/>
                    </a:xfrm>
                  </p:grpSpPr>
                  <p:pic>
                    <p:nvPicPr>
                      <p:cNvPr id="3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2" name="Rectangle 3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8"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24" name="TextBox 23"/>
              <p:cNvSpPr txBox="1"/>
              <p:nvPr/>
            </p:nvSpPr>
            <p:spPr>
              <a:xfrm>
                <a:off x="9377934" y="4422178"/>
                <a:ext cx="2072940" cy="307777"/>
              </a:xfrm>
              <a:prstGeom prst="rect">
                <a:avLst/>
              </a:prstGeom>
              <a:noFill/>
            </p:spPr>
            <p:txBody>
              <a:bodyPr wrap="none" lIns="0" tIns="0" rIns="0" bIns="0" rtlCol="0">
                <a:spAutoFit/>
              </a:bodyPr>
              <a:lstStyle/>
              <a:p>
                <a:pPr algn="r"/>
                <a:r>
                  <a:rPr lang="en-US" spc="-70" dirty="0" smtClean="0">
                    <a:solidFill>
                      <a:schemeClr val="accent4"/>
                    </a:solidFill>
                    <a:latin typeface="+mj-lt"/>
                  </a:rPr>
                  <a:t>Custom Web Service</a:t>
                </a:r>
              </a:p>
            </p:txBody>
          </p:sp>
        </p:grpSp>
        <p:cxnSp>
          <p:nvCxnSpPr>
            <p:cNvPr id="80" name="Straight Arrow Connector 79"/>
            <p:cNvCxnSpPr/>
            <p:nvPr/>
          </p:nvCxnSpPr>
          <p:spPr>
            <a:xfrm flipH="1">
              <a:off x="5170311" y="2359378"/>
              <a:ext cx="650622" cy="0"/>
            </a:xfrm>
            <a:prstGeom prst="straightConnector1">
              <a:avLst/>
            </a:prstGeom>
            <a:ln w="41275">
              <a:headEnd type="none"/>
              <a:tailEnd type="oval" w="lg" len="lg"/>
            </a:ln>
          </p:spPr>
          <p:style>
            <a:lnRef idx="1">
              <a:schemeClr val="accent4"/>
            </a:lnRef>
            <a:fillRef idx="0">
              <a:schemeClr val="accent4"/>
            </a:fillRef>
            <a:effectRef idx="0">
              <a:schemeClr val="accent4"/>
            </a:effectRef>
            <a:fontRef idx="minor">
              <a:schemeClr val="tx1"/>
            </a:fontRef>
          </p:style>
        </p:cxnSp>
      </p:grpSp>
      <p:grpSp>
        <p:nvGrpSpPr>
          <p:cNvPr id="79" name="Group 78"/>
          <p:cNvGrpSpPr>
            <a:grpSpLocks noChangeAspect="1"/>
          </p:cNvGrpSpPr>
          <p:nvPr/>
        </p:nvGrpSpPr>
        <p:grpSpPr>
          <a:xfrm>
            <a:off x="3697147" y="3652260"/>
            <a:ext cx="1907536" cy="1739724"/>
            <a:chOff x="759379" y="293561"/>
            <a:chExt cx="3800824" cy="3466441"/>
          </a:xfrm>
        </p:grpSpPr>
        <p:sp>
          <p:nvSpPr>
            <p:cNvPr id="82" name="Rectangle 81"/>
            <p:cNvSpPr/>
            <p:nvPr/>
          </p:nvSpPr>
          <p:spPr>
            <a:xfrm>
              <a:off x="927110" y="293561"/>
              <a:ext cx="3340490" cy="3073631"/>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dirty="0" smtClean="0">
                  <a:latin typeface="Segoe UI Light" panose="020B0502040204020203" pitchFamily="34" charset="0"/>
                  <a:ea typeface="Segoe UI" pitchFamily="34" charset="0"/>
                  <a:cs typeface="Segoe UI Light" panose="020B0502040204020203" pitchFamily="34" charset="0"/>
                </a:rPr>
                <a:t>SharePoint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83" name="Group 82"/>
            <p:cNvGrpSpPr/>
            <p:nvPr/>
          </p:nvGrpSpPr>
          <p:grpSpPr>
            <a:xfrm>
              <a:off x="1525824" y="2178288"/>
              <a:ext cx="1939125" cy="1581714"/>
              <a:chOff x="1456896" y="2239810"/>
              <a:chExt cx="1939125" cy="1581714"/>
            </a:xfrm>
          </p:grpSpPr>
          <p:grpSp>
            <p:nvGrpSpPr>
              <p:cNvPr id="130" name="Group 129"/>
              <p:cNvGrpSpPr>
                <a:grpSpLocks noChangeAspect="1"/>
              </p:cNvGrpSpPr>
              <p:nvPr/>
            </p:nvGrpSpPr>
            <p:grpSpPr>
              <a:xfrm>
                <a:off x="1944842" y="2370724"/>
                <a:ext cx="1451179" cy="1450800"/>
                <a:chOff x="6849580" y="4206958"/>
                <a:chExt cx="2012314" cy="2011789"/>
              </a:xfrm>
            </p:grpSpPr>
            <p:grpSp>
              <p:nvGrpSpPr>
                <p:cNvPr id="144" name="Group 143"/>
                <p:cNvGrpSpPr/>
                <p:nvPr/>
              </p:nvGrpSpPr>
              <p:grpSpPr>
                <a:xfrm>
                  <a:off x="7487957" y="4470625"/>
                  <a:ext cx="666750" cy="1487475"/>
                  <a:chOff x="2081162" y="4640597"/>
                  <a:chExt cx="666750" cy="1487475"/>
                </a:xfrm>
                <a:solidFill>
                  <a:schemeClr val="bg1"/>
                </a:solidFill>
              </p:grpSpPr>
              <p:sp>
                <p:nvSpPr>
                  <p:cNvPr id="146" name="Snip Diagonal Corner Rectangle 14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8" name="Isosceles Triangle 14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1" name="Group 130"/>
              <p:cNvGrpSpPr>
                <a:grpSpLocks noChangeAspect="1"/>
              </p:cNvGrpSpPr>
              <p:nvPr/>
            </p:nvGrpSpPr>
            <p:grpSpPr>
              <a:xfrm>
                <a:off x="1456896" y="2239810"/>
                <a:ext cx="1506784" cy="1440000"/>
                <a:chOff x="1375311" y="2365141"/>
                <a:chExt cx="2105091" cy="2011789"/>
              </a:xfrm>
            </p:grpSpPr>
            <p:grpSp>
              <p:nvGrpSpPr>
                <p:cNvPr id="132" name="Group 131"/>
                <p:cNvGrpSpPr/>
                <p:nvPr/>
              </p:nvGrpSpPr>
              <p:grpSpPr>
                <a:xfrm>
                  <a:off x="2121558" y="2627297"/>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134" name="Group 133"/>
                <p:cNvGrpSpPr/>
                <p:nvPr/>
              </p:nvGrpSpPr>
              <p:grpSpPr>
                <a:xfrm>
                  <a:off x="1375311" y="2985988"/>
                  <a:ext cx="1090092" cy="875577"/>
                  <a:chOff x="8218120" y="1093433"/>
                  <a:chExt cx="1090092" cy="875577"/>
                </a:xfrm>
              </p:grpSpPr>
              <p:grpSp>
                <p:nvGrpSpPr>
                  <p:cNvPr id="135" name="Group 134"/>
                  <p:cNvGrpSpPr/>
                  <p:nvPr/>
                </p:nvGrpSpPr>
                <p:grpSpPr>
                  <a:xfrm>
                    <a:off x="8218120" y="1093433"/>
                    <a:ext cx="1090092" cy="875577"/>
                    <a:chOff x="3599175" y="4220568"/>
                    <a:chExt cx="1090092" cy="875577"/>
                  </a:xfrm>
                </p:grpSpPr>
                <p:sp>
                  <p:nvSpPr>
                    <p:cNvPr id="137" name="Rounded Rectangle 1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8" name="Group 137"/>
                    <p:cNvGrpSpPr/>
                    <p:nvPr/>
                  </p:nvGrpSpPr>
                  <p:grpSpPr>
                    <a:xfrm>
                      <a:off x="3614541" y="4243079"/>
                      <a:ext cx="1057169" cy="832818"/>
                      <a:chOff x="3705190" y="4561217"/>
                      <a:chExt cx="1057169" cy="832818"/>
                    </a:xfrm>
                  </p:grpSpPr>
                  <p:pic>
                    <p:nvPicPr>
                      <p:cNvPr id="1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0" name="Rectangle 1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6" name="Picture 135" descr="\\MAGNUM\Projects\Microsoft\Cloud Power FY12\Design\ICONS_PNG\Application.png"/>
                  <p:cNvPicPr>
                    <a:picLocks noChangeAspect="1" noChangeArrowheads="1"/>
                  </p:cNvPicPr>
                  <p:nvPr/>
                </p:nvPicPr>
                <p:blipFill rotWithShape="1">
                  <a:blip r:embed="rId10"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84" name="Group 83"/>
            <p:cNvGrpSpPr>
              <a:grpSpLocks noChangeAspect="1"/>
            </p:cNvGrpSpPr>
            <p:nvPr/>
          </p:nvGrpSpPr>
          <p:grpSpPr>
            <a:xfrm>
              <a:off x="2790900" y="1260521"/>
              <a:ext cx="1769303" cy="1512000"/>
              <a:chOff x="5713617" y="3267568"/>
              <a:chExt cx="2547425" cy="2176963"/>
            </a:xfrm>
          </p:grpSpPr>
          <p:grpSp>
            <p:nvGrpSpPr>
              <p:cNvPr id="111" name="Group 110"/>
              <p:cNvGrpSpPr/>
              <p:nvPr/>
            </p:nvGrpSpPr>
            <p:grpSpPr>
              <a:xfrm>
                <a:off x="6427495" y="3528051"/>
                <a:ext cx="666750" cy="1487475"/>
                <a:chOff x="2081162" y="4640597"/>
                <a:chExt cx="666750" cy="1487475"/>
              </a:xfrm>
              <a:solidFill>
                <a:schemeClr val="bg1"/>
              </a:solidFill>
            </p:grpSpPr>
            <p:sp>
              <p:nvSpPr>
                <p:cNvPr id="127" name="Snip Diagonal Corner Rectangle 12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Isosceles Triangle 12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12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p:nvPr/>
            </p:nvGrpSpPr>
            <p:grpSpPr>
              <a:xfrm>
                <a:off x="6905730" y="3701400"/>
                <a:ext cx="666750" cy="1487475"/>
                <a:chOff x="2081162" y="4640597"/>
                <a:chExt cx="666750" cy="1487475"/>
              </a:xfrm>
              <a:solidFill>
                <a:schemeClr val="bg1"/>
              </a:solidFill>
            </p:grpSpPr>
            <p:sp>
              <p:nvSpPr>
                <p:cNvPr id="124" name="Snip Diagonal Corner Rectangle 12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Isosceles Triangle 12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Isosceles Triangle 12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3" name="Group 112"/>
              <p:cNvGrpSpPr/>
              <p:nvPr/>
            </p:nvGrpSpPr>
            <p:grpSpPr>
              <a:xfrm>
                <a:off x="5713617" y="3267568"/>
                <a:ext cx="2547425" cy="2176963"/>
                <a:chOff x="5916935" y="3735661"/>
                <a:chExt cx="2547425" cy="2176963"/>
              </a:xfrm>
            </p:grpSpPr>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5" name="Group 114"/>
                <p:cNvGrpSpPr/>
                <p:nvPr/>
              </p:nvGrpSpPr>
              <p:grpSpPr>
                <a:xfrm>
                  <a:off x="5916935" y="3735661"/>
                  <a:ext cx="2086555" cy="2011789"/>
                  <a:chOff x="5916935" y="3735661"/>
                  <a:chExt cx="2086555" cy="2011789"/>
                </a:xfrm>
              </p:grpSpPr>
              <p:pic>
                <p:nvPicPr>
                  <p:cNvPr id="116"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17" name="Group 116"/>
                  <p:cNvGrpSpPr/>
                  <p:nvPr/>
                </p:nvGrpSpPr>
                <p:grpSpPr>
                  <a:xfrm>
                    <a:off x="5916935" y="4356508"/>
                    <a:ext cx="1090092" cy="875577"/>
                    <a:chOff x="10443966" y="1118814"/>
                    <a:chExt cx="1090092" cy="875577"/>
                  </a:xfrm>
                </p:grpSpPr>
                <p:grpSp>
                  <p:nvGrpSpPr>
                    <p:cNvPr id="118" name="Group 117"/>
                    <p:cNvGrpSpPr/>
                    <p:nvPr/>
                  </p:nvGrpSpPr>
                  <p:grpSpPr>
                    <a:xfrm>
                      <a:off x="10443966" y="1118814"/>
                      <a:ext cx="1090092" cy="875577"/>
                      <a:chOff x="3599175" y="4220568"/>
                      <a:chExt cx="1090092" cy="875577"/>
                    </a:xfrm>
                  </p:grpSpPr>
                  <p:sp>
                    <p:nvSpPr>
                      <p:cNvPr id="120" name="Rounded Rectangle 11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1" name="Group 120"/>
                      <p:cNvGrpSpPr/>
                      <p:nvPr/>
                    </p:nvGrpSpPr>
                    <p:grpSpPr>
                      <a:xfrm>
                        <a:off x="3614541" y="4243079"/>
                        <a:ext cx="1057169" cy="832818"/>
                        <a:chOff x="3705190" y="4561217"/>
                        <a:chExt cx="1057169" cy="832818"/>
                      </a:xfrm>
                    </p:grpSpPr>
                    <p:pic>
                      <p:nvPicPr>
                        <p:cNvPr id="12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3" name="Rectangle 12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9" name="Flowchart: Magnetic Disk 118"/>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5" name="Group 84"/>
            <p:cNvGrpSpPr/>
            <p:nvPr/>
          </p:nvGrpSpPr>
          <p:grpSpPr>
            <a:xfrm>
              <a:off x="759379" y="818126"/>
              <a:ext cx="2410336" cy="1729736"/>
              <a:chOff x="1247150" y="3861130"/>
              <a:chExt cx="2410336" cy="1729736"/>
            </a:xfrm>
          </p:grpSpPr>
          <p:grpSp>
            <p:nvGrpSpPr>
              <p:cNvPr id="86" name="Group 85"/>
              <p:cNvGrpSpPr>
                <a:grpSpLocks noChangeAspect="1"/>
              </p:cNvGrpSpPr>
              <p:nvPr/>
            </p:nvGrpSpPr>
            <p:grpSpPr>
              <a:xfrm>
                <a:off x="2206307" y="4065234"/>
                <a:ext cx="1451179" cy="1450800"/>
                <a:chOff x="6849580" y="4206958"/>
                <a:chExt cx="2012314" cy="2011789"/>
              </a:xfrm>
            </p:grpSpPr>
            <p:grpSp>
              <p:nvGrpSpPr>
                <p:cNvPr id="106" name="Group 105"/>
                <p:cNvGrpSpPr/>
                <p:nvPr/>
              </p:nvGrpSpPr>
              <p:grpSpPr>
                <a:xfrm>
                  <a:off x="7487957" y="4470625"/>
                  <a:ext cx="666750" cy="1487475"/>
                  <a:chOff x="2081162" y="4640597"/>
                  <a:chExt cx="666750" cy="1487475"/>
                </a:xfrm>
                <a:solidFill>
                  <a:schemeClr val="bg1"/>
                </a:solidFill>
              </p:grpSpPr>
              <p:sp>
                <p:nvSpPr>
                  <p:cNvPr id="108" name="Snip Diagonal Corner Rectangle 10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7" name="Group 86"/>
              <p:cNvGrpSpPr>
                <a:grpSpLocks noChangeAspect="1"/>
              </p:cNvGrpSpPr>
              <p:nvPr/>
            </p:nvGrpSpPr>
            <p:grpSpPr>
              <a:xfrm>
                <a:off x="1777246" y="3861130"/>
                <a:ext cx="1451179" cy="1450800"/>
                <a:chOff x="6849580" y="4206958"/>
                <a:chExt cx="2012314" cy="2011789"/>
              </a:xfrm>
            </p:grpSpPr>
            <p:grpSp>
              <p:nvGrpSpPr>
                <p:cNvPr id="101" name="Group 100"/>
                <p:cNvGrpSpPr/>
                <p:nvPr/>
              </p:nvGrpSpPr>
              <p:grpSpPr>
                <a:xfrm>
                  <a:off x="7487957" y="4470625"/>
                  <a:ext cx="666750" cy="1487475"/>
                  <a:chOff x="2081162" y="4640597"/>
                  <a:chExt cx="666750" cy="1487475"/>
                </a:xfrm>
                <a:solidFill>
                  <a:schemeClr val="bg1"/>
                </a:solidFill>
              </p:grpSpPr>
              <p:sp>
                <p:nvSpPr>
                  <p:cNvPr id="103" name="Snip Diagonal Corner Rectangle 10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Isosceles Triangle 10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8" name="Group 87"/>
              <p:cNvGrpSpPr>
                <a:grpSpLocks noChangeAspect="1"/>
              </p:cNvGrpSpPr>
              <p:nvPr/>
            </p:nvGrpSpPr>
            <p:grpSpPr>
              <a:xfrm>
                <a:off x="1247150" y="4138244"/>
                <a:ext cx="1519200" cy="1452622"/>
                <a:chOff x="1376407" y="550707"/>
                <a:chExt cx="2103995" cy="2011789"/>
              </a:xfrm>
            </p:grpSpPr>
            <p:grpSp>
              <p:nvGrpSpPr>
                <p:cNvPr id="89" name="Group 88"/>
                <p:cNvGrpSpPr/>
                <p:nvPr/>
              </p:nvGrpSpPr>
              <p:grpSpPr>
                <a:xfrm>
                  <a:off x="2098180" y="799745"/>
                  <a:ext cx="666750" cy="1487475"/>
                  <a:chOff x="2081162" y="4640597"/>
                  <a:chExt cx="666750" cy="1487475"/>
                </a:xfrm>
                <a:solidFill>
                  <a:schemeClr val="bg1"/>
                </a:solidFill>
              </p:grpSpPr>
              <p:sp>
                <p:nvSpPr>
                  <p:cNvPr id="98" name="Snip Diagonal Corner Rectangle 9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Isosceles Triangle 9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9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1376407" y="550707"/>
                  <a:ext cx="2103995" cy="2011789"/>
                  <a:chOff x="1884407" y="1170827"/>
                  <a:chExt cx="2103995" cy="2011789"/>
                </a:xfrm>
              </p:grpSpPr>
              <p:pic>
                <p:nvPicPr>
                  <p:cNvPr id="9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2" name="Group 91"/>
                  <p:cNvGrpSpPr/>
                  <p:nvPr/>
                </p:nvGrpSpPr>
                <p:grpSpPr>
                  <a:xfrm>
                    <a:off x="1884407" y="1791674"/>
                    <a:ext cx="1090092" cy="875577"/>
                    <a:chOff x="3599175" y="4220568"/>
                    <a:chExt cx="1090092" cy="875577"/>
                  </a:xfrm>
                </p:grpSpPr>
                <p:sp>
                  <p:nvSpPr>
                    <p:cNvPr id="94" name="Rounded Rectangle 9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5" name="Group 94"/>
                    <p:cNvGrpSpPr/>
                    <p:nvPr/>
                  </p:nvGrpSpPr>
                  <p:grpSpPr>
                    <a:xfrm>
                      <a:off x="3614541" y="4243079"/>
                      <a:ext cx="1057169" cy="832818"/>
                      <a:chOff x="3705190" y="4561217"/>
                      <a:chExt cx="1057169" cy="832818"/>
                    </a:xfrm>
                  </p:grpSpPr>
                  <p:pic>
                    <p:nvPicPr>
                      <p:cNvPr id="9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97" name="Rectangle 9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3"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8" name="Group 77"/>
          <p:cNvGrpSpPr>
            <a:grpSpLocks noChangeAspect="1"/>
          </p:cNvGrpSpPr>
          <p:nvPr/>
        </p:nvGrpSpPr>
        <p:grpSpPr>
          <a:xfrm>
            <a:off x="3110523" y="2938141"/>
            <a:ext cx="1216003" cy="1152000"/>
            <a:chOff x="3384548" y="2243724"/>
            <a:chExt cx="803630" cy="761331"/>
          </a:xfrm>
        </p:grpSpPr>
        <p:sp>
          <p:nvSpPr>
            <p:cNvPr id="77" name="Rounded Rectangle 76"/>
            <p:cNvSpPr/>
            <p:nvPr/>
          </p:nvSpPr>
          <p:spPr bwMode="auto">
            <a:xfrm>
              <a:off x="3384548" y="2243724"/>
              <a:ext cx="803630" cy="761331"/>
            </a:xfrm>
            <a:prstGeom prst="roundRect">
              <a:avLst>
                <a:gd name="adj" fmla="val 761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47" descr="C:\Users\sakuu\Documents\Ballmer MGX 2011\Tile Icons\Calendar.png"/>
            <p:cNvPicPr>
              <a:picLocks noChangeAspect="1" noChangeArrowheads="1"/>
            </p:cNvPicPr>
            <p:nvPr/>
          </p:nvPicPr>
          <p:blipFill>
            <a:blip r:embed="rId12" cstate="print">
              <a:duotone>
                <a:prstClr val="black"/>
                <a:schemeClr val="accent4">
                  <a:tint val="45000"/>
                  <a:satMod val="400000"/>
                </a:schemeClr>
              </a:duotone>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black">
            <a:xfrm>
              <a:off x="3442408" y="2306321"/>
              <a:ext cx="681620" cy="6237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9" name="Straight Arrow Connector 148"/>
          <p:cNvCxnSpPr/>
          <p:nvPr/>
        </p:nvCxnSpPr>
        <p:spPr>
          <a:xfrm flipV="1">
            <a:off x="2246489" y="3620204"/>
            <a:ext cx="864034" cy="46993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50" name="TextBox 149"/>
          <p:cNvSpPr txBox="1"/>
          <p:nvPr/>
        </p:nvSpPr>
        <p:spPr>
          <a:xfrm>
            <a:off x="1140033" y="3239704"/>
            <a:ext cx="1748374" cy="646331"/>
          </a:xfrm>
          <a:prstGeom prst="rect">
            <a:avLst/>
          </a:prstGeom>
          <a:noFill/>
        </p:spPr>
        <p:txBody>
          <a:bodyPr wrap="square" rtlCol="0">
            <a:spAutoFit/>
          </a:bodyPr>
          <a:lstStyle/>
          <a:p>
            <a:r>
              <a:rPr lang="en-US" dirty="0" smtClean="0">
                <a:latin typeface="+mj-lt"/>
              </a:rPr>
              <a:t>1. User Updates </a:t>
            </a:r>
            <a:br>
              <a:rPr lang="en-US" dirty="0" smtClean="0">
                <a:latin typeface="+mj-lt"/>
              </a:rPr>
            </a:br>
            <a:r>
              <a:rPr lang="en-US" dirty="0" smtClean="0">
                <a:latin typeface="+mj-lt"/>
              </a:rPr>
              <a:t>SharePoint List</a:t>
            </a:r>
            <a:endParaRPr lang="en-US" dirty="0">
              <a:latin typeface="+mj-lt"/>
            </a:endParaRPr>
          </a:p>
        </p:txBody>
      </p:sp>
      <p:cxnSp>
        <p:nvCxnSpPr>
          <p:cNvPr id="151" name="Straight Arrow Connector 150"/>
          <p:cNvCxnSpPr/>
          <p:nvPr/>
        </p:nvCxnSpPr>
        <p:spPr>
          <a:xfrm>
            <a:off x="5511997" y="4998797"/>
            <a:ext cx="762100" cy="44046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p:nvPr/>
        </p:nvCxnSpPr>
        <p:spPr>
          <a:xfrm flipH="1" flipV="1">
            <a:off x="5130334" y="5257552"/>
            <a:ext cx="1162421" cy="6627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p:nvPr/>
        </p:nvCxnSpPr>
        <p:spPr>
          <a:xfrm flipV="1">
            <a:off x="4110245" y="2065165"/>
            <a:ext cx="1376033" cy="88635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7" name="Straight Arrow Connector 156"/>
          <p:cNvCxnSpPr/>
          <p:nvPr/>
        </p:nvCxnSpPr>
        <p:spPr>
          <a:xfrm flipH="1">
            <a:off x="4293065" y="2392539"/>
            <a:ext cx="1337602" cy="81345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61" name="Straight Arrow Connector 160"/>
          <p:cNvCxnSpPr/>
          <p:nvPr/>
        </p:nvCxnSpPr>
        <p:spPr>
          <a:xfrm>
            <a:off x="8152776" y="2160436"/>
            <a:ext cx="1282024" cy="8914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3293143" y="1820716"/>
            <a:ext cx="2045696" cy="646331"/>
          </a:xfrm>
          <a:prstGeom prst="rect">
            <a:avLst/>
          </a:prstGeom>
          <a:noFill/>
        </p:spPr>
        <p:txBody>
          <a:bodyPr wrap="square" rtlCol="0">
            <a:spAutoFit/>
          </a:bodyPr>
          <a:lstStyle/>
          <a:p>
            <a:r>
              <a:rPr lang="en-US" dirty="0" smtClean="0">
                <a:latin typeface="+mj-lt"/>
              </a:rPr>
              <a:t>3. Registered Event Receiver called</a:t>
            </a:r>
            <a:endParaRPr lang="en-US" dirty="0">
              <a:latin typeface="+mj-lt"/>
            </a:endParaRPr>
          </a:p>
        </p:txBody>
      </p:sp>
      <p:sp>
        <p:nvSpPr>
          <p:cNvPr id="168" name="TextBox 167"/>
          <p:cNvSpPr txBox="1"/>
          <p:nvPr/>
        </p:nvSpPr>
        <p:spPr>
          <a:xfrm>
            <a:off x="3809299" y="5679519"/>
            <a:ext cx="2331959" cy="646331"/>
          </a:xfrm>
          <a:prstGeom prst="rect">
            <a:avLst/>
          </a:prstGeom>
          <a:noFill/>
        </p:spPr>
        <p:txBody>
          <a:bodyPr wrap="square" rtlCol="0">
            <a:spAutoFit/>
          </a:bodyPr>
          <a:lstStyle/>
          <a:p>
            <a:r>
              <a:rPr lang="en-US" dirty="0">
                <a:latin typeface="+mj-lt"/>
              </a:rPr>
              <a:t>2</a:t>
            </a:r>
            <a:r>
              <a:rPr lang="en-US" dirty="0" smtClean="0">
                <a:latin typeface="+mj-lt"/>
              </a:rPr>
              <a:t>. SharePoint requests a token from ACS</a:t>
            </a:r>
            <a:endParaRPr lang="en-US" dirty="0">
              <a:latin typeface="+mj-lt"/>
            </a:endParaRPr>
          </a:p>
        </p:txBody>
      </p:sp>
      <p:sp>
        <p:nvSpPr>
          <p:cNvPr id="169" name="TextBox 168"/>
          <p:cNvSpPr txBox="1"/>
          <p:nvPr/>
        </p:nvSpPr>
        <p:spPr>
          <a:xfrm>
            <a:off x="8850295" y="2029469"/>
            <a:ext cx="2045696" cy="646331"/>
          </a:xfrm>
          <a:prstGeom prst="rect">
            <a:avLst/>
          </a:prstGeom>
          <a:noFill/>
        </p:spPr>
        <p:txBody>
          <a:bodyPr wrap="square" rtlCol="0">
            <a:spAutoFit/>
          </a:bodyPr>
          <a:lstStyle/>
          <a:p>
            <a:r>
              <a:rPr lang="en-US" dirty="0" smtClean="0">
                <a:latin typeface="+mj-lt"/>
              </a:rPr>
              <a:t>4. Line-of-Business System is updated</a:t>
            </a:r>
            <a:endParaRPr lang="en-US" dirty="0">
              <a:latin typeface="+mj-lt"/>
            </a:endParaRPr>
          </a:p>
        </p:txBody>
      </p:sp>
      <p:sp>
        <p:nvSpPr>
          <p:cNvPr id="170" name="TextBox 169"/>
          <p:cNvSpPr txBox="1"/>
          <p:nvPr/>
        </p:nvSpPr>
        <p:spPr>
          <a:xfrm>
            <a:off x="4654740" y="2994311"/>
            <a:ext cx="2045696" cy="646331"/>
          </a:xfrm>
          <a:prstGeom prst="rect">
            <a:avLst/>
          </a:prstGeom>
          <a:noFill/>
        </p:spPr>
        <p:txBody>
          <a:bodyPr wrap="square" rtlCol="0">
            <a:spAutoFit/>
          </a:bodyPr>
          <a:lstStyle/>
          <a:p>
            <a:r>
              <a:rPr lang="en-US" dirty="0" smtClean="0">
                <a:latin typeface="+mj-lt"/>
              </a:rPr>
              <a:t>5. Event Receiver Returns</a:t>
            </a:r>
            <a:endParaRPr lang="en-US" dirty="0">
              <a:latin typeface="+mj-lt"/>
            </a:endParaRPr>
          </a:p>
        </p:txBody>
      </p:sp>
    </p:spTree>
    <p:extLst>
      <p:ext uri="{BB962C8B-B14F-4D97-AF65-F5344CB8AC3E}">
        <p14:creationId xmlns:p14="http://schemas.microsoft.com/office/powerpoint/2010/main" val="3718824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3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800"/>
                                  </p:stCondLst>
                                  <p:childTnLst>
                                    <p:set>
                                      <p:cBhvr>
                                        <p:cTn id="14" dur="1" fill="hold">
                                          <p:stCondLst>
                                            <p:cond delay="0"/>
                                          </p:stCondLst>
                                        </p:cTn>
                                        <p:tgtEl>
                                          <p:spTgt spid="152"/>
                                        </p:tgtEl>
                                        <p:attrNameLst>
                                          <p:attrName>style.visibility</p:attrName>
                                        </p:attrNameLst>
                                      </p:cBhvr>
                                      <p:to>
                                        <p:strVal val="visible"/>
                                      </p:to>
                                    </p:set>
                                    <p:animEffect transition="in" filter="fade">
                                      <p:cBhvr>
                                        <p:cTn id="15" dur="2200"/>
                                        <p:tgtEl>
                                          <p:spTgt spid="152"/>
                                        </p:tgtEl>
                                      </p:cBhvr>
                                    </p:animEffect>
                                  </p:childTnLst>
                                </p:cTn>
                              </p:par>
                              <p:par>
                                <p:cTn id="16" presetID="10" presetClass="entr" presetSubtype="0" fill="hold" nodeType="with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8"/>
                                        </p:tgtEl>
                                        <p:attrNameLst>
                                          <p:attrName>style.visibility</p:attrName>
                                        </p:attrNameLst>
                                      </p:cBhvr>
                                      <p:to>
                                        <p:strVal val="visible"/>
                                      </p:to>
                                    </p:set>
                                    <p:animEffect transition="in" filter="fade">
                                      <p:cBhvr>
                                        <p:cTn id="21" dur="500"/>
                                        <p:tgtEl>
                                          <p:spTgt spid="1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2000"/>
                                        <p:tgtEl>
                                          <p:spTgt spid="1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7"/>
                                        </p:tgtEl>
                                        <p:attrNameLst>
                                          <p:attrName>style.visibility</p:attrName>
                                        </p:attrNameLst>
                                      </p:cBhvr>
                                      <p:to>
                                        <p:strVal val="visible"/>
                                      </p:to>
                                    </p:set>
                                    <p:animEffect transition="in" filter="fade">
                                      <p:cBhvr>
                                        <p:cTn id="29" dur="500"/>
                                        <p:tgtEl>
                                          <p:spTgt spid="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animEffect transition="in" filter="fade">
                                      <p:cBhvr>
                                        <p:cTn id="37" dur="2000"/>
                                        <p:tgtEl>
                                          <p:spTgt spid="1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par>
                                <p:cTn id="43" presetID="10"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fade">
                                      <p:cBhvr>
                                        <p:cTn id="45" dur="2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67" grpId="0"/>
      <p:bldP spid="168" grpId="0"/>
      <p:bldP spid="169" grpId="0"/>
      <p:bldP spid="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Callback Scenario</a:t>
            </a:r>
            <a:endParaRPr lang="en-US" dirty="0"/>
          </a:p>
        </p:txBody>
      </p:sp>
    </p:spTree>
    <p:extLst>
      <p:ext uri="{BB962C8B-B14F-4D97-AF65-F5344CB8AC3E}">
        <p14:creationId xmlns:p14="http://schemas.microsoft.com/office/powerpoint/2010/main" val="33430871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a:t>
            </a:r>
            <a:r>
              <a:rPr lang="en-US" dirty="0" smtClean="0"/>
              <a:t>Receivers - Callback</a:t>
            </a:r>
            <a:endParaRPr lang="en-US" dirty="0"/>
          </a:p>
        </p:txBody>
      </p:sp>
      <p:grpSp>
        <p:nvGrpSpPr>
          <p:cNvPr id="3" name="Group 2"/>
          <p:cNvGrpSpPr>
            <a:grpSpLocks noChangeAspect="1"/>
          </p:cNvGrpSpPr>
          <p:nvPr/>
        </p:nvGrpSpPr>
        <p:grpSpPr>
          <a:xfrm>
            <a:off x="6310217" y="4829275"/>
            <a:ext cx="1831289" cy="1692000"/>
            <a:chOff x="4583290" y="569756"/>
            <a:chExt cx="2539971" cy="2346772"/>
          </a:xfrm>
        </p:grpSpPr>
        <p:sp>
          <p:nvSpPr>
            <p:cNvPr id="4" name="Flowchart: Process 3"/>
            <p:cNvSpPr/>
            <p:nvPr/>
          </p:nvSpPr>
          <p:spPr bwMode="auto">
            <a:xfrm>
              <a:off x="4583290" y="569756"/>
              <a:ext cx="2421116" cy="2325043"/>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032508" y="904739"/>
              <a:ext cx="2090753" cy="2011789"/>
              <a:chOff x="3404188" y="2365141"/>
              <a:chExt cx="2090753" cy="2011789"/>
            </a:xfrm>
          </p:grpSpPr>
          <p:grpSp>
            <p:nvGrpSpPr>
              <p:cNvPr id="7" name="Group 6"/>
              <p:cNvGrpSpPr/>
              <p:nvPr/>
            </p:nvGrpSpPr>
            <p:grpSpPr>
              <a:xfrm>
                <a:off x="4131580" y="2634725"/>
                <a:ext cx="666750" cy="1487475"/>
                <a:chOff x="2081162" y="4640597"/>
                <a:chExt cx="666750" cy="1487475"/>
              </a:xfrm>
              <a:solidFill>
                <a:schemeClr val="bg1"/>
              </a:solidFill>
            </p:grpSpPr>
            <p:sp>
              <p:nvSpPr>
                <p:cNvPr id="18" name="Snip Diagonal Corner Rectangle 1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Isosceles Triangle 1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482627" y="2365141"/>
                <a:ext cx="2012314" cy="2011789"/>
              </a:xfrm>
              <a:prstGeom prst="rect">
                <a:avLst/>
              </a:prstGeom>
              <a:noFill/>
            </p:spPr>
          </p:pic>
          <p:grpSp>
            <p:nvGrpSpPr>
              <p:cNvPr id="9" name="Group 8"/>
              <p:cNvGrpSpPr/>
              <p:nvPr/>
            </p:nvGrpSpPr>
            <p:grpSpPr>
              <a:xfrm>
                <a:off x="3404188" y="2985988"/>
                <a:ext cx="1090092" cy="875577"/>
                <a:chOff x="8224522" y="1953280"/>
                <a:chExt cx="1090092" cy="875577"/>
              </a:xfrm>
            </p:grpSpPr>
            <p:grpSp>
              <p:nvGrpSpPr>
                <p:cNvPr id="10" name="Group 9"/>
                <p:cNvGrpSpPr/>
                <p:nvPr/>
              </p:nvGrpSpPr>
              <p:grpSpPr>
                <a:xfrm>
                  <a:off x="8224522" y="1953280"/>
                  <a:ext cx="1090092" cy="875577"/>
                  <a:chOff x="3599175" y="4220568"/>
                  <a:chExt cx="1090092" cy="875577"/>
                </a:xfrm>
              </p:grpSpPr>
              <p:sp>
                <p:nvSpPr>
                  <p:cNvPr id="14" name="Rounded Rectangle 1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3614541" y="4243079"/>
                    <a:ext cx="1057169" cy="832818"/>
                    <a:chOff x="3705190" y="4561217"/>
                    <a:chExt cx="1057169" cy="832818"/>
                  </a:xfrm>
                </p:grpSpPr>
                <p:pic>
                  <p:nvPicPr>
                    <p:cNvPr id="1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7" name="Rectangle 1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8490140" y="2176722"/>
                  <a:ext cx="637210" cy="553161"/>
                  <a:chOff x="5768367" y="2467303"/>
                  <a:chExt cx="637210" cy="553161"/>
                </a:xfrm>
              </p:grpSpPr>
              <p:pic>
                <p:nvPicPr>
                  <p:cNvPr id="12" name="Picture 4" descr="\\MAGNUM\Projects\Microsoft\Cloud Power FY12\Design\Icons\PNGs\IT_guy.png"/>
                  <p:cNvPicPr>
                    <a:picLocks noChangeAspect="1" noChangeArrowheads="1"/>
                  </p:cNvPicPr>
                  <p:nvPr/>
                </p:nvPicPr>
                <p:blipFill>
                  <a:blip r:embed="rId5" cstate="print">
                    <a:duotone>
                      <a:prstClr val="black"/>
                      <a:schemeClr val="accent4">
                        <a:tint val="45000"/>
                        <a:satMod val="400000"/>
                      </a:schemeClr>
                    </a:duotone>
                  </a:blip>
                  <a:srcRect/>
                  <a:stretch>
                    <a:fillRect/>
                  </a:stretch>
                </p:blipFill>
                <p:spPr bwMode="auto">
                  <a:xfrm>
                    <a:off x="5852416" y="2467303"/>
                    <a:ext cx="553161" cy="553161"/>
                  </a:xfrm>
                  <a:prstGeom prst="rect">
                    <a:avLst/>
                  </a:prstGeom>
                  <a:noFill/>
                </p:spPr>
              </p:pic>
              <p:pic>
                <p:nvPicPr>
                  <p:cNvPr id="13" name="Picture 3" descr="\\MAGNUM\Projects\Microsoft\Cloud Power FY12\Design\ICONS_PNG\Confidentiality.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5768367" y="2655722"/>
                    <a:ext cx="364742" cy="364742"/>
                  </a:xfrm>
                  <a:prstGeom prst="rect">
                    <a:avLst/>
                  </a:prstGeom>
                  <a:noFill/>
                </p:spPr>
              </p:pic>
            </p:grpSp>
          </p:grpSp>
        </p:grpSp>
        <p:sp>
          <p:nvSpPr>
            <p:cNvPr id="6" name="TextBox 5"/>
            <p:cNvSpPr txBox="1"/>
            <p:nvPr/>
          </p:nvSpPr>
          <p:spPr>
            <a:xfrm>
              <a:off x="5528865" y="651866"/>
              <a:ext cx="493986" cy="364789"/>
            </a:xfrm>
            <a:prstGeom prst="rect">
              <a:avLst/>
            </a:prstGeom>
            <a:noFill/>
          </p:spPr>
          <p:txBody>
            <a:bodyPr wrap="none" lIns="0" tIns="0" rIns="0" bIns="0" rtlCol="0">
              <a:spAutoFit/>
            </a:bodyPr>
            <a:lstStyle/>
            <a:p>
              <a:r>
                <a:rPr lang="en-US" sz="2000" spc="-70" dirty="0" smtClean="0">
                  <a:solidFill>
                    <a:schemeClr val="accent4"/>
                  </a:solidFill>
                  <a:latin typeface="+mj-lt"/>
                </a:rPr>
                <a:t>ACS</a:t>
              </a:r>
            </a:p>
          </p:txBody>
        </p:sp>
      </p:grpSp>
      <p:grpSp>
        <p:nvGrpSpPr>
          <p:cNvPr id="39" name="Group 38"/>
          <p:cNvGrpSpPr>
            <a:grpSpLocks noChangeAspect="1"/>
          </p:cNvGrpSpPr>
          <p:nvPr/>
        </p:nvGrpSpPr>
        <p:grpSpPr>
          <a:xfrm>
            <a:off x="637591" y="4175325"/>
            <a:ext cx="1746641" cy="1491934"/>
            <a:chOff x="282221" y="3885799"/>
            <a:chExt cx="2502765" cy="2137791"/>
          </a:xfrm>
        </p:grpSpPr>
        <p:sp>
          <p:nvSpPr>
            <p:cNvPr id="40" name="Flowchart: Process 39"/>
            <p:cNvSpPr/>
            <p:nvPr/>
          </p:nvSpPr>
          <p:spPr bwMode="auto">
            <a:xfrm>
              <a:off x="282221" y="3885799"/>
              <a:ext cx="2502765" cy="2137791"/>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373159" y="4322687"/>
              <a:ext cx="2411827" cy="1590551"/>
              <a:chOff x="2667934" y="1586479"/>
              <a:chExt cx="2411827" cy="1590551"/>
            </a:xfrm>
          </p:grpSpPr>
          <p:pic>
            <p:nvPicPr>
              <p:cNvPr id="43" name="Picture 6" descr="\\MAGNUM\Projects\Microsoft\Cloud Power FY12\Design\ICONS_PNG\Professionals.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44" name="Picture 43" descr="\\MAGNUM\Projects\Microsoft\Cloud Power FY12\Design\ICONS_PNG\Laptop.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42" name="TextBox 41"/>
            <p:cNvSpPr txBox="1"/>
            <p:nvPr/>
          </p:nvSpPr>
          <p:spPr>
            <a:xfrm>
              <a:off x="1204712" y="4001427"/>
              <a:ext cx="537904"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Users</a:t>
              </a:r>
            </a:p>
          </p:txBody>
        </p:sp>
      </p:grpSp>
      <p:grpSp>
        <p:nvGrpSpPr>
          <p:cNvPr id="45" name="Group 44"/>
          <p:cNvGrpSpPr>
            <a:grpSpLocks noChangeAspect="1"/>
          </p:cNvGrpSpPr>
          <p:nvPr/>
        </p:nvGrpSpPr>
        <p:grpSpPr>
          <a:xfrm>
            <a:off x="9530341" y="3183980"/>
            <a:ext cx="2381216" cy="1836000"/>
            <a:chOff x="8615232" y="2940633"/>
            <a:chExt cx="3182688" cy="2453961"/>
          </a:xfrm>
        </p:grpSpPr>
        <p:sp>
          <p:nvSpPr>
            <p:cNvPr id="46" name="Rectangle 45"/>
            <p:cNvSpPr/>
            <p:nvPr/>
          </p:nvSpPr>
          <p:spPr>
            <a:xfrm>
              <a:off x="8615232" y="2940633"/>
              <a:ext cx="2727094" cy="21009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r>
                <a:rPr lang="en-US" sz="2000" dirty="0" smtClean="0">
                  <a:solidFill>
                    <a:schemeClr val="accent4"/>
                  </a:solidFill>
                  <a:latin typeface="Segoe UI Light" panose="020B0502040204020203" pitchFamily="34" charset="0"/>
                  <a:ea typeface="Segoe UI" pitchFamily="34" charset="0"/>
                  <a:cs typeface="Segoe UI Light" panose="020B0502040204020203" pitchFamily="34" charset="0"/>
                </a:rPr>
                <a:t>External System</a:t>
              </a:r>
              <a:endParaRPr lang="en-US" sz="2000" dirty="0">
                <a:solidFill>
                  <a:schemeClr val="accent4"/>
                </a:solidFill>
                <a:latin typeface="Segoe UI Light" panose="020B0502040204020203" pitchFamily="34" charset="0"/>
                <a:ea typeface="Segoe UI" pitchFamily="34" charset="0"/>
                <a:cs typeface="Segoe UI Light" panose="020B0502040204020203" pitchFamily="34" charset="0"/>
              </a:endParaRPr>
            </a:p>
          </p:txBody>
        </p:sp>
        <p:grpSp>
          <p:nvGrpSpPr>
            <p:cNvPr id="47" name="Group 46"/>
            <p:cNvGrpSpPr>
              <a:grpSpLocks noChangeAspect="1"/>
            </p:cNvGrpSpPr>
            <p:nvPr/>
          </p:nvGrpSpPr>
          <p:grpSpPr>
            <a:xfrm>
              <a:off x="10023120" y="3280445"/>
              <a:ext cx="1774800" cy="1774337"/>
              <a:chOff x="6849580" y="4206958"/>
              <a:chExt cx="2012314" cy="2011789"/>
            </a:xfrm>
          </p:grpSpPr>
          <p:grpSp>
            <p:nvGrpSpPr>
              <p:cNvPr id="68" name="Group 67"/>
              <p:cNvGrpSpPr/>
              <p:nvPr/>
            </p:nvGrpSpPr>
            <p:grpSpPr>
              <a:xfrm>
                <a:off x="7487957" y="4470625"/>
                <a:ext cx="666750" cy="1487475"/>
                <a:chOff x="2081162" y="4640597"/>
                <a:chExt cx="666750" cy="1487475"/>
              </a:xfrm>
              <a:solidFill>
                <a:schemeClr val="bg1"/>
              </a:solidFill>
            </p:grpSpPr>
            <p:sp>
              <p:nvSpPr>
                <p:cNvPr id="70" name="Snip Diagonal Corner Rectangle 6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Isosceles Triangle 7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Isosceles Triangle 7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8" name="Group 47"/>
            <p:cNvGrpSpPr>
              <a:grpSpLocks noChangeAspect="1"/>
            </p:cNvGrpSpPr>
            <p:nvPr/>
          </p:nvGrpSpPr>
          <p:grpSpPr>
            <a:xfrm>
              <a:off x="9581427" y="3619794"/>
              <a:ext cx="1774724" cy="1774800"/>
              <a:chOff x="6849580" y="4206958"/>
              <a:chExt cx="2012314" cy="2011789"/>
            </a:xfrm>
          </p:grpSpPr>
          <p:grpSp>
            <p:nvGrpSpPr>
              <p:cNvPr id="63" name="Group 62"/>
              <p:cNvGrpSpPr/>
              <p:nvPr/>
            </p:nvGrpSpPr>
            <p:grpSpPr>
              <a:xfrm>
                <a:off x="7487957" y="4470625"/>
                <a:ext cx="666750" cy="1487475"/>
                <a:chOff x="2081162" y="4640597"/>
                <a:chExt cx="666750" cy="1487475"/>
              </a:xfrm>
              <a:solidFill>
                <a:schemeClr val="bg1"/>
              </a:solidFill>
            </p:grpSpPr>
            <p:sp>
              <p:nvSpPr>
                <p:cNvPr id="65" name="Snip Diagonal Corner Rectangle 6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Isosceles Triangle 6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Isosceles Triangle 6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6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49" name="Group 48"/>
            <p:cNvGrpSpPr>
              <a:grpSpLocks noChangeAspect="1"/>
            </p:cNvGrpSpPr>
            <p:nvPr/>
          </p:nvGrpSpPr>
          <p:grpSpPr>
            <a:xfrm>
              <a:off x="8957770" y="3307914"/>
              <a:ext cx="1848871" cy="1774800"/>
              <a:chOff x="6597379" y="1670285"/>
              <a:chExt cx="2095751" cy="2011789"/>
            </a:xfrm>
          </p:grpSpPr>
          <p:grpSp>
            <p:nvGrpSpPr>
              <p:cNvPr id="50" name="Group 49"/>
              <p:cNvGrpSpPr/>
              <p:nvPr/>
            </p:nvGrpSpPr>
            <p:grpSpPr>
              <a:xfrm>
                <a:off x="6680816" y="1670285"/>
                <a:ext cx="2012314" cy="2011789"/>
                <a:chOff x="6849580" y="4206958"/>
                <a:chExt cx="2012314" cy="2011789"/>
              </a:xfrm>
            </p:grpSpPr>
            <p:grpSp>
              <p:nvGrpSpPr>
                <p:cNvPr id="58" name="Group 57"/>
                <p:cNvGrpSpPr/>
                <p:nvPr/>
              </p:nvGrpSpPr>
              <p:grpSpPr>
                <a:xfrm>
                  <a:off x="7487957" y="4470625"/>
                  <a:ext cx="666750" cy="1487475"/>
                  <a:chOff x="2081162" y="4640597"/>
                  <a:chExt cx="666750" cy="1487475"/>
                </a:xfrm>
                <a:solidFill>
                  <a:schemeClr val="bg1"/>
                </a:solidFill>
              </p:grpSpPr>
              <p:sp>
                <p:nvSpPr>
                  <p:cNvPr id="60" name="Snip Diagonal Corner Rectangle 59"/>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9"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51" name="Group 50"/>
              <p:cNvGrpSpPr/>
              <p:nvPr/>
            </p:nvGrpSpPr>
            <p:grpSpPr>
              <a:xfrm>
                <a:off x="6597379" y="2286514"/>
                <a:ext cx="1090092" cy="875577"/>
                <a:chOff x="8743255" y="3259944"/>
                <a:chExt cx="1090092" cy="875577"/>
              </a:xfrm>
            </p:grpSpPr>
            <p:grpSp>
              <p:nvGrpSpPr>
                <p:cNvPr id="52" name="Group 51"/>
                <p:cNvGrpSpPr/>
                <p:nvPr/>
              </p:nvGrpSpPr>
              <p:grpSpPr>
                <a:xfrm>
                  <a:off x="8743255" y="3259944"/>
                  <a:ext cx="1090092" cy="875577"/>
                  <a:chOff x="3599175" y="4220568"/>
                  <a:chExt cx="1090092" cy="875577"/>
                </a:xfrm>
              </p:grpSpPr>
              <p:sp>
                <p:nvSpPr>
                  <p:cNvPr id="54" name="Rounded Rectangle 5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3614541" y="4243079"/>
                    <a:ext cx="1057169" cy="832818"/>
                    <a:chOff x="3705190" y="4561217"/>
                    <a:chExt cx="1057169" cy="832818"/>
                  </a:xfrm>
                </p:grpSpPr>
                <p:pic>
                  <p:nvPicPr>
                    <p:cNvPr id="5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7" name="Rectangle 5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3"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grpSp>
      <p:grpSp>
        <p:nvGrpSpPr>
          <p:cNvPr id="81" name="Group 80"/>
          <p:cNvGrpSpPr>
            <a:grpSpLocks noChangeAspect="1"/>
          </p:cNvGrpSpPr>
          <p:nvPr/>
        </p:nvGrpSpPr>
        <p:grpSpPr>
          <a:xfrm>
            <a:off x="5758578" y="1215868"/>
            <a:ext cx="2349042" cy="1836000"/>
            <a:chOff x="5170311" y="1342992"/>
            <a:chExt cx="2553752" cy="1995999"/>
          </a:xfrm>
        </p:grpSpPr>
        <p:grpSp>
          <p:nvGrpSpPr>
            <p:cNvPr id="38" name="Group 37"/>
            <p:cNvGrpSpPr/>
            <p:nvPr/>
          </p:nvGrpSpPr>
          <p:grpSpPr>
            <a:xfrm>
              <a:off x="5466285" y="1342992"/>
              <a:ext cx="2257778" cy="1995999"/>
              <a:chOff x="9268178" y="2835069"/>
              <a:chExt cx="2257778" cy="1995999"/>
            </a:xfrm>
          </p:grpSpPr>
          <p:sp>
            <p:nvSpPr>
              <p:cNvPr id="22" name="Flowchart: Process 21"/>
              <p:cNvSpPr/>
              <p:nvPr/>
            </p:nvSpPr>
            <p:spPr bwMode="auto">
              <a:xfrm>
                <a:off x="9268178" y="2892834"/>
                <a:ext cx="2257778" cy="1938234"/>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9588959" y="2835069"/>
                <a:ext cx="1847151" cy="1762310"/>
                <a:chOff x="6597379" y="1670285"/>
                <a:chExt cx="2108638" cy="2011789"/>
              </a:xfrm>
            </p:grpSpPr>
            <p:grpSp>
              <p:nvGrpSpPr>
                <p:cNvPr id="25" name="Group 24"/>
                <p:cNvGrpSpPr/>
                <p:nvPr/>
              </p:nvGrpSpPr>
              <p:grpSpPr>
                <a:xfrm>
                  <a:off x="6693703" y="1670285"/>
                  <a:ext cx="2012314" cy="2011789"/>
                  <a:chOff x="6862467" y="4206958"/>
                  <a:chExt cx="2012314" cy="2011789"/>
                </a:xfrm>
              </p:grpSpPr>
              <p:grpSp>
                <p:nvGrpSpPr>
                  <p:cNvPr id="33" name="Group 32"/>
                  <p:cNvGrpSpPr/>
                  <p:nvPr/>
                </p:nvGrpSpPr>
                <p:grpSpPr>
                  <a:xfrm>
                    <a:off x="7487957" y="4470625"/>
                    <a:ext cx="666750" cy="1487475"/>
                    <a:chOff x="2081162" y="4640597"/>
                    <a:chExt cx="666750" cy="1487475"/>
                  </a:xfrm>
                  <a:solidFill>
                    <a:schemeClr val="bg1"/>
                  </a:solidFill>
                </p:grpSpPr>
                <p:sp>
                  <p:nvSpPr>
                    <p:cNvPr id="35" name="Snip Diagonal Corner Rectangle 3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62467" y="4206958"/>
                    <a:ext cx="2012314" cy="2011789"/>
                  </a:xfrm>
                  <a:prstGeom prst="rect">
                    <a:avLst/>
                  </a:prstGeom>
                  <a:noFill/>
                </p:spPr>
              </p:pic>
            </p:grpSp>
            <p:grpSp>
              <p:nvGrpSpPr>
                <p:cNvPr id="26" name="Group 25"/>
                <p:cNvGrpSpPr/>
                <p:nvPr/>
              </p:nvGrpSpPr>
              <p:grpSpPr>
                <a:xfrm>
                  <a:off x="6597379" y="2286514"/>
                  <a:ext cx="1090092" cy="875577"/>
                  <a:chOff x="8743255" y="3259944"/>
                  <a:chExt cx="1090092" cy="875577"/>
                </a:xfrm>
              </p:grpSpPr>
              <p:grpSp>
                <p:nvGrpSpPr>
                  <p:cNvPr id="27" name="Group 26"/>
                  <p:cNvGrpSpPr/>
                  <p:nvPr/>
                </p:nvGrpSpPr>
                <p:grpSpPr>
                  <a:xfrm>
                    <a:off x="8743255" y="3259944"/>
                    <a:ext cx="1090092" cy="875577"/>
                    <a:chOff x="3599175" y="4220568"/>
                    <a:chExt cx="1090092" cy="875577"/>
                  </a:xfrm>
                </p:grpSpPr>
                <p:sp>
                  <p:nvSpPr>
                    <p:cNvPr id="29" name="Rounded Rectangle 2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3614541" y="4243079"/>
                      <a:ext cx="1057169" cy="832818"/>
                      <a:chOff x="3705190" y="4561217"/>
                      <a:chExt cx="1057169" cy="832818"/>
                    </a:xfrm>
                  </p:grpSpPr>
                  <p:pic>
                    <p:nvPicPr>
                      <p:cNvPr id="31"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32" name="Rectangle 3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8" name="Picture 6" descr="\\MAGNUM\Projects\Microsoft\Cloud Power FY12\Design\Icons\PNGs\Web Service.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24" name="TextBox 23"/>
              <p:cNvSpPr txBox="1"/>
              <p:nvPr/>
            </p:nvSpPr>
            <p:spPr>
              <a:xfrm>
                <a:off x="9377934" y="4422178"/>
                <a:ext cx="2072940" cy="307777"/>
              </a:xfrm>
              <a:prstGeom prst="rect">
                <a:avLst/>
              </a:prstGeom>
              <a:noFill/>
            </p:spPr>
            <p:txBody>
              <a:bodyPr wrap="none" lIns="0" tIns="0" rIns="0" bIns="0" rtlCol="0">
                <a:spAutoFit/>
              </a:bodyPr>
              <a:lstStyle/>
              <a:p>
                <a:pPr algn="r"/>
                <a:r>
                  <a:rPr lang="en-US" spc="-70" dirty="0" smtClean="0">
                    <a:solidFill>
                      <a:schemeClr val="accent4"/>
                    </a:solidFill>
                    <a:latin typeface="+mj-lt"/>
                  </a:rPr>
                  <a:t>Custom Web Service</a:t>
                </a:r>
              </a:p>
            </p:txBody>
          </p:sp>
        </p:grpSp>
        <p:cxnSp>
          <p:nvCxnSpPr>
            <p:cNvPr id="80" name="Straight Arrow Connector 79"/>
            <p:cNvCxnSpPr/>
            <p:nvPr/>
          </p:nvCxnSpPr>
          <p:spPr>
            <a:xfrm flipH="1">
              <a:off x="5170311" y="2359378"/>
              <a:ext cx="650622" cy="0"/>
            </a:xfrm>
            <a:prstGeom prst="straightConnector1">
              <a:avLst/>
            </a:prstGeom>
            <a:ln w="41275">
              <a:headEnd type="none"/>
              <a:tailEnd type="oval" w="lg" len="lg"/>
            </a:ln>
          </p:spPr>
          <p:style>
            <a:lnRef idx="1">
              <a:schemeClr val="accent4"/>
            </a:lnRef>
            <a:fillRef idx="0">
              <a:schemeClr val="accent4"/>
            </a:fillRef>
            <a:effectRef idx="0">
              <a:schemeClr val="accent4"/>
            </a:effectRef>
            <a:fontRef idx="minor">
              <a:schemeClr val="tx1"/>
            </a:fontRef>
          </p:style>
        </p:cxnSp>
      </p:grpSp>
      <p:grpSp>
        <p:nvGrpSpPr>
          <p:cNvPr id="79" name="Group 78"/>
          <p:cNvGrpSpPr>
            <a:grpSpLocks noChangeAspect="1"/>
          </p:cNvGrpSpPr>
          <p:nvPr/>
        </p:nvGrpSpPr>
        <p:grpSpPr>
          <a:xfrm>
            <a:off x="3697147" y="3652260"/>
            <a:ext cx="1907536" cy="1739724"/>
            <a:chOff x="759379" y="293561"/>
            <a:chExt cx="3800824" cy="3466441"/>
          </a:xfrm>
        </p:grpSpPr>
        <p:sp>
          <p:nvSpPr>
            <p:cNvPr id="82" name="Rectangle 81"/>
            <p:cNvSpPr/>
            <p:nvPr/>
          </p:nvSpPr>
          <p:spPr>
            <a:xfrm>
              <a:off x="927110" y="293561"/>
              <a:ext cx="3340490" cy="3073631"/>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r"/>
              <a:r>
                <a:rPr lang="en-US" dirty="0" smtClean="0">
                  <a:latin typeface="Segoe UI Light" panose="020B0502040204020203" pitchFamily="34" charset="0"/>
                  <a:ea typeface="Segoe UI" pitchFamily="34" charset="0"/>
                  <a:cs typeface="Segoe UI Light" panose="020B0502040204020203" pitchFamily="34" charset="0"/>
                </a:rPr>
                <a:t>SharePoint</a:t>
              </a:r>
              <a:endParaRPr lang="en-US" dirty="0">
                <a:latin typeface="Segoe UI Light" panose="020B0502040204020203" pitchFamily="34" charset="0"/>
                <a:ea typeface="Segoe UI" pitchFamily="34" charset="0"/>
                <a:cs typeface="Segoe UI Light" panose="020B0502040204020203" pitchFamily="34" charset="0"/>
              </a:endParaRPr>
            </a:p>
          </p:txBody>
        </p:sp>
        <p:grpSp>
          <p:nvGrpSpPr>
            <p:cNvPr id="83" name="Group 82"/>
            <p:cNvGrpSpPr/>
            <p:nvPr/>
          </p:nvGrpSpPr>
          <p:grpSpPr>
            <a:xfrm>
              <a:off x="1525824" y="2178288"/>
              <a:ext cx="1939125" cy="1581714"/>
              <a:chOff x="1456896" y="2239810"/>
              <a:chExt cx="1939125" cy="1581714"/>
            </a:xfrm>
          </p:grpSpPr>
          <p:grpSp>
            <p:nvGrpSpPr>
              <p:cNvPr id="130" name="Group 129"/>
              <p:cNvGrpSpPr>
                <a:grpSpLocks noChangeAspect="1"/>
              </p:cNvGrpSpPr>
              <p:nvPr/>
            </p:nvGrpSpPr>
            <p:grpSpPr>
              <a:xfrm>
                <a:off x="1944842" y="2370724"/>
                <a:ext cx="1451179" cy="1450800"/>
                <a:chOff x="6849580" y="4206958"/>
                <a:chExt cx="2012314" cy="2011789"/>
              </a:xfrm>
            </p:grpSpPr>
            <p:grpSp>
              <p:nvGrpSpPr>
                <p:cNvPr id="144" name="Group 143"/>
                <p:cNvGrpSpPr/>
                <p:nvPr/>
              </p:nvGrpSpPr>
              <p:grpSpPr>
                <a:xfrm>
                  <a:off x="7487957" y="4470625"/>
                  <a:ext cx="666750" cy="1487475"/>
                  <a:chOff x="2081162" y="4640597"/>
                  <a:chExt cx="666750" cy="1487475"/>
                </a:xfrm>
                <a:solidFill>
                  <a:schemeClr val="bg1"/>
                </a:solidFill>
              </p:grpSpPr>
              <p:sp>
                <p:nvSpPr>
                  <p:cNvPr id="146" name="Snip Diagonal Corner Rectangle 14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7" name="Isosceles Triangle 14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8" name="Isosceles Triangle 14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5"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1" name="Group 130"/>
              <p:cNvGrpSpPr>
                <a:grpSpLocks noChangeAspect="1"/>
              </p:cNvGrpSpPr>
              <p:nvPr/>
            </p:nvGrpSpPr>
            <p:grpSpPr>
              <a:xfrm>
                <a:off x="1456896" y="2239810"/>
                <a:ext cx="1506784" cy="1440000"/>
                <a:chOff x="1375311" y="2365141"/>
                <a:chExt cx="2105091" cy="2011789"/>
              </a:xfrm>
            </p:grpSpPr>
            <p:grpSp>
              <p:nvGrpSpPr>
                <p:cNvPr id="132" name="Group 131"/>
                <p:cNvGrpSpPr/>
                <p:nvPr/>
              </p:nvGrpSpPr>
              <p:grpSpPr>
                <a:xfrm>
                  <a:off x="2121558" y="2627297"/>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68088" y="2365141"/>
                  <a:ext cx="2012314" cy="2011789"/>
                </a:xfrm>
                <a:prstGeom prst="rect">
                  <a:avLst/>
                </a:prstGeom>
                <a:noFill/>
              </p:spPr>
            </p:pic>
            <p:grpSp>
              <p:nvGrpSpPr>
                <p:cNvPr id="134" name="Group 133"/>
                <p:cNvGrpSpPr/>
                <p:nvPr/>
              </p:nvGrpSpPr>
              <p:grpSpPr>
                <a:xfrm>
                  <a:off x="1375311" y="2985988"/>
                  <a:ext cx="1090092" cy="875577"/>
                  <a:chOff x="8218120" y="1093433"/>
                  <a:chExt cx="1090092" cy="875577"/>
                </a:xfrm>
              </p:grpSpPr>
              <p:grpSp>
                <p:nvGrpSpPr>
                  <p:cNvPr id="135" name="Group 134"/>
                  <p:cNvGrpSpPr/>
                  <p:nvPr/>
                </p:nvGrpSpPr>
                <p:grpSpPr>
                  <a:xfrm>
                    <a:off x="8218120" y="1093433"/>
                    <a:ext cx="1090092" cy="875577"/>
                    <a:chOff x="3599175" y="4220568"/>
                    <a:chExt cx="1090092" cy="875577"/>
                  </a:xfrm>
                </p:grpSpPr>
                <p:sp>
                  <p:nvSpPr>
                    <p:cNvPr id="137" name="Rounded Rectangle 1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8" name="Group 137"/>
                    <p:cNvGrpSpPr/>
                    <p:nvPr/>
                  </p:nvGrpSpPr>
                  <p:grpSpPr>
                    <a:xfrm>
                      <a:off x="3614541" y="4243079"/>
                      <a:ext cx="1057169" cy="832818"/>
                      <a:chOff x="3705190" y="4561217"/>
                      <a:chExt cx="1057169" cy="832818"/>
                    </a:xfrm>
                  </p:grpSpPr>
                  <p:pic>
                    <p:nvPicPr>
                      <p:cNvPr id="1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0" name="Rectangle 1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6" name="Picture 135" descr="\\MAGNUM\Projects\Microsoft\Cloud Power FY12\Design\ICONS_PNG\Application.png"/>
                  <p:cNvPicPr>
                    <a:picLocks noChangeAspect="1" noChangeArrowheads="1"/>
                  </p:cNvPicPr>
                  <p:nvPr/>
                </p:nvPicPr>
                <p:blipFill rotWithShape="1">
                  <a:blip r:embed="rId10" cstate="print">
                    <a:duotone>
                      <a:prstClr val="black"/>
                      <a:schemeClr val="accent4">
                        <a:tint val="45000"/>
                        <a:satMod val="400000"/>
                      </a:schemeClr>
                    </a:duotone>
                  </a:blip>
                  <a:srcRect l="30174" t="36465" r="28608" b="29915"/>
                  <a:stretch/>
                </p:blipFill>
                <p:spPr bwMode="auto">
                  <a:xfrm>
                    <a:off x="8418228" y="1301882"/>
                    <a:ext cx="700995" cy="571926"/>
                  </a:xfrm>
                  <a:prstGeom prst="rect">
                    <a:avLst/>
                  </a:prstGeom>
                  <a:noFill/>
                  <a:ln>
                    <a:noFill/>
                  </a:ln>
                </p:spPr>
              </p:pic>
            </p:grpSp>
          </p:grpSp>
        </p:grpSp>
        <p:grpSp>
          <p:nvGrpSpPr>
            <p:cNvPr id="84" name="Group 83"/>
            <p:cNvGrpSpPr>
              <a:grpSpLocks noChangeAspect="1"/>
            </p:cNvGrpSpPr>
            <p:nvPr/>
          </p:nvGrpSpPr>
          <p:grpSpPr>
            <a:xfrm>
              <a:off x="2790900" y="1260521"/>
              <a:ext cx="1769303" cy="1512000"/>
              <a:chOff x="5713617" y="3267568"/>
              <a:chExt cx="2547425" cy="2176963"/>
            </a:xfrm>
          </p:grpSpPr>
          <p:grpSp>
            <p:nvGrpSpPr>
              <p:cNvPr id="111" name="Group 110"/>
              <p:cNvGrpSpPr/>
              <p:nvPr/>
            </p:nvGrpSpPr>
            <p:grpSpPr>
              <a:xfrm>
                <a:off x="6427495" y="3528051"/>
                <a:ext cx="666750" cy="1487475"/>
                <a:chOff x="2081162" y="4640597"/>
                <a:chExt cx="666750" cy="1487475"/>
              </a:xfrm>
              <a:solidFill>
                <a:schemeClr val="bg1"/>
              </a:solidFill>
            </p:grpSpPr>
            <p:sp>
              <p:nvSpPr>
                <p:cNvPr id="127" name="Snip Diagonal Corner Rectangle 126"/>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Isosceles Triangle 127"/>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128"/>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p:nvPr/>
            </p:nvGrpSpPr>
            <p:grpSpPr>
              <a:xfrm>
                <a:off x="6905730" y="3701400"/>
                <a:ext cx="666750" cy="1487475"/>
                <a:chOff x="2081162" y="4640597"/>
                <a:chExt cx="666750" cy="1487475"/>
              </a:xfrm>
              <a:solidFill>
                <a:schemeClr val="bg1"/>
              </a:solidFill>
            </p:grpSpPr>
            <p:sp>
              <p:nvSpPr>
                <p:cNvPr id="124" name="Snip Diagonal Corner Rectangle 123"/>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Isosceles Triangle 124"/>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Isosceles Triangle 125"/>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3" name="Group 112"/>
              <p:cNvGrpSpPr/>
              <p:nvPr/>
            </p:nvGrpSpPr>
            <p:grpSpPr>
              <a:xfrm>
                <a:off x="5713617" y="3267568"/>
                <a:ext cx="2547425" cy="2176963"/>
                <a:chOff x="5916935" y="3735661"/>
                <a:chExt cx="2547425" cy="2176963"/>
              </a:xfrm>
            </p:grpSpPr>
            <p:pic>
              <p:nvPicPr>
                <p:cNvPr id="114"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452046" y="3900835"/>
                  <a:ext cx="2012314" cy="2011789"/>
                </a:xfrm>
                <a:prstGeom prst="rect">
                  <a:avLst/>
                </a:prstGeom>
                <a:noFill/>
              </p:spPr>
            </p:pic>
            <p:grpSp>
              <p:nvGrpSpPr>
                <p:cNvPr id="115" name="Group 114"/>
                <p:cNvGrpSpPr/>
                <p:nvPr/>
              </p:nvGrpSpPr>
              <p:grpSpPr>
                <a:xfrm>
                  <a:off x="5916935" y="3735661"/>
                  <a:ext cx="2086555" cy="2011789"/>
                  <a:chOff x="5916935" y="3735661"/>
                  <a:chExt cx="2086555" cy="2011789"/>
                </a:xfrm>
              </p:grpSpPr>
              <p:pic>
                <p:nvPicPr>
                  <p:cNvPr id="116"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5991176" y="3735661"/>
                    <a:ext cx="2012314" cy="2011789"/>
                  </a:xfrm>
                  <a:prstGeom prst="rect">
                    <a:avLst/>
                  </a:prstGeom>
                  <a:noFill/>
                </p:spPr>
              </p:pic>
              <p:grpSp>
                <p:nvGrpSpPr>
                  <p:cNvPr id="117" name="Group 116"/>
                  <p:cNvGrpSpPr/>
                  <p:nvPr/>
                </p:nvGrpSpPr>
                <p:grpSpPr>
                  <a:xfrm>
                    <a:off x="5916935" y="4356508"/>
                    <a:ext cx="1090092" cy="875577"/>
                    <a:chOff x="10443966" y="1118814"/>
                    <a:chExt cx="1090092" cy="875577"/>
                  </a:xfrm>
                </p:grpSpPr>
                <p:grpSp>
                  <p:nvGrpSpPr>
                    <p:cNvPr id="118" name="Group 117"/>
                    <p:cNvGrpSpPr/>
                    <p:nvPr/>
                  </p:nvGrpSpPr>
                  <p:grpSpPr>
                    <a:xfrm>
                      <a:off x="10443966" y="1118814"/>
                      <a:ext cx="1090092" cy="875577"/>
                      <a:chOff x="3599175" y="4220568"/>
                      <a:chExt cx="1090092" cy="875577"/>
                    </a:xfrm>
                  </p:grpSpPr>
                  <p:sp>
                    <p:nvSpPr>
                      <p:cNvPr id="120" name="Rounded Rectangle 119"/>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1" name="Group 120"/>
                      <p:cNvGrpSpPr/>
                      <p:nvPr/>
                    </p:nvGrpSpPr>
                    <p:grpSpPr>
                      <a:xfrm>
                        <a:off x="3614541" y="4243079"/>
                        <a:ext cx="1057169" cy="832818"/>
                        <a:chOff x="3705190" y="4561217"/>
                        <a:chExt cx="1057169" cy="832818"/>
                      </a:xfrm>
                    </p:grpSpPr>
                    <p:pic>
                      <p:nvPicPr>
                        <p:cNvPr id="122"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23" name="Rectangle 122"/>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9" name="Flowchart: Magnetic Disk 118"/>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nvGrpSpPr>
            <p:cNvPr id="85" name="Group 84"/>
            <p:cNvGrpSpPr/>
            <p:nvPr/>
          </p:nvGrpSpPr>
          <p:grpSpPr>
            <a:xfrm>
              <a:off x="759379" y="818126"/>
              <a:ext cx="2410336" cy="1729736"/>
              <a:chOff x="1247150" y="3861130"/>
              <a:chExt cx="2410336" cy="1729736"/>
            </a:xfrm>
          </p:grpSpPr>
          <p:grpSp>
            <p:nvGrpSpPr>
              <p:cNvPr id="86" name="Group 85"/>
              <p:cNvGrpSpPr>
                <a:grpSpLocks noChangeAspect="1"/>
              </p:cNvGrpSpPr>
              <p:nvPr/>
            </p:nvGrpSpPr>
            <p:grpSpPr>
              <a:xfrm>
                <a:off x="2206307" y="4065234"/>
                <a:ext cx="1451179" cy="1450800"/>
                <a:chOff x="6849580" y="4206958"/>
                <a:chExt cx="2012314" cy="2011789"/>
              </a:xfrm>
            </p:grpSpPr>
            <p:grpSp>
              <p:nvGrpSpPr>
                <p:cNvPr id="106" name="Group 105"/>
                <p:cNvGrpSpPr/>
                <p:nvPr/>
              </p:nvGrpSpPr>
              <p:grpSpPr>
                <a:xfrm>
                  <a:off x="7487957" y="4470625"/>
                  <a:ext cx="666750" cy="1487475"/>
                  <a:chOff x="2081162" y="4640597"/>
                  <a:chExt cx="666750" cy="1487475"/>
                </a:xfrm>
                <a:solidFill>
                  <a:schemeClr val="bg1"/>
                </a:solidFill>
              </p:grpSpPr>
              <p:sp>
                <p:nvSpPr>
                  <p:cNvPr id="108" name="Snip Diagonal Corner Rectangle 10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Isosceles Triangle 10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7" name="Group 86"/>
              <p:cNvGrpSpPr>
                <a:grpSpLocks noChangeAspect="1"/>
              </p:cNvGrpSpPr>
              <p:nvPr/>
            </p:nvGrpSpPr>
            <p:grpSpPr>
              <a:xfrm>
                <a:off x="1777246" y="3861130"/>
                <a:ext cx="1451179" cy="1450800"/>
                <a:chOff x="6849580" y="4206958"/>
                <a:chExt cx="2012314" cy="2011789"/>
              </a:xfrm>
            </p:grpSpPr>
            <p:grpSp>
              <p:nvGrpSpPr>
                <p:cNvPr id="101" name="Group 100"/>
                <p:cNvGrpSpPr/>
                <p:nvPr/>
              </p:nvGrpSpPr>
              <p:grpSpPr>
                <a:xfrm>
                  <a:off x="7487957" y="4470625"/>
                  <a:ext cx="666750" cy="1487475"/>
                  <a:chOff x="2081162" y="4640597"/>
                  <a:chExt cx="666750" cy="1487475"/>
                </a:xfrm>
                <a:solidFill>
                  <a:schemeClr val="bg1"/>
                </a:solidFill>
              </p:grpSpPr>
              <p:sp>
                <p:nvSpPr>
                  <p:cNvPr id="103" name="Snip Diagonal Corner Rectangle 10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Isosceles Triangle 10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Isosceles Triangle 10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2"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88" name="Group 87"/>
              <p:cNvGrpSpPr>
                <a:grpSpLocks noChangeAspect="1"/>
              </p:cNvGrpSpPr>
              <p:nvPr/>
            </p:nvGrpSpPr>
            <p:grpSpPr>
              <a:xfrm>
                <a:off x="1247150" y="4138244"/>
                <a:ext cx="1519200" cy="1452622"/>
                <a:chOff x="1376407" y="550707"/>
                <a:chExt cx="2103995" cy="2011789"/>
              </a:xfrm>
            </p:grpSpPr>
            <p:grpSp>
              <p:nvGrpSpPr>
                <p:cNvPr id="89" name="Group 88"/>
                <p:cNvGrpSpPr/>
                <p:nvPr/>
              </p:nvGrpSpPr>
              <p:grpSpPr>
                <a:xfrm>
                  <a:off x="2098180" y="799745"/>
                  <a:ext cx="666750" cy="1487475"/>
                  <a:chOff x="2081162" y="4640597"/>
                  <a:chExt cx="666750" cy="1487475"/>
                </a:xfrm>
                <a:solidFill>
                  <a:schemeClr val="bg1"/>
                </a:solidFill>
              </p:grpSpPr>
              <p:sp>
                <p:nvSpPr>
                  <p:cNvPr id="98" name="Snip Diagonal Corner Rectangle 9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Isosceles Triangle 9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9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1376407" y="550707"/>
                  <a:ext cx="2103995" cy="2011789"/>
                  <a:chOff x="1884407" y="1170827"/>
                  <a:chExt cx="2103995" cy="2011789"/>
                </a:xfrm>
              </p:grpSpPr>
              <p:pic>
                <p:nvPicPr>
                  <p:cNvPr id="9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976088" y="1170827"/>
                    <a:ext cx="2012314" cy="2011789"/>
                  </a:xfrm>
                  <a:prstGeom prst="rect">
                    <a:avLst/>
                  </a:prstGeom>
                  <a:noFill/>
                </p:spPr>
              </p:pic>
              <p:grpSp>
                <p:nvGrpSpPr>
                  <p:cNvPr id="92" name="Group 91"/>
                  <p:cNvGrpSpPr/>
                  <p:nvPr/>
                </p:nvGrpSpPr>
                <p:grpSpPr>
                  <a:xfrm>
                    <a:off x="1884407" y="1791674"/>
                    <a:ext cx="1090092" cy="875577"/>
                    <a:chOff x="3599175" y="4220568"/>
                    <a:chExt cx="1090092" cy="875577"/>
                  </a:xfrm>
                </p:grpSpPr>
                <p:sp>
                  <p:nvSpPr>
                    <p:cNvPr id="94" name="Rounded Rectangle 9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5" name="Group 94"/>
                    <p:cNvGrpSpPr/>
                    <p:nvPr/>
                  </p:nvGrpSpPr>
                  <p:grpSpPr>
                    <a:xfrm>
                      <a:off x="3614541" y="4243079"/>
                      <a:ext cx="1057169" cy="832818"/>
                      <a:chOff x="3705190" y="4561217"/>
                      <a:chExt cx="1057169" cy="832818"/>
                    </a:xfrm>
                  </p:grpSpPr>
                  <p:pic>
                    <p:nvPicPr>
                      <p:cNvPr id="9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97" name="Rectangle 9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93" name="Picture 4" descr="\\MAGNUM\Projects\Microsoft\Cloud Power FY12\Design\ICONS_PNG\Open_Web_Platform.png"/>
                  <p:cNvPicPr>
                    <a:picLocks noChangeAspect="1" noChangeArrowheads="1"/>
                  </p:cNvPicPr>
                  <p:nvPr/>
                </p:nvPicPr>
                <p:blipFill>
                  <a:blip r:embed="rId11" cstate="print">
                    <a:duotone>
                      <a:prstClr val="black"/>
                      <a:schemeClr val="accent4">
                        <a:tint val="45000"/>
                        <a:satMod val="400000"/>
                      </a:schemeClr>
                    </a:duotone>
                  </a:blip>
                  <a:srcRect/>
                  <a:stretch>
                    <a:fillRect/>
                  </a:stretch>
                </p:blipFill>
                <p:spPr bwMode="auto">
                  <a:xfrm>
                    <a:off x="2157718" y="2016334"/>
                    <a:ext cx="556611" cy="556611"/>
                  </a:xfrm>
                  <a:prstGeom prst="rect">
                    <a:avLst/>
                  </a:prstGeom>
                  <a:noFill/>
                </p:spPr>
              </p:pic>
            </p:grpSp>
          </p:grpSp>
        </p:grpSp>
      </p:grpSp>
      <p:grpSp>
        <p:nvGrpSpPr>
          <p:cNvPr id="78" name="Group 77"/>
          <p:cNvGrpSpPr>
            <a:grpSpLocks noChangeAspect="1"/>
          </p:cNvGrpSpPr>
          <p:nvPr/>
        </p:nvGrpSpPr>
        <p:grpSpPr>
          <a:xfrm>
            <a:off x="3110523" y="2938141"/>
            <a:ext cx="1216003" cy="1152000"/>
            <a:chOff x="3384548" y="2243724"/>
            <a:chExt cx="803630" cy="761331"/>
          </a:xfrm>
        </p:grpSpPr>
        <p:sp>
          <p:nvSpPr>
            <p:cNvPr id="77" name="Rounded Rectangle 76"/>
            <p:cNvSpPr/>
            <p:nvPr/>
          </p:nvSpPr>
          <p:spPr bwMode="auto">
            <a:xfrm>
              <a:off x="3384548" y="2243724"/>
              <a:ext cx="803630" cy="761331"/>
            </a:xfrm>
            <a:prstGeom prst="roundRect">
              <a:avLst>
                <a:gd name="adj" fmla="val 761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47" descr="C:\Users\sakuu\Documents\Ballmer MGX 2011\Tile Icons\Calendar.png"/>
            <p:cNvPicPr>
              <a:picLocks noChangeAspect="1" noChangeArrowheads="1"/>
            </p:cNvPicPr>
            <p:nvPr/>
          </p:nvPicPr>
          <p:blipFill>
            <a:blip r:embed="rId12" cstate="print">
              <a:duotone>
                <a:prstClr val="black"/>
                <a:schemeClr val="accent4">
                  <a:tint val="45000"/>
                  <a:satMod val="400000"/>
                </a:schemeClr>
              </a:duotone>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black">
            <a:xfrm>
              <a:off x="3442408" y="2306321"/>
              <a:ext cx="681620" cy="6237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9" name="Straight Arrow Connector 148"/>
          <p:cNvCxnSpPr/>
          <p:nvPr/>
        </p:nvCxnSpPr>
        <p:spPr>
          <a:xfrm flipV="1">
            <a:off x="2246489" y="3620204"/>
            <a:ext cx="864034" cy="46993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50" name="TextBox 149"/>
          <p:cNvSpPr txBox="1"/>
          <p:nvPr/>
        </p:nvSpPr>
        <p:spPr>
          <a:xfrm>
            <a:off x="1140033" y="3239704"/>
            <a:ext cx="1748374" cy="646331"/>
          </a:xfrm>
          <a:prstGeom prst="rect">
            <a:avLst/>
          </a:prstGeom>
          <a:noFill/>
        </p:spPr>
        <p:txBody>
          <a:bodyPr wrap="square" rtlCol="0">
            <a:spAutoFit/>
          </a:bodyPr>
          <a:lstStyle/>
          <a:p>
            <a:r>
              <a:rPr lang="en-US" dirty="0" smtClean="0">
                <a:latin typeface="+mj-lt"/>
              </a:rPr>
              <a:t>1. User Updates </a:t>
            </a:r>
            <a:br>
              <a:rPr lang="en-US" dirty="0" smtClean="0">
                <a:latin typeface="+mj-lt"/>
              </a:rPr>
            </a:br>
            <a:r>
              <a:rPr lang="en-US" dirty="0" smtClean="0">
                <a:latin typeface="+mj-lt"/>
              </a:rPr>
              <a:t>SharePoint List</a:t>
            </a:r>
            <a:endParaRPr lang="en-US" dirty="0">
              <a:latin typeface="+mj-lt"/>
            </a:endParaRPr>
          </a:p>
        </p:txBody>
      </p:sp>
      <p:cxnSp>
        <p:nvCxnSpPr>
          <p:cNvPr id="151" name="Straight Arrow Connector 150"/>
          <p:cNvCxnSpPr/>
          <p:nvPr/>
        </p:nvCxnSpPr>
        <p:spPr>
          <a:xfrm>
            <a:off x="5511997" y="4998797"/>
            <a:ext cx="762100" cy="440464"/>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p:nvPr/>
        </p:nvCxnSpPr>
        <p:spPr>
          <a:xfrm flipH="1" flipV="1">
            <a:off x="5130334" y="5257552"/>
            <a:ext cx="1162421" cy="6627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p:nvPr/>
        </p:nvCxnSpPr>
        <p:spPr>
          <a:xfrm flipV="1">
            <a:off x="4110245" y="2065165"/>
            <a:ext cx="1376033" cy="886355"/>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7" name="Straight Arrow Connector 156"/>
          <p:cNvCxnSpPr/>
          <p:nvPr/>
        </p:nvCxnSpPr>
        <p:spPr>
          <a:xfrm flipH="1">
            <a:off x="4293065" y="2392539"/>
            <a:ext cx="1337602" cy="81345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61" name="Straight Arrow Connector 160"/>
          <p:cNvCxnSpPr/>
          <p:nvPr/>
        </p:nvCxnSpPr>
        <p:spPr>
          <a:xfrm>
            <a:off x="8152776" y="2160436"/>
            <a:ext cx="1894335" cy="891432"/>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3293143" y="1820716"/>
            <a:ext cx="2045696" cy="646331"/>
          </a:xfrm>
          <a:prstGeom prst="rect">
            <a:avLst/>
          </a:prstGeom>
          <a:noFill/>
        </p:spPr>
        <p:txBody>
          <a:bodyPr wrap="square" rtlCol="0">
            <a:spAutoFit/>
          </a:bodyPr>
          <a:lstStyle/>
          <a:p>
            <a:r>
              <a:rPr lang="en-US" dirty="0" smtClean="0">
                <a:latin typeface="+mj-lt"/>
              </a:rPr>
              <a:t>3. Registered Event Receiver called</a:t>
            </a:r>
            <a:endParaRPr lang="en-US" dirty="0">
              <a:latin typeface="+mj-lt"/>
            </a:endParaRPr>
          </a:p>
        </p:txBody>
      </p:sp>
      <p:sp>
        <p:nvSpPr>
          <p:cNvPr id="168" name="TextBox 167"/>
          <p:cNvSpPr txBox="1"/>
          <p:nvPr/>
        </p:nvSpPr>
        <p:spPr>
          <a:xfrm>
            <a:off x="3809299" y="5679519"/>
            <a:ext cx="2331959" cy="646331"/>
          </a:xfrm>
          <a:prstGeom prst="rect">
            <a:avLst/>
          </a:prstGeom>
          <a:noFill/>
        </p:spPr>
        <p:txBody>
          <a:bodyPr wrap="square" rtlCol="0">
            <a:spAutoFit/>
          </a:bodyPr>
          <a:lstStyle/>
          <a:p>
            <a:r>
              <a:rPr lang="en-US" dirty="0">
                <a:latin typeface="+mj-lt"/>
              </a:rPr>
              <a:t>2</a:t>
            </a:r>
            <a:r>
              <a:rPr lang="en-US" dirty="0" smtClean="0">
                <a:latin typeface="+mj-lt"/>
              </a:rPr>
              <a:t>. SharePoint requests a token from ACS</a:t>
            </a:r>
            <a:endParaRPr lang="en-US" dirty="0">
              <a:latin typeface="+mj-lt"/>
            </a:endParaRPr>
          </a:p>
        </p:txBody>
      </p:sp>
      <p:sp>
        <p:nvSpPr>
          <p:cNvPr id="169" name="TextBox 168"/>
          <p:cNvSpPr txBox="1"/>
          <p:nvPr/>
        </p:nvSpPr>
        <p:spPr>
          <a:xfrm>
            <a:off x="8894268" y="1973998"/>
            <a:ext cx="2045696" cy="646331"/>
          </a:xfrm>
          <a:prstGeom prst="rect">
            <a:avLst/>
          </a:prstGeom>
          <a:noFill/>
        </p:spPr>
        <p:txBody>
          <a:bodyPr wrap="square" rtlCol="0">
            <a:spAutoFit/>
          </a:bodyPr>
          <a:lstStyle/>
          <a:p>
            <a:r>
              <a:rPr lang="en-US" dirty="0" smtClean="0">
                <a:latin typeface="+mj-lt"/>
              </a:rPr>
              <a:t>4. Line-of-Business System is updated</a:t>
            </a:r>
            <a:endParaRPr lang="en-US" dirty="0">
              <a:latin typeface="+mj-lt"/>
            </a:endParaRPr>
          </a:p>
        </p:txBody>
      </p:sp>
      <p:sp>
        <p:nvSpPr>
          <p:cNvPr id="170" name="TextBox 169"/>
          <p:cNvSpPr txBox="1"/>
          <p:nvPr/>
        </p:nvSpPr>
        <p:spPr>
          <a:xfrm>
            <a:off x="4554022" y="3005929"/>
            <a:ext cx="2322651" cy="646331"/>
          </a:xfrm>
          <a:prstGeom prst="rect">
            <a:avLst/>
          </a:prstGeom>
          <a:noFill/>
        </p:spPr>
        <p:txBody>
          <a:bodyPr wrap="square" rtlCol="0">
            <a:spAutoFit/>
          </a:bodyPr>
          <a:lstStyle/>
          <a:p>
            <a:r>
              <a:rPr lang="en-US" dirty="0" smtClean="0">
                <a:latin typeface="+mj-lt"/>
              </a:rPr>
              <a:t>6. Event Receiver calls back into SharePoint</a:t>
            </a:r>
            <a:endParaRPr lang="en-US" dirty="0">
              <a:latin typeface="+mj-lt"/>
            </a:endParaRPr>
          </a:p>
        </p:txBody>
      </p:sp>
      <p:cxnSp>
        <p:nvCxnSpPr>
          <p:cNvPr id="156" name="Straight Arrow Connector 155"/>
          <p:cNvCxnSpPr/>
          <p:nvPr/>
        </p:nvCxnSpPr>
        <p:spPr>
          <a:xfrm flipH="1">
            <a:off x="7183015" y="3226178"/>
            <a:ext cx="21941" cy="1484027"/>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cxnSp>
        <p:nvCxnSpPr>
          <p:cNvPr id="159" name="Straight Arrow Connector 158"/>
          <p:cNvCxnSpPr/>
          <p:nvPr/>
        </p:nvCxnSpPr>
        <p:spPr>
          <a:xfrm flipV="1">
            <a:off x="6920371" y="3196738"/>
            <a:ext cx="11991" cy="1487148"/>
          </a:xfrm>
          <a:prstGeom prst="straightConnector1">
            <a:avLst/>
          </a:prstGeom>
          <a:ln w="28575">
            <a:tailEnd type="stealth" w="lg" len="lg"/>
          </a:ln>
        </p:spPr>
        <p:style>
          <a:lnRef idx="1">
            <a:schemeClr val="accent4"/>
          </a:lnRef>
          <a:fillRef idx="0">
            <a:schemeClr val="accent4"/>
          </a:fillRef>
          <a:effectRef idx="0">
            <a:schemeClr val="accent4"/>
          </a:effectRef>
          <a:fontRef idx="minor">
            <a:schemeClr val="tx1"/>
          </a:fontRef>
        </p:style>
      </p:cxnSp>
      <p:sp>
        <p:nvSpPr>
          <p:cNvPr id="160" name="TextBox 159"/>
          <p:cNvSpPr txBox="1"/>
          <p:nvPr/>
        </p:nvSpPr>
        <p:spPr>
          <a:xfrm>
            <a:off x="7303503" y="3551965"/>
            <a:ext cx="2045696" cy="923330"/>
          </a:xfrm>
          <a:prstGeom prst="rect">
            <a:avLst/>
          </a:prstGeom>
          <a:noFill/>
        </p:spPr>
        <p:txBody>
          <a:bodyPr wrap="square" rtlCol="0">
            <a:spAutoFit/>
          </a:bodyPr>
          <a:lstStyle/>
          <a:p>
            <a:r>
              <a:rPr lang="en-US" dirty="0" smtClean="0">
                <a:latin typeface="+mj-lt"/>
              </a:rPr>
              <a:t>5. Event Receiver Requests a token from ACS</a:t>
            </a:r>
            <a:endParaRPr lang="en-US" dirty="0">
              <a:latin typeface="+mj-lt"/>
            </a:endParaRPr>
          </a:p>
        </p:txBody>
      </p:sp>
    </p:spTree>
    <p:extLst>
      <p:ext uri="{BB962C8B-B14F-4D97-AF65-F5344CB8AC3E}">
        <p14:creationId xmlns:p14="http://schemas.microsoft.com/office/powerpoint/2010/main" val="3525015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5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500"/>
                                        <p:tgtEl>
                                          <p:spTgt spid="168"/>
                                        </p:tgtEl>
                                      </p:cBhvr>
                                    </p:animEffect>
                                  </p:childTnLst>
                                </p:cTn>
                              </p:par>
                              <p:par>
                                <p:cTn id="16" presetID="10" presetClass="entr" presetSubtype="0" fill="hold" nodeType="withEffect">
                                  <p:stCondLst>
                                    <p:cond delay="190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2100"/>
                                        <p:tgtEl>
                                          <p:spTgt spid="152"/>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20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500"/>
                                        <p:tgtEl>
                                          <p:spTgt spid="1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7"/>
                                        </p:tgtEl>
                                        <p:attrNameLst>
                                          <p:attrName>style.visibility</p:attrName>
                                        </p:attrNameLst>
                                      </p:cBhvr>
                                      <p:to>
                                        <p:strVal val="visible"/>
                                      </p:to>
                                    </p:set>
                                    <p:animEffect transition="in" filter="fade">
                                      <p:cBhvr>
                                        <p:cTn id="29" dur="500"/>
                                        <p:tgtEl>
                                          <p:spTgt spid="1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par>
                                <p:cTn id="35" presetID="10"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animEffect transition="in" filter="fade">
                                      <p:cBhvr>
                                        <p:cTn id="37" dur="500"/>
                                        <p:tgtEl>
                                          <p:spTgt spid="1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fade">
                                      <p:cBhvr>
                                        <p:cTn id="42" dur="500"/>
                                        <p:tgtEl>
                                          <p:spTgt spid="160"/>
                                        </p:tgtEl>
                                      </p:cBhvr>
                                    </p:animEffect>
                                  </p:childTnLst>
                                </p:cTn>
                              </p:par>
                              <p:par>
                                <p:cTn id="43" presetID="10" presetClass="entr" presetSubtype="0" fill="hold" nodeType="with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fade">
                                      <p:cBhvr>
                                        <p:cTn id="45" dur="2000"/>
                                        <p:tgtEl>
                                          <p:spTgt spid="156"/>
                                        </p:tgtEl>
                                      </p:cBhvr>
                                    </p:animEffect>
                                  </p:childTnLst>
                                </p:cTn>
                              </p:par>
                              <p:par>
                                <p:cTn id="46" presetID="10" presetClass="entr" presetSubtype="0" fill="hold" nodeType="withEffect">
                                  <p:stCondLst>
                                    <p:cond delay="200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20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par>
                                <p:cTn id="54" presetID="10" presetClass="entr" presetSubtype="0" fill="hold" nodeType="with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fade">
                                      <p:cBhvr>
                                        <p:cTn id="56"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67" grpId="0"/>
      <p:bldP spid="168" grpId="0"/>
      <p:bldP spid="169" grpId="0"/>
      <p:bldP spid="170" grpId="0"/>
      <p:bldP spid="1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Architecture</a:t>
            </a:r>
            <a:endParaRPr lang="en-US" dirty="0"/>
          </a:p>
        </p:txBody>
      </p:sp>
      <p:sp>
        <p:nvSpPr>
          <p:cNvPr id="5" name="Content Placeholder 4"/>
          <p:cNvSpPr>
            <a:spLocks noGrp="1"/>
          </p:cNvSpPr>
          <p:nvPr>
            <p:ph type="body" sz="quarter" idx="10"/>
          </p:nvPr>
        </p:nvSpPr>
        <p:spPr/>
        <p:txBody>
          <a:bodyPr/>
          <a:lstStyle/>
          <a:p>
            <a:r>
              <a:rPr lang="en-US" dirty="0" smtClean="0"/>
              <a:t>Event scopes</a:t>
            </a:r>
          </a:p>
          <a:p>
            <a:pPr lvl="1"/>
            <a:r>
              <a:rPr lang="en-US" dirty="0" smtClean="0"/>
              <a:t>List Item</a:t>
            </a:r>
          </a:p>
          <a:p>
            <a:pPr lvl="1"/>
            <a:r>
              <a:rPr lang="en-US" dirty="0" smtClean="0"/>
              <a:t>List</a:t>
            </a:r>
          </a:p>
          <a:p>
            <a:pPr lvl="1"/>
            <a:r>
              <a:rPr lang="en-US" dirty="0" smtClean="0"/>
              <a:t>Web</a:t>
            </a:r>
          </a:p>
          <a:p>
            <a:pPr lvl="1"/>
            <a:r>
              <a:rPr lang="en-US" dirty="0" smtClean="0"/>
              <a:t>App</a:t>
            </a:r>
          </a:p>
          <a:p>
            <a:r>
              <a:rPr lang="en-US" dirty="0" smtClean="0"/>
              <a:t>Support for the following types</a:t>
            </a:r>
          </a:p>
          <a:p>
            <a:pPr lvl="1"/>
            <a:r>
              <a:rPr lang="en-US" dirty="0" smtClean="0"/>
              <a:t>Synchronous Events</a:t>
            </a:r>
          </a:p>
          <a:p>
            <a:pPr lvl="1"/>
            <a:r>
              <a:rPr lang="en-US" dirty="0" smtClean="0"/>
              <a:t>Asynchronous After Events</a:t>
            </a:r>
            <a:endParaRPr lang="en-US" dirty="0"/>
          </a:p>
        </p:txBody>
      </p:sp>
    </p:spTree>
    <p:extLst>
      <p:ext uri="{BB962C8B-B14F-4D97-AF65-F5344CB8AC3E}">
        <p14:creationId xmlns:p14="http://schemas.microsoft.com/office/powerpoint/2010/main" val="95164304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e7a6285-2992-4427-9fe0-68311798b47d"/>
    <ds:schemaRef ds:uri="http://schemas.microsoft.com/sharepoint/v3"/>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1691</Words>
  <Application>Microsoft Office PowerPoint</Application>
  <PresentationFormat>Custom</PresentationFormat>
  <Paragraphs>169</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Remote Event Receivers</vt:lpstr>
      <vt:lpstr>Agenda</vt:lpstr>
      <vt:lpstr>Introducing Remote Event Receivers</vt:lpstr>
      <vt:lpstr>Remote Event Receivers</vt:lpstr>
      <vt:lpstr>Simple Call Scenario</vt:lpstr>
      <vt:lpstr>Remote Event Receivers</vt:lpstr>
      <vt:lpstr>Advanced Callback Scenario</vt:lpstr>
      <vt:lpstr>Remote Event Receivers - Callback</vt:lpstr>
      <vt:lpstr>Remote Event Receivers - Architecture</vt:lpstr>
      <vt:lpstr>Remote Event Receivers - Architecture</vt:lpstr>
      <vt:lpstr>Developing Remote Event Receivers</vt:lpstr>
      <vt:lpstr>Remote Event Receivers - Development Process</vt:lpstr>
      <vt:lpstr>Remote Event Receivers - Tooling</vt:lpstr>
      <vt:lpstr>Remote Event Receivers - Interface Methods</vt:lpstr>
      <vt:lpstr>Remote Event Receivers </vt:lpstr>
      <vt:lpstr>Remote Event Receivers - Registration</vt:lpstr>
      <vt:lpstr>Remote Event Receivers - Registration</vt:lpstr>
      <vt:lpstr>PowerPoint Presentation</vt:lpstr>
      <vt:lpstr>Summary</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2</cp:revision>
  <dcterms:created xsi:type="dcterms:W3CDTF">2012-06-08T22:41:39Z</dcterms:created>
  <dcterms:modified xsi:type="dcterms:W3CDTF">2013-02-19T18:36:52Z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