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76"/>
  </p:notesMasterIdLst>
  <p:handoutMasterIdLst>
    <p:handoutMasterId r:id="rId77"/>
  </p:handoutMasterIdLst>
  <p:sldIdLst>
    <p:sldId id="792" r:id="rId6"/>
    <p:sldId id="861" r:id="rId7"/>
    <p:sldId id="862" r:id="rId8"/>
    <p:sldId id="863" r:id="rId9"/>
    <p:sldId id="864" r:id="rId10"/>
    <p:sldId id="865" r:id="rId11"/>
    <p:sldId id="866" r:id="rId12"/>
    <p:sldId id="867" r:id="rId13"/>
    <p:sldId id="868" r:id="rId14"/>
    <p:sldId id="869" r:id="rId15"/>
    <p:sldId id="870" r:id="rId16"/>
    <p:sldId id="871" r:id="rId17"/>
    <p:sldId id="872" r:id="rId18"/>
    <p:sldId id="873" r:id="rId19"/>
    <p:sldId id="874" r:id="rId20"/>
    <p:sldId id="875" r:id="rId21"/>
    <p:sldId id="876" r:id="rId22"/>
    <p:sldId id="877" r:id="rId23"/>
    <p:sldId id="878" r:id="rId24"/>
    <p:sldId id="879" r:id="rId25"/>
    <p:sldId id="880" r:id="rId26"/>
    <p:sldId id="881" r:id="rId27"/>
    <p:sldId id="882" r:id="rId28"/>
    <p:sldId id="883" r:id="rId29"/>
    <p:sldId id="884" r:id="rId30"/>
    <p:sldId id="885" r:id="rId31"/>
    <p:sldId id="886" r:id="rId32"/>
    <p:sldId id="887" r:id="rId33"/>
    <p:sldId id="888" r:id="rId34"/>
    <p:sldId id="889" r:id="rId35"/>
    <p:sldId id="890" r:id="rId36"/>
    <p:sldId id="891" r:id="rId37"/>
    <p:sldId id="892" r:id="rId38"/>
    <p:sldId id="893" r:id="rId39"/>
    <p:sldId id="894" r:id="rId40"/>
    <p:sldId id="895" r:id="rId41"/>
    <p:sldId id="896" r:id="rId42"/>
    <p:sldId id="897" r:id="rId43"/>
    <p:sldId id="898" r:id="rId44"/>
    <p:sldId id="899" r:id="rId45"/>
    <p:sldId id="900" r:id="rId46"/>
    <p:sldId id="901" r:id="rId47"/>
    <p:sldId id="902" r:id="rId48"/>
    <p:sldId id="903" r:id="rId49"/>
    <p:sldId id="904" r:id="rId50"/>
    <p:sldId id="905" r:id="rId51"/>
    <p:sldId id="906" r:id="rId52"/>
    <p:sldId id="907" r:id="rId53"/>
    <p:sldId id="908" r:id="rId54"/>
    <p:sldId id="909" r:id="rId55"/>
    <p:sldId id="910" r:id="rId56"/>
    <p:sldId id="911" r:id="rId57"/>
    <p:sldId id="912" r:id="rId58"/>
    <p:sldId id="913" r:id="rId59"/>
    <p:sldId id="914" r:id="rId60"/>
    <p:sldId id="915" r:id="rId61"/>
    <p:sldId id="916" r:id="rId62"/>
    <p:sldId id="917" r:id="rId63"/>
    <p:sldId id="918" r:id="rId64"/>
    <p:sldId id="919" r:id="rId65"/>
    <p:sldId id="920" r:id="rId66"/>
    <p:sldId id="921" r:id="rId67"/>
    <p:sldId id="922" r:id="rId68"/>
    <p:sldId id="923" r:id="rId69"/>
    <p:sldId id="924" r:id="rId70"/>
    <p:sldId id="925" r:id="rId71"/>
    <p:sldId id="926" r:id="rId72"/>
    <p:sldId id="927" r:id="rId73"/>
    <p:sldId id="860" r:id="rId74"/>
    <p:sldId id="791" r:id="rId7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837" autoAdjust="0"/>
  </p:normalViewPr>
  <p:slideViewPr>
    <p:cSldViewPr snapToGrid="0">
      <p:cViewPr varScale="1">
        <p:scale>
          <a:sx n="60" d="100"/>
          <a:sy n="60" d="100"/>
        </p:scale>
        <p:origin x="60" y="840"/>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811DE-ABCB-48CD-A653-81851AE35FDF}"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EBF827A3-CBD0-44E9-9E2E-5EEE4D373061}">
      <dgm:prSet phldrT="[Text]" custT="1"/>
      <dgm:spPr/>
      <dgm:t>
        <a:bodyPr/>
        <a:lstStyle/>
        <a:p>
          <a:pPr algn="ctr"/>
          <a:r>
            <a:rPr lang="en-US" sz="1400" b="1" dirty="0" smtClean="0">
              <a:latin typeface="Segoe UI" pitchFamily="34" charset="0"/>
              <a:ea typeface="Segoe UI" pitchFamily="34" charset="0"/>
              <a:cs typeface="Segoe UI" pitchFamily="34" charset="0"/>
            </a:rPr>
            <a:t>Learn</a:t>
          </a:r>
          <a:endParaRPr lang="en-US" sz="1400" b="1" dirty="0">
            <a:latin typeface="Segoe UI" pitchFamily="34" charset="0"/>
            <a:ea typeface="Segoe UI" pitchFamily="34" charset="0"/>
            <a:cs typeface="Segoe UI" pitchFamily="34" charset="0"/>
          </a:endParaRPr>
        </a:p>
      </dgm:t>
    </dgm:pt>
    <dgm:pt modelId="{2155B959-92F6-4C37-B229-206B83301A2D}" type="parTrans" cxnId="{1CB073B8-C39D-4133-AED1-4A51A7C690C2}">
      <dgm:prSet/>
      <dgm:spPr/>
      <dgm:t>
        <a:bodyPr/>
        <a:lstStyle/>
        <a:p>
          <a:endParaRPr lang="en-US"/>
        </a:p>
      </dgm:t>
    </dgm:pt>
    <dgm:pt modelId="{14D28094-200E-4FE9-84B7-D85A13A621A0}" type="sibTrans" cxnId="{1CB073B8-C39D-4133-AED1-4A51A7C690C2}">
      <dgm:prSet/>
      <dgm:spPr/>
      <dgm:t>
        <a:bodyPr/>
        <a:lstStyle/>
        <a:p>
          <a:endParaRPr lang="en-US"/>
        </a:p>
      </dgm:t>
    </dgm:pt>
    <dgm:pt modelId="{F4DB72C4-BC73-48BE-84CB-C9931A84EC78}">
      <dgm:prSet phldrT="[Text]" custT="1"/>
      <dgm:spPr/>
      <dgm:t>
        <a:bodyPr/>
        <a:lstStyle/>
        <a:p>
          <a:pPr algn="ctr"/>
          <a:r>
            <a:rPr lang="en-US" sz="1400" b="1" dirty="0" smtClean="0">
              <a:latin typeface="Segoe UI" pitchFamily="34" charset="0"/>
              <a:ea typeface="Segoe UI" pitchFamily="34" charset="0"/>
              <a:cs typeface="Segoe UI" pitchFamily="34" charset="0"/>
            </a:rPr>
            <a:t>Prepare</a:t>
          </a:r>
          <a:endParaRPr lang="en-US" sz="1400" b="1" dirty="0">
            <a:latin typeface="Segoe UI" pitchFamily="34" charset="0"/>
            <a:ea typeface="Segoe UI" pitchFamily="34" charset="0"/>
            <a:cs typeface="Segoe UI" pitchFamily="34" charset="0"/>
          </a:endParaRPr>
        </a:p>
      </dgm:t>
    </dgm:pt>
    <dgm:pt modelId="{9A788423-EE27-468D-A560-7540B0F79E14}" type="parTrans" cxnId="{7DFA69C9-3B11-4E3E-859E-E774BB299529}">
      <dgm:prSet/>
      <dgm:spPr/>
      <dgm:t>
        <a:bodyPr/>
        <a:lstStyle/>
        <a:p>
          <a:endParaRPr lang="en-US"/>
        </a:p>
      </dgm:t>
    </dgm:pt>
    <dgm:pt modelId="{7EEC4A2B-1C0C-4042-BA3C-06C47F06D2F1}" type="sibTrans" cxnId="{7DFA69C9-3B11-4E3E-859E-E774BB299529}">
      <dgm:prSet/>
      <dgm:spPr/>
      <dgm:t>
        <a:bodyPr/>
        <a:lstStyle/>
        <a:p>
          <a:endParaRPr lang="en-US"/>
        </a:p>
      </dgm:t>
    </dgm:pt>
    <dgm:pt modelId="{D0B635C9-B926-486F-A584-FE3B6221CDC1}">
      <dgm:prSet phldrT="[Text]" custT="1"/>
      <dgm:spPr/>
      <dgm:t>
        <a:bodyPr/>
        <a:lstStyle/>
        <a:p>
          <a:pPr algn="ctr"/>
          <a:r>
            <a:rPr lang="en-US" sz="1400" b="1" dirty="0" smtClean="0">
              <a:latin typeface="Segoe UI" pitchFamily="34" charset="0"/>
              <a:ea typeface="Segoe UI" pitchFamily="34" charset="0"/>
              <a:cs typeface="Segoe UI" pitchFamily="34" charset="0"/>
            </a:rPr>
            <a:t>Test</a:t>
          </a:r>
          <a:endParaRPr lang="en-US" sz="1400" b="1" dirty="0">
            <a:latin typeface="Segoe UI" pitchFamily="34" charset="0"/>
            <a:ea typeface="Segoe UI" pitchFamily="34" charset="0"/>
            <a:cs typeface="Segoe UI" pitchFamily="34" charset="0"/>
          </a:endParaRPr>
        </a:p>
      </dgm:t>
    </dgm:pt>
    <dgm:pt modelId="{A2645EE3-C125-4716-B48F-9C8EB2243102}" type="parTrans" cxnId="{C2E373E3-F836-440A-A206-5311A6D4C98C}">
      <dgm:prSet/>
      <dgm:spPr/>
      <dgm:t>
        <a:bodyPr/>
        <a:lstStyle/>
        <a:p>
          <a:endParaRPr lang="en-US"/>
        </a:p>
      </dgm:t>
    </dgm:pt>
    <dgm:pt modelId="{A93CA63C-7B76-4461-A77C-94316A5822C1}" type="sibTrans" cxnId="{C2E373E3-F836-440A-A206-5311A6D4C98C}">
      <dgm:prSet/>
      <dgm:spPr/>
      <dgm:t>
        <a:bodyPr/>
        <a:lstStyle/>
        <a:p>
          <a:endParaRPr lang="en-US"/>
        </a:p>
      </dgm:t>
    </dgm:pt>
    <dgm:pt modelId="{7FCD5600-6608-41FF-8D8B-1A28707BF080}">
      <dgm:prSet phldrT="[Text]" custT="1"/>
      <dgm:spPr/>
      <dgm:t>
        <a:bodyPr/>
        <a:lstStyle/>
        <a:p>
          <a:pPr algn="ctr"/>
          <a:r>
            <a:rPr lang="en-US" sz="1400" b="1" dirty="0" smtClean="0">
              <a:latin typeface="Segoe UI" pitchFamily="34" charset="0"/>
              <a:ea typeface="Segoe UI" pitchFamily="34" charset="0"/>
              <a:cs typeface="Segoe UI" pitchFamily="34" charset="0"/>
            </a:rPr>
            <a:t>Implement</a:t>
          </a:r>
          <a:endParaRPr lang="en-US" sz="1400" b="1" dirty="0">
            <a:latin typeface="Segoe UI" pitchFamily="34" charset="0"/>
            <a:ea typeface="Segoe UI" pitchFamily="34" charset="0"/>
            <a:cs typeface="Segoe UI" pitchFamily="34" charset="0"/>
          </a:endParaRPr>
        </a:p>
      </dgm:t>
    </dgm:pt>
    <dgm:pt modelId="{8AB16343-59E9-450D-9805-E4D2A6317626}" type="parTrans" cxnId="{4D444B13-CE00-492D-9E79-2208C73DDD5F}">
      <dgm:prSet/>
      <dgm:spPr/>
      <dgm:t>
        <a:bodyPr/>
        <a:lstStyle/>
        <a:p>
          <a:endParaRPr lang="en-US"/>
        </a:p>
      </dgm:t>
    </dgm:pt>
    <dgm:pt modelId="{DD8BF0D6-8BDE-4550-B5E8-1A1A701251DC}" type="sibTrans" cxnId="{4D444B13-CE00-492D-9E79-2208C73DDD5F}">
      <dgm:prSet/>
      <dgm:spPr/>
      <dgm:t>
        <a:bodyPr/>
        <a:lstStyle/>
        <a:p>
          <a:endParaRPr lang="en-US"/>
        </a:p>
      </dgm:t>
    </dgm:pt>
    <dgm:pt modelId="{A8420C17-E738-4939-85BC-3E3014C62B0D}">
      <dgm:prSet phldrT="[Text]" custT="1"/>
      <dgm:spPr/>
      <dgm:t>
        <a:bodyPr/>
        <a:lstStyle/>
        <a:p>
          <a:pPr algn="ctr"/>
          <a:r>
            <a:rPr lang="en-US" sz="1400" b="1" dirty="0" smtClean="0">
              <a:latin typeface="Segoe UI" pitchFamily="34" charset="0"/>
              <a:ea typeface="Segoe UI" pitchFamily="34" charset="0"/>
              <a:cs typeface="Segoe UI" pitchFamily="34" charset="0"/>
            </a:rPr>
            <a:t>Validate</a:t>
          </a:r>
          <a:endParaRPr lang="en-US" sz="1400" b="1" dirty="0">
            <a:latin typeface="Segoe UI" pitchFamily="34" charset="0"/>
            <a:ea typeface="Segoe UI" pitchFamily="34" charset="0"/>
            <a:cs typeface="Segoe UI" pitchFamily="34" charset="0"/>
          </a:endParaRPr>
        </a:p>
      </dgm:t>
    </dgm:pt>
    <dgm:pt modelId="{152360AF-BE38-4B19-A68C-C8F6185DE1EB}" type="parTrans" cxnId="{EF4D1445-71F0-4F26-B919-EAAD0CF60D49}">
      <dgm:prSet/>
      <dgm:spPr/>
      <dgm:t>
        <a:bodyPr/>
        <a:lstStyle/>
        <a:p>
          <a:endParaRPr lang="en-US"/>
        </a:p>
      </dgm:t>
    </dgm:pt>
    <dgm:pt modelId="{520E0240-0CE1-46E6-9F77-1E7BC07869B5}" type="sibTrans" cxnId="{EF4D1445-71F0-4F26-B919-EAAD0CF60D49}">
      <dgm:prSet/>
      <dgm:spPr/>
      <dgm:t>
        <a:bodyPr/>
        <a:lstStyle/>
        <a:p>
          <a:endParaRPr lang="en-US"/>
        </a:p>
      </dgm:t>
    </dgm:pt>
    <dgm:pt modelId="{B51F37EC-2E9D-4D82-A05B-DC23FC3A35EB}">
      <dgm:prSet phldrT="[Text]" custT="1"/>
      <dgm:spPr/>
      <dgm:t>
        <a:bodyPr/>
        <a:lstStyle/>
        <a:p>
          <a:pPr algn="l"/>
          <a:r>
            <a:rPr lang="en-US" sz="1100" dirty="0" smtClean="0">
              <a:latin typeface="Segoe UI" pitchFamily="34" charset="0"/>
              <a:ea typeface="Segoe UI" pitchFamily="34" charset="0"/>
              <a:cs typeface="Segoe UI" pitchFamily="34" charset="0"/>
            </a:rPr>
            <a:t>Upgrade methods</a:t>
          </a:r>
          <a:endParaRPr lang="en-US" sz="1100" dirty="0">
            <a:latin typeface="Segoe UI" pitchFamily="34" charset="0"/>
            <a:ea typeface="Segoe UI" pitchFamily="34" charset="0"/>
            <a:cs typeface="Segoe UI" pitchFamily="34" charset="0"/>
          </a:endParaRPr>
        </a:p>
      </dgm:t>
    </dgm:pt>
    <dgm:pt modelId="{E6992B54-A7F9-4F0A-862F-A81EA35B9FE3}" type="parTrans" cxnId="{E316A408-5CCA-4C55-872D-ABBCE30F8D3C}">
      <dgm:prSet/>
      <dgm:spPr/>
      <dgm:t>
        <a:bodyPr/>
        <a:lstStyle/>
        <a:p>
          <a:endParaRPr lang="en-US"/>
        </a:p>
      </dgm:t>
    </dgm:pt>
    <dgm:pt modelId="{70AC4A6C-96CB-4F11-9D9F-F34676A5A762}" type="sibTrans" cxnId="{E316A408-5CCA-4C55-872D-ABBCE30F8D3C}">
      <dgm:prSet/>
      <dgm:spPr/>
      <dgm:t>
        <a:bodyPr/>
        <a:lstStyle/>
        <a:p>
          <a:endParaRPr lang="en-US"/>
        </a:p>
      </dgm:t>
    </dgm:pt>
    <dgm:pt modelId="{9C2F98D0-9965-42A4-9578-D673B3C65B29}">
      <dgm:prSet phldrT="[Text]" custT="1"/>
      <dgm:spPr/>
      <dgm:t>
        <a:bodyPr/>
        <a:lstStyle/>
        <a:p>
          <a:pPr algn="l"/>
          <a:r>
            <a:rPr lang="en-US" sz="1100" dirty="0" smtClean="0">
              <a:latin typeface="Segoe UI" pitchFamily="34" charset="0"/>
              <a:ea typeface="Segoe UI" pitchFamily="34" charset="0"/>
              <a:cs typeface="Segoe UI" pitchFamily="34" charset="0"/>
            </a:rPr>
            <a:t>Document environment</a:t>
          </a:r>
          <a:endParaRPr lang="en-US" sz="1100" dirty="0">
            <a:latin typeface="Segoe UI" pitchFamily="34" charset="0"/>
            <a:ea typeface="Segoe UI" pitchFamily="34" charset="0"/>
            <a:cs typeface="Segoe UI" pitchFamily="34" charset="0"/>
          </a:endParaRPr>
        </a:p>
      </dgm:t>
    </dgm:pt>
    <dgm:pt modelId="{01559DFB-6185-4C60-8EC1-6DF1ABBC6A01}" type="parTrans" cxnId="{BB8E20AF-1717-4A90-AE1A-FCE119F59E3B}">
      <dgm:prSet/>
      <dgm:spPr/>
      <dgm:t>
        <a:bodyPr/>
        <a:lstStyle/>
        <a:p>
          <a:endParaRPr lang="en-US"/>
        </a:p>
      </dgm:t>
    </dgm:pt>
    <dgm:pt modelId="{35E2013E-E1BF-4595-9C31-0B7A8B2093AB}" type="sibTrans" cxnId="{BB8E20AF-1717-4A90-AE1A-FCE119F59E3B}">
      <dgm:prSet/>
      <dgm:spPr/>
      <dgm:t>
        <a:bodyPr/>
        <a:lstStyle/>
        <a:p>
          <a:endParaRPr lang="en-US"/>
        </a:p>
      </dgm:t>
    </dgm:pt>
    <dgm:pt modelId="{76F8029F-885C-443C-AB9C-6D4CBADB46E1}">
      <dgm:prSet phldrT="[Text]" custT="1"/>
      <dgm:spPr/>
      <dgm:t>
        <a:bodyPr/>
        <a:lstStyle/>
        <a:p>
          <a:pPr algn="l"/>
          <a:r>
            <a:rPr lang="en-US" sz="1100" dirty="0" smtClean="0">
              <a:latin typeface="Segoe UI" pitchFamily="34" charset="0"/>
              <a:ea typeface="Segoe UI" pitchFamily="34" charset="0"/>
              <a:cs typeface="Segoe UI" pitchFamily="34" charset="0"/>
            </a:rPr>
            <a:t>Build test farms</a:t>
          </a:r>
          <a:endParaRPr lang="en-US" sz="1100" dirty="0">
            <a:latin typeface="Segoe UI" pitchFamily="34" charset="0"/>
            <a:ea typeface="Segoe UI" pitchFamily="34" charset="0"/>
            <a:cs typeface="Segoe UI" pitchFamily="34" charset="0"/>
          </a:endParaRPr>
        </a:p>
      </dgm:t>
    </dgm:pt>
    <dgm:pt modelId="{A8DABF00-6360-4060-9F99-5722CDF8F2F5}" type="parTrans" cxnId="{50152060-D0F7-4D76-B704-F42F5AF8BF67}">
      <dgm:prSet/>
      <dgm:spPr/>
      <dgm:t>
        <a:bodyPr/>
        <a:lstStyle/>
        <a:p>
          <a:endParaRPr lang="en-US"/>
        </a:p>
      </dgm:t>
    </dgm:pt>
    <dgm:pt modelId="{B112360A-8A0B-4C4F-93A5-2C7E921B13D7}" type="sibTrans" cxnId="{50152060-D0F7-4D76-B704-F42F5AF8BF67}">
      <dgm:prSet/>
      <dgm:spPr/>
      <dgm:t>
        <a:bodyPr/>
        <a:lstStyle/>
        <a:p>
          <a:endParaRPr lang="en-US"/>
        </a:p>
      </dgm:t>
    </dgm:pt>
    <dgm:pt modelId="{9AF406EE-B745-40A5-A953-4307ECC1BEAF}">
      <dgm:prSet phldrT="[Text]" custT="1"/>
      <dgm:spPr/>
      <dgm:t>
        <a:bodyPr/>
        <a:lstStyle/>
        <a:p>
          <a:pPr algn="l"/>
          <a:r>
            <a:rPr lang="en-US" sz="1100" smtClean="0">
              <a:latin typeface="Segoe UI" pitchFamily="34" charset="0"/>
              <a:ea typeface="Segoe UI" pitchFamily="34" charset="0"/>
              <a:cs typeface="Segoe UI" pitchFamily="34" charset="0"/>
            </a:rPr>
            <a:t>Build/upgrade farms</a:t>
          </a:r>
          <a:endParaRPr lang="en-US" sz="1100" dirty="0">
            <a:latin typeface="Segoe UI" pitchFamily="34" charset="0"/>
            <a:ea typeface="Segoe UI" pitchFamily="34" charset="0"/>
            <a:cs typeface="Segoe UI" pitchFamily="34" charset="0"/>
          </a:endParaRPr>
        </a:p>
      </dgm:t>
    </dgm:pt>
    <dgm:pt modelId="{5AE32247-D379-4AC1-974A-A4CE3AFB69B4}" type="parTrans" cxnId="{89FAB574-F62D-4ECA-A86B-FCE34847B3E2}">
      <dgm:prSet/>
      <dgm:spPr/>
      <dgm:t>
        <a:bodyPr/>
        <a:lstStyle/>
        <a:p>
          <a:endParaRPr lang="en-US"/>
        </a:p>
      </dgm:t>
    </dgm:pt>
    <dgm:pt modelId="{9CB43A9E-86A2-4EC8-8940-FAC690F6EA75}" type="sibTrans" cxnId="{89FAB574-F62D-4ECA-A86B-FCE34847B3E2}">
      <dgm:prSet/>
      <dgm:spPr/>
      <dgm:t>
        <a:bodyPr/>
        <a:lstStyle/>
        <a:p>
          <a:endParaRPr lang="en-US"/>
        </a:p>
      </dgm:t>
    </dgm:pt>
    <dgm:pt modelId="{9B8CA122-524A-476D-A6B5-DA6FF18F1B82}">
      <dgm:prSet phldrT="[Text]" custT="1"/>
      <dgm:spPr/>
      <dgm:t>
        <a:bodyPr/>
        <a:lstStyle/>
        <a:p>
          <a:pPr algn="l"/>
          <a:r>
            <a:rPr lang="en-US" sz="1100" dirty="0" smtClean="0">
              <a:latin typeface="Segoe UI" pitchFamily="34" charset="0"/>
              <a:ea typeface="Segoe UI" pitchFamily="34" charset="0"/>
              <a:cs typeface="Segoe UI" pitchFamily="34" charset="0"/>
            </a:rPr>
            <a:t>Troubleshooting</a:t>
          </a:r>
          <a:endParaRPr lang="en-US" sz="1100" dirty="0">
            <a:latin typeface="Segoe UI" pitchFamily="34" charset="0"/>
            <a:ea typeface="Segoe UI" pitchFamily="34" charset="0"/>
            <a:cs typeface="Segoe UI" pitchFamily="34" charset="0"/>
          </a:endParaRPr>
        </a:p>
      </dgm:t>
    </dgm:pt>
    <dgm:pt modelId="{64305140-26D4-4691-BC60-F484430E1A32}" type="parTrans" cxnId="{17F58601-6116-4663-9BB8-3CE92260B510}">
      <dgm:prSet/>
      <dgm:spPr/>
      <dgm:t>
        <a:bodyPr/>
        <a:lstStyle/>
        <a:p>
          <a:endParaRPr lang="en-US"/>
        </a:p>
      </dgm:t>
    </dgm:pt>
    <dgm:pt modelId="{66A2CC01-AF61-48E7-94B4-DA137E8400F6}" type="sibTrans" cxnId="{17F58601-6116-4663-9BB8-3CE92260B510}">
      <dgm:prSet/>
      <dgm:spPr/>
      <dgm:t>
        <a:bodyPr/>
        <a:lstStyle/>
        <a:p>
          <a:endParaRPr lang="en-US"/>
        </a:p>
      </dgm:t>
    </dgm:pt>
    <dgm:pt modelId="{35356656-4C01-461B-AC0C-4A0E27953991}">
      <dgm:prSet custT="1"/>
      <dgm:spPr/>
      <dgm:t>
        <a:bodyPr/>
        <a:lstStyle/>
        <a:p>
          <a:pPr algn="l"/>
          <a:r>
            <a:rPr lang="en-US" sz="1100" dirty="0" smtClean="0">
              <a:latin typeface="Segoe UI" pitchFamily="34" charset="0"/>
              <a:ea typeface="Segoe UI" pitchFamily="34" charset="0"/>
              <a:cs typeface="Segoe UI" pitchFamily="34" charset="0"/>
            </a:rPr>
            <a:t>Downtime mitigation</a:t>
          </a:r>
          <a:endParaRPr lang="en-US" sz="1100" dirty="0">
            <a:latin typeface="Segoe UI" pitchFamily="34" charset="0"/>
            <a:ea typeface="Segoe UI" pitchFamily="34" charset="0"/>
            <a:cs typeface="Segoe UI" pitchFamily="34" charset="0"/>
          </a:endParaRPr>
        </a:p>
      </dgm:t>
    </dgm:pt>
    <dgm:pt modelId="{B969D680-CED2-43F7-A53F-A994692C3228}" type="parTrans" cxnId="{43008CBA-C7F2-41FD-897C-3CB17BE27F13}">
      <dgm:prSet/>
      <dgm:spPr/>
      <dgm:t>
        <a:bodyPr/>
        <a:lstStyle/>
        <a:p>
          <a:endParaRPr lang="en-US"/>
        </a:p>
      </dgm:t>
    </dgm:pt>
    <dgm:pt modelId="{77D755F5-691D-4A0F-AA93-0840BDEC59F3}" type="sibTrans" cxnId="{43008CBA-C7F2-41FD-897C-3CB17BE27F13}">
      <dgm:prSet/>
      <dgm:spPr/>
      <dgm:t>
        <a:bodyPr/>
        <a:lstStyle/>
        <a:p>
          <a:endParaRPr lang="en-US"/>
        </a:p>
      </dgm:t>
    </dgm:pt>
    <dgm:pt modelId="{140CB58C-61E5-4DA7-B1B4-1A31972950C0}">
      <dgm:prSet custT="1"/>
      <dgm:spPr/>
      <dgm:t>
        <a:bodyPr/>
        <a:lstStyle/>
        <a:p>
          <a:pPr algn="l"/>
          <a:r>
            <a:rPr lang="en-US" sz="1100" dirty="0" smtClean="0">
              <a:latin typeface="Segoe UI" pitchFamily="34" charset="0"/>
              <a:ea typeface="Segoe UI" pitchFamily="34" charset="0"/>
              <a:cs typeface="Segoe UI" pitchFamily="34" charset="0"/>
            </a:rPr>
            <a:t>Manage customizations</a:t>
          </a:r>
          <a:endParaRPr lang="en-US" sz="1100" dirty="0">
            <a:latin typeface="Segoe UI" pitchFamily="34" charset="0"/>
            <a:ea typeface="Segoe UI" pitchFamily="34" charset="0"/>
            <a:cs typeface="Segoe UI" pitchFamily="34" charset="0"/>
          </a:endParaRPr>
        </a:p>
      </dgm:t>
    </dgm:pt>
    <dgm:pt modelId="{F341C61D-45FB-4CB4-B302-6B914E0DEC24}" type="parTrans" cxnId="{2A8D8280-86E9-46BA-9F55-E48B8244E990}">
      <dgm:prSet/>
      <dgm:spPr/>
      <dgm:t>
        <a:bodyPr/>
        <a:lstStyle/>
        <a:p>
          <a:endParaRPr lang="en-US"/>
        </a:p>
      </dgm:t>
    </dgm:pt>
    <dgm:pt modelId="{AF5D3166-AF28-4BC4-B338-7235CFED7AD2}" type="sibTrans" cxnId="{2A8D8280-86E9-46BA-9F55-E48B8244E990}">
      <dgm:prSet/>
      <dgm:spPr/>
      <dgm:t>
        <a:bodyPr/>
        <a:lstStyle/>
        <a:p>
          <a:endParaRPr lang="en-US"/>
        </a:p>
      </dgm:t>
    </dgm:pt>
    <dgm:pt modelId="{354A5B9F-1303-4185-9EF4-3B3B543BE958}">
      <dgm:prSet custT="1"/>
      <dgm:spPr/>
      <dgm:t>
        <a:bodyPr/>
        <a:lstStyle/>
        <a:p>
          <a:pPr algn="l"/>
          <a:r>
            <a:rPr lang="en-US" sz="1100" dirty="0" smtClean="0">
              <a:latin typeface="Segoe UI" pitchFamily="34" charset="0"/>
              <a:ea typeface="Segoe UI" pitchFamily="34" charset="0"/>
              <a:cs typeface="Segoe UI" pitchFamily="34" charset="0"/>
            </a:rPr>
            <a:t>Plan upgrade strategy</a:t>
          </a:r>
          <a:endParaRPr lang="en-US" sz="1100" dirty="0">
            <a:latin typeface="Segoe UI" pitchFamily="34" charset="0"/>
            <a:ea typeface="Segoe UI" pitchFamily="34" charset="0"/>
            <a:cs typeface="Segoe UI" pitchFamily="34" charset="0"/>
          </a:endParaRPr>
        </a:p>
      </dgm:t>
    </dgm:pt>
    <dgm:pt modelId="{A0131104-61E5-4292-BAE5-08210F586AD2}" type="parTrans" cxnId="{54DD3718-79EE-4C24-9CA6-C38166B82142}">
      <dgm:prSet/>
      <dgm:spPr/>
      <dgm:t>
        <a:bodyPr/>
        <a:lstStyle/>
        <a:p>
          <a:endParaRPr lang="en-US"/>
        </a:p>
      </dgm:t>
    </dgm:pt>
    <dgm:pt modelId="{1647393B-9114-4C17-A446-EB61D850CA2A}" type="sibTrans" cxnId="{54DD3718-79EE-4C24-9CA6-C38166B82142}">
      <dgm:prSet/>
      <dgm:spPr/>
      <dgm:t>
        <a:bodyPr/>
        <a:lstStyle/>
        <a:p>
          <a:endParaRPr lang="en-US"/>
        </a:p>
      </dgm:t>
    </dgm:pt>
    <dgm:pt modelId="{012A630A-368D-4B04-A719-111D7915665E}">
      <dgm:prSet custT="1"/>
      <dgm:spPr/>
      <dgm:t>
        <a:bodyPr/>
        <a:lstStyle/>
        <a:p>
          <a:pPr algn="l"/>
          <a:r>
            <a:rPr lang="en-US" sz="1100" dirty="0" smtClean="0">
              <a:latin typeface="Segoe UI" pitchFamily="34" charset="0"/>
              <a:ea typeface="Segoe UI" pitchFamily="34" charset="0"/>
              <a:cs typeface="Segoe UI" pitchFamily="34" charset="0"/>
            </a:rPr>
            <a:t>Make items upgradable</a:t>
          </a:r>
          <a:endParaRPr lang="en-US" sz="1100" dirty="0">
            <a:latin typeface="Segoe UI" pitchFamily="34" charset="0"/>
            <a:ea typeface="Segoe UI" pitchFamily="34" charset="0"/>
            <a:cs typeface="Segoe UI" pitchFamily="34" charset="0"/>
          </a:endParaRPr>
        </a:p>
      </dgm:t>
    </dgm:pt>
    <dgm:pt modelId="{1471005E-ED2D-4093-B7FA-47CDA6F13513}" type="parTrans" cxnId="{F35FFA6B-D946-4D22-99FD-5C35DDAE6FEC}">
      <dgm:prSet/>
      <dgm:spPr/>
      <dgm:t>
        <a:bodyPr/>
        <a:lstStyle/>
        <a:p>
          <a:endParaRPr lang="en-US"/>
        </a:p>
      </dgm:t>
    </dgm:pt>
    <dgm:pt modelId="{D866E3E4-C035-4A83-85AA-7E1342D33281}" type="sibTrans" cxnId="{F35FFA6B-D946-4D22-99FD-5C35DDAE6FEC}">
      <dgm:prSet/>
      <dgm:spPr/>
      <dgm:t>
        <a:bodyPr/>
        <a:lstStyle/>
        <a:p>
          <a:endParaRPr lang="en-US"/>
        </a:p>
      </dgm:t>
    </dgm:pt>
    <dgm:pt modelId="{87C241DA-F1E0-4663-A126-538F09040DD6}">
      <dgm:prSet custT="1"/>
      <dgm:spPr/>
      <dgm:t>
        <a:bodyPr/>
        <a:lstStyle/>
        <a:p>
          <a:pPr algn="l"/>
          <a:r>
            <a:rPr lang="en-US" sz="1100" dirty="0" smtClean="0">
              <a:latin typeface="Segoe UI" pitchFamily="34" charset="0"/>
              <a:ea typeface="Segoe UI" pitchFamily="34" charset="0"/>
              <a:cs typeface="Segoe UI" pitchFamily="34" charset="0"/>
            </a:rPr>
            <a:t>Use real data</a:t>
          </a:r>
          <a:endParaRPr lang="en-US" sz="1100" dirty="0">
            <a:latin typeface="Segoe UI" pitchFamily="34" charset="0"/>
            <a:ea typeface="Segoe UI" pitchFamily="34" charset="0"/>
            <a:cs typeface="Segoe UI" pitchFamily="34" charset="0"/>
          </a:endParaRPr>
        </a:p>
      </dgm:t>
    </dgm:pt>
    <dgm:pt modelId="{68C3DE1C-8569-4C47-8313-4CC1A513E849}" type="parTrans" cxnId="{FAEF8F7A-9675-4BF1-9F84-8F98F39D19E2}">
      <dgm:prSet/>
      <dgm:spPr/>
      <dgm:t>
        <a:bodyPr/>
        <a:lstStyle/>
        <a:p>
          <a:endParaRPr lang="en-US"/>
        </a:p>
      </dgm:t>
    </dgm:pt>
    <dgm:pt modelId="{E3FC68E5-D61F-4935-87CF-4DBFC4628466}" type="sibTrans" cxnId="{FAEF8F7A-9675-4BF1-9F84-8F98F39D19E2}">
      <dgm:prSet/>
      <dgm:spPr/>
      <dgm:t>
        <a:bodyPr/>
        <a:lstStyle/>
        <a:p>
          <a:endParaRPr lang="en-US"/>
        </a:p>
      </dgm:t>
    </dgm:pt>
    <dgm:pt modelId="{B62A60B6-FF02-4DEE-B9A8-62E61B91D3C4}">
      <dgm:prSet custT="1"/>
      <dgm:spPr/>
      <dgm:t>
        <a:bodyPr/>
        <a:lstStyle/>
        <a:p>
          <a:pPr algn="l"/>
          <a:r>
            <a:rPr lang="en-US" sz="1100" dirty="0" smtClean="0">
              <a:latin typeface="Segoe UI" pitchFamily="34" charset="0"/>
              <a:ea typeface="Segoe UI" pitchFamily="34" charset="0"/>
              <a:cs typeface="Segoe UI" pitchFamily="34" charset="0"/>
            </a:rPr>
            <a:t>Evaluate techniques</a:t>
          </a:r>
          <a:endParaRPr lang="en-US" sz="1100" dirty="0">
            <a:latin typeface="Segoe UI" pitchFamily="34" charset="0"/>
            <a:ea typeface="Segoe UI" pitchFamily="34" charset="0"/>
            <a:cs typeface="Segoe UI" pitchFamily="34" charset="0"/>
          </a:endParaRPr>
        </a:p>
      </dgm:t>
    </dgm:pt>
    <dgm:pt modelId="{93E21F11-42F8-402A-9695-4C400720FFBB}" type="parTrans" cxnId="{7EBB10D3-331C-4835-BE54-4913090249EF}">
      <dgm:prSet/>
      <dgm:spPr/>
      <dgm:t>
        <a:bodyPr/>
        <a:lstStyle/>
        <a:p>
          <a:endParaRPr lang="en-US"/>
        </a:p>
      </dgm:t>
    </dgm:pt>
    <dgm:pt modelId="{A3A58967-B7FA-41CE-AF5F-C2BF9173A76B}" type="sibTrans" cxnId="{7EBB10D3-331C-4835-BE54-4913090249EF}">
      <dgm:prSet/>
      <dgm:spPr/>
      <dgm:t>
        <a:bodyPr/>
        <a:lstStyle/>
        <a:p>
          <a:endParaRPr lang="en-US"/>
        </a:p>
      </dgm:t>
    </dgm:pt>
    <dgm:pt modelId="{84A29749-A60B-4B35-B5DE-1EEE74AF4C0C}">
      <dgm:prSet custT="1"/>
      <dgm:spPr/>
      <dgm:t>
        <a:bodyPr/>
        <a:lstStyle/>
        <a:p>
          <a:pPr algn="l"/>
          <a:r>
            <a:rPr lang="en-US" sz="1100" dirty="0" smtClean="0">
              <a:latin typeface="Segoe UI" pitchFamily="34" charset="0"/>
              <a:ea typeface="Segoe UI" pitchFamily="34" charset="0"/>
              <a:cs typeface="Segoe UI" pitchFamily="34" charset="0"/>
            </a:rPr>
            <a:t>Find issues early</a:t>
          </a:r>
          <a:endParaRPr lang="en-US" sz="1100" dirty="0">
            <a:latin typeface="Segoe UI" pitchFamily="34" charset="0"/>
            <a:ea typeface="Segoe UI" pitchFamily="34" charset="0"/>
            <a:cs typeface="Segoe UI" pitchFamily="34" charset="0"/>
          </a:endParaRPr>
        </a:p>
      </dgm:t>
    </dgm:pt>
    <dgm:pt modelId="{5DFCC9E0-35D0-4193-BCAF-95D7AA6F7822}" type="parTrans" cxnId="{4ADEE2B4-18C9-4C6C-AA25-CDC80F44EAA2}">
      <dgm:prSet/>
      <dgm:spPr/>
      <dgm:t>
        <a:bodyPr/>
        <a:lstStyle/>
        <a:p>
          <a:endParaRPr lang="en-US"/>
        </a:p>
      </dgm:t>
    </dgm:pt>
    <dgm:pt modelId="{38F48026-42C4-49DB-B335-B3CCAC7896C7}" type="sibTrans" cxnId="{4ADEE2B4-18C9-4C6C-AA25-CDC80F44EAA2}">
      <dgm:prSet/>
      <dgm:spPr/>
      <dgm:t>
        <a:bodyPr/>
        <a:lstStyle/>
        <a:p>
          <a:endParaRPr lang="en-US"/>
        </a:p>
      </dgm:t>
    </dgm:pt>
    <dgm:pt modelId="{91B2DFA6-901A-4D0F-A445-9423969A18D2}">
      <dgm:prSet custT="1"/>
      <dgm:spPr/>
      <dgm:t>
        <a:bodyPr/>
        <a:lstStyle/>
        <a:p>
          <a:pPr algn="l"/>
          <a:r>
            <a:rPr lang="en-US" sz="1100" smtClean="0">
              <a:latin typeface="Segoe UI" pitchFamily="34" charset="0"/>
              <a:ea typeface="Segoe UI" pitchFamily="34" charset="0"/>
              <a:cs typeface="Segoe UI" pitchFamily="34" charset="0"/>
            </a:rPr>
            <a:t>Deploy customizations</a:t>
          </a:r>
          <a:endParaRPr lang="en-US" sz="1100" dirty="0" smtClean="0">
            <a:latin typeface="Segoe UI" pitchFamily="34" charset="0"/>
            <a:ea typeface="Segoe UI" pitchFamily="34" charset="0"/>
            <a:cs typeface="Segoe UI" pitchFamily="34" charset="0"/>
          </a:endParaRPr>
        </a:p>
      </dgm:t>
    </dgm:pt>
    <dgm:pt modelId="{C4DB095B-E572-4455-90B5-BD2C240120CC}" type="parTrans" cxnId="{4E9036CA-9F13-44EA-8A69-F3051D435902}">
      <dgm:prSet/>
      <dgm:spPr/>
      <dgm:t>
        <a:bodyPr/>
        <a:lstStyle/>
        <a:p>
          <a:endParaRPr lang="en-US"/>
        </a:p>
      </dgm:t>
    </dgm:pt>
    <dgm:pt modelId="{8A70805C-B14A-4388-800A-4920435A859D}" type="sibTrans" cxnId="{4E9036CA-9F13-44EA-8A69-F3051D435902}">
      <dgm:prSet/>
      <dgm:spPr/>
      <dgm:t>
        <a:bodyPr/>
        <a:lstStyle/>
        <a:p>
          <a:endParaRPr lang="en-US"/>
        </a:p>
      </dgm:t>
    </dgm:pt>
    <dgm:pt modelId="{DCB1AFA3-3C73-42E9-8016-E20026CE7652}">
      <dgm:prSet custT="1"/>
      <dgm:spPr/>
      <dgm:t>
        <a:bodyPr/>
        <a:lstStyle/>
        <a:p>
          <a:pPr algn="l"/>
          <a:r>
            <a:rPr lang="en-US" sz="1100" smtClean="0">
              <a:latin typeface="Segoe UI" pitchFamily="34" charset="0"/>
              <a:ea typeface="Segoe UI" pitchFamily="34" charset="0"/>
              <a:cs typeface="Segoe UI" pitchFamily="34" charset="0"/>
            </a:rPr>
            <a:t>Minimize downtime</a:t>
          </a:r>
          <a:endParaRPr lang="en-US" sz="1100" dirty="0" smtClean="0">
            <a:latin typeface="Segoe UI" pitchFamily="34" charset="0"/>
            <a:ea typeface="Segoe UI" pitchFamily="34" charset="0"/>
            <a:cs typeface="Segoe UI" pitchFamily="34" charset="0"/>
          </a:endParaRPr>
        </a:p>
      </dgm:t>
    </dgm:pt>
    <dgm:pt modelId="{DF9754D7-549A-4ECC-9EEC-9685033FA0AA}" type="parTrans" cxnId="{D2128BFB-319A-4BA0-BB0E-AF00904A25E7}">
      <dgm:prSet/>
      <dgm:spPr/>
      <dgm:t>
        <a:bodyPr/>
        <a:lstStyle/>
        <a:p>
          <a:endParaRPr lang="en-US"/>
        </a:p>
      </dgm:t>
    </dgm:pt>
    <dgm:pt modelId="{63A140D2-889E-4E3D-9660-0FCC36084475}" type="sibTrans" cxnId="{D2128BFB-319A-4BA0-BB0E-AF00904A25E7}">
      <dgm:prSet/>
      <dgm:spPr/>
      <dgm:t>
        <a:bodyPr/>
        <a:lstStyle/>
        <a:p>
          <a:endParaRPr lang="en-US"/>
        </a:p>
      </dgm:t>
    </dgm:pt>
    <dgm:pt modelId="{30ECFD70-C7EC-49C8-811B-9BBDCAE29907}">
      <dgm:prSet custT="1"/>
      <dgm:spPr/>
      <dgm:t>
        <a:bodyPr/>
        <a:lstStyle/>
        <a:p>
          <a:pPr algn="l"/>
          <a:r>
            <a:rPr lang="en-US" sz="1100" smtClean="0">
              <a:latin typeface="Segoe UI" pitchFamily="34" charset="0"/>
              <a:ea typeface="Segoe UI" pitchFamily="34" charset="0"/>
              <a:cs typeface="Segoe UI" pitchFamily="34" charset="0"/>
            </a:rPr>
            <a:t>Monitor progress</a:t>
          </a:r>
          <a:endParaRPr lang="en-US" sz="1100">
            <a:latin typeface="Segoe UI" pitchFamily="34" charset="0"/>
            <a:ea typeface="Segoe UI" pitchFamily="34" charset="0"/>
            <a:cs typeface="Segoe UI" pitchFamily="34" charset="0"/>
          </a:endParaRPr>
        </a:p>
      </dgm:t>
    </dgm:pt>
    <dgm:pt modelId="{1316AB45-9A20-4469-8F56-A4E9747D6343}" type="parTrans" cxnId="{5F8E1A6E-791E-46CA-A8EF-EDD9223CD147}">
      <dgm:prSet/>
      <dgm:spPr/>
      <dgm:t>
        <a:bodyPr/>
        <a:lstStyle/>
        <a:p>
          <a:endParaRPr lang="en-US"/>
        </a:p>
      </dgm:t>
    </dgm:pt>
    <dgm:pt modelId="{FECBEC9A-1AB2-43AA-A148-5D435D7B3F67}" type="sibTrans" cxnId="{5F8E1A6E-791E-46CA-A8EF-EDD9223CD147}">
      <dgm:prSet/>
      <dgm:spPr/>
      <dgm:t>
        <a:bodyPr/>
        <a:lstStyle/>
        <a:p>
          <a:endParaRPr lang="en-US"/>
        </a:p>
      </dgm:t>
    </dgm:pt>
    <dgm:pt modelId="{6137A872-1AE1-40F9-8170-CB8251FA34E0}">
      <dgm:prSet custT="1"/>
      <dgm:spPr/>
      <dgm:t>
        <a:bodyPr/>
        <a:lstStyle/>
        <a:p>
          <a:pPr algn="l"/>
          <a:r>
            <a:rPr lang="en-US" sz="1100" dirty="0" smtClean="0">
              <a:latin typeface="Segoe UI" pitchFamily="34" charset="0"/>
              <a:ea typeface="Segoe UI" pitchFamily="34" charset="0"/>
              <a:cs typeface="Segoe UI" pitchFamily="34" charset="0"/>
            </a:rPr>
            <a:t>UI/UX issues</a:t>
          </a:r>
        </a:p>
      </dgm:t>
    </dgm:pt>
    <dgm:pt modelId="{5740E211-C9D7-4D49-BC5A-EF0079B78F33}" type="parTrans" cxnId="{E4ACA928-E1E9-45FB-A652-D63B22ED5D9E}">
      <dgm:prSet/>
      <dgm:spPr/>
      <dgm:t>
        <a:bodyPr/>
        <a:lstStyle/>
        <a:p>
          <a:endParaRPr lang="en-US"/>
        </a:p>
      </dgm:t>
    </dgm:pt>
    <dgm:pt modelId="{92B76F09-057B-4F33-961C-AA1D9DCD1190}" type="sibTrans" cxnId="{E4ACA928-E1E9-45FB-A652-D63B22ED5D9E}">
      <dgm:prSet/>
      <dgm:spPr/>
      <dgm:t>
        <a:bodyPr/>
        <a:lstStyle/>
        <a:p>
          <a:endParaRPr lang="en-US"/>
        </a:p>
      </dgm:t>
    </dgm:pt>
    <dgm:pt modelId="{E73DD5E1-CA5A-4DC2-84EB-471305573E7F}">
      <dgm:prSet custT="1"/>
      <dgm:spPr/>
      <dgm:t>
        <a:bodyPr/>
        <a:lstStyle/>
        <a:p>
          <a:pPr algn="l"/>
          <a:r>
            <a:rPr lang="en-US" sz="1100" dirty="0" smtClean="0">
              <a:latin typeface="Segoe UI" pitchFamily="34" charset="0"/>
              <a:ea typeface="Segoe UI" pitchFamily="34" charset="0"/>
              <a:cs typeface="Segoe UI" pitchFamily="34" charset="0"/>
            </a:rPr>
            <a:t>Data issues</a:t>
          </a:r>
          <a:endParaRPr lang="en-US" sz="1100" dirty="0">
            <a:latin typeface="Segoe UI" pitchFamily="34" charset="0"/>
            <a:ea typeface="Segoe UI" pitchFamily="34" charset="0"/>
            <a:cs typeface="Segoe UI" pitchFamily="34" charset="0"/>
          </a:endParaRPr>
        </a:p>
      </dgm:t>
    </dgm:pt>
    <dgm:pt modelId="{88760186-7F62-422A-9F03-38563CF58006}" type="parTrans" cxnId="{E42F033E-6870-4FD4-948B-8B31166D5BCE}">
      <dgm:prSet/>
      <dgm:spPr/>
      <dgm:t>
        <a:bodyPr/>
        <a:lstStyle/>
        <a:p>
          <a:endParaRPr lang="en-US"/>
        </a:p>
      </dgm:t>
    </dgm:pt>
    <dgm:pt modelId="{E8F18A07-FBB4-47E8-AADA-B0B8EE15F681}" type="sibTrans" cxnId="{E42F033E-6870-4FD4-948B-8B31166D5BCE}">
      <dgm:prSet/>
      <dgm:spPr/>
      <dgm:t>
        <a:bodyPr/>
        <a:lstStyle/>
        <a:p>
          <a:endParaRPr lang="en-US"/>
        </a:p>
      </dgm:t>
    </dgm:pt>
    <dgm:pt modelId="{E0D2A0E3-2959-4D0C-B03E-0A0903A72944}">
      <dgm:prSet custT="1"/>
      <dgm:spPr/>
      <dgm:t>
        <a:bodyPr/>
        <a:lstStyle/>
        <a:p>
          <a:pPr algn="l"/>
          <a:endParaRPr lang="en-US" sz="1100" dirty="0">
            <a:latin typeface="Segoe UI" pitchFamily="34" charset="0"/>
            <a:ea typeface="Segoe UI" pitchFamily="34" charset="0"/>
            <a:cs typeface="Segoe UI" pitchFamily="34" charset="0"/>
          </a:endParaRPr>
        </a:p>
      </dgm:t>
    </dgm:pt>
    <dgm:pt modelId="{147DEECA-3B47-4059-B058-7DE30360315B}" type="parTrans" cxnId="{F1C7B95F-E53E-4247-B01D-5B8F055F26DE}">
      <dgm:prSet/>
      <dgm:spPr/>
      <dgm:t>
        <a:bodyPr/>
        <a:lstStyle/>
        <a:p>
          <a:endParaRPr lang="en-US"/>
        </a:p>
      </dgm:t>
    </dgm:pt>
    <dgm:pt modelId="{1D32C352-F430-4317-96C5-ABCA6DE90A43}" type="sibTrans" cxnId="{F1C7B95F-E53E-4247-B01D-5B8F055F26DE}">
      <dgm:prSet/>
      <dgm:spPr/>
      <dgm:t>
        <a:bodyPr/>
        <a:lstStyle/>
        <a:p>
          <a:endParaRPr lang="en-US"/>
        </a:p>
      </dgm:t>
    </dgm:pt>
    <dgm:pt modelId="{05B44D25-82FF-4C1C-8A26-DA855EFE6058}">
      <dgm:prSet phldrT="[Text]" custT="1"/>
      <dgm:spPr/>
      <dgm:t>
        <a:bodyPr/>
        <a:lstStyle/>
        <a:p>
          <a:pPr algn="l"/>
          <a:r>
            <a:rPr lang="en-US" sz="1100" dirty="0" smtClean="0">
              <a:latin typeface="Segoe UI" pitchFamily="34" charset="0"/>
              <a:ea typeface="Segoe UI" pitchFamily="34" charset="0"/>
              <a:cs typeface="Segoe UI" pitchFamily="34" charset="0"/>
            </a:rPr>
            <a:t>New capabilities</a:t>
          </a:r>
          <a:endParaRPr lang="en-US" sz="1100" dirty="0">
            <a:latin typeface="Segoe UI" pitchFamily="34" charset="0"/>
            <a:ea typeface="Segoe UI" pitchFamily="34" charset="0"/>
            <a:cs typeface="Segoe UI" pitchFamily="34" charset="0"/>
          </a:endParaRPr>
        </a:p>
      </dgm:t>
    </dgm:pt>
    <dgm:pt modelId="{AB4B0BCF-167F-4940-8740-0C703AD4CC4A}" type="parTrans" cxnId="{4B38EFD8-5D13-4517-8B61-3BB0601937C5}">
      <dgm:prSet/>
      <dgm:spPr/>
      <dgm:t>
        <a:bodyPr/>
        <a:lstStyle/>
        <a:p>
          <a:endParaRPr lang="en-US"/>
        </a:p>
      </dgm:t>
    </dgm:pt>
    <dgm:pt modelId="{7EC6E25F-CC28-42DD-9A31-F26842B8D347}" type="sibTrans" cxnId="{4B38EFD8-5D13-4517-8B61-3BB0601937C5}">
      <dgm:prSet/>
      <dgm:spPr/>
      <dgm:t>
        <a:bodyPr/>
        <a:lstStyle/>
        <a:p>
          <a:endParaRPr lang="en-US"/>
        </a:p>
      </dgm:t>
    </dgm:pt>
    <dgm:pt modelId="{2A9F71F5-4613-4B3E-A341-3AC2443D7F28}">
      <dgm:prSet phldrT="[Text]" custT="1"/>
      <dgm:spPr/>
      <dgm:t>
        <a:bodyPr/>
        <a:lstStyle/>
        <a:p>
          <a:pPr algn="l"/>
          <a:r>
            <a:rPr lang="en-US" sz="1100" dirty="0" smtClean="0">
              <a:latin typeface="Segoe UI" pitchFamily="34" charset="0"/>
              <a:ea typeface="Segoe UI" pitchFamily="34" charset="0"/>
              <a:cs typeface="Segoe UI" pitchFamily="34" charset="0"/>
            </a:rPr>
            <a:t>Upgrade event failures</a:t>
          </a:r>
          <a:endParaRPr lang="en-US" sz="1100" dirty="0">
            <a:latin typeface="Segoe UI" pitchFamily="34" charset="0"/>
            <a:ea typeface="Segoe UI" pitchFamily="34" charset="0"/>
            <a:cs typeface="Segoe UI" pitchFamily="34" charset="0"/>
          </a:endParaRPr>
        </a:p>
      </dgm:t>
    </dgm:pt>
    <dgm:pt modelId="{60E3E79E-A32A-41FF-A136-4952A13A2668}" type="parTrans" cxnId="{3F5E2720-D697-4C10-B7BA-6775D363EB37}">
      <dgm:prSet/>
      <dgm:spPr/>
      <dgm:t>
        <a:bodyPr/>
        <a:lstStyle/>
        <a:p>
          <a:endParaRPr lang="en-US"/>
        </a:p>
      </dgm:t>
    </dgm:pt>
    <dgm:pt modelId="{251EFE39-FD9E-48EC-88C4-E98C1321052E}" type="sibTrans" cxnId="{3F5E2720-D697-4C10-B7BA-6775D363EB37}">
      <dgm:prSet/>
      <dgm:spPr/>
      <dgm:t>
        <a:bodyPr/>
        <a:lstStyle/>
        <a:p>
          <a:endParaRPr lang="en-US"/>
        </a:p>
      </dgm:t>
    </dgm:pt>
    <dgm:pt modelId="{22AC2899-1B12-4933-B20C-06DDBCD1AC09}" type="pres">
      <dgm:prSet presAssocID="{6DF811DE-ABCB-48CD-A653-81851AE35FDF}" presName="Name0" presStyleCnt="0">
        <dgm:presLayoutVars>
          <dgm:dir/>
          <dgm:resizeHandles val="exact"/>
        </dgm:presLayoutVars>
      </dgm:prSet>
      <dgm:spPr/>
      <dgm:t>
        <a:bodyPr/>
        <a:lstStyle/>
        <a:p>
          <a:endParaRPr lang="en-US"/>
        </a:p>
      </dgm:t>
    </dgm:pt>
    <dgm:pt modelId="{D7EEFEDD-D8A9-4BF3-80C3-924A09A3C98F}" type="pres">
      <dgm:prSet presAssocID="{6DF811DE-ABCB-48CD-A653-81851AE35FDF}" presName="cycle" presStyleCnt="0"/>
      <dgm:spPr/>
      <dgm:t>
        <a:bodyPr/>
        <a:lstStyle/>
        <a:p>
          <a:endParaRPr lang="en-US"/>
        </a:p>
      </dgm:t>
    </dgm:pt>
    <dgm:pt modelId="{82118D6C-D5A3-42C5-BD63-C4AA7D22F6C1}" type="pres">
      <dgm:prSet presAssocID="{EBF827A3-CBD0-44E9-9E2E-5EEE4D373061}" presName="nodeFirstNode" presStyleLbl="node1" presStyleIdx="0" presStyleCnt="5" custScaleX="79484" custScaleY="136092" custRadScaleRad="91264">
        <dgm:presLayoutVars>
          <dgm:bulletEnabled val="1"/>
        </dgm:presLayoutVars>
      </dgm:prSet>
      <dgm:spPr/>
      <dgm:t>
        <a:bodyPr/>
        <a:lstStyle/>
        <a:p>
          <a:endParaRPr lang="en-US"/>
        </a:p>
      </dgm:t>
    </dgm:pt>
    <dgm:pt modelId="{67E1D2CC-3807-4B42-91D9-A0006AFA39FD}" type="pres">
      <dgm:prSet presAssocID="{14D28094-200E-4FE9-84B7-D85A13A621A0}" presName="sibTransFirstNode" presStyleLbl="bgShp" presStyleIdx="0" presStyleCnt="1"/>
      <dgm:spPr/>
      <dgm:t>
        <a:bodyPr/>
        <a:lstStyle/>
        <a:p>
          <a:endParaRPr lang="en-US"/>
        </a:p>
      </dgm:t>
    </dgm:pt>
    <dgm:pt modelId="{39DF3331-3400-4A11-A7FB-1F75D7EA478B}" type="pres">
      <dgm:prSet presAssocID="{F4DB72C4-BC73-48BE-84CB-C9931A84EC78}" presName="nodeFollowingNodes" presStyleLbl="node1" presStyleIdx="1" presStyleCnt="5" custScaleX="79484" custScaleY="136092" custRadScaleRad="99783" custRadScaleInc="647">
        <dgm:presLayoutVars>
          <dgm:bulletEnabled val="1"/>
        </dgm:presLayoutVars>
      </dgm:prSet>
      <dgm:spPr/>
      <dgm:t>
        <a:bodyPr/>
        <a:lstStyle/>
        <a:p>
          <a:endParaRPr lang="en-US"/>
        </a:p>
      </dgm:t>
    </dgm:pt>
    <dgm:pt modelId="{7DA141EA-6CEC-49EF-82C6-3F350FCFC509}" type="pres">
      <dgm:prSet presAssocID="{D0B635C9-B926-486F-A584-FE3B6221CDC1}" presName="nodeFollowingNodes" presStyleLbl="node1" presStyleIdx="2" presStyleCnt="5" custScaleX="79484" custScaleY="136092" custRadScaleRad="96900" custRadScaleInc="-2239">
        <dgm:presLayoutVars>
          <dgm:bulletEnabled val="1"/>
        </dgm:presLayoutVars>
      </dgm:prSet>
      <dgm:spPr/>
      <dgm:t>
        <a:bodyPr/>
        <a:lstStyle/>
        <a:p>
          <a:endParaRPr lang="en-US"/>
        </a:p>
      </dgm:t>
    </dgm:pt>
    <dgm:pt modelId="{5A6A8BD4-5652-4A8C-BB34-A50948428917}" type="pres">
      <dgm:prSet presAssocID="{7FCD5600-6608-41FF-8D8B-1A28707BF080}" presName="nodeFollowingNodes" presStyleLbl="node1" presStyleIdx="3" presStyleCnt="5" custScaleX="79484" custScaleY="136092" custRadScaleRad="96900" custRadScaleInc="2239">
        <dgm:presLayoutVars>
          <dgm:bulletEnabled val="1"/>
        </dgm:presLayoutVars>
      </dgm:prSet>
      <dgm:spPr/>
      <dgm:t>
        <a:bodyPr/>
        <a:lstStyle/>
        <a:p>
          <a:endParaRPr lang="en-US"/>
        </a:p>
      </dgm:t>
    </dgm:pt>
    <dgm:pt modelId="{BF5660EE-C968-4825-A315-3932E919014E}" type="pres">
      <dgm:prSet presAssocID="{A8420C17-E738-4939-85BC-3E3014C62B0D}" presName="nodeFollowingNodes" presStyleLbl="node1" presStyleIdx="4" presStyleCnt="5" custScaleX="79484" custScaleY="136092" custRadScaleRad="99910" custRadScaleInc="-268">
        <dgm:presLayoutVars>
          <dgm:bulletEnabled val="1"/>
        </dgm:presLayoutVars>
      </dgm:prSet>
      <dgm:spPr/>
      <dgm:t>
        <a:bodyPr/>
        <a:lstStyle/>
        <a:p>
          <a:endParaRPr lang="en-US"/>
        </a:p>
      </dgm:t>
    </dgm:pt>
  </dgm:ptLst>
  <dgm:cxnLst>
    <dgm:cxn modelId="{D2128BFB-319A-4BA0-BB0E-AF00904A25E7}" srcId="{7FCD5600-6608-41FF-8D8B-1A28707BF080}" destId="{DCB1AFA3-3C73-42E9-8016-E20026CE7652}" srcOrd="2" destOrd="0" parTransId="{DF9754D7-549A-4ECC-9EEC-9685033FA0AA}" sibTransId="{63A140D2-889E-4E3D-9660-0FCC36084475}"/>
    <dgm:cxn modelId="{FFEC02B7-9FCB-475B-98AC-B61C48BC5069}" type="presOf" srcId="{354A5B9F-1303-4185-9EF4-3B3B543BE958}" destId="{39DF3331-3400-4A11-A7FB-1F75D7EA478B}" srcOrd="0" destOrd="3" presId="urn:microsoft.com/office/officeart/2005/8/layout/cycle3"/>
    <dgm:cxn modelId="{7DFA69C9-3B11-4E3E-859E-E774BB299529}" srcId="{6DF811DE-ABCB-48CD-A653-81851AE35FDF}" destId="{F4DB72C4-BC73-48BE-84CB-C9931A84EC78}" srcOrd="1" destOrd="0" parTransId="{9A788423-EE27-468D-A560-7540B0F79E14}" sibTransId="{7EEC4A2B-1C0C-4042-BA3C-06C47F06D2F1}"/>
    <dgm:cxn modelId="{68024D1E-BD3B-45BB-BE41-588014E710B1}" type="presOf" srcId="{F4DB72C4-BC73-48BE-84CB-C9931A84EC78}" destId="{39DF3331-3400-4A11-A7FB-1F75D7EA478B}" srcOrd="0" destOrd="0" presId="urn:microsoft.com/office/officeart/2005/8/layout/cycle3"/>
    <dgm:cxn modelId="{43008CBA-C7F2-41FD-897C-3CB17BE27F13}" srcId="{EBF827A3-CBD0-44E9-9E2E-5EEE4D373061}" destId="{35356656-4C01-461B-AC0C-4A0E27953991}" srcOrd="2" destOrd="0" parTransId="{B969D680-CED2-43F7-A53F-A994692C3228}" sibTransId="{77D755F5-691D-4A0F-AA93-0840BDEC59F3}"/>
    <dgm:cxn modelId="{4387D8CE-C395-4FDD-B71D-6F4F48386CFD}" type="presOf" srcId="{EBF827A3-CBD0-44E9-9E2E-5EEE4D373061}" destId="{82118D6C-D5A3-42C5-BD63-C4AA7D22F6C1}" srcOrd="0" destOrd="0" presId="urn:microsoft.com/office/officeart/2005/8/layout/cycle3"/>
    <dgm:cxn modelId="{4ADEE2B4-18C9-4C6C-AA25-CDC80F44EAA2}" srcId="{D0B635C9-B926-486F-A584-FE3B6221CDC1}" destId="{84A29749-A60B-4B35-B5DE-1EEE74AF4C0C}" srcOrd="3" destOrd="0" parTransId="{5DFCC9E0-35D0-4193-BCAF-95D7AA6F7822}" sibTransId="{38F48026-42C4-49DB-B335-B3CCAC7896C7}"/>
    <dgm:cxn modelId="{5C766733-C4EA-4AFA-8C4B-37924AC46AF8}" type="presOf" srcId="{7FCD5600-6608-41FF-8D8B-1A28707BF080}" destId="{5A6A8BD4-5652-4A8C-BB34-A50948428917}" srcOrd="0" destOrd="0" presId="urn:microsoft.com/office/officeart/2005/8/layout/cycle3"/>
    <dgm:cxn modelId="{3C3B4926-9A76-48C8-9D4C-00ECC6BEA4DF}" type="presOf" srcId="{14D28094-200E-4FE9-84B7-D85A13A621A0}" destId="{67E1D2CC-3807-4B42-91D9-A0006AFA39FD}" srcOrd="0" destOrd="0" presId="urn:microsoft.com/office/officeart/2005/8/layout/cycle3"/>
    <dgm:cxn modelId="{37C8645D-082E-469B-AAD5-4C1BC1802681}" type="presOf" srcId="{9C2F98D0-9965-42A4-9578-D673B3C65B29}" destId="{39DF3331-3400-4A11-A7FB-1F75D7EA478B}" srcOrd="0" destOrd="1" presId="urn:microsoft.com/office/officeart/2005/8/layout/cycle3"/>
    <dgm:cxn modelId="{17F58601-6116-4663-9BB8-3CE92260B510}" srcId="{A8420C17-E738-4939-85BC-3E3014C62B0D}" destId="{9B8CA122-524A-476D-A6B5-DA6FF18F1B82}" srcOrd="0" destOrd="0" parTransId="{64305140-26D4-4691-BC60-F484430E1A32}" sibTransId="{66A2CC01-AF61-48E7-94B4-DA137E8400F6}"/>
    <dgm:cxn modelId="{A7EFB4C6-8CEB-4DCF-89A1-6A5051C08817}" type="presOf" srcId="{84A29749-A60B-4B35-B5DE-1EEE74AF4C0C}" destId="{7DA141EA-6CEC-49EF-82C6-3F350FCFC509}" srcOrd="0" destOrd="4" presId="urn:microsoft.com/office/officeart/2005/8/layout/cycle3"/>
    <dgm:cxn modelId="{54B37822-2041-4272-A220-039892C4C26B}" type="presOf" srcId="{A8420C17-E738-4939-85BC-3E3014C62B0D}" destId="{BF5660EE-C968-4825-A315-3932E919014E}" srcOrd="0" destOrd="0" presId="urn:microsoft.com/office/officeart/2005/8/layout/cycle3"/>
    <dgm:cxn modelId="{4E9036CA-9F13-44EA-8A69-F3051D435902}" srcId="{7FCD5600-6608-41FF-8D8B-1A28707BF080}" destId="{91B2DFA6-901A-4D0F-A445-9423969A18D2}" srcOrd="1" destOrd="0" parTransId="{C4DB095B-E572-4455-90B5-BD2C240120CC}" sibTransId="{8A70805C-B14A-4388-800A-4920435A859D}"/>
    <dgm:cxn modelId="{C48A78C2-D66D-4C96-8327-9E83846437B3}" type="presOf" srcId="{30ECFD70-C7EC-49C8-811B-9BBDCAE29907}" destId="{5A6A8BD4-5652-4A8C-BB34-A50948428917}" srcOrd="0" destOrd="4" presId="urn:microsoft.com/office/officeart/2005/8/layout/cycle3"/>
    <dgm:cxn modelId="{C2F91AB9-E40C-4E3C-8295-9B5F30530263}" type="presOf" srcId="{B62A60B6-FF02-4DEE-B9A8-62E61B91D3C4}" destId="{7DA141EA-6CEC-49EF-82C6-3F350FCFC509}" srcOrd="0" destOrd="3" presId="urn:microsoft.com/office/officeart/2005/8/layout/cycle3"/>
    <dgm:cxn modelId="{D66D6962-3B33-4061-940C-5AD2D7D5FE02}" type="presOf" srcId="{6137A872-1AE1-40F9-8170-CB8251FA34E0}" destId="{BF5660EE-C968-4825-A315-3932E919014E}" srcOrd="0" destOrd="3" presId="urn:microsoft.com/office/officeart/2005/8/layout/cycle3"/>
    <dgm:cxn modelId="{4B38EFD8-5D13-4517-8B61-3BB0601937C5}" srcId="{EBF827A3-CBD0-44E9-9E2E-5EEE4D373061}" destId="{05B44D25-82FF-4C1C-8A26-DA855EFE6058}" srcOrd="1" destOrd="0" parTransId="{AB4B0BCF-167F-4940-8740-0C703AD4CC4A}" sibTransId="{7EC6E25F-CC28-42DD-9A31-F26842B8D347}"/>
    <dgm:cxn modelId="{F35FFA6B-D946-4D22-99FD-5C35DDAE6FEC}" srcId="{F4DB72C4-BC73-48BE-84CB-C9931A84EC78}" destId="{012A630A-368D-4B04-A719-111D7915665E}" srcOrd="3" destOrd="0" parTransId="{1471005E-ED2D-4093-B7FA-47CDA6F13513}" sibTransId="{D866E3E4-C035-4A83-85AA-7E1342D33281}"/>
    <dgm:cxn modelId="{E4ACA928-E1E9-45FB-A652-D63B22ED5D9E}" srcId="{A8420C17-E738-4939-85BC-3E3014C62B0D}" destId="{6137A872-1AE1-40F9-8170-CB8251FA34E0}" srcOrd="2" destOrd="0" parTransId="{5740E211-C9D7-4D49-BC5A-EF0079B78F33}" sibTransId="{92B76F09-057B-4F33-961C-AA1D9DCD1190}"/>
    <dgm:cxn modelId="{4D444B13-CE00-492D-9E79-2208C73DDD5F}" srcId="{6DF811DE-ABCB-48CD-A653-81851AE35FDF}" destId="{7FCD5600-6608-41FF-8D8B-1A28707BF080}" srcOrd="3" destOrd="0" parTransId="{8AB16343-59E9-450D-9805-E4D2A6317626}" sibTransId="{DD8BF0D6-8BDE-4550-B5E8-1A1A701251DC}"/>
    <dgm:cxn modelId="{7EBB10D3-331C-4835-BE54-4913090249EF}" srcId="{D0B635C9-B926-486F-A584-FE3B6221CDC1}" destId="{B62A60B6-FF02-4DEE-B9A8-62E61B91D3C4}" srcOrd="2" destOrd="0" parTransId="{93E21F11-42F8-402A-9695-4C400720FFBB}" sibTransId="{A3A58967-B7FA-41CE-AF5F-C2BF9173A76B}"/>
    <dgm:cxn modelId="{7F0AC58F-5361-4920-BBF2-C52DE2E36644}" type="presOf" srcId="{140CB58C-61E5-4DA7-B1B4-1A31972950C0}" destId="{39DF3331-3400-4A11-A7FB-1F75D7EA478B}" srcOrd="0" destOrd="2" presId="urn:microsoft.com/office/officeart/2005/8/layout/cycle3"/>
    <dgm:cxn modelId="{3F5E2720-D697-4C10-B7BA-6775D363EB37}" srcId="{A8420C17-E738-4939-85BC-3E3014C62B0D}" destId="{2A9F71F5-4613-4B3E-A341-3AC2443D7F28}" srcOrd="1" destOrd="0" parTransId="{60E3E79E-A32A-41FF-A136-4952A13A2668}" sibTransId="{251EFE39-FD9E-48EC-88C4-E98C1321052E}"/>
    <dgm:cxn modelId="{1A18A0A9-E538-4C8E-9C0B-150D045F0930}" type="presOf" srcId="{E0D2A0E3-2959-4D0C-B03E-0A0903A72944}" destId="{BF5660EE-C968-4825-A315-3932E919014E}" srcOrd="0" destOrd="5" presId="urn:microsoft.com/office/officeart/2005/8/layout/cycle3"/>
    <dgm:cxn modelId="{1CB073B8-C39D-4133-AED1-4A51A7C690C2}" srcId="{6DF811DE-ABCB-48CD-A653-81851AE35FDF}" destId="{EBF827A3-CBD0-44E9-9E2E-5EEE4D373061}" srcOrd="0" destOrd="0" parTransId="{2155B959-92F6-4C37-B229-206B83301A2D}" sibTransId="{14D28094-200E-4FE9-84B7-D85A13A621A0}"/>
    <dgm:cxn modelId="{1B8048F9-A63B-414F-AD3F-B0A91A7525F5}" type="presOf" srcId="{76F8029F-885C-443C-AB9C-6D4CBADB46E1}" destId="{7DA141EA-6CEC-49EF-82C6-3F350FCFC509}" srcOrd="0" destOrd="1" presId="urn:microsoft.com/office/officeart/2005/8/layout/cycle3"/>
    <dgm:cxn modelId="{EF4D1445-71F0-4F26-B919-EAAD0CF60D49}" srcId="{6DF811DE-ABCB-48CD-A653-81851AE35FDF}" destId="{A8420C17-E738-4939-85BC-3E3014C62B0D}" srcOrd="4" destOrd="0" parTransId="{152360AF-BE38-4B19-A68C-C8F6185DE1EB}" sibTransId="{520E0240-0CE1-46E6-9F77-1E7BC07869B5}"/>
    <dgm:cxn modelId="{7A42035E-812C-4BC3-9176-2AF87DDD4BE2}" type="presOf" srcId="{35356656-4C01-461B-AC0C-4A0E27953991}" destId="{82118D6C-D5A3-42C5-BD63-C4AA7D22F6C1}" srcOrd="0" destOrd="3" presId="urn:microsoft.com/office/officeart/2005/8/layout/cycle3"/>
    <dgm:cxn modelId="{BB8E20AF-1717-4A90-AE1A-FCE119F59E3B}" srcId="{F4DB72C4-BC73-48BE-84CB-C9931A84EC78}" destId="{9C2F98D0-9965-42A4-9578-D673B3C65B29}" srcOrd="0" destOrd="0" parTransId="{01559DFB-6185-4C60-8EC1-6DF1ABBC6A01}" sibTransId="{35E2013E-E1BF-4595-9C31-0B7A8B2093AB}"/>
    <dgm:cxn modelId="{54DD3718-79EE-4C24-9CA6-C38166B82142}" srcId="{F4DB72C4-BC73-48BE-84CB-C9931A84EC78}" destId="{354A5B9F-1303-4185-9EF4-3B3B543BE958}" srcOrd="2" destOrd="0" parTransId="{A0131104-61E5-4292-BAE5-08210F586AD2}" sibTransId="{1647393B-9114-4C17-A446-EB61D850CA2A}"/>
    <dgm:cxn modelId="{FAEF8F7A-9675-4BF1-9F84-8F98F39D19E2}" srcId="{D0B635C9-B926-486F-A584-FE3B6221CDC1}" destId="{87C241DA-F1E0-4663-A126-538F09040DD6}" srcOrd="1" destOrd="0" parTransId="{68C3DE1C-8569-4C47-8313-4CC1A513E849}" sibTransId="{E3FC68E5-D61F-4935-87CF-4DBFC4628466}"/>
    <dgm:cxn modelId="{F1C7B95F-E53E-4247-B01D-5B8F055F26DE}" srcId="{A8420C17-E738-4939-85BC-3E3014C62B0D}" destId="{E0D2A0E3-2959-4D0C-B03E-0A0903A72944}" srcOrd="4" destOrd="0" parTransId="{147DEECA-3B47-4059-B058-7DE30360315B}" sibTransId="{1D32C352-F430-4317-96C5-ABCA6DE90A43}"/>
    <dgm:cxn modelId="{AF44BBFE-B11C-426C-99DA-B6460AB28390}" type="presOf" srcId="{E73DD5E1-CA5A-4DC2-84EB-471305573E7F}" destId="{BF5660EE-C968-4825-A315-3932E919014E}" srcOrd="0" destOrd="4" presId="urn:microsoft.com/office/officeart/2005/8/layout/cycle3"/>
    <dgm:cxn modelId="{5C10ACBD-A865-4132-9E64-2CB840C12DB5}" type="presOf" srcId="{87C241DA-F1E0-4663-A126-538F09040DD6}" destId="{7DA141EA-6CEC-49EF-82C6-3F350FCFC509}" srcOrd="0" destOrd="2" presId="urn:microsoft.com/office/officeart/2005/8/layout/cycle3"/>
    <dgm:cxn modelId="{BE5422EC-98DD-42F3-B97A-9BC1AC9F3361}" type="presOf" srcId="{9AF406EE-B745-40A5-A953-4307ECC1BEAF}" destId="{5A6A8BD4-5652-4A8C-BB34-A50948428917}" srcOrd="0" destOrd="1" presId="urn:microsoft.com/office/officeart/2005/8/layout/cycle3"/>
    <dgm:cxn modelId="{66CB430E-FD33-4A04-8AAC-E5A0FFF6A0C6}" type="presOf" srcId="{6DF811DE-ABCB-48CD-A653-81851AE35FDF}" destId="{22AC2899-1B12-4933-B20C-06DDBCD1AC09}" srcOrd="0" destOrd="0" presId="urn:microsoft.com/office/officeart/2005/8/layout/cycle3"/>
    <dgm:cxn modelId="{8EC02438-5458-4BE0-B251-3F59B724FBAF}" type="presOf" srcId="{B51F37EC-2E9D-4D82-A05B-DC23FC3A35EB}" destId="{82118D6C-D5A3-42C5-BD63-C4AA7D22F6C1}" srcOrd="0" destOrd="1" presId="urn:microsoft.com/office/officeart/2005/8/layout/cycle3"/>
    <dgm:cxn modelId="{89FAB574-F62D-4ECA-A86B-FCE34847B3E2}" srcId="{7FCD5600-6608-41FF-8D8B-1A28707BF080}" destId="{9AF406EE-B745-40A5-A953-4307ECC1BEAF}" srcOrd="0" destOrd="0" parTransId="{5AE32247-D379-4AC1-974A-A4CE3AFB69B4}" sibTransId="{9CB43A9E-86A2-4EC8-8940-FAC690F6EA75}"/>
    <dgm:cxn modelId="{2A8D8280-86E9-46BA-9F55-E48B8244E990}" srcId="{F4DB72C4-BC73-48BE-84CB-C9931A84EC78}" destId="{140CB58C-61E5-4DA7-B1B4-1A31972950C0}" srcOrd="1" destOrd="0" parTransId="{F341C61D-45FB-4CB4-B302-6B914E0DEC24}" sibTransId="{AF5D3166-AF28-4BC4-B338-7235CFED7AD2}"/>
    <dgm:cxn modelId="{E316A408-5CCA-4C55-872D-ABBCE30F8D3C}" srcId="{EBF827A3-CBD0-44E9-9E2E-5EEE4D373061}" destId="{B51F37EC-2E9D-4D82-A05B-DC23FC3A35EB}" srcOrd="0" destOrd="0" parTransId="{E6992B54-A7F9-4F0A-862F-A81EA35B9FE3}" sibTransId="{70AC4A6C-96CB-4F11-9D9F-F34676A5A762}"/>
    <dgm:cxn modelId="{DD42A998-C3BF-42D7-90C8-E1ED639E79E0}" type="presOf" srcId="{05B44D25-82FF-4C1C-8A26-DA855EFE6058}" destId="{82118D6C-D5A3-42C5-BD63-C4AA7D22F6C1}" srcOrd="0" destOrd="2" presId="urn:microsoft.com/office/officeart/2005/8/layout/cycle3"/>
    <dgm:cxn modelId="{19066D97-21A2-479B-A104-BEC09704DE50}" type="presOf" srcId="{DCB1AFA3-3C73-42E9-8016-E20026CE7652}" destId="{5A6A8BD4-5652-4A8C-BB34-A50948428917}" srcOrd="0" destOrd="3" presId="urn:microsoft.com/office/officeart/2005/8/layout/cycle3"/>
    <dgm:cxn modelId="{66D47196-9ACE-48C7-BD09-336CF491BE16}" type="presOf" srcId="{012A630A-368D-4B04-A719-111D7915665E}" destId="{39DF3331-3400-4A11-A7FB-1F75D7EA478B}" srcOrd="0" destOrd="4" presId="urn:microsoft.com/office/officeart/2005/8/layout/cycle3"/>
    <dgm:cxn modelId="{9F9275D2-0C5F-4151-9A7A-3A91A409F2D0}" type="presOf" srcId="{9B8CA122-524A-476D-A6B5-DA6FF18F1B82}" destId="{BF5660EE-C968-4825-A315-3932E919014E}" srcOrd="0" destOrd="1" presId="urn:microsoft.com/office/officeart/2005/8/layout/cycle3"/>
    <dgm:cxn modelId="{699E73C7-9A26-4BF0-BB62-A1B55E03A1D6}" type="presOf" srcId="{D0B635C9-B926-486F-A584-FE3B6221CDC1}" destId="{7DA141EA-6CEC-49EF-82C6-3F350FCFC509}" srcOrd="0" destOrd="0" presId="urn:microsoft.com/office/officeart/2005/8/layout/cycle3"/>
    <dgm:cxn modelId="{5F8E1A6E-791E-46CA-A8EF-EDD9223CD147}" srcId="{7FCD5600-6608-41FF-8D8B-1A28707BF080}" destId="{30ECFD70-C7EC-49C8-811B-9BBDCAE29907}" srcOrd="3" destOrd="0" parTransId="{1316AB45-9A20-4469-8F56-A4E9747D6343}" sibTransId="{FECBEC9A-1AB2-43AA-A148-5D435D7B3F67}"/>
    <dgm:cxn modelId="{C2E373E3-F836-440A-A206-5311A6D4C98C}" srcId="{6DF811DE-ABCB-48CD-A653-81851AE35FDF}" destId="{D0B635C9-B926-486F-A584-FE3B6221CDC1}" srcOrd="2" destOrd="0" parTransId="{A2645EE3-C125-4716-B48F-9C8EB2243102}" sibTransId="{A93CA63C-7B76-4461-A77C-94316A5822C1}"/>
    <dgm:cxn modelId="{E42F033E-6870-4FD4-948B-8B31166D5BCE}" srcId="{A8420C17-E738-4939-85BC-3E3014C62B0D}" destId="{E73DD5E1-CA5A-4DC2-84EB-471305573E7F}" srcOrd="3" destOrd="0" parTransId="{88760186-7F62-422A-9F03-38563CF58006}" sibTransId="{E8F18A07-FBB4-47E8-AADA-B0B8EE15F681}"/>
    <dgm:cxn modelId="{0DB730FB-35D0-456D-9697-E5DDDF96F5C2}" type="presOf" srcId="{91B2DFA6-901A-4D0F-A445-9423969A18D2}" destId="{5A6A8BD4-5652-4A8C-BB34-A50948428917}" srcOrd="0" destOrd="2" presId="urn:microsoft.com/office/officeart/2005/8/layout/cycle3"/>
    <dgm:cxn modelId="{50152060-D0F7-4D76-B704-F42F5AF8BF67}" srcId="{D0B635C9-B926-486F-A584-FE3B6221CDC1}" destId="{76F8029F-885C-443C-AB9C-6D4CBADB46E1}" srcOrd="0" destOrd="0" parTransId="{A8DABF00-6360-4060-9F99-5722CDF8F2F5}" sibTransId="{B112360A-8A0B-4C4F-93A5-2C7E921B13D7}"/>
    <dgm:cxn modelId="{FC8EC69C-C2C6-4750-8AD1-38595E255E8D}" type="presOf" srcId="{2A9F71F5-4613-4B3E-A341-3AC2443D7F28}" destId="{BF5660EE-C968-4825-A315-3932E919014E}" srcOrd="0" destOrd="2" presId="urn:microsoft.com/office/officeart/2005/8/layout/cycle3"/>
    <dgm:cxn modelId="{085AC7FE-EA98-4C54-A498-18F03C0C39F7}" type="presParOf" srcId="{22AC2899-1B12-4933-B20C-06DDBCD1AC09}" destId="{D7EEFEDD-D8A9-4BF3-80C3-924A09A3C98F}" srcOrd="0" destOrd="0" presId="urn:microsoft.com/office/officeart/2005/8/layout/cycle3"/>
    <dgm:cxn modelId="{B2EAD1F2-4BC0-4473-B95B-600B92E10DAF}" type="presParOf" srcId="{D7EEFEDD-D8A9-4BF3-80C3-924A09A3C98F}" destId="{82118D6C-D5A3-42C5-BD63-C4AA7D22F6C1}" srcOrd="0" destOrd="0" presId="urn:microsoft.com/office/officeart/2005/8/layout/cycle3"/>
    <dgm:cxn modelId="{5CCA96DA-5EF5-4172-9D8E-B7F2930E8E1C}" type="presParOf" srcId="{D7EEFEDD-D8A9-4BF3-80C3-924A09A3C98F}" destId="{67E1D2CC-3807-4B42-91D9-A0006AFA39FD}" srcOrd="1" destOrd="0" presId="urn:microsoft.com/office/officeart/2005/8/layout/cycle3"/>
    <dgm:cxn modelId="{1D89A114-71D2-401E-8604-A8C660D9FAC6}" type="presParOf" srcId="{D7EEFEDD-D8A9-4BF3-80C3-924A09A3C98F}" destId="{39DF3331-3400-4A11-A7FB-1F75D7EA478B}" srcOrd="2" destOrd="0" presId="urn:microsoft.com/office/officeart/2005/8/layout/cycle3"/>
    <dgm:cxn modelId="{537A0A7B-E64E-45F9-AF16-97914B830416}" type="presParOf" srcId="{D7EEFEDD-D8A9-4BF3-80C3-924A09A3C98F}" destId="{7DA141EA-6CEC-49EF-82C6-3F350FCFC509}" srcOrd="3" destOrd="0" presId="urn:microsoft.com/office/officeart/2005/8/layout/cycle3"/>
    <dgm:cxn modelId="{C29439AE-B168-476D-9346-5E20AF1E1EF6}" type="presParOf" srcId="{D7EEFEDD-D8A9-4BF3-80C3-924A09A3C98F}" destId="{5A6A8BD4-5652-4A8C-BB34-A50948428917}" srcOrd="4" destOrd="0" presId="urn:microsoft.com/office/officeart/2005/8/layout/cycle3"/>
    <dgm:cxn modelId="{B55F0C24-C292-42F2-B3F3-F8FA6AA030A9}" type="presParOf" srcId="{D7EEFEDD-D8A9-4BF3-80C3-924A09A3C98F}" destId="{BF5660EE-C968-4825-A315-3932E919014E}"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4E75CE-0CA1-4EB5-B8D4-FF1F5252B085}" type="doc">
      <dgm:prSet loTypeId="urn:microsoft.com/office/officeart/2005/8/layout/chevron1" loCatId="process" qsTypeId="urn:microsoft.com/office/officeart/2005/8/quickstyle/simple3" qsCatId="simple" csTypeId="urn:microsoft.com/office/officeart/2005/8/colors/accent1_3" csCatId="accent1" phldr="1"/>
      <dgm:spPr/>
      <dgm:t>
        <a:bodyPr/>
        <a:lstStyle/>
        <a:p>
          <a:endParaRPr lang="en-US"/>
        </a:p>
      </dgm:t>
    </dgm:pt>
    <dgm:pt modelId="{0928A0C5-E186-4438-80E7-36EA40782CEB}">
      <dgm:prSet custT="1"/>
      <dgm:spPr/>
      <dgm:t>
        <a:bodyPr/>
        <a:lstStyle/>
        <a:p>
          <a:pPr rtl="0"/>
          <a:r>
            <a:rPr lang="en-US" sz="1050" b="1" dirty="0" smtClean="0">
              <a:solidFill>
                <a:schemeClr val="bg1"/>
              </a:solidFill>
            </a:rPr>
            <a:t>Build new SP2013 service and content farms in parallel with 2010</a:t>
          </a:r>
          <a:endParaRPr lang="en-US" sz="1050" b="1" dirty="0">
            <a:solidFill>
              <a:schemeClr val="bg1"/>
            </a:solidFill>
          </a:endParaRPr>
        </a:p>
      </dgm:t>
    </dgm:pt>
    <dgm:pt modelId="{6ED3C3B1-34B3-4C56-B6FA-8F904376ABB6}" type="parTrans" cxnId="{F86FA0C5-D208-42F6-99BF-7C282501E31B}">
      <dgm:prSet/>
      <dgm:spPr/>
      <dgm:t>
        <a:bodyPr/>
        <a:lstStyle/>
        <a:p>
          <a:endParaRPr lang="en-US" sz="2000"/>
        </a:p>
      </dgm:t>
    </dgm:pt>
    <dgm:pt modelId="{D0A7D1C2-ED8D-4DB6-B12B-EDDCFE75B3AB}" type="sibTrans" cxnId="{F86FA0C5-D208-42F6-99BF-7C282501E31B}">
      <dgm:prSet/>
      <dgm:spPr/>
      <dgm:t>
        <a:bodyPr/>
        <a:lstStyle/>
        <a:p>
          <a:endParaRPr lang="en-US" sz="2000"/>
        </a:p>
      </dgm:t>
    </dgm:pt>
    <dgm:pt modelId="{D8EB6667-680D-4E00-BC37-35A9169A63C2}">
      <dgm:prSet custT="1"/>
      <dgm:spPr/>
      <dgm:t>
        <a:bodyPr/>
        <a:lstStyle/>
        <a:p>
          <a:pPr rtl="0"/>
          <a:r>
            <a:rPr lang="en-US" sz="1200" dirty="0" smtClean="0"/>
            <a:t>Allows existing farms to remain functioning</a:t>
          </a:r>
          <a:endParaRPr lang="en-US" sz="1200" dirty="0"/>
        </a:p>
      </dgm:t>
    </dgm:pt>
    <dgm:pt modelId="{0365C7C2-F0F6-4DEF-8E9D-AA851EE47E45}" type="parTrans" cxnId="{7BE470E2-28C4-4E1B-A0C6-BD04E46460A8}">
      <dgm:prSet/>
      <dgm:spPr/>
      <dgm:t>
        <a:bodyPr/>
        <a:lstStyle/>
        <a:p>
          <a:endParaRPr lang="en-US" sz="2000"/>
        </a:p>
      </dgm:t>
    </dgm:pt>
    <dgm:pt modelId="{E64CA131-4293-446E-874D-AF41475DDED5}" type="sibTrans" cxnId="{7BE470E2-28C4-4E1B-A0C6-BD04E46460A8}">
      <dgm:prSet/>
      <dgm:spPr/>
      <dgm:t>
        <a:bodyPr/>
        <a:lstStyle/>
        <a:p>
          <a:endParaRPr lang="en-US" sz="2000"/>
        </a:p>
      </dgm:t>
    </dgm:pt>
    <dgm:pt modelId="{94CC5A77-3859-4692-8A45-5A30B328C3A3}">
      <dgm:prSet custT="1"/>
      <dgm:spPr/>
      <dgm:t>
        <a:bodyPr/>
        <a:lstStyle/>
        <a:p>
          <a:pPr rtl="0"/>
          <a:r>
            <a:rPr lang="en-US" sz="1200" dirty="0" smtClean="0"/>
            <a:t>Gives admin valuable test platform before going into production</a:t>
          </a:r>
          <a:endParaRPr lang="en-US" sz="1200" dirty="0"/>
        </a:p>
      </dgm:t>
    </dgm:pt>
    <dgm:pt modelId="{FB62AF96-9C68-4018-BEE5-86C7D9E71CCC}" type="parTrans" cxnId="{630892EE-6F14-4DB3-8A62-917B9234A225}">
      <dgm:prSet/>
      <dgm:spPr/>
      <dgm:t>
        <a:bodyPr/>
        <a:lstStyle/>
        <a:p>
          <a:endParaRPr lang="en-US" sz="2000"/>
        </a:p>
      </dgm:t>
    </dgm:pt>
    <dgm:pt modelId="{92D08CF0-FDCE-4B81-98FF-CBD0E1FA044D}" type="sibTrans" cxnId="{630892EE-6F14-4DB3-8A62-917B9234A225}">
      <dgm:prSet/>
      <dgm:spPr/>
      <dgm:t>
        <a:bodyPr/>
        <a:lstStyle/>
        <a:p>
          <a:endParaRPr lang="en-US" sz="2000"/>
        </a:p>
      </dgm:t>
    </dgm:pt>
    <dgm:pt modelId="{A62F0B16-2C36-481D-B43B-68370693328C}">
      <dgm:prSet custT="1"/>
      <dgm:spPr/>
      <dgm:t>
        <a:bodyPr/>
        <a:lstStyle/>
        <a:p>
          <a:pPr rtl="0"/>
          <a:r>
            <a:rPr lang="en-US" sz="1050" b="1" dirty="0" smtClean="0">
              <a:solidFill>
                <a:schemeClr val="bg1"/>
              </a:solidFill>
            </a:rPr>
            <a:t>Pre-index content</a:t>
          </a:r>
          <a:endParaRPr lang="en-US" sz="1050" b="1" dirty="0">
            <a:solidFill>
              <a:schemeClr val="bg1"/>
            </a:solidFill>
          </a:endParaRPr>
        </a:p>
      </dgm:t>
    </dgm:pt>
    <dgm:pt modelId="{F92391C1-6D01-439E-94BD-3C3116AAF93A}" type="parTrans" cxnId="{B8472518-F542-41CA-A1B9-4CEA2D99C183}">
      <dgm:prSet/>
      <dgm:spPr/>
      <dgm:t>
        <a:bodyPr/>
        <a:lstStyle/>
        <a:p>
          <a:endParaRPr lang="en-US" sz="2000"/>
        </a:p>
      </dgm:t>
    </dgm:pt>
    <dgm:pt modelId="{0E064387-712E-446E-B40D-C648113A0F75}" type="sibTrans" cxnId="{B8472518-F542-41CA-A1B9-4CEA2D99C183}">
      <dgm:prSet/>
      <dgm:spPr/>
      <dgm:t>
        <a:bodyPr/>
        <a:lstStyle/>
        <a:p>
          <a:endParaRPr lang="en-US" sz="2000"/>
        </a:p>
      </dgm:t>
    </dgm:pt>
    <dgm:pt modelId="{A1E57149-3454-40A7-8DAB-B651D3513359}">
      <dgm:prSet custT="1"/>
      <dgm:spPr/>
      <dgm:t>
        <a:bodyPr/>
        <a:lstStyle/>
        <a:p>
          <a:pPr rtl="0"/>
          <a:r>
            <a:rPr lang="en-US" sz="1200" dirty="0" smtClean="0"/>
            <a:t>Index cannot be version upgraded</a:t>
          </a:r>
          <a:endParaRPr lang="en-US" sz="1200" dirty="0"/>
        </a:p>
      </dgm:t>
    </dgm:pt>
    <dgm:pt modelId="{2A31A82E-305D-456E-960B-4E4C69AFEDD7}" type="parTrans" cxnId="{0B2EEF5B-7774-4F43-956D-46CF264DC75E}">
      <dgm:prSet/>
      <dgm:spPr/>
      <dgm:t>
        <a:bodyPr/>
        <a:lstStyle/>
        <a:p>
          <a:endParaRPr lang="en-US" sz="2000"/>
        </a:p>
      </dgm:t>
    </dgm:pt>
    <dgm:pt modelId="{9116AF44-A486-4FB9-A37A-B23A11EF755B}" type="sibTrans" cxnId="{0B2EEF5B-7774-4F43-956D-46CF264DC75E}">
      <dgm:prSet/>
      <dgm:spPr/>
      <dgm:t>
        <a:bodyPr/>
        <a:lstStyle/>
        <a:p>
          <a:endParaRPr lang="en-US" sz="2000"/>
        </a:p>
      </dgm:t>
    </dgm:pt>
    <dgm:pt modelId="{F4C67704-51C3-41DE-ACE9-092B189590BD}">
      <dgm:prSet custT="1"/>
      <dgm:spPr/>
      <dgm:t>
        <a:bodyPr/>
        <a:lstStyle/>
        <a:p>
          <a:pPr rtl="0"/>
          <a:r>
            <a:rPr lang="en-US" sz="1200" dirty="0" smtClean="0"/>
            <a:t>SP2013 service farm can crawl 2010 content</a:t>
          </a:r>
          <a:endParaRPr lang="en-US" sz="1200" dirty="0"/>
        </a:p>
      </dgm:t>
    </dgm:pt>
    <dgm:pt modelId="{62341C87-5496-48FB-A267-02B54B2C7B82}" type="parTrans" cxnId="{3EE8BB1B-52B1-42E4-9D15-531CCC81471E}">
      <dgm:prSet/>
      <dgm:spPr/>
      <dgm:t>
        <a:bodyPr/>
        <a:lstStyle/>
        <a:p>
          <a:endParaRPr lang="en-US" sz="2000"/>
        </a:p>
      </dgm:t>
    </dgm:pt>
    <dgm:pt modelId="{ACFA926D-BA74-45B9-9BAA-65AE322385EF}" type="sibTrans" cxnId="{3EE8BB1B-52B1-42E4-9D15-531CCC81471E}">
      <dgm:prSet/>
      <dgm:spPr/>
      <dgm:t>
        <a:bodyPr/>
        <a:lstStyle/>
        <a:p>
          <a:endParaRPr lang="en-US" sz="2000"/>
        </a:p>
      </dgm:t>
    </dgm:pt>
    <dgm:pt modelId="{06777D81-D98F-4755-A48C-72C45C37298D}">
      <dgm:prSet custT="1"/>
      <dgm:spPr/>
      <dgm:t>
        <a:bodyPr/>
        <a:lstStyle/>
        <a:p>
          <a:pPr rtl="0"/>
          <a:r>
            <a:rPr lang="en-US" sz="1200" smtClean="0"/>
            <a:t>Process used internally</a:t>
          </a:r>
          <a:endParaRPr lang="en-US" sz="1200"/>
        </a:p>
      </dgm:t>
    </dgm:pt>
    <dgm:pt modelId="{42C7002E-2AB9-49C7-83C1-F44958AD5DB1}" type="parTrans" cxnId="{0756C440-D5ED-4C26-B1D8-229FDD521C9C}">
      <dgm:prSet/>
      <dgm:spPr/>
      <dgm:t>
        <a:bodyPr/>
        <a:lstStyle/>
        <a:p>
          <a:endParaRPr lang="en-US" sz="2000"/>
        </a:p>
      </dgm:t>
    </dgm:pt>
    <dgm:pt modelId="{83FBB11D-7B20-469A-B69D-0228B6D842D0}" type="sibTrans" cxnId="{0756C440-D5ED-4C26-B1D8-229FDD521C9C}">
      <dgm:prSet/>
      <dgm:spPr/>
      <dgm:t>
        <a:bodyPr/>
        <a:lstStyle/>
        <a:p>
          <a:endParaRPr lang="en-US" sz="2000"/>
        </a:p>
      </dgm:t>
    </dgm:pt>
    <dgm:pt modelId="{1CF551AF-CBAE-4548-A3DB-2F8033351B35}">
      <dgm:prSet custT="1"/>
      <dgm:spPr/>
      <dgm:t>
        <a:bodyPr/>
        <a:lstStyle/>
        <a:p>
          <a:pPr rtl="0"/>
          <a:r>
            <a:rPr lang="en-US" sz="1200" dirty="0" smtClean="0"/>
            <a:t>Build index before upgrade of remaining services</a:t>
          </a:r>
          <a:endParaRPr lang="en-US" sz="1200" dirty="0"/>
        </a:p>
      </dgm:t>
    </dgm:pt>
    <dgm:pt modelId="{523CCF64-F406-4B58-BAB2-8D9D8E8CB5AC}" type="parTrans" cxnId="{F1B073DB-803F-4822-AFC3-3C1D0865A85B}">
      <dgm:prSet/>
      <dgm:spPr/>
      <dgm:t>
        <a:bodyPr/>
        <a:lstStyle/>
        <a:p>
          <a:endParaRPr lang="en-US" sz="2000"/>
        </a:p>
      </dgm:t>
    </dgm:pt>
    <dgm:pt modelId="{ADB088C8-C807-4C98-91FA-7938B8BCD085}" type="sibTrans" cxnId="{F1B073DB-803F-4822-AFC3-3C1D0865A85B}">
      <dgm:prSet/>
      <dgm:spPr/>
      <dgm:t>
        <a:bodyPr/>
        <a:lstStyle/>
        <a:p>
          <a:endParaRPr lang="en-US" sz="2000"/>
        </a:p>
      </dgm:t>
    </dgm:pt>
    <dgm:pt modelId="{3A75F743-BDFA-479C-8E71-EA1B029D6ECF}">
      <dgm:prSet custT="1"/>
      <dgm:spPr/>
      <dgm:t>
        <a:bodyPr/>
        <a:lstStyle/>
        <a:p>
          <a:pPr rtl="0"/>
          <a:r>
            <a:rPr lang="en-US" sz="1200" smtClean="0"/>
            <a:t>Search admin database could be upgraded or net new</a:t>
          </a:r>
          <a:endParaRPr lang="en-US" sz="1200"/>
        </a:p>
      </dgm:t>
    </dgm:pt>
    <dgm:pt modelId="{31B1D4ED-251D-499E-9C38-6AA9102692D3}" type="parTrans" cxnId="{6E1A2D7F-6500-4E42-A286-33D37BD3D61C}">
      <dgm:prSet/>
      <dgm:spPr/>
      <dgm:t>
        <a:bodyPr/>
        <a:lstStyle/>
        <a:p>
          <a:endParaRPr lang="en-US" sz="2000"/>
        </a:p>
      </dgm:t>
    </dgm:pt>
    <dgm:pt modelId="{3FBCF7E3-6B91-45C4-8159-D79168E43979}" type="sibTrans" cxnId="{6E1A2D7F-6500-4E42-A286-33D37BD3D61C}">
      <dgm:prSet/>
      <dgm:spPr/>
      <dgm:t>
        <a:bodyPr/>
        <a:lstStyle/>
        <a:p>
          <a:endParaRPr lang="en-US" sz="2000"/>
        </a:p>
      </dgm:t>
    </dgm:pt>
    <dgm:pt modelId="{A24BB276-B39A-4B5D-8292-FECAAF7D6594}">
      <dgm:prSet custT="1"/>
      <dgm:spPr/>
      <dgm:t>
        <a:bodyPr/>
        <a:lstStyle/>
        <a:p>
          <a:pPr rtl="0"/>
          <a:r>
            <a:rPr lang="en-US" sz="1200" dirty="0" smtClean="0"/>
            <a:t>If upgraded, topology must be recreated</a:t>
          </a:r>
          <a:endParaRPr lang="en-US" sz="1200" dirty="0"/>
        </a:p>
      </dgm:t>
    </dgm:pt>
    <dgm:pt modelId="{75A4DB26-2965-41AB-91B4-4138004F79D1}" type="parTrans" cxnId="{0E051D40-A7BF-426D-9A40-9771175C2725}">
      <dgm:prSet/>
      <dgm:spPr/>
      <dgm:t>
        <a:bodyPr/>
        <a:lstStyle/>
        <a:p>
          <a:endParaRPr lang="en-US" sz="2000"/>
        </a:p>
      </dgm:t>
    </dgm:pt>
    <dgm:pt modelId="{ABC2990E-8530-4651-BD68-2DA863EB6340}" type="sibTrans" cxnId="{0E051D40-A7BF-426D-9A40-9771175C2725}">
      <dgm:prSet/>
      <dgm:spPr/>
      <dgm:t>
        <a:bodyPr/>
        <a:lstStyle/>
        <a:p>
          <a:endParaRPr lang="en-US" sz="2000"/>
        </a:p>
      </dgm:t>
    </dgm:pt>
    <dgm:pt modelId="{32C58DBD-D3C6-4F20-8A63-A822D51B290A}">
      <dgm:prSet custT="1"/>
      <dgm:spPr/>
      <dgm:t>
        <a:bodyPr/>
        <a:lstStyle/>
        <a:p>
          <a:pPr rtl="0"/>
          <a:r>
            <a:rPr lang="en-US" sz="1050" b="1" dirty="0" smtClean="0">
              <a:solidFill>
                <a:schemeClr val="bg1"/>
              </a:solidFill>
            </a:rPr>
            <a:t>Upgrade federated services</a:t>
          </a:r>
          <a:endParaRPr lang="en-US" sz="1050" b="1" dirty="0">
            <a:solidFill>
              <a:schemeClr val="bg1"/>
            </a:solidFill>
          </a:endParaRPr>
        </a:p>
      </dgm:t>
    </dgm:pt>
    <dgm:pt modelId="{9F541568-43BC-4894-B059-C41CCE68A992}" type="parTrans" cxnId="{5BD1A2BC-98A7-4E39-97D5-C9149511A4AE}">
      <dgm:prSet/>
      <dgm:spPr/>
      <dgm:t>
        <a:bodyPr/>
        <a:lstStyle/>
        <a:p>
          <a:endParaRPr lang="en-US" sz="2000"/>
        </a:p>
      </dgm:t>
    </dgm:pt>
    <dgm:pt modelId="{5F6F9DAA-81CE-4570-8FA2-06F69DADF8CE}" type="sibTrans" cxnId="{5BD1A2BC-98A7-4E39-97D5-C9149511A4AE}">
      <dgm:prSet/>
      <dgm:spPr/>
      <dgm:t>
        <a:bodyPr/>
        <a:lstStyle/>
        <a:p>
          <a:endParaRPr lang="en-US" sz="2000"/>
        </a:p>
      </dgm:t>
    </dgm:pt>
    <dgm:pt modelId="{3D0BB483-8164-4081-8396-DE6939ACAFF8}">
      <dgm:prSet custT="1"/>
      <dgm:spPr/>
      <dgm:t>
        <a:bodyPr/>
        <a:lstStyle/>
        <a:p>
          <a:pPr rtl="0"/>
          <a:r>
            <a:rPr lang="en-US" sz="1200" dirty="0" smtClean="0"/>
            <a:t>Applies to Profile, Search, Social, Metadata, BCS, Secure Store</a:t>
          </a:r>
          <a:endParaRPr lang="en-US" sz="1200" dirty="0"/>
        </a:p>
      </dgm:t>
    </dgm:pt>
    <dgm:pt modelId="{09EB1C0D-61A3-4A86-B8B4-32644CC26B28}" type="parTrans" cxnId="{700551AF-6D9C-4723-9C5A-06AF422DF5D6}">
      <dgm:prSet/>
      <dgm:spPr/>
      <dgm:t>
        <a:bodyPr/>
        <a:lstStyle/>
        <a:p>
          <a:endParaRPr lang="en-US" sz="2000"/>
        </a:p>
      </dgm:t>
    </dgm:pt>
    <dgm:pt modelId="{396681E2-EA69-4579-8B4B-AD9A40A0CB09}" type="sibTrans" cxnId="{700551AF-6D9C-4723-9C5A-06AF422DF5D6}">
      <dgm:prSet/>
      <dgm:spPr/>
      <dgm:t>
        <a:bodyPr/>
        <a:lstStyle/>
        <a:p>
          <a:endParaRPr lang="en-US" sz="2000"/>
        </a:p>
      </dgm:t>
    </dgm:pt>
    <dgm:pt modelId="{2EDA5FC0-CFFB-490D-8222-3EC9BB5C2F49}">
      <dgm:prSet custT="1"/>
      <dgm:spPr/>
      <dgm:t>
        <a:bodyPr/>
        <a:lstStyle/>
        <a:p>
          <a:pPr rtl="0"/>
          <a:r>
            <a:rPr lang="en-US" sz="1200" dirty="0" smtClean="0"/>
            <a:t>Service databases set to read-only at SQL to prevent data loss</a:t>
          </a:r>
          <a:endParaRPr lang="en-US" sz="1200" dirty="0"/>
        </a:p>
      </dgm:t>
    </dgm:pt>
    <dgm:pt modelId="{8FDBA038-66BB-466D-A4BE-0A844FE5659A}" type="parTrans" cxnId="{423D574A-5032-4828-AE3B-AD1798369D9C}">
      <dgm:prSet/>
      <dgm:spPr/>
      <dgm:t>
        <a:bodyPr/>
        <a:lstStyle/>
        <a:p>
          <a:endParaRPr lang="en-US" sz="2000"/>
        </a:p>
      </dgm:t>
    </dgm:pt>
    <dgm:pt modelId="{AFC93F53-BAC4-4F42-94E4-0F0ACBE90BE6}" type="sibTrans" cxnId="{423D574A-5032-4828-AE3B-AD1798369D9C}">
      <dgm:prSet/>
      <dgm:spPr/>
      <dgm:t>
        <a:bodyPr/>
        <a:lstStyle/>
        <a:p>
          <a:endParaRPr lang="en-US" sz="2000"/>
        </a:p>
      </dgm:t>
    </dgm:pt>
    <dgm:pt modelId="{2C393C50-E95C-4FC9-8AB6-B595A675ADA6}">
      <dgm:prSet custT="1"/>
      <dgm:spPr/>
      <dgm:t>
        <a:bodyPr/>
        <a:lstStyle/>
        <a:p>
          <a:pPr rtl="0"/>
          <a:r>
            <a:rPr lang="en-US" sz="1200" smtClean="0"/>
            <a:t>Search supports a form of sync after upgrade</a:t>
          </a:r>
          <a:endParaRPr lang="en-US" sz="1200"/>
        </a:p>
      </dgm:t>
    </dgm:pt>
    <dgm:pt modelId="{0164CC07-2810-4767-AA94-BE47E661A8B8}" type="parTrans" cxnId="{D6A32314-E5E1-433D-BC1C-2FBEE39F13A2}">
      <dgm:prSet/>
      <dgm:spPr/>
      <dgm:t>
        <a:bodyPr/>
        <a:lstStyle/>
        <a:p>
          <a:endParaRPr lang="en-US" sz="2000"/>
        </a:p>
      </dgm:t>
    </dgm:pt>
    <dgm:pt modelId="{07A17F1A-A4D3-4E44-8C21-A60995D2E03D}" type="sibTrans" cxnId="{D6A32314-E5E1-433D-BC1C-2FBEE39F13A2}">
      <dgm:prSet/>
      <dgm:spPr/>
      <dgm:t>
        <a:bodyPr/>
        <a:lstStyle/>
        <a:p>
          <a:endParaRPr lang="en-US" sz="2000"/>
        </a:p>
      </dgm:t>
    </dgm:pt>
    <dgm:pt modelId="{F42F4F7F-B2CD-4B7E-8570-27CEBF277954}">
      <dgm:prSet custT="1"/>
      <dgm:spPr/>
      <dgm:t>
        <a:bodyPr/>
        <a:lstStyle/>
        <a:p>
          <a:pPr rtl="0"/>
          <a:r>
            <a:rPr lang="en-US" sz="1200" smtClean="0"/>
            <a:t>Allows search admin database to be upgraded at pre-index phase</a:t>
          </a:r>
          <a:endParaRPr lang="en-US" sz="1200"/>
        </a:p>
      </dgm:t>
    </dgm:pt>
    <dgm:pt modelId="{9638435C-C7FA-4BFA-9A6F-5EC6427D705C}" type="parTrans" cxnId="{04E58B44-F4C3-47A9-A8F8-9A3C7B7AEEBB}">
      <dgm:prSet/>
      <dgm:spPr/>
      <dgm:t>
        <a:bodyPr/>
        <a:lstStyle/>
        <a:p>
          <a:endParaRPr lang="en-US" sz="2000"/>
        </a:p>
      </dgm:t>
    </dgm:pt>
    <dgm:pt modelId="{64B1901E-06EA-41CD-B1F8-A0B1945DA168}" type="sibTrans" cxnId="{04E58B44-F4C3-47A9-A8F8-9A3C7B7AEEBB}">
      <dgm:prSet/>
      <dgm:spPr/>
      <dgm:t>
        <a:bodyPr/>
        <a:lstStyle/>
        <a:p>
          <a:endParaRPr lang="en-US" sz="2000"/>
        </a:p>
      </dgm:t>
    </dgm:pt>
    <dgm:pt modelId="{1E4EEC05-8284-4139-8C10-79B712BFA2DE}">
      <dgm:prSet custT="1"/>
      <dgm:spPr/>
      <dgm:t>
        <a:bodyPr/>
        <a:lstStyle/>
        <a:p>
          <a:pPr rtl="0"/>
          <a:r>
            <a:rPr lang="en-US" sz="1200" dirty="0" smtClean="0"/>
            <a:t>Best Bets and Scopes exported from 2010, imported into SP2013</a:t>
          </a:r>
          <a:endParaRPr lang="en-US" sz="1200" dirty="0"/>
        </a:p>
      </dgm:t>
    </dgm:pt>
    <dgm:pt modelId="{EB3973C0-A7A0-4E99-A31B-1DA7A5BB9D31}" type="parTrans" cxnId="{A8866DCD-D7C5-4265-AB57-4092AF02BC56}">
      <dgm:prSet/>
      <dgm:spPr/>
      <dgm:t>
        <a:bodyPr/>
        <a:lstStyle/>
        <a:p>
          <a:endParaRPr lang="en-US" sz="2000"/>
        </a:p>
      </dgm:t>
    </dgm:pt>
    <dgm:pt modelId="{5D8F6E6F-2B75-4E0A-9C53-ACF32F84EEDE}" type="sibTrans" cxnId="{A8866DCD-D7C5-4265-AB57-4092AF02BC56}">
      <dgm:prSet/>
      <dgm:spPr/>
      <dgm:t>
        <a:bodyPr/>
        <a:lstStyle/>
        <a:p>
          <a:endParaRPr lang="en-US" sz="2000"/>
        </a:p>
      </dgm:t>
    </dgm:pt>
    <dgm:pt modelId="{716CAD7B-E5B5-4132-8378-ED13769B0AA6}">
      <dgm:prSet custT="1"/>
      <dgm:spPr/>
      <dgm:t>
        <a:bodyPr/>
        <a:lstStyle/>
        <a:p>
          <a:pPr rtl="0"/>
          <a:r>
            <a:rPr lang="en-US" sz="1050" b="1" dirty="0" smtClean="0">
              <a:solidFill>
                <a:schemeClr val="bg1"/>
              </a:solidFill>
            </a:rPr>
            <a:t>Switch 2010 farm to consume upgraded federated services</a:t>
          </a:r>
          <a:endParaRPr lang="en-US" sz="1050" b="1" dirty="0">
            <a:solidFill>
              <a:schemeClr val="bg1"/>
            </a:solidFill>
          </a:endParaRPr>
        </a:p>
      </dgm:t>
    </dgm:pt>
    <dgm:pt modelId="{48FAAB7A-7BE0-470A-87B6-55663EA68D38}" type="parTrans" cxnId="{6732CA2E-65DB-4782-88F5-779C35224802}">
      <dgm:prSet/>
      <dgm:spPr/>
      <dgm:t>
        <a:bodyPr/>
        <a:lstStyle/>
        <a:p>
          <a:endParaRPr lang="en-US" sz="2000"/>
        </a:p>
      </dgm:t>
    </dgm:pt>
    <dgm:pt modelId="{616B24C3-9E92-4362-8876-CE646FCDE8C0}" type="sibTrans" cxnId="{6732CA2E-65DB-4782-88F5-779C35224802}">
      <dgm:prSet/>
      <dgm:spPr/>
      <dgm:t>
        <a:bodyPr/>
        <a:lstStyle/>
        <a:p>
          <a:endParaRPr lang="en-US" sz="2000"/>
        </a:p>
      </dgm:t>
    </dgm:pt>
    <dgm:pt modelId="{B0CC8563-2E9D-445B-82EE-0B7FD21FF35D}">
      <dgm:prSet custT="1"/>
      <dgm:spPr/>
      <dgm:t>
        <a:bodyPr/>
        <a:lstStyle/>
        <a:p>
          <a:pPr rtl="0"/>
          <a:r>
            <a:rPr lang="en-US" sz="1200" smtClean="0"/>
            <a:t>Local services in content farm remain as 2010 services for now</a:t>
          </a:r>
          <a:endParaRPr lang="en-US" sz="1200"/>
        </a:p>
      </dgm:t>
    </dgm:pt>
    <dgm:pt modelId="{B84D6ABF-AB68-431C-BBB4-747459151F0D}" type="parTrans" cxnId="{BDCE2BD2-1D9E-4462-A3DD-17724AE7CE24}">
      <dgm:prSet/>
      <dgm:spPr/>
      <dgm:t>
        <a:bodyPr/>
        <a:lstStyle/>
        <a:p>
          <a:endParaRPr lang="en-US" sz="2000"/>
        </a:p>
      </dgm:t>
    </dgm:pt>
    <dgm:pt modelId="{F4835306-1515-4E92-8469-8001A0B1E44C}" type="sibTrans" cxnId="{BDCE2BD2-1D9E-4462-A3DD-17724AE7CE24}">
      <dgm:prSet/>
      <dgm:spPr/>
      <dgm:t>
        <a:bodyPr/>
        <a:lstStyle/>
        <a:p>
          <a:endParaRPr lang="en-US" sz="2000"/>
        </a:p>
      </dgm:t>
    </dgm:pt>
    <dgm:pt modelId="{957FE2FB-539B-4DE7-A0D0-59B4CC699CB0}">
      <dgm:prSet custT="1"/>
      <dgm:spPr/>
      <dgm:t>
        <a:bodyPr/>
        <a:lstStyle/>
        <a:p>
          <a:pPr rtl="0"/>
          <a:r>
            <a:rPr lang="en-US" sz="1200" dirty="0" smtClean="0"/>
            <a:t>No profile sync between 2013 and 2010 instances at present</a:t>
          </a:r>
          <a:endParaRPr lang="en-US" sz="1200" dirty="0"/>
        </a:p>
      </dgm:t>
    </dgm:pt>
    <dgm:pt modelId="{CE02B5A8-328B-4346-A709-1848D9965EEF}" type="parTrans" cxnId="{C274A5CE-BD6C-4B8F-8A9C-D6BF382102B6}">
      <dgm:prSet/>
      <dgm:spPr/>
      <dgm:t>
        <a:bodyPr/>
        <a:lstStyle/>
        <a:p>
          <a:endParaRPr lang="en-US" sz="2000"/>
        </a:p>
      </dgm:t>
    </dgm:pt>
    <dgm:pt modelId="{3CE5CB94-9813-4B00-8BCC-D0ABDA79FC8D}" type="sibTrans" cxnId="{C274A5CE-BD6C-4B8F-8A9C-D6BF382102B6}">
      <dgm:prSet/>
      <dgm:spPr/>
      <dgm:t>
        <a:bodyPr/>
        <a:lstStyle/>
        <a:p>
          <a:endParaRPr lang="en-US" sz="2000"/>
        </a:p>
      </dgm:t>
    </dgm:pt>
    <dgm:pt modelId="{CBB140A4-7C92-471A-AB6E-476CE189ECD1}">
      <dgm:prSet custT="1"/>
      <dgm:spPr/>
      <dgm:t>
        <a:bodyPr/>
        <a:lstStyle/>
        <a:p>
          <a:pPr rtl="0"/>
          <a:r>
            <a:rPr lang="en-US" sz="1050" b="1" dirty="0" smtClean="0">
              <a:solidFill>
                <a:schemeClr val="bg1"/>
              </a:solidFill>
            </a:rPr>
            <a:t>Upgrade services and content databases from 2010 farm to 2013 farm</a:t>
          </a:r>
          <a:endParaRPr lang="en-US" sz="1050" b="1" dirty="0">
            <a:solidFill>
              <a:schemeClr val="bg1"/>
            </a:solidFill>
          </a:endParaRPr>
        </a:p>
      </dgm:t>
    </dgm:pt>
    <dgm:pt modelId="{D346323D-EB4C-48A5-A75C-5D7E8776565C}" type="parTrans" cxnId="{D8183026-91A1-4EF0-B57D-59DD8A4DF5E9}">
      <dgm:prSet/>
      <dgm:spPr/>
      <dgm:t>
        <a:bodyPr/>
        <a:lstStyle/>
        <a:p>
          <a:endParaRPr lang="en-US" sz="2000"/>
        </a:p>
      </dgm:t>
    </dgm:pt>
    <dgm:pt modelId="{DD2EA00C-94DB-4587-ABD8-E1DD145C0EDD}" type="sibTrans" cxnId="{D8183026-91A1-4EF0-B57D-59DD8A4DF5E9}">
      <dgm:prSet/>
      <dgm:spPr/>
      <dgm:t>
        <a:bodyPr/>
        <a:lstStyle/>
        <a:p>
          <a:endParaRPr lang="en-US" sz="2000"/>
        </a:p>
      </dgm:t>
    </dgm:pt>
    <dgm:pt modelId="{86A4BCA5-F881-4E04-9C89-83DB26375F15}">
      <dgm:prSet custT="1"/>
      <dgm:spPr/>
      <dgm:t>
        <a:bodyPr/>
        <a:lstStyle/>
        <a:p>
          <a:pPr rtl="0"/>
          <a:r>
            <a:rPr lang="en-US" sz="1200" dirty="0" smtClean="0"/>
            <a:t>Leave 2010 farm database in read-only state to get minimal outage</a:t>
          </a:r>
          <a:endParaRPr lang="en-US" sz="1200" dirty="0"/>
        </a:p>
      </dgm:t>
    </dgm:pt>
    <dgm:pt modelId="{DC310CD3-8303-4906-B9E3-0284479822CE}" type="parTrans" cxnId="{A2A3A38D-BBB4-494F-999C-F23F4DC5EDEE}">
      <dgm:prSet/>
      <dgm:spPr/>
      <dgm:t>
        <a:bodyPr/>
        <a:lstStyle/>
        <a:p>
          <a:endParaRPr lang="en-US" sz="2000"/>
        </a:p>
      </dgm:t>
    </dgm:pt>
    <dgm:pt modelId="{F5CAC089-8027-4D4B-96F2-E70023F6E241}" type="sibTrans" cxnId="{A2A3A38D-BBB4-494F-999C-F23F4DC5EDEE}">
      <dgm:prSet/>
      <dgm:spPr/>
      <dgm:t>
        <a:bodyPr/>
        <a:lstStyle/>
        <a:p>
          <a:endParaRPr lang="en-US" sz="2000"/>
        </a:p>
      </dgm:t>
    </dgm:pt>
    <dgm:pt modelId="{4A37D268-1BC2-462F-A4F1-0897E399D2C7}">
      <dgm:prSet custT="1"/>
      <dgm:spPr/>
      <dgm:t>
        <a:bodyPr/>
        <a:lstStyle/>
        <a:p>
          <a:pPr rtl="0"/>
          <a:r>
            <a:rPr lang="en-US" sz="1200" dirty="0" smtClean="0"/>
            <a:t>Validate database upgrades</a:t>
          </a:r>
          <a:endParaRPr lang="en-US" sz="1200" dirty="0"/>
        </a:p>
      </dgm:t>
    </dgm:pt>
    <dgm:pt modelId="{920F88A3-31D8-4671-9E76-5CA8B836DE9A}" type="parTrans" cxnId="{CE1C5D6C-4E61-4F57-BCB9-FDEF8E1D2EC8}">
      <dgm:prSet/>
      <dgm:spPr/>
      <dgm:t>
        <a:bodyPr/>
        <a:lstStyle/>
        <a:p>
          <a:endParaRPr lang="en-US" sz="2000"/>
        </a:p>
      </dgm:t>
    </dgm:pt>
    <dgm:pt modelId="{4474367A-440B-47F4-8D0C-BA1BEAF93D6E}" type="sibTrans" cxnId="{CE1C5D6C-4E61-4F57-BCB9-FDEF8E1D2EC8}">
      <dgm:prSet/>
      <dgm:spPr/>
      <dgm:t>
        <a:bodyPr/>
        <a:lstStyle/>
        <a:p>
          <a:endParaRPr lang="en-US" sz="2000"/>
        </a:p>
      </dgm:t>
    </dgm:pt>
    <dgm:pt modelId="{60213199-548F-4C13-B688-A80A5D6E3D25}">
      <dgm:prSet custT="1"/>
      <dgm:spPr/>
      <dgm:t>
        <a:bodyPr/>
        <a:lstStyle/>
        <a:p>
          <a:pPr rtl="0"/>
          <a:r>
            <a:rPr lang="en-US" sz="1200" dirty="0" smtClean="0"/>
            <a:t>Immediately upgrade only those required to be in 15 mode (e.g. PWA)</a:t>
          </a:r>
          <a:endParaRPr lang="en-US" sz="1200" dirty="0"/>
        </a:p>
      </dgm:t>
    </dgm:pt>
    <dgm:pt modelId="{33643541-CB1F-453E-A15A-00AA8DD5A149}" type="parTrans" cxnId="{5931503E-33D0-4817-8FDE-9F586E98FCBA}">
      <dgm:prSet/>
      <dgm:spPr/>
      <dgm:t>
        <a:bodyPr/>
        <a:lstStyle/>
        <a:p>
          <a:endParaRPr lang="en-US" sz="2000"/>
        </a:p>
      </dgm:t>
    </dgm:pt>
    <dgm:pt modelId="{567E7E5A-BF4D-4BB1-8E66-68CBC5B0069B}" type="sibTrans" cxnId="{5931503E-33D0-4817-8FDE-9F586E98FCBA}">
      <dgm:prSet/>
      <dgm:spPr/>
      <dgm:t>
        <a:bodyPr/>
        <a:lstStyle/>
        <a:p>
          <a:endParaRPr lang="en-US" sz="2000"/>
        </a:p>
      </dgm:t>
    </dgm:pt>
    <dgm:pt modelId="{D8137866-1E71-4409-AEC2-207C9C5FECBA}">
      <dgm:prSet custT="1"/>
      <dgm:spPr/>
      <dgm:t>
        <a:bodyPr/>
        <a:lstStyle/>
        <a:p>
          <a:pPr rtl="0"/>
          <a:r>
            <a:rPr lang="en-US" sz="1200" dirty="0" smtClean="0"/>
            <a:t>Validate applicable content upgrades</a:t>
          </a:r>
          <a:endParaRPr lang="en-US" sz="1200" dirty="0"/>
        </a:p>
      </dgm:t>
    </dgm:pt>
    <dgm:pt modelId="{3F5744C7-3F24-41F3-835C-38D1147C0B09}" type="parTrans" cxnId="{10B487B3-98AC-4179-AACA-377592328B32}">
      <dgm:prSet/>
      <dgm:spPr/>
      <dgm:t>
        <a:bodyPr/>
        <a:lstStyle/>
        <a:p>
          <a:endParaRPr lang="en-US" sz="2000"/>
        </a:p>
      </dgm:t>
    </dgm:pt>
    <dgm:pt modelId="{62652918-ACF1-4C91-81F4-7CFCAD622C7F}" type="sibTrans" cxnId="{10B487B3-98AC-4179-AACA-377592328B32}">
      <dgm:prSet/>
      <dgm:spPr/>
      <dgm:t>
        <a:bodyPr/>
        <a:lstStyle/>
        <a:p>
          <a:endParaRPr lang="en-US" sz="2000"/>
        </a:p>
      </dgm:t>
    </dgm:pt>
    <dgm:pt modelId="{54F87898-266E-49A9-9A5C-0EACF4D0AD38}">
      <dgm:prSet custT="1"/>
      <dgm:spPr/>
      <dgm:t>
        <a:bodyPr/>
        <a:lstStyle/>
        <a:p>
          <a:pPr rtl="0"/>
          <a:r>
            <a:rPr lang="en-US" sz="1200" dirty="0" smtClean="0"/>
            <a:t>Switch load balancer to new content farm</a:t>
          </a:r>
          <a:endParaRPr lang="en-US" sz="1200" dirty="0"/>
        </a:p>
      </dgm:t>
    </dgm:pt>
    <dgm:pt modelId="{BB2261B6-820C-4CC7-8908-5301E2EA03E1}" type="parTrans" cxnId="{39E7B944-1988-4AF2-9202-CA075287A8AD}">
      <dgm:prSet/>
      <dgm:spPr/>
      <dgm:t>
        <a:bodyPr/>
        <a:lstStyle/>
        <a:p>
          <a:endParaRPr lang="en-US" sz="2000"/>
        </a:p>
      </dgm:t>
    </dgm:pt>
    <dgm:pt modelId="{7979509D-A120-457D-8A91-F9CF83902F18}" type="sibTrans" cxnId="{39E7B944-1988-4AF2-9202-CA075287A8AD}">
      <dgm:prSet/>
      <dgm:spPr/>
      <dgm:t>
        <a:bodyPr/>
        <a:lstStyle/>
        <a:p>
          <a:endParaRPr lang="en-US" sz="2000"/>
        </a:p>
      </dgm:t>
    </dgm:pt>
    <dgm:pt modelId="{A6F09CF9-3B63-4161-BB2B-C0CE401B6DFF}">
      <dgm:prSet custT="1"/>
      <dgm:spPr/>
      <dgm:t>
        <a:bodyPr/>
        <a:lstStyle/>
        <a:p>
          <a:pPr rtl="0"/>
          <a:r>
            <a:rPr lang="en-US" sz="1200" dirty="0" smtClean="0"/>
            <a:t>By default leave sites in 14 mode on 2013 content farm</a:t>
          </a:r>
          <a:endParaRPr lang="en-US" sz="1200" dirty="0"/>
        </a:p>
      </dgm:t>
    </dgm:pt>
    <dgm:pt modelId="{0497D153-6FB3-4C50-8845-C6AB81D339AE}" type="parTrans" cxnId="{9D501D40-C29D-47E0-B622-ABF77A8D238D}">
      <dgm:prSet/>
      <dgm:spPr/>
      <dgm:t>
        <a:bodyPr/>
        <a:lstStyle/>
        <a:p>
          <a:endParaRPr lang="en-US" sz="2000"/>
        </a:p>
      </dgm:t>
    </dgm:pt>
    <dgm:pt modelId="{0D7D9FD7-5F8B-43D6-B1D8-EECD6BC69510}" type="sibTrans" cxnId="{9D501D40-C29D-47E0-B622-ABF77A8D238D}">
      <dgm:prSet/>
      <dgm:spPr/>
      <dgm:t>
        <a:bodyPr/>
        <a:lstStyle/>
        <a:p>
          <a:endParaRPr lang="en-US" sz="2000"/>
        </a:p>
      </dgm:t>
    </dgm:pt>
    <dgm:pt modelId="{1194EBE9-E79B-488F-9BEA-36FC24F1DD34}">
      <dgm:prSet custT="1"/>
      <dgm:spPr/>
      <dgm:t>
        <a:bodyPr/>
        <a:lstStyle/>
        <a:p>
          <a:pPr rtl="0"/>
          <a:r>
            <a:rPr lang="en-US" sz="1050" b="1" dirty="0" smtClean="0">
              <a:solidFill>
                <a:schemeClr val="bg1"/>
              </a:solidFill>
            </a:rPr>
            <a:t>Upgrade site content</a:t>
          </a:r>
          <a:endParaRPr lang="en-US" sz="1050" b="1" dirty="0">
            <a:solidFill>
              <a:schemeClr val="bg1"/>
            </a:solidFill>
          </a:endParaRPr>
        </a:p>
      </dgm:t>
    </dgm:pt>
    <dgm:pt modelId="{C73A54C8-D978-4FAB-82D9-9A77E7BCB576}" type="parTrans" cxnId="{188A7377-AD9F-4454-85ED-30676437F580}">
      <dgm:prSet/>
      <dgm:spPr/>
      <dgm:t>
        <a:bodyPr/>
        <a:lstStyle/>
        <a:p>
          <a:endParaRPr lang="en-US" sz="2000"/>
        </a:p>
      </dgm:t>
    </dgm:pt>
    <dgm:pt modelId="{D37D546D-AE22-4734-A0B8-4AA775F0E1DC}" type="sibTrans" cxnId="{188A7377-AD9F-4454-85ED-30676437F580}">
      <dgm:prSet/>
      <dgm:spPr/>
      <dgm:t>
        <a:bodyPr/>
        <a:lstStyle/>
        <a:p>
          <a:endParaRPr lang="en-US" sz="2000"/>
        </a:p>
      </dgm:t>
    </dgm:pt>
    <dgm:pt modelId="{C8B76424-BA77-4B0D-9739-27B9F7924AA7}">
      <dgm:prSet custT="1"/>
      <dgm:spPr/>
      <dgm:t>
        <a:bodyPr/>
        <a:lstStyle/>
        <a:p>
          <a:pPr rtl="0"/>
          <a:r>
            <a:rPr lang="en-US" sz="1200" dirty="0" smtClean="0"/>
            <a:t>Use self-service upgrade abilities</a:t>
          </a:r>
          <a:endParaRPr lang="en-US" sz="1200" dirty="0"/>
        </a:p>
      </dgm:t>
    </dgm:pt>
    <dgm:pt modelId="{D1685DAE-820A-42B2-9C66-0904446AABC0}" type="parTrans" cxnId="{CD9F57C7-7C2B-436A-9A8E-F0355CECBAB0}">
      <dgm:prSet/>
      <dgm:spPr/>
      <dgm:t>
        <a:bodyPr/>
        <a:lstStyle/>
        <a:p>
          <a:endParaRPr lang="en-US" sz="2000"/>
        </a:p>
      </dgm:t>
    </dgm:pt>
    <dgm:pt modelId="{BEBA4731-CB9E-4DC0-8F02-711C3995B228}" type="sibTrans" cxnId="{CD9F57C7-7C2B-436A-9A8E-F0355CECBAB0}">
      <dgm:prSet/>
      <dgm:spPr/>
      <dgm:t>
        <a:bodyPr/>
        <a:lstStyle/>
        <a:p>
          <a:endParaRPr lang="en-US" sz="2000"/>
        </a:p>
      </dgm:t>
    </dgm:pt>
    <dgm:pt modelId="{E6E0732A-2962-40C4-93B2-52732B8573EB}">
      <dgm:prSet custT="1"/>
      <dgm:spPr/>
      <dgm:t>
        <a:bodyPr/>
        <a:lstStyle/>
        <a:p>
          <a:pPr rtl="0"/>
          <a:r>
            <a:rPr lang="en-US" sz="1200" dirty="0" smtClean="0"/>
            <a:t>Upgrade copy of services databases</a:t>
          </a:r>
          <a:endParaRPr lang="en-US" sz="1200" dirty="0"/>
        </a:p>
      </dgm:t>
    </dgm:pt>
    <dgm:pt modelId="{4D5C4DDD-9228-4D3E-9D81-44B70A301444}" type="parTrans" cxnId="{788F89A4-83DE-49AC-99AB-0F5054C3FE85}">
      <dgm:prSet/>
      <dgm:spPr/>
      <dgm:t>
        <a:bodyPr/>
        <a:lstStyle/>
        <a:p>
          <a:endParaRPr lang="en-US" sz="2000"/>
        </a:p>
      </dgm:t>
    </dgm:pt>
    <dgm:pt modelId="{00646855-1E34-4E77-A4C3-2FC3FEF519AA}" type="sibTrans" cxnId="{788F89A4-83DE-49AC-99AB-0F5054C3FE85}">
      <dgm:prSet/>
      <dgm:spPr/>
      <dgm:t>
        <a:bodyPr/>
        <a:lstStyle/>
        <a:p>
          <a:endParaRPr lang="en-US" sz="2000"/>
        </a:p>
      </dgm:t>
    </dgm:pt>
    <dgm:pt modelId="{CFE2ED5C-F768-4EEA-8A28-D085632A0365}">
      <dgm:prSet custT="1"/>
      <dgm:spPr/>
      <dgm:t>
        <a:bodyPr/>
        <a:lstStyle/>
        <a:p>
          <a:pPr rtl="0"/>
          <a:r>
            <a:rPr lang="en-US" sz="1200" dirty="0" smtClean="0"/>
            <a:t>Upgrade copy of content databases</a:t>
          </a:r>
          <a:endParaRPr lang="en-US" sz="1200" dirty="0"/>
        </a:p>
      </dgm:t>
    </dgm:pt>
    <dgm:pt modelId="{D7230B3F-CBF0-47C9-B65E-7B253DDB09DC}" type="parTrans" cxnId="{391B361B-ED33-4B8A-860D-72A5CBEC4706}">
      <dgm:prSet/>
      <dgm:spPr/>
      <dgm:t>
        <a:bodyPr/>
        <a:lstStyle/>
        <a:p>
          <a:endParaRPr lang="en-US" sz="2000"/>
        </a:p>
      </dgm:t>
    </dgm:pt>
    <dgm:pt modelId="{792913F9-74E6-4D4F-9524-ED4A20D14A66}" type="sibTrans" cxnId="{391B361B-ED33-4B8A-860D-72A5CBEC4706}">
      <dgm:prSet/>
      <dgm:spPr/>
      <dgm:t>
        <a:bodyPr/>
        <a:lstStyle/>
        <a:p>
          <a:endParaRPr lang="en-US" sz="2000"/>
        </a:p>
      </dgm:t>
    </dgm:pt>
    <dgm:pt modelId="{67C5DC58-D4FF-4466-8C9A-3EA48DA782C5}" type="pres">
      <dgm:prSet presAssocID="{8C4E75CE-0CA1-4EB5-B8D4-FF1F5252B085}" presName="Name0" presStyleCnt="0">
        <dgm:presLayoutVars>
          <dgm:dir/>
          <dgm:animLvl val="lvl"/>
          <dgm:resizeHandles val="exact"/>
        </dgm:presLayoutVars>
      </dgm:prSet>
      <dgm:spPr/>
      <dgm:t>
        <a:bodyPr/>
        <a:lstStyle/>
        <a:p>
          <a:endParaRPr lang="en-US"/>
        </a:p>
      </dgm:t>
    </dgm:pt>
    <dgm:pt modelId="{E5953916-9287-44D1-B450-DE8FF2B8B381}" type="pres">
      <dgm:prSet presAssocID="{0928A0C5-E186-4438-80E7-36EA40782CEB}" presName="composite" presStyleCnt="0"/>
      <dgm:spPr/>
      <dgm:t>
        <a:bodyPr/>
        <a:lstStyle/>
        <a:p>
          <a:endParaRPr lang="en-US"/>
        </a:p>
      </dgm:t>
    </dgm:pt>
    <dgm:pt modelId="{4C4F606C-CEC6-4B8A-9143-17DE716DE30D}" type="pres">
      <dgm:prSet presAssocID="{0928A0C5-E186-4438-80E7-36EA40782CEB}" presName="parTx" presStyleLbl="node1" presStyleIdx="0" presStyleCnt="6">
        <dgm:presLayoutVars>
          <dgm:chMax val="0"/>
          <dgm:chPref val="0"/>
          <dgm:bulletEnabled val="1"/>
        </dgm:presLayoutVars>
      </dgm:prSet>
      <dgm:spPr/>
      <dgm:t>
        <a:bodyPr/>
        <a:lstStyle/>
        <a:p>
          <a:endParaRPr lang="en-US"/>
        </a:p>
      </dgm:t>
    </dgm:pt>
    <dgm:pt modelId="{55E8AE49-A6F2-4A9A-9C14-0BC209CC5FDA}" type="pres">
      <dgm:prSet presAssocID="{0928A0C5-E186-4438-80E7-36EA40782CEB}" presName="desTx" presStyleLbl="revTx" presStyleIdx="0" presStyleCnt="6">
        <dgm:presLayoutVars>
          <dgm:bulletEnabled val="1"/>
        </dgm:presLayoutVars>
      </dgm:prSet>
      <dgm:spPr/>
      <dgm:t>
        <a:bodyPr/>
        <a:lstStyle/>
        <a:p>
          <a:endParaRPr lang="en-US"/>
        </a:p>
      </dgm:t>
    </dgm:pt>
    <dgm:pt modelId="{76C0EE8D-66E3-43F5-8FF2-2991C8BCDB26}" type="pres">
      <dgm:prSet presAssocID="{D0A7D1C2-ED8D-4DB6-B12B-EDDCFE75B3AB}" presName="space" presStyleCnt="0"/>
      <dgm:spPr/>
      <dgm:t>
        <a:bodyPr/>
        <a:lstStyle/>
        <a:p>
          <a:endParaRPr lang="en-US"/>
        </a:p>
      </dgm:t>
    </dgm:pt>
    <dgm:pt modelId="{C43705D1-8B6A-4B71-973F-7EE7156337C9}" type="pres">
      <dgm:prSet presAssocID="{A62F0B16-2C36-481D-B43B-68370693328C}" presName="composite" presStyleCnt="0"/>
      <dgm:spPr/>
      <dgm:t>
        <a:bodyPr/>
        <a:lstStyle/>
        <a:p>
          <a:endParaRPr lang="en-US"/>
        </a:p>
      </dgm:t>
    </dgm:pt>
    <dgm:pt modelId="{CD9615AC-5546-44A6-B190-22E4A6A8AC5A}" type="pres">
      <dgm:prSet presAssocID="{A62F0B16-2C36-481D-B43B-68370693328C}" presName="parTx" presStyleLbl="node1" presStyleIdx="1" presStyleCnt="6">
        <dgm:presLayoutVars>
          <dgm:chMax val="0"/>
          <dgm:chPref val="0"/>
          <dgm:bulletEnabled val="1"/>
        </dgm:presLayoutVars>
      </dgm:prSet>
      <dgm:spPr/>
      <dgm:t>
        <a:bodyPr/>
        <a:lstStyle/>
        <a:p>
          <a:endParaRPr lang="en-US"/>
        </a:p>
      </dgm:t>
    </dgm:pt>
    <dgm:pt modelId="{A60C34F1-2FCF-4A98-A01E-FB42EBF143B7}" type="pres">
      <dgm:prSet presAssocID="{A62F0B16-2C36-481D-B43B-68370693328C}" presName="desTx" presStyleLbl="revTx" presStyleIdx="1" presStyleCnt="6">
        <dgm:presLayoutVars>
          <dgm:bulletEnabled val="1"/>
        </dgm:presLayoutVars>
      </dgm:prSet>
      <dgm:spPr/>
      <dgm:t>
        <a:bodyPr/>
        <a:lstStyle/>
        <a:p>
          <a:endParaRPr lang="en-US"/>
        </a:p>
      </dgm:t>
    </dgm:pt>
    <dgm:pt modelId="{A04798F0-15D7-490F-85AC-317E233247CE}" type="pres">
      <dgm:prSet presAssocID="{0E064387-712E-446E-B40D-C648113A0F75}" presName="space" presStyleCnt="0"/>
      <dgm:spPr/>
      <dgm:t>
        <a:bodyPr/>
        <a:lstStyle/>
        <a:p>
          <a:endParaRPr lang="en-US"/>
        </a:p>
      </dgm:t>
    </dgm:pt>
    <dgm:pt modelId="{CA26AFA6-41E3-4E30-BD96-93A4393463C6}" type="pres">
      <dgm:prSet presAssocID="{32C58DBD-D3C6-4F20-8A63-A822D51B290A}" presName="composite" presStyleCnt="0"/>
      <dgm:spPr/>
      <dgm:t>
        <a:bodyPr/>
        <a:lstStyle/>
        <a:p>
          <a:endParaRPr lang="en-US"/>
        </a:p>
      </dgm:t>
    </dgm:pt>
    <dgm:pt modelId="{FF082967-E8FD-431E-9B6B-0029323684C3}" type="pres">
      <dgm:prSet presAssocID="{32C58DBD-D3C6-4F20-8A63-A822D51B290A}" presName="parTx" presStyleLbl="node1" presStyleIdx="2" presStyleCnt="6">
        <dgm:presLayoutVars>
          <dgm:chMax val="0"/>
          <dgm:chPref val="0"/>
          <dgm:bulletEnabled val="1"/>
        </dgm:presLayoutVars>
      </dgm:prSet>
      <dgm:spPr/>
      <dgm:t>
        <a:bodyPr/>
        <a:lstStyle/>
        <a:p>
          <a:endParaRPr lang="en-US"/>
        </a:p>
      </dgm:t>
    </dgm:pt>
    <dgm:pt modelId="{6CF2D258-CCD5-4FF7-A1DD-490BA4AFDAD9}" type="pres">
      <dgm:prSet presAssocID="{32C58DBD-D3C6-4F20-8A63-A822D51B290A}" presName="desTx" presStyleLbl="revTx" presStyleIdx="2" presStyleCnt="6">
        <dgm:presLayoutVars>
          <dgm:bulletEnabled val="1"/>
        </dgm:presLayoutVars>
      </dgm:prSet>
      <dgm:spPr/>
      <dgm:t>
        <a:bodyPr/>
        <a:lstStyle/>
        <a:p>
          <a:endParaRPr lang="en-US"/>
        </a:p>
      </dgm:t>
    </dgm:pt>
    <dgm:pt modelId="{D183C976-9C98-4065-AFE1-66829D962938}" type="pres">
      <dgm:prSet presAssocID="{5F6F9DAA-81CE-4570-8FA2-06F69DADF8CE}" presName="space" presStyleCnt="0"/>
      <dgm:spPr/>
      <dgm:t>
        <a:bodyPr/>
        <a:lstStyle/>
        <a:p>
          <a:endParaRPr lang="en-US"/>
        </a:p>
      </dgm:t>
    </dgm:pt>
    <dgm:pt modelId="{30896D4C-B7AF-436C-99C3-DA89622A0E41}" type="pres">
      <dgm:prSet presAssocID="{716CAD7B-E5B5-4132-8378-ED13769B0AA6}" presName="composite" presStyleCnt="0"/>
      <dgm:spPr/>
      <dgm:t>
        <a:bodyPr/>
        <a:lstStyle/>
        <a:p>
          <a:endParaRPr lang="en-US"/>
        </a:p>
      </dgm:t>
    </dgm:pt>
    <dgm:pt modelId="{ACB5998C-B857-4817-8D68-7FBDCD5A73EF}" type="pres">
      <dgm:prSet presAssocID="{716CAD7B-E5B5-4132-8378-ED13769B0AA6}" presName="parTx" presStyleLbl="node1" presStyleIdx="3" presStyleCnt="6">
        <dgm:presLayoutVars>
          <dgm:chMax val="0"/>
          <dgm:chPref val="0"/>
          <dgm:bulletEnabled val="1"/>
        </dgm:presLayoutVars>
      </dgm:prSet>
      <dgm:spPr/>
      <dgm:t>
        <a:bodyPr/>
        <a:lstStyle/>
        <a:p>
          <a:endParaRPr lang="en-US"/>
        </a:p>
      </dgm:t>
    </dgm:pt>
    <dgm:pt modelId="{D9D49952-AF62-4F60-AB5E-047198379CFA}" type="pres">
      <dgm:prSet presAssocID="{716CAD7B-E5B5-4132-8378-ED13769B0AA6}" presName="desTx" presStyleLbl="revTx" presStyleIdx="3" presStyleCnt="6">
        <dgm:presLayoutVars>
          <dgm:bulletEnabled val="1"/>
        </dgm:presLayoutVars>
      </dgm:prSet>
      <dgm:spPr/>
      <dgm:t>
        <a:bodyPr/>
        <a:lstStyle/>
        <a:p>
          <a:endParaRPr lang="en-US"/>
        </a:p>
      </dgm:t>
    </dgm:pt>
    <dgm:pt modelId="{482BAD12-05B0-4FA2-ACDB-95E885EC0ADC}" type="pres">
      <dgm:prSet presAssocID="{616B24C3-9E92-4362-8876-CE646FCDE8C0}" presName="space" presStyleCnt="0"/>
      <dgm:spPr/>
      <dgm:t>
        <a:bodyPr/>
        <a:lstStyle/>
        <a:p>
          <a:endParaRPr lang="en-US"/>
        </a:p>
      </dgm:t>
    </dgm:pt>
    <dgm:pt modelId="{C5F0AD31-A86D-44C1-8D4F-CF4848C51148}" type="pres">
      <dgm:prSet presAssocID="{CBB140A4-7C92-471A-AB6E-476CE189ECD1}" presName="composite" presStyleCnt="0"/>
      <dgm:spPr/>
      <dgm:t>
        <a:bodyPr/>
        <a:lstStyle/>
        <a:p>
          <a:endParaRPr lang="en-US"/>
        </a:p>
      </dgm:t>
    </dgm:pt>
    <dgm:pt modelId="{D61100C5-9BE4-49CB-AE66-34846026213E}" type="pres">
      <dgm:prSet presAssocID="{CBB140A4-7C92-471A-AB6E-476CE189ECD1}" presName="parTx" presStyleLbl="node1" presStyleIdx="4" presStyleCnt="6">
        <dgm:presLayoutVars>
          <dgm:chMax val="0"/>
          <dgm:chPref val="0"/>
          <dgm:bulletEnabled val="1"/>
        </dgm:presLayoutVars>
      </dgm:prSet>
      <dgm:spPr/>
      <dgm:t>
        <a:bodyPr/>
        <a:lstStyle/>
        <a:p>
          <a:endParaRPr lang="en-US"/>
        </a:p>
      </dgm:t>
    </dgm:pt>
    <dgm:pt modelId="{1F17504B-A0DB-4999-B359-E82FA4A602AA}" type="pres">
      <dgm:prSet presAssocID="{CBB140A4-7C92-471A-AB6E-476CE189ECD1}" presName="desTx" presStyleLbl="revTx" presStyleIdx="4" presStyleCnt="6">
        <dgm:presLayoutVars>
          <dgm:bulletEnabled val="1"/>
        </dgm:presLayoutVars>
      </dgm:prSet>
      <dgm:spPr/>
      <dgm:t>
        <a:bodyPr/>
        <a:lstStyle/>
        <a:p>
          <a:endParaRPr lang="en-US"/>
        </a:p>
      </dgm:t>
    </dgm:pt>
    <dgm:pt modelId="{3D0E85BA-9670-48DD-A46A-3568536A254F}" type="pres">
      <dgm:prSet presAssocID="{DD2EA00C-94DB-4587-ABD8-E1DD145C0EDD}" presName="space" presStyleCnt="0"/>
      <dgm:spPr/>
      <dgm:t>
        <a:bodyPr/>
        <a:lstStyle/>
        <a:p>
          <a:endParaRPr lang="en-US"/>
        </a:p>
      </dgm:t>
    </dgm:pt>
    <dgm:pt modelId="{046C30D2-413C-435A-9FA5-CE22BD794032}" type="pres">
      <dgm:prSet presAssocID="{1194EBE9-E79B-488F-9BEA-36FC24F1DD34}" presName="composite" presStyleCnt="0"/>
      <dgm:spPr/>
      <dgm:t>
        <a:bodyPr/>
        <a:lstStyle/>
        <a:p>
          <a:endParaRPr lang="en-US"/>
        </a:p>
      </dgm:t>
    </dgm:pt>
    <dgm:pt modelId="{0C348862-A43B-4316-A8D1-7A14329E7D67}" type="pres">
      <dgm:prSet presAssocID="{1194EBE9-E79B-488F-9BEA-36FC24F1DD34}" presName="parTx" presStyleLbl="node1" presStyleIdx="5" presStyleCnt="6">
        <dgm:presLayoutVars>
          <dgm:chMax val="0"/>
          <dgm:chPref val="0"/>
          <dgm:bulletEnabled val="1"/>
        </dgm:presLayoutVars>
      </dgm:prSet>
      <dgm:spPr/>
      <dgm:t>
        <a:bodyPr/>
        <a:lstStyle/>
        <a:p>
          <a:endParaRPr lang="en-US"/>
        </a:p>
      </dgm:t>
    </dgm:pt>
    <dgm:pt modelId="{A6BB563D-C5FD-4AE5-B815-E4058BEEA42B}" type="pres">
      <dgm:prSet presAssocID="{1194EBE9-E79B-488F-9BEA-36FC24F1DD34}" presName="desTx" presStyleLbl="revTx" presStyleIdx="5" presStyleCnt="6">
        <dgm:presLayoutVars>
          <dgm:bulletEnabled val="1"/>
        </dgm:presLayoutVars>
      </dgm:prSet>
      <dgm:spPr/>
      <dgm:t>
        <a:bodyPr/>
        <a:lstStyle/>
        <a:p>
          <a:endParaRPr lang="en-US"/>
        </a:p>
      </dgm:t>
    </dgm:pt>
  </dgm:ptLst>
  <dgm:cxnLst>
    <dgm:cxn modelId="{DCC4247B-F68F-49A1-83FB-4592D1818E3F}" type="presOf" srcId="{CFE2ED5C-F768-4EEA-8A28-D085632A0365}" destId="{1F17504B-A0DB-4999-B359-E82FA4A602AA}" srcOrd="0" destOrd="2" presId="urn:microsoft.com/office/officeart/2005/8/layout/chevron1"/>
    <dgm:cxn modelId="{391B361B-ED33-4B8A-860D-72A5CBEC4706}" srcId="{CBB140A4-7C92-471A-AB6E-476CE189ECD1}" destId="{CFE2ED5C-F768-4EEA-8A28-D085632A0365}" srcOrd="2" destOrd="0" parTransId="{D7230B3F-CBF0-47C9-B65E-7B253DDB09DC}" sibTransId="{792913F9-74E6-4D4F-9524-ED4A20D14A66}"/>
    <dgm:cxn modelId="{DE1272F0-C63C-46C4-88D1-702B2574B640}" type="presOf" srcId="{A62F0B16-2C36-481D-B43B-68370693328C}" destId="{CD9615AC-5546-44A6-B190-22E4A6A8AC5A}" srcOrd="0" destOrd="0" presId="urn:microsoft.com/office/officeart/2005/8/layout/chevron1"/>
    <dgm:cxn modelId="{E3C261FC-18D7-4642-853A-475F6792D698}" type="presOf" srcId="{F42F4F7F-B2CD-4B7E-8570-27CEBF277954}" destId="{6CF2D258-CCD5-4FF7-A1DD-490BA4AFDAD9}" srcOrd="0" destOrd="3" presId="urn:microsoft.com/office/officeart/2005/8/layout/chevron1"/>
    <dgm:cxn modelId="{449DB125-F387-4D92-8C37-B3FDB07C90D0}" type="presOf" srcId="{94CC5A77-3859-4692-8A45-5A30B328C3A3}" destId="{55E8AE49-A6F2-4A9A-9C14-0BC209CC5FDA}" srcOrd="0" destOrd="1" presId="urn:microsoft.com/office/officeart/2005/8/layout/chevron1"/>
    <dgm:cxn modelId="{4A0E25FB-BE7B-471A-B1C4-2498BC483E64}" type="presOf" srcId="{D8137866-1E71-4409-AEC2-207C9C5FECBA}" destId="{1F17504B-A0DB-4999-B359-E82FA4A602AA}" srcOrd="0" destOrd="6" presId="urn:microsoft.com/office/officeart/2005/8/layout/chevron1"/>
    <dgm:cxn modelId="{04E58B44-F4C3-47A9-A8F8-9A3C7B7AEEBB}" srcId="{2C393C50-E95C-4FC9-8AB6-B595A675ADA6}" destId="{F42F4F7F-B2CD-4B7E-8570-27CEBF277954}" srcOrd="0" destOrd="0" parTransId="{9638435C-C7FA-4BFA-9A6F-5EC6427D705C}" sibTransId="{64B1901E-06EA-41CD-B1F8-A0B1945DA168}"/>
    <dgm:cxn modelId="{630892EE-6F14-4DB3-8A62-917B9234A225}" srcId="{0928A0C5-E186-4438-80E7-36EA40782CEB}" destId="{94CC5A77-3859-4692-8A45-5A30B328C3A3}" srcOrd="1" destOrd="0" parTransId="{FB62AF96-9C68-4018-BEE5-86C7D9E71CCC}" sibTransId="{92D08CF0-FDCE-4B81-98FF-CBD0E1FA044D}"/>
    <dgm:cxn modelId="{A2A3A38D-BBB4-494F-999C-F23F4DC5EDEE}" srcId="{CBB140A4-7C92-471A-AB6E-476CE189ECD1}" destId="{86A4BCA5-F881-4E04-9C89-83DB26375F15}" srcOrd="0" destOrd="0" parTransId="{DC310CD3-8303-4906-B9E3-0284479822CE}" sibTransId="{F5CAC089-8027-4D4B-96F2-E70023F6E241}"/>
    <dgm:cxn modelId="{D6A32314-E5E1-433D-BC1C-2FBEE39F13A2}" srcId="{32C58DBD-D3C6-4F20-8A63-A822D51B290A}" destId="{2C393C50-E95C-4FC9-8AB6-B595A675ADA6}" srcOrd="2" destOrd="0" parTransId="{0164CC07-2810-4767-AA94-BE47E661A8B8}" sibTransId="{07A17F1A-A4D3-4E44-8C21-A60995D2E03D}"/>
    <dgm:cxn modelId="{788F89A4-83DE-49AC-99AB-0F5054C3FE85}" srcId="{CBB140A4-7C92-471A-AB6E-476CE189ECD1}" destId="{E6E0732A-2962-40C4-93B2-52732B8573EB}" srcOrd="1" destOrd="0" parTransId="{4D5C4DDD-9228-4D3E-9D81-44B70A301444}" sibTransId="{00646855-1E34-4E77-A4C3-2FC3FEF519AA}"/>
    <dgm:cxn modelId="{EA354F7D-61DE-44AD-98E8-EDB9DACEA40B}" type="presOf" srcId="{1CF551AF-CBAE-4548-A3DB-2F8033351B35}" destId="{A60C34F1-2FCF-4A98-A01E-FB42EBF143B7}" srcOrd="0" destOrd="3" presId="urn:microsoft.com/office/officeart/2005/8/layout/chevron1"/>
    <dgm:cxn modelId="{0E051D40-A7BF-426D-9A40-9771175C2725}" srcId="{3A75F743-BDFA-479C-8E71-EA1B029D6ECF}" destId="{A24BB276-B39A-4B5D-8292-FECAAF7D6594}" srcOrd="0" destOrd="0" parTransId="{75A4DB26-2965-41AB-91B4-4138004F79D1}" sibTransId="{ABC2990E-8530-4651-BD68-2DA863EB6340}"/>
    <dgm:cxn modelId="{BA0BF225-8EAC-46EE-B620-15F1557A911C}" type="presOf" srcId="{A1E57149-3454-40A7-8DAB-B651D3513359}" destId="{A60C34F1-2FCF-4A98-A01E-FB42EBF143B7}" srcOrd="0" destOrd="0" presId="urn:microsoft.com/office/officeart/2005/8/layout/chevron1"/>
    <dgm:cxn modelId="{188A7377-AD9F-4454-85ED-30676437F580}" srcId="{8C4E75CE-0CA1-4EB5-B8D4-FF1F5252B085}" destId="{1194EBE9-E79B-488F-9BEA-36FC24F1DD34}" srcOrd="5" destOrd="0" parTransId="{C73A54C8-D978-4FAB-82D9-9A77E7BCB576}" sibTransId="{D37D546D-AE22-4734-A0B8-4AA775F0E1DC}"/>
    <dgm:cxn modelId="{0756C440-D5ED-4C26-B1D8-229FDD521C9C}" srcId="{F4C67704-51C3-41DE-ACE9-092B189590BD}" destId="{06777D81-D98F-4755-A48C-72C45C37298D}" srcOrd="0" destOrd="0" parTransId="{42C7002E-2AB9-49C7-83C1-F44958AD5DB1}" sibTransId="{83FBB11D-7B20-469A-B69D-0228B6D842D0}"/>
    <dgm:cxn modelId="{ADBBF142-282D-4E35-BDA8-3E1C5D583F51}" type="presOf" srcId="{D8EB6667-680D-4E00-BC37-35A9169A63C2}" destId="{55E8AE49-A6F2-4A9A-9C14-0BC209CC5FDA}" srcOrd="0" destOrd="0" presId="urn:microsoft.com/office/officeart/2005/8/layout/chevron1"/>
    <dgm:cxn modelId="{91244644-5AB7-4301-B738-14EA0BD56D08}" type="presOf" srcId="{B0CC8563-2E9D-445B-82EE-0B7FD21FF35D}" destId="{D9D49952-AF62-4F60-AB5E-047198379CFA}" srcOrd="0" destOrd="0" presId="urn:microsoft.com/office/officeart/2005/8/layout/chevron1"/>
    <dgm:cxn modelId="{2E9F3D76-FA3A-4B8A-BAB7-559A6FDB63F8}" type="presOf" srcId="{2C393C50-E95C-4FC9-8AB6-B595A675ADA6}" destId="{6CF2D258-CCD5-4FF7-A1DD-490BA4AFDAD9}" srcOrd="0" destOrd="2" presId="urn:microsoft.com/office/officeart/2005/8/layout/chevron1"/>
    <dgm:cxn modelId="{D7D5F14D-45D7-4E3B-B6D5-B1074BB56A76}" type="presOf" srcId="{E6E0732A-2962-40C4-93B2-52732B8573EB}" destId="{1F17504B-A0DB-4999-B359-E82FA4A602AA}" srcOrd="0" destOrd="1" presId="urn:microsoft.com/office/officeart/2005/8/layout/chevron1"/>
    <dgm:cxn modelId="{5BD1A2BC-98A7-4E39-97D5-C9149511A4AE}" srcId="{8C4E75CE-0CA1-4EB5-B8D4-FF1F5252B085}" destId="{32C58DBD-D3C6-4F20-8A63-A822D51B290A}" srcOrd="2" destOrd="0" parTransId="{9F541568-43BC-4894-B059-C41CCE68A992}" sibTransId="{5F6F9DAA-81CE-4570-8FA2-06F69DADF8CE}"/>
    <dgm:cxn modelId="{65CEBE77-AA84-4EF7-BFE3-323DCE7227FB}" type="presOf" srcId="{3A75F743-BDFA-479C-8E71-EA1B029D6ECF}" destId="{A60C34F1-2FCF-4A98-A01E-FB42EBF143B7}" srcOrd="0" destOrd="4" presId="urn:microsoft.com/office/officeart/2005/8/layout/chevron1"/>
    <dgm:cxn modelId="{6732CA2E-65DB-4782-88F5-779C35224802}" srcId="{8C4E75CE-0CA1-4EB5-B8D4-FF1F5252B085}" destId="{716CAD7B-E5B5-4132-8378-ED13769B0AA6}" srcOrd="3" destOrd="0" parTransId="{48FAAB7A-7BE0-470A-87B6-55663EA68D38}" sibTransId="{616B24C3-9E92-4362-8876-CE646FCDE8C0}"/>
    <dgm:cxn modelId="{F8E814C0-7645-4CB7-AC8C-3B17054C8621}" type="presOf" srcId="{C8B76424-BA77-4B0D-9739-27B9F7924AA7}" destId="{A6BB563D-C5FD-4AE5-B815-E4058BEEA42B}" srcOrd="0" destOrd="0" presId="urn:microsoft.com/office/officeart/2005/8/layout/chevron1"/>
    <dgm:cxn modelId="{5931503E-33D0-4817-8FDE-9F586E98FCBA}" srcId="{A6F09CF9-3B63-4161-BB2B-C0CE401B6DFF}" destId="{60213199-548F-4C13-B688-A80A5D6E3D25}" srcOrd="0" destOrd="0" parTransId="{33643541-CB1F-453E-A15A-00AA8DD5A149}" sibTransId="{567E7E5A-BF4D-4BB1-8E66-68CBC5B0069B}"/>
    <dgm:cxn modelId="{9D501D40-C29D-47E0-B622-ABF77A8D238D}" srcId="{CBB140A4-7C92-471A-AB6E-476CE189ECD1}" destId="{A6F09CF9-3B63-4161-BB2B-C0CE401B6DFF}" srcOrd="4" destOrd="0" parTransId="{0497D153-6FB3-4C50-8845-C6AB81D339AE}" sibTransId="{0D7D9FD7-5F8B-43D6-B1D8-EECD6BC69510}"/>
    <dgm:cxn modelId="{69CB8883-9F50-49FB-A71E-3C6C753A829F}" type="presOf" srcId="{0928A0C5-E186-4438-80E7-36EA40782CEB}" destId="{4C4F606C-CEC6-4B8A-9143-17DE716DE30D}" srcOrd="0" destOrd="0" presId="urn:microsoft.com/office/officeart/2005/8/layout/chevron1"/>
    <dgm:cxn modelId="{B9541BD1-18C2-4667-AD09-D6DDFC017E25}" type="presOf" srcId="{32C58DBD-D3C6-4F20-8A63-A822D51B290A}" destId="{FF082967-E8FD-431E-9B6B-0029323684C3}" srcOrd="0" destOrd="0" presId="urn:microsoft.com/office/officeart/2005/8/layout/chevron1"/>
    <dgm:cxn modelId="{7BE470E2-28C4-4E1B-A0C6-BD04E46460A8}" srcId="{0928A0C5-E186-4438-80E7-36EA40782CEB}" destId="{D8EB6667-680D-4E00-BC37-35A9169A63C2}" srcOrd="0" destOrd="0" parTransId="{0365C7C2-F0F6-4DEF-8E9D-AA851EE47E45}" sibTransId="{E64CA131-4293-446E-874D-AF41475DDED5}"/>
    <dgm:cxn modelId="{55AAABBD-27C4-4554-8BC9-B8C79196E4E3}" type="presOf" srcId="{60213199-548F-4C13-B688-A80A5D6E3D25}" destId="{1F17504B-A0DB-4999-B359-E82FA4A602AA}" srcOrd="0" destOrd="5" presId="urn:microsoft.com/office/officeart/2005/8/layout/chevron1"/>
    <dgm:cxn modelId="{172DD967-E653-43E4-870A-99B4D992A77E}" type="presOf" srcId="{A6F09CF9-3B63-4161-BB2B-C0CE401B6DFF}" destId="{1F17504B-A0DB-4999-B359-E82FA4A602AA}" srcOrd="0" destOrd="4" presId="urn:microsoft.com/office/officeart/2005/8/layout/chevron1"/>
    <dgm:cxn modelId="{2D02721B-7133-4945-B2A1-9B71AD212692}" type="presOf" srcId="{A24BB276-B39A-4B5D-8292-FECAAF7D6594}" destId="{A60C34F1-2FCF-4A98-A01E-FB42EBF143B7}" srcOrd="0" destOrd="5" presId="urn:microsoft.com/office/officeart/2005/8/layout/chevron1"/>
    <dgm:cxn modelId="{4C33F4B2-F31D-4680-B64B-BCA772CBA285}" type="presOf" srcId="{2EDA5FC0-CFFB-490D-8222-3EC9BB5C2F49}" destId="{6CF2D258-CCD5-4FF7-A1DD-490BA4AFDAD9}" srcOrd="0" destOrd="1" presId="urn:microsoft.com/office/officeart/2005/8/layout/chevron1"/>
    <dgm:cxn modelId="{FC206D3A-1061-4156-B5B5-A44F2151858A}" type="presOf" srcId="{957FE2FB-539B-4DE7-A0D0-59B4CC699CB0}" destId="{D9D49952-AF62-4F60-AB5E-047198379CFA}" srcOrd="0" destOrd="1" presId="urn:microsoft.com/office/officeart/2005/8/layout/chevron1"/>
    <dgm:cxn modelId="{BA56758B-7BFD-4EAD-9513-041E43C14DC0}" type="presOf" srcId="{1194EBE9-E79B-488F-9BEA-36FC24F1DD34}" destId="{0C348862-A43B-4316-A8D1-7A14329E7D67}" srcOrd="0" destOrd="0" presId="urn:microsoft.com/office/officeart/2005/8/layout/chevron1"/>
    <dgm:cxn modelId="{D0E7AD58-246A-430D-8C55-34F687249E11}" type="presOf" srcId="{54F87898-266E-49A9-9A5C-0EACF4D0AD38}" destId="{1F17504B-A0DB-4999-B359-E82FA4A602AA}" srcOrd="0" destOrd="7" presId="urn:microsoft.com/office/officeart/2005/8/layout/chevron1"/>
    <dgm:cxn modelId="{2EED5A78-F51B-437A-8ED8-2576B9308D4C}" type="presOf" srcId="{1E4EEC05-8284-4139-8C10-79B712BFA2DE}" destId="{6CF2D258-CCD5-4FF7-A1DD-490BA4AFDAD9}" srcOrd="0" destOrd="4" presId="urn:microsoft.com/office/officeart/2005/8/layout/chevron1"/>
    <dgm:cxn modelId="{4CB1BDDF-E0DB-4223-9B37-A3891A715EE2}" type="presOf" srcId="{CBB140A4-7C92-471A-AB6E-476CE189ECD1}" destId="{D61100C5-9BE4-49CB-AE66-34846026213E}" srcOrd="0" destOrd="0" presId="urn:microsoft.com/office/officeart/2005/8/layout/chevron1"/>
    <dgm:cxn modelId="{0B2EEF5B-7774-4F43-956D-46CF264DC75E}" srcId="{A62F0B16-2C36-481D-B43B-68370693328C}" destId="{A1E57149-3454-40A7-8DAB-B651D3513359}" srcOrd="0" destOrd="0" parTransId="{2A31A82E-305D-456E-960B-4E4C69AFEDD7}" sibTransId="{9116AF44-A486-4FB9-A37A-B23A11EF755B}"/>
    <dgm:cxn modelId="{3B384640-4654-4147-8B24-051A04435D2F}" type="presOf" srcId="{3D0BB483-8164-4081-8396-DE6939ACAFF8}" destId="{6CF2D258-CCD5-4FF7-A1DD-490BA4AFDAD9}" srcOrd="0" destOrd="0" presId="urn:microsoft.com/office/officeart/2005/8/layout/chevron1"/>
    <dgm:cxn modelId="{F86FA0C5-D208-42F6-99BF-7C282501E31B}" srcId="{8C4E75CE-0CA1-4EB5-B8D4-FF1F5252B085}" destId="{0928A0C5-E186-4438-80E7-36EA40782CEB}" srcOrd="0" destOrd="0" parTransId="{6ED3C3B1-34B3-4C56-B6FA-8F904376ABB6}" sibTransId="{D0A7D1C2-ED8D-4DB6-B12B-EDDCFE75B3AB}"/>
    <dgm:cxn modelId="{B651781C-FCC9-493B-AFE2-2F9FB4E4327E}" type="presOf" srcId="{4A37D268-1BC2-462F-A4F1-0897E399D2C7}" destId="{1F17504B-A0DB-4999-B359-E82FA4A602AA}" srcOrd="0" destOrd="3" presId="urn:microsoft.com/office/officeart/2005/8/layout/chevron1"/>
    <dgm:cxn modelId="{CD9F57C7-7C2B-436A-9A8E-F0355CECBAB0}" srcId="{1194EBE9-E79B-488F-9BEA-36FC24F1DD34}" destId="{C8B76424-BA77-4B0D-9739-27B9F7924AA7}" srcOrd="0" destOrd="0" parTransId="{D1685DAE-820A-42B2-9C66-0904446AABC0}" sibTransId="{BEBA4731-CB9E-4DC0-8F02-711C3995B228}"/>
    <dgm:cxn modelId="{423D574A-5032-4828-AE3B-AD1798369D9C}" srcId="{32C58DBD-D3C6-4F20-8A63-A822D51B290A}" destId="{2EDA5FC0-CFFB-490D-8222-3EC9BB5C2F49}" srcOrd="1" destOrd="0" parTransId="{8FDBA038-66BB-466D-A4BE-0A844FE5659A}" sibTransId="{AFC93F53-BAC4-4F42-94E4-0F0ACBE90BE6}"/>
    <dgm:cxn modelId="{BDCE2BD2-1D9E-4462-A3DD-17724AE7CE24}" srcId="{716CAD7B-E5B5-4132-8378-ED13769B0AA6}" destId="{B0CC8563-2E9D-445B-82EE-0B7FD21FF35D}" srcOrd="0" destOrd="0" parTransId="{B84D6ABF-AB68-431C-BBB4-747459151F0D}" sibTransId="{F4835306-1515-4E92-8469-8001A0B1E44C}"/>
    <dgm:cxn modelId="{D8183026-91A1-4EF0-B57D-59DD8A4DF5E9}" srcId="{8C4E75CE-0CA1-4EB5-B8D4-FF1F5252B085}" destId="{CBB140A4-7C92-471A-AB6E-476CE189ECD1}" srcOrd="4" destOrd="0" parTransId="{D346323D-EB4C-48A5-A75C-5D7E8776565C}" sibTransId="{DD2EA00C-94DB-4587-ABD8-E1DD145C0EDD}"/>
    <dgm:cxn modelId="{AF51E74B-C71A-4905-9D6D-D057971D4031}" type="presOf" srcId="{06777D81-D98F-4755-A48C-72C45C37298D}" destId="{A60C34F1-2FCF-4A98-A01E-FB42EBF143B7}" srcOrd="0" destOrd="2" presId="urn:microsoft.com/office/officeart/2005/8/layout/chevron1"/>
    <dgm:cxn modelId="{6E1A2D7F-6500-4E42-A286-33D37BD3D61C}" srcId="{A62F0B16-2C36-481D-B43B-68370693328C}" destId="{3A75F743-BDFA-479C-8E71-EA1B029D6ECF}" srcOrd="3" destOrd="0" parTransId="{31B1D4ED-251D-499E-9C38-6AA9102692D3}" sibTransId="{3FBCF7E3-6B91-45C4-8159-D79168E43979}"/>
    <dgm:cxn modelId="{10B487B3-98AC-4179-AACA-377592328B32}" srcId="{A6F09CF9-3B63-4161-BB2B-C0CE401B6DFF}" destId="{D8137866-1E71-4409-AEC2-207C9C5FECBA}" srcOrd="1" destOrd="0" parTransId="{3F5744C7-3F24-41F3-835C-38D1147C0B09}" sibTransId="{62652918-ACF1-4C91-81F4-7CFCAD622C7F}"/>
    <dgm:cxn modelId="{8B9FE604-CDC1-4605-8842-74AB8E7B1AE6}" type="presOf" srcId="{716CAD7B-E5B5-4132-8378-ED13769B0AA6}" destId="{ACB5998C-B857-4817-8D68-7FBDCD5A73EF}" srcOrd="0" destOrd="0" presId="urn:microsoft.com/office/officeart/2005/8/layout/chevron1"/>
    <dgm:cxn modelId="{7E169E89-88D1-448E-B812-7CE77F139155}" type="presOf" srcId="{8C4E75CE-0CA1-4EB5-B8D4-FF1F5252B085}" destId="{67C5DC58-D4FF-4466-8C9A-3EA48DA782C5}" srcOrd="0" destOrd="0" presId="urn:microsoft.com/office/officeart/2005/8/layout/chevron1"/>
    <dgm:cxn modelId="{F1B073DB-803F-4822-AFC3-3C1D0865A85B}" srcId="{A62F0B16-2C36-481D-B43B-68370693328C}" destId="{1CF551AF-CBAE-4548-A3DB-2F8033351B35}" srcOrd="2" destOrd="0" parTransId="{523CCF64-F406-4B58-BAB2-8D9D8E8CB5AC}" sibTransId="{ADB088C8-C807-4C98-91FA-7938B8BCD085}"/>
    <dgm:cxn modelId="{CE1C5D6C-4E61-4F57-BCB9-FDEF8E1D2EC8}" srcId="{CBB140A4-7C92-471A-AB6E-476CE189ECD1}" destId="{4A37D268-1BC2-462F-A4F1-0897E399D2C7}" srcOrd="3" destOrd="0" parTransId="{920F88A3-31D8-4671-9E76-5CA8B836DE9A}" sibTransId="{4474367A-440B-47F4-8D0C-BA1BEAF93D6E}"/>
    <dgm:cxn modelId="{C274A5CE-BD6C-4B8F-8A9C-D6BF382102B6}" srcId="{716CAD7B-E5B5-4132-8378-ED13769B0AA6}" destId="{957FE2FB-539B-4DE7-A0D0-59B4CC699CB0}" srcOrd="1" destOrd="0" parTransId="{CE02B5A8-328B-4346-A709-1848D9965EEF}" sibTransId="{3CE5CB94-9813-4B00-8BCC-D0ABDA79FC8D}"/>
    <dgm:cxn modelId="{97BD9ECA-9DF0-4348-9AE1-01FE2F214E5A}" type="presOf" srcId="{F4C67704-51C3-41DE-ACE9-092B189590BD}" destId="{A60C34F1-2FCF-4A98-A01E-FB42EBF143B7}" srcOrd="0" destOrd="1" presId="urn:microsoft.com/office/officeart/2005/8/layout/chevron1"/>
    <dgm:cxn modelId="{3EE8BB1B-52B1-42E4-9D15-531CCC81471E}" srcId="{A62F0B16-2C36-481D-B43B-68370693328C}" destId="{F4C67704-51C3-41DE-ACE9-092B189590BD}" srcOrd="1" destOrd="0" parTransId="{62341C87-5496-48FB-A267-02B54B2C7B82}" sibTransId="{ACFA926D-BA74-45B9-9BAA-65AE322385EF}"/>
    <dgm:cxn modelId="{A8866DCD-D7C5-4265-AB57-4092AF02BC56}" srcId="{2C393C50-E95C-4FC9-8AB6-B595A675ADA6}" destId="{1E4EEC05-8284-4139-8C10-79B712BFA2DE}" srcOrd="1" destOrd="0" parTransId="{EB3973C0-A7A0-4E99-A31B-1DA7A5BB9D31}" sibTransId="{5D8F6E6F-2B75-4E0A-9C53-ACF32F84EEDE}"/>
    <dgm:cxn modelId="{B8472518-F542-41CA-A1B9-4CEA2D99C183}" srcId="{8C4E75CE-0CA1-4EB5-B8D4-FF1F5252B085}" destId="{A62F0B16-2C36-481D-B43B-68370693328C}" srcOrd="1" destOrd="0" parTransId="{F92391C1-6D01-439E-94BD-3C3116AAF93A}" sibTransId="{0E064387-712E-446E-B40D-C648113A0F75}"/>
    <dgm:cxn modelId="{700551AF-6D9C-4723-9C5A-06AF422DF5D6}" srcId="{32C58DBD-D3C6-4F20-8A63-A822D51B290A}" destId="{3D0BB483-8164-4081-8396-DE6939ACAFF8}" srcOrd="0" destOrd="0" parTransId="{09EB1C0D-61A3-4A86-B8B4-32644CC26B28}" sibTransId="{396681E2-EA69-4579-8B4B-AD9A40A0CB09}"/>
    <dgm:cxn modelId="{CD42FDF2-98F8-4696-89DB-FB46F3C8F7D0}" type="presOf" srcId="{86A4BCA5-F881-4E04-9C89-83DB26375F15}" destId="{1F17504B-A0DB-4999-B359-E82FA4A602AA}" srcOrd="0" destOrd="0" presId="urn:microsoft.com/office/officeart/2005/8/layout/chevron1"/>
    <dgm:cxn modelId="{39E7B944-1988-4AF2-9202-CA075287A8AD}" srcId="{CBB140A4-7C92-471A-AB6E-476CE189ECD1}" destId="{54F87898-266E-49A9-9A5C-0EACF4D0AD38}" srcOrd="5" destOrd="0" parTransId="{BB2261B6-820C-4CC7-8908-5301E2EA03E1}" sibTransId="{7979509D-A120-457D-8A91-F9CF83902F18}"/>
    <dgm:cxn modelId="{723463FD-B80A-48AD-B842-77723161E65A}" type="presParOf" srcId="{67C5DC58-D4FF-4466-8C9A-3EA48DA782C5}" destId="{E5953916-9287-44D1-B450-DE8FF2B8B381}" srcOrd="0" destOrd="0" presId="urn:microsoft.com/office/officeart/2005/8/layout/chevron1"/>
    <dgm:cxn modelId="{D0970023-04E4-4259-9ACC-19B56092310E}" type="presParOf" srcId="{E5953916-9287-44D1-B450-DE8FF2B8B381}" destId="{4C4F606C-CEC6-4B8A-9143-17DE716DE30D}" srcOrd="0" destOrd="0" presId="urn:microsoft.com/office/officeart/2005/8/layout/chevron1"/>
    <dgm:cxn modelId="{2035E1FB-7052-4795-98C8-6E1381E7B5ED}" type="presParOf" srcId="{E5953916-9287-44D1-B450-DE8FF2B8B381}" destId="{55E8AE49-A6F2-4A9A-9C14-0BC209CC5FDA}" srcOrd="1" destOrd="0" presId="urn:microsoft.com/office/officeart/2005/8/layout/chevron1"/>
    <dgm:cxn modelId="{1A52D5A6-54B2-4C20-82F9-524CDE1F0BE1}" type="presParOf" srcId="{67C5DC58-D4FF-4466-8C9A-3EA48DA782C5}" destId="{76C0EE8D-66E3-43F5-8FF2-2991C8BCDB26}" srcOrd="1" destOrd="0" presId="urn:microsoft.com/office/officeart/2005/8/layout/chevron1"/>
    <dgm:cxn modelId="{6EFACCEC-2DE3-4001-B315-1B0A51EE9D26}" type="presParOf" srcId="{67C5DC58-D4FF-4466-8C9A-3EA48DA782C5}" destId="{C43705D1-8B6A-4B71-973F-7EE7156337C9}" srcOrd="2" destOrd="0" presId="urn:microsoft.com/office/officeart/2005/8/layout/chevron1"/>
    <dgm:cxn modelId="{DF55294B-7FA9-4807-BD10-D6A2B4DC42AF}" type="presParOf" srcId="{C43705D1-8B6A-4B71-973F-7EE7156337C9}" destId="{CD9615AC-5546-44A6-B190-22E4A6A8AC5A}" srcOrd="0" destOrd="0" presId="urn:microsoft.com/office/officeart/2005/8/layout/chevron1"/>
    <dgm:cxn modelId="{99E537AD-1370-4E32-8567-8B5288D0AE1A}" type="presParOf" srcId="{C43705D1-8B6A-4B71-973F-7EE7156337C9}" destId="{A60C34F1-2FCF-4A98-A01E-FB42EBF143B7}" srcOrd="1" destOrd="0" presId="urn:microsoft.com/office/officeart/2005/8/layout/chevron1"/>
    <dgm:cxn modelId="{199F37BB-844D-49D1-B1EC-3AA792E47A8F}" type="presParOf" srcId="{67C5DC58-D4FF-4466-8C9A-3EA48DA782C5}" destId="{A04798F0-15D7-490F-85AC-317E233247CE}" srcOrd="3" destOrd="0" presId="urn:microsoft.com/office/officeart/2005/8/layout/chevron1"/>
    <dgm:cxn modelId="{E633F2C9-4A97-4FB2-8212-1552CA6C6BD6}" type="presParOf" srcId="{67C5DC58-D4FF-4466-8C9A-3EA48DA782C5}" destId="{CA26AFA6-41E3-4E30-BD96-93A4393463C6}" srcOrd="4" destOrd="0" presId="urn:microsoft.com/office/officeart/2005/8/layout/chevron1"/>
    <dgm:cxn modelId="{C230E503-57F7-48A7-AC22-6F5277774C32}" type="presParOf" srcId="{CA26AFA6-41E3-4E30-BD96-93A4393463C6}" destId="{FF082967-E8FD-431E-9B6B-0029323684C3}" srcOrd="0" destOrd="0" presId="urn:microsoft.com/office/officeart/2005/8/layout/chevron1"/>
    <dgm:cxn modelId="{D303900C-0E11-4955-A3A2-85190EC3D830}" type="presParOf" srcId="{CA26AFA6-41E3-4E30-BD96-93A4393463C6}" destId="{6CF2D258-CCD5-4FF7-A1DD-490BA4AFDAD9}" srcOrd="1" destOrd="0" presId="urn:microsoft.com/office/officeart/2005/8/layout/chevron1"/>
    <dgm:cxn modelId="{2D11C176-3D28-4B94-B7AB-566483153834}" type="presParOf" srcId="{67C5DC58-D4FF-4466-8C9A-3EA48DA782C5}" destId="{D183C976-9C98-4065-AFE1-66829D962938}" srcOrd="5" destOrd="0" presId="urn:microsoft.com/office/officeart/2005/8/layout/chevron1"/>
    <dgm:cxn modelId="{1650B62B-2F93-423B-86CB-E4ED7A4BE5CE}" type="presParOf" srcId="{67C5DC58-D4FF-4466-8C9A-3EA48DA782C5}" destId="{30896D4C-B7AF-436C-99C3-DA89622A0E41}" srcOrd="6" destOrd="0" presId="urn:microsoft.com/office/officeart/2005/8/layout/chevron1"/>
    <dgm:cxn modelId="{709A7E3F-F808-4FCF-AA79-89B098017419}" type="presParOf" srcId="{30896D4C-B7AF-436C-99C3-DA89622A0E41}" destId="{ACB5998C-B857-4817-8D68-7FBDCD5A73EF}" srcOrd="0" destOrd="0" presId="urn:microsoft.com/office/officeart/2005/8/layout/chevron1"/>
    <dgm:cxn modelId="{EEBEDFAE-6552-4B97-B827-DB528288799F}" type="presParOf" srcId="{30896D4C-B7AF-436C-99C3-DA89622A0E41}" destId="{D9D49952-AF62-4F60-AB5E-047198379CFA}" srcOrd="1" destOrd="0" presId="urn:microsoft.com/office/officeart/2005/8/layout/chevron1"/>
    <dgm:cxn modelId="{07DF69DC-6037-44FC-8AA7-0F7750EBE537}" type="presParOf" srcId="{67C5DC58-D4FF-4466-8C9A-3EA48DA782C5}" destId="{482BAD12-05B0-4FA2-ACDB-95E885EC0ADC}" srcOrd="7" destOrd="0" presId="urn:microsoft.com/office/officeart/2005/8/layout/chevron1"/>
    <dgm:cxn modelId="{854D26CF-5C74-4FAD-A532-B0A8721F0964}" type="presParOf" srcId="{67C5DC58-D4FF-4466-8C9A-3EA48DA782C5}" destId="{C5F0AD31-A86D-44C1-8D4F-CF4848C51148}" srcOrd="8" destOrd="0" presId="urn:microsoft.com/office/officeart/2005/8/layout/chevron1"/>
    <dgm:cxn modelId="{070FA7A4-3316-48B1-90D1-2C01BF62540A}" type="presParOf" srcId="{C5F0AD31-A86D-44C1-8D4F-CF4848C51148}" destId="{D61100C5-9BE4-49CB-AE66-34846026213E}" srcOrd="0" destOrd="0" presId="urn:microsoft.com/office/officeart/2005/8/layout/chevron1"/>
    <dgm:cxn modelId="{EACA1A05-37A5-452E-B510-B664DFBF2197}" type="presParOf" srcId="{C5F0AD31-A86D-44C1-8D4F-CF4848C51148}" destId="{1F17504B-A0DB-4999-B359-E82FA4A602AA}" srcOrd="1" destOrd="0" presId="urn:microsoft.com/office/officeart/2005/8/layout/chevron1"/>
    <dgm:cxn modelId="{A382351A-D6AD-4A4D-9AC9-1003CADCBF07}" type="presParOf" srcId="{67C5DC58-D4FF-4466-8C9A-3EA48DA782C5}" destId="{3D0E85BA-9670-48DD-A46A-3568536A254F}" srcOrd="9" destOrd="0" presId="urn:microsoft.com/office/officeart/2005/8/layout/chevron1"/>
    <dgm:cxn modelId="{8F12B34D-2CB7-4786-A7FC-B89040F0BC48}" type="presParOf" srcId="{67C5DC58-D4FF-4466-8C9A-3EA48DA782C5}" destId="{046C30D2-413C-435A-9FA5-CE22BD794032}" srcOrd="10" destOrd="0" presId="urn:microsoft.com/office/officeart/2005/8/layout/chevron1"/>
    <dgm:cxn modelId="{5FDAAFE5-674D-49E2-ACB4-3F5F0B5AE576}" type="presParOf" srcId="{046C30D2-413C-435A-9FA5-CE22BD794032}" destId="{0C348862-A43B-4316-A8D1-7A14329E7D67}" srcOrd="0" destOrd="0" presId="urn:microsoft.com/office/officeart/2005/8/layout/chevron1"/>
    <dgm:cxn modelId="{2AAD6E60-2A55-49F8-865D-D9F677498B11}" type="presParOf" srcId="{046C30D2-413C-435A-9FA5-CE22BD794032}" destId="{A6BB563D-C5FD-4AE5-B815-E4058BEEA42B}"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1D2CC-3807-4B42-91D9-A0006AFA39FD}">
      <dsp:nvSpPr>
        <dsp:cNvPr id="0" name=""/>
        <dsp:cNvSpPr/>
      </dsp:nvSpPr>
      <dsp:spPr>
        <a:xfrm>
          <a:off x="2114196" y="270437"/>
          <a:ext cx="4695624" cy="4695624"/>
        </a:xfrm>
        <a:prstGeom prst="circularArrow">
          <a:avLst>
            <a:gd name="adj1" fmla="val 5544"/>
            <a:gd name="adj2" fmla="val 330680"/>
            <a:gd name="adj3" fmla="val 14221352"/>
            <a:gd name="adj4" fmla="val 1712042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18D6C-D5A3-42C5-BD63-C4AA7D22F6C1}">
      <dsp:nvSpPr>
        <dsp:cNvPr id="0" name=""/>
        <dsp:cNvSpPr/>
      </dsp:nvSpPr>
      <dsp:spPr>
        <a:xfrm>
          <a:off x="3580558" y="-23108"/>
          <a:ext cx="1762901" cy="150921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Learn</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Upgrade methods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New capabilities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Downtime mitigation</a:t>
          </a:r>
          <a:endParaRPr lang="en-US" sz="1100" kern="1200" dirty="0">
            <a:latin typeface="Segoe UI" pitchFamily="34" charset="0"/>
            <a:ea typeface="Segoe UI" pitchFamily="34" charset="0"/>
            <a:cs typeface="Segoe UI" pitchFamily="34" charset="0"/>
          </a:endParaRPr>
        </a:p>
      </dsp:txBody>
      <dsp:txXfrm>
        <a:off x="3654232" y="50566"/>
        <a:ext cx="1615553" cy="1361866"/>
      </dsp:txXfrm>
    </dsp:sp>
    <dsp:sp modelId="{39DF3331-3400-4A11-A7FB-1F75D7EA478B}">
      <dsp:nvSpPr>
        <dsp:cNvPr id="0" name=""/>
        <dsp:cNvSpPr/>
      </dsp:nvSpPr>
      <dsp:spPr>
        <a:xfrm>
          <a:off x="5484959" y="1199817"/>
          <a:ext cx="1762901" cy="150921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Prepare</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Document environment</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Manage customizations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Plan upgrade strategy</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Make items upgradable</a:t>
          </a:r>
          <a:endParaRPr lang="en-US" sz="1100" kern="1200" dirty="0">
            <a:latin typeface="Segoe UI" pitchFamily="34" charset="0"/>
            <a:ea typeface="Segoe UI" pitchFamily="34" charset="0"/>
            <a:cs typeface="Segoe UI" pitchFamily="34" charset="0"/>
          </a:endParaRPr>
        </a:p>
      </dsp:txBody>
      <dsp:txXfrm>
        <a:off x="5558633" y="1273491"/>
        <a:ext cx="1615553" cy="1361866"/>
      </dsp:txXfrm>
    </dsp:sp>
    <dsp:sp modelId="{7DA141EA-6CEC-49EF-82C6-3F350FCFC509}">
      <dsp:nvSpPr>
        <dsp:cNvPr id="0" name=""/>
        <dsp:cNvSpPr/>
      </dsp:nvSpPr>
      <dsp:spPr>
        <a:xfrm>
          <a:off x="4757541" y="3346946"/>
          <a:ext cx="1762901" cy="150921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Test</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Build test farms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Use real data</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Evaluate techniques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Find issues early</a:t>
          </a:r>
          <a:endParaRPr lang="en-US" sz="1100" kern="1200" dirty="0">
            <a:latin typeface="Segoe UI" pitchFamily="34" charset="0"/>
            <a:ea typeface="Segoe UI" pitchFamily="34" charset="0"/>
            <a:cs typeface="Segoe UI" pitchFamily="34" charset="0"/>
          </a:endParaRPr>
        </a:p>
      </dsp:txBody>
      <dsp:txXfrm>
        <a:off x="4831215" y="3420620"/>
        <a:ext cx="1615553" cy="1361866"/>
      </dsp:txXfrm>
    </dsp:sp>
    <dsp:sp modelId="{5A6A8BD4-5652-4A8C-BB34-A50948428917}">
      <dsp:nvSpPr>
        <dsp:cNvPr id="0" name=""/>
        <dsp:cNvSpPr/>
      </dsp:nvSpPr>
      <dsp:spPr>
        <a:xfrm>
          <a:off x="2403575" y="3346946"/>
          <a:ext cx="1762901" cy="150921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Implement</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Build/upgrade farms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Deploy customizations</a:t>
          </a:r>
          <a:endParaRPr lang="en-US" sz="1100" kern="1200" dirty="0" smtClean="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Minimize downtime</a:t>
          </a:r>
          <a:endParaRPr lang="en-US" sz="1100" kern="1200" dirty="0" smtClean="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Monitor progress</a:t>
          </a:r>
          <a:endParaRPr lang="en-US" sz="1100" kern="1200">
            <a:latin typeface="Segoe UI" pitchFamily="34" charset="0"/>
            <a:ea typeface="Segoe UI" pitchFamily="34" charset="0"/>
            <a:cs typeface="Segoe UI" pitchFamily="34" charset="0"/>
          </a:endParaRPr>
        </a:p>
      </dsp:txBody>
      <dsp:txXfrm>
        <a:off x="2477249" y="3420620"/>
        <a:ext cx="1615553" cy="1361866"/>
      </dsp:txXfrm>
    </dsp:sp>
    <dsp:sp modelId="{BF5660EE-C968-4825-A315-3932E919014E}">
      <dsp:nvSpPr>
        <dsp:cNvPr id="0" name=""/>
        <dsp:cNvSpPr/>
      </dsp:nvSpPr>
      <dsp:spPr>
        <a:xfrm>
          <a:off x="1676150" y="1191484"/>
          <a:ext cx="1762901" cy="150921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Validate</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Troubleshooting</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Upgrade event failures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UI/UX issues</a:t>
          </a: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Data issues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endParaRPr lang="en-US" sz="1100" kern="1200" dirty="0">
            <a:latin typeface="Segoe UI" pitchFamily="34" charset="0"/>
            <a:ea typeface="Segoe UI" pitchFamily="34" charset="0"/>
            <a:cs typeface="Segoe UI" pitchFamily="34" charset="0"/>
          </a:endParaRPr>
        </a:p>
      </dsp:txBody>
      <dsp:txXfrm>
        <a:off x="1749824" y="1265158"/>
        <a:ext cx="1615553" cy="1361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a:t>
            </a:r>
            <a:r>
              <a:rPr lang="en-US" dirty="0" smtClean="0"/>
              <a:t>SharePoint Server 2013</a:t>
            </a:r>
            <a:endParaRPr lang="en-US" dirty="0"/>
          </a:p>
        </p:txBody>
      </p:sp>
      <p:sp>
        <p:nvSpPr>
          <p:cNvPr id="8" name="Footer Placeholder 7"/>
          <p:cNvSpPr>
            <a:spLocks noGrp="1"/>
          </p:cNvSpPr>
          <p:nvPr>
            <p:ph type="ftr" sz="quarter" idx="2"/>
          </p:nvPr>
        </p:nvSpPr>
        <p:spPr>
          <a:xfrm>
            <a:off x="0" y="8685212"/>
            <a:ext cx="5758543"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SharePoint Server 2013</a:t>
            </a:r>
            <a:endParaRPr lang="en-US" dirty="0"/>
          </a:p>
        </p:txBody>
      </p:sp>
      <p:sp>
        <p:nvSpPr>
          <p:cNvPr id="15" name="Footer Placeholder 7"/>
          <p:cNvSpPr>
            <a:spLocks noGrp="1"/>
          </p:cNvSpPr>
          <p:nvPr>
            <p:ph type="ftr" sz="quarter" idx="4"/>
          </p:nvPr>
        </p:nvSpPr>
        <p:spPr>
          <a:xfrm>
            <a:off x="-1" y="8685212"/>
            <a:ext cx="5909309"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a:xfrm>
            <a:off x="3884613" y="0"/>
            <a:ext cx="2971800" cy="457200"/>
          </a:xfrm>
          <a:prstGeom prst="rect">
            <a:avLst/>
          </a:prstGeom>
        </p:spPr>
        <p:txBody>
          <a:bodyPr/>
          <a:lstStyle/>
          <a:p>
            <a:fld id="{D4664A66-7F43-48D1-91D2-AE7A931D6495}" type="datetime1">
              <a:rPr lang="en-US" smtClean="0"/>
              <a:t>1/9/2013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SharePoint</a:t>
            </a:r>
            <a:endParaRPr lang="en-US" dirty="0"/>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3632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lvl="0" indent="-105829">
              <a:buNone/>
            </a:pPr>
            <a:r>
              <a:rPr lang="en-US" sz="1800" dirty="0" smtClean="0"/>
              <a:t>Install your SharePoint 2010 customizations, followed by your SharePoint 2013 customizations, and lastly ensure that</a:t>
            </a:r>
            <a:r>
              <a:rPr lang="en-US" sz="1800" baseline="0" dirty="0" smtClean="0"/>
              <a:t> all necessary </a:t>
            </a:r>
            <a:r>
              <a:rPr lang="en-US" sz="1800" baseline="0" dirty="0" err="1" smtClean="0"/>
              <a:t>web.config</a:t>
            </a:r>
            <a:r>
              <a:rPr lang="en-US" sz="1800" baseline="0" dirty="0" smtClean="0"/>
              <a:t> entries are made. Ideally, these things will all happen via solution package, but if not, ensure that you </a:t>
            </a:r>
            <a:r>
              <a:rPr lang="en-US" sz="1800" baseline="0" dirty="0" err="1" smtClean="0"/>
              <a:t>xcopy</a:t>
            </a:r>
            <a:r>
              <a:rPr lang="en-US" sz="1800" baseline="0" dirty="0" smtClean="0"/>
              <a:t> deployments and manual configurations steps happen accurately and represent the things that were tested in your testing phase.</a:t>
            </a:r>
            <a:endParaRPr lang="en-US" sz="1800" dirty="0" smtClean="0"/>
          </a:p>
          <a:p>
            <a:pPr marL="0" lvl="0" indent="-105829">
              <a:buNone/>
            </a:pPr>
            <a:endParaRPr lang="en-US" sz="1800" dirty="0" smtClean="0"/>
          </a:p>
          <a:p>
            <a:pPr marL="0" lvl="0" indent="-105829">
              <a:buNone/>
            </a:pPr>
            <a:endParaRPr lang="en-US" sz="1800" dirty="0" smtClean="0"/>
          </a:p>
          <a:p>
            <a:pPr marL="0" lvl="0" indent="-105829">
              <a:buNone/>
            </a:pPr>
            <a:r>
              <a:rPr lang="en-US" sz="1800" dirty="0" smtClean="0"/>
              <a:t>2010 site definitions</a:t>
            </a:r>
          </a:p>
          <a:p>
            <a:pPr lvl="2"/>
            <a:r>
              <a:rPr lang="en-US" sz="1600" dirty="0" smtClean="0"/>
              <a:t>…\Web Server Extensions\14\TEMPLATE\</a:t>
            </a:r>
            <a:r>
              <a:rPr lang="en-US" sz="1600" b="1" i="1" dirty="0" smtClean="0"/>
              <a:t>{LCID}</a:t>
            </a:r>
          </a:p>
          <a:p>
            <a:pPr lvl="3"/>
            <a:r>
              <a:rPr lang="en-US" sz="1600" i="0" dirty="0" smtClean="0"/>
              <a:t>Note: where </a:t>
            </a:r>
            <a:r>
              <a:rPr lang="en-US" sz="1600" b="1" i="1" dirty="0" smtClean="0"/>
              <a:t>{LCID}</a:t>
            </a:r>
            <a:r>
              <a:rPr lang="en-US" sz="1600" i="0" dirty="0" smtClean="0"/>
              <a:t> is language code such as 1033</a:t>
            </a:r>
          </a:p>
          <a:p>
            <a:pPr lvl="2"/>
            <a:r>
              <a:rPr lang="en-US" sz="1600" dirty="0" smtClean="0"/>
              <a:t>…\Web Server Extensions\14\TEMPLATE\Site Templates\</a:t>
            </a:r>
          </a:p>
          <a:p>
            <a:pPr lvl="0"/>
            <a:r>
              <a:rPr lang="en-US" sz="1800" dirty="0" smtClean="0"/>
              <a:t>SP2013 site definitions</a:t>
            </a:r>
          </a:p>
          <a:p>
            <a:pPr lvl="2"/>
            <a:r>
              <a:rPr lang="en-US" sz="1600" dirty="0" smtClean="0"/>
              <a:t>…\Web Server Extensions\15\TEMPLATE\</a:t>
            </a:r>
            <a:r>
              <a:rPr lang="en-US" sz="1600" b="1" i="1" dirty="0" smtClean="0"/>
              <a:t>{LCID}</a:t>
            </a:r>
          </a:p>
          <a:p>
            <a:pPr lvl="3"/>
            <a:r>
              <a:rPr lang="en-US" sz="1600" i="0" dirty="0" smtClean="0"/>
              <a:t>Note: where </a:t>
            </a:r>
            <a:r>
              <a:rPr lang="en-US" sz="1600" b="1" i="1" dirty="0" smtClean="0"/>
              <a:t>{LCID}</a:t>
            </a:r>
            <a:r>
              <a:rPr lang="en-US" sz="1600" i="0" dirty="0" smtClean="0"/>
              <a:t> is language code such as 1033</a:t>
            </a:r>
          </a:p>
          <a:p>
            <a:pPr lvl="2"/>
            <a:r>
              <a:rPr lang="en-US" sz="1600" dirty="0" smtClean="0"/>
              <a:t>…\Web Server Extensions\15\TEMPLATE\Site Templates\</a:t>
            </a:r>
          </a:p>
          <a:p>
            <a:pPr lvl="0"/>
            <a:r>
              <a:rPr lang="en-US" sz="1800" dirty="0" smtClean="0"/>
              <a:t>Upgrade definitions</a:t>
            </a:r>
          </a:p>
          <a:p>
            <a:pPr lvl="2"/>
            <a:r>
              <a:rPr lang="en-US" sz="1600" dirty="0" smtClean="0"/>
              <a:t>…\Web Server Extensions\15\CONFIG\UPGRADE\</a:t>
            </a:r>
          </a:p>
          <a:p>
            <a:pPr marL="0" lvl="0" indent="-105829">
              <a:buNone/>
            </a:pPr>
            <a:r>
              <a:rPr lang="en-US" sz="1800" dirty="0" smtClean="0"/>
              <a:t>2010 features</a:t>
            </a:r>
          </a:p>
          <a:p>
            <a:pPr lvl="2"/>
            <a:r>
              <a:rPr lang="en-US" sz="1600" dirty="0" smtClean="0"/>
              <a:t>…\Web Server Extensions\14\TEMPLATE\FEATURES\</a:t>
            </a:r>
          </a:p>
          <a:p>
            <a:pPr lvl="0"/>
            <a:r>
              <a:rPr lang="en-US" sz="1800" dirty="0" smtClean="0"/>
              <a:t>SP2013 features</a:t>
            </a:r>
          </a:p>
          <a:p>
            <a:pPr lvl="2"/>
            <a:r>
              <a:rPr lang="en-US" sz="1600" dirty="0" smtClean="0"/>
              <a:t>…\Web Server Extensions\15\TEMPLATE\FEATURES\</a:t>
            </a:r>
          </a:p>
          <a:p>
            <a:pPr marL="0" lvl="0" indent="-105829">
              <a:buNone/>
            </a:pPr>
            <a:r>
              <a:rPr lang="en-US" sz="1800" dirty="0" smtClean="0"/>
              <a:t>2010 Custom Controls</a:t>
            </a:r>
          </a:p>
          <a:p>
            <a:pPr lvl="2"/>
            <a:r>
              <a:rPr lang="en-US" sz="1600" dirty="0" smtClean="0"/>
              <a:t>…\Web Server Extensions\14\TEMPLATE\CONTROLTEMPLATES\</a:t>
            </a:r>
          </a:p>
          <a:p>
            <a:pPr lvl="0"/>
            <a:r>
              <a:rPr lang="en-US" sz="1800" dirty="0" smtClean="0"/>
              <a:t>SP2013 Custom Controls</a:t>
            </a:r>
          </a:p>
          <a:p>
            <a:pPr lvl="2"/>
            <a:r>
              <a:rPr lang="en-US" sz="1600" dirty="0" smtClean="0"/>
              <a:t>…\Web Server Extensions\15\TEMPLATE\CONTROLTEMPLATES\</a:t>
            </a:r>
          </a:p>
          <a:p>
            <a:pPr marL="0" lvl="0" indent="-105829">
              <a:buNone/>
            </a:pPr>
            <a:r>
              <a:rPr lang="en-US" sz="1800" dirty="0" smtClean="0"/>
              <a:t>2010 Themes</a:t>
            </a:r>
          </a:p>
          <a:p>
            <a:pPr lvl="2"/>
            <a:r>
              <a:rPr lang="en-US" sz="1600" dirty="0" smtClean="0"/>
              <a:t>…\Web Server Extensions\14\TEMPLATE\THEMES\</a:t>
            </a:r>
          </a:p>
          <a:p>
            <a:pPr lvl="0"/>
            <a:r>
              <a:rPr lang="en-US" sz="1800" dirty="0" smtClean="0"/>
              <a:t>SP2013 Themes</a:t>
            </a:r>
          </a:p>
          <a:p>
            <a:pPr lvl="2"/>
            <a:r>
              <a:rPr lang="en-US" sz="1600" dirty="0" smtClean="0"/>
              <a:t>…\Web Server Extensions\15\TEMPLATE\THEMES\</a:t>
            </a:r>
          </a:p>
          <a:p>
            <a:pPr marL="0" lvl="0" indent="-105829">
              <a:buNone/>
            </a:pPr>
            <a:r>
              <a:rPr lang="en-US" sz="1800" dirty="0" smtClean="0"/>
              <a:t>2010 CSS/JS</a:t>
            </a:r>
          </a:p>
          <a:p>
            <a:pPr lvl="2"/>
            <a:r>
              <a:rPr lang="en-US" sz="1600" dirty="0" smtClean="0"/>
              <a:t>…\Web Server Extensions\14\TEMPLATE\LAYOUTS\</a:t>
            </a:r>
          </a:p>
          <a:p>
            <a:pPr lvl="3"/>
            <a:r>
              <a:rPr lang="en-US" sz="1600" dirty="0" smtClean="0"/>
              <a:t>Note: this is common location for most of</a:t>
            </a:r>
            <a:r>
              <a:rPr lang="en-US" sz="1600" baseline="0" dirty="0" smtClean="0"/>
              <a:t> these type of </a:t>
            </a:r>
            <a:r>
              <a:rPr lang="en-US" sz="1600" dirty="0" smtClean="0"/>
              <a:t>customizations, specific customizations may have different target location</a:t>
            </a:r>
          </a:p>
          <a:p>
            <a:pPr lvl="0"/>
            <a:r>
              <a:rPr lang="en-US" sz="1800" dirty="0" smtClean="0"/>
              <a:t>SP2013 CSS/JS</a:t>
            </a:r>
          </a:p>
          <a:p>
            <a:pPr lvl="2"/>
            <a:r>
              <a:rPr lang="en-US" sz="1600" dirty="0" smtClean="0"/>
              <a:t>…\Web Server Extensions\15\TEMPLATE\LAYOUTS\</a:t>
            </a:r>
          </a:p>
          <a:p>
            <a:pPr marL="482846" marR="0" lvl="3" indent="-146838"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600" dirty="0" smtClean="0"/>
              <a:t>Note: this is common location for most of</a:t>
            </a:r>
            <a:r>
              <a:rPr lang="en-US" sz="1600" baseline="0" dirty="0" smtClean="0"/>
              <a:t> these type of </a:t>
            </a:r>
            <a:r>
              <a:rPr lang="en-US" sz="1600" dirty="0" smtClean="0"/>
              <a:t>customizations, specific customizations may have different target location</a:t>
            </a:r>
          </a:p>
          <a:p>
            <a:pPr marL="0" lvl="0" indent="-105829">
              <a:buNone/>
            </a:pPr>
            <a:r>
              <a:rPr lang="en-US" sz="1800" dirty="0" smtClean="0"/>
              <a:t>2010 images</a:t>
            </a:r>
          </a:p>
          <a:p>
            <a:pPr lvl="2"/>
            <a:r>
              <a:rPr lang="en-US" sz="1600" dirty="0" smtClean="0"/>
              <a:t>…\Web Server Extensions\14\TEMPLATE\IMAGES\</a:t>
            </a:r>
          </a:p>
          <a:p>
            <a:pPr marL="482846" marR="0" lvl="3" indent="-146838"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600" dirty="0" smtClean="0"/>
              <a:t>Note: this is common location for most of</a:t>
            </a:r>
            <a:r>
              <a:rPr lang="en-US" sz="1600" baseline="0" dirty="0" smtClean="0"/>
              <a:t> this type of </a:t>
            </a:r>
            <a:r>
              <a:rPr lang="en-US" sz="1600" dirty="0" smtClean="0"/>
              <a:t>customization, specific customizations may have different target location</a:t>
            </a:r>
          </a:p>
          <a:p>
            <a:pPr lvl="0"/>
            <a:r>
              <a:rPr lang="en-US" sz="1800" dirty="0" smtClean="0"/>
              <a:t>SP2013 images</a:t>
            </a:r>
          </a:p>
          <a:p>
            <a:pPr lvl="2"/>
            <a:r>
              <a:rPr lang="en-US" sz="1600" dirty="0" smtClean="0"/>
              <a:t>…\Web Server Extensions\15\TEMPLATE\IMAGES\</a:t>
            </a:r>
          </a:p>
          <a:p>
            <a:pPr marL="482846" marR="0" lvl="3" indent="-11509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600" dirty="0" smtClean="0"/>
              <a:t>Note: this is common location for most of</a:t>
            </a:r>
            <a:r>
              <a:rPr lang="en-US" sz="1600" baseline="0" dirty="0" smtClean="0"/>
              <a:t> this type of </a:t>
            </a:r>
            <a:r>
              <a:rPr lang="en-US" sz="1600" dirty="0" smtClean="0"/>
              <a:t>customization, specific customizations may have different target location</a:t>
            </a:r>
          </a:p>
          <a:p>
            <a:pPr marL="0" lvl="0" indent="0">
              <a:buFont typeface="Arial" pitchFamily="34" charset="0"/>
              <a:buNone/>
            </a:pPr>
            <a:r>
              <a:rPr lang="en-US" dirty="0" smtClean="0"/>
              <a:t>Resources files</a:t>
            </a:r>
          </a:p>
          <a:p>
            <a:pPr marL="384431" lvl="1" indent="-171450"/>
            <a:r>
              <a:rPr lang="en-US" sz="900" dirty="0" smtClean="0"/>
              <a:t>…\Web Server Extensions\15\Resources\</a:t>
            </a:r>
            <a:endParaRPr lang="en-US" dirty="0" smtClean="0"/>
          </a:p>
          <a:p>
            <a:pPr marL="0" lvl="0" indent="0">
              <a:buFont typeface="Arial" pitchFamily="34" charset="0"/>
              <a:buNone/>
            </a:pPr>
            <a:r>
              <a:rPr lang="en-US" dirty="0" smtClean="0"/>
              <a:t>Web services</a:t>
            </a:r>
          </a:p>
          <a:p>
            <a:pPr marL="384431" lvl="1" indent="-171450">
              <a:buFont typeface="Arial" pitchFamily="34" charset="0"/>
              <a:buChar char="•"/>
            </a:pPr>
            <a:r>
              <a:rPr lang="en-US" sz="900" dirty="0" smtClean="0"/>
              <a:t>…\Web Server Extensions\15\ISAPI\</a:t>
            </a:r>
          </a:p>
          <a:p>
            <a:pPr marL="384431" lvl="1" indent="-171450">
              <a:buFont typeface="Arial" pitchFamily="34" charset="0"/>
              <a:buChar char="•"/>
            </a:pPr>
            <a:r>
              <a:rPr lang="en-US" sz="900" dirty="0" smtClean="0"/>
              <a:t>…\Web Server Extensions\15\ADMINISAPI\ </a:t>
            </a:r>
          </a:p>
          <a:p>
            <a:pPr marL="499520" lvl="2" indent="-171450">
              <a:buFont typeface="Arial" pitchFamily="34" charset="0"/>
              <a:buChar char="•"/>
            </a:pPr>
            <a:r>
              <a:rPr lang="en-US" sz="900" dirty="0" smtClean="0"/>
              <a:t>Note: for Central admin only services</a:t>
            </a:r>
          </a:p>
          <a:p>
            <a:r>
              <a:rPr lang="en-US" dirty="0" smtClean="0"/>
              <a:t>Assemblies</a:t>
            </a:r>
            <a:r>
              <a:rPr lang="en-US" baseline="0" dirty="0" smtClean="0"/>
              <a:t> into </a:t>
            </a:r>
            <a:r>
              <a:rPr lang="en-US" dirty="0" smtClean="0"/>
              <a:t>GAC</a:t>
            </a:r>
          </a:p>
          <a:p>
            <a:pPr marL="384431" lvl="1" indent="-171450">
              <a:buFont typeface="Arial" pitchFamily="34" charset="0"/>
              <a:buChar char="•"/>
            </a:pPr>
            <a:r>
              <a:rPr lang="en-US" dirty="0" smtClean="0"/>
              <a:t>C:\Windows\Assembly</a:t>
            </a:r>
          </a:p>
          <a:p>
            <a:pPr marL="0" lvl="0" indent="0">
              <a:buFont typeface="Arial" pitchFamily="34" charset="0"/>
              <a:buNone/>
            </a:pPr>
            <a:r>
              <a:rPr lang="en-US" sz="900" dirty="0" smtClean="0"/>
              <a:t>Policy redirects</a:t>
            </a:r>
          </a:p>
          <a:p>
            <a:pPr marL="384431" lvl="1" indent="-171450">
              <a:buFont typeface="Arial" pitchFamily="34" charset="0"/>
              <a:buChar char="•"/>
            </a:pPr>
            <a:r>
              <a:rPr lang="en-US" sz="900" dirty="0" smtClean="0"/>
              <a:t>…\Web Server Extensions\15\Policy\ </a:t>
            </a:r>
          </a:p>
        </p:txBody>
      </p:sp>
    </p:spTree>
    <p:extLst>
      <p:ext uri="{BB962C8B-B14F-4D97-AF65-F5344CB8AC3E}">
        <p14:creationId xmlns:p14="http://schemas.microsoft.com/office/powerpoint/2010/main" val="2760448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provides a high-level overview</a:t>
            </a:r>
            <a:r>
              <a:rPr lang="en-US" baseline="0" dirty="0" smtClean="0"/>
              <a:t> of a multi-farm upgrade process that minimizes service downtime. While I won’t read the slide word for word, I encourage you to study the slide and understand the various steps that occur at the various phases and how those steps result in a reduced downtime requirement for the upgrade process.</a:t>
            </a:r>
            <a:endParaRPr lang="en-US" dirty="0"/>
          </a:p>
        </p:txBody>
      </p:sp>
    </p:spTree>
    <p:extLst>
      <p:ext uri="{BB962C8B-B14F-4D97-AF65-F5344CB8AC3E}">
        <p14:creationId xmlns:p14="http://schemas.microsoft.com/office/powerpoint/2010/main" val="349969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2303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large number of upgrade</a:t>
            </a:r>
            <a:r>
              <a:rPr lang="en-US" baseline="0" dirty="0" smtClean="0"/>
              <a:t> related PowerShell </a:t>
            </a:r>
            <a:r>
              <a:rPr lang="en-US" baseline="0" dirty="0" err="1" smtClean="0"/>
              <a:t>cmdlets</a:t>
            </a:r>
            <a:r>
              <a:rPr lang="en-US" baseline="0" dirty="0" smtClean="0"/>
              <a:t> have been introduced in SharePoint 2013. Some of these are completely new, and others have been enhanced to support the upgrade process.</a:t>
            </a:r>
            <a:endParaRPr lang="en-US" dirty="0"/>
          </a:p>
        </p:txBody>
      </p:sp>
    </p:spTree>
    <p:extLst>
      <p:ext uri="{BB962C8B-B14F-4D97-AF65-F5344CB8AC3E}">
        <p14:creationId xmlns:p14="http://schemas.microsoft.com/office/powerpoint/2010/main" val="3244136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Mount-</a:t>
            </a:r>
            <a:r>
              <a:rPr lang="en-US" baseline="0" dirty="0" err="1" smtClean="0"/>
              <a:t>SPContentDatabase</a:t>
            </a:r>
            <a:r>
              <a:rPr lang="en-US" baseline="0" dirty="0" smtClean="0"/>
              <a:t> </a:t>
            </a:r>
            <a:r>
              <a:rPr lang="en-US" baseline="0" dirty="0" err="1" smtClean="0"/>
              <a:t>cmdlets</a:t>
            </a:r>
            <a:r>
              <a:rPr lang="en-US" baseline="0" dirty="0" smtClean="0"/>
              <a:t> initiates content database schema upgrade. This </a:t>
            </a:r>
            <a:r>
              <a:rPr lang="en-US" baseline="0" dirty="0" err="1" smtClean="0"/>
              <a:t>cmdlet</a:t>
            </a:r>
            <a:r>
              <a:rPr lang="en-US" baseline="0" dirty="0" smtClean="0"/>
              <a:t> will run an internal consistency check, checking for orphaned sites, and will run web application compatibility checks, verifying customization references and authentication mismatches.</a:t>
            </a:r>
            <a:endParaRPr lang="en-US" dirty="0"/>
          </a:p>
        </p:txBody>
      </p:sp>
    </p:spTree>
    <p:extLst>
      <p:ext uri="{BB962C8B-B14F-4D97-AF65-F5344CB8AC3E}">
        <p14:creationId xmlns:p14="http://schemas.microsoft.com/office/powerpoint/2010/main" val="2397464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Test-</a:t>
            </a:r>
            <a:r>
              <a:rPr lang="en-US" dirty="0" err="1" smtClean="0"/>
              <a:t>SPContentDatabase</a:t>
            </a:r>
            <a:r>
              <a:rPr lang="en-US" dirty="0" smtClean="0"/>
              <a:t> </a:t>
            </a:r>
            <a:r>
              <a:rPr lang="en-US" dirty="0" err="1" smtClean="0"/>
              <a:t>cmdlets</a:t>
            </a:r>
            <a:r>
              <a:rPr lang="en-US" dirty="0" smtClean="0"/>
              <a:t> finds</a:t>
            </a:r>
            <a:r>
              <a:rPr lang="en-US" baseline="0" dirty="0" smtClean="0"/>
              <a:t> issues a specific content database may have when compared with the configuration of a specific web application. This </a:t>
            </a:r>
            <a:r>
              <a:rPr lang="en-US" baseline="0" dirty="0" err="1" smtClean="0"/>
              <a:t>cmdlet</a:t>
            </a:r>
            <a:r>
              <a:rPr lang="en-US" baseline="0" dirty="0" smtClean="0"/>
              <a:t> can test a database that is or is not connected to the farm. This </a:t>
            </a:r>
            <a:r>
              <a:rPr lang="en-US" baseline="0" dirty="0" err="1" smtClean="0"/>
              <a:t>cmdlet</a:t>
            </a:r>
            <a:r>
              <a:rPr lang="en-US" baseline="0" dirty="0" smtClean="0"/>
              <a:t> will identify missing server side customizations and, orphaned site collections, and can even give row count metrics to help assess the amount of time that will be required when upgrading the content database.</a:t>
            </a:r>
            <a:endParaRPr lang="en-US" dirty="0" smtClean="0"/>
          </a:p>
          <a:p>
            <a:endParaRPr lang="en-US" dirty="0" smtClean="0"/>
          </a:p>
          <a:p>
            <a:r>
              <a:rPr lang="en-US" dirty="0" smtClean="0"/>
              <a:t>NAME</a:t>
            </a:r>
          </a:p>
          <a:p>
            <a:pPr marL="107152" lvl="1" indent="0">
              <a:buNone/>
            </a:pPr>
            <a:r>
              <a:rPr lang="en-US" dirty="0" smtClean="0"/>
              <a:t>Test-</a:t>
            </a:r>
            <a:r>
              <a:rPr lang="en-US" dirty="0" err="1" smtClean="0"/>
              <a:t>SPContentDatabase</a:t>
            </a:r>
            <a:endParaRPr lang="en-US" dirty="0" smtClean="0"/>
          </a:p>
          <a:p>
            <a:endParaRPr lang="en-US" dirty="0" smtClean="0"/>
          </a:p>
          <a:p>
            <a:r>
              <a:rPr lang="en-US" dirty="0" smtClean="0"/>
              <a:t>SYNTAX</a:t>
            </a:r>
          </a:p>
          <a:p>
            <a:pPr marL="107152" lvl="1" indent="0">
              <a:buNone/>
            </a:pPr>
            <a:r>
              <a:rPr lang="en-US" dirty="0" smtClean="0"/>
              <a:t>Test-</a:t>
            </a:r>
            <a:r>
              <a:rPr lang="en-US" dirty="0" err="1" smtClean="0"/>
              <a:t>SPContentDatabase</a:t>
            </a:r>
            <a:r>
              <a:rPr lang="en-US" dirty="0" smtClean="0"/>
              <a:t> [-Identity] &lt;</a:t>
            </a:r>
            <a:r>
              <a:rPr lang="en-US" dirty="0" err="1" smtClean="0"/>
              <a:t>SPContentDatabasePipeBind</a:t>
            </a:r>
            <a:r>
              <a:rPr lang="en-US" dirty="0" smtClean="0"/>
              <a:t>&gt; [-</a:t>
            </a:r>
            <a:r>
              <a:rPr lang="en-US" dirty="0" err="1" smtClean="0"/>
              <a:t>AssignmentCollection</a:t>
            </a:r>
            <a:r>
              <a:rPr lang="en-US" dirty="0" smtClean="0"/>
              <a:t> &lt;</a:t>
            </a:r>
            <a:r>
              <a:rPr lang="en-US" dirty="0" err="1" smtClean="0"/>
              <a:t>SPAssignmentCollection</a:t>
            </a:r>
            <a:r>
              <a:rPr lang="en-US" dirty="0" smtClean="0"/>
              <a:t>&gt;] [-</a:t>
            </a:r>
            <a:r>
              <a:rPr lang="en-US" dirty="0" err="1" smtClean="0"/>
              <a:t>DatabaseCredentials</a:t>
            </a:r>
            <a:r>
              <a:rPr lang="en-US" dirty="0" smtClean="0"/>
              <a:t> &lt;</a:t>
            </a:r>
            <a:r>
              <a:rPr lang="en-US" dirty="0" err="1" smtClean="0"/>
              <a:t>PSCredential</a:t>
            </a:r>
            <a:r>
              <a:rPr lang="en-US" dirty="0" smtClean="0"/>
              <a:t>&gt;] [-</a:t>
            </a:r>
            <a:r>
              <a:rPr lang="en-US" dirty="0" err="1" smtClean="0"/>
              <a:t>ServerInstance</a:t>
            </a:r>
            <a:r>
              <a:rPr lang="en-US" dirty="0" smtClean="0"/>
              <a:t> &lt;</a:t>
            </a:r>
            <a:r>
              <a:rPr lang="en-US" dirty="0" err="1" smtClean="0"/>
              <a:t>SPDatabaseServiceInstancePipeBind</a:t>
            </a:r>
            <a:r>
              <a:rPr lang="en-US" dirty="0" smtClean="0"/>
              <a:t>&gt;] [-</a:t>
            </a:r>
            <a:r>
              <a:rPr lang="en-US" dirty="0" err="1" smtClean="0"/>
              <a:t>ShowRowCounts</a:t>
            </a:r>
            <a:r>
              <a:rPr lang="en-US" dirty="0" smtClean="0"/>
              <a:t> &lt;</a:t>
            </a:r>
            <a:r>
              <a:rPr lang="en-US" dirty="0" err="1" smtClean="0"/>
              <a:t>SwitchParameter</a:t>
            </a:r>
            <a:r>
              <a:rPr lang="en-US" dirty="0" smtClean="0"/>
              <a:t>&gt;] [&lt;</a:t>
            </a:r>
            <a:r>
              <a:rPr lang="en-US" dirty="0" err="1" smtClean="0"/>
              <a:t>CommonParameters</a:t>
            </a:r>
            <a:r>
              <a:rPr lang="en-US" dirty="0" smtClean="0"/>
              <a:t>&gt;]</a:t>
            </a:r>
          </a:p>
          <a:p>
            <a:endParaRPr lang="en-US" dirty="0" smtClean="0"/>
          </a:p>
          <a:p>
            <a:pPr marL="107152" lvl="1" indent="0">
              <a:buNone/>
            </a:pPr>
            <a:r>
              <a:rPr lang="en-US" dirty="0" smtClean="0"/>
              <a:t>Test-</a:t>
            </a:r>
            <a:r>
              <a:rPr lang="en-US" dirty="0" err="1" smtClean="0"/>
              <a:t>SPContentDatabase</a:t>
            </a:r>
            <a:r>
              <a:rPr lang="en-US" dirty="0" smtClean="0"/>
              <a:t> -Name &lt;String&gt; -</a:t>
            </a:r>
            <a:r>
              <a:rPr lang="en-US" dirty="0" err="1" smtClean="0"/>
              <a:t>WebApplication</a:t>
            </a:r>
            <a:r>
              <a:rPr lang="en-US" dirty="0" smtClean="0"/>
              <a:t> &lt;</a:t>
            </a:r>
            <a:r>
              <a:rPr lang="en-US" dirty="0" err="1" smtClean="0"/>
              <a:t>SPWebApplicationPipeBind</a:t>
            </a:r>
            <a:r>
              <a:rPr lang="en-US" dirty="0" smtClean="0"/>
              <a:t>&gt; [-</a:t>
            </a:r>
            <a:r>
              <a:rPr lang="en-US" dirty="0" err="1" smtClean="0"/>
              <a:t>AssignmentCollection</a:t>
            </a:r>
            <a:r>
              <a:rPr lang="en-US" dirty="0" smtClean="0"/>
              <a:t> &lt;</a:t>
            </a:r>
            <a:r>
              <a:rPr lang="en-US" dirty="0" err="1" smtClean="0"/>
              <a:t>SPAssignmentCollection</a:t>
            </a:r>
            <a:r>
              <a:rPr lang="en-US" dirty="0" smtClean="0"/>
              <a:t>&gt;] [-</a:t>
            </a:r>
            <a:r>
              <a:rPr lang="en-US" dirty="0" err="1" smtClean="0"/>
              <a:t>DatabaseCredentials</a:t>
            </a:r>
            <a:r>
              <a:rPr lang="en-US" dirty="0" smtClean="0"/>
              <a:t> &lt;</a:t>
            </a:r>
            <a:r>
              <a:rPr lang="en-US" dirty="0" err="1" smtClean="0"/>
              <a:t>PSCredential</a:t>
            </a:r>
            <a:r>
              <a:rPr lang="en-US" dirty="0" smtClean="0"/>
              <a:t>&gt;] [-</a:t>
            </a:r>
            <a:r>
              <a:rPr lang="en-US" dirty="0" err="1" smtClean="0"/>
              <a:t>ServerInstance</a:t>
            </a:r>
            <a:r>
              <a:rPr lang="en-US" dirty="0" smtClean="0"/>
              <a:t> &lt;</a:t>
            </a:r>
            <a:r>
              <a:rPr lang="en-US" dirty="0" err="1" smtClean="0"/>
              <a:t>SPDatabaseServiceInstancePipeBind</a:t>
            </a:r>
            <a:r>
              <a:rPr lang="en-US" dirty="0" smtClean="0"/>
              <a:t>&gt;] [-</a:t>
            </a:r>
            <a:r>
              <a:rPr lang="en-US" dirty="0" err="1" smtClean="0"/>
              <a:t>ShowRowCounts</a:t>
            </a:r>
            <a:r>
              <a:rPr lang="en-US" dirty="0" smtClean="0"/>
              <a:t> &lt;</a:t>
            </a:r>
            <a:r>
              <a:rPr lang="en-US" dirty="0" err="1" smtClean="0"/>
              <a:t>SwitchParameter</a:t>
            </a:r>
            <a:r>
              <a:rPr lang="en-US" dirty="0" smtClean="0"/>
              <a:t>&gt;] [&lt;</a:t>
            </a:r>
            <a:r>
              <a:rPr lang="en-US" dirty="0" err="1" smtClean="0"/>
              <a:t>CommonParameters</a:t>
            </a:r>
            <a:r>
              <a:rPr lang="en-US" dirty="0" smtClean="0"/>
              <a:t>&gt;]</a:t>
            </a:r>
            <a:endParaRPr lang="en-US" dirty="0"/>
          </a:p>
        </p:txBody>
      </p:sp>
    </p:spTree>
    <p:extLst>
      <p:ext uri="{BB962C8B-B14F-4D97-AF65-F5344CB8AC3E}">
        <p14:creationId xmlns:p14="http://schemas.microsoft.com/office/powerpoint/2010/main" val="3721448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Upgrade-</a:t>
            </a:r>
            <a:r>
              <a:rPr lang="en-US" dirty="0" err="1" smtClean="0"/>
              <a:t>SPContentDatabase</a:t>
            </a:r>
            <a:r>
              <a:rPr lang="en-US" baseline="0" dirty="0" smtClean="0"/>
              <a:t> </a:t>
            </a:r>
            <a:r>
              <a:rPr lang="en-US" baseline="0" dirty="0" err="1" smtClean="0"/>
              <a:t>cmdlet</a:t>
            </a:r>
            <a:r>
              <a:rPr lang="en-US" baseline="0" dirty="0" smtClean="0"/>
              <a:t>, as its name suggests, upgrades a content database. This </a:t>
            </a:r>
            <a:r>
              <a:rPr lang="en-US" baseline="0" dirty="0" err="1" smtClean="0"/>
              <a:t>cmdlet</a:t>
            </a:r>
            <a:r>
              <a:rPr lang="en-US" baseline="0" dirty="0" smtClean="0"/>
              <a:t> can be invoked in parallel for multiple content databases to improve upgrade throughput. Additionally, this </a:t>
            </a:r>
            <a:r>
              <a:rPr lang="en-US" baseline="0" dirty="0" err="1" smtClean="0"/>
              <a:t>cmdlet</a:t>
            </a:r>
            <a:r>
              <a:rPr lang="en-US" baseline="0" dirty="0" smtClean="0"/>
              <a:t> can use SQL Snapshots if supported by the hosting SQL SKU to provide a read-only copy of content via snapshot to end users while the upgrading the writable copy of the database.</a:t>
            </a:r>
            <a:endParaRPr lang="en-US" dirty="0" smtClean="0"/>
          </a:p>
          <a:p>
            <a:endParaRPr lang="en-US" dirty="0" smtClean="0"/>
          </a:p>
          <a:p>
            <a:r>
              <a:rPr lang="en-US" dirty="0" smtClean="0"/>
              <a:t>NAME</a:t>
            </a:r>
          </a:p>
          <a:p>
            <a:pPr marL="107152" lvl="1" indent="0">
              <a:buNone/>
            </a:pPr>
            <a:r>
              <a:rPr lang="en-US" dirty="0" smtClean="0"/>
              <a:t>Upgrade-</a:t>
            </a:r>
            <a:r>
              <a:rPr lang="en-US" dirty="0" err="1" smtClean="0"/>
              <a:t>SPContentDatabase</a:t>
            </a:r>
            <a:endParaRPr lang="en-US" dirty="0" smtClean="0"/>
          </a:p>
          <a:p>
            <a:endParaRPr lang="en-US" dirty="0" smtClean="0"/>
          </a:p>
          <a:p>
            <a:r>
              <a:rPr lang="en-US" dirty="0" smtClean="0"/>
              <a:t>SYNTAX</a:t>
            </a:r>
          </a:p>
          <a:p>
            <a:pPr marL="107152" lvl="1" indent="0">
              <a:buNone/>
            </a:pPr>
            <a:r>
              <a:rPr lang="en-US" dirty="0" smtClean="0"/>
              <a:t>Upgrade-</a:t>
            </a:r>
            <a:r>
              <a:rPr lang="en-US" dirty="0" err="1" smtClean="0"/>
              <a:t>SPContentDatabase</a:t>
            </a:r>
            <a:r>
              <a:rPr lang="en-US" dirty="0" smtClean="0"/>
              <a:t> [-Identity] &lt;</a:t>
            </a:r>
            <a:r>
              <a:rPr lang="en-US" dirty="0" err="1" smtClean="0"/>
              <a:t>SPContentDatabasePipeBind</a:t>
            </a:r>
            <a:r>
              <a:rPr lang="en-US" dirty="0" smtClean="0"/>
              <a:t>&gt; [-</a:t>
            </a:r>
            <a:r>
              <a:rPr lang="en-US" dirty="0" err="1" smtClean="0"/>
              <a:t>ServerInstance</a:t>
            </a:r>
            <a:r>
              <a:rPr lang="en-US" dirty="0" smtClean="0"/>
              <a:t> &lt;</a:t>
            </a:r>
            <a:r>
              <a:rPr lang="en-US" dirty="0" err="1" smtClean="0"/>
              <a:t>SPDatabaseServiceInstancePipeBind</a:t>
            </a:r>
            <a:r>
              <a:rPr lang="en-US" dirty="0" smtClean="0"/>
              <a:t>&gt;] [-</a:t>
            </a:r>
            <a:r>
              <a:rPr lang="en-US" dirty="0" err="1" smtClean="0"/>
              <a:t>UseSnapshot</a:t>
            </a:r>
            <a:r>
              <a:rPr lang="en-US" dirty="0" smtClean="0"/>
              <a:t> &lt;</a:t>
            </a:r>
            <a:r>
              <a:rPr lang="en-US" dirty="0" err="1" smtClean="0"/>
              <a:t>SwitchParameter</a:t>
            </a:r>
            <a:r>
              <a:rPr lang="en-US" dirty="0" smtClean="0"/>
              <a:t>&gt;]</a:t>
            </a:r>
            <a:r>
              <a:rPr lang="en-US" baseline="0" dirty="0" smtClean="0"/>
              <a:t> </a:t>
            </a:r>
            <a:r>
              <a:rPr lang="en-US" dirty="0" smtClean="0"/>
              <a:t>[-</a:t>
            </a:r>
            <a:r>
              <a:rPr lang="en-US" dirty="0" err="1" smtClean="0"/>
              <a:t>SkipIntegrityChecks</a:t>
            </a:r>
            <a:r>
              <a:rPr lang="en-US" dirty="0" smtClean="0"/>
              <a:t> &lt;</a:t>
            </a:r>
            <a:r>
              <a:rPr lang="en-US" dirty="0" err="1" smtClean="0"/>
              <a:t>SwitchParameter</a:t>
            </a:r>
            <a:r>
              <a:rPr lang="en-US" dirty="0" smtClean="0"/>
              <a:t>&gt;] [-NoB2BSiteUpgrade &lt;</a:t>
            </a:r>
            <a:r>
              <a:rPr lang="en-US" dirty="0" err="1" smtClean="0"/>
              <a:t>SwitchParameter</a:t>
            </a:r>
            <a:r>
              <a:rPr lang="en-US" dirty="0" smtClean="0"/>
              <a:t>&gt;] [-</a:t>
            </a:r>
            <a:r>
              <a:rPr lang="en-US" dirty="0" err="1" smtClean="0"/>
              <a:t>WhatIf</a:t>
            </a:r>
            <a:r>
              <a:rPr lang="en-US" dirty="0" smtClean="0"/>
              <a:t> [&lt;</a:t>
            </a:r>
            <a:r>
              <a:rPr lang="en-US" dirty="0" err="1" smtClean="0"/>
              <a:t>SwitchParameter</a:t>
            </a:r>
            <a:r>
              <a:rPr lang="en-US" dirty="0" smtClean="0"/>
              <a:t>&gt;]] [[-</a:t>
            </a:r>
            <a:r>
              <a:rPr lang="en-US" dirty="0" err="1" smtClean="0"/>
              <a:t>ForceDeleteLock</a:t>
            </a:r>
            <a:r>
              <a:rPr lang="en-US" dirty="0" smtClean="0"/>
              <a:t>] &lt;</a:t>
            </a:r>
            <a:r>
              <a:rPr lang="en-US" dirty="0" err="1" smtClean="0"/>
              <a:t>SwitchParameter</a:t>
            </a:r>
            <a:r>
              <a:rPr lang="en-US" dirty="0" smtClean="0"/>
              <a:t>&gt;] [-</a:t>
            </a:r>
            <a:r>
              <a:rPr lang="en-US" dirty="0" err="1" smtClean="0"/>
              <a:t>AssignmentCollection</a:t>
            </a:r>
            <a:r>
              <a:rPr lang="en-US" dirty="0" smtClean="0"/>
              <a:t> &lt;</a:t>
            </a:r>
            <a:r>
              <a:rPr lang="en-US" dirty="0" err="1" smtClean="0"/>
              <a:t>SPAssignmentCollection</a:t>
            </a:r>
            <a:r>
              <a:rPr lang="en-US" dirty="0" smtClean="0"/>
              <a:t>&gt;] [-Confirm [&lt;</a:t>
            </a:r>
            <a:r>
              <a:rPr lang="en-US" dirty="0" err="1" smtClean="0"/>
              <a:t>SwitchParameter</a:t>
            </a:r>
            <a:r>
              <a:rPr lang="en-US" dirty="0" smtClean="0"/>
              <a:t>&gt;]] [&lt;</a:t>
            </a:r>
            <a:r>
              <a:rPr lang="en-US" dirty="0" err="1" smtClean="0"/>
              <a:t>CommonParameters</a:t>
            </a:r>
            <a:r>
              <a:rPr lang="en-US" dirty="0" smtClean="0"/>
              <a:t>&gt;]</a:t>
            </a:r>
          </a:p>
          <a:p>
            <a:endParaRPr lang="en-US" dirty="0" smtClean="0"/>
          </a:p>
          <a:p>
            <a:pPr marL="107152" lvl="1" indent="0">
              <a:buNone/>
            </a:pPr>
            <a:r>
              <a:rPr lang="en-US" dirty="0" smtClean="0"/>
              <a:t>Upgrade-</a:t>
            </a:r>
            <a:r>
              <a:rPr lang="en-US" dirty="0" err="1" smtClean="0"/>
              <a:t>SPContentDatabase</a:t>
            </a:r>
            <a:r>
              <a:rPr lang="en-US" dirty="0" smtClean="0"/>
              <a:t> [[-</a:t>
            </a:r>
            <a:r>
              <a:rPr lang="en-US" dirty="0" err="1" smtClean="0"/>
              <a:t>ForceDeleteLock</a:t>
            </a:r>
            <a:r>
              <a:rPr lang="en-US" dirty="0" smtClean="0"/>
              <a:t>] &lt;</a:t>
            </a:r>
            <a:r>
              <a:rPr lang="en-US" dirty="0" err="1" smtClean="0"/>
              <a:t>SwitchParameter</a:t>
            </a:r>
            <a:r>
              <a:rPr lang="en-US" dirty="0" smtClean="0"/>
              <a:t>&gt;] -Name</a:t>
            </a:r>
            <a:r>
              <a:rPr lang="en-US" baseline="0" dirty="0" smtClean="0"/>
              <a:t> </a:t>
            </a:r>
            <a:r>
              <a:rPr lang="en-US" dirty="0" smtClean="0"/>
              <a:t>&lt;String&gt; -</a:t>
            </a:r>
            <a:r>
              <a:rPr lang="en-US" dirty="0" err="1" smtClean="0"/>
              <a:t>WebApplication</a:t>
            </a:r>
            <a:r>
              <a:rPr lang="en-US" dirty="0" smtClean="0"/>
              <a:t> &lt;</a:t>
            </a:r>
            <a:r>
              <a:rPr lang="en-US" dirty="0" err="1" smtClean="0"/>
              <a:t>SPWebApplicationPipeBind</a:t>
            </a:r>
            <a:r>
              <a:rPr lang="en-US" dirty="0" smtClean="0"/>
              <a:t>&gt; [-</a:t>
            </a:r>
            <a:r>
              <a:rPr lang="en-US" dirty="0" err="1" smtClean="0"/>
              <a:t>ServerInstance</a:t>
            </a:r>
            <a:r>
              <a:rPr lang="en-US" dirty="0" smtClean="0"/>
              <a:t> &lt;</a:t>
            </a:r>
            <a:r>
              <a:rPr lang="en-US" dirty="0" err="1" smtClean="0"/>
              <a:t>SPDatabaseServiceInstancePipeBind</a:t>
            </a:r>
            <a:r>
              <a:rPr lang="en-US" dirty="0" smtClean="0"/>
              <a:t>&gt;] [-</a:t>
            </a:r>
            <a:r>
              <a:rPr lang="en-US" dirty="0" err="1" smtClean="0"/>
              <a:t>UseSnapshot</a:t>
            </a:r>
            <a:r>
              <a:rPr lang="en-US" dirty="0" smtClean="0"/>
              <a:t> &lt;</a:t>
            </a:r>
            <a:r>
              <a:rPr lang="en-US" dirty="0" err="1" smtClean="0"/>
              <a:t>SwitchParameter</a:t>
            </a:r>
            <a:r>
              <a:rPr lang="en-US" dirty="0" smtClean="0"/>
              <a:t>&gt;]</a:t>
            </a:r>
            <a:r>
              <a:rPr lang="en-US" baseline="0" dirty="0" smtClean="0"/>
              <a:t> </a:t>
            </a:r>
            <a:r>
              <a:rPr lang="en-US" dirty="0" smtClean="0"/>
              <a:t>[-</a:t>
            </a:r>
            <a:r>
              <a:rPr lang="en-US" dirty="0" err="1" smtClean="0"/>
              <a:t>SkipIntegrityChecks</a:t>
            </a:r>
            <a:r>
              <a:rPr lang="en-US" dirty="0" smtClean="0"/>
              <a:t> &lt;</a:t>
            </a:r>
            <a:r>
              <a:rPr lang="en-US" dirty="0" err="1" smtClean="0"/>
              <a:t>SwitchParameter</a:t>
            </a:r>
            <a:r>
              <a:rPr lang="en-US" dirty="0" smtClean="0"/>
              <a:t>&gt;] [-NoB2BSiteUpgrade &lt;</a:t>
            </a:r>
            <a:r>
              <a:rPr lang="en-US" dirty="0" err="1" smtClean="0"/>
              <a:t>SwitchParameter</a:t>
            </a:r>
            <a:r>
              <a:rPr lang="en-US" dirty="0" smtClean="0"/>
              <a:t>&gt;] [-</a:t>
            </a:r>
            <a:r>
              <a:rPr lang="en-US" dirty="0" err="1" smtClean="0"/>
              <a:t>WhatIf</a:t>
            </a:r>
            <a:r>
              <a:rPr lang="en-US" dirty="0" smtClean="0"/>
              <a:t> [&lt;</a:t>
            </a:r>
            <a:r>
              <a:rPr lang="en-US" dirty="0" err="1" smtClean="0"/>
              <a:t>SwitchParameter</a:t>
            </a:r>
            <a:r>
              <a:rPr lang="en-US" dirty="0" smtClean="0"/>
              <a:t>&gt;]] [-</a:t>
            </a:r>
            <a:r>
              <a:rPr lang="en-US" dirty="0" err="1" smtClean="0"/>
              <a:t>AssignmentCollection</a:t>
            </a:r>
            <a:r>
              <a:rPr lang="en-US" dirty="0" smtClean="0"/>
              <a:t> &lt;</a:t>
            </a:r>
            <a:r>
              <a:rPr lang="en-US" dirty="0" err="1" smtClean="0"/>
              <a:t>SPAssignmentCollection</a:t>
            </a:r>
            <a:r>
              <a:rPr lang="en-US" dirty="0" smtClean="0"/>
              <a:t>&gt;] [-Confirm [&lt;</a:t>
            </a:r>
            <a:r>
              <a:rPr lang="en-US" dirty="0" err="1" smtClean="0"/>
              <a:t>SwitchParameter</a:t>
            </a:r>
            <a:r>
              <a:rPr lang="en-US" dirty="0" smtClean="0"/>
              <a:t>&gt;]] [&lt;</a:t>
            </a:r>
            <a:r>
              <a:rPr lang="en-US" dirty="0" err="1" smtClean="0"/>
              <a:t>CommonParameters</a:t>
            </a:r>
            <a:r>
              <a:rPr lang="en-US" dirty="0" smtClean="0"/>
              <a:t>&gt;]</a:t>
            </a:r>
            <a:endParaRPr lang="en-US" dirty="0"/>
          </a:p>
        </p:txBody>
      </p:sp>
    </p:spTree>
    <p:extLst>
      <p:ext uri="{BB962C8B-B14F-4D97-AF65-F5344CB8AC3E}">
        <p14:creationId xmlns:p14="http://schemas.microsoft.com/office/powerpoint/2010/main" val="2927369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Test-</a:t>
            </a:r>
            <a:r>
              <a:rPr lang="en-US" baseline="0" dirty="0" err="1" smtClean="0"/>
              <a:t>SPSite</a:t>
            </a:r>
            <a:r>
              <a:rPr lang="en-US" baseline="0" dirty="0" smtClean="0"/>
              <a:t> </a:t>
            </a:r>
            <a:r>
              <a:rPr lang="en-US" baseline="0" dirty="0" err="1" smtClean="0"/>
              <a:t>cmdlet</a:t>
            </a:r>
            <a:r>
              <a:rPr lang="en-US" baseline="0" dirty="0" smtClean="0"/>
              <a:t> runs site collection health checks in test mode. It will perform no changes to the target site collection, but will report on errors or issues found.</a:t>
            </a:r>
            <a:endParaRPr lang="en-US" dirty="0" smtClean="0"/>
          </a:p>
          <a:p>
            <a:endParaRPr lang="en-US" dirty="0" smtClean="0"/>
          </a:p>
          <a:p>
            <a:r>
              <a:rPr lang="en-US" dirty="0" smtClean="0"/>
              <a:t>NAME</a:t>
            </a:r>
          </a:p>
          <a:p>
            <a:pPr marL="107152" lvl="1" indent="0">
              <a:buNone/>
            </a:pPr>
            <a:r>
              <a:rPr lang="en-US" dirty="0" smtClean="0"/>
              <a:t>Test-</a:t>
            </a:r>
            <a:r>
              <a:rPr lang="en-US" dirty="0" err="1" smtClean="0"/>
              <a:t>SPSite</a:t>
            </a:r>
            <a:endParaRPr lang="en-US" dirty="0" smtClean="0"/>
          </a:p>
          <a:p>
            <a:endParaRPr lang="en-US" dirty="0" smtClean="0"/>
          </a:p>
          <a:p>
            <a:r>
              <a:rPr lang="en-US" dirty="0" smtClean="0"/>
              <a:t>SYNTAX</a:t>
            </a:r>
          </a:p>
          <a:p>
            <a:pPr marL="107152" lvl="1" indent="0">
              <a:buNone/>
            </a:pPr>
            <a:r>
              <a:rPr lang="en-US" dirty="0" smtClean="0"/>
              <a:t>Test-</a:t>
            </a:r>
            <a:r>
              <a:rPr lang="en-US" dirty="0" err="1" smtClean="0"/>
              <a:t>SPSite</a:t>
            </a:r>
            <a:r>
              <a:rPr lang="en-US" dirty="0" smtClean="0"/>
              <a:t> [-Identity] &lt;</a:t>
            </a:r>
            <a:r>
              <a:rPr lang="en-US" dirty="0" err="1" smtClean="0"/>
              <a:t>SPSitePipeBind</a:t>
            </a:r>
            <a:r>
              <a:rPr lang="en-US" dirty="0" smtClean="0"/>
              <a:t>&gt; [-</a:t>
            </a:r>
            <a:r>
              <a:rPr lang="en-US" dirty="0" err="1" smtClean="0"/>
              <a:t>RuleId</a:t>
            </a:r>
            <a:r>
              <a:rPr lang="en-US" dirty="0" smtClean="0"/>
              <a:t> &lt;</a:t>
            </a:r>
            <a:r>
              <a:rPr lang="en-US" dirty="0" err="1" smtClean="0"/>
              <a:t>Guid</a:t>
            </a:r>
            <a:r>
              <a:rPr lang="en-US" dirty="0" smtClean="0"/>
              <a:t>&gt;] [-</a:t>
            </a:r>
            <a:r>
              <a:rPr lang="en-US" dirty="0" err="1" smtClean="0"/>
              <a:t>RunAlways</a:t>
            </a:r>
            <a:r>
              <a:rPr lang="en-US" dirty="0" smtClean="0"/>
              <a:t>] [-</a:t>
            </a:r>
            <a:r>
              <a:rPr lang="en-US" dirty="0" err="1" smtClean="0"/>
              <a:t>AssignmentCollection</a:t>
            </a:r>
            <a:r>
              <a:rPr lang="en-US" dirty="0" smtClean="0"/>
              <a:t> &lt;</a:t>
            </a:r>
            <a:r>
              <a:rPr lang="en-US" dirty="0" err="1" smtClean="0"/>
              <a:t>SPAssignmentCollection</a:t>
            </a:r>
            <a:r>
              <a:rPr lang="en-US" dirty="0" smtClean="0"/>
              <a:t>&gt;] [&lt;</a:t>
            </a:r>
            <a:r>
              <a:rPr lang="en-US" dirty="0" err="1" smtClean="0"/>
              <a:t>CommonParameters</a:t>
            </a:r>
            <a:r>
              <a:rPr lang="en-US" dirty="0" smtClean="0"/>
              <a:t>&gt;]</a:t>
            </a:r>
            <a:endParaRPr lang="en-US" dirty="0"/>
          </a:p>
        </p:txBody>
      </p:sp>
    </p:spTree>
    <p:extLst>
      <p:ext uri="{BB962C8B-B14F-4D97-AF65-F5344CB8AC3E}">
        <p14:creationId xmlns:p14="http://schemas.microsoft.com/office/powerpoint/2010/main" val="810912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Closely related to the Test-</a:t>
            </a:r>
            <a:r>
              <a:rPr lang="en-US" dirty="0" err="1" smtClean="0"/>
              <a:t>SPSite</a:t>
            </a:r>
            <a:r>
              <a:rPr lang="en-US" dirty="0" smtClean="0"/>
              <a:t> </a:t>
            </a:r>
            <a:r>
              <a:rPr lang="en-US" dirty="0" err="1" smtClean="0"/>
              <a:t>cmdlet</a:t>
            </a:r>
            <a:r>
              <a:rPr lang="en-US" dirty="0" smtClean="0"/>
              <a:t>, the Repair-</a:t>
            </a:r>
            <a:r>
              <a:rPr lang="en-US" dirty="0" err="1" smtClean="0"/>
              <a:t>SPSite</a:t>
            </a:r>
            <a:r>
              <a:rPr lang="en-US" dirty="0" smtClean="0"/>
              <a:t> </a:t>
            </a:r>
            <a:r>
              <a:rPr lang="en-US" dirty="0" err="1" smtClean="0"/>
              <a:t>cmdlet</a:t>
            </a:r>
            <a:r>
              <a:rPr lang="en-US" dirty="0" smtClean="0"/>
              <a:t> will potentially make changes to content while running.</a:t>
            </a:r>
            <a:r>
              <a:rPr lang="en-US" baseline="0" dirty="0" smtClean="0"/>
              <a:t> This </a:t>
            </a:r>
            <a:r>
              <a:rPr lang="en-US" baseline="0" dirty="0" err="1" smtClean="0"/>
              <a:t>cmdlet</a:t>
            </a:r>
            <a:r>
              <a:rPr lang="en-US" baseline="0" dirty="0" smtClean="0"/>
              <a:t> will create a site level log of the repair operations for later evaluation, stored in the maintenance library on the target site.</a:t>
            </a:r>
            <a:endParaRPr lang="en-US" dirty="0" smtClean="0"/>
          </a:p>
          <a:p>
            <a:endParaRPr lang="en-US" dirty="0" smtClean="0"/>
          </a:p>
          <a:p>
            <a:r>
              <a:rPr lang="en-US" dirty="0" smtClean="0"/>
              <a:t>NAME</a:t>
            </a:r>
          </a:p>
          <a:p>
            <a:pPr marL="107152" lvl="1" indent="0">
              <a:buNone/>
            </a:pPr>
            <a:r>
              <a:rPr lang="en-US" dirty="0" smtClean="0"/>
              <a:t>Repair-</a:t>
            </a:r>
            <a:r>
              <a:rPr lang="en-US" dirty="0" err="1" smtClean="0"/>
              <a:t>SPSite</a:t>
            </a:r>
            <a:endParaRPr lang="en-US" dirty="0" smtClean="0"/>
          </a:p>
          <a:p>
            <a:endParaRPr lang="en-US" dirty="0" smtClean="0"/>
          </a:p>
          <a:p>
            <a:r>
              <a:rPr lang="en-US" dirty="0" smtClean="0"/>
              <a:t>SYNTAX</a:t>
            </a:r>
          </a:p>
          <a:p>
            <a:pPr marL="107152" lvl="1" indent="0">
              <a:buNone/>
            </a:pPr>
            <a:r>
              <a:rPr lang="en-US" dirty="0" smtClean="0"/>
              <a:t>Repair-</a:t>
            </a:r>
            <a:r>
              <a:rPr lang="en-US" dirty="0" err="1" smtClean="0"/>
              <a:t>SPSite</a:t>
            </a:r>
            <a:r>
              <a:rPr lang="en-US" dirty="0" smtClean="0"/>
              <a:t> [-Identity] &lt;</a:t>
            </a:r>
            <a:r>
              <a:rPr lang="en-US" dirty="0" err="1" smtClean="0"/>
              <a:t>SPSitePipeBind</a:t>
            </a:r>
            <a:r>
              <a:rPr lang="en-US" dirty="0" smtClean="0"/>
              <a:t>&gt; [-</a:t>
            </a:r>
            <a:r>
              <a:rPr lang="en-US" dirty="0" err="1" smtClean="0"/>
              <a:t>RuleId</a:t>
            </a:r>
            <a:r>
              <a:rPr lang="en-US" dirty="0" smtClean="0"/>
              <a:t> &lt;</a:t>
            </a:r>
            <a:r>
              <a:rPr lang="en-US" dirty="0" err="1" smtClean="0"/>
              <a:t>Guid</a:t>
            </a:r>
            <a:r>
              <a:rPr lang="en-US" dirty="0" smtClean="0"/>
              <a:t>&gt;] [-</a:t>
            </a:r>
            <a:r>
              <a:rPr lang="en-US" dirty="0" err="1" smtClean="0"/>
              <a:t>RunAlways</a:t>
            </a:r>
            <a:r>
              <a:rPr lang="en-US" dirty="0" smtClean="0"/>
              <a:t>] [-</a:t>
            </a:r>
            <a:r>
              <a:rPr lang="en-US" dirty="0" err="1" smtClean="0"/>
              <a:t>AssignmentCollection</a:t>
            </a:r>
            <a:r>
              <a:rPr lang="en-US" dirty="0" smtClean="0"/>
              <a:t> &lt;</a:t>
            </a:r>
            <a:r>
              <a:rPr lang="en-US" dirty="0" err="1" smtClean="0"/>
              <a:t>SPAssignmentCollection</a:t>
            </a:r>
            <a:r>
              <a:rPr lang="en-US" dirty="0" smtClean="0"/>
              <a:t>&gt;] [-</a:t>
            </a:r>
            <a:r>
              <a:rPr lang="en-US" dirty="0" err="1" smtClean="0"/>
              <a:t>WhatIf</a:t>
            </a:r>
            <a:r>
              <a:rPr lang="en-US" dirty="0" smtClean="0"/>
              <a:t>] [-Confirm] [&lt;</a:t>
            </a:r>
            <a:r>
              <a:rPr lang="en-US" dirty="0" err="1" smtClean="0"/>
              <a:t>CommonParameters</a:t>
            </a:r>
            <a:r>
              <a:rPr lang="en-US" dirty="0" smtClean="0"/>
              <a:t>&gt;]</a:t>
            </a:r>
            <a:endParaRPr lang="en-US" dirty="0"/>
          </a:p>
        </p:txBody>
      </p:sp>
    </p:spTree>
    <p:extLst>
      <p:ext uri="{BB962C8B-B14F-4D97-AF65-F5344CB8AC3E}">
        <p14:creationId xmlns:p14="http://schemas.microsoft.com/office/powerpoint/2010/main" val="2544897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Upgrade-</a:t>
            </a:r>
            <a:r>
              <a:rPr lang="en-US" dirty="0" err="1" smtClean="0"/>
              <a:t>SPSite</a:t>
            </a:r>
            <a:r>
              <a:rPr lang="en-US" dirty="0" smtClean="0"/>
              <a:t> </a:t>
            </a:r>
            <a:r>
              <a:rPr lang="en-US" dirty="0" err="1" smtClean="0"/>
              <a:t>cmdlet</a:t>
            </a:r>
            <a:r>
              <a:rPr lang="en-US" dirty="0" smtClean="0"/>
              <a:t> can be used to perform a</a:t>
            </a:r>
            <a:r>
              <a:rPr lang="en-US" baseline="0" dirty="0" smtClean="0"/>
              <a:t> build to build or version to version upgrade of a site collection. It can also move the mode a site collection is in from 14 to 15. If ran on a site collection that was previously queued and awaiting upgrade, the </a:t>
            </a:r>
            <a:r>
              <a:rPr lang="en-US" baseline="0" dirty="0" err="1" smtClean="0"/>
              <a:t>cmdlet</a:t>
            </a:r>
            <a:r>
              <a:rPr lang="en-US" baseline="0" dirty="0" smtClean="0"/>
              <a:t> can force an immediate upgrade of that site collection, bypassing its location in the queue.</a:t>
            </a:r>
            <a:endParaRPr lang="en-US" dirty="0" smtClean="0"/>
          </a:p>
          <a:p>
            <a:endParaRPr lang="en-US" dirty="0" smtClean="0"/>
          </a:p>
          <a:p>
            <a:r>
              <a:rPr lang="en-US" dirty="0" smtClean="0"/>
              <a:t>NAME</a:t>
            </a:r>
          </a:p>
          <a:p>
            <a:pPr marL="107152" lvl="1" indent="0">
              <a:buNone/>
            </a:pPr>
            <a:r>
              <a:rPr lang="en-US" dirty="0" smtClean="0"/>
              <a:t>Upgrade-</a:t>
            </a:r>
            <a:r>
              <a:rPr lang="en-US" dirty="0" err="1" smtClean="0"/>
              <a:t>SPSite</a:t>
            </a:r>
            <a:endParaRPr lang="en-US" dirty="0" smtClean="0"/>
          </a:p>
          <a:p>
            <a:endParaRPr lang="en-US" dirty="0" smtClean="0"/>
          </a:p>
          <a:p>
            <a:r>
              <a:rPr lang="en-US" dirty="0" smtClean="0"/>
              <a:t>SYNTAX</a:t>
            </a:r>
          </a:p>
          <a:p>
            <a:pPr marL="107152" lvl="1" indent="0">
              <a:buNone/>
            </a:pPr>
            <a:r>
              <a:rPr lang="en-US" dirty="0" smtClean="0"/>
              <a:t>Upgrade-</a:t>
            </a:r>
            <a:r>
              <a:rPr lang="en-US" dirty="0" err="1" smtClean="0"/>
              <a:t>SPSite</a:t>
            </a:r>
            <a:r>
              <a:rPr lang="en-US" dirty="0" smtClean="0"/>
              <a:t> [-Identity] &lt;</a:t>
            </a:r>
            <a:r>
              <a:rPr lang="en-US" dirty="0" err="1" smtClean="0"/>
              <a:t>SPSitePipeBind</a:t>
            </a:r>
            <a:r>
              <a:rPr lang="en-US" dirty="0" smtClean="0"/>
              <a:t>&gt; [-</a:t>
            </a:r>
            <a:r>
              <a:rPr lang="en-US" dirty="0" err="1" smtClean="0"/>
              <a:t>VersionUpgrade</a:t>
            </a:r>
            <a:r>
              <a:rPr lang="en-US" dirty="0" smtClean="0"/>
              <a:t>] [-</a:t>
            </a:r>
            <a:r>
              <a:rPr lang="en-US" dirty="0" err="1" smtClean="0"/>
              <a:t>QueueOnly</a:t>
            </a:r>
            <a:r>
              <a:rPr lang="en-US" dirty="0" smtClean="0"/>
              <a:t>] [-</a:t>
            </a:r>
            <a:r>
              <a:rPr lang="en-US" dirty="0" err="1" smtClean="0"/>
              <a:t>NoEmail</a:t>
            </a:r>
            <a:r>
              <a:rPr lang="en-US" dirty="0" smtClean="0"/>
              <a:t>] [-</a:t>
            </a:r>
            <a:r>
              <a:rPr lang="en-US" dirty="0" err="1" smtClean="0"/>
              <a:t>AssignmentCollection</a:t>
            </a:r>
            <a:r>
              <a:rPr lang="en-US" dirty="0" smtClean="0"/>
              <a:t> &lt;</a:t>
            </a:r>
            <a:r>
              <a:rPr lang="en-US" dirty="0" err="1" smtClean="0"/>
              <a:t>SPAssignmentCollection</a:t>
            </a:r>
            <a:r>
              <a:rPr lang="en-US" dirty="0" smtClean="0"/>
              <a:t>&gt;] [-</a:t>
            </a:r>
            <a:r>
              <a:rPr lang="en-US" dirty="0" err="1" smtClean="0"/>
              <a:t>WhatIf</a:t>
            </a:r>
            <a:r>
              <a:rPr lang="en-US" dirty="0" smtClean="0"/>
              <a:t>] [-Confirm]  [&lt;</a:t>
            </a:r>
            <a:r>
              <a:rPr lang="en-US" dirty="0" err="1" smtClean="0"/>
              <a:t>CommonParameters</a:t>
            </a:r>
            <a:r>
              <a:rPr lang="en-US" dirty="0" smtClean="0"/>
              <a:t>&gt;]</a:t>
            </a:r>
          </a:p>
          <a:p>
            <a:endParaRPr lang="en-US" dirty="0" smtClean="0"/>
          </a:p>
        </p:txBody>
      </p:sp>
    </p:spTree>
    <p:extLst>
      <p:ext uri="{BB962C8B-B14F-4D97-AF65-F5344CB8AC3E}">
        <p14:creationId xmlns:p14="http://schemas.microsoft.com/office/powerpoint/2010/main" val="76519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module is the fourth of five modules covering the upgrade process. In this module we’ll cover building a SharePoint 2013 farm for performing</a:t>
            </a:r>
            <a:r>
              <a:rPr lang="en-US" baseline="0" dirty="0" smtClean="0"/>
              <a:t> a database attach upgrade, the commands we’ll use while we perform the upgrade, and we’ll spend a bit of time discussing handling customizations during the upgrade process.</a:t>
            </a:r>
            <a:endParaRPr lang="en-US" dirty="0"/>
          </a:p>
        </p:txBody>
      </p:sp>
    </p:spTree>
    <p:extLst>
      <p:ext uri="{BB962C8B-B14F-4D97-AF65-F5344CB8AC3E}">
        <p14:creationId xmlns:p14="http://schemas.microsoft.com/office/powerpoint/2010/main" val="54955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
            </a:r>
            <a:r>
              <a:rPr lang="en-US" dirty="0" err="1" smtClean="0"/>
              <a:t>cmdlet</a:t>
            </a:r>
            <a:r>
              <a:rPr lang="en-US" baseline="0" dirty="0" smtClean="0"/>
              <a:t> adds a request to create an upgrade evaluation site collection to the queue that will be processed by the upgrade evaluation site collection time job.  This </a:t>
            </a:r>
            <a:r>
              <a:rPr lang="en-US" baseline="0" dirty="0" err="1" smtClean="0"/>
              <a:t>cmdlet</a:t>
            </a:r>
            <a:r>
              <a:rPr lang="en-US" baseline="0" dirty="0" smtClean="0"/>
              <a:t> can request an upgrade evaluation site collection but not immediately cause the evaluation site collection to attempt a mode switch, which may be useful when attempting to identify changes that need to be made before a mode switch can be undertaken.</a:t>
            </a:r>
            <a:endParaRPr lang="en-US" dirty="0"/>
          </a:p>
        </p:txBody>
      </p:sp>
    </p:spTree>
    <p:extLst>
      <p:ext uri="{BB962C8B-B14F-4D97-AF65-F5344CB8AC3E}">
        <p14:creationId xmlns:p14="http://schemas.microsoft.com/office/powerpoint/2010/main" val="3845549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Upgrade-</a:t>
            </a:r>
            <a:r>
              <a:rPr lang="en-US" dirty="0" err="1" smtClean="0"/>
              <a:t>SPFarm</a:t>
            </a:r>
            <a:r>
              <a:rPr lang="en-US" baseline="0" dirty="0" smtClean="0"/>
              <a:t> </a:t>
            </a:r>
            <a:r>
              <a:rPr lang="en-US" baseline="0" dirty="0" err="1" smtClean="0"/>
              <a:t>cmdlet</a:t>
            </a:r>
            <a:r>
              <a:rPr lang="en-US" baseline="0" dirty="0" smtClean="0"/>
              <a:t>, as its name suggests, is used to initiate a full farm upgrade on a server. It’s intended for patch scenarios, to </a:t>
            </a:r>
            <a:r>
              <a:rPr lang="en-US" baseline="0" dirty="0" err="1" smtClean="0"/>
              <a:t>intiate</a:t>
            </a:r>
            <a:r>
              <a:rPr lang="en-US" baseline="0" dirty="0" smtClean="0"/>
              <a:t> a B2B upgrade, and replaces </a:t>
            </a:r>
            <a:r>
              <a:rPr lang="en-US" baseline="0" dirty="0" err="1" smtClean="0"/>
              <a:t>psconfig</a:t>
            </a:r>
            <a:r>
              <a:rPr lang="en-US" baseline="0" dirty="0" smtClean="0"/>
              <a:t>. This </a:t>
            </a:r>
            <a:r>
              <a:rPr lang="en-US" baseline="0" dirty="0" err="1" smtClean="0"/>
              <a:t>cmdlet</a:t>
            </a:r>
            <a:r>
              <a:rPr lang="en-US" baseline="0" dirty="0" smtClean="0"/>
              <a:t> must be run on each server in the farm to initiate and complete the upgrade.</a:t>
            </a:r>
            <a:endParaRPr lang="en-US" dirty="0" smtClean="0"/>
          </a:p>
          <a:p>
            <a:endParaRPr lang="en-US" dirty="0" smtClean="0"/>
          </a:p>
          <a:p>
            <a:r>
              <a:rPr lang="en-US" dirty="0" smtClean="0"/>
              <a:t>NAME</a:t>
            </a:r>
          </a:p>
          <a:p>
            <a:pPr marL="107152" lvl="1" indent="0">
              <a:buNone/>
            </a:pPr>
            <a:r>
              <a:rPr lang="en-US" dirty="0" smtClean="0"/>
              <a:t>Upgrade-</a:t>
            </a:r>
            <a:r>
              <a:rPr lang="en-US" dirty="0" err="1" smtClean="0"/>
              <a:t>SPFarm</a:t>
            </a:r>
            <a:endParaRPr lang="en-US" dirty="0" smtClean="0"/>
          </a:p>
          <a:p>
            <a:endParaRPr lang="en-US" dirty="0" smtClean="0"/>
          </a:p>
          <a:p>
            <a:r>
              <a:rPr lang="en-US" dirty="0" smtClean="0"/>
              <a:t>SYNTAX</a:t>
            </a:r>
          </a:p>
          <a:p>
            <a:pPr marL="107152" lvl="1" indent="0">
              <a:buNone/>
            </a:pPr>
            <a:r>
              <a:rPr lang="en-US" dirty="0" smtClean="0"/>
              <a:t>Upgrade-</a:t>
            </a:r>
            <a:r>
              <a:rPr lang="en-US" dirty="0" err="1" smtClean="0"/>
              <a:t>SPFarm</a:t>
            </a:r>
            <a:r>
              <a:rPr lang="en-US" dirty="0" smtClean="0"/>
              <a:t> [-</a:t>
            </a:r>
            <a:r>
              <a:rPr lang="en-US" dirty="0" err="1" smtClean="0"/>
              <a:t>AssignmentCollection</a:t>
            </a:r>
            <a:r>
              <a:rPr lang="en-US" dirty="0" smtClean="0"/>
              <a:t> &lt;</a:t>
            </a:r>
            <a:r>
              <a:rPr lang="en-US" dirty="0" err="1" smtClean="0"/>
              <a:t>SPAssignmentCollection</a:t>
            </a:r>
            <a:r>
              <a:rPr lang="en-US" dirty="0" smtClean="0"/>
              <a:t>&gt;] [-</a:t>
            </a:r>
            <a:r>
              <a:rPr lang="en-US" dirty="0" err="1" smtClean="0"/>
              <a:t>WhatIf</a:t>
            </a:r>
            <a:r>
              <a:rPr lang="en-US" dirty="0" smtClean="0"/>
              <a:t>] [-Confirm]  [&lt;</a:t>
            </a:r>
            <a:r>
              <a:rPr lang="en-US" dirty="0" err="1" smtClean="0"/>
              <a:t>CommonParameters</a:t>
            </a:r>
            <a:r>
              <a:rPr lang="en-US" dirty="0" smtClean="0"/>
              <a:t>&gt;]</a:t>
            </a:r>
            <a:endParaRPr lang="en-US" dirty="0"/>
          </a:p>
        </p:txBody>
      </p:sp>
    </p:spTree>
    <p:extLst>
      <p:ext uri="{BB962C8B-B14F-4D97-AF65-F5344CB8AC3E}">
        <p14:creationId xmlns:p14="http://schemas.microsoft.com/office/powerpoint/2010/main" val="203810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service upgrade process follows</a:t>
            </a:r>
            <a:r>
              <a:rPr lang="en-US" baseline="0" dirty="0" smtClean="0"/>
              <a:t> a fairly common pattern; restore the old version databases, create the new service application using the restored old version databases, create the proxy for the new service application, and start the applicable service instances. Special operation are needed for Project, Search and Secure store, and we’ll discuss these operations in the next few slides.</a:t>
            </a:r>
            <a:endParaRPr lang="en-US" dirty="0"/>
          </a:p>
        </p:txBody>
      </p:sp>
    </p:spTree>
    <p:extLst>
      <p:ext uri="{BB962C8B-B14F-4D97-AF65-F5344CB8AC3E}">
        <p14:creationId xmlns:p14="http://schemas.microsoft.com/office/powerpoint/2010/main" val="391096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a:t>
            </a:r>
            <a:r>
              <a:rPr lang="en-US" dirty="0" err="1" smtClean="0"/>
              <a:t>SPBusinessDataCatalogServiceApplication</a:t>
            </a:r>
            <a:r>
              <a:rPr lang="en-US" baseline="0" dirty="0" smtClean="0"/>
              <a:t> will create a new BDC service application, and when pointed at an existing database, will upgrade that database as part of the creation process.</a:t>
            </a:r>
            <a:endParaRPr lang="en-US" dirty="0" smtClean="0"/>
          </a:p>
          <a:p>
            <a:endParaRPr lang="en-US" dirty="0" smtClean="0"/>
          </a:p>
          <a:p>
            <a:r>
              <a:rPr lang="en-US" dirty="0" smtClean="0"/>
              <a:t>NAME</a:t>
            </a:r>
          </a:p>
          <a:p>
            <a:pPr marL="107152" lvl="1" indent="0">
              <a:buNone/>
            </a:pPr>
            <a:r>
              <a:rPr lang="en-US" dirty="0" smtClean="0"/>
              <a:t>New-</a:t>
            </a:r>
            <a:r>
              <a:rPr lang="en-US" dirty="0" err="1" smtClean="0"/>
              <a:t>SPBusinessDataCatalogServiceApplication</a:t>
            </a:r>
            <a:endParaRPr lang="en-US" dirty="0" smtClean="0"/>
          </a:p>
          <a:p>
            <a:endParaRPr lang="en-US" dirty="0" smtClean="0"/>
          </a:p>
          <a:p>
            <a:r>
              <a:rPr lang="en-US" dirty="0" smtClean="0"/>
              <a:t>SYNTAX</a:t>
            </a:r>
          </a:p>
          <a:p>
            <a:pPr marL="107152" lvl="1" indent="0">
              <a:buNone/>
            </a:pPr>
            <a:r>
              <a:rPr lang="en-US" dirty="0" smtClean="0"/>
              <a:t>New-</a:t>
            </a:r>
            <a:r>
              <a:rPr lang="en-US" dirty="0" err="1" smtClean="0"/>
              <a:t>SPBusinessDataCatalogServiceApplication</a:t>
            </a:r>
            <a:r>
              <a:rPr lang="en-US" dirty="0" smtClean="0"/>
              <a:t> -</a:t>
            </a:r>
            <a:r>
              <a:rPr lang="en-US" dirty="0" err="1" smtClean="0"/>
              <a:t>ApplicationPool</a:t>
            </a:r>
            <a:r>
              <a:rPr lang="en-US" dirty="0" smtClean="0"/>
              <a:t> &lt;</a:t>
            </a:r>
            <a:r>
              <a:rPr lang="en-US" dirty="0" err="1" smtClean="0"/>
              <a:t>SPIisWebServiceApplicationPoolPipeBind</a:t>
            </a:r>
            <a:r>
              <a:rPr lang="en-US" dirty="0" smtClean="0"/>
              <a:t>&gt; [-</a:t>
            </a:r>
            <a:r>
              <a:rPr lang="en-US" dirty="0" err="1" smtClean="0"/>
              <a:t>AssignmentCollection</a:t>
            </a:r>
            <a:r>
              <a:rPr lang="en-US" dirty="0" smtClean="0"/>
              <a:t> &lt;</a:t>
            </a:r>
            <a:r>
              <a:rPr lang="en-US" dirty="0" err="1" smtClean="0"/>
              <a:t>SPAssignmentCollection</a:t>
            </a:r>
            <a:r>
              <a:rPr lang="en-US" dirty="0" smtClean="0"/>
              <a:t>&gt;] [-Confirm [&lt;</a:t>
            </a:r>
            <a:r>
              <a:rPr lang="en-US" dirty="0" err="1" smtClean="0"/>
              <a:t>SwitchParameter</a:t>
            </a:r>
            <a:r>
              <a:rPr lang="en-US" dirty="0" smtClean="0"/>
              <a:t>&gt;]] [-</a:t>
            </a:r>
            <a:r>
              <a:rPr lang="en-US" dirty="0" err="1" smtClean="0"/>
              <a:t>DatabaseCredentials</a:t>
            </a:r>
            <a:r>
              <a:rPr lang="en-US" dirty="0" smtClean="0"/>
              <a:t> &lt;</a:t>
            </a:r>
            <a:r>
              <a:rPr lang="en-US" dirty="0" err="1" smtClean="0"/>
              <a:t>PSCredential</a:t>
            </a:r>
            <a:r>
              <a:rPr lang="en-US" dirty="0" smtClean="0"/>
              <a:t>&gt;] [-</a:t>
            </a:r>
            <a:r>
              <a:rPr lang="en-US" dirty="0" err="1" smtClean="0"/>
              <a:t>DatabaseName</a:t>
            </a:r>
            <a:r>
              <a:rPr lang="en-US" dirty="0" smtClean="0"/>
              <a:t> &lt;String&gt;] [-</a:t>
            </a:r>
            <a:r>
              <a:rPr lang="en-US" dirty="0" err="1" smtClean="0"/>
              <a:t>DatabasePassword</a:t>
            </a:r>
            <a:r>
              <a:rPr lang="en-US" dirty="0" smtClean="0"/>
              <a:t> &lt;</a:t>
            </a:r>
            <a:r>
              <a:rPr lang="en-US" dirty="0" err="1" smtClean="0"/>
              <a:t>SecureString</a:t>
            </a:r>
            <a:r>
              <a:rPr lang="en-US" dirty="0" smtClean="0"/>
              <a:t>&gt;] [-</a:t>
            </a:r>
            <a:r>
              <a:rPr lang="en-US" dirty="0" err="1" smtClean="0"/>
              <a:t>DatabaseServer</a:t>
            </a:r>
            <a:r>
              <a:rPr lang="en-US" dirty="0" smtClean="0"/>
              <a:t> &lt;String&gt;] [-</a:t>
            </a:r>
            <a:r>
              <a:rPr lang="en-US" dirty="0" err="1" smtClean="0"/>
              <a:t>DatabaseUsername</a:t>
            </a:r>
            <a:r>
              <a:rPr lang="en-US" dirty="0" smtClean="0"/>
              <a:t> &lt;String&gt;] [-</a:t>
            </a:r>
            <a:r>
              <a:rPr lang="en-US" dirty="0" err="1" smtClean="0"/>
              <a:t>FailoverDatabaseServer</a:t>
            </a:r>
            <a:r>
              <a:rPr lang="en-US" dirty="0" smtClean="0"/>
              <a:t> &lt;String&gt;] [-Name &lt;String&gt;] [-</a:t>
            </a:r>
            <a:r>
              <a:rPr lang="en-US" dirty="0" err="1" smtClean="0"/>
              <a:t>PartitionMode</a:t>
            </a:r>
            <a:r>
              <a:rPr lang="en-US" dirty="0" smtClean="0"/>
              <a:t> &lt;</a:t>
            </a:r>
            <a:r>
              <a:rPr lang="en-US" dirty="0" err="1" smtClean="0"/>
              <a:t>SwitchParameter</a:t>
            </a:r>
            <a:r>
              <a:rPr lang="en-US" dirty="0" smtClean="0"/>
              <a:t>&gt;] [-Sharing &lt;</a:t>
            </a:r>
            <a:r>
              <a:rPr lang="en-US" dirty="0" err="1" smtClean="0"/>
              <a:t>SwitchParameter</a:t>
            </a:r>
            <a:r>
              <a:rPr lang="en-US" dirty="0" smtClean="0"/>
              <a:t>&gt;] [-</a:t>
            </a:r>
            <a:r>
              <a:rPr lang="en-US" dirty="0" err="1" smtClean="0"/>
              <a:t>WhatIf</a:t>
            </a:r>
            <a:r>
              <a:rPr lang="en-US" dirty="0" smtClean="0"/>
              <a:t> [&lt;</a:t>
            </a:r>
            <a:r>
              <a:rPr lang="en-US" dirty="0" err="1" smtClean="0"/>
              <a:t>SwitchParameter</a:t>
            </a:r>
            <a:r>
              <a:rPr lang="en-US" dirty="0" smtClean="0"/>
              <a:t>&gt;]] [&lt;</a:t>
            </a:r>
            <a:r>
              <a:rPr lang="en-US" dirty="0" err="1" smtClean="0"/>
              <a:t>CommonParameters</a:t>
            </a:r>
            <a:r>
              <a:rPr lang="en-US" dirty="0" smtClean="0"/>
              <a:t>&gt;]</a:t>
            </a:r>
            <a:endParaRPr lang="en-US" dirty="0"/>
          </a:p>
        </p:txBody>
      </p:sp>
    </p:spTree>
    <p:extLst>
      <p:ext uri="{BB962C8B-B14F-4D97-AF65-F5344CB8AC3E}">
        <p14:creationId xmlns:p14="http://schemas.microsoft.com/office/powerpoint/2010/main" val="2945070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This slide offers an example script for performing a service</a:t>
            </a:r>
            <a:r>
              <a:rPr lang="en-US" baseline="0" dirty="0" smtClean="0"/>
              <a:t> application upgrade using the Business Data Catalog PowerShell </a:t>
            </a:r>
            <a:r>
              <a:rPr lang="en-US" baseline="0" dirty="0" err="1" smtClean="0"/>
              <a:t>cmdlets</a:t>
            </a:r>
            <a:r>
              <a:rPr lang="en-US" baseline="0" dirty="0" smtClean="0"/>
              <a:t>.</a:t>
            </a:r>
            <a:endParaRPr lang="en-US" dirty="0"/>
          </a:p>
        </p:txBody>
      </p:sp>
    </p:spTree>
    <p:extLst>
      <p:ext uri="{BB962C8B-B14F-4D97-AF65-F5344CB8AC3E}">
        <p14:creationId xmlns:p14="http://schemas.microsoft.com/office/powerpoint/2010/main" val="3166219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Restore-</a:t>
            </a:r>
            <a:r>
              <a:rPr lang="en-US" dirty="0" err="1" smtClean="0"/>
              <a:t>SPEnterpriseSearchServiceApplication</a:t>
            </a:r>
            <a:r>
              <a:rPr lang="en-US" dirty="0" smtClean="0"/>
              <a:t> </a:t>
            </a:r>
            <a:r>
              <a:rPr lang="en-US" dirty="0" err="1" smtClean="0"/>
              <a:t>cmdlet</a:t>
            </a:r>
            <a:r>
              <a:rPr lang="en-US" baseline="0" dirty="0" smtClean="0"/>
              <a:t> creates a new search admin instance in the farm using restored information. This </a:t>
            </a:r>
            <a:r>
              <a:rPr lang="en-US" baseline="0" dirty="0" err="1" smtClean="0"/>
              <a:t>cmdlet</a:t>
            </a:r>
            <a:r>
              <a:rPr lang="en-US" baseline="0" dirty="0" smtClean="0"/>
              <a:t> can be used to upgrade an existing search administration database, and can be used in build to build upgrades to perform a side by side upgrade of an existing topology. During V2V upgrades, such as from SharePoint 2010 to 2013, this </a:t>
            </a:r>
            <a:r>
              <a:rPr lang="en-US" baseline="0" dirty="0" err="1" smtClean="0"/>
              <a:t>cmdlet</a:t>
            </a:r>
            <a:r>
              <a:rPr lang="en-US" baseline="0" dirty="0" smtClean="0"/>
              <a:t> can only be used for the admin database – specifying a topology will result in an error.</a:t>
            </a:r>
            <a:endParaRPr lang="en-US" dirty="0" smtClean="0"/>
          </a:p>
          <a:p>
            <a:endParaRPr lang="en-US" dirty="0" smtClean="0"/>
          </a:p>
          <a:p>
            <a:r>
              <a:rPr lang="en-US" dirty="0" smtClean="0"/>
              <a:t>NAME</a:t>
            </a:r>
          </a:p>
          <a:p>
            <a:pPr marL="107152" lvl="1" indent="0">
              <a:buNone/>
            </a:pPr>
            <a:r>
              <a:rPr lang="en-US" dirty="0" smtClean="0"/>
              <a:t>Restore-</a:t>
            </a:r>
            <a:r>
              <a:rPr lang="en-US" dirty="0" err="1" smtClean="0"/>
              <a:t>SPEnterpriseSearchServiceApplication</a:t>
            </a:r>
            <a:endParaRPr lang="en-US" dirty="0" smtClean="0"/>
          </a:p>
          <a:p>
            <a:endParaRPr lang="en-US" dirty="0" smtClean="0"/>
          </a:p>
          <a:p>
            <a:r>
              <a:rPr lang="en-US" dirty="0" smtClean="0"/>
              <a:t>SYNTAX</a:t>
            </a:r>
          </a:p>
          <a:p>
            <a:pPr marL="107152" lvl="1" indent="0">
              <a:buNone/>
            </a:pPr>
            <a:r>
              <a:rPr lang="en-US" dirty="0" smtClean="0"/>
              <a:t>Restore-</a:t>
            </a:r>
            <a:r>
              <a:rPr lang="en-US" dirty="0" err="1" smtClean="0"/>
              <a:t>SPEnterpriseSearchServiceApplication</a:t>
            </a:r>
            <a:r>
              <a:rPr lang="en-US" dirty="0" smtClean="0"/>
              <a:t> [-Name] &lt;String&gt; -</a:t>
            </a:r>
            <a:r>
              <a:rPr lang="en-US" dirty="0" err="1" smtClean="0"/>
              <a:t>AdminSearchServiceInstance</a:t>
            </a:r>
            <a:r>
              <a:rPr lang="en-US" dirty="0" smtClean="0"/>
              <a:t> &lt;</a:t>
            </a:r>
            <a:r>
              <a:rPr lang="en-US" dirty="0" err="1" smtClean="0"/>
              <a:t>SearchServiceInstancePipeBind</a:t>
            </a:r>
            <a:r>
              <a:rPr lang="en-US" dirty="0" smtClean="0"/>
              <a:t>&gt; -</a:t>
            </a:r>
            <a:r>
              <a:rPr lang="en-US" dirty="0" err="1" smtClean="0"/>
              <a:t>ApplicationPool</a:t>
            </a:r>
            <a:r>
              <a:rPr lang="en-US" dirty="0" smtClean="0"/>
              <a:t> &lt;</a:t>
            </a:r>
            <a:r>
              <a:rPr lang="en-US" dirty="0" err="1" smtClean="0"/>
              <a:t>SPServiceApplicationPoolPipeBind</a:t>
            </a:r>
            <a:r>
              <a:rPr lang="en-US" dirty="0" smtClean="0"/>
              <a:t>&gt; -</a:t>
            </a:r>
            <a:r>
              <a:rPr lang="en-US" dirty="0" err="1" smtClean="0"/>
              <a:t>DatabaseName</a:t>
            </a:r>
            <a:r>
              <a:rPr lang="en-US" dirty="0" smtClean="0"/>
              <a:t> &lt;String&gt; -</a:t>
            </a:r>
            <a:r>
              <a:rPr lang="en-US" dirty="0" err="1" smtClean="0"/>
              <a:t>DatabaseServer</a:t>
            </a:r>
            <a:r>
              <a:rPr lang="en-US" dirty="0" smtClean="0"/>
              <a:t> &lt;String&gt; [-</a:t>
            </a:r>
            <a:r>
              <a:rPr lang="en-US" dirty="0" err="1" smtClean="0"/>
              <a:t>AdminApplicationPool</a:t>
            </a:r>
            <a:r>
              <a:rPr lang="en-US" dirty="0" smtClean="0"/>
              <a:t> &lt;</a:t>
            </a:r>
            <a:r>
              <a:rPr lang="en-US" dirty="0" err="1" smtClean="0"/>
              <a:t>SPServiceApplicationPoolPipeBind</a:t>
            </a:r>
            <a:r>
              <a:rPr lang="en-US" dirty="0" smtClean="0"/>
              <a:t>&gt;] [-</a:t>
            </a:r>
            <a:r>
              <a:rPr lang="en-US" dirty="0" err="1" smtClean="0"/>
              <a:t>AssignmentCollection</a:t>
            </a:r>
            <a:r>
              <a:rPr lang="en-US" dirty="0" smtClean="0"/>
              <a:t> &lt;</a:t>
            </a:r>
            <a:r>
              <a:rPr lang="en-US" dirty="0" err="1" smtClean="0"/>
              <a:t>SPAssignmentCollection</a:t>
            </a:r>
            <a:r>
              <a:rPr lang="en-US" dirty="0" smtClean="0"/>
              <a:t>&gt;] [-Confirm [&lt;</a:t>
            </a:r>
            <a:r>
              <a:rPr lang="en-US" dirty="0" err="1" smtClean="0"/>
              <a:t>SwitchParameter</a:t>
            </a:r>
            <a:r>
              <a:rPr lang="en-US" dirty="0" smtClean="0"/>
              <a:t>&gt;]] [-</a:t>
            </a:r>
            <a:r>
              <a:rPr lang="en-US" dirty="0" err="1" smtClean="0"/>
              <a:t>DatabasePassword</a:t>
            </a:r>
            <a:r>
              <a:rPr lang="en-US" dirty="0" smtClean="0"/>
              <a:t> &lt;</a:t>
            </a:r>
            <a:r>
              <a:rPr lang="en-US" dirty="0" err="1" smtClean="0"/>
              <a:t>SecureString</a:t>
            </a:r>
            <a:r>
              <a:rPr lang="en-US" dirty="0" smtClean="0"/>
              <a:t>&gt;] [-</a:t>
            </a:r>
            <a:r>
              <a:rPr lang="en-US" dirty="0" err="1" smtClean="0"/>
              <a:t>DatabaseUsername</a:t>
            </a:r>
            <a:r>
              <a:rPr lang="en-US" dirty="0" smtClean="0"/>
              <a:t> &lt;String&gt;] [-</a:t>
            </a:r>
            <a:r>
              <a:rPr lang="en-US" dirty="0" err="1" smtClean="0"/>
              <a:t>FailoverDatabaseServer</a:t>
            </a:r>
            <a:r>
              <a:rPr lang="en-US" dirty="0" smtClean="0"/>
              <a:t> &lt;String&gt;] [-</a:t>
            </a:r>
            <a:r>
              <a:rPr lang="en-US" dirty="0" err="1" smtClean="0"/>
              <a:t>WhatIf</a:t>
            </a:r>
            <a:r>
              <a:rPr lang="en-US" dirty="0" smtClean="0"/>
              <a:t> [&lt;</a:t>
            </a:r>
            <a:r>
              <a:rPr lang="en-US" dirty="0" err="1" smtClean="0"/>
              <a:t>SwitchParameter</a:t>
            </a:r>
            <a:r>
              <a:rPr lang="en-US" dirty="0" smtClean="0"/>
              <a:t>&gt;]] [&lt;</a:t>
            </a:r>
            <a:r>
              <a:rPr lang="en-US" dirty="0" err="1" smtClean="0"/>
              <a:t>CommonParameters</a:t>
            </a:r>
            <a:r>
              <a:rPr lang="en-US" dirty="0" smtClean="0"/>
              <a:t>&gt;]</a:t>
            </a:r>
          </a:p>
          <a:p>
            <a:pPr marL="107152" lvl="1" indent="0">
              <a:buNone/>
            </a:pPr>
            <a:endParaRPr lang="en-US" dirty="0" smtClean="0"/>
          </a:p>
          <a:p>
            <a:pPr marL="107152" lvl="1" indent="0">
              <a:buNone/>
            </a:pPr>
            <a:r>
              <a:rPr lang="en-US" dirty="0" smtClean="0"/>
              <a:t>Restore-</a:t>
            </a:r>
            <a:r>
              <a:rPr lang="en-US" dirty="0" err="1" smtClean="0"/>
              <a:t>SPEnterpriseSearchServiceApplication</a:t>
            </a:r>
            <a:r>
              <a:rPr lang="en-US" dirty="0" smtClean="0"/>
              <a:t> [-Name] &lt;String&gt; -</a:t>
            </a:r>
            <a:r>
              <a:rPr lang="en-US" dirty="0" err="1" smtClean="0"/>
              <a:t>ApplicationPool</a:t>
            </a:r>
            <a:r>
              <a:rPr lang="en-US" dirty="0" smtClean="0"/>
              <a:t> &lt;</a:t>
            </a:r>
            <a:r>
              <a:rPr lang="en-US" dirty="0" err="1" smtClean="0"/>
              <a:t>SPServiceApplicationPoolPipeBind</a:t>
            </a:r>
            <a:r>
              <a:rPr lang="en-US" dirty="0" smtClean="0"/>
              <a:t>&gt; -</a:t>
            </a:r>
            <a:r>
              <a:rPr lang="en-US" dirty="0" err="1" smtClean="0"/>
              <a:t>TopologyFile</a:t>
            </a:r>
            <a:r>
              <a:rPr lang="en-US" dirty="0" smtClean="0"/>
              <a:t> &lt;String&gt; [-</a:t>
            </a:r>
            <a:r>
              <a:rPr lang="en-US" dirty="0" err="1" smtClean="0"/>
              <a:t>AdminApplicationPool</a:t>
            </a:r>
            <a:r>
              <a:rPr lang="en-US" dirty="0" smtClean="0"/>
              <a:t> &lt;</a:t>
            </a:r>
            <a:r>
              <a:rPr lang="en-US" dirty="0" err="1" smtClean="0"/>
              <a:t>SPServiceApplicationPoolPipeBind</a:t>
            </a:r>
            <a:r>
              <a:rPr lang="en-US" dirty="0" smtClean="0"/>
              <a:t>&gt;] [-</a:t>
            </a:r>
            <a:r>
              <a:rPr lang="en-US" dirty="0" err="1" smtClean="0"/>
              <a:t>AssignmentCollection</a:t>
            </a:r>
            <a:r>
              <a:rPr lang="en-US" dirty="0" smtClean="0"/>
              <a:t> &lt;</a:t>
            </a:r>
            <a:r>
              <a:rPr lang="en-US" dirty="0" err="1" smtClean="0"/>
              <a:t>SPAssignmentCollection</a:t>
            </a:r>
            <a:r>
              <a:rPr lang="en-US" dirty="0" smtClean="0"/>
              <a:t>&gt;] [-Confirm [&lt;</a:t>
            </a:r>
            <a:r>
              <a:rPr lang="en-US" dirty="0" err="1" smtClean="0"/>
              <a:t>SwitchParameter</a:t>
            </a:r>
            <a:r>
              <a:rPr lang="en-US" dirty="0" smtClean="0"/>
              <a:t>&gt;]] [-</a:t>
            </a:r>
            <a:r>
              <a:rPr lang="en-US" dirty="0" err="1" smtClean="0"/>
              <a:t>KeepId</a:t>
            </a:r>
            <a:r>
              <a:rPr lang="en-US" dirty="0" smtClean="0"/>
              <a:t> &lt;</a:t>
            </a:r>
            <a:r>
              <a:rPr lang="en-US" dirty="0" err="1" smtClean="0"/>
              <a:t>SwitchParameter</a:t>
            </a:r>
            <a:r>
              <a:rPr lang="en-US" dirty="0" smtClean="0"/>
              <a:t>&gt;] [-</a:t>
            </a:r>
            <a:r>
              <a:rPr lang="en-US" dirty="0" err="1" smtClean="0"/>
              <a:t>WhatIf</a:t>
            </a:r>
            <a:r>
              <a:rPr lang="en-US" dirty="0" smtClean="0"/>
              <a:t> [&lt;</a:t>
            </a:r>
            <a:r>
              <a:rPr lang="en-US" dirty="0" err="1" smtClean="0"/>
              <a:t>SwitchParameter</a:t>
            </a:r>
            <a:r>
              <a:rPr lang="en-US" dirty="0" smtClean="0"/>
              <a:t>&gt;]] [&lt;</a:t>
            </a:r>
            <a:r>
              <a:rPr lang="en-US" dirty="0" err="1" smtClean="0"/>
              <a:t>CommonParameters</a:t>
            </a:r>
            <a:r>
              <a:rPr lang="en-US" dirty="0" smtClean="0"/>
              <a:t>&gt;]</a:t>
            </a:r>
          </a:p>
        </p:txBody>
      </p:sp>
    </p:spTree>
    <p:extLst>
      <p:ext uri="{BB962C8B-B14F-4D97-AF65-F5344CB8AC3E}">
        <p14:creationId xmlns:p14="http://schemas.microsoft.com/office/powerpoint/2010/main" val="2662215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85000" lnSpcReduction="10000"/>
          </a:bodyPr>
          <a:lstStyle/>
          <a:p>
            <a:pPr marL="460375" lvl="1" indent="0">
              <a:buNone/>
            </a:pPr>
            <a:r>
              <a:rPr lang="en-US" sz="1800" dirty="0" smtClean="0">
                <a:latin typeface="Consolas" pitchFamily="49" charset="0"/>
                <a:cs typeface="Consolas" pitchFamily="49" charset="0"/>
              </a:rPr>
              <a:t>This slide offers an example script during</a:t>
            </a:r>
            <a:r>
              <a:rPr lang="en-US" sz="1800" baseline="0" dirty="0" smtClean="0">
                <a:latin typeface="Consolas" pitchFamily="49" charset="0"/>
                <a:cs typeface="Consolas" pitchFamily="49" charset="0"/>
              </a:rPr>
              <a:t> V2V provisioning using the Restore-</a:t>
            </a:r>
            <a:r>
              <a:rPr lang="en-US" sz="1800" baseline="0" dirty="0" err="1" smtClean="0">
                <a:latin typeface="Consolas" pitchFamily="49" charset="0"/>
                <a:cs typeface="Consolas" pitchFamily="49" charset="0"/>
              </a:rPr>
              <a:t>SPEnteprriseSearchServiceApplication</a:t>
            </a:r>
            <a:r>
              <a:rPr lang="en-US" sz="1800" baseline="0" dirty="0" smtClean="0">
                <a:latin typeface="Consolas" pitchFamily="49" charset="0"/>
                <a:cs typeface="Consolas" pitchFamily="49" charset="0"/>
              </a:rPr>
              <a:t> </a:t>
            </a:r>
            <a:r>
              <a:rPr lang="en-US" sz="1800" baseline="0" dirty="0" err="1" smtClean="0">
                <a:latin typeface="Consolas" pitchFamily="49" charset="0"/>
                <a:cs typeface="Consolas" pitchFamily="49" charset="0"/>
              </a:rPr>
              <a:t>cmdlet</a:t>
            </a:r>
            <a:r>
              <a:rPr lang="en-US" sz="1800" baseline="0" dirty="0" smtClean="0">
                <a:latin typeface="Consolas" pitchFamily="49" charset="0"/>
                <a:cs typeface="Consolas" pitchFamily="49" charset="0"/>
              </a:rPr>
              <a:t>.</a:t>
            </a:r>
            <a:endParaRPr lang="en-US" sz="1800" dirty="0" smtClean="0">
              <a:latin typeface="Consolas" pitchFamily="49" charset="0"/>
              <a:cs typeface="Consolas" pitchFamily="49" charset="0"/>
            </a:endParaRPr>
          </a:p>
          <a:p>
            <a:pPr marL="460375" lvl="1" indent="0">
              <a:buNone/>
            </a:pPr>
            <a:endParaRPr lang="en-US" sz="1800" dirty="0" smtClean="0">
              <a:latin typeface="Consolas" pitchFamily="49" charset="0"/>
              <a:cs typeface="Consolas" pitchFamily="49" charset="0"/>
            </a:endParaRPr>
          </a:p>
          <a:p>
            <a:pPr marL="460375" lvl="1" indent="0">
              <a:buNone/>
            </a:pPr>
            <a:r>
              <a:rPr lang="en-US" sz="1800" dirty="0" smtClean="0">
                <a:latin typeface="Consolas" pitchFamily="49" charset="0"/>
                <a:cs typeface="Consolas" pitchFamily="49" charset="0"/>
              </a:rPr>
              <a:t>Remove this</a:t>
            </a:r>
          </a:p>
          <a:p>
            <a:pPr marL="460375" lvl="1" indent="0">
              <a:buNone/>
            </a:pP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applicationPool</a:t>
            </a:r>
            <a:r>
              <a:rPr lang="en-US" sz="1800" dirty="0" smtClean="0">
                <a:latin typeface="Consolas" pitchFamily="49" charset="0"/>
                <a:cs typeface="Consolas" pitchFamily="49" charset="0"/>
              </a:rPr>
              <a:t> = New-</a:t>
            </a:r>
            <a:r>
              <a:rPr lang="en-US" sz="1800" dirty="0" err="1" smtClean="0">
                <a:latin typeface="Consolas" pitchFamily="49" charset="0"/>
                <a:cs typeface="Consolas" pitchFamily="49" charset="0"/>
              </a:rPr>
              <a:t>SPServiceApplicationPool</a:t>
            </a:r>
            <a:r>
              <a:rPr lang="en-US" sz="1800" dirty="0" smtClean="0">
                <a:latin typeface="Consolas" pitchFamily="49" charset="0"/>
                <a:cs typeface="Consolas" pitchFamily="49" charset="0"/>
              </a:rPr>
              <a:t> -Name "</a:t>
            </a:r>
            <a:r>
              <a:rPr lang="en-US" sz="1800" dirty="0" err="1" smtClean="0">
                <a:latin typeface="Consolas" pitchFamily="49" charset="0"/>
                <a:cs typeface="Consolas" pitchFamily="49" charset="0"/>
              </a:rPr>
              <a:t>SearchServiceApplicationPool</a:t>
            </a:r>
            <a:r>
              <a:rPr lang="en-US" sz="1800" dirty="0" smtClean="0">
                <a:latin typeface="Consolas" pitchFamily="49" charset="0"/>
                <a:cs typeface="Consolas" pitchFamily="49" charset="0"/>
              </a:rPr>
              <a:t>" -account &lt;account name&gt;</a:t>
            </a:r>
          </a:p>
          <a:p>
            <a:pPr marL="460375" lvl="1" indent="0">
              <a:buNone/>
            </a:pP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ssa</a:t>
            </a:r>
            <a:r>
              <a:rPr lang="en-US" sz="1800" dirty="0" smtClean="0">
                <a:latin typeface="Consolas" pitchFamily="49" charset="0"/>
                <a:cs typeface="Consolas" pitchFamily="49" charset="0"/>
              </a:rPr>
              <a:t> = Restore-</a:t>
            </a:r>
            <a:r>
              <a:rPr lang="en-US" sz="1800" dirty="0" err="1" smtClean="0">
                <a:latin typeface="Consolas" pitchFamily="49" charset="0"/>
                <a:cs typeface="Consolas" pitchFamily="49" charset="0"/>
              </a:rPr>
              <a:t>SPEnterpriseSearchServiceApplication</a:t>
            </a:r>
            <a:r>
              <a:rPr lang="en-US" sz="1800" dirty="0" smtClean="0">
                <a:latin typeface="Consolas" pitchFamily="49" charset="0"/>
                <a:cs typeface="Consolas" pitchFamily="49" charset="0"/>
              </a:rPr>
              <a:t> -Name "Search Service Application" -</a:t>
            </a:r>
            <a:r>
              <a:rPr lang="en-US" sz="1800" dirty="0" err="1" smtClean="0">
                <a:latin typeface="Consolas" pitchFamily="49" charset="0"/>
                <a:cs typeface="Consolas" pitchFamily="49" charset="0"/>
              </a:rPr>
              <a:t>ApplicationPool</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applicationPool</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AdminSearchServiceInstance</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searchInstance</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DatabaseName</a:t>
            </a:r>
            <a:r>
              <a:rPr lang="en-US" sz="1800" dirty="0" smtClean="0">
                <a:latin typeface="Consolas" pitchFamily="49" charset="0"/>
                <a:cs typeface="Consolas" pitchFamily="49" charset="0"/>
              </a:rPr>
              <a:t> "</a:t>
            </a:r>
            <a:r>
              <a:rPr lang="en-US" sz="1800" b="1" dirty="0" err="1" smtClean="0">
                <a:solidFill>
                  <a:schemeClr val="accent1"/>
                </a:solidFill>
                <a:latin typeface="Consolas" pitchFamily="49" charset="0"/>
                <a:cs typeface="Consolas" pitchFamily="49" charset="0"/>
              </a:rPr>
              <a:t>SearchAdmin_Upgrade_DB</a:t>
            </a:r>
            <a:r>
              <a:rPr lang="en-US" sz="1800" dirty="0" smtClean="0">
                <a:latin typeface="Consolas" pitchFamily="49" charset="0"/>
                <a:cs typeface="Consolas" pitchFamily="49" charset="0"/>
              </a:rPr>
              <a:t>"</a:t>
            </a:r>
          </a:p>
          <a:p>
            <a:pPr marL="460375" lvl="1" indent="0">
              <a:buNone/>
            </a:pPr>
            <a:endParaRPr lang="en-US" sz="1800" dirty="0" smtClean="0">
              <a:latin typeface="Consolas" pitchFamily="49" charset="0"/>
              <a:cs typeface="Consolas" pitchFamily="49" charset="0"/>
            </a:endParaRPr>
          </a:p>
          <a:p>
            <a:pPr marL="460375" lvl="1" indent="0">
              <a:buNone/>
            </a:pP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SSAProxy</a:t>
            </a:r>
            <a:r>
              <a:rPr lang="en-US" sz="1800" dirty="0" smtClean="0">
                <a:latin typeface="Consolas" pitchFamily="49" charset="0"/>
                <a:cs typeface="Consolas" pitchFamily="49" charset="0"/>
              </a:rPr>
              <a:t> = new-</a:t>
            </a:r>
            <a:r>
              <a:rPr lang="en-US" sz="1800" dirty="0" err="1" smtClean="0">
                <a:latin typeface="Consolas" pitchFamily="49" charset="0"/>
                <a:cs typeface="Consolas" pitchFamily="49" charset="0"/>
              </a:rPr>
              <a:t>spenterprisesearchserviceapplicationproxy</a:t>
            </a:r>
            <a:r>
              <a:rPr lang="en-US" sz="1800" dirty="0" smtClean="0">
                <a:latin typeface="Consolas" pitchFamily="49" charset="0"/>
                <a:cs typeface="Consolas" pitchFamily="49" charset="0"/>
              </a:rPr>
              <a:t> -name $</a:t>
            </a:r>
            <a:r>
              <a:rPr lang="en-US" sz="1800" dirty="0" err="1" smtClean="0">
                <a:latin typeface="Consolas" pitchFamily="49" charset="0"/>
                <a:cs typeface="Consolas" pitchFamily="49" charset="0"/>
              </a:rPr>
              <a:t>SSAProxyName</a:t>
            </a:r>
            <a:r>
              <a:rPr lang="en-US" sz="1800" dirty="0" smtClean="0">
                <a:latin typeface="Consolas" pitchFamily="49" charset="0"/>
                <a:cs typeface="Consolas" pitchFamily="49" charset="0"/>
              </a:rPr>
              <a:t> -Uri $</a:t>
            </a:r>
            <a:r>
              <a:rPr lang="en-US" sz="1800" dirty="0" err="1" smtClean="0">
                <a:latin typeface="Consolas" pitchFamily="49" charset="0"/>
                <a:cs typeface="Consolas" pitchFamily="49" charset="0"/>
              </a:rPr>
              <a:t>SSA.Uri.AbsoluteURI</a:t>
            </a:r>
            <a:endParaRPr lang="en-US" sz="1800" dirty="0" smtClean="0">
              <a:latin typeface="Consolas" pitchFamily="49" charset="0"/>
              <a:cs typeface="Consolas" pitchFamily="49" charset="0"/>
            </a:endParaRPr>
          </a:p>
          <a:p>
            <a:pPr marL="460375" lvl="1" indent="0">
              <a:buNone/>
            </a:pPr>
            <a:endParaRPr lang="en-US" sz="1800" dirty="0" smtClean="0">
              <a:latin typeface="Consolas" pitchFamily="49" charset="0"/>
              <a:cs typeface="Consolas" pitchFamily="49" charset="0"/>
            </a:endParaRPr>
          </a:p>
          <a:p>
            <a:endParaRPr lang="en-US" dirty="0"/>
          </a:p>
        </p:txBody>
      </p:sp>
    </p:spTree>
    <p:extLst>
      <p:ext uri="{BB962C8B-B14F-4D97-AF65-F5344CB8AC3E}">
        <p14:creationId xmlns:p14="http://schemas.microsoft.com/office/powerpoint/2010/main" val="2677171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This slide offers an example script for B2B upgrade using the Restore-</a:t>
            </a:r>
            <a:r>
              <a:rPr lang="en-US" dirty="0" err="1" smtClean="0"/>
              <a:t>SPEnterpriseSearchServiceApplication</a:t>
            </a:r>
            <a:r>
              <a:rPr lang="en-US" baseline="0" dirty="0" smtClean="0"/>
              <a:t> </a:t>
            </a:r>
            <a:r>
              <a:rPr lang="en-US" baseline="0" dirty="0" err="1" smtClean="0"/>
              <a:t>cmdlet</a:t>
            </a:r>
            <a:r>
              <a:rPr lang="en-US" baseline="0" dirty="0" smtClean="0"/>
              <a:t>.</a:t>
            </a:r>
            <a:endParaRPr lang="en-US" dirty="0"/>
          </a:p>
        </p:txBody>
      </p:sp>
    </p:spTree>
    <p:extLst>
      <p:ext uri="{BB962C8B-B14F-4D97-AF65-F5344CB8AC3E}">
        <p14:creationId xmlns:p14="http://schemas.microsoft.com/office/powerpoint/2010/main" val="1745317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Upgrade-</a:t>
            </a:r>
            <a:r>
              <a:rPr lang="en-US" dirty="0" err="1" smtClean="0"/>
              <a:t>SPEnterpriseSearchServiceApplication</a:t>
            </a:r>
            <a:r>
              <a:rPr lang="en-US" baseline="0" dirty="0" smtClean="0"/>
              <a:t> </a:t>
            </a:r>
            <a:r>
              <a:rPr lang="en-US" baseline="0" dirty="0" err="1" smtClean="0"/>
              <a:t>cmdelt</a:t>
            </a:r>
            <a:r>
              <a:rPr lang="en-US" baseline="0" dirty="0" smtClean="0"/>
              <a:t> is used to upgrade an existing search service application during build to build upgrades. This </a:t>
            </a:r>
            <a:r>
              <a:rPr lang="en-US" baseline="0" dirty="0" err="1" smtClean="0"/>
              <a:t>cmdlet</a:t>
            </a:r>
            <a:r>
              <a:rPr lang="en-US" baseline="0" dirty="0" smtClean="0"/>
              <a:t> triggers an upgrade just on the search system, and for certain future CU’s or QFE’s, will avoid performing a full farm upgrade immediately after patching – and should be considerably faster than requiring an immediate full farm upgrade.</a:t>
            </a:r>
            <a:endParaRPr lang="en-US" dirty="0" smtClean="0"/>
          </a:p>
          <a:p>
            <a:endParaRPr lang="en-US" dirty="0" smtClean="0"/>
          </a:p>
          <a:p>
            <a:r>
              <a:rPr lang="en-US" dirty="0" smtClean="0"/>
              <a:t>NAME</a:t>
            </a:r>
          </a:p>
          <a:p>
            <a:pPr marL="107152" lvl="1" indent="0">
              <a:buNone/>
            </a:pPr>
            <a:r>
              <a:rPr lang="en-US" dirty="0" smtClean="0"/>
              <a:t>Upgrade-</a:t>
            </a:r>
            <a:r>
              <a:rPr lang="en-US" dirty="0" err="1" smtClean="0"/>
              <a:t>SPEnterpriseSearchServiceApplication</a:t>
            </a:r>
            <a:endParaRPr lang="en-US" dirty="0" smtClean="0"/>
          </a:p>
          <a:p>
            <a:endParaRPr lang="en-US" dirty="0" smtClean="0"/>
          </a:p>
          <a:p>
            <a:r>
              <a:rPr lang="en-US" dirty="0" smtClean="0"/>
              <a:t>SYNTAX</a:t>
            </a:r>
          </a:p>
          <a:p>
            <a:pPr marL="107152" lvl="1" indent="0">
              <a:buNone/>
            </a:pPr>
            <a:r>
              <a:rPr lang="en-US" dirty="0" smtClean="0"/>
              <a:t>Upgrade-</a:t>
            </a:r>
            <a:r>
              <a:rPr lang="en-US" dirty="0" err="1" smtClean="0"/>
              <a:t>SPEnterpriseSearchServiceApplication</a:t>
            </a:r>
            <a:r>
              <a:rPr lang="en-US" dirty="0" smtClean="0"/>
              <a:t> [-Identity] &lt;</a:t>
            </a:r>
            <a:r>
              <a:rPr lang="en-US" dirty="0" err="1" smtClean="0"/>
              <a:t>SearchServiceApplicationPipeBind</a:t>
            </a:r>
            <a:r>
              <a:rPr lang="en-US" dirty="0" smtClean="0"/>
              <a:t>&gt; [-</a:t>
            </a:r>
            <a:r>
              <a:rPr lang="en-US" dirty="0" err="1" smtClean="0"/>
              <a:t>AssignmentCollection</a:t>
            </a:r>
            <a:r>
              <a:rPr lang="en-US" dirty="0" smtClean="0"/>
              <a:t> &lt;</a:t>
            </a:r>
            <a:r>
              <a:rPr lang="en-US" dirty="0" err="1" smtClean="0"/>
              <a:t>SPAssignmentCollection</a:t>
            </a:r>
            <a:r>
              <a:rPr lang="en-US" dirty="0" smtClean="0"/>
              <a:t>&gt;] [-Confirm [&lt;</a:t>
            </a:r>
            <a:r>
              <a:rPr lang="en-US" dirty="0" err="1" smtClean="0"/>
              <a:t>SwitchParameter</a:t>
            </a:r>
            <a:r>
              <a:rPr lang="en-US" dirty="0" smtClean="0"/>
              <a:t>&gt;]] [-</a:t>
            </a:r>
            <a:r>
              <a:rPr lang="en-US" dirty="0" err="1" smtClean="0"/>
              <a:t>WhatIf</a:t>
            </a:r>
            <a:r>
              <a:rPr lang="en-US" dirty="0" smtClean="0"/>
              <a:t> [&lt;</a:t>
            </a:r>
            <a:r>
              <a:rPr lang="en-US" dirty="0" err="1" smtClean="0"/>
              <a:t>SwitchParameter</a:t>
            </a:r>
            <a:r>
              <a:rPr lang="en-US" dirty="0" smtClean="0"/>
              <a:t>&gt;]] [&lt;</a:t>
            </a:r>
            <a:r>
              <a:rPr lang="en-US" dirty="0" err="1" smtClean="0"/>
              <a:t>CommonParameters</a:t>
            </a:r>
            <a:r>
              <a:rPr lang="en-US" dirty="0" smtClean="0"/>
              <a:t>&gt;]</a:t>
            </a:r>
            <a:endParaRPr lang="en-US" dirty="0"/>
          </a:p>
        </p:txBody>
      </p:sp>
    </p:spTree>
    <p:extLst>
      <p:ext uri="{BB962C8B-B14F-4D97-AF65-F5344CB8AC3E}">
        <p14:creationId xmlns:p14="http://schemas.microsoft.com/office/powerpoint/2010/main" val="694788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Upgrade-</a:t>
            </a:r>
            <a:r>
              <a:rPr lang="en-US" dirty="0" err="1" smtClean="0"/>
              <a:t>SPEnterpriseSearchServiceAPplicationSiteSettings</a:t>
            </a:r>
            <a:r>
              <a:rPr lang="en-US" dirty="0" smtClean="0"/>
              <a:t> will upgrade search related</a:t>
            </a:r>
            <a:r>
              <a:rPr lang="en-US" baseline="0" dirty="0" smtClean="0"/>
              <a:t> settings within a given site collection, and is used specifically for build to build, or patch application, upgrades.</a:t>
            </a:r>
            <a:endParaRPr lang="en-US" dirty="0" smtClean="0"/>
          </a:p>
          <a:p>
            <a:endParaRPr lang="en-US" dirty="0" smtClean="0"/>
          </a:p>
          <a:p>
            <a:r>
              <a:rPr lang="en-US" dirty="0" smtClean="0"/>
              <a:t>NAME</a:t>
            </a:r>
          </a:p>
          <a:p>
            <a:pPr marL="107152" lvl="1" indent="0">
              <a:buNone/>
            </a:pPr>
            <a:r>
              <a:rPr lang="en-US" dirty="0" smtClean="0"/>
              <a:t>Upgrade-</a:t>
            </a:r>
            <a:r>
              <a:rPr lang="en-US" dirty="0" err="1" smtClean="0"/>
              <a:t>SPEnterpriseSearchServiceApplicationSiteSettings</a:t>
            </a:r>
            <a:endParaRPr lang="en-US" dirty="0" smtClean="0"/>
          </a:p>
          <a:p>
            <a:endParaRPr lang="en-US" dirty="0" smtClean="0"/>
          </a:p>
          <a:p>
            <a:r>
              <a:rPr lang="en-US" dirty="0" smtClean="0"/>
              <a:t>SYNTAX</a:t>
            </a:r>
          </a:p>
          <a:p>
            <a:pPr marL="107152" lvl="1" indent="0">
              <a:buNone/>
            </a:pPr>
            <a:r>
              <a:rPr lang="en-US" dirty="0" smtClean="0"/>
              <a:t>Upgrade-</a:t>
            </a:r>
            <a:r>
              <a:rPr lang="en-US" dirty="0" err="1" smtClean="0"/>
              <a:t>SPEnterpriseSearchServiceApplicationSiteSettings</a:t>
            </a:r>
            <a:r>
              <a:rPr lang="en-US" dirty="0" smtClean="0"/>
              <a:t> -Identity &lt;</a:t>
            </a:r>
            <a:r>
              <a:rPr lang="en-US" dirty="0" err="1" smtClean="0"/>
              <a:t>SPSitePipeBind</a:t>
            </a:r>
            <a:r>
              <a:rPr lang="en-US" dirty="0" smtClean="0"/>
              <a:t>&gt; [-</a:t>
            </a:r>
            <a:r>
              <a:rPr lang="en-US" dirty="0" err="1" smtClean="0"/>
              <a:t>AssignmentCollection</a:t>
            </a:r>
            <a:r>
              <a:rPr lang="en-US" dirty="0" smtClean="0"/>
              <a:t> &lt;</a:t>
            </a:r>
            <a:r>
              <a:rPr lang="en-US" dirty="0" err="1" smtClean="0"/>
              <a:t>SPAssignmentCollection</a:t>
            </a:r>
            <a:r>
              <a:rPr lang="en-US" dirty="0" smtClean="0"/>
              <a:t>&gt;]</a:t>
            </a:r>
            <a:r>
              <a:rPr lang="en-US" baseline="0" dirty="0" smtClean="0"/>
              <a:t> </a:t>
            </a:r>
            <a:r>
              <a:rPr lang="en-US" dirty="0" smtClean="0"/>
              <a:t>[-</a:t>
            </a:r>
            <a:r>
              <a:rPr lang="en-US" dirty="0" err="1" smtClean="0"/>
              <a:t>WhatIf</a:t>
            </a:r>
            <a:r>
              <a:rPr lang="en-US" dirty="0" smtClean="0"/>
              <a:t>] [-Confirm]  [&lt;</a:t>
            </a:r>
            <a:r>
              <a:rPr lang="en-US" dirty="0" err="1" smtClean="0"/>
              <a:t>CommonParameters</a:t>
            </a:r>
            <a:r>
              <a:rPr lang="en-US" dirty="0" smtClean="0"/>
              <a:t>&gt;]</a:t>
            </a:r>
            <a:endParaRPr lang="en-US" dirty="0"/>
          </a:p>
        </p:txBody>
      </p:sp>
    </p:spTree>
    <p:extLst>
      <p:ext uri="{BB962C8B-B14F-4D97-AF65-F5344CB8AC3E}">
        <p14:creationId xmlns:p14="http://schemas.microsoft.com/office/powerpoint/2010/main" val="2553642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4368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a:t>
            </a:r>
            <a:r>
              <a:rPr lang="en-US" dirty="0" err="1" smtClean="0"/>
              <a:t>SPMetadataServiceApplication</a:t>
            </a:r>
            <a:r>
              <a:rPr lang="en-US" baseline="0" dirty="0" smtClean="0"/>
              <a:t> </a:t>
            </a:r>
            <a:r>
              <a:rPr lang="en-US" baseline="0" dirty="0" err="1" smtClean="0"/>
              <a:t>cmdlet</a:t>
            </a:r>
            <a:r>
              <a:rPr lang="en-US" baseline="0" dirty="0" smtClean="0"/>
              <a:t> provisions a new Managed Metadata Service application, upgrading an existing managed metadata database if present. Again, this can be used during both version to version or build to build upgrades.</a:t>
            </a:r>
            <a:endParaRPr lang="en-US" dirty="0" smtClean="0"/>
          </a:p>
          <a:p>
            <a:endParaRPr lang="en-US" dirty="0" smtClean="0"/>
          </a:p>
          <a:p>
            <a:r>
              <a:rPr lang="en-US" dirty="0" smtClean="0"/>
              <a:t>NAME</a:t>
            </a:r>
          </a:p>
          <a:p>
            <a:pPr marL="107152" lvl="1" indent="0">
              <a:buNone/>
            </a:pPr>
            <a:r>
              <a:rPr lang="en-US" dirty="0" smtClean="0"/>
              <a:t>New-</a:t>
            </a:r>
            <a:r>
              <a:rPr lang="en-US" dirty="0" err="1" smtClean="0"/>
              <a:t>SPMetadataServiceApplication</a:t>
            </a:r>
            <a:endParaRPr lang="en-US" dirty="0" smtClean="0"/>
          </a:p>
          <a:p>
            <a:endParaRPr lang="en-US" dirty="0" smtClean="0"/>
          </a:p>
          <a:p>
            <a:r>
              <a:rPr lang="en-US" dirty="0" smtClean="0"/>
              <a:t>SYNTAX</a:t>
            </a:r>
          </a:p>
          <a:p>
            <a:pPr marL="107152" lvl="1" indent="0">
              <a:buNone/>
            </a:pPr>
            <a:r>
              <a:rPr lang="en-US" dirty="0" smtClean="0"/>
              <a:t>New-</a:t>
            </a:r>
            <a:r>
              <a:rPr lang="en-US" dirty="0" err="1" smtClean="0"/>
              <a:t>SPMetadataServiceApplication</a:t>
            </a:r>
            <a:r>
              <a:rPr lang="en-US" dirty="0" smtClean="0"/>
              <a:t> -</a:t>
            </a:r>
            <a:r>
              <a:rPr lang="en-US" dirty="0" err="1" smtClean="0"/>
              <a:t>ApplicationPool</a:t>
            </a:r>
            <a:r>
              <a:rPr lang="en-US" dirty="0" smtClean="0"/>
              <a:t> &lt;</a:t>
            </a:r>
            <a:r>
              <a:rPr lang="en-US" dirty="0" err="1" smtClean="0"/>
              <a:t>SPIisWebServiceApplicationPoolPipeBind</a:t>
            </a:r>
            <a:r>
              <a:rPr lang="en-US" dirty="0" smtClean="0"/>
              <a:t>&gt; -Name &lt;String&gt; [-</a:t>
            </a:r>
            <a:r>
              <a:rPr lang="en-US" dirty="0" err="1" smtClean="0"/>
              <a:t>AdministratorAccount</a:t>
            </a:r>
            <a:r>
              <a:rPr lang="en-US" dirty="0" smtClean="0"/>
              <a:t> &lt;String&gt;] [-</a:t>
            </a:r>
            <a:r>
              <a:rPr lang="en-US" dirty="0" err="1" smtClean="0"/>
              <a:t>AssignmentCollection</a:t>
            </a:r>
            <a:r>
              <a:rPr lang="en-US" dirty="0" smtClean="0"/>
              <a:t> &lt;</a:t>
            </a:r>
            <a:r>
              <a:rPr lang="en-US" dirty="0" err="1" smtClean="0"/>
              <a:t>SPAssignmentCollection</a:t>
            </a:r>
            <a:r>
              <a:rPr lang="en-US" dirty="0" smtClean="0"/>
              <a:t>&gt;] [-</a:t>
            </a:r>
            <a:r>
              <a:rPr lang="en-US" dirty="0" err="1" smtClean="0"/>
              <a:t>CacheTimeCheckInterval</a:t>
            </a:r>
            <a:r>
              <a:rPr lang="en-US" dirty="0" smtClean="0"/>
              <a:t> &lt;Int32&gt;] [-Confirm [&lt;</a:t>
            </a:r>
            <a:r>
              <a:rPr lang="en-US" dirty="0" err="1" smtClean="0"/>
              <a:t>SwitchParameter</a:t>
            </a:r>
            <a:r>
              <a:rPr lang="en-US" dirty="0" smtClean="0"/>
              <a:t>&gt;]] [-</a:t>
            </a:r>
            <a:r>
              <a:rPr lang="en-US" dirty="0" err="1" smtClean="0"/>
              <a:t>DatabaseCredentials</a:t>
            </a:r>
            <a:r>
              <a:rPr lang="en-US" dirty="0" smtClean="0"/>
              <a:t> &lt;</a:t>
            </a:r>
            <a:r>
              <a:rPr lang="en-US" dirty="0" err="1" smtClean="0"/>
              <a:t>PSCredential</a:t>
            </a:r>
            <a:r>
              <a:rPr lang="en-US" dirty="0" smtClean="0"/>
              <a:t>&gt;] [-</a:t>
            </a:r>
            <a:r>
              <a:rPr lang="en-US" dirty="0" err="1" smtClean="0"/>
              <a:t>DatabaseName</a:t>
            </a:r>
            <a:r>
              <a:rPr lang="en-US" dirty="0" smtClean="0"/>
              <a:t> &lt;String&gt;] [-</a:t>
            </a:r>
            <a:r>
              <a:rPr lang="en-US" dirty="0" err="1" smtClean="0"/>
              <a:t>DatabaseServer</a:t>
            </a:r>
            <a:r>
              <a:rPr lang="en-US" dirty="0" smtClean="0"/>
              <a:t> &lt;String&gt;] [-</a:t>
            </a:r>
            <a:r>
              <a:rPr lang="en-US" dirty="0" err="1" smtClean="0"/>
              <a:t>FailoverDatabaseServer</a:t>
            </a:r>
            <a:r>
              <a:rPr lang="en-US" dirty="0" smtClean="0"/>
              <a:t> &lt;String&gt;] [-</a:t>
            </a:r>
            <a:r>
              <a:rPr lang="en-US" dirty="0" err="1" smtClean="0"/>
              <a:t>FullAccessAccount</a:t>
            </a:r>
            <a:r>
              <a:rPr lang="en-US" dirty="0" smtClean="0"/>
              <a:t> &lt;String&gt;] [-</a:t>
            </a:r>
            <a:r>
              <a:rPr lang="en-US" dirty="0" err="1" smtClean="0"/>
              <a:t>HubUri</a:t>
            </a:r>
            <a:r>
              <a:rPr lang="en-US" dirty="0" smtClean="0"/>
              <a:t> &lt;String&gt;] [-</a:t>
            </a:r>
            <a:r>
              <a:rPr lang="en-US" dirty="0" err="1" smtClean="0"/>
              <a:t>MaxChannelCache</a:t>
            </a:r>
            <a:r>
              <a:rPr lang="en-US" dirty="0" smtClean="0"/>
              <a:t> &lt;Int32&gt;] [-</a:t>
            </a:r>
            <a:r>
              <a:rPr lang="en-US" dirty="0" err="1" smtClean="0"/>
              <a:t>PartitionMode</a:t>
            </a:r>
            <a:r>
              <a:rPr lang="en-US" dirty="0" smtClean="0"/>
              <a:t> &lt;</a:t>
            </a:r>
            <a:r>
              <a:rPr lang="en-US" dirty="0" err="1" smtClean="0"/>
              <a:t>SwitchParameter</a:t>
            </a:r>
            <a:r>
              <a:rPr lang="en-US" dirty="0" smtClean="0"/>
              <a:t>&gt;] [-</a:t>
            </a:r>
            <a:r>
              <a:rPr lang="en-US" dirty="0" err="1" smtClean="0"/>
              <a:t>RestrictedAccount</a:t>
            </a:r>
            <a:r>
              <a:rPr lang="en-US" dirty="0" smtClean="0"/>
              <a:t> &lt;String&gt;] [-</a:t>
            </a:r>
            <a:r>
              <a:rPr lang="en-US" dirty="0" err="1" smtClean="0"/>
              <a:t>SyndicationErrorReportEnabled</a:t>
            </a:r>
            <a:r>
              <a:rPr lang="en-US" dirty="0" smtClean="0"/>
              <a:t> &lt;</a:t>
            </a:r>
            <a:r>
              <a:rPr lang="en-US" dirty="0" err="1" smtClean="0"/>
              <a:t>SwitchParameter</a:t>
            </a:r>
            <a:r>
              <a:rPr lang="en-US" dirty="0" smtClean="0"/>
              <a:t>&gt;] [-</a:t>
            </a:r>
            <a:r>
              <a:rPr lang="en-US" dirty="0" err="1" smtClean="0"/>
              <a:t>WhatIf</a:t>
            </a:r>
            <a:r>
              <a:rPr lang="en-US" dirty="0" smtClean="0"/>
              <a:t> [&lt;</a:t>
            </a:r>
            <a:r>
              <a:rPr lang="en-US" dirty="0" err="1" smtClean="0"/>
              <a:t>SwitchParameter</a:t>
            </a:r>
            <a:r>
              <a:rPr lang="en-US" dirty="0" smtClean="0"/>
              <a:t>&gt;]] [&lt;</a:t>
            </a:r>
            <a:r>
              <a:rPr lang="en-US" dirty="0" err="1" smtClean="0"/>
              <a:t>CommonParameters</a:t>
            </a:r>
            <a:r>
              <a:rPr lang="en-US" dirty="0" smtClean="0"/>
              <a:t>&gt;]</a:t>
            </a:r>
            <a:endParaRPr lang="en-US" dirty="0"/>
          </a:p>
        </p:txBody>
      </p:sp>
    </p:spTree>
    <p:extLst>
      <p:ext uri="{BB962C8B-B14F-4D97-AF65-F5344CB8AC3E}">
        <p14:creationId xmlns:p14="http://schemas.microsoft.com/office/powerpoint/2010/main" val="1289691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This slide presents an example</a:t>
            </a:r>
            <a:r>
              <a:rPr lang="en-US" baseline="0" dirty="0" smtClean="0"/>
              <a:t> script in which a new Managed Metadata service application is provisioned.</a:t>
            </a:r>
            <a:endParaRPr lang="en-US" dirty="0"/>
          </a:p>
        </p:txBody>
      </p:sp>
    </p:spTree>
    <p:extLst>
      <p:ext uri="{BB962C8B-B14F-4D97-AF65-F5344CB8AC3E}">
        <p14:creationId xmlns:p14="http://schemas.microsoft.com/office/powerpoint/2010/main" val="2622173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New-</a:t>
            </a:r>
            <a:r>
              <a:rPr lang="en-US" dirty="0" err="1" smtClean="0"/>
              <a:t>SPPerformancePointServiceApplication</a:t>
            </a:r>
            <a:r>
              <a:rPr lang="en-US" dirty="0" smtClean="0"/>
              <a:t> will upgrade an</a:t>
            </a:r>
            <a:r>
              <a:rPr lang="en-US" baseline="0" dirty="0" smtClean="0"/>
              <a:t> existing PerformancePoint database as part of its provisioning, if specified.</a:t>
            </a:r>
            <a:endParaRPr lang="en-US" dirty="0" smtClean="0"/>
          </a:p>
          <a:p>
            <a:endParaRPr lang="en-US" dirty="0" smtClean="0"/>
          </a:p>
          <a:p>
            <a:r>
              <a:rPr lang="en-US" dirty="0" smtClean="0"/>
              <a:t>NAME</a:t>
            </a:r>
          </a:p>
          <a:p>
            <a:pPr marL="107152" lvl="1" indent="0">
              <a:buNone/>
            </a:pPr>
            <a:r>
              <a:rPr lang="en-US" dirty="0" smtClean="0"/>
              <a:t>New-</a:t>
            </a:r>
            <a:r>
              <a:rPr lang="en-US" dirty="0" err="1" smtClean="0"/>
              <a:t>SPPerformancePointServiceApplication</a:t>
            </a:r>
            <a:endParaRPr lang="en-US" dirty="0" smtClean="0"/>
          </a:p>
          <a:p>
            <a:endParaRPr lang="en-US" dirty="0" smtClean="0"/>
          </a:p>
          <a:p>
            <a:r>
              <a:rPr lang="en-US" dirty="0" smtClean="0"/>
              <a:t>SYNTAX</a:t>
            </a:r>
          </a:p>
          <a:p>
            <a:pPr marL="107152" lvl="1" indent="0">
              <a:buNone/>
            </a:pPr>
            <a:r>
              <a:rPr lang="en-US" dirty="0" smtClean="0"/>
              <a:t>New-</a:t>
            </a:r>
            <a:r>
              <a:rPr lang="en-US" dirty="0" err="1" smtClean="0"/>
              <a:t>SPPerformancePointServiceApplication</a:t>
            </a:r>
            <a:r>
              <a:rPr lang="en-US" dirty="0" smtClean="0"/>
              <a:t> [-Name] &lt;String&gt; -</a:t>
            </a:r>
            <a:r>
              <a:rPr lang="en-US" dirty="0" err="1" smtClean="0"/>
              <a:t>ApplicationPool</a:t>
            </a:r>
            <a:r>
              <a:rPr lang="en-US" dirty="0" smtClean="0"/>
              <a:t> &lt;</a:t>
            </a:r>
            <a:r>
              <a:rPr lang="en-US" dirty="0" err="1" smtClean="0"/>
              <a:t>SPIisWebServiceApplicationPoolPipeBind</a:t>
            </a:r>
            <a:r>
              <a:rPr lang="en-US" dirty="0" smtClean="0"/>
              <a:t>&gt; [-</a:t>
            </a:r>
            <a:r>
              <a:rPr lang="en-US" dirty="0" err="1" smtClean="0"/>
              <a:t>AnalyticQueryCellMax</a:t>
            </a:r>
            <a:r>
              <a:rPr lang="en-US" dirty="0" smtClean="0"/>
              <a:t> &lt;Int32&gt;] [-</a:t>
            </a:r>
            <a:r>
              <a:rPr lang="en-US" dirty="0" err="1" smtClean="0"/>
              <a:t>AnalyticQueryLoggingEnabled</a:t>
            </a:r>
            <a:r>
              <a:rPr lang="en-US" dirty="0" smtClean="0"/>
              <a:t> &lt;$true | $false&gt;] [-</a:t>
            </a:r>
            <a:r>
              <a:rPr lang="en-US" dirty="0" err="1" smtClean="0"/>
              <a:t>AnalyticResultCacheMinimumHitCount</a:t>
            </a:r>
            <a:r>
              <a:rPr lang="en-US" dirty="0" smtClean="0"/>
              <a:t> &lt;Int32&gt;] [-</a:t>
            </a:r>
            <a:r>
              <a:rPr lang="en-US" dirty="0" err="1" smtClean="0"/>
              <a:t>ApplicationCacheEnabled</a:t>
            </a:r>
            <a:r>
              <a:rPr lang="en-US" dirty="0" smtClean="0"/>
              <a:t> &lt;$true | $false&gt;] [-</a:t>
            </a:r>
            <a:r>
              <a:rPr lang="en-US" dirty="0" err="1" smtClean="0"/>
              <a:t>ApplicationCacheMinimumHitCount</a:t>
            </a:r>
            <a:r>
              <a:rPr lang="en-US" dirty="0" smtClean="0"/>
              <a:t> &lt;Int32&gt;] [-</a:t>
            </a:r>
            <a:r>
              <a:rPr lang="en-US" dirty="0" err="1" smtClean="0"/>
              <a:t>ApplicationProxyCacheEnabled</a:t>
            </a:r>
            <a:r>
              <a:rPr lang="en-US" dirty="0" smtClean="0"/>
              <a:t> &lt;$true | $false&gt;] [-</a:t>
            </a:r>
            <a:r>
              <a:rPr lang="en-US" dirty="0" err="1" smtClean="0"/>
              <a:t>AssignmentCollection</a:t>
            </a:r>
            <a:r>
              <a:rPr lang="en-US" dirty="0" smtClean="0"/>
              <a:t> &lt;</a:t>
            </a:r>
            <a:r>
              <a:rPr lang="en-US" dirty="0" err="1" smtClean="0"/>
              <a:t>SPAssignmentCollection</a:t>
            </a:r>
            <a:r>
              <a:rPr lang="en-US" dirty="0" smtClean="0"/>
              <a:t>&gt;] [-</a:t>
            </a:r>
            <a:r>
              <a:rPr lang="en-US" dirty="0" err="1" smtClean="0"/>
              <a:t>CommentsDisabled</a:t>
            </a:r>
            <a:r>
              <a:rPr lang="en-US" dirty="0" smtClean="0"/>
              <a:t> &lt;$true | $false&gt;] [-</a:t>
            </a:r>
            <a:r>
              <a:rPr lang="en-US" dirty="0" err="1" smtClean="0"/>
              <a:t>CommentsScorecardMax</a:t>
            </a:r>
            <a:r>
              <a:rPr lang="en-US" dirty="0" smtClean="0"/>
              <a:t> &lt;Int32&gt;] [-Confirm [&lt;</a:t>
            </a:r>
            <a:r>
              <a:rPr lang="en-US" dirty="0" err="1" smtClean="0"/>
              <a:t>SwitchParameter</a:t>
            </a:r>
            <a:r>
              <a:rPr lang="en-US" dirty="0" smtClean="0"/>
              <a:t>&gt;]] [-</a:t>
            </a:r>
            <a:r>
              <a:rPr lang="en-US" dirty="0" err="1" smtClean="0"/>
              <a:t>DataSourceQueryTimeoutSeconds</a:t>
            </a:r>
            <a:r>
              <a:rPr lang="en-US" dirty="0" smtClean="0"/>
              <a:t> &lt;Int32&gt;] [-</a:t>
            </a:r>
            <a:r>
              <a:rPr lang="en-US" dirty="0" err="1" smtClean="0"/>
              <a:t>DataSourceUnattendedServiceAccountTargetApplication</a:t>
            </a:r>
            <a:r>
              <a:rPr lang="en-US" dirty="0" smtClean="0"/>
              <a:t> [&lt;String&gt;]] [-</a:t>
            </a:r>
            <a:r>
              <a:rPr lang="en-US" dirty="0" err="1" smtClean="0"/>
              <a:t>DecompositionTreeMaximum</a:t>
            </a:r>
            <a:r>
              <a:rPr lang="en-US" dirty="0" smtClean="0"/>
              <a:t> &lt;Int32&gt;] [-</a:t>
            </a:r>
            <a:r>
              <a:rPr lang="en-US" dirty="0" err="1" smtClean="0"/>
              <a:t>ElementCacheSeconds</a:t>
            </a:r>
            <a:r>
              <a:rPr lang="en-US" dirty="0" smtClean="0"/>
              <a:t> &lt;Int32&gt;] [-</a:t>
            </a:r>
            <a:r>
              <a:rPr lang="en-US" dirty="0" err="1" smtClean="0"/>
              <a:t>FilterRememberUserSelectionsDays</a:t>
            </a:r>
            <a:r>
              <a:rPr lang="en-US" dirty="0" smtClean="0"/>
              <a:t> &lt;Int32&gt;] [-</a:t>
            </a:r>
            <a:r>
              <a:rPr lang="en-US" dirty="0" err="1" smtClean="0"/>
              <a:t>FilterTreeMembersMax</a:t>
            </a:r>
            <a:r>
              <a:rPr lang="en-US" dirty="0" smtClean="0"/>
              <a:t> &lt;Int32&gt;] [-</a:t>
            </a:r>
            <a:r>
              <a:rPr lang="en-US" dirty="0" err="1" smtClean="0"/>
              <a:t>IndicatorImageCacheSeconds</a:t>
            </a:r>
            <a:r>
              <a:rPr lang="en-US" dirty="0" smtClean="0"/>
              <a:t> &lt;Int32&gt;] [-</a:t>
            </a:r>
            <a:r>
              <a:rPr lang="en-US" dirty="0" err="1" smtClean="0"/>
              <a:t>MSMQEnabled</a:t>
            </a:r>
            <a:r>
              <a:rPr lang="en-US" dirty="0" smtClean="0"/>
              <a:t> &lt;$true | $false&gt;] [-</a:t>
            </a:r>
            <a:r>
              <a:rPr lang="en-US" dirty="0" err="1" smtClean="0"/>
              <a:t>MSMQName</a:t>
            </a:r>
            <a:r>
              <a:rPr lang="en-US" dirty="0" smtClean="0"/>
              <a:t> &lt;String&gt;] [-</a:t>
            </a:r>
            <a:r>
              <a:rPr lang="en-US" dirty="0" err="1" smtClean="0"/>
              <a:t>SelectMeasureMaximum</a:t>
            </a:r>
            <a:r>
              <a:rPr lang="en-US" dirty="0" smtClean="0"/>
              <a:t> &lt;Int32&gt;] [-</a:t>
            </a:r>
            <a:r>
              <a:rPr lang="en-US" dirty="0" err="1" smtClean="0"/>
              <a:t>SessionHistoryHours</a:t>
            </a:r>
            <a:r>
              <a:rPr lang="en-US" dirty="0" smtClean="0"/>
              <a:t> &lt;Int32&gt;] [-</a:t>
            </a:r>
            <a:r>
              <a:rPr lang="en-US" dirty="0" err="1" smtClean="0"/>
              <a:t>ShowDetailsInitialRows</a:t>
            </a:r>
            <a:r>
              <a:rPr lang="en-US" dirty="0" smtClean="0"/>
              <a:t> &lt;Int32&gt;] [-</a:t>
            </a:r>
            <a:r>
              <a:rPr lang="en-US" dirty="0" err="1" smtClean="0"/>
              <a:t>ShowDetailsMaxRows</a:t>
            </a:r>
            <a:r>
              <a:rPr lang="en-US" dirty="0" smtClean="0"/>
              <a:t> &lt;Int32&gt;] [-</a:t>
            </a:r>
            <a:r>
              <a:rPr lang="en-US" dirty="0" err="1" smtClean="0"/>
              <a:t>ShowDetailsMaxRowsDisabled</a:t>
            </a:r>
            <a:r>
              <a:rPr lang="en-US" dirty="0" smtClean="0"/>
              <a:t> &lt;$true | $false&gt;] [-</a:t>
            </a:r>
            <a:r>
              <a:rPr lang="en-US" dirty="0" err="1" smtClean="0"/>
              <a:t>TrustedContentLocationsRestricted</a:t>
            </a:r>
            <a:r>
              <a:rPr lang="en-US" dirty="0" smtClean="0"/>
              <a:t> &lt;$true | $false&gt;] [-</a:t>
            </a:r>
            <a:r>
              <a:rPr lang="en-US" dirty="0" err="1" smtClean="0"/>
              <a:t>DatabaseServer</a:t>
            </a:r>
            <a:r>
              <a:rPr lang="en-US" dirty="0" smtClean="0"/>
              <a:t> &lt;String&gt;] [-</a:t>
            </a:r>
            <a:r>
              <a:rPr lang="en-US" dirty="0" err="1" smtClean="0"/>
              <a:t>DatabaseName</a:t>
            </a:r>
            <a:r>
              <a:rPr lang="en-US" dirty="0" smtClean="0"/>
              <a:t> &lt;String&gt;] [-</a:t>
            </a:r>
            <a:r>
              <a:rPr lang="en-US" dirty="0" err="1" smtClean="0"/>
              <a:t>DatabaseFailoverServer</a:t>
            </a:r>
            <a:r>
              <a:rPr lang="en-US" dirty="0" smtClean="0"/>
              <a:t> &lt;String&gt;] [-</a:t>
            </a:r>
            <a:r>
              <a:rPr lang="en-US" dirty="0" err="1" smtClean="0"/>
              <a:t>DatabaseSQLAuthenticationCredential</a:t>
            </a:r>
            <a:r>
              <a:rPr lang="en-US" dirty="0" smtClean="0"/>
              <a:t> &lt;</a:t>
            </a:r>
            <a:r>
              <a:rPr lang="en-US" dirty="0" err="1" smtClean="0"/>
              <a:t>PSCredential</a:t>
            </a:r>
            <a:r>
              <a:rPr lang="en-US" dirty="0" smtClean="0"/>
              <a:t>&gt;] [-</a:t>
            </a:r>
            <a:r>
              <a:rPr lang="en-US" dirty="0" err="1" smtClean="0"/>
              <a:t>TrustedDataSourceLocationsRestricted</a:t>
            </a:r>
            <a:r>
              <a:rPr lang="en-US" dirty="0" smtClean="0"/>
              <a:t> &lt;$true | $false&gt;] [-</a:t>
            </a:r>
            <a:r>
              <a:rPr lang="en-US" dirty="0" err="1" smtClean="0"/>
              <a:t>UseEffectiveUserName</a:t>
            </a:r>
            <a:r>
              <a:rPr lang="en-US" dirty="0" smtClean="0"/>
              <a:t> &lt;$true | $false&gt;] [-</a:t>
            </a:r>
            <a:r>
              <a:rPr lang="en-US" dirty="0" err="1" smtClean="0"/>
              <a:t>WhatIf</a:t>
            </a:r>
            <a:r>
              <a:rPr lang="en-US" dirty="0" smtClean="0"/>
              <a:t> [&lt;</a:t>
            </a:r>
            <a:r>
              <a:rPr lang="en-US" dirty="0" err="1" smtClean="0"/>
              <a:t>SwitchParameter</a:t>
            </a:r>
            <a:r>
              <a:rPr lang="en-US" dirty="0" smtClean="0"/>
              <a:t>&gt;]] [&lt;</a:t>
            </a:r>
            <a:r>
              <a:rPr lang="en-US" dirty="0" err="1" smtClean="0"/>
              <a:t>CommonParameters</a:t>
            </a:r>
            <a:r>
              <a:rPr lang="en-US" dirty="0" smtClean="0"/>
              <a:t>&gt;]</a:t>
            </a:r>
            <a:endParaRPr lang="en-US" dirty="0"/>
          </a:p>
        </p:txBody>
      </p:sp>
    </p:spTree>
    <p:extLst>
      <p:ext uri="{BB962C8B-B14F-4D97-AF65-F5344CB8AC3E}">
        <p14:creationId xmlns:p14="http://schemas.microsoft.com/office/powerpoint/2010/main" val="38802762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This slide presents an example script that demonstrates</a:t>
            </a:r>
            <a:r>
              <a:rPr lang="en-US" baseline="0" dirty="0" smtClean="0"/>
              <a:t> upgrading an existing PerformancePoint database.</a:t>
            </a:r>
            <a:endParaRPr lang="en-US" dirty="0"/>
          </a:p>
        </p:txBody>
      </p:sp>
    </p:spTree>
    <p:extLst>
      <p:ext uri="{BB962C8B-B14F-4D97-AF65-F5344CB8AC3E}">
        <p14:creationId xmlns:p14="http://schemas.microsoft.com/office/powerpoint/2010/main" val="2323815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New-</a:t>
            </a:r>
            <a:r>
              <a:rPr lang="en-US" dirty="0" err="1" smtClean="0"/>
              <a:t>SPProfileServiceApplication</a:t>
            </a:r>
            <a:r>
              <a:rPr lang="en-US" dirty="0" smtClean="0"/>
              <a:t> </a:t>
            </a:r>
            <a:r>
              <a:rPr lang="en-US" dirty="0" err="1" smtClean="0"/>
              <a:t>cmdlet</a:t>
            </a:r>
            <a:r>
              <a:rPr lang="en-US" dirty="0" smtClean="0"/>
              <a:t> provisions a new User Profile Service </a:t>
            </a:r>
            <a:r>
              <a:rPr lang="en-US" dirty="0" err="1" smtClean="0"/>
              <a:t>appliation</a:t>
            </a:r>
            <a:r>
              <a:rPr lang="en-US" dirty="0" smtClean="0"/>
              <a:t>,</a:t>
            </a:r>
            <a:r>
              <a:rPr lang="en-US" baseline="0" dirty="0" smtClean="0"/>
              <a:t> optionally upgrading a profile and social database as part of the creation process.</a:t>
            </a:r>
            <a:endParaRPr lang="en-US" dirty="0" smtClean="0"/>
          </a:p>
          <a:p>
            <a:endParaRPr lang="en-US" dirty="0" smtClean="0"/>
          </a:p>
          <a:p>
            <a:r>
              <a:rPr lang="en-US" dirty="0" smtClean="0"/>
              <a:t>NAME</a:t>
            </a:r>
          </a:p>
          <a:p>
            <a:pPr marL="107152" lvl="1" indent="0">
              <a:buNone/>
            </a:pPr>
            <a:r>
              <a:rPr lang="en-US" dirty="0" smtClean="0"/>
              <a:t>New-</a:t>
            </a:r>
            <a:r>
              <a:rPr lang="en-US" dirty="0" err="1" smtClean="0"/>
              <a:t>SPProfileServiceApplication</a:t>
            </a:r>
            <a:endParaRPr lang="en-US" dirty="0" smtClean="0"/>
          </a:p>
          <a:p>
            <a:endParaRPr lang="en-US" dirty="0" smtClean="0"/>
          </a:p>
          <a:p>
            <a:r>
              <a:rPr lang="en-US" dirty="0" smtClean="0"/>
              <a:t>SYNTAX</a:t>
            </a:r>
          </a:p>
          <a:p>
            <a:pPr marL="107152" lvl="1" indent="0">
              <a:buNone/>
            </a:pPr>
            <a:r>
              <a:rPr lang="en-US" dirty="0" smtClean="0"/>
              <a:t>New-</a:t>
            </a:r>
            <a:r>
              <a:rPr lang="en-US" dirty="0" err="1" smtClean="0"/>
              <a:t>SPProfileServiceApplication</a:t>
            </a:r>
            <a:r>
              <a:rPr lang="en-US" dirty="0" smtClean="0"/>
              <a:t> -</a:t>
            </a:r>
            <a:r>
              <a:rPr lang="en-US" dirty="0" err="1" smtClean="0"/>
              <a:t>ApplicationPool</a:t>
            </a:r>
            <a:r>
              <a:rPr lang="en-US" dirty="0" smtClean="0"/>
              <a:t> &lt;</a:t>
            </a:r>
            <a:r>
              <a:rPr lang="en-US" dirty="0" err="1" smtClean="0"/>
              <a:t>SPIisWebServiceApplicationPoolPipeBind</a:t>
            </a:r>
            <a:r>
              <a:rPr lang="en-US" dirty="0" smtClean="0"/>
              <a:t>&gt; [-</a:t>
            </a:r>
            <a:r>
              <a:rPr lang="en-US" dirty="0" err="1" smtClean="0"/>
              <a:t>AssignmentCollection</a:t>
            </a:r>
            <a:r>
              <a:rPr lang="en-US" dirty="0" smtClean="0"/>
              <a:t> &lt;</a:t>
            </a:r>
            <a:r>
              <a:rPr lang="en-US" dirty="0" err="1" smtClean="0"/>
              <a:t>SPAssignmentCollection</a:t>
            </a:r>
            <a:r>
              <a:rPr lang="en-US" dirty="0" smtClean="0"/>
              <a:t>&gt;] [-Confirm [&lt;</a:t>
            </a:r>
            <a:r>
              <a:rPr lang="en-US" dirty="0" err="1" smtClean="0"/>
              <a:t>SwitchParameter</a:t>
            </a:r>
            <a:r>
              <a:rPr lang="en-US" dirty="0" smtClean="0"/>
              <a:t>&gt;]] [-</a:t>
            </a:r>
            <a:r>
              <a:rPr lang="en-US" dirty="0" err="1" smtClean="0"/>
              <a:t>MySiteHostLocation</a:t>
            </a:r>
            <a:r>
              <a:rPr lang="en-US" dirty="0" smtClean="0"/>
              <a:t> &lt;</a:t>
            </a:r>
            <a:r>
              <a:rPr lang="en-US" dirty="0" err="1" smtClean="0"/>
              <a:t>SPSitePipeBind</a:t>
            </a:r>
            <a:r>
              <a:rPr lang="en-US" dirty="0" smtClean="0"/>
              <a:t>&gt;] [-Name &lt;String&gt;] [-</a:t>
            </a:r>
            <a:r>
              <a:rPr lang="en-US" dirty="0" err="1" smtClean="0"/>
              <a:t>PartitionMode</a:t>
            </a:r>
            <a:r>
              <a:rPr lang="en-US" dirty="0" smtClean="0"/>
              <a:t> &lt;</a:t>
            </a:r>
            <a:r>
              <a:rPr lang="en-US" dirty="0" err="1" smtClean="0"/>
              <a:t>SwitchParameter</a:t>
            </a:r>
            <a:r>
              <a:rPr lang="en-US" dirty="0" smtClean="0"/>
              <a:t>&gt;] [-</a:t>
            </a:r>
            <a:r>
              <a:rPr lang="en-US" dirty="0" err="1" smtClean="0"/>
              <a:t>ProfileDBCredentials</a:t>
            </a:r>
            <a:r>
              <a:rPr lang="en-US" dirty="0" smtClean="0"/>
              <a:t> &lt;</a:t>
            </a:r>
            <a:r>
              <a:rPr lang="en-US" dirty="0" err="1" smtClean="0"/>
              <a:t>PSCredential</a:t>
            </a:r>
            <a:r>
              <a:rPr lang="en-US" dirty="0" smtClean="0"/>
              <a:t>&gt;] [-</a:t>
            </a:r>
            <a:r>
              <a:rPr lang="en-US" dirty="0" err="1" smtClean="0"/>
              <a:t>ProfileDBFailoverServer</a:t>
            </a:r>
            <a:r>
              <a:rPr lang="en-US" dirty="0" smtClean="0"/>
              <a:t> &lt;String&gt;] [-</a:t>
            </a:r>
            <a:r>
              <a:rPr lang="en-US" dirty="0" err="1" smtClean="0"/>
              <a:t>ProfileDBName</a:t>
            </a:r>
            <a:r>
              <a:rPr lang="en-US" dirty="0" smtClean="0"/>
              <a:t> &lt;String&gt;] [-</a:t>
            </a:r>
            <a:r>
              <a:rPr lang="en-US" dirty="0" err="1" smtClean="0"/>
              <a:t>ProfileDBServer</a:t>
            </a:r>
            <a:r>
              <a:rPr lang="en-US" dirty="0" smtClean="0"/>
              <a:t> &lt;String&gt;] [-</a:t>
            </a:r>
            <a:r>
              <a:rPr lang="en-US" dirty="0" err="1" smtClean="0"/>
              <a:t>ProfileSyncDBCredentials</a:t>
            </a:r>
            <a:r>
              <a:rPr lang="en-US" dirty="0" smtClean="0"/>
              <a:t> &lt;</a:t>
            </a:r>
            <a:r>
              <a:rPr lang="en-US" dirty="0" err="1" smtClean="0"/>
              <a:t>PSCredential</a:t>
            </a:r>
            <a:r>
              <a:rPr lang="en-US" dirty="0" smtClean="0"/>
              <a:t>&gt;] [-</a:t>
            </a:r>
            <a:r>
              <a:rPr lang="en-US" dirty="0" err="1" smtClean="0"/>
              <a:t>ProfileSyncDBFailoverServer</a:t>
            </a:r>
            <a:r>
              <a:rPr lang="en-US" dirty="0" smtClean="0"/>
              <a:t> &lt;String&gt;] [-</a:t>
            </a:r>
            <a:r>
              <a:rPr lang="en-US" dirty="0" err="1" smtClean="0"/>
              <a:t>ProfileSyncDBName</a:t>
            </a:r>
            <a:r>
              <a:rPr lang="en-US" dirty="0" smtClean="0"/>
              <a:t> &lt;String&gt;] [-</a:t>
            </a:r>
            <a:r>
              <a:rPr lang="en-US" dirty="0" err="1" smtClean="0"/>
              <a:t>ProfileSyncDBServer</a:t>
            </a:r>
            <a:r>
              <a:rPr lang="en-US" dirty="0" smtClean="0"/>
              <a:t> &lt;String&gt;] [-</a:t>
            </a:r>
            <a:r>
              <a:rPr lang="en-US" dirty="0" err="1" smtClean="0"/>
              <a:t>SocialDBCredentials</a:t>
            </a:r>
            <a:r>
              <a:rPr lang="en-US" dirty="0" smtClean="0"/>
              <a:t> &lt;</a:t>
            </a:r>
            <a:r>
              <a:rPr lang="en-US" dirty="0" err="1" smtClean="0"/>
              <a:t>PSCredential</a:t>
            </a:r>
            <a:r>
              <a:rPr lang="en-US" dirty="0" smtClean="0"/>
              <a:t>&gt;] [-</a:t>
            </a:r>
            <a:r>
              <a:rPr lang="en-US" dirty="0" err="1" smtClean="0"/>
              <a:t>SocialDBFailoverServer</a:t>
            </a:r>
            <a:r>
              <a:rPr lang="en-US" dirty="0" smtClean="0"/>
              <a:t> &lt;String&gt;] [-</a:t>
            </a:r>
            <a:r>
              <a:rPr lang="en-US" dirty="0" err="1" smtClean="0"/>
              <a:t>SocialDBName</a:t>
            </a:r>
            <a:r>
              <a:rPr lang="en-US" dirty="0" smtClean="0"/>
              <a:t> &lt;String&gt;] [-</a:t>
            </a:r>
            <a:r>
              <a:rPr lang="en-US" dirty="0" err="1" smtClean="0"/>
              <a:t>SocialDBServer</a:t>
            </a:r>
            <a:r>
              <a:rPr lang="en-US" dirty="0" smtClean="0"/>
              <a:t> &lt;String&gt;] [-</a:t>
            </a:r>
            <a:r>
              <a:rPr lang="en-US" dirty="0" err="1" smtClean="0"/>
              <a:t>SyncInstanceMachine</a:t>
            </a:r>
            <a:r>
              <a:rPr lang="en-US" dirty="0" smtClean="0"/>
              <a:t> &lt;</a:t>
            </a:r>
            <a:r>
              <a:rPr lang="en-US" dirty="0" err="1" smtClean="0"/>
              <a:t>SPServerPipeBind</a:t>
            </a:r>
            <a:r>
              <a:rPr lang="en-US" dirty="0" smtClean="0"/>
              <a:t>&gt;] [-</a:t>
            </a:r>
            <a:r>
              <a:rPr lang="en-US" dirty="0" err="1" smtClean="0"/>
              <a:t>WhatIf</a:t>
            </a:r>
            <a:r>
              <a:rPr lang="en-US" dirty="0" smtClean="0"/>
              <a:t> [&lt;</a:t>
            </a:r>
            <a:r>
              <a:rPr lang="en-US" dirty="0" err="1" smtClean="0"/>
              <a:t>SwitchParameter</a:t>
            </a:r>
            <a:r>
              <a:rPr lang="en-US" dirty="0" smtClean="0"/>
              <a:t>&gt;]] [&lt;</a:t>
            </a:r>
            <a:r>
              <a:rPr lang="en-US" dirty="0" err="1" smtClean="0"/>
              <a:t>CommonParameters</a:t>
            </a:r>
            <a:r>
              <a:rPr lang="en-US" dirty="0" smtClean="0"/>
              <a:t>&gt;]</a:t>
            </a:r>
          </a:p>
          <a:p>
            <a:endParaRPr lang="en-US" dirty="0" smtClean="0"/>
          </a:p>
          <a:p>
            <a:pPr marL="107152" lvl="1" indent="0">
              <a:buNone/>
            </a:pPr>
            <a:r>
              <a:rPr lang="en-US" dirty="0" smtClean="0"/>
              <a:t>New-</a:t>
            </a:r>
            <a:r>
              <a:rPr lang="en-US" dirty="0" err="1" smtClean="0"/>
              <a:t>SPProfileServiceApplication</a:t>
            </a:r>
            <a:r>
              <a:rPr lang="en-US" dirty="0" smtClean="0"/>
              <a:t> -</a:t>
            </a:r>
            <a:r>
              <a:rPr lang="en-US" dirty="0" err="1" smtClean="0"/>
              <a:t>ApplicationPool</a:t>
            </a:r>
            <a:r>
              <a:rPr lang="en-US" dirty="0" smtClean="0"/>
              <a:t> &lt;</a:t>
            </a:r>
            <a:r>
              <a:rPr lang="en-US" dirty="0" err="1" smtClean="0"/>
              <a:t>SPIisWebServiceApplicationPoolPipeBind</a:t>
            </a:r>
            <a:r>
              <a:rPr lang="en-US" dirty="0" smtClean="0"/>
              <a:t>&gt; -</a:t>
            </a:r>
            <a:r>
              <a:rPr lang="en-US" dirty="0" err="1" smtClean="0"/>
              <a:t>MySiteHostLocation</a:t>
            </a:r>
            <a:r>
              <a:rPr lang="en-US" dirty="0" smtClean="0"/>
              <a:t> &lt;</a:t>
            </a:r>
            <a:r>
              <a:rPr lang="en-US" dirty="0" err="1" smtClean="0"/>
              <a:t>SPSitePipeBind</a:t>
            </a:r>
            <a:r>
              <a:rPr lang="en-US" dirty="0" smtClean="0"/>
              <a:t>&gt; [-</a:t>
            </a:r>
            <a:r>
              <a:rPr lang="en-US" dirty="0" err="1" smtClean="0"/>
              <a:t>AssignmentCollection</a:t>
            </a:r>
            <a:r>
              <a:rPr lang="en-US" dirty="0" smtClean="0"/>
              <a:t> &lt;</a:t>
            </a:r>
            <a:r>
              <a:rPr lang="en-US" dirty="0" err="1" smtClean="0"/>
              <a:t>SPAssignmentCollection</a:t>
            </a:r>
            <a:r>
              <a:rPr lang="en-US" dirty="0" smtClean="0"/>
              <a:t>&gt;] [-Confirm [&lt;</a:t>
            </a:r>
            <a:r>
              <a:rPr lang="en-US" dirty="0" err="1" smtClean="0"/>
              <a:t>SwitchParameter</a:t>
            </a:r>
            <a:r>
              <a:rPr lang="en-US" dirty="0" smtClean="0"/>
              <a:t>&gt;]] [-</a:t>
            </a:r>
            <a:r>
              <a:rPr lang="en-US" dirty="0" err="1" smtClean="0"/>
              <a:t>MySiteHostLocation</a:t>
            </a:r>
            <a:r>
              <a:rPr lang="en-US" dirty="0" smtClean="0"/>
              <a:t> &lt;</a:t>
            </a:r>
            <a:r>
              <a:rPr lang="en-US" dirty="0" err="1" smtClean="0"/>
              <a:t>SPSitePipeBind</a:t>
            </a:r>
            <a:r>
              <a:rPr lang="en-US" dirty="0" smtClean="0"/>
              <a:t>&gt;] [-</a:t>
            </a:r>
            <a:r>
              <a:rPr lang="en-US" dirty="0" err="1" smtClean="0"/>
              <a:t>MySiteManagedPath</a:t>
            </a:r>
            <a:r>
              <a:rPr lang="en-US" dirty="0" smtClean="0"/>
              <a:t> &lt;</a:t>
            </a:r>
            <a:r>
              <a:rPr lang="en-US" dirty="0" err="1" smtClean="0"/>
              <a:t>SPPrefixPipeBind</a:t>
            </a:r>
            <a:r>
              <a:rPr lang="en-US" dirty="0" smtClean="0"/>
              <a:t>&gt;] [-Name &lt;String&gt;] [-</a:t>
            </a:r>
            <a:r>
              <a:rPr lang="en-US" dirty="0" err="1" smtClean="0"/>
              <a:t>PartitionMode</a:t>
            </a:r>
            <a:r>
              <a:rPr lang="en-US" dirty="0" smtClean="0"/>
              <a:t> &lt;</a:t>
            </a:r>
            <a:r>
              <a:rPr lang="en-US" dirty="0" err="1" smtClean="0"/>
              <a:t>SwitchParameter</a:t>
            </a:r>
            <a:r>
              <a:rPr lang="en-US" dirty="0" smtClean="0"/>
              <a:t>&gt;] [-</a:t>
            </a:r>
            <a:r>
              <a:rPr lang="en-US" dirty="0" err="1" smtClean="0"/>
              <a:t>ProfileDBCredentials</a:t>
            </a:r>
            <a:r>
              <a:rPr lang="en-US" dirty="0" smtClean="0"/>
              <a:t> &lt;</a:t>
            </a:r>
            <a:r>
              <a:rPr lang="en-US" dirty="0" err="1" smtClean="0"/>
              <a:t>PSCredential</a:t>
            </a:r>
            <a:r>
              <a:rPr lang="en-US" dirty="0" smtClean="0"/>
              <a:t>&gt;] [-</a:t>
            </a:r>
            <a:r>
              <a:rPr lang="en-US" dirty="0" err="1" smtClean="0"/>
              <a:t>ProfileDBFailoverServer</a:t>
            </a:r>
            <a:r>
              <a:rPr lang="en-US" dirty="0" smtClean="0"/>
              <a:t> &lt;String&gt;] [-</a:t>
            </a:r>
            <a:r>
              <a:rPr lang="en-US" dirty="0" err="1" smtClean="0"/>
              <a:t>ProfileDBName</a:t>
            </a:r>
            <a:r>
              <a:rPr lang="en-US" dirty="0" smtClean="0"/>
              <a:t> &lt;String&gt;] [-</a:t>
            </a:r>
            <a:r>
              <a:rPr lang="en-US" dirty="0" err="1" smtClean="0"/>
              <a:t>ProfileDBServer</a:t>
            </a:r>
            <a:r>
              <a:rPr lang="en-US" dirty="0" smtClean="0"/>
              <a:t> &lt;String&gt;] [-</a:t>
            </a:r>
            <a:r>
              <a:rPr lang="en-US" dirty="0" err="1" smtClean="0"/>
              <a:t>ProfileSyncDBCredentials</a:t>
            </a:r>
            <a:r>
              <a:rPr lang="en-US" dirty="0" smtClean="0"/>
              <a:t> &lt;</a:t>
            </a:r>
            <a:r>
              <a:rPr lang="en-US" dirty="0" err="1" smtClean="0"/>
              <a:t>PSCredential</a:t>
            </a:r>
            <a:r>
              <a:rPr lang="en-US" dirty="0" smtClean="0"/>
              <a:t>&gt;] [-</a:t>
            </a:r>
            <a:r>
              <a:rPr lang="en-US" dirty="0" err="1" smtClean="0"/>
              <a:t>ProfileSyncDBFailoverServer</a:t>
            </a:r>
            <a:r>
              <a:rPr lang="en-US" dirty="0" smtClean="0"/>
              <a:t> &lt;String&gt;] [-</a:t>
            </a:r>
            <a:r>
              <a:rPr lang="en-US" dirty="0" err="1" smtClean="0"/>
              <a:t>ProfileSyncDBName</a:t>
            </a:r>
            <a:r>
              <a:rPr lang="en-US" dirty="0" smtClean="0"/>
              <a:t> &lt;String&gt;] [-</a:t>
            </a:r>
            <a:r>
              <a:rPr lang="en-US" dirty="0" err="1" smtClean="0"/>
              <a:t>ProfileSyncDBServer</a:t>
            </a:r>
            <a:r>
              <a:rPr lang="en-US" dirty="0" smtClean="0"/>
              <a:t> &lt;String&gt;] [-</a:t>
            </a:r>
            <a:r>
              <a:rPr lang="en-US" dirty="0" err="1" smtClean="0"/>
              <a:t>SiteNamingConflictResolution</a:t>
            </a:r>
            <a:r>
              <a:rPr lang="en-US" dirty="0" smtClean="0"/>
              <a:t> &lt;String&gt;] [-</a:t>
            </a:r>
            <a:r>
              <a:rPr lang="en-US" dirty="0" err="1" smtClean="0"/>
              <a:t>SocialDBCredentials</a:t>
            </a:r>
            <a:r>
              <a:rPr lang="en-US" dirty="0" smtClean="0"/>
              <a:t> &lt;</a:t>
            </a:r>
            <a:r>
              <a:rPr lang="en-US" dirty="0" err="1" smtClean="0"/>
              <a:t>PSCredential</a:t>
            </a:r>
            <a:r>
              <a:rPr lang="en-US" dirty="0" smtClean="0"/>
              <a:t>&gt;] [-</a:t>
            </a:r>
            <a:r>
              <a:rPr lang="en-US" dirty="0" err="1" smtClean="0"/>
              <a:t>SocialDBFailoverServer</a:t>
            </a:r>
            <a:r>
              <a:rPr lang="en-US" dirty="0" smtClean="0"/>
              <a:t> &lt;String&gt;] [-</a:t>
            </a:r>
            <a:r>
              <a:rPr lang="en-US" dirty="0" err="1" smtClean="0"/>
              <a:t>SocialDBName</a:t>
            </a:r>
            <a:r>
              <a:rPr lang="en-US" dirty="0" smtClean="0"/>
              <a:t> &lt;String&gt;] [-</a:t>
            </a:r>
            <a:r>
              <a:rPr lang="en-US" dirty="0" err="1" smtClean="0"/>
              <a:t>SocialDBServer</a:t>
            </a:r>
            <a:r>
              <a:rPr lang="en-US" dirty="0" smtClean="0"/>
              <a:t> &lt;String&gt;] [-</a:t>
            </a:r>
            <a:r>
              <a:rPr lang="en-US" dirty="0" err="1" smtClean="0"/>
              <a:t>SyncInstanceMachine</a:t>
            </a:r>
            <a:r>
              <a:rPr lang="en-US" baseline="0" dirty="0" smtClean="0"/>
              <a:t> </a:t>
            </a:r>
            <a:r>
              <a:rPr lang="en-US" dirty="0" smtClean="0"/>
              <a:t>&lt;</a:t>
            </a:r>
            <a:r>
              <a:rPr lang="en-US" dirty="0" err="1" smtClean="0"/>
              <a:t>SPServerPipeBind</a:t>
            </a:r>
            <a:r>
              <a:rPr lang="en-US" dirty="0" smtClean="0"/>
              <a:t>&gt;] [-</a:t>
            </a:r>
            <a:r>
              <a:rPr lang="en-US" dirty="0" err="1" smtClean="0"/>
              <a:t>WhatIf</a:t>
            </a:r>
            <a:r>
              <a:rPr lang="en-US" dirty="0" smtClean="0"/>
              <a:t> [&lt;</a:t>
            </a:r>
            <a:r>
              <a:rPr lang="en-US" dirty="0" err="1" smtClean="0"/>
              <a:t>SwitchParameter</a:t>
            </a:r>
            <a:r>
              <a:rPr lang="en-US" dirty="0" smtClean="0"/>
              <a:t>&gt;]] [&lt;</a:t>
            </a:r>
            <a:r>
              <a:rPr lang="en-US" dirty="0" err="1" smtClean="0"/>
              <a:t>CommonParameters</a:t>
            </a:r>
            <a:r>
              <a:rPr lang="en-US" dirty="0" smtClean="0"/>
              <a:t>&gt;]</a:t>
            </a:r>
            <a:endParaRPr lang="en-US" dirty="0"/>
          </a:p>
        </p:txBody>
      </p:sp>
    </p:spTree>
    <p:extLst>
      <p:ext uri="{BB962C8B-B14F-4D97-AF65-F5344CB8AC3E}">
        <p14:creationId xmlns:p14="http://schemas.microsoft.com/office/powerpoint/2010/main" val="1639679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This slide</a:t>
            </a:r>
            <a:r>
              <a:rPr lang="en-US" baseline="0" dirty="0" smtClean="0"/>
              <a:t> shows an example script using the New-</a:t>
            </a:r>
            <a:r>
              <a:rPr lang="en-US" baseline="0" dirty="0" err="1" smtClean="0"/>
              <a:t>ProfileServiceApplication</a:t>
            </a:r>
            <a:r>
              <a:rPr lang="en-US" baseline="0" dirty="0" smtClean="0"/>
              <a:t> </a:t>
            </a:r>
            <a:r>
              <a:rPr lang="en-US" baseline="0" dirty="0" err="1" smtClean="0"/>
              <a:t>cmdlet</a:t>
            </a:r>
            <a:r>
              <a:rPr lang="en-US" baseline="0" dirty="0" smtClean="0"/>
              <a:t> to perform an </a:t>
            </a:r>
            <a:r>
              <a:rPr lang="en-US" baseline="0" dirty="0" err="1" smtClean="0"/>
              <a:t>upgade</a:t>
            </a:r>
            <a:r>
              <a:rPr lang="en-US" baseline="0" dirty="0" smtClean="0"/>
              <a:t> of the profile and social databases.</a:t>
            </a:r>
            <a:endParaRPr lang="en-US" dirty="0"/>
          </a:p>
        </p:txBody>
      </p:sp>
    </p:spTree>
    <p:extLst>
      <p:ext uri="{BB962C8B-B14F-4D97-AF65-F5344CB8AC3E}">
        <p14:creationId xmlns:p14="http://schemas.microsoft.com/office/powerpoint/2010/main" val="15027675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Mount-</a:t>
            </a:r>
            <a:r>
              <a:rPr lang="en-US" dirty="0" err="1" smtClean="0"/>
              <a:t>SPProjectDatabase</a:t>
            </a:r>
            <a:r>
              <a:rPr lang="en-US" baseline="0" dirty="0" smtClean="0"/>
              <a:t> </a:t>
            </a:r>
            <a:r>
              <a:rPr lang="en-US" baseline="0" dirty="0" err="1" smtClean="0"/>
              <a:t>cmdlet</a:t>
            </a:r>
            <a:r>
              <a:rPr lang="en-US" baseline="0" dirty="0" smtClean="0"/>
              <a:t> is used to mount a single, merged project database or to trigger the merger of all four prior version project databases into one and mount it to the farm. This causes and upgrade on the merged project database, and works for both version to version and build to build upgrades.</a:t>
            </a:r>
            <a:endParaRPr lang="en-US" dirty="0" smtClean="0"/>
          </a:p>
          <a:p>
            <a:endParaRPr lang="en-US" dirty="0" smtClean="0"/>
          </a:p>
          <a:p>
            <a:r>
              <a:rPr lang="en-US" dirty="0" smtClean="0"/>
              <a:t>NAME</a:t>
            </a:r>
          </a:p>
          <a:p>
            <a:pPr marL="107152" lvl="1" indent="0">
              <a:buNone/>
            </a:pPr>
            <a:r>
              <a:rPr lang="en-US" dirty="0" smtClean="0"/>
              <a:t>Mount-</a:t>
            </a:r>
            <a:r>
              <a:rPr lang="en-US" dirty="0" err="1" smtClean="0"/>
              <a:t>SPProjectDatabase</a:t>
            </a:r>
            <a:endParaRPr lang="en-US" dirty="0" smtClean="0"/>
          </a:p>
          <a:p>
            <a:endParaRPr lang="en-US" dirty="0" smtClean="0"/>
          </a:p>
          <a:p>
            <a:r>
              <a:rPr lang="en-US" dirty="0" smtClean="0"/>
              <a:t>SYNTAX</a:t>
            </a:r>
          </a:p>
          <a:p>
            <a:pPr marL="107152" lvl="1" indent="0">
              <a:buNone/>
            </a:pPr>
            <a:r>
              <a:rPr lang="en-US" dirty="0" smtClean="0"/>
              <a:t>Mount-</a:t>
            </a:r>
            <a:r>
              <a:rPr lang="en-US" dirty="0" err="1" smtClean="0"/>
              <a:t>SPProjectDatabase</a:t>
            </a:r>
            <a:r>
              <a:rPr lang="en-US" dirty="0" smtClean="0"/>
              <a:t> [-Name] &lt;string&gt; [-</a:t>
            </a:r>
            <a:r>
              <a:rPr lang="en-US" dirty="0" err="1" smtClean="0"/>
              <a:t>WebApplication</a:t>
            </a:r>
            <a:r>
              <a:rPr lang="en-US" dirty="0" smtClean="0"/>
              <a:t>] &lt;</a:t>
            </a:r>
            <a:r>
              <a:rPr lang="en-US" dirty="0" err="1" smtClean="0"/>
              <a:t>SPWebApplicationPipeBind</a:t>
            </a:r>
            <a:r>
              <a:rPr lang="en-US" dirty="0" smtClean="0"/>
              <a:t>&gt; [-</a:t>
            </a:r>
            <a:r>
              <a:rPr lang="en-US" dirty="0" err="1" smtClean="0"/>
              <a:t>PublishedDbname</a:t>
            </a:r>
            <a:r>
              <a:rPr lang="en-US" dirty="0" smtClean="0"/>
              <a:t> &lt;string&gt;] [-</a:t>
            </a:r>
            <a:r>
              <a:rPr lang="en-US" dirty="0" err="1" smtClean="0"/>
              <a:t>ArchiveDbname</a:t>
            </a:r>
            <a:r>
              <a:rPr lang="en-US" dirty="0" smtClean="0"/>
              <a:t> &lt;string&gt;] [-</a:t>
            </a:r>
            <a:r>
              <a:rPr lang="en-US" dirty="0" err="1" smtClean="0"/>
              <a:t>DraftDbname</a:t>
            </a:r>
            <a:r>
              <a:rPr lang="en-US" dirty="0" smtClean="0"/>
              <a:t> &lt;string&gt;] [-</a:t>
            </a:r>
            <a:r>
              <a:rPr lang="en-US" dirty="0" err="1" smtClean="0"/>
              <a:t>ReportingDbname</a:t>
            </a:r>
            <a:r>
              <a:rPr lang="en-US" dirty="0" smtClean="0"/>
              <a:t> &lt;string&gt;] [-</a:t>
            </a:r>
            <a:r>
              <a:rPr lang="en-US" dirty="0" err="1" smtClean="0"/>
              <a:t>FailoverPartner</a:t>
            </a:r>
            <a:r>
              <a:rPr lang="en-US" dirty="0" smtClean="0"/>
              <a:t> &lt;string&gt;] [-</a:t>
            </a:r>
            <a:r>
              <a:rPr lang="en-US" dirty="0" err="1" smtClean="0"/>
              <a:t>Lcid</a:t>
            </a:r>
            <a:r>
              <a:rPr lang="en-US" dirty="0" smtClean="0"/>
              <a:t> &lt;</a:t>
            </a:r>
            <a:r>
              <a:rPr lang="en-US" dirty="0" err="1" smtClean="0"/>
              <a:t>int</a:t>
            </a:r>
            <a:r>
              <a:rPr lang="en-US" dirty="0" smtClean="0"/>
              <a:t>&gt;] [-Tag &lt;string&gt;] [-</a:t>
            </a:r>
            <a:r>
              <a:rPr lang="en-US" dirty="0" err="1" smtClean="0"/>
              <a:t>SQLLogon</a:t>
            </a:r>
            <a:r>
              <a:rPr lang="en-US" dirty="0" smtClean="0"/>
              <a:t> &lt;</a:t>
            </a:r>
            <a:r>
              <a:rPr lang="en-US" dirty="0" err="1" smtClean="0"/>
              <a:t>PSCredential</a:t>
            </a:r>
            <a:r>
              <a:rPr lang="en-US" dirty="0" smtClean="0"/>
              <a:t>&gt;] [-</a:t>
            </a:r>
            <a:r>
              <a:rPr lang="en-US" dirty="0" err="1" smtClean="0"/>
              <a:t>SQLAzure</a:t>
            </a:r>
            <a:r>
              <a:rPr lang="en-US" dirty="0" smtClean="0"/>
              <a:t>] [-</a:t>
            </a:r>
            <a:r>
              <a:rPr lang="en-US" dirty="0" err="1" smtClean="0"/>
              <a:t>DatabaseServer</a:t>
            </a:r>
            <a:r>
              <a:rPr lang="en-US" dirty="0" smtClean="0"/>
              <a:t> &lt;string&gt;] [-</a:t>
            </a:r>
            <a:r>
              <a:rPr lang="en-US" dirty="0" err="1" smtClean="0"/>
              <a:t>AssignmentCollection</a:t>
            </a:r>
            <a:r>
              <a:rPr lang="en-US" dirty="0" smtClean="0"/>
              <a:t> &lt;</a:t>
            </a:r>
            <a:r>
              <a:rPr lang="en-US" dirty="0" err="1" smtClean="0"/>
              <a:t>SPAssignmentCollection</a:t>
            </a:r>
            <a:r>
              <a:rPr lang="en-US" dirty="0" smtClean="0"/>
              <a:t>&gt;] [-</a:t>
            </a:r>
            <a:r>
              <a:rPr lang="en-US" dirty="0" err="1" smtClean="0"/>
              <a:t>WhatIf</a:t>
            </a:r>
            <a:r>
              <a:rPr lang="en-US" dirty="0" smtClean="0"/>
              <a:t>] [-Confirm] [&lt;</a:t>
            </a:r>
            <a:r>
              <a:rPr lang="en-US" dirty="0" err="1" smtClean="0"/>
              <a:t>CommonParameters</a:t>
            </a:r>
            <a:r>
              <a:rPr lang="en-US" dirty="0" smtClean="0"/>
              <a:t>&gt;]</a:t>
            </a:r>
          </a:p>
          <a:p>
            <a:pPr marL="107152" lvl="1" indent="0">
              <a:buNone/>
            </a:pPr>
            <a:endParaRPr lang="en-US" dirty="0" smtClean="0"/>
          </a:p>
          <a:p>
            <a:pPr marL="107152" lvl="1" indent="0">
              <a:buNone/>
            </a:pPr>
            <a:r>
              <a:rPr lang="en-US" dirty="0" smtClean="0"/>
              <a:t>Mount-</a:t>
            </a:r>
            <a:r>
              <a:rPr lang="en-US" dirty="0" err="1" smtClean="0"/>
              <a:t>SPProjectDatabase</a:t>
            </a:r>
            <a:r>
              <a:rPr lang="en-US" dirty="0" smtClean="0"/>
              <a:t> [-Name] &lt;string&gt; [-</a:t>
            </a:r>
            <a:r>
              <a:rPr lang="en-US" dirty="0" err="1" smtClean="0"/>
              <a:t>ServiceApplication</a:t>
            </a:r>
            <a:r>
              <a:rPr lang="en-US" dirty="0" smtClean="0"/>
              <a:t>] &lt;</a:t>
            </a:r>
            <a:r>
              <a:rPr lang="en-US" dirty="0" err="1" smtClean="0"/>
              <a:t>PsiServiceApplicationPipeBind</a:t>
            </a:r>
            <a:r>
              <a:rPr lang="en-US" dirty="0" smtClean="0"/>
              <a:t>&gt; [-</a:t>
            </a:r>
            <a:r>
              <a:rPr lang="en-US" dirty="0" err="1" smtClean="0"/>
              <a:t>PublishedDbname</a:t>
            </a:r>
            <a:r>
              <a:rPr lang="en-US" dirty="0" smtClean="0"/>
              <a:t> &lt;string&gt;] [-</a:t>
            </a:r>
            <a:r>
              <a:rPr lang="en-US" dirty="0" err="1" smtClean="0"/>
              <a:t>ArchiveDbname</a:t>
            </a:r>
            <a:r>
              <a:rPr lang="en-US" dirty="0" smtClean="0"/>
              <a:t> &lt;string&gt;] [-</a:t>
            </a:r>
            <a:r>
              <a:rPr lang="en-US" dirty="0" err="1" smtClean="0"/>
              <a:t>DraftDbname</a:t>
            </a:r>
            <a:r>
              <a:rPr lang="en-US" dirty="0" smtClean="0"/>
              <a:t> &lt;string&gt;] [-</a:t>
            </a:r>
            <a:r>
              <a:rPr lang="en-US" dirty="0" err="1" smtClean="0"/>
              <a:t>ReportingDbname</a:t>
            </a:r>
            <a:r>
              <a:rPr lang="en-US" dirty="0" smtClean="0"/>
              <a:t> &lt;string&gt;] [-</a:t>
            </a:r>
            <a:r>
              <a:rPr lang="en-US" dirty="0" err="1" smtClean="0"/>
              <a:t>FailoverPartner</a:t>
            </a:r>
            <a:r>
              <a:rPr lang="en-US" dirty="0" smtClean="0"/>
              <a:t> &lt;string&gt;] [-</a:t>
            </a:r>
            <a:r>
              <a:rPr lang="en-US" dirty="0" err="1" smtClean="0"/>
              <a:t>Lcid</a:t>
            </a:r>
            <a:r>
              <a:rPr lang="en-US" dirty="0" smtClean="0"/>
              <a:t> &lt;</a:t>
            </a:r>
            <a:r>
              <a:rPr lang="en-US" dirty="0" err="1" smtClean="0"/>
              <a:t>int</a:t>
            </a:r>
            <a:r>
              <a:rPr lang="en-US" dirty="0" smtClean="0"/>
              <a:t>&gt;] [-Tag &lt;string&gt;] [-</a:t>
            </a:r>
            <a:r>
              <a:rPr lang="en-US" dirty="0" err="1" smtClean="0"/>
              <a:t>SQLLogon</a:t>
            </a:r>
            <a:r>
              <a:rPr lang="en-US" dirty="0" smtClean="0"/>
              <a:t> &lt;</a:t>
            </a:r>
            <a:r>
              <a:rPr lang="en-US" dirty="0" err="1" smtClean="0"/>
              <a:t>PSCredential</a:t>
            </a:r>
            <a:r>
              <a:rPr lang="en-US" dirty="0" smtClean="0"/>
              <a:t>&gt;] [-</a:t>
            </a:r>
            <a:r>
              <a:rPr lang="en-US" dirty="0" err="1" smtClean="0"/>
              <a:t>SQLAzure</a:t>
            </a:r>
            <a:r>
              <a:rPr lang="en-US" dirty="0" smtClean="0"/>
              <a:t>] [-</a:t>
            </a:r>
            <a:r>
              <a:rPr lang="en-US" dirty="0" err="1" smtClean="0"/>
              <a:t>DatabaseServer</a:t>
            </a:r>
            <a:r>
              <a:rPr lang="en-US" dirty="0" smtClean="0"/>
              <a:t> &lt;string&gt;] [-</a:t>
            </a:r>
            <a:r>
              <a:rPr lang="en-US" dirty="0" err="1" smtClean="0"/>
              <a:t>AssignmentCollection</a:t>
            </a:r>
            <a:r>
              <a:rPr lang="en-US" dirty="0" smtClean="0"/>
              <a:t> &lt;</a:t>
            </a:r>
            <a:r>
              <a:rPr lang="en-US" dirty="0" err="1" smtClean="0"/>
              <a:t>SPAssignmentCollection</a:t>
            </a:r>
            <a:r>
              <a:rPr lang="en-US" dirty="0" smtClean="0"/>
              <a:t>&gt;] [-</a:t>
            </a:r>
            <a:r>
              <a:rPr lang="en-US" dirty="0" err="1" smtClean="0"/>
              <a:t>WhatIf</a:t>
            </a:r>
            <a:r>
              <a:rPr lang="en-US" dirty="0" smtClean="0"/>
              <a:t>] [-Confirm] [&lt;</a:t>
            </a:r>
            <a:r>
              <a:rPr lang="en-US" dirty="0" err="1" smtClean="0"/>
              <a:t>CommonParameters</a:t>
            </a:r>
            <a:r>
              <a:rPr lang="en-US" dirty="0" smtClean="0"/>
              <a:t>&gt;]</a:t>
            </a:r>
          </a:p>
        </p:txBody>
      </p:sp>
    </p:spTree>
    <p:extLst>
      <p:ext uri="{BB962C8B-B14F-4D97-AF65-F5344CB8AC3E}">
        <p14:creationId xmlns:p14="http://schemas.microsoft.com/office/powerpoint/2010/main" val="47598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ConvertTo-SPProjectDatabase</a:t>
            </a:r>
            <a:r>
              <a:rPr lang="en-US" baseline="0" dirty="0" smtClean="0"/>
              <a:t> </a:t>
            </a:r>
            <a:r>
              <a:rPr lang="en-US" baseline="0" dirty="0" err="1" smtClean="0"/>
              <a:t>cmdlets</a:t>
            </a:r>
            <a:r>
              <a:rPr lang="en-US" baseline="0" dirty="0" smtClean="0"/>
              <a:t> merges project databases into a single database, and is only used for version to version upgrades. This </a:t>
            </a:r>
            <a:r>
              <a:rPr lang="en-US" baseline="0" dirty="0" err="1" smtClean="0"/>
              <a:t>cmdlet</a:t>
            </a:r>
            <a:r>
              <a:rPr lang="en-US" baseline="0" dirty="0" smtClean="0"/>
              <a:t> is invoked “behind the scenes” when using the Mount-</a:t>
            </a:r>
            <a:r>
              <a:rPr lang="en-US" baseline="0" dirty="0" err="1" smtClean="0"/>
              <a:t>SPProjectDatabase</a:t>
            </a:r>
            <a:r>
              <a:rPr lang="en-US" baseline="0" dirty="0" smtClean="0"/>
              <a:t> </a:t>
            </a:r>
            <a:r>
              <a:rPr lang="en-US" baseline="0" dirty="0" err="1" smtClean="0"/>
              <a:t>cmdlet</a:t>
            </a:r>
            <a:r>
              <a:rPr lang="en-US" baseline="0" dirty="0" smtClean="0"/>
              <a:t>. </a:t>
            </a:r>
            <a:endParaRPr lang="en-US" dirty="0" smtClean="0"/>
          </a:p>
          <a:p>
            <a:endParaRPr lang="en-US" dirty="0" smtClean="0"/>
          </a:p>
          <a:p>
            <a:r>
              <a:rPr lang="en-US" dirty="0" smtClean="0"/>
              <a:t>4NAME</a:t>
            </a:r>
          </a:p>
          <a:p>
            <a:pPr marL="107152" lvl="1" indent="0">
              <a:buNone/>
            </a:pPr>
            <a:r>
              <a:rPr lang="en-US" dirty="0" err="1" smtClean="0"/>
              <a:t>ConvertTo-SPProjectDatabase</a:t>
            </a:r>
            <a:endParaRPr lang="en-US" dirty="0" smtClean="0"/>
          </a:p>
          <a:p>
            <a:endParaRPr lang="en-US" dirty="0" smtClean="0"/>
          </a:p>
          <a:p>
            <a:r>
              <a:rPr lang="en-US" dirty="0" smtClean="0"/>
              <a:t>SYNTAX</a:t>
            </a:r>
          </a:p>
          <a:p>
            <a:pPr marL="107152" lvl="1" indent="0">
              <a:buNone/>
            </a:pPr>
            <a:r>
              <a:rPr lang="en-US" dirty="0" err="1" smtClean="0"/>
              <a:t>ConvertTo-SPProjectDatabase</a:t>
            </a:r>
            <a:r>
              <a:rPr lang="en-US" dirty="0" smtClean="0"/>
              <a:t> [-</a:t>
            </a:r>
            <a:r>
              <a:rPr lang="en-US" dirty="0" err="1" smtClean="0"/>
              <a:t>WebApplication</a:t>
            </a:r>
            <a:r>
              <a:rPr lang="en-US" dirty="0" smtClean="0"/>
              <a:t>] &lt;</a:t>
            </a:r>
            <a:r>
              <a:rPr lang="en-US" dirty="0" err="1" smtClean="0"/>
              <a:t>SPWebApplicationPipeBind</a:t>
            </a:r>
            <a:r>
              <a:rPr lang="en-US" dirty="0" smtClean="0"/>
              <a:t>&gt; -</a:t>
            </a:r>
            <a:r>
              <a:rPr lang="en-US" dirty="0" err="1" smtClean="0"/>
              <a:t>Dbserver</a:t>
            </a:r>
            <a:r>
              <a:rPr lang="en-US" dirty="0" smtClean="0"/>
              <a:t> &lt;string&gt; -</a:t>
            </a:r>
            <a:r>
              <a:rPr lang="en-US" dirty="0" err="1" smtClean="0"/>
              <a:t>PublishedDbname</a:t>
            </a:r>
            <a:r>
              <a:rPr lang="en-US" dirty="0" smtClean="0"/>
              <a:t> &lt;string&gt; -</a:t>
            </a:r>
            <a:r>
              <a:rPr lang="en-US" dirty="0" err="1" smtClean="0"/>
              <a:t>ArchiveDbname</a:t>
            </a:r>
            <a:r>
              <a:rPr lang="en-US" dirty="0" smtClean="0"/>
              <a:t> &lt;string&gt; -</a:t>
            </a:r>
            <a:r>
              <a:rPr lang="en-US" dirty="0" err="1" smtClean="0"/>
              <a:t>DraftDbname</a:t>
            </a:r>
            <a:r>
              <a:rPr lang="en-US" dirty="0" smtClean="0"/>
              <a:t> &lt;string&gt; -</a:t>
            </a:r>
            <a:r>
              <a:rPr lang="en-US" dirty="0" err="1" smtClean="0"/>
              <a:t>ReportingDbname</a:t>
            </a:r>
            <a:r>
              <a:rPr lang="en-US" dirty="0" smtClean="0"/>
              <a:t> &lt;string&gt; -</a:t>
            </a:r>
            <a:r>
              <a:rPr lang="en-US" dirty="0" err="1" smtClean="0"/>
              <a:t>ProjectServiceDbname</a:t>
            </a:r>
            <a:r>
              <a:rPr lang="en-US" dirty="0" smtClean="0"/>
              <a:t> &lt;string&gt; -</a:t>
            </a:r>
            <a:r>
              <a:rPr lang="en-US" dirty="0" err="1" smtClean="0"/>
              <a:t>Lcid</a:t>
            </a:r>
            <a:r>
              <a:rPr lang="en-US" dirty="0" smtClean="0"/>
              <a:t> &lt;</a:t>
            </a:r>
            <a:r>
              <a:rPr lang="en-US" dirty="0" err="1" smtClean="0"/>
              <a:t>int</a:t>
            </a:r>
            <a:r>
              <a:rPr lang="en-US" dirty="0" smtClean="0"/>
              <a:t>&gt; [-</a:t>
            </a:r>
            <a:r>
              <a:rPr lang="en-US" dirty="0" err="1" smtClean="0"/>
              <a:t>SQLLogon</a:t>
            </a:r>
            <a:r>
              <a:rPr lang="en-US" dirty="0" smtClean="0"/>
              <a:t> &lt;</a:t>
            </a:r>
            <a:r>
              <a:rPr lang="en-US" dirty="0" err="1" smtClean="0"/>
              <a:t>PSCredential</a:t>
            </a:r>
            <a:r>
              <a:rPr lang="en-US" dirty="0" smtClean="0"/>
              <a:t>&gt;] [-</a:t>
            </a:r>
            <a:r>
              <a:rPr lang="en-US" dirty="0" err="1" smtClean="0"/>
              <a:t>SQLAzure</a:t>
            </a:r>
            <a:r>
              <a:rPr lang="en-US" dirty="0" smtClean="0"/>
              <a:t>] [-</a:t>
            </a:r>
            <a:r>
              <a:rPr lang="en-US" dirty="0" err="1" smtClean="0"/>
              <a:t>AbortAfter</a:t>
            </a:r>
            <a:r>
              <a:rPr lang="en-US" baseline="0" dirty="0" smtClean="0"/>
              <a:t> </a:t>
            </a:r>
            <a:r>
              <a:rPr lang="en-US" dirty="0" smtClean="0"/>
              <a:t>&lt;string&gt;] [-</a:t>
            </a:r>
            <a:r>
              <a:rPr lang="en-US" dirty="0" err="1" smtClean="0"/>
              <a:t>AssignmentCollection</a:t>
            </a:r>
            <a:r>
              <a:rPr lang="en-US" dirty="0" smtClean="0"/>
              <a:t> &lt;</a:t>
            </a:r>
            <a:r>
              <a:rPr lang="en-US" dirty="0" err="1" smtClean="0"/>
              <a:t>SPAssignmentCollection</a:t>
            </a:r>
            <a:r>
              <a:rPr lang="en-US" dirty="0" smtClean="0"/>
              <a:t>&gt;] [-</a:t>
            </a:r>
            <a:r>
              <a:rPr lang="en-US" dirty="0" err="1" smtClean="0"/>
              <a:t>WhatIf</a:t>
            </a:r>
            <a:r>
              <a:rPr lang="en-US" dirty="0" smtClean="0"/>
              <a:t>] [-Confirm]  [&lt;</a:t>
            </a:r>
            <a:r>
              <a:rPr lang="en-US" dirty="0" err="1" smtClean="0"/>
              <a:t>CommonParameters</a:t>
            </a:r>
            <a:r>
              <a:rPr lang="en-US" dirty="0" smtClean="0"/>
              <a:t>&gt;]</a:t>
            </a:r>
          </a:p>
          <a:p>
            <a:endParaRPr lang="en-US" dirty="0" smtClean="0"/>
          </a:p>
          <a:p>
            <a:pPr marL="107152" lvl="1" indent="0">
              <a:buNone/>
            </a:pPr>
            <a:r>
              <a:rPr lang="en-US" dirty="0" err="1" smtClean="0"/>
              <a:t>ConvertTo-SPProjectDatabase</a:t>
            </a:r>
            <a:r>
              <a:rPr lang="en-US" dirty="0" smtClean="0"/>
              <a:t> [-</a:t>
            </a:r>
            <a:r>
              <a:rPr lang="en-US" dirty="0" err="1" smtClean="0"/>
              <a:t>ServiceApplication</a:t>
            </a:r>
            <a:r>
              <a:rPr lang="en-US" dirty="0" smtClean="0"/>
              <a:t>] &lt;</a:t>
            </a:r>
            <a:r>
              <a:rPr lang="en-US" dirty="0" err="1" smtClean="0"/>
              <a:t>PsiServiceApplicationPipeBind</a:t>
            </a:r>
            <a:r>
              <a:rPr lang="en-US" dirty="0" smtClean="0"/>
              <a:t>&gt; -</a:t>
            </a:r>
            <a:r>
              <a:rPr lang="en-US" dirty="0" err="1" smtClean="0"/>
              <a:t>Dbserver</a:t>
            </a:r>
            <a:r>
              <a:rPr lang="en-US" dirty="0" smtClean="0"/>
              <a:t> &lt;string&gt; -</a:t>
            </a:r>
            <a:r>
              <a:rPr lang="en-US" dirty="0" err="1" smtClean="0"/>
              <a:t>PublishedDbname</a:t>
            </a:r>
            <a:r>
              <a:rPr lang="en-US" dirty="0" smtClean="0"/>
              <a:t> &lt;string&gt; -</a:t>
            </a:r>
            <a:r>
              <a:rPr lang="en-US" dirty="0" err="1" smtClean="0"/>
              <a:t>ArchiveDbname</a:t>
            </a:r>
            <a:r>
              <a:rPr lang="en-US" dirty="0" smtClean="0"/>
              <a:t> &lt;string&gt; -</a:t>
            </a:r>
            <a:r>
              <a:rPr lang="en-US" dirty="0" err="1" smtClean="0"/>
              <a:t>DraftDbname</a:t>
            </a:r>
            <a:r>
              <a:rPr lang="en-US" dirty="0" smtClean="0"/>
              <a:t> &lt;string&gt; -</a:t>
            </a:r>
            <a:r>
              <a:rPr lang="en-US" dirty="0" err="1" smtClean="0"/>
              <a:t>ReportingDbname</a:t>
            </a:r>
            <a:r>
              <a:rPr lang="en-US" dirty="0" smtClean="0"/>
              <a:t> &lt;string&gt; -</a:t>
            </a:r>
            <a:r>
              <a:rPr lang="en-US" dirty="0" err="1" smtClean="0"/>
              <a:t>ProjectServiceDbname</a:t>
            </a:r>
            <a:r>
              <a:rPr lang="en-US" dirty="0" smtClean="0"/>
              <a:t> &lt;string&gt; -</a:t>
            </a:r>
            <a:r>
              <a:rPr lang="en-US" dirty="0" err="1" smtClean="0"/>
              <a:t>Lcid</a:t>
            </a:r>
            <a:r>
              <a:rPr lang="en-US" dirty="0" smtClean="0"/>
              <a:t> &lt;</a:t>
            </a:r>
            <a:r>
              <a:rPr lang="en-US" dirty="0" err="1" smtClean="0"/>
              <a:t>int</a:t>
            </a:r>
            <a:r>
              <a:rPr lang="en-US" dirty="0" smtClean="0"/>
              <a:t>&gt; [-</a:t>
            </a:r>
            <a:r>
              <a:rPr lang="en-US" dirty="0" err="1" smtClean="0"/>
              <a:t>SQLLogon</a:t>
            </a:r>
            <a:r>
              <a:rPr lang="en-US" dirty="0" smtClean="0"/>
              <a:t> &lt;</a:t>
            </a:r>
            <a:r>
              <a:rPr lang="en-US" dirty="0" err="1" smtClean="0"/>
              <a:t>PSCredential</a:t>
            </a:r>
            <a:r>
              <a:rPr lang="en-US" dirty="0" smtClean="0"/>
              <a:t>&gt;] [-</a:t>
            </a:r>
            <a:r>
              <a:rPr lang="en-US" dirty="0" err="1" smtClean="0"/>
              <a:t>SQLAzure</a:t>
            </a:r>
            <a:r>
              <a:rPr lang="en-US" dirty="0" smtClean="0"/>
              <a:t>] [-</a:t>
            </a:r>
            <a:r>
              <a:rPr lang="en-US" dirty="0" err="1" smtClean="0"/>
              <a:t>AbortAfter</a:t>
            </a:r>
            <a:r>
              <a:rPr lang="en-US" dirty="0" smtClean="0"/>
              <a:t> &lt;string&gt;] [-</a:t>
            </a:r>
            <a:r>
              <a:rPr lang="en-US" dirty="0" err="1" smtClean="0"/>
              <a:t>AssignmentCollection</a:t>
            </a:r>
            <a:r>
              <a:rPr lang="en-US" dirty="0" smtClean="0"/>
              <a:t> &lt;</a:t>
            </a:r>
            <a:r>
              <a:rPr lang="en-US" dirty="0" err="1" smtClean="0"/>
              <a:t>SPAssignmentCollection</a:t>
            </a:r>
            <a:r>
              <a:rPr lang="en-US" dirty="0" smtClean="0"/>
              <a:t>&gt;] [-</a:t>
            </a:r>
            <a:r>
              <a:rPr lang="en-US" dirty="0" err="1" smtClean="0"/>
              <a:t>WhatIf</a:t>
            </a:r>
            <a:r>
              <a:rPr lang="en-US" dirty="0" smtClean="0"/>
              <a:t>] [-Confirm]  [&lt;</a:t>
            </a:r>
            <a:r>
              <a:rPr lang="en-US" dirty="0" err="1" smtClean="0"/>
              <a:t>CommonParameters</a:t>
            </a:r>
            <a:r>
              <a:rPr lang="en-US" dirty="0" smtClean="0"/>
              <a:t>&gt;]</a:t>
            </a:r>
            <a:endParaRPr lang="en-US" dirty="0"/>
          </a:p>
        </p:txBody>
      </p:sp>
    </p:spTree>
    <p:extLst>
      <p:ext uri="{BB962C8B-B14F-4D97-AF65-F5344CB8AC3E}">
        <p14:creationId xmlns:p14="http://schemas.microsoft.com/office/powerpoint/2010/main" val="15660103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This slide offers an example of a version</a:t>
            </a:r>
            <a:r>
              <a:rPr lang="en-US" baseline="0" dirty="0" smtClean="0"/>
              <a:t> to version project service provisioning script and demonstrates use of the Mount-</a:t>
            </a:r>
            <a:r>
              <a:rPr lang="en-US" baseline="0" dirty="0" err="1" smtClean="0"/>
              <a:t>SPProjectDatabase</a:t>
            </a:r>
            <a:r>
              <a:rPr lang="en-US" baseline="0" dirty="0" smtClean="0"/>
              <a:t> </a:t>
            </a:r>
            <a:r>
              <a:rPr lang="en-US" baseline="0" dirty="0" err="1" smtClean="0"/>
              <a:t>cmdlet</a:t>
            </a:r>
            <a:r>
              <a:rPr lang="en-US" baseline="0" dirty="0" smtClean="0"/>
              <a:t>.</a:t>
            </a:r>
            <a:endParaRPr lang="en-US" dirty="0"/>
          </a:p>
        </p:txBody>
      </p:sp>
    </p:spTree>
    <p:extLst>
      <p:ext uri="{BB962C8B-B14F-4D97-AF65-F5344CB8AC3E}">
        <p14:creationId xmlns:p14="http://schemas.microsoft.com/office/powerpoint/2010/main" val="10439668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Upgradwe-SPProjectWebInstance</a:t>
            </a:r>
            <a:r>
              <a:rPr lang="en-US" dirty="0" smtClean="0"/>
              <a:t> </a:t>
            </a:r>
            <a:r>
              <a:rPr lang="en-US" dirty="0" err="1" smtClean="0"/>
              <a:t>cmdlet</a:t>
            </a:r>
            <a:r>
              <a:rPr lang="en-US" dirty="0" smtClean="0"/>
              <a:t> </a:t>
            </a:r>
            <a:r>
              <a:rPr lang="en-US" dirty="0" err="1" smtClean="0"/>
              <a:t>upgades</a:t>
            </a:r>
            <a:r>
              <a:rPr lang="en-US" dirty="0" smtClean="0"/>
              <a:t> an existing </a:t>
            </a:r>
            <a:r>
              <a:rPr lang="en-US" dirty="0" err="1" smtClean="0"/>
              <a:t>prjoect</a:t>
            </a:r>
            <a:r>
              <a:rPr lang="en-US" dirty="0" smtClean="0"/>
              <a:t> service application within a farm. This </a:t>
            </a:r>
            <a:r>
              <a:rPr lang="en-US" dirty="0" err="1" smtClean="0"/>
              <a:t>cmdlet</a:t>
            </a:r>
            <a:r>
              <a:rPr lang="en-US" baseline="0" dirty="0" smtClean="0"/>
              <a:t> is used for build to build upgrades, and can help avoid performing a full farm upgrade immediately after patching. If project is the only component of the farm that needs updating, this should be a much faster process than a full farm upgrade.</a:t>
            </a:r>
            <a:endParaRPr lang="en-US" dirty="0" smtClean="0"/>
          </a:p>
          <a:p>
            <a:endParaRPr lang="en-US" dirty="0" smtClean="0"/>
          </a:p>
          <a:p>
            <a:r>
              <a:rPr lang="en-US" dirty="0" smtClean="0"/>
              <a:t>NAME</a:t>
            </a:r>
          </a:p>
          <a:p>
            <a:pPr marL="107152" lvl="1" indent="0">
              <a:buNone/>
            </a:pPr>
            <a:r>
              <a:rPr lang="en-US" dirty="0" smtClean="0"/>
              <a:t>Upgrade-</a:t>
            </a:r>
            <a:r>
              <a:rPr lang="en-US" dirty="0" err="1" smtClean="0"/>
              <a:t>SPProjectWebInstance</a:t>
            </a:r>
            <a:endParaRPr lang="en-US" dirty="0" smtClean="0"/>
          </a:p>
          <a:p>
            <a:endParaRPr lang="en-US" dirty="0" smtClean="0"/>
          </a:p>
          <a:p>
            <a:r>
              <a:rPr lang="en-US" dirty="0" smtClean="0"/>
              <a:t>SYNTAX</a:t>
            </a:r>
          </a:p>
          <a:p>
            <a:pPr marL="107152" lvl="1" indent="0">
              <a:buNone/>
            </a:pPr>
            <a:r>
              <a:rPr lang="en-US" dirty="0" smtClean="0"/>
              <a:t>Upgrade-</a:t>
            </a:r>
            <a:r>
              <a:rPr lang="en-US" dirty="0" err="1" smtClean="0"/>
              <a:t>SPProjectWebInstance</a:t>
            </a:r>
            <a:r>
              <a:rPr lang="en-US" dirty="0" smtClean="0"/>
              <a:t> [-Identity] &lt;</a:t>
            </a:r>
            <a:r>
              <a:rPr lang="en-US" dirty="0" err="1" smtClean="0"/>
              <a:t>ProjectSitePipeBind</a:t>
            </a:r>
            <a:r>
              <a:rPr lang="en-US" dirty="0" smtClean="0"/>
              <a:t>&gt; [-</a:t>
            </a:r>
            <a:r>
              <a:rPr lang="en-US" dirty="0" err="1" smtClean="0"/>
              <a:t>AssignmentCollection</a:t>
            </a:r>
            <a:r>
              <a:rPr lang="en-US" dirty="0" smtClean="0"/>
              <a:t> &lt;</a:t>
            </a:r>
            <a:r>
              <a:rPr lang="en-US" dirty="0" err="1" smtClean="0"/>
              <a:t>SPAssignmentCollection</a:t>
            </a:r>
            <a:r>
              <a:rPr lang="en-US" dirty="0" smtClean="0"/>
              <a:t>&gt;] [-</a:t>
            </a:r>
            <a:r>
              <a:rPr lang="en-US" dirty="0" err="1" smtClean="0"/>
              <a:t>WhatIf</a:t>
            </a:r>
            <a:r>
              <a:rPr lang="en-US" dirty="0" smtClean="0"/>
              <a:t>] [-Confirm] [&lt;</a:t>
            </a:r>
            <a:r>
              <a:rPr lang="en-US" dirty="0" err="1" smtClean="0"/>
              <a:t>CommonParameters</a:t>
            </a:r>
            <a:r>
              <a:rPr lang="en-US" dirty="0" smtClean="0"/>
              <a:t>&gt;]</a:t>
            </a:r>
            <a:endParaRPr lang="en-US" dirty="0"/>
          </a:p>
        </p:txBody>
      </p:sp>
    </p:spTree>
    <p:extLst>
      <p:ext uri="{BB962C8B-B14F-4D97-AF65-F5344CB8AC3E}">
        <p14:creationId xmlns:p14="http://schemas.microsoft.com/office/powerpoint/2010/main" val="265204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Scripting the setup</a:t>
            </a:r>
            <a:r>
              <a:rPr lang="en-US" baseline="0" dirty="0" smtClean="0"/>
              <a:t> and configuration of your upgrade farm is an ideal way to achieve repeatability. Your setup scripts can allow you to achieve a high degree of consistency between your test, production, and disaster recovery environments. Additionally, the scripts that power a scripted deployment serve as a form of documentation – if the script is the solve vehicle of configuration, the script clearly communicates the steps that were taken during a specific environments implementation.</a:t>
            </a:r>
            <a:endParaRPr lang="en-US" dirty="0"/>
          </a:p>
        </p:txBody>
      </p:sp>
    </p:spTree>
    <p:extLst>
      <p:ext uri="{BB962C8B-B14F-4D97-AF65-F5344CB8AC3E}">
        <p14:creationId xmlns:p14="http://schemas.microsoft.com/office/powerpoint/2010/main" val="36536628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Upgrade-</a:t>
            </a:r>
            <a:r>
              <a:rPr lang="en-US" dirty="0" err="1" smtClean="0"/>
              <a:t>SPProjectDatabase</a:t>
            </a:r>
            <a:r>
              <a:rPr lang="en-US" dirty="0" smtClean="0"/>
              <a:t>,</a:t>
            </a:r>
            <a:r>
              <a:rPr lang="en-US" baseline="0" dirty="0" smtClean="0"/>
              <a:t> like Upgrade-</a:t>
            </a:r>
            <a:r>
              <a:rPr lang="en-US" baseline="0" dirty="0" err="1" smtClean="0"/>
              <a:t>SPProjectWebInstance</a:t>
            </a:r>
            <a:r>
              <a:rPr lang="en-US" baseline="0" dirty="0" smtClean="0"/>
              <a:t>, is </a:t>
            </a:r>
            <a:r>
              <a:rPr lang="en-US" baseline="0" dirty="0" err="1" smtClean="0"/>
              <a:t>speciically</a:t>
            </a:r>
            <a:r>
              <a:rPr lang="en-US" baseline="0" dirty="0" smtClean="0"/>
              <a:t> intended for build to build upgrades. This </a:t>
            </a:r>
            <a:r>
              <a:rPr lang="en-US" baseline="0" dirty="0" err="1" smtClean="0"/>
              <a:t>cmdlet</a:t>
            </a:r>
            <a:r>
              <a:rPr lang="en-US" baseline="0" dirty="0" smtClean="0"/>
              <a:t> isolates the upgrade processing to the project database, and </a:t>
            </a:r>
            <a:r>
              <a:rPr lang="en-US" baseline="0" dirty="0" err="1" smtClean="0"/>
              <a:t>therfore</a:t>
            </a:r>
            <a:r>
              <a:rPr lang="en-US" baseline="0" dirty="0" smtClean="0"/>
              <a:t> mitigates the </a:t>
            </a:r>
            <a:r>
              <a:rPr lang="en-US" baseline="0" dirty="0" err="1" smtClean="0"/>
              <a:t>ptoential</a:t>
            </a:r>
            <a:r>
              <a:rPr lang="en-US" baseline="0" dirty="0" smtClean="0"/>
              <a:t> downtime impact of a full farm upgrade.</a:t>
            </a:r>
            <a:endParaRPr lang="en-US" dirty="0" smtClean="0"/>
          </a:p>
          <a:p>
            <a:endParaRPr lang="en-US" dirty="0" smtClean="0"/>
          </a:p>
          <a:p>
            <a:r>
              <a:rPr lang="en-US" dirty="0" smtClean="0"/>
              <a:t>NAME</a:t>
            </a:r>
          </a:p>
          <a:p>
            <a:pPr marL="107152" lvl="1" indent="0">
              <a:buNone/>
            </a:pPr>
            <a:r>
              <a:rPr lang="en-US" dirty="0" smtClean="0"/>
              <a:t>Upgrade-</a:t>
            </a:r>
            <a:r>
              <a:rPr lang="en-US" dirty="0" err="1" smtClean="0"/>
              <a:t>SPProjectDatabase</a:t>
            </a:r>
            <a:endParaRPr lang="en-US" dirty="0" smtClean="0"/>
          </a:p>
          <a:p>
            <a:endParaRPr lang="en-US" dirty="0" smtClean="0"/>
          </a:p>
          <a:p>
            <a:r>
              <a:rPr lang="en-US" dirty="0" smtClean="0"/>
              <a:t>SYNTAX</a:t>
            </a:r>
          </a:p>
          <a:p>
            <a:pPr marL="107152" lvl="1" indent="0">
              <a:buNone/>
            </a:pPr>
            <a:r>
              <a:rPr lang="en-US" dirty="0" smtClean="0"/>
              <a:t>Upgrade-</a:t>
            </a:r>
            <a:r>
              <a:rPr lang="en-US" dirty="0" err="1" smtClean="0"/>
              <a:t>SPProjectDatabase</a:t>
            </a:r>
            <a:r>
              <a:rPr lang="en-US" dirty="0" smtClean="0"/>
              <a:t> [-Name] &lt;string&gt; [-</a:t>
            </a:r>
            <a:r>
              <a:rPr lang="en-US" dirty="0" err="1" smtClean="0"/>
              <a:t>WebApplication</a:t>
            </a:r>
            <a:r>
              <a:rPr lang="en-US" dirty="0" smtClean="0"/>
              <a:t>] &lt;</a:t>
            </a:r>
            <a:r>
              <a:rPr lang="en-US" dirty="0" err="1" smtClean="0"/>
              <a:t>SPWebApplicationPipeBind</a:t>
            </a:r>
            <a:r>
              <a:rPr lang="en-US" dirty="0" smtClean="0"/>
              <a:t>&gt; [-</a:t>
            </a:r>
            <a:r>
              <a:rPr lang="en-US" dirty="0" err="1" smtClean="0"/>
              <a:t>DatabaseServer</a:t>
            </a:r>
            <a:r>
              <a:rPr lang="en-US" dirty="0" smtClean="0"/>
              <a:t> &lt;string&gt;] [-</a:t>
            </a:r>
            <a:r>
              <a:rPr lang="en-US" dirty="0" err="1" smtClean="0"/>
              <a:t>AssignmentCollection</a:t>
            </a:r>
            <a:r>
              <a:rPr lang="en-US" dirty="0" smtClean="0"/>
              <a:t> &lt;</a:t>
            </a:r>
            <a:r>
              <a:rPr lang="en-US" dirty="0" err="1" smtClean="0"/>
              <a:t>SPAssignmentCollection</a:t>
            </a:r>
            <a:r>
              <a:rPr lang="en-US" dirty="0" smtClean="0"/>
              <a:t>&gt;] [-</a:t>
            </a:r>
            <a:r>
              <a:rPr lang="en-US" dirty="0" err="1" smtClean="0"/>
              <a:t>WhatIf</a:t>
            </a:r>
            <a:r>
              <a:rPr lang="en-US" dirty="0" smtClean="0"/>
              <a:t>] [-Confirm] [&lt;</a:t>
            </a:r>
            <a:r>
              <a:rPr lang="en-US" dirty="0" err="1" smtClean="0"/>
              <a:t>CommonParameters</a:t>
            </a:r>
            <a:r>
              <a:rPr lang="en-US" dirty="0" smtClean="0"/>
              <a:t>&gt;]</a:t>
            </a:r>
          </a:p>
          <a:p>
            <a:endParaRPr lang="en-US" dirty="0" smtClean="0"/>
          </a:p>
          <a:p>
            <a:pPr marL="107152" lvl="1" indent="0">
              <a:buNone/>
            </a:pPr>
            <a:r>
              <a:rPr lang="en-US" dirty="0" smtClean="0"/>
              <a:t>Upgrade-</a:t>
            </a:r>
            <a:r>
              <a:rPr lang="en-US" dirty="0" err="1" smtClean="0"/>
              <a:t>SPProjectDatabase</a:t>
            </a:r>
            <a:r>
              <a:rPr lang="en-US" dirty="0" smtClean="0"/>
              <a:t> [-Name] &lt;string&gt; [-</a:t>
            </a:r>
            <a:r>
              <a:rPr lang="en-US" dirty="0" err="1" smtClean="0"/>
              <a:t>ServiceApplication</a:t>
            </a:r>
            <a:r>
              <a:rPr lang="en-US" dirty="0" smtClean="0"/>
              <a:t>] &lt;</a:t>
            </a:r>
            <a:r>
              <a:rPr lang="en-US" dirty="0" err="1" smtClean="0"/>
              <a:t>PsiServiceApplicationPipeBind</a:t>
            </a:r>
            <a:r>
              <a:rPr lang="en-US" dirty="0" smtClean="0"/>
              <a:t>&gt; [-</a:t>
            </a:r>
            <a:r>
              <a:rPr lang="en-US" dirty="0" err="1" smtClean="0"/>
              <a:t>DatabaseServer</a:t>
            </a:r>
            <a:r>
              <a:rPr lang="en-US" dirty="0" smtClean="0"/>
              <a:t> &lt;string&gt;] [-</a:t>
            </a:r>
            <a:r>
              <a:rPr lang="en-US" dirty="0" err="1" smtClean="0"/>
              <a:t>AssignmentCollection</a:t>
            </a:r>
            <a:r>
              <a:rPr lang="en-US" dirty="0" smtClean="0"/>
              <a:t> &lt;</a:t>
            </a:r>
            <a:r>
              <a:rPr lang="en-US" dirty="0" err="1" smtClean="0"/>
              <a:t>SPAssignmentCollection</a:t>
            </a:r>
            <a:r>
              <a:rPr lang="en-US" dirty="0" smtClean="0"/>
              <a:t>&gt;] [-</a:t>
            </a:r>
            <a:r>
              <a:rPr lang="en-US" dirty="0" err="1" smtClean="0"/>
              <a:t>WhatIf</a:t>
            </a:r>
            <a:r>
              <a:rPr lang="en-US" dirty="0" smtClean="0"/>
              <a:t>] [-Confirm] [&lt;</a:t>
            </a:r>
            <a:r>
              <a:rPr lang="en-US" dirty="0" err="1" smtClean="0"/>
              <a:t>CommonParameters</a:t>
            </a:r>
            <a:r>
              <a:rPr lang="en-US" dirty="0" smtClean="0"/>
              <a:t>&gt;]</a:t>
            </a:r>
          </a:p>
          <a:p>
            <a:endParaRPr lang="en-US" dirty="0"/>
          </a:p>
        </p:txBody>
      </p:sp>
    </p:spTree>
    <p:extLst>
      <p:ext uri="{BB962C8B-B14F-4D97-AF65-F5344CB8AC3E}">
        <p14:creationId xmlns:p14="http://schemas.microsoft.com/office/powerpoint/2010/main" val="34261827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a:t>
            </a:r>
            <a:r>
              <a:rPr lang="en-US" dirty="0" err="1" smtClean="0"/>
              <a:t>SPSecureStoreApplication</a:t>
            </a:r>
            <a:r>
              <a:rPr lang="en-US" dirty="0" smtClean="0"/>
              <a:t> </a:t>
            </a:r>
            <a:r>
              <a:rPr lang="en-US" dirty="0" err="1" smtClean="0"/>
              <a:t>cmdlet</a:t>
            </a:r>
            <a:r>
              <a:rPr lang="en-US" dirty="0" smtClean="0"/>
              <a:t> creates a new secure store service</a:t>
            </a:r>
            <a:r>
              <a:rPr lang="en-US" baseline="0" dirty="0" smtClean="0"/>
              <a:t> application and if specified, will upgrade an existing secure store service application database. This process works for </a:t>
            </a:r>
            <a:r>
              <a:rPr lang="en-US" baseline="0" dirty="0" err="1" smtClean="0"/>
              <a:t>bothe</a:t>
            </a:r>
            <a:r>
              <a:rPr lang="en-US" baseline="0" dirty="0" smtClean="0"/>
              <a:t> version to version and build to build upgrades. Of critical importance is to set the service passphrase properly; otherwise, the </a:t>
            </a:r>
            <a:r>
              <a:rPr lang="en-US" baseline="0" dirty="0" err="1" smtClean="0"/>
              <a:t>credentiasl</a:t>
            </a:r>
            <a:r>
              <a:rPr lang="en-US" baseline="0" dirty="0" smtClean="0"/>
              <a:t> stored within the secure store service </a:t>
            </a:r>
            <a:r>
              <a:rPr lang="en-US" baseline="0" dirty="0" err="1" smtClean="0"/>
              <a:t>applciation</a:t>
            </a:r>
            <a:r>
              <a:rPr lang="en-US" baseline="0" dirty="0" smtClean="0"/>
              <a:t> will no longer be accessible.</a:t>
            </a:r>
            <a:endParaRPr lang="en-US" dirty="0" smtClean="0"/>
          </a:p>
          <a:p>
            <a:endParaRPr lang="en-US" dirty="0" smtClean="0"/>
          </a:p>
          <a:p>
            <a:r>
              <a:rPr lang="en-US" dirty="0" smtClean="0"/>
              <a:t>NAME</a:t>
            </a:r>
          </a:p>
          <a:p>
            <a:pPr marL="107152" lvl="1" indent="0">
              <a:buNone/>
            </a:pPr>
            <a:r>
              <a:rPr lang="en-US" dirty="0" smtClean="0"/>
              <a:t>New-</a:t>
            </a:r>
            <a:r>
              <a:rPr lang="en-US" dirty="0" err="1" smtClean="0"/>
              <a:t>SPSecureStoreServiceApplication</a:t>
            </a:r>
            <a:endParaRPr lang="en-US" dirty="0" smtClean="0"/>
          </a:p>
          <a:p>
            <a:endParaRPr lang="en-US" dirty="0" smtClean="0"/>
          </a:p>
          <a:p>
            <a:r>
              <a:rPr lang="en-US" dirty="0" smtClean="0"/>
              <a:t>SYNTAX</a:t>
            </a:r>
          </a:p>
          <a:p>
            <a:pPr marL="107152" lvl="1" indent="0">
              <a:buNone/>
            </a:pPr>
            <a:r>
              <a:rPr lang="en-US" dirty="0" smtClean="0"/>
              <a:t>New-</a:t>
            </a:r>
            <a:r>
              <a:rPr lang="en-US" dirty="0" err="1" smtClean="0"/>
              <a:t>SPSecureStoreServiceApplication</a:t>
            </a:r>
            <a:r>
              <a:rPr lang="en-US" dirty="0" smtClean="0"/>
              <a:t> -</a:t>
            </a:r>
            <a:r>
              <a:rPr lang="en-US" dirty="0" err="1" smtClean="0"/>
              <a:t>ApplicationPool</a:t>
            </a:r>
            <a:r>
              <a:rPr lang="en-US" dirty="0" smtClean="0"/>
              <a:t> &lt;</a:t>
            </a:r>
            <a:r>
              <a:rPr lang="en-US" dirty="0" err="1" smtClean="0"/>
              <a:t>SPIisWebServiceApplicationPoolPipeBind</a:t>
            </a:r>
            <a:r>
              <a:rPr lang="en-US" dirty="0" smtClean="0"/>
              <a:t>&gt; -</a:t>
            </a:r>
            <a:r>
              <a:rPr lang="en-US" dirty="0" err="1" smtClean="0"/>
              <a:t>AuditingEnabled</a:t>
            </a:r>
            <a:r>
              <a:rPr lang="en-US" dirty="0" smtClean="0"/>
              <a:t> &lt;</a:t>
            </a:r>
            <a:r>
              <a:rPr lang="en-US" dirty="0" err="1" smtClean="0"/>
              <a:t>SwitchParameter</a:t>
            </a:r>
            <a:r>
              <a:rPr lang="en-US" dirty="0" smtClean="0"/>
              <a:t>&gt; [-</a:t>
            </a:r>
            <a:r>
              <a:rPr lang="en-US" dirty="0" err="1" smtClean="0"/>
              <a:t>AssignmentCollection</a:t>
            </a:r>
            <a:r>
              <a:rPr lang="en-US" dirty="0" smtClean="0"/>
              <a:t> &lt;</a:t>
            </a:r>
            <a:r>
              <a:rPr lang="en-US" dirty="0" err="1" smtClean="0"/>
              <a:t>SPAssignmentCollection</a:t>
            </a:r>
            <a:r>
              <a:rPr lang="en-US" dirty="0" smtClean="0"/>
              <a:t>&gt;] [-</a:t>
            </a:r>
            <a:r>
              <a:rPr lang="en-US" dirty="0" err="1" smtClean="0"/>
              <a:t>AuditlogMaxSize</a:t>
            </a:r>
            <a:r>
              <a:rPr lang="en-US" dirty="0" smtClean="0"/>
              <a:t> &lt;</a:t>
            </a:r>
            <a:r>
              <a:rPr lang="en-US" dirty="0" err="1" smtClean="0"/>
              <a:t>Nullable</a:t>
            </a:r>
            <a:r>
              <a:rPr lang="en-US" dirty="0" smtClean="0"/>
              <a:t>&gt;] [-Confirm [&lt;</a:t>
            </a:r>
            <a:r>
              <a:rPr lang="en-US" dirty="0" err="1" smtClean="0"/>
              <a:t>SwitchParameter</a:t>
            </a:r>
            <a:r>
              <a:rPr lang="en-US" dirty="0" smtClean="0"/>
              <a:t>&gt;]] [-</a:t>
            </a:r>
            <a:r>
              <a:rPr lang="en-US" dirty="0" err="1" smtClean="0"/>
              <a:t>DatabaseCredentials</a:t>
            </a:r>
            <a:r>
              <a:rPr lang="en-US" dirty="0" smtClean="0"/>
              <a:t> &lt;</a:t>
            </a:r>
            <a:r>
              <a:rPr lang="en-US" dirty="0" err="1" smtClean="0"/>
              <a:t>PSCredential</a:t>
            </a:r>
            <a:r>
              <a:rPr lang="en-US" dirty="0" smtClean="0"/>
              <a:t>&gt;] [-</a:t>
            </a:r>
            <a:r>
              <a:rPr lang="en-US" dirty="0" err="1" smtClean="0"/>
              <a:t>DatabaseName</a:t>
            </a:r>
            <a:r>
              <a:rPr lang="en-US" dirty="0" smtClean="0"/>
              <a:t> &lt;String&gt;] [-</a:t>
            </a:r>
            <a:r>
              <a:rPr lang="en-US" dirty="0" err="1" smtClean="0"/>
              <a:t>DatabasePassword</a:t>
            </a:r>
            <a:r>
              <a:rPr lang="en-US" dirty="0" smtClean="0"/>
              <a:t> &lt;</a:t>
            </a:r>
            <a:r>
              <a:rPr lang="en-US" dirty="0" err="1" smtClean="0"/>
              <a:t>SecureString</a:t>
            </a:r>
            <a:r>
              <a:rPr lang="en-US" dirty="0" smtClean="0"/>
              <a:t>&gt;] [-</a:t>
            </a:r>
            <a:r>
              <a:rPr lang="en-US" dirty="0" err="1" smtClean="0"/>
              <a:t>DatabaseServer</a:t>
            </a:r>
            <a:r>
              <a:rPr lang="en-US" dirty="0" smtClean="0"/>
              <a:t> &lt;String&gt;] [-</a:t>
            </a:r>
            <a:r>
              <a:rPr lang="en-US" dirty="0" err="1" smtClean="0"/>
              <a:t>DatabaseUsername</a:t>
            </a:r>
            <a:r>
              <a:rPr lang="en-US" dirty="0" smtClean="0"/>
              <a:t> &lt;String&gt;] [-</a:t>
            </a:r>
            <a:r>
              <a:rPr lang="en-US" dirty="0" err="1" smtClean="0"/>
              <a:t>FailoverDatabaseServer</a:t>
            </a:r>
            <a:r>
              <a:rPr lang="en-US" dirty="0" smtClean="0"/>
              <a:t> &lt;String&gt;] [-Name &lt;String&gt;] [-</a:t>
            </a:r>
            <a:r>
              <a:rPr lang="en-US" dirty="0" err="1" smtClean="0"/>
              <a:t>PartitionMode</a:t>
            </a:r>
            <a:r>
              <a:rPr lang="en-US" dirty="0" smtClean="0"/>
              <a:t> &lt;</a:t>
            </a:r>
            <a:r>
              <a:rPr lang="en-US" dirty="0" err="1" smtClean="0"/>
              <a:t>SwitchParameter</a:t>
            </a:r>
            <a:r>
              <a:rPr lang="en-US" dirty="0" smtClean="0"/>
              <a:t>&gt;] [-Sharing &lt;</a:t>
            </a:r>
            <a:r>
              <a:rPr lang="en-US" dirty="0" err="1" smtClean="0"/>
              <a:t>SwitchParameter</a:t>
            </a:r>
            <a:r>
              <a:rPr lang="en-US" dirty="0" smtClean="0"/>
              <a:t>&gt;] [-</a:t>
            </a:r>
            <a:r>
              <a:rPr lang="en-US" dirty="0" err="1" smtClean="0"/>
              <a:t>WhatIf</a:t>
            </a:r>
            <a:r>
              <a:rPr lang="en-US" dirty="0" smtClean="0"/>
              <a:t> [&lt;</a:t>
            </a:r>
            <a:r>
              <a:rPr lang="en-US" dirty="0" err="1" smtClean="0"/>
              <a:t>SwitchParameter</a:t>
            </a:r>
            <a:r>
              <a:rPr lang="en-US" dirty="0" smtClean="0"/>
              <a:t>&gt;]] [&lt;</a:t>
            </a:r>
            <a:r>
              <a:rPr lang="en-US" dirty="0" err="1" smtClean="0"/>
              <a:t>CommonParameters</a:t>
            </a:r>
            <a:r>
              <a:rPr lang="en-US" dirty="0" smtClean="0"/>
              <a:t>&gt;]</a:t>
            </a:r>
          </a:p>
        </p:txBody>
      </p:sp>
    </p:spTree>
    <p:extLst>
      <p:ext uri="{BB962C8B-B14F-4D97-AF65-F5344CB8AC3E}">
        <p14:creationId xmlns:p14="http://schemas.microsoft.com/office/powerpoint/2010/main" val="290328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This slide offers an example script performing a build to build or version to version</a:t>
            </a:r>
            <a:r>
              <a:rPr lang="en-US" baseline="0" dirty="0" smtClean="0"/>
              <a:t> upgrade and provisioning of the secure store service application.</a:t>
            </a:r>
            <a:endParaRPr lang="en-US" dirty="0"/>
          </a:p>
        </p:txBody>
      </p:sp>
    </p:spTree>
    <p:extLst>
      <p:ext uri="{BB962C8B-B14F-4D97-AF65-F5344CB8AC3E}">
        <p14:creationId xmlns:p14="http://schemas.microsoft.com/office/powerpoint/2010/main" val="5316400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a:t>
            </a:r>
            <a:r>
              <a:rPr lang="en-US" dirty="0" err="1" smtClean="0"/>
              <a:t>SPSubscriptionSettingsServiceapplication</a:t>
            </a:r>
            <a:r>
              <a:rPr lang="en-US" dirty="0" smtClean="0"/>
              <a:t> </a:t>
            </a:r>
            <a:r>
              <a:rPr lang="en-US" dirty="0" err="1" smtClean="0"/>
              <a:t>cmdlet</a:t>
            </a:r>
            <a:r>
              <a:rPr lang="en-US" dirty="0" smtClean="0"/>
              <a:t> will create a new subscription</a:t>
            </a:r>
            <a:r>
              <a:rPr lang="en-US" baseline="0" dirty="0" smtClean="0"/>
              <a:t> settings service application within a farm, optionally upgrading an existing database should one be specified. As with many of the other </a:t>
            </a:r>
            <a:r>
              <a:rPr lang="en-US" baseline="0" dirty="0" err="1" smtClean="0"/>
              <a:t>cmdlets</a:t>
            </a:r>
            <a:r>
              <a:rPr lang="en-US" baseline="0" dirty="0" smtClean="0"/>
              <a:t>, this </a:t>
            </a:r>
            <a:r>
              <a:rPr lang="en-US" baseline="0" dirty="0" err="1" smtClean="0"/>
              <a:t>cmdlet</a:t>
            </a:r>
            <a:r>
              <a:rPr lang="en-US" baseline="0" dirty="0" smtClean="0"/>
              <a:t> can be used for both build to build and version to version upgrades.</a:t>
            </a:r>
            <a:endParaRPr lang="en-US" dirty="0" smtClean="0"/>
          </a:p>
          <a:p>
            <a:endParaRPr lang="en-US" dirty="0" smtClean="0"/>
          </a:p>
          <a:p>
            <a:r>
              <a:rPr lang="en-US" dirty="0" smtClean="0"/>
              <a:t>NAME</a:t>
            </a:r>
          </a:p>
          <a:p>
            <a:pPr marL="107152" lvl="1" indent="0">
              <a:buNone/>
            </a:pPr>
            <a:r>
              <a:rPr lang="en-US" dirty="0" smtClean="0"/>
              <a:t>New-</a:t>
            </a:r>
            <a:r>
              <a:rPr lang="en-US" dirty="0" err="1" smtClean="0"/>
              <a:t>SPSubscriptionSettingsServiceApplication</a:t>
            </a:r>
            <a:endParaRPr lang="en-US" dirty="0" smtClean="0"/>
          </a:p>
          <a:p>
            <a:endParaRPr lang="en-US" dirty="0" smtClean="0"/>
          </a:p>
          <a:p>
            <a:r>
              <a:rPr lang="en-US" dirty="0" smtClean="0"/>
              <a:t>SYNTAX</a:t>
            </a:r>
          </a:p>
          <a:p>
            <a:pPr marL="107152" lvl="1" indent="0">
              <a:buNone/>
            </a:pPr>
            <a:r>
              <a:rPr lang="en-US" dirty="0" smtClean="0"/>
              <a:t>New-</a:t>
            </a:r>
            <a:r>
              <a:rPr lang="en-US" dirty="0" err="1" smtClean="0"/>
              <a:t>SPSubscriptionSettingsServiceApplication</a:t>
            </a:r>
            <a:r>
              <a:rPr lang="en-US" dirty="0" smtClean="0"/>
              <a:t> –</a:t>
            </a:r>
            <a:r>
              <a:rPr lang="en-US" dirty="0" err="1" smtClean="0"/>
              <a:t>ApplicationPool</a:t>
            </a:r>
            <a:r>
              <a:rPr lang="en-US" dirty="0" smtClean="0"/>
              <a:t> &lt;</a:t>
            </a:r>
            <a:r>
              <a:rPr lang="en-US" dirty="0" err="1" smtClean="0"/>
              <a:t>SPIisWebServiceApplicationPoolPipeBind</a:t>
            </a:r>
            <a:r>
              <a:rPr lang="en-US" dirty="0" smtClean="0"/>
              <a:t>&gt; [-</a:t>
            </a:r>
            <a:r>
              <a:rPr lang="en-US" dirty="0" err="1" smtClean="0"/>
              <a:t>AssignmentCollection</a:t>
            </a:r>
            <a:r>
              <a:rPr lang="en-US" dirty="0" smtClean="0"/>
              <a:t> &lt;</a:t>
            </a:r>
            <a:r>
              <a:rPr lang="en-US" dirty="0" err="1" smtClean="0"/>
              <a:t>SPAssignmentCollection</a:t>
            </a:r>
            <a:r>
              <a:rPr lang="en-US" dirty="0" smtClean="0"/>
              <a:t>&gt;] [-Confirm [&lt;</a:t>
            </a:r>
            <a:r>
              <a:rPr lang="en-US" dirty="0" err="1" smtClean="0"/>
              <a:t>SwitchParameter</a:t>
            </a:r>
            <a:r>
              <a:rPr lang="en-US" dirty="0" smtClean="0"/>
              <a:t>&gt;]] [-</a:t>
            </a:r>
            <a:r>
              <a:rPr lang="en-US" dirty="0" err="1" smtClean="0"/>
              <a:t>DatabaseCredentials</a:t>
            </a:r>
            <a:r>
              <a:rPr lang="en-US" dirty="0" smtClean="0"/>
              <a:t> &lt;</a:t>
            </a:r>
            <a:r>
              <a:rPr lang="en-US" dirty="0" err="1" smtClean="0"/>
              <a:t>PSCredential</a:t>
            </a:r>
            <a:r>
              <a:rPr lang="en-US" dirty="0" smtClean="0"/>
              <a:t>&gt;] [-</a:t>
            </a:r>
            <a:r>
              <a:rPr lang="en-US" dirty="0" err="1" smtClean="0"/>
              <a:t>DatabaseName</a:t>
            </a:r>
            <a:r>
              <a:rPr lang="en-US" dirty="0" smtClean="0"/>
              <a:t> &lt;String&gt;] [-</a:t>
            </a:r>
            <a:r>
              <a:rPr lang="en-US" dirty="0" err="1" smtClean="0"/>
              <a:t>DatabaseServer</a:t>
            </a:r>
            <a:r>
              <a:rPr lang="en-US" dirty="0" smtClean="0"/>
              <a:t> &lt;String&gt;] [-</a:t>
            </a:r>
            <a:r>
              <a:rPr lang="en-US" dirty="0" err="1" smtClean="0"/>
              <a:t>FailoverDatabaseServer</a:t>
            </a:r>
            <a:r>
              <a:rPr lang="en-US" dirty="0" smtClean="0"/>
              <a:t> &lt;String&gt;] [-Name &lt;String&gt;] [-</a:t>
            </a:r>
            <a:r>
              <a:rPr lang="en-US" dirty="0" err="1" smtClean="0"/>
              <a:t>WhatIf</a:t>
            </a:r>
            <a:r>
              <a:rPr lang="en-US" dirty="0" smtClean="0"/>
              <a:t> [&lt;</a:t>
            </a:r>
            <a:r>
              <a:rPr lang="en-US" dirty="0" err="1" smtClean="0"/>
              <a:t>SwitchParameter</a:t>
            </a:r>
            <a:r>
              <a:rPr lang="en-US" dirty="0" smtClean="0"/>
              <a:t>&gt;]] [&lt;</a:t>
            </a:r>
            <a:r>
              <a:rPr lang="en-US" dirty="0" err="1" smtClean="0"/>
              <a:t>CommonParameters</a:t>
            </a:r>
            <a:r>
              <a:rPr lang="en-US" dirty="0" smtClean="0"/>
              <a:t>&gt;]</a:t>
            </a:r>
            <a:endParaRPr lang="en-US" dirty="0"/>
          </a:p>
        </p:txBody>
      </p:sp>
    </p:spTree>
    <p:extLst>
      <p:ext uri="{BB962C8B-B14F-4D97-AF65-F5344CB8AC3E}">
        <p14:creationId xmlns:p14="http://schemas.microsoft.com/office/powerpoint/2010/main" val="3590474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This slide</a:t>
            </a:r>
            <a:r>
              <a:rPr lang="en-US" baseline="0" dirty="0" smtClean="0"/>
              <a:t> offers an example script demonstrating the use of the New-</a:t>
            </a:r>
            <a:r>
              <a:rPr lang="en-US" baseline="0" dirty="0" err="1" smtClean="0"/>
              <a:t>SPSubscriptionSettingsServiceApplication</a:t>
            </a:r>
            <a:r>
              <a:rPr lang="en-US" baseline="0" dirty="0" smtClean="0"/>
              <a:t> </a:t>
            </a:r>
            <a:r>
              <a:rPr lang="en-US" baseline="0" dirty="0" err="1" smtClean="0"/>
              <a:t>cmdlet</a:t>
            </a:r>
            <a:r>
              <a:rPr lang="en-US" baseline="0" dirty="0" smtClean="0"/>
              <a:t>.</a:t>
            </a:r>
            <a:endParaRPr lang="en-US" dirty="0"/>
          </a:p>
        </p:txBody>
      </p:sp>
    </p:spTree>
    <p:extLst>
      <p:ext uri="{BB962C8B-B14F-4D97-AF65-F5344CB8AC3E}">
        <p14:creationId xmlns:p14="http://schemas.microsoft.com/office/powerpoint/2010/main" val="8123289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variety</a:t>
            </a:r>
            <a:r>
              <a:rPr lang="en-US" baseline="0" dirty="0" smtClean="0"/>
              <a:t> of </a:t>
            </a:r>
            <a:r>
              <a:rPr lang="en-US" baseline="0" dirty="0" err="1" smtClean="0"/>
              <a:t>cmdlets</a:t>
            </a:r>
            <a:r>
              <a:rPr lang="en-US" baseline="0" dirty="0" smtClean="0"/>
              <a:t> can be used to manipulate the site collection upgrade queue. Each site collection upgrade, queued or not, is represented by an </a:t>
            </a:r>
            <a:r>
              <a:rPr lang="en-US" baseline="0" dirty="0" err="1" smtClean="0"/>
              <a:t>SPSiteUpgradeSession</a:t>
            </a:r>
            <a:r>
              <a:rPr lang="en-US" baseline="0" dirty="0" smtClean="0"/>
              <a:t>. This slide gives examples of using a variety of the </a:t>
            </a:r>
            <a:r>
              <a:rPr lang="en-US" baseline="0" dirty="0" err="1" smtClean="0"/>
              <a:t>cmdlets</a:t>
            </a:r>
            <a:r>
              <a:rPr lang="en-US" baseline="0" dirty="0" smtClean="0"/>
              <a:t> that are available for managing the upgrade queue.</a:t>
            </a:r>
            <a:endParaRPr lang="en-US" dirty="0"/>
          </a:p>
        </p:txBody>
      </p:sp>
    </p:spTree>
    <p:extLst>
      <p:ext uri="{BB962C8B-B14F-4D97-AF65-F5344CB8AC3E}">
        <p14:creationId xmlns:p14="http://schemas.microsoft.com/office/powerpoint/2010/main" val="40354025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Get-</a:t>
            </a:r>
            <a:r>
              <a:rPr lang="en-US" dirty="0" err="1" smtClean="0"/>
              <a:t>SPSiteUpgradeSession</a:t>
            </a:r>
            <a:r>
              <a:rPr lang="en-US" dirty="0" smtClean="0"/>
              <a:t> lists</a:t>
            </a:r>
            <a:r>
              <a:rPr lang="en-US" baseline="0" dirty="0" smtClean="0"/>
              <a:t> the upgrade sessions within a content database, or returns information on a specific site collection upgrade. This is useful for monitoring upgrade processing within a farm, and to understand if a dearth of upgrade requests is impacting your upgrade throughput due to the throttling restrictions that are in place.</a:t>
            </a:r>
            <a:endParaRPr lang="en-US" dirty="0" smtClean="0"/>
          </a:p>
          <a:p>
            <a:endParaRPr lang="en-US" dirty="0" smtClean="0"/>
          </a:p>
          <a:p>
            <a:r>
              <a:rPr lang="en-US" dirty="0" smtClean="0"/>
              <a:t>NAME</a:t>
            </a:r>
          </a:p>
          <a:p>
            <a:pPr marL="107152" lvl="1" indent="0">
              <a:buNone/>
            </a:pPr>
            <a:r>
              <a:rPr lang="en-US" dirty="0" smtClean="0"/>
              <a:t>Get-</a:t>
            </a:r>
            <a:r>
              <a:rPr lang="en-US" dirty="0" err="1" smtClean="0"/>
              <a:t>SPSiteUpgradeSession</a:t>
            </a:r>
            <a:endParaRPr lang="en-US" dirty="0" smtClean="0"/>
          </a:p>
          <a:p>
            <a:endParaRPr lang="en-US" dirty="0" smtClean="0"/>
          </a:p>
          <a:p>
            <a:r>
              <a:rPr lang="en-US" dirty="0" smtClean="0"/>
              <a:t>SYNTAX</a:t>
            </a:r>
          </a:p>
          <a:p>
            <a:pPr marL="107152" lvl="1" indent="0">
              <a:buNone/>
            </a:pPr>
            <a:r>
              <a:rPr lang="en-US" dirty="0" smtClean="0"/>
              <a:t>Get-</a:t>
            </a:r>
            <a:r>
              <a:rPr lang="en-US" dirty="0" err="1" smtClean="0"/>
              <a:t>SPSiteUpgradeSession</a:t>
            </a:r>
            <a:r>
              <a:rPr lang="en-US" dirty="0" smtClean="0"/>
              <a:t> -</a:t>
            </a:r>
            <a:r>
              <a:rPr lang="en-US" dirty="0" err="1" smtClean="0"/>
              <a:t>ContentDatabase</a:t>
            </a:r>
            <a:r>
              <a:rPr lang="en-US" dirty="0" smtClean="0"/>
              <a:t> &lt;</a:t>
            </a:r>
            <a:r>
              <a:rPr lang="en-US" dirty="0" err="1" smtClean="0"/>
              <a:t>SPContentDatabasePipeBind</a:t>
            </a:r>
            <a:r>
              <a:rPr lang="en-US" dirty="0" smtClean="0"/>
              <a:t>&gt;</a:t>
            </a:r>
            <a:r>
              <a:rPr lang="en-US" baseline="0" dirty="0" smtClean="0"/>
              <a:t> </a:t>
            </a:r>
            <a:r>
              <a:rPr lang="en-US" dirty="0" smtClean="0"/>
              <a:t>[-</a:t>
            </a:r>
            <a:r>
              <a:rPr lang="en-US" dirty="0" err="1" smtClean="0"/>
              <a:t>SiteSubscription</a:t>
            </a:r>
            <a:r>
              <a:rPr lang="en-US" dirty="0" smtClean="0"/>
              <a:t> &lt;</a:t>
            </a:r>
            <a:r>
              <a:rPr lang="en-US" dirty="0" err="1" smtClean="0"/>
              <a:t>SPSiteSubscriptionPipeBind</a:t>
            </a:r>
            <a:r>
              <a:rPr lang="en-US" dirty="0" smtClean="0"/>
              <a:t>&gt;] [-</a:t>
            </a:r>
            <a:r>
              <a:rPr lang="en-US" dirty="0" err="1" smtClean="0"/>
              <a:t>HideWaiting</a:t>
            </a:r>
            <a:r>
              <a:rPr lang="en-US" dirty="0" smtClean="0"/>
              <a:t>]</a:t>
            </a:r>
            <a:r>
              <a:rPr lang="en-US" baseline="0" dirty="0" smtClean="0"/>
              <a:t> </a:t>
            </a:r>
            <a:r>
              <a:rPr lang="en-US" dirty="0" smtClean="0"/>
              <a:t>[-</a:t>
            </a:r>
            <a:r>
              <a:rPr lang="en-US" dirty="0" err="1" smtClean="0"/>
              <a:t>ShowInProgress</a:t>
            </a:r>
            <a:r>
              <a:rPr lang="en-US" dirty="0" smtClean="0"/>
              <a:t>] [-</a:t>
            </a:r>
            <a:r>
              <a:rPr lang="en-US" dirty="0" err="1" smtClean="0"/>
              <a:t>ShowCompleted</a:t>
            </a:r>
            <a:r>
              <a:rPr lang="en-US" dirty="0" smtClean="0"/>
              <a:t>] [-</a:t>
            </a:r>
            <a:r>
              <a:rPr lang="en-US" dirty="0" err="1" smtClean="0"/>
              <a:t>ShowFailed</a:t>
            </a:r>
            <a:r>
              <a:rPr lang="en-US" dirty="0" smtClean="0"/>
              <a:t>] [-</a:t>
            </a:r>
            <a:r>
              <a:rPr lang="en-US" dirty="0" err="1" smtClean="0"/>
              <a:t>AssignmentCollection</a:t>
            </a:r>
            <a:r>
              <a:rPr lang="en-US" dirty="0" smtClean="0"/>
              <a:t> &lt;</a:t>
            </a:r>
            <a:r>
              <a:rPr lang="en-US" dirty="0" err="1" smtClean="0"/>
              <a:t>SPAssignmentCollection</a:t>
            </a:r>
            <a:r>
              <a:rPr lang="en-US" dirty="0" smtClean="0"/>
              <a:t>&gt;] [&lt;</a:t>
            </a:r>
            <a:r>
              <a:rPr lang="en-US" dirty="0" err="1" smtClean="0"/>
              <a:t>CommonParameters</a:t>
            </a:r>
            <a:r>
              <a:rPr lang="en-US" dirty="0" smtClean="0"/>
              <a:t>&gt;]</a:t>
            </a:r>
          </a:p>
          <a:p>
            <a:pPr marL="107152" lvl="1" indent="0">
              <a:buNone/>
            </a:pPr>
            <a:endParaRPr lang="en-US" dirty="0" smtClean="0"/>
          </a:p>
          <a:p>
            <a:pPr marL="107152" lvl="1" indent="0">
              <a:buNone/>
            </a:pPr>
            <a:r>
              <a:rPr lang="en-US" dirty="0" smtClean="0"/>
              <a:t>Get-</a:t>
            </a:r>
            <a:r>
              <a:rPr lang="en-US" dirty="0" err="1" smtClean="0"/>
              <a:t>SPSiteUpgradeSession</a:t>
            </a:r>
            <a:r>
              <a:rPr lang="en-US" dirty="0" smtClean="0"/>
              <a:t> -Site &lt;</a:t>
            </a:r>
            <a:r>
              <a:rPr lang="en-US" dirty="0" err="1" smtClean="0"/>
              <a:t>SPSitePipeBind</a:t>
            </a:r>
            <a:r>
              <a:rPr lang="en-US" dirty="0" smtClean="0"/>
              <a:t>&gt; [-</a:t>
            </a:r>
            <a:r>
              <a:rPr lang="en-US" dirty="0" err="1" smtClean="0"/>
              <a:t>AssignmentCollection</a:t>
            </a:r>
            <a:r>
              <a:rPr lang="en-US" dirty="0" smtClean="0"/>
              <a:t>  &lt;</a:t>
            </a:r>
            <a:r>
              <a:rPr lang="en-US" dirty="0" err="1" smtClean="0"/>
              <a:t>SPAssignmentCollection</a:t>
            </a:r>
            <a:r>
              <a:rPr lang="en-US" dirty="0" smtClean="0"/>
              <a:t>&gt;] [&lt;</a:t>
            </a:r>
            <a:r>
              <a:rPr lang="en-US" dirty="0" err="1" smtClean="0"/>
              <a:t>CommonParameters</a:t>
            </a:r>
            <a:r>
              <a:rPr lang="en-US" dirty="0" smtClean="0"/>
              <a:t>&gt;]</a:t>
            </a:r>
            <a:endParaRPr lang="en-US" dirty="0"/>
          </a:p>
        </p:txBody>
      </p:sp>
    </p:spTree>
    <p:extLst>
      <p:ext uri="{BB962C8B-B14F-4D97-AF65-F5344CB8AC3E}">
        <p14:creationId xmlns:p14="http://schemas.microsoft.com/office/powerpoint/2010/main" val="16043562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Remove-</a:t>
            </a:r>
            <a:r>
              <a:rPr lang="en-US" baseline="0" dirty="0" err="1" smtClean="0"/>
              <a:t>SPSiteUpgradeSession</a:t>
            </a:r>
            <a:r>
              <a:rPr lang="en-US" baseline="0" dirty="0" smtClean="0"/>
              <a:t> </a:t>
            </a:r>
            <a:r>
              <a:rPr lang="en-US" baseline="0" dirty="0" err="1" smtClean="0"/>
              <a:t>cmdlet</a:t>
            </a:r>
            <a:r>
              <a:rPr lang="en-US" baseline="0" dirty="0" smtClean="0"/>
              <a:t> is used to cancel a queued upgrade. If a site collection upgrade is blocking other site collection upgrades due to performance or being stuck, you can use this </a:t>
            </a:r>
            <a:r>
              <a:rPr lang="en-US" baseline="0" dirty="0" err="1" smtClean="0"/>
              <a:t>cmdlet</a:t>
            </a:r>
            <a:r>
              <a:rPr lang="en-US" baseline="0" dirty="0" smtClean="0"/>
              <a:t> to evict the queued upgrade of that site collection from the queue.</a:t>
            </a:r>
            <a:endParaRPr lang="en-US" dirty="0" smtClean="0"/>
          </a:p>
          <a:p>
            <a:endParaRPr lang="en-US" dirty="0" smtClean="0"/>
          </a:p>
          <a:p>
            <a:r>
              <a:rPr lang="en-US" dirty="0" smtClean="0"/>
              <a:t>NAME</a:t>
            </a:r>
          </a:p>
          <a:p>
            <a:pPr marL="107152" lvl="1" indent="0">
              <a:buNone/>
            </a:pPr>
            <a:r>
              <a:rPr lang="en-US" dirty="0" smtClean="0"/>
              <a:t>Remove-</a:t>
            </a:r>
            <a:r>
              <a:rPr lang="en-US" dirty="0" err="1" smtClean="0"/>
              <a:t>SPSiteUpgradeSession</a:t>
            </a:r>
            <a:endParaRPr lang="en-US" dirty="0" smtClean="0"/>
          </a:p>
          <a:p>
            <a:endParaRPr lang="en-US" dirty="0" smtClean="0"/>
          </a:p>
          <a:p>
            <a:r>
              <a:rPr lang="en-US" dirty="0" smtClean="0"/>
              <a:t>SYNTAX</a:t>
            </a:r>
          </a:p>
          <a:p>
            <a:pPr marL="107152" lvl="1" indent="0">
              <a:buNone/>
            </a:pPr>
            <a:r>
              <a:rPr lang="en-US" dirty="0" smtClean="0"/>
              <a:t>Remove-</a:t>
            </a:r>
            <a:r>
              <a:rPr lang="en-US" dirty="0" err="1" smtClean="0"/>
              <a:t>SPSiteUpgradeSession</a:t>
            </a:r>
            <a:r>
              <a:rPr lang="en-US" dirty="0" smtClean="0"/>
              <a:t> [-Identity] &lt;</a:t>
            </a:r>
            <a:r>
              <a:rPr lang="en-US" dirty="0" err="1" smtClean="0"/>
              <a:t>SPSitePipeBind</a:t>
            </a:r>
            <a:r>
              <a:rPr lang="en-US" dirty="0" smtClean="0"/>
              <a:t>&gt; [-</a:t>
            </a:r>
            <a:r>
              <a:rPr lang="en-US" dirty="0" err="1" smtClean="0"/>
              <a:t>AssignmentCollection</a:t>
            </a:r>
            <a:r>
              <a:rPr lang="en-US" dirty="0" smtClean="0"/>
              <a:t> &lt;</a:t>
            </a:r>
            <a:r>
              <a:rPr lang="en-US" dirty="0" err="1" smtClean="0"/>
              <a:t>SPAssignmentCollection</a:t>
            </a:r>
            <a:r>
              <a:rPr lang="en-US" dirty="0" smtClean="0"/>
              <a:t>&gt;] [-</a:t>
            </a:r>
            <a:r>
              <a:rPr lang="en-US" dirty="0" err="1" smtClean="0"/>
              <a:t>WhatIf</a:t>
            </a:r>
            <a:r>
              <a:rPr lang="en-US" dirty="0" smtClean="0"/>
              <a:t>] [-Confirm]</a:t>
            </a:r>
            <a:r>
              <a:rPr lang="en-US" baseline="0" dirty="0" smtClean="0"/>
              <a:t> </a:t>
            </a:r>
            <a:r>
              <a:rPr lang="en-US" dirty="0" smtClean="0"/>
              <a:t>[&lt;</a:t>
            </a:r>
            <a:r>
              <a:rPr lang="en-US" dirty="0" err="1" smtClean="0"/>
              <a:t>CommonParameters</a:t>
            </a:r>
            <a:r>
              <a:rPr lang="en-US" dirty="0" smtClean="0"/>
              <a:t>&gt;]</a:t>
            </a:r>
            <a:endParaRPr lang="en-US" dirty="0"/>
          </a:p>
        </p:txBody>
      </p:sp>
    </p:spTree>
    <p:extLst>
      <p:ext uri="{BB962C8B-B14F-4D97-AF65-F5344CB8AC3E}">
        <p14:creationId xmlns:p14="http://schemas.microsoft.com/office/powerpoint/2010/main" val="26694880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number of upgrade throttling settings exist, on the content database web application levels. These throttling controls offer you a great amount of control in the number of upgrades that can occur for a content database at any one point in time, and the thresholds beyond which upgrade requests will be queued for processing by the timer service.</a:t>
            </a:r>
            <a:endParaRPr lang="en-US" dirty="0"/>
          </a:p>
        </p:txBody>
      </p:sp>
    </p:spTree>
    <p:extLst>
      <p:ext uri="{BB962C8B-B14F-4D97-AF65-F5344CB8AC3E}">
        <p14:creationId xmlns:p14="http://schemas.microsoft.com/office/powerpoint/2010/main" val="16053734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additional to managing upgrade throttling settings, you</a:t>
            </a:r>
            <a:r>
              <a:rPr lang="en-US" baseline="0" dirty="0" smtClean="0"/>
              <a:t> also have the ability to manage upgrade evaluation settings. You can control the availability of upgrade evaluation self service, and set a maximum possible size for evaluation site collections – a size limit that, beyond which, site collection administrators will not be able to request an upgrade using the UI.</a:t>
            </a:r>
            <a:endParaRPr lang="en-US" dirty="0" smtClean="0"/>
          </a:p>
          <a:p>
            <a:endParaRPr lang="en-US" dirty="0" smtClean="0"/>
          </a:p>
          <a:p>
            <a:endParaRPr lang="en-US" dirty="0" smtClean="0"/>
          </a:p>
          <a:p>
            <a:r>
              <a:rPr lang="en-US" dirty="0" smtClean="0"/>
              <a:t>Note that for the </a:t>
            </a:r>
            <a:r>
              <a:rPr lang="en-US" dirty="0" err="1" smtClean="0"/>
              <a:t>SPWebApplication</a:t>
            </a:r>
            <a:r>
              <a:rPr lang="en-US" baseline="0" dirty="0" smtClean="0"/>
              <a:t> members listed here, this is for self-service requests of upgrade evaluation site collections. A farm admin can just use PowerShell to make a request which will ignore these values, including being able to make the request and sending email or not regardless of the size of the site collection.</a:t>
            </a:r>
            <a:endParaRPr lang="en-US" dirty="0"/>
          </a:p>
        </p:txBody>
      </p:sp>
    </p:spTree>
    <p:extLst>
      <p:ext uri="{BB962C8B-B14F-4D97-AF65-F5344CB8AC3E}">
        <p14:creationId xmlns:p14="http://schemas.microsoft.com/office/powerpoint/2010/main" val="3463087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performing an upgrade, you’ll require an</a:t>
            </a:r>
            <a:r>
              <a:rPr lang="en-US" baseline="0" dirty="0" smtClean="0"/>
              <a:t> account that is a farm administrator of the upgrade farm, and is a member of the </a:t>
            </a:r>
            <a:r>
              <a:rPr lang="en-US" baseline="0" dirty="0" err="1" smtClean="0"/>
              <a:t>DB_Owner</a:t>
            </a:r>
            <a:r>
              <a:rPr lang="en-US" baseline="0" dirty="0" smtClean="0"/>
              <a:t> database security role of the database being upgraded. Additionally, the login used must also be a member of the </a:t>
            </a:r>
            <a:r>
              <a:rPr lang="en-US" baseline="0" dirty="0" err="1" smtClean="0"/>
              <a:t>WSS_Admin_WPG</a:t>
            </a:r>
            <a:r>
              <a:rPr lang="en-US" baseline="0" dirty="0" smtClean="0"/>
              <a:t> database security role on the farm configuration database. For service upgrades, some service may require that the account also be a local administrator on the machine being upgraded. </a:t>
            </a:r>
          </a:p>
          <a:p>
            <a:endParaRPr lang="en-US" baseline="0" dirty="0" smtClean="0"/>
          </a:p>
          <a:p>
            <a:r>
              <a:rPr lang="en-US" baseline="0" dirty="0" smtClean="0"/>
              <a:t>For site collection upgrades, it is required that the user be a member for the site collection administrator group, or that the user be granted full control in the web application via web application policy. For farm upgrade, the user must be a member of the local administrators group on each server on which upgrade is run.</a:t>
            </a:r>
            <a:endParaRPr lang="en-US" dirty="0"/>
          </a:p>
        </p:txBody>
      </p:sp>
    </p:spTree>
    <p:extLst>
      <p:ext uri="{BB962C8B-B14F-4D97-AF65-F5344CB8AC3E}">
        <p14:creationId xmlns:p14="http://schemas.microsoft.com/office/powerpoint/2010/main" val="14892664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some customization is available in the display of the various upgrade notices. A more information link can be offered during upgrade operations that can point to a page of your choosing giving organizational specific information as to the upgrade processes that are occurring. A delay can be configured on the upgrade reminder that controls how many days the upgrade notification in the status bar will be dismissed for when the user clicks, “Remind me Later”, and lastly the upgrade reminder notification itself can be disabled entirely for a specific site collection.</a:t>
            </a:r>
            <a:endParaRPr lang="en-US" dirty="0"/>
          </a:p>
        </p:txBody>
      </p:sp>
    </p:spTree>
    <p:extLst>
      <p:ext uri="{BB962C8B-B14F-4D97-AF65-F5344CB8AC3E}">
        <p14:creationId xmlns:p14="http://schemas.microsoft.com/office/powerpoint/2010/main" val="35450940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864056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Upgrade</a:t>
            </a:r>
            <a:r>
              <a:rPr lang="en-US" baseline="0" dirty="0" smtClean="0"/>
              <a:t> </a:t>
            </a:r>
            <a:r>
              <a:rPr lang="en-US" baseline="0" dirty="0" err="1" smtClean="0"/>
              <a:t>definiton</a:t>
            </a:r>
            <a:r>
              <a:rPr lang="en-US" baseline="0" dirty="0" smtClean="0"/>
              <a:t> files for custom site definitions apply to all configurations defined within a custom site definitions ONET file. These can be used to deprecate simple features, to add new site or web scoped features, and to move ghosted files from on location to another. These can also be used to turn existing list instances into feature based list instance, to ease future management.</a:t>
            </a:r>
            <a:endParaRPr lang="en-US" dirty="0"/>
          </a:p>
        </p:txBody>
      </p:sp>
    </p:spTree>
    <p:extLst>
      <p:ext uri="{BB962C8B-B14F-4D97-AF65-F5344CB8AC3E}">
        <p14:creationId xmlns:p14="http://schemas.microsoft.com/office/powerpoint/2010/main" val="16608048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major change between SharePoint 2010 and SharePoint 2013 is the changing</a:t>
            </a:r>
            <a:r>
              <a:rPr lang="en-US" baseline="0" dirty="0" smtClean="0"/>
              <a:t> support for partial trust code solutions. BIN directory deployment is now equivalent to full trust; existing deployments that relied on CAS policy and BIN deployments should be verified against this change. </a:t>
            </a:r>
            <a:endParaRPr lang="en-US" dirty="0"/>
          </a:p>
        </p:txBody>
      </p:sp>
    </p:spTree>
    <p:extLst>
      <p:ext uri="{BB962C8B-B14F-4D97-AF65-F5344CB8AC3E}">
        <p14:creationId xmlns:p14="http://schemas.microsoft.com/office/powerpoint/2010/main" val="12635714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indent="0">
              <a:buFont typeface="+mj-lt"/>
              <a:buNone/>
            </a:pPr>
            <a:r>
              <a:rPr lang="en-US" dirty="0" smtClean="0">
                <a:effectLst/>
              </a:rPr>
              <a:t>This slide</a:t>
            </a:r>
            <a:r>
              <a:rPr lang="en-US" baseline="0" dirty="0" smtClean="0">
                <a:effectLst/>
              </a:rPr>
              <a:t> offers a variety of customization best practices when updating customizations to support both 14 and 15 mode. Ensuring that customization do not hard code paths is a key component; a variety of utility classes exist to discover the correct path for a given mode, and customizations should make use of these mechanisms to enable multi-mode customizations.</a:t>
            </a:r>
          </a:p>
          <a:p>
            <a:pPr marL="0" indent="0">
              <a:buFont typeface="+mj-lt"/>
              <a:buNone/>
            </a:pPr>
            <a:endParaRPr lang="en-US" baseline="0" dirty="0" smtClean="0">
              <a:effectLst/>
            </a:endParaRPr>
          </a:p>
          <a:p>
            <a:pPr marL="0" indent="0">
              <a:buFont typeface="+mj-lt"/>
              <a:buNone/>
            </a:pPr>
            <a:endParaRPr lang="en-US" dirty="0" smtClean="0">
              <a:effectLst/>
            </a:endParaRPr>
          </a:p>
          <a:p>
            <a:pPr marL="228600" indent="-228600">
              <a:buFont typeface="+mj-lt"/>
              <a:buAutoNum type="arabicPeriod"/>
            </a:pPr>
            <a:r>
              <a:rPr lang="en-US" dirty="0" smtClean="0">
                <a:effectLst/>
              </a:rPr>
              <a:t>_layouts</a:t>
            </a:r>
          </a:p>
          <a:p>
            <a:pPr lvl="1"/>
            <a:r>
              <a:rPr lang="en-US" dirty="0" smtClean="0">
                <a:effectLst/>
              </a:rPr>
              <a:t>don't hard code "_layouts" in your code. (_layouts folder is for o14 pages. o15 pages are in _layouts/15)</a:t>
            </a:r>
          </a:p>
          <a:p>
            <a:pPr lvl="1"/>
            <a:r>
              <a:rPr lang="en-US" dirty="0" smtClean="0">
                <a:effectLst/>
              </a:rPr>
              <a:t>don't hard code "_layouts/15" in your code. (it will not work in o16)</a:t>
            </a:r>
          </a:p>
          <a:p>
            <a:pPr lvl="1"/>
            <a:r>
              <a:rPr lang="en-US" dirty="0" smtClean="0">
                <a:effectLst/>
              </a:rPr>
              <a:t>use </a:t>
            </a:r>
            <a:r>
              <a:rPr lang="en-US" dirty="0" err="1" smtClean="0">
                <a:effectLst/>
              </a:rPr>
              <a:t>SPUtility.ContextLayoutsFolder</a:t>
            </a:r>
            <a:r>
              <a:rPr lang="en-US" dirty="0" smtClean="0">
                <a:effectLst/>
              </a:rPr>
              <a:t> in c# code, and ONET_SLASH_URL() </a:t>
            </a:r>
            <a:r>
              <a:rPr lang="en-US" dirty="0" err="1" smtClean="0">
                <a:effectLst/>
              </a:rPr>
              <a:t>etc</a:t>
            </a:r>
            <a:r>
              <a:rPr lang="en-US" dirty="0" smtClean="0">
                <a:effectLst/>
              </a:rPr>
              <a:t> in asps/xml file.</a:t>
            </a:r>
          </a:p>
          <a:p>
            <a:pPr marL="228600" indent="-228600">
              <a:buFont typeface="+mj-lt"/>
              <a:buAutoNum type="arabicPeriod"/>
            </a:pPr>
            <a:r>
              <a:rPr lang="en-US" dirty="0" smtClean="0">
                <a:effectLst/>
              </a:rPr>
              <a:t>_</a:t>
            </a:r>
            <a:r>
              <a:rPr lang="en-US" dirty="0" err="1" smtClean="0">
                <a:effectLst/>
              </a:rPr>
              <a:t>controltemplates</a:t>
            </a:r>
            <a:endParaRPr lang="en-US" dirty="0" smtClean="0">
              <a:effectLst/>
            </a:endParaRPr>
          </a:p>
          <a:p>
            <a:pPr lvl="1"/>
            <a:r>
              <a:rPr lang="en-US" dirty="0" smtClean="0">
                <a:effectLst/>
              </a:rPr>
              <a:t>don't hard code "_</a:t>
            </a:r>
            <a:r>
              <a:rPr lang="en-US" dirty="0" err="1" smtClean="0">
                <a:effectLst/>
              </a:rPr>
              <a:t>controltemplates</a:t>
            </a:r>
            <a:r>
              <a:rPr lang="en-US" dirty="0" smtClean="0">
                <a:effectLst/>
              </a:rPr>
              <a:t>" in your code. (_</a:t>
            </a:r>
            <a:r>
              <a:rPr lang="en-US" dirty="0" err="1" smtClean="0">
                <a:effectLst/>
              </a:rPr>
              <a:t>controltemplates</a:t>
            </a:r>
            <a:r>
              <a:rPr lang="en-US" dirty="0" smtClean="0">
                <a:effectLst/>
              </a:rPr>
              <a:t> is for o14 controls)</a:t>
            </a:r>
          </a:p>
          <a:p>
            <a:pPr lvl="1"/>
            <a:r>
              <a:rPr lang="en-US" dirty="0" smtClean="0">
                <a:effectLst/>
              </a:rPr>
              <a:t>don't hard code "_</a:t>
            </a:r>
            <a:r>
              <a:rPr lang="en-US" dirty="0" err="1" smtClean="0">
                <a:effectLst/>
              </a:rPr>
              <a:t>controltemplates</a:t>
            </a:r>
            <a:r>
              <a:rPr lang="en-US" dirty="0" smtClean="0">
                <a:effectLst/>
              </a:rPr>
              <a:t>/15" either (it will not work in o16)</a:t>
            </a:r>
          </a:p>
          <a:p>
            <a:pPr lvl="1"/>
            <a:r>
              <a:rPr lang="en-US" dirty="0" smtClean="0">
                <a:effectLst/>
              </a:rPr>
              <a:t>use </a:t>
            </a:r>
            <a:r>
              <a:rPr lang="en-US" dirty="0" err="1" smtClean="0">
                <a:effectLst/>
              </a:rPr>
              <a:t>SPUtility.ContextControlTemplatesFolder</a:t>
            </a:r>
            <a:r>
              <a:rPr lang="en-US" dirty="0" smtClean="0">
                <a:effectLst/>
              </a:rPr>
              <a:t> in c# code, and CONTROLTEMPLATE_RMJ, USER_CONTROL_REGISTER_DIRECTIVE in asps/xml file.</a:t>
            </a:r>
          </a:p>
          <a:p>
            <a:pPr marL="228600" indent="-228600">
              <a:buFont typeface="+mj-lt"/>
              <a:buAutoNum type="arabicPeriod"/>
            </a:pPr>
            <a:r>
              <a:rPr lang="en-US" dirty="0" smtClean="0">
                <a:effectLst/>
              </a:rPr>
              <a:t>If you are adding new control/</a:t>
            </a:r>
            <a:r>
              <a:rPr lang="en-US" dirty="0" err="1" smtClean="0">
                <a:effectLst/>
              </a:rPr>
              <a:t>javascript</a:t>
            </a:r>
            <a:r>
              <a:rPr lang="en-US" dirty="0" smtClean="0">
                <a:effectLst/>
              </a:rPr>
              <a:t>, and use c# code to explicitly register them, make sure check the </a:t>
            </a:r>
            <a:r>
              <a:rPr lang="en-US" dirty="0" err="1" smtClean="0">
                <a:effectLst/>
              </a:rPr>
              <a:t>SPSite.CompatibilityLevel</a:t>
            </a:r>
            <a:r>
              <a:rPr lang="en-US" dirty="0" smtClean="0">
                <a:effectLst/>
              </a:rPr>
              <a:t> first. Don't register the o15 only script for o14 site as it will cause exception at runtime. Here is a sample code:</a:t>
            </a:r>
            <a:br>
              <a:rPr lang="en-US" dirty="0" smtClean="0">
                <a:effectLst/>
              </a:rPr>
            </a:br>
            <a:r>
              <a:rPr lang="en-US" dirty="0" smtClean="0">
                <a:effectLst/>
              </a:rPr>
              <a:t>if (</a:t>
            </a:r>
            <a:r>
              <a:rPr lang="en-US" dirty="0" err="1" smtClean="0">
                <a:effectLst/>
              </a:rPr>
              <a:t>SPUtility.ContextCompatibilityLevel</a:t>
            </a:r>
            <a:r>
              <a:rPr lang="en-US" dirty="0" smtClean="0">
                <a:effectLst/>
              </a:rPr>
              <a:t> &gt;= SPUtility.CompatibilityLevel15)</a:t>
            </a:r>
            <a:br>
              <a:rPr lang="en-US" dirty="0" smtClean="0">
                <a:effectLst/>
              </a:rPr>
            </a:br>
            <a:r>
              <a:rPr lang="en-US" dirty="0" smtClean="0">
                <a:effectLst/>
              </a:rPr>
              <a:t>{</a:t>
            </a:r>
            <a:br>
              <a:rPr lang="en-US" dirty="0" smtClean="0">
                <a:effectLst/>
              </a:rPr>
            </a:br>
            <a:r>
              <a:rPr lang="en-US" dirty="0" smtClean="0">
                <a:effectLst/>
              </a:rPr>
              <a:t>  </a:t>
            </a:r>
            <a:r>
              <a:rPr lang="en-US" dirty="0" err="1" smtClean="0">
                <a:effectLst/>
              </a:rPr>
              <a:t>RegisterOnDemand</a:t>
            </a:r>
            <a:r>
              <a:rPr lang="en-US" dirty="0" smtClean="0">
                <a:effectLst/>
              </a:rPr>
              <a:t>(ctrl, page, </a:t>
            </a:r>
            <a:r>
              <a:rPr lang="en-US" dirty="0" err="1" smtClean="0">
                <a:effectLst/>
              </a:rPr>
              <a:t>ResourceUrls.mQuery_js</a:t>
            </a:r>
            <a:r>
              <a:rPr lang="en-US" dirty="0" smtClean="0">
                <a:effectLst/>
              </a:rPr>
              <a:t>, /*localizable*/ false);</a:t>
            </a:r>
            <a:br>
              <a:rPr lang="en-US" dirty="0" smtClean="0">
                <a:effectLst/>
              </a:rPr>
            </a:br>
            <a:r>
              <a:rPr lang="en-US" baseline="0" dirty="0" smtClean="0">
                <a:effectLst/>
              </a:rPr>
              <a:t>  </a:t>
            </a:r>
            <a:r>
              <a:rPr lang="en-US" dirty="0" err="1" smtClean="0">
                <a:effectLst/>
              </a:rPr>
              <a:t>RegisterOnDemand</a:t>
            </a:r>
            <a:r>
              <a:rPr lang="en-US" dirty="0" smtClean="0">
                <a:effectLst/>
              </a:rPr>
              <a:t>(ctrl, page, </a:t>
            </a:r>
            <a:r>
              <a:rPr lang="en-US" dirty="0" err="1" smtClean="0">
                <a:effectLst/>
              </a:rPr>
              <a:t>ResourceUrls.callout_js</a:t>
            </a:r>
            <a:r>
              <a:rPr lang="en-US" dirty="0" smtClean="0">
                <a:effectLst/>
              </a:rPr>
              <a:t>, /*localizable*/ false);</a:t>
            </a:r>
            <a:br>
              <a:rPr lang="en-US" dirty="0" smtClean="0">
                <a:effectLst/>
              </a:rPr>
            </a:br>
            <a:r>
              <a:rPr lang="en-US" dirty="0" smtClean="0">
                <a:effectLst/>
              </a:rPr>
              <a:t>}</a:t>
            </a:r>
          </a:p>
          <a:p>
            <a:pPr marL="228600" indent="-228600">
              <a:buFont typeface="+mj-lt"/>
              <a:buAutoNum type="arabicPeriod"/>
            </a:pPr>
            <a:r>
              <a:rPr lang="en-US" sz="900" kern="1200" dirty="0" err="1" smtClean="0">
                <a:solidFill>
                  <a:schemeClr val="tx1"/>
                </a:solidFill>
                <a:effectLst/>
                <a:latin typeface="Segoe UI" pitchFamily="34" charset="0"/>
                <a:ea typeface="+mn-ea"/>
                <a:cs typeface="+mn-cs"/>
              </a:rPr>
              <a:t>SPUtility.GetGenericSetupPath</a:t>
            </a:r>
            <a:r>
              <a:rPr lang="en-US" sz="900" kern="1200" dirty="0" smtClean="0">
                <a:solidFill>
                  <a:schemeClr val="tx1"/>
                </a:solidFill>
                <a:effectLst/>
                <a:latin typeface="Segoe UI" pitchFamily="34" charset="0"/>
                <a:ea typeface="+mn-ea"/>
                <a:cs typeface="+mn-cs"/>
              </a:rPr>
              <a:t/>
            </a:r>
            <a:br>
              <a:rPr lang="en-US" sz="900" kern="1200" dirty="0" smtClean="0">
                <a:solidFill>
                  <a:schemeClr val="tx1"/>
                </a:solidFill>
                <a:effectLst/>
                <a:latin typeface="Segoe UI" pitchFamily="34" charset="0"/>
                <a:ea typeface="+mn-ea"/>
                <a:cs typeface="+mn-cs"/>
              </a:rPr>
            </a:br>
            <a:r>
              <a:rPr lang="en-US" sz="900" kern="1200" dirty="0" smtClean="0">
                <a:solidFill>
                  <a:schemeClr val="tx1"/>
                </a:solidFill>
                <a:effectLst/>
                <a:latin typeface="Segoe UI" pitchFamily="34" charset="0"/>
                <a:ea typeface="+mn-ea"/>
                <a:cs typeface="+mn-cs"/>
              </a:rPr>
              <a:t>it is marked as obsolete in O15, and should only be called by O14 solutions. </a:t>
            </a:r>
            <a:br>
              <a:rPr lang="en-US" sz="900" kern="1200" dirty="0" smtClean="0">
                <a:solidFill>
                  <a:schemeClr val="tx1"/>
                </a:solidFill>
                <a:effectLst/>
                <a:latin typeface="Segoe UI" pitchFamily="34" charset="0"/>
                <a:ea typeface="+mn-ea"/>
                <a:cs typeface="+mn-cs"/>
              </a:rPr>
            </a:br>
            <a:r>
              <a:rPr lang="en-US" sz="900" kern="1200" dirty="0" smtClean="0">
                <a:solidFill>
                  <a:schemeClr val="tx1"/>
                </a:solidFill>
                <a:effectLst/>
                <a:latin typeface="Segoe UI" pitchFamily="34" charset="0"/>
                <a:ea typeface="+mn-ea"/>
                <a:cs typeface="+mn-cs"/>
              </a:rPr>
              <a:t>It returns 14 path if passed in parameter starts with “template” (with some exceptions, such as “template\</a:t>
            </a:r>
            <a:r>
              <a:rPr lang="en-US" sz="900" kern="1200" dirty="0" err="1" smtClean="0">
                <a:solidFill>
                  <a:schemeClr val="tx1"/>
                </a:solidFill>
                <a:effectLst/>
                <a:latin typeface="Segoe UI" pitchFamily="34" charset="0"/>
                <a:ea typeface="+mn-ea"/>
                <a:cs typeface="+mn-cs"/>
              </a:rPr>
              <a:t>sql</a:t>
            </a:r>
            <a:r>
              <a:rPr lang="en-US" sz="900" kern="1200" dirty="0" smtClean="0">
                <a:solidFill>
                  <a:schemeClr val="tx1"/>
                </a:solidFill>
                <a:effectLst/>
                <a:latin typeface="Segoe UI" pitchFamily="34" charset="0"/>
                <a:ea typeface="+mn-ea"/>
                <a:cs typeface="+mn-cs"/>
              </a:rPr>
              <a:t>”), so that o14 solutions can work on 15 server without any change.</a:t>
            </a:r>
            <a:br>
              <a:rPr lang="en-US" sz="900" kern="1200" dirty="0" smtClean="0">
                <a:solidFill>
                  <a:schemeClr val="tx1"/>
                </a:solidFill>
                <a:effectLst/>
                <a:latin typeface="Segoe UI" pitchFamily="34" charset="0"/>
                <a:ea typeface="+mn-ea"/>
                <a:cs typeface="+mn-cs"/>
              </a:rPr>
            </a:br>
            <a:r>
              <a:rPr lang="en-US" sz="900" kern="1200" dirty="0" smtClean="0">
                <a:solidFill>
                  <a:schemeClr val="tx1"/>
                </a:solidFill>
                <a:effectLst/>
                <a:latin typeface="Segoe UI" pitchFamily="34" charset="0"/>
                <a:ea typeface="+mn-ea"/>
                <a:cs typeface="+mn-cs"/>
              </a:rPr>
              <a:t>The reason is that when O14 solution calls </a:t>
            </a:r>
            <a:r>
              <a:rPr lang="en-US" sz="900" kern="1200" dirty="0" err="1" smtClean="0">
                <a:solidFill>
                  <a:schemeClr val="tx1"/>
                </a:solidFill>
                <a:effectLst/>
                <a:latin typeface="Segoe UI" pitchFamily="34" charset="0"/>
                <a:ea typeface="+mn-ea"/>
                <a:cs typeface="+mn-cs"/>
              </a:rPr>
              <a:t>GetGenericSetupPath</a:t>
            </a:r>
            <a:r>
              <a:rPr lang="en-US" sz="900" kern="1200" dirty="0" smtClean="0">
                <a:solidFill>
                  <a:schemeClr val="tx1"/>
                </a:solidFill>
                <a:effectLst/>
                <a:latin typeface="Segoe UI" pitchFamily="34" charset="0"/>
                <a:ea typeface="+mn-ea"/>
                <a:cs typeface="+mn-cs"/>
              </a:rPr>
              <a:t>("template"), they really want to get the template folder where the feature was installed (14\template). Without this change, O14 solution that try to access the 14 template folder by calling </a:t>
            </a:r>
            <a:r>
              <a:rPr lang="en-US" sz="900" kern="1200" dirty="0" err="1" smtClean="0">
                <a:solidFill>
                  <a:schemeClr val="tx1"/>
                </a:solidFill>
                <a:effectLst/>
                <a:latin typeface="Segoe UI" pitchFamily="34" charset="0"/>
                <a:ea typeface="+mn-ea"/>
                <a:cs typeface="+mn-cs"/>
              </a:rPr>
              <a:t>GetGenericSetupPath</a:t>
            </a:r>
            <a:r>
              <a:rPr lang="en-US" sz="900" kern="1200" dirty="0" smtClean="0">
                <a:solidFill>
                  <a:schemeClr val="tx1"/>
                </a:solidFill>
                <a:effectLst/>
                <a:latin typeface="Segoe UI" pitchFamily="34" charset="0"/>
                <a:ea typeface="+mn-ea"/>
                <a:cs typeface="+mn-cs"/>
              </a:rPr>
              <a:t>() will fail to work. We did not have this problem in previous versions because we did not support versioned template, solution have to be force installed to the latest version.</a:t>
            </a:r>
            <a:br>
              <a:rPr lang="en-US" sz="900" kern="1200" dirty="0" smtClean="0">
                <a:solidFill>
                  <a:schemeClr val="tx1"/>
                </a:solidFill>
                <a:effectLst/>
                <a:latin typeface="Segoe UI" pitchFamily="34" charset="0"/>
                <a:ea typeface="+mn-ea"/>
                <a:cs typeface="+mn-cs"/>
              </a:rPr>
            </a:br>
            <a:r>
              <a:rPr lang="en-US" sz="900" kern="1200" dirty="0" smtClean="0">
                <a:solidFill>
                  <a:schemeClr val="tx1"/>
                </a:solidFill>
                <a:effectLst/>
                <a:latin typeface="Segoe UI" pitchFamily="34" charset="0"/>
                <a:ea typeface="+mn-ea"/>
                <a:cs typeface="+mn-cs"/>
              </a:rPr>
              <a:t>We added two new method for use in O15 code: </a:t>
            </a:r>
            <a:r>
              <a:rPr lang="en-US" sz="900" kern="1200" dirty="0" err="1" smtClean="0">
                <a:solidFill>
                  <a:schemeClr val="tx1"/>
                </a:solidFill>
                <a:effectLst/>
                <a:latin typeface="Segoe UI" pitchFamily="34" charset="0"/>
                <a:ea typeface="+mn-ea"/>
                <a:cs typeface="+mn-cs"/>
              </a:rPr>
              <a:t>GetCurrentGenericSetupPath</a:t>
            </a:r>
            <a:r>
              <a:rPr lang="en-US" sz="900" kern="1200" dirty="0" smtClean="0">
                <a:solidFill>
                  <a:schemeClr val="tx1"/>
                </a:solidFill>
                <a:effectLst/>
                <a:latin typeface="Segoe UI" pitchFamily="34" charset="0"/>
                <a:ea typeface="+mn-ea"/>
                <a:cs typeface="+mn-cs"/>
              </a:rPr>
              <a:t>() and </a:t>
            </a:r>
            <a:r>
              <a:rPr lang="en-US" sz="900" kern="1200" dirty="0" err="1" smtClean="0">
                <a:solidFill>
                  <a:schemeClr val="tx1"/>
                </a:solidFill>
                <a:effectLst/>
                <a:latin typeface="Segoe UI" pitchFamily="34" charset="0"/>
                <a:ea typeface="+mn-ea"/>
                <a:cs typeface="+mn-cs"/>
              </a:rPr>
              <a:t>GetVersionedGenericSetupPath</a:t>
            </a:r>
            <a:r>
              <a:rPr lang="en-US" sz="900" kern="1200" dirty="0" smtClean="0">
                <a:solidFill>
                  <a:schemeClr val="tx1"/>
                </a:solidFill>
                <a:effectLst/>
                <a:latin typeface="Segoe UI" pitchFamily="34" charset="0"/>
                <a:ea typeface="+mn-ea"/>
                <a:cs typeface="+mn-cs"/>
              </a:rPr>
              <a:t>(). </a:t>
            </a:r>
            <a:r>
              <a:rPr lang="en-US" sz="900" kern="1200" dirty="0" err="1" smtClean="0">
                <a:solidFill>
                  <a:schemeClr val="tx1"/>
                </a:solidFill>
                <a:effectLst/>
                <a:latin typeface="Segoe UI" pitchFamily="34" charset="0"/>
                <a:ea typeface="+mn-ea"/>
                <a:cs typeface="+mn-cs"/>
              </a:rPr>
              <a:t>GetCurrentGenericSetupPath</a:t>
            </a:r>
            <a:r>
              <a:rPr lang="en-US" sz="900" kern="1200" dirty="0" smtClean="0">
                <a:solidFill>
                  <a:schemeClr val="tx1"/>
                </a:solidFill>
                <a:effectLst/>
                <a:latin typeface="Segoe UI" pitchFamily="34" charset="0"/>
                <a:ea typeface="+mn-ea"/>
                <a:cs typeface="+mn-cs"/>
              </a:rPr>
              <a:t>() should be used to get setup path for folders that are not versioned, such as "</a:t>
            </a:r>
            <a:r>
              <a:rPr lang="en-US" sz="900" kern="1200" dirty="0" err="1" smtClean="0">
                <a:solidFill>
                  <a:schemeClr val="tx1"/>
                </a:solidFill>
                <a:effectLst/>
                <a:latin typeface="Segoe UI" pitchFamily="34" charset="0"/>
                <a:ea typeface="+mn-ea"/>
                <a:cs typeface="+mn-cs"/>
              </a:rPr>
              <a:t>config</a:t>
            </a:r>
            <a:r>
              <a:rPr lang="en-US" sz="900" kern="1200" dirty="0" smtClean="0">
                <a:solidFill>
                  <a:schemeClr val="tx1"/>
                </a:solidFill>
                <a:effectLst/>
                <a:latin typeface="Segoe UI" pitchFamily="34" charset="0"/>
                <a:ea typeface="+mn-ea"/>
                <a:cs typeface="+mn-cs"/>
              </a:rPr>
              <a:t>", "</a:t>
            </a:r>
            <a:r>
              <a:rPr lang="en-US" sz="900" kern="1200" dirty="0" err="1" smtClean="0">
                <a:solidFill>
                  <a:schemeClr val="tx1"/>
                </a:solidFill>
                <a:effectLst/>
                <a:latin typeface="Segoe UI" pitchFamily="34" charset="0"/>
                <a:ea typeface="+mn-ea"/>
                <a:cs typeface="+mn-cs"/>
              </a:rPr>
              <a:t>isapi</a:t>
            </a:r>
            <a:r>
              <a:rPr lang="en-US" sz="900" kern="1200" dirty="0" smtClean="0">
                <a:solidFill>
                  <a:schemeClr val="tx1"/>
                </a:solidFill>
                <a:effectLst/>
                <a:latin typeface="Segoe UI" pitchFamily="34" charset="0"/>
                <a:ea typeface="+mn-ea"/>
                <a:cs typeface="+mn-cs"/>
              </a:rPr>
              <a:t>", "bin”. </a:t>
            </a:r>
            <a:r>
              <a:rPr lang="en-US" sz="900" kern="1200" dirty="0" err="1" smtClean="0">
                <a:solidFill>
                  <a:schemeClr val="tx1"/>
                </a:solidFill>
                <a:effectLst/>
                <a:latin typeface="Segoe UI" pitchFamily="34" charset="0"/>
                <a:ea typeface="+mn-ea"/>
                <a:cs typeface="+mn-cs"/>
              </a:rPr>
              <a:t>GetVersionedGenericSetupPath</a:t>
            </a:r>
            <a:r>
              <a:rPr lang="en-US" sz="900" kern="1200" dirty="0" smtClean="0">
                <a:solidFill>
                  <a:schemeClr val="tx1"/>
                </a:solidFill>
                <a:effectLst/>
                <a:latin typeface="Segoe UI" pitchFamily="34" charset="0"/>
                <a:ea typeface="+mn-ea"/>
                <a:cs typeface="+mn-cs"/>
              </a:rPr>
              <a:t>() should be used to get setup path for "template" folder.</a:t>
            </a:r>
            <a:endParaRPr lang="en-US" dirty="0" smtClean="0">
              <a:effectLst/>
            </a:endParaRPr>
          </a:p>
          <a:p>
            <a:pPr marL="228600" indent="-228600">
              <a:buFont typeface="+mj-lt"/>
              <a:buAutoNum type="arabicPeriod"/>
            </a:pPr>
            <a:r>
              <a:rPr lang="en-US" dirty="0" smtClean="0">
                <a:effectLst/>
              </a:rPr>
              <a:t>Cache Physical File Content by Version. We have a lot of places to cache in memory the content of physical files from the setup area (Web Server Extension\). Given we have two setup trees in O15 for both 14 and 15. Filename is no longer enough used as the hash key. Instead, you should expand the key to include the version (14 </a:t>
            </a:r>
            <a:r>
              <a:rPr lang="en-US" dirty="0" err="1" smtClean="0">
                <a:effectLst/>
              </a:rPr>
              <a:t>v.s</a:t>
            </a:r>
            <a:r>
              <a:rPr lang="en-US" dirty="0" smtClean="0">
                <a:effectLst/>
              </a:rPr>
              <a:t>. 15) into the key generation. (just like including LCID into the key in some existing code) Then cache and retrieve the physical file content per version accordingly.</a:t>
            </a:r>
          </a:p>
          <a:p>
            <a:endParaRPr lang="en-US" dirty="0" smtClean="0"/>
          </a:p>
          <a:p>
            <a:r>
              <a:rPr lang="en-US" b="1" dirty="0" smtClean="0"/>
              <a:t>New resource</a:t>
            </a:r>
            <a:r>
              <a:rPr lang="en-US" b="1" baseline="0" dirty="0" smtClean="0"/>
              <a:t> loading methods to get version specific strings</a:t>
            </a:r>
            <a:endParaRPr lang="en-US" b="1" dirty="0" smtClean="0"/>
          </a:p>
          <a:p>
            <a:r>
              <a:rPr lang="en-US" dirty="0" smtClean="0"/>
              <a:t>If the level is 14, string ID will load exactly as before, for 15 and later, it will load string ID along with "_15" appended. This mostly affects code behind, for ASPX pages, 14 pages will reference the old string ID, 15</a:t>
            </a:r>
            <a:r>
              <a:rPr lang="en-US" baseline="0" dirty="0" smtClean="0"/>
              <a:t> </a:t>
            </a:r>
            <a:r>
              <a:rPr lang="en-US" dirty="0" smtClean="0"/>
              <a:t>pages will reference the new string ID.</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effectLst/>
              </a:rPr>
              <a:t>SPResource.GetVersionedString15(), </a:t>
            </a:r>
            <a:r>
              <a:rPr lang="en-US" dirty="0" smtClean="0"/>
              <a:t>SPUtility.GetVersionedLocalizedString15() </a:t>
            </a:r>
            <a:r>
              <a:rPr lang="en-US" dirty="0" smtClean="0">
                <a:effectLst/>
              </a:rPr>
              <a:t>- These are in </a:t>
            </a:r>
            <a:r>
              <a:rPr lang="en-US" dirty="0" err="1" smtClean="0">
                <a:effectLst/>
              </a:rPr>
              <a:t>stsom</a:t>
            </a:r>
            <a:r>
              <a:rPr lang="en-US" dirty="0" smtClean="0">
                <a:effectLst/>
              </a:rPr>
              <a:t>, can be used anywhere</a:t>
            </a:r>
          </a:p>
          <a:p>
            <a:pPr marL="171450" indent="-171450">
              <a:buFont typeface="Arial" pitchFamily="34" charset="0"/>
              <a:buChar char="•"/>
            </a:pPr>
            <a:r>
              <a:rPr lang="en-US" dirty="0" smtClean="0">
                <a:effectLst/>
              </a:rPr>
              <a:t>LayoutsPageBase.GetVersionedResourceString15() - Only subclass of </a:t>
            </a:r>
            <a:r>
              <a:rPr lang="en-US" dirty="0" err="1" smtClean="0">
                <a:effectLst/>
              </a:rPr>
              <a:t>LayoutsPageBase</a:t>
            </a:r>
            <a:r>
              <a:rPr lang="en-US" dirty="0" smtClean="0">
                <a:effectLst/>
              </a:rPr>
              <a:t> can use it, because it's not a static method</a:t>
            </a:r>
          </a:p>
          <a:p>
            <a:pPr marL="171450" indent="-171450">
              <a:buFont typeface="Arial" pitchFamily="34" charset="0"/>
              <a:buChar char="•"/>
            </a:pPr>
            <a:r>
              <a:rPr lang="en-US" dirty="0" smtClean="0">
                <a:effectLst/>
              </a:rPr>
              <a:t>ResourceUtil.GetVersionedResourceString15() - Code in </a:t>
            </a:r>
            <a:r>
              <a:rPr lang="en-US" dirty="0" err="1" smtClean="0">
                <a:effectLst/>
              </a:rPr>
              <a:t>stspost</a:t>
            </a:r>
            <a:r>
              <a:rPr lang="en-US" dirty="0" smtClean="0">
                <a:effectLst/>
              </a:rPr>
              <a:t>/</a:t>
            </a:r>
            <a:r>
              <a:rPr lang="en-US" dirty="0" err="1" smtClean="0">
                <a:effectLst/>
              </a:rPr>
              <a:t>admpost</a:t>
            </a:r>
            <a:r>
              <a:rPr lang="en-US" dirty="0" smtClean="0">
                <a:effectLst/>
              </a:rPr>
              <a:t> can use it.</a:t>
            </a:r>
          </a:p>
          <a:p>
            <a:endParaRPr lang="en-US" dirty="0"/>
          </a:p>
        </p:txBody>
      </p:sp>
    </p:spTree>
    <p:extLst>
      <p:ext uri="{BB962C8B-B14F-4D97-AF65-F5344CB8AC3E}">
        <p14:creationId xmlns:p14="http://schemas.microsoft.com/office/powerpoint/2010/main" val="15333348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The object model supports branching logic around mode differences, enabling customization authors to adjust the behavior of their solutions when site collections are in different modes.</a:t>
            </a:r>
            <a:endParaRPr lang="en-US" dirty="0"/>
          </a:p>
        </p:txBody>
      </p:sp>
    </p:spTree>
    <p:extLst>
      <p:ext uri="{BB962C8B-B14F-4D97-AF65-F5344CB8AC3E}">
        <p14:creationId xmlns:p14="http://schemas.microsoft.com/office/powerpoint/2010/main" val="4307266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For feature upgrades,</a:t>
            </a:r>
            <a:r>
              <a:rPr lang="en-US" sz="900" kern="1200" baseline="0" dirty="0" smtClean="0">
                <a:solidFill>
                  <a:schemeClr val="tx1"/>
                </a:solidFill>
                <a:effectLst/>
                <a:latin typeface="Segoe UI" pitchFamily="34" charset="0"/>
                <a:ea typeface="+mn-ea"/>
                <a:cs typeface="+mn-cs"/>
              </a:rPr>
              <a:t> we recommend you use declarative upgrade actions when possible. Declarative upgrade actions are generally easier to test and understand, but are limited in the actions that they may perform. If necessary, write custom code to perform feature upgrades using </a:t>
            </a:r>
            <a:r>
              <a:rPr lang="en-US" sz="900" kern="1200" baseline="0" dirty="0" err="1" smtClean="0">
                <a:solidFill>
                  <a:schemeClr val="tx1"/>
                </a:solidFill>
                <a:effectLst/>
                <a:latin typeface="Segoe UI" pitchFamily="34" charset="0"/>
                <a:ea typeface="+mn-ea"/>
                <a:cs typeface="+mn-cs"/>
              </a:rPr>
              <a:t>CustomUpgradeActions</a:t>
            </a:r>
            <a:r>
              <a:rPr lang="en-US" sz="900" kern="1200" baseline="0" dirty="0" smtClean="0">
                <a:solidFill>
                  <a:schemeClr val="tx1"/>
                </a:solidFill>
                <a:effectLst/>
                <a:latin typeface="Segoe UI" pitchFamily="34" charset="0"/>
                <a:ea typeface="+mn-ea"/>
                <a:cs typeface="+mn-cs"/>
              </a:rPr>
              <a:t>, but be warned – issues with upgrade code could impact or prevent the successful upgrade of your feature, and may be much more difficult to test.</a:t>
            </a:r>
            <a:endParaRPr lang="en-US" sz="900" kern="1200" dirty="0" smtClean="0">
              <a:solidFill>
                <a:schemeClr val="tx1"/>
              </a:solidFill>
              <a:effectLst/>
              <a:latin typeface="Segoe UI" pitchFamily="34" charset="0"/>
              <a:ea typeface="+mn-ea"/>
              <a:cs typeface="+mn-cs"/>
            </a:endParaRPr>
          </a:p>
          <a:p>
            <a:endParaRPr lang="en-US" sz="900" kern="1200" dirty="0" smtClean="0">
              <a:solidFill>
                <a:schemeClr val="tx1"/>
              </a:solidFill>
              <a:effectLst/>
              <a:latin typeface="Segoe UI" pitchFamily="34" charset="0"/>
              <a:ea typeface="+mn-ea"/>
              <a:cs typeface="+mn-cs"/>
            </a:endParaRPr>
          </a:p>
          <a:p>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&lt;</a:t>
            </a:r>
            <a:r>
              <a:rPr lang="en-US" sz="900" kern="1200" dirty="0" err="1" smtClean="0">
                <a:solidFill>
                  <a:schemeClr val="tx1"/>
                </a:solidFill>
                <a:effectLst/>
                <a:latin typeface="Segoe UI" pitchFamily="34" charset="0"/>
                <a:ea typeface="+mn-ea"/>
                <a:cs typeface="+mn-cs"/>
              </a:rPr>
              <a:t>AddContentTypeField</a:t>
            </a:r>
            <a:r>
              <a:rPr lang="en-US" sz="900" kern="1200" dirty="0" smtClean="0">
                <a:solidFill>
                  <a:schemeClr val="tx1"/>
                </a:solidFill>
                <a:effectLst/>
                <a:latin typeface="Segoe UI" pitchFamily="34" charset="0"/>
                <a:ea typeface="+mn-ea"/>
                <a:cs typeface="+mn-cs"/>
              </a:rPr>
              <a:t> </a:t>
            </a:r>
            <a:r>
              <a:rPr lang="en-US" sz="900" kern="1200" dirty="0" err="1" smtClean="0">
                <a:solidFill>
                  <a:schemeClr val="tx1"/>
                </a:solidFill>
                <a:effectLst/>
                <a:latin typeface="Segoe UI" pitchFamily="34" charset="0"/>
                <a:ea typeface="+mn-ea"/>
                <a:cs typeface="+mn-cs"/>
              </a:rPr>
              <a:t>ContentpeId</a:t>
            </a:r>
            <a:r>
              <a:rPr lang="en-US" sz="900" kern="1200" dirty="0" smtClean="0">
                <a:solidFill>
                  <a:schemeClr val="tx1"/>
                </a:solidFill>
                <a:effectLst/>
                <a:latin typeface="Segoe UI" pitchFamily="34" charset="0"/>
                <a:ea typeface="+mn-ea"/>
                <a:cs typeface="+mn-cs"/>
              </a:rPr>
              <a:t>="0x010100A6F9CE1AFE2A48f0A3E6CB5BB770B0F7" </a:t>
            </a:r>
            <a:r>
              <a:rPr lang="en-US" sz="900" kern="1200" dirty="0" err="1" smtClean="0">
                <a:solidFill>
                  <a:schemeClr val="tx1"/>
                </a:solidFill>
                <a:effectLst/>
                <a:latin typeface="Segoe UI" pitchFamily="34" charset="0"/>
                <a:ea typeface="+mn-ea"/>
                <a:cs typeface="+mn-cs"/>
              </a:rPr>
              <a:t>FieldId</a:t>
            </a:r>
            <a:r>
              <a:rPr lang="en-US" sz="900" kern="1200" dirty="0" smtClean="0">
                <a:solidFill>
                  <a:schemeClr val="tx1"/>
                </a:solidFill>
                <a:effectLst/>
                <a:latin typeface="Segoe UI" pitchFamily="34" charset="0"/>
                <a:ea typeface="+mn-ea"/>
                <a:cs typeface="+mn-cs"/>
              </a:rPr>
              <a:t>="{B250DCFD-9310-4e2d-85F2-BE2DA37A57D2}" </a:t>
            </a:r>
            <a:r>
              <a:rPr lang="en-US" sz="900" kern="1200" dirty="0" err="1" smtClean="0">
                <a:solidFill>
                  <a:schemeClr val="tx1"/>
                </a:solidFill>
                <a:effectLst/>
                <a:latin typeface="Segoe UI" pitchFamily="34" charset="0"/>
                <a:ea typeface="+mn-ea"/>
                <a:cs typeface="+mn-cs"/>
              </a:rPr>
              <a:t>PushDown</a:t>
            </a:r>
            <a:r>
              <a:rPr lang="en-US" sz="900" kern="1200" dirty="0" smtClean="0">
                <a:solidFill>
                  <a:schemeClr val="tx1"/>
                </a:solidFill>
                <a:effectLst/>
                <a:latin typeface="Segoe UI" pitchFamily="34" charset="0"/>
                <a:ea typeface="+mn-ea"/>
                <a:cs typeface="+mn-cs"/>
              </a:rPr>
              <a:t>="TRUE" /&gt; </a:t>
            </a:r>
          </a:p>
          <a:p>
            <a:r>
              <a:rPr lang="en-US" sz="1900" dirty="0" smtClean="0">
                <a:latin typeface="Consolas" pitchFamily="49" charset="0"/>
                <a:cs typeface="Consolas" pitchFamily="49" charset="0"/>
              </a:rPr>
              <a:t>&lt;</a:t>
            </a:r>
            <a:r>
              <a:rPr lang="en-US" sz="1900" dirty="0" err="1" smtClean="0">
                <a:latin typeface="Consolas" pitchFamily="49" charset="0"/>
                <a:cs typeface="Consolas" pitchFamily="49" charset="0"/>
              </a:rPr>
              <a:t>ApplyElementManifests</a:t>
            </a:r>
            <a:r>
              <a:rPr lang="en-US" sz="1900" dirty="0" smtClean="0">
                <a:latin typeface="Consolas" pitchFamily="49" charset="0"/>
                <a:cs typeface="Consolas" pitchFamily="49" charset="0"/>
              </a:rPr>
              <a:t>&gt;&lt;</a:t>
            </a:r>
            <a:r>
              <a:rPr lang="en-US" sz="1900" dirty="0" err="1" smtClean="0">
                <a:latin typeface="Consolas" pitchFamily="49" charset="0"/>
                <a:cs typeface="Consolas" pitchFamily="49" charset="0"/>
              </a:rPr>
              <a:t>ElementManifest</a:t>
            </a:r>
            <a:r>
              <a:rPr lang="en-US" sz="1900" dirty="0" smtClean="0">
                <a:latin typeface="Consolas" pitchFamily="49" charset="0"/>
                <a:cs typeface="Consolas" pitchFamily="49" charset="0"/>
              </a:rPr>
              <a:t> Location="WebParts15.xml"/&gt;&lt;/</a:t>
            </a:r>
            <a:r>
              <a:rPr lang="en-US" sz="1900" dirty="0" err="1" smtClean="0">
                <a:latin typeface="Consolas" pitchFamily="49" charset="0"/>
                <a:cs typeface="Consolas" pitchFamily="49" charset="0"/>
              </a:rPr>
              <a:t>ApplyElementManifests</a:t>
            </a:r>
            <a:r>
              <a:rPr lang="en-US" sz="1900" dirty="0" smtClean="0">
                <a:latin typeface="Consolas" pitchFamily="49" charset="0"/>
                <a:cs typeface="Consolas" pitchFamily="49" charset="0"/>
              </a:rPr>
              <a:t>&gt;</a:t>
            </a:r>
          </a:p>
          <a:p>
            <a:r>
              <a:rPr lang="en-US" dirty="0" smtClean="0"/>
              <a:t>&lt;</a:t>
            </a:r>
            <a:r>
              <a:rPr lang="en-US" dirty="0" err="1" smtClean="0"/>
              <a:t>MapFile</a:t>
            </a:r>
            <a:r>
              <a:rPr lang="en-US" dirty="0" smtClean="0"/>
              <a:t> </a:t>
            </a:r>
            <a:r>
              <a:rPr lang="en-US" dirty="0" err="1" smtClean="0"/>
              <a:t>FromPath</a:t>
            </a:r>
            <a:r>
              <a:rPr lang="en-US" dirty="0" smtClean="0"/>
              <a:t>=”Gifs\ball.gif” </a:t>
            </a:r>
            <a:r>
              <a:rPr lang="en-US" dirty="0" err="1" smtClean="0"/>
              <a:t>ToPath</a:t>
            </a:r>
            <a:r>
              <a:rPr lang="en-US" dirty="0" smtClean="0"/>
              <a:t>=”Images\basketball.gif” /&gt; </a:t>
            </a:r>
            <a:endParaRPr lang="en-US" dirty="0"/>
          </a:p>
        </p:txBody>
      </p:sp>
    </p:spTree>
    <p:extLst>
      <p:ext uri="{BB962C8B-B14F-4D97-AF65-F5344CB8AC3E}">
        <p14:creationId xmlns:p14="http://schemas.microsoft.com/office/powerpoint/2010/main" val="14362827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This slide offers an example of upgrade markup for a feature</a:t>
            </a:r>
            <a:r>
              <a:rPr lang="en-US" baseline="0" dirty="0" smtClean="0"/>
              <a:t> that references an upgrade receiver.</a:t>
            </a:r>
            <a:endParaRPr lang="en-US" dirty="0"/>
          </a:p>
        </p:txBody>
      </p:sp>
    </p:spTree>
    <p:extLst>
      <p:ext uri="{BB962C8B-B14F-4D97-AF65-F5344CB8AC3E}">
        <p14:creationId xmlns:p14="http://schemas.microsoft.com/office/powerpoint/2010/main" val="36507197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Existing SharePoint 2010 solutions</a:t>
            </a:r>
            <a:r>
              <a:rPr lang="en-US" baseline="0" dirty="0" smtClean="0"/>
              <a:t> should deploy normally to a SharePoint 2013 farm, and should require no modifications for 14 mode sites in most cases. Ideally, you should install SharePoint 2013 version of solutions after the SharePoint 2010 version of the solution to avoid solution package conflicts.</a:t>
            </a:r>
            <a:endParaRPr lang="en-US" dirty="0"/>
          </a:p>
        </p:txBody>
      </p:sp>
    </p:spTree>
    <p:extLst>
      <p:ext uri="{BB962C8B-B14F-4D97-AF65-F5344CB8AC3E}">
        <p14:creationId xmlns:p14="http://schemas.microsoft.com/office/powerpoint/2010/main" val="14668649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gives an overview of the deployment logic for SharePoint 2010 solutions</a:t>
            </a:r>
            <a:r>
              <a:rPr lang="en-US" baseline="0" dirty="0" smtClean="0"/>
              <a:t> when the </a:t>
            </a:r>
            <a:r>
              <a:rPr lang="en-US" sz="900" dirty="0" err="1" smtClean="0"/>
              <a:t>CompatibilityLevel</a:t>
            </a:r>
            <a:r>
              <a:rPr lang="en-US" sz="900" dirty="0" smtClean="0"/>
              <a:t> </a:t>
            </a:r>
            <a:r>
              <a:rPr lang="en-US" baseline="0" dirty="0" smtClean="0"/>
              <a:t>flag is omitted or is specified but does not include 15 in its range from the deployment script.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40BE25A6-E96B-433E-AB6B-C8E7697FEC00}" type="slidenum">
              <a:rPr lang="en-US" smtClean="0"/>
              <a:t>62</a:t>
            </a:fld>
            <a:endParaRPr lang="en-US"/>
          </a:p>
        </p:txBody>
      </p:sp>
    </p:spTree>
    <p:extLst>
      <p:ext uri="{BB962C8B-B14F-4D97-AF65-F5344CB8AC3E}">
        <p14:creationId xmlns:p14="http://schemas.microsoft.com/office/powerpoint/2010/main" val="3185969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Implementing a services</a:t>
            </a:r>
            <a:r>
              <a:rPr lang="en-US" baseline="0" dirty="0" smtClean="0"/>
              <a:t> upgrade essentially takes five steps. First, gather the applicable services settings from the source farm. Next, backup all applicable service databases from the source farm. Then, ensure that the service application pools for the service application on the target farm have been created, and that the managed account assigned that service application is the appropriate one. Then, provision the service application and proxy, upgrading service application databases during the creation process when appropriate. Lastly, start the service instance for the upgrade service application – but only after the service application has been successfully provisioned with the upgraded databases.</a:t>
            </a:r>
            <a:endParaRPr lang="en-US" dirty="0"/>
          </a:p>
        </p:txBody>
      </p:sp>
    </p:spTree>
    <p:extLst>
      <p:ext uri="{BB962C8B-B14F-4D97-AF65-F5344CB8AC3E}">
        <p14:creationId xmlns:p14="http://schemas.microsoft.com/office/powerpoint/2010/main" val="8061075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gives an overview of the deployment</a:t>
            </a:r>
            <a:r>
              <a:rPr lang="en-US" baseline="0" dirty="0" smtClean="0"/>
              <a:t> logic for a SharePoint 2010 solution when the </a:t>
            </a:r>
            <a:r>
              <a:rPr lang="en-US" sz="900" dirty="0" err="1" smtClean="0"/>
              <a:t>CompatibilityLevel</a:t>
            </a:r>
            <a:r>
              <a:rPr lang="en-US" sz="900" dirty="0" smtClean="0"/>
              <a:t> </a:t>
            </a:r>
            <a:r>
              <a:rPr lang="en-US" baseline="0" dirty="0" smtClean="0"/>
              <a:t>flag is specified to include 15 in its range.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40BE25A6-E96B-433E-AB6B-C8E7697FEC00}" type="slidenum">
              <a:rPr lang="en-US" smtClean="0"/>
              <a:t>63</a:t>
            </a:fld>
            <a:endParaRPr lang="en-US"/>
          </a:p>
        </p:txBody>
      </p:sp>
    </p:spTree>
    <p:extLst>
      <p:ext uri="{BB962C8B-B14F-4D97-AF65-F5344CB8AC3E}">
        <p14:creationId xmlns:p14="http://schemas.microsoft.com/office/powerpoint/2010/main" val="40749818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 this slide gives a</a:t>
            </a:r>
            <a:r>
              <a:rPr lang="en-US" baseline="0" dirty="0" smtClean="0"/>
              <a:t>n overview of the deployment logic for a SharePoint 2013 solution package.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40BE25A6-E96B-433E-AB6B-C8E7697FEC00}" type="slidenum">
              <a:rPr lang="en-US" smtClean="0"/>
              <a:t>64</a:t>
            </a:fld>
            <a:endParaRPr lang="en-US"/>
          </a:p>
        </p:txBody>
      </p:sp>
    </p:spTree>
    <p:extLst>
      <p:ext uri="{BB962C8B-B14F-4D97-AF65-F5344CB8AC3E}">
        <p14:creationId xmlns:p14="http://schemas.microsoft.com/office/powerpoint/2010/main" val="13314496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how do</a:t>
            </a:r>
            <a:r>
              <a:rPr lang="en-US" baseline="0" dirty="0" smtClean="0"/>
              <a:t> we remove a customization? Features can be removed using </a:t>
            </a:r>
            <a:r>
              <a:rPr lang="en-US" baseline="0" dirty="0" err="1" smtClean="0"/>
              <a:t>DeprecatedSimpleFeature</a:t>
            </a:r>
            <a:r>
              <a:rPr lang="en-US" baseline="0" dirty="0" smtClean="0"/>
              <a:t> in upgrade definition files. This is a simple and straightforward process for simple features – for more complex features, using custom code is most likely going to be required. Web parts can be removed using self-removal code, or by using “seek-and-destroy” processes to remove all instances of a web part throughout an environment. Site definition removals are tougher – all sites using an existing site definition must be found and the content migrated from those sites using content import/export APIs or 3</a:t>
            </a:r>
            <a:r>
              <a:rPr lang="en-US" baseline="30000" dirty="0" smtClean="0"/>
              <a:t>rd</a:t>
            </a:r>
            <a:r>
              <a:rPr lang="en-US" baseline="0" dirty="0" smtClean="0"/>
              <a:t> party tools.</a:t>
            </a:r>
            <a:endParaRPr lang="en-US" dirty="0"/>
          </a:p>
        </p:txBody>
      </p:sp>
    </p:spTree>
    <p:extLst>
      <p:ext uri="{BB962C8B-B14F-4D97-AF65-F5344CB8AC3E}">
        <p14:creationId xmlns:p14="http://schemas.microsoft.com/office/powerpoint/2010/main" val="37857640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Replacement</a:t>
            </a:r>
            <a:r>
              <a:rPr lang="en-US" baseline="0" dirty="0" smtClean="0"/>
              <a:t> mechanisms are just as varied. For features, you can use site definition upgrade steps to activate new features, or use a features upgrade process to activate a new feature. For web parts, web part code itself may add a new </a:t>
            </a:r>
            <a:r>
              <a:rPr lang="en-US" baseline="0" smtClean="0"/>
              <a:t>web part </a:t>
            </a:r>
            <a:r>
              <a:rPr lang="en-US" baseline="0" dirty="0" smtClean="0"/>
              <a:t>at the same location and then remove itself, and custom code can “seek and replace” a specific web part across an environment. For site definitions, there is no built in way to perform a replace – you must migrate your content from your old site based on your old site definition to a new site. </a:t>
            </a:r>
          </a:p>
          <a:p>
            <a:endParaRPr lang="en-US" baseline="0" dirty="0" smtClean="0"/>
          </a:p>
          <a:p>
            <a:r>
              <a:rPr lang="en-US" baseline="0" dirty="0" smtClean="0"/>
              <a:t>Remember, any guidance you may find on the internet suggesting that you manually adjust the template ids associated with a site collection will place your farm in an unsupported state.</a:t>
            </a:r>
          </a:p>
        </p:txBody>
      </p:sp>
    </p:spTree>
    <p:extLst>
      <p:ext uri="{BB962C8B-B14F-4D97-AF65-F5344CB8AC3E}">
        <p14:creationId xmlns:p14="http://schemas.microsoft.com/office/powerpoint/2010/main" val="19704406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we’ve mentioned</a:t>
            </a:r>
            <a:r>
              <a:rPr lang="en-US" baseline="0" dirty="0" smtClean="0"/>
              <a:t> before, </a:t>
            </a:r>
            <a:r>
              <a:rPr lang="en-US" baseline="0" dirty="0" err="1" smtClean="0"/>
              <a:t>DeprecateSimpleFeature</a:t>
            </a:r>
            <a:r>
              <a:rPr lang="en-US" baseline="0" dirty="0" smtClean="0"/>
              <a:t> within upgrade definition files is a simple and effective way to remove a feature, but its not always the most appropriate way. Complex features have complex artifacts and dependencies, and may require more involved custom code to perform the removal. When </a:t>
            </a:r>
            <a:r>
              <a:rPr lang="en-US" baseline="0" dirty="0" err="1" smtClean="0"/>
              <a:t>DeprecateSimpleFeature</a:t>
            </a:r>
            <a:r>
              <a:rPr lang="en-US" baseline="0" dirty="0" smtClean="0"/>
              <a:t> is not workable, leverage feature upgrade code to self remove feature instances and artifacts.</a:t>
            </a:r>
            <a:endParaRPr lang="en-US" dirty="0"/>
          </a:p>
        </p:txBody>
      </p:sp>
    </p:spTree>
    <p:extLst>
      <p:ext uri="{BB962C8B-B14F-4D97-AF65-F5344CB8AC3E}">
        <p14:creationId xmlns:p14="http://schemas.microsoft.com/office/powerpoint/2010/main" val="24863926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Build SP2013 Farm For Database Attach Upgrade</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Core Upgrade Commands</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Services Upgrade Commands</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Managing Upgrade Internals</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Handling Customizations</a:t>
            </a:r>
          </a:p>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t>68</a:t>
            </a:fld>
            <a:endParaRPr lang="en-US" dirty="0"/>
          </a:p>
        </p:txBody>
      </p:sp>
      <p:sp>
        <p:nvSpPr>
          <p:cNvPr id="5" name="Header Placeholder 4"/>
          <p:cNvSpPr>
            <a:spLocks noGrp="1"/>
          </p:cNvSpPr>
          <p:nvPr>
            <p:ph type="hdr" sz="quarter" idx="11"/>
          </p:nvPr>
        </p:nvSpPr>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1736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solidFill>
                  <a:prstClr val="black"/>
                </a:solidFill>
              </a:rPr>
              <a:pPr/>
              <a:t>1/9/2013 9:44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70</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882447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web applications, you should first ensure</a:t>
            </a:r>
            <a:r>
              <a:rPr lang="en-US" baseline="0" dirty="0" smtClean="0"/>
              <a:t> that your web applications have been setup correctly – this includes verifying things like the correct AAM zones and URLs, that the correct managed paths have been configuration, and that needed solutions and customizations are installed. It’s also important to confirm that the correct service instances are connected to the web application.</a:t>
            </a:r>
            <a:endParaRPr lang="en-US" dirty="0"/>
          </a:p>
        </p:txBody>
      </p:sp>
    </p:spTree>
    <p:extLst>
      <p:ext uri="{BB962C8B-B14F-4D97-AF65-F5344CB8AC3E}">
        <p14:creationId xmlns:p14="http://schemas.microsoft.com/office/powerpoint/2010/main" val="3197124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Always</a:t>
            </a:r>
            <a:r>
              <a:rPr lang="en-US" baseline="0" dirty="0" smtClean="0"/>
              <a:t> pre-created any needed managed paths before attaching content databases that make use of those managed paths. As mentioned before, the upgrade process is not the time to also introduce URL changes, so make sure to use the same managed paths as in your prior deployment.</a:t>
            </a:r>
            <a:endParaRPr lang="en-US" dirty="0"/>
          </a:p>
        </p:txBody>
      </p:sp>
    </p:spTree>
    <p:extLst>
      <p:ext uri="{BB962C8B-B14F-4D97-AF65-F5344CB8AC3E}">
        <p14:creationId xmlns:p14="http://schemas.microsoft.com/office/powerpoint/2010/main" val="1155434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must pre-create your AAM entries before attaching content databases. Also, be cognizant of that fact that even a small URL change can result in big performance impacts due to link fix-up. Verify that IIS has the correct bindings – but do not adjust the IIS bindings directly if they are incorrect. The best practice is to unextend and re-extend the web application so that SharePoint is fully aware of the IIS binding information and can provision the web application endpoint on new servers joining the farm at a later date correctly.</a:t>
            </a:r>
            <a:endParaRPr lang="en-US" dirty="0"/>
          </a:p>
        </p:txBody>
      </p:sp>
    </p:spTree>
    <p:extLst>
      <p:ext uri="{BB962C8B-B14F-4D97-AF65-F5344CB8AC3E}">
        <p14:creationId xmlns:p14="http://schemas.microsoft.com/office/powerpoint/2010/main" val="3657021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Implement Upgrade</a:t>
            </a:r>
            <a:endParaRPr lang="en-US" dirty="0"/>
          </a:p>
        </p:txBody>
      </p:sp>
      <p:sp>
        <p:nvSpPr>
          <p:cNvPr id="5" name="Text Placeholder 4"/>
          <p:cNvSpPr>
            <a:spLocks noGrp="1"/>
          </p:cNvSpPr>
          <p:nvPr>
            <p:ph type="body" sz="quarter" idx="12"/>
          </p:nvPr>
        </p:nvSpPr>
        <p:spPr/>
        <p:txBody>
          <a:bodyPr/>
          <a:lstStyle/>
          <a:p>
            <a:r>
              <a:rPr lang="en-US" dirty="0"/>
              <a:t>Speaker </a:t>
            </a:r>
            <a:r>
              <a:rPr lang="en-US" dirty="0" smtClean="0"/>
              <a:t>name</a:t>
            </a:r>
            <a:endParaRPr lang="en-US" dirty="0"/>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41735342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smtClean="0"/>
              <a:t>Installing Customizations</a:t>
            </a:r>
            <a:endParaRPr lang="en-US" dirty="0"/>
          </a:p>
        </p:txBody>
      </p:sp>
      <p:sp>
        <p:nvSpPr>
          <p:cNvPr id="11" name="Content Placeholder 10"/>
          <p:cNvSpPr>
            <a:spLocks noGrp="1"/>
          </p:cNvSpPr>
          <p:nvPr>
            <p:ph sz="quarter" idx="13"/>
          </p:nvPr>
        </p:nvSpPr>
        <p:spPr/>
        <p:txBody>
          <a:bodyPr/>
          <a:lstStyle/>
          <a:p>
            <a:pPr marL="514350" indent="-514350">
              <a:buFont typeface="+mj-lt"/>
              <a:buAutoNum type="arabicPeriod"/>
            </a:pPr>
            <a:r>
              <a:rPr lang="en-US" sz="1800" dirty="0" smtClean="0">
                <a:solidFill>
                  <a:schemeClr val="bg1"/>
                </a:solidFill>
              </a:rPr>
              <a:t>Install 2010 customizations</a:t>
            </a:r>
          </a:p>
          <a:p>
            <a:pPr lvl="1"/>
            <a:r>
              <a:rPr lang="en-US" sz="1800" dirty="0" smtClean="0">
                <a:solidFill>
                  <a:schemeClr val="bg1"/>
                </a:solidFill>
              </a:rPr>
              <a:t>Use 2010 solutions when possible (hopefully you have these)</a:t>
            </a:r>
          </a:p>
          <a:p>
            <a:pPr lvl="1"/>
            <a:r>
              <a:rPr lang="en-US" sz="1800" dirty="0" smtClean="0">
                <a:solidFill>
                  <a:schemeClr val="bg1"/>
                </a:solidFill>
              </a:rPr>
              <a:t>Use </a:t>
            </a:r>
            <a:r>
              <a:rPr lang="en-US" sz="1800" dirty="0" err="1" smtClean="0">
                <a:solidFill>
                  <a:schemeClr val="bg1"/>
                </a:solidFill>
              </a:rPr>
              <a:t>XCopy</a:t>
            </a:r>
            <a:r>
              <a:rPr lang="en-US" sz="1800" dirty="0" smtClean="0">
                <a:solidFill>
                  <a:schemeClr val="bg1"/>
                </a:solidFill>
              </a:rPr>
              <a:t> when not solution based</a:t>
            </a:r>
          </a:p>
          <a:p>
            <a:pPr marL="514350" indent="-514350">
              <a:buFont typeface="+mj-lt"/>
              <a:buAutoNum type="arabicPeriod"/>
            </a:pPr>
            <a:r>
              <a:rPr lang="en-US" sz="1800" dirty="0" smtClean="0">
                <a:solidFill>
                  <a:schemeClr val="bg1"/>
                </a:solidFill>
              </a:rPr>
              <a:t>Install SP2013 customizations</a:t>
            </a:r>
          </a:p>
          <a:p>
            <a:pPr marL="963613" lvl="1" indent="-514350"/>
            <a:r>
              <a:rPr lang="en-US" sz="1800" dirty="0" smtClean="0">
                <a:solidFill>
                  <a:schemeClr val="bg1"/>
                </a:solidFill>
              </a:rPr>
              <a:t>Recommend using solutions only</a:t>
            </a:r>
          </a:p>
          <a:p>
            <a:pPr marL="963613" lvl="1" indent="-514350"/>
            <a:r>
              <a:rPr lang="en-US" sz="1800" dirty="0" smtClean="0">
                <a:solidFill>
                  <a:schemeClr val="bg1"/>
                </a:solidFill>
              </a:rPr>
              <a:t>In some cases, 2010 customization may be used</a:t>
            </a:r>
          </a:p>
          <a:p>
            <a:pPr marL="963613" lvl="1" indent="-514350"/>
            <a:r>
              <a:rPr lang="en-US" sz="1800" dirty="0" smtClean="0">
                <a:solidFill>
                  <a:schemeClr val="bg1"/>
                </a:solidFill>
              </a:rPr>
              <a:t>May defer this if using DSCU</a:t>
            </a:r>
          </a:p>
          <a:p>
            <a:pPr marL="514350" indent="-514350">
              <a:buFont typeface="+mj-lt"/>
              <a:buAutoNum type="arabicPeriod"/>
            </a:pPr>
            <a:r>
              <a:rPr lang="en-US" sz="1800" dirty="0" smtClean="0">
                <a:solidFill>
                  <a:schemeClr val="bg1"/>
                </a:solidFill>
              </a:rPr>
              <a:t>Make </a:t>
            </a:r>
            <a:r>
              <a:rPr lang="en-US" sz="1800" dirty="0" err="1" smtClean="0">
                <a:solidFill>
                  <a:schemeClr val="bg1"/>
                </a:solidFill>
              </a:rPr>
              <a:t>Web.config</a:t>
            </a:r>
            <a:r>
              <a:rPr lang="en-US" sz="1800" dirty="0" smtClean="0">
                <a:solidFill>
                  <a:schemeClr val="bg1"/>
                </a:solidFill>
              </a:rPr>
              <a:t> changes</a:t>
            </a:r>
          </a:p>
          <a:p>
            <a:pPr lvl="1"/>
            <a:r>
              <a:rPr lang="en-US" sz="1800" dirty="0" smtClean="0">
                <a:solidFill>
                  <a:schemeClr val="bg1"/>
                </a:solidFill>
              </a:rPr>
              <a:t>Trusted code entries</a:t>
            </a:r>
          </a:p>
          <a:p>
            <a:pPr lvl="1"/>
            <a:r>
              <a:rPr lang="en-US" sz="1800" dirty="0" smtClean="0">
                <a:solidFill>
                  <a:schemeClr val="bg1"/>
                </a:solidFill>
              </a:rPr>
              <a:t>Authentication providers</a:t>
            </a:r>
          </a:p>
          <a:p>
            <a:endParaRPr lang="en-US" sz="1600" dirty="0">
              <a:solidFill>
                <a:schemeClr val="bg1"/>
              </a:solidFill>
            </a:endParaRPr>
          </a:p>
        </p:txBody>
      </p:sp>
      <p:sp>
        <p:nvSpPr>
          <p:cNvPr id="5" name="Content Placeholder 2"/>
          <p:cNvSpPr txBox="1">
            <a:spLocks/>
          </p:cNvSpPr>
          <p:nvPr/>
        </p:nvSpPr>
        <p:spPr>
          <a:xfrm>
            <a:off x="6094413" y="1523999"/>
            <a:ext cx="5335461" cy="4851401"/>
          </a:xfrm>
          <a:prstGeom prst="rect">
            <a:avLst/>
          </a:prstGeom>
        </p:spPr>
        <p:txBody>
          <a:bodyPr vert="horz" wrap="square" lIns="0" tIns="0" rIns="0" bIns="0" numCol="1" rtlCol="0">
            <a:noAutofit/>
          </a:bodyPr>
          <a:lstStyle>
            <a:lvl1pPr marL="406400" indent="-406400" algn="l" defTabSz="914363" rtl="0" eaLnBrk="1" latinLnBrk="0" hangingPunct="1">
              <a:lnSpc>
                <a:spcPct val="90000"/>
              </a:lnSpc>
              <a:spcBef>
                <a:spcPct val="20000"/>
              </a:spcBef>
              <a:buSzPct val="90000"/>
              <a:buFont typeface="Wingdings" pitchFamily="2" charset="2"/>
              <a:buChar char="§"/>
              <a:defRPr sz="28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Wingdings" pitchFamily="2" charset="2"/>
              <a:buChar char="§"/>
              <a:defRPr sz="2400" kern="1200">
                <a:gradFill>
                  <a:gsLst>
                    <a:gs pos="0">
                      <a:schemeClr val="tx1"/>
                    </a:gs>
                    <a:gs pos="86000">
                      <a:schemeClr val="tx1"/>
                    </a:gs>
                  </a:gsLst>
                  <a:lin ang="5400000" scaled="0"/>
                </a:gradFill>
                <a:latin typeface="+mn-lt"/>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mn-lt"/>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mn-lt"/>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500" dirty="0"/>
          </a:p>
        </p:txBody>
      </p:sp>
      <p:sp>
        <p:nvSpPr>
          <p:cNvPr id="7" name="Text Placeholder 3"/>
          <p:cNvSpPr txBox="1">
            <a:spLocks/>
          </p:cNvSpPr>
          <p:nvPr/>
        </p:nvSpPr>
        <p:spPr>
          <a:xfrm>
            <a:off x="6548029" y="181979"/>
            <a:ext cx="5394960" cy="6546407"/>
          </a:xfrm>
          <a:prstGeom prst="rect">
            <a:avLst/>
          </a:prstGeom>
        </p:spPr>
        <p:txBody>
          <a:bodyPr vert="horz" lIns="0" tIns="0" rIns="0" bIns="0" rtlCol="0">
            <a:spAutoFit/>
          </a:bodyPr>
          <a:lstStyle>
            <a:lvl1pPr marL="339725" marR="0" indent="-339725" algn="l" defTabSz="914363" rtl="0" eaLnBrk="1" fontAlgn="auto" latinLnBrk="0" hangingPunct="1">
              <a:lnSpc>
                <a:spcPct val="90000"/>
              </a:lnSpc>
              <a:spcBef>
                <a:spcPts val="1200"/>
              </a:spcBef>
              <a:spcAft>
                <a:spcPts val="0"/>
              </a:spcAft>
              <a:buClr>
                <a:schemeClr val="bg2"/>
              </a:buClr>
              <a:buSzPct val="80000"/>
              <a:buFont typeface="Arial" pitchFamily="34" charset="0"/>
              <a:buChar char="•"/>
              <a:tabLst/>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marR="0" indent="-342900" algn="l" defTabSz="914363" rtl="0" eaLnBrk="1" fontAlgn="auto" latinLnBrk="0" hangingPunct="1">
              <a:lnSpc>
                <a:spcPct val="90000"/>
              </a:lnSpc>
              <a:spcBef>
                <a:spcPct val="20000"/>
              </a:spcBef>
              <a:spcAft>
                <a:spcPts val="0"/>
              </a:spcAft>
              <a:buClrTx/>
              <a:buSzPct val="90000"/>
              <a:buFont typeface="Wingdings" pitchFamily="2" charset="2"/>
              <a:buChar char=""/>
              <a:tabLst/>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marR="0" indent="-342900"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marR="0" indent="-342900" algn="l" defTabSz="914363" rtl="0" eaLnBrk="1" fontAlgn="auto" latinLnBrk="0" hangingPunct="1">
              <a:lnSpc>
                <a:spcPct val="90000"/>
              </a:lnSpc>
              <a:spcBef>
                <a:spcPct val="20000"/>
              </a:spcBef>
              <a:spcAft>
                <a:spcPts val="0"/>
              </a:spcAft>
              <a:buClrTx/>
              <a:buSzPct val="90000"/>
              <a:buFont typeface="Wingdings" pitchFamily="2" charset="2"/>
              <a:buChar char=""/>
              <a:tabLst/>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marR="0" indent="-342900"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lang="en-US" sz="2000" kern="1200" spc="0" baseline="0" dirty="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t>Categories:</a:t>
            </a:r>
          </a:p>
          <a:p>
            <a:r>
              <a:rPr lang="en-US" sz="1600" dirty="0" smtClean="0"/>
              <a:t>Custom authentication providers</a:t>
            </a:r>
          </a:p>
          <a:p>
            <a:r>
              <a:rPr lang="en-US" sz="1600" dirty="0" smtClean="0"/>
              <a:t>Existing custom 2010 site definitions into 14 Site Templates directory</a:t>
            </a:r>
          </a:p>
          <a:p>
            <a:r>
              <a:rPr lang="en-US" sz="1600" dirty="0" smtClean="0"/>
              <a:t>New SP2013 site definitions when available, 2010 if not</a:t>
            </a:r>
          </a:p>
          <a:p>
            <a:r>
              <a:rPr lang="en-US" sz="1600" dirty="0" smtClean="0"/>
              <a:t>New upgrade definition files into 15 Upgrade </a:t>
            </a:r>
            <a:r>
              <a:rPr lang="en-US" sz="1600" dirty="0" err="1" smtClean="0"/>
              <a:t>Config</a:t>
            </a:r>
            <a:r>
              <a:rPr lang="en-US" sz="1600" dirty="0" smtClean="0"/>
              <a:t> directory</a:t>
            </a:r>
          </a:p>
          <a:p>
            <a:r>
              <a:rPr lang="en-US" sz="1600" dirty="0" smtClean="0"/>
              <a:t>Existing custom 2010 Features into 14 Features directory</a:t>
            </a:r>
          </a:p>
          <a:p>
            <a:r>
              <a:rPr lang="en-US" sz="1600" dirty="0" smtClean="0"/>
              <a:t>New custom SP2013 Features into 15 Features directory</a:t>
            </a:r>
          </a:p>
          <a:p>
            <a:r>
              <a:rPr lang="en-US" sz="1600" dirty="0" smtClean="0"/>
              <a:t>Existing custom 2010 Controls into 14 </a:t>
            </a:r>
            <a:r>
              <a:rPr lang="en-US" sz="1600" dirty="0" err="1" smtClean="0"/>
              <a:t>CustomControls</a:t>
            </a:r>
            <a:r>
              <a:rPr lang="en-US" sz="1600" dirty="0" smtClean="0"/>
              <a:t> directory</a:t>
            </a:r>
          </a:p>
          <a:p>
            <a:r>
              <a:rPr lang="en-US" sz="1600" dirty="0" smtClean="0"/>
              <a:t>New custom SP2013 Controls into 15 </a:t>
            </a:r>
            <a:r>
              <a:rPr lang="en-US" sz="1600" dirty="0" err="1" smtClean="0"/>
              <a:t>CustomControls</a:t>
            </a:r>
            <a:r>
              <a:rPr lang="en-US" sz="1600" dirty="0" smtClean="0"/>
              <a:t> directory</a:t>
            </a:r>
          </a:p>
          <a:p>
            <a:r>
              <a:rPr lang="en-US" sz="1600" dirty="0" smtClean="0"/>
              <a:t>Existing custom 2010 Themes, JS, CSS and images into 14 directories</a:t>
            </a:r>
          </a:p>
          <a:p>
            <a:r>
              <a:rPr lang="en-US" sz="1600" dirty="0" smtClean="0"/>
              <a:t>New custom SP2013 Themes, JS, CSS and images into 15 directories</a:t>
            </a:r>
          </a:p>
          <a:p>
            <a:r>
              <a:rPr lang="en-US" sz="1600" dirty="0" smtClean="0"/>
              <a:t>Existing/new custom resource files into 15 directory</a:t>
            </a:r>
          </a:p>
          <a:p>
            <a:r>
              <a:rPr lang="en-US" sz="1600" dirty="0" smtClean="0"/>
              <a:t>Existing/replacement custom Web services into 15 directories</a:t>
            </a:r>
          </a:p>
          <a:p>
            <a:r>
              <a:rPr lang="en-US" sz="1600" dirty="0" smtClean="0"/>
              <a:t>Existing/new custom Web part or other assemblies into GAC</a:t>
            </a:r>
          </a:p>
          <a:p>
            <a:r>
              <a:rPr lang="en-US" sz="1600" dirty="0" smtClean="0"/>
              <a:t>New custom assembly redirects into 15 directory</a:t>
            </a:r>
          </a:p>
          <a:p>
            <a:endParaRPr lang="en-US" sz="1600" dirty="0"/>
          </a:p>
        </p:txBody>
      </p:sp>
    </p:spTree>
    <p:extLst>
      <p:ext uri="{BB962C8B-B14F-4D97-AF65-F5344CB8AC3E}">
        <p14:creationId xmlns:p14="http://schemas.microsoft.com/office/powerpoint/2010/main" val="20068318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High Availability Multi Farm V2V Upgrades</a:t>
            </a:r>
            <a:endParaRPr lang="en-US" sz="4800" dirty="0"/>
          </a:p>
        </p:txBody>
      </p:sp>
      <p:graphicFrame>
        <p:nvGraphicFramePr>
          <p:cNvPr id="8" name="Content Placeholder 7"/>
          <p:cNvGraphicFramePr>
            <a:graphicFrameLocks noGrp="1"/>
          </p:cNvGraphicFramePr>
          <p:nvPr>
            <p:ph idx="4294967295"/>
            <p:extLst/>
          </p:nvPr>
        </p:nvGraphicFramePr>
        <p:xfrm>
          <a:off x="628650" y="1175658"/>
          <a:ext cx="11102975" cy="3240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71236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Core Upgrade Commands</a:t>
            </a:r>
          </a:p>
        </p:txBody>
      </p:sp>
    </p:spTree>
    <p:extLst>
      <p:ext uri="{BB962C8B-B14F-4D97-AF65-F5344CB8AC3E}">
        <p14:creationId xmlns:p14="http://schemas.microsoft.com/office/powerpoint/2010/main" val="288753494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4800" dirty="0" smtClean="0"/>
              <a:t>Upgrade Related PowerShell Commands</a:t>
            </a:r>
            <a:endParaRPr lang="en-US" sz="4800" dirty="0"/>
          </a:p>
        </p:txBody>
      </p:sp>
      <p:sp>
        <p:nvSpPr>
          <p:cNvPr id="9" name="Content Placeholder 8"/>
          <p:cNvSpPr>
            <a:spLocks noGrp="1"/>
          </p:cNvSpPr>
          <p:nvPr>
            <p:ph type="body" sz="quarter" idx="10"/>
          </p:nvPr>
        </p:nvSpPr>
        <p:spPr>
          <a:xfrm>
            <a:off x="520700" y="1447800"/>
            <a:ext cx="5394960" cy="4844403"/>
          </a:xfrm>
        </p:spPr>
        <p:txBody>
          <a:bodyPr/>
          <a:lstStyle/>
          <a:p>
            <a:r>
              <a:rPr lang="en-US" sz="2800" dirty="0" smtClean="0"/>
              <a:t>Content Database</a:t>
            </a:r>
          </a:p>
          <a:p>
            <a:pPr lvl="1"/>
            <a:r>
              <a:rPr lang="en-US" sz="1600" dirty="0" smtClean="0"/>
              <a:t>Mount-</a:t>
            </a:r>
            <a:r>
              <a:rPr lang="en-US" sz="1600" dirty="0" err="1" smtClean="0"/>
              <a:t>SPContentDatabase</a:t>
            </a:r>
            <a:endParaRPr lang="en-US" sz="1600" dirty="0" smtClean="0"/>
          </a:p>
          <a:p>
            <a:pPr lvl="1"/>
            <a:r>
              <a:rPr lang="en-US" sz="1600" dirty="0" smtClean="0"/>
              <a:t>Test-</a:t>
            </a:r>
            <a:r>
              <a:rPr lang="en-US" sz="1600" dirty="0" err="1" smtClean="0"/>
              <a:t>SPContentDatabase</a:t>
            </a:r>
            <a:endParaRPr lang="en-US" sz="1600" dirty="0" smtClean="0"/>
          </a:p>
          <a:p>
            <a:pPr lvl="1"/>
            <a:r>
              <a:rPr lang="en-US" sz="1600" dirty="0" smtClean="0"/>
              <a:t>Upgrade-</a:t>
            </a:r>
            <a:r>
              <a:rPr lang="en-US" sz="1600" dirty="0" err="1" smtClean="0"/>
              <a:t>SPContentDatabase</a:t>
            </a:r>
            <a:endParaRPr lang="en-US" sz="1600" dirty="0" smtClean="0"/>
          </a:p>
          <a:p>
            <a:r>
              <a:rPr lang="en-US" sz="2800" dirty="0" smtClean="0"/>
              <a:t>Site</a:t>
            </a:r>
          </a:p>
          <a:p>
            <a:pPr lvl="1"/>
            <a:r>
              <a:rPr lang="en-US" sz="1600" dirty="0" smtClean="0"/>
              <a:t>Test-</a:t>
            </a:r>
            <a:r>
              <a:rPr lang="en-US" sz="1600" dirty="0" err="1" smtClean="0"/>
              <a:t>SPSite</a:t>
            </a:r>
            <a:endParaRPr lang="en-US" sz="1600" dirty="0" smtClean="0"/>
          </a:p>
          <a:p>
            <a:pPr lvl="1"/>
            <a:r>
              <a:rPr lang="en-US" sz="1600" dirty="0" smtClean="0"/>
              <a:t>Repair-</a:t>
            </a:r>
            <a:r>
              <a:rPr lang="en-US" sz="1600" dirty="0" err="1" smtClean="0"/>
              <a:t>SPSite</a:t>
            </a:r>
            <a:endParaRPr lang="en-US" sz="1600" dirty="0" smtClean="0"/>
          </a:p>
          <a:p>
            <a:pPr lvl="1"/>
            <a:r>
              <a:rPr lang="en-US" sz="1600" dirty="0" smtClean="0"/>
              <a:t>Upgrade-</a:t>
            </a:r>
            <a:r>
              <a:rPr lang="en-US" sz="1600" dirty="0" err="1" smtClean="0"/>
              <a:t>SPSite</a:t>
            </a:r>
            <a:endParaRPr lang="en-US" sz="1600" dirty="0" smtClean="0"/>
          </a:p>
          <a:p>
            <a:pPr lvl="1"/>
            <a:r>
              <a:rPr lang="en-US" sz="1600" dirty="0" smtClean="0"/>
              <a:t>Request-</a:t>
            </a:r>
            <a:r>
              <a:rPr lang="en-US" sz="1600" dirty="0" err="1" smtClean="0"/>
              <a:t>SPUpgradeEvaluationSiteCollection</a:t>
            </a:r>
            <a:endParaRPr lang="en-US" sz="1600" dirty="0" smtClean="0"/>
          </a:p>
          <a:p>
            <a:r>
              <a:rPr lang="en-US" sz="2800" dirty="0" smtClean="0"/>
              <a:t>Farm</a:t>
            </a:r>
          </a:p>
          <a:p>
            <a:pPr lvl="1"/>
            <a:r>
              <a:rPr lang="en-US" sz="1600" dirty="0" smtClean="0"/>
              <a:t>Upgrade-</a:t>
            </a:r>
            <a:r>
              <a:rPr lang="en-US" sz="1600" dirty="0" err="1" smtClean="0"/>
              <a:t>SPFarm</a:t>
            </a:r>
            <a:endParaRPr lang="en-US" sz="1600" dirty="0" smtClean="0"/>
          </a:p>
          <a:p>
            <a:r>
              <a:rPr lang="en-US" sz="2800" dirty="0" smtClean="0"/>
              <a:t>Queue Management</a:t>
            </a:r>
          </a:p>
          <a:p>
            <a:pPr lvl="1"/>
            <a:r>
              <a:rPr lang="en-US" sz="1600" dirty="0" smtClean="0"/>
              <a:t>Get-</a:t>
            </a:r>
            <a:r>
              <a:rPr lang="en-US" sz="1600" dirty="0" err="1" smtClean="0"/>
              <a:t>SPSiteUpgradeSession</a:t>
            </a:r>
            <a:endParaRPr lang="en-US" sz="1600" dirty="0" smtClean="0"/>
          </a:p>
          <a:p>
            <a:pPr lvl="1"/>
            <a:r>
              <a:rPr lang="en-US" sz="1600" dirty="0" smtClean="0"/>
              <a:t>Remove-</a:t>
            </a:r>
            <a:r>
              <a:rPr lang="en-US" sz="1600" dirty="0" err="1" smtClean="0"/>
              <a:t>SPSiteUpgradeSession</a:t>
            </a:r>
            <a:endParaRPr lang="en-US" sz="1600" dirty="0" smtClean="0"/>
          </a:p>
        </p:txBody>
      </p:sp>
      <p:sp>
        <p:nvSpPr>
          <p:cNvPr id="5" name="Text Placeholder 4"/>
          <p:cNvSpPr>
            <a:spLocks noGrp="1"/>
          </p:cNvSpPr>
          <p:nvPr>
            <p:ph type="body" sz="quarter" idx="11"/>
          </p:nvPr>
        </p:nvSpPr>
        <p:spPr>
          <a:xfrm>
            <a:off x="5330952" y="1447800"/>
            <a:ext cx="6656832" cy="4391972"/>
          </a:xfrm>
        </p:spPr>
        <p:txBody>
          <a:bodyPr/>
          <a:lstStyle/>
          <a:p>
            <a:r>
              <a:rPr lang="en-US" sz="3200" dirty="0" smtClean="0"/>
              <a:t>Services</a:t>
            </a:r>
          </a:p>
          <a:p>
            <a:pPr lvl="1"/>
            <a:r>
              <a:rPr lang="en-US" sz="1800" dirty="0" smtClean="0"/>
              <a:t>New-</a:t>
            </a:r>
            <a:r>
              <a:rPr lang="en-US" sz="1800" dirty="0" err="1" smtClean="0"/>
              <a:t>SPBusinessDataCatalogServiceApplication</a:t>
            </a:r>
            <a:endParaRPr lang="en-US" sz="1800" dirty="0" smtClean="0"/>
          </a:p>
          <a:p>
            <a:pPr lvl="1"/>
            <a:r>
              <a:rPr lang="en-US" sz="1800" dirty="0" smtClean="0"/>
              <a:t>Restore-</a:t>
            </a:r>
            <a:r>
              <a:rPr lang="en-US" sz="1800" dirty="0" err="1" smtClean="0"/>
              <a:t>SPEnterpriseSearchServiceApplication</a:t>
            </a:r>
            <a:endParaRPr lang="en-US" sz="1800" dirty="0"/>
          </a:p>
          <a:p>
            <a:pPr lvl="1"/>
            <a:r>
              <a:rPr lang="en-US" sz="1800" dirty="0" smtClean="0"/>
              <a:t>Upgrade-</a:t>
            </a:r>
            <a:r>
              <a:rPr lang="en-US" sz="1800" dirty="0" err="1" smtClean="0"/>
              <a:t>SPEnterpriseSearchServiceApplication</a:t>
            </a:r>
            <a:endParaRPr lang="en-US" sz="1800" dirty="0" smtClean="0"/>
          </a:p>
          <a:p>
            <a:pPr lvl="1"/>
            <a:r>
              <a:rPr lang="en-US" sz="1800" dirty="0" smtClean="0"/>
              <a:t>Upgrade-</a:t>
            </a:r>
            <a:r>
              <a:rPr lang="en-US" sz="1800" dirty="0" err="1" smtClean="0"/>
              <a:t>SPEnterpriseSearchServiceApplicationSiteSettings</a:t>
            </a:r>
            <a:endParaRPr lang="en-US" sz="1800" dirty="0" smtClean="0"/>
          </a:p>
          <a:p>
            <a:pPr lvl="1"/>
            <a:r>
              <a:rPr lang="en-US" sz="1800" dirty="0" smtClean="0"/>
              <a:t>New-</a:t>
            </a:r>
            <a:r>
              <a:rPr lang="en-US" sz="1800" dirty="0" err="1" smtClean="0"/>
              <a:t>SPMetadataServiceApplication</a:t>
            </a:r>
            <a:endParaRPr lang="en-US" sz="1800" dirty="0" smtClean="0"/>
          </a:p>
          <a:p>
            <a:pPr lvl="1"/>
            <a:r>
              <a:rPr lang="en-US" sz="1800" dirty="0" smtClean="0"/>
              <a:t>New-</a:t>
            </a:r>
            <a:r>
              <a:rPr lang="en-US" sz="1800" dirty="0" err="1" smtClean="0"/>
              <a:t>SPPerformancePointServiceApplication</a:t>
            </a:r>
            <a:endParaRPr lang="en-US" sz="1800" dirty="0" smtClean="0"/>
          </a:p>
          <a:p>
            <a:pPr lvl="1"/>
            <a:r>
              <a:rPr lang="en-US" sz="1800" dirty="0" smtClean="0"/>
              <a:t>New-</a:t>
            </a:r>
            <a:r>
              <a:rPr lang="en-US" sz="1800" dirty="0" err="1" smtClean="0"/>
              <a:t>SPProfileServiceApplication</a:t>
            </a:r>
            <a:endParaRPr lang="en-US" sz="1800" dirty="0" smtClean="0"/>
          </a:p>
          <a:p>
            <a:pPr lvl="1"/>
            <a:r>
              <a:rPr lang="en-US" sz="1800" dirty="0" smtClean="0"/>
              <a:t>New-</a:t>
            </a:r>
            <a:r>
              <a:rPr lang="en-US" sz="1800" dirty="0" err="1" smtClean="0"/>
              <a:t>SPProjectServiceApplication</a:t>
            </a:r>
            <a:endParaRPr lang="en-US" sz="1800" dirty="0" smtClean="0"/>
          </a:p>
          <a:p>
            <a:pPr lvl="1"/>
            <a:r>
              <a:rPr lang="en-US" sz="1800" dirty="0" smtClean="0"/>
              <a:t>New-New-</a:t>
            </a:r>
            <a:r>
              <a:rPr lang="en-US" sz="1800" dirty="0" err="1" smtClean="0"/>
              <a:t>SPSecureStoreApplication</a:t>
            </a:r>
            <a:endParaRPr lang="en-US" sz="1800" dirty="0" smtClean="0"/>
          </a:p>
          <a:p>
            <a:pPr lvl="1"/>
            <a:r>
              <a:rPr lang="en-US" sz="1800" dirty="0" smtClean="0"/>
              <a:t>New-</a:t>
            </a:r>
            <a:r>
              <a:rPr lang="en-US" sz="1800" dirty="0" err="1" smtClean="0"/>
              <a:t>SPSubscriptionSettingsServiceApplication</a:t>
            </a:r>
            <a:endParaRPr lang="en-US" sz="1800" dirty="0" smtClean="0"/>
          </a:p>
          <a:p>
            <a:pPr lvl="1"/>
            <a:endParaRPr lang="en-US" sz="1800" dirty="0" smtClean="0"/>
          </a:p>
          <a:p>
            <a:endParaRPr lang="en-US" sz="3200" dirty="0"/>
          </a:p>
        </p:txBody>
      </p:sp>
    </p:spTree>
    <p:extLst>
      <p:ext uri="{BB962C8B-B14F-4D97-AF65-F5344CB8AC3E}">
        <p14:creationId xmlns:p14="http://schemas.microsoft.com/office/powerpoint/2010/main" val="950169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Mount-SPContentDatabase</a:t>
            </a:r>
            <a:endParaRPr lang="en-US" dirty="0"/>
          </a:p>
        </p:txBody>
      </p:sp>
      <p:sp>
        <p:nvSpPr>
          <p:cNvPr id="3" name="Content Placeholder 2"/>
          <p:cNvSpPr>
            <a:spLocks noGrp="1"/>
          </p:cNvSpPr>
          <p:nvPr>
            <p:ph type="body" sz="quarter" idx="10"/>
          </p:nvPr>
        </p:nvSpPr>
        <p:spPr/>
        <p:txBody>
          <a:bodyPr/>
          <a:lstStyle/>
          <a:p>
            <a:r>
              <a:rPr lang="en-US" smtClean="0"/>
              <a:t>Initiates Content Database upgrade</a:t>
            </a:r>
          </a:p>
          <a:p>
            <a:r>
              <a:rPr lang="en-US" smtClean="0"/>
              <a:t>Runs internal consistency/orphans check</a:t>
            </a:r>
          </a:p>
          <a:p>
            <a:r>
              <a:rPr lang="en-US" smtClean="0"/>
              <a:t>Runs web application compatibility checks</a:t>
            </a:r>
          </a:p>
          <a:p>
            <a:pPr lvl="1"/>
            <a:r>
              <a:rPr lang="en-US" smtClean="0"/>
              <a:t>Customization references</a:t>
            </a:r>
          </a:p>
          <a:p>
            <a:pPr lvl="2"/>
            <a:r>
              <a:rPr lang="en-US" smtClean="0"/>
              <a:t>Web parts</a:t>
            </a:r>
          </a:p>
          <a:p>
            <a:pPr lvl="2"/>
            <a:r>
              <a:rPr lang="en-US" smtClean="0"/>
              <a:t>Features</a:t>
            </a:r>
          </a:p>
          <a:p>
            <a:pPr lvl="2"/>
            <a:r>
              <a:rPr lang="en-US" smtClean="0"/>
              <a:t>Site Definitions</a:t>
            </a:r>
          </a:p>
          <a:p>
            <a:pPr lvl="2"/>
            <a:r>
              <a:rPr lang="en-US" smtClean="0"/>
              <a:t>Event handlers</a:t>
            </a:r>
          </a:p>
          <a:p>
            <a:pPr lvl="1"/>
            <a:r>
              <a:rPr lang="en-US" smtClean="0"/>
              <a:t>Authentication/security migration references</a:t>
            </a:r>
          </a:p>
          <a:p>
            <a:pPr lvl="2"/>
            <a:r>
              <a:rPr lang="en-US" smtClean="0"/>
              <a:t>Installed to reference auth provider mismatch</a:t>
            </a:r>
            <a:endParaRPr lang="en-US" dirty="0" smtClean="0"/>
          </a:p>
        </p:txBody>
      </p:sp>
    </p:spTree>
    <p:extLst>
      <p:ext uri="{BB962C8B-B14F-4D97-AF65-F5344CB8AC3E}">
        <p14:creationId xmlns:p14="http://schemas.microsoft.com/office/powerpoint/2010/main" val="14874680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Test-SPContentDatabase</a:t>
            </a:r>
            <a:endParaRPr lang="en-US" dirty="0" smtClean="0"/>
          </a:p>
        </p:txBody>
      </p:sp>
      <p:sp>
        <p:nvSpPr>
          <p:cNvPr id="3" name="Content Placeholder 2"/>
          <p:cNvSpPr>
            <a:spLocks noGrp="1"/>
          </p:cNvSpPr>
          <p:nvPr>
            <p:ph type="body" sz="quarter" idx="10"/>
          </p:nvPr>
        </p:nvSpPr>
        <p:spPr/>
        <p:txBody>
          <a:bodyPr/>
          <a:lstStyle/>
          <a:p>
            <a:r>
              <a:rPr lang="en-US" sz="3200" dirty="0" smtClean="0"/>
              <a:t>Finds issues with content databases when compared to a specific web application</a:t>
            </a:r>
          </a:p>
          <a:p>
            <a:pPr lvl="1"/>
            <a:r>
              <a:rPr lang="en-US" sz="1800" dirty="0" smtClean="0"/>
              <a:t>Can test a database not connected to the farm</a:t>
            </a:r>
          </a:p>
          <a:p>
            <a:pPr lvl="1"/>
            <a:r>
              <a:rPr lang="en-US" sz="1800" dirty="0" smtClean="0"/>
              <a:t>Can test a database already connected to the farm</a:t>
            </a:r>
          </a:p>
          <a:p>
            <a:r>
              <a:rPr lang="en-US" sz="3200" dirty="0" smtClean="0"/>
              <a:t>List out issues including orphans</a:t>
            </a:r>
          </a:p>
          <a:p>
            <a:pPr lvl="1"/>
            <a:r>
              <a:rPr lang="en-US" sz="1800" dirty="0" smtClean="0"/>
              <a:t>Missing referenced server side customizations:</a:t>
            </a:r>
          </a:p>
          <a:p>
            <a:pPr lvl="2"/>
            <a:r>
              <a:rPr lang="en-US" sz="1800" dirty="0" smtClean="0"/>
              <a:t>Missing Features</a:t>
            </a:r>
          </a:p>
          <a:p>
            <a:pPr lvl="2"/>
            <a:r>
              <a:rPr lang="en-US" sz="1800" dirty="0" smtClean="0"/>
              <a:t>Missing Templates/Site Definitions</a:t>
            </a:r>
          </a:p>
          <a:p>
            <a:pPr lvl="2"/>
            <a:r>
              <a:rPr lang="en-US" sz="1800" dirty="0" smtClean="0"/>
              <a:t>Missing Web Parts</a:t>
            </a:r>
          </a:p>
          <a:p>
            <a:pPr lvl="1"/>
            <a:r>
              <a:rPr lang="en-US" sz="1800" dirty="0" smtClean="0"/>
              <a:t>Site collections in content database but not in the configuration database site map and vice versa</a:t>
            </a:r>
          </a:p>
          <a:p>
            <a:r>
              <a:rPr lang="en-US" sz="3200" dirty="0" smtClean="0"/>
              <a:t>Use -</a:t>
            </a:r>
            <a:r>
              <a:rPr lang="en-US" sz="3200" dirty="0" err="1" smtClean="0"/>
              <a:t>ShowRowCounts</a:t>
            </a:r>
            <a:r>
              <a:rPr lang="en-US" sz="3200" dirty="0" smtClean="0"/>
              <a:t> option to find database row sizing metrics</a:t>
            </a:r>
          </a:p>
        </p:txBody>
      </p:sp>
    </p:spTree>
    <p:extLst>
      <p:ext uri="{BB962C8B-B14F-4D97-AF65-F5344CB8AC3E}">
        <p14:creationId xmlns:p14="http://schemas.microsoft.com/office/powerpoint/2010/main" val="55652017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a:t>
            </a:r>
            <a:r>
              <a:rPr lang="en-US" dirty="0" err="1" smtClean="0"/>
              <a:t>SPContentDatabase</a:t>
            </a:r>
            <a:endParaRPr lang="en-US" dirty="0"/>
          </a:p>
        </p:txBody>
      </p:sp>
      <p:sp>
        <p:nvSpPr>
          <p:cNvPr id="3" name="Content Placeholder 2"/>
          <p:cNvSpPr>
            <a:spLocks noGrp="1"/>
          </p:cNvSpPr>
          <p:nvPr>
            <p:ph type="body" sz="quarter" idx="10"/>
          </p:nvPr>
        </p:nvSpPr>
        <p:spPr>
          <a:xfrm>
            <a:off x="520700" y="1447800"/>
            <a:ext cx="5394960" cy="4548938"/>
          </a:xfrm>
        </p:spPr>
        <p:txBody>
          <a:bodyPr/>
          <a:lstStyle/>
          <a:p>
            <a:r>
              <a:rPr lang="en-US" sz="2800" dirty="0" smtClean="0"/>
              <a:t>Used to upgrade a Content Database</a:t>
            </a:r>
          </a:p>
          <a:p>
            <a:pPr lvl="1"/>
            <a:r>
              <a:rPr lang="en-US" sz="1600" dirty="0" smtClean="0"/>
              <a:t>Mainly after applying patches to initiate build to build upgrade</a:t>
            </a:r>
          </a:p>
          <a:p>
            <a:pPr lvl="1"/>
            <a:r>
              <a:rPr lang="en-US" sz="1600" dirty="0" smtClean="0"/>
              <a:t>Can also be used to resume failed version upgrade after mounting database</a:t>
            </a:r>
          </a:p>
          <a:p>
            <a:r>
              <a:rPr lang="en-US" sz="2800" dirty="0" smtClean="0"/>
              <a:t>Can be used in parallel with other Content Database upgrades</a:t>
            </a:r>
          </a:p>
          <a:p>
            <a:r>
              <a:rPr lang="en-US" sz="2800" dirty="0" smtClean="0"/>
              <a:t>Defaults to doing build to build upgrade on all child site collections</a:t>
            </a:r>
          </a:p>
          <a:p>
            <a:r>
              <a:rPr lang="en-US" sz="2800" dirty="0" smtClean="0"/>
              <a:t>Does not have option to do version upgrade of all site collections</a:t>
            </a:r>
          </a:p>
        </p:txBody>
      </p:sp>
      <p:sp>
        <p:nvSpPr>
          <p:cNvPr id="4" name="Text Placeholder 3"/>
          <p:cNvSpPr>
            <a:spLocks noGrp="1"/>
          </p:cNvSpPr>
          <p:nvPr>
            <p:ph type="body" sz="quarter" idx="11"/>
          </p:nvPr>
        </p:nvSpPr>
        <p:spPr>
          <a:xfrm>
            <a:off x="6277928" y="1447800"/>
            <a:ext cx="5394960" cy="3502497"/>
          </a:xfrm>
        </p:spPr>
        <p:txBody>
          <a:bodyPr/>
          <a:lstStyle/>
          <a:p>
            <a:r>
              <a:rPr lang="en-US" sz="2800" dirty="0" smtClean="0"/>
              <a:t>Can be set to not include child site collections (-NoB2BSiteUpgrade)</a:t>
            </a:r>
          </a:p>
          <a:p>
            <a:pPr lvl="1"/>
            <a:r>
              <a:rPr lang="en-US" sz="1600" dirty="0" smtClean="0"/>
              <a:t>Improve B2B database upgrade speed</a:t>
            </a:r>
          </a:p>
          <a:p>
            <a:pPr lvl="1"/>
            <a:r>
              <a:rPr lang="en-US" sz="1600" dirty="0" smtClean="0"/>
              <a:t>Allows upgrading site collections later</a:t>
            </a:r>
          </a:p>
          <a:p>
            <a:r>
              <a:rPr lang="en-US" sz="2800" dirty="0" smtClean="0"/>
              <a:t>Has option to use SQL snapshot if available (-</a:t>
            </a:r>
            <a:r>
              <a:rPr lang="en-US" sz="2800" dirty="0" err="1" smtClean="0"/>
              <a:t>UseSnapshot</a:t>
            </a:r>
            <a:r>
              <a:rPr lang="en-US" sz="2800" dirty="0" smtClean="0"/>
              <a:t>)</a:t>
            </a:r>
          </a:p>
          <a:p>
            <a:pPr lvl="1"/>
            <a:r>
              <a:rPr lang="en-US" sz="1600" dirty="0" smtClean="0"/>
              <a:t>Provides read only copy of content via snapshot while upgrading writable copy of database behind the scenes</a:t>
            </a:r>
          </a:p>
          <a:p>
            <a:endParaRPr lang="en-US" sz="2800" dirty="0"/>
          </a:p>
        </p:txBody>
      </p:sp>
    </p:spTree>
    <p:extLst>
      <p:ext uri="{BB962C8B-B14F-4D97-AF65-F5344CB8AC3E}">
        <p14:creationId xmlns:p14="http://schemas.microsoft.com/office/powerpoint/2010/main" val="73950405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err="1" smtClean="0"/>
              <a:t>SPSite</a:t>
            </a:r>
            <a:endParaRPr lang="en-US" dirty="0"/>
          </a:p>
        </p:txBody>
      </p:sp>
      <p:sp>
        <p:nvSpPr>
          <p:cNvPr id="3" name="Content Placeholder 2"/>
          <p:cNvSpPr>
            <a:spLocks noGrp="1"/>
          </p:cNvSpPr>
          <p:nvPr>
            <p:ph type="body" sz="quarter" idx="10"/>
          </p:nvPr>
        </p:nvSpPr>
        <p:spPr/>
        <p:txBody>
          <a:bodyPr/>
          <a:lstStyle/>
          <a:p>
            <a:r>
              <a:rPr lang="en-US" sz="3200" dirty="0"/>
              <a:t>Runs </a:t>
            </a:r>
            <a:r>
              <a:rPr lang="en-US" sz="3200" dirty="0" smtClean="0"/>
              <a:t>the specified </a:t>
            </a:r>
            <a:r>
              <a:rPr lang="en-US" sz="3200" dirty="0"/>
              <a:t>or all site collection health </a:t>
            </a:r>
            <a:r>
              <a:rPr lang="en-US" sz="3200" dirty="0" smtClean="0"/>
              <a:t>checks in test mode</a:t>
            </a:r>
          </a:p>
          <a:p>
            <a:r>
              <a:rPr lang="en-US" sz="3200" dirty="0" smtClean="0"/>
              <a:t>Does not do any changes to content when running</a:t>
            </a:r>
          </a:p>
          <a:p>
            <a:r>
              <a:rPr lang="en-US" sz="3200" dirty="0" smtClean="0"/>
              <a:t>Works for both 14 and 15 mode sites</a:t>
            </a:r>
          </a:p>
          <a:p>
            <a:r>
              <a:rPr lang="en-US" sz="3200" dirty="0" smtClean="0"/>
              <a:t>Results for test run are used to determine whether site collection can be upgraded to not</a:t>
            </a:r>
          </a:p>
          <a:p>
            <a:pPr lvl="1"/>
            <a:r>
              <a:rPr lang="en-US" sz="1800" dirty="0" smtClean="0"/>
              <a:t>Errors will prevent upgrade</a:t>
            </a:r>
          </a:p>
          <a:p>
            <a:pPr lvl="1"/>
            <a:r>
              <a:rPr lang="en-US" sz="1800" dirty="0" smtClean="0"/>
              <a:t>All others are to help with troubleshooting after upgrade</a:t>
            </a:r>
          </a:p>
          <a:p>
            <a:r>
              <a:rPr lang="en-US" sz="3200" dirty="0"/>
              <a:t>Option to force rerunning recently performed check (-</a:t>
            </a:r>
            <a:r>
              <a:rPr lang="en-US" sz="3200" dirty="0" err="1"/>
              <a:t>RunAlways</a:t>
            </a:r>
            <a:r>
              <a:rPr lang="en-US" sz="3200" dirty="0"/>
              <a:t>)</a:t>
            </a:r>
          </a:p>
          <a:p>
            <a:pPr lvl="1"/>
            <a:r>
              <a:rPr lang="en-US" sz="1800" dirty="0"/>
              <a:t>Used to bypass result caching if check recently </a:t>
            </a:r>
            <a:r>
              <a:rPr lang="en-US" sz="1800" dirty="0" smtClean="0"/>
              <a:t>passed</a:t>
            </a:r>
          </a:p>
          <a:p>
            <a:r>
              <a:rPr lang="en-US" sz="3200" dirty="0"/>
              <a:t>This command is correlated with </a:t>
            </a:r>
            <a:r>
              <a:rPr lang="en-US" sz="3200" dirty="0" smtClean="0"/>
              <a:t>Repair-</a:t>
            </a:r>
            <a:r>
              <a:rPr lang="en-US" sz="3200" dirty="0" err="1" smtClean="0"/>
              <a:t>SPSite</a:t>
            </a:r>
            <a:r>
              <a:rPr lang="en-US" sz="3200" dirty="0" smtClean="0"/>
              <a:t> </a:t>
            </a:r>
            <a:r>
              <a:rPr lang="en-US" sz="3200" dirty="0" err="1"/>
              <a:t>cmdlet</a:t>
            </a:r>
            <a:endParaRPr lang="en-US" sz="3200" dirty="0"/>
          </a:p>
          <a:p>
            <a:pPr lvl="1"/>
            <a:r>
              <a:rPr lang="en-US" sz="1800" dirty="0" smtClean="0"/>
              <a:t>Use Repair-</a:t>
            </a:r>
            <a:r>
              <a:rPr lang="en-US" sz="1800" dirty="0" err="1" smtClean="0"/>
              <a:t>SPSite</a:t>
            </a:r>
            <a:r>
              <a:rPr lang="en-US" sz="1800" dirty="0" smtClean="0"/>
              <a:t> to try to fix some issues found with Test-</a:t>
            </a:r>
            <a:r>
              <a:rPr lang="en-US" sz="1800" dirty="0" err="1" smtClean="0"/>
              <a:t>SPSite</a:t>
            </a:r>
            <a:endParaRPr lang="en-US" sz="1800" dirty="0"/>
          </a:p>
        </p:txBody>
      </p:sp>
    </p:spTree>
    <p:extLst>
      <p:ext uri="{BB962C8B-B14F-4D97-AF65-F5344CB8AC3E}">
        <p14:creationId xmlns:p14="http://schemas.microsoft.com/office/powerpoint/2010/main" val="223970447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Repair-SPSite</a:t>
            </a:r>
            <a:endParaRPr lang="en-US" dirty="0" smtClean="0"/>
          </a:p>
        </p:txBody>
      </p:sp>
      <p:sp>
        <p:nvSpPr>
          <p:cNvPr id="3" name="Content Placeholder 2"/>
          <p:cNvSpPr>
            <a:spLocks noGrp="1"/>
          </p:cNvSpPr>
          <p:nvPr>
            <p:ph type="body" sz="quarter" idx="10"/>
          </p:nvPr>
        </p:nvSpPr>
        <p:spPr/>
        <p:txBody>
          <a:bodyPr/>
          <a:lstStyle/>
          <a:p>
            <a:r>
              <a:rPr lang="en-US" sz="3200" dirty="0" smtClean="0"/>
              <a:t>Runs the specified or all site collection health checks in repair mode</a:t>
            </a:r>
          </a:p>
          <a:p>
            <a:r>
              <a:rPr lang="en-US" sz="3200" dirty="0" smtClean="0"/>
              <a:t>Does potentially make changes to content when running</a:t>
            </a:r>
          </a:p>
          <a:p>
            <a:r>
              <a:rPr lang="en-US" sz="3200" dirty="0" smtClean="0"/>
              <a:t>Works for both 14 and 15 mode sites</a:t>
            </a:r>
          </a:p>
          <a:p>
            <a:r>
              <a:rPr lang="en-US" sz="3200" dirty="0" smtClean="0"/>
              <a:t>When run, this will create a site level log of the repair operation</a:t>
            </a:r>
          </a:p>
          <a:p>
            <a:pPr lvl="1"/>
            <a:r>
              <a:rPr lang="en-US" sz="1800" dirty="0" smtClean="0"/>
              <a:t>Stored in maintenance library on site</a:t>
            </a:r>
          </a:p>
          <a:p>
            <a:pPr lvl="1"/>
            <a:r>
              <a:rPr lang="en-US" sz="1800" dirty="0" smtClean="0"/>
              <a:t>Maintenance library will be created if it doesn’t exist</a:t>
            </a:r>
          </a:p>
          <a:p>
            <a:r>
              <a:rPr lang="en-US" sz="3200" dirty="0" smtClean="0"/>
              <a:t>Option to force rerunning recently performed check (-</a:t>
            </a:r>
            <a:r>
              <a:rPr lang="en-US" sz="3200" dirty="0" err="1" smtClean="0"/>
              <a:t>RunAlways</a:t>
            </a:r>
            <a:r>
              <a:rPr lang="en-US" sz="3200" dirty="0" smtClean="0"/>
              <a:t>)</a:t>
            </a:r>
          </a:p>
          <a:p>
            <a:pPr lvl="1"/>
            <a:r>
              <a:rPr lang="en-US" sz="1800" dirty="0" smtClean="0"/>
              <a:t>Used to bypass result caching if check recently passed</a:t>
            </a:r>
          </a:p>
          <a:p>
            <a:r>
              <a:rPr lang="en-US" sz="3200" dirty="0" smtClean="0"/>
              <a:t>This command is correlated with Test-</a:t>
            </a:r>
            <a:r>
              <a:rPr lang="en-US" sz="3200" dirty="0" err="1" smtClean="0"/>
              <a:t>SPSite</a:t>
            </a:r>
            <a:r>
              <a:rPr lang="en-US" sz="3200" dirty="0" smtClean="0"/>
              <a:t> </a:t>
            </a:r>
            <a:r>
              <a:rPr lang="en-US" sz="3200" dirty="0" err="1" smtClean="0"/>
              <a:t>cmdlet</a:t>
            </a:r>
            <a:endParaRPr lang="en-US" sz="3200" dirty="0" smtClean="0"/>
          </a:p>
        </p:txBody>
      </p:sp>
    </p:spTree>
    <p:extLst>
      <p:ext uri="{BB962C8B-B14F-4D97-AF65-F5344CB8AC3E}">
        <p14:creationId xmlns:p14="http://schemas.microsoft.com/office/powerpoint/2010/main" val="420053366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Upgrade-SPSite</a:t>
            </a:r>
            <a:endParaRPr lang="en-US" dirty="0" smtClean="0"/>
          </a:p>
        </p:txBody>
      </p:sp>
      <p:sp>
        <p:nvSpPr>
          <p:cNvPr id="3" name="Content Placeholder 2"/>
          <p:cNvSpPr>
            <a:spLocks noGrp="1"/>
          </p:cNvSpPr>
          <p:nvPr>
            <p:ph type="body" sz="quarter" idx="10"/>
          </p:nvPr>
        </p:nvSpPr>
        <p:spPr/>
        <p:txBody>
          <a:bodyPr/>
          <a:lstStyle/>
          <a:p>
            <a:r>
              <a:rPr lang="en-US" sz="3200" dirty="0" smtClean="0"/>
              <a:t>Used for both build to build and version to version upgrades</a:t>
            </a:r>
          </a:p>
          <a:p>
            <a:pPr lvl="1"/>
            <a:r>
              <a:rPr lang="en-US" sz="1800" dirty="0" smtClean="0"/>
              <a:t>Can initiate an upgrade or resume a failed upgrade</a:t>
            </a:r>
          </a:p>
          <a:p>
            <a:r>
              <a:rPr lang="en-US" sz="3200" dirty="0" smtClean="0"/>
              <a:t>Defaults to only performing build to build upgrade</a:t>
            </a:r>
          </a:p>
          <a:p>
            <a:pPr lvl="1"/>
            <a:r>
              <a:rPr lang="en-US" sz="1800" dirty="0" smtClean="0"/>
              <a:t>To prevent causing mode switch by accident</a:t>
            </a:r>
          </a:p>
          <a:p>
            <a:pPr lvl="1"/>
            <a:r>
              <a:rPr lang="en-US" sz="1800" dirty="0" smtClean="0"/>
              <a:t>Use -</a:t>
            </a:r>
            <a:r>
              <a:rPr lang="en-US" sz="1800" dirty="0" err="1" smtClean="0"/>
              <a:t>VersionUpgrade</a:t>
            </a:r>
            <a:r>
              <a:rPr lang="en-US" sz="1800" dirty="0" smtClean="0"/>
              <a:t> option to change from 14 to 15 mode</a:t>
            </a:r>
          </a:p>
          <a:p>
            <a:r>
              <a:rPr lang="en-US" sz="3200" dirty="0" smtClean="0"/>
              <a:t>Can be used in parallel with other site collection upgrades</a:t>
            </a:r>
          </a:p>
          <a:p>
            <a:pPr lvl="1"/>
            <a:r>
              <a:rPr lang="en-US" sz="1800" dirty="0" smtClean="0"/>
              <a:t>Need to use different PowerShell sessions though</a:t>
            </a:r>
          </a:p>
          <a:p>
            <a:r>
              <a:rPr lang="en-US" sz="3200" dirty="0" smtClean="0"/>
              <a:t>Has option to add site collection to queue instead of upgrading within PowerShell process (-</a:t>
            </a:r>
            <a:r>
              <a:rPr lang="en-US" sz="3200" dirty="0" err="1" smtClean="0"/>
              <a:t>QueueOnly</a:t>
            </a:r>
            <a:r>
              <a:rPr lang="en-US" sz="3200" dirty="0" smtClean="0"/>
              <a:t>)</a:t>
            </a:r>
          </a:p>
          <a:p>
            <a:pPr lvl="1"/>
            <a:r>
              <a:rPr lang="en-US" sz="1800" dirty="0" smtClean="0"/>
              <a:t>Used if you want to add larger numbers of sites to queue and let timer job handle upgrades</a:t>
            </a:r>
          </a:p>
          <a:p>
            <a:r>
              <a:rPr lang="en-US" sz="3200" dirty="0" smtClean="0"/>
              <a:t>Will initiate upgrade of site collection already in queue</a:t>
            </a:r>
          </a:p>
          <a:p>
            <a:pPr lvl="1"/>
            <a:r>
              <a:rPr lang="en-US" sz="1800" dirty="0" smtClean="0"/>
              <a:t>Only if site is not currently in progress for upgrading</a:t>
            </a:r>
          </a:p>
        </p:txBody>
      </p:sp>
    </p:spTree>
    <p:extLst>
      <p:ext uri="{BB962C8B-B14F-4D97-AF65-F5344CB8AC3E}">
        <p14:creationId xmlns:p14="http://schemas.microsoft.com/office/powerpoint/2010/main" val="403915782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Cycle</a:t>
            </a:r>
            <a:endParaRPr lang="en-US" dirty="0"/>
          </a:p>
        </p:txBody>
      </p:sp>
      <p:graphicFrame>
        <p:nvGraphicFramePr>
          <p:cNvPr id="4" name="Content Placeholder 3"/>
          <p:cNvGraphicFramePr>
            <a:graphicFrameLocks noGrp="1"/>
          </p:cNvGraphicFramePr>
          <p:nvPr>
            <p:ph idx="4294967295"/>
            <p:extLst/>
          </p:nvPr>
        </p:nvGraphicFramePr>
        <p:xfrm>
          <a:off x="1444625" y="1449388"/>
          <a:ext cx="8924018" cy="4735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24336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Request-</a:t>
            </a:r>
            <a:r>
              <a:rPr lang="en-US" sz="4800" dirty="0" err="1" smtClean="0"/>
              <a:t>SPUpgradeEvaluationSiteCollection</a:t>
            </a:r>
            <a:endParaRPr lang="en-US" sz="4800" dirty="0"/>
          </a:p>
        </p:txBody>
      </p:sp>
      <p:sp>
        <p:nvSpPr>
          <p:cNvPr id="3" name="Content Placeholder 2"/>
          <p:cNvSpPr>
            <a:spLocks noGrp="1"/>
          </p:cNvSpPr>
          <p:nvPr>
            <p:ph type="body" sz="quarter" idx="10"/>
          </p:nvPr>
        </p:nvSpPr>
        <p:spPr/>
        <p:txBody>
          <a:bodyPr/>
          <a:lstStyle/>
          <a:p>
            <a:r>
              <a:rPr lang="en-US" sz="3200" dirty="0" smtClean="0"/>
              <a:t>Adds request to create upgrade evaluation copy of specified site collection</a:t>
            </a:r>
          </a:p>
          <a:p>
            <a:pPr lvl="1"/>
            <a:r>
              <a:rPr lang="en-US" sz="1800" dirty="0" smtClean="0"/>
              <a:t>Request is added to per database queue</a:t>
            </a:r>
          </a:p>
          <a:p>
            <a:pPr lvl="1"/>
            <a:r>
              <a:rPr lang="en-US" sz="1800" dirty="0" smtClean="0"/>
              <a:t>Timer job will process site:</a:t>
            </a:r>
          </a:p>
          <a:p>
            <a:pPr lvl="2"/>
            <a:r>
              <a:rPr lang="en-US" sz="1800" dirty="0" smtClean="0"/>
              <a:t>Snapshot database (Optional)</a:t>
            </a:r>
          </a:p>
          <a:p>
            <a:pPr lvl="2"/>
            <a:r>
              <a:rPr lang="en-US" sz="1800" dirty="0" smtClean="0"/>
              <a:t>Copy site data with new URL and Site ID</a:t>
            </a:r>
          </a:p>
          <a:p>
            <a:pPr lvl="2"/>
            <a:r>
              <a:rPr lang="en-US" sz="1800" dirty="0" smtClean="0"/>
              <a:t>Perform upgrade (Optional) </a:t>
            </a:r>
          </a:p>
          <a:p>
            <a:pPr lvl="2"/>
            <a:r>
              <a:rPr lang="en-US" sz="1800" dirty="0" smtClean="0"/>
              <a:t>Send email (Optional) </a:t>
            </a:r>
          </a:p>
          <a:p>
            <a:pPr lvl="1"/>
            <a:r>
              <a:rPr lang="en-US" sz="1800" dirty="0" smtClean="0"/>
              <a:t>Works even for site collections over self-service request limits</a:t>
            </a:r>
          </a:p>
          <a:p>
            <a:r>
              <a:rPr lang="en-US" sz="3200" dirty="0" smtClean="0"/>
              <a:t>Has option to not try to immediately upgrade after creating upgrade evaluation site collection</a:t>
            </a:r>
          </a:p>
          <a:p>
            <a:pPr lvl="1"/>
            <a:r>
              <a:rPr lang="en-US" sz="1800" dirty="0" smtClean="0"/>
              <a:t>Used if trying to make edits to copy before upgrade</a:t>
            </a:r>
          </a:p>
          <a:p>
            <a:r>
              <a:rPr lang="en-US" sz="3200" dirty="0" smtClean="0"/>
              <a:t>Can send email to site collection admins when creation is finished</a:t>
            </a:r>
          </a:p>
        </p:txBody>
      </p:sp>
    </p:spTree>
    <p:extLst>
      <p:ext uri="{BB962C8B-B14F-4D97-AF65-F5344CB8AC3E}">
        <p14:creationId xmlns:p14="http://schemas.microsoft.com/office/powerpoint/2010/main" val="291973193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a:t>
            </a:r>
            <a:r>
              <a:rPr lang="en-US" dirty="0" err="1" smtClean="0"/>
              <a:t>SPFarm</a:t>
            </a:r>
            <a:endParaRPr lang="en-US" dirty="0"/>
          </a:p>
        </p:txBody>
      </p:sp>
      <p:sp>
        <p:nvSpPr>
          <p:cNvPr id="3" name="Content Placeholder 2"/>
          <p:cNvSpPr>
            <a:spLocks noGrp="1"/>
          </p:cNvSpPr>
          <p:nvPr>
            <p:ph type="body" sz="quarter" idx="10"/>
          </p:nvPr>
        </p:nvSpPr>
        <p:spPr/>
        <p:txBody>
          <a:bodyPr/>
          <a:lstStyle/>
          <a:p>
            <a:r>
              <a:rPr lang="en-US" dirty="0" smtClean="0"/>
              <a:t>Used to initiate full farm upgrade on a server</a:t>
            </a:r>
          </a:p>
          <a:p>
            <a:pPr lvl="1"/>
            <a:r>
              <a:rPr lang="en-US" dirty="0" smtClean="0"/>
              <a:t>Intended for initiating build to build upgrades</a:t>
            </a:r>
          </a:p>
          <a:p>
            <a:pPr lvl="1"/>
            <a:r>
              <a:rPr lang="en-US" dirty="0" smtClean="0"/>
              <a:t>Can also be used to resume failed upgrades at farm or for all children</a:t>
            </a:r>
          </a:p>
          <a:p>
            <a:pPr lvl="1"/>
            <a:r>
              <a:rPr lang="en-US" dirty="0" smtClean="0"/>
              <a:t>Replaces using </a:t>
            </a:r>
            <a:r>
              <a:rPr lang="en-US" dirty="0" err="1" smtClean="0"/>
              <a:t>PSConfig</a:t>
            </a:r>
            <a:r>
              <a:rPr lang="en-US" dirty="0" smtClean="0"/>
              <a:t> based B2B upgrade command</a:t>
            </a:r>
          </a:p>
          <a:p>
            <a:pPr lvl="2"/>
            <a:r>
              <a:rPr lang="en-US" dirty="0" err="1" smtClean="0"/>
              <a:t>PSConfig</a:t>
            </a:r>
            <a:r>
              <a:rPr lang="en-US" dirty="0" smtClean="0"/>
              <a:t> command still works for this, but may be removed in future versions</a:t>
            </a:r>
          </a:p>
          <a:p>
            <a:r>
              <a:rPr lang="en-US" dirty="0" smtClean="0"/>
              <a:t>Initiates upgrade at root of upgrade hierarchy</a:t>
            </a:r>
          </a:p>
          <a:p>
            <a:pPr lvl="1"/>
            <a:r>
              <a:rPr lang="en-US" dirty="0" smtClean="0"/>
              <a:t>Will upgrade any child objects that are not yet upgraded</a:t>
            </a:r>
          </a:p>
          <a:p>
            <a:pPr lvl="1"/>
            <a:r>
              <a:rPr lang="en-US" dirty="0" smtClean="0"/>
              <a:t>Can take a long time</a:t>
            </a:r>
          </a:p>
          <a:p>
            <a:pPr lvl="2"/>
            <a:r>
              <a:rPr lang="en-US" dirty="0" smtClean="0"/>
              <a:t>Depending on number of non upgraded objects in </a:t>
            </a:r>
            <a:r>
              <a:rPr lang="en-US" dirty="0" err="1" smtClean="0"/>
              <a:t>heirarchy</a:t>
            </a:r>
            <a:endParaRPr lang="en-US" dirty="0" smtClean="0"/>
          </a:p>
          <a:p>
            <a:pPr lvl="1"/>
            <a:r>
              <a:rPr lang="en-US" dirty="0" smtClean="0"/>
              <a:t>Must be run on each server</a:t>
            </a:r>
          </a:p>
        </p:txBody>
      </p:sp>
    </p:spTree>
    <p:extLst>
      <p:ext uri="{BB962C8B-B14F-4D97-AF65-F5344CB8AC3E}">
        <p14:creationId xmlns:p14="http://schemas.microsoft.com/office/powerpoint/2010/main" val="237503854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Upgrade Commands</a:t>
            </a:r>
          </a:p>
        </p:txBody>
      </p:sp>
    </p:spTree>
    <p:extLst>
      <p:ext uri="{BB962C8B-B14F-4D97-AF65-F5344CB8AC3E}">
        <p14:creationId xmlns:p14="http://schemas.microsoft.com/office/powerpoint/2010/main" val="231481662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Service Upgrade Processes</a:t>
            </a:r>
            <a:endParaRPr lang="en-US" dirty="0"/>
          </a:p>
        </p:txBody>
      </p:sp>
      <p:sp>
        <p:nvSpPr>
          <p:cNvPr id="5" name="Content Placeholder 4"/>
          <p:cNvSpPr>
            <a:spLocks noGrp="1"/>
          </p:cNvSpPr>
          <p:nvPr>
            <p:ph type="body" sz="quarter" idx="10"/>
          </p:nvPr>
        </p:nvSpPr>
        <p:spPr/>
        <p:txBody>
          <a:bodyPr/>
          <a:lstStyle/>
          <a:p>
            <a:r>
              <a:rPr lang="en-US" sz="3200" dirty="0" smtClean="0"/>
              <a:t>Common pattern used for most cases:</a:t>
            </a:r>
          </a:p>
          <a:p>
            <a:pPr marL="917575" lvl="1" indent="-457200">
              <a:buFont typeface="+mj-lt"/>
              <a:buAutoNum type="arabicPeriod"/>
            </a:pPr>
            <a:r>
              <a:rPr lang="en-US" sz="1800" dirty="0" smtClean="0"/>
              <a:t>Restore copy of old version service database(s) to SQL</a:t>
            </a:r>
          </a:p>
          <a:p>
            <a:pPr lvl="2"/>
            <a:r>
              <a:rPr lang="en-US" sz="1800" dirty="0" smtClean="0"/>
              <a:t>Can be done using command line or SQL Management Studio</a:t>
            </a:r>
          </a:p>
          <a:p>
            <a:pPr lvl="2"/>
            <a:r>
              <a:rPr lang="en-US" sz="1800" dirty="0" smtClean="0"/>
              <a:t>Following examples use names such as "</a:t>
            </a:r>
            <a:r>
              <a:rPr lang="en-US" sz="1800" dirty="0" err="1" smtClean="0"/>
              <a:t>ManagedMetadata_Upgrade_DB</a:t>
            </a:r>
            <a:r>
              <a:rPr lang="en-US" sz="1800" dirty="0" smtClean="0"/>
              <a:t>"</a:t>
            </a:r>
          </a:p>
          <a:p>
            <a:pPr marL="917575" lvl="1" indent="-457200">
              <a:buFont typeface="+mj-lt"/>
              <a:buAutoNum type="arabicPeriod"/>
            </a:pPr>
            <a:r>
              <a:rPr lang="en-US" sz="1800" dirty="0" smtClean="0"/>
              <a:t>Create the service application using the new service application </a:t>
            </a:r>
            <a:r>
              <a:rPr lang="en-US" sz="1800" dirty="0" err="1" smtClean="0"/>
              <a:t>cmdlet</a:t>
            </a:r>
            <a:r>
              <a:rPr lang="en-US" sz="1800" dirty="0" smtClean="0"/>
              <a:t> applicable for that service type</a:t>
            </a:r>
          </a:p>
          <a:p>
            <a:pPr lvl="2"/>
            <a:r>
              <a:rPr lang="en-US" sz="1800" dirty="0" smtClean="0"/>
              <a:t>Pass in the old database(s) as parameter(s) to the </a:t>
            </a:r>
            <a:r>
              <a:rPr lang="en-US" sz="1800" dirty="0" err="1" smtClean="0"/>
              <a:t>cmdlet</a:t>
            </a:r>
            <a:endParaRPr lang="en-US" sz="1800" dirty="0"/>
          </a:p>
          <a:p>
            <a:pPr lvl="3"/>
            <a:r>
              <a:rPr lang="en-US" sz="1600" dirty="0" smtClean="0"/>
              <a:t>Will cause upgrade of old version database while creating new service application</a:t>
            </a:r>
          </a:p>
          <a:p>
            <a:pPr marL="917575" lvl="1" indent="-457200">
              <a:buFont typeface="+mj-lt"/>
              <a:buAutoNum type="arabicPeriod"/>
            </a:pPr>
            <a:r>
              <a:rPr lang="en-US" sz="1800" dirty="0" smtClean="0"/>
              <a:t>Create the service application proxy using the new service application </a:t>
            </a:r>
            <a:r>
              <a:rPr lang="en-US" sz="1800" dirty="0" err="1" smtClean="0"/>
              <a:t>cmdlet</a:t>
            </a:r>
            <a:r>
              <a:rPr lang="en-US" sz="1800" dirty="0" smtClean="0"/>
              <a:t> applicable for that service type</a:t>
            </a:r>
          </a:p>
          <a:p>
            <a:pPr marL="917575" lvl="1" indent="-457200">
              <a:buFont typeface="+mj-lt"/>
              <a:buAutoNum type="arabicPeriod"/>
            </a:pPr>
            <a:r>
              <a:rPr lang="en-US" sz="1800" dirty="0" smtClean="0"/>
              <a:t>Start the applicable service(s) instance</a:t>
            </a:r>
          </a:p>
          <a:p>
            <a:r>
              <a:rPr lang="en-US" sz="3200" dirty="0" smtClean="0"/>
              <a:t>Special operations needed for Project, Search, and Secure Store</a:t>
            </a:r>
          </a:p>
          <a:p>
            <a:pPr lvl="1"/>
            <a:r>
              <a:rPr lang="en-US" sz="1800" dirty="0" smtClean="0"/>
              <a:t>Called out accordingly in following slides</a:t>
            </a:r>
            <a:endParaRPr lang="en-US" sz="1800" dirty="0"/>
          </a:p>
        </p:txBody>
      </p:sp>
    </p:spTree>
    <p:extLst>
      <p:ext uri="{BB962C8B-B14F-4D97-AF65-F5344CB8AC3E}">
        <p14:creationId xmlns:p14="http://schemas.microsoft.com/office/powerpoint/2010/main" val="352287079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New-</a:t>
            </a:r>
            <a:r>
              <a:rPr lang="en-US" sz="4400" dirty="0" err="1"/>
              <a:t>SPBusinessDataCatalogServiceApplication</a:t>
            </a:r>
            <a:endParaRPr lang="en-US" sz="4400" dirty="0"/>
          </a:p>
        </p:txBody>
      </p:sp>
      <p:sp>
        <p:nvSpPr>
          <p:cNvPr id="3" name="Content Placeholder 2"/>
          <p:cNvSpPr>
            <a:spLocks noGrp="1"/>
          </p:cNvSpPr>
          <p:nvPr>
            <p:ph type="body" sz="quarter" idx="10"/>
          </p:nvPr>
        </p:nvSpPr>
        <p:spPr/>
        <p:txBody>
          <a:bodyPr/>
          <a:lstStyle/>
          <a:p>
            <a:r>
              <a:rPr lang="en-US" dirty="0" smtClean="0"/>
              <a:t>Creates </a:t>
            </a:r>
            <a:r>
              <a:rPr lang="en-US" dirty="0"/>
              <a:t>a new Business Data Connectivity service application in the </a:t>
            </a:r>
            <a:r>
              <a:rPr lang="en-US" dirty="0" smtClean="0"/>
              <a:t>farm</a:t>
            </a:r>
          </a:p>
          <a:p>
            <a:r>
              <a:rPr lang="en-US" dirty="0"/>
              <a:t>Use to provision new Business Data Connectivity</a:t>
            </a:r>
            <a:r>
              <a:rPr lang="en-US" dirty="0" smtClean="0"/>
              <a:t> </a:t>
            </a:r>
            <a:r>
              <a:rPr lang="en-US" dirty="0"/>
              <a:t>service instance while passing in an existing database</a:t>
            </a:r>
          </a:p>
          <a:p>
            <a:pPr lvl="1"/>
            <a:r>
              <a:rPr lang="en-US" dirty="0"/>
              <a:t>Causes upgrade of Business Data Connectivity </a:t>
            </a:r>
            <a:r>
              <a:rPr lang="en-US" dirty="0" smtClean="0"/>
              <a:t>database </a:t>
            </a:r>
            <a:r>
              <a:rPr lang="en-US" dirty="0"/>
              <a:t>as part of creation</a:t>
            </a:r>
          </a:p>
          <a:p>
            <a:pPr lvl="1"/>
            <a:r>
              <a:rPr lang="en-US" dirty="0"/>
              <a:t>Process works for:</a:t>
            </a:r>
          </a:p>
          <a:p>
            <a:pPr lvl="2"/>
            <a:r>
              <a:rPr lang="en-US" dirty="0"/>
              <a:t>Version to version database attach upgrade</a:t>
            </a:r>
          </a:p>
          <a:p>
            <a:pPr lvl="2"/>
            <a:r>
              <a:rPr lang="en-US" dirty="0"/>
              <a:t>Side by side build to build database attach upgrade</a:t>
            </a:r>
          </a:p>
          <a:p>
            <a:pPr lvl="1"/>
            <a:r>
              <a:rPr lang="en-US" dirty="0"/>
              <a:t>Remember to restore prior version database </a:t>
            </a:r>
            <a:r>
              <a:rPr lang="en-US" dirty="0" smtClean="0"/>
              <a:t>first</a:t>
            </a:r>
            <a:endParaRPr lang="en-US" dirty="0"/>
          </a:p>
        </p:txBody>
      </p:sp>
    </p:spTree>
    <p:extLst>
      <p:ext uri="{BB962C8B-B14F-4D97-AF65-F5344CB8AC3E}">
        <p14:creationId xmlns:p14="http://schemas.microsoft.com/office/powerpoint/2010/main" val="9071631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t>Example </a:t>
            </a:r>
            <a:r>
              <a:rPr lang="en-US" sz="3200" dirty="0" smtClean="0"/>
              <a:t>Business Data Catalog Service B2B/V2V Provisioning</a:t>
            </a:r>
            <a:endParaRPr lang="en-US" sz="3200" dirty="0"/>
          </a:p>
        </p:txBody>
      </p:sp>
      <p:sp>
        <p:nvSpPr>
          <p:cNvPr id="6" name="Text Placeholder 5"/>
          <p:cNvSpPr>
            <a:spLocks noGrp="1"/>
          </p:cNvSpPr>
          <p:nvPr>
            <p:ph type="body" sz="quarter" idx="10"/>
          </p:nvPr>
        </p:nvSpPr>
        <p:spPr/>
        <p:txBody>
          <a:bodyPr/>
          <a:lstStyle/>
          <a:p>
            <a:pPr marL="460375" lvl="1" indent="0">
              <a:buNone/>
            </a:pP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applicationPool</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Get-</a:t>
            </a:r>
            <a:r>
              <a:rPr lang="en-US" sz="1800" dirty="0" err="1">
                <a:latin typeface="Consolas" pitchFamily="49" charset="0"/>
                <a:cs typeface="Consolas" pitchFamily="49" charset="0"/>
              </a:rPr>
              <a:t>SPServiceApplicationPool</a:t>
            </a:r>
            <a:r>
              <a:rPr lang="en-US" sz="1800" dirty="0">
                <a:latin typeface="Consolas" pitchFamily="49" charset="0"/>
                <a:cs typeface="Consolas" pitchFamily="49" charset="0"/>
              </a:rPr>
              <a:t> -Identity </a:t>
            </a:r>
            <a:r>
              <a:rPr lang="en-US" sz="1800" dirty="0" smtClean="0">
                <a:latin typeface="Consolas" pitchFamily="49" charset="0"/>
                <a:cs typeface="Consolas" pitchFamily="49" charset="0"/>
              </a:rPr>
              <a:t>"SharePoint </a:t>
            </a:r>
            <a:r>
              <a:rPr lang="en-US" sz="1800" dirty="0">
                <a:latin typeface="Consolas" pitchFamily="49" charset="0"/>
                <a:cs typeface="Consolas" pitchFamily="49" charset="0"/>
              </a:rPr>
              <a:t>Service </a:t>
            </a:r>
            <a:r>
              <a:rPr lang="en-US" sz="1800" dirty="0" smtClean="0">
                <a:latin typeface="Consolas" pitchFamily="49" charset="0"/>
                <a:cs typeface="Consolas" pitchFamily="49" charset="0"/>
              </a:rPr>
              <a:t>Application"</a:t>
            </a:r>
            <a:endParaRPr lang="en-US" sz="1800" dirty="0">
              <a:latin typeface="Consolas" pitchFamily="49" charset="0"/>
              <a:cs typeface="Consolas" pitchFamily="49" charset="0"/>
            </a:endParaRPr>
          </a:p>
          <a:p>
            <a:pPr marL="460375" lvl="1" indent="0">
              <a:buNone/>
            </a:pPr>
            <a:endParaRPr lang="en-US" sz="1800" dirty="0" smtClean="0">
              <a:latin typeface="Consolas" pitchFamily="49" charset="0"/>
              <a:cs typeface="Consolas" pitchFamily="49" charset="0"/>
            </a:endParaRPr>
          </a:p>
          <a:p>
            <a:pPr marL="460375" lvl="1" indent="0">
              <a:buNone/>
            </a:pPr>
            <a:r>
              <a:rPr lang="en-US" sz="1800" dirty="0" smtClean="0">
                <a:latin typeface="Consolas" pitchFamily="49" charset="0"/>
                <a:cs typeface="Consolas" pitchFamily="49" charset="0"/>
              </a:rPr>
              <a:t># </a:t>
            </a:r>
            <a:r>
              <a:rPr lang="en-US" sz="1800" dirty="0">
                <a:latin typeface="Consolas" pitchFamily="49" charset="0"/>
                <a:cs typeface="Consolas" pitchFamily="49" charset="0"/>
              </a:rPr>
              <a:t>Create Business Data Catalog service </a:t>
            </a:r>
            <a:r>
              <a:rPr lang="en-US" sz="1800" dirty="0" smtClean="0">
                <a:latin typeface="Consolas" pitchFamily="49" charset="0"/>
                <a:cs typeface="Consolas" pitchFamily="49" charset="0"/>
              </a:rPr>
              <a:t>and proxy</a:t>
            </a:r>
            <a:endParaRPr lang="en-US" sz="1800" dirty="0">
              <a:latin typeface="Consolas" pitchFamily="49" charset="0"/>
              <a:cs typeface="Consolas" pitchFamily="49" charset="0"/>
            </a:endParaRPr>
          </a:p>
          <a:p>
            <a:pPr marL="460375" lvl="1" indent="0">
              <a:buNone/>
            </a:pP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sa</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New-</a:t>
            </a:r>
            <a:r>
              <a:rPr lang="en-US" sz="1800" dirty="0" err="1">
                <a:latin typeface="Consolas" pitchFamily="49" charset="0"/>
                <a:cs typeface="Consolas" pitchFamily="49" charset="0"/>
              </a:rPr>
              <a:t>SPBusinessDataCatalogServiceApplication</a:t>
            </a:r>
            <a:r>
              <a:rPr lang="en-US" sz="1800" dirty="0">
                <a:latin typeface="Consolas" pitchFamily="49" charset="0"/>
                <a:cs typeface="Consolas" pitchFamily="49" charset="0"/>
              </a:rPr>
              <a:t> -Name "</a:t>
            </a:r>
            <a:r>
              <a:rPr lang="en-US" sz="1800" dirty="0" smtClean="0">
                <a:latin typeface="Consolas" pitchFamily="49" charset="0"/>
                <a:cs typeface="Consolas" pitchFamily="49" charset="0"/>
              </a:rPr>
              <a:t>Business Data Catalog Service Application" </a:t>
            </a:r>
            <a:r>
              <a:rPr lang="en-US" sz="1800" dirty="0">
                <a:latin typeface="Consolas" pitchFamily="49" charset="0"/>
                <a:cs typeface="Consolas" pitchFamily="49" charset="0"/>
              </a:rPr>
              <a:t>-</a:t>
            </a:r>
            <a:r>
              <a:rPr lang="en-US" sz="1800" dirty="0" err="1">
                <a:latin typeface="Consolas" pitchFamily="49" charset="0"/>
                <a:cs typeface="Consolas" pitchFamily="49" charset="0"/>
              </a:rPr>
              <a:t>ApplicationPool</a:t>
            </a:r>
            <a:r>
              <a:rPr lang="en-US" sz="1800" dirty="0">
                <a:latin typeface="Consolas" pitchFamily="49" charset="0"/>
                <a:cs typeface="Consolas" pitchFamily="49" charset="0"/>
              </a:rPr>
              <a:t> $</a:t>
            </a:r>
            <a:r>
              <a:rPr lang="en-US" sz="1800" dirty="0" err="1">
                <a:latin typeface="Consolas" pitchFamily="49" charset="0"/>
                <a:cs typeface="Consolas" pitchFamily="49" charset="0"/>
              </a:rPr>
              <a:t>applicationPool</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DatabaseName</a:t>
            </a:r>
            <a:r>
              <a:rPr lang="en-US" sz="1800" dirty="0" smtClean="0">
                <a:latin typeface="Consolas" pitchFamily="49" charset="0"/>
                <a:cs typeface="Consolas" pitchFamily="49" charset="0"/>
              </a:rPr>
              <a:t> “</a:t>
            </a:r>
            <a:r>
              <a:rPr lang="en-US" sz="1800" b="1" dirty="0" err="1" smtClean="0">
                <a:solidFill>
                  <a:schemeClr val="accent1"/>
                </a:solidFill>
                <a:latin typeface="Consolas" pitchFamily="49" charset="0"/>
                <a:cs typeface="Consolas" pitchFamily="49" charset="0"/>
              </a:rPr>
              <a:t>BDC_Upgrade_DB</a:t>
            </a: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a:p>
            <a:pPr marL="460375" lvl="1" indent="0">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sa</a:t>
            </a:r>
            <a:r>
              <a:rPr lang="en-US" sz="1800" dirty="0">
                <a:latin typeface="Consolas" pitchFamily="49" charset="0"/>
                <a:cs typeface="Consolas" pitchFamily="49" charset="0"/>
              </a:rPr>
              <a:t>) {</a:t>
            </a:r>
          </a:p>
          <a:p>
            <a:pPr marL="863600" lvl="2" indent="0">
              <a:buNone/>
            </a:pPr>
            <a:r>
              <a:rPr lang="en-US" sz="1800" dirty="0">
                <a:latin typeface="Consolas" pitchFamily="49" charset="0"/>
                <a:cs typeface="Consolas" pitchFamily="49" charset="0"/>
              </a:rPr>
              <a:t>New-</a:t>
            </a:r>
            <a:r>
              <a:rPr lang="en-US" sz="1800" dirty="0" err="1">
                <a:latin typeface="Consolas" pitchFamily="49" charset="0"/>
                <a:cs typeface="Consolas" pitchFamily="49" charset="0"/>
              </a:rPr>
              <a:t>SPBusinessDataCatalogServiceApplicationProxy</a:t>
            </a:r>
            <a:r>
              <a:rPr lang="en-US" sz="1800" dirty="0">
                <a:latin typeface="Consolas" pitchFamily="49" charset="0"/>
                <a:cs typeface="Consolas" pitchFamily="49" charset="0"/>
              </a:rPr>
              <a:t> -</a:t>
            </a:r>
            <a:r>
              <a:rPr lang="en-US" sz="1800" dirty="0" err="1">
                <a:latin typeface="Consolas" pitchFamily="49" charset="0"/>
                <a:cs typeface="Consolas" pitchFamily="49" charset="0"/>
              </a:rPr>
              <a:t>ServiceApplication</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sa</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-Name "</a:t>
            </a:r>
            <a:r>
              <a:rPr lang="en-US" sz="1800" dirty="0" smtClean="0">
                <a:latin typeface="Consolas" pitchFamily="49" charset="0"/>
                <a:cs typeface="Consolas" pitchFamily="49" charset="0"/>
              </a:rPr>
              <a:t>Business Data Catalog Service Application Proxy" </a:t>
            </a:r>
            <a:r>
              <a:rPr lang="en-US" sz="1800" dirty="0">
                <a:latin typeface="Consolas" pitchFamily="49" charset="0"/>
                <a:cs typeface="Consolas" pitchFamily="49" charset="0"/>
              </a:rPr>
              <a:t>-</a:t>
            </a:r>
            <a:r>
              <a:rPr lang="en-US" sz="1800" dirty="0" err="1">
                <a:latin typeface="Consolas" pitchFamily="49" charset="0"/>
                <a:cs typeface="Consolas" pitchFamily="49" charset="0"/>
              </a:rPr>
              <a:t>DefaultProxyGroup</a:t>
            </a:r>
            <a:endParaRPr lang="en-US" sz="1800" dirty="0">
              <a:latin typeface="Consolas" pitchFamily="49" charset="0"/>
              <a:cs typeface="Consolas" pitchFamily="49" charset="0"/>
            </a:endParaRPr>
          </a:p>
          <a:p>
            <a:pPr marL="863600" lvl="2" indent="0">
              <a:buNone/>
            </a:pPr>
            <a:endParaRPr lang="en-US" sz="1800" dirty="0">
              <a:latin typeface="Consolas" pitchFamily="49" charset="0"/>
              <a:cs typeface="Consolas" pitchFamily="49" charset="0"/>
            </a:endParaRPr>
          </a:p>
          <a:p>
            <a:pPr marL="863600" lvl="2" indent="0">
              <a:buNone/>
            </a:pPr>
            <a:r>
              <a:rPr lang="en-US" sz="1800" dirty="0">
                <a:latin typeface="Consolas" pitchFamily="49" charset="0"/>
                <a:cs typeface="Consolas" pitchFamily="49" charset="0"/>
              </a:rPr>
              <a:t>#Start Business Data Catalog service</a:t>
            </a:r>
          </a:p>
          <a:p>
            <a:pPr marL="863600" lvl="2" indent="0">
              <a:buNone/>
            </a:pPr>
            <a:r>
              <a:rPr lang="en-US" sz="1800" dirty="0" smtClean="0">
                <a:latin typeface="Consolas" pitchFamily="49" charset="0"/>
                <a:cs typeface="Consolas" pitchFamily="49" charset="0"/>
              </a:rPr>
              <a:t>Get-</a:t>
            </a:r>
            <a:r>
              <a:rPr lang="en-US" sz="1800" dirty="0" err="1" smtClean="0">
                <a:latin typeface="Consolas" pitchFamily="49" charset="0"/>
                <a:cs typeface="Consolas" pitchFamily="49" charset="0"/>
              </a:rPr>
              <a:t>SPServiceInstance</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Where-Object {$_.</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a:t>
            </a:r>
            <a:r>
              <a:rPr lang="en-US" sz="1800" dirty="0" err="1">
                <a:latin typeface="Consolas" pitchFamily="49" charset="0"/>
                <a:cs typeface="Consolas" pitchFamily="49" charset="0"/>
              </a:rPr>
              <a:t>Eq</a:t>
            </a:r>
            <a:r>
              <a:rPr lang="en-US" sz="1800" dirty="0">
                <a:latin typeface="Consolas" pitchFamily="49" charset="0"/>
                <a:cs typeface="Consolas" pitchFamily="49" charset="0"/>
              </a:rPr>
              <a:t> "Business Data Connectivity Service"} | </a:t>
            </a:r>
            <a:r>
              <a:rPr lang="en-US" sz="1800" dirty="0" smtClean="0">
                <a:latin typeface="Consolas" pitchFamily="49" charset="0"/>
                <a:cs typeface="Consolas" pitchFamily="49" charset="0"/>
              </a:rPr>
              <a:t>Start-</a:t>
            </a:r>
            <a:r>
              <a:rPr lang="en-US" sz="1800" dirty="0" err="1" smtClean="0">
                <a:latin typeface="Consolas" pitchFamily="49" charset="0"/>
                <a:cs typeface="Consolas" pitchFamily="49" charset="0"/>
              </a:rPr>
              <a:t>SPServiceInstance</a:t>
            </a:r>
            <a:endParaRPr lang="en-US" sz="1800" dirty="0" smtClean="0">
              <a:latin typeface="Consolas" pitchFamily="49" charset="0"/>
              <a:cs typeface="Consolas" pitchFamily="49" charset="0"/>
            </a:endParaRPr>
          </a:p>
          <a:p>
            <a:pPr marL="460375" lvl="1" indent="0">
              <a:buNone/>
            </a:pPr>
            <a:r>
              <a:rPr lang="en-US" sz="1800" dirty="0">
                <a:latin typeface="Consolas" pitchFamily="49" charset="0"/>
                <a:cs typeface="Consolas" pitchFamily="49" charset="0"/>
              </a:rPr>
              <a:t>}</a:t>
            </a:r>
          </a:p>
        </p:txBody>
      </p:sp>
    </p:spTree>
    <p:extLst>
      <p:ext uri="{BB962C8B-B14F-4D97-AF65-F5344CB8AC3E}">
        <p14:creationId xmlns:p14="http://schemas.microsoft.com/office/powerpoint/2010/main" val="148375389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Restore-</a:t>
            </a:r>
            <a:r>
              <a:rPr lang="en-US" sz="4400" dirty="0" err="1" smtClean="0"/>
              <a:t>SPEnterpriseSearchServiceApplication</a:t>
            </a:r>
            <a:endParaRPr lang="en-US" sz="4400" dirty="0"/>
          </a:p>
        </p:txBody>
      </p:sp>
      <p:sp>
        <p:nvSpPr>
          <p:cNvPr id="3" name="Content Placeholder 2"/>
          <p:cNvSpPr>
            <a:spLocks noGrp="1"/>
          </p:cNvSpPr>
          <p:nvPr>
            <p:ph type="body" sz="quarter" idx="10"/>
          </p:nvPr>
        </p:nvSpPr>
        <p:spPr/>
        <p:txBody>
          <a:bodyPr/>
          <a:lstStyle/>
          <a:p>
            <a:r>
              <a:rPr lang="en-US" sz="2400" dirty="0"/>
              <a:t>Creates </a:t>
            </a:r>
            <a:r>
              <a:rPr lang="en-US" sz="2400" dirty="0" smtClean="0"/>
              <a:t>a new Enterprise Search Admin instance in </a:t>
            </a:r>
            <a:r>
              <a:rPr lang="en-US" sz="2400" dirty="0"/>
              <a:t>the </a:t>
            </a:r>
            <a:r>
              <a:rPr lang="en-US" sz="2400" dirty="0" smtClean="0"/>
              <a:t>farm using restored information</a:t>
            </a:r>
          </a:p>
          <a:p>
            <a:pPr lvl="1"/>
            <a:r>
              <a:rPr lang="en-US" sz="2000" dirty="0" smtClean="0"/>
              <a:t>Also known as 3</a:t>
            </a:r>
            <a:r>
              <a:rPr lang="en-US" sz="2000" baseline="30000" dirty="0" smtClean="0"/>
              <a:t>rd</a:t>
            </a:r>
            <a:r>
              <a:rPr lang="en-US" sz="2000" dirty="0" smtClean="0"/>
              <a:t> party restore process</a:t>
            </a:r>
          </a:p>
          <a:p>
            <a:r>
              <a:rPr lang="en-US" sz="2400" dirty="0" smtClean="0"/>
              <a:t>Can be used to:</a:t>
            </a:r>
          </a:p>
          <a:p>
            <a:pPr lvl="1"/>
            <a:r>
              <a:rPr lang="en-US" sz="2000" dirty="0" smtClean="0"/>
              <a:t>V2V upgrade an existing Search Admin database</a:t>
            </a:r>
          </a:p>
          <a:p>
            <a:pPr lvl="1"/>
            <a:r>
              <a:rPr lang="en-US" sz="2000" dirty="0" smtClean="0"/>
              <a:t>Side by side B2B upgrade an existing </a:t>
            </a:r>
            <a:r>
              <a:rPr lang="en-US" sz="2000" dirty="0"/>
              <a:t>topology </a:t>
            </a:r>
            <a:r>
              <a:rPr lang="en-US" sz="2000" dirty="0" smtClean="0"/>
              <a:t>including search databases, usage files and index</a:t>
            </a:r>
          </a:p>
          <a:p>
            <a:r>
              <a:rPr lang="en-US" sz="2400" dirty="0" smtClean="0"/>
              <a:t>Admin database only</a:t>
            </a:r>
          </a:p>
          <a:p>
            <a:pPr lvl="1"/>
            <a:r>
              <a:rPr lang="en-US" sz="2000" dirty="0" smtClean="0"/>
              <a:t>Only intended for use with V2V upgrades</a:t>
            </a:r>
          </a:p>
          <a:p>
            <a:pPr lvl="1"/>
            <a:r>
              <a:rPr lang="en-US" sz="2000" dirty="0" smtClean="0"/>
              <a:t>Topology must be recreated after restore</a:t>
            </a:r>
          </a:p>
          <a:p>
            <a:pPr lvl="2"/>
            <a:r>
              <a:rPr lang="en-US" sz="1800" dirty="0" smtClean="0"/>
              <a:t>Do no pass in topology file as it will throw and error and prevent restore</a:t>
            </a:r>
          </a:p>
          <a:p>
            <a:r>
              <a:rPr lang="en-US" sz="2400" dirty="0" smtClean="0"/>
              <a:t>Topology</a:t>
            </a:r>
          </a:p>
          <a:p>
            <a:pPr lvl="1"/>
            <a:r>
              <a:rPr lang="en-US" sz="2000" dirty="0" smtClean="0"/>
              <a:t>Works for B2B upgrades only</a:t>
            </a:r>
          </a:p>
        </p:txBody>
      </p:sp>
    </p:spTree>
    <p:extLst>
      <p:ext uri="{BB962C8B-B14F-4D97-AF65-F5344CB8AC3E}">
        <p14:creationId xmlns:p14="http://schemas.microsoft.com/office/powerpoint/2010/main" val="357300087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a:t>Example </a:t>
            </a:r>
            <a:r>
              <a:rPr lang="en-US" sz="4000" dirty="0" smtClean="0"/>
              <a:t>Enterprise Search Service V2V Provisioning</a:t>
            </a:r>
            <a:endParaRPr lang="en-US" sz="4000" dirty="0"/>
          </a:p>
        </p:txBody>
      </p:sp>
      <p:sp>
        <p:nvSpPr>
          <p:cNvPr id="6" name="Text Placeholder 5"/>
          <p:cNvSpPr>
            <a:spLocks noGrp="1"/>
          </p:cNvSpPr>
          <p:nvPr>
            <p:ph type="body" sz="quarter" idx="10"/>
          </p:nvPr>
        </p:nvSpPr>
        <p:spPr/>
        <p:txBody>
          <a:bodyPr/>
          <a:lstStyle/>
          <a:p>
            <a:pPr marL="460375" lvl="1" indent="0">
              <a:buNone/>
            </a:pP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applicationPool</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Get-</a:t>
            </a:r>
            <a:r>
              <a:rPr lang="en-US" sz="1800" dirty="0" err="1">
                <a:latin typeface="Consolas" pitchFamily="49" charset="0"/>
                <a:cs typeface="Consolas" pitchFamily="49" charset="0"/>
              </a:rPr>
              <a:t>SPServiceApplicationPool</a:t>
            </a:r>
            <a:r>
              <a:rPr lang="en-US" sz="1800" dirty="0">
                <a:latin typeface="Consolas" pitchFamily="49" charset="0"/>
                <a:cs typeface="Consolas" pitchFamily="49" charset="0"/>
              </a:rPr>
              <a:t> -Identity </a:t>
            </a:r>
            <a:r>
              <a:rPr lang="en-US" sz="1800" dirty="0" smtClean="0">
                <a:latin typeface="Consolas" pitchFamily="49" charset="0"/>
                <a:cs typeface="Consolas" pitchFamily="49" charset="0"/>
              </a:rPr>
              <a:t>"SharePoint </a:t>
            </a:r>
            <a:r>
              <a:rPr lang="en-US" sz="1800" dirty="0">
                <a:latin typeface="Consolas" pitchFamily="49" charset="0"/>
                <a:cs typeface="Consolas" pitchFamily="49" charset="0"/>
              </a:rPr>
              <a:t>Service </a:t>
            </a:r>
            <a:r>
              <a:rPr lang="en-US" sz="1800" dirty="0" smtClean="0">
                <a:latin typeface="Consolas" pitchFamily="49" charset="0"/>
                <a:cs typeface="Consolas" pitchFamily="49" charset="0"/>
              </a:rPr>
              <a:t>Application"</a:t>
            </a:r>
            <a:endParaRPr lang="en-US" sz="1800" dirty="0">
              <a:latin typeface="Consolas" pitchFamily="49" charset="0"/>
              <a:cs typeface="Consolas" pitchFamily="49" charset="0"/>
            </a:endParaRPr>
          </a:p>
          <a:p>
            <a:pPr marL="460375" lvl="1" indent="0">
              <a:buNone/>
            </a:pPr>
            <a:endParaRPr lang="en-US" sz="1800" dirty="0" smtClean="0">
              <a:latin typeface="Consolas" pitchFamily="49" charset="0"/>
              <a:cs typeface="Consolas" pitchFamily="49" charset="0"/>
            </a:endParaRPr>
          </a:p>
          <a:p>
            <a:pPr marL="460375" lvl="1" indent="0">
              <a:buNone/>
            </a:pPr>
            <a:r>
              <a:rPr lang="en-US" sz="1800" dirty="0" smtClean="0">
                <a:latin typeface="Consolas" pitchFamily="49" charset="0"/>
                <a:cs typeface="Consolas" pitchFamily="49" charset="0"/>
              </a:rPr>
              <a:t># Restore Enterprise </a:t>
            </a:r>
            <a:r>
              <a:rPr lang="en-US" sz="1800" dirty="0">
                <a:latin typeface="Consolas" pitchFamily="49" charset="0"/>
                <a:cs typeface="Consolas" pitchFamily="49" charset="0"/>
              </a:rPr>
              <a:t>service and </a:t>
            </a:r>
            <a:r>
              <a:rPr lang="en-US" sz="1800" dirty="0" smtClean="0">
                <a:latin typeface="Consolas" pitchFamily="49" charset="0"/>
                <a:cs typeface="Consolas" pitchFamily="49" charset="0"/>
              </a:rPr>
              <a:t>create proxy</a:t>
            </a:r>
            <a:endParaRPr lang="en-US" sz="1800" dirty="0">
              <a:latin typeface="Consolas" pitchFamily="49" charset="0"/>
              <a:cs typeface="Consolas" pitchFamily="49" charset="0"/>
            </a:endParaRPr>
          </a:p>
          <a:p>
            <a:pPr marL="460375" lvl="1" indent="0">
              <a:buNone/>
            </a:pPr>
            <a:r>
              <a:rPr lang="en-US" sz="1800" dirty="0">
                <a:latin typeface="Consolas" pitchFamily="49" charset="0"/>
                <a:cs typeface="Consolas" pitchFamily="49" charset="0"/>
              </a:rPr>
              <a:t>$</a:t>
            </a:r>
            <a:r>
              <a:rPr lang="en-US" sz="1800" dirty="0" err="1">
                <a:latin typeface="Consolas" pitchFamily="49" charset="0"/>
                <a:cs typeface="Consolas" pitchFamily="49" charset="0"/>
              </a:rPr>
              <a:t>searchInstance</a:t>
            </a:r>
            <a:r>
              <a:rPr lang="en-US" sz="1800" dirty="0">
                <a:latin typeface="Consolas" pitchFamily="49" charset="0"/>
                <a:cs typeface="Consolas" pitchFamily="49" charset="0"/>
              </a:rPr>
              <a:t> = Get-</a:t>
            </a:r>
            <a:r>
              <a:rPr lang="en-US" sz="1800" dirty="0" err="1">
                <a:latin typeface="Consolas" pitchFamily="49" charset="0"/>
                <a:cs typeface="Consolas" pitchFamily="49" charset="0"/>
              </a:rPr>
              <a:t>SPEnterpriseSearchServiceInstance</a:t>
            </a:r>
            <a:r>
              <a:rPr lang="en-US" sz="1800" dirty="0">
                <a:latin typeface="Consolas" pitchFamily="49" charset="0"/>
                <a:cs typeface="Consolas" pitchFamily="49" charset="0"/>
              </a:rPr>
              <a:t> -local</a:t>
            </a:r>
          </a:p>
          <a:p>
            <a:pPr marL="460375" lvl="1" indent="0">
              <a:buNone/>
            </a:pP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sa</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Restore-</a:t>
            </a:r>
            <a:r>
              <a:rPr lang="en-US" sz="1800" dirty="0" err="1">
                <a:latin typeface="Consolas" pitchFamily="49" charset="0"/>
                <a:cs typeface="Consolas" pitchFamily="49" charset="0"/>
              </a:rPr>
              <a:t>SPEnterpriseSearchServiceApplication</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Name "Search Service Application" -</a:t>
            </a:r>
            <a:r>
              <a:rPr lang="en-US" sz="1800" dirty="0" err="1" smtClean="0">
                <a:latin typeface="Consolas" pitchFamily="49" charset="0"/>
                <a:cs typeface="Consolas" pitchFamily="49" charset="0"/>
              </a:rPr>
              <a:t>ApplicationPool</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applicationPool</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AdminSearchServiceInstance</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a:t>
            </a:r>
            <a:r>
              <a:rPr lang="en-US" sz="1800" dirty="0" err="1">
                <a:latin typeface="Consolas" pitchFamily="49" charset="0"/>
                <a:cs typeface="Consolas" pitchFamily="49" charset="0"/>
              </a:rPr>
              <a:t>searchInstance</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DatabaseName</a:t>
            </a:r>
            <a:r>
              <a:rPr lang="en-US" sz="1800" dirty="0" smtClean="0">
                <a:latin typeface="Consolas" pitchFamily="49" charset="0"/>
                <a:cs typeface="Consolas" pitchFamily="49" charset="0"/>
              </a:rPr>
              <a:t> </a:t>
            </a:r>
            <a:r>
              <a:rPr lang="en-US" sz="1800" b="1" dirty="0" smtClean="0">
                <a:latin typeface="Consolas" pitchFamily="49" charset="0"/>
                <a:cs typeface="Consolas" pitchFamily="49" charset="0"/>
              </a:rPr>
              <a:t>“</a:t>
            </a:r>
            <a:r>
              <a:rPr lang="en-US" sz="1800" b="1" dirty="0" err="1" smtClean="0">
                <a:solidFill>
                  <a:schemeClr val="accent1"/>
                </a:solidFill>
                <a:latin typeface="Consolas" pitchFamily="49" charset="0"/>
                <a:cs typeface="Consolas" pitchFamily="49" charset="0"/>
              </a:rPr>
              <a:t>SearchAdmin_Upgrade_DB</a:t>
            </a:r>
            <a:r>
              <a:rPr lang="en-US" sz="1800" b="1" dirty="0" smtClean="0">
                <a:latin typeface="Consolas" pitchFamily="49" charset="0"/>
                <a:cs typeface="Consolas" pitchFamily="49" charset="0"/>
              </a:rPr>
              <a:t>"</a:t>
            </a:r>
          </a:p>
          <a:p>
            <a:pPr marL="460375" lvl="1" indent="0">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sa</a:t>
            </a:r>
            <a:r>
              <a:rPr lang="en-US" sz="1800" dirty="0">
                <a:latin typeface="Consolas" pitchFamily="49" charset="0"/>
                <a:cs typeface="Consolas" pitchFamily="49" charset="0"/>
              </a:rPr>
              <a:t>) {</a:t>
            </a:r>
          </a:p>
          <a:p>
            <a:pPr marL="863600" lvl="2" indent="0">
              <a:buNone/>
            </a:pPr>
            <a:r>
              <a:rPr lang="en-US" sz="1800" dirty="0" smtClean="0">
                <a:latin typeface="Consolas" pitchFamily="49" charset="0"/>
                <a:cs typeface="Consolas" pitchFamily="49" charset="0"/>
              </a:rPr>
              <a:t>New-</a:t>
            </a:r>
            <a:r>
              <a:rPr lang="en-US" sz="1800" dirty="0" err="1" smtClean="0">
                <a:latin typeface="Consolas" pitchFamily="49" charset="0"/>
                <a:cs typeface="Consolas" pitchFamily="49" charset="0"/>
              </a:rPr>
              <a:t>SPEnterpriseSearchServiceApplicationProxy</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a:t>
            </a:r>
            <a:r>
              <a:rPr lang="en-US" sz="1800" dirty="0" err="1">
                <a:latin typeface="Consolas" pitchFamily="49" charset="0"/>
                <a:cs typeface="Consolas" pitchFamily="49" charset="0"/>
              </a:rPr>
              <a:t>ServiceApplication</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sa</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-Name </a:t>
            </a:r>
            <a:r>
              <a:rPr lang="en-US" sz="1800" dirty="0" smtClean="0">
                <a:latin typeface="Consolas" pitchFamily="49" charset="0"/>
                <a:cs typeface="Consolas" pitchFamily="49" charset="0"/>
              </a:rPr>
              <a:t>“Search </a:t>
            </a:r>
            <a:r>
              <a:rPr lang="en-US" sz="1800" dirty="0">
                <a:latin typeface="Consolas" pitchFamily="49" charset="0"/>
                <a:cs typeface="Consolas" pitchFamily="49" charset="0"/>
              </a:rPr>
              <a:t>Service </a:t>
            </a:r>
            <a:r>
              <a:rPr lang="en-US" sz="1800" dirty="0" smtClean="0">
                <a:latin typeface="Consolas" pitchFamily="49" charset="0"/>
                <a:cs typeface="Consolas" pitchFamily="49" charset="0"/>
              </a:rPr>
              <a:t>Application Proxy“ -</a:t>
            </a:r>
            <a:r>
              <a:rPr lang="en-US" sz="1800" dirty="0">
                <a:latin typeface="Consolas" pitchFamily="49" charset="0"/>
                <a:cs typeface="Consolas" pitchFamily="49" charset="0"/>
              </a:rPr>
              <a:t>Uri </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sa.Uri.AbsoluteURI</a:t>
            </a:r>
            <a:endParaRPr lang="en-US" sz="1800" dirty="0">
              <a:latin typeface="Consolas" pitchFamily="49" charset="0"/>
              <a:cs typeface="Consolas" pitchFamily="49" charset="0"/>
            </a:endParaRPr>
          </a:p>
          <a:p>
            <a:pPr marL="863600" lvl="2" indent="0">
              <a:buNone/>
            </a:pPr>
            <a:endParaRPr lang="en-US" sz="1800" dirty="0">
              <a:latin typeface="Consolas" pitchFamily="49" charset="0"/>
              <a:cs typeface="Consolas" pitchFamily="49" charset="0"/>
            </a:endParaRPr>
          </a:p>
          <a:p>
            <a:pPr marL="863600" lvl="2" indent="0">
              <a:buNone/>
            </a:pPr>
            <a:r>
              <a:rPr lang="en-US" sz="1800" dirty="0">
                <a:latin typeface="Consolas" pitchFamily="49" charset="0"/>
                <a:cs typeface="Consolas" pitchFamily="49" charset="0"/>
              </a:rPr>
              <a:t>#Start </a:t>
            </a:r>
            <a:r>
              <a:rPr lang="en-US" sz="1800" dirty="0" smtClean="0">
                <a:latin typeface="Consolas" pitchFamily="49" charset="0"/>
                <a:cs typeface="Consolas" pitchFamily="49" charset="0"/>
              </a:rPr>
              <a:t>Enterprise Search </a:t>
            </a:r>
            <a:r>
              <a:rPr lang="en-US" sz="1800" dirty="0">
                <a:latin typeface="Consolas" pitchFamily="49" charset="0"/>
                <a:cs typeface="Consolas" pitchFamily="49" charset="0"/>
              </a:rPr>
              <a:t>service</a:t>
            </a:r>
          </a:p>
          <a:p>
            <a:pPr marL="863600" lvl="2" indent="0">
              <a:buNone/>
            </a:pPr>
            <a:r>
              <a:rPr lang="en-US" sz="1800" dirty="0" smtClean="0">
                <a:latin typeface="Consolas" pitchFamily="49" charset="0"/>
                <a:cs typeface="Consolas" pitchFamily="49" charset="0"/>
              </a:rPr>
              <a:t>Get-</a:t>
            </a:r>
            <a:r>
              <a:rPr lang="en-US" sz="1800" dirty="0" err="1" smtClean="0">
                <a:latin typeface="Consolas" pitchFamily="49" charset="0"/>
                <a:cs typeface="Consolas" pitchFamily="49" charset="0"/>
              </a:rPr>
              <a:t>SPServiceInstance</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Where-Object {$_.</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a:t>
            </a:r>
            <a:r>
              <a:rPr lang="en-US" sz="1800" dirty="0" err="1">
                <a:latin typeface="Consolas" pitchFamily="49" charset="0"/>
                <a:cs typeface="Consolas" pitchFamily="49" charset="0"/>
              </a:rPr>
              <a:t>Eq</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"Search Server </a:t>
            </a:r>
            <a:r>
              <a:rPr lang="en-US" sz="1800" dirty="0">
                <a:latin typeface="Consolas" pitchFamily="49" charset="0"/>
                <a:cs typeface="Consolas" pitchFamily="49" charset="0"/>
              </a:rPr>
              <a:t>Service"} | </a:t>
            </a:r>
            <a:r>
              <a:rPr lang="en-US" sz="1800" dirty="0" smtClean="0">
                <a:latin typeface="Consolas" pitchFamily="49" charset="0"/>
                <a:cs typeface="Consolas" pitchFamily="49" charset="0"/>
              </a:rPr>
              <a:t>Start-</a:t>
            </a:r>
            <a:r>
              <a:rPr lang="en-US" sz="1800" dirty="0" err="1" smtClean="0">
                <a:latin typeface="Consolas" pitchFamily="49" charset="0"/>
                <a:cs typeface="Consolas" pitchFamily="49" charset="0"/>
              </a:rPr>
              <a:t>SPServiceInstance</a:t>
            </a:r>
            <a:endParaRPr lang="en-US" sz="1800" dirty="0" smtClean="0">
              <a:latin typeface="Consolas" pitchFamily="49" charset="0"/>
              <a:cs typeface="Consolas" pitchFamily="49" charset="0"/>
            </a:endParaRPr>
          </a:p>
          <a:p>
            <a:pPr marL="460375" lvl="1" indent="0">
              <a:buNone/>
            </a:pPr>
            <a:r>
              <a:rPr lang="en-US" sz="1800" dirty="0" smtClean="0">
                <a:latin typeface="Consolas" pitchFamily="49" charset="0"/>
                <a:cs typeface="Consolas" pitchFamily="49" charset="0"/>
              </a:rPr>
              <a:t>}</a:t>
            </a:r>
          </a:p>
        </p:txBody>
      </p:sp>
    </p:spTree>
    <p:extLst>
      <p:ext uri="{BB962C8B-B14F-4D97-AF65-F5344CB8AC3E}">
        <p14:creationId xmlns:p14="http://schemas.microsoft.com/office/powerpoint/2010/main" val="9092113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Export-SPEnterpriseSearchTopology</a:t>
            </a:r>
            <a:endParaRPr lang="en-US" dirty="0"/>
          </a:p>
        </p:txBody>
      </p:sp>
      <p:sp>
        <p:nvSpPr>
          <p:cNvPr id="3" name="Text Placeholder 2"/>
          <p:cNvSpPr>
            <a:spLocks noGrp="1"/>
          </p:cNvSpPr>
          <p:nvPr>
            <p:ph type="body" sz="quarter" idx="10"/>
          </p:nvPr>
        </p:nvSpPr>
        <p:spPr/>
        <p:txBody>
          <a:bodyPr>
            <a:noAutofit/>
          </a:bodyPr>
          <a:lstStyle/>
          <a:p>
            <a:r>
              <a:rPr lang="en-US" sz="3600" dirty="0" smtClean="0"/>
              <a:t>Exports the existing topology to an XML file</a:t>
            </a:r>
          </a:p>
          <a:p>
            <a:pPr lvl="1"/>
            <a:r>
              <a:rPr lang="en-US" sz="2000" dirty="0" smtClean="0"/>
              <a:t>File contains information on service names, locations, and databases</a:t>
            </a:r>
          </a:p>
          <a:p>
            <a:r>
              <a:rPr lang="en-US" sz="3600" dirty="0" smtClean="0"/>
              <a:t>Topology file can be used to restore service instance across same version farms</a:t>
            </a:r>
          </a:p>
          <a:p>
            <a:pPr lvl="1"/>
            <a:r>
              <a:rPr lang="en-US" sz="2000" dirty="0" smtClean="0"/>
              <a:t>Must be accompanied by other referenced files and databases though</a:t>
            </a:r>
          </a:p>
          <a:p>
            <a:r>
              <a:rPr lang="en-US" sz="3600" dirty="0" smtClean="0"/>
              <a:t>2010 topology file cannot be used with 2013</a:t>
            </a:r>
          </a:p>
          <a:p>
            <a:pPr lvl="1"/>
            <a:r>
              <a:rPr lang="en-US" sz="2000" dirty="0"/>
              <a:t>2010 and </a:t>
            </a:r>
            <a:r>
              <a:rPr lang="en-US" sz="2000" dirty="0" smtClean="0"/>
              <a:t>2013 </a:t>
            </a:r>
            <a:r>
              <a:rPr lang="en-US" sz="2000" dirty="0"/>
              <a:t>topology XML files use different XML Name </a:t>
            </a:r>
            <a:r>
              <a:rPr lang="en-US" sz="2000" dirty="0" smtClean="0"/>
              <a:t>Spaces</a:t>
            </a:r>
            <a:endParaRPr lang="en-US" sz="2000" dirty="0"/>
          </a:p>
          <a:p>
            <a:pPr lvl="1"/>
            <a:r>
              <a:rPr lang="en-US" sz="2000" dirty="0"/>
              <a:t>Only Search Admin 2010 database </a:t>
            </a:r>
            <a:r>
              <a:rPr lang="en-US" sz="2000" dirty="0" smtClean="0"/>
              <a:t>can be upgraded across versions so using the same file is of little value</a:t>
            </a:r>
          </a:p>
        </p:txBody>
      </p:sp>
    </p:spTree>
    <p:extLst>
      <p:ext uri="{BB962C8B-B14F-4D97-AF65-F5344CB8AC3E}">
        <p14:creationId xmlns:p14="http://schemas.microsoft.com/office/powerpoint/2010/main" val="217857146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a:t>Example </a:t>
            </a:r>
            <a:r>
              <a:rPr lang="en-US" sz="4000" dirty="0" smtClean="0"/>
              <a:t>Enterprise Search Service B2B Provisioning</a:t>
            </a:r>
            <a:endParaRPr lang="en-US" sz="4000" dirty="0"/>
          </a:p>
        </p:txBody>
      </p:sp>
      <p:sp>
        <p:nvSpPr>
          <p:cNvPr id="6" name="Text Placeholder 5"/>
          <p:cNvSpPr>
            <a:spLocks noGrp="1"/>
          </p:cNvSpPr>
          <p:nvPr>
            <p:ph type="body" sz="quarter" idx="10"/>
          </p:nvPr>
        </p:nvSpPr>
        <p:spPr/>
        <p:txBody>
          <a:bodyPr/>
          <a:lstStyle/>
          <a:p>
            <a:pPr marL="460375" lvl="1" indent="0">
              <a:buNone/>
            </a:pPr>
            <a:r>
              <a:rPr lang="en-US" sz="1600" dirty="0" smtClean="0">
                <a:latin typeface="Consolas" pitchFamily="49" charset="0"/>
                <a:cs typeface="Consolas" pitchFamily="49" charset="0"/>
              </a:rPr>
              <a:t># On prior farm, get search topology</a:t>
            </a:r>
          </a:p>
          <a:p>
            <a:pPr marL="460375" lvl="1" indent="0">
              <a:buNone/>
            </a:pPr>
            <a:r>
              <a:rPr lang="en-US" sz="1600" dirty="0">
                <a:latin typeface="Consolas" pitchFamily="49" charset="0"/>
                <a:cs typeface="Consolas" pitchFamily="49" charset="0"/>
              </a:rPr>
              <a:t>$</a:t>
            </a:r>
            <a:r>
              <a:rPr lang="en-US" sz="1600" dirty="0" err="1">
                <a:latin typeface="Consolas" pitchFamily="49" charset="0"/>
                <a:cs typeface="Consolas" pitchFamily="49" charset="0"/>
              </a:rPr>
              <a:t>ssa</a:t>
            </a:r>
            <a:r>
              <a:rPr lang="en-US" sz="1600" dirty="0">
                <a:latin typeface="Consolas" pitchFamily="49" charset="0"/>
                <a:cs typeface="Consolas" pitchFamily="49" charset="0"/>
              </a:rPr>
              <a:t> = </a:t>
            </a:r>
            <a:r>
              <a:rPr lang="en-US" sz="1600" dirty="0" smtClean="0">
                <a:latin typeface="Consolas" pitchFamily="49" charset="0"/>
                <a:cs typeface="Consolas" pitchFamily="49" charset="0"/>
              </a:rPr>
              <a:t>Get-</a:t>
            </a:r>
            <a:r>
              <a:rPr lang="en-US" sz="1600" dirty="0" err="1" smtClean="0">
                <a:latin typeface="Consolas" pitchFamily="49" charset="0"/>
                <a:cs typeface="Consolas" pitchFamily="49" charset="0"/>
              </a:rPr>
              <a:t>SPEnterpriseSearchServiceApplication</a:t>
            </a:r>
            <a:endParaRPr lang="en-US" sz="1600" dirty="0" smtClean="0">
              <a:latin typeface="Consolas" pitchFamily="49" charset="0"/>
              <a:cs typeface="Consolas" pitchFamily="49" charset="0"/>
            </a:endParaRPr>
          </a:p>
          <a:p>
            <a:pPr marL="460375" lvl="1" indent="0">
              <a:buNone/>
            </a:pPr>
            <a:r>
              <a:rPr lang="en-US" sz="1600" dirty="0" smtClean="0">
                <a:latin typeface="Consolas" pitchFamily="49" charset="0"/>
                <a:cs typeface="Consolas" pitchFamily="49" charset="0"/>
              </a:rPr>
              <a:t>Export-</a:t>
            </a:r>
            <a:r>
              <a:rPr lang="en-US" sz="1600" dirty="0" err="1" smtClean="0">
                <a:latin typeface="Consolas" pitchFamily="49" charset="0"/>
                <a:cs typeface="Consolas" pitchFamily="49" charset="0"/>
              </a:rPr>
              <a:t>SPEnterpriseSearchTopology</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a:t>
            </a:r>
            <a:r>
              <a:rPr lang="en-US" sz="1600" dirty="0" err="1">
                <a:latin typeface="Consolas" pitchFamily="49" charset="0"/>
                <a:cs typeface="Consolas" pitchFamily="49" charset="0"/>
              </a:rPr>
              <a:t>SearchApplication</a:t>
            </a:r>
            <a:r>
              <a:rPr lang="en-US" sz="1600" dirty="0">
                <a:latin typeface="Consolas" pitchFamily="49" charset="0"/>
                <a:cs typeface="Consolas" pitchFamily="49" charset="0"/>
              </a:rPr>
              <a:t> $</a:t>
            </a:r>
            <a:r>
              <a:rPr lang="en-US" sz="1600" dirty="0" err="1">
                <a:latin typeface="Consolas" pitchFamily="49" charset="0"/>
                <a:cs typeface="Consolas" pitchFamily="49" charset="0"/>
              </a:rPr>
              <a:t>ssa</a:t>
            </a:r>
            <a:r>
              <a:rPr lang="en-US" sz="1600" dirty="0">
                <a:latin typeface="Consolas" pitchFamily="49" charset="0"/>
                <a:cs typeface="Consolas" pitchFamily="49" charset="0"/>
              </a:rPr>
              <a:t> -Filename </a:t>
            </a:r>
            <a:r>
              <a:rPr lang="en-US" sz="1600" dirty="0" smtClean="0">
                <a:latin typeface="Consolas" pitchFamily="49" charset="0"/>
                <a:cs typeface="Consolas" pitchFamily="49" charset="0"/>
              </a:rPr>
              <a:t>"</a:t>
            </a:r>
            <a:r>
              <a:rPr lang="en-US" sz="1600" b="1" dirty="0" smtClean="0">
                <a:solidFill>
                  <a:schemeClr val="accent1"/>
                </a:solidFill>
                <a:latin typeface="Consolas" pitchFamily="49" charset="0"/>
                <a:cs typeface="Consolas" pitchFamily="49" charset="0"/>
              </a:rPr>
              <a:t>Topology_File.xml</a:t>
            </a:r>
            <a:r>
              <a:rPr lang="en-US" sz="1600" dirty="0" smtClean="0">
                <a:latin typeface="Consolas" pitchFamily="49" charset="0"/>
                <a:cs typeface="Consolas" pitchFamily="49" charset="0"/>
              </a:rPr>
              <a:t>"</a:t>
            </a:r>
            <a:endParaRPr lang="en-US" sz="1600" dirty="0">
              <a:latin typeface="Consolas" pitchFamily="49" charset="0"/>
              <a:cs typeface="Consolas" pitchFamily="49" charset="0"/>
            </a:endParaRPr>
          </a:p>
          <a:p>
            <a:pPr marL="460375" lvl="1" indent="0">
              <a:buNone/>
            </a:pPr>
            <a:endParaRPr lang="en-US" sz="1600" dirty="0" smtClean="0">
              <a:latin typeface="Consolas" pitchFamily="49" charset="0"/>
              <a:cs typeface="Consolas" pitchFamily="49" charset="0"/>
            </a:endParaRPr>
          </a:p>
          <a:p>
            <a:pPr marL="460375" lvl="1" indent="0">
              <a:buNone/>
            </a:pPr>
            <a:r>
              <a:rPr lang="en-US" sz="1600" dirty="0" smtClean="0">
                <a:latin typeface="Consolas" pitchFamily="49" charset="0"/>
                <a:cs typeface="Consolas" pitchFamily="49" charset="0"/>
              </a:rPr>
              <a:t># On new farm, provision Enterprise Search using topology file</a:t>
            </a:r>
          </a:p>
          <a:p>
            <a:pPr marL="460375" lvl="1" indent="0">
              <a:buNone/>
            </a:pPr>
            <a:r>
              <a:rPr lang="en-US" sz="1600" dirty="0">
                <a:latin typeface="Consolas" pitchFamily="49" charset="0"/>
                <a:cs typeface="Consolas" pitchFamily="49" charset="0"/>
              </a:rPr>
              <a:t>$</a:t>
            </a:r>
            <a:r>
              <a:rPr lang="en-US" sz="1600" dirty="0" err="1">
                <a:latin typeface="Consolas" pitchFamily="49" charset="0"/>
                <a:cs typeface="Consolas" pitchFamily="49" charset="0"/>
              </a:rPr>
              <a:t>applicationPool</a:t>
            </a:r>
            <a:r>
              <a:rPr lang="en-US" sz="1600" dirty="0">
                <a:latin typeface="Consolas" pitchFamily="49" charset="0"/>
                <a:cs typeface="Consolas" pitchFamily="49" charset="0"/>
              </a:rPr>
              <a:t> = Get-</a:t>
            </a:r>
            <a:r>
              <a:rPr lang="en-US" sz="1600" dirty="0" err="1">
                <a:latin typeface="Consolas" pitchFamily="49" charset="0"/>
                <a:cs typeface="Consolas" pitchFamily="49" charset="0"/>
              </a:rPr>
              <a:t>SPServiceApplicationPool</a:t>
            </a:r>
            <a:r>
              <a:rPr lang="en-US" sz="1600" dirty="0">
                <a:latin typeface="Consolas" pitchFamily="49" charset="0"/>
                <a:cs typeface="Consolas" pitchFamily="49" charset="0"/>
              </a:rPr>
              <a:t> -Identity "SharePoint Service Application"</a:t>
            </a:r>
          </a:p>
          <a:p>
            <a:pPr marL="460375" lvl="1" indent="0">
              <a:buNone/>
            </a:pPr>
            <a:endParaRPr lang="en-US" sz="1600" dirty="0" smtClean="0">
              <a:latin typeface="Consolas" pitchFamily="49" charset="0"/>
              <a:cs typeface="Consolas" pitchFamily="49" charset="0"/>
            </a:endParaRPr>
          </a:p>
          <a:p>
            <a:pPr marL="460375" lvl="1" indent="0">
              <a:buNone/>
            </a:pPr>
            <a:r>
              <a:rPr lang="en-US" sz="1600" dirty="0" smtClean="0">
                <a:latin typeface="Consolas" pitchFamily="49" charset="0"/>
                <a:cs typeface="Consolas" pitchFamily="49" charset="0"/>
              </a:rPr>
              <a:t># Restore Enterprise Search </a:t>
            </a:r>
            <a:r>
              <a:rPr lang="en-US" sz="1600" dirty="0">
                <a:latin typeface="Consolas" pitchFamily="49" charset="0"/>
                <a:cs typeface="Consolas" pitchFamily="49" charset="0"/>
              </a:rPr>
              <a:t>service and </a:t>
            </a:r>
            <a:r>
              <a:rPr lang="en-US" sz="1600" dirty="0" smtClean="0">
                <a:latin typeface="Consolas" pitchFamily="49" charset="0"/>
                <a:cs typeface="Consolas" pitchFamily="49" charset="0"/>
              </a:rPr>
              <a:t>create proxy</a:t>
            </a:r>
            <a:endParaRPr lang="en-US" sz="1600" dirty="0">
              <a:latin typeface="Consolas" pitchFamily="49" charset="0"/>
              <a:cs typeface="Consolas" pitchFamily="49" charset="0"/>
            </a:endParaRPr>
          </a:p>
          <a:p>
            <a:pPr marL="460375" lvl="1" indent="0">
              <a:buNone/>
            </a:pP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sa</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 Restore-</a:t>
            </a:r>
            <a:r>
              <a:rPr lang="en-US" sz="1600" dirty="0" err="1">
                <a:latin typeface="Consolas" pitchFamily="49" charset="0"/>
                <a:cs typeface="Consolas" pitchFamily="49" charset="0"/>
              </a:rPr>
              <a:t>SPEnterpriseSearchServiceApplication</a:t>
            </a:r>
            <a:r>
              <a:rPr lang="en-US" sz="1600" dirty="0">
                <a:latin typeface="Consolas" pitchFamily="49" charset="0"/>
                <a:cs typeface="Consolas" pitchFamily="49" charset="0"/>
              </a:rPr>
              <a:t> </a:t>
            </a:r>
            <a:r>
              <a:rPr lang="en-US" sz="1600" dirty="0" smtClean="0">
                <a:latin typeface="Consolas" pitchFamily="49" charset="0"/>
                <a:cs typeface="Consolas" pitchFamily="49" charset="0"/>
              </a:rPr>
              <a:t>-Name "Search Service Application" -</a:t>
            </a:r>
            <a:r>
              <a:rPr lang="en-US" sz="1600" dirty="0" err="1" smtClean="0">
                <a:latin typeface="Consolas" pitchFamily="49" charset="0"/>
                <a:cs typeface="Consolas" pitchFamily="49" charset="0"/>
              </a:rPr>
              <a:t>ApplicationPool</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applicationPool</a:t>
            </a:r>
            <a:r>
              <a:rPr lang="en-US" sz="1600" dirty="0" smtClean="0">
                <a:latin typeface="Consolas" pitchFamily="49" charset="0"/>
                <a:cs typeface="Consolas" pitchFamily="49" charset="0"/>
              </a:rPr>
              <a:t> -Topology</a:t>
            </a:r>
            <a:r>
              <a:rPr lang="en-US" sz="1600" dirty="0">
                <a:latin typeface="Consolas" pitchFamily="49" charset="0"/>
                <a:cs typeface="Consolas" pitchFamily="49" charset="0"/>
              </a:rPr>
              <a:t> "</a:t>
            </a:r>
            <a:r>
              <a:rPr lang="en-US" sz="1600" b="1" dirty="0">
                <a:solidFill>
                  <a:schemeClr val="accent1"/>
                </a:solidFill>
                <a:latin typeface="Consolas" pitchFamily="49" charset="0"/>
                <a:cs typeface="Consolas" pitchFamily="49" charset="0"/>
              </a:rPr>
              <a:t>Topology_File.xml</a:t>
            </a:r>
            <a:r>
              <a:rPr lang="en-US" sz="1600" dirty="0">
                <a:latin typeface="Consolas" pitchFamily="49" charset="0"/>
                <a:cs typeface="Consolas" pitchFamily="49" charset="0"/>
              </a:rPr>
              <a:t>"</a:t>
            </a:r>
            <a:endParaRPr lang="en-US" sz="1600" dirty="0" smtClean="0">
              <a:latin typeface="Consolas" pitchFamily="49" charset="0"/>
              <a:cs typeface="Consolas" pitchFamily="49" charset="0"/>
            </a:endParaRPr>
          </a:p>
          <a:p>
            <a:pPr marL="460375" lvl="1" indent="0">
              <a:buNone/>
            </a:pPr>
            <a:r>
              <a:rPr lang="en-US" sz="1600" dirty="0">
                <a:latin typeface="Consolas" pitchFamily="49" charset="0"/>
                <a:cs typeface="Consolas" pitchFamily="49" charset="0"/>
              </a:rPr>
              <a:t>if ($</a:t>
            </a:r>
            <a:r>
              <a:rPr lang="en-US" sz="1600" dirty="0" err="1">
                <a:latin typeface="Consolas" pitchFamily="49" charset="0"/>
                <a:cs typeface="Consolas" pitchFamily="49" charset="0"/>
              </a:rPr>
              <a:t>sa</a:t>
            </a:r>
            <a:r>
              <a:rPr lang="en-US" sz="1600" dirty="0">
                <a:latin typeface="Consolas" pitchFamily="49" charset="0"/>
                <a:cs typeface="Consolas" pitchFamily="49" charset="0"/>
              </a:rPr>
              <a:t>) {</a:t>
            </a:r>
          </a:p>
          <a:p>
            <a:pPr marL="863600" lvl="2" indent="0">
              <a:buNone/>
            </a:pPr>
            <a:r>
              <a:rPr lang="en-US" sz="1600" dirty="0" smtClean="0">
                <a:latin typeface="Consolas" pitchFamily="49" charset="0"/>
                <a:cs typeface="Consolas" pitchFamily="49" charset="0"/>
              </a:rPr>
              <a:t>New-</a:t>
            </a:r>
            <a:r>
              <a:rPr lang="en-US" sz="1600" dirty="0" err="1" smtClean="0">
                <a:latin typeface="Consolas" pitchFamily="49" charset="0"/>
                <a:cs typeface="Consolas" pitchFamily="49" charset="0"/>
              </a:rPr>
              <a:t>SPEnterpriseSearchServiceApplicationProxy</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a:t>
            </a:r>
            <a:r>
              <a:rPr lang="en-US" sz="1600" dirty="0" err="1">
                <a:latin typeface="Consolas" pitchFamily="49" charset="0"/>
                <a:cs typeface="Consolas" pitchFamily="49" charset="0"/>
              </a:rPr>
              <a:t>ServiceApplication</a:t>
            </a:r>
            <a:r>
              <a:rPr lang="en-US" sz="1600" dirty="0">
                <a:latin typeface="Consolas" pitchFamily="49" charset="0"/>
                <a:cs typeface="Consolas" pitchFamily="49" charset="0"/>
              </a:rPr>
              <a:t> </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sa</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-Name </a:t>
            </a:r>
            <a:r>
              <a:rPr lang="en-US" sz="1600" dirty="0" smtClean="0">
                <a:latin typeface="Consolas" pitchFamily="49" charset="0"/>
                <a:cs typeface="Consolas" pitchFamily="49" charset="0"/>
              </a:rPr>
              <a:t>"Search </a:t>
            </a:r>
            <a:r>
              <a:rPr lang="en-US" sz="1600" dirty="0">
                <a:latin typeface="Consolas" pitchFamily="49" charset="0"/>
                <a:cs typeface="Consolas" pitchFamily="49" charset="0"/>
              </a:rPr>
              <a:t>Service </a:t>
            </a:r>
            <a:r>
              <a:rPr lang="en-US" sz="1600" dirty="0" smtClean="0">
                <a:latin typeface="Consolas" pitchFamily="49" charset="0"/>
                <a:cs typeface="Consolas" pitchFamily="49" charset="0"/>
              </a:rPr>
              <a:t>Application Proxy" -</a:t>
            </a:r>
            <a:r>
              <a:rPr lang="en-US" sz="1600" dirty="0">
                <a:latin typeface="Consolas" pitchFamily="49" charset="0"/>
                <a:cs typeface="Consolas" pitchFamily="49" charset="0"/>
              </a:rPr>
              <a:t>Uri </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sa.Uri.AbsoluteURI</a:t>
            </a:r>
            <a:endParaRPr lang="en-US" sz="1600" dirty="0">
              <a:latin typeface="Consolas" pitchFamily="49" charset="0"/>
              <a:cs typeface="Consolas" pitchFamily="49" charset="0"/>
            </a:endParaRPr>
          </a:p>
          <a:p>
            <a:pPr marL="863600" lvl="2" indent="0">
              <a:buNone/>
            </a:pPr>
            <a:endParaRPr lang="en-US" sz="1600" dirty="0">
              <a:latin typeface="Consolas" pitchFamily="49" charset="0"/>
              <a:cs typeface="Consolas" pitchFamily="49" charset="0"/>
            </a:endParaRPr>
          </a:p>
          <a:p>
            <a:pPr marL="863600" lvl="2" indent="0">
              <a:buNone/>
            </a:pPr>
            <a:r>
              <a:rPr lang="en-US" sz="1600" dirty="0">
                <a:latin typeface="Consolas" pitchFamily="49" charset="0"/>
                <a:cs typeface="Consolas" pitchFamily="49" charset="0"/>
              </a:rPr>
              <a:t>#Start Enterprise </a:t>
            </a:r>
            <a:r>
              <a:rPr lang="en-US" sz="1600" dirty="0" smtClean="0">
                <a:latin typeface="Consolas" pitchFamily="49" charset="0"/>
                <a:cs typeface="Consolas" pitchFamily="49" charset="0"/>
              </a:rPr>
              <a:t>Search </a:t>
            </a:r>
            <a:r>
              <a:rPr lang="en-US" sz="1600" dirty="0">
                <a:latin typeface="Consolas" pitchFamily="49" charset="0"/>
                <a:cs typeface="Consolas" pitchFamily="49" charset="0"/>
              </a:rPr>
              <a:t>service</a:t>
            </a:r>
          </a:p>
          <a:p>
            <a:pPr marL="863600" lvl="2" indent="0">
              <a:buNone/>
            </a:pPr>
            <a:r>
              <a:rPr lang="en-US" sz="1600" dirty="0" smtClean="0">
                <a:latin typeface="Consolas" pitchFamily="49" charset="0"/>
                <a:cs typeface="Consolas" pitchFamily="49" charset="0"/>
              </a:rPr>
              <a:t>Get-</a:t>
            </a:r>
            <a:r>
              <a:rPr lang="en-US" sz="1600" dirty="0" err="1" smtClean="0">
                <a:latin typeface="Consolas" pitchFamily="49" charset="0"/>
                <a:cs typeface="Consolas" pitchFamily="49" charset="0"/>
              </a:rPr>
              <a:t>SPServiceInstance</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 Where-Object {$_.</a:t>
            </a:r>
            <a:r>
              <a:rPr lang="en-US" sz="1600" dirty="0" err="1">
                <a:latin typeface="Consolas" pitchFamily="49" charset="0"/>
                <a:cs typeface="Consolas" pitchFamily="49" charset="0"/>
              </a:rPr>
              <a:t>TypeName</a:t>
            </a:r>
            <a:r>
              <a:rPr lang="en-US" sz="1600" dirty="0">
                <a:latin typeface="Consolas" pitchFamily="49" charset="0"/>
                <a:cs typeface="Consolas" pitchFamily="49" charset="0"/>
              </a:rPr>
              <a:t> -</a:t>
            </a:r>
            <a:r>
              <a:rPr lang="en-US" sz="1600" dirty="0" err="1">
                <a:latin typeface="Consolas" pitchFamily="49" charset="0"/>
                <a:cs typeface="Consolas" pitchFamily="49" charset="0"/>
              </a:rPr>
              <a:t>Eq</a:t>
            </a:r>
            <a:r>
              <a:rPr lang="en-US" sz="1600" dirty="0">
                <a:latin typeface="Consolas" pitchFamily="49" charset="0"/>
                <a:cs typeface="Consolas" pitchFamily="49" charset="0"/>
              </a:rPr>
              <a:t> </a:t>
            </a:r>
            <a:r>
              <a:rPr lang="en-US" sz="1600" dirty="0" smtClean="0">
                <a:latin typeface="Consolas" pitchFamily="49" charset="0"/>
                <a:cs typeface="Consolas" pitchFamily="49" charset="0"/>
              </a:rPr>
              <a:t>"SharePoint </a:t>
            </a:r>
            <a:r>
              <a:rPr lang="en-US" sz="1600" dirty="0">
                <a:latin typeface="Consolas" pitchFamily="49" charset="0"/>
                <a:cs typeface="Consolas" pitchFamily="49" charset="0"/>
              </a:rPr>
              <a:t>Server </a:t>
            </a:r>
            <a:r>
              <a:rPr lang="en-US" sz="1600" dirty="0" smtClean="0">
                <a:latin typeface="Consolas" pitchFamily="49" charset="0"/>
                <a:cs typeface="Consolas" pitchFamily="49" charset="0"/>
              </a:rPr>
              <a:t>Search"} </a:t>
            </a:r>
            <a:r>
              <a:rPr lang="en-US" sz="1600" dirty="0">
                <a:latin typeface="Consolas" pitchFamily="49" charset="0"/>
                <a:cs typeface="Consolas" pitchFamily="49" charset="0"/>
              </a:rPr>
              <a:t>| </a:t>
            </a:r>
            <a:r>
              <a:rPr lang="en-US" sz="1600" dirty="0" smtClean="0">
                <a:latin typeface="Consolas" pitchFamily="49" charset="0"/>
                <a:cs typeface="Consolas" pitchFamily="49" charset="0"/>
              </a:rPr>
              <a:t>Start-</a:t>
            </a:r>
            <a:r>
              <a:rPr lang="en-US" sz="1600" dirty="0" err="1" smtClean="0">
                <a:latin typeface="Consolas" pitchFamily="49" charset="0"/>
                <a:cs typeface="Consolas" pitchFamily="49" charset="0"/>
              </a:rPr>
              <a:t>SPServiceInstance</a:t>
            </a:r>
            <a:endParaRPr lang="en-US" sz="1600" dirty="0" smtClean="0">
              <a:latin typeface="Consolas" pitchFamily="49" charset="0"/>
              <a:cs typeface="Consolas" pitchFamily="49" charset="0"/>
            </a:endParaRPr>
          </a:p>
          <a:p>
            <a:pPr marL="460375" lvl="1" indent="0">
              <a:buNone/>
            </a:pPr>
            <a:r>
              <a:rPr lang="en-US" sz="1600" dirty="0" smtClean="0">
                <a:latin typeface="Consolas" pitchFamily="49" charset="0"/>
                <a:cs typeface="Consolas" pitchFamily="49" charset="0"/>
              </a:rPr>
              <a:t>}</a:t>
            </a:r>
          </a:p>
        </p:txBody>
      </p:sp>
      <p:cxnSp>
        <p:nvCxnSpPr>
          <p:cNvPr id="3" name="Straight Connector 2"/>
          <p:cNvCxnSpPr/>
          <p:nvPr/>
        </p:nvCxnSpPr>
        <p:spPr>
          <a:xfrm>
            <a:off x="644432" y="2441917"/>
            <a:ext cx="1089837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347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dirty="0"/>
              <a:t>Build SP2013 Farm For Database Attach Upgrade</a:t>
            </a:r>
          </a:p>
        </p:txBody>
      </p:sp>
    </p:spTree>
    <p:extLst>
      <p:ext uri="{BB962C8B-B14F-4D97-AF65-F5344CB8AC3E}">
        <p14:creationId xmlns:p14="http://schemas.microsoft.com/office/powerpoint/2010/main" val="77080388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Upgrade-</a:t>
            </a:r>
            <a:r>
              <a:rPr lang="en-US" sz="4400" dirty="0" err="1" smtClean="0"/>
              <a:t>SPEnterpriseSearchServiceApplication</a:t>
            </a:r>
            <a:endParaRPr lang="en-US" sz="4400" dirty="0"/>
          </a:p>
        </p:txBody>
      </p:sp>
      <p:sp>
        <p:nvSpPr>
          <p:cNvPr id="3" name="Content Placeholder 2"/>
          <p:cNvSpPr>
            <a:spLocks noGrp="1"/>
          </p:cNvSpPr>
          <p:nvPr>
            <p:ph type="body" sz="quarter" idx="10"/>
          </p:nvPr>
        </p:nvSpPr>
        <p:spPr/>
        <p:txBody>
          <a:bodyPr/>
          <a:lstStyle/>
          <a:p>
            <a:r>
              <a:rPr lang="en-US" dirty="0" smtClean="0"/>
              <a:t>Upgrades an existing search service application</a:t>
            </a:r>
          </a:p>
          <a:p>
            <a:r>
              <a:rPr lang="en-US" dirty="0" smtClean="0"/>
              <a:t>Used specifically for build to build upgrades</a:t>
            </a:r>
          </a:p>
          <a:p>
            <a:pPr lvl="1"/>
            <a:r>
              <a:rPr lang="en-US" dirty="0" smtClean="0"/>
              <a:t>Use if only search has backwards compatibility breaking change</a:t>
            </a:r>
          </a:p>
          <a:p>
            <a:pPr lvl="2"/>
            <a:r>
              <a:rPr lang="en-US" dirty="0" smtClean="0"/>
              <a:t>Most likely after any service pack level change</a:t>
            </a:r>
          </a:p>
          <a:p>
            <a:pPr lvl="2"/>
            <a:r>
              <a:rPr lang="en-US" dirty="0" smtClean="0"/>
              <a:t>Could occur at any CU or QFE, check release notes and/or test first to confirm need</a:t>
            </a:r>
          </a:p>
          <a:p>
            <a:pPr lvl="1"/>
            <a:r>
              <a:rPr lang="en-US" dirty="0" smtClean="0"/>
              <a:t>Mainly used to avoid doing full farm upgrade immediately after patching</a:t>
            </a:r>
          </a:p>
          <a:p>
            <a:pPr lvl="2"/>
            <a:r>
              <a:rPr lang="en-US" dirty="0" smtClean="0"/>
              <a:t>If only search needs upgrade, then this will be much faster</a:t>
            </a:r>
          </a:p>
        </p:txBody>
      </p:sp>
    </p:spTree>
    <p:extLst>
      <p:ext uri="{BB962C8B-B14F-4D97-AF65-F5344CB8AC3E}">
        <p14:creationId xmlns:p14="http://schemas.microsoft.com/office/powerpoint/2010/main" val="407345648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Upgrade-</a:t>
            </a:r>
            <a:r>
              <a:rPr lang="en-US" sz="3600" dirty="0" err="1"/>
              <a:t>SPEnterpriseSearchServiceApplicationSiteSettings</a:t>
            </a:r>
            <a:endParaRPr lang="en-US" sz="3600" dirty="0"/>
          </a:p>
        </p:txBody>
      </p:sp>
      <p:sp>
        <p:nvSpPr>
          <p:cNvPr id="3" name="Content Placeholder 2"/>
          <p:cNvSpPr>
            <a:spLocks noGrp="1"/>
          </p:cNvSpPr>
          <p:nvPr>
            <p:ph type="body" sz="quarter" idx="10"/>
          </p:nvPr>
        </p:nvSpPr>
        <p:spPr/>
        <p:txBody>
          <a:bodyPr/>
          <a:lstStyle/>
          <a:p>
            <a:r>
              <a:rPr lang="en-US" dirty="0" smtClean="0"/>
              <a:t>Upgrades the search related settings on a given site collection</a:t>
            </a:r>
          </a:p>
          <a:p>
            <a:r>
              <a:rPr lang="en-US" dirty="0"/>
              <a:t>Used specifically for build to build upgrades</a:t>
            </a:r>
          </a:p>
          <a:p>
            <a:endParaRPr lang="en-US" dirty="0"/>
          </a:p>
        </p:txBody>
      </p:sp>
    </p:spTree>
    <p:extLst>
      <p:ext uri="{BB962C8B-B14F-4D97-AF65-F5344CB8AC3E}">
        <p14:creationId xmlns:p14="http://schemas.microsoft.com/office/powerpoint/2010/main" val="202838084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a:t>
            </a:r>
            <a:r>
              <a:rPr lang="en-US" dirty="0" err="1" smtClean="0"/>
              <a:t>SPMetadataServiceApplication</a:t>
            </a:r>
            <a:endParaRPr lang="en-US" dirty="0"/>
          </a:p>
        </p:txBody>
      </p:sp>
      <p:sp>
        <p:nvSpPr>
          <p:cNvPr id="3" name="Content Placeholder 2"/>
          <p:cNvSpPr>
            <a:spLocks noGrp="1"/>
          </p:cNvSpPr>
          <p:nvPr>
            <p:ph type="body" sz="quarter" idx="10"/>
          </p:nvPr>
        </p:nvSpPr>
        <p:spPr/>
        <p:txBody>
          <a:bodyPr/>
          <a:lstStyle/>
          <a:p>
            <a:r>
              <a:rPr lang="en-US" dirty="0"/>
              <a:t>Creates a new </a:t>
            </a:r>
            <a:r>
              <a:rPr lang="en-US" dirty="0" smtClean="0"/>
              <a:t>Managed Metadata </a:t>
            </a:r>
            <a:r>
              <a:rPr lang="en-US" dirty="0"/>
              <a:t>s</a:t>
            </a:r>
            <a:r>
              <a:rPr lang="en-US" dirty="0" smtClean="0"/>
              <a:t>ervice application in the farm</a:t>
            </a:r>
          </a:p>
          <a:p>
            <a:r>
              <a:rPr lang="en-US" dirty="0" smtClean="0"/>
              <a:t>Use to provision new Managed Metadata service instance </a:t>
            </a:r>
            <a:r>
              <a:rPr lang="en-US" dirty="0"/>
              <a:t>while passing in an </a:t>
            </a:r>
            <a:r>
              <a:rPr lang="en-US" dirty="0" smtClean="0"/>
              <a:t>existing database</a:t>
            </a:r>
          </a:p>
          <a:p>
            <a:pPr lvl="1"/>
            <a:r>
              <a:rPr lang="en-US" dirty="0" smtClean="0"/>
              <a:t>Causes upgrade of Managed Metadata database as part of creation</a:t>
            </a:r>
          </a:p>
          <a:p>
            <a:pPr lvl="1"/>
            <a:r>
              <a:rPr lang="en-US" dirty="0" smtClean="0"/>
              <a:t>Process works for:</a:t>
            </a:r>
          </a:p>
          <a:p>
            <a:pPr lvl="2"/>
            <a:r>
              <a:rPr lang="en-US" dirty="0" smtClean="0"/>
              <a:t>Version to version database attach upgrade</a:t>
            </a:r>
          </a:p>
          <a:p>
            <a:pPr lvl="2"/>
            <a:r>
              <a:rPr lang="en-US" dirty="0" smtClean="0"/>
              <a:t>Side by side build to build </a:t>
            </a:r>
            <a:r>
              <a:rPr lang="en-US" dirty="0"/>
              <a:t>database attach </a:t>
            </a:r>
            <a:r>
              <a:rPr lang="en-US" dirty="0" smtClean="0"/>
              <a:t>upgrade</a:t>
            </a:r>
          </a:p>
          <a:p>
            <a:pPr lvl="1"/>
            <a:r>
              <a:rPr lang="en-US" dirty="0"/>
              <a:t>Remember to restore prior version </a:t>
            </a:r>
            <a:r>
              <a:rPr lang="en-US" dirty="0" smtClean="0"/>
              <a:t>database </a:t>
            </a:r>
            <a:r>
              <a:rPr lang="en-US" dirty="0"/>
              <a:t>first</a:t>
            </a:r>
          </a:p>
          <a:p>
            <a:pPr lvl="2"/>
            <a:endParaRPr lang="en-US" dirty="0" smtClean="0"/>
          </a:p>
          <a:p>
            <a:pPr lvl="1"/>
            <a:endParaRPr lang="en-US" dirty="0" smtClean="0"/>
          </a:p>
        </p:txBody>
      </p:sp>
    </p:spTree>
    <p:extLst>
      <p:ext uri="{BB962C8B-B14F-4D97-AF65-F5344CB8AC3E}">
        <p14:creationId xmlns:p14="http://schemas.microsoft.com/office/powerpoint/2010/main" val="22481086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a:t>Example </a:t>
            </a:r>
            <a:r>
              <a:rPr lang="en-US" sz="4000" dirty="0" smtClean="0"/>
              <a:t>Of Managed Metadata Service </a:t>
            </a:r>
            <a:r>
              <a:rPr lang="en-US" sz="4000" dirty="0"/>
              <a:t>Provisioning</a:t>
            </a:r>
          </a:p>
        </p:txBody>
      </p:sp>
      <p:sp>
        <p:nvSpPr>
          <p:cNvPr id="6" name="Text Placeholder 5"/>
          <p:cNvSpPr>
            <a:spLocks noGrp="1"/>
          </p:cNvSpPr>
          <p:nvPr>
            <p:ph type="body" sz="quarter" idx="10"/>
          </p:nvPr>
        </p:nvSpPr>
        <p:spPr/>
        <p:txBody>
          <a:bodyPr/>
          <a:lstStyle/>
          <a:p>
            <a:pPr marL="460375" lvl="1" indent="0">
              <a:buNone/>
            </a:pP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applicationPool</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Get-</a:t>
            </a:r>
            <a:r>
              <a:rPr lang="en-US" sz="1800" dirty="0" err="1">
                <a:latin typeface="Consolas" pitchFamily="49" charset="0"/>
                <a:cs typeface="Consolas" pitchFamily="49" charset="0"/>
              </a:rPr>
              <a:t>SPServiceApplicationPool</a:t>
            </a:r>
            <a:r>
              <a:rPr lang="en-US" sz="1800" dirty="0">
                <a:latin typeface="Consolas" pitchFamily="49" charset="0"/>
                <a:cs typeface="Consolas" pitchFamily="49" charset="0"/>
              </a:rPr>
              <a:t> -Identity </a:t>
            </a:r>
            <a:r>
              <a:rPr lang="en-US" sz="1800" dirty="0" smtClean="0">
                <a:latin typeface="Consolas" pitchFamily="49" charset="0"/>
                <a:cs typeface="Consolas" pitchFamily="49" charset="0"/>
              </a:rPr>
              <a:t>"SharePoint </a:t>
            </a:r>
            <a:r>
              <a:rPr lang="en-US" sz="1800" dirty="0">
                <a:latin typeface="Consolas" pitchFamily="49" charset="0"/>
                <a:cs typeface="Consolas" pitchFamily="49" charset="0"/>
              </a:rPr>
              <a:t>Service </a:t>
            </a:r>
            <a:r>
              <a:rPr lang="en-US" sz="1800" dirty="0" smtClean="0">
                <a:latin typeface="Consolas" pitchFamily="49" charset="0"/>
                <a:cs typeface="Consolas" pitchFamily="49" charset="0"/>
              </a:rPr>
              <a:t>Application"</a:t>
            </a:r>
            <a:endParaRPr lang="en-US" sz="1800" dirty="0">
              <a:latin typeface="Consolas" pitchFamily="49" charset="0"/>
              <a:cs typeface="Consolas" pitchFamily="49" charset="0"/>
            </a:endParaRPr>
          </a:p>
          <a:p>
            <a:pPr marL="460375" lvl="1" indent="0">
              <a:buNone/>
            </a:pPr>
            <a:endParaRPr lang="en-US" sz="1800" dirty="0" smtClean="0">
              <a:latin typeface="Consolas" pitchFamily="49" charset="0"/>
              <a:cs typeface="Consolas" pitchFamily="49" charset="0"/>
            </a:endParaRPr>
          </a:p>
          <a:p>
            <a:pPr marL="460375" lvl="1" indent="0">
              <a:buNone/>
            </a:pPr>
            <a:r>
              <a:rPr lang="en-US" sz="1800" dirty="0" smtClean="0">
                <a:latin typeface="Consolas" pitchFamily="49" charset="0"/>
                <a:cs typeface="Consolas" pitchFamily="49" charset="0"/>
              </a:rPr>
              <a:t># Create Managed </a:t>
            </a:r>
            <a:r>
              <a:rPr lang="en-US" sz="1800" dirty="0">
                <a:latin typeface="Consolas" pitchFamily="49" charset="0"/>
                <a:cs typeface="Consolas" pitchFamily="49" charset="0"/>
              </a:rPr>
              <a:t>Metadata service and </a:t>
            </a:r>
            <a:r>
              <a:rPr lang="en-US" sz="1800" dirty="0" smtClean="0">
                <a:latin typeface="Consolas" pitchFamily="49" charset="0"/>
                <a:cs typeface="Consolas" pitchFamily="49" charset="0"/>
              </a:rPr>
              <a:t>proxy</a:t>
            </a:r>
            <a:endParaRPr lang="en-US" sz="1800" dirty="0">
              <a:latin typeface="Consolas" pitchFamily="49" charset="0"/>
              <a:cs typeface="Consolas" pitchFamily="49" charset="0"/>
            </a:endParaRPr>
          </a:p>
          <a:p>
            <a:pPr marL="460375" lvl="1" indent="0">
              <a:buNone/>
            </a:pP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sa</a:t>
            </a:r>
            <a:r>
              <a:rPr lang="en-US" sz="1800" dirty="0" smtClean="0">
                <a:latin typeface="Consolas" pitchFamily="49" charset="0"/>
                <a:cs typeface="Consolas" pitchFamily="49" charset="0"/>
              </a:rPr>
              <a:t> = New-</a:t>
            </a:r>
            <a:r>
              <a:rPr lang="en-US" sz="1800" dirty="0" err="1" smtClean="0">
                <a:latin typeface="Consolas" pitchFamily="49" charset="0"/>
                <a:cs typeface="Consolas" pitchFamily="49" charset="0"/>
              </a:rPr>
              <a:t>SPMetadataServiceApplication</a:t>
            </a:r>
            <a:r>
              <a:rPr lang="en-US" sz="1800" dirty="0" smtClean="0">
                <a:latin typeface="Consolas" pitchFamily="49" charset="0"/>
                <a:cs typeface="Consolas" pitchFamily="49" charset="0"/>
              </a:rPr>
              <a:t> -Name "Managed Metadata Service Application" -</a:t>
            </a:r>
            <a:r>
              <a:rPr lang="en-US" sz="1800" dirty="0" err="1" smtClean="0">
                <a:latin typeface="Consolas" pitchFamily="49" charset="0"/>
                <a:cs typeface="Consolas" pitchFamily="49" charset="0"/>
              </a:rPr>
              <a:t>ApplicationPool</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applicationPool</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DatabaseName</a:t>
            </a:r>
            <a:r>
              <a:rPr lang="en-US" sz="1800" dirty="0" smtClean="0">
                <a:latin typeface="Consolas" pitchFamily="49" charset="0"/>
                <a:cs typeface="Consolas" pitchFamily="49" charset="0"/>
              </a:rPr>
              <a:t> "</a:t>
            </a:r>
            <a:r>
              <a:rPr lang="en-US" sz="1800" b="1" dirty="0" err="1" smtClean="0">
                <a:solidFill>
                  <a:schemeClr val="accent1"/>
                </a:solidFill>
                <a:latin typeface="Consolas" pitchFamily="49" charset="0"/>
                <a:cs typeface="Consolas" pitchFamily="49" charset="0"/>
              </a:rPr>
              <a:t>ManagedMetadata_Upgrade_DB</a:t>
            </a:r>
            <a:r>
              <a:rPr lang="en-US" sz="1800" dirty="0" smtClean="0">
                <a:latin typeface="Consolas" pitchFamily="49" charset="0"/>
                <a:cs typeface="Consolas" pitchFamily="49" charset="0"/>
              </a:rPr>
              <a:t>"</a:t>
            </a:r>
          </a:p>
          <a:p>
            <a:pPr marL="460375" lvl="1" indent="0">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sa</a:t>
            </a:r>
            <a:r>
              <a:rPr lang="en-US" sz="1800" dirty="0">
                <a:latin typeface="Consolas" pitchFamily="49" charset="0"/>
                <a:cs typeface="Consolas" pitchFamily="49" charset="0"/>
              </a:rPr>
              <a:t>) {</a:t>
            </a:r>
          </a:p>
          <a:p>
            <a:pPr marL="863600" lvl="2" indent="0">
              <a:buNone/>
            </a:pPr>
            <a:r>
              <a:rPr lang="en-US" sz="1800" dirty="0" smtClean="0">
                <a:latin typeface="Consolas" pitchFamily="49" charset="0"/>
                <a:cs typeface="Consolas" pitchFamily="49" charset="0"/>
              </a:rPr>
              <a:t>New-</a:t>
            </a:r>
            <a:r>
              <a:rPr lang="en-US" sz="1800" dirty="0" err="1" smtClean="0">
                <a:latin typeface="Consolas" pitchFamily="49" charset="0"/>
                <a:cs typeface="Consolas" pitchFamily="49" charset="0"/>
              </a:rPr>
              <a:t>SPMetadataServiceApplicationProxy</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a:t>
            </a:r>
            <a:r>
              <a:rPr lang="en-US" sz="1800" dirty="0" err="1">
                <a:latin typeface="Consolas" pitchFamily="49" charset="0"/>
                <a:cs typeface="Consolas" pitchFamily="49" charset="0"/>
              </a:rPr>
              <a:t>ServiceApplication</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sa</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-Name </a:t>
            </a:r>
            <a:r>
              <a:rPr lang="en-US" sz="1800" dirty="0" smtClean="0">
                <a:latin typeface="Consolas" pitchFamily="49" charset="0"/>
                <a:cs typeface="Consolas" pitchFamily="49" charset="0"/>
              </a:rPr>
              <a:t>"Managed </a:t>
            </a:r>
            <a:r>
              <a:rPr lang="en-US" sz="1800" dirty="0">
                <a:latin typeface="Consolas" pitchFamily="49" charset="0"/>
                <a:cs typeface="Consolas" pitchFamily="49" charset="0"/>
              </a:rPr>
              <a:t>Metadata Service </a:t>
            </a:r>
            <a:r>
              <a:rPr lang="en-US" sz="1800" dirty="0" smtClean="0">
                <a:latin typeface="Consolas" pitchFamily="49" charset="0"/>
                <a:cs typeface="Consolas" pitchFamily="49" charset="0"/>
              </a:rPr>
              <a:t>Application Proxy" </a:t>
            </a:r>
            <a:r>
              <a:rPr lang="en-US" sz="1800" dirty="0">
                <a:latin typeface="Consolas" pitchFamily="49" charset="0"/>
                <a:cs typeface="Consolas" pitchFamily="49" charset="0"/>
              </a:rPr>
              <a:t>-</a:t>
            </a:r>
            <a:r>
              <a:rPr lang="en-US" sz="1800" dirty="0" err="1">
                <a:latin typeface="Consolas" pitchFamily="49" charset="0"/>
                <a:cs typeface="Consolas" pitchFamily="49" charset="0"/>
              </a:rPr>
              <a:t>DefaultProxyGroup</a:t>
            </a:r>
            <a:r>
              <a:rPr lang="en-US" sz="1800" dirty="0">
                <a:latin typeface="Consolas" pitchFamily="49" charset="0"/>
                <a:cs typeface="Consolas" pitchFamily="49" charset="0"/>
              </a:rPr>
              <a:t> </a:t>
            </a:r>
          </a:p>
          <a:p>
            <a:pPr marL="863600" lvl="2" indent="0">
              <a:buNone/>
            </a:pPr>
            <a:endParaRPr lang="en-US" sz="1800" dirty="0">
              <a:latin typeface="Consolas" pitchFamily="49" charset="0"/>
              <a:cs typeface="Consolas" pitchFamily="49" charset="0"/>
            </a:endParaRPr>
          </a:p>
          <a:p>
            <a:pPr marL="863600" lvl="2" indent="0">
              <a:buNone/>
            </a:pPr>
            <a:r>
              <a:rPr lang="en-US" sz="1800" dirty="0">
                <a:latin typeface="Consolas" pitchFamily="49" charset="0"/>
                <a:cs typeface="Consolas" pitchFamily="49" charset="0"/>
              </a:rPr>
              <a:t>#Start Managed Metadata</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service</a:t>
            </a:r>
          </a:p>
          <a:p>
            <a:pPr marL="863600" lvl="2" indent="0">
              <a:buNone/>
            </a:pPr>
            <a:r>
              <a:rPr lang="en-US" sz="1800" dirty="0" smtClean="0">
                <a:latin typeface="Consolas" pitchFamily="49" charset="0"/>
                <a:cs typeface="Consolas" pitchFamily="49" charset="0"/>
              </a:rPr>
              <a:t>Get-</a:t>
            </a:r>
            <a:r>
              <a:rPr lang="en-US" sz="1800" dirty="0" err="1" smtClean="0">
                <a:latin typeface="Consolas" pitchFamily="49" charset="0"/>
                <a:cs typeface="Consolas" pitchFamily="49" charset="0"/>
              </a:rPr>
              <a:t>SPServiceInstance</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Where-Object {$_.</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a:t>
            </a:r>
            <a:r>
              <a:rPr lang="en-US" sz="1800" dirty="0" err="1">
                <a:latin typeface="Consolas" pitchFamily="49" charset="0"/>
                <a:cs typeface="Consolas" pitchFamily="49" charset="0"/>
              </a:rPr>
              <a:t>Eq</a:t>
            </a:r>
            <a:r>
              <a:rPr lang="en-US" sz="1800" dirty="0">
                <a:latin typeface="Consolas" pitchFamily="49" charset="0"/>
                <a:cs typeface="Consolas" pitchFamily="49" charset="0"/>
              </a:rPr>
              <a:t> "Managed Metadata Web Service"} | </a:t>
            </a:r>
            <a:r>
              <a:rPr lang="en-US" sz="1800" dirty="0" smtClean="0">
                <a:latin typeface="Consolas" pitchFamily="49" charset="0"/>
                <a:cs typeface="Consolas" pitchFamily="49" charset="0"/>
              </a:rPr>
              <a:t>Start-</a:t>
            </a:r>
            <a:r>
              <a:rPr lang="en-US" sz="1800" dirty="0" err="1" smtClean="0">
                <a:latin typeface="Consolas" pitchFamily="49" charset="0"/>
                <a:cs typeface="Consolas" pitchFamily="49" charset="0"/>
              </a:rPr>
              <a:t>SPServiceInstance</a:t>
            </a:r>
            <a:endParaRPr lang="en-US" sz="1800" dirty="0" smtClean="0">
              <a:latin typeface="Consolas" pitchFamily="49" charset="0"/>
              <a:cs typeface="Consolas" pitchFamily="49" charset="0"/>
            </a:endParaRPr>
          </a:p>
          <a:p>
            <a:pPr marL="460375" lvl="1" indent="0">
              <a:buNone/>
            </a:pPr>
            <a:r>
              <a:rPr lang="en-US" sz="1800" dirty="0">
                <a:latin typeface="Consolas" pitchFamily="49" charset="0"/>
                <a:cs typeface="Consolas" pitchFamily="49" charset="0"/>
              </a:rPr>
              <a:t>}</a:t>
            </a:r>
          </a:p>
        </p:txBody>
      </p:sp>
    </p:spTree>
    <p:extLst>
      <p:ext uri="{BB962C8B-B14F-4D97-AF65-F5344CB8AC3E}">
        <p14:creationId xmlns:p14="http://schemas.microsoft.com/office/powerpoint/2010/main" val="218845400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New-</a:t>
            </a:r>
            <a:r>
              <a:rPr lang="en-US" sz="4800" dirty="0" err="1" smtClean="0"/>
              <a:t>SPPerformancePointServiceApplication</a:t>
            </a:r>
            <a:endParaRPr lang="en-US" sz="4800" dirty="0"/>
          </a:p>
        </p:txBody>
      </p:sp>
      <p:sp>
        <p:nvSpPr>
          <p:cNvPr id="3" name="Content Placeholder 2"/>
          <p:cNvSpPr>
            <a:spLocks noGrp="1"/>
          </p:cNvSpPr>
          <p:nvPr>
            <p:ph type="body" sz="quarter" idx="10"/>
          </p:nvPr>
        </p:nvSpPr>
        <p:spPr/>
        <p:txBody>
          <a:bodyPr/>
          <a:lstStyle/>
          <a:p>
            <a:r>
              <a:rPr lang="en-US" dirty="0" smtClean="0"/>
              <a:t>Creates a PerformancePoint service application in the farm</a:t>
            </a:r>
          </a:p>
          <a:p>
            <a:r>
              <a:rPr lang="en-US" dirty="0" smtClean="0"/>
              <a:t>Use to provision new PerformancePoint service instance while passing in an existing database</a:t>
            </a:r>
          </a:p>
          <a:p>
            <a:pPr lvl="1"/>
            <a:r>
              <a:rPr lang="en-US" dirty="0" smtClean="0"/>
              <a:t>Causes upgrade of </a:t>
            </a:r>
            <a:r>
              <a:rPr lang="en-US" dirty="0"/>
              <a:t>PerformancePoint </a:t>
            </a:r>
            <a:r>
              <a:rPr lang="en-US" dirty="0" smtClean="0"/>
              <a:t>database as part of creation</a:t>
            </a:r>
          </a:p>
          <a:p>
            <a:pPr lvl="1"/>
            <a:r>
              <a:rPr lang="en-US" dirty="0" smtClean="0"/>
              <a:t>Process works for:</a:t>
            </a:r>
          </a:p>
          <a:p>
            <a:pPr lvl="2"/>
            <a:r>
              <a:rPr lang="en-US" dirty="0" smtClean="0"/>
              <a:t>Version to version database attach upgrade</a:t>
            </a:r>
          </a:p>
          <a:p>
            <a:pPr lvl="2"/>
            <a:r>
              <a:rPr lang="en-US" dirty="0" smtClean="0"/>
              <a:t>Side by side build to build database attach upgrade</a:t>
            </a:r>
          </a:p>
          <a:p>
            <a:pPr lvl="1"/>
            <a:r>
              <a:rPr lang="en-US" dirty="0" smtClean="0"/>
              <a:t>Remember to restore prior version database first</a:t>
            </a:r>
          </a:p>
          <a:p>
            <a:endParaRPr lang="en-US" dirty="0"/>
          </a:p>
        </p:txBody>
      </p:sp>
    </p:spTree>
    <p:extLst>
      <p:ext uri="{BB962C8B-B14F-4D97-AF65-F5344CB8AC3E}">
        <p14:creationId xmlns:p14="http://schemas.microsoft.com/office/powerpoint/2010/main" val="179552990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a:t>Example </a:t>
            </a:r>
            <a:r>
              <a:rPr lang="en-US" sz="4000" dirty="0" smtClean="0"/>
              <a:t>Of PerformancePoint Service </a:t>
            </a:r>
            <a:r>
              <a:rPr lang="en-US" sz="4000" dirty="0"/>
              <a:t>Provisioning</a:t>
            </a:r>
          </a:p>
        </p:txBody>
      </p:sp>
      <p:sp>
        <p:nvSpPr>
          <p:cNvPr id="6" name="Text Placeholder 5"/>
          <p:cNvSpPr>
            <a:spLocks noGrp="1"/>
          </p:cNvSpPr>
          <p:nvPr>
            <p:ph type="body" sz="quarter" idx="10"/>
          </p:nvPr>
        </p:nvSpPr>
        <p:spPr/>
        <p:txBody>
          <a:bodyPr/>
          <a:lstStyle/>
          <a:p>
            <a:pPr marL="460375" lvl="1" indent="0">
              <a:buNone/>
            </a:pP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applicationPool</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Get-</a:t>
            </a:r>
            <a:r>
              <a:rPr lang="en-US" sz="1800" dirty="0" err="1">
                <a:latin typeface="Consolas" pitchFamily="49" charset="0"/>
                <a:cs typeface="Consolas" pitchFamily="49" charset="0"/>
              </a:rPr>
              <a:t>SPServiceApplicationPool</a:t>
            </a:r>
            <a:r>
              <a:rPr lang="en-US" sz="1800" dirty="0">
                <a:latin typeface="Consolas" pitchFamily="49" charset="0"/>
                <a:cs typeface="Consolas" pitchFamily="49" charset="0"/>
              </a:rPr>
              <a:t> -Identity </a:t>
            </a:r>
            <a:r>
              <a:rPr lang="en-US" sz="1800" dirty="0" smtClean="0">
                <a:latin typeface="Consolas" pitchFamily="49" charset="0"/>
                <a:cs typeface="Consolas" pitchFamily="49" charset="0"/>
              </a:rPr>
              <a:t>"SharePoint </a:t>
            </a:r>
            <a:r>
              <a:rPr lang="en-US" sz="1800" dirty="0">
                <a:latin typeface="Consolas" pitchFamily="49" charset="0"/>
                <a:cs typeface="Consolas" pitchFamily="49" charset="0"/>
              </a:rPr>
              <a:t>Service </a:t>
            </a:r>
            <a:r>
              <a:rPr lang="en-US" sz="1800" dirty="0" smtClean="0">
                <a:latin typeface="Consolas" pitchFamily="49" charset="0"/>
                <a:cs typeface="Consolas" pitchFamily="49" charset="0"/>
              </a:rPr>
              <a:t>Application"</a:t>
            </a:r>
            <a:endParaRPr lang="en-US" sz="1800" dirty="0">
              <a:latin typeface="Consolas" pitchFamily="49" charset="0"/>
              <a:cs typeface="Consolas" pitchFamily="49" charset="0"/>
            </a:endParaRPr>
          </a:p>
          <a:p>
            <a:pPr marL="460375" lvl="1" indent="0">
              <a:buNone/>
            </a:pPr>
            <a:endParaRPr lang="en-US" sz="1800" dirty="0" smtClean="0">
              <a:latin typeface="Consolas" pitchFamily="49" charset="0"/>
              <a:cs typeface="Consolas" pitchFamily="49" charset="0"/>
            </a:endParaRPr>
          </a:p>
          <a:p>
            <a:pPr marL="460375" lvl="1" indent="0">
              <a:buNone/>
            </a:pPr>
            <a:r>
              <a:rPr lang="en-US" sz="1800" dirty="0" smtClean="0">
                <a:latin typeface="Consolas" pitchFamily="49" charset="0"/>
                <a:cs typeface="Consolas" pitchFamily="49" charset="0"/>
              </a:rPr>
              <a:t># </a:t>
            </a:r>
            <a:r>
              <a:rPr lang="en-US" sz="1800" dirty="0">
                <a:latin typeface="Consolas" pitchFamily="49" charset="0"/>
                <a:cs typeface="Consolas" pitchFamily="49" charset="0"/>
              </a:rPr>
              <a:t>Create </a:t>
            </a:r>
            <a:r>
              <a:rPr lang="en-US" sz="1800" dirty="0" smtClean="0">
                <a:latin typeface="Consolas" pitchFamily="49" charset="0"/>
                <a:cs typeface="Consolas" pitchFamily="49" charset="0"/>
              </a:rPr>
              <a:t>PerformancePoint service </a:t>
            </a:r>
            <a:r>
              <a:rPr lang="en-US" sz="1800" dirty="0">
                <a:latin typeface="Consolas" pitchFamily="49" charset="0"/>
                <a:cs typeface="Consolas" pitchFamily="49" charset="0"/>
              </a:rPr>
              <a:t>and </a:t>
            </a:r>
            <a:r>
              <a:rPr lang="en-US" sz="1800" dirty="0" smtClean="0">
                <a:latin typeface="Consolas" pitchFamily="49" charset="0"/>
                <a:cs typeface="Consolas" pitchFamily="49" charset="0"/>
              </a:rPr>
              <a:t>proxy</a:t>
            </a:r>
            <a:endParaRPr lang="en-US" sz="1800" dirty="0">
              <a:latin typeface="Consolas" pitchFamily="49" charset="0"/>
              <a:cs typeface="Consolas" pitchFamily="49" charset="0"/>
            </a:endParaRPr>
          </a:p>
          <a:p>
            <a:pPr marL="460375" lvl="1" indent="0">
              <a:buNone/>
            </a:pP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sa</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New-</a:t>
            </a:r>
            <a:r>
              <a:rPr lang="en-US" sz="1800" dirty="0" err="1">
                <a:latin typeface="Consolas" pitchFamily="49" charset="0"/>
                <a:cs typeface="Consolas" pitchFamily="49" charset="0"/>
              </a:rPr>
              <a:t>SPPerformancePointServiceApplication</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a:t>
            </a:r>
            <a:r>
              <a:rPr lang="en-US" sz="1800" dirty="0">
                <a:latin typeface="Consolas" pitchFamily="49" charset="0"/>
                <a:cs typeface="Consolas" pitchFamily="49" charset="0"/>
              </a:rPr>
              <a:t>Name "</a:t>
            </a:r>
            <a:r>
              <a:rPr lang="en-US" sz="1800" dirty="0" smtClean="0">
                <a:latin typeface="Consolas" pitchFamily="49" charset="0"/>
                <a:cs typeface="Consolas" pitchFamily="49" charset="0"/>
              </a:rPr>
              <a:t>PerformancePoint Service Application" -</a:t>
            </a:r>
            <a:r>
              <a:rPr lang="en-US" sz="1800" dirty="0" err="1" smtClean="0">
                <a:latin typeface="Consolas" pitchFamily="49" charset="0"/>
                <a:cs typeface="Consolas" pitchFamily="49" charset="0"/>
              </a:rPr>
              <a:t>ApplicationPool</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applicationPool</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DatabaseName</a:t>
            </a:r>
            <a:r>
              <a:rPr lang="en-US" sz="1800" dirty="0" smtClean="0">
                <a:latin typeface="Consolas" pitchFamily="49" charset="0"/>
                <a:cs typeface="Consolas" pitchFamily="49" charset="0"/>
              </a:rPr>
              <a:t> "</a:t>
            </a:r>
            <a:r>
              <a:rPr lang="en-US" sz="1800" b="1" dirty="0" err="1">
                <a:solidFill>
                  <a:schemeClr val="accent1"/>
                </a:solidFill>
                <a:latin typeface="Consolas" pitchFamily="49" charset="0"/>
                <a:cs typeface="Consolas" pitchFamily="49" charset="0"/>
              </a:rPr>
              <a:t>PerformancePoint_Upgrade_DB</a:t>
            </a:r>
            <a:r>
              <a:rPr lang="en-US" sz="1800" dirty="0" smtClean="0">
                <a:latin typeface="Consolas" pitchFamily="49" charset="0"/>
                <a:cs typeface="Consolas" pitchFamily="49" charset="0"/>
              </a:rPr>
              <a:t>"</a:t>
            </a:r>
          </a:p>
          <a:p>
            <a:pPr marL="460375" lvl="1" indent="0">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sa</a:t>
            </a:r>
            <a:r>
              <a:rPr lang="en-US" sz="1800" dirty="0">
                <a:latin typeface="Consolas" pitchFamily="49" charset="0"/>
                <a:cs typeface="Consolas" pitchFamily="49" charset="0"/>
              </a:rPr>
              <a:t>) {</a:t>
            </a:r>
          </a:p>
          <a:p>
            <a:pPr marL="863600" lvl="2" indent="0">
              <a:buNone/>
            </a:pPr>
            <a:r>
              <a:rPr lang="en-US" sz="1800" dirty="0">
                <a:latin typeface="Consolas" pitchFamily="49" charset="0"/>
                <a:cs typeface="Consolas" pitchFamily="49" charset="0"/>
              </a:rPr>
              <a:t>New-</a:t>
            </a:r>
            <a:r>
              <a:rPr lang="en-US" sz="1800" dirty="0" err="1">
                <a:latin typeface="Consolas" pitchFamily="49" charset="0"/>
                <a:cs typeface="Consolas" pitchFamily="49" charset="0"/>
              </a:rPr>
              <a:t>SPPerformancePointServiceApplicationProxy</a:t>
            </a:r>
            <a:r>
              <a:rPr lang="en-US" sz="1800" dirty="0">
                <a:latin typeface="Consolas" pitchFamily="49" charset="0"/>
                <a:cs typeface="Consolas" pitchFamily="49" charset="0"/>
              </a:rPr>
              <a:t> -</a:t>
            </a:r>
            <a:r>
              <a:rPr lang="en-US" sz="1800" dirty="0" err="1">
                <a:latin typeface="Consolas" pitchFamily="49" charset="0"/>
                <a:cs typeface="Consolas" pitchFamily="49" charset="0"/>
              </a:rPr>
              <a:t>ServiceApplication</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sa</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-Name "</a:t>
            </a:r>
            <a:r>
              <a:rPr lang="en-US" sz="1800" dirty="0" smtClean="0">
                <a:latin typeface="Consolas" pitchFamily="49" charset="0"/>
                <a:cs typeface="Consolas" pitchFamily="49" charset="0"/>
              </a:rPr>
              <a:t>PerformancePoint Service Application Proxy" </a:t>
            </a:r>
            <a:r>
              <a:rPr lang="en-US" sz="1800" dirty="0">
                <a:latin typeface="Consolas" pitchFamily="49" charset="0"/>
                <a:cs typeface="Consolas" pitchFamily="49" charset="0"/>
              </a:rPr>
              <a:t>-</a:t>
            </a:r>
            <a:r>
              <a:rPr lang="en-US" sz="1800" dirty="0" err="1">
                <a:latin typeface="Consolas" pitchFamily="49" charset="0"/>
                <a:cs typeface="Consolas" pitchFamily="49" charset="0"/>
              </a:rPr>
              <a:t>DefaultProxyGroup</a:t>
            </a:r>
            <a:r>
              <a:rPr lang="en-US" sz="1800" dirty="0">
                <a:latin typeface="Consolas" pitchFamily="49" charset="0"/>
                <a:cs typeface="Consolas" pitchFamily="49" charset="0"/>
              </a:rPr>
              <a:t> </a:t>
            </a:r>
          </a:p>
          <a:p>
            <a:pPr marL="863600" lvl="2" indent="0">
              <a:buNone/>
            </a:pPr>
            <a:endParaRPr lang="en-US" sz="1800" dirty="0">
              <a:latin typeface="Consolas" pitchFamily="49" charset="0"/>
              <a:cs typeface="Consolas" pitchFamily="49" charset="0"/>
            </a:endParaRPr>
          </a:p>
          <a:p>
            <a:pPr marL="863600" lvl="2" indent="0">
              <a:buNone/>
            </a:pPr>
            <a:r>
              <a:rPr lang="en-US" sz="1800" dirty="0">
                <a:latin typeface="Consolas" pitchFamily="49" charset="0"/>
                <a:cs typeface="Consolas" pitchFamily="49" charset="0"/>
              </a:rPr>
              <a:t>#Start </a:t>
            </a:r>
            <a:r>
              <a:rPr lang="en-US" sz="1800" dirty="0" smtClean="0">
                <a:latin typeface="Consolas" pitchFamily="49" charset="0"/>
                <a:cs typeface="Consolas" pitchFamily="49" charset="0"/>
              </a:rPr>
              <a:t>PerformancePoint service</a:t>
            </a:r>
            <a:endParaRPr lang="en-US" sz="1800" dirty="0">
              <a:latin typeface="Consolas" pitchFamily="49" charset="0"/>
              <a:cs typeface="Consolas" pitchFamily="49" charset="0"/>
            </a:endParaRPr>
          </a:p>
          <a:p>
            <a:pPr marL="863600" lvl="2" indent="0">
              <a:buNone/>
            </a:pPr>
            <a:r>
              <a:rPr lang="en-US" sz="1800" dirty="0" smtClean="0">
                <a:latin typeface="Consolas" pitchFamily="49" charset="0"/>
                <a:cs typeface="Consolas" pitchFamily="49" charset="0"/>
              </a:rPr>
              <a:t>Get-</a:t>
            </a:r>
            <a:r>
              <a:rPr lang="en-US" sz="1800" dirty="0" err="1" smtClean="0">
                <a:latin typeface="Consolas" pitchFamily="49" charset="0"/>
                <a:cs typeface="Consolas" pitchFamily="49" charset="0"/>
              </a:rPr>
              <a:t>SPServiceInstance</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Where-Object {$_.</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a:t>
            </a:r>
            <a:r>
              <a:rPr lang="en-US" sz="1800" dirty="0" err="1">
                <a:latin typeface="Consolas" pitchFamily="49" charset="0"/>
                <a:cs typeface="Consolas" pitchFamily="49" charset="0"/>
              </a:rPr>
              <a:t>Eq</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PerformancePoint Service</a:t>
            </a:r>
            <a:r>
              <a:rPr lang="en-US" sz="1800" dirty="0">
                <a:latin typeface="Consolas" pitchFamily="49" charset="0"/>
                <a:cs typeface="Consolas" pitchFamily="49" charset="0"/>
              </a:rPr>
              <a:t>"} | </a:t>
            </a:r>
            <a:r>
              <a:rPr lang="en-US" sz="1800" dirty="0" smtClean="0">
                <a:latin typeface="Consolas" pitchFamily="49" charset="0"/>
                <a:cs typeface="Consolas" pitchFamily="49" charset="0"/>
              </a:rPr>
              <a:t>Start-</a:t>
            </a:r>
            <a:r>
              <a:rPr lang="en-US" sz="1800" dirty="0" err="1" smtClean="0">
                <a:latin typeface="Consolas" pitchFamily="49" charset="0"/>
                <a:cs typeface="Consolas" pitchFamily="49" charset="0"/>
              </a:rPr>
              <a:t>SPServiceInstance</a:t>
            </a:r>
            <a:endParaRPr lang="en-US" sz="1800" dirty="0" smtClean="0">
              <a:latin typeface="Consolas" pitchFamily="49" charset="0"/>
              <a:cs typeface="Consolas" pitchFamily="49" charset="0"/>
            </a:endParaRPr>
          </a:p>
          <a:p>
            <a:pPr marL="460375" lvl="1" indent="0">
              <a:buNone/>
            </a:pPr>
            <a:r>
              <a:rPr lang="en-US" sz="1800" dirty="0">
                <a:latin typeface="Consolas" pitchFamily="49" charset="0"/>
                <a:cs typeface="Consolas" pitchFamily="49" charset="0"/>
              </a:rPr>
              <a:t>}</a:t>
            </a:r>
          </a:p>
        </p:txBody>
      </p:sp>
    </p:spTree>
    <p:extLst>
      <p:ext uri="{BB962C8B-B14F-4D97-AF65-F5344CB8AC3E}">
        <p14:creationId xmlns:p14="http://schemas.microsoft.com/office/powerpoint/2010/main" val="120210553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a:t>
            </a:r>
            <a:r>
              <a:rPr lang="en-US" dirty="0" err="1"/>
              <a:t>SPProfileServiceApplication</a:t>
            </a:r>
            <a:endParaRPr lang="en-US" dirty="0"/>
          </a:p>
        </p:txBody>
      </p:sp>
      <p:sp>
        <p:nvSpPr>
          <p:cNvPr id="3" name="Content Placeholder 2"/>
          <p:cNvSpPr>
            <a:spLocks noGrp="1"/>
          </p:cNvSpPr>
          <p:nvPr>
            <p:ph type="body" sz="quarter" idx="10"/>
          </p:nvPr>
        </p:nvSpPr>
        <p:spPr/>
        <p:txBody>
          <a:bodyPr/>
          <a:lstStyle/>
          <a:p>
            <a:r>
              <a:rPr lang="en-US" dirty="0"/>
              <a:t>Adds a User Profile Service application to a </a:t>
            </a:r>
            <a:r>
              <a:rPr lang="en-US" dirty="0" smtClean="0"/>
              <a:t>farm</a:t>
            </a:r>
          </a:p>
          <a:p>
            <a:r>
              <a:rPr lang="en-US" dirty="0" smtClean="0"/>
              <a:t>Use to provision </a:t>
            </a:r>
            <a:r>
              <a:rPr lang="en-US" dirty="0"/>
              <a:t>new </a:t>
            </a:r>
            <a:r>
              <a:rPr lang="en-US" dirty="0" smtClean="0"/>
              <a:t>User Profile service </a:t>
            </a:r>
            <a:r>
              <a:rPr lang="en-US" dirty="0"/>
              <a:t>instance while passing in </a:t>
            </a:r>
            <a:r>
              <a:rPr lang="en-US" dirty="0" smtClean="0"/>
              <a:t>existing </a:t>
            </a:r>
            <a:r>
              <a:rPr lang="en-US" dirty="0"/>
              <a:t>databases</a:t>
            </a:r>
          </a:p>
          <a:p>
            <a:pPr lvl="1"/>
            <a:r>
              <a:rPr lang="en-US" dirty="0"/>
              <a:t>Causes upgrade of </a:t>
            </a:r>
            <a:r>
              <a:rPr lang="en-US" dirty="0" smtClean="0"/>
              <a:t>both Profile and Social databases </a:t>
            </a:r>
            <a:r>
              <a:rPr lang="en-US" dirty="0"/>
              <a:t>as part of </a:t>
            </a:r>
            <a:r>
              <a:rPr lang="en-US" dirty="0" smtClean="0"/>
              <a:t>creation</a:t>
            </a:r>
          </a:p>
          <a:p>
            <a:pPr lvl="1"/>
            <a:r>
              <a:rPr lang="en-US" dirty="0" smtClean="0"/>
              <a:t>Process </a:t>
            </a:r>
            <a:r>
              <a:rPr lang="en-US" dirty="0"/>
              <a:t>works for:</a:t>
            </a:r>
          </a:p>
          <a:p>
            <a:pPr lvl="2"/>
            <a:r>
              <a:rPr lang="en-US" dirty="0"/>
              <a:t>Version to version database attach upgrade</a:t>
            </a:r>
          </a:p>
          <a:p>
            <a:pPr lvl="2"/>
            <a:r>
              <a:rPr lang="en-US" dirty="0"/>
              <a:t>Side by side build to build database attach </a:t>
            </a:r>
            <a:r>
              <a:rPr lang="en-US" dirty="0" smtClean="0"/>
              <a:t>upgrade</a:t>
            </a:r>
          </a:p>
          <a:p>
            <a:pPr lvl="1"/>
            <a:r>
              <a:rPr lang="en-US" dirty="0"/>
              <a:t>Remember to restore </a:t>
            </a:r>
            <a:r>
              <a:rPr lang="en-US" dirty="0" smtClean="0"/>
              <a:t>both prior </a:t>
            </a:r>
            <a:r>
              <a:rPr lang="en-US" dirty="0"/>
              <a:t>version databases first</a:t>
            </a:r>
          </a:p>
          <a:p>
            <a:pPr lvl="2"/>
            <a:endParaRPr lang="en-US" dirty="0"/>
          </a:p>
          <a:p>
            <a:endParaRPr lang="en-US" dirty="0"/>
          </a:p>
        </p:txBody>
      </p:sp>
    </p:spTree>
    <p:extLst>
      <p:ext uri="{BB962C8B-B14F-4D97-AF65-F5344CB8AC3E}">
        <p14:creationId xmlns:p14="http://schemas.microsoft.com/office/powerpoint/2010/main" val="252110810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800" dirty="0"/>
              <a:t>Example </a:t>
            </a:r>
            <a:r>
              <a:rPr lang="en-US" sz="4800" dirty="0" smtClean="0"/>
              <a:t>Profile Service B2B/V2V Provisioning</a:t>
            </a:r>
            <a:endParaRPr lang="en-US" sz="4800" dirty="0"/>
          </a:p>
        </p:txBody>
      </p:sp>
      <p:sp>
        <p:nvSpPr>
          <p:cNvPr id="6" name="Text Placeholder 5"/>
          <p:cNvSpPr>
            <a:spLocks noGrp="1"/>
          </p:cNvSpPr>
          <p:nvPr>
            <p:ph type="body" sz="quarter" idx="10"/>
          </p:nvPr>
        </p:nvSpPr>
        <p:spPr/>
        <p:txBody>
          <a:bodyPr/>
          <a:lstStyle/>
          <a:p>
            <a:pPr marL="460375" lvl="1" indent="0">
              <a:buNone/>
            </a:pP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applicationPool</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Get-</a:t>
            </a:r>
            <a:r>
              <a:rPr lang="en-US" sz="1800" dirty="0" err="1">
                <a:latin typeface="Consolas" pitchFamily="49" charset="0"/>
                <a:cs typeface="Consolas" pitchFamily="49" charset="0"/>
              </a:rPr>
              <a:t>SPServiceApplicationPool</a:t>
            </a:r>
            <a:r>
              <a:rPr lang="en-US" sz="1800" dirty="0">
                <a:latin typeface="Consolas" pitchFamily="49" charset="0"/>
                <a:cs typeface="Consolas" pitchFamily="49" charset="0"/>
              </a:rPr>
              <a:t> -Identity </a:t>
            </a:r>
            <a:r>
              <a:rPr lang="en-US" sz="1800" dirty="0" smtClean="0">
                <a:latin typeface="Consolas" pitchFamily="49" charset="0"/>
                <a:cs typeface="Consolas" pitchFamily="49" charset="0"/>
              </a:rPr>
              <a:t>"SharePoint </a:t>
            </a:r>
            <a:r>
              <a:rPr lang="en-US" sz="1800" dirty="0">
                <a:latin typeface="Consolas" pitchFamily="49" charset="0"/>
                <a:cs typeface="Consolas" pitchFamily="49" charset="0"/>
              </a:rPr>
              <a:t>Service </a:t>
            </a:r>
            <a:r>
              <a:rPr lang="en-US" sz="1800" dirty="0" smtClean="0">
                <a:latin typeface="Consolas" pitchFamily="49" charset="0"/>
                <a:cs typeface="Consolas" pitchFamily="49" charset="0"/>
              </a:rPr>
              <a:t>Application"</a:t>
            </a:r>
            <a:endParaRPr lang="en-US" sz="1800" dirty="0">
              <a:latin typeface="Consolas" pitchFamily="49" charset="0"/>
              <a:cs typeface="Consolas" pitchFamily="49" charset="0"/>
            </a:endParaRPr>
          </a:p>
          <a:p>
            <a:pPr marL="460375" lvl="1" indent="0">
              <a:buNone/>
            </a:pPr>
            <a:endParaRPr lang="en-US" sz="1800" dirty="0" smtClean="0">
              <a:latin typeface="Consolas" pitchFamily="49" charset="0"/>
              <a:cs typeface="Consolas" pitchFamily="49" charset="0"/>
            </a:endParaRPr>
          </a:p>
          <a:p>
            <a:pPr marL="460375" lvl="1" indent="0">
              <a:buNone/>
            </a:pPr>
            <a:r>
              <a:rPr lang="en-US" sz="1800" dirty="0" smtClean="0">
                <a:latin typeface="Consolas" pitchFamily="49" charset="0"/>
                <a:cs typeface="Consolas" pitchFamily="49" charset="0"/>
              </a:rPr>
              <a:t># Create User </a:t>
            </a:r>
            <a:r>
              <a:rPr lang="en-US" sz="1800" dirty="0">
                <a:latin typeface="Consolas" pitchFamily="49" charset="0"/>
                <a:cs typeface="Consolas" pitchFamily="49" charset="0"/>
              </a:rPr>
              <a:t>Profile </a:t>
            </a:r>
            <a:r>
              <a:rPr lang="en-US" sz="1800" dirty="0" smtClean="0">
                <a:latin typeface="Consolas" pitchFamily="49" charset="0"/>
                <a:cs typeface="Consolas" pitchFamily="49" charset="0"/>
              </a:rPr>
              <a:t>service and proxy</a:t>
            </a:r>
            <a:endParaRPr lang="en-US" sz="1800" dirty="0">
              <a:latin typeface="Consolas" pitchFamily="49" charset="0"/>
              <a:cs typeface="Consolas" pitchFamily="49" charset="0"/>
            </a:endParaRPr>
          </a:p>
          <a:p>
            <a:pPr marL="460375" lvl="1" indent="0">
              <a:buNone/>
            </a:pP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sa</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New-</a:t>
            </a:r>
            <a:r>
              <a:rPr lang="en-US" sz="1800" dirty="0" err="1">
                <a:latin typeface="Consolas" pitchFamily="49" charset="0"/>
                <a:cs typeface="Consolas" pitchFamily="49" charset="0"/>
              </a:rPr>
              <a:t>SPProfileServiceApplication</a:t>
            </a:r>
            <a:r>
              <a:rPr lang="en-US" sz="1800" dirty="0">
                <a:latin typeface="Consolas" pitchFamily="49" charset="0"/>
                <a:cs typeface="Consolas" pitchFamily="49" charset="0"/>
              </a:rPr>
              <a:t> -Name </a:t>
            </a:r>
            <a:r>
              <a:rPr lang="en-US" sz="1800" dirty="0" smtClean="0">
                <a:latin typeface="Consolas" pitchFamily="49" charset="0"/>
                <a:cs typeface="Consolas" pitchFamily="49" charset="0"/>
              </a:rPr>
              <a:t>"User </a:t>
            </a:r>
            <a:r>
              <a:rPr lang="en-US" sz="1800" dirty="0">
                <a:latin typeface="Consolas" pitchFamily="49" charset="0"/>
                <a:cs typeface="Consolas" pitchFamily="49" charset="0"/>
              </a:rPr>
              <a:t>Profile Service </a:t>
            </a:r>
            <a:r>
              <a:rPr lang="en-US" sz="1800" dirty="0" smtClean="0">
                <a:latin typeface="Consolas" pitchFamily="49" charset="0"/>
                <a:cs typeface="Consolas" pitchFamily="49" charset="0"/>
              </a:rPr>
              <a:t>Application" </a:t>
            </a:r>
            <a:r>
              <a:rPr lang="en-US" sz="1800" dirty="0">
                <a:latin typeface="Consolas" pitchFamily="49" charset="0"/>
                <a:cs typeface="Consolas" pitchFamily="49" charset="0"/>
              </a:rPr>
              <a:t>-</a:t>
            </a:r>
            <a:r>
              <a:rPr lang="en-US" sz="1800" dirty="0" err="1">
                <a:latin typeface="Consolas" pitchFamily="49" charset="0"/>
                <a:cs typeface="Consolas" pitchFamily="49" charset="0"/>
              </a:rPr>
              <a:t>ApplicationPool</a:t>
            </a:r>
            <a:r>
              <a:rPr lang="en-US" sz="1800" dirty="0">
                <a:latin typeface="Consolas" pitchFamily="49" charset="0"/>
                <a:cs typeface="Consolas" pitchFamily="49" charset="0"/>
              </a:rPr>
              <a:t> $</a:t>
            </a:r>
            <a:r>
              <a:rPr lang="en-US" sz="1800" dirty="0" err="1">
                <a:latin typeface="Consolas" pitchFamily="49" charset="0"/>
                <a:cs typeface="Consolas" pitchFamily="49" charset="0"/>
              </a:rPr>
              <a:t>applicationPool</a:t>
            </a:r>
            <a:r>
              <a:rPr lang="en-US" sz="1800" dirty="0">
                <a:latin typeface="Consolas" pitchFamily="49" charset="0"/>
                <a:cs typeface="Consolas" pitchFamily="49" charset="0"/>
              </a:rPr>
              <a:t> -</a:t>
            </a:r>
            <a:r>
              <a:rPr lang="en-US" sz="1800" dirty="0" err="1">
                <a:latin typeface="Consolas" pitchFamily="49" charset="0"/>
                <a:cs typeface="Consolas" pitchFamily="49" charset="0"/>
              </a:rPr>
              <a:t>ProfileDBName</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a:t>
            </a:r>
            <a:r>
              <a:rPr lang="en-US" sz="1800" b="1" dirty="0" err="1">
                <a:solidFill>
                  <a:schemeClr val="accent1"/>
                </a:solidFill>
                <a:latin typeface="Consolas" pitchFamily="49" charset="0"/>
                <a:cs typeface="Consolas" pitchFamily="49" charset="0"/>
              </a:rPr>
              <a:t>UPA_Profile_Upgrade_DB</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a:t>
            </a:r>
            <a:r>
              <a:rPr lang="en-US" sz="1800" dirty="0" err="1">
                <a:latin typeface="Consolas" pitchFamily="49" charset="0"/>
                <a:cs typeface="Consolas" pitchFamily="49" charset="0"/>
              </a:rPr>
              <a:t>SocialDBName</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a:t>
            </a:r>
            <a:r>
              <a:rPr lang="en-US" sz="1800" b="1" dirty="0" err="1">
                <a:solidFill>
                  <a:schemeClr val="accent1"/>
                </a:solidFill>
                <a:latin typeface="Consolas" pitchFamily="49" charset="0"/>
                <a:cs typeface="Consolas" pitchFamily="49" charset="0"/>
              </a:rPr>
              <a:t>UPA_Social_Upgrade_DB</a:t>
            </a: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a:p>
            <a:pPr marL="460375" lvl="1" indent="0">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sa</a:t>
            </a:r>
            <a:r>
              <a:rPr lang="en-US" sz="1800" dirty="0">
                <a:latin typeface="Consolas" pitchFamily="49" charset="0"/>
                <a:cs typeface="Consolas" pitchFamily="49" charset="0"/>
              </a:rPr>
              <a:t>) {</a:t>
            </a:r>
          </a:p>
          <a:p>
            <a:pPr marL="863600" lvl="2" indent="0">
              <a:buNone/>
            </a:pPr>
            <a:r>
              <a:rPr lang="en-US" sz="1800" dirty="0" smtClean="0">
                <a:latin typeface="Consolas" pitchFamily="49" charset="0"/>
                <a:cs typeface="Consolas" pitchFamily="49" charset="0"/>
              </a:rPr>
              <a:t>New-</a:t>
            </a:r>
            <a:r>
              <a:rPr lang="en-US" sz="1800" dirty="0" err="1" smtClean="0">
                <a:latin typeface="Consolas" pitchFamily="49" charset="0"/>
                <a:cs typeface="Consolas" pitchFamily="49" charset="0"/>
              </a:rPr>
              <a:t>SPProfileServiceApplicationProxy</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a:t>
            </a:r>
            <a:r>
              <a:rPr lang="en-US" sz="1800" dirty="0" err="1">
                <a:latin typeface="Consolas" pitchFamily="49" charset="0"/>
                <a:cs typeface="Consolas" pitchFamily="49" charset="0"/>
              </a:rPr>
              <a:t>ServiceApplication</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sa</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-Name </a:t>
            </a:r>
            <a:r>
              <a:rPr lang="en-US" sz="1800" dirty="0" smtClean="0">
                <a:latin typeface="Consolas" pitchFamily="49" charset="0"/>
                <a:cs typeface="Consolas" pitchFamily="49" charset="0"/>
              </a:rPr>
              <a:t>"User </a:t>
            </a:r>
            <a:r>
              <a:rPr lang="en-US" sz="1800" dirty="0">
                <a:latin typeface="Consolas" pitchFamily="49" charset="0"/>
                <a:cs typeface="Consolas" pitchFamily="49" charset="0"/>
              </a:rPr>
              <a:t>Profile Service </a:t>
            </a:r>
            <a:r>
              <a:rPr lang="en-US" sz="1800" dirty="0" smtClean="0">
                <a:latin typeface="Consolas" pitchFamily="49" charset="0"/>
                <a:cs typeface="Consolas" pitchFamily="49" charset="0"/>
              </a:rPr>
              <a:t>Application Proxy" </a:t>
            </a:r>
            <a:r>
              <a:rPr lang="en-US" sz="1800" dirty="0">
                <a:latin typeface="Consolas" pitchFamily="49" charset="0"/>
                <a:cs typeface="Consolas" pitchFamily="49" charset="0"/>
              </a:rPr>
              <a:t>-</a:t>
            </a:r>
            <a:r>
              <a:rPr lang="en-US" sz="1800" dirty="0" err="1">
                <a:latin typeface="Consolas" pitchFamily="49" charset="0"/>
                <a:cs typeface="Consolas" pitchFamily="49" charset="0"/>
              </a:rPr>
              <a:t>DefaultProxyGroup</a:t>
            </a:r>
            <a:endParaRPr lang="en-US" sz="1800" dirty="0">
              <a:latin typeface="Consolas" pitchFamily="49" charset="0"/>
              <a:cs typeface="Consolas" pitchFamily="49" charset="0"/>
            </a:endParaRPr>
          </a:p>
          <a:p>
            <a:pPr marL="863600" lvl="2" indent="0">
              <a:buNone/>
            </a:pPr>
            <a:endParaRPr lang="en-US" sz="1800" dirty="0">
              <a:latin typeface="Consolas" pitchFamily="49" charset="0"/>
              <a:cs typeface="Consolas" pitchFamily="49" charset="0"/>
            </a:endParaRPr>
          </a:p>
          <a:p>
            <a:pPr marL="863600" lvl="2" indent="0">
              <a:buNone/>
            </a:pPr>
            <a:r>
              <a:rPr lang="en-US" sz="1800" dirty="0">
                <a:latin typeface="Consolas" pitchFamily="49" charset="0"/>
                <a:cs typeface="Consolas" pitchFamily="49" charset="0"/>
              </a:rPr>
              <a:t>#Start User Profile </a:t>
            </a:r>
            <a:r>
              <a:rPr lang="en-US" sz="1800" dirty="0" smtClean="0">
                <a:latin typeface="Consolas" pitchFamily="49" charset="0"/>
                <a:cs typeface="Consolas" pitchFamily="49" charset="0"/>
              </a:rPr>
              <a:t>service</a:t>
            </a:r>
            <a:endParaRPr lang="en-US" sz="1800" dirty="0">
              <a:latin typeface="Consolas" pitchFamily="49" charset="0"/>
              <a:cs typeface="Consolas" pitchFamily="49" charset="0"/>
            </a:endParaRPr>
          </a:p>
          <a:p>
            <a:pPr marL="863600" lvl="2" indent="0">
              <a:buNone/>
            </a:pPr>
            <a:r>
              <a:rPr lang="en-US" sz="1800" dirty="0" smtClean="0">
                <a:latin typeface="Consolas" pitchFamily="49" charset="0"/>
                <a:cs typeface="Consolas" pitchFamily="49" charset="0"/>
              </a:rPr>
              <a:t>Get-</a:t>
            </a:r>
            <a:r>
              <a:rPr lang="en-US" sz="1800" dirty="0" err="1" smtClean="0">
                <a:latin typeface="Consolas" pitchFamily="49" charset="0"/>
                <a:cs typeface="Consolas" pitchFamily="49" charset="0"/>
              </a:rPr>
              <a:t>SPServiceInstance</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Where-Object {$_.</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a:t>
            </a:r>
            <a:r>
              <a:rPr lang="en-US" sz="1800" dirty="0" err="1">
                <a:latin typeface="Consolas" pitchFamily="49" charset="0"/>
                <a:cs typeface="Consolas" pitchFamily="49" charset="0"/>
              </a:rPr>
              <a:t>Eq</a:t>
            </a:r>
            <a:r>
              <a:rPr lang="en-US" sz="1800" dirty="0">
                <a:latin typeface="Consolas" pitchFamily="49" charset="0"/>
                <a:cs typeface="Consolas" pitchFamily="49" charset="0"/>
              </a:rPr>
              <a:t> "User Profile Service"} | </a:t>
            </a:r>
            <a:r>
              <a:rPr lang="en-US" sz="1800" dirty="0" smtClean="0">
                <a:latin typeface="Consolas" pitchFamily="49" charset="0"/>
                <a:cs typeface="Consolas" pitchFamily="49" charset="0"/>
              </a:rPr>
              <a:t>Start-</a:t>
            </a:r>
            <a:r>
              <a:rPr lang="en-US" sz="1800" dirty="0" err="1" smtClean="0">
                <a:latin typeface="Consolas" pitchFamily="49" charset="0"/>
                <a:cs typeface="Consolas" pitchFamily="49" charset="0"/>
              </a:rPr>
              <a:t>SPServiceInstance</a:t>
            </a:r>
            <a:endParaRPr lang="en-US" sz="1800" dirty="0" smtClean="0">
              <a:latin typeface="Consolas" pitchFamily="49" charset="0"/>
              <a:cs typeface="Consolas" pitchFamily="49" charset="0"/>
            </a:endParaRPr>
          </a:p>
          <a:p>
            <a:pPr marL="460375" lvl="1" indent="0">
              <a:buNone/>
            </a:pPr>
            <a:r>
              <a:rPr lang="en-US" sz="1800" dirty="0">
                <a:latin typeface="Consolas" pitchFamily="49" charset="0"/>
                <a:cs typeface="Consolas" pitchFamily="49" charset="0"/>
              </a:rPr>
              <a:t>}</a:t>
            </a:r>
          </a:p>
        </p:txBody>
      </p:sp>
    </p:spTree>
    <p:extLst>
      <p:ext uri="{BB962C8B-B14F-4D97-AF65-F5344CB8AC3E}">
        <p14:creationId xmlns:p14="http://schemas.microsoft.com/office/powerpoint/2010/main" val="180885729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a:t>
            </a:r>
            <a:r>
              <a:rPr lang="en-US" dirty="0" err="1" smtClean="0"/>
              <a:t>SPProjectDatabase</a:t>
            </a:r>
            <a:endParaRPr lang="en-US" dirty="0"/>
          </a:p>
        </p:txBody>
      </p:sp>
      <p:sp>
        <p:nvSpPr>
          <p:cNvPr id="3" name="Text Placeholder 2"/>
          <p:cNvSpPr>
            <a:spLocks noGrp="1"/>
          </p:cNvSpPr>
          <p:nvPr>
            <p:ph type="body" sz="quarter" idx="10"/>
          </p:nvPr>
        </p:nvSpPr>
        <p:spPr/>
        <p:txBody>
          <a:bodyPr/>
          <a:lstStyle/>
          <a:p>
            <a:r>
              <a:rPr lang="en-US" sz="3600" dirty="0" smtClean="0"/>
              <a:t>Use to mount single merged Project database or to merge all four prior version Project databases into one and mount it to farm</a:t>
            </a:r>
          </a:p>
          <a:p>
            <a:pPr lvl="1"/>
            <a:r>
              <a:rPr lang="en-US" sz="2000" dirty="0"/>
              <a:t>Calls </a:t>
            </a:r>
            <a:r>
              <a:rPr lang="en-US" sz="2000" dirty="0" err="1" smtClean="0"/>
              <a:t>ConvertTo-SPProjectDatabase</a:t>
            </a:r>
            <a:r>
              <a:rPr lang="en-US" sz="2000" dirty="0" smtClean="0"/>
              <a:t> only if four other databases are passed in</a:t>
            </a:r>
          </a:p>
          <a:p>
            <a:r>
              <a:rPr lang="en-US" sz="3600" dirty="0"/>
              <a:t>Causes upgrade of merged Project </a:t>
            </a:r>
            <a:r>
              <a:rPr lang="en-US" sz="3600" dirty="0" smtClean="0"/>
              <a:t>database</a:t>
            </a:r>
            <a:endParaRPr lang="en-US" sz="3600" dirty="0"/>
          </a:p>
          <a:p>
            <a:pPr lvl="1"/>
            <a:r>
              <a:rPr lang="en-US" sz="2000" dirty="0"/>
              <a:t>Process works for:</a:t>
            </a:r>
          </a:p>
          <a:p>
            <a:pPr lvl="2"/>
            <a:r>
              <a:rPr lang="en-US" sz="2000" dirty="0"/>
              <a:t>Version to version database attach upgrade</a:t>
            </a:r>
          </a:p>
          <a:p>
            <a:pPr lvl="3"/>
            <a:r>
              <a:rPr lang="en-US" sz="1800" dirty="0"/>
              <a:t>Merged database is attached to Project service </a:t>
            </a:r>
            <a:r>
              <a:rPr lang="en-US" sz="1800" dirty="0" smtClean="0"/>
              <a:t>instance</a:t>
            </a:r>
          </a:p>
          <a:p>
            <a:pPr lvl="2"/>
            <a:r>
              <a:rPr lang="en-US" sz="2000" dirty="0" smtClean="0"/>
              <a:t>Side </a:t>
            </a:r>
            <a:r>
              <a:rPr lang="en-US" sz="2000" dirty="0"/>
              <a:t>by side build to build database attach upgrade</a:t>
            </a:r>
          </a:p>
          <a:p>
            <a:pPr lvl="1"/>
            <a:r>
              <a:rPr lang="en-US" sz="2000" dirty="0" smtClean="0"/>
              <a:t>Performs upgrade as part of attachment process</a:t>
            </a:r>
          </a:p>
          <a:p>
            <a:pPr lvl="1"/>
            <a:r>
              <a:rPr lang="en-US" sz="2000" dirty="0" smtClean="0"/>
              <a:t>Remember </a:t>
            </a:r>
            <a:r>
              <a:rPr lang="en-US" sz="2000" dirty="0"/>
              <a:t>to restore prior version </a:t>
            </a:r>
            <a:r>
              <a:rPr lang="en-US" sz="2000" dirty="0" smtClean="0"/>
              <a:t>databases first</a:t>
            </a:r>
          </a:p>
        </p:txBody>
      </p:sp>
    </p:spTree>
    <p:extLst>
      <p:ext uri="{BB962C8B-B14F-4D97-AF65-F5344CB8AC3E}">
        <p14:creationId xmlns:p14="http://schemas.microsoft.com/office/powerpoint/2010/main" val="395598457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ConvertTo-SPProjectDatabase</a:t>
            </a:r>
            <a:endParaRPr lang="en-US" dirty="0"/>
          </a:p>
        </p:txBody>
      </p:sp>
      <p:sp>
        <p:nvSpPr>
          <p:cNvPr id="3" name="Text Placeholder 2"/>
          <p:cNvSpPr>
            <a:spLocks noGrp="1"/>
          </p:cNvSpPr>
          <p:nvPr>
            <p:ph type="body" sz="quarter" idx="10"/>
          </p:nvPr>
        </p:nvSpPr>
        <p:spPr/>
        <p:txBody>
          <a:bodyPr/>
          <a:lstStyle/>
          <a:p>
            <a:r>
              <a:rPr lang="en-US" sz="3600" dirty="0" smtClean="0"/>
              <a:t>Use to merge all four prior version Project databases into one</a:t>
            </a:r>
          </a:p>
          <a:p>
            <a:pPr lvl="1"/>
            <a:r>
              <a:rPr lang="en-US" sz="2000" dirty="0" smtClean="0"/>
              <a:t>Merged Project Database = 2010 Draft Database + 2010 Published Database + 2010 Archived Database + 2010 Reporting Database</a:t>
            </a:r>
          </a:p>
          <a:p>
            <a:r>
              <a:rPr lang="en-US" sz="3600" dirty="0"/>
              <a:t>Only used for version to version upgrade </a:t>
            </a:r>
            <a:r>
              <a:rPr lang="en-US" sz="3600" dirty="0" smtClean="0"/>
              <a:t>case</a:t>
            </a:r>
          </a:p>
          <a:p>
            <a:r>
              <a:rPr lang="en-US" sz="3600" dirty="0" smtClean="0"/>
              <a:t>Recommended to use Mount-</a:t>
            </a:r>
            <a:r>
              <a:rPr lang="en-US" sz="3600" dirty="0" err="1" smtClean="0"/>
              <a:t>SPProjectDatabase</a:t>
            </a:r>
            <a:r>
              <a:rPr lang="en-US" sz="3600" dirty="0" smtClean="0"/>
              <a:t> instead of this command</a:t>
            </a:r>
          </a:p>
          <a:p>
            <a:pPr lvl="1"/>
            <a:r>
              <a:rPr lang="en-US" sz="2000" dirty="0" smtClean="0"/>
              <a:t>This will get called behind the scenes to merge the databases</a:t>
            </a:r>
            <a:endParaRPr lang="en-US" sz="2000" dirty="0"/>
          </a:p>
          <a:p>
            <a:r>
              <a:rPr lang="en-US" sz="3600" dirty="0" smtClean="0"/>
              <a:t>Merged database is attached to Project service instance</a:t>
            </a:r>
          </a:p>
          <a:p>
            <a:pPr lvl="1"/>
            <a:r>
              <a:rPr lang="en-US" sz="2000" dirty="0" smtClean="0"/>
              <a:t>Database is upgraded as part of attachment process</a:t>
            </a:r>
            <a:endParaRPr lang="en-US" sz="2000" dirty="0"/>
          </a:p>
        </p:txBody>
      </p:sp>
    </p:spTree>
    <p:extLst>
      <p:ext uri="{BB962C8B-B14F-4D97-AF65-F5344CB8AC3E}">
        <p14:creationId xmlns:p14="http://schemas.microsoft.com/office/powerpoint/2010/main" val="53891983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Scripted Environment Setup</a:t>
            </a:r>
            <a:endParaRPr lang="en-US" dirty="0"/>
          </a:p>
        </p:txBody>
      </p:sp>
      <p:sp>
        <p:nvSpPr>
          <p:cNvPr id="3" name="Content Placeholder 2"/>
          <p:cNvSpPr>
            <a:spLocks noGrp="1"/>
          </p:cNvSpPr>
          <p:nvPr>
            <p:ph type="body" sz="quarter" idx="10"/>
          </p:nvPr>
        </p:nvSpPr>
        <p:spPr/>
        <p:txBody>
          <a:bodyPr/>
          <a:lstStyle/>
          <a:p>
            <a:r>
              <a:rPr lang="en-US" dirty="0" smtClean="0"/>
              <a:t>Using PowerShell scripts is recommended way to set up environment</a:t>
            </a:r>
          </a:p>
          <a:p>
            <a:r>
              <a:rPr lang="en-US" dirty="0" smtClean="0"/>
              <a:t>Allows repeatability and ensures consistency</a:t>
            </a:r>
          </a:p>
          <a:p>
            <a:pPr lvl="1"/>
            <a:r>
              <a:rPr lang="en-US" dirty="0" smtClean="0"/>
              <a:t>Between test and production environments</a:t>
            </a:r>
          </a:p>
          <a:p>
            <a:pPr lvl="1"/>
            <a:r>
              <a:rPr lang="en-US" dirty="0" smtClean="0"/>
              <a:t>Benefits in disaster recovery situations</a:t>
            </a:r>
          </a:p>
          <a:p>
            <a:r>
              <a:rPr lang="en-US" dirty="0" smtClean="0"/>
              <a:t>Works as documentation</a:t>
            </a:r>
          </a:p>
          <a:p>
            <a:pPr lvl="1"/>
            <a:r>
              <a:rPr lang="en-US" dirty="0" smtClean="0"/>
              <a:t>Change management is easier if the script always gets updated</a:t>
            </a:r>
          </a:p>
        </p:txBody>
      </p:sp>
    </p:spTree>
    <p:extLst>
      <p:ext uri="{BB962C8B-B14F-4D97-AF65-F5344CB8AC3E}">
        <p14:creationId xmlns:p14="http://schemas.microsoft.com/office/powerpoint/2010/main" val="17250023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800" dirty="0"/>
              <a:t>Example </a:t>
            </a:r>
            <a:r>
              <a:rPr lang="en-US" sz="4800" dirty="0" smtClean="0"/>
              <a:t>Project Service V2V Provisioning</a:t>
            </a:r>
            <a:endParaRPr lang="en-US" sz="4800" dirty="0"/>
          </a:p>
        </p:txBody>
      </p:sp>
      <p:sp>
        <p:nvSpPr>
          <p:cNvPr id="6" name="Text Placeholder 5"/>
          <p:cNvSpPr>
            <a:spLocks noGrp="1"/>
          </p:cNvSpPr>
          <p:nvPr>
            <p:ph type="body" sz="quarter" idx="10"/>
          </p:nvPr>
        </p:nvSpPr>
        <p:spPr/>
        <p:txBody>
          <a:bodyPr/>
          <a:lstStyle/>
          <a:p>
            <a:pPr marL="460375" lvl="1" indent="0">
              <a:buNone/>
            </a:pP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applicationPool</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Get-</a:t>
            </a:r>
            <a:r>
              <a:rPr lang="en-US" sz="1800" dirty="0" err="1">
                <a:latin typeface="Consolas" pitchFamily="49" charset="0"/>
                <a:cs typeface="Consolas" pitchFamily="49" charset="0"/>
              </a:rPr>
              <a:t>SPServiceApplicationPool</a:t>
            </a:r>
            <a:r>
              <a:rPr lang="en-US" sz="1800" dirty="0">
                <a:latin typeface="Consolas" pitchFamily="49" charset="0"/>
                <a:cs typeface="Consolas" pitchFamily="49" charset="0"/>
              </a:rPr>
              <a:t> -Identity </a:t>
            </a:r>
            <a:r>
              <a:rPr lang="en-US" sz="1800" dirty="0" smtClean="0">
                <a:latin typeface="Consolas" pitchFamily="49" charset="0"/>
                <a:cs typeface="Consolas" pitchFamily="49" charset="0"/>
              </a:rPr>
              <a:t>"SharePoint </a:t>
            </a:r>
            <a:r>
              <a:rPr lang="en-US" sz="1800" dirty="0">
                <a:latin typeface="Consolas" pitchFamily="49" charset="0"/>
                <a:cs typeface="Consolas" pitchFamily="49" charset="0"/>
              </a:rPr>
              <a:t>Service </a:t>
            </a:r>
            <a:r>
              <a:rPr lang="en-US" sz="1800" dirty="0" smtClean="0">
                <a:latin typeface="Consolas" pitchFamily="49" charset="0"/>
                <a:cs typeface="Consolas" pitchFamily="49" charset="0"/>
              </a:rPr>
              <a:t>Application“</a:t>
            </a:r>
          </a:p>
          <a:p>
            <a:pPr marL="460375" lvl="1" indent="0">
              <a:buNone/>
            </a:pPr>
            <a:endParaRPr lang="en-US" sz="1800" dirty="0">
              <a:latin typeface="Consolas" pitchFamily="49" charset="0"/>
              <a:cs typeface="Consolas" pitchFamily="49" charset="0"/>
            </a:endParaRPr>
          </a:p>
          <a:p>
            <a:pPr marL="460375" lvl="1" indent="0">
              <a:buNone/>
            </a:pPr>
            <a:r>
              <a:rPr lang="en-US" sz="1800" dirty="0" smtClean="0">
                <a:latin typeface="Consolas" pitchFamily="49" charset="0"/>
                <a:cs typeface="Consolas" pitchFamily="49" charset="0"/>
              </a:rPr>
              <a:t># Create Project </a:t>
            </a:r>
            <a:r>
              <a:rPr lang="en-US" sz="1800" dirty="0">
                <a:latin typeface="Consolas" pitchFamily="49" charset="0"/>
                <a:cs typeface="Consolas" pitchFamily="49" charset="0"/>
              </a:rPr>
              <a:t>service and </a:t>
            </a:r>
            <a:r>
              <a:rPr lang="en-US" sz="1800" dirty="0" smtClean="0">
                <a:latin typeface="Consolas" pitchFamily="49" charset="0"/>
                <a:cs typeface="Consolas" pitchFamily="49" charset="0"/>
              </a:rPr>
              <a:t>proxy</a:t>
            </a:r>
            <a:endParaRPr lang="en-US" sz="1800" dirty="0">
              <a:latin typeface="Consolas" pitchFamily="49" charset="0"/>
              <a:cs typeface="Consolas" pitchFamily="49" charset="0"/>
            </a:endParaRPr>
          </a:p>
          <a:p>
            <a:pPr marL="460375" lvl="1" indent="0">
              <a:buNone/>
            </a:pP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sa</a:t>
            </a:r>
            <a:r>
              <a:rPr lang="en-US" sz="1800" dirty="0" smtClean="0">
                <a:latin typeface="Consolas" pitchFamily="49" charset="0"/>
                <a:cs typeface="Consolas" pitchFamily="49" charset="0"/>
              </a:rPr>
              <a:t> = New-</a:t>
            </a:r>
            <a:r>
              <a:rPr lang="en-US" sz="1800" dirty="0" err="1" smtClean="0">
                <a:latin typeface="Consolas" pitchFamily="49" charset="0"/>
                <a:cs typeface="Consolas" pitchFamily="49" charset="0"/>
              </a:rPr>
              <a:t>SPProjectServiceApplication</a:t>
            </a:r>
            <a:r>
              <a:rPr lang="en-US" sz="1800" dirty="0" smtClean="0">
                <a:latin typeface="Consolas" pitchFamily="49" charset="0"/>
                <a:cs typeface="Consolas" pitchFamily="49" charset="0"/>
              </a:rPr>
              <a:t> -Name "Project Service Application" -</a:t>
            </a:r>
            <a:r>
              <a:rPr lang="en-US" sz="1800" dirty="0" err="1" smtClean="0">
                <a:latin typeface="Consolas" pitchFamily="49" charset="0"/>
                <a:cs typeface="Consolas" pitchFamily="49" charset="0"/>
              </a:rPr>
              <a:t>ApplicationPool</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applicationPool</a:t>
            </a:r>
            <a:r>
              <a:rPr lang="en-US" sz="1800" dirty="0" smtClean="0">
                <a:latin typeface="Consolas" pitchFamily="49" charset="0"/>
                <a:cs typeface="Consolas" pitchFamily="49" charset="0"/>
              </a:rPr>
              <a:t> –Proxy $true</a:t>
            </a:r>
            <a:endParaRPr lang="en-US" sz="1800" b="1" dirty="0" smtClean="0">
              <a:solidFill>
                <a:schemeClr val="accent1"/>
              </a:solidFill>
              <a:latin typeface="Consolas" pitchFamily="49" charset="0"/>
              <a:cs typeface="Consolas" pitchFamily="49" charset="0"/>
            </a:endParaRPr>
          </a:p>
          <a:p>
            <a:pPr marL="460375" lvl="1" indent="0">
              <a:buNone/>
            </a:pPr>
            <a:r>
              <a:rPr lang="en-US" sz="1800" dirty="0" smtClean="0">
                <a:latin typeface="Consolas" pitchFamily="49" charset="0"/>
                <a:cs typeface="Consolas" pitchFamily="49" charset="0"/>
              </a:rPr>
              <a:t>if </a:t>
            </a:r>
            <a:r>
              <a:rPr lang="en-US" sz="1800" dirty="0">
                <a:latin typeface="Consolas" pitchFamily="49" charset="0"/>
                <a:cs typeface="Consolas" pitchFamily="49" charset="0"/>
              </a:rPr>
              <a:t>($</a:t>
            </a:r>
            <a:r>
              <a:rPr lang="en-US" sz="1800" dirty="0" err="1">
                <a:latin typeface="Consolas" pitchFamily="49" charset="0"/>
                <a:cs typeface="Consolas" pitchFamily="49" charset="0"/>
              </a:rPr>
              <a:t>sa</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a:t>
            </a:r>
          </a:p>
          <a:p>
            <a:pPr marL="460375" lvl="1" indent="0">
              <a:buNone/>
            </a:pPr>
            <a:r>
              <a:rPr lang="en-US" sz="1800" dirty="0">
                <a:latin typeface="Consolas" pitchFamily="49" charset="0"/>
                <a:cs typeface="Consolas" pitchFamily="49" charset="0"/>
              </a:rPr>
              <a:t>	</a:t>
            </a:r>
            <a:r>
              <a:rPr lang="en-US" sz="1800" dirty="0" smtClean="0">
                <a:latin typeface="Consolas" pitchFamily="49" charset="0"/>
                <a:cs typeface="Consolas" pitchFamily="49" charset="0"/>
              </a:rPr>
              <a:t># Merge, mount and upgrade existing project databases</a:t>
            </a:r>
          </a:p>
          <a:p>
            <a:pPr marL="863600" lvl="2" indent="0">
              <a:buNone/>
            </a:pPr>
            <a:r>
              <a:rPr lang="en-US" sz="1800" dirty="0">
                <a:latin typeface="Consolas" pitchFamily="49" charset="0"/>
                <a:cs typeface="Consolas" pitchFamily="49" charset="0"/>
              </a:rPr>
              <a:t>Mount-</a:t>
            </a:r>
            <a:r>
              <a:rPr lang="en-US" sz="1800" dirty="0" err="1">
                <a:latin typeface="Consolas" pitchFamily="49" charset="0"/>
                <a:cs typeface="Consolas" pitchFamily="49" charset="0"/>
              </a:rPr>
              <a:t>SPProjectDatabase</a:t>
            </a:r>
            <a:r>
              <a:rPr lang="en-US" sz="1800" dirty="0">
                <a:latin typeface="Consolas" pitchFamily="49" charset="0"/>
                <a:cs typeface="Consolas" pitchFamily="49" charset="0"/>
              </a:rPr>
              <a:t> -</a:t>
            </a:r>
            <a:r>
              <a:rPr lang="en-US" sz="1800" dirty="0" err="1">
                <a:latin typeface="Consolas" pitchFamily="49" charset="0"/>
                <a:cs typeface="Consolas" pitchFamily="49" charset="0"/>
              </a:rPr>
              <a:t>ServiceApplication</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a:t>
            </a:r>
            <a:r>
              <a:rPr lang="en-US" sz="1800" dirty="0" err="1">
                <a:latin typeface="Consolas" pitchFamily="49" charset="0"/>
                <a:cs typeface="Consolas" pitchFamily="49" charset="0"/>
              </a:rPr>
              <a:t>sa</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a:t>
            </a:r>
            <a:r>
              <a:rPr lang="en-US" sz="1800" dirty="0" err="1">
                <a:latin typeface="Consolas" pitchFamily="49" charset="0"/>
                <a:cs typeface="Consolas" pitchFamily="49" charset="0"/>
              </a:rPr>
              <a:t>ProjectServiceDbname</a:t>
            </a:r>
            <a:r>
              <a:rPr lang="en-US" sz="1800" dirty="0">
                <a:latin typeface="Consolas" pitchFamily="49" charset="0"/>
                <a:cs typeface="Consolas" pitchFamily="49" charset="0"/>
              </a:rPr>
              <a:t> "</a:t>
            </a:r>
            <a:r>
              <a:rPr lang="en-US" sz="1800" b="1" dirty="0" err="1">
                <a:solidFill>
                  <a:schemeClr val="accent1"/>
                </a:solidFill>
                <a:latin typeface="Consolas" pitchFamily="49" charset="0"/>
                <a:cs typeface="Consolas" pitchFamily="49" charset="0"/>
              </a:rPr>
              <a:t>Merged_Project_DB</a:t>
            </a:r>
            <a:r>
              <a:rPr lang="en-US" sz="1800" dirty="0">
                <a:latin typeface="Consolas" pitchFamily="49" charset="0"/>
                <a:cs typeface="Consolas" pitchFamily="49" charset="0"/>
              </a:rPr>
              <a:t>" -</a:t>
            </a:r>
            <a:r>
              <a:rPr lang="en-US" sz="1800" dirty="0" err="1">
                <a:latin typeface="Consolas" pitchFamily="49" charset="0"/>
                <a:cs typeface="Consolas" pitchFamily="49" charset="0"/>
              </a:rPr>
              <a:t>DraftDBName</a:t>
            </a:r>
            <a:r>
              <a:rPr lang="en-US" sz="1800" dirty="0">
                <a:latin typeface="Consolas" pitchFamily="49" charset="0"/>
                <a:cs typeface="Consolas" pitchFamily="49" charset="0"/>
              </a:rPr>
              <a:t> "</a:t>
            </a:r>
            <a:r>
              <a:rPr lang="en-US" sz="1800" b="1" dirty="0" err="1">
                <a:solidFill>
                  <a:schemeClr val="accent1"/>
                </a:solidFill>
                <a:latin typeface="Consolas" pitchFamily="49" charset="0"/>
                <a:cs typeface="Consolas" pitchFamily="49" charset="0"/>
              </a:rPr>
              <a:t>Project_Draft_DB</a:t>
            </a:r>
            <a:r>
              <a:rPr lang="en-US" sz="1800" dirty="0">
                <a:latin typeface="Consolas" pitchFamily="49" charset="0"/>
                <a:cs typeface="Consolas" pitchFamily="49" charset="0"/>
              </a:rPr>
              <a:t>" -</a:t>
            </a:r>
            <a:r>
              <a:rPr lang="en-US" sz="1800" dirty="0" err="1">
                <a:latin typeface="Consolas" pitchFamily="49" charset="0"/>
                <a:cs typeface="Consolas" pitchFamily="49" charset="0"/>
              </a:rPr>
              <a:t>PublishedDBName</a:t>
            </a:r>
            <a:r>
              <a:rPr lang="en-US" sz="1800" dirty="0">
                <a:latin typeface="Consolas" pitchFamily="49" charset="0"/>
                <a:cs typeface="Consolas" pitchFamily="49" charset="0"/>
              </a:rPr>
              <a:t> "</a:t>
            </a:r>
            <a:r>
              <a:rPr lang="en-US" sz="1800" b="1" dirty="0" err="1">
                <a:solidFill>
                  <a:schemeClr val="accent1"/>
                </a:solidFill>
                <a:latin typeface="Consolas" pitchFamily="49" charset="0"/>
                <a:cs typeface="Consolas" pitchFamily="49" charset="0"/>
              </a:rPr>
              <a:t>Project_Published_DB</a:t>
            </a:r>
            <a:r>
              <a:rPr lang="en-US" sz="1800" dirty="0">
                <a:latin typeface="Consolas" pitchFamily="49" charset="0"/>
                <a:cs typeface="Consolas" pitchFamily="49" charset="0"/>
              </a:rPr>
              <a:t>" -</a:t>
            </a:r>
            <a:r>
              <a:rPr lang="en-US" sz="1800" dirty="0" err="1">
                <a:latin typeface="Consolas" pitchFamily="49" charset="0"/>
                <a:cs typeface="Consolas" pitchFamily="49" charset="0"/>
              </a:rPr>
              <a:t>ArchiveDBName</a:t>
            </a:r>
            <a:r>
              <a:rPr lang="en-US" sz="1800" dirty="0">
                <a:latin typeface="Consolas" pitchFamily="49" charset="0"/>
                <a:cs typeface="Consolas" pitchFamily="49" charset="0"/>
              </a:rPr>
              <a:t> "</a:t>
            </a:r>
            <a:r>
              <a:rPr lang="en-US" sz="1800" b="1" dirty="0" err="1">
                <a:solidFill>
                  <a:schemeClr val="accent1"/>
                </a:solidFill>
                <a:latin typeface="Consolas" pitchFamily="49" charset="0"/>
                <a:cs typeface="Consolas" pitchFamily="49" charset="0"/>
              </a:rPr>
              <a:t>Project_Archived_DB</a:t>
            </a:r>
            <a:r>
              <a:rPr lang="en-US" sz="1800" dirty="0">
                <a:latin typeface="Consolas" pitchFamily="49" charset="0"/>
                <a:cs typeface="Consolas" pitchFamily="49" charset="0"/>
              </a:rPr>
              <a:t>" -</a:t>
            </a:r>
            <a:r>
              <a:rPr lang="en-US" sz="1800" dirty="0" err="1">
                <a:latin typeface="Consolas" pitchFamily="49" charset="0"/>
                <a:cs typeface="Consolas" pitchFamily="49" charset="0"/>
              </a:rPr>
              <a:t>ReportingDBName</a:t>
            </a:r>
            <a:r>
              <a:rPr lang="en-US" sz="1800" dirty="0">
                <a:latin typeface="Consolas" pitchFamily="49" charset="0"/>
                <a:cs typeface="Consolas" pitchFamily="49" charset="0"/>
              </a:rPr>
              <a:t> "</a:t>
            </a:r>
            <a:r>
              <a:rPr lang="en-US" sz="1800" b="1" dirty="0" err="1">
                <a:solidFill>
                  <a:schemeClr val="accent1"/>
                </a:solidFill>
                <a:latin typeface="Consolas" pitchFamily="49" charset="0"/>
                <a:cs typeface="Consolas" pitchFamily="49" charset="0"/>
              </a:rPr>
              <a:t>Project_Reporting_DB</a:t>
            </a:r>
            <a:r>
              <a:rPr lang="en-US" sz="1800" dirty="0">
                <a:latin typeface="Consolas" pitchFamily="49" charset="0"/>
                <a:cs typeface="Consolas" pitchFamily="49" charset="0"/>
              </a:rPr>
              <a:t>"</a:t>
            </a:r>
          </a:p>
          <a:p>
            <a:pPr marL="863600" lvl="2" indent="0">
              <a:buNone/>
            </a:pPr>
            <a:endParaRPr lang="en-US" sz="1800" dirty="0" smtClean="0">
              <a:latin typeface="Consolas" pitchFamily="49" charset="0"/>
              <a:cs typeface="Consolas" pitchFamily="49" charset="0"/>
            </a:endParaRPr>
          </a:p>
          <a:p>
            <a:pPr marL="863600" lvl="2" indent="0">
              <a:buNone/>
            </a:pPr>
            <a:r>
              <a:rPr lang="en-US" sz="1800" dirty="0" smtClean="0">
                <a:latin typeface="Consolas" pitchFamily="49" charset="0"/>
                <a:cs typeface="Consolas" pitchFamily="49" charset="0"/>
              </a:rPr>
              <a:t>#Start Project service</a:t>
            </a:r>
          </a:p>
          <a:p>
            <a:pPr marL="863600" lvl="2" indent="0">
              <a:buNone/>
            </a:pPr>
            <a:r>
              <a:rPr lang="en-US" sz="1800" dirty="0" smtClean="0">
                <a:latin typeface="Consolas" pitchFamily="49" charset="0"/>
                <a:cs typeface="Consolas" pitchFamily="49" charset="0"/>
              </a:rPr>
              <a:t>Get-</a:t>
            </a:r>
            <a:r>
              <a:rPr lang="en-US" sz="1800" dirty="0" err="1" smtClean="0">
                <a:latin typeface="Consolas" pitchFamily="49" charset="0"/>
                <a:cs typeface="Consolas" pitchFamily="49" charset="0"/>
              </a:rPr>
              <a:t>SPServiceInstance</a:t>
            </a:r>
            <a:r>
              <a:rPr lang="en-US" sz="1800" dirty="0" smtClean="0">
                <a:latin typeface="Consolas" pitchFamily="49" charset="0"/>
                <a:cs typeface="Consolas" pitchFamily="49" charset="0"/>
              </a:rPr>
              <a:t> | Where-Object {$_.</a:t>
            </a:r>
            <a:r>
              <a:rPr lang="en-US" sz="1800" dirty="0" err="1" smtClean="0">
                <a:latin typeface="Consolas" pitchFamily="49" charset="0"/>
                <a:cs typeface="Consolas" pitchFamily="49" charset="0"/>
              </a:rPr>
              <a:t>TypeName</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Eq</a:t>
            </a:r>
            <a:r>
              <a:rPr lang="en-US" sz="1800" dirty="0">
                <a:latin typeface="Consolas" pitchFamily="49" charset="0"/>
                <a:cs typeface="Consolas" pitchFamily="49" charset="0"/>
              </a:rPr>
              <a:t> "Project Server Application Service"} </a:t>
            </a:r>
            <a:r>
              <a:rPr lang="en-US" sz="1800" dirty="0" smtClean="0">
                <a:latin typeface="Consolas" pitchFamily="49" charset="0"/>
                <a:cs typeface="Consolas" pitchFamily="49" charset="0"/>
              </a:rPr>
              <a:t>| Start-</a:t>
            </a:r>
            <a:r>
              <a:rPr lang="en-US" sz="1800" dirty="0" err="1" smtClean="0">
                <a:latin typeface="Consolas" pitchFamily="49" charset="0"/>
                <a:cs typeface="Consolas" pitchFamily="49" charset="0"/>
              </a:rPr>
              <a:t>SPServiceInstance</a:t>
            </a:r>
            <a:endParaRPr lang="en-US" sz="1800" dirty="0" smtClean="0">
              <a:latin typeface="Consolas" pitchFamily="49" charset="0"/>
              <a:cs typeface="Consolas" pitchFamily="49" charset="0"/>
            </a:endParaRPr>
          </a:p>
          <a:p>
            <a:pPr marL="460375" lvl="1" indent="0">
              <a:buNone/>
            </a:pPr>
            <a:r>
              <a:rPr lang="en-US" sz="1800" dirty="0" smtClean="0">
                <a:latin typeface="Consolas" pitchFamily="49" charset="0"/>
                <a:cs typeface="Consolas" pitchFamily="49" charset="0"/>
              </a:rPr>
              <a:t>}</a:t>
            </a:r>
          </a:p>
        </p:txBody>
      </p:sp>
    </p:spTree>
    <p:extLst>
      <p:ext uri="{BB962C8B-B14F-4D97-AF65-F5344CB8AC3E}">
        <p14:creationId xmlns:p14="http://schemas.microsoft.com/office/powerpoint/2010/main" val="3721641168"/>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a:t>
            </a:r>
            <a:r>
              <a:rPr lang="en-US" dirty="0" err="1"/>
              <a:t>SPProjectWebInstance</a:t>
            </a:r>
            <a:endParaRPr lang="en-US" dirty="0"/>
          </a:p>
        </p:txBody>
      </p:sp>
      <p:sp>
        <p:nvSpPr>
          <p:cNvPr id="3" name="Text Placeholder 2"/>
          <p:cNvSpPr>
            <a:spLocks noGrp="1"/>
          </p:cNvSpPr>
          <p:nvPr>
            <p:ph type="body" sz="quarter" idx="10"/>
          </p:nvPr>
        </p:nvSpPr>
        <p:spPr/>
        <p:txBody>
          <a:bodyPr/>
          <a:lstStyle/>
          <a:p>
            <a:r>
              <a:rPr lang="en-US" dirty="0" smtClean="0"/>
              <a:t>Upgrades an existing </a:t>
            </a:r>
            <a:r>
              <a:rPr lang="en-US" dirty="0"/>
              <a:t>Project Service application in the farm</a:t>
            </a:r>
          </a:p>
          <a:p>
            <a:r>
              <a:rPr lang="en-US" dirty="0" smtClean="0"/>
              <a:t>Used specifically for build to build upgrades</a:t>
            </a:r>
          </a:p>
          <a:p>
            <a:pPr lvl="1"/>
            <a:r>
              <a:rPr lang="en-US" dirty="0"/>
              <a:t>Use if only </a:t>
            </a:r>
            <a:r>
              <a:rPr lang="en-US" dirty="0" smtClean="0"/>
              <a:t>the project service </a:t>
            </a:r>
            <a:r>
              <a:rPr lang="en-US" dirty="0"/>
              <a:t>has backwards compatibility breaking change</a:t>
            </a:r>
          </a:p>
          <a:p>
            <a:pPr lvl="2"/>
            <a:r>
              <a:rPr lang="en-US" dirty="0"/>
              <a:t>Most likely after any service pack level change</a:t>
            </a:r>
          </a:p>
          <a:p>
            <a:pPr lvl="2"/>
            <a:r>
              <a:rPr lang="en-US" dirty="0"/>
              <a:t>Could occur at any CU or QFE, check release notes and/or test first to confirm need</a:t>
            </a:r>
          </a:p>
          <a:p>
            <a:pPr lvl="1"/>
            <a:r>
              <a:rPr lang="en-US" dirty="0"/>
              <a:t>Mainly used to avoid doing full farm upgrade immediately after patching</a:t>
            </a:r>
          </a:p>
          <a:p>
            <a:pPr lvl="2"/>
            <a:r>
              <a:rPr lang="en-US" dirty="0"/>
              <a:t>If only </a:t>
            </a:r>
            <a:r>
              <a:rPr lang="en-US" dirty="0" smtClean="0"/>
              <a:t>project </a:t>
            </a:r>
            <a:r>
              <a:rPr lang="en-US" dirty="0"/>
              <a:t>needs upgrade, then this will be much faster</a:t>
            </a:r>
          </a:p>
          <a:p>
            <a:endParaRPr lang="en-US" dirty="0"/>
          </a:p>
        </p:txBody>
      </p:sp>
    </p:spTree>
    <p:extLst>
      <p:ext uri="{BB962C8B-B14F-4D97-AF65-F5344CB8AC3E}">
        <p14:creationId xmlns:p14="http://schemas.microsoft.com/office/powerpoint/2010/main" val="380995036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a:t>
            </a:r>
            <a:r>
              <a:rPr lang="en-US" dirty="0" err="1"/>
              <a:t>SPProjectDatabase</a:t>
            </a:r>
            <a:endParaRPr lang="en-US" dirty="0"/>
          </a:p>
        </p:txBody>
      </p:sp>
      <p:sp>
        <p:nvSpPr>
          <p:cNvPr id="3" name="Text Placeholder 2"/>
          <p:cNvSpPr>
            <a:spLocks noGrp="1"/>
          </p:cNvSpPr>
          <p:nvPr>
            <p:ph type="body" sz="quarter" idx="10"/>
          </p:nvPr>
        </p:nvSpPr>
        <p:spPr/>
        <p:txBody>
          <a:bodyPr/>
          <a:lstStyle/>
          <a:p>
            <a:r>
              <a:rPr lang="en-US" dirty="0"/>
              <a:t>Upgrades an existing Project </a:t>
            </a:r>
            <a:r>
              <a:rPr lang="en-US" dirty="0" smtClean="0"/>
              <a:t>database </a:t>
            </a:r>
            <a:r>
              <a:rPr lang="en-US" dirty="0"/>
              <a:t>in the farm</a:t>
            </a:r>
          </a:p>
          <a:p>
            <a:r>
              <a:rPr lang="en-US" dirty="0"/>
              <a:t>Used specifically for build to build </a:t>
            </a:r>
            <a:r>
              <a:rPr lang="en-US" dirty="0" smtClean="0"/>
              <a:t>upgrades</a:t>
            </a:r>
          </a:p>
          <a:p>
            <a:pPr lvl="1"/>
            <a:r>
              <a:rPr lang="en-US" dirty="0"/>
              <a:t>Use if only </a:t>
            </a:r>
            <a:r>
              <a:rPr lang="en-US" dirty="0" smtClean="0"/>
              <a:t>project database </a:t>
            </a:r>
            <a:r>
              <a:rPr lang="en-US" dirty="0"/>
              <a:t>has backwards compatibility breaking change</a:t>
            </a:r>
          </a:p>
          <a:p>
            <a:pPr lvl="2"/>
            <a:r>
              <a:rPr lang="en-US" dirty="0"/>
              <a:t>Most likely after any service pack level change</a:t>
            </a:r>
          </a:p>
          <a:p>
            <a:pPr lvl="2"/>
            <a:r>
              <a:rPr lang="en-US" dirty="0"/>
              <a:t>Could occur at any CU or QFE, check release notes and/or test first to confirm need</a:t>
            </a:r>
          </a:p>
          <a:p>
            <a:pPr lvl="1"/>
            <a:r>
              <a:rPr lang="en-US" dirty="0"/>
              <a:t>Mainly used to avoid doing full farm upgrade immediately after patching</a:t>
            </a:r>
          </a:p>
          <a:p>
            <a:pPr lvl="2"/>
            <a:r>
              <a:rPr lang="en-US" dirty="0"/>
              <a:t>If only </a:t>
            </a:r>
            <a:r>
              <a:rPr lang="en-US" dirty="0" smtClean="0"/>
              <a:t>a project database </a:t>
            </a:r>
            <a:r>
              <a:rPr lang="en-US" dirty="0"/>
              <a:t>needs upgrade, then this will be much faster</a:t>
            </a:r>
          </a:p>
          <a:p>
            <a:endParaRPr lang="en-US" dirty="0"/>
          </a:p>
        </p:txBody>
      </p:sp>
    </p:spTree>
    <p:extLst>
      <p:ext uri="{BB962C8B-B14F-4D97-AF65-F5344CB8AC3E}">
        <p14:creationId xmlns:p14="http://schemas.microsoft.com/office/powerpoint/2010/main" val="287598367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a:t>
            </a:r>
            <a:r>
              <a:rPr lang="en-US" dirty="0" err="1"/>
              <a:t>SPSecureStoreApplication</a:t>
            </a:r>
            <a:endParaRPr lang="en-US" dirty="0"/>
          </a:p>
        </p:txBody>
      </p:sp>
      <p:sp>
        <p:nvSpPr>
          <p:cNvPr id="3" name="Content Placeholder 2"/>
          <p:cNvSpPr>
            <a:spLocks noGrp="1"/>
          </p:cNvSpPr>
          <p:nvPr>
            <p:ph type="body" sz="quarter" idx="10"/>
          </p:nvPr>
        </p:nvSpPr>
        <p:spPr/>
        <p:txBody>
          <a:bodyPr/>
          <a:lstStyle/>
          <a:p>
            <a:r>
              <a:rPr lang="en-US" sz="3600" dirty="0"/>
              <a:t>Creates a new Secure Store Service application in the </a:t>
            </a:r>
            <a:r>
              <a:rPr lang="en-US" sz="3600" dirty="0" smtClean="0"/>
              <a:t>farm</a:t>
            </a:r>
          </a:p>
          <a:p>
            <a:r>
              <a:rPr lang="en-US" sz="3600" dirty="0" smtClean="0"/>
              <a:t>Use </a:t>
            </a:r>
            <a:r>
              <a:rPr lang="en-US" sz="3600" dirty="0"/>
              <a:t>to provision new </a:t>
            </a:r>
            <a:r>
              <a:rPr lang="en-US" sz="3600" dirty="0" smtClean="0"/>
              <a:t>Secure Store service </a:t>
            </a:r>
            <a:r>
              <a:rPr lang="en-US" sz="3600" dirty="0"/>
              <a:t>instance while passing in an </a:t>
            </a:r>
            <a:r>
              <a:rPr lang="en-US" sz="3600" dirty="0" smtClean="0"/>
              <a:t>existing </a:t>
            </a:r>
            <a:r>
              <a:rPr lang="en-US" sz="3600" dirty="0"/>
              <a:t>database</a:t>
            </a:r>
          </a:p>
          <a:p>
            <a:pPr lvl="1"/>
            <a:r>
              <a:rPr lang="en-US" sz="2000" dirty="0"/>
              <a:t>Causes upgrade of </a:t>
            </a:r>
            <a:r>
              <a:rPr lang="en-US" sz="2000" dirty="0" smtClean="0"/>
              <a:t>Secure Store database </a:t>
            </a:r>
            <a:r>
              <a:rPr lang="en-US" sz="2000" dirty="0"/>
              <a:t>as part of creation</a:t>
            </a:r>
          </a:p>
          <a:p>
            <a:pPr lvl="1"/>
            <a:r>
              <a:rPr lang="en-US" sz="2000" dirty="0" smtClean="0"/>
              <a:t>Process </a:t>
            </a:r>
            <a:r>
              <a:rPr lang="en-US" sz="2000" dirty="0"/>
              <a:t>works for:</a:t>
            </a:r>
          </a:p>
          <a:p>
            <a:pPr lvl="2"/>
            <a:r>
              <a:rPr lang="en-US" sz="2000" dirty="0"/>
              <a:t>Version to version database attach upgrade</a:t>
            </a:r>
          </a:p>
          <a:p>
            <a:pPr lvl="2"/>
            <a:r>
              <a:rPr lang="en-US" sz="2000" dirty="0"/>
              <a:t>Side by side build to build database attach </a:t>
            </a:r>
            <a:r>
              <a:rPr lang="en-US" sz="2000" dirty="0" smtClean="0"/>
              <a:t>upgrade</a:t>
            </a:r>
          </a:p>
          <a:p>
            <a:pPr lvl="1"/>
            <a:r>
              <a:rPr lang="en-US" sz="2000" dirty="0" smtClean="0"/>
              <a:t>Remember to restore prior version database first</a:t>
            </a:r>
            <a:endParaRPr lang="en-US" sz="2000" dirty="0"/>
          </a:p>
          <a:p>
            <a:r>
              <a:rPr lang="en-US" sz="3600" dirty="0" smtClean="0"/>
              <a:t>Need </a:t>
            </a:r>
            <a:r>
              <a:rPr lang="en-US" sz="3600" dirty="0"/>
              <a:t>to set the service passphrase to same as pre-upgrade</a:t>
            </a:r>
          </a:p>
          <a:p>
            <a:pPr lvl="1"/>
            <a:r>
              <a:rPr lang="en-US" sz="2000" dirty="0"/>
              <a:t>Otherwise service will work but application passwords will be </a:t>
            </a:r>
            <a:r>
              <a:rPr lang="en-US" sz="2000" dirty="0" smtClean="0"/>
              <a:t>lost</a:t>
            </a:r>
            <a:endParaRPr lang="en-US" sz="2000" dirty="0"/>
          </a:p>
        </p:txBody>
      </p:sp>
    </p:spTree>
    <p:extLst>
      <p:ext uri="{BB962C8B-B14F-4D97-AF65-F5344CB8AC3E}">
        <p14:creationId xmlns:p14="http://schemas.microsoft.com/office/powerpoint/2010/main" val="18530202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a:t>Example </a:t>
            </a:r>
            <a:r>
              <a:rPr lang="en-US" sz="4000" dirty="0" smtClean="0"/>
              <a:t>Secure Store Service </a:t>
            </a:r>
            <a:r>
              <a:rPr lang="en-US" sz="4000" dirty="0"/>
              <a:t>B2B/V2V Provisioning</a:t>
            </a:r>
          </a:p>
        </p:txBody>
      </p:sp>
      <p:sp>
        <p:nvSpPr>
          <p:cNvPr id="6" name="Text Placeholder 5"/>
          <p:cNvSpPr>
            <a:spLocks noGrp="1"/>
          </p:cNvSpPr>
          <p:nvPr>
            <p:ph type="body" sz="quarter" idx="10"/>
          </p:nvPr>
        </p:nvSpPr>
        <p:spPr/>
        <p:txBody>
          <a:bodyPr/>
          <a:lstStyle/>
          <a:p>
            <a:pPr marL="460375" lvl="1" indent="0">
              <a:buNone/>
            </a:pP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applicationPool</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 Get-</a:t>
            </a:r>
            <a:r>
              <a:rPr lang="en-US" sz="1600" dirty="0" err="1">
                <a:latin typeface="Consolas" pitchFamily="49" charset="0"/>
                <a:cs typeface="Consolas" pitchFamily="49" charset="0"/>
              </a:rPr>
              <a:t>SPServiceApplicationPool</a:t>
            </a:r>
            <a:r>
              <a:rPr lang="en-US" sz="1600" dirty="0">
                <a:latin typeface="Consolas" pitchFamily="49" charset="0"/>
                <a:cs typeface="Consolas" pitchFamily="49" charset="0"/>
              </a:rPr>
              <a:t> -Identity </a:t>
            </a:r>
            <a:r>
              <a:rPr lang="en-US" sz="1600" dirty="0" smtClean="0">
                <a:latin typeface="Consolas" pitchFamily="49" charset="0"/>
                <a:cs typeface="Consolas" pitchFamily="49" charset="0"/>
              </a:rPr>
              <a:t>"SharePoint </a:t>
            </a:r>
            <a:r>
              <a:rPr lang="en-US" sz="1600" dirty="0">
                <a:latin typeface="Consolas" pitchFamily="49" charset="0"/>
                <a:cs typeface="Consolas" pitchFamily="49" charset="0"/>
              </a:rPr>
              <a:t>Service </a:t>
            </a:r>
            <a:r>
              <a:rPr lang="en-US" sz="1600" dirty="0" smtClean="0">
                <a:latin typeface="Consolas" pitchFamily="49" charset="0"/>
                <a:cs typeface="Consolas" pitchFamily="49" charset="0"/>
              </a:rPr>
              <a:t>Application"</a:t>
            </a:r>
            <a:endParaRPr lang="en-US" sz="1600" dirty="0">
              <a:latin typeface="Consolas" pitchFamily="49" charset="0"/>
              <a:cs typeface="Consolas" pitchFamily="49" charset="0"/>
            </a:endParaRPr>
          </a:p>
          <a:p>
            <a:pPr marL="460375" lvl="1" indent="0">
              <a:buNone/>
            </a:pPr>
            <a:endParaRPr lang="en-US" sz="1600" dirty="0" smtClean="0">
              <a:latin typeface="Consolas" pitchFamily="49" charset="0"/>
              <a:cs typeface="Consolas" pitchFamily="49" charset="0"/>
            </a:endParaRPr>
          </a:p>
          <a:p>
            <a:pPr marL="460375" lvl="1" indent="0">
              <a:buNone/>
            </a:pPr>
            <a:r>
              <a:rPr lang="en-US" sz="1600" dirty="0" smtClean="0">
                <a:latin typeface="Consolas" pitchFamily="49" charset="0"/>
                <a:cs typeface="Consolas" pitchFamily="49" charset="0"/>
              </a:rPr>
              <a:t># Create Secure Store </a:t>
            </a:r>
            <a:r>
              <a:rPr lang="en-US" sz="1600" dirty="0">
                <a:latin typeface="Consolas" pitchFamily="49" charset="0"/>
                <a:cs typeface="Consolas" pitchFamily="49" charset="0"/>
              </a:rPr>
              <a:t>service and </a:t>
            </a:r>
            <a:r>
              <a:rPr lang="en-US" sz="1600" dirty="0" smtClean="0">
                <a:latin typeface="Consolas" pitchFamily="49" charset="0"/>
                <a:cs typeface="Consolas" pitchFamily="49" charset="0"/>
              </a:rPr>
              <a:t>proxy</a:t>
            </a:r>
            <a:endParaRPr lang="en-US" sz="1600" dirty="0">
              <a:latin typeface="Consolas" pitchFamily="49" charset="0"/>
              <a:cs typeface="Consolas" pitchFamily="49" charset="0"/>
            </a:endParaRPr>
          </a:p>
          <a:p>
            <a:pPr marL="460375" lvl="1" indent="0">
              <a:buNone/>
            </a:pP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sa</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 New-</a:t>
            </a:r>
            <a:r>
              <a:rPr lang="en-US" sz="1600" dirty="0" err="1">
                <a:latin typeface="Consolas" pitchFamily="49" charset="0"/>
                <a:cs typeface="Consolas" pitchFamily="49" charset="0"/>
              </a:rPr>
              <a:t>SPSecureStoreServiceApplication</a:t>
            </a:r>
            <a:r>
              <a:rPr lang="en-US" sz="1600" dirty="0">
                <a:latin typeface="Consolas" pitchFamily="49" charset="0"/>
                <a:cs typeface="Consolas" pitchFamily="49" charset="0"/>
              </a:rPr>
              <a:t> -Name </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SecureStore</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Service </a:t>
            </a:r>
            <a:r>
              <a:rPr lang="en-US" sz="1600" dirty="0" smtClean="0">
                <a:latin typeface="Consolas" pitchFamily="49" charset="0"/>
                <a:cs typeface="Consolas" pitchFamily="49" charset="0"/>
              </a:rPr>
              <a:t>Application" </a:t>
            </a:r>
            <a:r>
              <a:rPr lang="en-US" sz="1600" dirty="0">
                <a:latin typeface="Consolas" pitchFamily="49" charset="0"/>
                <a:cs typeface="Consolas" pitchFamily="49" charset="0"/>
              </a:rPr>
              <a:t>-</a:t>
            </a:r>
            <a:r>
              <a:rPr lang="en-US" sz="1600" dirty="0" err="1">
                <a:latin typeface="Consolas" pitchFamily="49" charset="0"/>
                <a:cs typeface="Consolas" pitchFamily="49" charset="0"/>
              </a:rPr>
              <a:t>ApplicationPool</a:t>
            </a:r>
            <a:r>
              <a:rPr lang="en-US" sz="1600" dirty="0">
                <a:latin typeface="Consolas" pitchFamily="49" charset="0"/>
                <a:cs typeface="Consolas" pitchFamily="49" charset="0"/>
              </a:rPr>
              <a:t> $</a:t>
            </a:r>
            <a:r>
              <a:rPr lang="en-US" sz="1600" dirty="0" err="1">
                <a:latin typeface="Consolas" pitchFamily="49" charset="0"/>
                <a:cs typeface="Consolas" pitchFamily="49" charset="0"/>
              </a:rPr>
              <a:t>applicationPool</a:t>
            </a:r>
            <a:r>
              <a:rPr lang="en-US" sz="1600" dirty="0">
                <a:latin typeface="Consolas" pitchFamily="49" charset="0"/>
                <a:cs typeface="Consolas" pitchFamily="49" charset="0"/>
              </a:rPr>
              <a:t> </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DatabaseName</a:t>
            </a:r>
            <a:r>
              <a:rPr lang="en-US" sz="1600" dirty="0" smtClean="0">
                <a:latin typeface="Consolas" pitchFamily="49" charset="0"/>
                <a:cs typeface="Consolas" pitchFamily="49" charset="0"/>
              </a:rPr>
              <a:t> "</a:t>
            </a:r>
            <a:r>
              <a:rPr lang="en-US" sz="1600" b="1" dirty="0" err="1" smtClean="0">
                <a:solidFill>
                  <a:schemeClr val="accent1"/>
                </a:solidFill>
                <a:latin typeface="Consolas" pitchFamily="49" charset="0"/>
                <a:cs typeface="Consolas" pitchFamily="49" charset="0"/>
              </a:rPr>
              <a:t>SecureStore_Upgrade_DB</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a:t>
            </a:r>
            <a:r>
              <a:rPr lang="en-US" sz="1600" dirty="0" err="1">
                <a:latin typeface="Consolas" pitchFamily="49" charset="0"/>
                <a:cs typeface="Consolas" pitchFamily="49" charset="0"/>
              </a:rPr>
              <a:t>AuditingEnabled</a:t>
            </a:r>
            <a:endParaRPr lang="en-US" sz="1600" dirty="0">
              <a:latin typeface="Consolas" pitchFamily="49" charset="0"/>
              <a:cs typeface="Consolas" pitchFamily="49" charset="0"/>
            </a:endParaRPr>
          </a:p>
          <a:p>
            <a:pPr marL="460375" lvl="1" indent="0">
              <a:buNone/>
            </a:pPr>
            <a:r>
              <a:rPr lang="en-US" sz="1600" dirty="0">
                <a:latin typeface="Consolas" pitchFamily="49" charset="0"/>
                <a:cs typeface="Consolas" pitchFamily="49" charset="0"/>
              </a:rPr>
              <a:t>if </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sa</a:t>
            </a:r>
            <a:r>
              <a:rPr lang="en-US" sz="1600" dirty="0" smtClean="0">
                <a:latin typeface="Consolas" pitchFamily="49" charset="0"/>
                <a:cs typeface="Consolas" pitchFamily="49" charset="0"/>
              </a:rPr>
              <a:t>) {</a:t>
            </a:r>
          </a:p>
          <a:p>
            <a:pPr marL="863600" lvl="2" indent="0">
              <a:buNone/>
            </a:pPr>
            <a:r>
              <a:rPr lang="en-US" sz="1600" dirty="0" smtClean="0">
                <a:latin typeface="Consolas" pitchFamily="49" charset="0"/>
                <a:cs typeface="Consolas" pitchFamily="49" charset="0"/>
              </a:rPr>
              <a:t>$</a:t>
            </a:r>
            <a:r>
              <a:rPr lang="en-US" sz="1600" dirty="0">
                <a:latin typeface="Consolas" pitchFamily="49" charset="0"/>
                <a:cs typeface="Consolas" pitchFamily="49" charset="0"/>
              </a:rPr>
              <a:t>proxy = </a:t>
            </a:r>
            <a:r>
              <a:rPr lang="en-US" sz="1600" dirty="0" smtClean="0">
                <a:latin typeface="Consolas" pitchFamily="49" charset="0"/>
                <a:cs typeface="Consolas" pitchFamily="49" charset="0"/>
              </a:rPr>
              <a:t>New-</a:t>
            </a:r>
            <a:r>
              <a:rPr lang="en-US" sz="1600" dirty="0" err="1" smtClean="0">
                <a:latin typeface="Consolas" pitchFamily="49" charset="0"/>
                <a:cs typeface="Consolas" pitchFamily="49" charset="0"/>
              </a:rPr>
              <a:t>SPSecureStoreServiceApplicationProxy</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a:t>
            </a:r>
            <a:r>
              <a:rPr lang="en-US" sz="1600" dirty="0" err="1">
                <a:latin typeface="Consolas" pitchFamily="49" charset="0"/>
                <a:cs typeface="Consolas" pitchFamily="49" charset="0"/>
              </a:rPr>
              <a:t>ServiceApplication</a:t>
            </a:r>
            <a:r>
              <a:rPr lang="en-US" sz="1600" dirty="0">
                <a:latin typeface="Consolas" pitchFamily="49" charset="0"/>
                <a:cs typeface="Consolas" pitchFamily="49" charset="0"/>
              </a:rPr>
              <a:t> </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sa</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-Name </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SecureStore</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Service </a:t>
            </a:r>
            <a:r>
              <a:rPr lang="en-US" sz="1600" dirty="0" smtClean="0">
                <a:latin typeface="Consolas" pitchFamily="49" charset="0"/>
                <a:cs typeface="Consolas" pitchFamily="49" charset="0"/>
              </a:rPr>
              <a:t>Application Proxy" –</a:t>
            </a:r>
            <a:r>
              <a:rPr lang="en-US" sz="1600" dirty="0" err="1" smtClean="0">
                <a:latin typeface="Consolas" pitchFamily="49" charset="0"/>
                <a:cs typeface="Consolas" pitchFamily="49" charset="0"/>
              </a:rPr>
              <a:t>DefaultProxygroup</a:t>
            </a:r>
            <a:r>
              <a:rPr lang="en-US" sz="1600" dirty="0" smtClean="0">
                <a:latin typeface="Consolas" pitchFamily="49" charset="0"/>
                <a:cs typeface="Consolas" pitchFamily="49" charset="0"/>
              </a:rPr>
              <a:t>}</a:t>
            </a:r>
            <a:endParaRPr lang="en-US" sz="1600" dirty="0">
              <a:latin typeface="Consolas" pitchFamily="49" charset="0"/>
              <a:cs typeface="Consolas" pitchFamily="49" charset="0"/>
            </a:endParaRPr>
          </a:p>
          <a:p>
            <a:pPr marL="863600" lvl="2" indent="0">
              <a:buNone/>
            </a:pPr>
            <a:endParaRPr lang="en-US" sz="1600" dirty="0" smtClean="0">
              <a:latin typeface="Consolas" pitchFamily="49" charset="0"/>
              <a:cs typeface="Consolas" pitchFamily="49" charset="0"/>
            </a:endParaRPr>
          </a:p>
          <a:p>
            <a:pPr marL="863600" lvl="2" indent="0">
              <a:buNone/>
            </a:pPr>
            <a:r>
              <a:rPr lang="en-US" sz="1600" dirty="0" smtClean="0">
                <a:latin typeface="Consolas" pitchFamily="49" charset="0"/>
                <a:cs typeface="Consolas" pitchFamily="49" charset="0"/>
              </a:rPr>
              <a:t># Update </a:t>
            </a:r>
            <a:r>
              <a:rPr lang="en-US" sz="1600" dirty="0">
                <a:latin typeface="Consolas" pitchFamily="49" charset="0"/>
                <a:cs typeface="Consolas" pitchFamily="49" charset="0"/>
              </a:rPr>
              <a:t>Secure Store </a:t>
            </a:r>
            <a:r>
              <a:rPr lang="en-US" sz="1600" dirty="0" smtClean="0">
                <a:latin typeface="Consolas" pitchFamily="49" charset="0"/>
                <a:cs typeface="Consolas" pitchFamily="49" charset="0"/>
              </a:rPr>
              <a:t>service passphrase to allow use of existing stored passwords</a:t>
            </a:r>
          </a:p>
          <a:p>
            <a:pPr marL="863600" lvl="2" indent="0">
              <a:buNone/>
            </a:pPr>
            <a:r>
              <a:rPr lang="en-US" sz="1600" dirty="0">
                <a:latin typeface="Consolas" pitchFamily="49" charset="0"/>
                <a:cs typeface="Consolas" pitchFamily="49" charset="0"/>
              </a:rPr>
              <a:t>if ($proxy) </a:t>
            </a:r>
            <a:r>
              <a:rPr lang="en-US" sz="1600" dirty="0" smtClean="0">
                <a:latin typeface="Consolas" pitchFamily="49" charset="0"/>
                <a:cs typeface="Consolas" pitchFamily="49" charset="0"/>
              </a:rPr>
              <a:t>{Update-</a:t>
            </a:r>
            <a:r>
              <a:rPr lang="en-US" sz="1600" dirty="0" err="1" smtClean="0">
                <a:latin typeface="Consolas" pitchFamily="49" charset="0"/>
                <a:cs typeface="Consolas" pitchFamily="49" charset="0"/>
              </a:rPr>
              <a:t>SPSecureStoreApplicationServerKey</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a:t>
            </a:r>
            <a:r>
              <a:rPr lang="en-US" sz="1600" dirty="0" err="1">
                <a:latin typeface="Consolas" pitchFamily="49" charset="0"/>
                <a:cs typeface="Consolas" pitchFamily="49" charset="0"/>
              </a:rPr>
              <a:t>ServiceApplicationProxy</a:t>
            </a:r>
            <a:r>
              <a:rPr lang="en-US" sz="1600" dirty="0">
                <a:latin typeface="Consolas" pitchFamily="49" charset="0"/>
                <a:cs typeface="Consolas" pitchFamily="49" charset="0"/>
              </a:rPr>
              <a:t> $proxy -Passphrase </a:t>
            </a:r>
            <a:r>
              <a:rPr lang="en-US" sz="1600" dirty="0" smtClean="0">
                <a:latin typeface="Consolas" pitchFamily="49" charset="0"/>
                <a:cs typeface="Consolas" pitchFamily="49" charset="0"/>
              </a:rPr>
              <a:t>"</a:t>
            </a:r>
            <a:r>
              <a:rPr lang="en-US" sz="1600" b="1" dirty="0" err="1" smtClean="0">
                <a:solidFill>
                  <a:schemeClr val="accent1"/>
                </a:solidFill>
                <a:latin typeface="Consolas" pitchFamily="49" charset="0"/>
                <a:cs typeface="Consolas" pitchFamily="49" charset="0"/>
              </a:rPr>
              <a:t>P@ssphrase</a:t>
            </a:r>
            <a:r>
              <a:rPr lang="en-US" sz="1600" dirty="0" smtClean="0">
                <a:latin typeface="Consolas" pitchFamily="49" charset="0"/>
                <a:cs typeface="Consolas" pitchFamily="49" charset="0"/>
              </a:rPr>
              <a:t>"}</a:t>
            </a:r>
          </a:p>
          <a:p>
            <a:pPr marL="863600" lvl="2" indent="0">
              <a:buNone/>
            </a:pPr>
            <a:endParaRPr lang="en-US" sz="1600" dirty="0" smtClean="0">
              <a:latin typeface="Consolas" pitchFamily="49" charset="0"/>
              <a:cs typeface="Consolas" pitchFamily="49" charset="0"/>
            </a:endParaRPr>
          </a:p>
          <a:p>
            <a:pPr marL="863600" lvl="2" indent="0">
              <a:buNone/>
            </a:pPr>
            <a:r>
              <a:rPr lang="en-US" sz="1600" dirty="0" smtClean="0">
                <a:latin typeface="Consolas" pitchFamily="49" charset="0"/>
                <a:cs typeface="Consolas" pitchFamily="49" charset="0"/>
              </a:rPr>
              <a:t>#Start </a:t>
            </a:r>
            <a:r>
              <a:rPr lang="en-US" sz="1600" dirty="0">
                <a:latin typeface="Consolas" pitchFamily="49" charset="0"/>
                <a:cs typeface="Consolas" pitchFamily="49" charset="0"/>
              </a:rPr>
              <a:t>Secure Store </a:t>
            </a:r>
            <a:r>
              <a:rPr lang="en-US" sz="1600" dirty="0" smtClean="0">
                <a:latin typeface="Consolas" pitchFamily="49" charset="0"/>
                <a:cs typeface="Consolas" pitchFamily="49" charset="0"/>
              </a:rPr>
              <a:t>service</a:t>
            </a:r>
          </a:p>
          <a:p>
            <a:pPr marL="863600" lvl="2" indent="0">
              <a:buNone/>
            </a:pPr>
            <a:r>
              <a:rPr lang="en-US" sz="1600" dirty="0" smtClean="0">
                <a:latin typeface="Consolas" pitchFamily="49" charset="0"/>
                <a:cs typeface="Consolas" pitchFamily="49" charset="0"/>
              </a:rPr>
              <a:t>Get-</a:t>
            </a:r>
            <a:r>
              <a:rPr lang="en-US" sz="1600" dirty="0" err="1" smtClean="0">
                <a:latin typeface="Consolas" pitchFamily="49" charset="0"/>
                <a:cs typeface="Consolas" pitchFamily="49" charset="0"/>
              </a:rPr>
              <a:t>SPServiceInstance</a:t>
            </a:r>
            <a:r>
              <a:rPr lang="en-US" sz="1600" dirty="0" smtClean="0">
                <a:latin typeface="Consolas" pitchFamily="49" charset="0"/>
                <a:cs typeface="Consolas" pitchFamily="49" charset="0"/>
              </a:rPr>
              <a:t> | Where-Object {$_.</a:t>
            </a:r>
            <a:r>
              <a:rPr lang="en-US" sz="1600" dirty="0" err="1" smtClean="0">
                <a:latin typeface="Consolas" pitchFamily="49" charset="0"/>
                <a:cs typeface="Consolas" pitchFamily="49" charset="0"/>
              </a:rPr>
              <a:t>TypeName</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Eq</a:t>
            </a:r>
            <a:r>
              <a:rPr lang="en-US" sz="1600" dirty="0" smtClean="0">
                <a:latin typeface="Consolas" pitchFamily="49" charset="0"/>
                <a:cs typeface="Consolas" pitchFamily="49" charset="0"/>
              </a:rPr>
              <a:t> "Secure Store Service"} | Start-</a:t>
            </a:r>
            <a:r>
              <a:rPr lang="en-US" sz="1600" dirty="0" err="1" smtClean="0">
                <a:latin typeface="Consolas" pitchFamily="49" charset="0"/>
                <a:cs typeface="Consolas" pitchFamily="49" charset="0"/>
              </a:rPr>
              <a:t>SPServiceInstance</a:t>
            </a:r>
            <a:endParaRPr lang="en-US" sz="1600" dirty="0" smtClean="0">
              <a:latin typeface="Consolas" pitchFamily="49" charset="0"/>
              <a:cs typeface="Consolas" pitchFamily="49" charset="0"/>
            </a:endParaRPr>
          </a:p>
          <a:p>
            <a:pPr marL="460375" lvl="1" indent="0">
              <a:buNone/>
            </a:pPr>
            <a:r>
              <a:rPr lang="en-US" sz="1600" dirty="0" smtClean="0">
                <a:latin typeface="Consolas" pitchFamily="49" charset="0"/>
                <a:cs typeface="Consolas" pitchFamily="49" charset="0"/>
              </a:rPr>
              <a:t>}</a:t>
            </a:r>
          </a:p>
        </p:txBody>
      </p:sp>
    </p:spTree>
    <p:extLst>
      <p:ext uri="{BB962C8B-B14F-4D97-AF65-F5344CB8AC3E}">
        <p14:creationId xmlns:p14="http://schemas.microsoft.com/office/powerpoint/2010/main" val="232952320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New-</a:t>
            </a:r>
            <a:r>
              <a:rPr lang="en-US" sz="4400" dirty="0" err="1"/>
              <a:t>SPSubscriptionSettingsServiceApplication</a:t>
            </a:r>
            <a:endParaRPr lang="en-US" sz="4400" dirty="0"/>
          </a:p>
        </p:txBody>
      </p:sp>
      <p:sp>
        <p:nvSpPr>
          <p:cNvPr id="3" name="Content Placeholder 2"/>
          <p:cNvSpPr>
            <a:spLocks noGrp="1"/>
          </p:cNvSpPr>
          <p:nvPr>
            <p:ph type="body" sz="quarter" idx="10"/>
          </p:nvPr>
        </p:nvSpPr>
        <p:spPr/>
        <p:txBody>
          <a:bodyPr/>
          <a:lstStyle/>
          <a:p>
            <a:r>
              <a:rPr lang="en-US" dirty="0"/>
              <a:t>Creates a new Subscription Settings</a:t>
            </a:r>
            <a:r>
              <a:rPr lang="en-US" dirty="0" smtClean="0"/>
              <a:t> </a:t>
            </a:r>
            <a:r>
              <a:rPr lang="en-US" dirty="0"/>
              <a:t>service application</a:t>
            </a:r>
            <a:r>
              <a:rPr lang="en-US" dirty="0" smtClean="0"/>
              <a:t> </a:t>
            </a:r>
            <a:r>
              <a:rPr lang="en-US" dirty="0"/>
              <a:t>in the </a:t>
            </a:r>
            <a:r>
              <a:rPr lang="en-US" dirty="0" smtClean="0"/>
              <a:t>farm</a:t>
            </a:r>
          </a:p>
          <a:p>
            <a:r>
              <a:rPr lang="en-US" dirty="0"/>
              <a:t>Use to provision new </a:t>
            </a:r>
            <a:r>
              <a:rPr lang="en-US" dirty="0" smtClean="0"/>
              <a:t>Subscription Settings </a:t>
            </a:r>
            <a:r>
              <a:rPr lang="en-US" dirty="0"/>
              <a:t>service instance while passing in an</a:t>
            </a:r>
            <a:r>
              <a:rPr lang="en-US" dirty="0" smtClean="0"/>
              <a:t> </a:t>
            </a:r>
            <a:r>
              <a:rPr lang="en-US" dirty="0"/>
              <a:t>existing database</a:t>
            </a:r>
          </a:p>
          <a:p>
            <a:pPr lvl="1"/>
            <a:r>
              <a:rPr lang="en-US" dirty="0"/>
              <a:t>Causes upgrade of Subscription Settings</a:t>
            </a:r>
            <a:r>
              <a:rPr lang="en-US" dirty="0" smtClean="0"/>
              <a:t> database </a:t>
            </a:r>
            <a:r>
              <a:rPr lang="en-US" dirty="0"/>
              <a:t>as part of creation</a:t>
            </a:r>
          </a:p>
          <a:p>
            <a:pPr lvl="1"/>
            <a:r>
              <a:rPr lang="en-US" dirty="0"/>
              <a:t>Process works for:</a:t>
            </a:r>
          </a:p>
          <a:p>
            <a:pPr lvl="2"/>
            <a:r>
              <a:rPr lang="en-US" dirty="0"/>
              <a:t>Version to version database attach upgrade</a:t>
            </a:r>
          </a:p>
          <a:p>
            <a:pPr lvl="2"/>
            <a:r>
              <a:rPr lang="en-US" dirty="0"/>
              <a:t>Side by side build to build database attach upgrade</a:t>
            </a:r>
          </a:p>
          <a:p>
            <a:endParaRPr lang="en-US" dirty="0"/>
          </a:p>
        </p:txBody>
      </p:sp>
    </p:spTree>
    <p:extLst>
      <p:ext uri="{BB962C8B-B14F-4D97-AF65-F5344CB8AC3E}">
        <p14:creationId xmlns:p14="http://schemas.microsoft.com/office/powerpoint/2010/main" val="76992616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a:t>Example </a:t>
            </a:r>
            <a:r>
              <a:rPr lang="en-US" sz="3600" dirty="0" smtClean="0"/>
              <a:t>Subscription Settings Service </a:t>
            </a:r>
            <a:r>
              <a:rPr lang="en-US" sz="3600" dirty="0"/>
              <a:t>B2B/V2V Provisioning</a:t>
            </a:r>
          </a:p>
        </p:txBody>
      </p:sp>
      <p:sp>
        <p:nvSpPr>
          <p:cNvPr id="6" name="Text Placeholder 5"/>
          <p:cNvSpPr>
            <a:spLocks noGrp="1"/>
          </p:cNvSpPr>
          <p:nvPr>
            <p:ph type="body" sz="quarter" idx="10"/>
          </p:nvPr>
        </p:nvSpPr>
        <p:spPr/>
        <p:txBody>
          <a:bodyPr/>
          <a:lstStyle/>
          <a:p>
            <a:pPr marL="460375" lvl="1" indent="0">
              <a:buNone/>
            </a:pP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applicationPool</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Get-</a:t>
            </a:r>
            <a:r>
              <a:rPr lang="en-US" sz="1800" dirty="0" err="1">
                <a:latin typeface="Consolas" pitchFamily="49" charset="0"/>
                <a:cs typeface="Consolas" pitchFamily="49" charset="0"/>
              </a:rPr>
              <a:t>SPServiceApplicationPool</a:t>
            </a:r>
            <a:r>
              <a:rPr lang="en-US" sz="1800" dirty="0">
                <a:latin typeface="Consolas" pitchFamily="49" charset="0"/>
                <a:cs typeface="Consolas" pitchFamily="49" charset="0"/>
              </a:rPr>
              <a:t> -Identity </a:t>
            </a:r>
            <a:r>
              <a:rPr lang="en-US" sz="1800" dirty="0" smtClean="0">
                <a:latin typeface="Consolas" pitchFamily="49" charset="0"/>
                <a:cs typeface="Consolas" pitchFamily="49" charset="0"/>
              </a:rPr>
              <a:t>"SharePoint </a:t>
            </a:r>
            <a:r>
              <a:rPr lang="en-US" sz="1800" dirty="0">
                <a:latin typeface="Consolas" pitchFamily="49" charset="0"/>
                <a:cs typeface="Consolas" pitchFamily="49" charset="0"/>
              </a:rPr>
              <a:t>Service </a:t>
            </a:r>
            <a:r>
              <a:rPr lang="en-US" sz="1800" dirty="0" smtClean="0">
                <a:latin typeface="Consolas" pitchFamily="49" charset="0"/>
                <a:cs typeface="Consolas" pitchFamily="49" charset="0"/>
              </a:rPr>
              <a:t>Application"</a:t>
            </a:r>
            <a:endParaRPr lang="en-US" sz="1800" dirty="0">
              <a:latin typeface="Consolas" pitchFamily="49" charset="0"/>
              <a:cs typeface="Consolas" pitchFamily="49" charset="0"/>
            </a:endParaRPr>
          </a:p>
          <a:p>
            <a:pPr marL="460375" lvl="1" indent="0">
              <a:buNone/>
            </a:pPr>
            <a:endParaRPr lang="en-US" sz="1800" dirty="0" smtClean="0">
              <a:latin typeface="Consolas" pitchFamily="49" charset="0"/>
              <a:cs typeface="Consolas" pitchFamily="49" charset="0"/>
            </a:endParaRPr>
          </a:p>
          <a:p>
            <a:pPr marL="460375" lvl="1"/>
            <a:r>
              <a:rPr lang="en-US" sz="1800" dirty="0" smtClean="0">
                <a:latin typeface="Consolas" pitchFamily="49" charset="0"/>
                <a:cs typeface="Consolas" pitchFamily="49" charset="0"/>
              </a:rPr>
              <a:t># Create </a:t>
            </a:r>
            <a:r>
              <a:rPr lang="en-US" sz="1800" dirty="0"/>
              <a:t>Subscription Settings </a:t>
            </a:r>
            <a:r>
              <a:rPr lang="en-US" sz="1800" dirty="0" smtClean="0">
                <a:latin typeface="Consolas" pitchFamily="49" charset="0"/>
                <a:cs typeface="Consolas" pitchFamily="49" charset="0"/>
              </a:rPr>
              <a:t>service </a:t>
            </a:r>
            <a:r>
              <a:rPr lang="en-US" sz="1800" dirty="0">
                <a:latin typeface="Consolas" pitchFamily="49" charset="0"/>
                <a:cs typeface="Consolas" pitchFamily="49" charset="0"/>
              </a:rPr>
              <a:t>and </a:t>
            </a:r>
            <a:r>
              <a:rPr lang="en-US" sz="1800" dirty="0" smtClean="0">
                <a:latin typeface="Consolas" pitchFamily="49" charset="0"/>
                <a:cs typeface="Consolas" pitchFamily="49" charset="0"/>
              </a:rPr>
              <a:t>proxy</a:t>
            </a:r>
            <a:endParaRPr lang="en-US" sz="1800" dirty="0">
              <a:latin typeface="Consolas" pitchFamily="49" charset="0"/>
              <a:cs typeface="Consolas" pitchFamily="49" charset="0"/>
            </a:endParaRPr>
          </a:p>
          <a:p>
            <a:pPr marL="460375" lvl="1" indent="0">
              <a:buNone/>
            </a:pP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sa</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 New-</a:t>
            </a:r>
            <a:r>
              <a:rPr lang="en-US" sz="1800" dirty="0" err="1">
                <a:latin typeface="Consolas" pitchFamily="49" charset="0"/>
                <a:cs typeface="Consolas" pitchFamily="49" charset="0"/>
              </a:rPr>
              <a:t>SPSubscriptionSettingsServiceApplication</a:t>
            </a:r>
            <a:r>
              <a:rPr lang="en-US" sz="1800" dirty="0">
                <a:latin typeface="Consolas" pitchFamily="49" charset="0"/>
                <a:cs typeface="Consolas" pitchFamily="49" charset="0"/>
              </a:rPr>
              <a:t> -Name </a:t>
            </a:r>
            <a:r>
              <a:rPr lang="en-US" sz="1800" dirty="0" smtClean="0">
                <a:latin typeface="Consolas" pitchFamily="49" charset="0"/>
                <a:cs typeface="Consolas" pitchFamily="49" charset="0"/>
              </a:rPr>
              <a:t>"Subscription </a:t>
            </a:r>
            <a:r>
              <a:rPr lang="en-US" sz="1800" dirty="0">
                <a:latin typeface="Consolas" pitchFamily="49" charset="0"/>
                <a:cs typeface="Consolas" pitchFamily="49" charset="0"/>
              </a:rPr>
              <a:t>Settings </a:t>
            </a:r>
            <a:r>
              <a:rPr lang="en-US" sz="1800" dirty="0" smtClean="0">
                <a:latin typeface="Consolas" pitchFamily="49" charset="0"/>
                <a:cs typeface="Consolas" pitchFamily="49" charset="0"/>
              </a:rPr>
              <a:t>Service Application" </a:t>
            </a:r>
            <a:r>
              <a:rPr lang="en-US" sz="1800" dirty="0">
                <a:latin typeface="Consolas" pitchFamily="49" charset="0"/>
                <a:cs typeface="Consolas" pitchFamily="49" charset="0"/>
              </a:rPr>
              <a:t>-</a:t>
            </a:r>
            <a:r>
              <a:rPr lang="en-US" sz="1800" dirty="0" err="1">
                <a:latin typeface="Consolas" pitchFamily="49" charset="0"/>
                <a:cs typeface="Consolas" pitchFamily="49" charset="0"/>
              </a:rPr>
              <a:t>ApplicationPool</a:t>
            </a:r>
            <a:r>
              <a:rPr lang="en-US" sz="1800" dirty="0">
                <a:latin typeface="Consolas" pitchFamily="49" charset="0"/>
                <a:cs typeface="Consolas" pitchFamily="49" charset="0"/>
              </a:rPr>
              <a:t> $</a:t>
            </a:r>
            <a:r>
              <a:rPr lang="en-US" sz="1800" dirty="0" err="1">
                <a:latin typeface="Consolas" pitchFamily="49" charset="0"/>
                <a:cs typeface="Consolas" pitchFamily="49" charset="0"/>
              </a:rPr>
              <a:t>applicationPool</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DatabaseName</a:t>
            </a:r>
            <a:r>
              <a:rPr lang="en-US" sz="1800" dirty="0" smtClean="0">
                <a:latin typeface="Consolas" pitchFamily="49" charset="0"/>
                <a:cs typeface="Consolas" pitchFamily="49" charset="0"/>
              </a:rPr>
              <a:t> "</a:t>
            </a:r>
            <a:r>
              <a:rPr lang="en-US" sz="1800" b="1" dirty="0" err="1" smtClean="0">
                <a:solidFill>
                  <a:schemeClr val="accent1"/>
                </a:solidFill>
                <a:latin typeface="Consolas" pitchFamily="49" charset="0"/>
                <a:cs typeface="Consolas" pitchFamily="49" charset="0"/>
              </a:rPr>
              <a:t>SubscriptionsSettings_Upgrade_DB</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a:t>
            </a:r>
            <a:r>
              <a:rPr lang="en-US" sz="1800" dirty="0" err="1">
                <a:latin typeface="Consolas" pitchFamily="49" charset="0"/>
                <a:cs typeface="Consolas" pitchFamily="49" charset="0"/>
              </a:rPr>
              <a:t>AuditingEnabled</a:t>
            </a:r>
            <a:endParaRPr lang="en-US" sz="1800" dirty="0">
              <a:latin typeface="Consolas" pitchFamily="49" charset="0"/>
              <a:cs typeface="Consolas" pitchFamily="49" charset="0"/>
            </a:endParaRPr>
          </a:p>
          <a:p>
            <a:pPr marL="460375" lvl="1" indent="0">
              <a:buNone/>
            </a:pPr>
            <a:r>
              <a:rPr lang="en-US" sz="1800" dirty="0">
                <a:latin typeface="Consolas" pitchFamily="49" charset="0"/>
                <a:cs typeface="Consolas" pitchFamily="49" charset="0"/>
              </a:rPr>
              <a:t>if </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sa</a:t>
            </a:r>
            <a:r>
              <a:rPr lang="en-US" sz="1800" dirty="0" smtClean="0">
                <a:latin typeface="Consolas" pitchFamily="49" charset="0"/>
                <a:cs typeface="Consolas" pitchFamily="49" charset="0"/>
              </a:rPr>
              <a:t>) {</a:t>
            </a:r>
          </a:p>
          <a:p>
            <a:pPr marL="863600" lvl="2" indent="0">
              <a:buNone/>
            </a:pPr>
            <a:r>
              <a:rPr lang="en-US" sz="1800" dirty="0" smtClean="0">
                <a:latin typeface="Consolas" pitchFamily="49" charset="0"/>
                <a:cs typeface="Consolas" pitchFamily="49" charset="0"/>
              </a:rPr>
              <a:t>$</a:t>
            </a:r>
            <a:r>
              <a:rPr lang="en-US" sz="1800" dirty="0">
                <a:latin typeface="Consolas" pitchFamily="49" charset="0"/>
                <a:cs typeface="Consolas" pitchFamily="49" charset="0"/>
              </a:rPr>
              <a:t>proxy = </a:t>
            </a:r>
            <a:r>
              <a:rPr lang="en-US" sz="1800" dirty="0" smtClean="0">
                <a:latin typeface="Consolas" pitchFamily="49" charset="0"/>
                <a:cs typeface="Consolas" pitchFamily="49" charset="0"/>
              </a:rPr>
              <a:t>New-</a:t>
            </a:r>
            <a:r>
              <a:rPr lang="en-US" sz="1800" dirty="0" err="1" smtClean="0">
                <a:latin typeface="Consolas" pitchFamily="49" charset="0"/>
                <a:cs typeface="Consolas" pitchFamily="49" charset="0"/>
              </a:rPr>
              <a:t>SPSubscriptionSettingsServiceApplicationProxy</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a:t>
            </a:r>
            <a:r>
              <a:rPr lang="en-US" sz="1800" dirty="0" err="1">
                <a:latin typeface="Consolas" pitchFamily="49" charset="0"/>
                <a:cs typeface="Consolas" pitchFamily="49" charset="0"/>
              </a:rPr>
              <a:t>ServiceApplication</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sa</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-Name </a:t>
            </a:r>
            <a:r>
              <a:rPr lang="en-US" sz="1800" dirty="0" smtClean="0">
                <a:latin typeface="Consolas" pitchFamily="49" charset="0"/>
                <a:cs typeface="Consolas" pitchFamily="49" charset="0"/>
              </a:rPr>
              <a:t>“Subscription Settings </a:t>
            </a:r>
            <a:r>
              <a:rPr lang="en-US" sz="1800" dirty="0">
                <a:latin typeface="Consolas" pitchFamily="49" charset="0"/>
                <a:cs typeface="Consolas" pitchFamily="49" charset="0"/>
              </a:rPr>
              <a:t>Service </a:t>
            </a:r>
            <a:r>
              <a:rPr lang="en-US" sz="1800" dirty="0" smtClean="0">
                <a:latin typeface="Consolas" pitchFamily="49" charset="0"/>
                <a:cs typeface="Consolas" pitchFamily="49" charset="0"/>
              </a:rPr>
              <a:t>Application Proxy" –</a:t>
            </a:r>
            <a:r>
              <a:rPr lang="en-US" sz="1800" dirty="0" err="1" smtClean="0">
                <a:latin typeface="Consolas" pitchFamily="49" charset="0"/>
                <a:cs typeface="Consolas" pitchFamily="49" charset="0"/>
              </a:rPr>
              <a:t>DefaultProxygroup</a:t>
            </a: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a:p>
            <a:pPr marL="863600" lvl="2" indent="0">
              <a:buNone/>
            </a:pPr>
            <a:endParaRPr lang="en-US" sz="1800" dirty="0" smtClean="0">
              <a:latin typeface="Consolas" pitchFamily="49" charset="0"/>
              <a:cs typeface="Consolas" pitchFamily="49" charset="0"/>
            </a:endParaRPr>
          </a:p>
          <a:p>
            <a:pPr marL="863600" lvl="2"/>
            <a:r>
              <a:rPr lang="en-US" sz="1800" dirty="0" smtClean="0">
                <a:latin typeface="Consolas" pitchFamily="49" charset="0"/>
                <a:cs typeface="Consolas" pitchFamily="49" charset="0"/>
              </a:rPr>
              <a:t>#Start </a:t>
            </a:r>
            <a:r>
              <a:rPr lang="en-US" sz="1800" dirty="0"/>
              <a:t>Subscription Settings </a:t>
            </a:r>
            <a:r>
              <a:rPr lang="en-US" sz="1800" dirty="0" smtClean="0">
                <a:latin typeface="Consolas" pitchFamily="49" charset="0"/>
                <a:cs typeface="Consolas" pitchFamily="49" charset="0"/>
              </a:rPr>
              <a:t>service</a:t>
            </a:r>
          </a:p>
          <a:p>
            <a:pPr marL="863600" lvl="2" indent="0">
              <a:buNone/>
            </a:pPr>
            <a:r>
              <a:rPr lang="en-US" sz="1800" dirty="0" smtClean="0">
                <a:latin typeface="Consolas" pitchFamily="49" charset="0"/>
                <a:cs typeface="Consolas" pitchFamily="49" charset="0"/>
              </a:rPr>
              <a:t>Get-</a:t>
            </a:r>
            <a:r>
              <a:rPr lang="en-US" sz="1800" dirty="0" err="1" smtClean="0">
                <a:latin typeface="Consolas" pitchFamily="49" charset="0"/>
                <a:cs typeface="Consolas" pitchFamily="49" charset="0"/>
              </a:rPr>
              <a:t>SPServiceInstance</a:t>
            </a:r>
            <a:r>
              <a:rPr lang="en-US" sz="1800" dirty="0" smtClean="0">
                <a:latin typeface="Consolas" pitchFamily="49" charset="0"/>
                <a:cs typeface="Consolas" pitchFamily="49" charset="0"/>
              </a:rPr>
              <a:t> | Where-Object {$_.</a:t>
            </a:r>
            <a:r>
              <a:rPr lang="en-US" sz="1800" dirty="0" err="1" smtClean="0">
                <a:latin typeface="Consolas" pitchFamily="49" charset="0"/>
                <a:cs typeface="Consolas" pitchFamily="49" charset="0"/>
              </a:rPr>
              <a:t>TypeName</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Eq</a:t>
            </a:r>
            <a:r>
              <a:rPr lang="en-US" sz="1800" dirty="0" smtClean="0">
                <a:latin typeface="Consolas" pitchFamily="49" charset="0"/>
                <a:cs typeface="Consolas" pitchFamily="49" charset="0"/>
              </a:rPr>
              <a:t> "Subscription </a:t>
            </a:r>
            <a:r>
              <a:rPr lang="en-US" sz="1800" dirty="0">
                <a:latin typeface="Consolas" pitchFamily="49" charset="0"/>
                <a:cs typeface="Consolas" pitchFamily="49" charset="0"/>
              </a:rPr>
              <a:t>Settings </a:t>
            </a:r>
            <a:r>
              <a:rPr lang="en-US" sz="1800" dirty="0" smtClean="0">
                <a:latin typeface="Consolas" pitchFamily="49" charset="0"/>
                <a:cs typeface="Consolas" pitchFamily="49" charset="0"/>
              </a:rPr>
              <a:t>Service"} | Start-</a:t>
            </a:r>
            <a:r>
              <a:rPr lang="en-US" sz="1800" dirty="0" err="1" smtClean="0">
                <a:latin typeface="Consolas" pitchFamily="49" charset="0"/>
                <a:cs typeface="Consolas" pitchFamily="49" charset="0"/>
              </a:rPr>
              <a:t>SPServiceInstance</a:t>
            </a:r>
            <a:endParaRPr lang="en-US" sz="1800" dirty="0" smtClean="0">
              <a:latin typeface="Consolas" pitchFamily="49" charset="0"/>
              <a:cs typeface="Consolas" pitchFamily="49" charset="0"/>
            </a:endParaRPr>
          </a:p>
          <a:p>
            <a:pPr marL="460375" lvl="1" indent="0">
              <a:buNone/>
            </a:pPr>
            <a:r>
              <a:rPr lang="en-US" sz="1800" dirty="0" smtClean="0">
                <a:latin typeface="Consolas" pitchFamily="49" charset="0"/>
                <a:cs typeface="Consolas" pitchFamily="49" charset="0"/>
              </a:rPr>
              <a:t>}</a:t>
            </a:r>
          </a:p>
        </p:txBody>
      </p:sp>
    </p:spTree>
    <p:extLst>
      <p:ext uri="{BB962C8B-B14F-4D97-AF65-F5344CB8AC3E}">
        <p14:creationId xmlns:p14="http://schemas.microsoft.com/office/powerpoint/2010/main" val="1318686002"/>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Managing Upgrade Internals</a:t>
            </a:r>
          </a:p>
        </p:txBody>
      </p:sp>
    </p:spTree>
    <p:extLst>
      <p:ext uri="{BB962C8B-B14F-4D97-AF65-F5344CB8AC3E}">
        <p14:creationId xmlns:p14="http://schemas.microsoft.com/office/powerpoint/2010/main" val="62784766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Upgrade Queues</a:t>
            </a:r>
            <a:endParaRPr lang="en-US" dirty="0"/>
          </a:p>
        </p:txBody>
      </p:sp>
      <p:sp>
        <p:nvSpPr>
          <p:cNvPr id="3" name="Content Placeholder 2"/>
          <p:cNvSpPr>
            <a:spLocks noGrp="1"/>
          </p:cNvSpPr>
          <p:nvPr>
            <p:ph type="body" sz="quarter" idx="10"/>
          </p:nvPr>
        </p:nvSpPr>
        <p:spPr/>
        <p:txBody>
          <a:bodyPr numCol="1">
            <a:noAutofit/>
          </a:bodyPr>
          <a:lstStyle/>
          <a:p>
            <a:r>
              <a:rPr lang="en-US" sz="2400" dirty="0" smtClean="0"/>
              <a:t>All Site Collection upgrades get listed in the queue</a:t>
            </a:r>
          </a:p>
          <a:p>
            <a:pPr lvl="1"/>
            <a:r>
              <a:rPr lang="en-US" sz="1200" dirty="0" smtClean="0"/>
              <a:t>Each site collection upgrade, whether queued or not, is listed as an </a:t>
            </a:r>
            <a:r>
              <a:rPr lang="en-US" sz="1200" dirty="0" err="1" smtClean="0"/>
              <a:t>SPSiteUpgradeSession</a:t>
            </a:r>
            <a:endParaRPr lang="en-US" sz="1200" dirty="0" smtClean="0"/>
          </a:p>
          <a:p>
            <a:r>
              <a:rPr lang="en-US" sz="2400" dirty="0" smtClean="0"/>
              <a:t>Add a site to the queue using UI or PowerShell</a:t>
            </a:r>
          </a:p>
          <a:p>
            <a:pPr lvl="1"/>
            <a:r>
              <a:rPr lang="en-US" sz="1200" dirty="0" smtClean="0"/>
              <a:t>Upgrade-</a:t>
            </a:r>
            <a:r>
              <a:rPr lang="en-US" sz="1200" dirty="0" err="1" smtClean="0"/>
              <a:t>SPSite</a:t>
            </a:r>
            <a:r>
              <a:rPr lang="en-US" sz="1200" dirty="0" smtClean="0"/>
              <a:t> $Site -</a:t>
            </a:r>
            <a:r>
              <a:rPr lang="en-US" sz="1200" dirty="0" err="1" smtClean="0"/>
              <a:t>VersionUpgrade</a:t>
            </a:r>
            <a:r>
              <a:rPr lang="en-US" sz="1200" dirty="0" smtClean="0"/>
              <a:t> -</a:t>
            </a:r>
            <a:r>
              <a:rPr lang="en-US" sz="1200" dirty="0" err="1" smtClean="0"/>
              <a:t>QueueOnly</a:t>
            </a:r>
            <a:endParaRPr lang="en-US" sz="1200" dirty="0" smtClean="0"/>
          </a:p>
          <a:p>
            <a:r>
              <a:rPr lang="en-US" sz="2400" dirty="0"/>
              <a:t>List the queue contents via PowerShell</a:t>
            </a:r>
          </a:p>
          <a:p>
            <a:pPr lvl="1"/>
            <a:r>
              <a:rPr lang="en-US" sz="1200" dirty="0"/>
              <a:t>Get-</a:t>
            </a:r>
            <a:r>
              <a:rPr lang="en-US" sz="1200" dirty="0" err="1"/>
              <a:t>SPSiteUpgradeSession</a:t>
            </a:r>
            <a:r>
              <a:rPr lang="en-US" sz="1200" dirty="0"/>
              <a:t> </a:t>
            </a:r>
            <a:r>
              <a:rPr lang="en-US" sz="1200" dirty="0" smtClean="0"/>
              <a:t>-</a:t>
            </a:r>
            <a:r>
              <a:rPr lang="en-US" sz="1200" dirty="0" err="1" smtClean="0"/>
              <a:t>ContentDatabase</a:t>
            </a:r>
            <a:r>
              <a:rPr lang="en-US" sz="1200" dirty="0" smtClean="0"/>
              <a:t> $</a:t>
            </a:r>
            <a:r>
              <a:rPr lang="en-US" sz="1200" dirty="0" err="1" smtClean="0"/>
              <a:t>ContentDatabase</a:t>
            </a:r>
            <a:endParaRPr lang="en-US" sz="1200" dirty="0"/>
          </a:p>
          <a:p>
            <a:r>
              <a:rPr lang="en-US" sz="2400" dirty="0" smtClean="0"/>
              <a:t>Remove a site from the queue using PowerShell</a:t>
            </a:r>
          </a:p>
          <a:p>
            <a:pPr lvl="1"/>
            <a:r>
              <a:rPr lang="en-US" sz="1200" dirty="0" smtClean="0"/>
              <a:t>Remove-</a:t>
            </a:r>
            <a:r>
              <a:rPr lang="en-US" sz="1200" dirty="0" err="1" smtClean="0"/>
              <a:t>SPSiteUpgradeSession</a:t>
            </a:r>
            <a:r>
              <a:rPr lang="en-US" sz="1200" dirty="0" smtClean="0"/>
              <a:t> $Site</a:t>
            </a:r>
          </a:p>
          <a:p>
            <a:r>
              <a:rPr lang="en-US" sz="2400" dirty="0"/>
              <a:t>Upgrade a site in the queue using UI, PowerShell, or timer job</a:t>
            </a:r>
          </a:p>
          <a:p>
            <a:pPr lvl="1"/>
            <a:r>
              <a:rPr lang="en-US" sz="1200" dirty="0"/>
              <a:t>Upgrade-</a:t>
            </a:r>
            <a:r>
              <a:rPr lang="en-US" sz="1200" dirty="0" err="1"/>
              <a:t>SPSite</a:t>
            </a:r>
            <a:r>
              <a:rPr lang="en-US" sz="1200" dirty="0"/>
              <a:t> </a:t>
            </a:r>
            <a:r>
              <a:rPr lang="en-US" sz="1200" dirty="0" smtClean="0"/>
              <a:t>$Site -</a:t>
            </a:r>
            <a:r>
              <a:rPr lang="en-US" sz="1200" dirty="0" err="1" smtClean="0"/>
              <a:t>VersionUpgrade</a:t>
            </a:r>
            <a:endParaRPr lang="en-US" sz="1200" dirty="0" smtClean="0"/>
          </a:p>
          <a:p>
            <a:pPr lvl="2"/>
            <a:r>
              <a:rPr lang="en-US" sz="1200" dirty="0" smtClean="0"/>
              <a:t>If in queue, will upgrade using PowerShell session instead</a:t>
            </a:r>
            <a:endParaRPr lang="en-US" sz="1200" dirty="0"/>
          </a:p>
          <a:p>
            <a:pPr lvl="1"/>
            <a:r>
              <a:rPr lang="en-US" sz="1200" dirty="0"/>
              <a:t>Upgrade site collections job (job-upgrade-sites)</a:t>
            </a:r>
          </a:p>
          <a:p>
            <a:pPr lvl="2"/>
            <a:r>
              <a:rPr lang="en-US" sz="1100" dirty="0"/>
              <a:t>Upgrades site collections in a content databases upgrade queue</a:t>
            </a:r>
          </a:p>
          <a:p>
            <a:pPr lvl="2"/>
            <a:r>
              <a:rPr lang="en-US" sz="1100" dirty="0"/>
              <a:t>Runs every 1 minute</a:t>
            </a:r>
            <a:endParaRPr lang="en-US" sz="1200" dirty="0"/>
          </a:p>
          <a:p>
            <a:r>
              <a:rPr lang="en-US" sz="2400" dirty="0" smtClean="0"/>
              <a:t>Manage Content Database and Web Application level upgrade throttle settings</a:t>
            </a:r>
          </a:p>
          <a:p>
            <a:r>
              <a:rPr lang="en-US" sz="2400" dirty="0"/>
              <a:t>Remember, upgrade queue is stored per Content </a:t>
            </a:r>
            <a:r>
              <a:rPr lang="en-US" sz="2400" dirty="0" smtClean="0"/>
              <a:t>Database</a:t>
            </a:r>
            <a:endParaRPr lang="en-US" sz="2400" dirty="0"/>
          </a:p>
        </p:txBody>
      </p:sp>
    </p:spTree>
    <p:extLst>
      <p:ext uri="{BB962C8B-B14F-4D97-AF65-F5344CB8AC3E}">
        <p14:creationId xmlns:p14="http://schemas.microsoft.com/office/powerpoint/2010/main" val="386530363"/>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Get-SPSiteUpgradeSession</a:t>
            </a:r>
            <a:endParaRPr lang="en-US" dirty="0"/>
          </a:p>
        </p:txBody>
      </p:sp>
      <p:sp>
        <p:nvSpPr>
          <p:cNvPr id="3" name="Content Placeholder 2"/>
          <p:cNvSpPr>
            <a:spLocks noGrp="1"/>
          </p:cNvSpPr>
          <p:nvPr>
            <p:ph type="body" sz="quarter" idx="10"/>
          </p:nvPr>
        </p:nvSpPr>
        <p:spPr/>
        <p:txBody>
          <a:bodyPr/>
          <a:lstStyle/>
          <a:p>
            <a:r>
              <a:rPr lang="en-US" sz="3600" dirty="0" smtClean="0"/>
              <a:t>Lists upgrade sessions within a content database or the current state of a specific site collection upgrade</a:t>
            </a:r>
          </a:p>
          <a:p>
            <a:r>
              <a:rPr lang="en-US" sz="3600" dirty="0" smtClean="0"/>
              <a:t>Defaults to show waiting/queued upgrades</a:t>
            </a:r>
          </a:p>
          <a:p>
            <a:r>
              <a:rPr lang="en-US" sz="3600" dirty="0" smtClean="0"/>
              <a:t>Defaults to not show in process or completed/failed upgrades</a:t>
            </a:r>
          </a:p>
          <a:p>
            <a:r>
              <a:rPr lang="en-US" sz="3600" dirty="0" smtClean="0"/>
              <a:t>Can be used to examine upgrade queue for specific content database</a:t>
            </a:r>
          </a:p>
          <a:p>
            <a:pPr lvl="1"/>
            <a:r>
              <a:rPr lang="en-US" sz="2000" dirty="0" smtClean="0"/>
              <a:t>If the queue gets stuck on a site collection or backed up due to lots of items</a:t>
            </a:r>
          </a:p>
          <a:p>
            <a:pPr lvl="1"/>
            <a:r>
              <a:rPr lang="en-US" sz="2000" dirty="0" smtClean="0"/>
              <a:t>You’re monitoring upgrade sessions</a:t>
            </a:r>
          </a:p>
          <a:p>
            <a:pPr lvl="1"/>
            <a:r>
              <a:rPr lang="en-US" sz="2000" dirty="0" smtClean="0"/>
              <a:t>You’re just curious about upgrade states</a:t>
            </a:r>
            <a:endParaRPr lang="en-US" sz="2000" dirty="0"/>
          </a:p>
        </p:txBody>
      </p:sp>
    </p:spTree>
    <p:extLst>
      <p:ext uri="{BB962C8B-B14F-4D97-AF65-F5344CB8AC3E}">
        <p14:creationId xmlns:p14="http://schemas.microsoft.com/office/powerpoint/2010/main" val="422550534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Account Requirements For Upgrades</a:t>
            </a:r>
            <a:endParaRPr lang="en-US" dirty="0"/>
          </a:p>
        </p:txBody>
      </p:sp>
      <p:sp>
        <p:nvSpPr>
          <p:cNvPr id="3" name="Content Placeholder 2"/>
          <p:cNvSpPr>
            <a:spLocks noGrp="1"/>
          </p:cNvSpPr>
          <p:nvPr>
            <p:ph type="body" sz="quarter" idx="10"/>
          </p:nvPr>
        </p:nvSpPr>
        <p:spPr/>
        <p:txBody>
          <a:bodyPr/>
          <a:lstStyle/>
          <a:p>
            <a:r>
              <a:rPr lang="en-US" sz="2000" dirty="0" smtClean="0"/>
              <a:t>Database Upgrades</a:t>
            </a:r>
          </a:p>
          <a:p>
            <a:pPr lvl="1"/>
            <a:r>
              <a:rPr lang="en-US" sz="1800" dirty="0" smtClean="0"/>
              <a:t>Active SQL Server login on the computer that runs SQL Server</a:t>
            </a:r>
          </a:p>
          <a:p>
            <a:pPr lvl="1"/>
            <a:r>
              <a:rPr lang="en-US" sz="1800" dirty="0" smtClean="0"/>
              <a:t>Login must be member of the </a:t>
            </a:r>
            <a:r>
              <a:rPr lang="en-US" sz="1800" dirty="0" err="1" smtClean="0"/>
              <a:t>DB_Owner</a:t>
            </a:r>
            <a:r>
              <a:rPr lang="en-US" sz="1800" dirty="0" smtClean="0"/>
              <a:t> database security role on the database being upgraded</a:t>
            </a:r>
          </a:p>
          <a:p>
            <a:pPr lvl="1"/>
            <a:r>
              <a:rPr lang="en-US" sz="1800" dirty="0" smtClean="0"/>
              <a:t>Login must be member of the </a:t>
            </a:r>
            <a:r>
              <a:rPr lang="en-US" sz="1800" dirty="0" err="1" smtClean="0"/>
              <a:t>WSS_Admin_WPG</a:t>
            </a:r>
            <a:r>
              <a:rPr lang="en-US" sz="1800" dirty="0" smtClean="0"/>
              <a:t> database security role on the farm configuration database</a:t>
            </a:r>
          </a:p>
          <a:p>
            <a:pPr lvl="1"/>
            <a:r>
              <a:rPr lang="en-US" sz="1800" dirty="0" smtClean="0"/>
              <a:t>Member of Farm Admin group</a:t>
            </a:r>
          </a:p>
          <a:p>
            <a:r>
              <a:rPr lang="en-US" sz="2000" dirty="0" smtClean="0"/>
              <a:t>Service Upgrades</a:t>
            </a:r>
          </a:p>
          <a:p>
            <a:pPr lvl="1"/>
            <a:r>
              <a:rPr lang="en-US" sz="1800" dirty="0" smtClean="0"/>
              <a:t>All requirements above for </a:t>
            </a:r>
            <a:r>
              <a:rPr lang="en-US" sz="1800" dirty="0"/>
              <a:t>database upgrade </a:t>
            </a:r>
            <a:r>
              <a:rPr lang="en-US" sz="1800" dirty="0" smtClean="0"/>
              <a:t>for each database that is part of service being upgraded</a:t>
            </a:r>
          </a:p>
          <a:p>
            <a:pPr lvl="1"/>
            <a:r>
              <a:rPr lang="en-US" sz="1800" dirty="0" smtClean="0"/>
              <a:t>Some services may require additional access such as local Administrator</a:t>
            </a:r>
          </a:p>
          <a:p>
            <a:r>
              <a:rPr lang="en-US" sz="2000" dirty="0" smtClean="0"/>
              <a:t>Site Collection Upgrades</a:t>
            </a:r>
          </a:p>
          <a:p>
            <a:pPr lvl="1"/>
            <a:r>
              <a:rPr lang="en-US" sz="1800" dirty="0" smtClean="0"/>
              <a:t>Member of Site Collection Administrator group</a:t>
            </a:r>
          </a:p>
          <a:p>
            <a:pPr lvl="1"/>
            <a:r>
              <a:rPr lang="en-US" sz="1800" dirty="0" smtClean="0"/>
              <a:t>Both primary and secondary Site Collection owners have this automatically</a:t>
            </a:r>
          </a:p>
          <a:p>
            <a:pPr lvl="1"/>
            <a:r>
              <a:rPr lang="en-US" sz="1800" dirty="0" smtClean="0"/>
              <a:t>Can also be member of </a:t>
            </a:r>
            <a:r>
              <a:rPr lang="en-US" sz="1800" dirty="0"/>
              <a:t>full control </a:t>
            </a:r>
            <a:r>
              <a:rPr lang="en-US" sz="1800" dirty="0" smtClean="0"/>
              <a:t>web application policy instead</a:t>
            </a:r>
          </a:p>
          <a:p>
            <a:r>
              <a:rPr lang="en-US" sz="2000" dirty="0" smtClean="0"/>
              <a:t>Farm Upgrades</a:t>
            </a:r>
          </a:p>
          <a:p>
            <a:pPr lvl="1"/>
            <a:r>
              <a:rPr lang="en-US" sz="1800" dirty="0" smtClean="0"/>
              <a:t>Member of the Administrators local group on each server on which upgrade is run</a:t>
            </a:r>
          </a:p>
        </p:txBody>
      </p:sp>
    </p:spTree>
    <p:extLst>
      <p:ext uri="{BB962C8B-B14F-4D97-AF65-F5344CB8AC3E}">
        <p14:creationId xmlns:p14="http://schemas.microsoft.com/office/powerpoint/2010/main" val="25484809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a:t>
            </a:r>
            <a:r>
              <a:rPr lang="en-US" dirty="0" err="1" smtClean="0"/>
              <a:t>SPSiteUpgradeSession</a:t>
            </a:r>
            <a:endParaRPr lang="en-US" dirty="0"/>
          </a:p>
        </p:txBody>
      </p:sp>
      <p:sp>
        <p:nvSpPr>
          <p:cNvPr id="3" name="Content Placeholder 2"/>
          <p:cNvSpPr>
            <a:spLocks noGrp="1"/>
          </p:cNvSpPr>
          <p:nvPr>
            <p:ph type="body" sz="quarter" idx="10"/>
          </p:nvPr>
        </p:nvSpPr>
        <p:spPr/>
        <p:txBody>
          <a:bodyPr/>
          <a:lstStyle/>
          <a:p>
            <a:r>
              <a:rPr lang="en-US" sz="3200" dirty="0" smtClean="0"/>
              <a:t>Removes a site collection from the upgrade queue as long as it is not currently upgrading</a:t>
            </a:r>
          </a:p>
          <a:p>
            <a:r>
              <a:rPr lang="en-US" sz="3200" dirty="0" smtClean="0"/>
              <a:t>This can be used to evict a specific upgrade if it turns out to be blocking other site collection upgrades due to performance</a:t>
            </a:r>
          </a:p>
          <a:p>
            <a:r>
              <a:rPr lang="en-US" sz="3200" dirty="0" smtClean="0"/>
              <a:t>Normally it would be better to upgrade the site collection in a different process instead</a:t>
            </a:r>
          </a:p>
          <a:p>
            <a:pPr lvl="1"/>
            <a:r>
              <a:rPr lang="en-US" sz="1800" dirty="0" smtClean="0"/>
              <a:t>Let timer job pick it up, but this could block other queued upgrades until complete</a:t>
            </a:r>
          </a:p>
          <a:p>
            <a:pPr lvl="2"/>
            <a:r>
              <a:rPr lang="en-US" sz="1800" dirty="0"/>
              <a:t>Works only if site collection is not currently upgrading via another </a:t>
            </a:r>
            <a:r>
              <a:rPr lang="en-US" sz="1800" dirty="0" smtClean="0"/>
              <a:t>process</a:t>
            </a:r>
          </a:p>
          <a:p>
            <a:pPr lvl="1"/>
            <a:r>
              <a:rPr lang="en-US" sz="1800" dirty="0" smtClean="0"/>
              <a:t>Pick up the queued upgrade using PowerShell by specifying the site collection</a:t>
            </a:r>
          </a:p>
          <a:p>
            <a:pPr lvl="2"/>
            <a:r>
              <a:rPr lang="en-US" sz="1800" dirty="0" smtClean="0"/>
              <a:t>Works only if site collection is not currently upgrading via another process</a:t>
            </a:r>
          </a:p>
        </p:txBody>
      </p:sp>
    </p:spTree>
    <p:extLst>
      <p:ext uri="{BB962C8B-B14F-4D97-AF65-F5344CB8AC3E}">
        <p14:creationId xmlns:p14="http://schemas.microsoft.com/office/powerpoint/2010/main" val="1618007161"/>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Throttle Settings</a:t>
            </a:r>
            <a:endParaRPr lang="en-US" dirty="0"/>
          </a:p>
        </p:txBody>
      </p:sp>
      <p:sp>
        <p:nvSpPr>
          <p:cNvPr id="3" name="Content Placeholder 2"/>
          <p:cNvSpPr>
            <a:spLocks noGrp="1"/>
          </p:cNvSpPr>
          <p:nvPr>
            <p:ph type="body" sz="quarter" idx="10"/>
          </p:nvPr>
        </p:nvSpPr>
        <p:spPr/>
        <p:txBody>
          <a:bodyPr numCol="1">
            <a:noAutofit/>
          </a:bodyPr>
          <a:lstStyle/>
          <a:p>
            <a:r>
              <a:rPr lang="en-US" sz="3200" dirty="0" smtClean="0"/>
              <a:t>Content Database upgrade throttle settings</a:t>
            </a:r>
          </a:p>
          <a:p>
            <a:pPr lvl="1"/>
            <a:r>
              <a:rPr lang="en-US" sz="1800" dirty="0" err="1" smtClean="0"/>
              <a:t>SPContentDatabase.ConcurrentSiteUpgradeSessionLimit</a:t>
            </a:r>
            <a:endParaRPr lang="en-US" sz="1800" dirty="0" smtClean="0"/>
          </a:p>
          <a:p>
            <a:pPr lvl="2"/>
            <a:r>
              <a:rPr lang="en-US" sz="1800" dirty="0"/>
              <a:t>Maximum number of concurrent site collection upgrades that can occur </a:t>
            </a:r>
            <a:r>
              <a:rPr lang="en-US" sz="1800" dirty="0" smtClean="0"/>
              <a:t>against </a:t>
            </a:r>
            <a:r>
              <a:rPr lang="en-US" sz="1800" dirty="0"/>
              <a:t>the </a:t>
            </a:r>
            <a:r>
              <a:rPr lang="en-US" sz="1800" dirty="0" smtClean="0"/>
              <a:t>content database at once. </a:t>
            </a:r>
            <a:r>
              <a:rPr lang="en-US" sz="1800" dirty="0"/>
              <a:t>If exceeded the upgrade is queued.</a:t>
            </a:r>
            <a:endParaRPr lang="en-US" sz="1800" dirty="0" smtClean="0"/>
          </a:p>
          <a:p>
            <a:r>
              <a:rPr lang="en-US" sz="3200" dirty="0" smtClean="0"/>
              <a:t>Web Application upgrade throttle settings</a:t>
            </a:r>
          </a:p>
          <a:p>
            <a:pPr lvl="1"/>
            <a:r>
              <a:rPr lang="en-US" sz="1800" dirty="0" smtClean="0"/>
              <a:t>Found within </a:t>
            </a:r>
            <a:r>
              <a:rPr lang="en-US" sz="1800" dirty="0" err="1" smtClean="0"/>
              <a:t>SPWebApplication.SiteUpgradeThrottleSettings</a:t>
            </a:r>
            <a:endParaRPr lang="en-US" sz="1800" dirty="0" smtClean="0"/>
          </a:p>
          <a:p>
            <a:pPr lvl="1"/>
            <a:r>
              <a:rPr lang="en-US" sz="1800" dirty="0" err="1" smtClean="0"/>
              <a:t>AppPoolConcurrentUpgradeSessionLimit</a:t>
            </a:r>
            <a:endParaRPr lang="en-US" sz="1800" dirty="0" smtClean="0"/>
          </a:p>
          <a:p>
            <a:pPr lvl="2"/>
            <a:r>
              <a:rPr lang="en-US" sz="1800" dirty="0"/>
              <a:t>Maximum number of </a:t>
            </a:r>
            <a:r>
              <a:rPr lang="en-US" sz="1800" dirty="0" smtClean="0"/>
              <a:t>concurrent site </a:t>
            </a:r>
            <a:r>
              <a:rPr lang="en-US" sz="1800" dirty="0"/>
              <a:t>collection </a:t>
            </a:r>
            <a:r>
              <a:rPr lang="en-US" sz="1800" dirty="0" smtClean="0"/>
              <a:t>upgrades that can </a:t>
            </a:r>
            <a:r>
              <a:rPr lang="en-US" sz="1800" dirty="0"/>
              <a:t>occur within the web application process. If exceeded the upgrade is </a:t>
            </a:r>
            <a:r>
              <a:rPr lang="en-US" sz="1800" dirty="0" smtClean="0"/>
              <a:t>queued.</a:t>
            </a:r>
          </a:p>
          <a:p>
            <a:pPr lvl="1"/>
            <a:r>
              <a:rPr lang="en-US" sz="1800" dirty="0" err="1" smtClean="0"/>
              <a:t>UsageStorageLimit</a:t>
            </a:r>
            <a:endParaRPr lang="en-US" sz="1800" dirty="0" smtClean="0"/>
          </a:p>
          <a:p>
            <a:pPr lvl="2"/>
            <a:r>
              <a:rPr lang="en-US" sz="1800" dirty="0"/>
              <a:t>Maximum </a:t>
            </a:r>
            <a:r>
              <a:rPr lang="en-US" sz="1800" dirty="0" smtClean="0"/>
              <a:t>size </a:t>
            </a:r>
            <a:r>
              <a:rPr lang="en-US" sz="1800" dirty="0"/>
              <a:t>a site collection can </a:t>
            </a:r>
            <a:r>
              <a:rPr lang="en-US" sz="1800" dirty="0" smtClean="0"/>
              <a:t>be for </a:t>
            </a:r>
            <a:r>
              <a:rPr lang="en-US" sz="1800" dirty="0"/>
              <a:t>upgrade to occur within the web application process. If exceeded the upgrade is queued and occurs in timer job</a:t>
            </a:r>
            <a:r>
              <a:rPr lang="en-US" sz="1800" dirty="0" smtClean="0"/>
              <a:t>.</a:t>
            </a:r>
          </a:p>
          <a:p>
            <a:pPr lvl="1"/>
            <a:r>
              <a:rPr lang="en-US" sz="1800" dirty="0" err="1" smtClean="0"/>
              <a:t>SubwebCountLimit</a:t>
            </a:r>
            <a:endParaRPr lang="en-US" sz="1800" dirty="0" smtClean="0"/>
          </a:p>
          <a:p>
            <a:pPr lvl="2"/>
            <a:r>
              <a:rPr lang="en-US" sz="1800" dirty="0" smtClean="0"/>
              <a:t>Maximum number of </a:t>
            </a:r>
            <a:r>
              <a:rPr lang="en-US" sz="1800" dirty="0" err="1" smtClean="0"/>
              <a:t>subwebs</a:t>
            </a:r>
            <a:r>
              <a:rPr lang="en-US" sz="1800" dirty="0" smtClean="0"/>
              <a:t> a site collection can have for upgrade to occur within the web application process. If exceeded the upgrade is queued and occurs in timer job.</a:t>
            </a:r>
          </a:p>
          <a:p>
            <a:endParaRPr lang="en-US" sz="3200" dirty="0" smtClean="0"/>
          </a:p>
        </p:txBody>
      </p:sp>
    </p:spTree>
    <p:extLst>
      <p:ext uri="{BB962C8B-B14F-4D97-AF65-F5344CB8AC3E}">
        <p14:creationId xmlns:p14="http://schemas.microsoft.com/office/powerpoint/2010/main" val="1413507254"/>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Manage Upgrade Evaluation Settings</a:t>
            </a:r>
            <a:endParaRPr lang="en-US" dirty="0"/>
          </a:p>
        </p:txBody>
      </p:sp>
      <p:sp>
        <p:nvSpPr>
          <p:cNvPr id="3" name="Content Placeholder 2"/>
          <p:cNvSpPr>
            <a:spLocks noGrp="1"/>
          </p:cNvSpPr>
          <p:nvPr>
            <p:ph type="body" sz="quarter" idx="10"/>
          </p:nvPr>
        </p:nvSpPr>
        <p:spPr>
          <a:xfrm>
            <a:off x="520700" y="1447800"/>
            <a:ext cx="5394960" cy="5429179"/>
          </a:xfrm>
        </p:spPr>
        <p:txBody>
          <a:bodyPr/>
          <a:lstStyle/>
          <a:p>
            <a:r>
              <a:rPr lang="en-US" sz="3200" dirty="0" smtClean="0"/>
              <a:t>Timer Jobs:</a:t>
            </a:r>
          </a:p>
          <a:p>
            <a:pPr lvl="1"/>
            <a:r>
              <a:rPr lang="en-US" sz="1800" dirty="0" smtClean="0"/>
              <a:t>Create Upgrade Evaluation Site Collections job (job-create-upgrade-</a:t>
            </a:r>
            <a:r>
              <a:rPr lang="en-US" sz="1800" dirty="0" err="1" smtClean="0"/>
              <a:t>eval</a:t>
            </a:r>
            <a:r>
              <a:rPr lang="en-US" sz="1800" dirty="0" smtClean="0"/>
              <a:t>-sites)</a:t>
            </a:r>
          </a:p>
          <a:p>
            <a:pPr lvl="2"/>
            <a:r>
              <a:rPr lang="en-US" sz="1800" dirty="0" smtClean="0"/>
              <a:t>Creates upgrade evaluation site collections</a:t>
            </a:r>
          </a:p>
          <a:p>
            <a:pPr lvl="2"/>
            <a:r>
              <a:rPr lang="en-US" sz="1800" dirty="0" smtClean="0"/>
              <a:t>Runs daily between 01:00:00 and 01:30:00</a:t>
            </a:r>
          </a:p>
          <a:p>
            <a:pPr lvl="1"/>
            <a:r>
              <a:rPr lang="en-US" sz="1800" dirty="0" smtClean="0"/>
              <a:t>Delete Upgrade Evaluation Site Collections job (job-delete-upgrade-</a:t>
            </a:r>
            <a:r>
              <a:rPr lang="en-US" sz="1800" dirty="0" err="1" smtClean="0"/>
              <a:t>eval</a:t>
            </a:r>
            <a:r>
              <a:rPr lang="en-US" sz="1800" dirty="0" smtClean="0"/>
              <a:t>-sites)</a:t>
            </a:r>
          </a:p>
          <a:p>
            <a:pPr lvl="2"/>
            <a:r>
              <a:rPr lang="en-US" sz="1800" dirty="0" smtClean="0"/>
              <a:t>Deletes upgrade evaluation site collections which are past their expiry date and sends notifications to the ones that are near expiry date</a:t>
            </a:r>
          </a:p>
          <a:p>
            <a:pPr lvl="2"/>
            <a:r>
              <a:rPr lang="en-US" sz="1800" dirty="0" smtClean="0"/>
              <a:t>Runs daily between 01:00:00 and 01:30:00</a:t>
            </a:r>
          </a:p>
          <a:p>
            <a:pPr lvl="1"/>
            <a:r>
              <a:rPr lang="en-US" sz="1800" dirty="0" smtClean="0"/>
              <a:t>Upgrade site collections job (job-upgrade-sites)</a:t>
            </a:r>
          </a:p>
          <a:p>
            <a:pPr lvl="2"/>
            <a:r>
              <a:rPr lang="en-US" sz="1800" dirty="0" smtClean="0"/>
              <a:t>Upgrades site collections in a content databases upgrade queue</a:t>
            </a:r>
          </a:p>
          <a:p>
            <a:pPr lvl="2"/>
            <a:r>
              <a:rPr lang="en-US" sz="1800" dirty="0" smtClean="0"/>
              <a:t>Runs every 1 minute</a:t>
            </a:r>
          </a:p>
          <a:p>
            <a:endParaRPr lang="en-US" sz="3200" dirty="0"/>
          </a:p>
        </p:txBody>
      </p:sp>
      <p:sp>
        <p:nvSpPr>
          <p:cNvPr id="4" name="Text Placeholder 3"/>
          <p:cNvSpPr>
            <a:spLocks noGrp="1"/>
          </p:cNvSpPr>
          <p:nvPr>
            <p:ph type="body" sz="quarter" idx="11"/>
          </p:nvPr>
        </p:nvSpPr>
        <p:spPr>
          <a:xfrm>
            <a:off x="6277928" y="1447800"/>
            <a:ext cx="5394960" cy="5118324"/>
          </a:xfrm>
        </p:spPr>
        <p:txBody>
          <a:bodyPr/>
          <a:lstStyle/>
          <a:p>
            <a:r>
              <a:rPr lang="en-US" sz="2400" dirty="0" err="1" smtClean="0"/>
              <a:t>SPWebApplication</a:t>
            </a:r>
            <a:r>
              <a:rPr lang="en-US" sz="2400" dirty="0" smtClean="0"/>
              <a:t> members:</a:t>
            </a:r>
          </a:p>
          <a:p>
            <a:pPr lvl="1"/>
            <a:r>
              <a:rPr lang="en-US" sz="1400" dirty="0" err="1" smtClean="0"/>
              <a:t>AllowSelfServiceUpgradeEvaluation</a:t>
            </a:r>
            <a:endParaRPr lang="en-US" sz="1400" dirty="0" smtClean="0"/>
          </a:p>
          <a:p>
            <a:pPr lvl="2"/>
            <a:r>
              <a:rPr lang="en-US" sz="1400" dirty="0" smtClean="0"/>
              <a:t>Allows site collection admins to use UI to request upgrade evaluation sites</a:t>
            </a:r>
          </a:p>
          <a:p>
            <a:pPr lvl="2"/>
            <a:r>
              <a:rPr lang="en-US" sz="1400" dirty="0" smtClean="0"/>
              <a:t>Defaults to true</a:t>
            </a:r>
          </a:p>
          <a:p>
            <a:pPr lvl="1"/>
            <a:r>
              <a:rPr lang="en-US" sz="1400" dirty="0" err="1" smtClean="0"/>
              <a:t>SendSiteUpgradeEmails</a:t>
            </a:r>
            <a:endParaRPr lang="en-US" sz="1400" dirty="0" smtClean="0"/>
          </a:p>
          <a:p>
            <a:pPr lvl="2"/>
            <a:r>
              <a:rPr lang="en-US" sz="1400" dirty="0" smtClean="0"/>
              <a:t>Sends email to all site collection admins when upgrade evaluation site is requested and later created</a:t>
            </a:r>
          </a:p>
          <a:p>
            <a:pPr lvl="2"/>
            <a:r>
              <a:rPr lang="en-US" sz="1400" dirty="0" smtClean="0"/>
              <a:t>Defaults to true</a:t>
            </a:r>
          </a:p>
          <a:p>
            <a:pPr lvl="1"/>
            <a:r>
              <a:rPr lang="en-US" sz="1400" dirty="0" err="1" smtClean="0"/>
              <a:t>MaxSizeForSelfServiceEvalSiteCreationMB</a:t>
            </a:r>
            <a:endParaRPr lang="en-US" sz="1400" dirty="0" smtClean="0"/>
          </a:p>
          <a:p>
            <a:pPr lvl="2"/>
            <a:r>
              <a:rPr lang="en-US" sz="1400" dirty="0" smtClean="0"/>
              <a:t>Sets maximum possible size of site collection that site collection admins can request an upgrade evaluation copy of using UI</a:t>
            </a:r>
          </a:p>
          <a:p>
            <a:r>
              <a:rPr lang="en-US" sz="2800" dirty="0" err="1" smtClean="0"/>
              <a:t>SPSite</a:t>
            </a:r>
            <a:r>
              <a:rPr lang="en-US" sz="2800" dirty="0" smtClean="0"/>
              <a:t> members:</a:t>
            </a:r>
          </a:p>
          <a:p>
            <a:pPr lvl="1"/>
            <a:r>
              <a:rPr lang="en-US" sz="1400" dirty="0" err="1"/>
              <a:t>AllowSelfServiceUpgradeEvaluation</a:t>
            </a:r>
            <a:endParaRPr lang="en-US" sz="1400" dirty="0"/>
          </a:p>
          <a:p>
            <a:pPr lvl="2"/>
            <a:r>
              <a:rPr lang="en-US" sz="1400" dirty="0"/>
              <a:t>Allows site collection admins to use UI to request upgrade evaluation sites</a:t>
            </a:r>
          </a:p>
          <a:p>
            <a:pPr lvl="2"/>
            <a:r>
              <a:rPr lang="en-US" sz="1400" dirty="0"/>
              <a:t>Defaults to </a:t>
            </a:r>
            <a:r>
              <a:rPr lang="en-US" sz="1400" dirty="0" smtClean="0"/>
              <a:t>not set (inherits form web application)</a:t>
            </a:r>
          </a:p>
          <a:p>
            <a:pPr lvl="2"/>
            <a:r>
              <a:rPr lang="en-US" sz="1400" dirty="0" smtClean="0"/>
              <a:t>Can </a:t>
            </a:r>
            <a:r>
              <a:rPr lang="en-US" sz="1400" dirty="0"/>
              <a:t>be cleared using </a:t>
            </a:r>
            <a:r>
              <a:rPr lang="en-US" sz="1400" dirty="0" err="1"/>
              <a:t>InheritAllowSelfServiceUpgradeEvaluationSetting</a:t>
            </a:r>
            <a:endParaRPr lang="en-US" sz="1400" dirty="0"/>
          </a:p>
          <a:p>
            <a:pPr lvl="1"/>
            <a:endParaRPr lang="en-US" sz="1400" dirty="0"/>
          </a:p>
        </p:txBody>
      </p:sp>
    </p:spTree>
    <p:extLst>
      <p:ext uri="{BB962C8B-B14F-4D97-AF65-F5344CB8AC3E}">
        <p14:creationId xmlns:p14="http://schemas.microsoft.com/office/powerpoint/2010/main" val="3601224356"/>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Upgrade Notifications</a:t>
            </a:r>
            <a:endParaRPr lang="en-US" dirty="0"/>
          </a:p>
        </p:txBody>
      </p:sp>
      <p:sp>
        <p:nvSpPr>
          <p:cNvPr id="3" name="Content Placeholder 2"/>
          <p:cNvSpPr>
            <a:spLocks noGrp="1"/>
          </p:cNvSpPr>
          <p:nvPr>
            <p:ph type="body" sz="quarter" idx="10"/>
          </p:nvPr>
        </p:nvSpPr>
        <p:spPr/>
        <p:txBody>
          <a:bodyPr>
            <a:noAutofit/>
          </a:bodyPr>
          <a:lstStyle/>
          <a:p>
            <a:r>
              <a:rPr lang="en-US" sz="2800" dirty="0" err="1"/>
              <a:t>SPWebApplication.UpgradeMaintenanceLink</a:t>
            </a:r>
            <a:endParaRPr lang="en-US" sz="2800" dirty="0"/>
          </a:p>
          <a:p>
            <a:pPr lvl="1"/>
            <a:r>
              <a:rPr lang="en-US" sz="1600" dirty="0"/>
              <a:t>This is used to add an additional link to the upgrading now status message so users can follow it and find out more information</a:t>
            </a:r>
          </a:p>
          <a:p>
            <a:pPr lvl="1"/>
            <a:r>
              <a:rPr lang="en-US" sz="1600" dirty="0"/>
              <a:t>It is provided to allow administrators to give further insight into timelines or give contact/escalation information</a:t>
            </a:r>
          </a:p>
          <a:p>
            <a:pPr lvl="1"/>
            <a:r>
              <a:rPr lang="en-US" sz="1600" dirty="0"/>
              <a:t>Defaults to being empty, so no link appears</a:t>
            </a:r>
          </a:p>
          <a:p>
            <a:r>
              <a:rPr lang="en-US" sz="2800" dirty="0" err="1" smtClean="0"/>
              <a:t>SPWebApplication.UpgradeReminderDelay</a:t>
            </a:r>
            <a:endParaRPr lang="en-US" sz="2800" dirty="0" smtClean="0"/>
          </a:p>
          <a:p>
            <a:pPr lvl="1"/>
            <a:r>
              <a:rPr lang="en-US" sz="1600" dirty="0" smtClean="0"/>
              <a:t>This sets the amount of days a upgrade notification in the status bar will go away after clicking remind me later</a:t>
            </a:r>
          </a:p>
          <a:p>
            <a:pPr lvl="1"/>
            <a:r>
              <a:rPr lang="en-US" sz="1600" dirty="0" smtClean="0"/>
              <a:t>Defaults to 30 days</a:t>
            </a:r>
          </a:p>
          <a:p>
            <a:pPr lvl="1"/>
            <a:r>
              <a:rPr lang="en-US" sz="1600" dirty="0" smtClean="0"/>
              <a:t>If set to 0</a:t>
            </a:r>
          </a:p>
          <a:p>
            <a:pPr lvl="2"/>
            <a:r>
              <a:rPr lang="en-US" sz="1600" dirty="0" smtClean="0"/>
              <a:t>Prevents removing upgrade notification from status bar</a:t>
            </a:r>
          </a:p>
          <a:p>
            <a:pPr lvl="2"/>
            <a:r>
              <a:rPr lang="en-US" sz="1600" dirty="0" smtClean="0"/>
              <a:t>Notification can not be set to remind later</a:t>
            </a:r>
          </a:p>
          <a:p>
            <a:r>
              <a:rPr lang="en-US" sz="2800" dirty="0" err="1" smtClean="0"/>
              <a:t>SPSite.AllowSelfServiceUpgrade</a:t>
            </a:r>
            <a:endParaRPr lang="en-US" sz="2800" dirty="0" smtClean="0"/>
          </a:p>
          <a:p>
            <a:pPr lvl="1"/>
            <a:r>
              <a:rPr lang="en-US" sz="1600" dirty="0" smtClean="0"/>
              <a:t>If set to false, upgrade reminder notification will not show up on that site collection</a:t>
            </a:r>
            <a:endParaRPr lang="en-US" sz="1600" dirty="0"/>
          </a:p>
        </p:txBody>
      </p:sp>
    </p:spTree>
    <p:extLst>
      <p:ext uri="{BB962C8B-B14F-4D97-AF65-F5344CB8AC3E}">
        <p14:creationId xmlns:p14="http://schemas.microsoft.com/office/powerpoint/2010/main" val="2585265761"/>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Handling Customizations</a:t>
            </a:r>
          </a:p>
        </p:txBody>
      </p:sp>
    </p:spTree>
    <p:extLst>
      <p:ext uri="{BB962C8B-B14F-4D97-AF65-F5344CB8AC3E}">
        <p14:creationId xmlns:p14="http://schemas.microsoft.com/office/powerpoint/2010/main" val="970170728"/>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Custom Site Definitions</a:t>
            </a:r>
            <a:endParaRPr lang="en-US" dirty="0"/>
          </a:p>
        </p:txBody>
      </p:sp>
      <p:sp>
        <p:nvSpPr>
          <p:cNvPr id="5" name="Content Placeholder 4"/>
          <p:cNvSpPr>
            <a:spLocks noGrp="1"/>
          </p:cNvSpPr>
          <p:nvPr>
            <p:ph type="body" sz="quarter" idx="10"/>
          </p:nvPr>
        </p:nvSpPr>
        <p:spPr/>
        <p:txBody>
          <a:bodyPr/>
          <a:lstStyle/>
          <a:p>
            <a:r>
              <a:rPr lang="en-US" dirty="0" smtClean="0"/>
              <a:t>Upgrade Definition File Based Template Upgrade Sections</a:t>
            </a:r>
          </a:p>
          <a:p>
            <a:pPr lvl="1"/>
            <a:r>
              <a:rPr lang="en-US" dirty="0" smtClean="0"/>
              <a:t>Applies to all configurations within the ONET.XML</a:t>
            </a:r>
          </a:p>
          <a:p>
            <a:pPr lvl="2"/>
            <a:r>
              <a:rPr lang="en-US" dirty="0" smtClean="0"/>
              <a:t>Configurations will all have the same web and site features activated</a:t>
            </a:r>
          </a:p>
          <a:p>
            <a:pPr lvl="2"/>
            <a:r>
              <a:rPr lang="en-US" dirty="0" smtClean="0"/>
              <a:t>Cannot have different features for different configurations</a:t>
            </a:r>
          </a:p>
          <a:p>
            <a:pPr lvl="1"/>
            <a:r>
              <a:rPr lang="en-US" dirty="0" smtClean="0"/>
              <a:t>Can be used to:</a:t>
            </a:r>
          </a:p>
          <a:p>
            <a:pPr lvl="2"/>
            <a:r>
              <a:rPr lang="en-US" dirty="0" smtClean="0"/>
              <a:t>Deprecate simple features</a:t>
            </a:r>
          </a:p>
          <a:p>
            <a:pPr lvl="3"/>
            <a:r>
              <a:rPr lang="en-US" dirty="0" smtClean="0"/>
              <a:t>Careful with this, it only works for simple features</a:t>
            </a:r>
          </a:p>
          <a:p>
            <a:pPr lvl="2"/>
            <a:r>
              <a:rPr lang="en-US" dirty="0" smtClean="0"/>
              <a:t>Add new Site or Web scoped features</a:t>
            </a:r>
          </a:p>
          <a:p>
            <a:pPr lvl="2"/>
            <a:r>
              <a:rPr lang="en-US" dirty="0" smtClean="0"/>
              <a:t>Move front-end (ghosted) files from one location to another</a:t>
            </a:r>
          </a:p>
          <a:p>
            <a:pPr lvl="2"/>
            <a:r>
              <a:rPr lang="en-US" dirty="0" smtClean="0"/>
              <a:t>Turn existing list instance into Feature based list instance</a:t>
            </a:r>
            <a:endParaRPr lang="en-US" dirty="0"/>
          </a:p>
        </p:txBody>
      </p:sp>
    </p:spTree>
    <p:extLst>
      <p:ext uri="{BB962C8B-B14F-4D97-AF65-F5344CB8AC3E}">
        <p14:creationId xmlns:p14="http://schemas.microsoft.com/office/powerpoint/2010/main" val="1211653003"/>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Customization Security Changes</a:t>
            </a:r>
            <a:endParaRPr lang="en-US" dirty="0"/>
          </a:p>
        </p:txBody>
      </p:sp>
      <p:sp>
        <p:nvSpPr>
          <p:cNvPr id="3" name="Content Placeholder 2"/>
          <p:cNvSpPr>
            <a:spLocks noGrp="1"/>
          </p:cNvSpPr>
          <p:nvPr>
            <p:ph type="body" sz="quarter" idx="10"/>
          </p:nvPr>
        </p:nvSpPr>
        <p:spPr/>
        <p:txBody>
          <a:bodyPr/>
          <a:lstStyle/>
          <a:p>
            <a:r>
              <a:rPr lang="en-US" dirty="0" smtClean="0"/>
              <a:t>SP2013 no longer supports partial trusted code solutions</a:t>
            </a:r>
          </a:p>
          <a:p>
            <a:pPr lvl="1"/>
            <a:r>
              <a:rPr lang="en-US" dirty="0" smtClean="0"/>
              <a:t>BIN directory deployment now is full trust</a:t>
            </a:r>
          </a:p>
          <a:p>
            <a:pPr lvl="1"/>
            <a:r>
              <a:rPr lang="en-US" dirty="0" smtClean="0"/>
              <a:t>Existing PTC customizations need to be verified against this change</a:t>
            </a:r>
          </a:p>
          <a:p>
            <a:pPr lvl="1"/>
            <a:r>
              <a:rPr lang="en-US" dirty="0" smtClean="0"/>
              <a:t>Commands now require confirmation to install full trust</a:t>
            </a:r>
            <a:endParaRPr lang="en-US" dirty="0"/>
          </a:p>
        </p:txBody>
      </p:sp>
    </p:spTree>
    <p:extLst>
      <p:ext uri="{BB962C8B-B14F-4D97-AF65-F5344CB8AC3E}">
        <p14:creationId xmlns:p14="http://schemas.microsoft.com/office/powerpoint/2010/main" val="1251533043"/>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Updating Customizations To Support Both 14 And 15 modes</a:t>
            </a:r>
            <a:endParaRPr lang="en-US" sz="4400" dirty="0"/>
          </a:p>
        </p:txBody>
      </p:sp>
      <p:sp>
        <p:nvSpPr>
          <p:cNvPr id="3" name="Content Placeholder 2"/>
          <p:cNvSpPr>
            <a:spLocks noGrp="1"/>
          </p:cNvSpPr>
          <p:nvPr>
            <p:ph type="body" sz="quarter" idx="11"/>
          </p:nvPr>
        </p:nvSpPr>
        <p:spPr/>
        <p:txBody>
          <a:bodyPr numCol="1"/>
          <a:lstStyle/>
          <a:p>
            <a:pPr marL="514350" indent="-514350">
              <a:buFont typeface="+mj-lt"/>
              <a:buAutoNum type="arabicPeriod"/>
            </a:pPr>
            <a:r>
              <a:rPr lang="en-US" sz="2400" dirty="0"/>
              <a:t>Ensure </a:t>
            </a:r>
            <a:r>
              <a:rPr lang="en-US" sz="2400" dirty="0" smtClean="0"/>
              <a:t>use of correct layouts directory</a:t>
            </a:r>
            <a:endParaRPr lang="en-US" sz="2400" dirty="0"/>
          </a:p>
          <a:p>
            <a:pPr marL="963613" lvl="1" indent="-514350"/>
            <a:r>
              <a:rPr lang="en-US" sz="2000" dirty="0" err="1"/>
              <a:t>SPUtility.ContextLayoutsFolder</a:t>
            </a:r>
            <a:endParaRPr lang="en-US" sz="2000" dirty="0" smtClean="0"/>
          </a:p>
          <a:p>
            <a:pPr marL="514350" indent="-514350">
              <a:buFont typeface="+mj-lt"/>
              <a:buAutoNum type="arabicPeriod"/>
            </a:pPr>
            <a:r>
              <a:rPr lang="en-US" sz="2400" dirty="0" smtClean="0"/>
              <a:t>Ensure </a:t>
            </a:r>
            <a:r>
              <a:rPr lang="en-US" sz="2400" dirty="0"/>
              <a:t>use of </a:t>
            </a:r>
            <a:r>
              <a:rPr lang="en-US" sz="2400" dirty="0" smtClean="0"/>
              <a:t>correct </a:t>
            </a:r>
            <a:r>
              <a:rPr lang="en-US" sz="2400" dirty="0" err="1" smtClean="0"/>
              <a:t>controltemplates</a:t>
            </a:r>
            <a:r>
              <a:rPr lang="en-US" sz="2400" dirty="0"/>
              <a:t> directory</a:t>
            </a:r>
            <a:endParaRPr lang="en-US" sz="2400" dirty="0" smtClean="0"/>
          </a:p>
          <a:p>
            <a:pPr marL="963613" lvl="1" indent="-514350"/>
            <a:r>
              <a:rPr lang="en-US" sz="2000" dirty="0" err="1" smtClean="0"/>
              <a:t>SPUtility.ContextControlTemplatesFolder</a:t>
            </a:r>
            <a:endParaRPr lang="en-US" sz="2000" dirty="0" smtClean="0"/>
          </a:p>
          <a:p>
            <a:pPr marL="514350" indent="-514350">
              <a:buFont typeface="+mj-lt"/>
              <a:buAutoNum type="arabicPeriod"/>
            </a:pPr>
            <a:r>
              <a:rPr lang="en-US" sz="2400" dirty="0" smtClean="0"/>
              <a:t>Detect and branch on appropriate </a:t>
            </a:r>
            <a:r>
              <a:rPr lang="en-US" sz="2400" dirty="0" err="1" smtClean="0"/>
              <a:t>CompatibilityLevel</a:t>
            </a:r>
            <a:endParaRPr lang="en-US" sz="2400" dirty="0" smtClean="0"/>
          </a:p>
          <a:p>
            <a:pPr marL="963613" lvl="1" indent="-514350"/>
            <a:r>
              <a:rPr lang="en-US" sz="2000" dirty="0" err="1" smtClean="0"/>
              <a:t>SPSite.CompatibilityLevel</a:t>
            </a:r>
            <a:endParaRPr lang="en-US" sz="2000" dirty="0" smtClean="0"/>
          </a:p>
          <a:p>
            <a:pPr marL="963613" lvl="1" indent="-514350"/>
            <a:r>
              <a:rPr lang="en-US" sz="2000" dirty="0" err="1" smtClean="0"/>
              <a:t>SPUtility.ContextCompatibilityLevel</a:t>
            </a:r>
            <a:endParaRPr lang="en-US" sz="2400" dirty="0" smtClean="0"/>
          </a:p>
        </p:txBody>
      </p:sp>
      <p:sp>
        <p:nvSpPr>
          <p:cNvPr id="4" name="Text Placeholder 3"/>
          <p:cNvSpPr>
            <a:spLocks noGrp="1"/>
          </p:cNvSpPr>
          <p:nvPr>
            <p:ph type="body" sz="quarter" idx="12"/>
          </p:nvPr>
        </p:nvSpPr>
        <p:spPr/>
        <p:txBody>
          <a:bodyPr/>
          <a:lstStyle/>
          <a:p>
            <a:pPr marL="514350" indent="-514350">
              <a:buFont typeface="+mj-lt"/>
              <a:buAutoNum type="arabicPeriod" startAt="4"/>
            </a:pPr>
            <a:r>
              <a:rPr lang="en-US" sz="2400" dirty="0"/>
              <a:t>Get version agnostic setup paths</a:t>
            </a:r>
          </a:p>
          <a:p>
            <a:pPr lvl="1"/>
            <a:r>
              <a:rPr lang="en-US" dirty="0" err="1"/>
              <a:t>SPUtility.GetGenericSetupPath</a:t>
            </a:r>
            <a:r>
              <a:rPr lang="en-US" dirty="0"/>
              <a:t> – obsolete</a:t>
            </a:r>
          </a:p>
          <a:p>
            <a:pPr lvl="1"/>
            <a:r>
              <a:rPr lang="en-US" dirty="0" err="1"/>
              <a:t>SPUtility.GetCurrentGenericSetupPath</a:t>
            </a:r>
            <a:r>
              <a:rPr lang="en-US" dirty="0"/>
              <a:t> – new</a:t>
            </a:r>
          </a:p>
          <a:p>
            <a:pPr lvl="1"/>
            <a:r>
              <a:rPr lang="en-US" dirty="0" err="1"/>
              <a:t>GetVersionedGenericSetupPath</a:t>
            </a:r>
            <a:r>
              <a:rPr lang="en-US" dirty="0"/>
              <a:t> – new</a:t>
            </a:r>
          </a:p>
          <a:p>
            <a:pPr marL="514350" indent="-514350">
              <a:buFont typeface="+mj-lt"/>
              <a:buAutoNum type="arabicPeriod" startAt="4"/>
            </a:pPr>
            <a:r>
              <a:rPr lang="en-US" sz="2400" dirty="0"/>
              <a:t>Use version agnostic resource loading</a:t>
            </a:r>
          </a:p>
          <a:p>
            <a:pPr lvl="1"/>
            <a:r>
              <a:rPr lang="en-US" dirty="0"/>
              <a:t>SPResource.GetVersionedString15</a:t>
            </a:r>
          </a:p>
          <a:p>
            <a:pPr lvl="1"/>
            <a:r>
              <a:rPr lang="en-US" dirty="0"/>
              <a:t>SPUtility.GetVersionedLocalizedString15</a:t>
            </a:r>
          </a:p>
          <a:p>
            <a:pPr lvl="1"/>
            <a:r>
              <a:rPr lang="en-US" dirty="0"/>
              <a:t>LayoutsPageBase.GetVersionedResourceString15</a:t>
            </a:r>
          </a:p>
          <a:p>
            <a:pPr lvl="1"/>
            <a:r>
              <a:rPr lang="en-US" dirty="0"/>
              <a:t>ResourceUtil.GetVersionedResourceString15</a:t>
            </a:r>
          </a:p>
          <a:p>
            <a:endParaRPr lang="en-US" dirty="0"/>
          </a:p>
        </p:txBody>
      </p:sp>
    </p:spTree>
    <p:extLst>
      <p:ext uri="{BB962C8B-B14F-4D97-AF65-F5344CB8AC3E}">
        <p14:creationId xmlns:p14="http://schemas.microsoft.com/office/powerpoint/2010/main" val="4077151572"/>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a:t>Example </a:t>
            </a:r>
            <a:r>
              <a:rPr lang="en-US" sz="4400" dirty="0" smtClean="0"/>
              <a:t>Of </a:t>
            </a:r>
            <a:r>
              <a:rPr lang="en-US" sz="4400" dirty="0" err="1" smtClean="0"/>
              <a:t>CompatibilityLevel</a:t>
            </a:r>
            <a:r>
              <a:rPr lang="en-US" sz="4400" dirty="0" smtClean="0"/>
              <a:t> Code Branching</a:t>
            </a:r>
            <a:endParaRPr lang="en-US" sz="4400" dirty="0"/>
          </a:p>
        </p:txBody>
      </p:sp>
      <p:sp>
        <p:nvSpPr>
          <p:cNvPr id="6" name="Text Placeholder 5"/>
          <p:cNvSpPr>
            <a:spLocks noGrp="1"/>
          </p:cNvSpPr>
          <p:nvPr>
            <p:ph type="body" sz="quarter" idx="10"/>
          </p:nvPr>
        </p:nvSpPr>
        <p:spPr/>
        <p:txBody>
          <a:bodyPr/>
          <a:lstStyle/>
          <a:p>
            <a:pPr marL="460375" lvl="1" indent="0">
              <a:buNone/>
            </a:pPr>
            <a:r>
              <a:rPr lang="en-US" dirty="0" smtClean="0">
                <a:latin typeface="Consolas" pitchFamily="49" charset="0"/>
                <a:cs typeface="Consolas" pitchFamily="49" charset="0"/>
              </a:rPr>
              <a:t>if </a:t>
            </a:r>
            <a:r>
              <a:rPr lang="en-US" dirty="0">
                <a:latin typeface="Consolas" pitchFamily="49" charset="0"/>
                <a:cs typeface="Consolas" pitchFamily="49" charset="0"/>
              </a:rPr>
              <a:t>(</a:t>
            </a:r>
            <a:r>
              <a:rPr lang="en-US" dirty="0" err="1">
                <a:latin typeface="Consolas" pitchFamily="49" charset="0"/>
                <a:cs typeface="Consolas" pitchFamily="49" charset="0"/>
              </a:rPr>
              <a:t>SPUtility.ContextCompatibilityLevel</a:t>
            </a:r>
            <a:r>
              <a:rPr lang="en-US" dirty="0">
                <a:latin typeface="Consolas" pitchFamily="49" charset="0"/>
                <a:cs typeface="Consolas" pitchFamily="49" charset="0"/>
              </a:rPr>
              <a:t> &gt;= SPUtility.CompatibilityLevel15)</a:t>
            </a:r>
            <a:br>
              <a:rPr lang="en-US" dirty="0">
                <a:latin typeface="Consolas" pitchFamily="49" charset="0"/>
                <a:cs typeface="Consolas" pitchFamily="49" charset="0"/>
              </a:rPr>
            </a:br>
            <a:r>
              <a:rPr lang="en-US" dirty="0" smtClean="0">
                <a:latin typeface="Consolas" pitchFamily="49" charset="0"/>
                <a:cs typeface="Consolas" pitchFamily="49" charset="0"/>
              </a:rPr>
              <a:t>{</a:t>
            </a:r>
          </a:p>
          <a:p>
            <a:pPr marL="863600" lvl="2" indent="0">
              <a:buNone/>
            </a:pPr>
            <a:r>
              <a:rPr lang="en-US" dirty="0" err="1" smtClean="0">
                <a:latin typeface="Consolas" pitchFamily="49" charset="0"/>
                <a:cs typeface="Consolas" pitchFamily="49" charset="0"/>
              </a:rPr>
              <a:t>RegisterOnDemand</a:t>
            </a:r>
            <a:r>
              <a:rPr lang="en-US" dirty="0" smtClean="0">
                <a:latin typeface="Consolas" pitchFamily="49" charset="0"/>
                <a:cs typeface="Consolas" pitchFamily="49" charset="0"/>
              </a:rPr>
              <a:t>(ctrl</a:t>
            </a:r>
            <a:r>
              <a:rPr lang="en-US" dirty="0">
                <a:latin typeface="Consolas" pitchFamily="49" charset="0"/>
                <a:cs typeface="Consolas" pitchFamily="49" charset="0"/>
              </a:rPr>
              <a:t>, page, </a:t>
            </a:r>
            <a:r>
              <a:rPr lang="en-US" dirty="0" err="1">
                <a:latin typeface="Consolas" pitchFamily="49" charset="0"/>
                <a:cs typeface="Consolas" pitchFamily="49" charset="0"/>
              </a:rPr>
              <a:t>ResourceUrls.mQuery_js</a:t>
            </a:r>
            <a:r>
              <a:rPr lang="en-US" dirty="0">
                <a:latin typeface="Consolas" pitchFamily="49" charset="0"/>
                <a:cs typeface="Consolas" pitchFamily="49" charset="0"/>
              </a:rPr>
              <a:t>, /*localizable*/ false);</a:t>
            </a:r>
            <a:br>
              <a:rPr lang="en-US" dirty="0">
                <a:latin typeface="Consolas" pitchFamily="49" charset="0"/>
                <a:cs typeface="Consolas" pitchFamily="49" charset="0"/>
              </a:rPr>
            </a:br>
            <a:r>
              <a:rPr lang="en-US" dirty="0" err="1" smtClean="0">
                <a:latin typeface="Consolas" pitchFamily="49" charset="0"/>
                <a:cs typeface="Consolas" pitchFamily="49" charset="0"/>
              </a:rPr>
              <a:t>RegisterOnDemand</a:t>
            </a:r>
            <a:r>
              <a:rPr lang="en-US" dirty="0" smtClean="0">
                <a:latin typeface="Consolas" pitchFamily="49" charset="0"/>
                <a:cs typeface="Consolas" pitchFamily="49" charset="0"/>
              </a:rPr>
              <a:t>(ctrl</a:t>
            </a:r>
            <a:r>
              <a:rPr lang="en-US" dirty="0">
                <a:latin typeface="Consolas" pitchFamily="49" charset="0"/>
                <a:cs typeface="Consolas" pitchFamily="49" charset="0"/>
              </a:rPr>
              <a:t>, page, </a:t>
            </a:r>
            <a:r>
              <a:rPr lang="en-US" dirty="0" err="1">
                <a:latin typeface="Consolas" pitchFamily="49" charset="0"/>
                <a:cs typeface="Consolas" pitchFamily="49" charset="0"/>
              </a:rPr>
              <a:t>ResourceUrls.callout_js</a:t>
            </a:r>
            <a:r>
              <a:rPr lang="en-US" dirty="0">
                <a:latin typeface="Consolas" pitchFamily="49" charset="0"/>
                <a:cs typeface="Consolas" pitchFamily="49" charset="0"/>
              </a:rPr>
              <a:t>, /*localizable*/ false</a:t>
            </a:r>
            <a:r>
              <a:rPr lang="en-US" dirty="0" smtClean="0">
                <a:latin typeface="Consolas" pitchFamily="49" charset="0"/>
                <a:cs typeface="Consolas" pitchFamily="49" charset="0"/>
              </a:rPr>
              <a:t>);</a:t>
            </a:r>
          </a:p>
          <a:p>
            <a:pPr marL="460375" lvl="1" indent="0">
              <a:buNone/>
            </a:pP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3810057018"/>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Upgrade Code</a:t>
            </a:r>
            <a:endParaRPr lang="en-US" dirty="0"/>
          </a:p>
        </p:txBody>
      </p:sp>
      <p:sp>
        <p:nvSpPr>
          <p:cNvPr id="3" name="Content Placeholder 2"/>
          <p:cNvSpPr>
            <a:spLocks noGrp="1"/>
          </p:cNvSpPr>
          <p:nvPr>
            <p:ph type="body" sz="quarter" idx="10"/>
          </p:nvPr>
        </p:nvSpPr>
        <p:spPr/>
        <p:txBody>
          <a:bodyPr>
            <a:noAutofit/>
          </a:bodyPr>
          <a:lstStyle/>
          <a:p>
            <a:r>
              <a:rPr lang="en-US" sz="3200" dirty="0" smtClean="0"/>
              <a:t>Use declarative upgrade actions when possible</a:t>
            </a:r>
          </a:p>
          <a:p>
            <a:pPr lvl="1"/>
            <a:r>
              <a:rPr lang="en-US" sz="1600" dirty="0" err="1"/>
              <a:t>AddContentTypeField</a:t>
            </a:r>
            <a:endParaRPr lang="en-US" sz="1600" dirty="0"/>
          </a:p>
          <a:p>
            <a:pPr lvl="2"/>
            <a:r>
              <a:rPr lang="en-US" sz="1600" dirty="0"/>
              <a:t>Adds a content type to the target</a:t>
            </a:r>
          </a:p>
          <a:p>
            <a:pPr lvl="1"/>
            <a:r>
              <a:rPr lang="en-US" sz="1600" dirty="0" err="1" smtClean="0"/>
              <a:t>ApplyManifests</a:t>
            </a:r>
            <a:r>
              <a:rPr lang="en-US" sz="1600" dirty="0" smtClean="0"/>
              <a:t> tag</a:t>
            </a:r>
          </a:p>
          <a:p>
            <a:pPr lvl="2"/>
            <a:r>
              <a:rPr lang="en-US" sz="1600" dirty="0" smtClean="0"/>
              <a:t>Parses and applies new manifest</a:t>
            </a:r>
          </a:p>
          <a:p>
            <a:pPr lvl="2"/>
            <a:r>
              <a:rPr lang="en-US" sz="1600" dirty="0" smtClean="0"/>
              <a:t>Ensure you have this manifest also in the </a:t>
            </a:r>
            <a:r>
              <a:rPr lang="en-US" sz="1600" dirty="0" err="1" smtClean="0"/>
              <a:t>ElementManifests</a:t>
            </a:r>
            <a:r>
              <a:rPr lang="en-US" sz="1600" dirty="0" smtClean="0"/>
              <a:t> section on the feature</a:t>
            </a:r>
          </a:p>
          <a:p>
            <a:pPr lvl="3"/>
            <a:r>
              <a:rPr lang="en-US" sz="1400" dirty="0" smtClean="0"/>
              <a:t>Otherwise new instances will be different from upgraded ones</a:t>
            </a:r>
          </a:p>
          <a:p>
            <a:pPr lvl="1"/>
            <a:r>
              <a:rPr lang="en-US" sz="1600" dirty="0" err="1" smtClean="0"/>
              <a:t>MapFile</a:t>
            </a:r>
            <a:endParaRPr lang="en-US" sz="1600" dirty="0" smtClean="0"/>
          </a:p>
          <a:p>
            <a:pPr lvl="2"/>
            <a:r>
              <a:rPr lang="en-US" sz="1600" dirty="0" smtClean="0"/>
              <a:t>Changes </a:t>
            </a:r>
            <a:r>
              <a:rPr lang="en-US" sz="1600" dirty="0" err="1" smtClean="0"/>
              <a:t>setuppath</a:t>
            </a:r>
            <a:r>
              <a:rPr lang="en-US" sz="1600" dirty="0" smtClean="0"/>
              <a:t> of files to new path/filename</a:t>
            </a:r>
          </a:p>
          <a:p>
            <a:r>
              <a:rPr lang="en-US" sz="3200" dirty="0" smtClean="0"/>
              <a:t>Use custom actions to call custom feature receiver when needed</a:t>
            </a:r>
          </a:p>
          <a:p>
            <a:pPr lvl="1"/>
            <a:r>
              <a:rPr lang="en-US" sz="1600" dirty="0" err="1" smtClean="0"/>
              <a:t>CustomUpgradeAction</a:t>
            </a:r>
            <a:r>
              <a:rPr lang="en-US" sz="1600" dirty="0" smtClean="0"/>
              <a:t> tag</a:t>
            </a:r>
          </a:p>
          <a:p>
            <a:pPr lvl="2"/>
            <a:r>
              <a:rPr lang="en-US" sz="1600" dirty="0" smtClean="0"/>
              <a:t>Take care that issues with these could impact/prevent successful upgrade</a:t>
            </a:r>
            <a:endParaRPr lang="en-US" sz="1600" dirty="0"/>
          </a:p>
          <a:p>
            <a:r>
              <a:rPr lang="en-US" sz="3200" dirty="0" smtClean="0"/>
              <a:t>Remember to update the feature version number when adding these</a:t>
            </a:r>
          </a:p>
          <a:p>
            <a:pPr lvl="1"/>
            <a:r>
              <a:rPr lang="en-US" sz="1600" dirty="0" smtClean="0"/>
              <a:t>Otherwise upgrade could have issues</a:t>
            </a:r>
            <a:endParaRPr lang="en-US" sz="1600" dirty="0"/>
          </a:p>
        </p:txBody>
      </p:sp>
    </p:spTree>
    <p:extLst>
      <p:ext uri="{BB962C8B-B14F-4D97-AF65-F5344CB8AC3E}">
        <p14:creationId xmlns:p14="http://schemas.microsoft.com/office/powerpoint/2010/main" val="114480527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Services Upgrade</a:t>
            </a:r>
            <a:endParaRPr lang="en-US" dirty="0"/>
          </a:p>
        </p:txBody>
      </p:sp>
      <p:sp>
        <p:nvSpPr>
          <p:cNvPr id="3" name="Content Placeholder 2"/>
          <p:cNvSpPr>
            <a:spLocks noGrp="1"/>
          </p:cNvSpPr>
          <p:nvPr>
            <p:ph type="body" sz="quarter" idx="10"/>
          </p:nvPr>
        </p:nvSpPr>
        <p:spPr/>
        <p:txBody>
          <a:bodyPr/>
          <a:lstStyle/>
          <a:p>
            <a:pPr marL="514350" indent="-514350">
              <a:buFont typeface="+mj-lt"/>
              <a:buAutoNum type="arabicPeriod"/>
            </a:pPr>
            <a:r>
              <a:rPr lang="en-US" sz="3600" dirty="0" smtClean="0"/>
              <a:t>Gather applicable services settings on source farm</a:t>
            </a:r>
          </a:p>
          <a:p>
            <a:pPr marL="514350" indent="-514350">
              <a:buFont typeface="+mj-lt"/>
              <a:buAutoNum type="arabicPeriod"/>
            </a:pPr>
            <a:r>
              <a:rPr lang="en-US" sz="3600" dirty="0"/>
              <a:t>Backup</a:t>
            </a:r>
            <a:r>
              <a:rPr lang="en-US" sz="3600" dirty="0" smtClean="0"/>
              <a:t> all applicable services databases from source farm</a:t>
            </a:r>
          </a:p>
          <a:p>
            <a:pPr marL="514350" indent="-514350">
              <a:buFont typeface="+mj-lt"/>
              <a:buAutoNum type="arabicPeriod"/>
            </a:pPr>
            <a:r>
              <a:rPr lang="en-US" sz="3600" dirty="0"/>
              <a:t>Ensure</a:t>
            </a:r>
            <a:r>
              <a:rPr lang="en-US" sz="3600" dirty="0" smtClean="0"/>
              <a:t> service application pools are created first</a:t>
            </a:r>
          </a:p>
          <a:p>
            <a:pPr lvl="1"/>
            <a:r>
              <a:rPr lang="en-US" sz="2000" dirty="0" smtClean="0"/>
              <a:t>Make sure the managed account is the correct one for your security needs</a:t>
            </a:r>
          </a:p>
          <a:p>
            <a:pPr marL="514350" indent="-514350">
              <a:buFont typeface="+mj-lt"/>
              <a:buAutoNum type="arabicPeriod"/>
            </a:pPr>
            <a:r>
              <a:rPr lang="en-US" sz="3600" dirty="0" smtClean="0"/>
              <a:t>Create each service application and proxy</a:t>
            </a:r>
          </a:p>
          <a:p>
            <a:pPr lvl="1"/>
            <a:r>
              <a:rPr lang="en-US" sz="2000" dirty="0" smtClean="0"/>
              <a:t>If applicable, upgrade service database during service application creation</a:t>
            </a:r>
          </a:p>
          <a:p>
            <a:pPr lvl="1"/>
            <a:r>
              <a:rPr lang="en-US" sz="2000" dirty="0" smtClean="0"/>
              <a:t>Pay special attention to differences in some services</a:t>
            </a:r>
          </a:p>
          <a:p>
            <a:pPr lvl="2"/>
            <a:r>
              <a:rPr lang="en-US" sz="2000" dirty="0" smtClean="0"/>
              <a:t>Most service upgrade processes are the same, some are different though</a:t>
            </a:r>
          </a:p>
          <a:p>
            <a:pPr marL="514350" indent="-514350">
              <a:buFont typeface="+mj-lt"/>
              <a:buAutoNum type="arabicPeriod"/>
            </a:pPr>
            <a:r>
              <a:rPr lang="en-US" sz="3600" dirty="0" smtClean="0"/>
              <a:t>Start service instances only after service is created with upgraded databases</a:t>
            </a:r>
            <a:endParaRPr lang="en-US" sz="3600" dirty="0"/>
          </a:p>
        </p:txBody>
      </p:sp>
    </p:spTree>
    <p:extLst>
      <p:ext uri="{BB962C8B-B14F-4D97-AF65-F5344CB8AC3E}">
        <p14:creationId xmlns:p14="http://schemas.microsoft.com/office/powerpoint/2010/main" val="3937989295"/>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Example Of Upgrade Code for Features</a:t>
            </a:r>
            <a:endParaRPr lang="en-US" dirty="0"/>
          </a:p>
        </p:txBody>
      </p:sp>
      <p:sp>
        <p:nvSpPr>
          <p:cNvPr id="6" name="Text Placeholder 5"/>
          <p:cNvSpPr>
            <a:spLocks noGrp="1"/>
          </p:cNvSpPr>
          <p:nvPr>
            <p:ph type="body" sz="quarter" idx="10"/>
          </p:nvPr>
        </p:nvSpPr>
        <p:spPr/>
        <p:txBody>
          <a:bodyPr>
            <a:noAutofit/>
          </a:bodyPr>
          <a:lstStyle/>
          <a:p>
            <a:pPr marL="460375" lvl="1" indent="0">
              <a:buNone/>
            </a:pPr>
            <a:r>
              <a:rPr lang="en-US" sz="1900" dirty="0" smtClean="0">
                <a:latin typeface="Consolas" pitchFamily="49" charset="0"/>
                <a:cs typeface="Consolas" pitchFamily="49" charset="0"/>
              </a:rPr>
              <a:t>&lt;</a:t>
            </a:r>
            <a:r>
              <a:rPr lang="en-US" sz="1900" dirty="0" err="1" smtClean="0">
                <a:latin typeface="Consolas" pitchFamily="49" charset="0"/>
                <a:cs typeface="Consolas" pitchFamily="49" charset="0"/>
              </a:rPr>
              <a:t>UpgradeActions</a:t>
            </a:r>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ReceiverAssembly</a:t>
            </a:r>
            <a:r>
              <a:rPr lang="en-US" sz="1900" dirty="0" smtClean="0">
                <a:latin typeface="Consolas" pitchFamily="49" charset="0"/>
                <a:cs typeface="Consolas" pitchFamily="49" charset="0"/>
              </a:rPr>
              <a:t>="Contoso.dll, 15.0.0.0, neutral, ad5fe242" </a:t>
            </a:r>
            <a:r>
              <a:rPr lang="en-US" sz="1900" dirty="0" err="1" smtClean="0">
                <a:latin typeface="Consolas" pitchFamily="49" charset="0"/>
                <a:cs typeface="Consolas" pitchFamily="49" charset="0"/>
              </a:rPr>
              <a:t>ReceiverClass</a:t>
            </a:r>
            <a:r>
              <a:rPr lang="en-US" sz="1900" dirty="0" smtClean="0">
                <a:latin typeface="Consolas" pitchFamily="49" charset="0"/>
                <a:cs typeface="Consolas" pitchFamily="49" charset="0"/>
              </a:rPr>
              <a:t>="</a:t>
            </a:r>
            <a:r>
              <a:rPr lang="en-US" sz="1900" dirty="0" err="1" smtClean="0">
                <a:latin typeface="Consolas" pitchFamily="49" charset="0"/>
                <a:cs typeface="Consolas" pitchFamily="49" charset="0"/>
              </a:rPr>
              <a:t>Contoso.ModuleUpgradeFeatureReceiver</a:t>
            </a:r>
            <a:r>
              <a:rPr lang="en-US" sz="1900" dirty="0" smtClean="0">
                <a:latin typeface="Consolas" pitchFamily="49" charset="0"/>
                <a:cs typeface="Consolas" pitchFamily="49" charset="0"/>
              </a:rPr>
              <a:t>"&gt;</a:t>
            </a:r>
          </a:p>
          <a:p>
            <a:pPr marL="863600" lvl="2" indent="0">
              <a:buNone/>
            </a:pPr>
            <a:r>
              <a:rPr lang="en-US" sz="1900" dirty="0" smtClean="0">
                <a:latin typeface="Consolas" pitchFamily="49" charset="0"/>
                <a:cs typeface="Consolas" pitchFamily="49" charset="0"/>
              </a:rPr>
              <a:t>&lt;</a:t>
            </a:r>
            <a:r>
              <a:rPr lang="en-US" sz="1900" dirty="0" err="1" smtClean="0">
                <a:latin typeface="Consolas" pitchFamily="49" charset="0"/>
                <a:cs typeface="Consolas" pitchFamily="49" charset="0"/>
              </a:rPr>
              <a:t>VersionRange</a:t>
            </a:r>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EndVersion</a:t>
            </a:r>
            <a:r>
              <a:rPr lang="en-US" sz="1900" dirty="0" smtClean="0">
                <a:latin typeface="Consolas" pitchFamily="49" charset="0"/>
                <a:cs typeface="Consolas" pitchFamily="49" charset="0"/>
              </a:rPr>
              <a:t>="15.0.1.0"&gt;</a:t>
            </a:r>
          </a:p>
          <a:p>
            <a:pPr marL="1209675" lvl="3" indent="0">
              <a:buNone/>
            </a:pPr>
            <a:r>
              <a:rPr lang="en-US" sz="1900" dirty="0" smtClean="0">
                <a:latin typeface="Consolas" pitchFamily="49" charset="0"/>
                <a:cs typeface="Consolas" pitchFamily="49" charset="0"/>
              </a:rPr>
              <a:t>&lt;</a:t>
            </a:r>
            <a:r>
              <a:rPr lang="en-US" sz="1900" dirty="0" err="1" smtClean="0">
                <a:latin typeface="Consolas" pitchFamily="49" charset="0"/>
                <a:cs typeface="Consolas" pitchFamily="49" charset="0"/>
              </a:rPr>
              <a:t>ApplyElementManifests</a:t>
            </a:r>
            <a:r>
              <a:rPr lang="en-US" sz="1900" dirty="0" smtClean="0">
                <a:latin typeface="Consolas" pitchFamily="49" charset="0"/>
                <a:cs typeface="Consolas" pitchFamily="49" charset="0"/>
              </a:rPr>
              <a:t>&gt;</a:t>
            </a:r>
          </a:p>
          <a:p>
            <a:pPr marL="1546225" lvl="4" indent="0">
              <a:buNone/>
            </a:pPr>
            <a:r>
              <a:rPr lang="en-US" sz="1900" dirty="0" smtClean="0">
                <a:latin typeface="Consolas" pitchFamily="49" charset="0"/>
                <a:cs typeface="Consolas" pitchFamily="49" charset="0"/>
              </a:rPr>
              <a:t>&lt;</a:t>
            </a:r>
            <a:r>
              <a:rPr lang="en-US" sz="1900" dirty="0" err="1" smtClean="0">
                <a:latin typeface="Consolas" pitchFamily="49" charset="0"/>
                <a:cs typeface="Consolas" pitchFamily="49" charset="0"/>
              </a:rPr>
              <a:t>ElementManifest</a:t>
            </a:r>
            <a:r>
              <a:rPr lang="en-US" sz="1900" dirty="0" smtClean="0">
                <a:latin typeface="Consolas" pitchFamily="49" charset="0"/>
                <a:cs typeface="Consolas" pitchFamily="49" charset="0"/>
              </a:rPr>
              <a:t> Location="WebParts15.xml"/&gt;</a:t>
            </a:r>
          </a:p>
          <a:p>
            <a:pPr marL="1209675" lvl="3" indent="0">
              <a:buNone/>
            </a:pPr>
            <a:r>
              <a:rPr lang="en-US" sz="1900" dirty="0" smtClean="0">
                <a:latin typeface="Consolas" pitchFamily="49" charset="0"/>
                <a:cs typeface="Consolas" pitchFamily="49" charset="0"/>
              </a:rPr>
              <a:t>&lt;/</a:t>
            </a:r>
            <a:r>
              <a:rPr lang="en-US" sz="1900" dirty="0" err="1" smtClean="0">
                <a:latin typeface="Consolas" pitchFamily="49" charset="0"/>
                <a:cs typeface="Consolas" pitchFamily="49" charset="0"/>
              </a:rPr>
              <a:t>ApplyElementManifests</a:t>
            </a:r>
            <a:r>
              <a:rPr lang="en-US" sz="1900" dirty="0" smtClean="0">
                <a:latin typeface="Consolas" pitchFamily="49" charset="0"/>
                <a:cs typeface="Consolas" pitchFamily="49" charset="0"/>
              </a:rPr>
              <a:t>&gt;</a:t>
            </a:r>
          </a:p>
          <a:p>
            <a:pPr marL="1209675" lvl="3" indent="0">
              <a:buNone/>
            </a:pPr>
            <a:r>
              <a:rPr lang="en-US" sz="1900" dirty="0" smtClean="0">
                <a:latin typeface="Consolas" pitchFamily="49" charset="0"/>
                <a:cs typeface="Consolas" pitchFamily="49" charset="0"/>
              </a:rPr>
              <a:t>&lt;</a:t>
            </a:r>
            <a:r>
              <a:rPr lang="en-US" sz="1900" dirty="0" err="1" smtClean="0">
                <a:latin typeface="Consolas" pitchFamily="49" charset="0"/>
                <a:cs typeface="Consolas" pitchFamily="49" charset="0"/>
              </a:rPr>
              <a:t>CustomUpgradeAction</a:t>
            </a:r>
            <a:r>
              <a:rPr lang="en-US" sz="1900" dirty="0" smtClean="0">
                <a:latin typeface="Consolas" pitchFamily="49" charset="0"/>
                <a:cs typeface="Consolas" pitchFamily="49" charset="0"/>
              </a:rPr>
              <a:t> Name="</a:t>
            </a:r>
            <a:r>
              <a:rPr lang="en-US" sz="1900" dirty="0" err="1" smtClean="0">
                <a:latin typeface="Consolas" pitchFamily="49" charset="0"/>
                <a:cs typeface="Consolas" pitchFamily="49" charset="0"/>
              </a:rPr>
              <a:t>DeleteFiles</a:t>
            </a:r>
            <a:r>
              <a:rPr lang="en-US" sz="1900" dirty="0" smtClean="0">
                <a:latin typeface="Consolas" pitchFamily="49" charset="0"/>
                <a:cs typeface="Consolas" pitchFamily="49" charset="0"/>
              </a:rPr>
              <a:t>"&gt;</a:t>
            </a:r>
          </a:p>
          <a:p>
            <a:pPr marL="1546225" lvl="4" indent="0">
              <a:buNone/>
            </a:pPr>
            <a:r>
              <a:rPr lang="en-US" sz="1900" dirty="0" smtClean="0">
                <a:latin typeface="Consolas" pitchFamily="49" charset="0"/>
                <a:cs typeface="Consolas" pitchFamily="49" charset="0"/>
              </a:rPr>
              <a:t>&lt;Parameters&gt;</a:t>
            </a:r>
          </a:p>
          <a:p>
            <a:pPr marL="2119211" lvl="5" indent="0">
              <a:buNone/>
            </a:pPr>
            <a:r>
              <a:rPr lang="en-US" sz="1900" dirty="0" smtClean="0">
                <a:latin typeface="Consolas" pitchFamily="49" charset="0"/>
                <a:cs typeface="Consolas" pitchFamily="49" charset="0"/>
              </a:rPr>
              <a:t>&lt;Parameter Name="</a:t>
            </a:r>
            <a:r>
              <a:rPr lang="en-US" sz="1900" dirty="0" err="1" smtClean="0">
                <a:latin typeface="Consolas" pitchFamily="49" charset="0"/>
                <a:cs typeface="Consolas" pitchFamily="49" charset="0"/>
              </a:rPr>
              <a:t>FileNames</a:t>
            </a:r>
            <a:r>
              <a:rPr lang="en-US" sz="1900" dirty="0" smtClean="0">
                <a:latin typeface="Consolas" pitchFamily="49" charset="0"/>
                <a:cs typeface="Consolas" pitchFamily="49" charset="0"/>
              </a:rPr>
              <a:t>"&gt;</a:t>
            </a:r>
          </a:p>
          <a:p>
            <a:pPr marL="2576393" lvl="6" indent="0">
              <a:buNone/>
            </a:pPr>
            <a:r>
              <a:rPr lang="en-US" sz="1900" dirty="0" smtClean="0">
                <a:latin typeface="Consolas" pitchFamily="49" charset="0"/>
                <a:cs typeface="Consolas" pitchFamily="49" charset="0"/>
              </a:rPr>
              <a:t>_catalogs/</a:t>
            </a:r>
            <a:r>
              <a:rPr lang="en-US" sz="1900" dirty="0" err="1" smtClean="0">
                <a:latin typeface="Consolas" pitchFamily="49" charset="0"/>
                <a:cs typeface="Consolas" pitchFamily="49" charset="0"/>
              </a:rPr>
              <a:t>wp</a:t>
            </a:r>
            <a:r>
              <a:rPr lang="en-US" sz="1900" dirty="0" smtClean="0">
                <a:latin typeface="Consolas" pitchFamily="49" charset="0"/>
                <a:cs typeface="Consolas" pitchFamily="49" charset="0"/>
              </a:rPr>
              <a:t>/</a:t>
            </a:r>
            <a:r>
              <a:rPr lang="en-US" sz="1900" dirty="0" err="1" smtClean="0">
                <a:latin typeface="Consolas" pitchFamily="49" charset="0"/>
                <a:cs typeface="Consolas" pitchFamily="49" charset="0"/>
              </a:rPr>
              <a:t>Contoso.webpart</a:t>
            </a:r>
            <a:endParaRPr lang="en-US" sz="1900" dirty="0" smtClean="0">
              <a:latin typeface="Consolas" pitchFamily="49" charset="0"/>
              <a:cs typeface="Consolas" pitchFamily="49" charset="0"/>
            </a:endParaRPr>
          </a:p>
          <a:p>
            <a:pPr marL="2119211" lvl="5" indent="0">
              <a:buNone/>
            </a:pPr>
            <a:r>
              <a:rPr lang="en-US" sz="1900" dirty="0" smtClean="0">
                <a:latin typeface="Consolas" pitchFamily="49" charset="0"/>
                <a:cs typeface="Consolas" pitchFamily="49" charset="0"/>
              </a:rPr>
              <a:t>&lt;/</a:t>
            </a:r>
            <a:r>
              <a:rPr lang="en-US" sz="1900" dirty="0">
                <a:gradFill>
                  <a:gsLst>
                    <a:gs pos="0">
                      <a:schemeClr val="tx1"/>
                    </a:gs>
                    <a:gs pos="86000">
                      <a:schemeClr val="tx1"/>
                    </a:gs>
                  </a:gsLst>
                  <a:lin ang="5400000" scaled="0"/>
                </a:gradFill>
                <a:latin typeface="Consolas" pitchFamily="49" charset="0"/>
                <a:cs typeface="Consolas" pitchFamily="49" charset="0"/>
              </a:rPr>
              <a:t>Parameter</a:t>
            </a:r>
            <a:r>
              <a:rPr lang="en-US" sz="1900" dirty="0" smtClean="0">
                <a:latin typeface="Consolas" pitchFamily="49" charset="0"/>
                <a:cs typeface="Consolas" pitchFamily="49" charset="0"/>
              </a:rPr>
              <a:t>&gt;</a:t>
            </a:r>
          </a:p>
          <a:p>
            <a:pPr marL="1546225" lvl="4" indent="0">
              <a:buNone/>
            </a:pPr>
            <a:r>
              <a:rPr lang="en-US" sz="1900" dirty="0" smtClean="0">
                <a:latin typeface="Consolas" pitchFamily="49" charset="0"/>
                <a:cs typeface="Consolas" pitchFamily="49" charset="0"/>
              </a:rPr>
              <a:t>&lt;/Parameters&gt;</a:t>
            </a:r>
          </a:p>
          <a:p>
            <a:pPr marL="1209675" lvl="3" indent="0">
              <a:buNone/>
            </a:pPr>
            <a:r>
              <a:rPr lang="en-US" sz="1900" dirty="0" smtClean="0">
                <a:latin typeface="Consolas" pitchFamily="49" charset="0"/>
                <a:cs typeface="Consolas" pitchFamily="49" charset="0"/>
              </a:rPr>
              <a:t>&lt;/</a:t>
            </a:r>
            <a:r>
              <a:rPr lang="en-US" sz="1900" dirty="0" err="1" smtClean="0">
                <a:latin typeface="Consolas" pitchFamily="49" charset="0"/>
                <a:cs typeface="Consolas" pitchFamily="49" charset="0"/>
              </a:rPr>
              <a:t>CustomUpgradeAction</a:t>
            </a:r>
            <a:r>
              <a:rPr lang="en-US" sz="1900" dirty="0" smtClean="0">
                <a:latin typeface="Consolas" pitchFamily="49" charset="0"/>
                <a:cs typeface="Consolas" pitchFamily="49" charset="0"/>
              </a:rPr>
              <a:t>&gt;</a:t>
            </a:r>
          </a:p>
          <a:p>
            <a:pPr marL="863600" lvl="2" indent="0">
              <a:buNone/>
            </a:pPr>
            <a:r>
              <a:rPr lang="en-US" sz="1900" dirty="0" smtClean="0">
                <a:latin typeface="Consolas" pitchFamily="49" charset="0"/>
                <a:cs typeface="Consolas" pitchFamily="49" charset="0"/>
              </a:rPr>
              <a:t>&lt;/</a:t>
            </a:r>
            <a:r>
              <a:rPr lang="en-US" sz="1900" dirty="0" err="1" smtClean="0">
                <a:latin typeface="Consolas" pitchFamily="49" charset="0"/>
                <a:cs typeface="Consolas" pitchFamily="49" charset="0"/>
              </a:rPr>
              <a:t>VersionRange</a:t>
            </a:r>
            <a:r>
              <a:rPr lang="en-US" sz="1900" dirty="0" smtClean="0">
                <a:latin typeface="Consolas" pitchFamily="49" charset="0"/>
                <a:cs typeface="Consolas" pitchFamily="49" charset="0"/>
              </a:rPr>
              <a:t>&gt;</a:t>
            </a:r>
          </a:p>
          <a:p>
            <a:pPr marL="460375" lvl="1" indent="0">
              <a:buNone/>
            </a:pPr>
            <a:r>
              <a:rPr lang="en-US" sz="1900" dirty="0" smtClean="0">
                <a:latin typeface="Consolas" pitchFamily="49" charset="0"/>
                <a:cs typeface="Consolas" pitchFamily="49" charset="0"/>
              </a:rPr>
              <a:t>&lt;/</a:t>
            </a:r>
            <a:r>
              <a:rPr lang="en-US" sz="1900" dirty="0" err="1" smtClean="0">
                <a:latin typeface="Consolas" pitchFamily="49" charset="0"/>
                <a:cs typeface="Consolas" pitchFamily="49" charset="0"/>
              </a:rPr>
              <a:t>UpgradeActions</a:t>
            </a:r>
            <a:r>
              <a:rPr lang="en-US" sz="1900" dirty="0" smtClean="0">
                <a:latin typeface="Consolas" pitchFamily="49" charset="0"/>
                <a:cs typeface="Consolas" pitchFamily="49" charset="0"/>
              </a:rPr>
              <a:t>&gt;</a:t>
            </a:r>
            <a:endParaRPr lang="en-US" sz="1900" dirty="0">
              <a:latin typeface="Consolas" pitchFamily="49" charset="0"/>
              <a:cs typeface="Consolas" pitchFamily="49" charset="0"/>
            </a:endParaRPr>
          </a:p>
        </p:txBody>
      </p:sp>
    </p:spTree>
    <p:extLst>
      <p:ext uri="{BB962C8B-B14F-4D97-AF65-F5344CB8AC3E}">
        <p14:creationId xmlns:p14="http://schemas.microsoft.com/office/powerpoint/2010/main" val="3102666500"/>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in Solution Deployment</a:t>
            </a:r>
            <a:endParaRPr lang="en-US" dirty="0"/>
          </a:p>
        </p:txBody>
      </p:sp>
      <p:sp>
        <p:nvSpPr>
          <p:cNvPr id="3" name="Content Placeholder 2"/>
          <p:cNvSpPr>
            <a:spLocks noGrp="1"/>
          </p:cNvSpPr>
          <p:nvPr>
            <p:ph type="body" sz="quarter" idx="10"/>
          </p:nvPr>
        </p:nvSpPr>
        <p:spPr/>
        <p:txBody>
          <a:bodyPr/>
          <a:lstStyle/>
          <a:p>
            <a:r>
              <a:rPr lang="en-US" sz="3600" dirty="0" smtClean="0"/>
              <a:t>WSP solutions deployment mechanism updated</a:t>
            </a:r>
          </a:p>
          <a:p>
            <a:pPr lvl="1"/>
            <a:r>
              <a:rPr lang="en-US" sz="2000" dirty="0" smtClean="0"/>
              <a:t>Existing 2010 solutions can be deployed to SP2013</a:t>
            </a:r>
          </a:p>
          <a:p>
            <a:pPr lvl="2"/>
            <a:r>
              <a:rPr lang="en-US" sz="2000" dirty="0" smtClean="0"/>
              <a:t>Supporting 14 mode by default</a:t>
            </a:r>
          </a:p>
          <a:p>
            <a:pPr lvl="2"/>
            <a:r>
              <a:rPr lang="en-US" sz="2000" dirty="0" smtClean="0"/>
              <a:t>Also can install for 15 mode such as for site definitions</a:t>
            </a:r>
          </a:p>
          <a:p>
            <a:pPr lvl="1"/>
            <a:r>
              <a:rPr lang="en-US" sz="2000" dirty="0" smtClean="0"/>
              <a:t>Existing should require no modifications for 14 mode in most cases</a:t>
            </a:r>
          </a:p>
          <a:p>
            <a:pPr lvl="2"/>
            <a:r>
              <a:rPr lang="en-US" sz="2000" dirty="0" smtClean="0"/>
              <a:t>Can require modification if making code decisions on install directory</a:t>
            </a:r>
          </a:p>
          <a:p>
            <a:pPr lvl="3"/>
            <a:r>
              <a:rPr lang="en-US" sz="1800" dirty="0" smtClean="0"/>
              <a:t>More common in MSI installed code than in WSP code</a:t>
            </a:r>
          </a:p>
          <a:p>
            <a:pPr lvl="2"/>
            <a:r>
              <a:rPr lang="en-US" sz="2000" dirty="0" smtClean="0"/>
              <a:t>15 mode may require modifications of payload due to UX issues</a:t>
            </a:r>
          </a:p>
          <a:p>
            <a:pPr lvl="1"/>
            <a:r>
              <a:rPr lang="en-US" sz="2000" dirty="0" smtClean="0"/>
              <a:t>New 2013 solutions can supersede existing ones only when site collection upgrades</a:t>
            </a:r>
          </a:p>
          <a:p>
            <a:pPr lvl="1"/>
            <a:r>
              <a:rPr lang="en-US" sz="2000" dirty="0" smtClean="0"/>
              <a:t>New solutions also need to consider language resource overlap</a:t>
            </a:r>
          </a:p>
          <a:p>
            <a:pPr lvl="2"/>
            <a:r>
              <a:rPr lang="en-US" sz="2000" dirty="0" smtClean="0"/>
              <a:t>2010 solution may lay down resources that 2013 solutions overwrites</a:t>
            </a:r>
          </a:p>
          <a:p>
            <a:pPr lvl="2"/>
            <a:r>
              <a:rPr lang="en-US" sz="2000" dirty="0" smtClean="0"/>
              <a:t>Best deployment practice is to install 2013 solution after 2010 solution</a:t>
            </a:r>
          </a:p>
          <a:p>
            <a:pPr lvl="2"/>
            <a:r>
              <a:rPr lang="en-US" sz="2000" dirty="0" smtClean="0"/>
              <a:t>Best development practice is to have 2013 solution include 2010 resources in .</a:t>
            </a:r>
            <a:r>
              <a:rPr lang="en-US" sz="2000" dirty="0" err="1" smtClean="0"/>
              <a:t>resx</a:t>
            </a:r>
            <a:r>
              <a:rPr lang="en-US" sz="2000" dirty="0" smtClean="0"/>
              <a:t> files</a:t>
            </a:r>
          </a:p>
        </p:txBody>
      </p:sp>
    </p:spTree>
    <p:extLst>
      <p:ext uri="{BB962C8B-B14F-4D97-AF65-F5344CB8AC3E}">
        <p14:creationId xmlns:p14="http://schemas.microsoft.com/office/powerpoint/2010/main" val="970161622"/>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Deployment Logic For 14 Solution without </a:t>
            </a:r>
            <a:r>
              <a:rPr lang="en-US" sz="3600" dirty="0"/>
              <a:t>-</a:t>
            </a:r>
            <a:r>
              <a:rPr lang="en-US" sz="3600" dirty="0" err="1" smtClean="0"/>
              <a:t>CompatibilityLevel</a:t>
            </a:r>
            <a:r>
              <a:rPr lang="en-US" sz="3600" dirty="0" smtClean="0"/>
              <a:t> including 15</a:t>
            </a:r>
            <a:endParaRPr lang="en-US" sz="3600" dirty="0"/>
          </a:p>
        </p:txBody>
      </p:sp>
      <p:cxnSp>
        <p:nvCxnSpPr>
          <p:cNvPr id="28" name="Elbow Connector 27"/>
          <p:cNvCxnSpPr>
            <a:stCxn id="257" idx="2"/>
            <a:endCxn id="265" idx="1"/>
          </p:cNvCxnSpPr>
          <p:nvPr/>
        </p:nvCxnSpPr>
        <p:spPr>
          <a:xfrm rot="16200000" flipH="1">
            <a:off x="3830116" y="1716325"/>
            <a:ext cx="162372" cy="8914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57" idx="2"/>
            <a:endCxn id="262" idx="1"/>
          </p:cNvCxnSpPr>
          <p:nvPr/>
        </p:nvCxnSpPr>
        <p:spPr>
          <a:xfrm rot="16200000" flipH="1">
            <a:off x="3046501" y="2499940"/>
            <a:ext cx="1720432" cy="7997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65" idx="2"/>
            <a:endCxn id="101" idx="1"/>
          </p:cNvCxnSpPr>
          <p:nvPr/>
        </p:nvCxnSpPr>
        <p:spPr>
          <a:xfrm rot="16200000" flipH="1">
            <a:off x="4513724" y="1966140"/>
            <a:ext cx="165209" cy="8962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01" idx="2"/>
            <a:endCxn id="115" idx="1"/>
          </p:cNvCxnSpPr>
          <p:nvPr/>
        </p:nvCxnSpPr>
        <p:spPr>
          <a:xfrm rot="16200000" flipH="1">
            <a:off x="4949426" y="2467175"/>
            <a:ext cx="666802" cy="920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Snip Single Corner Rectangle 43"/>
          <p:cNvSpPr/>
          <p:nvPr/>
        </p:nvSpPr>
        <p:spPr>
          <a:xfrm>
            <a:off x="8178799" y="1447796"/>
            <a:ext cx="3908451" cy="4940386"/>
          </a:xfrm>
          <a:prstGeom prst="snip1Rect">
            <a:avLst>
              <a:gd name="adj" fmla="val 8096"/>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r>
              <a:rPr lang="en-US" sz="1400" dirty="0" smtClean="0"/>
              <a:t>&lt;Solution </a:t>
            </a:r>
            <a:r>
              <a:rPr lang="en-US" sz="1400" dirty="0" err="1" smtClean="0"/>
              <a:t>SharePointProductVersion</a:t>
            </a:r>
            <a:r>
              <a:rPr lang="en-US" sz="1400" dirty="0" smtClean="0"/>
              <a:t>=“</a:t>
            </a:r>
            <a:r>
              <a:rPr lang="en-US" sz="1400" b="1" u="sng" dirty="0" smtClean="0"/>
              <a:t>14</a:t>
            </a:r>
            <a:r>
              <a:rPr lang="en-US" sz="1400" dirty="0" smtClean="0"/>
              <a:t>”&gt;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r>
              <a:rPr lang="en-US" sz="1400" dirty="0" smtClean="0"/>
              <a:t>&lt;/Solution&gt;</a:t>
            </a:r>
            <a:endParaRPr lang="en-US" sz="1400" dirty="0"/>
          </a:p>
        </p:txBody>
      </p:sp>
      <p:cxnSp>
        <p:nvCxnSpPr>
          <p:cNvPr id="58" name="Elbow Connector 57"/>
          <p:cNvCxnSpPr>
            <a:stCxn id="46" idx="2"/>
            <a:endCxn id="101" idx="3"/>
          </p:cNvCxnSpPr>
          <p:nvPr/>
        </p:nvCxnSpPr>
        <p:spPr>
          <a:xfrm rot="10800000">
            <a:off x="5832425" y="2093556"/>
            <a:ext cx="2472121" cy="665239"/>
          </a:xfrm>
          <a:prstGeom prst="bentConnector3">
            <a:avLst>
              <a:gd name="adj1" fmla="val 11984"/>
            </a:avLst>
          </a:prstGeom>
          <a:ln w="28575" cmpd="sng">
            <a:solidFill>
              <a:schemeClr val="accent5"/>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68" name="Elbow Connector 67"/>
          <p:cNvCxnSpPr>
            <a:stCxn id="101" idx="2"/>
            <a:endCxn id="109" idx="1"/>
          </p:cNvCxnSpPr>
          <p:nvPr/>
        </p:nvCxnSpPr>
        <p:spPr>
          <a:xfrm rot="16200000" flipH="1">
            <a:off x="5074558" y="2342042"/>
            <a:ext cx="416537" cy="920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101" idx="2"/>
            <a:endCxn id="104" idx="1"/>
          </p:cNvCxnSpPr>
          <p:nvPr/>
        </p:nvCxnSpPr>
        <p:spPr>
          <a:xfrm rot="16200000" flipH="1">
            <a:off x="5201849" y="2214752"/>
            <a:ext cx="163227" cy="9336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Elbow Connector 57"/>
          <p:cNvCxnSpPr>
            <a:stCxn id="181" idx="2"/>
            <a:endCxn id="115" idx="3"/>
          </p:cNvCxnSpPr>
          <p:nvPr/>
        </p:nvCxnSpPr>
        <p:spPr>
          <a:xfrm rot="10800000">
            <a:off x="6520154" y="2846621"/>
            <a:ext cx="1878249" cy="802461"/>
          </a:xfrm>
          <a:prstGeom prst="bentConnector3">
            <a:avLst>
              <a:gd name="adj1" fmla="val 43689"/>
            </a:avLst>
          </a:prstGeom>
          <a:ln w="28575" cmpd="sng">
            <a:solidFill>
              <a:schemeClr val="accent5"/>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80" name="Elbow Connector 57"/>
          <p:cNvCxnSpPr>
            <a:stCxn id="48" idx="2"/>
            <a:endCxn id="109" idx="3"/>
          </p:cNvCxnSpPr>
          <p:nvPr/>
        </p:nvCxnSpPr>
        <p:spPr>
          <a:xfrm rot="10800000">
            <a:off x="6520153" y="2596355"/>
            <a:ext cx="1768714" cy="1606712"/>
          </a:xfrm>
          <a:prstGeom prst="bentConnector3">
            <a:avLst>
              <a:gd name="adj1" fmla="val 32288"/>
            </a:avLst>
          </a:prstGeom>
          <a:ln w="28575" cmpd="sng">
            <a:solidFill>
              <a:schemeClr val="accent3"/>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84" name="Elbow Connector 57"/>
          <p:cNvCxnSpPr>
            <a:stCxn id="49" idx="2"/>
            <a:endCxn id="112" idx="3"/>
          </p:cNvCxnSpPr>
          <p:nvPr/>
        </p:nvCxnSpPr>
        <p:spPr>
          <a:xfrm rot="10800000">
            <a:off x="6520153" y="3100392"/>
            <a:ext cx="1768714" cy="1357797"/>
          </a:xfrm>
          <a:prstGeom prst="bentConnector3">
            <a:avLst>
              <a:gd name="adj1" fmla="val 47127"/>
            </a:avLst>
          </a:prstGeom>
          <a:ln w="28575" cmpd="sng">
            <a:solidFill>
              <a:schemeClr val="accent3"/>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36" name="Elbow Connector 35"/>
          <p:cNvCxnSpPr>
            <a:stCxn id="262" idx="2"/>
            <a:endCxn id="274" idx="1"/>
          </p:cNvCxnSpPr>
          <p:nvPr/>
        </p:nvCxnSpPr>
        <p:spPr>
          <a:xfrm rot="16200000" flipH="1">
            <a:off x="4377368" y="3651385"/>
            <a:ext cx="419581" cy="89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Elbow Connector 57"/>
          <p:cNvCxnSpPr>
            <a:stCxn id="95" idx="2"/>
            <a:endCxn id="262" idx="3"/>
          </p:cNvCxnSpPr>
          <p:nvPr/>
        </p:nvCxnSpPr>
        <p:spPr>
          <a:xfrm rot="10800000" flipV="1">
            <a:off x="5137989" y="1946858"/>
            <a:ext cx="3175551" cy="1453285"/>
          </a:xfrm>
          <a:prstGeom prst="bentConnector3">
            <a:avLst>
              <a:gd name="adj1" fmla="val 52933"/>
            </a:avLst>
          </a:prstGeom>
          <a:ln w="28575" cmpd="sng">
            <a:solidFill>
              <a:schemeClr val="accent2"/>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00" name="Elbow Connector 51"/>
          <p:cNvCxnSpPr>
            <a:stCxn id="94" idx="2"/>
            <a:endCxn id="253" idx="3"/>
          </p:cNvCxnSpPr>
          <p:nvPr/>
        </p:nvCxnSpPr>
        <p:spPr>
          <a:xfrm rot="10800000" flipV="1">
            <a:off x="4461729" y="5938566"/>
            <a:ext cx="3827139" cy="363353"/>
          </a:xfrm>
          <a:prstGeom prst="bentConnector3">
            <a:avLst>
              <a:gd name="adj1" fmla="val 7303"/>
            </a:avLst>
          </a:prstGeom>
          <a:ln w="28575" cmpd="sng">
            <a:solidFill>
              <a:schemeClr val="accent4"/>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06" name="Elbow Connector 51"/>
          <p:cNvCxnSpPr>
            <a:stCxn id="105" idx="2"/>
            <a:endCxn id="246" idx="3"/>
          </p:cNvCxnSpPr>
          <p:nvPr/>
        </p:nvCxnSpPr>
        <p:spPr>
          <a:xfrm rot="10800000" flipV="1">
            <a:off x="2395661" y="5683590"/>
            <a:ext cx="5904600" cy="384648"/>
          </a:xfrm>
          <a:prstGeom prst="bentConnector3">
            <a:avLst>
              <a:gd name="adj1" fmla="val 6839"/>
            </a:avLst>
          </a:prstGeom>
          <a:ln w="28575" cmpd="sng">
            <a:solidFill>
              <a:schemeClr val="accent4"/>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39" name="Elbow Connector 138"/>
          <p:cNvCxnSpPr>
            <a:stCxn id="262" idx="2"/>
            <a:endCxn id="280" idx="1"/>
          </p:cNvCxnSpPr>
          <p:nvPr/>
        </p:nvCxnSpPr>
        <p:spPr>
          <a:xfrm rot="16200000" flipH="1">
            <a:off x="4251545" y="3777207"/>
            <a:ext cx="669980" cy="8837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2" name="Group 141"/>
          <p:cNvGrpSpPr>
            <a:grpSpLocks noChangeAspect="1"/>
          </p:cNvGrpSpPr>
          <p:nvPr/>
        </p:nvGrpSpPr>
        <p:grpSpPr>
          <a:xfrm>
            <a:off x="519113" y="1457237"/>
            <a:ext cx="1191283" cy="222475"/>
            <a:chOff x="2590800" y="1725426"/>
            <a:chExt cx="2656984" cy="678427"/>
          </a:xfrm>
        </p:grpSpPr>
        <p:sp>
          <p:nvSpPr>
            <p:cNvPr id="143" name="Snip Single Corner Rectangle 142"/>
            <p:cNvSpPr>
              <a:spLocks noChangeAspect="1"/>
            </p:cNvSpPr>
            <p:nvPr/>
          </p:nvSpPr>
          <p:spPr>
            <a:xfrm>
              <a:off x="2590800" y="1725426"/>
              <a:ext cx="838201" cy="6784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endParaRPr lang="en-US" sz="1000"/>
            </a:p>
          </p:txBody>
        </p:sp>
        <p:sp>
          <p:nvSpPr>
            <p:cNvPr id="144" name="Rectangle 143"/>
            <p:cNvSpPr>
              <a:spLocks noChangeAspect="1"/>
            </p:cNvSpPr>
            <p:nvPr/>
          </p:nvSpPr>
          <p:spPr>
            <a:xfrm>
              <a:off x="2590800" y="1877748"/>
              <a:ext cx="2656984" cy="526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900" dirty="0" smtClean="0"/>
                <a:t>IIS Site</a:t>
              </a:r>
              <a:endParaRPr lang="en-US" sz="900" dirty="0"/>
            </a:p>
          </p:txBody>
        </p:sp>
      </p:grpSp>
      <p:cxnSp>
        <p:nvCxnSpPr>
          <p:cNvPr id="159" name="Elbow Connector 158"/>
          <p:cNvCxnSpPr>
            <a:stCxn id="144" idx="2"/>
            <a:endCxn id="212" idx="1"/>
          </p:cNvCxnSpPr>
          <p:nvPr/>
        </p:nvCxnSpPr>
        <p:spPr>
          <a:xfrm rot="16200000" flipH="1">
            <a:off x="827856" y="1966611"/>
            <a:ext cx="663421" cy="89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Elbow Connector 160"/>
          <p:cNvCxnSpPr>
            <a:stCxn id="144" idx="2"/>
            <a:endCxn id="232" idx="1"/>
          </p:cNvCxnSpPr>
          <p:nvPr/>
        </p:nvCxnSpPr>
        <p:spPr>
          <a:xfrm rot="16200000" flipH="1">
            <a:off x="453408" y="2341059"/>
            <a:ext cx="1412315" cy="8962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Elbow Connector 162"/>
          <p:cNvCxnSpPr>
            <a:stCxn id="212" idx="2"/>
            <a:endCxn id="215" idx="1"/>
          </p:cNvCxnSpPr>
          <p:nvPr/>
        </p:nvCxnSpPr>
        <p:spPr>
          <a:xfrm rot="16200000" flipH="1">
            <a:off x="1744762" y="2484652"/>
            <a:ext cx="200137" cy="89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Elbow Connector 164"/>
          <p:cNvCxnSpPr>
            <a:stCxn id="232" idx="2"/>
            <a:endCxn id="235" idx="1"/>
          </p:cNvCxnSpPr>
          <p:nvPr/>
        </p:nvCxnSpPr>
        <p:spPr>
          <a:xfrm rot="16200000" flipH="1">
            <a:off x="1750809" y="3227497"/>
            <a:ext cx="188039" cy="8962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101" idx="2"/>
            <a:endCxn id="112" idx="1"/>
          </p:cNvCxnSpPr>
          <p:nvPr/>
        </p:nvCxnSpPr>
        <p:spPr>
          <a:xfrm rot="16200000" flipH="1">
            <a:off x="4822540" y="2594060"/>
            <a:ext cx="920573" cy="920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p:cNvGrpSpPr>
            <a:grpSpLocks noChangeAspect="1"/>
          </p:cNvGrpSpPr>
          <p:nvPr/>
        </p:nvGrpSpPr>
        <p:grpSpPr>
          <a:xfrm>
            <a:off x="1205664" y="3773799"/>
            <a:ext cx="1189997" cy="222475"/>
            <a:chOff x="2590800" y="1725426"/>
            <a:chExt cx="2654113" cy="678427"/>
          </a:xfrm>
        </p:grpSpPr>
        <p:sp>
          <p:nvSpPr>
            <p:cNvPr id="193" name="Snip Single Corner Rectangle 192"/>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194" name="Rectangle 193"/>
            <p:cNvSpPr>
              <a:spLocks noChangeAspect="1"/>
            </p:cNvSpPr>
            <p:nvPr/>
          </p:nvSpPr>
          <p:spPr>
            <a:xfrm>
              <a:off x="2590800" y="1877748"/>
              <a:ext cx="2654113"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smtClean="0"/>
                <a:t>_</a:t>
              </a:r>
              <a:r>
                <a:rPr lang="en-US" sz="900" dirty="0" err="1" smtClean="0"/>
                <a:t>vti_bin</a:t>
              </a:r>
              <a:endParaRPr lang="en-US" sz="900" dirty="0"/>
            </a:p>
          </p:txBody>
        </p:sp>
      </p:grpSp>
      <p:grpSp>
        <p:nvGrpSpPr>
          <p:cNvPr id="201" name="Group 200"/>
          <p:cNvGrpSpPr>
            <a:grpSpLocks noChangeAspect="1"/>
          </p:cNvGrpSpPr>
          <p:nvPr/>
        </p:nvGrpSpPr>
        <p:grpSpPr>
          <a:xfrm>
            <a:off x="1205664" y="5672184"/>
            <a:ext cx="1189997" cy="222475"/>
            <a:chOff x="2590800" y="1725426"/>
            <a:chExt cx="2237781" cy="678427"/>
          </a:xfrm>
        </p:grpSpPr>
        <p:sp>
          <p:nvSpPr>
            <p:cNvPr id="202" name="Snip Single Corner Rectangle 201"/>
            <p:cNvSpPr>
              <a:spLocks noChangeAspect="1"/>
            </p:cNvSpPr>
            <p:nvPr/>
          </p:nvSpPr>
          <p:spPr>
            <a:xfrm>
              <a:off x="2590800" y="1725426"/>
              <a:ext cx="838201" cy="678425"/>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endParaRPr lang="en-US" sz="1000"/>
            </a:p>
          </p:txBody>
        </p:sp>
        <p:sp>
          <p:nvSpPr>
            <p:cNvPr id="203" name="Rectangle 202"/>
            <p:cNvSpPr>
              <a:spLocks noChangeAspect="1"/>
            </p:cNvSpPr>
            <p:nvPr/>
          </p:nvSpPr>
          <p:spPr>
            <a:xfrm>
              <a:off x="2590800" y="1877748"/>
              <a:ext cx="2237781" cy="5261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r>
                <a:rPr lang="en-US" sz="900" dirty="0" err="1"/>
                <a:t>App_GlobalResources</a:t>
              </a:r>
              <a:endParaRPr lang="en-US" sz="700" dirty="0"/>
            </a:p>
          </p:txBody>
        </p:sp>
      </p:grpSp>
      <p:cxnSp>
        <p:nvCxnSpPr>
          <p:cNvPr id="207" name="Elbow Connector 206"/>
          <p:cNvCxnSpPr>
            <a:stCxn id="144" idx="2"/>
            <a:endCxn id="203" idx="1"/>
          </p:cNvCxnSpPr>
          <p:nvPr/>
        </p:nvCxnSpPr>
        <p:spPr>
          <a:xfrm rot="16200000" flipH="1">
            <a:off x="-904133" y="3698600"/>
            <a:ext cx="4128685" cy="9091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0" name="Group 209"/>
          <p:cNvGrpSpPr>
            <a:grpSpLocks noChangeAspect="1"/>
          </p:cNvGrpSpPr>
          <p:nvPr/>
        </p:nvGrpSpPr>
        <p:grpSpPr>
          <a:xfrm>
            <a:off x="1204377" y="2206920"/>
            <a:ext cx="1191283" cy="222475"/>
            <a:chOff x="2590800" y="1725426"/>
            <a:chExt cx="2240202" cy="678427"/>
          </a:xfrm>
        </p:grpSpPr>
        <p:sp>
          <p:nvSpPr>
            <p:cNvPr id="211" name="Snip Single Corner Rectangle 210"/>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212" name="Rectangle 211"/>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800" dirty="0"/>
                <a:t>_</a:t>
              </a:r>
              <a:r>
                <a:rPr lang="en-US" sz="900" dirty="0" err="1"/>
                <a:t>controltemplates</a:t>
              </a:r>
              <a:endParaRPr lang="en-US" sz="800" dirty="0"/>
            </a:p>
          </p:txBody>
        </p:sp>
      </p:grpSp>
      <p:grpSp>
        <p:nvGrpSpPr>
          <p:cNvPr id="213" name="Group 212"/>
          <p:cNvGrpSpPr>
            <a:grpSpLocks noChangeAspect="1"/>
          </p:cNvGrpSpPr>
          <p:nvPr/>
        </p:nvGrpSpPr>
        <p:grpSpPr>
          <a:xfrm>
            <a:off x="1889641" y="2493319"/>
            <a:ext cx="1191283" cy="222475"/>
            <a:chOff x="2590800" y="1725426"/>
            <a:chExt cx="2240202" cy="678427"/>
          </a:xfrm>
        </p:grpSpPr>
        <p:sp>
          <p:nvSpPr>
            <p:cNvPr id="214" name="Snip Single Corner Rectangle 213"/>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215" name="Rectangle 214"/>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15</a:t>
              </a:r>
              <a:endParaRPr lang="en-US" sz="900" dirty="0"/>
            </a:p>
          </p:txBody>
        </p:sp>
      </p:grpSp>
      <p:grpSp>
        <p:nvGrpSpPr>
          <p:cNvPr id="230" name="Group 229"/>
          <p:cNvGrpSpPr>
            <a:grpSpLocks noChangeAspect="1"/>
          </p:cNvGrpSpPr>
          <p:nvPr/>
        </p:nvGrpSpPr>
        <p:grpSpPr>
          <a:xfrm>
            <a:off x="1204376" y="2955815"/>
            <a:ext cx="1191283" cy="222475"/>
            <a:chOff x="2590800" y="1725426"/>
            <a:chExt cx="2240202" cy="678427"/>
          </a:xfrm>
        </p:grpSpPr>
        <p:sp>
          <p:nvSpPr>
            <p:cNvPr id="231" name="Snip Single Corner Rectangle 230"/>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232" name="Rectangle 231"/>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a:t>_</a:t>
              </a:r>
              <a:r>
                <a:rPr lang="en-US" sz="900" dirty="0" smtClean="0"/>
                <a:t>layouts</a:t>
              </a:r>
              <a:endParaRPr lang="en-US" sz="900" dirty="0"/>
            </a:p>
          </p:txBody>
        </p:sp>
      </p:grpSp>
      <p:grpSp>
        <p:nvGrpSpPr>
          <p:cNvPr id="233" name="Group 232"/>
          <p:cNvGrpSpPr>
            <a:grpSpLocks noChangeAspect="1"/>
          </p:cNvGrpSpPr>
          <p:nvPr/>
        </p:nvGrpSpPr>
        <p:grpSpPr>
          <a:xfrm>
            <a:off x="1889641" y="3230116"/>
            <a:ext cx="1191283" cy="222475"/>
            <a:chOff x="2590800" y="1725426"/>
            <a:chExt cx="2240202" cy="678427"/>
          </a:xfrm>
        </p:grpSpPr>
        <p:sp>
          <p:nvSpPr>
            <p:cNvPr id="234" name="Snip Single Corner Rectangle 233"/>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235" name="Rectangle 234"/>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15</a:t>
              </a:r>
              <a:endParaRPr lang="en-US" sz="900" dirty="0"/>
            </a:p>
          </p:txBody>
        </p:sp>
      </p:grpSp>
      <p:cxnSp>
        <p:nvCxnSpPr>
          <p:cNvPr id="241" name="Elbow Connector 240"/>
          <p:cNvCxnSpPr>
            <a:stCxn id="144" idx="2"/>
            <a:endCxn id="194" idx="1"/>
          </p:cNvCxnSpPr>
          <p:nvPr/>
        </p:nvCxnSpPr>
        <p:spPr>
          <a:xfrm rot="16200000" flipH="1">
            <a:off x="45059" y="2749407"/>
            <a:ext cx="2230300" cy="9090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4" name="Group 243"/>
          <p:cNvGrpSpPr>
            <a:grpSpLocks noChangeAspect="1"/>
          </p:cNvGrpSpPr>
          <p:nvPr/>
        </p:nvGrpSpPr>
        <p:grpSpPr>
          <a:xfrm>
            <a:off x="1205664" y="5932025"/>
            <a:ext cx="1189997" cy="222475"/>
            <a:chOff x="2590800" y="1725426"/>
            <a:chExt cx="2654113" cy="678427"/>
          </a:xfrm>
        </p:grpSpPr>
        <p:sp>
          <p:nvSpPr>
            <p:cNvPr id="245" name="Snip Single Corner Rectangle 244"/>
            <p:cNvSpPr>
              <a:spLocks noChangeAspect="1"/>
            </p:cNvSpPr>
            <p:nvPr/>
          </p:nvSpPr>
          <p:spPr>
            <a:xfrm>
              <a:off x="2590800" y="1725426"/>
              <a:ext cx="838201" cy="67842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lIns="45720" rIns="45720" rtlCol="0" anchor="ctr"/>
            <a:lstStyle/>
            <a:p>
              <a:endParaRPr lang="en-US" sz="1000"/>
            </a:p>
          </p:txBody>
        </p:sp>
        <p:sp>
          <p:nvSpPr>
            <p:cNvPr id="246" name="Rectangle 245"/>
            <p:cNvSpPr>
              <a:spLocks noChangeAspect="1"/>
            </p:cNvSpPr>
            <p:nvPr/>
          </p:nvSpPr>
          <p:spPr>
            <a:xfrm>
              <a:off x="2590800" y="1877748"/>
              <a:ext cx="2654113" cy="5261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45720" rIns="45720" rtlCol="0" anchor="ctr"/>
            <a:lstStyle/>
            <a:p>
              <a:r>
                <a:rPr lang="en-US" sz="900" dirty="0" smtClean="0"/>
                <a:t>bin</a:t>
              </a:r>
              <a:endParaRPr lang="en-US" sz="900" dirty="0"/>
            </a:p>
          </p:txBody>
        </p:sp>
      </p:grpSp>
      <p:cxnSp>
        <p:nvCxnSpPr>
          <p:cNvPr id="248" name="Elbow Connector 247"/>
          <p:cNvCxnSpPr>
            <a:stCxn id="144" idx="2"/>
            <a:endCxn id="246" idx="1"/>
          </p:cNvCxnSpPr>
          <p:nvPr/>
        </p:nvCxnSpPr>
        <p:spPr>
          <a:xfrm rot="16200000" flipH="1">
            <a:off x="-1034053" y="3828519"/>
            <a:ext cx="4388525" cy="9091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1" name="Group 250"/>
          <p:cNvGrpSpPr>
            <a:grpSpLocks noChangeAspect="1"/>
          </p:cNvGrpSpPr>
          <p:nvPr/>
        </p:nvGrpSpPr>
        <p:grpSpPr>
          <a:xfrm>
            <a:off x="3271731" y="6165707"/>
            <a:ext cx="1189997" cy="222475"/>
            <a:chOff x="2590800" y="1725426"/>
            <a:chExt cx="2654113" cy="678427"/>
          </a:xfrm>
        </p:grpSpPr>
        <p:sp>
          <p:nvSpPr>
            <p:cNvPr id="252" name="Snip Single Corner Rectangle 251"/>
            <p:cNvSpPr>
              <a:spLocks noChangeAspect="1"/>
            </p:cNvSpPr>
            <p:nvPr/>
          </p:nvSpPr>
          <p:spPr>
            <a:xfrm>
              <a:off x="2590800" y="1725426"/>
              <a:ext cx="838201" cy="67842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lIns="45720" rIns="45720" rtlCol="0" anchor="ctr"/>
            <a:lstStyle/>
            <a:p>
              <a:endParaRPr lang="en-US" sz="1000"/>
            </a:p>
          </p:txBody>
        </p:sp>
        <p:sp>
          <p:nvSpPr>
            <p:cNvPr id="253" name="Rectangle 252"/>
            <p:cNvSpPr>
              <a:spLocks noChangeAspect="1"/>
            </p:cNvSpPr>
            <p:nvPr/>
          </p:nvSpPr>
          <p:spPr>
            <a:xfrm>
              <a:off x="2590800" y="1877748"/>
              <a:ext cx="2654113" cy="5261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45720" rIns="45720" rtlCol="0" anchor="ctr"/>
            <a:lstStyle/>
            <a:p>
              <a:r>
                <a:rPr lang="en-US" sz="900" dirty="0" smtClean="0"/>
                <a:t>GAC</a:t>
              </a:r>
              <a:endParaRPr lang="en-US" sz="900" dirty="0"/>
            </a:p>
          </p:txBody>
        </p:sp>
      </p:grpSp>
      <p:grpSp>
        <p:nvGrpSpPr>
          <p:cNvPr id="255" name="Group 254"/>
          <p:cNvGrpSpPr>
            <a:grpSpLocks noChangeAspect="1"/>
          </p:cNvGrpSpPr>
          <p:nvPr/>
        </p:nvGrpSpPr>
        <p:grpSpPr>
          <a:xfrm>
            <a:off x="3271087" y="1457237"/>
            <a:ext cx="1191283" cy="222475"/>
            <a:chOff x="2590800" y="1725426"/>
            <a:chExt cx="2656984" cy="678427"/>
          </a:xfrm>
        </p:grpSpPr>
        <p:sp>
          <p:nvSpPr>
            <p:cNvPr id="256" name="Snip Single Corner Rectangle 255"/>
            <p:cNvSpPr>
              <a:spLocks noChangeAspect="1"/>
            </p:cNvSpPr>
            <p:nvPr/>
          </p:nvSpPr>
          <p:spPr>
            <a:xfrm>
              <a:off x="2590800" y="1725426"/>
              <a:ext cx="838201" cy="6784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endParaRPr lang="en-US" sz="800"/>
            </a:p>
          </p:txBody>
        </p:sp>
        <p:sp>
          <p:nvSpPr>
            <p:cNvPr id="257" name="Rectangle 256"/>
            <p:cNvSpPr>
              <a:spLocks noChangeAspect="1"/>
            </p:cNvSpPr>
            <p:nvPr/>
          </p:nvSpPr>
          <p:spPr>
            <a:xfrm>
              <a:off x="2590800" y="1877748"/>
              <a:ext cx="2656984" cy="526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800" dirty="0" smtClean="0"/>
                <a:t>Web Server Extensions</a:t>
              </a:r>
              <a:endParaRPr lang="en-US" sz="800" dirty="0"/>
            </a:p>
          </p:txBody>
        </p:sp>
      </p:grpSp>
      <p:grpSp>
        <p:nvGrpSpPr>
          <p:cNvPr id="260" name="Group 259"/>
          <p:cNvGrpSpPr>
            <a:grpSpLocks noChangeAspect="1"/>
          </p:cNvGrpSpPr>
          <p:nvPr/>
        </p:nvGrpSpPr>
        <p:grpSpPr>
          <a:xfrm>
            <a:off x="3946705" y="3263931"/>
            <a:ext cx="1191283" cy="222475"/>
            <a:chOff x="2590800" y="1725426"/>
            <a:chExt cx="2240202" cy="678427"/>
          </a:xfrm>
        </p:grpSpPr>
        <p:sp>
          <p:nvSpPr>
            <p:cNvPr id="261" name="Snip Single Corner Rectangle 260"/>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262" name="Rectangle 261"/>
            <p:cNvSpPr>
              <a:spLocks noChangeAspect="1"/>
            </p:cNvSpPr>
            <p:nvPr/>
          </p:nvSpPr>
          <p:spPr>
            <a:xfrm>
              <a:off x="2590800" y="1877748"/>
              <a:ext cx="2240202"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smtClean="0"/>
                <a:t>15</a:t>
              </a:r>
              <a:endParaRPr lang="en-US" sz="900" dirty="0"/>
            </a:p>
          </p:txBody>
        </p:sp>
      </p:grpSp>
      <p:grpSp>
        <p:nvGrpSpPr>
          <p:cNvPr id="263" name="Group 262"/>
          <p:cNvGrpSpPr>
            <a:grpSpLocks noChangeAspect="1"/>
          </p:cNvGrpSpPr>
          <p:nvPr/>
        </p:nvGrpSpPr>
        <p:grpSpPr>
          <a:xfrm>
            <a:off x="3955877" y="1705872"/>
            <a:ext cx="1191283" cy="222475"/>
            <a:chOff x="2590800" y="1725426"/>
            <a:chExt cx="2240202" cy="678427"/>
          </a:xfrm>
        </p:grpSpPr>
        <p:sp>
          <p:nvSpPr>
            <p:cNvPr id="264" name="Snip Single Corner Rectangle 263"/>
            <p:cNvSpPr>
              <a:spLocks noChangeAspect="1"/>
            </p:cNvSpPr>
            <p:nvPr/>
          </p:nvSpPr>
          <p:spPr>
            <a:xfrm>
              <a:off x="2590800" y="1725426"/>
              <a:ext cx="838201" cy="6784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endParaRPr lang="en-US" sz="1000"/>
            </a:p>
          </p:txBody>
        </p:sp>
        <p:sp>
          <p:nvSpPr>
            <p:cNvPr id="265" name="Rectangle 264"/>
            <p:cNvSpPr>
              <a:spLocks noChangeAspect="1"/>
            </p:cNvSpPr>
            <p:nvPr/>
          </p:nvSpPr>
          <p:spPr>
            <a:xfrm>
              <a:off x="2590800" y="1877748"/>
              <a:ext cx="2240202" cy="526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900" dirty="0" smtClean="0"/>
                <a:t>14</a:t>
              </a:r>
              <a:endParaRPr lang="en-US" sz="900" dirty="0"/>
            </a:p>
          </p:txBody>
        </p:sp>
      </p:grpSp>
      <p:grpSp>
        <p:nvGrpSpPr>
          <p:cNvPr id="272" name="Group 271"/>
          <p:cNvGrpSpPr>
            <a:grpSpLocks noChangeAspect="1"/>
          </p:cNvGrpSpPr>
          <p:nvPr/>
        </p:nvGrpSpPr>
        <p:grpSpPr>
          <a:xfrm>
            <a:off x="4631969" y="3769774"/>
            <a:ext cx="1191283" cy="222475"/>
            <a:chOff x="2590800" y="1725426"/>
            <a:chExt cx="2240202" cy="678427"/>
          </a:xfrm>
        </p:grpSpPr>
        <p:sp>
          <p:nvSpPr>
            <p:cNvPr id="273" name="Snip Single Corner Rectangle 272"/>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274" name="Rectangle 273"/>
            <p:cNvSpPr>
              <a:spLocks noChangeAspect="1"/>
            </p:cNvSpPr>
            <p:nvPr/>
          </p:nvSpPr>
          <p:spPr>
            <a:xfrm>
              <a:off x="2590800" y="1877748"/>
              <a:ext cx="2240202"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smtClean="0"/>
                <a:t>ISAPI</a:t>
              </a:r>
              <a:endParaRPr lang="en-US" sz="900" dirty="0"/>
            </a:p>
          </p:txBody>
        </p:sp>
      </p:grpSp>
      <p:grpSp>
        <p:nvGrpSpPr>
          <p:cNvPr id="278" name="Group 277"/>
          <p:cNvGrpSpPr>
            <a:grpSpLocks noChangeAspect="1"/>
          </p:cNvGrpSpPr>
          <p:nvPr/>
        </p:nvGrpSpPr>
        <p:grpSpPr>
          <a:xfrm>
            <a:off x="4630724" y="4020173"/>
            <a:ext cx="1191283" cy="222475"/>
            <a:chOff x="2590800" y="1725426"/>
            <a:chExt cx="2240202" cy="678427"/>
          </a:xfrm>
        </p:grpSpPr>
        <p:sp>
          <p:nvSpPr>
            <p:cNvPr id="279" name="Snip Single Corner Rectangle 278"/>
            <p:cNvSpPr>
              <a:spLocks noChangeAspect="1"/>
            </p:cNvSpPr>
            <p:nvPr/>
          </p:nvSpPr>
          <p:spPr>
            <a:xfrm>
              <a:off x="2590800" y="1725426"/>
              <a:ext cx="838201" cy="678425"/>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endParaRPr lang="en-US" sz="1000"/>
            </a:p>
          </p:txBody>
        </p:sp>
        <p:sp>
          <p:nvSpPr>
            <p:cNvPr id="280" name="Rectangle 279"/>
            <p:cNvSpPr>
              <a:spLocks noChangeAspect="1"/>
            </p:cNvSpPr>
            <p:nvPr/>
          </p:nvSpPr>
          <p:spPr>
            <a:xfrm>
              <a:off x="2590800" y="1877748"/>
              <a:ext cx="2240202" cy="5261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r>
                <a:rPr lang="en-US" sz="900" dirty="0"/>
                <a:t>Resources</a:t>
              </a:r>
            </a:p>
          </p:txBody>
        </p:sp>
      </p:grpSp>
      <p:grpSp>
        <p:nvGrpSpPr>
          <p:cNvPr id="98" name="Group 97"/>
          <p:cNvGrpSpPr>
            <a:grpSpLocks noChangeAspect="1"/>
          </p:cNvGrpSpPr>
          <p:nvPr/>
        </p:nvGrpSpPr>
        <p:grpSpPr>
          <a:xfrm>
            <a:off x="4641141" y="1957342"/>
            <a:ext cx="1191283" cy="222475"/>
            <a:chOff x="2590800" y="1725426"/>
            <a:chExt cx="2240202" cy="678427"/>
          </a:xfrm>
        </p:grpSpPr>
        <p:sp>
          <p:nvSpPr>
            <p:cNvPr id="99" name="Snip Single Corner Rectangle 98"/>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01" name="Rectangle 100"/>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TEMPLATES</a:t>
              </a:r>
              <a:endParaRPr lang="en-US" sz="900" dirty="0"/>
            </a:p>
          </p:txBody>
        </p:sp>
      </p:grpSp>
      <p:grpSp>
        <p:nvGrpSpPr>
          <p:cNvPr id="102" name="Group 101"/>
          <p:cNvGrpSpPr>
            <a:grpSpLocks noChangeAspect="1"/>
          </p:cNvGrpSpPr>
          <p:nvPr/>
        </p:nvGrpSpPr>
        <p:grpSpPr>
          <a:xfrm>
            <a:off x="5330142" y="2206832"/>
            <a:ext cx="1191283" cy="222475"/>
            <a:chOff x="2590800" y="1725426"/>
            <a:chExt cx="2240202" cy="678427"/>
          </a:xfrm>
        </p:grpSpPr>
        <p:sp>
          <p:nvSpPr>
            <p:cNvPr id="103" name="Snip Single Corner Rectangle 102"/>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04" name="Rectangle 103"/>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800" dirty="0" smtClean="0"/>
                <a:t>CONTROLTEMPLATES</a:t>
              </a:r>
              <a:endParaRPr lang="en-US" sz="600" dirty="0"/>
            </a:p>
          </p:txBody>
        </p:sp>
      </p:grpSp>
      <p:grpSp>
        <p:nvGrpSpPr>
          <p:cNvPr id="107" name="Group 106"/>
          <p:cNvGrpSpPr>
            <a:grpSpLocks noChangeAspect="1"/>
          </p:cNvGrpSpPr>
          <p:nvPr/>
        </p:nvGrpSpPr>
        <p:grpSpPr>
          <a:xfrm>
            <a:off x="5328870" y="2460142"/>
            <a:ext cx="1191283" cy="222475"/>
            <a:chOff x="2590800" y="1725426"/>
            <a:chExt cx="2240202" cy="678427"/>
          </a:xfrm>
        </p:grpSpPr>
        <p:sp>
          <p:nvSpPr>
            <p:cNvPr id="108" name="Snip Single Corner Rectangle 107"/>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09" name="Rectangle 108"/>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FEATURES</a:t>
              </a:r>
              <a:endParaRPr lang="en-US" sz="900" dirty="0"/>
            </a:p>
          </p:txBody>
        </p:sp>
      </p:grpSp>
      <p:grpSp>
        <p:nvGrpSpPr>
          <p:cNvPr id="110" name="Group 109"/>
          <p:cNvGrpSpPr>
            <a:grpSpLocks noChangeAspect="1"/>
          </p:cNvGrpSpPr>
          <p:nvPr/>
        </p:nvGrpSpPr>
        <p:grpSpPr>
          <a:xfrm>
            <a:off x="5328870" y="2964178"/>
            <a:ext cx="1191283" cy="222475"/>
            <a:chOff x="2590800" y="1725426"/>
            <a:chExt cx="2240202" cy="678427"/>
          </a:xfrm>
        </p:grpSpPr>
        <p:sp>
          <p:nvSpPr>
            <p:cNvPr id="111" name="Snip Single Corner Rectangle 110"/>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12" name="Rectangle 111"/>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err="1" smtClean="0"/>
                <a:t>SiteTemplates</a:t>
              </a:r>
              <a:endParaRPr lang="en-US" sz="900" dirty="0"/>
            </a:p>
          </p:txBody>
        </p:sp>
      </p:grpSp>
      <p:grpSp>
        <p:nvGrpSpPr>
          <p:cNvPr id="113" name="Group 112"/>
          <p:cNvGrpSpPr>
            <a:grpSpLocks noChangeAspect="1"/>
          </p:cNvGrpSpPr>
          <p:nvPr/>
        </p:nvGrpSpPr>
        <p:grpSpPr>
          <a:xfrm>
            <a:off x="5328870" y="2710407"/>
            <a:ext cx="1191283" cy="222475"/>
            <a:chOff x="2590800" y="1725426"/>
            <a:chExt cx="2240202" cy="678427"/>
          </a:xfrm>
        </p:grpSpPr>
        <p:sp>
          <p:nvSpPr>
            <p:cNvPr id="114" name="Snip Single Corner Rectangle 113"/>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15" name="Rectangle 114"/>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LAYOUTS</a:t>
              </a:r>
              <a:endParaRPr lang="en-US" sz="900" dirty="0"/>
            </a:p>
          </p:txBody>
        </p:sp>
      </p:grpSp>
      <p:cxnSp>
        <p:nvCxnSpPr>
          <p:cNvPr id="134" name="Elbow Connector 133"/>
          <p:cNvCxnSpPr>
            <a:stCxn id="262" idx="2"/>
            <a:endCxn id="145" idx="1"/>
          </p:cNvCxnSpPr>
          <p:nvPr/>
        </p:nvCxnSpPr>
        <p:spPr>
          <a:xfrm rot="16200000" flipH="1">
            <a:off x="4126765" y="3901987"/>
            <a:ext cx="919540" cy="8837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stCxn id="145" idx="2"/>
            <a:endCxn id="157" idx="1"/>
          </p:cNvCxnSpPr>
          <p:nvPr/>
        </p:nvCxnSpPr>
        <p:spPr>
          <a:xfrm rot="16200000" flipH="1">
            <a:off x="4814079" y="4904495"/>
            <a:ext cx="916662" cy="920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Elbow Connector 135"/>
          <p:cNvCxnSpPr>
            <a:stCxn id="145" idx="2"/>
            <a:endCxn id="151" idx="1"/>
          </p:cNvCxnSpPr>
          <p:nvPr/>
        </p:nvCxnSpPr>
        <p:spPr>
          <a:xfrm rot="16200000" flipH="1">
            <a:off x="4938396" y="4780178"/>
            <a:ext cx="668029" cy="920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Elbow Connector 136"/>
          <p:cNvCxnSpPr>
            <a:stCxn id="145" idx="2"/>
            <a:endCxn id="148" idx="1"/>
          </p:cNvCxnSpPr>
          <p:nvPr/>
        </p:nvCxnSpPr>
        <p:spPr>
          <a:xfrm rot="16200000" flipH="1">
            <a:off x="5067905" y="4650669"/>
            <a:ext cx="410282" cy="9336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145" idx="2"/>
            <a:endCxn id="154" idx="1"/>
          </p:cNvCxnSpPr>
          <p:nvPr/>
        </p:nvCxnSpPr>
        <p:spPr>
          <a:xfrm rot="16200000" flipH="1">
            <a:off x="4689519" y="5029055"/>
            <a:ext cx="1165782" cy="920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0" name="Group 139"/>
          <p:cNvGrpSpPr>
            <a:grpSpLocks noChangeAspect="1"/>
          </p:cNvGrpSpPr>
          <p:nvPr/>
        </p:nvGrpSpPr>
        <p:grpSpPr>
          <a:xfrm>
            <a:off x="4630724" y="4269733"/>
            <a:ext cx="1191283" cy="222475"/>
            <a:chOff x="2590800" y="1725426"/>
            <a:chExt cx="2240202" cy="678427"/>
          </a:xfrm>
        </p:grpSpPr>
        <p:sp>
          <p:nvSpPr>
            <p:cNvPr id="141" name="Snip Single Corner Rectangle 140"/>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45" name="Rectangle 144"/>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TEMPLATES</a:t>
              </a:r>
              <a:endParaRPr lang="en-US" sz="900" dirty="0"/>
            </a:p>
          </p:txBody>
        </p:sp>
      </p:grpSp>
      <p:grpSp>
        <p:nvGrpSpPr>
          <p:cNvPr id="146" name="Group 145"/>
          <p:cNvGrpSpPr>
            <a:grpSpLocks noChangeAspect="1"/>
          </p:cNvGrpSpPr>
          <p:nvPr/>
        </p:nvGrpSpPr>
        <p:grpSpPr>
          <a:xfrm>
            <a:off x="5319726" y="4766277"/>
            <a:ext cx="1191283" cy="222475"/>
            <a:chOff x="2590800" y="1725426"/>
            <a:chExt cx="2240202" cy="678427"/>
          </a:xfrm>
        </p:grpSpPr>
        <p:sp>
          <p:nvSpPr>
            <p:cNvPr id="147" name="Snip Single Corner Rectangle 146"/>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48" name="Rectangle 147"/>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700" dirty="0" smtClean="0"/>
                <a:t>CONTROLTEMPLATES</a:t>
              </a:r>
              <a:endParaRPr lang="en-US" sz="700" dirty="0"/>
            </a:p>
          </p:txBody>
        </p:sp>
      </p:grpSp>
      <p:grpSp>
        <p:nvGrpSpPr>
          <p:cNvPr id="149" name="Group 148"/>
          <p:cNvGrpSpPr>
            <a:grpSpLocks noChangeAspect="1"/>
          </p:cNvGrpSpPr>
          <p:nvPr/>
        </p:nvGrpSpPr>
        <p:grpSpPr>
          <a:xfrm>
            <a:off x="5318454" y="5024024"/>
            <a:ext cx="1191283" cy="222475"/>
            <a:chOff x="2590800" y="1725426"/>
            <a:chExt cx="2240202" cy="678427"/>
          </a:xfrm>
        </p:grpSpPr>
        <p:sp>
          <p:nvSpPr>
            <p:cNvPr id="150" name="Snip Single Corner Rectangle 149"/>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51" name="Rectangle 150"/>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FEATURES</a:t>
              </a:r>
              <a:endParaRPr lang="en-US" sz="900" dirty="0"/>
            </a:p>
          </p:txBody>
        </p:sp>
      </p:grpSp>
      <p:grpSp>
        <p:nvGrpSpPr>
          <p:cNvPr id="152" name="Group 151"/>
          <p:cNvGrpSpPr>
            <a:grpSpLocks noChangeAspect="1"/>
          </p:cNvGrpSpPr>
          <p:nvPr/>
        </p:nvGrpSpPr>
        <p:grpSpPr>
          <a:xfrm>
            <a:off x="5318454" y="5521777"/>
            <a:ext cx="1191283" cy="222475"/>
            <a:chOff x="2590800" y="1725426"/>
            <a:chExt cx="2240202" cy="678427"/>
          </a:xfrm>
        </p:grpSpPr>
        <p:sp>
          <p:nvSpPr>
            <p:cNvPr id="153" name="Snip Single Corner Rectangle 152"/>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54" name="Rectangle 153"/>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err="1" smtClean="0"/>
                <a:t>SiteTemplates</a:t>
              </a:r>
              <a:endParaRPr lang="en-US" sz="900" dirty="0"/>
            </a:p>
          </p:txBody>
        </p:sp>
      </p:grpSp>
      <p:grpSp>
        <p:nvGrpSpPr>
          <p:cNvPr id="155" name="Group 154"/>
          <p:cNvGrpSpPr>
            <a:grpSpLocks noChangeAspect="1"/>
          </p:cNvGrpSpPr>
          <p:nvPr/>
        </p:nvGrpSpPr>
        <p:grpSpPr>
          <a:xfrm>
            <a:off x="5318454" y="5272657"/>
            <a:ext cx="1191283" cy="222475"/>
            <a:chOff x="2590800" y="1725426"/>
            <a:chExt cx="2240202" cy="678427"/>
          </a:xfrm>
        </p:grpSpPr>
        <p:sp>
          <p:nvSpPr>
            <p:cNvPr id="156" name="Snip Single Corner Rectangle 155"/>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57" name="Rectangle 156"/>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LAYOUTS</a:t>
              </a:r>
              <a:endParaRPr lang="en-US" sz="900" dirty="0"/>
            </a:p>
          </p:txBody>
        </p:sp>
      </p:grpSp>
      <p:cxnSp>
        <p:nvCxnSpPr>
          <p:cNvPr id="167" name="Elbow Connector 166"/>
          <p:cNvCxnSpPr>
            <a:stCxn id="212" idx="3"/>
            <a:endCxn id="104" idx="1"/>
          </p:cNvCxnSpPr>
          <p:nvPr/>
        </p:nvCxnSpPr>
        <p:spPr>
          <a:xfrm flipV="1">
            <a:off x="2395660" y="2343045"/>
            <a:ext cx="2934482" cy="88"/>
          </a:xfrm>
          <a:prstGeom prst="bentConnector3">
            <a:avLst>
              <a:gd name="adj1" fmla="val 50000"/>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168" name="Elbow Connector 167"/>
          <p:cNvCxnSpPr>
            <a:stCxn id="215" idx="3"/>
            <a:endCxn id="148" idx="1"/>
          </p:cNvCxnSpPr>
          <p:nvPr/>
        </p:nvCxnSpPr>
        <p:spPr>
          <a:xfrm>
            <a:off x="3080924" y="2629532"/>
            <a:ext cx="2238802" cy="2272958"/>
          </a:xfrm>
          <a:prstGeom prst="bentConnector3">
            <a:avLst>
              <a:gd name="adj1" fmla="val 12182"/>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177" name="Elbow Connector 176"/>
          <p:cNvCxnSpPr>
            <a:stCxn id="232" idx="3"/>
            <a:endCxn id="115" idx="1"/>
          </p:cNvCxnSpPr>
          <p:nvPr/>
        </p:nvCxnSpPr>
        <p:spPr>
          <a:xfrm flipV="1">
            <a:off x="2395659" y="2846620"/>
            <a:ext cx="2933211" cy="245409"/>
          </a:xfrm>
          <a:prstGeom prst="bentConnector3">
            <a:avLst>
              <a:gd name="adj1" fmla="val 46039"/>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195" name="Elbow Connector 194"/>
          <p:cNvCxnSpPr>
            <a:stCxn id="194" idx="3"/>
            <a:endCxn id="274" idx="1"/>
          </p:cNvCxnSpPr>
          <p:nvPr/>
        </p:nvCxnSpPr>
        <p:spPr>
          <a:xfrm flipV="1">
            <a:off x="2395661" y="3905987"/>
            <a:ext cx="2236308" cy="4025"/>
          </a:xfrm>
          <a:prstGeom prst="bentConnector3">
            <a:avLst>
              <a:gd name="adj1" fmla="val 50000"/>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158" name="Elbow Connector 176"/>
          <p:cNvCxnSpPr>
            <a:stCxn id="235" idx="3"/>
            <a:endCxn id="157" idx="1"/>
          </p:cNvCxnSpPr>
          <p:nvPr/>
        </p:nvCxnSpPr>
        <p:spPr>
          <a:xfrm>
            <a:off x="3080924" y="3366329"/>
            <a:ext cx="2237530" cy="2042541"/>
          </a:xfrm>
          <a:prstGeom prst="bentConnector3">
            <a:avLst>
              <a:gd name="adj1" fmla="val 6485"/>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grpSp>
        <p:nvGrpSpPr>
          <p:cNvPr id="166" name="Group 165"/>
          <p:cNvGrpSpPr>
            <a:grpSpLocks noChangeAspect="1"/>
          </p:cNvGrpSpPr>
          <p:nvPr/>
        </p:nvGrpSpPr>
        <p:grpSpPr>
          <a:xfrm>
            <a:off x="1204377" y="5415876"/>
            <a:ext cx="1189997" cy="222475"/>
            <a:chOff x="2590800" y="1725426"/>
            <a:chExt cx="2654113" cy="678427"/>
          </a:xfrm>
        </p:grpSpPr>
        <p:sp>
          <p:nvSpPr>
            <p:cNvPr id="169" name="Snip Single Corner Rectangle 168"/>
            <p:cNvSpPr>
              <a:spLocks noChangeAspect="1"/>
            </p:cNvSpPr>
            <p:nvPr/>
          </p:nvSpPr>
          <p:spPr>
            <a:xfrm>
              <a:off x="2590800" y="1725426"/>
              <a:ext cx="838201" cy="678425"/>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endParaRPr lang="en-US" sz="1000"/>
            </a:p>
          </p:txBody>
        </p:sp>
        <p:sp>
          <p:nvSpPr>
            <p:cNvPr id="170" name="Rectangle 169"/>
            <p:cNvSpPr>
              <a:spLocks noChangeAspect="1"/>
            </p:cNvSpPr>
            <p:nvPr/>
          </p:nvSpPr>
          <p:spPr>
            <a:xfrm>
              <a:off x="2590800" y="1877748"/>
              <a:ext cx="2654113" cy="5261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r>
                <a:rPr lang="en-US" sz="900" dirty="0" smtClean="0"/>
                <a:t>_</a:t>
              </a:r>
              <a:r>
                <a:rPr lang="en-US" sz="900" dirty="0" err="1" smtClean="0"/>
                <a:t>wp_resources</a:t>
              </a:r>
              <a:endParaRPr lang="en-US" sz="900" dirty="0"/>
            </a:p>
          </p:txBody>
        </p:sp>
      </p:grpSp>
      <p:grpSp>
        <p:nvGrpSpPr>
          <p:cNvPr id="175" name="Group 174"/>
          <p:cNvGrpSpPr>
            <a:grpSpLocks noChangeAspect="1"/>
          </p:cNvGrpSpPr>
          <p:nvPr/>
        </p:nvGrpSpPr>
        <p:grpSpPr>
          <a:xfrm>
            <a:off x="3955876" y="5788825"/>
            <a:ext cx="1191283" cy="222475"/>
            <a:chOff x="2590800" y="1725426"/>
            <a:chExt cx="2240202" cy="678427"/>
          </a:xfrm>
        </p:grpSpPr>
        <p:sp>
          <p:nvSpPr>
            <p:cNvPr id="176" name="Snip Single Corner Rectangle 175"/>
            <p:cNvSpPr>
              <a:spLocks noChangeAspect="1"/>
            </p:cNvSpPr>
            <p:nvPr/>
          </p:nvSpPr>
          <p:spPr>
            <a:xfrm>
              <a:off x="2590800" y="1725426"/>
              <a:ext cx="838201" cy="678425"/>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endParaRPr lang="en-US" sz="1000"/>
            </a:p>
          </p:txBody>
        </p:sp>
        <p:sp>
          <p:nvSpPr>
            <p:cNvPr id="178" name="Rectangle 177"/>
            <p:cNvSpPr>
              <a:spLocks noChangeAspect="1"/>
            </p:cNvSpPr>
            <p:nvPr/>
          </p:nvSpPr>
          <p:spPr>
            <a:xfrm>
              <a:off x="2590800" y="1877748"/>
              <a:ext cx="2240202" cy="5261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r>
                <a:rPr lang="en-US" sz="900" dirty="0" err="1"/>
                <a:t>wpresources</a:t>
              </a:r>
              <a:endParaRPr lang="en-US" sz="900" dirty="0"/>
            </a:p>
          </p:txBody>
        </p:sp>
      </p:grpSp>
      <p:cxnSp>
        <p:nvCxnSpPr>
          <p:cNvPr id="179" name="Elbow Connector 178"/>
          <p:cNvCxnSpPr>
            <a:stCxn id="257" idx="2"/>
            <a:endCxn id="176" idx="2"/>
          </p:cNvCxnSpPr>
          <p:nvPr/>
        </p:nvCxnSpPr>
        <p:spPr>
          <a:xfrm rot="16200000" flipH="1">
            <a:off x="1801126" y="3745314"/>
            <a:ext cx="4220349" cy="8914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Elbow Connector 176"/>
          <p:cNvCxnSpPr>
            <a:stCxn id="170" idx="3"/>
            <a:endCxn id="178" idx="1"/>
          </p:cNvCxnSpPr>
          <p:nvPr/>
        </p:nvCxnSpPr>
        <p:spPr>
          <a:xfrm>
            <a:off x="2394371" y="5552088"/>
            <a:ext cx="1561504" cy="372950"/>
          </a:xfrm>
          <a:prstGeom prst="bentConnector3">
            <a:avLst>
              <a:gd name="adj1" fmla="val 50000"/>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182" name="Elbow Connector 57"/>
          <p:cNvCxnSpPr>
            <a:stCxn id="47" idx="2"/>
            <a:endCxn id="112" idx="3"/>
          </p:cNvCxnSpPr>
          <p:nvPr/>
        </p:nvCxnSpPr>
        <p:spPr>
          <a:xfrm rot="10800000">
            <a:off x="6520153" y="3100392"/>
            <a:ext cx="1864974" cy="773007"/>
          </a:xfrm>
          <a:prstGeom prst="bentConnector3">
            <a:avLst>
              <a:gd name="adj1" fmla="val 50000"/>
            </a:avLst>
          </a:prstGeom>
          <a:ln w="28575" cmpd="sng">
            <a:solidFill>
              <a:schemeClr val="accent5"/>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222" name="Elbow Connector 57"/>
          <p:cNvCxnSpPr>
            <a:stCxn id="221" idx="2"/>
            <a:endCxn id="109" idx="3"/>
          </p:cNvCxnSpPr>
          <p:nvPr/>
        </p:nvCxnSpPr>
        <p:spPr>
          <a:xfrm rot="10800000">
            <a:off x="6520154" y="2596356"/>
            <a:ext cx="1880651" cy="827669"/>
          </a:xfrm>
          <a:prstGeom prst="bentConnector3">
            <a:avLst>
              <a:gd name="adj1" fmla="val 36044"/>
            </a:avLst>
          </a:prstGeom>
          <a:ln w="28575" cmpd="sng">
            <a:solidFill>
              <a:schemeClr val="accent5"/>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238" name="Elbow Connector 51"/>
          <p:cNvCxnSpPr>
            <a:stCxn id="237" idx="2"/>
            <a:endCxn id="280" idx="3"/>
          </p:cNvCxnSpPr>
          <p:nvPr/>
        </p:nvCxnSpPr>
        <p:spPr>
          <a:xfrm rot="10800000">
            <a:off x="5822007" y="4156386"/>
            <a:ext cx="2466860" cy="652276"/>
          </a:xfrm>
          <a:prstGeom prst="bentConnector3">
            <a:avLst>
              <a:gd name="adj1" fmla="val 57894"/>
            </a:avLst>
          </a:prstGeom>
          <a:ln w="28575" cmpd="sng">
            <a:solidFill>
              <a:schemeClr val="accent6"/>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242" name="Elbow Connector 51"/>
          <p:cNvCxnSpPr>
            <a:stCxn id="229" idx="2"/>
            <a:endCxn id="178" idx="3"/>
          </p:cNvCxnSpPr>
          <p:nvPr/>
        </p:nvCxnSpPr>
        <p:spPr>
          <a:xfrm rot="10800000" flipV="1">
            <a:off x="5147159" y="5322368"/>
            <a:ext cx="3169164" cy="602670"/>
          </a:xfrm>
          <a:prstGeom prst="bentConnector3">
            <a:avLst>
              <a:gd name="adj1" fmla="val 17407"/>
            </a:avLst>
          </a:prstGeom>
          <a:ln w="28575" cmpd="sng">
            <a:solidFill>
              <a:schemeClr val="accent6"/>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grpSp>
        <p:nvGrpSpPr>
          <p:cNvPr id="249" name="Group 248"/>
          <p:cNvGrpSpPr>
            <a:grpSpLocks noChangeAspect="1"/>
          </p:cNvGrpSpPr>
          <p:nvPr/>
        </p:nvGrpSpPr>
        <p:grpSpPr>
          <a:xfrm>
            <a:off x="1195483" y="3515724"/>
            <a:ext cx="1189997" cy="222475"/>
            <a:chOff x="2590800" y="1725426"/>
            <a:chExt cx="2654113" cy="678427"/>
          </a:xfrm>
        </p:grpSpPr>
        <p:sp>
          <p:nvSpPr>
            <p:cNvPr id="250" name="Snip Single Corner Rectangle 249"/>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254" name="Rectangle 253"/>
            <p:cNvSpPr>
              <a:spLocks noChangeAspect="1"/>
            </p:cNvSpPr>
            <p:nvPr/>
          </p:nvSpPr>
          <p:spPr>
            <a:xfrm>
              <a:off x="2590800" y="1877748"/>
              <a:ext cx="2654113"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smtClean="0"/>
                <a:t>_</a:t>
              </a:r>
              <a:r>
                <a:rPr lang="en-US" sz="900" dirty="0" err="1" smtClean="0"/>
                <a:t>vti_adm</a:t>
              </a:r>
              <a:endParaRPr lang="en-US" sz="900" dirty="0"/>
            </a:p>
          </p:txBody>
        </p:sp>
      </p:grpSp>
      <p:grpSp>
        <p:nvGrpSpPr>
          <p:cNvPr id="258" name="Group 257"/>
          <p:cNvGrpSpPr>
            <a:grpSpLocks noChangeAspect="1"/>
          </p:cNvGrpSpPr>
          <p:nvPr/>
        </p:nvGrpSpPr>
        <p:grpSpPr>
          <a:xfrm>
            <a:off x="4631969" y="3518314"/>
            <a:ext cx="1191283" cy="222475"/>
            <a:chOff x="2590800" y="1725426"/>
            <a:chExt cx="2240202" cy="678427"/>
          </a:xfrm>
        </p:grpSpPr>
        <p:sp>
          <p:nvSpPr>
            <p:cNvPr id="259" name="Snip Single Corner Rectangle 258"/>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266" name="Rectangle 265"/>
            <p:cNvSpPr>
              <a:spLocks noChangeAspect="1"/>
            </p:cNvSpPr>
            <p:nvPr/>
          </p:nvSpPr>
          <p:spPr>
            <a:xfrm>
              <a:off x="2590800" y="1877748"/>
              <a:ext cx="2240202"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a:t>ADMISAPI</a:t>
              </a:r>
            </a:p>
          </p:txBody>
        </p:sp>
      </p:grpSp>
      <p:cxnSp>
        <p:nvCxnSpPr>
          <p:cNvPr id="267" name="Elbow Connector 266"/>
          <p:cNvCxnSpPr>
            <a:stCxn id="254" idx="3"/>
            <a:endCxn id="266" idx="1"/>
          </p:cNvCxnSpPr>
          <p:nvPr/>
        </p:nvCxnSpPr>
        <p:spPr>
          <a:xfrm>
            <a:off x="2385480" y="3651937"/>
            <a:ext cx="2246489" cy="2590"/>
          </a:xfrm>
          <a:prstGeom prst="bentConnector3">
            <a:avLst>
              <a:gd name="adj1" fmla="val 50000"/>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268" name="Elbow Connector 267"/>
          <p:cNvCxnSpPr>
            <a:stCxn id="144" idx="2"/>
            <a:endCxn id="250" idx="2"/>
          </p:cNvCxnSpPr>
          <p:nvPr/>
        </p:nvCxnSpPr>
        <p:spPr>
          <a:xfrm rot="16200000" flipH="1">
            <a:off x="181495" y="2612972"/>
            <a:ext cx="1947249" cy="8072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9" name="Group 268"/>
          <p:cNvGrpSpPr>
            <a:grpSpLocks noChangeAspect="1"/>
          </p:cNvGrpSpPr>
          <p:nvPr/>
        </p:nvGrpSpPr>
        <p:grpSpPr>
          <a:xfrm>
            <a:off x="1194197" y="1784147"/>
            <a:ext cx="1191283" cy="222475"/>
            <a:chOff x="2590800" y="1725426"/>
            <a:chExt cx="2240202" cy="678427"/>
          </a:xfrm>
        </p:grpSpPr>
        <p:sp>
          <p:nvSpPr>
            <p:cNvPr id="270" name="Snip Single Corner Rectangle 269"/>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271" name="Rectangle 270"/>
            <p:cNvSpPr>
              <a:spLocks noChangeAspect="1"/>
            </p:cNvSpPr>
            <p:nvPr/>
          </p:nvSpPr>
          <p:spPr>
            <a:xfrm>
              <a:off x="2590800" y="1877748"/>
              <a:ext cx="2240202"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smtClean="0"/>
                <a:t>_admin</a:t>
              </a:r>
              <a:endParaRPr lang="en-US" sz="900" dirty="0"/>
            </a:p>
          </p:txBody>
        </p:sp>
      </p:grpSp>
      <p:cxnSp>
        <p:nvCxnSpPr>
          <p:cNvPr id="275" name="Elbow Connector 274"/>
          <p:cNvCxnSpPr>
            <a:stCxn id="144" idx="2"/>
            <a:endCxn id="271" idx="1"/>
          </p:cNvCxnSpPr>
          <p:nvPr/>
        </p:nvCxnSpPr>
        <p:spPr>
          <a:xfrm rot="16200000" flipH="1">
            <a:off x="1034152" y="1760315"/>
            <a:ext cx="240647" cy="7944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Elbow Connector 57"/>
          <p:cNvCxnSpPr>
            <a:stCxn id="340" idx="2"/>
            <a:endCxn id="104" idx="3"/>
          </p:cNvCxnSpPr>
          <p:nvPr/>
        </p:nvCxnSpPr>
        <p:spPr>
          <a:xfrm rot="10800000">
            <a:off x="6521426" y="2343046"/>
            <a:ext cx="1879379" cy="863691"/>
          </a:xfrm>
          <a:prstGeom prst="bentConnector3">
            <a:avLst>
              <a:gd name="adj1" fmla="val 28376"/>
            </a:avLst>
          </a:prstGeom>
          <a:ln w="28575" cmpd="sng">
            <a:solidFill>
              <a:schemeClr val="accent5"/>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62" name="Elbow Connector 161"/>
          <p:cNvCxnSpPr>
            <a:stCxn id="160" idx="2"/>
            <a:endCxn id="101" idx="3"/>
          </p:cNvCxnSpPr>
          <p:nvPr/>
        </p:nvCxnSpPr>
        <p:spPr>
          <a:xfrm rot="10800000">
            <a:off x="5832424" y="2093556"/>
            <a:ext cx="2568380" cy="114377"/>
          </a:xfrm>
          <a:prstGeom prst="bentConnector3">
            <a:avLst>
              <a:gd name="adj1" fmla="val 15716"/>
            </a:avLst>
          </a:prstGeom>
          <a:ln w="28575" cmpd="sng">
            <a:solidFill>
              <a:schemeClr val="accent5"/>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grpSp>
        <p:nvGrpSpPr>
          <p:cNvPr id="187" name="Group 186"/>
          <p:cNvGrpSpPr>
            <a:grpSpLocks noChangeAspect="1"/>
          </p:cNvGrpSpPr>
          <p:nvPr/>
        </p:nvGrpSpPr>
        <p:grpSpPr>
          <a:xfrm>
            <a:off x="5317233" y="4516728"/>
            <a:ext cx="1191283" cy="222475"/>
            <a:chOff x="2590800" y="1725426"/>
            <a:chExt cx="2240202" cy="678427"/>
          </a:xfrm>
        </p:grpSpPr>
        <p:sp>
          <p:nvSpPr>
            <p:cNvPr id="188" name="Snip Single Corner Rectangle 187"/>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189" name="Rectangle 188"/>
            <p:cNvSpPr>
              <a:spLocks noChangeAspect="1"/>
            </p:cNvSpPr>
            <p:nvPr/>
          </p:nvSpPr>
          <p:spPr>
            <a:xfrm>
              <a:off x="2590800" y="1877748"/>
              <a:ext cx="2240202"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smtClean="0"/>
                <a:t>admin</a:t>
              </a:r>
              <a:endParaRPr lang="en-US" sz="700" dirty="0"/>
            </a:p>
          </p:txBody>
        </p:sp>
      </p:grpSp>
      <p:cxnSp>
        <p:nvCxnSpPr>
          <p:cNvPr id="190" name="Elbow Connector 57"/>
          <p:cNvCxnSpPr>
            <a:stCxn id="183" idx="2"/>
            <a:endCxn id="189" idx="3"/>
          </p:cNvCxnSpPr>
          <p:nvPr/>
        </p:nvCxnSpPr>
        <p:spPr>
          <a:xfrm rot="10800000" flipV="1">
            <a:off x="6508517" y="2432411"/>
            <a:ext cx="1910029" cy="2220530"/>
          </a:xfrm>
          <a:prstGeom prst="bentConnector3">
            <a:avLst>
              <a:gd name="adj1" fmla="val 75267"/>
            </a:avLst>
          </a:prstGeom>
          <a:ln w="28575" cmpd="sng">
            <a:solidFill>
              <a:schemeClr val="accent2"/>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71" name="Elbow Connector 57"/>
          <p:cNvCxnSpPr>
            <a:stCxn id="164" idx="2"/>
            <a:endCxn id="189" idx="3"/>
          </p:cNvCxnSpPr>
          <p:nvPr/>
        </p:nvCxnSpPr>
        <p:spPr>
          <a:xfrm rot="10800000" flipV="1">
            <a:off x="6508516" y="2995317"/>
            <a:ext cx="1897464" cy="1657624"/>
          </a:xfrm>
          <a:prstGeom prst="bentConnector3">
            <a:avLst>
              <a:gd name="adj1" fmla="val 74988"/>
            </a:avLst>
          </a:prstGeom>
          <a:ln w="28575" cmpd="sng">
            <a:solidFill>
              <a:schemeClr val="accent2"/>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sp>
        <p:nvSpPr>
          <p:cNvPr id="46" name="Snip Diagonal Corner Rectangle 45"/>
          <p:cNvSpPr/>
          <p:nvPr/>
        </p:nvSpPr>
        <p:spPr>
          <a:xfrm>
            <a:off x="8304545" y="2657266"/>
            <a:ext cx="3673033" cy="203056"/>
          </a:xfrm>
          <a:prstGeom prst="snip2DiagRect">
            <a:avLst>
              <a:gd name="adj1" fmla="val 0"/>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050" dirty="0" err="1"/>
              <a:t>TemplateFile</a:t>
            </a:r>
            <a:r>
              <a:rPr lang="en-US" sz="1050" dirty="0"/>
              <a:t> Location</a:t>
            </a:r>
            <a:r>
              <a:rPr lang="en-US" sz="1050" dirty="0" smtClean="0"/>
              <a:t>=“*”</a:t>
            </a:r>
            <a:endParaRPr lang="en-US" sz="1050" dirty="0"/>
          </a:p>
        </p:txBody>
      </p:sp>
      <p:sp>
        <p:nvSpPr>
          <p:cNvPr id="47" name="Snip Diagonal Corner Rectangle 46"/>
          <p:cNvSpPr/>
          <p:nvPr/>
        </p:nvSpPr>
        <p:spPr>
          <a:xfrm>
            <a:off x="8385127" y="3791291"/>
            <a:ext cx="3561096" cy="164213"/>
          </a:xfrm>
          <a:prstGeom prst="snip2DiagRect">
            <a:avLst>
              <a:gd name="adj1" fmla="val 0"/>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000" dirty="0" err="1"/>
              <a:t>TemplateFile</a:t>
            </a:r>
            <a:r>
              <a:rPr lang="en-US" sz="1000" dirty="0"/>
              <a:t> Location</a:t>
            </a:r>
            <a:r>
              <a:rPr lang="en-US" sz="1000" dirty="0" smtClean="0"/>
              <a:t>=“</a:t>
            </a:r>
            <a:r>
              <a:rPr lang="en-US" sz="1000" dirty="0" err="1" smtClean="0"/>
              <a:t>SiteTemplates</a:t>
            </a:r>
            <a:r>
              <a:rPr lang="en-US" sz="1000" dirty="0" smtClean="0"/>
              <a:t>\*”</a:t>
            </a:r>
            <a:endParaRPr lang="en-US" sz="1000" dirty="0"/>
          </a:p>
        </p:txBody>
      </p:sp>
      <p:sp>
        <p:nvSpPr>
          <p:cNvPr id="48" name="Snip Diagonal Corner Rectangle 47"/>
          <p:cNvSpPr/>
          <p:nvPr/>
        </p:nvSpPr>
        <p:spPr>
          <a:xfrm>
            <a:off x="8288867" y="4101539"/>
            <a:ext cx="3673033" cy="203056"/>
          </a:xfrm>
          <a:prstGeom prst="snip2DiagRect">
            <a:avLst>
              <a:gd name="adj1" fmla="val 0"/>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1050" dirty="0" err="1" smtClean="0"/>
              <a:t>FeatureManifest</a:t>
            </a:r>
            <a:endParaRPr lang="en-US" sz="1050" dirty="0"/>
          </a:p>
        </p:txBody>
      </p:sp>
      <p:sp>
        <p:nvSpPr>
          <p:cNvPr id="49" name="Snip Diagonal Corner Rectangle 48"/>
          <p:cNvSpPr/>
          <p:nvPr/>
        </p:nvSpPr>
        <p:spPr>
          <a:xfrm>
            <a:off x="8288867" y="4356660"/>
            <a:ext cx="3673033" cy="203056"/>
          </a:xfrm>
          <a:prstGeom prst="snip2DiagRect">
            <a:avLst>
              <a:gd name="adj1" fmla="val 0"/>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1050" dirty="0" err="1"/>
              <a:t>SiteDefinitionManifest</a:t>
            </a:r>
            <a:endParaRPr lang="en-US" sz="1050" dirty="0"/>
          </a:p>
        </p:txBody>
      </p:sp>
      <p:sp>
        <p:nvSpPr>
          <p:cNvPr id="94" name="Snip Diagonal Corner Rectangle 93"/>
          <p:cNvSpPr/>
          <p:nvPr/>
        </p:nvSpPr>
        <p:spPr>
          <a:xfrm>
            <a:off x="8288867" y="5837039"/>
            <a:ext cx="3673033" cy="203056"/>
          </a:xfrm>
          <a:prstGeom prst="snip2DiagRect">
            <a:avLst>
              <a:gd name="adj1" fmla="val 0"/>
              <a:gd name="adj2" fmla="val 50000"/>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sz="1050" dirty="0" smtClean="0"/>
              <a:t>Assembly </a:t>
            </a:r>
            <a:r>
              <a:rPr lang="en-US" sz="1050" dirty="0" err="1"/>
              <a:t>DeploymentTarget</a:t>
            </a:r>
            <a:r>
              <a:rPr lang="en-US" sz="1050" dirty="0"/>
              <a:t> = </a:t>
            </a:r>
            <a:r>
              <a:rPr lang="en-US" sz="1050" dirty="0" smtClean="0"/>
              <a:t>“</a:t>
            </a:r>
            <a:r>
              <a:rPr lang="en-US" sz="1050" dirty="0" err="1" smtClean="0"/>
              <a:t>GlobalAssemblyCache</a:t>
            </a:r>
            <a:r>
              <a:rPr lang="en-US" sz="1050" dirty="0" smtClean="0"/>
              <a:t>”</a:t>
            </a:r>
            <a:endParaRPr lang="en-US" sz="1050" dirty="0"/>
          </a:p>
        </p:txBody>
      </p:sp>
      <p:sp>
        <p:nvSpPr>
          <p:cNvPr id="95" name="Snip Diagonal Corner Rectangle 94"/>
          <p:cNvSpPr/>
          <p:nvPr/>
        </p:nvSpPr>
        <p:spPr>
          <a:xfrm>
            <a:off x="8313539" y="1845331"/>
            <a:ext cx="3673033" cy="203056"/>
          </a:xfrm>
          <a:prstGeom prst="snip2DiagRect">
            <a:avLst>
              <a:gd name="adj1" fmla="val 0"/>
              <a:gd name="adj2"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050" dirty="0" err="1" smtClean="0"/>
              <a:t>RootFile</a:t>
            </a:r>
            <a:r>
              <a:rPr lang="en-US" sz="1050" dirty="0" smtClean="0"/>
              <a:t> </a:t>
            </a:r>
            <a:r>
              <a:rPr lang="en-US" sz="1050" dirty="0"/>
              <a:t>Location</a:t>
            </a:r>
            <a:r>
              <a:rPr lang="en-US" sz="1050" dirty="0" smtClean="0"/>
              <a:t>=“*”</a:t>
            </a:r>
            <a:endParaRPr lang="en-US" sz="1050" dirty="0"/>
          </a:p>
        </p:txBody>
      </p:sp>
      <p:sp>
        <p:nvSpPr>
          <p:cNvPr id="105" name="Snip Diagonal Corner Rectangle 104"/>
          <p:cNvSpPr/>
          <p:nvPr/>
        </p:nvSpPr>
        <p:spPr>
          <a:xfrm>
            <a:off x="8300261" y="5582062"/>
            <a:ext cx="3673033" cy="203056"/>
          </a:xfrm>
          <a:prstGeom prst="snip2DiagRect">
            <a:avLst>
              <a:gd name="adj1" fmla="val 0"/>
              <a:gd name="adj2" fmla="val 50000"/>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sz="1050" dirty="0" smtClean="0"/>
              <a:t>Assembly </a:t>
            </a:r>
            <a:r>
              <a:rPr lang="en-US" sz="1050" dirty="0" err="1"/>
              <a:t>DeploymentTarget</a:t>
            </a:r>
            <a:r>
              <a:rPr lang="en-US" sz="1050" dirty="0"/>
              <a:t> = </a:t>
            </a:r>
            <a:r>
              <a:rPr lang="en-US" sz="1050" dirty="0" smtClean="0"/>
              <a:t>“</a:t>
            </a:r>
            <a:r>
              <a:rPr lang="en-US" sz="1050" dirty="0" err="1" smtClean="0"/>
              <a:t>WebApplication</a:t>
            </a:r>
            <a:r>
              <a:rPr lang="en-US" sz="1050" dirty="0" smtClean="0"/>
              <a:t>”</a:t>
            </a:r>
            <a:endParaRPr lang="en-US" sz="1050" dirty="0"/>
          </a:p>
        </p:txBody>
      </p:sp>
      <p:sp>
        <p:nvSpPr>
          <p:cNvPr id="181" name="Snip Diagonal Corner Rectangle 180"/>
          <p:cNvSpPr/>
          <p:nvPr/>
        </p:nvSpPr>
        <p:spPr>
          <a:xfrm>
            <a:off x="8398402" y="3566974"/>
            <a:ext cx="3561094" cy="164213"/>
          </a:xfrm>
          <a:prstGeom prst="snip2DiagRect">
            <a:avLst>
              <a:gd name="adj1" fmla="val 0"/>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000" dirty="0" err="1"/>
              <a:t>TemplateFile</a:t>
            </a:r>
            <a:r>
              <a:rPr lang="en-US" sz="1000" dirty="0"/>
              <a:t> Location</a:t>
            </a:r>
            <a:r>
              <a:rPr lang="en-US" sz="1000" dirty="0" smtClean="0"/>
              <a:t>=“Layouts\*”</a:t>
            </a:r>
            <a:endParaRPr lang="en-US" sz="1000" dirty="0"/>
          </a:p>
        </p:txBody>
      </p:sp>
      <p:sp>
        <p:nvSpPr>
          <p:cNvPr id="221" name="Snip Diagonal Corner Rectangle 220"/>
          <p:cNvSpPr/>
          <p:nvPr/>
        </p:nvSpPr>
        <p:spPr>
          <a:xfrm>
            <a:off x="8400804" y="3341917"/>
            <a:ext cx="3561094" cy="164213"/>
          </a:xfrm>
          <a:prstGeom prst="snip2DiagRect">
            <a:avLst>
              <a:gd name="adj1" fmla="val 0"/>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000" dirty="0" err="1"/>
              <a:t>TemplateFile</a:t>
            </a:r>
            <a:r>
              <a:rPr lang="en-US" sz="1000" dirty="0"/>
              <a:t> Location</a:t>
            </a:r>
            <a:r>
              <a:rPr lang="en-US" sz="1000" dirty="0" smtClean="0"/>
              <a:t>=“Features\*”</a:t>
            </a:r>
            <a:endParaRPr lang="en-US" sz="1000" dirty="0"/>
          </a:p>
        </p:txBody>
      </p:sp>
      <p:sp>
        <p:nvSpPr>
          <p:cNvPr id="229" name="Snip Diagonal Corner Rectangle 228"/>
          <p:cNvSpPr/>
          <p:nvPr/>
        </p:nvSpPr>
        <p:spPr>
          <a:xfrm>
            <a:off x="8316323" y="5220840"/>
            <a:ext cx="3673033" cy="203056"/>
          </a:xfrm>
          <a:prstGeom prst="snip2DiagRect">
            <a:avLst>
              <a:gd name="adj1" fmla="val 0"/>
              <a:gd name="adj2"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sz="1050" dirty="0" err="1"/>
              <a:t>ClassResources</a:t>
            </a:r>
            <a:r>
              <a:rPr lang="en-US" sz="1050" dirty="0"/>
              <a:t> Location</a:t>
            </a:r>
            <a:r>
              <a:rPr lang="en-US" sz="1050" dirty="0" smtClean="0"/>
              <a:t>=“*”</a:t>
            </a:r>
            <a:endParaRPr lang="en-US" sz="1050" dirty="0"/>
          </a:p>
        </p:txBody>
      </p:sp>
      <p:sp>
        <p:nvSpPr>
          <p:cNvPr id="237" name="Snip Diagonal Corner Rectangle 236"/>
          <p:cNvSpPr/>
          <p:nvPr/>
        </p:nvSpPr>
        <p:spPr>
          <a:xfrm>
            <a:off x="8288867" y="4707134"/>
            <a:ext cx="3673033" cy="203056"/>
          </a:xfrm>
          <a:prstGeom prst="snip2DiagRect">
            <a:avLst>
              <a:gd name="adj1" fmla="val 0"/>
              <a:gd name="adj2"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sz="1050" dirty="0" err="1"/>
              <a:t>App_GlobalSourceFile</a:t>
            </a:r>
            <a:r>
              <a:rPr lang="en-US" sz="1050" dirty="0" smtClean="0"/>
              <a:t> Location=“*”</a:t>
            </a:r>
            <a:endParaRPr lang="en-US" sz="1050" dirty="0"/>
          </a:p>
        </p:txBody>
      </p:sp>
      <p:sp>
        <p:nvSpPr>
          <p:cNvPr id="340" name="Snip Diagonal Corner Rectangle 339"/>
          <p:cNvSpPr/>
          <p:nvPr/>
        </p:nvSpPr>
        <p:spPr>
          <a:xfrm>
            <a:off x="8400804" y="3124629"/>
            <a:ext cx="3561096" cy="164213"/>
          </a:xfrm>
          <a:prstGeom prst="snip2DiagRect">
            <a:avLst>
              <a:gd name="adj1" fmla="val 0"/>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000" dirty="0" err="1"/>
              <a:t>TemplateFile</a:t>
            </a:r>
            <a:r>
              <a:rPr lang="en-US" sz="1000" dirty="0"/>
              <a:t> Location</a:t>
            </a:r>
            <a:r>
              <a:rPr lang="en-US" sz="1000" dirty="0" smtClean="0"/>
              <a:t>=“</a:t>
            </a:r>
            <a:r>
              <a:rPr lang="en-US" sz="1000" dirty="0" err="1" smtClean="0"/>
              <a:t>ControlTemplates</a:t>
            </a:r>
            <a:r>
              <a:rPr lang="en-US" sz="1000" dirty="0" smtClean="0"/>
              <a:t>\*”</a:t>
            </a:r>
            <a:endParaRPr lang="en-US" sz="1000" dirty="0"/>
          </a:p>
        </p:txBody>
      </p:sp>
      <p:sp>
        <p:nvSpPr>
          <p:cNvPr id="160" name="Snip Diagonal Corner Rectangle 159"/>
          <p:cNvSpPr/>
          <p:nvPr/>
        </p:nvSpPr>
        <p:spPr>
          <a:xfrm>
            <a:off x="8400804" y="2111696"/>
            <a:ext cx="3588552" cy="192471"/>
          </a:xfrm>
          <a:prstGeom prst="snip2DiagRect">
            <a:avLst>
              <a:gd name="adj1" fmla="val 0"/>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050" dirty="0" err="1" smtClean="0"/>
              <a:t>RootFile</a:t>
            </a:r>
            <a:r>
              <a:rPr lang="en-US" sz="1050" dirty="0" smtClean="0"/>
              <a:t> </a:t>
            </a:r>
            <a:r>
              <a:rPr lang="en-US" sz="1050" dirty="0"/>
              <a:t>Location=“Templates\*”</a:t>
            </a:r>
          </a:p>
        </p:txBody>
      </p:sp>
      <p:sp>
        <p:nvSpPr>
          <p:cNvPr id="183" name="Snip Diagonal Corner Rectangle 182"/>
          <p:cNvSpPr/>
          <p:nvPr/>
        </p:nvSpPr>
        <p:spPr>
          <a:xfrm>
            <a:off x="8418545" y="2350304"/>
            <a:ext cx="3561094" cy="164213"/>
          </a:xfrm>
          <a:prstGeom prst="snip2DiagRect">
            <a:avLst>
              <a:gd name="adj1" fmla="val 0"/>
              <a:gd name="adj2"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000" dirty="0" err="1"/>
              <a:t>RootFile</a:t>
            </a:r>
            <a:r>
              <a:rPr lang="en-US" sz="1000" dirty="0"/>
              <a:t> </a:t>
            </a:r>
            <a:r>
              <a:rPr lang="en-US" sz="1000" dirty="0" smtClean="0"/>
              <a:t>Location=“Templates\Admin\*”</a:t>
            </a:r>
            <a:endParaRPr lang="en-US" sz="1000" dirty="0"/>
          </a:p>
        </p:txBody>
      </p:sp>
      <p:sp>
        <p:nvSpPr>
          <p:cNvPr id="164" name="Snip Diagonal Corner Rectangle 163"/>
          <p:cNvSpPr/>
          <p:nvPr/>
        </p:nvSpPr>
        <p:spPr>
          <a:xfrm>
            <a:off x="8405980" y="2913210"/>
            <a:ext cx="3561094" cy="164213"/>
          </a:xfrm>
          <a:prstGeom prst="snip2DiagRect">
            <a:avLst>
              <a:gd name="adj1" fmla="val 0"/>
              <a:gd name="adj2"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000" dirty="0" err="1"/>
              <a:t>TemplateFile</a:t>
            </a:r>
            <a:r>
              <a:rPr lang="en-US" sz="1000" dirty="0"/>
              <a:t> Location</a:t>
            </a:r>
            <a:r>
              <a:rPr lang="en-US" sz="1000" dirty="0" smtClean="0"/>
              <a:t>=“Admin\*”</a:t>
            </a:r>
            <a:endParaRPr lang="en-US" sz="1000" dirty="0"/>
          </a:p>
        </p:txBody>
      </p:sp>
      <p:sp>
        <p:nvSpPr>
          <p:cNvPr id="172" name="Snip Diagonal Corner Rectangle 171"/>
          <p:cNvSpPr/>
          <p:nvPr/>
        </p:nvSpPr>
        <p:spPr>
          <a:xfrm>
            <a:off x="8294261" y="4961863"/>
            <a:ext cx="3673033" cy="203056"/>
          </a:xfrm>
          <a:prstGeom prst="snip2DiagRect">
            <a:avLst>
              <a:gd name="adj1" fmla="val 0"/>
              <a:gd name="adj2"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sz="1050" dirty="0" err="1"/>
              <a:t>ApplicationResourceFile</a:t>
            </a:r>
            <a:r>
              <a:rPr lang="en-US" sz="1050" dirty="0"/>
              <a:t> Location=“*”</a:t>
            </a:r>
          </a:p>
        </p:txBody>
      </p:sp>
      <p:cxnSp>
        <p:nvCxnSpPr>
          <p:cNvPr id="173" name="Elbow Connector 51"/>
          <p:cNvCxnSpPr>
            <a:stCxn id="172" idx="2"/>
            <a:endCxn id="178" idx="3"/>
          </p:cNvCxnSpPr>
          <p:nvPr/>
        </p:nvCxnSpPr>
        <p:spPr>
          <a:xfrm rot="10800000" flipV="1">
            <a:off x="5147159" y="5063390"/>
            <a:ext cx="3147102" cy="861647"/>
          </a:xfrm>
          <a:prstGeom prst="bentConnector3">
            <a:avLst>
              <a:gd name="adj1" fmla="val 16909"/>
            </a:avLst>
          </a:prstGeom>
          <a:ln w="28575" cmpd="sng">
            <a:solidFill>
              <a:schemeClr val="accent6"/>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84" name="Elbow Connector 183"/>
          <p:cNvCxnSpPr>
            <a:stCxn id="271" idx="3"/>
            <a:endCxn id="188" idx="2"/>
          </p:cNvCxnSpPr>
          <p:nvPr/>
        </p:nvCxnSpPr>
        <p:spPr>
          <a:xfrm>
            <a:off x="2385480" y="1920360"/>
            <a:ext cx="2931753" cy="2707605"/>
          </a:xfrm>
          <a:prstGeom prst="bentConnector3">
            <a:avLst>
              <a:gd name="adj1" fmla="val 37870"/>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185" name="Elbow Connector 51"/>
          <p:cNvCxnSpPr>
            <a:stCxn id="280" idx="1"/>
            <a:endCxn id="203" idx="3"/>
          </p:cNvCxnSpPr>
          <p:nvPr/>
        </p:nvCxnSpPr>
        <p:spPr>
          <a:xfrm rot="10800000" flipV="1">
            <a:off x="2395662" y="4156385"/>
            <a:ext cx="2235063" cy="1652011"/>
          </a:xfrm>
          <a:prstGeom prst="bentConnector3">
            <a:avLst>
              <a:gd name="adj1" fmla="val 43181"/>
            </a:avLst>
          </a:prstGeom>
          <a:ln w="28575" cmpd="sng">
            <a:solidFill>
              <a:schemeClr val="accent6"/>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00310323"/>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Deployment Logic For 14 Solution with </a:t>
            </a:r>
            <a:r>
              <a:rPr lang="en-US" sz="3600" dirty="0"/>
              <a:t>-</a:t>
            </a:r>
            <a:r>
              <a:rPr lang="en-US" sz="3600" dirty="0" err="1" smtClean="0"/>
              <a:t>CompatibilityLevel</a:t>
            </a:r>
            <a:r>
              <a:rPr lang="en-US" sz="3600" dirty="0" smtClean="0"/>
              <a:t> </a:t>
            </a:r>
            <a:r>
              <a:rPr lang="en-US" sz="3600" dirty="0"/>
              <a:t>including 15</a:t>
            </a:r>
          </a:p>
        </p:txBody>
      </p:sp>
      <p:cxnSp>
        <p:nvCxnSpPr>
          <p:cNvPr id="28" name="Elbow Connector 27"/>
          <p:cNvCxnSpPr>
            <a:stCxn id="257" idx="2"/>
            <a:endCxn id="265" idx="1"/>
          </p:cNvCxnSpPr>
          <p:nvPr/>
        </p:nvCxnSpPr>
        <p:spPr>
          <a:xfrm rot="16200000" flipH="1">
            <a:off x="3830116" y="1716325"/>
            <a:ext cx="162372" cy="8914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57" idx="2"/>
            <a:endCxn id="262" idx="1"/>
          </p:cNvCxnSpPr>
          <p:nvPr/>
        </p:nvCxnSpPr>
        <p:spPr>
          <a:xfrm rot="16200000" flipH="1">
            <a:off x="3046501" y="2499940"/>
            <a:ext cx="1720432" cy="7997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65" idx="2"/>
            <a:endCxn id="101" idx="1"/>
          </p:cNvCxnSpPr>
          <p:nvPr/>
        </p:nvCxnSpPr>
        <p:spPr>
          <a:xfrm rot="16200000" flipH="1">
            <a:off x="4513724" y="1966140"/>
            <a:ext cx="165209" cy="8962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01" idx="2"/>
            <a:endCxn id="115" idx="1"/>
          </p:cNvCxnSpPr>
          <p:nvPr/>
        </p:nvCxnSpPr>
        <p:spPr>
          <a:xfrm rot="16200000" flipH="1">
            <a:off x="4949426" y="2467175"/>
            <a:ext cx="666802" cy="920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Snip Single Corner Rectangle 43"/>
          <p:cNvSpPr/>
          <p:nvPr/>
        </p:nvSpPr>
        <p:spPr>
          <a:xfrm>
            <a:off x="8178799" y="1447796"/>
            <a:ext cx="3908451" cy="4940386"/>
          </a:xfrm>
          <a:prstGeom prst="snip1Rect">
            <a:avLst>
              <a:gd name="adj" fmla="val 8096"/>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r>
              <a:rPr lang="en-US" sz="1400" dirty="0" smtClean="0"/>
              <a:t>&lt;Solution </a:t>
            </a:r>
            <a:r>
              <a:rPr lang="en-US" sz="1400" dirty="0" err="1" smtClean="0"/>
              <a:t>SharePointProductVersion</a:t>
            </a:r>
            <a:r>
              <a:rPr lang="en-US" sz="1400" dirty="0" smtClean="0"/>
              <a:t>=“</a:t>
            </a:r>
            <a:r>
              <a:rPr lang="en-US" sz="1400" b="1" u="sng" dirty="0" smtClean="0"/>
              <a:t>14</a:t>
            </a:r>
            <a:r>
              <a:rPr lang="en-US" sz="1400" dirty="0" smtClean="0"/>
              <a:t>”&gt;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r>
              <a:rPr lang="en-US" sz="1400" dirty="0" smtClean="0"/>
              <a:t>&lt;/Solution&gt;</a:t>
            </a:r>
            <a:endParaRPr lang="en-US" sz="1400" dirty="0"/>
          </a:p>
        </p:txBody>
      </p:sp>
      <p:cxnSp>
        <p:nvCxnSpPr>
          <p:cNvPr id="58" name="Elbow Connector 57"/>
          <p:cNvCxnSpPr>
            <a:stCxn id="46" idx="2"/>
            <a:endCxn id="145" idx="3"/>
          </p:cNvCxnSpPr>
          <p:nvPr/>
        </p:nvCxnSpPr>
        <p:spPr>
          <a:xfrm rot="10800000" flipV="1">
            <a:off x="5822007" y="2758794"/>
            <a:ext cx="2482538" cy="1647152"/>
          </a:xfrm>
          <a:prstGeom prst="bentConnector3">
            <a:avLst>
              <a:gd name="adj1" fmla="val 62960"/>
            </a:avLst>
          </a:prstGeom>
          <a:ln w="28575" cmpd="sng">
            <a:solidFill>
              <a:schemeClr val="accent5"/>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68" name="Elbow Connector 67"/>
          <p:cNvCxnSpPr>
            <a:stCxn id="101" idx="2"/>
            <a:endCxn id="109" idx="1"/>
          </p:cNvCxnSpPr>
          <p:nvPr/>
        </p:nvCxnSpPr>
        <p:spPr>
          <a:xfrm rot="16200000" flipH="1">
            <a:off x="5074558" y="2342042"/>
            <a:ext cx="416537" cy="920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101" idx="2"/>
            <a:endCxn id="104" idx="1"/>
          </p:cNvCxnSpPr>
          <p:nvPr/>
        </p:nvCxnSpPr>
        <p:spPr>
          <a:xfrm rot="16200000" flipH="1">
            <a:off x="5201849" y="2214752"/>
            <a:ext cx="163227" cy="9336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Elbow Connector 57"/>
          <p:cNvCxnSpPr>
            <a:stCxn id="181" idx="2"/>
            <a:endCxn id="157" idx="3"/>
          </p:cNvCxnSpPr>
          <p:nvPr/>
        </p:nvCxnSpPr>
        <p:spPr>
          <a:xfrm rot="10800000" flipV="1">
            <a:off x="6509738" y="3649080"/>
            <a:ext cx="1888665" cy="1759789"/>
          </a:xfrm>
          <a:prstGeom prst="bentConnector3">
            <a:avLst>
              <a:gd name="adj1" fmla="val 50000"/>
            </a:avLst>
          </a:prstGeom>
          <a:ln w="28575" cmpd="sng">
            <a:solidFill>
              <a:schemeClr val="accent5"/>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80" name="Elbow Connector 57"/>
          <p:cNvCxnSpPr>
            <a:stCxn id="48" idx="2"/>
            <a:endCxn id="151" idx="3"/>
          </p:cNvCxnSpPr>
          <p:nvPr/>
        </p:nvCxnSpPr>
        <p:spPr>
          <a:xfrm rot="10800000" flipV="1">
            <a:off x="6509737" y="4203067"/>
            <a:ext cx="1779130" cy="957170"/>
          </a:xfrm>
          <a:prstGeom prst="bentConnector3">
            <a:avLst>
              <a:gd name="adj1" fmla="val 50000"/>
            </a:avLst>
          </a:prstGeom>
          <a:ln w="28575" cmpd="sng">
            <a:solidFill>
              <a:schemeClr val="accent3"/>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84" name="Elbow Connector 57"/>
          <p:cNvCxnSpPr>
            <a:stCxn id="49" idx="2"/>
            <a:endCxn id="154" idx="3"/>
          </p:cNvCxnSpPr>
          <p:nvPr/>
        </p:nvCxnSpPr>
        <p:spPr>
          <a:xfrm rot="10800000" flipV="1">
            <a:off x="6509737" y="4458188"/>
            <a:ext cx="1779130" cy="1199802"/>
          </a:xfrm>
          <a:prstGeom prst="bentConnector3">
            <a:avLst>
              <a:gd name="adj1" fmla="val 50000"/>
            </a:avLst>
          </a:prstGeom>
          <a:ln w="28575" cmpd="sng">
            <a:solidFill>
              <a:schemeClr val="accent3"/>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36" name="Elbow Connector 35"/>
          <p:cNvCxnSpPr>
            <a:stCxn id="262" idx="2"/>
            <a:endCxn id="274" idx="1"/>
          </p:cNvCxnSpPr>
          <p:nvPr/>
        </p:nvCxnSpPr>
        <p:spPr>
          <a:xfrm rot="16200000" flipH="1">
            <a:off x="4377368" y="3651385"/>
            <a:ext cx="419581" cy="89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Elbow Connector 57"/>
          <p:cNvCxnSpPr>
            <a:stCxn id="95" idx="2"/>
            <a:endCxn id="262" idx="3"/>
          </p:cNvCxnSpPr>
          <p:nvPr/>
        </p:nvCxnSpPr>
        <p:spPr>
          <a:xfrm rot="10800000" flipV="1">
            <a:off x="5137989" y="1946858"/>
            <a:ext cx="3175551" cy="1453285"/>
          </a:xfrm>
          <a:prstGeom prst="bentConnector3">
            <a:avLst>
              <a:gd name="adj1" fmla="val 52933"/>
            </a:avLst>
          </a:prstGeom>
          <a:ln w="28575" cmpd="sng">
            <a:solidFill>
              <a:schemeClr val="accent2"/>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00" name="Elbow Connector 51"/>
          <p:cNvCxnSpPr>
            <a:stCxn id="94" idx="2"/>
            <a:endCxn id="253" idx="3"/>
          </p:cNvCxnSpPr>
          <p:nvPr/>
        </p:nvCxnSpPr>
        <p:spPr>
          <a:xfrm rot="10800000" flipV="1">
            <a:off x="4461729" y="5938566"/>
            <a:ext cx="3827139" cy="363353"/>
          </a:xfrm>
          <a:prstGeom prst="bentConnector3">
            <a:avLst>
              <a:gd name="adj1" fmla="val 7303"/>
            </a:avLst>
          </a:prstGeom>
          <a:ln w="28575" cmpd="sng">
            <a:solidFill>
              <a:schemeClr val="accent4"/>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06" name="Elbow Connector 51"/>
          <p:cNvCxnSpPr>
            <a:stCxn id="105" idx="2"/>
            <a:endCxn id="246" idx="3"/>
          </p:cNvCxnSpPr>
          <p:nvPr/>
        </p:nvCxnSpPr>
        <p:spPr>
          <a:xfrm rot="10800000" flipV="1">
            <a:off x="2395661" y="5683590"/>
            <a:ext cx="5904600" cy="384648"/>
          </a:xfrm>
          <a:prstGeom prst="bentConnector3">
            <a:avLst>
              <a:gd name="adj1" fmla="val 6839"/>
            </a:avLst>
          </a:prstGeom>
          <a:ln w="28575" cmpd="sng">
            <a:solidFill>
              <a:schemeClr val="accent4"/>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39" name="Elbow Connector 138"/>
          <p:cNvCxnSpPr>
            <a:stCxn id="262" idx="2"/>
            <a:endCxn id="280" idx="1"/>
          </p:cNvCxnSpPr>
          <p:nvPr/>
        </p:nvCxnSpPr>
        <p:spPr>
          <a:xfrm rot="16200000" flipH="1">
            <a:off x="4251545" y="3777207"/>
            <a:ext cx="669980" cy="8837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2" name="Group 141"/>
          <p:cNvGrpSpPr>
            <a:grpSpLocks noChangeAspect="1"/>
          </p:cNvGrpSpPr>
          <p:nvPr/>
        </p:nvGrpSpPr>
        <p:grpSpPr>
          <a:xfrm>
            <a:off x="519113" y="1457237"/>
            <a:ext cx="1191283" cy="222475"/>
            <a:chOff x="2590800" y="1725426"/>
            <a:chExt cx="2656984" cy="678427"/>
          </a:xfrm>
        </p:grpSpPr>
        <p:sp>
          <p:nvSpPr>
            <p:cNvPr id="143" name="Snip Single Corner Rectangle 142"/>
            <p:cNvSpPr>
              <a:spLocks noChangeAspect="1"/>
            </p:cNvSpPr>
            <p:nvPr/>
          </p:nvSpPr>
          <p:spPr>
            <a:xfrm>
              <a:off x="2590800" y="1725426"/>
              <a:ext cx="838201" cy="6784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endParaRPr lang="en-US" sz="1000"/>
            </a:p>
          </p:txBody>
        </p:sp>
        <p:sp>
          <p:nvSpPr>
            <p:cNvPr id="144" name="Rectangle 143"/>
            <p:cNvSpPr>
              <a:spLocks noChangeAspect="1"/>
            </p:cNvSpPr>
            <p:nvPr/>
          </p:nvSpPr>
          <p:spPr>
            <a:xfrm>
              <a:off x="2590800" y="1877748"/>
              <a:ext cx="2656984" cy="526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900" dirty="0" smtClean="0"/>
                <a:t>IIS Site</a:t>
              </a:r>
              <a:endParaRPr lang="en-US" sz="900" dirty="0"/>
            </a:p>
          </p:txBody>
        </p:sp>
      </p:grpSp>
      <p:cxnSp>
        <p:nvCxnSpPr>
          <p:cNvPr id="159" name="Elbow Connector 158"/>
          <p:cNvCxnSpPr>
            <a:stCxn id="144" idx="2"/>
            <a:endCxn id="212" idx="1"/>
          </p:cNvCxnSpPr>
          <p:nvPr/>
        </p:nvCxnSpPr>
        <p:spPr>
          <a:xfrm rot="16200000" flipH="1">
            <a:off x="827856" y="1966611"/>
            <a:ext cx="663421" cy="89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Elbow Connector 160"/>
          <p:cNvCxnSpPr>
            <a:stCxn id="144" idx="2"/>
            <a:endCxn id="232" idx="1"/>
          </p:cNvCxnSpPr>
          <p:nvPr/>
        </p:nvCxnSpPr>
        <p:spPr>
          <a:xfrm rot="16200000" flipH="1">
            <a:off x="453408" y="2341059"/>
            <a:ext cx="1412315" cy="8962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Elbow Connector 162"/>
          <p:cNvCxnSpPr>
            <a:stCxn id="212" idx="2"/>
            <a:endCxn id="215" idx="1"/>
          </p:cNvCxnSpPr>
          <p:nvPr/>
        </p:nvCxnSpPr>
        <p:spPr>
          <a:xfrm rot="16200000" flipH="1">
            <a:off x="1744762" y="2484652"/>
            <a:ext cx="200137" cy="89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Elbow Connector 164"/>
          <p:cNvCxnSpPr>
            <a:stCxn id="232" idx="2"/>
            <a:endCxn id="235" idx="1"/>
          </p:cNvCxnSpPr>
          <p:nvPr/>
        </p:nvCxnSpPr>
        <p:spPr>
          <a:xfrm rot="16200000" flipH="1">
            <a:off x="1750809" y="3227497"/>
            <a:ext cx="188039" cy="8962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101" idx="2"/>
            <a:endCxn id="112" idx="1"/>
          </p:cNvCxnSpPr>
          <p:nvPr/>
        </p:nvCxnSpPr>
        <p:spPr>
          <a:xfrm rot="16200000" flipH="1">
            <a:off x="4822540" y="2594060"/>
            <a:ext cx="920573" cy="920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p:cNvGrpSpPr>
            <a:grpSpLocks noChangeAspect="1"/>
          </p:cNvGrpSpPr>
          <p:nvPr/>
        </p:nvGrpSpPr>
        <p:grpSpPr>
          <a:xfrm>
            <a:off x="1205664" y="3773799"/>
            <a:ext cx="1189997" cy="222475"/>
            <a:chOff x="2590800" y="1725426"/>
            <a:chExt cx="2654113" cy="678427"/>
          </a:xfrm>
        </p:grpSpPr>
        <p:sp>
          <p:nvSpPr>
            <p:cNvPr id="193" name="Snip Single Corner Rectangle 192"/>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194" name="Rectangle 193"/>
            <p:cNvSpPr>
              <a:spLocks noChangeAspect="1"/>
            </p:cNvSpPr>
            <p:nvPr/>
          </p:nvSpPr>
          <p:spPr>
            <a:xfrm>
              <a:off x="2590800" y="1877748"/>
              <a:ext cx="2654113"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smtClean="0"/>
                <a:t>_</a:t>
              </a:r>
              <a:r>
                <a:rPr lang="en-US" sz="900" dirty="0" err="1" smtClean="0"/>
                <a:t>vti_bin</a:t>
              </a:r>
              <a:endParaRPr lang="en-US" sz="900" dirty="0"/>
            </a:p>
          </p:txBody>
        </p:sp>
      </p:grpSp>
      <p:grpSp>
        <p:nvGrpSpPr>
          <p:cNvPr id="201" name="Group 200"/>
          <p:cNvGrpSpPr>
            <a:grpSpLocks noChangeAspect="1"/>
          </p:cNvGrpSpPr>
          <p:nvPr/>
        </p:nvGrpSpPr>
        <p:grpSpPr>
          <a:xfrm>
            <a:off x="1205664" y="5672184"/>
            <a:ext cx="1189997" cy="222475"/>
            <a:chOff x="2590800" y="1725426"/>
            <a:chExt cx="2237781" cy="678427"/>
          </a:xfrm>
        </p:grpSpPr>
        <p:sp>
          <p:nvSpPr>
            <p:cNvPr id="202" name="Snip Single Corner Rectangle 201"/>
            <p:cNvSpPr>
              <a:spLocks noChangeAspect="1"/>
            </p:cNvSpPr>
            <p:nvPr/>
          </p:nvSpPr>
          <p:spPr>
            <a:xfrm>
              <a:off x="2590800" y="1725426"/>
              <a:ext cx="838201" cy="678425"/>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endParaRPr lang="en-US" sz="1000"/>
            </a:p>
          </p:txBody>
        </p:sp>
        <p:sp>
          <p:nvSpPr>
            <p:cNvPr id="203" name="Rectangle 202"/>
            <p:cNvSpPr>
              <a:spLocks noChangeAspect="1"/>
            </p:cNvSpPr>
            <p:nvPr/>
          </p:nvSpPr>
          <p:spPr>
            <a:xfrm>
              <a:off x="2590800" y="1877748"/>
              <a:ext cx="2237781" cy="5261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r>
                <a:rPr lang="en-US" sz="900" dirty="0" err="1"/>
                <a:t>App_GlobalResources</a:t>
              </a:r>
              <a:endParaRPr lang="en-US" sz="700" dirty="0"/>
            </a:p>
          </p:txBody>
        </p:sp>
      </p:grpSp>
      <p:cxnSp>
        <p:nvCxnSpPr>
          <p:cNvPr id="207" name="Elbow Connector 206"/>
          <p:cNvCxnSpPr>
            <a:stCxn id="144" idx="2"/>
            <a:endCxn id="203" idx="1"/>
          </p:cNvCxnSpPr>
          <p:nvPr/>
        </p:nvCxnSpPr>
        <p:spPr>
          <a:xfrm rot="16200000" flipH="1">
            <a:off x="-904133" y="3698600"/>
            <a:ext cx="4128685" cy="9091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0" name="Group 209"/>
          <p:cNvGrpSpPr>
            <a:grpSpLocks noChangeAspect="1"/>
          </p:cNvGrpSpPr>
          <p:nvPr/>
        </p:nvGrpSpPr>
        <p:grpSpPr>
          <a:xfrm>
            <a:off x="1204377" y="2206920"/>
            <a:ext cx="1191283" cy="222475"/>
            <a:chOff x="2590800" y="1725426"/>
            <a:chExt cx="2240202" cy="678427"/>
          </a:xfrm>
        </p:grpSpPr>
        <p:sp>
          <p:nvSpPr>
            <p:cNvPr id="211" name="Snip Single Corner Rectangle 210"/>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212" name="Rectangle 211"/>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800" dirty="0"/>
                <a:t>_</a:t>
              </a:r>
              <a:r>
                <a:rPr lang="en-US" sz="900" dirty="0" err="1"/>
                <a:t>controltemplates</a:t>
              </a:r>
              <a:endParaRPr lang="en-US" sz="800" dirty="0"/>
            </a:p>
          </p:txBody>
        </p:sp>
      </p:grpSp>
      <p:grpSp>
        <p:nvGrpSpPr>
          <p:cNvPr id="213" name="Group 212"/>
          <p:cNvGrpSpPr>
            <a:grpSpLocks noChangeAspect="1"/>
          </p:cNvGrpSpPr>
          <p:nvPr/>
        </p:nvGrpSpPr>
        <p:grpSpPr>
          <a:xfrm>
            <a:off x="1889641" y="2493319"/>
            <a:ext cx="1191283" cy="222475"/>
            <a:chOff x="2590800" y="1725426"/>
            <a:chExt cx="2240202" cy="678427"/>
          </a:xfrm>
        </p:grpSpPr>
        <p:sp>
          <p:nvSpPr>
            <p:cNvPr id="214" name="Snip Single Corner Rectangle 213"/>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215" name="Rectangle 214"/>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15</a:t>
              </a:r>
              <a:endParaRPr lang="en-US" sz="900" dirty="0"/>
            </a:p>
          </p:txBody>
        </p:sp>
      </p:grpSp>
      <p:grpSp>
        <p:nvGrpSpPr>
          <p:cNvPr id="230" name="Group 229"/>
          <p:cNvGrpSpPr>
            <a:grpSpLocks noChangeAspect="1"/>
          </p:cNvGrpSpPr>
          <p:nvPr/>
        </p:nvGrpSpPr>
        <p:grpSpPr>
          <a:xfrm>
            <a:off x="1204376" y="2955815"/>
            <a:ext cx="1191283" cy="222475"/>
            <a:chOff x="2590800" y="1725426"/>
            <a:chExt cx="2240202" cy="678427"/>
          </a:xfrm>
        </p:grpSpPr>
        <p:sp>
          <p:nvSpPr>
            <p:cNvPr id="231" name="Snip Single Corner Rectangle 230"/>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232" name="Rectangle 231"/>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a:t>_</a:t>
              </a:r>
              <a:r>
                <a:rPr lang="en-US" sz="900" dirty="0" smtClean="0"/>
                <a:t>layouts</a:t>
              </a:r>
              <a:endParaRPr lang="en-US" sz="900" dirty="0"/>
            </a:p>
          </p:txBody>
        </p:sp>
      </p:grpSp>
      <p:grpSp>
        <p:nvGrpSpPr>
          <p:cNvPr id="233" name="Group 232"/>
          <p:cNvGrpSpPr>
            <a:grpSpLocks noChangeAspect="1"/>
          </p:cNvGrpSpPr>
          <p:nvPr/>
        </p:nvGrpSpPr>
        <p:grpSpPr>
          <a:xfrm>
            <a:off x="1889641" y="3230116"/>
            <a:ext cx="1191283" cy="222475"/>
            <a:chOff x="2590800" y="1725426"/>
            <a:chExt cx="2240202" cy="678427"/>
          </a:xfrm>
        </p:grpSpPr>
        <p:sp>
          <p:nvSpPr>
            <p:cNvPr id="234" name="Snip Single Corner Rectangle 233"/>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235" name="Rectangle 234"/>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15</a:t>
              </a:r>
              <a:endParaRPr lang="en-US" sz="900" dirty="0"/>
            </a:p>
          </p:txBody>
        </p:sp>
      </p:grpSp>
      <p:cxnSp>
        <p:nvCxnSpPr>
          <p:cNvPr id="241" name="Elbow Connector 240"/>
          <p:cNvCxnSpPr>
            <a:stCxn id="144" idx="2"/>
            <a:endCxn id="194" idx="1"/>
          </p:cNvCxnSpPr>
          <p:nvPr/>
        </p:nvCxnSpPr>
        <p:spPr>
          <a:xfrm rot="16200000" flipH="1">
            <a:off x="45059" y="2749407"/>
            <a:ext cx="2230300" cy="9090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4" name="Group 243"/>
          <p:cNvGrpSpPr>
            <a:grpSpLocks noChangeAspect="1"/>
          </p:cNvGrpSpPr>
          <p:nvPr/>
        </p:nvGrpSpPr>
        <p:grpSpPr>
          <a:xfrm>
            <a:off x="1205664" y="5932025"/>
            <a:ext cx="1189997" cy="222475"/>
            <a:chOff x="2590800" y="1725426"/>
            <a:chExt cx="2654113" cy="678427"/>
          </a:xfrm>
        </p:grpSpPr>
        <p:sp>
          <p:nvSpPr>
            <p:cNvPr id="245" name="Snip Single Corner Rectangle 244"/>
            <p:cNvSpPr>
              <a:spLocks noChangeAspect="1"/>
            </p:cNvSpPr>
            <p:nvPr/>
          </p:nvSpPr>
          <p:spPr>
            <a:xfrm>
              <a:off x="2590800" y="1725426"/>
              <a:ext cx="838201" cy="67842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lIns="45720" rIns="45720" rtlCol="0" anchor="ctr"/>
            <a:lstStyle/>
            <a:p>
              <a:endParaRPr lang="en-US" sz="1000"/>
            </a:p>
          </p:txBody>
        </p:sp>
        <p:sp>
          <p:nvSpPr>
            <p:cNvPr id="246" name="Rectangle 245"/>
            <p:cNvSpPr>
              <a:spLocks noChangeAspect="1"/>
            </p:cNvSpPr>
            <p:nvPr/>
          </p:nvSpPr>
          <p:spPr>
            <a:xfrm>
              <a:off x="2590800" y="1877748"/>
              <a:ext cx="2654113" cy="5261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45720" rIns="45720" rtlCol="0" anchor="ctr"/>
            <a:lstStyle/>
            <a:p>
              <a:r>
                <a:rPr lang="en-US" sz="900" dirty="0" smtClean="0"/>
                <a:t>bin</a:t>
              </a:r>
              <a:endParaRPr lang="en-US" sz="900" dirty="0"/>
            </a:p>
          </p:txBody>
        </p:sp>
      </p:grpSp>
      <p:cxnSp>
        <p:nvCxnSpPr>
          <p:cNvPr id="248" name="Elbow Connector 247"/>
          <p:cNvCxnSpPr>
            <a:stCxn id="144" idx="2"/>
            <a:endCxn id="246" idx="1"/>
          </p:cNvCxnSpPr>
          <p:nvPr/>
        </p:nvCxnSpPr>
        <p:spPr>
          <a:xfrm rot="16200000" flipH="1">
            <a:off x="-1034053" y="3828519"/>
            <a:ext cx="4388525" cy="9091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1" name="Group 250"/>
          <p:cNvGrpSpPr>
            <a:grpSpLocks noChangeAspect="1"/>
          </p:cNvGrpSpPr>
          <p:nvPr/>
        </p:nvGrpSpPr>
        <p:grpSpPr>
          <a:xfrm>
            <a:off x="3271731" y="6165707"/>
            <a:ext cx="1189997" cy="222475"/>
            <a:chOff x="2590800" y="1725426"/>
            <a:chExt cx="2654113" cy="678427"/>
          </a:xfrm>
        </p:grpSpPr>
        <p:sp>
          <p:nvSpPr>
            <p:cNvPr id="252" name="Snip Single Corner Rectangle 251"/>
            <p:cNvSpPr>
              <a:spLocks noChangeAspect="1"/>
            </p:cNvSpPr>
            <p:nvPr/>
          </p:nvSpPr>
          <p:spPr>
            <a:xfrm>
              <a:off x="2590800" y="1725426"/>
              <a:ext cx="838201" cy="67842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lIns="45720" rIns="45720" rtlCol="0" anchor="ctr"/>
            <a:lstStyle/>
            <a:p>
              <a:endParaRPr lang="en-US" sz="1000"/>
            </a:p>
          </p:txBody>
        </p:sp>
        <p:sp>
          <p:nvSpPr>
            <p:cNvPr id="253" name="Rectangle 252"/>
            <p:cNvSpPr>
              <a:spLocks noChangeAspect="1"/>
            </p:cNvSpPr>
            <p:nvPr/>
          </p:nvSpPr>
          <p:spPr>
            <a:xfrm>
              <a:off x="2590800" y="1877748"/>
              <a:ext cx="2654113" cy="5261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45720" rIns="45720" rtlCol="0" anchor="ctr"/>
            <a:lstStyle/>
            <a:p>
              <a:r>
                <a:rPr lang="en-US" sz="900" dirty="0" smtClean="0"/>
                <a:t>GAC</a:t>
              </a:r>
              <a:endParaRPr lang="en-US" sz="900" dirty="0"/>
            </a:p>
          </p:txBody>
        </p:sp>
      </p:grpSp>
      <p:grpSp>
        <p:nvGrpSpPr>
          <p:cNvPr id="255" name="Group 254"/>
          <p:cNvGrpSpPr>
            <a:grpSpLocks noChangeAspect="1"/>
          </p:cNvGrpSpPr>
          <p:nvPr/>
        </p:nvGrpSpPr>
        <p:grpSpPr>
          <a:xfrm>
            <a:off x="3271087" y="1457237"/>
            <a:ext cx="1191283" cy="222475"/>
            <a:chOff x="2590800" y="1725426"/>
            <a:chExt cx="2656984" cy="678427"/>
          </a:xfrm>
        </p:grpSpPr>
        <p:sp>
          <p:nvSpPr>
            <p:cNvPr id="256" name="Snip Single Corner Rectangle 255"/>
            <p:cNvSpPr>
              <a:spLocks noChangeAspect="1"/>
            </p:cNvSpPr>
            <p:nvPr/>
          </p:nvSpPr>
          <p:spPr>
            <a:xfrm>
              <a:off x="2590800" y="1725426"/>
              <a:ext cx="838201" cy="6784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endParaRPr lang="en-US" sz="800"/>
            </a:p>
          </p:txBody>
        </p:sp>
        <p:sp>
          <p:nvSpPr>
            <p:cNvPr id="257" name="Rectangle 256"/>
            <p:cNvSpPr>
              <a:spLocks noChangeAspect="1"/>
            </p:cNvSpPr>
            <p:nvPr/>
          </p:nvSpPr>
          <p:spPr>
            <a:xfrm>
              <a:off x="2590800" y="1877748"/>
              <a:ext cx="2656984" cy="526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800" dirty="0" smtClean="0"/>
                <a:t>Web Server Extensions</a:t>
              </a:r>
              <a:endParaRPr lang="en-US" sz="800" dirty="0"/>
            </a:p>
          </p:txBody>
        </p:sp>
      </p:grpSp>
      <p:grpSp>
        <p:nvGrpSpPr>
          <p:cNvPr id="260" name="Group 259"/>
          <p:cNvGrpSpPr>
            <a:grpSpLocks noChangeAspect="1"/>
          </p:cNvGrpSpPr>
          <p:nvPr/>
        </p:nvGrpSpPr>
        <p:grpSpPr>
          <a:xfrm>
            <a:off x="3946705" y="3263931"/>
            <a:ext cx="1191283" cy="222475"/>
            <a:chOff x="2590800" y="1725426"/>
            <a:chExt cx="2240202" cy="678427"/>
          </a:xfrm>
        </p:grpSpPr>
        <p:sp>
          <p:nvSpPr>
            <p:cNvPr id="261" name="Snip Single Corner Rectangle 260"/>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262" name="Rectangle 261"/>
            <p:cNvSpPr>
              <a:spLocks noChangeAspect="1"/>
            </p:cNvSpPr>
            <p:nvPr/>
          </p:nvSpPr>
          <p:spPr>
            <a:xfrm>
              <a:off x="2590800" y="1877748"/>
              <a:ext cx="2240202"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smtClean="0"/>
                <a:t>15</a:t>
              </a:r>
              <a:endParaRPr lang="en-US" sz="900" dirty="0"/>
            </a:p>
          </p:txBody>
        </p:sp>
      </p:grpSp>
      <p:grpSp>
        <p:nvGrpSpPr>
          <p:cNvPr id="263" name="Group 262"/>
          <p:cNvGrpSpPr>
            <a:grpSpLocks noChangeAspect="1"/>
          </p:cNvGrpSpPr>
          <p:nvPr/>
        </p:nvGrpSpPr>
        <p:grpSpPr>
          <a:xfrm>
            <a:off x="3955877" y="1705872"/>
            <a:ext cx="1191283" cy="222475"/>
            <a:chOff x="2590800" y="1725426"/>
            <a:chExt cx="2240202" cy="678427"/>
          </a:xfrm>
        </p:grpSpPr>
        <p:sp>
          <p:nvSpPr>
            <p:cNvPr id="264" name="Snip Single Corner Rectangle 263"/>
            <p:cNvSpPr>
              <a:spLocks noChangeAspect="1"/>
            </p:cNvSpPr>
            <p:nvPr/>
          </p:nvSpPr>
          <p:spPr>
            <a:xfrm>
              <a:off x="2590800" y="1725426"/>
              <a:ext cx="838201" cy="6784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endParaRPr lang="en-US" sz="1000"/>
            </a:p>
          </p:txBody>
        </p:sp>
        <p:sp>
          <p:nvSpPr>
            <p:cNvPr id="265" name="Rectangle 264"/>
            <p:cNvSpPr>
              <a:spLocks noChangeAspect="1"/>
            </p:cNvSpPr>
            <p:nvPr/>
          </p:nvSpPr>
          <p:spPr>
            <a:xfrm>
              <a:off x="2590800" y="1877748"/>
              <a:ext cx="2240202" cy="526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900" dirty="0" smtClean="0"/>
                <a:t>14</a:t>
              </a:r>
              <a:endParaRPr lang="en-US" sz="900" dirty="0"/>
            </a:p>
          </p:txBody>
        </p:sp>
      </p:grpSp>
      <p:grpSp>
        <p:nvGrpSpPr>
          <p:cNvPr id="272" name="Group 271"/>
          <p:cNvGrpSpPr>
            <a:grpSpLocks noChangeAspect="1"/>
          </p:cNvGrpSpPr>
          <p:nvPr/>
        </p:nvGrpSpPr>
        <p:grpSpPr>
          <a:xfrm>
            <a:off x="4631969" y="3769774"/>
            <a:ext cx="1191283" cy="222475"/>
            <a:chOff x="2590800" y="1725426"/>
            <a:chExt cx="2240202" cy="678427"/>
          </a:xfrm>
        </p:grpSpPr>
        <p:sp>
          <p:nvSpPr>
            <p:cNvPr id="273" name="Snip Single Corner Rectangle 272"/>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274" name="Rectangle 273"/>
            <p:cNvSpPr>
              <a:spLocks noChangeAspect="1"/>
            </p:cNvSpPr>
            <p:nvPr/>
          </p:nvSpPr>
          <p:spPr>
            <a:xfrm>
              <a:off x="2590800" y="1877748"/>
              <a:ext cx="2240202"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smtClean="0"/>
                <a:t>ISAPI</a:t>
              </a:r>
              <a:endParaRPr lang="en-US" sz="900" dirty="0"/>
            </a:p>
          </p:txBody>
        </p:sp>
      </p:grpSp>
      <p:grpSp>
        <p:nvGrpSpPr>
          <p:cNvPr id="278" name="Group 277"/>
          <p:cNvGrpSpPr>
            <a:grpSpLocks noChangeAspect="1"/>
          </p:cNvGrpSpPr>
          <p:nvPr/>
        </p:nvGrpSpPr>
        <p:grpSpPr>
          <a:xfrm>
            <a:off x="4630724" y="4020173"/>
            <a:ext cx="1191283" cy="222475"/>
            <a:chOff x="2590800" y="1725426"/>
            <a:chExt cx="2240202" cy="678427"/>
          </a:xfrm>
        </p:grpSpPr>
        <p:sp>
          <p:nvSpPr>
            <p:cNvPr id="279" name="Snip Single Corner Rectangle 278"/>
            <p:cNvSpPr>
              <a:spLocks noChangeAspect="1"/>
            </p:cNvSpPr>
            <p:nvPr/>
          </p:nvSpPr>
          <p:spPr>
            <a:xfrm>
              <a:off x="2590800" y="1725426"/>
              <a:ext cx="838201" cy="678425"/>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endParaRPr lang="en-US" sz="1000"/>
            </a:p>
          </p:txBody>
        </p:sp>
        <p:sp>
          <p:nvSpPr>
            <p:cNvPr id="280" name="Rectangle 279"/>
            <p:cNvSpPr>
              <a:spLocks noChangeAspect="1"/>
            </p:cNvSpPr>
            <p:nvPr/>
          </p:nvSpPr>
          <p:spPr>
            <a:xfrm>
              <a:off x="2590800" y="1877748"/>
              <a:ext cx="2240202" cy="5261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r>
                <a:rPr lang="en-US" sz="900" dirty="0"/>
                <a:t>Resources</a:t>
              </a:r>
            </a:p>
          </p:txBody>
        </p:sp>
      </p:grpSp>
      <p:grpSp>
        <p:nvGrpSpPr>
          <p:cNvPr id="98" name="Group 97"/>
          <p:cNvGrpSpPr>
            <a:grpSpLocks noChangeAspect="1"/>
          </p:cNvGrpSpPr>
          <p:nvPr/>
        </p:nvGrpSpPr>
        <p:grpSpPr>
          <a:xfrm>
            <a:off x="4641141" y="1957342"/>
            <a:ext cx="1191283" cy="222475"/>
            <a:chOff x="2590800" y="1725426"/>
            <a:chExt cx="2240202" cy="678427"/>
          </a:xfrm>
        </p:grpSpPr>
        <p:sp>
          <p:nvSpPr>
            <p:cNvPr id="99" name="Snip Single Corner Rectangle 98"/>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01" name="Rectangle 100"/>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TEMPLATES</a:t>
              </a:r>
              <a:endParaRPr lang="en-US" sz="900" dirty="0"/>
            </a:p>
          </p:txBody>
        </p:sp>
      </p:grpSp>
      <p:grpSp>
        <p:nvGrpSpPr>
          <p:cNvPr id="102" name="Group 101"/>
          <p:cNvGrpSpPr>
            <a:grpSpLocks noChangeAspect="1"/>
          </p:cNvGrpSpPr>
          <p:nvPr/>
        </p:nvGrpSpPr>
        <p:grpSpPr>
          <a:xfrm>
            <a:off x="5330142" y="2206832"/>
            <a:ext cx="1191283" cy="222475"/>
            <a:chOff x="2590800" y="1725426"/>
            <a:chExt cx="2240202" cy="678427"/>
          </a:xfrm>
        </p:grpSpPr>
        <p:sp>
          <p:nvSpPr>
            <p:cNvPr id="103" name="Snip Single Corner Rectangle 102"/>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04" name="Rectangle 103"/>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800" dirty="0" smtClean="0"/>
                <a:t>CONTROLTEMPLATES</a:t>
              </a:r>
              <a:endParaRPr lang="en-US" sz="600" dirty="0"/>
            </a:p>
          </p:txBody>
        </p:sp>
      </p:grpSp>
      <p:grpSp>
        <p:nvGrpSpPr>
          <p:cNvPr id="107" name="Group 106"/>
          <p:cNvGrpSpPr>
            <a:grpSpLocks noChangeAspect="1"/>
          </p:cNvGrpSpPr>
          <p:nvPr/>
        </p:nvGrpSpPr>
        <p:grpSpPr>
          <a:xfrm>
            <a:off x="5328870" y="2460142"/>
            <a:ext cx="1191283" cy="222475"/>
            <a:chOff x="2590800" y="1725426"/>
            <a:chExt cx="2240202" cy="678427"/>
          </a:xfrm>
        </p:grpSpPr>
        <p:sp>
          <p:nvSpPr>
            <p:cNvPr id="108" name="Snip Single Corner Rectangle 107"/>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09" name="Rectangle 108"/>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FEATURES</a:t>
              </a:r>
              <a:endParaRPr lang="en-US" sz="900" dirty="0"/>
            </a:p>
          </p:txBody>
        </p:sp>
      </p:grpSp>
      <p:grpSp>
        <p:nvGrpSpPr>
          <p:cNvPr id="110" name="Group 109"/>
          <p:cNvGrpSpPr>
            <a:grpSpLocks noChangeAspect="1"/>
          </p:cNvGrpSpPr>
          <p:nvPr/>
        </p:nvGrpSpPr>
        <p:grpSpPr>
          <a:xfrm>
            <a:off x="5328870" y="2964178"/>
            <a:ext cx="1191283" cy="222475"/>
            <a:chOff x="2590800" y="1725426"/>
            <a:chExt cx="2240202" cy="678427"/>
          </a:xfrm>
        </p:grpSpPr>
        <p:sp>
          <p:nvSpPr>
            <p:cNvPr id="111" name="Snip Single Corner Rectangle 110"/>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12" name="Rectangle 111"/>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err="1" smtClean="0"/>
                <a:t>SiteTemplates</a:t>
              </a:r>
              <a:endParaRPr lang="en-US" sz="900" dirty="0"/>
            </a:p>
          </p:txBody>
        </p:sp>
      </p:grpSp>
      <p:grpSp>
        <p:nvGrpSpPr>
          <p:cNvPr id="113" name="Group 112"/>
          <p:cNvGrpSpPr>
            <a:grpSpLocks noChangeAspect="1"/>
          </p:cNvGrpSpPr>
          <p:nvPr/>
        </p:nvGrpSpPr>
        <p:grpSpPr>
          <a:xfrm>
            <a:off x="5328870" y="2710407"/>
            <a:ext cx="1191283" cy="222475"/>
            <a:chOff x="2590800" y="1725426"/>
            <a:chExt cx="2240202" cy="678427"/>
          </a:xfrm>
        </p:grpSpPr>
        <p:sp>
          <p:nvSpPr>
            <p:cNvPr id="114" name="Snip Single Corner Rectangle 113"/>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15" name="Rectangle 114"/>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LAYOUTS</a:t>
              </a:r>
              <a:endParaRPr lang="en-US" sz="900" dirty="0"/>
            </a:p>
          </p:txBody>
        </p:sp>
      </p:grpSp>
      <p:cxnSp>
        <p:nvCxnSpPr>
          <p:cNvPr id="134" name="Elbow Connector 133"/>
          <p:cNvCxnSpPr>
            <a:stCxn id="262" idx="2"/>
            <a:endCxn id="145" idx="1"/>
          </p:cNvCxnSpPr>
          <p:nvPr/>
        </p:nvCxnSpPr>
        <p:spPr>
          <a:xfrm rot="16200000" flipH="1">
            <a:off x="4126765" y="3901987"/>
            <a:ext cx="919540" cy="8837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stCxn id="145" idx="2"/>
            <a:endCxn id="157" idx="1"/>
          </p:cNvCxnSpPr>
          <p:nvPr/>
        </p:nvCxnSpPr>
        <p:spPr>
          <a:xfrm rot="16200000" flipH="1">
            <a:off x="4814079" y="4904495"/>
            <a:ext cx="916662" cy="920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Elbow Connector 135"/>
          <p:cNvCxnSpPr>
            <a:stCxn id="145" idx="2"/>
            <a:endCxn id="151" idx="1"/>
          </p:cNvCxnSpPr>
          <p:nvPr/>
        </p:nvCxnSpPr>
        <p:spPr>
          <a:xfrm rot="16200000" flipH="1">
            <a:off x="4938396" y="4780178"/>
            <a:ext cx="668029" cy="920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Elbow Connector 136"/>
          <p:cNvCxnSpPr>
            <a:stCxn id="145" idx="2"/>
            <a:endCxn id="148" idx="1"/>
          </p:cNvCxnSpPr>
          <p:nvPr/>
        </p:nvCxnSpPr>
        <p:spPr>
          <a:xfrm rot="16200000" flipH="1">
            <a:off x="5067905" y="4650669"/>
            <a:ext cx="410282" cy="9336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145" idx="2"/>
            <a:endCxn id="154" idx="1"/>
          </p:cNvCxnSpPr>
          <p:nvPr/>
        </p:nvCxnSpPr>
        <p:spPr>
          <a:xfrm rot="16200000" flipH="1">
            <a:off x="4689519" y="5029055"/>
            <a:ext cx="1165782" cy="920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0" name="Group 139"/>
          <p:cNvGrpSpPr>
            <a:grpSpLocks noChangeAspect="1"/>
          </p:cNvGrpSpPr>
          <p:nvPr/>
        </p:nvGrpSpPr>
        <p:grpSpPr>
          <a:xfrm>
            <a:off x="4630724" y="4269733"/>
            <a:ext cx="1191283" cy="222475"/>
            <a:chOff x="2590800" y="1725426"/>
            <a:chExt cx="2240202" cy="678427"/>
          </a:xfrm>
        </p:grpSpPr>
        <p:sp>
          <p:nvSpPr>
            <p:cNvPr id="141" name="Snip Single Corner Rectangle 140"/>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45" name="Rectangle 144"/>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TEMPLATES</a:t>
              </a:r>
              <a:endParaRPr lang="en-US" sz="900" dirty="0"/>
            </a:p>
          </p:txBody>
        </p:sp>
      </p:grpSp>
      <p:grpSp>
        <p:nvGrpSpPr>
          <p:cNvPr id="146" name="Group 145"/>
          <p:cNvGrpSpPr>
            <a:grpSpLocks noChangeAspect="1"/>
          </p:cNvGrpSpPr>
          <p:nvPr/>
        </p:nvGrpSpPr>
        <p:grpSpPr>
          <a:xfrm>
            <a:off x="5319726" y="4766277"/>
            <a:ext cx="1191283" cy="222475"/>
            <a:chOff x="2590800" y="1725426"/>
            <a:chExt cx="2240202" cy="678427"/>
          </a:xfrm>
        </p:grpSpPr>
        <p:sp>
          <p:nvSpPr>
            <p:cNvPr id="147" name="Snip Single Corner Rectangle 146"/>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48" name="Rectangle 147"/>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700" dirty="0" smtClean="0"/>
                <a:t>CONTROLTEMPLATES</a:t>
              </a:r>
              <a:endParaRPr lang="en-US" sz="700" dirty="0"/>
            </a:p>
          </p:txBody>
        </p:sp>
      </p:grpSp>
      <p:grpSp>
        <p:nvGrpSpPr>
          <p:cNvPr id="149" name="Group 148"/>
          <p:cNvGrpSpPr>
            <a:grpSpLocks noChangeAspect="1"/>
          </p:cNvGrpSpPr>
          <p:nvPr/>
        </p:nvGrpSpPr>
        <p:grpSpPr>
          <a:xfrm>
            <a:off x="5318454" y="5024024"/>
            <a:ext cx="1191283" cy="222475"/>
            <a:chOff x="2590800" y="1725426"/>
            <a:chExt cx="2240202" cy="678427"/>
          </a:xfrm>
        </p:grpSpPr>
        <p:sp>
          <p:nvSpPr>
            <p:cNvPr id="150" name="Snip Single Corner Rectangle 149"/>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51" name="Rectangle 150"/>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FEATURES</a:t>
              </a:r>
              <a:endParaRPr lang="en-US" sz="900" dirty="0"/>
            </a:p>
          </p:txBody>
        </p:sp>
      </p:grpSp>
      <p:grpSp>
        <p:nvGrpSpPr>
          <p:cNvPr id="152" name="Group 151"/>
          <p:cNvGrpSpPr>
            <a:grpSpLocks noChangeAspect="1"/>
          </p:cNvGrpSpPr>
          <p:nvPr/>
        </p:nvGrpSpPr>
        <p:grpSpPr>
          <a:xfrm>
            <a:off x="5318454" y="5521777"/>
            <a:ext cx="1191283" cy="222475"/>
            <a:chOff x="2590800" y="1725426"/>
            <a:chExt cx="2240202" cy="678427"/>
          </a:xfrm>
        </p:grpSpPr>
        <p:sp>
          <p:nvSpPr>
            <p:cNvPr id="153" name="Snip Single Corner Rectangle 152"/>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54" name="Rectangle 153"/>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err="1" smtClean="0"/>
                <a:t>SiteTemplates</a:t>
              </a:r>
              <a:endParaRPr lang="en-US" sz="900" dirty="0"/>
            </a:p>
          </p:txBody>
        </p:sp>
      </p:grpSp>
      <p:grpSp>
        <p:nvGrpSpPr>
          <p:cNvPr id="155" name="Group 154"/>
          <p:cNvGrpSpPr>
            <a:grpSpLocks noChangeAspect="1"/>
          </p:cNvGrpSpPr>
          <p:nvPr/>
        </p:nvGrpSpPr>
        <p:grpSpPr>
          <a:xfrm>
            <a:off x="5318454" y="5272657"/>
            <a:ext cx="1191283" cy="222475"/>
            <a:chOff x="2590800" y="1725426"/>
            <a:chExt cx="2240202" cy="678427"/>
          </a:xfrm>
        </p:grpSpPr>
        <p:sp>
          <p:nvSpPr>
            <p:cNvPr id="156" name="Snip Single Corner Rectangle 155"/>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57" name="Rectangle 156"/>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LAYOUTS</a:t>
              </a:r>
              <a:endParaRPr lang="en-US" sz="900" dirty="0"/>
            </a:p>
          </p:txBody>
        </p:sp>
      </p:grpSp>
      <p:cxnSp>
        <p:nvCxnSpPr>
          <p:cNvPr id="167" name="Elbow Connector 166"/>
          <p:cNvCxnSpPr>
            <a:stCxn id="212" idx="3"/>
            <a:endCxn id="104" idx="1"/>
          </p:cNvCxnSpPr>
          <p:nvPr/>
        </p:nvCxnSpPr>
        <p:spPr>
          <a:xfrm flipV="1">
            <a:off x="2395660" y="2343045"/>
            <a:ext cx="2934482" cy="88"/>
          </a:xfrm>
          <a:prstGeom prst="bentConnector3">
            <a:avLst>
              <a:gd name="adj1" fmla="val 50000"/>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168" name="Elbow Connector 167"/>
          <p:cNvCxnSpPr>
            <a:stCxn id="215" idx="3"/>
            <a:endCxn id="148" idx="1"/>
          </p:cNvCxnSpPr>
          <p:nvPr/>
        </p:nvCxnSpPr>
        <p:spPr>
          <a:xfrm>
            <a:off x="3080924" y="2629532"/>
            <a:ext cx="2238802" cy="2272958"/>
          </a:xfrm>
          <a:prstGeom prst="bentConnector3">
            <a:avLst>
              <a:gd name="adj1" fmla="val 12182"/>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177" name="Elbow Connector 176"/>
          <p:cNvCxnSpPr>
            <a:stCxn id="232" idx="3"/>
            <a:endCxn id="115" idx="1"/>
          </p:cNvCxnSpPr>
          <p:nvPr/>
        </p:nvCxnSpPr>
        <p:spPr>
          <a:xfrm flipV="1">
            <a:off x="2395659" y="2846620"/>
            <a:ext cx="2933211" cy="245409"/>
          </a:xfrm>
          <a:prstGeom prst="bentConnector3">
            <a:avLst>
              <a:gd name="adj1" fmla="val 46039"/>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195" name="Elbow Connector 194"/>
          <p:cNvCxnSpPr>
            <a:stCxn id="194" idx="3"/>
            <a:endCxn id="274" idx="1"/>
          </p:cNvCxnSpPr>
          <p:nvPr/>
        </p:nvCxnSpPr>
        <p:spPr>
          <a:xfrm flipV="1">
            <a:off x="2395661" y="3905987"/>
            <a:ext cx="2236308" cy="4025"/>
          </a:xfrm>
          <a:prstGeom prst="bentConnector3">
            <a:avLst>
              <a:gd name="adj1" fmla="val 50000"/>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158" name="Elbow Connector 176"/>
          <p:cNvCxnSpPr>
            <a:stCxn id="235" idx="3"/>
            <a:endCxn id="157" idx="1"/>
          </p:cNvCxnSpPr>
          <p:nvPr/>
        </p:nvCxnSpPr>
        <p:spPr>
          <a:xfrm>
            <a:off x="3080924" y="3366329"/>
            <a:ext cx="2237530" cy="2042541"/>
          </a:xfrm>
          <a:prstGeom prst="bentConnector3">
            <a:avLst>
              <a:gd name="adj1" fmla="val 6485"/>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grpSp>
        <p:nvGrpSpPr>
          <p:cNvPr id="166" name="Group 165"/>
          <p:cNvGrpSpPr>
            <a:grpSpLocks noChangeAspect="1"/>
          </p:cNvGrpSpPr>
          <p:nvPr/>
        </p:nvGrpSpPr>
        <p:grpSpPr>
          <a:xfrm>
            <a:off x="1204377" y="5415876"/>
            <a:ext cx="1189997" cy="222475"/>
            <a:chOff x="2590800" y="1725426"/>
            <a:chExt cx="2654113" cy="678427"/>
          </a:xfrm>
        </p:grpSpPr>
        <p:sp>
          <p:nvSpPr>
            <p:cNvPr id="169" name="Snip Single Corner Rectangle 168"/>
            <p:cNvSpPr>
              <a:spLocks noChangeAspect="1"/>
            </p:cNvSpPr>
            <p:nvPr/>
          </p:nvSpPr>
          <p:spPr>
            <a:xfrm>
              <a:off x="2590800" y="1725426"/>
              <a:ext cx="838201" cy="678425"/>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endParaRPr lang="en-US" sz="1000"/>
            </a:p>
          </p:txBody>
        </p:sp>
        <p:sp>
          <p:nvSpPr>
            <p:cNvPr id="170" name="Rectangle 169"/>
            <p:cNvSpPr>
              <a:spLocks noChangeAspect="1"/>
            </p:cNvSpPr>
            <p:nvPr/>
          </p:nvSpPr>
          <p:spPr>
            <a:xfrm>
              <a:off x="2590800" y="1877748"/>
              <a:ext cx="2654113" cy="5261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r>
                <a:rPr lang="en-US" sz="900" dirty="0" smtClean="0"/>
                <a:t>_</a:t>
              </a:r>
              <a:r>
                <a:rPr lang="en-US" sz="900" dirty="0" err="1" smtClean="0"/>
                <a:t>wp_resources</a:t>
              </a:r>
              <a:endParaRPr lang="en-US" sz="900" dirty="0"/>
            </a:p>
          </p:txBody>
        </p:sp>
      </p:grpSp>
      <p:grpSp>
        <p:nvGrpSpPr>
          <p:cNvPr id="175" name="Group 174"/>
          <p:cNvGrpSpPr>
            <a:grpSpLocks noChangeAspect="1"/>
          </p:cNvGrpSpPr>
          <p:nvPr/>
        </p:nvGrpSpPr>
        <p:grpSpPr>
          <a:xfrm>
            <a:off x="3955876" y="5788825"/>
            <a:ext cx="1191283" cy="222475"/>
            <a:chOff x="2590800" y="1725426"/>
            <a:chExt cx="2240202" cy="678427"/>
          </a:xfrm>
        </p:grpSpPr>
        <p:sp>
          <p:nvSpPr>
            <p:cNvPr id="176" name="Snip Single Corner Rectangle 175"/>
            <p:cNvSpPr>
              <a:spLocks noChangeAspect="1"/>
            </p:cNvSpPr>
            <p:nvPr/>
          </p:nvSpPr>
          <p:spPr>
            <a:xfrm>
              <a:off x="2590800" y="1725426"/>
              <a:ext cx="838201" cy="678425"/>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endParaRPr lang="en-US" sz="1000"/>
            </a:p>
          </p:txBody>
        </p:sp>
        <p:sp>
          <p:nvSpPr>
            <p:cNvPr id="178" name="Rectangle 177"/>
            <p:cNvSpPr>
              <a:spLocks noChangeAspect="1"/>
            </p:cNvSpPr>
            <p:nvPr/>
          </p:nvSpPr>
          <p:spPr>
            <a:xfrm>
              <a:off x="2590800" y="1877748"/>
              <a:ext cx="2240202" cy="5261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r>
                <a:rPr lang="en-US" sz="900" dirty="0" err="1"/>
                <a:t>wpresources</a:t>
              </a:r>
              <a:endParaRPr lang="en-US" sz="900" dirty="0"/>
            </a:p>
          </p:txBody>
        </p:sp>
      </p:grpSp>
      <p:cxnSp>
        <p:nvCxnSpPr>
          <p:cNvPr id="179" name="Elbow Connector 178"/>
          <p:cNvCxnSpPr>
            <a:stCxn id="257" idx="2"/>
            <a:endCxn id="176" idx="2"/>
          </p:cNvCxnSpPr>
          <p:nvPr/>
        </p:nvCxnSpPr>
        <p:spPr>
          <a:xfrm rot="16200000" flipH="1">
            <a:off x="1801126" y="3745314"/>
            <a:ext cx="4220349" cy="8914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Elbow Connector 176"/>
          <p:cNvCxnSpPr>
            <a:stCxn id="170" idx="3"/>
            <a:endCxn id="178" idx="1"/>
          </p:cNvCxnSpPr>
          <p:nvPr/>
        </p:nvCxnSpPr>
        <p:spPr>
          <a:xfrm>
            <a:off x="2394371" y="5552088"/>
            <a:ext cx="1561504" cy="372950"/>
          </a:xfrm>
          <a:prstGeom prst="bentConnector3">
            <a:avLst>
              <a:gd name="adj1" fmla="val 50000"/>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182" name="Elbow Connector 57"/>
          <p:cNvCxnSpPr>
            <a:stCxn id="47" idx="2"/>
            <a:endCxn id="154" idx="3"/>
          </p:cNvCxnSpPr>
          <p:nvPr/>
        </p:nvCxnSpPr>
        <p:spPr>
          <a:xfrm rot="10800000" flipV="1">
            <a:off x="6509737" y="3873398"/>
            <a:ext cx="1875390" cy="1784592"/>
          </a:xfrm>
          <a:prstGeom prst="bentConnector3">
            <a:avLst>
              <a:gd name="adj1" fmla="val 42325"/>
            </a:avLst>
          </a:prstGeom>
          <a:ln w="28575" cmpd="sng">
            <a:solidFill>
              <a:schemeClr val="accent5"/>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222" name="Elbow Connector 57"/>
          <p:cNvCxnSpPr>
            <a:stCxn id="221" idx="2"/>
            <a:endCxn id="151" idx="3"/>
          </p:cNvCxnSpPr>
          <p:nvPr/>
        </p:nvCxnSpPr>
        <p:spPr>
          <a:xfrm rot="10800000" flipV="1">
            <a:off x="6509738" y="3424023"/>
            <a:ext cx="1891067" cy="1736213"/>
          </a:xfrm>
          <a:prstGeom prst="bentConnector3">
            <a:avLst>
              <a:gd name="adj1" fmla="val 58954"/>
            </a:avLst>
          </a:prstGeom>
          <a:ln w="28575" cmpd="sng">
            <a:solidFill>
              <a:schemeClr val="accent5"/>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238" name="Elbow Connector 51"/>
          <p:cNvCxnSpPr>
            <a:stCxn id="237" idx="2"/>
            <a:endCxn id="280" idx="3"/>
          </p:cNvCxnSpPr>
          <p:nvPr/>
        </p:nvCxnSpPr>
        <p:spPr>
          <a:xfrm rot="10800000">
            <a:off x="5822007" y="4156386"/>
            <a:ext cx="2466860" cy="652276"/>
          </a:xfrm>
          <a:prstGeom prst="bentConnector3">
            <a:avLst>
              <a:gd name="adj1" fmla="val 57894"/>
            </a:avLst>
          </a:prstGeom>
          <a:ln w="28575" cmpd="sng">
            <a:solidFill>
              <a:schemeClr val="accent6"/>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242" name="Elbow Connector 51"/>
          <p:cNvCxnSpPr>
            <a:stCxn id="229" idx="2"/>
            <a:endCxn id="178" idx="3"/>
          </p:cNvCxnSpPr>
          <p:nvPr/>
        </p:nvCxnSpPr>
        <p:spPr>
          <a:xfrm rot="10800000" flipV="1">
            <a:off x="5147159" y="5322368"/>
            <a:ext cx="3169164" cy="602670"/>
          </a:xfrm>
          <a:prstGeom prst="bentConnector3">
            <a:avLst>
              <a:gd name="adj1" fmla="val 17407"/>
            </a:avLst>
          </a:prstGeom>
          <a:ln w="28575" cmpd="sng">
            <a:solidFill>
              <a:schemeClr val="accent6"/>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grpSp>
        <p:nvGrpSpPr>
          <p:cNvPr id="249" name="Group 248"/>
          <p:cNvGrpSpPr>
            <a:grpSpLocks noChangeAspect="1"/>
          </p:cNvGrpSpPr>
          <p:nvPr/>
        </p:nvGrpSpPr>
        <p:grpSpPr>
          <a:xfrm>
            <a:off x="1195483" y="3515724"/>
            <a:ext cx="1189997" cy="222475"/>
            <a:chOff x="2590800" y="1725426"/>
            <a:chExt cx="2654113" cy="678427"/>
          </a:xfrm>
        </p:grpSpPr>
        <p:sp>
          <p:nvSpPr>
            <p:cNvPr id="250" name="Snip Single Corner Rectangle 249"/>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254" name="Rectangle 253"/>
            <p:cNvSpPr>
              <a:spLocks noChangeAspect="1"/>
            </p:cNvSpPr>
            <p:nvPr/>
          </p:nvSpPr>
          <p:spPr>
            <a:xfrm>
              <a:off x="2590800" y="1877748"/>
              <a:ext cx="2654113"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smtClean="0"/>
                <a:t>_</a:t>
              </a:r>
              <a:r>
                <a:rPr lang="en-US" sz="900" dirty="0" err="1" smtClean="0"/>
                <a:t>vti_adm</a:t>
              </a:r>
              <a:endParaRPr lang="en-US" sz="900" dirty="0"/>
            </a:p>
          </p:txBody>
        </p:sp>
      </p:grpSp>
      <p:grpSp>
        <p:nvGrpSpPr>
          <p:cNvPr id="258" name="Group 257"/>
          <p:cNvGrpSpPr>
            <a:grpSpLocks noChangeAspect="1"/>
          </p:cNvGrpSpPr>
          <p:nvPr/>
        </p:nvGrpSpPr>
        <p:grpSpPr>
          <a:xfrm>
            <a:off x="4631969" y="3518314"/>
            <a:ext cx="1191283" cy="222475"/>
            <a:chOff x="2590800" y="1725426"/>
            <a:chExt cx="2240202" cy="678427"/>
          </a:xfrm>
        </p:grpSpPr>
        <p:sp>
          <p:nvSpPr>
            <p:cNvPr id="259" name="Snip Single Corner Rectangle 258"/>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266" name="Rectangle 265"/>
            <p:cNvSpPr>
              <a:spLocks noChangeAspect="1"/>
            </p:cNvSpPr>
            <p:nvPr/>
          </p:nvSpPr>
          <p:spPr>
            <a:xfrm>
              <a:off x="2590800" y="1877748"/>
              <a:ext cx="2240202"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a:t>ADMISAPI</a:t>
              </a:r>
            </a:p>
          </p:txBody>
        </p:sp>
      </p:grpSp>
      <p:cxnSp>
        <p:nvCxnSpPr>
          <p:cNvPr id="267" name="Elbow Connector 266"/>
          <p:cNvCxnSpPr>
            <a:stCxn id="254" idx="3"/>
            <a:endCxn id="266" idx="1"/>
          </p:cNvCxnSpPr>
          <p:nvPr/>
        </p:nvCxnSpPr>
        <p:spPr>
          <a:xfrm>
            <a:off x="2385480" y="3651937"/>
            <a:ext cx="2246489" cy="2590"/>
          </a:xfrm>
          <a:prstGeom prst="bentConnector3">
            <a:avLst>
              <a:gd name="adj1" fmla="val 50000"/>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268" name="Elbow Connector 267"/>
          <p:cNvCxnSpPr>
            <a:stCxn id="144" idx="2"/>
            <a:endCxn id="250" idx="2"/>
          </p:cNvCxnSpPr>
          <p:nvPr/>
        </p:nvCxnSpPr>
        <p:spPr>
          <a:xfrm rot="16200000" flipH="1">
            <a:off x="181495" y="2612972"/>
            <a:ext cx="1947249" cy="8072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9" name="Group 268"/>
          <p:cNvGrpSpPr>
            <a:grpSpLocks noChangeAspect="1"/>
          </p:cNvGrpSpPr>
          <p:nvPr/>
        </p:nvGrpSpPr>
        <p:grpSpPr>
          <a:xfrm>
            <a:off x="1194197" y="1784147"/>
            <a:ext cx="1191283" cy="222475"/>
            <a:chOff x="2590800" y="1725426"/>
            <a:chExt cx="2240202" cy="678427"/>
          </a:xfrm>
        </p:grpSpPr>
        <p:sp>
          <p:nvSpPr>
            <p:cNvPr id="270" name="Snip Single Corner Rectangle 269"/>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271" name="Rectangle 270"/>
            <p:cNvSpPr>
              <a:spLocks noChangeAspect="1"/>
            </p:cNvSpPr>
            <p:nvPr/>
          </p:nvSpPr>
          <p:spPr>
            <a:xfrm>
              <a:off x="2590800" y="1877748"/>
              <a:ext cx="2240202"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smtClean="0"/>
                <a:t>_admin</a:t>
              </a:r>
              <a:endParaRPr lang="en-US" sz="900" dirty="0"/>
            </a:p>
          </p:txBody>
        </p:sp>
      </p:grpSp>
      <p:cxnSp>
        <p:nvCxnSpPr>
          <p:cNvPr id="275" name="Elbow Connector 274"/>
          <p:cNvCxnSpPr>
            <a:stCxn id="144" idx="2"/>
            <a:endCxn id="271" idx="1"/>
          </p:cNvCxnSpPr>
          <p:nvPr/>
        </p:nvCxnSpPr>
        <p:spPr>
          <a:xfrm rot="16200000" flipH="1">
            <a:off x="1034152" y="1760315"/>
            <a:ext cx="240647" cy="7944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Elbow Connector 57"/>
          <p:cNvCxnSpPr>
            <a:stCxn id="340" idx="2"/>
            <a:endCxn id="148" idx="3"/>
          </p:cNvCxnSpPr>
          <p:nvPr/>
        </p:nvCxnSpPr>
        <p:spPr>
          <a:xfrm rot="10800000" flipV="1">
            <a:off x="6511010" y="3206736"/>
            <a:ext cx="1889795" cy="1695754"/>
          </a:xfrm>
          <a:prstGeom prst="bentConnector3">
            <a:avLst>
              <a:gd name="adj1" fmla="val 66129"/>
            </a:avLst>
          </a:prstGeom>
          <a:ln w="28575" cmpd="sng">
            <a:solidFill>
              <a:schemeClr val="accent5"/>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62" name="Elbow Connector 161"/>
          <p:cNvCxnSpPr>
            <a:stCxn id="160" idx="2"/>
            <a:endCxn id="145" idx="3"/>
          </p:cNvCxnSpPr>
          <p:nvPr/>
        </p:nvCxnSpPr>
        <p:spPr>
          <a:xfrm rot="10800000" flipV="1">
            <a:off x="5822008" y="2207932"/>
            <a:ext cx="2578797" cy="2198014"/>
          </a:xfrm>
          <a:prstGeom prst="bentConnector3">
            <a:avLst>
              <a:gd name="adj1" fmla="val 64118"/>
            </a:avLst>
          </a:prstGeom>
          <a:ln w="28575" cmpd="sng">
            <a:solidFill>
              <a:schemeClr val="accent5"/>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grpSp>
        <p:nvGrpSpPr>
          <p:cNvPr id="187" name="Group 186"/>
          <p:cNvGrpSpPr>
            <a:grpSpLocks noChangeAspect="1"/>
          </p:cNvGrpSpPr>
          <p:nvPr/>
        </p:nvGrpSpPr>
        <p:grpSpPr>
          <a:xfrm>
            <a:off x="5317233" y="4516728"/>
            <a:ext cx="1191283" cy="222475"/>
            <a:chOff x="2590800" y="1725426"/>
            <a:chExt cx="2240202" cy="678427"/>
          </a:xfrm>
        </p:grpSpPr>
        <p:sp>
          <p:nvSpPr>
            <p:cNvPr id="188" name="Snip Single Corner Rectangle 187"/>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189" name="Rectangle 188"/>
            <p:cNvSpPr>
              <a:spLocks noChangeAspect="1"/>
            </p:cNvSpPr>
            <p:nvPr/>
          </p:nvSpPr>
          <p:spPr>
            <a:xfrm>
              <a:off x="2590800" y="1877748"/>
              <a:ext cx="2240202"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smtClean="0"/>
                <a:t>admin</a:t>
              </a:r>
              <a:endParaRPr lang="en-US" sz="700" dirty="0"/>
            </a:p>
          </p:txBody>
        </p:sp>
      </p:grpSp>
      <p:cxnSp>
        <p:nvCxnSpPr>
          <p:cNvPr id="190" name="Elbow Connector 57"/>
          <p:cNvCxnSpPr>
            <a:stCxn id="183" idx="2"/>
            <a:endCxn id="189" idx="3"/>
          </p:cNvCxnSpPr>
          <p:nvPr/>
        </p:nvCxnSpPr>
        <p:spPr>
          <a:xfrm rot="10800000" flipV="1">
            <a:off x="6508517" y="2432411"/>
            <a:ext cx="1910029" cy="2220530"/>
          </a:xfrm>
          <a:prstGeom prst="bentConnector3">
            <a:avLst>
              <a:gd name="adj1" fmla="val 75267"/>
            </a:avLst>
          </a:prstGeom>
          <a:ln w="28575" cmpd="sng">
            <a:solidFill>
              <a:schemeClr val="accent2"/>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71" name="Elbow Connector 57"/>
          <p:cNvCxnSpPr>
            <a:stCxn id="164" idx="2"/>
            <a:endCxn id="189" idx="3"/>
          </p:cNvCxnSpPr>
          <p:nvPr/>
        </p:nvCxnSpPr>
        <p:spPr>
          <a:xfrm rot="10800000" flipV="1">
            <a:off x="6508516" y="2995317"/>
            <a:ext cx="1897464" cy="1657624"/>
          </a:xfrm>
          <a:prstGeom prst="bentConnector3">
            <a:avLst>
              <a:gd name="adj1" fmla="val 74988"/>
            </a:avLst>
          </a:prstGeom>
          <a:ln w="28575" cmpd="sng">
            <a:solidFill>
              <a:schemeClr val="accent2"/>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sp>
        <p:nvSpPr>
          <p:cNvPr id="46" name="Snip Diagonal Corner Rectangle 45"/>
          <p:cNvSpPr/>
          <p:nvPr/>
        </p:nvSpPr>
        <p:spPr>
          <a:xfrm>
            <a:off x="8304545" y="2657266"/>
            <a:ext cx="3673033" cy="203056"/>
          </a:xfrm>
          <a:prstGeom prst="snip2DiagRect">
            <a:avLst>
              <a:gd name="adj1" fmla="val 0"/>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050" dirty="0" err="1"/>
              <a:t>TemplateFile</a:t>
            </a:r>
            <a:r>
              <a:rPr lang="en-US" sz="1050" dirty="0"/>
              <a:t> Location</a:t>
            </a:r>
            <a:r>
              <a:rPr lang="en-US" sz="1050" dirty="0" smtClean="0"/>
              <a:t>=“*”</a:t>
            </a:r>
            <a:endParaRPr lang="en-US" sz="1050" dirty="0"/>
          </a:p>
        </p:txBody>
      </p:sp>
      <p:sp>
        <p:nvSpPr>
          <p:cNvPr id="47" name="Snip Diagonal Corner Rectangle 46"/>
          <p:cNvSpPr/>
          <p:nvPr/>
        </p:nvSpPr>
        <p:spPr>
          <a:xfrm>
            <a:off x="8385127" y="3791291"/>
            <a:ext cx="3561096" cy="164213"/>
          </a:xfrm>
          <a:prstGeom prst="snip2DiagRect">
            <a:avLst>
              <a:gd name="adj1" fmla="val 0"/>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000" dirty="0" err="1"/>
              <a:t>TemplateFile</a:t>
            </a:r>
            <a:r>
              <a:rPr lang="en-US" sz="1000" dirty="0"/>
              <a:t> Location</a:t>
            </a:r>
            <a:r>
              <a:rPr lang="en-US" sz="1000" dirty="0" smtClean="0"/>
              <a:t>=“</a:t>
            </a:r>
            <a:r>
              <a:rPr lang="en-US" sz="1000" dirty="0" err="1" smtClean="0"/>
              <a:t>SiteTemplates</a:t>
            </a:r>
            <a:r>
              <a:rPr lang="en-US" sz="1000" dirty="0" smtClean="0"/>
              <a:t>\*”</a:t>
            </a:r>
            <a:endParaRPr lang="en-US" sz="1000" dirty="0"/>
          </a:p>
        </p:txBody>
      </p:sp>
      <p:sp>
        <p:nvSpPr>
          <p:cNvPr id="48" name="Snip Diagonal Corner Rectangle 47"/>
          <p:cNvSpPr/>
          <p:nvPr/>
        </p:nvSpPr>
        <p:spPr>
          <a:xfrm>
            <a:off x="8288867" y="4101539"/>
            <a:ext cx="3673033" cy="203056"/>
          </a:xfrm>
          <a:prstGeom prst="snip2DiagRect">
            <a:avLst>
              <a:gd name="adj1" fmla="val 0"/>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1050" dirty="0" err="1" smtClean="0"/>
              <a:t>FeatureManifest</a:t>
            </a:r>
            <a:endParaRPr lang="en-US" sz="1050" dirty="0"/>
          </a:p>
        </p:txBody>
      </p:sp>
      <p:sp>
        <p:nvSpPr>
          <p:cNvPr id="49" name="Snip Diagonal Corner Rectangle 48"/>
          <p:cNvSpPr/>
          <p:nvPr/>
        </p:nvSpPr>
        <p:spPr>
          <a:xfrm>
            <a:off x="8288867" y="4356660"/>
            <a:ext cx="3673033" cy="203056"/>
          </a:xfrm>
          <a:prstGeom prst="snip2DiagRect">
            <a:avLst>
              <a:gd name="adj1" fmla="val 0"/>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1050" dirty="0" err="1"/>
              <a:t>SiteDefinitionManifest</a:t>
            </a:r>
            <a:endParaRPr lang="en-US" sz="1050" dirty="0"/>
          </a:p>
        </p:txBody>
      </p:sp>
      <p:sp>
        <p:nvSpPr>
          <p:cNvPr id="94" name="Snip Diagonal Corner Rectangle 93"/>
          <p:cNvSpPr/>
          <p:nvPr/>
        </p:nvSpPr>
        <p:spPr>
          <a:xfrm>
            <a:off x="8288867" y="5837039"/>
            <a:ext cx="3673033" cy="203056"/>
          </a:xfrm>
          <a:prstGeom prst="snip2DiagRect">
            <a:avLst>
              <a:gd name="adj1" fmla="val 0"/>
              <a:gd name="adj2" fmla="val 50000"/>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sz="1050" dirty="0" smtClean="0"/>
              <a:t>Assembly </a:t>
            </a:r>
            <a:r>
              <a:rPr lang="en-US" sz="1050" dirty="0" err="1"/>
              <a:t>DeploymentTarget</a:t>
            </a:r>
            <a:r>
              <a:rPr lang="en-US" sz="1050" dirty="0"/>
              <a:t> = </a:t>
            </a:r>
            <a:r>
              <a:rPr lang="en-US" sz="1050" dirty="0" smtClean="0"/>
              <a:t>“</a:t>
            </a:r>
            <a:r>
              <a:rPr lang="en-US" sz="1050" dirty="0" err="1" smtClean="0"/>
              <a:t>GlobalAssemblyCache</a:t>
            </a:r>
            <a:r>
              <a:rPr lang="en-US" sz="1050" dirty="0" smtClean="0"/>
              <a:t>”</a:t>
            </a:r>
            <a:endParaRPr lang="en-US" sz="1050" dirty="0"/>
          </a:p>
        </p:txBody>
      </p:sp>
      <p:sp>
        <p:nvSpPr>
          <p:cNvPr id="95" name="Snip Diagonal Corner Rectangle 94"/>
          <p:cNvSpPr/>
          <p:nvPr/>
        </p:nvSpPr>
        <p:spPr>
          <a:xfrm>
            <a:off x="8313539" y="1845331"/>
            <a:ext cx="3673033" cy="203056"/>
          </a:xfrm>
          <a:prstGeom prst="snip2DiagRect">
            <a:avLst>
              <a:gd name="adj1" fmla="val 0"/>
              <a:gd name="adj2"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050" dirty="0" err="1" smtClean="0"/>
              <a:t>RootFile</a:t>
            </a:r>
            <a:r>
              <a:rPr lang="en-US" sz="1050" dirty="0" smtClean="0"/>
              <a:t> </a:t>
            </a:r>
            <a:r>
              <a:rPr lang="en-US" sz="1050" dirty="0"/>
              <a:t>Location</a:t>
            </a:r>
            <a:r>
              <a:rPr lang="en-US" sz="1050" dirty="0" smtClean="0"/>
              <a:t>=“*”</a:t>
            </a:r>
            <a:endParaRPr lang="en-US" sz="1050" dirty="0"/>
          </a:p>
        </p:txBody>
      </p:sp>
      <p:sp>
        <p:nvSpPr>
          <p:cNvPr id="105" name="Snip Diagonal Corner Rectangle 104"/>
          <p:cNvSpPr/>
          <p:nvPr/>
        </p:nvSpPr>
        <p:spPr>
          <a:xfrm>
            <a:off x="8300261" y="5582062"/>
            <a:ext cx="3673033" cy="203056"/>
          </a:xfrm>
          <a:prstGeom prst="snip2DiagRect">
            <a:avLst>
              <a:gd name="adj1" fmla="val 0"/>
              <a:gd name="adj2" fmla="val 50000"/>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sz="1050" dirty="0" smtClean="0"/>
              <a:t>Assembly </a:t>
            </a:r>
            <a:r>
              <a:rPr lang="en-US" sz="1050" dirty="0" err="1"/>
              <a:t>DeploymentTarget</a:t>
            </a:r>
            <a:r>
              <a:rPr lang="en-US" sz="1050" dirty="0"/>
              <a:t> = </a:t>
            </a:r>
            <a:r>
              <a:rPr lang="en-US" sz="1050" dirty="0" smtClean="0"/>
              <a:t>“</a:t>
            </a:r>
            <a:r>
              <a:rPr lang="en-US" sz="1050" dirty="0" err="1" smtClean="0"/>
              <a:t>WebApplication</a:t>
            </a:r>
            <a:r>
              <a:rPr lang="en-US" sz="1050" dirty="0" smtClean="0"/>
              <a:t>”</a:t>
            </a:r>
            <a:endParaRPr lang="en-US" sz="1050" dirty="0"/>
          </a:p>
        </p:txBody>
      </p:sp>
      <p:sp>
        <p:nvSpPr>
          <p:cNvPr id="181" name="Snip Diagonal Corner Rectangle 180"/>
          <p:cNvSpPr/>
          <p:nvPr/>
        </p:nvSpPr>
        <p:spPr>
          <a:xfrm>
            <a:off x="8398402" y="3566974"/>
            <a:ext cx="3561094" cy="164213"/>
          </a:xfrm>
          <a:prstGeom prst="snip2DiagRect">
            <a:avLst>
              <a:gd name="adj1" fmla="val 0"/>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000" dirty="0" err="1"/>
              <a:t>TemplateFile</a:t>
            </a:r>
            <a:r>
              <a:rPr lang="en-US" sz="1000" dirty="0"/>
              <a:t> Location</a:t>
            </a:r>
            <a:r>
              <a:rPr lang="en-US" sz="1000" dirty="0" smtClean="0"/>
              <a:t>=“Layouts\*”</a:t>
            </a:r>
            <a:endParaRPr lang="en-US" sz="1000" dirty="0"/>
          </a:p>
        </p:txBody>
      </p:sp>
      <p:sp>
        <p:nvSpPr>
          <p:cNvPr id="221" name="Snip Diagonal Corner Rectangle 220"/>
          <p:cNvSpPr/>
          <p:nvPr/>
        </p:nvSpPr>
        <p:spPr>
          <a:xfrm>
            <a:off x="8400804" y="3341917"/>
            <a:ext cx="3561094" cy="164213"/>
          </a:xfrm>
          <a:prstGeom prst="snip2DiagRect">
            <a:avLst>
              <a:gd name="adj1" fmla="val 0"/>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000" dirty="0" err="1"/>
              <a:t>TemplateFile</a:t>
            </a:r>
            <a:r>
              <a:rPr lang="en-US" sz="1000" dirty="0"/>
              <a:t> Location</a:t>
            </a:r>
            <a:r>
              <a:rPr lang="en-US" sz="1000" dirty="0" smtClean="0"/>
              <a:t>=“Features\*”</a:t>
            </a:r>
            <a:endParaRPr lang="en-US" sz="1000" dirty="0"/>
          </a:p>
        </p:txBody>
      </p:sp>
      <p:sp>
        <p:nvSpPr>
          <p:cNvPr id="229" name="Snip Diagonal Corner Rectangle 228"/>
          <p:cNvSpPr/>
          <p:nvPr/>
        </p:nvSpPr>
        <p:spPr>
          <a:xfrm>
            <a:off x="8316323" y="5220840"/>
            <a:ext cx="3673033" cy="203056"/>
          </a:xfrm>
          <a:prstGeom prst="snip2DiagRect">
            <a:avLst>
              <a:gd name="adj1" fmla="val 0"/>
              <a:gd name="adj2"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sz="1050" dirty="0" err="1"/>
              <a:t>ClassResources</a:t>
            </a:r>
            <a:r>
              <a:rPr lang="en-US" sz="1050" dirty="0"/>
              <a:t> Location</a:t>
            </a:r>
            <a:r>
              <a:rPr lang="en-US" sz="1050" dirty="0" smtClean="0"/>
              <a:t>=“*”</a:t>
            </a:r>
            <a:endParaRPr lang="en-US" sz="1050" dirty="0"/>
          </a:p>
        </p:txBody>
      </p:sp>
      <p:sp>
        <p:nvSpPr>
          <p:cNvPr id="237" name="Snip Diagonal Corner Rectangle 236"/>
          <p:cNvSpPr/>
          <p:nvPr/>
        </p:nvSpPr>
        <p:spPr>
          <a:xfrm>
            <a:off x="8288867" y="4707134"/>
            <a:ext cx="3673033" cy="203056"/>
          </a:xfrm>
          <a:prstGeom prst="snip2DiagRect">
            <a:avLst>
              <a:gd name="adj1" fmla="val 0"/>
              <a:gd name="adj2"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sz="1050" dirty="0" err="1"/>
              <a:t>App_GlobalSourceFile</a:t>
            </a:r>
            <a:r>
              <a:rPr lang="en-US" sz="1050" dirty="0" smtClean="0"/>
              <a:t> Location=“*”</a:t>
            </a:r>
            <a:endParaRPr lang="en-US" sz="1050" dirty="0"/>
          </a:p>
        </p:txBody>
      </p:sp>
      <p:sp>
        <p:nvSpPr>
          <p:cNvPr id="340" name="Snip Diagonal Corner Rectangle 339"/>
          <p:cNvSpPr/>
          <p:nvPr/>
        </p:nvSpPr>
        <p:spPr>
          <a:xfrm>
            <a:off x="8400804" y="3124629"/>
            <a:ext cx="3561096" cy="164213"/>
          </a:xfrm>
          <a:prstGeom prst="snip2DiagRect">
            <a:avLst>
              <a:gd name="adj1" fmla="val 0"/>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000" dirty="0" err="1"/>
              <a:t>TemplateFile</a:t>
            </a:r>
            <a:r>
              <a:rPr lang="en-US" sz="1000" dirty="0"/>
              <a:t> Location</a:t>
            </a:r>
            <a:r>
              <a:rPr lang="en-US" sz="1000" dirty="0" smtClean="0"/>
              <a:t>=“</a:t>
            </a:r>
            <a:r>
              <a:rPr lang="en-US" sz="1000" dirty="0" err="1" smtClean="0"/>
              <a:t>ControlTemplates</a:t>
            </a:r>
            <a:r>
              <a:rPr lang="en-US" sz="1000" dirty="0" smtClean="0"/>
              <a:t>\*”</a:t>
            </a:r>
            <a:endParaRPr lang="en-US" sz="1000" dirty="0"/>
          </a:p>
        </p:txBody>
      </p:sp>
      <p:sp>
        <p:nvSpPr>
          <p:cNvPr id="160" name="Snip Diagonal Corner Rectangle 159"/>
          <p:cNvSpPr/>
          <p:nvPr/>
        </p:nvSpPr>
        <p:spPr>
          <a:xfrm>
            <a:off x="8400804" y="2111696"/>
            <a:ext cx="3588552" cy="192471"/>
          </a:xfrm>
          <a:prstGeom prst="snip2DiagRect">
            <a:avLst>
              <a:gd name="adj1" fmla="val 0"/>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050" dirty="0" err="1" smtClean="0"/>
              <a:t>RootFile</a:t>
            </a:r>
            <a:r>
              <a:rPr lang="en-US" sz="1050" dirty="0" smtClean="0"/>
              <a:t> </a:t>
            </a:r>
            <a:r>
              <a:rPr lang="en-US" sz="1050" dirty="0"/>
              <a:t>Location=“Templates\*”</a:t>
            </a:r>
          </a:p>
        </p:txBody>
      </p:sp>
      <p:sp>
        <p:nvSpPr>
          <p:cNvPr id="183" name="Snip Diagonal Corner Rectangle 182"/>
          <p:cNvSpPr/>
          <p:nvPr/>
        </p:nvSpPr>
        <p:spPr>
          <a:xfrm>
            <a:off x="8418545" y="2350304"/>
            <a:ext cx="3561094" cy="164213"/>
          </a:xfrm>
          <a:prstGeom prst="snip2DiagRect">
            <a:avLst>
              <a:gd name="adj1" fmla="val 0"/>
              <a:gd name="adj2"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000" dirty="0" err="1"/>
              <a:t>RootFile</a:t>
            </a:r>
            <a:r>
              <a:rPr lang="en-US" sz="1000" dirty="0"/>
              <a:t> </a:t>
            </a:r>
            <a:r>
              <a:rPr lang="en-US" sz="1000" dirty="0" smtClean="0"/>
              <a:t>Location=“Templates\Admin\*”</a:t>
            </a:r>
            <a:endParaRPr lang="en-US" sz="1000" dirty="0"/>
          </a:p>
        </p:txBody>
      </p:sp>
      <p:sp>
        <p:nvSpPr>
          <p:cNvPr id="164" name="Snip Diagonal Corner Rectangle 163"/>
          <p:cNvSpPr/>
          <p:nvPr/>
        </p:nvSpPr>
        <p:spPr>
          <a:xfrm>
            <a:off x="8405980" y="2913210"/>
            <a:ext cx="3561094" cy="164213"/>
          </a:xfrm>
          <a:prstGeom prst="snip2DiagRect">
            <a:avLst>
              <a:gd name="adj1" fmla="val 0"/>
              <a:gd name="adj2"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000" dirty="0" err="1"/>
              <a:t>TemplateFile</a:t>
            </a:r>
            <a:r>
              <a:rPr lang="en-US" sz="1000" dirty="0"/>
              <a:t> Location</a:t>
            </a:r>
            <a:r>
              <a:rPr lang="en-US" sz="1000" dirty="0" smtClean="0"/>
              <a:t>=“Admin\*”</a:t>
            </a:r>
            <a:endParaRPr lang="en-US" sz="1000" dirty="0"/>
          </a:p>
        </p:txBody>
      </p:sp>
      <p:sp>
        <p:nvSpPr>
          <p:cNvPr id="172" name="Snip Diagonal Corner Rectangle 171"/>
          <p:cNvSpPr/>
          <p:nvPr/>
        </p:nvSpPr>
        <p:spPr>
          <a:xfrm>
            <a:off x="8294261" y="4961863"/>
            <a:ext cx="3673033" cy="203056"/>
          </a:xfrm>
          <a:prstGeom prst="snip2DiagRect">
            <a:avLst>
              <a:gd name="adj1" fmla="val 0"/>
              <a:gd name="adj2"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sz="1050" dirty="0" err="1"/>
              <a:t>ApplicationResourceFile</a:t>
            </a:r>
            <a:r>
              <a:rPr lang="en-US" sz="1050" dirty="0"/>
              <a:t> Location=“*”</a:t>
            </a:r>
          </a:p>
        </p:txBody>
      </p:sp>
      <p:cxnSp>
        <p:nvCxnSpPr>
          <p:cNvPr id="173" name="Elbow Connector 51"/>
          <p:cNvCxnSpPr>
            <a:stCxn id="172" idx="2"/>
            <a:endCxn id="178" idx="3"/>
          </p:cNvCxnSpPr>
          <p:nvPr/>
        </p:nvCxnSpPr>
        <p:spPr>
          <a:xfrm rot="10800000" flipV="1">
            <a:off x="5147159" y="5063390"/>
            <a:ext cx="3147102" cy="861647"/>
          </a:xfrm>
          <a:prstGeom prst="bentConnector3">
            <a:avLst>
              <a:gd name="adj1" fmla="val 16909"/>
            </a:avLst>
          </a:prstGeom>
          <a:ln w="28575" cmpd="sng">
            <a:solidFill>
              <a:schemeClr val="accent6"/>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84" name="Elbow Connector 183"/>
          <p:cNvCxnSpPr>
            <a:stCxn id="271" idx="3"/>
            <a:endCxn id="188" idx="2"/>
          </p:cNvCxnSpPr>
          <p:nvPr/>
        </p:nvCxnSpPr>
        <p:spPr>
          <a:xfrm>
            <a:off x="2385480" y="1920360"/>
            <a:ext cx="2931753" cy="2707605"/>
          </a:xfrm>
          <a:prstGeom prst="bentConnector3">
            <a:avLst>
              <a:gd name="adj1" fmla="val 37870"/>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185" name="Elbow Connector 51"/>
          <p:cNvCxnSpPr>
            <a:stCxn id="280" idx="1"/>
            <a:endCxn id="203" idx="3"/>
          </p:cNvCxnSpPr>
          <p:nvPr/>
        </p:nvCxnSpPr>
        <p:spPr>
          <a:xfrm rot="10800000" flipV="1">
            <a:off x="2395662" y="4156385"/>
            <a:ext cx="2235063" cy="1652011"/>
          </a:xfrm>
          <a:prstGeom prst="bentConnector3">
            <a:avLst>
              <a:gd name="adj1" fmla="val 43181"/>
            </a:avLst>
          </a:prstGeom>
          <a:ln w="28575" cmpd="sng">
            <a:solidFill>
              <a:schemeClr val="accent6"/>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57711138"/>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Deployment Logic For 15 Solution</a:t>
            </a:r>
            <a:endParaRPr lang="en-US" dirty="0"/>
          </a:p>
        </p:txBody>
      </p:sp>
      <p:cxnSp>
        <p:nvCxnSpPr>
          <p:cNvPr id="28" name="Elbow Connector 27"/>
          <p:cNvCxnSpPr>
            <a:stCxn id="257" idx="2"/>
            <a:endCxn id="265" idx="1"/>
          </p:cNvCxnSpPr>
          <p:nvPr/>
        </p:nvCxnSpPr>
        <p:spPr>
          <a:xfrm rot="16200000" flipH="1">
            <a:off x="3830116" y="1716325"/>
            <a:ext cx="162372" cy="8914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57" idx="2"/>
            <a:endCxn id="262" idx="1"/>
          </p:cNvCxnSpPr>
          <p:nvPr/>
        </p:nvCxnSpPr>
        <p:spPr>
          <a:xfrm rot="16200000" flipH="1">
            <a:off x="3046501" y="2499940"/>
            <a:ext cx="1720432" cy="7997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65" idx="2"/>
            <a:endCxn id="101" idx="1"/>
          </p:cNvCxnSpPr>
          <p:nvPr/>
        </p:nvCxnSpPr>
        <p:spPr>
          <a:xfrm rot="16200000" flipH="1">
            <a:off x="4513724" y="1966140"/>
            <a:ext cx="165209" cy="8962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01" idx="2"/>
            <a:endCxn id="115" idx="1"/>
          </p:cNvCxnSpPr>
          <p:nvPr/>
        </p:nvCxnSpPr>
        <p:spPr>
          <a:xfrm rot="16200000" flipH="1">
            <a:off x="4949426" y="2467175"/>
            <a:ext cx="666802" cy="920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Snip Single Corner Rectangle 43"/>
          <p:cNvSpPr/>
          <p:nvPr/>
        </p:nvSpPr>
        <p:spPr>
          <a:xfrm>
            <a:off x="8187037" y="1447796"/>
            <a:ext cx="3908451" cy="4940386"/>
          </a:xfrm>
          <a:prstGeom prst="snip1Rect">
            <a:avLst>
              <a:gd name="adj" fmla="val 8096"/>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r>
              <a:rPr lang="en-US" sz="1400" dirty="0" smtClean="0"/>
              <a:t>&lt;Solution </a:t>
            </a:r>
            <a:r>
              <a:rPr lang="en-US" sz="1400" dirty="0" err="1" smtClean="0"/>
              <a:t>SharePointProductVersion</a:t>
            </a:r>
            <a:r>
              <a:rPr lang="en-US" sz="1400" dirty="0" smtClean="0"/>
              <a:t>=“</a:t>
            </a:r>
            <a:r>
              <a:rPr lang="en-US" sz="1400" b="1" u="sng" dirty="0" smtClean="0"/>
              <a:t>15</a:t>
            </a:r>
            <a:r>
              <a:rPr lang="en-US" sz="1400" dirty="0" smtClean="0"/>
              <a:t>”&gt;</a:t>
            </a: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r>
              <a:rPr lang="en-US" sz="1400" dirty="0" smtClean="0"/>
              <a:t>&lt;/Solution&gt;</a:t>
            </a:r>
            <a:endParaRPr lang="en-US" sz="1400" dirty="0"/>
          </a:p>
        </p:txBody>
      </p:sp>
      <p:cxnSp>
        <p:nvCxnSpPr>
          <p:cNvPr id="58" name="Elbow Connector 57"/>
          <p:cNvCxnSpPr>
            <a:stCxn id="46" idx="2"/>
            <a:endCxn id="145" idx="3"/>
          </p:cNvCxnSpPr>
          <p:nvPr/>
        </p:nvCxnSpPr>
        <p:spPr>
          <a:xfrm rot="10800000" flipV="1">
            <a:off x="5822007" y="2758794"/>
            <a:ext cx="2482538" cy="1647152"/>
          </a:xfrm>
          <a:prstGeom prst="bentConnector3">
            <a:avLst>
              <a:gd name="adj1" fmla="val 62960"/>
            </a:avLst>
          </a:prstGeom>
          <a:ln w="28575" cmpd="sng">
            <a:solidFill>
              <a:schemeClr val="accent5"/>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68" name="Elbow Connector 67"/>
          <p:cNvCxnSpPr>
            <a:stCxn id="101" idx="2"/>
            <a:endCxn id="109" idx="1"/>
          </p:cNvCxnSpPr>
          <p:nvPr/>
        </p:nvCxnSpPr>
        <p:spPr>
          <a:xfrm rot="16200000" flipH="1">
            <a:off x="5074558" y="2342042"/>
            <a:ext cx="416537" cy="920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101" idx="2"/>
            <a:endCxn id="104" idx="1"/>
          </p:cNvCxnSpPr>
          <p:nvPr/>
        </p:nvCxnSpPr>
        <p:spPr>
          <a:xfrm rot="16200000" flipH="1">
            <a:off x="5201849" y="2214752"/>
            <a:ext cx="163227" cy="9336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Elbow Connector 57"/>
          <p:cNvCxnSpPr>
            <a:stCxn id="181" idx="2"/>
            <a:endCxn id="157" idx="3"/>
          </p:cNvCxnSpPr>
          <p:nvPr/>
        </p:nvCxnSpPr>
        <p:spPr>
          <a:xfrm rot="10800000" flipV="1">
            <a:off x="6509738" y="3649080"/>
            <a:ext cx="1888665" cy="1759789"/>
          </a:xfrm>
          <a:prstGeom prst="bentConnector3">
            <a:avLst>
              <a:gd name="adj1" fmla="val 50000"/>
            </a:avLst>
          </a:prstGeom>
          <a:ln w="28575" cmpd="sng">
            <a:solidFill>
              <a:schemeClr val="accent5"/>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80" name="Elbow Connector 57"/>
          <p:cNvCxnSpPr>
            <a:stCxn id="48" idx="2"/>
            <a:endCxn id="151" idx="3"/>
          </p:cNvCxnSpPr>
          <p:nvPr/>
        </p:nvCxnSpPr>
        <p:spPr>
          <a:xfrm rot="10800000" flipV="1">
            <a:off x="6509737" y="4203067"/>
            <a:ext cx="1779130" cy="957170"/>
          </a:xfrm>
          <a:prstGeom prst="bentConnector3">
            <a:avLst>
              <a:gd name="adj1" fmla="val 50000"/>
            </a:avLst>
          </a:prstGeom>
          <a:ln w="28575" cmpd="sng">
            <a:solidFill>
              <a:schemeClr val="accent3"/>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84" name="Elbow Connector 57"/>
          <p:cNvCxnSpPr>
            <a:stCxn id="49" idx="2"/>
            <a:endCxn id="154" idx="3"/>
          </p:cNvCxnSpPr>
          <p:nvPr/>
        </p:nvCxnSpPr>
        <p:spPr>
          <a:xfrm rot="10800000" flipV="1">
            <a:off x="6509737" y="4458188"/>
            <a:ext cx="1779130" cy="1199802"/>
          </a:xfrm>
          <a:prstGeom prst="bentConnector3">
            <a:avLst>
              <a:gd name="adj1" fmla="val 50000"/>
            </a:avLst>
          </a:prstGeom>
          <a:ln w="28575" cmpd="sng">
            <a:solidFill>
              <a:schemeClr val="accent3"/>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36" name="Elbow Connector 35"/>
          <p:cNvCxnSpPr>
            <a:stCxn id="262" idx="2"/>
            <a:endCxn id="274" idx="1"/>
          </p:cNvCxnSpPr>
          <p:nvPr/>
        </p:nvCxnSpPr>
        <p:spPr>
          <a:xfrm rot="16200000" flipH="1">
            <a:off x="4377368" y="3651385"/>
            <a:ext cx="419581" cy="89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Elbow Connector 57"/>
          <p:cNvCxnSpPr>
            <a:stCxn id="95" idx="2"/>
            <a:endCxn id="262" idx="3"/>
          </p:cNvCxnSpPr>
          <p:nvPr/>
        </p:nvCxnSpPr>
        <p:spPr>
          <a:xfrm rot="10800000" flipV="1">
            <a:off x="5137989" y="1946858"/>
            <a:ext cx="3175551" cy="1453285"/>
          </a:xfrm>
          <a:prstGeom prst="bentConnector3">
            <a:avLst>
              <a:gd name="adj1" fmla="val 52933"/>
            </a:avLst>
          </a:prstGeom>
          <a:ln w="28575" cmpd="sng">
            <a:solidFill>
              <a:schemeClr val="accent2"/>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00" name="Elbow Connector 51"/>
          <p:cNvCxnSpPr>
            <a:stCxn id="94" idx="2"/>
            <a:endCxn id="253" idx="3"/>
          </p:cNvCxnSpPr>
          <p:nvPr/>
        </p:nvCxnSpPr>
        <p:spPr>
          <a:xfrm rot="10800000" flipV="1">
            <a:off x="4461729" y="5938566"/>
            <a:ext cx="3827139" cy="363353"/>
          </a:xfrm>
          <a:prstGeom prst="bentConnector3">
            <a:avLst>
              <a:gd name="adj1" fmla="val 7303"/>
            </a:avLst>
          </a:prstGeom>
          <a:ln w="28575" cmpd="sng">
            <a:solidFill>
              <a:schemeClr val="accent4"/>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06" name="Elbow Connector 51"/>
          <p:cNvCxnSpPr>
            <a:stCxn id="105" idx="2"/>
            <a:endCxn id="246" idx="3"/>
          </p:cNvCxnSpPr>
          <p:nvPr/>
        </p:nvCxnSpPr>
        <p:spPr>
          <a:xfrm rot="10800000" flipV="1">
            <a:off x="2395661" y="5683590"/>
            <a:ext cx="5904600" cy="384648"/>
          </a:xfrm>
          <a:prstGeom prst="bentConnector3">
            <a:avLst>
              <a:gd name="adj1" fmla="val 6839"/>
            </a:avLst>
          </a:prstGeom>
          <a:ln w="28575" cmpd="sng">
            <a:solidFill>
              <a:schemeClr val="accent4"/>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39" name="Elbow Connector 138"/>
          <p:cNvCxnSpPr>
            <a:stCxn id="262" idx="2"/>
            <a:endCxn id="280" idx="1"/>
          </p:cNvCxnSpPr>
          <p:nvPr/>
        </p:nvCxnSpPr>
        <p:spPr>
          <a:xfrm rot="16200000" flipH="1">
            <a:off x="4251545" y="3777207"/>
            <a:ext cx="669980" cy="8837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2" name="Group 141"/>
          <p:cNvGrpSpPr>
            <a:grpSpLocks noChangeAspect="1"/>
          </p:cNvGrpSpPr>
          <p:nvPr/>
        </p:nvGrpSpPr>
        <p:grpSpPr>
          <a:xfrm>
            <a:off x="519113" y="1457237"/>
            <a:ext cx="1191283" cy="222475"/>
            <a:chOff x="2590800" y="1725426"/>
            <a:chExt cx="2656984" cy="678427"/>
          </a:xfrm>
        </p:grpSpPr>
        <p:sp>
          <p:nvSpPr>
            <p:cNvPr id="143" name="Snip Single Corner Rectangle 142"/>
            <p:cNvSpPr>
              <a:spLocks noChangeAspect="1"/>
            </p:cNvSpPr>
            <p:nvPr/>
          </p:nvSpPr>
          <p:spPr>
            <a:xfrm>
              <a:off x="2590800" y="1725426"/>
              <a:ext cx="838201" cy="6784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endParaRPr lang="en-US" sz="1000"/>
            </a:p>
          </p:txBody>
        </p:sp>
        <p:sp>
          <p:nvSpPr>
            <p:cNvPr id="144" name="Rectangle 143"/>
            <p:cNvSpPr>
              <a:spLocks noChangeAspect="1"/>
            </p:cNvSpPr>
            <p:nvPr/>
          </p:nvSpPr>
          <p:spPr>
            <a:xfrm>
              <a:off x="2590800" y="1877748"/>
              <a:ext cx="2656984" cy="526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900" dirty="0" smtClean="0"/>
                <a:t>IIS Site</a:t>
              </a:r>
              <a:endParaRPr lang="en-US" sz="900" dirty="0"/>
            </a:p>
          </p:txBody>
        </p:sp>
      </p:grpSp>
      <p:cxnSp>
        <p:nvCxnSpPr>
          <p:cNvPr id="159" name="Elbow Connector 158"/>
          <p:cNvCxnSpPr>
            <a:stCxn id="144" idx="2"/>
            <a:endCxn id="212" idx="1"/>
          </p:cNvCxnSpPr>
          <p:nvPr/>
        </p:nvCxnSpPr>
        <p:spPr>
          <a:xfrm rot="16200000" flipH="1">
            <a:off x="827856" y="1966611"/>
            <a:ext cx="663421" cy="89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Elbow Connector 160"/>
          <p:cNvCxnSpPr>
            <a:stCxn id="144" idx="2"/>
            <a:endCxn id="232" idx="1"/>
          </p:cNvCxnSpPr>
          <p:nvPr/>
        </p:nvCxnSpPr>
        <p:spPr>
          <a:xfrm rot="16200000" flipH="1">
            <a:off x="453408" y="2341059"/>
            <a:ext cx="1412315" cy="8962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Elbow Connector 162"/>
          <p:cNvCxnSpPr>
            <a:stCxn id="212" idx="2"/>
            <a:endCxn id="215" idx="1"/>
          </p:cNvCxnSpPr>
          <p:nvPr/>
        </p:nvCxnSpPr>
        <p:spPr>
          <a:xfrm rot="16200000" flipH="1">
            <a:off x="1744762" y="2484652"/>
            <a:ext cx="200137" cy="896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Elbow Connector 164"/>
          <p:cNvCxnSpPr>
            <a:stCxn id="232" idx="2"/>
            <a:endCxn id="235" idx="1"/>
          </p:cNvCxnSpPr>
          <p:nvPr/>
        </p:nvCxnSpPr>
        <p:spPr>
          <a:xfrm rot="16200000" flipH="1">
            <a:off x="1750809" y="3227497"/>
            <a:ext cx="188039" cy="8962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101" idx="2"/>
            <a:endCxn id="112" idx="1"/>
          </p:cNvCxnSpPr>
          <p:nvPr/>
        </p:nvCxnSpPr>
        <p:spPr>
          <a:xfrm rot="16200000" flipH="1">
            <a:off x="4822540" y="2594060"/>
            <a:ext cx="920573" cy="920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p:cNvGrpSpPr>
            <a:grpSpLocks noChangeAspect="1"/>
          </p:cNvGrpSpPr>
          <p:nvPr/>
        </p:nvGrpSpPr>
        <p:grpSpPr>
          <a:xfrm>
            <a:off x="1205664" y="3773799"/>
            <a:ext cx="1189997" cy="222475"/>
            <a:chOff x="2590800" y="1725426"/>
            <a:chExt cx="2654113" cy="678427"/>
          </a:xfrm>
        </p:grpSpPr>
        <p:sp>
          <p:nvSpPr>
            <p:cNvPr id="193" name="Snip Single Corner Rectangle 192"/>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194" name="Rectangle 193"/>
            <p:cNvSpPr>
              <a:spLocks noChangeAspect="1"/>
            </p:cNvSpPr>
            <p:nvPr/>
          </p:nvSpPr>
          <p:spPr>
            <a:xfrm>
              <a:off x="2590800" y="1877748"/>
              <a:ext cx="2654113"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smtClean="0"/>
                <a:t>_</a:t>
              </a:r>
              <a:r>
                <a:rPr lang="en-US" sz="900" dirty="0" err="1" smtClean="0"/>
                <a:t>vti_bin</a:t>
              </a:r>
              <a:endParaRPr lang="en-US" sz="900" dirty="0"/>
            </a:p>
          </p:txBody>
        </p:sp>
      </p:grpSp>
      <p:grpSp>
        <p:nvGrpSpPr>
          <p:cNvPr id="201" name="Group 200"/>
          <p:cNvGrpSpPr>
            <a:grpSpLocks noChangeAspect="1"/>
          </p:cNvGrpSpPr>
          <p:nvPr/>
        </p:nvGrpSpPr>
        <p:grpSpPr>
          <a:xfrm>
            <a:off x="1205664" y="5672184"/>
            <a:ext cx="1189997" cy="222475"/>
            <a:chOff x="2590800" y="1725426"/>
            <a:chExt cx="2237781" cy="678427"/>
          </a:xfrm>
        </p:grpSpPr>
        <p:sp>
          <p:nvSpPr>
            <p:cNvPr id="202" name="Snip Single Corner Rectangle 201"/>
            <p:cNvSpPr>
              <a:spLocks noChangeAspect="1"/>
            </p:cNvSpPr>
            <p:nvPr/>
          </p:nvSpPr>
          <p:spPr>
            <a:xfrm>
              <a:off x="2590800" y="1725426"/>
              <a:ext cx="838201" cy="678425"/>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endParaRPr lang="en-US" sz="1000"/>
            </a:p>
          </p:txBody>
        </p:sp>
        <p:sp>
          <p:nvSpPr>
            <p:cNvPr id="203" name="Rectangle 202"/>
            <p:cNvSpPr>
              <a:spLocks noChangeAspect="1"/>
            </p:cNvSpPr>
            <p:nvPr/>
          </p:nvSpPr>
          <p:spPr>
            <a:xfrm>
              <a:off x="2590800" y="1877748"/>
              <a:ext cx="2237781" cy="5261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r>
                <a:rPr lang="en-US" sz="900" dirty="0" err="1"/>
                <a:t>App_GlobalResources</a:t>
              </a:r>
              <a:endParaRPr lang="en-US" sz="700" dirty="0"/>
            </a:p>
          </p:txBody>
        </p:sp>
      </p:grpSp>
      <p:cxnSp>
        <p:nvCxnSpPr>
          <p:cNvPr id="207" name="Elbow Connector 206"/>
          <p:cNvCxnSpPr>
            <a:stCxn id="144" idx="2"/>
            <a:endCxn id="203" idx="1"/>
          </p:cNvCxnSpPr>
          <p:nvPr/>
        </p:nvCxnSpPr>
        <p:spPr>
          <a:xfrm rot="16200000" flipH="1">
            <a:off x="-904133" y="3698600"/>
            <a:ext cx="4128685" cy="9091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0" name="Group 209"/>
          <p:cNvGrpSpPr>
            <a:grpSpLocks noChangeAspect="1"/>
          </p:cNvGrpSpPr>
          <p:nvPr/>
        </p:nvGrpSpPr>
        <p:grpSpPr>
          <a:xfrm>
            <a:off x="1204377" y="2206920"/>
            <a:ext cx="1191283" cy="222475"/>
            <a:chOff x="2590800" y="1725426"/>
            <a:chExt cx="2240202" cy="678427"/>
          </a:xfrm>
        </p:grpSpPr>
        <p:sp>
          <p:nvSpPr>
            <p:cNvPr id="211" name="Snip Single Corner Rectangle 210"/>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212" name="Rectangle 211"/>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800" dirty="0"/>
                <a:t>_</a:t>
              </a:r>
              <a:r>
                <a:rPr lang="en-US" sz="900" dirty="0" err="1"/>
                <a:t>controltemplates</a:t>
              </a:r>
              <a:endParaRPr lang="en-US" sz="800" dirty="0"/>
            </a:p>
          </p:txBody>
        </p:sp>
      </p:grpSp>
      <p:grpSp>
        <p:nvGrpSpPr>
          <p:cNvPr id="213" name="Group 212"/>
          <p:cNvGrpSpPr>
            <a:grpSpLocks noChangeAspect="1"/>
          </p:cNvGrpSpPr>
          <p:nvPr/>
        </p:nvGrpSpPr>
        <p:grpSpPr>
          <a:xfrm>
            <a:off x="1889641" y="2493319"/>
            <a:ext cx="1191283" cy="222475"/>
            <a:chOff x="2590800" y="1725426"/>
            <a:chExt cx="2240202" cy="678427"/>
          </a:xfrm>
        </p:grpSpPr>
        <p:sp>
          <p:nvSpPr>
            <p:cNvPr id="214" name="Snip Single Corner Rectangle 213"/>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215" name="Rectangle 214"/>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15</a:t>
              </a:r>
              <a:endParaRPr lang="en-US" sz="900" dirty="0"/>
            </a:p>
          </p:txBody>
        </p:sp>
      </p:grpSp>
      <p:grpSp>
        <p:nvGrpSpPr>
          <p:cNvPr id="230" name="Group 229"/>
          <p:cNvGrpSpPr>
            <a:grpSpLocks noChangeAspect="1"/>
          </p:cNvGrpSpPr>
          <p:nvPr/>
        </p:nvGrpSpPr>
        <p:grpSpPr>
          <a:xfrm>
            <a:off x="1204376" y="2955815"/>
            <a:ext cx="1191283" cy="222475"/>
            <a:chOff x="2590800" y="1725426"/>
            <a:chExt cx="2240202" cy="678427"/>
          </a:xfrm>
        </p:grpSpPr>
        <p:sp>
          <p:nvSpPr>
            <p:cNvPr id="231" name="Snip Single Corner Rectangle 230"/>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232" name="Rectangle 231"/>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a:t>_</a:t>
              </a:r>
              <a:r>
                <a:rPr lang="en-US" sz="900" dirty="0" smtClean="0"/>
                <a:t>layouts</a:t>
              </a:r>
              <a:endParaRPr lang="en-US" sz="900" dirty="0"/>
            </a:p>
          </p:txBody>
        </p:sp>
      </p:grpSp>
      <p:grpSp>
        <p:nvGrpSpPr>
          <p:cNvPr id="233" name="Group 232"/>
          <p:cNvGrpSpPr>
            <a:grpSpLocks noChangeAspect="1"/>
          </p:cNvGrpSpPr>
          <p:nvPr/>
        </p:nvGrpSpPr>
        <p:grpSpPr>
          <a:xfrm>
            <a:off x="1889641" y="3230116"/>
            <a:ext cx="1191283" cy="222475"/>
            <a:chOff x="2590800" y="1725426"/>
            <a:chExt cx="2240202" cy="678427"/>
          </a:xfrm>
        </p:grpSpPr>
        <p:sp>
          <p:nvSpPr>
            <p:cNvPr id="234" name="Snip Single Corner Rectangle 233"/>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235" name="Rectangle 234"/>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15</a:t>
              </a:r>
              <a:endParaRPr lang="en-US" sz="900" dirty="0"/>
            </a:p>
          </p:txBody>
        </p:sp>
      </p:grpSp>
      <p:cxnSp>
        <p:nvCxnSpPr>
          <p:cNvPr id="241" name="Elbow Connector 240"/>
          <p:cNvCxnSpPr>
            <a:stCxn id="144" idx="2"/>
            <a:endCxn id="194" idx="1"/>
          </p:cNvCxnSpPr>
          <p:nvPr/>
        </p:nvCxnSpPr>
        <p:spPr>
          <a:xfrm rot="16200000" flipH="1">
            <a:off x="45059" y="2749407"/>
            <a:ext cx="2230300" cy="9090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4" name="Group 243"/>
          <p:cNvGrpSpPr>
            <a:grpSpLocks noChangeAspect="1"/>
          </p:cNvGrpSpPr>
          <p:nvPr/>
        </p:nvGrpSpPr>
        <p:grpSpPr>
          <a:xfrm>
            <a:off x="1205664" y="5932025"/>
            <a:ext cx="1189997" cy="222475"/>
            <a:chOff x="2590800" y="1725426"/>
            <a:chExt cx="2654113" cy="678427"/>
          </a:xfrm>
        </p:grpSpPr>
        <p:sp>
          <p:nvSpPr>
            <p:cNvPr id="245" name="Snip Single Corner Rectangle 244"/>
            <p:cNvSpPr>
              <a:spLocks noChangeAspect="1"/>
            </p:cNvSpPr>
            <p:nvPr/>
          </p:nvSpPr>
          <p:spPr>
            <a:xfrm>
              <a:off x="2590800" y="1725426"/>
              <a:ext cx="838201" cy="67842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lIns="45720" rIns="45720" rtlCol="0" anchor="ctr"/>
            <a:lstStyle/>
            <a:p>
              <a:endParaRPr lang="en-US" sz="1000"/>
            </a:p>
          </p:txBody>
        </p:sp>
        <p:sp>
          <p:nvSpPr>
            <p:cNvPr id="246" name="Rectangle 245"/>
            <p:cNvSpPr>
              <a:spLocks noChangeAspect="1"/>
            </p:cNvSpPr>
            <p:nvPr/>
          </p:nvSpPr>
          <p:spPr>
            <a:xfrm>
              <a:off x="2590800" y="1877748"/>
              <a:ext cx="2654113" cy="5261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45720" rIns="45720" rtlCol="0" anchor="ctr"/>
            <a:lstStyle/>
            <a:p>
              <a:r>
                <a:rPr lang="en-US" sz="900" dirty="0" smtClean="0"/>
                <a:t>bin</a:t>
              </a:r>
              <a:endParaRPr lang="en-US" sz="900" dirty="0"/>
            </a:p>
          </p:txBody>
        </p:sp>
      </p:grpSp>
      <p:cxnSp>
        <p:nvCxnSpPr>
          <p:cNvPr id="248" name="Elbow Connector 247"/>
          <p:cNvCxnSpPr>
            <a:stCxn id="144" idx="2"/>
            <a:endCxn id="246" idx="1"/>
          </p:cNvCxnSpPr>
          <p:nvPr/>
        </p:nvCxnSpPr>
        <p:spPr>
          <a:xfrm rot="16200000" flipH="1">
            <a:off x="-1034053" y="3828519"/>
            <a:ext cx="4388525" cy="9091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1" name="Group 250"/>
          <p:cNvGrpSpPr>
            <a:grpSpLocks noChangeAspect="1"/>
          </p:cNvGrpSpPr>
          <p:nvPr/>
        </p:nvGrpSpPr>
        <p:grpSpPr>
          <a:xfrm>
            <a:off x="3271731" y="6165707"/>
            <a:ext cx="1189997" cy="222475"/>
            <a:chOff x="2590800" y="1725426"/>
            <a:chExt cx="2654113" cy="678427"/>
          </a:xfrm>
        </p:grpSpPr>
        <p:sp>
          <p:nvSpPr>
            <p:cNvPr id="252" name="Snip Single Corner Rectangle 251"/>
            <p:cNvSpPr>
              <a:spLocks noChangeAspect="1"/>
            </p:cNvSpPr>
            <p:nvPr/>
          </p:nvSpPr>
          <p:spPr>
            <a:xfrm>
              <a:off x="2590800" y="1725426"/>
              <a:ext cx="838201" cy="67842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lIns="45720" rIns="45720" rtlCol="0" anchor="ctr"/>
            <a:lstStyle/>
            <a:p>
              <a:endParaRPr lang="en-US" sz="1000"/>
            </a:p>
          </p:txBody>
        </p:sp>
        <p:sp>
          <p:nvSpPr>
            <p:cNvPr id="253" name="Rectangle 252"/>
            <p:cNvSpPr>
              <a:spLocks noChangeAspect="1"/>
            </p:cNvSpPr>
            <p:nvPr/>
          </p:nvSpPr>
          <p:spPr>
            <a:xfrm>
              <a:off x="2590800" y="1877748"/>
              <a:ext cx="2654113" cy="5261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45720" rIns="45720" rtlCol="0" anchor="ctr"/>
            <a:lstStyle/>
            <a:p>
              <a:r>
                <a:rPr lang="en-US" sz="900" dirty="0" smtClean="0"/>
                <a:t>GAC</a:t>
              </a:r>
              <a:endParaRPr lang="en-US" sz="900" dirty="0"/>
            </a:p>
          </p:txBody>
        </p:sp>
      </p:grpSp>
      <p:grpSp>
        <p:nvGrpSpPr>
          <p:cNvPr id="255" name="Group 254"/>
          <p:cNvGrpSpPr>
            <a:grpSpLocks noChangeAspect="1"/>
          </p:cNvGrpSpPr>
          <p:nvPr/>
        </p:nvGrpSpPr>
        <p:grpSpPr>
          <a:xfrm>
            <a:off x="3271087" y="1457237"/>
            <a:ext cx="1191283" cy="222475"/>
            <a:chOff x="2590800" y="1725426"/>
            <a:chExt cx="2656984" cy="678427"/>
          </a:xfrm>
        </p:grpSpPr>
        <p:sp>
          <p:nvSpPr>
            <p:cNvPr id="256" name="Snip Single Corner Rectangle 255"/>
            <p:cNvSpPr>
              <a:spLocks noChangeAspect="1"/>
            </p:cNvSpPr>
            <p:nvPr/>
          </p:nvSpPr>
          <p:spPr>
            <a:xfrm>
              <a:off x="2590800" y="1725426"/>
              <a:ext cx="838201" cy="6784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endParaRPr lang="en-US" sz="800"/>
            </a:p>
          </p:txBody>
        </p:sp>
        <p:sp>
          <p:nvSpPr>
            <p:cNvPr id="257" name="Rectangle 256"/>
            <p:cNvSpPr>
              <a:spLocks noChangeAspect="1"/>
            </p:cNvSpPr>
            <p:nvPr/>
          </p:nvSpPr>
          <p:spPr>
            <a:xfrm>
              <a:off x="2590800" y="1877748"/>
              <a:ext cx="2656984" cy="526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800" dirty="0" smtClean="0"/>
                <a:t>Web Server Extensions</a:t>
              </a:r>
              <a:endParaRPr lang="en-US" sz="800" dirty="0"/>
            </a:p>
          </p:txBody>
        </p:sp>
      </p:grpSp>
      <p:grpSp>
        <p:nvGrpSpPr>
          <p:cNvPr id="260" name="Group 259"/>
          <p:cNvGrpSpPr>
            <a:grpSpLocks noChangeAspect="1"/>
          </p:cNvGrpSpPr>
          <p:nvPr/>
        </p:nvGrpSpPr>
        <p:grpSpPr>
          <a:xfrm>
            <a:off x="3946705" y="3263931"/>
            <a:ext cx="1191283" cy="222475"/>
            <a:chOff x="2590800" y="1725426"/>
            <a:chExt cx="2240202" cy="678427"/>
          </a:xfrm>
        </p:grpSpPr>
        <p:sp>
          <p:nvSpPr>
            <p:cNvPr id="261" name="Snip Single Corner Rectangle 260"/>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262" name="Rectangle 261"/>
            <p:cNvSpPr>
              <a:spLocks noChangeAspect="1"/>
            </p:cNvSpPr>
            <p:nvPr/>
          </p:nvSpPr>
          <p:spPr>
            <a:xfrm>
              <a:off x="2590800" y="1877748"/>
              <a:ext cx="2240202"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smtClean="0"/>
                <a:t>15</a:t>
              </a:r>
              <a:endParaRPr lang="en-US" sz="900" dirty="0"/>
            </a:p>
          </p:txBody>
        </p:sp>
      </p:grpSp>
      <p:grpSp>
        <p:nvGrpSpPr>
          <p:cNvPr id="263" name="Group 262"/>
          <p:cNvGrpSpPr>
            <a:grpSpLocks noChangeAspect="1"/>
          </p:cNvGrpSpPr>
          <p:nvPr/>
        </p:nvGrpSpPr>
        <p:grpSpPr>
          <a:xfrm>
            <a:off x="3955877" y="1705872"/>
            <a:ext cx="1191283" cy="222475"/>
            <a:chOff x="2590800" y="1725426"/>
            <a:chExt cx="2240202" cy="678427"/>
          </a:xfrm>
        </p:grpSpPr>
        <p:sp>
          <p:nvSpPr>
            <p:cNvPr id="264" name="Snip Single Corner Rectangle 263"/>
            <p:cNvSpPr>
              <a:spLocks noChangeAspect="1"/>
            </p:cNvSpPr>
            <p:nvPr/>
          </p:nvSpPr>
          <p:spPr>
            <a:xfrm>
              <a:off x="2590800" y="1725426"/>
              <a:ext cx="838201" cy="6784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endParaRPr lang="en-US" sz="1000"/>
            </a:p>
          </p:txBody>
        </p:sp>
        <p:sp>
          <p:nvSpPr>
            <p:cNvPr id="265" name="Rectangle 264"/>
            <p:cNvSpPr>
              <a:spLocks noChangeAspect="1"/>
            </p:cNvSpPr>
            <p:nvPr/>
          </p:nvSpPr>
          <p:spPr>
            <a:xfrm>
              <a:off x="2590800" y="1877748"/>
              <a:ext cx="2240202" cy="526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r>
                <a:rPr lang="en-US" sz="900" dirty="0" smtClean="0"/>
                <a:t>14</a:t>
              </a:r>
              <a:endParaRPr lang="en-US" sz="900" dirty="0"/>
            </a:p>
          </p:txBody>
        </p:sp>
      </p:grpSp>
      <p:grpSp>
        <p:nvGrpSpPr>
          <p:cNvPr id="272" name="Group 271"/>
          <p:cNvGrpSpPr>
            <a:grpSpLocks noChangeAspect="1"/>
          </p:cNvGrpSpPr>
          <p:nvPr/>
        </p:nvGrpSpPr>
        <p:grpSpPr>
          <a:xfrm>
            <a:off x="4631969" y="3769774"/>
            <a:ext cx="1191283" cy="222475"/>
            <a:chOff x="2590800" y="1725426"/>
            <a:chExt cx="2240202" cy="678427"/>
          </a:xfrm>
        </p:grpSpPr>
        <p:sp>
          <p:nvSpPr>
            <p:cNvPr id="273" name="Snip Single Corner Rectangle 272"/>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274" name="Rectangle 273"/>
            <p:cNvSpPr>
              <a:spLocks noChangeAspect="1"/>
            </p:cNvSpPr>
            <p:nvPr/>
          </p:nvSpPr>
          <p:spPr>
            <a:xfrm>
              <a:off x="2590800" y="1877748"/>
              <a:ext cx="2240202"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smtClean="0"/>
                <a:t>ISAPI</a:t>
              </a:r>
              <a:endParaRPr lang="en-US" sz="900" dirty="0"/>
            </a:p>
          </p:txBody>
        </p:sp>
      </p:grpSp>
      <p:grpSp>
        <p:nvGrpSpPr>
          <p:cNvPr id="278" name="Group 277"/>
          <p:cNvGrpSpPr>
            <a:grpSpLocks noChangeAspect="1"/>
          </p:cNvGrpSpPr>
          <p:nvPr/>
        </p:nvGrpSpPr>
        <p:grpSpPr>
          <a:xfrm>
            <a:off x="4630724" y="4020173"/>
            <a:ext cx="1191283" cy="222475"/>
            <a:chOff x="2590800" y="1725426"/>
            <a:chExt cx="2240202" cy="678427"/>
          </a:xfrm>
        </p:grpSpPr>
        <p:sp>
          <p:nvSpPr>
            <p:cNvPr id="279" name="Snip Single Corner Rectangle 278"/>
            <p:cNvSpPr>
              <a:spLocks noChangeAspect="1"/>
            </p:cNvSpPr>
            <p:nvPr/>
          </p:nvSpPr>
          <p:spPr>
            <a:xfrm>
              <a:off x="2590800" y="1725426"/>
              <a:ext cx="838201" cy="678425"/>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endParaRPr lang="en-US" sz="1000"/>
            </a:p>
          </p:txBody>
        </p:sp>
        <p:sp>
          <p:nvSpPr>
            <p:cNvPr id="280" name="Rectangle 279"/>
            <p:cNvSpPr>
              <a:spLocks noChangeAspect="1"/>
            </p:cNvSpPr>
            <p:nvPr/>
          </p:nvSpPr>
          <p:spPr>
            <a:xfrm>
              <a:off x="2590800" y="1877748"/>
              <a:ext cx="2240202" cy="5261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r>
                <a:rPr lang="en-US" sz="900" dirty="0"/>
                <a:t>Resources</a:t>
              </a:r>
            </a:p>
          </p:txBody>
        </p:sp>
      </p:grpSp>
      <p:grpSp>
        <p:nvGrpSpPr>
          <p:cNvPr id="98" name="Group 97"/>
          <p:cNvGrpSpPr>
            <a:grpSpLocks noChangeAspect="1"/>
          </p:cNvGrpSpPr>
          <p:nvPr/>
        </p:nvGrpSpPr>
        <p:grpSpPr>
          <a:xfrm>
            <a:off x="4641141" y="1957342"/>
            <a:ext cx="1191283" cy="222475"/>
            <a:chOff x="2590800" y="1725426"/>
            <a:chExt cx="2240202" cy="678427"/>
          </a:xfrm>
        </p:grpSpPr>
        <p:sp>
          <p:nvSpPr>
            <p:cNvPr id="99" name="Snip Single Corner Rectangle 98"/>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01" name="Rectangle 100"/>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TEMPLATES</a:t>
              </a:r>
              <a:endParaRPr lang="en-US" sz="900" dirty="0"/>
            </a:p>
          </p:txBody>
        </p:sp>
      </p:grpSp>
      <p:grpSp>
        <p:nvGrpSpPr>
          <p:cNvPr id="102" name="Group 101"/>
          <p:cNvGrpSpPr>
            <a:grpSpLocks noChangeAspect="1"/>
          </p:cNvGrpSpPr>
          <p:nvPr/>
        </p:nvGrpSpPr>
        <p:grpSpPr>
          <a:xfrm>
            <a:off x="5330142" y="2206832"/>
            <a:ext cx="1191283" cy="222475"/>
            <a:chOff x="2590800" y="1725426"/>
            <a:chExt cx="2240202" cy="678427"/>
          </a:xfrm>
        </p:grpSpPr>
        <p:sp>
          <p:nvSpPr>
            <p:cNvPr id="103" name="Snip Single Corner Rectangle 102"/>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04" name="Rectangle 103"/>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800" dirty="0" smtClean="0"/>
                <a:t>CONTROLTEMPLATES</a:t>
              </a:r>
              <a:endParaRPr lang="en-US" sz="600" dirty="0"/>
            </a:p>
          </p:txBody>
        </p:sp>
      </p:grpSp>
      <p:grpSp>
        <p:nvGrpSpPr>
          <p:cNvPr id="107" name="Group 106"/>
          <p:cNvGrpSpPr>
            <a:grpSpLocks noChangeAspect="1"/>
          </p:cNvGrpSpPr>
          <p:nvPr/>
        </p:nvGrpSpPr>
        <p:grpSpPr>
          <a:xfrm>
            <a:off x="5328870" y="2460142"/>
            <a:ext cx="1191283" cy="222475"/>
            <a:chOff x="2590800" y="1725426"/>
            <a:chExt cx="2240202" cy="678427"/>
          </a:xfrm>
        </p:grpSpPr>
        <p:sp>
          <p:nvSpPr>
            <p:cNvPr id="108" name="Snip Single Corner Rectangle 107"/>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09" name="Rectangle 108"/>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FEATURES</a:t>
              </a:r>
              <a:endParaRPr lang="en-US" sz="900" dirty="0"/>
            </a:p>
          </p:txBody>
        </p:sp>
      </p:grpSp>
      <p:grpSp>
        <p:nvGrpSpPr>
          <p:cNvPr id="110" name="Group 109"/>
          <p:cNvGrpSpPr>
            <a:grpSpLocks noChangeAspect="1"/>
          </p:cNvGrpSpPr>
          <p:nvPr/>
        </p:nvGrpSpPr>
        <p:grpSpPr>
          <a:xfrm>
            <a:off x="5328870" y="2964178"/>
            <a:ext cx="1191283" cy="222475"/>
            <a:chOff x="2590800" y="1725426"/>
            <a:chExt cx="2240202" cy="678427"/>
          </a:xfrm>
        </p:grpSpPr>
        <p:sp>
          <p:nvSpPr>
            <p:cNvPr id="111" name="Snip Single Corner Rectangle 110"/>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12" name="Rectangle 111"/>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err="1" smtClean="0"/>
                <a:t>SiteTemplates</a:t>
              </a:r>
              <a:endParaRPr lang="en-US" sz="900" dirty="0"/>
            </a:p>
          </p:txBody>
        </p:sp>
      </p:grpSp>
      <p:grpSp>
        <p:nvGrpSpPr>
          <p:cNvPr id="113" name="Group 112"/>
          <p:cNvGrpSpPr>
            <a:grpSpLocks noChangeAspect="1"/>
          </p:cNvGrpSpPr>
          <p:nvPr/>
        </p:nvGrpSpPr>
        <p:grpSpPr>
          <a:xfrm>
            <a:off x="5328870" y="2710407"/>
            <a:ext cx="1191283" cy="222475"/>
            <a:chOff x="2590800" y="1725426"/>
            <a:chExt cx="2240202" cy="678427"/>
          </a:xfrm>
        </p:grpSpPr>
        <p:sp>
          <p:nvSpPr>
            <p:cNvPr id="114" name="Snip Single Corner Rectangle 113"/>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15" name="Rectangle 114"/>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LAYOUTS</a:t>
              </a:r>
              <a:endParaRPr lang="en-US" sz="900" dirty="0"/>
            </a:p>
          </p:txBody>
        </p:sp>
      </p:grpSp>
      <p:cxnSp>
        <p:nvCxnSpPr>
          <p:cNvPr id="134" name="Elbow Connector 133"/>
          <p:cNvCxnSpPr>
            <a:stCxn id="262" idx="2"/>
            <a:endCxn id="145" idx="1"/>
          </p:cNvCxnSpPr>
          <p:nvPr/>
        </p:nvCxnSpPr>
        <p:spPr>
          <a:xfrm rot="16200000" flipH="1">
            <a:off x="4126765" y="3901987"/>
            <a:ext cx="919540" cy="8837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stCxn id="145" idx="2"/>
            <a:endCxn id="157" idx="1"/>
          </p:cNvCxnSpPr>
          <p:nvPr/>
        </p:nvCxnSpPr>
        <p:spPr>
          <a:xfrm rot="16200000" flipH="1">
            <a:off x="4814079" y="4904495"/>
            <a:ext cx="916662" cy="920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Elbow Connector 135"/>
          <p:cNvCxnSpPr>
            <a:stCxn id="145" idx="2"/>
            <a:endCxn id="151" idx="1"/>
          </p:cNvCxnSpPr>
          <p:nvPr/>
        </p:nvCxnSpPr>
        <p:spPr>
          <a:xfrm rot="16200000" flipH="1">
            <a:off x="4938396" y="4780178"/>
            <a:ext cx="668029" cy="920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Elbow Connector 136"/>
          <p:cNvCxnSpPr>
            <a:stCxn id="145" idx="2"/>
            <a:endCxn id="148" idx="1"/>
          </p:cNvCxnSpPr>
          <p:nvPr/>
        </p:nvCxnSpPr>
        <p:spPr>
          <a:xfrm rot="16200000" flipH="1">
            <a:off x="5067905" y="4650669"/>
            <a:ext cx="410282" cy="9336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145" idx="2"/>
            <a:endCxn id="154" idx="1"/>
          </p:cNvCxnSpPr>
          <p:nvPr/>
        </p:nvCxnSpPr>
        <p:spPr>
          <a:xfrm rot="16200000" flipH="1">
            <a:off x="4689519" y="5029055"/>
            <a:ext cx="1165782" cy="920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0" name="Group 139"/>
          <p:cNvGrpSpPr>
            <a:grpSpLocks noChangeAspect="1"/>
          </p:cNvGrpSpPr>
          <p:nvPr/>
        </p:nvGrpSpPr>
        <p:grpSpPr>
          <a:xfrm>
            <a:off x="4630724" y="4269733"/>
            <a:ext cx="1191283" cy="222475"/>
            <a:chOff x="2590800" y="1725426"/>
            <a:chExt cx="2240202" cy="678427"/>
          </a:xfrm>
        </p:grpSpPr>
        <p:sp>
          <p:nvSpPr>
            <p:cNvPr id="141" name="Snip Single Corner Rectangle 140"/>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45" name="Rectangle 144"/>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TEMPLATES</a:t>
              </a:r>
              <a:endParaRPr lang="en-US" sz="900" dirty="0"/>
            </a:p>
          </p:txBody>
        </p:sp>
      </p:grpSp>
      <p:grpSp>
        <p:nvGrpSpPr>
          <p:cNvPr id="146" name="Group 145"/>
          <p:cNvGrpSpPr>
            <a:grpSpLocks noChangeAspect="1"/>
          </p:cNvGrpSpPr>
          <p:nvPr/>
        </p:nvGrpSpPr>
        <p:grpSpPr>
          <a:xfrm>
            <a:off x="5319726" y="4766277"/>
            <a:ext cx="1191283" cy="222475"/>
            <a:chOff x="2590800" y="1725426"/>
            <a:chExt cx="2240202" cy="678427"/>
          </a:xfrm>
        </p:grpSpPr>
        <p:sp>
          <p:nvSpPr>
            <p:cNvPr id="147" name="Snip Single Corner Rectangle 146"/>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48" name="Rectangle 147"/>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700" dirty="0" smtClean="0"/>
                <a:t>CONTROLTEMPLATES</a:t>
              </a:r>
              <a:endParaRPr lang="en-US" sz="700" dirty="0"/>
            </a:p>
          </p:txBody>
        </p:sp>
      </p:grpSp>
      <p:grpSp>
        <p:nvGrpSpPr>
          <p:cNvPr id="149" name="Group 148"/>
          <p:cNvGrpSpPr>
            <a:grpSpLocks noChangeAspect="1"/>
          </p:cNvGrpSpPr>
          <p:nvPr/>
        </p:nvGrpSpPr>
        <p:grpSpPr>
          <a:xfrm>
            <a:off x="5318454" y="5024024"/>
            <a:ext cx="1191283" cy="222475"/>
            <a:chOff x="2590800" y="1725426"/>
            <a:chExt cx="2240202" cy="678427"/>
          </a:xfrm>
        </p:grpSpPr>
        <p:sp>
          <p:nvSpPr>
            <p:cNvPr id="150" name="Snip Single Corner Rectangle 149"/>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51" name="Rectangle 150"/>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FEATURES</a:t>
              </a:r>
              <a:endParaRPr lang="en-US" sz="900" dirty="0"/>
            </a:p>
          </p:txBody>
        </p:sp>
      </p:grpSp>
      <p:grpSp>
        <p:nvGrpSpPr>
          <p:cNvPr id="152" name="Group 151"/>
          <p:cNvGrpSpPr>
            <a:grpSpLocks noChangeAspect="1"/>
          </p:cNvGrpSpPr>
          <p:nvPr/>
        </p:nvGrpSpPr>
        <p:grpSpPr>
          <a:xfrm>
            <a:off x="5318454" y="5521777"/>
            <a:ext cx="1191283" cy="222475"/>
            <a:chOff x="2590800" y="1725426"/>
            <a:chExt cx="2240202" cy="678427"/>
          </a:xfrm>
        </p:grpSpPr>
        <p:sp>
          <p:nvSpPr>
            <p:cNvPr id="153" name="Snip Single Corner Rectangle 152"/>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54" name="Rectangle 153"/>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err="1" smtClean="0"/>
                <a:t>SiteTemplates</a:t>
              </a:r>
              <a:endParaRPr lang="en-US" sz="900" dirty="0"/>
            </a:p>
          </p:txBody>
        </p:sp>
      </p:grpSp>
      <p:grpSp>
        <p:nvGrpSpPr>
          <p:cNvPr id="155" name="Group 154"/>
          <p:cNvGrpSpPr>
            <a:grpSpLocks noChangeAspect="1"/>
          </p:cNvGrpSpPr>
          <p:nvPr/>
        </p:nvGrpSpPr>
        <p:grpSpPr>
          <a:xfrm>
            <a:off x="5318454" y="5272657"/>
            <a:ext cx="1191283" cy="222475"/>
            <a:chOff x="2590800" y="1725426"/>
            <a:chExt cx="2240202" cy="678427"/>
          </a:xfrm>
        </p:grpSpPr>
        <p:sp>
          <p:nvSpPr>
            <p:cNvPr id="156" name="Snip Single Corner Rectangle 155"/>
            <p:cNvSpPr>
              <a:spLocks noChangeAspect="1"/>
            </p:cNvSpPr>
            <p:nvPr/>
          </p:nvSpPr>
          <p:spPr>
            <a:xfrm>
              <a:off x="2590800" y="1725426"/>
              <a:ext cx="838201" cy="678425"/>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endParaRPr lang="en-US" sz="1000"/>
            </a:p>
          </p:txBody>
        </p:sp>
        <p:sp>
          <p:nvSpPr>
            <p:cNvPr id="157" name="Rectangle 156"/>
            <p:cNvSpPr>
              <a:spLocks noChangeAspect="1"/>
            </p:cNvSpPr>
            <p:nvPr/>
          </p:nvSpPr>
          <p:spPr>
            <a:xfrm>
              <a:off x="2590800" y="1877748"/>
              <a:ext cx="2240202" cy="526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lstStyle/>
            <a:p>
              <a:r>
                <a:rPr lang="en-US" sz="900" dirty="0" smtClean="0"/>
                <a:t>LAYOUTS</a:t>
              </a:r>
              <a:endParaRPr lang="en-US" sz="900" dirty="0"/>
            </a:p>
          </p:txBody>
        </p:sp>
      </p:grpSp>
      <p:cxnSp>
        <p:nvCxnSpPr>
          <p:cNvPr id="167" name="Elbow Connector 166"/>
          <p:cNvCxnSpPr>
            <a:stCxn id="212" idx="3"/>
            <a:endCxn id="104" idx="1"/>
          </p:cNvCxnSpPr>
          <p:nvPr/>
        </p:nvCxnSpPr>
        <p:spPr>
          <a:xfrm flipV="1">
            <a:off x="2395660" y="2343045"/>
            <a:ext cx="2934482" cy="88"/>
          </a:xfrm>
          <a:prstGeom prst="bentConnector3">
            <a:avLst>
              <a:gd name="adj1" fmla="val 50000"/>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168" name="Elbow Connector 167"/>
          <p:cNvCxnSpPr>
            <a:stCxn id="215" idx="3"/>
            <a:endCxn id="148" idx="1"/>
          </p:cNvCxnSpPr>
          <p:nvPr/>
        </p:nvCxnSpPr>
        <p:spPr>
          <a:xfrm>
            <a:off x="3080924" y="2629532"/>
            <a:ext cx="2238802" cy="2272958"/>
          </a:xfrm>
          <a:prstGeom prst="bentConnector3">
            <a:avLst>
              <a:gd name="adj1" fmla="val 12182"/>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177" name="Elbow Connector 176"/>
          <p:cNvCxnSpPr>
            <a:stCxn id="232" idx="3"/>
            <a:endCxn id="115" idx="1"/>
          </p:cNvCxnSpPr>
          <p:nvPr/>
        </p:nvCxnSpPr>
        <p:spPr>
          <a:xfrm flipV="1">
            <a:off x="2395659" y="2846620"/>
            <a:ext cx="2933211" cy="245409"/>
          </a:xfrm>
          <a:prstGeom prst="bentConnector3">
            <a:avLst>
              <a:gd name="adj1" fmla="val 46039"/>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195" name="Elbow Connector 194"/>
          <p:cNvCxnSpPr>
            <a:stCxn id="194" idx="3"/>
            <a:endCxn id="274" idx="1"/>
          </p:cNvCxnSpPr>
          <p:nvPr/>
        </p:nvCxnSpPr>
        <p:spPr>
          <a:xfrm flipV="1">
            <a:off x="2395661" y="3905987"/>
            <a:ext cx="2236308" cy="4025"/>
          </a:xfrm>
          <a:prstGeom prst="bentConnector3">
            <a:avLst>
              <a:gd name="adj1" fmla="val 50000"/>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158" name="Elbow Connector 176"/>
          <p:cNvCxnSpPr>
            <a:stCxn id="235" idx="3"/>
            <a:endCxn id="157" idx="1"/>
          </p:cNvCxnSpPr>
          <p:nvPr/>
        </p:nvCxnSpPr>
        <p:spPr>
          <a:xfrm>
            <a:off x="3080924" y="3366329"/>
            <a:ext cx="2237530" cy="2042541"/>
          </a:xfrm>
          <a:prstGeom prst="bentConnector3">
            <a:avLst>
              <a:gd name="adj1" fmla="val 6485"/>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grpSp>
        <p:nvGrpSpPr>
          <p:cNvPr id="166" name="Group 165"/>
          <p:cNvGrpSpPr>
            <a:grpSpLocks noChangeAspect="1"/>
          </p:cNvGrpSpPr>
          <p:nvPr/>
        </p:nvGrpSpPr>
        <p:grpSpPr>
          <a:xfrm>
            <a:off x="1204377" y="5415876"/>
            <a:ext cx="1189997" cy="222475"/>
            <a:chOff x="2590800" y="1725426"/>
            <a:chExt cx="2654113" cy="678427"/>
          </a:xfrm>
        </p:grpSpPr>
        <p:sp>
          <p:nvSpPr>
            <p:cNvPr id="169" name="Snip Single Corner Rectangle 168"/>
            <p:cNvSpPr>
              <a:spLocks noChangeAspect="1"/>
            </p:cNvSpPr>
            <p:nvPr/>
          </p:nvSpPr>
          <p:spPr>
            <a:xfrm>
              <a:off x="2590800" y="1725426"/>
              <a:ext cx="838201" cy="678425"/>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endParaRPr lang="en-US" sz="1000"/>
            </a:p>
          </p:txBody>
        </p:sp>
        <p:sp>
          <p:nvSpPr>
            <p:cNvPr id="170" name="Rectangle 169"/>
            <p:cNvSpPr>
              <a:spLocks noChangeAspect="1"/>
            </p:cNvSpPr>
            <p:nvPr/>
          </p:nvSpPr>
          <p:spPr>
            <a:xfrm>
              <a:off x="2590800" y="1877748"/>
              <a:ext cx="2654113" cy="5261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r>
                <a:rPr lang="en-US" sz="900" dirty="0" smtClean="0"/>
                <a:t>_</a:t>
              </a:r>
              <a:r>
                <a:rPr lang="en-US" sz="900" dirty="0" err="1" smtClean="0"/>
                <a:t>wp_resources</a:t>
              </a:r>
              <a:endParaRPr lang="en-US" sz="900" dirty="0"/>
            </a:p>
          </p:txBody>
        </p:sp>
      </p:grpSp>
      <p:grpSp>
        <p:nvGrpSpPr>
          <p:cNvPr id="175" name="Group 174"/>
          <p:cNvGrpSpPr>
            <a:grpSpLocks noChangeAspect="1"/>
          </p:cNvGrpSpPr>
          <p:nvPr/>
        </p:nvGrpSpPr>
        <p:grpSpPr>
          <a:xfrm>
            <a:off x="3955876" y="5788825"/>
            <a:ext cx="1191283" cy="222475"/>
            <a:chOff x="2590800" y="1725426"/>
            <a:chExt cx="2240202" cy="678427"/>
          </a:xfrm>
        </p:grpSpPr>
        <p:sp>
          <p:nvSpPr>
            <p:cNvPr id="176" name="Snip Single Corner Rectangle 175"/>
            <p:cNvSpPr>
              <a:spLocks noChangeAspect="1"/>
            </p:cNvSpPr>
            <p:nvPr/>
          </p:nvSpPr>
          <p:spPr>
            <a:xfrm>
              <a:off x="2590800" y="1725426"/>
              <a:ext cx="838201" cy="678425"/>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endParaRPr lang="en-US" sz="1000"/>
            </a:p>
          </p:txBody>
        </p:sp>
        <p:sp>
          <p:nvSpPr>
            <p:cNvPr id="178" name="Rectangle 177"/>
            <p:cNvSpPr>
              <a:spLocks noChangeAspect="1"/>
            </p:cNvSpPr>
            <p:nvPr/>
          </p:nvSpPr>
          <p:spPr>
            <a:xfrm>
              <a:off x="2590800" y="1877748"/>
              <a:ext cx="2240202" cy="5261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r>
                <a:rPr lang="en-US" sz="900" dirty="0" err="1"/>
                <a:t>wpresources</a:t>
              </a:r>
              <a:endParaRPr lang="en-US" sz="900" dirty="0"/>
            </a:p>
          </p:txBody>
        </p:sp>
      </p:grpSp>
      <p:cxnSp>
        <p:nvCxnSpPr>
          <p:cNvPr id="179" name="Elbow Connector 178"/>
          <p:cNvCxnSpPr>
            <a:stCxn id="257" idx="2"/>
            <a:endCxn id="176" idx="2"/>
          </p:cNvCxnSpPr>
          <p:nvPr/>
        </p:nvCxnSpPr>
        <p:spPr>
          <a:xfrm rot="16200000" flipH="1">
            <a:off x="1801126" y="3745314"/>
            <a:ext cx="4220349" cy="8914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Elbow Connector 176"/>
          <p:cNvCxnSpPr>
            <a:stCxn id="170" idx="3"/>
            <a:endCxn id="178" idx="1"/>
          </p:cNvCxnSpPr>
          <p:nvPr/>
        </p:nvCxnSpPr>
        <p:spPr>
          <a:xfrm>
            <a:off x="2394371" y="5552088"/>
            <a:ext cx="1561504" cy="372950"/>
          </a:xfrm>
          <a:prstGeom prst="bentConnector3">
            <a:avLst>
              <a:gd name="adj1" fmla="val 50000"/>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182" name="Elbow Connector 57"/>
          <p:cNvCxnSpPr>
            <a:stCxn id="47" idx="2"/>
            <a:endCxn id="154" idx="3"/>
          </p:cNvCxnSpPr>
          <p:nvPr/>
        </p:nvCxnSpPr>
        <p:spPr>
          <a:xfrm rot="10800000" flipV="1">
            <a:off x="6509737" y="3873398"/>
            <a:ext cx="1875390" cy="1784592"/>
          </a:xfrm>
          <a:prstGeom prst="bentConnector3">
            <a:avLst>
              <a:gd name="adj1" fmla="val 42325"/>
            </a:avLst>
          </a:prstGeom>
          <a:ln w="28575" cmpd="sng">
            <a:solidFill>
              <a:schemeClr val="accent5"/>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222" name="Elbow Connector 57"/>
          <p:cNvCxnSpPr>
            <a:stCxn id="221" idx="2"/>
            <a:endCxn id="151" idx="3"/>
          </p:cNvCxnSpPr>
          <p:nvPr/>
        </p:nvCxnSpPr>
        <p:spPr>
          <a:xfrm rot="10800000" flipV="1">
            <a:off x="6509738" y="3424023"/>
            <a:ext cx="1891067" cy="1736213"/>
          </a:xfrm>
          <a:prstGeom prst="bentConnector3">
            <a:avLst>
              <a:gd name="adj1" fmla="val 58954"/>
            </a:avLst>
          </a:prstGeom>
          <a:ln w="28575" cmpd="sng">
            <a:solidFill>
              <a:schemeClr val="accent5"/>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238" name="Elbow Connector 51"/>
          <p:cNvCxnSpPr>
            <a:stCxn id="237" idx="2"/>
            <a:endCxn id="280" idx="3"/>
          </p:cNvCxnSpPr>
          <p:nvPr/>
        </p:nvCxnSpPr>
        <p:spPr>
          <a:xfrm rot="10800000">
            <a:off x="5822007" y="4156386"/>
            <a:ext cx="2466860" cy="652276"/>
          </a:xfrm>
          <a:prstGeom prst="bentConnector3">
            <a:avLst>
              <a:gd name="adj1" fmla="val 57894"/>
            </a:avLst>
          </a:prstGeom>
          <a:ln w="28575" cmpd="sng">
            <a:solidFill>
              <a:schemeClr val="accent6"/>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242" name="Elbow Connector 51"/>
          <p:cNvCxnSpPr>
            <a:stCxn id="229" idx="2"/>
            <a:endCxn id="178" idx="3"/>
          </p:cNvCxnSpPr>
          <p:nvPr/>
        </p:nvCxnSpPr>
        <p:spPr>
          <a:xfrm rot="10800000" flipV="1">
            <a:off x="5147159" y="5322368"/>
            <a:ext cx="3169164" cy="602670"/>
          </a:xfrm>
          <a:prstGeom prst="bentConnector3">
            <a:avLst>
              <a:gd name="adj1" fmla="val 17407"/>
            </a:avLst>
          </a:prstGeom>
          <a:ln w="28575" cmpd="sng">
            <a:solidFill>
              <a:schemeClr val="accent6"/>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grpSp>
        <p:nvGrpSpPr>
          <p:cNvPr id="249" name="Group 248"/>
          <p:cNvGrpSpPr>
            <a:grpSpLocks noChangeAspect="1"/>
          </p:cNvGrpSpPr>
          <p:nvPr/>
        </p:nvGrpSpPr>
        <p:grpSpPr>
          <a:xfrm>
            <a:off x="1195483" y="3515724"/>
            <a:ext cx="1189997" cy="222475"/>
            <a:chOff x="2590800" y="1725426"/>
            <a:chExt cx="2654113" cy="678427"/>
          </a:xfrm>
        </p:grpSpPr>
        <p:sp>
          <p:nvSpPr>
            <p:cNvPr id="250" name="Snip Single Corner Rectangle 249"/>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254" name="Rectangle 253"/>
            <p:cNvSpPr>
              <a:spLocks noChangeAspect="1"/>
            </p:cNvSpPr>
            <p:nvPr/>
          </p:nvSpPr>
          <p:spPr>
            <a:xfrm>
              <a:off x="2590800" y="1877748"/>
              <a:ext cx="2654113"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smtClean="0"/>
                <a:t>_</a:t>
              </a:r>
              <a:r>
                <a:rPr lang="en-US" sz="900" dirty="0" err="1" smtClean="0"/>
                <a:t>vti_adm</a:t>
              </a:r>
              <a:endParaRPr lang="en-US" sz="900" dirty="0"/>
            </a:p>
          </p:txBody>
        </p:sp>
      </p:grpSp>
      <p:grpSp>
        <p:nvGrpSpPr>
          <p:cNvPr id="258" name="Group 257"/>
          <p:cNvGrpSpPr>
            <a:grpSpLocks noChangeAspect="1"/>
          </p:cNvGrpSpPr>
          <p:nvPr/>
        </p:nvGrpSpPr>
        <p:grpSpPr>
          <a:xfrm>
            <a:off x="4631969" y="3518314"/>
            <a:ext cx="1191283" cy="222475"/>
            <a:chOff x="2590800" y="1725426"/>
            <a:chExt cx="2240202" cy="678427"/>
          </a:xfrm>
        </p:grpSpPr>
        <p:sp>
          <p:nvSpPr>
            <p:cNvPr id="259" name="Snip Single Corner Rectangle 258"/>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266" name="Rectangle 265"/>
            <p:cNvSpPr>
              <a:spLocks noChangeAspect="1"/>
            </p:cNvSpPr>
            <p:nvPr/>
          </p:nvSpPr>
          <p:spPr>
            <a:xfrm>
              <a:off x="2590800" y="1877748"/>
              <a:ext cx="2240202"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a:t>ADMISAPI</a:t>
              </a:r>
            </a:p>
          </p:txBody>
        </p:sp>
      </p:grpSp>
      <p:cxnSp>
        <p:nvCxnSpPr>
          <p:cNvPr id="267" name="Elbow Connector 266"/>
          <p:cNvCxnSpPr>
            <a:stCxn id="254" idx="3"/>
            <a:endCxn id="266" idx="1"/>
          </p:cNvCxnSpPr>
          <p:nvPr/>
        </p:nvCxnSpPr>
        <p:spPr>
          <a:xfrm>
            <a:off x="2385480" y="3651937"/>
            <a:ext cx="2246489" cy="2590"/>
          </a:xfrm>
          <a:prstGeom prst="bentConnector3">
            <a:avLst>
              <a:gd name="adj1" fmla="val 50000"/>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268" name="Elbow Connector 267"/>
          <p:cNvCxnSpPr>
            <a:stCxn id="144" idx="2"/>
            <a:endCxn id="250" idx="2"/>
          </p:cNvCxnSpPr>
          <p:nvPr/>
        </p:nvCxnSpPr>
        <p:spPr>
          <a:xfrm rot="16200000" flipH="1">
            <a:off x="181495" y="2612972"/>
            <a:ext cx="1947249" cy="8072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9" name="Group 268"/>
          <p:cNvGrpSpPr>
            <a:grpSpLocks noChangeAspect="1"/>
          </p:cNvGrpSpPr>
          <p:nvPr/>
        </p:nvGrpSpPr>
        <p:grpSpPr>
          <a:xfrm>
            <a:off x="1194197" y="1784147"/>
            <a:ext cx="1191283" cy="222475"/>
            <a:chOff x="2590800" y="1725426"/>
            <a:chExt cx="2240202" cy="678427"/>
          </a:xfrm>
        </p:grpSpPr>
        <p:sp>
          <p:nvSpPr>
            <p:cNvPr id="270" name="Snip Single Corner Rectangle 269"/>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271" name="Rectangle 270"/>
            <p:cNvSpPr>
              <a:spLocks noChangeAspect="1"/>
            </p:cNvSpPr>
            <p:nvPr/>
          </p:nvSpPr>
          <p:spPr>
            <a:xfrm>
              <a:off x="2590800" y="1877748"/>
              <a:ext cx="2240202"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smtClean="0"/>
                <a:t>_admin</a:t>
              </a:r>
              <a:endParaRPr lang="en-US" sz="900" dirty="0"/>
            </a:p>
          </p:txBody>
        </p:sp>
      </p:grpSp>
      <p:cxnSp>
        <p:nvCxnSpPr>
          <p:cNvPr id="275" name="Elbow Connector 274"/>
          <p:cNvCxnSpPr>
            <a:stCxn id="144" idx="2"/>
            <a:endCxn id="271" idx="1"/>
          </p:cNvCxnSpPr>
          <p:nvPr/>
        </p:nvCxnSpPr>
        <p:spPr>
          <a:xfrm rot="16200000" flipH="1">
            <a:off x="1034152" y="1760315"/>
            <a:ext cx="240647" cy="7944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Elbow Connector 57"/>
          <p:cNvCxnSpPr>
            <a:stCxn id="340" idx="2"/>
            <a:endCxn id="148" idx="3"/>
          </p:cNvCxnSpPr>
          <p:nvPr/>
        </p:nvCxnSpPr>
        <p:spPr>
          <a:xfrm rot="10800000" flipV="1">
            <a:off x="6511010" y="3206736"/>
            <a:ext cx="1889795" cy="1695754"/>
          </a:xfrm>
          <a:prstGeom prst="bentConnector3">
            <a:avLst>
              <a:gd name="adj1" fmla="val 66129"/>
            </a:avLst>
          </a:prstGeom>
          <a:ln w="28575" cmpd="sng">
            <a:solidFill>
              <a:schemeClr val="accent5"/>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62" name="Elbow Connector 161"/>
          <p:cNvCxnSpPr>
            <a:stCxn id="160" idx="2"/>
            <a:endCxn id="145" idx="3"/>
          </p:cNvCxnSpPr>
          <p:nvPr/>
        </p:nvCxnSpPr>
        <p:spPr>
          <a:xfrm rot="10800000" flipV="1">
            <a:off x="5822008" y="2207932"/>
            <a:ext cx="2578797" cy="2198014"/>
          </a:xfrm>
          <a:prstGeom prst="bentConnector3">
            <a:avLst>
              <a:gd name="adj1" fmla="val 64118"/>
            </a:avLst>
          </a:prstGeom>
          <a:ln w="28575" cmpd="sng">
            <a:solidFill>
              <a:schemeClr val="accent5"/>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grpSp>
        <p:nvGrpSpPr>
          <p:cNvPr id="187" name="Group 186"/>
          <p:cNvGrpSpPr>
            <a:grpSpLocks noChangeAspect="1"/>
          </p:cNvGrpSpPr>
          <p:nvPr/>
        </p:nvGrpSpPr>
        <p:grpSpPr>
          <a:xfrm>
            <a:off x="5317233" y="4516728"/>
            <a:ext cx="1191283" cy="222475"/>
            <a:chOff x="2590800" y="1725426"/>
            <a:chExt cx="2240202" cy="678427"/>
          </a:xfrm>
        </p:grpSpPr>
        <p:sp>
          <p:nvSpPr>
            <p:cNvPr id="188" name="Snip Single Corner Rectangle 187"/>
            <p:cNvSpPr>
              <a:spLocks noChangeAspect="1"/>
            </p:cNvSpPr>
            <p:nvPr/>
          </p:nvSpPr>
          <p:spPr>
            <a:xfrm>
              <a:off x="2590800" y="1725426"/>
              <a:ext cx="838201" cy="678425"/>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endParaRPr lang="en-US" sz="1000"/>
            </a:p>
          </p:txBody>
        </p:sp>
        <p:sp>
          <p:nvSpPr>
            <p:cNvPr id="189" name="Rectangle 188"/>
            <p:cNvSpPr>
              <a:spLocks noChangeAspect="1"/>
            </p:cNvSpPr>
            <p:nvPr/>
          </p:nvSpPr>
          <p:spPr>
            <a:xfrm>
              <a:off x="2590800" y="1877748"/>
              <a:ext cx="2240202" cy="526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r>
                <a:rPr lang="en-US" sz="900" dirty="0" smtClean="0"/>
                <a:t>admin</a:t>
              </a:r>
              <a:endParaRPr lang="en-US" sz="700" dirty="0"/>
            </a:p>
          </p:txBody>
        </p:sp>
      </p:grpSp>
      <p:cxnSp>
        <p:nvCxnSpPr>
          <p:cNvPr id="190" name="Elbow Connector 57"/>
          <p:cNvCxnSpPr>
            <a:stCxn id="183" idx="2"/>
            <a:endCxn id="189" idx="3"/>
          </p:cNvCxnSpPr>
          <p:nvPr/>
        </p:nvCxnSpPr>
        <p:spPr>
          <a:xfrm rot="10800000" flipV="1">
            <a:off x="6508517" y="2432411"/>
            <a:ext cx="1910029" cy="2220530"/>
          </a:xfrm>
          <a:prstGeom prst="bentConnector3">
            <a:avLst>
              <a:gd name="adj1" fmla="val 75267"/>
            </a:avLst>
          </a:prstGeom>
          <a:ln w="28575" cmpd="sng">
            <a:solidFill>
              <a:schemeClr val="accent2"/>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71" name="Elbow Connector 57"/>
          <p:cNvCxnSpPr>
            <a:stCxn id="164" idx="2"/>
            <a:endCxn id="189" idx="3"/>
          </p:cNvCxnSpPr>
          <p:nvPr/>
        </p:nvCxnSpPr>
        <p:spPr>
          <a:xfrm rot="10800000" flipV="1">
            <a:off x="6508516" y="2995317"/>
            <a:ext cx="1897464" cy="1657624"/>
          </a:xfrm>
          <a:prstGeom prst="bentConnector3">
            <a:avLst>
              <a:gd name="adj1" fmla="val 74988"/>
            </a:avLst>
          </a:prstGeom>
          <a:ln w="28575" cmpd="sng">
            <a:solidFill>
              <a:schemeClr val="accent2"/>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sp>
        <p:nvSpPr>
          <p:cNvPr id="46" name="Snip Diagonal Corner Rectangle 45"/>
          <p:cNvSpPr/>
          <p:nvPr/>
        </p:nvSpPr>
        <p:spPr>
          <a:xfrm>
            <a:off x="8304545" y="2657266"/>
            <a:ext cx="3673033" cy="203056"/>
          </a:xfrm>
          <a:prstGeom prst="snip2DiagRect">
            <a:avLst>
              <a:gd name="adj1" fmla="val 0"/>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050" dirty="0" err="1"/>
              <a:t>TemplateFile</a:t>
            </a:r>
            <a:r>
              <a:rPr lang="en-US" sz="1050" dirty="0"/>
              <a:t> Location</a:t>
            </a:r>
            <a:r>
              <a:rPr lang="en-US" sz="1050" dirty="0" smtClean="0"/>
              <a:t>=“*”</a:t>
            </a:r>
            <a:endParaRPr lang="en-US" sz="1050" dirty="0"/>
          </a:p>
        </p:txBody>
      </p:sp>
      <p:sp>
        <p:nvSpPr>
          <p:cNvPr id="47" name="Snip Diagonal Corner Rectangle 46"/>
          <p:cNvSpPr/>
          <p:nvPr/>
        </p:nvSpPr>
        <p:spPr>
          <a:xfrm>
            <a:off x="8385127" y="3791291"/>
            <a:ext cx="3561096" cy="164213"/>
          </a:xfrm>
          <a:prstGeom prst="snip2DiagRect">
            <a:avLst>
              <a:gd name="adj1" fmla="val 0"/>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000" dirty="0" err="1"/>
              <a:t>TemplateFile</a:t>
            </a:r>
            <a:r>
              <a:rPr lang="en-US" sz="1000" dirty="0"/>
              <a:t> Location</a:t>
            </a:r>
            <a:r>
              <a:rPr lang="en-US" sz="1000" dirty="0" smtClean="0"/>
              <a:t>=“</a:t>
            </a:r>
            <a:r>
              <a:rPr lang="en-US" sz="1000" dirty="0" err="1" smtClean="0"/>
              <a:t>SiteTemplates</a:t>
            </a:r>
            <a:r>
              <a:rPr lang="en-US" sz="1000" dirty="0" smtClean="0"/>
              <a:t>\*”</a:t>
            </a:r>
            <a:endParaRPr lang="en-US" sz="1000" dirty="0"/>
          </a:p>
        </p:txBody>
      </p:sp>
      <p:sp>
        <p:nvSpPr>
          <p:cNvPr id="48" name="Snip Diagonal Corner Rectangle 47"/>
          <p:cNvSpPr/>
          <p:nvPr/>
        </p:nvSpPr>
        <p:spPr>
          <a:xfrm>
            <a:off x="8288867" y="4101539"/>
            <a:ext cx="3673033" cy="203056"/>
          </a:xfrm>
          <a:prstGeom prst="snip2DiagRect">
            <a:avLst>
              <a:gd name="adj1" fmla="val 0"/>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1050" dirty="0" err="1" smtClean="0"/>
              <a:t>FeatureManifest</a:t>
            </a:r>
            <a:endParaRPr lang="en-US" sz="1050" dirty="0"/>
          </a:p>
        </p:txBody>
      </p:sp>
      <p:sp>
        <p:nvSpPr>
          <p:cNvPr id="49" name="Snip Diagonal Corner Rectangle 48"/>
          <p:cNvSpPr/>
          <p:nvPr/>
        </p:nvSpPr>
        <p:spPr>
          <a:xfrm>
            <a:off x="8288867" y="4356660"/>
            <a:ext cx="3673033" cy="203056"/>
          </a:xfrm>
          <a:prstGeom prst="snip2DiagRect">
            <a:avLst>
              <a:gd name="adj1" fmla="val 0"/>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1050" dirty="0" err="1"/>
              <a:t>SiteDefinitionManifest</a:t>
            </a:r>
            <a:endParaRPr lang="en-US" sz="1050" dirty="0"/>
          </a:p>
        </p:txBody>
      </p:sp>
      <p:sp>
        <p:nvSpPr>
          <p:cNvPr id="94" name="Snip Diagonal Corner Rectangle 93"/>
          <p:cNvSpPr/>
          <p:nvPr/>
        </p:nvSpPr>
        <p:spPr>
          <a:xfrm>
            <a:off x="8288867" y="5837039"/>
            <a:ext cx="3673033" cy="203056"/>
          </a:xfrm>
          <a:prstGeom prst="snip2DiagRect">
            <a:avLst>
              <a:gd name="adj1" fmla="val 0"/>
              <a:gd name="adj2" fmla="val 50000"/>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sz="1050" dirty="0" smtClean="0"/>
              <a:t>Assembly </a:t>
            </a:r>
            <a:r>
              <a:rPr lang="en-US" sz="1050" dirty="0" err="1"/>
              <a:t>DeploymentTarget</a:t>
            </a:r>
            <a:r>
              <a:rPr lang="en-US" sz="1050" dirty="0"/>
              <a:t> = </a:t>
            </a:r>
            <a:r>
              <a:rPr lang="en-US" sz="1050" dirty="0" smtClean="0"/>
              <a:t>“</a:t>
            </a:r>
            <a:r>
              <a:rPr lang="en-US" sz="1050" dirty="0" err="1" smtClean="0"/>
              <a:t>GlobalAssemblyCache</a:t>
            </a:r>
            <a:r>
              <a:rPr lang="en-US" sz="1050" dirty="0" smtClean="0"/>
              <a:t>”</a:t>
            </a:r>
            <a:endParaRPr lang="en-US" sz="1050" dirty="0"/>
          </a:p>
        </p:txBody>
      </p:sp>
      <p:sp>
        <p:nvSpPr>
          <p:cNvPr id="95" name="Snip Diagonal Corner Rectangle 94"/>
          <p:cNvSpPr/>
          <p:nvPr/>
        </p:nvSpPr>
        <p:spPr>
          <a:xfrm>
            <a:off x="8313539" y="1845331"/>
            <a:ext cx="3673033" cy="203056"/>
          </a:xfrm>
          <a:prstGeom prst="snip2DiagRect">
            <a:avLst>
              <a:gd name="adj1" fmla="val 0"/>
              <a:gd name="adj2"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050" dirty="0" err="1" smtClean="0"/>
              <a:t>RootFile</a:t>
            </a:r>
            <a:r>
              <a:rPr lang="en-US" sz="1050" dirty="0" smtClean="0"/>
              <a:t> </a:t>
            </a:r>
            <a:r>
              <a:rPr lang="en-US" sz="1050" dirty="0"/>
              <a:t>Location</a:t>
            </a:r>
            <a:r>
              <a:rPr lang="en-US" sz="1050" dirty="0" smtClean="0"/>
              <a:t>=“*”</a:t>
            </a:r>
            <a:endParaRPr lang="en-US" sz="1050" dirty="0"/>
          </a:p>
        </p:txBody>
      </p:sp>
      <p:sp>
        <p:nvSpPr>
          <p:cNvPr id="105" name="Snip Diagonal Corner Rectangle 104"/>
          <p:cNvSpPr/>
          <p:nvPr/>
        </p:nvSpPr>
        <p:spPr>
          <a:xfrm>
            <a:off x="8300261" y="5582062"/>
            <a:ext cx="3673033" cy="203056"/>
          </a:xfrm>
          <a:prstGeom prst="snip2DiagRect">
            <a:avLst>
              <a:gd name="adj1" fmla="val 0"/>
              <a:gd name="adj2" fmla="val 50000"/>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sz="1050" dirty="0" smtClean="0"/>
              <a:t>Assembly </a:t>
            </a:r>
            <a:r>
              <a:rPr lang="en-US" sz="1050" dirty="0" err="1"/>
              <a:t>DeploymentTarget</a:t>
            </a:r>
            <a:r>
              <a:rPr lang="en-US" sz="1050" dirty="0"/>
              <a:t> = </a:t>
            </a:r>
            <a:r>
              <a:rPr lang="en-US" sz="1050" dirty="0" smtClean="0"/>
              <a:t>“</a:t>
            </a:r>
            <a:r>
              <a:rPr lang="en-US" sz="1050" dirty="0" err="1" smtClean="0"/>
              <a:t>WebApplication</a:t>
            </a:r>
            <a:r>
              <a:rPr lang="en-US" sz="1050" dirty="0" smtClean="0"/>
              <a:t>”</a:t>
            </a:r>
            <a:endParaRPr lang="en-US" sz="1050" dirty="0"/>
          </a:p>
        </p:txBody>
      </p:sp>
      <p:sp>
        <p:nvSpPr>
          <p:cNvPr id="181" name="Snip Diagonal Corner Rectangle 180"/>
          <p:cNvSpPr/>
          <p:nvPr/>
        </p:nvSpPr>
        <p:spPr>
          <a:xfrm>
            <a:off x="8398402" y="3566974"/>
            <a:ext cx="3561094" cy="164213"/>
          </a:xfrm>
          <a:prstGeom prst="snip2DiagRect">
            <a:avLst>
              <a:gd name="adj1" fmla="val 0"/>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000" dirty="0" err="1"/>
              <a:t>TemplateFile</a:t>
            </a:r>
            <a:r>
              <a:rPr lang="en-US" sz="1000" dirty="0"/>
              <a:t> Location</a:t>
            </a:r>
            <a:r>
              <a:rPr lang="en-US" sz="1000" dirty="0" smtClean="0"/>
              <a:t>=“Layouts\*”</a:t>
            </a:r>
            <a:endParaRPr lang="en-US" sz="1000" dirty="0"/>
          </a:p>
        </p:txBody>
      </p:sp>
      <p:sp>
        <p:nvSpPr>
          <p:cNvPr id="221" name="Snip Diagonal Corner Rectangle 220"/>
          <p:cNvSpPr/>
          <p:nvPr/>
        </p:nvSpPr>
        <p:spPr>
          <a:xfrm>
            <a:off x="8400804" y="3341917"/>
            <a:ext cx="3561094" cy="164213"/>
          </a:xfrm>
          <a:prstGeom prst="snip2DiagRect">
            <a:avLst>
              <a:gd name="adj1" fmla="val 0"/>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000" dirty="0" err="1"/>
              <a:t>TemplateFile</a:t>
            </a:r>
            <a:r>
              <a:rPr lang="en-US" sz="1000" dirty="0"/>
              <a:t> Location</a:t>
            </a:r>
            <a:r>
              <a:rPr lang="en-US" sz="1000" dirty="0" smtClean="0"/>
              <a:t>=“Features\*”</a:t>
            </a:r>
            <a:endParaRPr lang="en-US" sz="1000" dirty="0"/>
          </a:p>
        </p:txBody>
      </p:sp>
      <p:sp>
        <p:nvSpPr>
          <p:cNvPr id="229" name="Snip Diagonal Corner Rectangle 228"/>
          <p:cNvSpPr/>
          <p:nvPr/>
        </p:nvSpPr>
        <p:spPr>
          <a:xfrm>
            <a:off x="8316323" y="5220840"/>
            <a:ext cx="3673033" cy="203056"/>
          </a:xfrm>
          <a:prstGeom prst="snip2DiagRect">
            <a:avLst>
              <a:gd name="adj1" fmla="val 0"/>
              <a:gd name="adj2"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sz="1050" dirty="0" err="1"/>
              <a:t>ClassResources</a:t>
            </a:r>
            <a:r>
              <a:rPr lang="en-US" sz="1050" dirty="0"/>
              <a:t> Location</a:t>
            </a:r>
            <a:r>
              <a:rPr lang="en-US" sz="1050" dirty="0" smtClean="0"/>
              <a:t>=“*”</a:t>
            </a:r>
            <a:endParaRPr lang="en-US" sz="1050" dirty="0"/>
          </a:p>
        </p:txBody>
      </p:sp>
      <p:sp>
        <p:nvSpPr>
          <p:cNvPr id="237" name="Snip Diagonal Corner Rectangle 236"/>
          <p:cNvSpPr/>
          <p:nvPr/>
        </p:nvSpPr>
        <p:spPr>
          <a:xfrm>
            <a:off x="8288867" y="4707134"/>
            <a:ext cx="3673033" cy="203056"/>
          </a:xfrm>
          <a:prstGeom prst="snip2DiagRect">
            <a:avLst>
              <a:gd name="adj1" fmla="val 0"/>
              <a:gd name="adj2"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sz="1050" dirty="0" err="1"/>
              <a:t>App_GlobalSourceFile</a:t>
            </a:r>
            <a:r>
              <a:rPr lang="en-US" sz="1050" dirty="0" smtClean="0"/>
              <a:t> Location=“*”</a:t>
            </a:r>
            <a:endParaRPr lang="en-US" sz="1050" dirty="0"/>
          </a:p>
        </p:txBody>
      </p:sp>
      <p:sp>
        <p:nvSpPr>
          <p:cNvPr id="340" name="Snip Diagonal Corner Rectangle 339"/>
          <p:cNvSpPr/>
          <p:nvPr/>
        </p:nvSpPr>
        <p:spPr>
          <a:xfrm>
            <a:off x="8400804" y="3124629"/>
            <a:ext cx="3561096" cy="164213"/>
          </a:xfrm>
          <a:prstGeom prst="snip2DiagRect">
            <a:avLst>
              <a:gd name="adj1" fmla="val 0"/>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000" dirty="0" err="1"/>
              <a:t>TemplateFile</a:t>
            </a:r>
            <a:r>
              <a:rPr lang="en-US" sz="1000" dirty="0"/>
              <a:t> Location</a:t>
            </a:r>
            <a:r>
              <a:rPr lang="en-US" sz="1000" dirty="0" smtClean="0"/>
              <a:t>=“</a:t>
            </a:r>
            <a:r>
              <a:rPr lang="en-US" sz="1000" dirty="0" err="1" smtClean="0"/>
              <a:t>ControlTemplates</a:t>
            </a:r>
            <a:r>
              <a:rPr lang="en-US" sz="1000" dirty="0" smtClean="0"/>
              <a:t>\*”</a:t>
            </a:r>
            <a:endParaRPr lang="en-US" sz="1000" dirty="0"/>
          </a:p>
        </p:txBody>
      </p:sp>
      <p:sp>
        <p:nvSpPr>
          <p:cNvPr id="160" name="Snip Diagonal Corner Rectangle 159"/>
          <p:cNvSpPr/>
          <p:nvPr/>
        </p:nvSpPr>
        <p:spPr>
          <a:xfrm>
            <a:off x="8400804" y="2111696"/>
            <a:ext cx="3588552" cy="192471"/>
          </a:xfrm>
          <a:prstGeom prst="snip2DiagRect">
            <a:avLst>
              <a:gd name="adj1" fmla="val 0"/>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050" dirty="0" err="1" smtClean="0"/>
              <a:t>RootFile</a:t>
            </a:r>
            <a:r>
              <a:rPr lang="en-US" sz="1050" dirty="0" smtClean="0"/>
              <a:t> </a:t>
            </a:r>
            <a:r>
              <a:rPr lang="en-US" sz="1050" dirty="0"/>
              <a:t>Location=“Templates\*”</a:t>
            </a:r>
          </a:p>
        </p:txBody>
      </p:sp>
      <p:sp>
        <p:nvSpPr>
          <p:cNvPr id="183" name="Snip Diagonal Corner Rectangle 182"/>
          <p:cNvSpPr/>
          <p:nvPr/>
        </p:nvSpPr>
        <p:spPr>
          <a:xfrm>
            <a:off x="8418545" y="2350304"/>
            <a:ext cx="3561094" cy="164213"/>
          </a:xfrm>
          <a:prstGeom prst="snip2DiagRect">
            <a:avLst>
              <a:gd name="adj1" fmla="val 0"/>
              <a:gd name="adj2"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000" dirty="0" err="1"/>
              <a:t>RootFile</a:t>
            </a:r>
            <a:r>
              <a:rPr lang="en-US" sz="1000" dirty="0"/>
              <a:t> </a:t>
            </a:r>
            <a:r>
              <a:rPr lang="en-US" sz="1000" dirty="0" smtClean="0"/>
              <a:t>Location=“Templates\Admin\*”</a:t>
            </a:r>
            <a:endParaRPr lang="en-US" sz="1000" dirty="0"/>
          </a:p>
        </p:txBody>
      </p:sp>
      <p:sp>
        <p:nvSpPr>
          <p:cNvPr id="164" name="Snip Diagonal Corner Rectangle 163"/>
          <p:cNvSpPr/>
          <p:nvPr/>
        </p:nvSpPr>
        <p:spPr>
          <a:xfrm>
            <a:off x="8405980" y="2913210"/>
            <a:ext cx="3561094" cy="164213"/>
          </a:xfrm>
          <a:prstGeom prst="snip2DiagRect">
            <a:avLst>
              <a:gd name="adj1" fmla="val 0"/>
              <a:gd name="adj2"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000" dirty="0" err="1"/>
              <a:t>TemplateFile</a:t>
            </a:r>
            <a:r>
              <a:rPr lang="en-US" sz="1000" dirty="0"/>
              <a:t> Location</a:t>
            </a:r>
            <a:r>
              <a:rPr lang="en-US" sz="1000" dirty="0" smtClean="0"/>
              <a:t>=“Admin\*”</a:t>
            </a:r>
            <a:endParaRPr lang="en-US" sz="1000" dirty="0"/>
          </a:p>
        </p:txBody>
      </p:sp>
      <p:sp>
        <p:nvSpPr>
          <p:cNvPr id="172" name="Snip Diagonal Corner Rectangle 171"/>
          <p:cNvSpPr/>
          <p:nvPr/>
        </p:nvSpPr>
        <p:spPr>
          <a:xfrm>
            <a:off x="8294261" y="4961863"/>
            <a:ext cx="3673033" cy="203056"/>
          </a:xfrm>
          <a:prstGeom prst="snip2DiagRect">
            <a:avLst>
              <a:gd name="adj1" fmla="val 0"/>
              <a:gd name="adj2"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sz="1050" dirty="0" err="1"/>
              <a:t>ApplicationResourceFile</a:t>
            </a:r>
            <a:r>
              <a:rPr lang="en-US" sz="1050" dirty="0"/>
              <a:t> Location=“*”</a:t>
            </a:r>
          </a:p>
        </p:txBody>
      </p:sp>
      <p:cxnSp>
        <p:nvCxnSpPr>
          <p:cNvPr id="173" name="Elbow Connector 51"/>
          <p:cNvCxnSpPr>
            <a:stCxn id="172" idx="2"/>
            <a:endCxn id="178" idx="3"/>
          </p:cNvCxnSpPr>
          <p:nvPr/>
        </p:nvCxnSpPr>
        <p:spPr>
          <a:xfrm rot="10800000" flipV="1">
            <a:off x="5147159" y="5063390"/>
            <a:ext cx="3147102" cy="861647"/>
          </a:xfrm>
          <a:prstGeom prst="bentConnector3">
            <a:avLst>
              <a:gd name="adj1" fmla="val 16909"/>
            </a:avLst>
          </a:prstGeom>
          <a:ln w="28575" cmpd="sng">
            <a:solidFill>
              <a:schemeClr val="accent6"/>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84" name="Elbow Connector 183"/>
          <p:cNvCxnSpPr>
            <a:stCxn id="271" idx="3"/>
            <a:endCxn id="188" idx="2"/>
          </p:cNvCxnSpPr>
          <p:nvPr/>
        </p:nvCxnSpPr>
        <p:spPr>
          <a:xfrm>
            <a:off x="2385480" y="1920360"/>
            <a:ext cx="2931753" cy="2707605"/>
          </a:xfrm>
          <a:prstGeom prst="bentConnector3">
            <a:avLst>
              <a:gd name="adj1" fmla="val 37870"/>
            </a:avLst>
          </a:prstGeom>
          <a:ln cmpd="sng">
            <a:solidFill>
              <a:schemeClr val="accent1"/>
            </a:solidFill>
            <a:prstDash val="sysDash"/>
            <a:tailEnd type="triangle"/>
          </a:ln>
          <a:effectLst/>
        </p:spPr>
        <p:style>
          <a:lnRef idx="2">
            <a:schemeClr val="accent6"/>
          </a:lnRef>
          <a:fillRef idx="0">
            <a:schemeClr val="accent6"/>
          </a:fillRef>
          <a:effectRef idx="1">
            <a:schemeClr val="accent6"/>
          </a:effectRef>
          <a:fontRef idx="minor">
            <a:schemeClr val="tx1"/>
          </a:fontRef>
        </p:style>
      </p:cxnSp>
      <p:cxnSp>
        <p:nvCxnSpPr>
          <p:cNvPr id="185" name="Elbow Connector 51"/>
          <p:cNvCxnSpPr>
            <a:stCxn id="280" idx="1"/>
            <a:endCxn id="203" idx="3"/>
          </p:cNvCxnSpPr>
          <p:nvPr/>
        </p:nvCxnSpPr>
        <p:spPr>
          <a:xfrm rot="10800000" flipV="1">
            <a:off x="2395662" y="4156385"/>
            <a:ext cx="2235063" cy="1652011"/>
          </a:xfrm>
          <a:prstGeom prst="bentConnector3">
            <a:avLst>
              <a:gd name="adj1" fmla="val 43181"/>
            </a:avLst>
          </a:prstGeom>
          <a:ln w="28575" cmpd="sng">
            <a:solidFill>
              <a:schemeClr val="accent6"/>
            </a:solidFill>
            <a:prstDash val="sysDot"/>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19769314"/>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Customization Removal Methods</a:t>
            </a:r>
            <a:endParaRPr lang="en-US" dirty="0"/>
          </a:p>
        </p:txBody>
      </p:sp>
      <p:sp>
        <p:nvSpPr>
          <p:cNvPr id="3" name="Content Placeholder 2"/>
          <p:cNvSpPr>
            <a:spLocks noGrp="1"/>
          </p:cNvSpPr>
          <p:nvPr>
            <p:ph type="body" sz="quarter" idx="10"/>
          </p:nvPr>
        </p:nvSpPr>
        <p:spPr/>
        <p:txBody>
          <a:bodyPr/>
          <a:lstStyle/>
          <a:p>
            <a:r>
              <a:rPr lang="en-US" dirty="0" smtClean="0"/>
              <a:t>Feature removals</a:t>
            </a:r>
          </a:p>
          <a:p>
            <a:pPr lvl="1"/>
            <a:r>
              <a:rPr lang="en-US" dirty="0" smtClean="0"/>
              <a:t>Use </a:t>
            </a:r>
            <a:r>
              <a:rPr lang="en-US" dirty="0" err="1" smtClean="0"/>
              <a:t>DeprecateSimpleFeature</a:t>
            </a:r>
            <a:r>
              <a:rPr lang="en-US" dirty="0" smtClean="0"/>
              <a:t> when applicable</a:t>
            </a:r>
          </a:p>
          <a:p>
            <a:pPr lvl="1"/>
            <a:r>
              <a:rPr lang="en-US" dirty="0" smtClean="0"/>
              <a:t>Use custom code for all other cases</a:t>
            </a:r>
          </a:p>
          <a:p>
            <a:r>
              <a:rPr lang="en-US" dirty="0" smtClean="0"/>
              <a:t>Web part removals</a:t>
            </a:r>
          </a:p>
          <a:p>
            <a:pPr lvl="1"/>
            <a:r>
              <a:rPr lang="en-US" dirty="0" smtClean="0"/>
              <a:t>Use Web part code to self remove on next use per instance</a:t>
            </a:r>
          </a:p>
          <a:p>
            <a:pPr lvl="1"/>
            <a:r>
              <a:rPr lang="en-US" dirty="0" smtClean="0"/>
              <a:t>Use custom code to find and remove all instances including private ones</a:t>
            </a:r>
          </a:p>
          <a:p>
            <a:r>
              <a:rPr lang="en-US" dirty="0" smtClean="0"/>
              <a:t>Site Definition removals</a:t>
            </a:r>
          </a:p>
          <a:p>
            <a:pPr lvl="1"/>
            <a:r>
              <a:rPr lang="en-US" dirty="0" smtClean="0"/>
              <a:t>Find and delete all sites using existing site definition, use manual or coded methods</a:t>
            </a:r>
          </a:p>
          <a:p>
            <a:pPr lvl="1"/>
            <a:r>
              <a:rPr lang="en-US" dirty="0" smtClean="0"/>
              <a:t>Migrate content out of sites first using content export/import or 3</a:t>
            </a:r>
            <a:r>
              <a:rPr lang="en-US" baseline="30000" dirty="0" smtClean="0"/>
              <a:t>rd</a:t>
            </a:r>
            <a:r>
              <a:rPr lang="en-US" dirty="0" smtClean="0"/>
              <a:t> party tools</a:t>
            </a:r>
          </a:p>
        </p:txBody>
      </p:sp>
    </p:spTree>
    <p:extLst>
      <p:ext uri="{BB962C8B-B14F-4D97-AF65-F5344CB8AC3E}">
        <p14:creationId xmlns:p14="http://schemas.microsoft.com/office/powerpoint/2010/main" val="3841934707"/>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Customization Replacement Methods</a:t>
            </a:r>
            <a:endParaRPr lang="en-US" dirty="0"/>
          </a:p>
        </p:txBody>
      </p:sp>
      <p:sp>
        <p:nvSpPr>
          <p:cNvPr id="3" name="Content Placeholder 2"/>
          <p:cNvSpPr>
            <a:spLocks noGrp="1"/>
          </p:cNvSpPr>
          <p:nvPr>
            <p:ph type="body" sz="quarter" idx="10"/>
          </p:nvPr>
        </p:nvSpPr>
        <p:spPr/>
        <p:txBody>
          <a:bodyPr/>
          <a:lstStyle/>
          <a:p>
            <a:r>
              <a:rPr lang="en-US" sz="2400" dirty="0" smtClean="0"/>
              <a:t>Feature replacements</a:t>
            </a:r>
          </a:p>
          <a:p>
            <a:pPr lvl="1"/>
            <a:r>
              <a:rPr lang="en-US" sz="2000" dirty="0" smtClean="0"/>
              <a:t>Use existing feature’s upgrade to activate new feature</a:t>
            </a:r>
          </a:p>
          <a:p>
            <a:pPr lvl="1"/>
            <a:r>
              <a:rPr lang="en-US" sz="2000" dirty="0" smtClean="0"/>
              <a:t>Use Site definition upgrade to activate new feature</a:t>
            </a:r>
          </a:p>
          <a:p>
            <a:r>
              <a:rPr lang="en-US" sz="2400" dirty="0" smtClean="0"/>
              <a:t>Web </a:t>
            </a:r>
            <a:r>
              <a:rPr lang="en-US" sz="2400" dirty="0"/>
              <a:t>part </a:t>
            </a:r>
            <a:r>
              <a:rPr lang="en-US" sz="2400" dirty="0" smtClean="0"/>
              <a:t>replacements</a:t>
            </a:r>
          </a:p>
          <a:p>
            <a:pPr lvl="1"/>
            <a:r>
              <a:rPr lang="en-US" sz="2000" dirty="0"/>
              <a:t>Use Web part code </a:t>
            </a:r>
            <a:r>
              <a:rPr lang="en-US" sz="2000" dirty="0" smtClean="0"/>
              <a:t>to add new web part at same location and remove self per instance</a:t>
            </a:r>
          </a:p>
          <a:p>
            <a:pPr lvl="1"/>
            <a:r>
              <a:rPr lang="en-US" sz="2000" dirty="0" smtClean="0"/>
              <a:t>Use custom code to find all public instances and replace</a:t>
            </a:r>
          </a:p>
          <a:p>
            <a:pPr lvl="2"/>
            <a:r>
              <a:rPr lang="en-US" sz="1800" dirty="0" smtClean="0"/>
              <a:t>Does not work for private instances as API cannot show these except for user running code</a:t>
            </a:r>
          </a:p>
          <a:p>
            <a:r>
              <a:rPr lang="en-US" sz="2400" dirty="0" smtClean="0"/>
              <a:t>Site Definition replacement</a:t>
            </a:r>
          </a:p>
          <a:p>
            <a:pPr lvl="1"/>
            <a:r>
              <a:rPr lang="en-US" sz="2000" dirty="0" smtClean="0"/>
              <a:t>No built in way to do this, use migration instead</a:t>
            </a:r>
          </a:p>
          <a:p>
            <a:pPr lvl="1"/>
            <a:r>
              <a:rPr lang="en-US" sz="2000" dirty="0" smtClean="0"/>
              <a:t>Do not follow misguided suggestions of modifying database to change template ids</a:t>
            </a:r>
          </a:p>
          <a:p>
            <a:pPr lvl="2"/>
            <a:r>
              <a:rPr lang="en-US" sz="1800" dirty="0" smtClean="0"/>
              <a:t>Against support policy and will prevent farm from being supportable</a:t>
            </a:r>
          </a:p>
        </p:txBody>
      </p:sp>
    </p:spTree>
    <p:extLst>
      <p:ext uri="{BB962C8B-B14F-4D97-AF65-F5344CB8AC3E}">
        <p14:creationId xmlns:p14="http://schemas.microsoft.com/office/powerpoint/2010/main" val="1137322568"/>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Feature </a:t>
            </a:r>
            <a:r>
              <a:rPr lang="en-US" dirty="0"/>
              <a:t>Removals</a:t>
            </a:r>
          </a:p>
        </p:txBody>
      </p:sp>
      <p:sp>
        <p:nvSpPr>
          <p:cNvPr id="9" name="Content Placeholder 8"/>
          <p:cNvSpPr>
            <a:spLocks noGrp="1"/>
          </p:cNvSpPr>
          <p:nvPr>
            <p:ph type="body" sz="quarter" idx="10"/>
          </p:nvPr>
        </p:nvSpPr>
        <p:spPr/>
        <p:txBody>
          <a:bodyPr numCol="1"/>
          <a:lstStyle/>
          <a:p>
            <a:r>
              <a:rPr lang="en-US" sz="3600" dirty="0" smtClean="0"/>
              <a:t>Removing Simple Features</a:t>
            </a:r>
          </a:p>
          <a:p>
            <a:pPr lvl="1"/>
            <a:r>
              <a:rPr lang="en-US" sz="2000" dirty="0"/>
              <a:t>Simple features add no artifacts to site, removal leaves no trace</a:t>
            </a:r>
          </a:p>
          <a:p>
            <a:pPr lvl="2"/>
            <a:r>
              <a:rPr lang="en-US" sz="2000" dirty="0" err="1"/>
              <a:t>CustomActions</a:t>
            </a:r>
            <a:r>
              <a:rPr lang="en-US" sz="2000" dirty="0"/>
              <a:t> (</a:t>
            </a:r>
            <a:r>
              <a:rPr lang="en-US" sz="2000" dirty="0" err="1"/>
              <a:t>NavBar</a:t>
            </a:r>
            <a:r>
              <a:rPr lang="en-US" sz="2000" dirty="0"/>
              <a:t>, Ribbon), Placeholder</a:t>
            </a:r>
          </a:p>
          <a:p>
            <a:pPr lvl="1"/>
            <a:r>
              <a:rPr lang="en-US" sz="2000" dirty="0" err="1" smtClean="0"/>
              <a:t>DeprecateSimpleFeature</a:t>
            </a:r>
            <a:endParaRPr lang="en-US" sz="2000" dirty="0" smtClean="0"/>
          </a:p>
          <a:p>
            <a:pPr lvl="2"/>
            <a:r>
              <a:rPr lang="en-US" sz="2000" dirty="0" smtClean="0"/>
              <a:t>Only removes simple features, not complex ones</a:t>
            </a:r>
          </a:p>
          <a:p>
            <a:pPr lvl="2"/>
            <a:r>
              <a:rPr lang="en-US" sz="2000" dirty="0" smtClean="0"/>
              <a:t>Listed within Upgrade Definition Files</a:t>
            </a:r>
          </a:p>
          <a:p>
            <a:pPr lvl="2"/>
            <a:r>
              <a:rPr lang="en-US" sz="2000" dirty="0" smtClean="0"/>
              <a:t>Removes only Feature ID reference from target</a:t>
            </a:r>
          </a:p>
          <a:p>
            <a:pPr lvl="3"/>
            <a:r>
              <a:rPr lang="en-US" sz="1800" dirty="0" smtClean="0"/>
              <a:t>Occurs before rest of feature upgrade</a:t>
            </a:r>
          </a:p>
          <a:p>
            <a:pPr lvl="2"/>
            <a:r>
              <a:rPr lang="en-US" sz="2000" dirty="0" smtClean="0"/>
              <a:t>Be very careful with its use or you could be in deep trouble</a:t>
            </a:r>
          </a:p>
          <a:p>
            <a:pPr lvl="3"/>
            <a:r>
              <a:rPr lang="en-US" sz="1800" dirty="0" smtClean="0"/>
              <a:t>Feature artifacts without listed feature</a:t>
            </a:r>
          </a:p>
        </p:txBody>
      </p:sp>
      <p:sp>
        <p:nvSpPr>
          <p:cNvPr id="2" name="Text Placeholder 1"/>
          <p:cNvSpPr>
            <a:spLocks noGrp="1"/>
          </p:cNvSpPr>
          <p:nvPr>
            <p:ph type="body" sz="quarter" idx="11"/>
          </p:nvPr>
        </p:nvSpPr>
        <p:spPr>
          <a:xfrm>
            <a:off x="6277928" y="1447800"/>
            <a:ext cx="5394960" cy="4450449"/>
          </a:xfrm>
        </p:spPr>
        <p:txBody>
          <a:bodyPr/>
          <a:lstStyle/>
          <a:p>
            <a:r>
              <a:rPr lang="en-US" dirty="0"/>
              <a:t>Removing Complex Features</a:t>
            </a:r>
          </a:p>
          <a:p>
            <a:pPr lvl="1"/>
            <a:r>
              <a:rPr lang="en-US" dirty="0"/>
              <a:t>Complex features add artifacts to site, removal requires cleanup</a:t>
            </a:r>
          </a:p>
          <a:p>
            <a:pPr lvl="2"/>
            <a:r>
              <a:rPr lang="en-US" dirty="0"/>
              <a:t>Event handlers, lists, content types</a:t>
            </a:r>
          </a:p>
          <a:p>
            <a:pPr lvl="1"/>
            <a:r>
              <a:rPr lang="en-US" dirty="0"/>
              <a:t>Best to use feature upgrade code to self remove instance </a:t>
            </a:r>
          </a:p>
          <a:p>
            <a:pPr lvl="2"/>
            <a:r>
              <a:rPr lang="en-US" dirty="0"/>
              <a:t>Install 2010 feature in 14 hive, have upgrade to 15 mode remove instance</a:t>
            </a:r>
          </a:p>
          <a:p>
            <a:pPr lvl="2"/>
            <a:r>
              <a:rPr lang="en-US" dirty="0"/>
              <a:t>Code callout calls deactivate, cleans up artifacts as applicable</a:t>
            </a:r>
          </a:p>
          <a:p>
            <a:endParaRPr lang="en-US" dirty="0"/>
          </a:p>
        </p:txBody>
      </p:sp>
    </p:spTree>
    <p:extLst>
      <p:ext uri="{BB962C8B-B14F-4D97-AF65-F5344CB8AC3E}">
        <p14:creationId xmlns:p14="http://schemas.microsoft.com/office/powerpoint/2010/main" val="1677774277"/>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3088427577"/>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315073605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Web Applications</a:t>
            </a:r>
            <a:endParaRPr lang="en-US" dirty="0"/>
          </a:p>
        </p:txBody>
      </p:sp>
      <p:sp>
        <p:nvSpPr>
          <p:cNvPr id="3" name="Content Placeholder 2"/>
          <p:cNvSpPr>
            <a:spLocks noGrp="1"/>
          </p:cNvSpPr>
          <p:nvPr>
            <p:ph type="body" sz="quarter" idx="10"/>
          </p:nvPr>
        </p:nvSpPr>
        <p:spPr/>
        <p:txBody>
          <a:bodyPr/>
          <a:lstStyle/>
          <a:p>
            <a:r>
              <a:rPr lang="en-US" dirty="0" smtClean="0"/>
              <a:t>Before attaching content databases</a:t>
            </a:r>
          </a:p>
          <a:p>
            <a:pPr marL="917575" lvl="1" indent="-457200">
              <a:buFont typeface="+mj-lt"/>
              <a:buAutoNum type="arabicPeriod"/>
            </a:pPr>
            <a:r>
              <a:rPr lang="en-US" dirty="0" smtClean="0"/>
              <a:t>Ensure web applications are setup correctly</a:t>
            </a:r>
          </a:p>
          <a:p>
            <a:pPr lvl="2"/>
            <a:r>
              <a:rPr lang="en-US" dirty="0" smtClean="0"/>
              <a:t>Using correct managed account for application pool</a:t>
            </a:r>
          </a:p>
          <a:p>
            <a:pPr lvl="2"/>
            <a:r>
              <a:rPr lang="en-US" dirty="0" smtClean="0"/>
              <a:t>Correct managed paths exist</a:t>
            </a:r>
          </a:p>
          <a:p>
            <a:pPr lvl="2"/>
            <a:r>
              <a:rPr lang="en-US" dirty="0" smtClean="0"/>
              <a:t>Same AAM zones and URLs are configured</a:t>
            </a:r>
          </a:p>
          <a:p>
            <a:pPr lvl="2"/>
            <a:r>
              <a:rPr lang="en-US" dirty="0" smtClean="0"/>
              <a:t>Solutions and other customizations are installed</a:t>
            </a:r>
          </a:p>
          <a:p>
            <a:pPr marL="917575" lvl="1" indent="-457200">
              <a:buFont typeface="+mj-lt"/>
              <a:buAutoNum type="arabicPeriod"/>
            </a:pPr>
            <a:r>
              <a:rPr lang="en-US" dirty="0" smtClean="0"/>
              <a:t>Ensure service instances are connected to web application</a:t>
            </a:r>
          </a:p>
          <a:p>
            <a:pPr marL="1266825" lvl="2" indent="-457200"/>
            <a:r>
              <a:rPr lang="en-US" dirty="0" smtClean="0"/>
              <a:t>Some content database upgrades attempt to use service instances</a:t>
            </a:r>
          </a:p>
          <a:p>
            <a:pPr marL="1600200" lvl="3" indent="-457200"/>
            <a:r>
              <a:rPr lang="en-US" dirty="0" smtClean="0"/>
              <a:t>Service unavailability should not block upgrade</a:t>
            </a:r>
          </a:p>
          <a:p>
            <a:pPr marL="1600200" lvl="3" indent="-457200"/>
            <a:r>
              <a:rPr lang="en-US" dirty="0" smtClean="0"/>
              <a:t>Service issues during upgrade may require additional work afterwards</a:t>
            </a:r>
          </a:p>
          <a:p>
            <a:pPr marL="1949450" lvl="4" indent="-457200"/>
            <a:r>
              <a:rPr lang="en-US" dirty="0" smtClean="0"/>
              <a:t>To finish the specific service interaction missed during upgrade</a:t>
            </a:r>
          </a:p>
          <a:p>
            <a:pPr marL="1949450" lvl="4" indent="-457200"/>
            <a:r>
              <a:rPr lang="en-US" dirty="0" smtClean="0"/>
              <a:t>Check log to look for issues</a:t>
            </a:r>
          </a:p>
        </p:txBody>
      </p:sp>
    </p:spTree>
    <p:extLst>
      <p:ext uri="{BB962C8B-B14F-4D97-AF65-F5344CB8AC3E}">
        <p14:creationId xmlns:p14="http://schemas.microsoft.com/office/powerpoint/2010/main" val="3131039790"/>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Managed Paths</a:t>
            </a:r>
            <a:endParaRPr lang="en-US" dirty="0"/>
          </a:p>
        </p:txBody>
      </p:sp>
      <p:sp>
        <p:nvSpPr>
          <p:cNvPr id="3" name="Content Placeholder 2"/>
          <p:cNvSpPr>
            <a:spLocks noGrp="1"/>
          </p:cNvSpPr>
          <p:nvPr>
            <p:ph type="body" sz="quarter" idx="10"/>
          </p:nvPr>
        </p:nvSpPr>
        <p:spPr/>
        <p:txBody>
          <a:bodyPr/>
          <a:lstStyle/>
          <a:p>
            <a:r>
              <a:rPr lang="en-US" sz="3600" dirty="0" smtClean="0"/>
              <a:t>Should pre-create managed paths before attaching content databases</a:t>
            </a:r>
          </a:p>
          <a:p>
            <a:pPr lvl="1"/>
            <a:r>
              <a:rPr lang="en-US" sz="2000" dirty="0" smtClean="0"/>
              <a:t>Use the same as was used in prior version if possible</a:t>
            </a:r>
          </a:p>
          <a:p>
            <a:r>
              <a:rPr lang="en-US" sz="3600" dirty="0" smtClean="0"/>
              <a:t>Otherwise SharePoint will guess based on your content</a:t>
            </a:r>
          </a:p>
          <a:p>
            <a:pPr lvl="1"/>
            <a:r>
              <a:rPr lang="en-US" sz="2000" dirty="0" smtClean="0"/>
              <a:t>SharePoint may create managed paths that don’t work correctly for you</a:t>
            </a:r>
          </a:p>
          <a:p>
            <a:pPr lvl="2"/>
            <a:r>
              <a:rPr lang="en-US" sz="2000" dirty="0" smtClean="0"/>
              <a:t>E.g. Creating managed paths that make explicit inclusions into wildcards if two explicit exclusions are at same depth under same root</a:t>
            </a:r>
          </a:p>
          <a:p>
            <a:pPr lvl="1"/>
            <a:r>
              <a:rPr lang="en-US" sz="2000" dirty="0" smtClean="0"/>
              <a:t>SharePoint may create different managed paths depending on which database is attached first</a:t>
            </a:r>
          </a:p>
          <a:p>
            <a:pPr lvl="2"/>
            <a:r>
              <a:rPr lang="en-US" sz="2000" dirty="0" smtClean="0"/>
              <a:t>E.g. First content database has sites at depth which makes paths that conflict with sites lower in depth in second content database</a:t>
            </a:r>
          </a:p>
        </p:txBody>
      </p:sp>
    </p:spTree>
    <p:extLst>
      <p:ext uri="{BB962C8B-B14F-4D97-AF65-F5344CB8AC3E}">
        <p14:creationId xmlns:p14="http://schemas.microsoft.com/office/powerpoint/2010/main" val="20597440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a:t>
            </a:r>
            <a:r>
              <a:rPr lang="en-US" dirty="0" smtClean="0"/>
              <a:t>Alternate Access Mappings</a:t>
            </a:r>
            <a:endParaRPr lang="en-US" dirty="0"/>
          </a:p>
        </p:txBody>
      </p:sp>
      <p:sp>
        <p:nvSpPr>
          <p:cNvPr id="3" name="Content Placeholder 2"/>
          <p:cNvSpPr>
            <a:spLocks noGrp="1"/>
          </p:cNvSpPr>
          <p:nvPr>
            <p:ph type="body" sz="quarter" idx="10"/>
          </p:nvPr>
        </p:nvSpPr>
        <p:spPr/>
        <p:txBody>
          <a:bodyPr/>
          <a:lstStyle/>
          <a:p>
            <a:r>
              <a:rPr lang="en-US" sz="3600" dirty="0" smtClean="0"/>
              <a:t>Must pre-create alternate access mappings </a:t>
            </a:r>
            <a:r>
              <a:rPr lang="en-US" sz="3600" dirty="0"/>
              <a:t>before attaching content databases</a:t>
            </a:r>
          </a:p>
          <a:p>
            <a:pPr lvl="1"/>
            <a:r>
              <a:rPr lang="en-US" sz="2000" dirty="0" smtClean="0"/>
              <a:t>Otherwise SharePoint </a:t>
            </a:r>
            <a:r>
              <a:rPr lang="en-US" sz="2000" dirty="0"/>
              <a:t>will only render for default </a:t>
            </a:r>
            <a:r>
              <a:rPr lang="en-US" sz="2000" dirty="0" smtClean="0"/>
              <a:t>URL</a:t>
            </a:r>
          </a:p>
          <a:p>
            <a:r>
              <a:rPr lang="en-US" sz="3600" dirty="0" smtClean="0"/>
              <a:t>Use </a:t>
            </a:r>
            <a:r>
              <a:rPr lang="en-US" sz="3600" dirty="0"/>
              <a:t>the same as was used in prior version if </a:t>
            </a:r>
            <a:r>
              <a:rPr lang="en-US" sz="3600" dirty="0" smtClean="0"/>
              <a:t>possible</a:t>
            </a:r>
          </a:p>
          <a:p>
            <a:pPr lvl="1"/>
            <a:r>
              <a:rPr lang="en-US" sz="2000" dirty="0" smtClean="0"/>
              <a:t>Using differing URLs from prior version can cause dirtying of all links</a:t>
            </a:r>
          </a:p>
          <a:p>
            <a:pPr lvl="2"/>
            <a:r>
              <a:rPr lang="en-US" sz="2000" dirty="0" smtClean="0"/>
              <a:t>Will cause link fix-up in background on first hit to each document</a:t>
            </a:r>
          </a:p>
          <a:p>
            <a:pPr lvl="2"/>
            <a:r>
              <a:rPr lang="en-US" sz="2000" dirty="0" smtClean="0"/>
              <a:t>Can cause unnecessary performance hit if URLs shouldn’t change</a:t>
            </a:r>
            <a:endParaRPr lang="en-US" sz="2000" dirty="0"/>
          </a:p>
          <a:p>
            <a:r>
              <a:rPr lang="en-US" sz="3600" dirty="0" smtClean="0"/>
              <a:t>Remember to ensure IIS has correct bindings</a:t>
            </a:r>
          </a:p>
          <a:p>
            <a:pPr lvl="1"/>
            <a:r>
              <a:rPr lang="en-US" sz="2000" dirty="0" smtClean="0"/>
              <a:t>If IIS cannot send request to SharePoint, AAM won’t matter</a:t>
            </a:r>
            <a:endParaRPr lang="en-US" sz="2000" dirty="0"/>
          </a:p>
          <a:p>
            <a:pPr lvl="1"/>
            <a:r>
              <a:rPr lang="en-US" sz="2000" dirty="0" smtClean="0"/>
              <a:t>Should not just modify IIS bindings settings though</a:t>
            </a:r>
          </a:p>
          <a:p>
            <a:pPr lvl="2"/>
            <a:r>
              <a:rPr lang="en-US" sz="2000" dirty="0" smtClean="0"/>
              <a:t>Best practice is to choose correct URL per web application instance</a:t>
            </a:r>
          </a:p>
          <a:p>
            <a:pPr lvl="2"/>
            <a:r>
              <a:rPr lang="en-US" sz="2000" dirty="0" smtClean="0"/>
              <a:t>Configure </a:t>
            </a:r>
            <a:r>
              <a:rPr lang="en-US" sz="2000" dirty="0"/>
              <a:t>extended web application </a:t>
            </a:r>
            <a:r>
              <a:rPr lang="en-US" sz="2000" dirty="0" smtClean="0"/>
              <a:t>instances when required for more zones</a:t>
            </a:r>
            <a:endParaRPr lang="en-US" sz="2000" dirty="0"/>
          </a:p>
          <a:p>
            <a:pPr lvl="2"/>
            <a:endParaRPr lang="en-US" sz="2000" dirty="0" smtClean="0"/>
          </a:p>
        </p:txBody>
      </p:sp>
    </p:spTree>
    <p:extLst>
      <p:ext uri="{BB962C8B-B14F-4D97-AF65-F5344CB8AC3E}">
        <p14:creationId xmlns:p14="http://schemas.microsoft.com/office/powerpoint/2010/main" val="2874989898"/>
      </p:ext>
    </p:extLst>
  </p:cSld>
  <p:clrMapOvr>
    <a:masterClrMapping/>
  </p:clrMapOvr>
  <p:transition>
    <p:fade/>
  </p:transition>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4AE83C5813C1419DC904F85ABB8834" ma:contentTypeVersion="12" ma:contentTypeDescription="Create a new document." ma:contentTypeScope="" ma:versionID="e9198cb9c2d5540340d6a7001df606b4">
  <xsd:schema xmlns:xsd="http://www.w3.org/2001/XMLSchema" xmlns:xs="http://www.w3.org/2001/XMLSchema" xmlns:p="http://schemas.microsoft.com/office/2006/metadata/properties" xmlns:ns2="8a3a7d93-c4dd-4ad3-86ee-7a3cc0f61422" xmlns:ns3="c910e954-68ca-42ae-bb0f-1c6908c73e77" targetNamespace="http://schemas.microsoft.com/office/2006/metadata/properties" ma:root="true" ma:fieldsID="f0dffa37645886d84f0f614342e2ede7" ns2:_="" ns3:_="">
    <xsd:import namespace="8a3a7d93-c4dd-4ad3-86ee-7a3cc0f61422"/>
    <xsd:import namespace="c910e954-68ca-42ae-bb0f-1c6908c73e77"/>
    <xsd:element name="properties">
      <xsd:complexType>
        <xsd:sequence>
          <xsd:element name="documentManagement">
            <xsd:complexType>
              <xsd:all>
                <xsd:element ref="ns2:Content_x0020_Owner" minOccurs="0"/>
                <xsd:element ref="ns2:Secondary_x0020_Owner" minOccurs="0"/>
                <xsd:element ref="ns2:PG_x0020_Contact_x0028_s_x0029_" minOccurs="0"/>
                <xsd:element ref="ns2:Module" minOccurs="0"/>
                <xsd:element ref="ns3:HOL" minOccurs="0"/>
                <xsd:element ref="ns3:Potential_x0020_Future_x0020_Instructors_x0020_for_x0020_this_x0020_Module" minOccurs="0"/>
                <xsd:element ref="ns3:Review_x0020_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3a7d93-c4dd-4ad3-86ee-7a3cc0f61422" elementFormDefault="qualified">
    <xsd:import namespace="http://schemas.microsoft.com/office/2006/documentManagement/types"/>
    <xsd:import namespace="http://schemas.microsoft.com/office/infopath/2007/PartnerControls"/>
    <xsd:element name="Content_x0020_Owner" ma:index="8" nillable="true" ma:displayName="Content Owner" ma:list="UserInfo" ma:SharePointGroup="0" ma:internalName="Content_x0020_Owne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econdary_x0020_Owner" ma:index="9" nillable="true" ma:displayName="Co-Presenter" ma:description="Responsible for co-presenting the module and for being cross-trained as a backup." ma:list="UserInfo" ma:SharePointGroup="0" ma:internalName="Secondary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G_x0020_Contact_x0028_s_x0029_" ma:index="10" nillable="true" ma:displayName="PG Contact(s)" ma:list="UserInfo" ma:SharePointGroup="0" ma:internalName="PG_x0020_Contact_x0028_s_x0029_"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odule" ma:index="11" nillable="true" ma:displayName="Module" ma:description="High level module where this content module belongs to" ma:internalName="Module" ma:readOnly="tru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910e954-68ca-42ae-bb0f-1c6908c73e77" elementFormDefault="qualified">
    <xsd:import namespace="http://schemas.microsoft.com/office/2006/documentManagement/types"/>
    <xsd:import namespace="http://schemas.microsoft.com/office/infopath/2007/PartnerControls"/>
    <xsd:element name="HOL" ma:index="12" nillable="true" ma:displayName="HOL" ma:default="0" ma:internalName="HOL">
      <xsd:simpleType>
        <xsd:restriction base="dms:Boolean"/>
      </xsd:simpleType>
    </xsd:element>
    <xsd:element name="Potential_x0020_Future_x0020_Instructors_x0020_for_x0020_this_x0020_Module" ma:index="13" nillable="true" ma:displayName="Potential Future Instructors for this Module" ma:internalName="Potential_x0020_Future_x0020_Instructors_x0020_for_x0020_this_x0020_Module">
      <xsd:simpleType>
        <xsd:restriction base="dms:Note">
          <xsd:maxLength value="255"/>
        </xsd:restriction>
      </xsd:simpleType>
    </xsd:element>
    <xsd:element name="Review_x0020_Status" ma:index="14" ma:displayName="Review Status" ma:default="Not started" ma:format="Dropdown" ma:internalName="Review_x0020_Status">
      <xsd:simpleType>
        <xsd:restriction base="dms:Choice">
          <xsd:enumeration value="Not started"/>
          <xsd:enumeration value="Alpha review request sent"/>
          <xsd:enumeration value="Alpha review done"/>
          <xsd:enumeration value="External delivery review request sent"/>
          <xsd:enumeration value="External delivery review done"/>
          <xsd:enumeration value="Beta 2 review request sent"/>
          <xsd:enumeration value="Beta 2 review done"/>
          <xsd:enumeration value="RTM Review request sent"/>
          <xsd:enumeration value="RTM Review don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otential_x0020_Future_x0020_Instructors_x0020_for_x0020_this_x0020_Module xmlns="c910e954-68ca-42ae-bb0f-1c6908c73e77" xsi:nil="true"/>
    <Review_x0020_Status xmlns="c910e954-68ca-42ae-bb0f-1c6908c73e77">Not started</Review_x0020_Status>
    <Secondary_x0020_Owner xmlns="8a3a7d93-c4dd-4ad3-86ee-7a3cc0f61422">
      <UserInfo>
        <DisplayName/>
        <AccountId xsi:nil="true"/>
        <AccountType/>
      </UserInfo>
    </Secondary_x0020_Owner>
    <HOL xmlns="c910e954-68ca-42ae-bb0f-1c6908c73e77">false</HOL>
    <Module xmlns="8a3a7d93-c4dd-4ad3-86ee-7a3cc0f61422">2. Deployment</Module>
    <PG_x0020_Contact_x0028_s_x0029_ xmlns="8a3a7d93-c4dd-4ad3-86ee-7a3cc0f61422">
      <UserInfo>
        <DisplayName>Sean Livingston</DisplayName>
        <AccountId>47</AccountId>
        <AccountType/>
      </UserInfo>
    </PG_x0020_Contact_x0028_s_x0029_>
    <Content_x0020_Owner xmlns="8a3a7d93-c4dd-4ad3-86ee-7a3cc0f61422">
      <UserInfo>
        <DisplayName>Sean Livingston</DisplayName>
        <AccountId>47</AccountId>
        <AccountType/>
      </UserInfo>
    </Content_x0020_Owner>
  </documentManagement>
</p:properties>
</file>

<file path=customXml/itemProps1.xml><?xml version="1.0" encoding="utf-8"?>
<ds:datastoreItem xmlns:ds="http://schemas.openxmlformats.org/officeDocument/2006/customXml" ds:itemID="{29C6DEAC-C517-4CC6-8BF8-BD03E043EB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3a7d93-c4dd-4ad3-86ee-7a3cc0f61422"/>
    <ds:schemaRef ds:uri="c910e954-68ca-42ae-bb0f-1c6908c73e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c910e954-68ca-42ae-bb0f-1c6908c73e77"/>
    <ds:schemaRef ds:uri="http://purl.org/dc/terms/"/>
    <ds:schemaRef ds:uri="8a3a7d93-c4dd-4ad3-86ee-7a3cc0f61422"/>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278</TotalTime>
  <Words>11235</Words>
  <Application>Microsoft Office PowerPoint</Application>
  <PresentationFormat>Custom</PresentationFormat>
  <Paragraphs>1227</Paragraphs>
  <Slides>70</Slides>
  <Notes>66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70</vt:i4>
      </vt:variant>
    </vt:vector>
  </HeadingPairs>
  <TitlesOfParts>
    <vt:vector size="78" baseType="lpstr">
      <vt:lpstr>Arial</vt:lpstr>
      <vt:lpstr>Calibri</vt:lpstr>
      <vt:lpstr>Consolas</vt:lpstr>
      <vt:lpstr>Segoe UI</vt:lpstr>
      <vt:lpstr>Segoe UI Light</vt:lpstr>
      <vt:lpstr>Wingdings</vt:lpstr>
      <vt:lpstr>5-30055_SharePoint Template 2012 - 16x9 - White Background</vt:lpstr>
      <vt:lpstr>5-30055_SharePoint Template 2012 - 16x9 - Colored Accent Slides</vt:lpstr>
      <vt:lpstr>Implement Upgrade</vt:lpstr>
      <vt:lpstr>Upgrade Cycle</vt:lpstr>
      <vt:lpstr>Build SP2013 Farm For Database Attach Upgrade</vt:lpstr>
      <vt:lpstr>Scripted Environment Setup</vt:lpstr>
      <vt:lpstr>Account Requirements For Upgrades</vt:lpstr>
      <vt:lpstr>Implementing Services Upgrade</vt:lpstr>
      <vt:lpstr>Configuring Web Applications</vt:lpstr>
      <vt:lpstr>Handling Managed Paths</vt:lpstr>
      <vt:lpstr>Handling Alternate Access Mappings</vt:lpstr>
      <vt:lpstr>PowerPoint Presentation</vt:lpstr>
      <vt:lpstr>High Availability Multi Farm V2V Upgrades</vt:lpstr>
      <vt:lpstr>Core Upgrade Commands</vt:lpstr>
      <vt:lpstr>Upgrade Related PowerShell Commands</vt:lpstr>
      <vt:lpstr>Mount-SPContentDatabase</vt:lpstr>
      <vt:lpstr>Test-SPContentDatabase</vt:lpstr>
      <vt:lpstr>Upgrade-SPContentDatabase</vt:lpstr>
      <vt:lpstr>Test-SPSite</vt:lpstr>
      <vt:lpstr>Repair-SPSite</vt:lpstr>
      <vt:lpstr>Upgrade-SPSite</vt:lpstr>
      <vt:lpstr>Request-SPUpgradeEvaluationSiteCollection</vt:lpstr>
      <vt:lpstr>Upgrade-SPFarm</vt:lpstr>
      <vt:lpstr>Services Upgrade Commands</vt:lpstr>
      <vt:lpstr>Service Upgrade Processes</vt:lpstr>
      <vt:lpstr>New-SPBusinessDataCatalogServiceApplication</vt:lpstr>
      <vt:lpstr>Example Business Data Catalog Service B2B/V2V Provisioning</vt:lpstr>
      <vt:lpstr>Restore-SPEnterpriseSearchServiceApplication</vt:lpstr>
      <vt:lpstr>Example Enterprise Search Service V2V Provisioning</vt:lpstr>
      <vt:lpstr>Export-SPEnterpriseSearchTopology</vt:lpstr>
      <vt:lpstr>Example Enterprise Search Service B2B Provisioning</vt:lpstr>
      <vt:lpstr>Upgrade-SPEnterpriseSearchServiceApplication</vt:lpstr>
      <vt:lpstr>Upgrade-SPEnterpriseSearchServiceApplicationSiteSettings</vt:lpstr>
      <vt:lpstr>New-SPMetadataServiceApplication</vt:lpstr>
      <vt:lpstr>Example Of Managed Metadata Service Provisioning</vt:lpstr>
      <vt:lpstr>New-SPPerformancePointServiceApplication</vt:lpstr>
      <vt:lpstr>Example Of PerformancePoint Service Provisioning</vt:lpstr>
      <vt:lpstr>New-SPProfileServiceApplication</vt:lpstr>
      <vt:lpstr>Example Profile Service B2B/V2V Provisioning</vt:lpstr>
      <vt:lpstr>Mount-SPProjectDatabase</vt:lpstr>
      <vt:lpstr>ConvertTo-SPProjectDatabase</vt:lpstr>
      <vt:lpstr>Example Project Service V2V Provisioning</vt:lpstr>
      <vt:lpstr>Upgrade-SPProjectWebInstance</vt:lpstr>
      <vt:lpstr>Upgrade-SPProjectDatabase</vt:lpstr>
      <vt:lpstr>New-SPSecureStoreApplication</vt:lpstr>
      <vt:lpstr>Example Secure Store Service B2B/V2V Provisioning</vt:lpstr>
      <vt:lpstr>New-SPSubscriptionSettingsServiceApplication</vt:lpstr>
      <vt:lpstr>Example Subscription Settings Service B2B/V2V Provisioning</vt:lpstr>
      <vt:lpstr>Managing Upgrade Internals</vt:lpstr>
      <vt:lpstr>Manage Upgrade Queues</vt:lpstr>
      <vt:lpstr>Get-SPSiteUpgradeSession</vt:lpstr>
      <vt:lpstr>Remove-SPSiteUpgradeSession</vt:lpstr>
      <vt:lpstr>Upgrade Throttle Settings</vt:lpstr>
      <vt:lpstr>Manage Upgrade Evaluation Settings</vt:lpstr>
      <vt:lpstr>Manage Upgrade Notifications</vt:lpstr>
      <vt:lpstr>Handling Customizations</vt:lpstr>
      <vt:lpstr>Custom Site Definitions</vt:lpstr>
      <vt:lpstr>Customization Security Changes</vt:lpstr>
      <vt:lpstr>Updating Customizations To Support Both 14 And 15 modes</vt:lpstr>
      <vt:lpstr>Example Of CompatibilityLevel Code Branching</vt:lpstr>
      <vt:lpstr>Feature Upgrade Code</vt:lpstr>
      <vt:lpstr>Example Of Upgrade Code for Features</vt:lpstr>
      <vt:lpstr>Differences in Solution Deployment</vt:lpstr>
      <vt:lpstr>Deployment Logic For 14 Solution without -CompatibilityLevel including 15</vt:lpstr>
      <vt:lpstr>Deployment Logic For 14 Solution with -CompatibilityLevel including 15</vt:lpstr>
      <vt:lpstr>Deployment Logic For 15 Solution</vt:lpstr>
      <vt:lpstr>Customization Removal Methods</vt:lpstr>
      <vt:lpstr>Customization Replacement Methods</vt:lpstr>
      <vt:lpstr>Feature Removals</vt:lpstr>
      <vt:lpstr>Conclusion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Upgrade SP2013 - Implement</dc:title>
  <dc:subject>Ignite - Upgrade SP2013 - Implement</dc:subject>
  <dc:creator>Vesa.Juvonen@microsoft.com</dc:creator>
  <cp:keywords>SharePoint; Ignite</cp:keywords>
  <dc:description>Learn about the different facets of upgrade preparation and understand the key skills and techniques you'll need to successfully upgrade to SharePoint 2013.</dc:description>
  <cp:lastModifiedBy>Vesa Juvonen</cp:lastModifiedBy>
  <cp:revision>33</cp:revision>
  <dcterms:created xsi:type="dcterms:W3CDTF">2012-06-08T22:41:39Z</dcterms:created>
  <dcterms:modified xsi:type="dcterms:W3CDTF">2013-01-09T19:44:46Z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0x010100914AE83C5813C1419DC904F85ABB8834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