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69" r:id="rId2"/>
    <p:sldId id="263" r:id="rId3"/>
    <p:sldId id="280" r:id="rId4"/>
    <p:sldId id="266" r:id="rId5"/>
    <p:sldId id="262" r:id="rId6"/>
    <p:sldId id="264" r:id="rId7"/>
    <p:sldId id="279" r:id="rId8"/>
    <p:sldId id="276" r:id="rId9"/>
    <p:sldId id="271" r:id="rId10"/>
    <p:sldId id="272" r:id="rId11"/>
    <p:sldId id="259" r:id="rId12"/>
    <p:sldId id="260" r:id="rId13"/>
    <p:sldId id="275" r:id="rId14"/>
    <p:sldId id="274" r:id="rId15"/>
    <p:sldId id="277" r:id="rId16"/>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15" autoAdjust="0"/>
    <p:restoredTop sz="86231" autoAdjust="0"/>
  </p:normalViewPr>
  <p:slideViewPr>
    <p:cSldViewPr>
      <p:cViewPr>
        <p:scale>
          <a:sx n="100" d="100"/>
          <a:sy n="100" d="100"/>
        </p:scale>
        <p:origin x="-1860" y="-330"/>
      </p:cViewPr>
      <p:guideLst>
        <p:guide orient="horz"/>
        <p:guide pos="5472"/>
      </p:guideLst>
    </p:cSldViewPr>
  </p:slideViewPr>
  <p:notesTextViewPr>
    <p:cViewPr>
      <p:scale>
        <a:sx n="1" d="1"/>
        <a:sy n="1" d="1"/>
      </p:scale>
      <p:origin x="0" y="0"/>
    </p:cViewPr>
  </p:notesTextViewPr>
  <p:sorterViewPr>
    <p:cViewPr>
      <p:scale>
        <a:sx n="100" d="100"/>
        <a:sy n="100" d="100"/>
      </p:scale>
      <p:origin x="0" y="1218"/>
    </p:cViewPr>
  </p:sorterViewPr>
  <p:notesViewPr>
    <p:cSldViewPr>
      <p:cViewPr varScale="1">
        <p:scale>
          <a:sx n="96" d="100"/>
          <a:sy n="96" d="100"/>
        </p:scale>
        <p:origin x="-3510" y="-108"/>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t>7/3/2013</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t>‹#›</a:t>
            </a:fld>
            <a:endParaRPr lang="en-US"/>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t>7/3/2013</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t>‹#›</a:t>
            </a:fld>
            <a:endParaRPr lang="en-US"/>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F7759-803D-4F76-9AEC-98B2D9A07B0D}" type="slidenum">
              <a:rPr lang="en-US" smtClean="0"/>
              <a:t>1</a:t>
            </a:fld>
            <a:endParaRPr lang="en-US"/>
          </a:p>
        </p:txBody>
      </p:sp>
    </p:spTree>
    <p:extLst>
      <p:ext uri="{BB962C8B-B14F-4D97-AF65-F5344CB8AC3E}">
        <p14:creationId xmlns:p14="http://schemas.microsoft.com/office/powerpoint/2010/main" val="2160133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F7759-803D-4F76-9AEC-98B2D9A07B0D}" type="slidenum">
              <a:rPr lang="en-US" smtClean="0"/>
              <a:t>10</a:t>
            </a:fld>
            <a:endParaRPr lang="en-US"/>
          </a:p>
        </p:txBody>
      </p:sp>
    </p:spTree>
    <p:extLst>
      <p:ext uri="{BB962C8B-B14F-4D97-AF65-F5344CB8AC3E}">
        <p14:creationId xmlns:p14="http://schemas.microsoft.com/office/powerpoint/2010/main" val="3753801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F7759-803D-4F76-9AEC-98B2D9A07B0D}" type="slidenum">
              <a:rPr lang="en-US" smtClean="0"/>
              <a:t>11</a:t>
            </a:fld>
            <a:endParaRPr lang="en-US"/>
          </a:p>
        </p:txBody>
      </p:sp>
    </p:spTree>
    <p:extLst>
      <p:ext uri="{BB962C8B-B14F-4D97-AF65-F5344CB8AC3E}">
        <p14:creationId xmlns:p14="http://schemas.microsoft.com/office/powerpoint/2010/main" val="3290670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F7759-803D-4F76-9AEC-98B2D9A07B0D}" type="slidenum">
              <a:rPr lang="en-US" smtClean="0"/>
              <a:t>12</a:t>
            </a:fld>
            <a:endParaRPr lang="en-US"/>
          </a:p>
        </p:txBody>
      </p:sp>
    </p:spTree>
    <p:extLst>
      <p:ext uri="{BB962C8B-B14F-4D97-AF65-F5344CB8AC3E}">
        <p14:creationId xmlns:p14="http://schemas.microsoft.com/office/powerpoint/2010/main" val="1601086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F7759-803D-4F76-9AEC-98B2D9A07B0D}" type="slidenum">
              <a:rPr lang="en-US" smtClean="0"/>
              <a:t>13</a:t>
            </a:fld>
            <a:endParaRPr lang="en-US"/>
          </a:p>
        </p:txBody>
      </p:sp>
    </p:spTree>
    <p:extLst>
      <p:ext uri="{BB962C8B-B14F-4D97-AF65-F5344CB8AC3E}">
        <p14:creationId xmlns:p14="http://schemas.microsoft.com/office/powerpoint/2010/main" val="2636870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one virtual machine for each module</a:t>
            </a:r>
            <a:r>
              <a:rPr lang="en-US" baseline="0" dirty="0" smtClean="0"/>
              <a:t> in the course. </a:t>
            </a:r>
            <a:r>
              <a:rPr lang="en-US" dirty="0" smtClean="0"/>
              <a:t>The demonstration</a:t>
            </a:r>
            <a:r>
              <a:rPr lang="en-US" baseline="0" dirty="0" smtClean="0"/>
              <a:t> and lab files are located on the E:\ drive of this virtual machine.</a:t>
            </a:r>
          </a:p>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14</a:t>
            </a:fld>
            <a:endParaRPr lang="en-US"/>
          </a:p>
        </p:txBody>
      </p:sp>
    </p:spTree>
    <p:extLst>
      <p:ext uri="{BB962C8B-B14F-4D97-AF65-F5344CB8AC3E}">
        <p14:creationId xmlns:p14="http://schemas.microsoft.com/office/powerpoint/2010/main" val="2559361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F7759-803D-4F76-9AEC-98B2D9A07B0D}" type="slidenum">
              <a:rPr lang="en-US" smtClean="0"/>
              <a:t>15</a:t>
            </a:fld>
            <a:endParaRPr lang="en-US"/>
          </a:p>
        </p:txBody>
      </p:sp>
    </p:spTree>
    <p:extLst>
      <p:ext uri="{BB962C8B-B14F-4D97-AF65-F5344CB8AC3E}">
        <p14:creationId xmlns:p14="http://schemas.microsoft.com/office/powerpoint/2010/main" val="2636870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F7759-803D-4F76-9AEC-98B2D9A07B0D}" type="slidenum">
              <a:rPr lang="en-US" smtClean="0"/>
              <a:t>2</a:t>
            </a:fld>
            <a:endParaRPr lang="en-US"/>
          </a:p>
        </p:txBody>
      </p:sp>
    </p:spTree>
    <p:extLst>
      <p:ext uri="{BB962C8B-B14F-4D97-AF65-F5344CB8AC3E}">
        <p14:creationId xmlns:p14="http://schemas.microsoft.com/office/powerpoint/2010/main" val="3086800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3</a:t>
            </a:fld>
            <a:endParaRPr lang="en-US" dirty="0"/>
          </a:p>
        </p:txBody>
      </p:sp>
    </p:spTree>
    <p:extLst>
      <p:ext uri="{BB962C8B-B14F-4D97-AF65-F5344CB8AC3E}">
        <p14:creationId xmlns:p14="http://schemas.microsoft.com/office/powerpoint/2010/main" val="2447897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F7759-803D-4F76-9AEC-98B2D9A07B0D}" type="slidenum">
              <a:rPr lang="en-US" smtClean="0"/>
              <a:t>4</a:t>
            </a:fld>
            <a:endParaRPr lang="en-US"/>
          </a:p>
        </p:txBody>
      </p:sp>
    </p:spTree>
    <p:extLst>
      <p:ext uri="{BB962C8B-B14F-4D97-AF65-F5344CB8AC3E}">
        <p14:creationId xmlns:p14="http://schemas.microsoft.com/office/powerpoint/2010/main" val="2883569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F7759-803D-4F76-9AEC-98B2D9A07B0D}" type="slidenum">
              <a:rPr lang="en-US" smtClean="0"/>
              <a:t>5</a:t>
            </a:fld>
            <a:endParaRPr lang="en-US"/>
          </a:p>
        </p:txBody>
      </p:sp>
    </p:spTree>
    <p:extLst>
      <p:ext uri="{BB962C8B-B14F-4D97-AF65-F5344CB8AC3E}">
        <p14:creationId xmlns:p14="http://schemas.microsoft.com/office/powerpoint/2010/main" val="3323433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400" b="1" kern="1200" dirty="0" smtClean="0">
                <a:solidFill>
                  <a:schemeClr val="tx1"/>
                </a:solidFill>
                <a:effectLst/>
                <a:latin typeface="+mn-lt"/>
                <a:ea typeface="+mn-ea"/>
                <a:cs typeface="+mn-cs"/>
              </a:rPr>
              <a:t>Audience</a:t>
            </a:r>
          </a:p>
          <a:p>
            <a:r>
              <a:rPr lang="en-GB" dirty="0" smtClean="0"/>
              <a:t>This course is intended</a:t>
            </a:r>
            <a:r>
              <a:rPr lang="en-GB" baseline="0" dirty="0" smtClean="0"/>
              <a:t> for professional developers who develop solutions for SharePoint products and technologies in a team-based, medium-sized to large development environment. While some familiarity with SharePoint solution development is required, candidates are not expected to have prior experience with the new features in SharePoint Server 2013</a:t>
            </a:r>
            <a:r>
              <a:rPr lang="en-GB" dirty="0" smtClean="0"/>
              <a:t>. </a:t>
            </a:r>
          </a:p>
          <a:p>
            <a:endParaRPr lang="en-GB" dirty="0" smtClean="0"/>
          </a:p>
          <a:p>
            <a:r>
              <a:rPr lang="en-GB" dirty="0" smtClean="0"/>
              <a:t>The ideal candidate is a technical lead with at least four years of SharePoint and web development experience. The candidate is responsible for designing custom code for projects that are deployed to or interact with SharePoint environments. This includes: </a:t>
            </a:r>
          </a:p>
          <a:p>
            <a:endParaRPr lang="en-GB" dirty="0" smtClean="0"/>
          </a:p>
          <a:p>
            <a:pPr marL="171450" indent="-171450">
              <a:buFont typeface="Arial" pitchFamily="34" charset="0"/>
              <a:buChar char="•"/>
            </a:pPr>
            <a:r>
              <a:rPr lang="en-GB" dirty="0" smtClean="0"/>
              <a:t>Selecting an appropriate approach and building customizations in SharePoint.</a:t>
            </a:r>
          </a:p>
          <a:p>
            <a:pPr marL="171450" indent="-171450">
              <a:buFont typeface="Arial" pitchFamily="34" charset="0"/>
              <a:buChar char="•"/>
            </a:pPr>
            <a:r>
              <a:rPr lang="en-GB" dirty="0" smtClean="0"/>
              <a:t>Creating and implementing a strategy for solution packaging, deployment, and upgrading.</a:t>
            </a:r>
          </a:p>
          <a:p>
            <a:pPr marL="171450" indent="-171450">
              <a:buFont typeface="Arial" pitchFamily="34" charset="0"/>
              <a:buChar char="•"/>
            </a:pPr>
            <a:r>
              <a:rPr lang="en-GB" dirty="0" smtClean="0"/>
              <a:t>Identifying SharePoint data and content structures for customizations.</a:t>
            </a:r>
          </a:p>
          <a:p>
            <a:pPr marL="171450" indent="-171450">
              <a:buFont typeface="Arial" pitchFamily="34" charset="0"/>
              <a:buChar char="•"/>
            </a:pPr>
            <a:r>
              <a:rPr lang="en-GB" dirty="0" smtClean="0"/>
              <a:t>Performing diagnostics and debugging.</a:t>
            </a:r>
          </a:p>
          <a:p>
            <a:pPr marL="171450" indent="-171450">
              <a:buFont typeface="Arial" pitchFamily="34" charset="0"/>
              <a:buChar char="•"/>
            </a:pPr>
            <a:r>
              <a:rPr lang="en-GB" dirty="0" smtClean="0"/>
              <a:t>Planning and designing applications for scalability and performance.</a:t>
            </a:r>
          </a:p>
          <a:p>
            <a:pPr marL="171450" indent="-171450">
              <a:buFont typeface="Arial" pitchFamily="34" charset="0"/>
              <a:buChar char="•"/>
            </a:pPr>
            <a:r>
              <a:rPr lang="en-GB" dirty="0" smtClean="0"/>
              <a:t>Identifying and mitigating performance issues of customizations.</a:t>
            </a:r>
          </a:p>
          <a:p>
            <a:pPr marL="171450" indent="-171450">
              <a:buFont typeface="Arial" pitchFamily="34" charset="0"/>
              <a:buChar char="•"/>
            </a:pPr>
            <a:r>
              <a:rPr lang="en-GB" dirty="0" smtClean="0"/>
              <a:t>Understanding authentication and authorization.</a:t>
            </a:r>
          </a:p>
          <a:p>
            <a:pPr marL="171450" indent="-171450">
              <a:buFont typeface="Arial" pitchFamily="34" charset="0"/>
              <a:buChar char="•"/>
            </a:pPr>
            <a:r>
              <a:rPr lang="en-GB" dirty="0" smtClean="0"/>
              <a:t>Experience with Windows PowerShell.</a:t>
            </a:r>
          </a:p>
          <a:p>
            <a:pPr marL="171450" indent="-171450">
              <a:buFont typeface="Arial" pitchFamily="34" charset="0"/>
              <a:buChar char="•"/>
            </a:pPr>
            <a:r>
              <a:rPr lang="en-GB" dirty="0" smtClean="0"/>
              <a:t>Broad familiarity with SharePoint capabilities.</a:t>
            </a:r>
          </a:p>
          <a:p>
            <a:pPr marL="171450" indent="-171450">
              <a:buFont typeface="Arial" pitchFamily="34" charset="0"/>
              <a:buChar char="•"/>
            </a:pPr>
            <a:r>
              <a:rPr lang="en-GB" dirty="0" smtClean="0"/>
              <a:t>Familiarity with Online Services such as Azure and SharePoint Online.</a:t>
            </a:r>
          </a:p>
          <a:p>
            <a:r>
              <a:rPr lang="en-GB" dirty="0" smtClean="0"/>
              <a:t> </a:t>
            </a:r>
          </a:p>
          <a:p>
            <a:r>
              <a:rPr lang="en-GB" sz="1200" b="0" kern="1200" dirty="0" smtClean="0">
                <a:solidFill>
                  <a:schemeClr val="tx1"/>
                </a:solidFill>
                <a:effectLst/>
                <a:latin typeface="+mn-lt"/>
                <a:ea typeface="+mn-ea"/>
                <a:cs typeface="+mn-cs"/>
              </a:rPr>
              <a:t>&lt;More …&gt;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6</a:t>
            </a:fld>
            <a:endParaRPr lang="en-US"/>
          </a:p>
        </p:txBody>
      </p:sp>
    </p:spTree>
    <p:extLst>
      <p:ext uri="{BB962C8B-B14F-4D97-AF65-F5344CB8AC3E}">
        <p14:creationId xmlns:p14="http://schemas.microsoft.com/office/powerpoint/2010/main" val="1963293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02310" y="262063"/>
            <a:ext cx="5618480" cy="8348856"/>
          </a:xfrm>
        </p:spPr>
        <p:txBody>
          <a:bodyPr/>
          <a:lstStyle/>
          <a:p>
            <a:r>
              <a:rPr lang="en-GB" sz="1400" b="1" dirty="0" smtClean="0"/>
              <a:t>Course Prerequisites</a:t>
            </a:r>
          </a:p>
          <a:p>
            <a:r>
              <a:rPr lang="en-GB" dirty="0" smtClean="0"/>
              <a:t>In addition to their professional experience, students who attend this training should already have the following technical knowledge:</a:t>
            </a:r>
          </a:p>
          <a:p>
            <a:endParaRPr lang="en-US" dirty="0" smtClean="0"/>
          </a:p>
          <a:p>
            <a:pPr marL="171450" indent="-171450">
              <a:buFont typeface="Arial" pitchFamily="34" charset="0"/>
              <a:buChar char="•"/>
            </a:pPr>
            <a:r>
              <a:rPr lang="en-GB" dirty="0" smtClean="0"/>
              <a:t>A working knowledge of using Visual Studio 2010 or Visual Studio 2012 to develop solutions.</a:t>
            </a:r>
          </a:p>
          <a:p>
            <a:pPr marL="171450" indent="-171450">
              <a:buFont typeface="Arial" pitchFamily="34" charset="0"/>
              <a:buChar char="•"/>
            </a:pPr>
            <a:r>
              <a:rPr lang="en-GB" dirty="0" smtClean="0"/>
              <a:t>A basic working knowledge of SharePoint solution development, either in SharePoint 2013 or in earlier versions of SharePoint.</a:t>
            </a:r>
          </a:p>
          <a:p>
            <a:pPr marL="171450" indent="-171450">
              <a:buFont typeface="Arial" pitchFamily="34" charset="0"/>
              <a:buChar char="•"/>
            </a:pPr>
            <a:r>
              <a:rPr lang="en-GB" dirty="0" smtClean="0"/>
              <a:t>A working knowledge of Visual C# and the .NET Framework 4.5.</a:t>
            </a:r>
          </a:p>
          <a:p>
            <a:pPr marL="171450" indent="-171450">
              <a:buFont typeface="Arial" pitchFamily="34" charset="0"/>
              <a:buChar char="•"/>
            </a:pPr>
            <a:r>
              <a:rPr lang="en-GB" dirty="0" smtClean="0"/>
              <a:t>A basic understanding of ASP.NET and server-side web development technologies, including request/response and the page lifecycle.</a:t>
            </a:r>
          </a:p>
          <a:p>
            <a:pPr marL="171450" indent="-171450">
              <a:buFont typeface="Arial" pitchFamily="34" charset="0"/>
              <a:buChar char="•"/>
            </a:pPr>
            <a:r>
              <a:rPr lang="en-GB" dirty="0" smtClean="0"/>
              <a:t>A basic understanding of AJAX and asynchronous programming techniques.</a:t>
            </a:r>
          </a:p>
          <a:p>
            <a:pPr marL="171450" indent="-171450">
              <a:buFont typeface="Arial" pitchFamily="34" charset="0"/>
              <a:buChar char="•"/>
            </a:pPr>
            <a:r>
              <a:rPr lang="en-GB" dirty="0" smtClean="0"/>
              <a:t>A basic working knowledge of client-side web technologies including HTML, CSS, and JavaScript.</a:t>
            </a:r>
          </a:p>
          <a:p>
            <a:pPr marL="171450" indent="-171450">
              <a:buFont typeface="Arial" pitchFamily="34" charset="0"/>
              <a:buChar char="•"/>
            </a:pPr>
            <a:r>
              <a:rPr lang="en-GB" dirty="0" smtClean="0"/>
              <a:t>Familiarity with approaches to authentication and authorization, including claims-based authentication.</a:t>
            </a:r>
          </a:p>
          <a:p>
            <a:endParaRPr lang="en-GB" dirty="0" smtClean="0"/>
          </a:p>
          <a:p>
            <a:pPr marL="0" lvl="1"/>
            <a:r>
              <a:rPr lang="en-GB" sz="1400" b="1" dirty="0" smtClean="0"/>
              <a:t>Course Objectives</a:t>
            </a:r>
            <a:endParaRPr lang="en-GB" dirty="0"/>
          </a:p>
          <a:p>
            <a:r>
              <a:rPr lang="en-GB" dirty="0"/>
              <a:t>After completing this course, students will be able to</a:t>
            </a:r>
            <a:r>
              <a:rPr lang="en-GB" dirty="0" smtClean="0"/>
              <a:t>:</a:t>
            </a:r>
          </a:p>
          <a:p>
            <a:endParaRPr lang="en-GB" dirty="0"/>
          </a:p>
          <a:p>
            <a:pPr marL="171450" indent="-171450">
              <a:buFont typeface="Arial" pitchFamily="34" charset="0"/>
              <a:buChar char="•"/>
            </a:pPr>
            <a:r>
              <a:rPr lang="en-US" sz="1200" kern="1200" dirty="0" smtClean="0">
                <a:solidFill>
                  <a:schemeClr val="tx1"/>
                </a:solidFill>
                <a:effectLst/>
                <a:latin typeface="+mn-lt"/>
                <a:ea typeface="+mn-ea"/>
                <a:cs typeface="+mn-cs"/>
              </a:rPr>
              <a:t>Identify SharePoint development opportunities and make appropriate design choices</a:t>
            </a:r>
            <a:r>
              <a:rPr lang="en-GB" dirty="0" smtClean="0"/>
              <a:t>.</a:t>
            </a:r>
            <a:endParaRPr lang="en-GB" dirty="0"/>
          </a:p>
          <a:p>
            <a:pPr marL="171450" indent="-171450">
              <a:buFont typeface="Arial" pitchFamily="34" charset="0"/>
              <a:buChar char="•"/>
            </a:pPr>
            <a:r>
              <a:rPr lang="en-US" sz="1200" kern="1200" dirty="0" smtClean="0">
                <a:solidFill>
                  <a:schemeClr val="tx1"/>
                </a:solidFill>
                <a:effectLst/>
                <a:latin typeface="+mn-lt"/>
                <a:ea typeface="+mn-ea"/>
                <a:cs typeface="+mn-cs"/>
              </a:rPr>
              <a:t>Work with core server-side objects</a:t>
            </a:r>
            <a:r>
              <a:rPr lang="en-GB" dirty="0" smtClean="0"/>
              <a:t>.</a:t>
            </a:r>
            <a:endParaRPr lang="en-GB" dirty="0"/>
          </a:p>
          <a:p>
            <a:pPr marL="171450" indent="-171450">
              <a:buFont typeface="Arial" pitchFamily="34" charset="0"/>
              <a:buChar char="•"/>
            </a:pPr>
            <a:r>
              <a:rPr lang="en-GB" dirty="0" smtClean="0"/>
              <a:t>Query</a:t>
            </a:r>
            <a:r>
              <a:rPr lang="en-GB" baseline="0" dirty="0" smtClean="0"/>
              <a:t> and update list data</a:t>
            </a:r>
            <a:r>
              <a:rPr lang="en-GB" dirty="0" smtClean="0"/>
              <a:t>.</a:t>
            </a:r>
            <a:endParaRPr lang="en-GB" dirty="0"/>
          </a:p>
          <a:p>
            <a:pPr marL="171450" indent="-171450">
              <a:buFont typeface="Arial" pitchFamily="34" charset="0"/>
              <a:buChar char="•"/>
            </a:pPr>
            <a:r>
              <a:rPr lang="en-GB" dirty="0" smtClean="0"/>
              <a:t>Design and manage features and solutions.</a:t>
            </a:r>
            <a:endParaRPr lang="en-GB" dirty="0"/>
          </a:p>
          <a:p>
            <a:pPr marL="171450" indent="-171450">
              <a:buFont typeface="Arial" pitchFamily="34" charset="0"/>
              <a:buChar char="•"/>
            </a:pPr>
            <a:r>
              <a:rPr lang="en-GB" dirty="0" smtClean="0"/>
              <a:t>Develop code for customer server-side components.</a:t>
            </a:r>
            <a:endParaRPr lang="en-GB" dirty="0"/>
          </a:p>
          <a:p>
            <a:pPr marL="171450" indent="-171450">
              <a:buFont typeface="Arial" pitchFamily="34" charset="0"/>
              <a:buChar char="•"/>
            </a:pPr>
            <a:r>
              <a:rPr lang="en-GB" dirty="0" smtClean="0"/>
              <a:t>Manage and customize authentication</a:t>
            </a:r>
            <a:r>
              <a:rPr lang="en-GB" baseline="0" dirty="0" smtClean="0"/>
              <a:t> and authorization</a:t>
            </a:r>
            <a:r>
              <a:rPr lang="en-GB" dirty="0" smtClean="0"/>
              <a:t>.</a:t>
            </a:r>
            <a:endParaRPr lang="en-GB" dirty="0"/>
          </a:p>
          <a:p>
            <a:pPr marL="171450" indent="-171450">
              <a:buFont typeface="Arial" pitchFamily="34" charset="0"/>
              <a:buChar char="•"/>
            </a:pPr>
            <a:r>
              <a:rPr lang="en-GB" dirty="0" smtClean="0"/>
              <a:t>Create custom sites and lists and manage the site lifecycle.</a:t>
            </a:r>
          </a:p>
          <a:p>
            <a:pPr marL="171450" indent="-171450">
              <a:buFont typeface="Arial" pitchFamily="34" charset="0"/>
              <a:buChar char="•"/>
            </a:pPr>
            <a:r>
              <a:rPr lang="en-GB" dirty="0" smtClean="0"/>
              <a:t>Explain the capabilities and design choices for</a:t>
            </a:r>
            <a:r>
              <a:rPr lang="en-GB" baseline="0" dirty="0" smtClean="0"/>
              <a:t> apps for SharePoint.</a:t>
            </a:r>
          </a:p>
          <a:p>
            <a:pPr marL="171450" indent="-171450">
              <a:buFont typeface="Arial" pitchFamily="34" charset="0"/>
              <a:buChar char="•"/>
            </a:pPr>
            <a:r>
              <a:rPr lang="en-GB" dirty="0" smtClean="0"/>
              <a:t>Use the client-side object model and the REST API.</a:t>
            </a:r>
          </a:p>
          <a:p>
            <a:pPr marL="171450" indent="-171450">
              <a:buFont typeface="Arial" pitchFamily="34" charset="0"/>
              <a:buChar char="•"/>
            </a:pPr>
            <a:r>
              <a:rPr lang="en-GB" dirty="0" smtClean="0"/>
              <a:t>Distribute</a:t>
            </a:r>
            <a:r>
              <a:rPr lang="en-GB" baseline="0" dirty="0" smtClean="0"/>
              <a:t> and deploy apps for SharePoint.</a:t>
            </a:r>
          </a:p>
          <a:p>
            <a:pPr marL="171450" indent="-171450">
              <a:buFont typeface="Arial" pitchFamily="34" charset="0"/>
              <a:buChar char="•"/>
            </a:pPr>
            <a:r>
              <a:rPr lang="en-GB" baseline="0" dirty="0" smtClean="0"/>
              <a:t>Create custom workflows to automate business processes.</a:t>
            </a:r>
          </a:p>
          <a:p>
            <a:pPr marL="171450" indent="-171450">
              <a:buFont typeface="Arial" pitchFamily="34" charset="0"/>
              <a:buChar char="•"/>
            </a:pPr>
            <a:r>
              <a:rPr lang="en-GB" baseline="0" dirty="0" smtClean="0"/>
              <a:t>Use fields and content types to manage taxonomy.</a:t>
            </a:r>
          </a:p>
          <a:p>
            <a:pPr marL="171450" indent="-171450">
              <a:buFont typeface="Arial" pitchFamily="34" charset="0"/>
              <a:buChar char="•"/>
            </a:pPr>
            <a:r>
              <a:rPr lang="en-GB" baseline="0" dirty="0" smtClean="0"/>
              <a:t>Customize the appearance and </a:t>
            </a:r>
            <a:r>
              <a:rPr lang="en-GB" baseline="0" dirty="0" err="1" smtClean="0"/>
              <a:t>behavior</a:t>
            </a:r>
            <a:r>
              <a:rPr lang="en-GB" baseline="0" dirty="0" smtClean="0"/>
              <a:t> of user interface elements.</a:t>
            </a:r>
          </a:p>
          <a:p>
            <a:pPr marL="171450" indent="-171450">
              <a:buFont typeface="Arial" pitchFamily="34" charset="0"/>
              <a:buChar char="•"/>
            </a:pPr>
            <a:r>
              <a:rPr lang="en-GB" baseline="0" dirty="0" smtClean="0"/>
              <a:t>Customize navigation and branding.</a:t>
            </a:r>
            <a:endParaRPr lang="en-GB" dirty="0"/>
          </a:p>
          <a:p>
            <a:endParaRPr lang="en-GB" dirty="0" smtClean="0"/>
          </a:p>
          <a:p>
            <a:r>
              <a:rPr lang="en-GB" sz="1400" b="1" dirty="0" smtClean="0"/>
              <a:t>What You Can Expect</a:t>
            </a:r>
          </a:p>
          <a:p>
            <a:r>
              <a:rPr lang="en-GB" dirty="0" smtClean="0"/>
              <a:t>In this course, students </a:t>
            </a:r>
            <a:r>
              <a:rPr lang="en-US" sz="1200" kern="1200" dirty="0" smtClean="0">
                <a:solidFill>
                  <a:schemeClr val="tx1"/>
                </a:solidFill>
                <a:effectLst/>
                <a:latin typeface="+mn-lt"/>
                <a:ea typeface="+mn-ea"/>
                <a:cs typeface="+mn-cs"/>
              </a:rPr>
              <a:t>learn core skills that are common to almost all SharePoint development activities. These include working with the server-side and client-side object models, developing and deploying features, solutions, and apps, managing identity and permissions, querying and updating list data, managing taxonomy, using workflow to manage business processes, and customizing the user interface</a:t>
            </a:r>
            <a:r>
              <a:rPr lang="en-GB" dirty="0" smtClean="0"/>
              <a:t>. </a:t>
            </a:r>
          </a:p>
        </p:txBody>
      </p:sp>
      <p:sp>
        <p:nvSpPr>
          <p:cNvPr id="4" name="Slide Number Placeholder 3"/>
          <p:cNvSpPr>
            <a:spLocks noGrp="1"/>
          </p:cNvSpPr>
          <p:nvPr>
            <p:ph type="sldNum" sz="quarter" idx="10"/>
          </p:nvPr>
        </p:nvSpPr>
        <p:spPr/>
        <p:txBody>
          <a:bodyPr/>
          <a:lstStyle/>
          <a:p>
            <a:fld id="{E2FF7759-803D-4F76-9AEC-98B2D9A07B0D}" type="slidenum">
              <a:rPr lang="en-US" smtClean="0"/>
              <a:t>7</a:t>
            </a:fld>
            <a:endParaRPr lang="en-US"/>
          </a:p>
        </p:txBody>
      </p:sp>
    </p:spTree>
    <p:extLst>
      <p:ext uri="{BB962C8B-B14F-4D97-AF65-F5344CB8AC3E}">
        <p14:creationId xmlns:p14="http://schemas.microsoft.com/office/powerpoint/2010/main" val="768172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For courseware covering pre-release software:</a:t>
            </a:r>
          </a:p>
          <a:p>
            <a:endParaRPr lang="en-US" dirty="0" smtClean="0"/>
          </a:p>
          <a:p>
            <a:r>
              <a:rPr lang="en-US" dirty="0" smtClean="0"/>
              <a:t>The content of this course and its labs are based on a pre-release version of software. This course may not cover software features that are still in development, and software may be substantially changed prior to commercial release.</a:t>
            </a:r>
          </a:p>
          <a:p>
            <a:endParaRPr lang="en-US" dirty="0" smtClean="0"/>
          </a:p>
          <a:p>
            <a:r>
              <a:rPr lang="en-US" dirty="0" smtClean="0"/>
              <a:t>This course is provided as-is, to provide early insights and help students get a head start with new technologies. When the software is finalized for commercial release, the course will be updated with final graphics and a full editorial review. At</a:t>
            </a:r>
            <a:r>
              <a:rPr lang="en-US" baseline="0" dirty="0" smtClean="0"/>
              <a:t> this time, the s</a:t>
            </a:r>
            <a:r>
              <a:rPr lang="en-US" dirty="0" smtClean="0"/>
              <a:t>tudents can download an updated version of the course companion content at the Microsoft Learning site.</a:t>
            </a:r>
          </a:p>
          <a:p>
            <a:endParaRPr lang="en-US" dirty="0" smtClean="0"/>
          </a:p>
          <a:p>
            <a:endParaRPr lang="en-US" dirty="0"/>
          </a:p>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8</a:t>
            </a:fld>
            <a:endParaRPr lang="en-US"/>
          </a:p>
        </p:txBody>
      </p:sp>
    </p:spTree>
    <p:extLst>
      <p:ext uri="{BB962C8B-B14F-4D97-AF65-F5344CB8AC3E}">
        <p14:creationId xmlns:p14="http://schemas.microsoft.com/office/powerpoint/2010/main" val="1342058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F7759-803D-4F76-9AEC-98B2D9A07B0D}" type="slidenum">
              <a:rPr lang="en-US" smtClean="0"/>
              <a:t>9</a:t>
            </a:fld>
            <a:endParaRPr lang="en-US"/>
          </a:p>
        </p:txBody>
      </p:sp>
    </p:spTree>
    <p:extLst>
      <p:ext uri="{BB962C8B-B14F-4D97-AF65-F5344CB8AC3E}">
        <p14:creationId xmlns:p14="http://schemas.microsoft.com/office/powerpoint/2010/main" val="2331096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C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3400"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sp>
        <p:nvSpPr>
          <p:cNvPr id="15" name="Text Placeholder 14"/>
          <p:cNvSpPr>
            <a:spLocks noGrp="1"/>
          </p:cNvSpPr>
          <p:nvPr>
            <p:ph type="body" sz="quarter" idx="10" hasCustomPrompt="1"/>
          </p:nvPr>
        </p:nvSpPr>
        <p:spPr>
          <a:xfrm>
            <a:off x="3108233"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&lt;Number&gt;</a:t>
            </a:r>
            <a:endParaRPr lang="en-US" dirty="0"/>
          </a:p>
        </p:txBody>
      </p:sp>
      <p:sp>
        <p:nvSpPr>
          <p:cNvPr id="19" name="Text Placeholder 18"/>
          <p:cNvSpPr>
            <a:spLocks noGrp="1"/>
          </p:cNvSpPr>
          <p:nvPr>
            <p:ph type="body" sz="quarter" idx="11" hasCustomPrompt="1"/>
          </p:nvPr>
        </p:nvSpPr>
        <p:spPr>
          <a:xfrm>
            <a:off x="310823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smtClean="0"/>
              <a:t>Course title starts here</a:t>
            </a:r>
            <a:endParaRPr lang="en-US" dirty="0"/>
          </a:p>
        </p:txBody>
      </p:sp>
      <p:pic>
        <p:nvPicPr>
          <p:cNvPr id="3" name="Picture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00800" y="5758770"/>
            <a:ext cx="2590800" cy="953009"/>
          </a:xfrm>
          <a:prstGeom prst="rect">
            <a:avLst/>
          </a:prstGeom>
        </p:spPr>
      </p:pic>
    </p:spTree>
    <p:extLst>
      <p:ext uri="{BB962C8B-B14F-4D97-AF65-F5344CB8AC3E}">
        <p14:creationId xmlns:p14="http://schemas.microsoft.com/office/powerpoint/2010/main" val="33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4"/>
          <p:cNvSpPr>
            <a:spLocks noGrp="1"/>
          </p:cNvSpPr>
          <p:nvPr>
            <p:ph type="body" sz="quarter" idx="10" hasCustomPrompt="1"/>
          </p:nvPr>
        </p:nvSpPr>
        <p:spPr>
          <a:xfrm>
            <a:off x="3108233"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&lt;Number&gt;</a:t>
            </a:r>
            <a:endParaRPr lang="en-US" dirty="0"/>
          </a:p>
        </p:txBody>
      </p:sp>
      <p:sp>
        <p:nvSpPr>
          <p:cNvPr id="19" name="Text Placeholder 18"/>
          <p:cNvSpPr>
            <a:spLocks noGrp="1"/>
          </p:cNvSpPr>
          <p:nvPr>
            <p:ph type="body" sz="quarter" idx="11" hasCustomPrompt="1"/>
          </p:nvPr>
        </p:nvSpPr>
        <p:spPr>
          <a:xfrm>
            <a:off x="310823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smtClean="0"/>
              <a:t>Course title starts here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 y="1193478"/>
            <a:ext cx="4710223" cy="1016322"/>
          </a:xfrm>
          <a:prstGeom prst="rect">
            <a:avLst/>
          </a:prstGeom>
        </p:spPr>
      </p:pic>
      <p:pic>
        <p:nvPicPr>
          <p:cNvPr id="10" name="Picture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0" y="5998843"/>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2286000" y="2514600"/>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14"/>
          <p:cNvSpPr>
            <a:spLocks noGrp="1"/>
          </p:cNvSpPr>
          <p:nvPr>
            <p:ph type="body" sz="quarter" idx="11" hasCustomPrompt="1"/>
          </p:nvPr>
        </p:nvSpPr>
        <p:spPr>
          <a:xfrm>
            <a:off x="2590800" y="2514600"/>
            <a:ext cx="5638800" cy="881743"/>
          </a:xfrm>
          <a:prstGeom prst="rect">
            <a:avLst/>
          </a:prstGeom>
        </p:spPr>
        <p:txBody>
          <a:bodyPr anchor="ctr"/>
          <a:lstStyle>
            <a:lvl1pPr marL="0" indent="0">
              <a:buNone/>
              <a:defRPr sz="4800" baseline="0">
                <a:solidFill>
                  <a:schemeClr val="bg1"/>
                </a:solidFill>
                <a:latin typeface="Segoe UI" pitchFamily="34" charset="0"/>
                <a:ea typeface="Segoe UI" pitchFamily="34" charset="0"/>
                <a:cs typeface="Segoe UI" pitchFamily="34" charset="0"/>
              </a:defRPr>
            </a:lvl1pPr>
          </a:lstStyle>
          <a:p>
            <a:pPr lvl="0"/>
            <a:r>
              <a:rPr lang="en-US" smtClean="0"/>
              <a:t>Module &lt;Number</a:t>
            </a:r>
            <a:r>
              <a:rPr lang="en-US" dirty="0" smtClean="0"/>
              <a:t>&gt;</a:t>
            </a:r>
            <a:endParaRPr lang="en-US" dirty="0"/>
          </a:p>
        </p:txBody>
      </p:sp>
      <p:sp>
        <p:nvSpPr>
          <p:cNvPr id="9" name="Text Placeholder 18"/>
          <p:cNvSpPr>
            <a:spLocks noGrp="1"/>
          </p:cNvSpPr>
          <p:nvPr>
            <p:ph type="body" sz="quarter" idx="12" hasCustomPrompt="1"/>
          </p:nvPr>
        </p:nvSpPr>
        <p:spPr>
          <a:xfrm>
            <a:off x="2590800" y="3505200"/>
            <a:ext cx="5624732" cy="143256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smtClean="0"/>
              <a:t>Module title starts here</a:t>
            </a:r>
            <a:endParaRPr lang="en-US" dirty="0"/>
          </a:p>
        </p:txBody>
      </p:sp>
    </p:spTree>
    <p:extLst>
      <p:ext uri="{BB962C8B-B14F-4D97-AF65-F5344CB8AC3E}">
        <p14:creationId xmlns:p14="http://schemas.microsoft.com/office/powerpoint/2010/main" val="2043426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smtClean="0"/>
              <a:t>28 </a:t>
            </a:r>
            <a:r>
              <a:rPr lang="en-US" dirty="0" err="1" smtClean="0"/>
              <a:t>pt</a:t>
            </a:r>
            <a:r>
              <a:rPr lang="en-US" dirty="0" smtClean="0"/>
              <a:t> Slide Title</a:t>
            </a:r>
            <a:endParaRPr lang="en-US" dirty="0"/>
          </a:p>
        </p:txBody>
      </p:sp>
      <p:sp>
        <p:nvSpPr>
          <p:cNvPr id="6" name="Footer Placeholder 5"/>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p:txBody>
          <a:bodyPr/>
          <a:lstStyle/>
          <a:p>
            <a:fld id="{D814DA60-3BEE-4BCE-BEDB-E433FD970963}" type="slidenum">
              <a:rPr lang="en-US" smtClean="0"/>
              <a:pPr/>
              <a:t>‹#›</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4" name="Slide Number Placeholder 3"/>
          <p:cNvSpPr>
            <a:spLocks noGrp="1"/>
          </p:cNvSpPr>
          <p:nvPr>
            <p:ph type="sldNum" sz="quarter" idx="12"/>
          </p:nvPr>
        </p:nvSpPr>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5" name="Rectangle 4"/>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Tree>
    <p:extLst>
      <p:ext uri="{BB962C8B-B14F-4D97-AF65-F5344CB8AC3E}">
        <p14:creationId xmlns:p14="http://schemas.microsoft.com/office/powerpoint/2010/main" val="41481122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9B7DB-8367-4EA5-BD31-DC3A1C807884}" type="datetimeFigureOut">
              <a:rPr lang="en-US" smtClean="0"/>
              <a:t>7/3/2013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Tree>
    <p:extLst>
      <p:ext uri="{BB962C8B-B14F-4D97-AF65-F5344CB8AC3E}">
        <p14:creationId xmlns:p14="http://schemas.microsoft.com/office/powerpoint/2010/main" val="375470492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0" r:id="rId4"/>
    <p:sldLayoutId id="2147483661" r:id="rId5"/>
    <p:sldLayoutId id="2147483655"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www.microsoft.com/learning/"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www.microsoft.com/learning/certification"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prstGeom prst="rect">
            <a:avLst/>
          </a:prstGeom>
        </p:spPr>
        <p:txBody>
          <a:bodyPr/>
          <a:lstStyle/>
          <a:p>
            <a:pPr marL="0" indent="0">
              <a:buNone/>
            </a:pPr>
            <a:r>
              <a:rPr lang="en-US" dirty="0" smtClean="0"/>
              <a:t>20488A</a:t>
            </a:r>
            <a:endParaRPr lang="en-US" dirty="0"/>
          </a:p>
        </p:txBody>
      </p:sp>
      <p:sp>
        <p:nvSpPr>
          <p:cNvPr id="7" name="Text Placeholder 6"/>
          <p:cNvSpPr>
            <a:spLocks noGrp="1"/>
          </p:cNvSpPr>
          <p:nvPr>
            <p:ph type="body" sz="quarter" idx="11"/>
          </p:nvPr>
        </p:nvSpPr>
        <p:spPr/>
        <p:txBody>
          <a:bodyPr/>
          <a:lstStyle/>
          <a:p>
            <a:r>
              <a:rPr lang="en-US" dirty="0" smtClean="0"/>
              <a:t>Developing Microsoft SharePoint Server 2013 Core Solutions</a:t>
            </a:r>
            <a:endParaRPr lang="en-US" dirty="0"/>
          </a:p>
        </p:txBody>
      </p:sp>
    </p:spTree>
    <p:extLst>
      <p:ext uri="{BB962C8B-B14F-4D97-AF65-F5344CB8AC3E}">
        <p14:creationId xmlns:p14="http://schemas.microsoft.com/office/powerpoint/2010/main" val="4207321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Outline </a:t>
            </a:r>
            <a:r>
              <a:rPr lang="en-US" i="1" dirty="0" smtClean="0"/>
              <a:t>(continued)</a:t>
            </a:r>
            <a:endParaRPr lang="en-US" i="1" dirty="0"/>
          </a:p>
        </p:txBody>
      </p:sp>
      <p:sp>
        <p:nvSpPr>
          <p:cNvPr id="3" name="Slide Number Placeholder 2"/>
          <p:cNvSpPr>
            <a:spLocks noGrp="1"/>
          </p:cNvSpPr>
          <p:nvPr>
            <p:ph type="sldNum" sz="quarter" idx="12"/>
          </p:nvPr>
        </p:nvSpPr>
        <p:spPr/>
        <p:txBody>
          <a:bodyPr/>
          <a:lstStyle/>
          <a:p>
            <a:fld id="{D814DA60-3BEE-4BCE-BEDB-E433FD970963}" type="slidenum">
              <a:rPr lang="en-US" smtClean="0"/>
              <a:pPr/>
              <a:t>10</a:t>
            </a:fld>
            <a:endParaRPr lang="en-US" dirty="0"/>
          </a:p>
        </p:txBody>
      </p:sp>
      <p:sp>
        <p:nvSpPr>
          <p:cNvPr id="6" name="Text Placeholder 5"/>
          <p:cNvSpPr>
            <a:spLocks noGrp="1"/>
          </p:cNvSpPr>
          <p:nvPr>
            <p:ph type="body" sz="quarter" idx="13"/>
          </p:nvPr>
        </p:nvSpPr>
        <p:spPr/>
        <p:txBody>
          <a:bodyPr/>
          <a:lstStyle/>
          <a:p>
            <a:pPr>
              <a:spcAft>
                <a:spcPts val="600"/>
              </a:spcAft>
            </a:pPr>
            <a:r>
              <a:rPr lang="en-US" sz="2400" dirty="0" smtClean="0"/>
              <a:t>Module 9: Client-Side SharePoint Development</a:t>
            </a:r>
          </a:p>
          <a:p>
            <a:pPr>
              <a:spcAft>
                <a:spcPts val="600"/>
              </a:spcAft>
            </a:pPr>
            <a:r>
              <a:rPr lang="en-US" sz="2400" dirty="0" smtClean="0"/>
              <a:t>Module 10: Developing Remote-Hosted Apps</a:t>
            </a:r>
            <a:endParaRPr lang="en-US" sz="2400" dirty="0"/>
          </a:p>
          <a:p>
            <a:pPr>
              <a:spcAft>
                <a:spcPts val="600"/>
              </a:spcAft>
            </a:pPr>
            <a:r>
              <a:rPr lang="en-US" sz="2400" dirty="0"/>
              <a:t>Module </a:t>
            </a:r>
            <a:r>
              <a:rPr lang="en-US" sz="2400" dirty="0" smtClean="0"/>
              <a:t>11: Publishing and Distributing Apps</a:t>
            </a:r>
            <a:endParaRPr lang="en-US" sz="2400" dirty="0"/>
          </a:p>
          <a:p>
            <a:pPr>
              <a:spcAft>
                <a:spcPts val="600"/>
              </a:spcAft>
            </a:pPr>
            <a:r>
              <a:rPr lang="en-US" sz="2400" dirty="0"/>
              <a:t>Module </a:t>
            </a:r>
            <a:r>
              <a:rPr lang="en-US" sz="2400" dirty="0" smtClean="0"/>
              <a:t>12: Automating Business Processes</a:t>
            </a:r>
            <a:endParaRPr lang="en-US" sz="2400" dirty="0"/>
          </a:p>
          <a:p>
            <a:pPr>
              <a:spcAft>
                <a:spcPts val="600"/>
              </a:spcAft>
            </a:pPr>
            <a:r>
              <a:rPr lang="en-US" sz="2400" dirty="0"/>
              <a:t>Module </a:t>
            </a:r>
            <a:r>
              <a:rPr lang="en-US" sz="2400" dirty="0" smtClean="0"/>
              <a:t>13: Managing Taxonomy</a:t>
            </a:r>
            <a:endParaRPr lang="en-US" sz="2400" dirty="0"/>
          </a:p>
          <a:p>
            <a:pPr>
              <a:spcAft>
                <a:spcPts val="600"/>
              </a:spcAft>
            </a:pPr>
            <a:r>
              <a:rPr lang="en-US" sz="2400" dirty="0"/>
              <a:t>Module </a:t>
            </a:r>
            <a:r>
              <a:rPr lang="en-US" sz="2400" dirty="0" smtClean="0"/>
              <a:t>14: Customizing User Interface Elements</a:t>
            </a:r>
          </a:p>
          <a:p>
            <a:pPr>
              <a:spcAft>
                <a:spcPts val="600"/>
              </a:spcAft>
            </a:pPr>
            <a:r>
              <a:rPr lang="en-US" sz="2400" dirty="0" smtClean="0"/>
              <a:t>Module 15: Working with Branding and Navigation</a:t>
            </a:r>
            <a:endParaRPr lang="en-US" sz="2400" dirty="0"/>
          </a:p>
          <a:p>
            <a:endParaRPr lang="en-US" i="1" dirty="0"/>
          </a:p>
        </p:txBody>
      </p:sp>
    </p:spTree>
    <p:extLst>
      <p:ext uri="{BB962C8B-B14F-4D97-AF65-F5344CB8AC3E}">
        <p14:creationId xmlns:p14="http://schemas.microsoft.com/office/powerpoint/2010/main" val="1979928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Courses</a:t>
            </a:r>
            <a:endParaRPr lang="en-US" dirty="0"/>
          </a:p>
        </p:txBody>
      </p:sp>
      <p:sp>
        <p:nvSpPr>
          <p:cNvPr id="7" name="Text Placeholder 6"/>
          <p:cNvSpPr>
            <a:spLocks noGrp="1"/>
          </p:cNvSpPr>
          <p:nvPr>
            <p:ph type="body" sz="quarter" idx="13"/>
          </p:nvPr>
        </p:nvSpPr>
        <p:spPr/>
        <p:txBody>
          <a:bodyPr/>
          <a:lstStyle/>
          <a:p>
            <a:pPr marL="0" indent="0">
              <a:buNone/>
            </a:pPr>
            <a:r>
              <a:rPr lang="en-US" sz="2400" dirty="0" smtClean="0"/>
              <a:t>20489A: Developing Microsoft SharePoint Server 2013 Advanced Solutions</a:t>
            </a:r>
            <a:endParaRPr lang="en-US" sz="2400" dirty="0"/>
          </a:p>
          <a:p>
            <a:pPr marL="0" indent="0">
              <a:buNone/>
            </a:pPr>
            <a:endParaRPr lang="en-US" sz="2400"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1800" dirty="0" smtClean="0"/>
              <a:t>See the full line of Microsoft Training and Certification resources at: </a:t>
            </a:r>
            <a:r>
              <a:rPr lang="en-US" sz="1800" dirty="0" smtClean="0">
                <a:hlinkClick r:id="rId3"/>
              </a:rPr>
              <a:t>http</a:t>
            </a:r>
            <a:r>
              <a:rPr lang="en-US" sz="1800" dirty="0">
                <a:hlinkClick r:id="rId3"/>
              </a:rPr>
              <a:t>://www.microsoft.com/learning/</a:t>
            </a:r>
            <a:endParaRPr lang="en-US" sz="1800" dirty="0"/>
          </a:p>
          <a:p>
            <a:pPr marL="0" indent="0">
              <a:buNone/>
            </a:pPr>
            <a:endParaRPr lang="en-US" dirty="0"/>
          </a:p>
        </p:txBody>
      </p:sp>
      <p:sp>
        <p:nvSpPr>
          <p:cNvPr id="4" name="Slide Number Placeholder 2"/>
          <p:cNvSpPr>
            <a:spLocks noGrp="1"/>
          </p:cNvSpPr>
          <p:nvPr>
            <p:ph type="sldNum" sz="quarter" idx="12"/>
          </p:nvPr>
        </p:nvSpPr>
        <p:spPr>
          <a:xfrm>
            <a:off x="6553200" y="6356350"/>
            <a:ext cx="2133600" cy="365125"/>
          </a:xfrm>
        </p:spPr>
        <p:txBody>
          <a:bodyPr/>
          <a:lstStyle/>
          <a:p>
            <a:fld id="{D814DA60-3BEE-4BCE-BEDB-E433FD970963}" type="slidenum">
              <a:rPr lang="en-US" smtClean="0"/>
              <a:pPr/>
              <a:t>11</a:t>
            </a:fld>
            <a:endParaRPr lang="en-US" dirty="0"/>
          </a:p>
        </p:txBody>
      </p:sp>
    </p:spTree>
    <p:extLst>
      <p:ext uri="{BB962C8B-B14F-4D97-AF65-F5344CB8AC3E}">
        <p14:creationId xmlns:p14="http://schemas.microsoft.com/office/powerpoint/2010/main" val="3352105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Certification Program</a:t>
            </a:r>
            <a:endParaRPr lang="en-US" dirty="0"/>
          </a:p>
        </p:txBody>
      </p:sp>
      <p:sp>
        <p:nvSpPr>
          <p:cNvPr id="3" name="TextBox 2"/>
          <p:cNvSpPr txBox="1"/>
          <p:nvPr/>
        </p:nvSpPr>
        <p:spPr>
          <a:xfrm>
            <a:off x="457200" y="1219200"/>
            <a:ext cx="4724400" cy="5447645"/>
          </a:xfrm>
          <a:prstGeom prst="rect">
            <a:avLst/>
          </a:prstGeom>
          <a:noFill/>
        </p:spPr>
        <p:txBody>
          <a:bodyPr wrap="square" rtlCol="0">
            <a:spAutoFit/>
          </a:bodyPr>
          <a:lstStyle/>
          <a:p>
            <a:r>
              <a:rPr lang="en-US" sz="2800" dirty="0" smtClean="0">
                <a:solidFill>
                  <a:srgbClr val="0070C0"/>
                </a:solidFill>
              </a:rPr>
              <a:t>Get trained. Get certified. </a:t>
            </a:r>
          </a:p>
          <a:p>
            <a:r>
              <a:rPr lang="en-US" sz="3800" dirty="0" smtClean="0">
                <a:solidFill>
                  <a:srgbClr val="00B0F0"/>
                </a:solidFill>
              </a:rPr>
              <a:t>Get ahead.</a:t>
            </a:r>
          </a:p>
          <a:p>
            <a:endParaRPr lang="en-US" sz="1000" dirty="0"/>
          </a:p>
          <a:p>
            <a:endParaRPr lang="en-US" dirty="0" smtClean="0"/>
          </a:p>
          <a:p>
            <a:r>
              <a:rPr lang="en-US" dirty="0" smtClean="0"/>
              <a:t>Microsoft Certifications demonstrate you have the skills to design, deploy, and optimize the latest technology solutions. </a:t>
            </a:r>
          </a:p>
          <a:p>
            <a:endParaRPr lang="en-US" dirty="0"/>
          </a:p>
          <a:p>
            <a:r>
              <a:rPr lang="en-US" dirty="0" smtClean="0"/>
              <a:t>Ask your Microsoft Learning Partner how you can prepare for certification.</a:t>
            </a:r>
          </a:p>
          <a:p>
            <a:endParaRPr lang="en-US" dirty="0" smtClean="0"/>
          </a:p>
          <a:p>
            <a:r>
              <a:rPr lang="en-US" dirty="0" smtClean="0"/>
              <a:t>Also see:</a:t>
            </a:r>
            <a:endParaRPr lang="en-US" dirty="0"/>
          </a:p>
          <a:p>
            <a:r>
              <a:rPr lang="en-US" dirty="0" smtClean="0">
                <a:hlinkClick r:id="rId3"/>
              </a:rPr>
              <a:t>http</a:t>
            </a:r>
            <a:r>
              <a:rPr lang="en-US" dirty="0">
                <a:hlinkClick r:id="rId3"/>
              </a:rPr>
              <a:t>://</a:t>
            </a:r>
            <a:r>
              <a:rPr lang="en-US" dirty="0" smtClean="0">
                <a:hlinkClick r:id="rId3"/>
              </a:rPr>
              <a:t>www.microsoft.com/learning/</a:t>
            </a:r>
          </a:p>
          <a:p>
            <a:r>
              <a:rPr lang="en-US" dirty="0" smtClean="0">
                <a:hlinkClick r:id="rId3"/>
              </a:rPr>
              <a:t>certification</a:t>
            </a:r>
            <a:endParaRPr lang="en-US" dirty="0" smtClean="0"/>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151" y="2133600"/>
            <a:ext cx="3160162" cy="3926913"/>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1000" y="5867400"/>
            <a:ext cx="1898910" cy="698502"/>
          </a:xfrm>
          <a:prstGeom prst="rect">
            <a:avLst/>
          </a:prstGeom>
        </p:spPr>
      </p:pic>
      <p:sp>
        <p:nvSpPr>
          <p:cNvPr id="6" name="Slide Number Placeholder 2"/>
          <p:cNvSpPr>
            <a:spLocks noGrp="1"/>
          </p:cNvSpPr>
          <p:nvPr>
            <p:ph type="sldNum" sz="quarter" idx="12"/>
          </p:nvPr>
        </p:nvSpPr>
        <p:spPr>
          <a:xfrm>
            <a:off x="6553200" y="6356350"/>
            <a:ext cx="2133600" cy="365125"/>
          </a:xfrm>
        </p:spPr>
        <p:txBody>
          <a:bodyPr/>
          <a:lstStyle/>
          <a:p>
            <a:fld id="{D814DA60-3BEE-4BCE-BEDB-E433FD970963}" type="slidenum">
              <a:rPr lang="en-US" smtClean="0"/>
              <a:pPr/>
              <a:t>12</a:t>
            </a:fld>
            <a:endParaRPr lang="en-US" dirty="0"/>
          </a:p>
        </p:txBody>
      </p:sp>
    </p:spTree>
    <p:extLst>
      <p:ext uri="{BB962C8B-B14F-4D97-AF65-F5344CB8AC3E}">
        <p14:creationId xmlns:p14="http://schemas.microsoft.com/office/powerpoint/2010/main" val="38813851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for the Labs</a:t>
            </a:r>
            <a:endParaRPr lang="en-US" dirty="0"/>
          </a:p>
        </p:txBody>
      </p:sp>
      <p:sp>
        <p:nvSpPr>
          <p:cNvPr id="3" name="Slide Number Placeholder 2"/>
          <p:cNvSpPr>
            <a:spLocks noGrp="1"/>
          </p:cNvSpPr>
          <p:nvPr>
            <p:ph type="sldNum" sz="quarter" idx="12"/>
          </p:nvPr>
        </p:nvSpPr>
        <p:spPr/>
        <p:txBody>
          <a:bodyPr/>
          <a:lstStyle/>
          <a:p>
            <a:fld id="{D814DA60-3BEE-4BCE-BEDB-E433FD970963}" type="slidenum">
              <a:rPr lang="en-US" smtClean="0"/>
              <a:pPr/>
              <a:t>13</a:t>
            </a:fld>
            <a:endParaRPr lang="en-US" dirty="0"/>
          </a:p>
        </p:txBody>
      </p:sp>
      <p:sp>
        <p:nvSpPr>
          <p:cNvPr id="4" name="Text Placeholder 3"/>
          <p:cNvSpPr>
            <a:spLocks noGrp="1"/>
          </p:cNvSpPr>
          <p:nvPr>
            <p:ph type="body" sz="quarter" idx="13"/>
          </p:nvPr>
        </p:nvSpPr>
        <p:spPr/>
        <p:txBody>
          <a:bodyPr/>
          <a:lstStyle/>
          <a:p>
            <a:pPr marL="0" indent="0">
              <a:buNone/>
            </a:pPr>
            <a:r>
              <a:rPr lang="en-US" sz="2200" dirty="0" smtClean="0"/>
              <a:t>Your lab activities will be centered around a fictitious company that we’ll call Contoso Pharmaceuticals. </a:t>
            </a:r>
          </a:p>
          <a:p>
            <a:pPr marL="0" indent="0">
              <a:buNone/>
            </a:pPr>
            <a:endParaRPr lang="en-US" sz="2200" dirty="0" smtClean="0"/>
          </a:p>
          <a:p>
            <a:pPr marL="0" indent="0">
              <a:buNone/>
            </a:pPr>
            <a:r>
              <a:rPr lang="en-US" sz="2200" dirty="0" smtClean="0"/>
              <a:t>By working through the labs, you will learn how to create interactive SharePoint 2013 applications.</a:t>
            </a:r>
          </a:p>
          <a:p>
            <a:pPr marL="0" indent="0">
              <a:buNone/>
            </a:pPr>
            <a:endParaRPr lang="en-US" sz="2200" dirty="0" smtClean="0"/>
          </a:p>
          <a:p>
            <a:pPr marL="0" indent="0">
              <a:buNone/>
            </a:pPr>
            <a:r>
              <a:rPr lang="en-US" sz="2200" dirty="0" smtClean="0"/>
              <a:t>To complete the labs, you will work in a virtual machine (VM) environment. </a:t>
            </a:r>
          </a:p>
          <a:p>
            <a:pPr marL="0" indent="0">
              <a:spcAft>
                <a:spcPts val="600"/>
              </a:spcAft>
              <a:buNone/>
            </a:pPr>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4724400"/>
            <a:ext cx="1036320" cy="1219200"/>
          </a:xfrm>
          <a:prstGeom prst="rect">
            <a:avLst/>
          </a:prstGeom>
        </p:spPr>
      </p:pic>
    </p:spTree>
    <p:extLst>
      <p:ext uri="{BB962C8B-B14F-4D97-AF65-F5344CB8AC3E}">
        <p14:creationId xmlns:p14="http://schemas.microsoft.com/office/powerpoint/2010/main" val="1697891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Machine Environment</a:t>
            </a:r>
            <a:endParaRPr lang="en-US" dirty="0"/>
          </a:p>
        </p:txBody>
      </p:sp>
      <p:graphicFrame>
        <p:nvGraphicFramePr>
          <p:cNvPr id="6" name="Group 29"/>
          <p:cNvGraphicFramePr>
            <a:graphicFrameLocks noGrp="1"/>
          </p:cNvGraphicFramePr>
          <p:nvPr>
            <p:extLst>
              <p:ext uri="{D42A27DB-BD31-4B8C-83A1-F6EECF244321}">
                <p14:modId xmlns:p14="http://schemas.microsoft.com/office/powerpoint/2010/main" val="86153783"/>
              </p:ext>
            </p:extLst>
          </p:nvPr>
        </p:nvGraphicFramePr>
        <p:xfrm>
          <a:off x="457200" y="1219200"/>
          <a:ext cx="8153400" cy="1417712"/>
        </p:xfrm>
        <a:graphic>
          <a:graphicData uri="http://schemas.openxmlformats.org/drawingml/2006/table">
            <a:tbl>
              <a:tblPr>
                <a:tableStyleId>{BC89EF96-8CEA-46FF-86C4-4CE0E7609802}</a:tableStyleId>
              </a:tblPr>
              <a:tblGrid>
                <a:gridCol w="3200400"/>
                <a:gridCol w="4953000"/>
              </a:tblGrid>
              <a:tr h="643004">
                <a:tc>
                  <a:txBody>
                    <a:bodyPr/>
                    <a:lstStyle/>
                    <a:p>
                      <a:pPr marL="0" marR="0" lvl="0" indent="0" algn="l" defTabSz="914400" rtl="0" eaLnBrk="1" fontAlgn="base" latinLnBrk="0" hangingPunct="1">
                        <a:lnSpc>
                          <a:spcPct val="90000"/>
                        </a:lnSpc>
                        <a:spcBef>
                          <a:spcPct val="0"/>
                        </a:spcBef>
                        <a:spcAft>
                          <a:spcPct val="0"/>
                        </a:spcAft>
                        <a:buClr>
                          <a:schemeClr val="hlink"/>
                        </a:buClr>
                        <a:buSzPct val="90000"/>
                        <a:buFontTx/>
                        <a:buNone/>
                        <a:tabLst/>
                      </a:pPr>
                      <a:r>
                        <a:rPr kumimoji="0" lang="en-US" sz="1600" b="1" u="none" strike="noStrike" cap="none" normalizeH="0" baseline="0" dirty="0" smtClean="0">
                          <a:ln>
                            <a:noFill/>
                          </a:ln>
                          <a:solidFill>
                            <a:srgbClr val="0070C0"/>
                          </a:solidFill>
                          <a:effectLst/>
                        </a:rPr>
                        <a:t>Virtual Machine Name:</a:t>
                      </a:r>
                      <a:endParaRPr kumimoji="0" lang="en-US" sz="1600" b="1" i="0" u="none" strike="noStrike" cap="none" normalizeH="0" baseline="0" dirty="0" smtClean="0">
                        <a:ln>
                          <a:noFill/>
                        </a:ln>
                        <a:solidFill>
                          <a:srgbClr val="0070C0"/>
                        </a:solidFill>
                        <a:effectLst/>
                        <a:latin typeface="Verdana" pitchFamily="34" charset="0"/>
                        <a:cs typeface="Arial" charset="0"/>
                      </a:endParaRPr>
                    </a:p>
                  </a:txBody>
                  <a:tcPr marT="91421" marB="91421" anchor="ct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1" u="none" strike="noStrike" cap="none" normalizeH="0" baseline="0" dirty="0" smtClean="0">
                          <a:ln>
                            <a:noFill/>
                          </a:ln>
                          <a:solidFill>
                            <a:srgbClr val="0070C0"/>
                          </a:solidFill>
                          <a:effectLst/>
                        </a:rPr>
                        <a:t>Use as:</a:t>
                      </a:r>
                      <a:endParaRPr kumimoji="0" lang="en-US" sz="1600" b="1" i="0" u="none" strike="noStrike" cap="none" normalizeH="0" baseline="0" dirty="0" smtClean="0">
                        <a:ln>
                          <a:noFill/>
                        </a:ln>
                        <a:solidFill>
                          <a:srgbClr val="0070C0"/>
                        </a:solidFill>
                        <a:effectLst/>
                        <a:latin typeface="Verdana" pitchFamily="34" charset="0"/>
                        <a:cs typeface="Arial" charset="0"/>
                      </a:endParaRPr>
                    </a:p>
                  </a:txBody>
                  <a:tcPr marT="91421" marB="91421" anchor="ctr" horzOverflow="overflow"/>
                </a:tc>
              </a:tr>
              <a:tr h="774708">
                <a:tc>
                  <a:txBody>
                    <a:bodyPr/>
                    <a:lstStyle/>
                    <a:p>
                      <a:pPr marL="0" marR="0" lvl="0" indent="0" algn="l" defTabSz="914400" rtl="0" eaLnBrk="1" fontAlgn="base" latinLnBrk="0" hangingPunct="1">
                        <a:lnSpc>
                          <a:spcPct val="90000"/>
                        </a:lnSpc>
                        <a:spcBef>
                          <a:spcPct val="0"/>
                        </a:spcBef>
                        <a:spcAft>
                          <a:spcPct val="0"/>
                        </a:spcAft>
                        <a:buClr>
                          <a:schemeClr val="hlink"/>
                        </a:buClr>
                        <a:buSzPct val="90000"/>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20488A-LON-SP-xx (where xx is the module number)</a:t>
                      </a:r>
                    </a:p>
                  </a:txBody>
                  <a:tcPr marT="91421" marB="91421" anchor="ctr" horzOverflow="overflow"/>
                </a:tc>
                <a:tc>
                  <a:txBody>
                    <a:bodyPr/>
                    <a:lstStyle/>
                    <a:p>
                      <a:pPr marL="0" marR="0" lvl="0" indent="0" algn="l" defTabSz="914400" rtl="0" eaLnBrk="1" fontAlgn="base" latinLnBrk="0" hangingPunct="1">
                        <a:lnSpc>
                          <a:spcPct val="90000"/>
                        </a:lnSpc>
                        <a:spcBef>
                          <a:spcPct val="0"/>
                        </a:spcBef>
                        <a:spcAft>
                          <a:spcPct val="0"/>
                        </a:spcAft>
                        <a:buClr>
                          <a:schemeClr val="accent2"/>
                        </a:buClr>
                        <a:buSzPct val="90000"/>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Domain controller and SharePoint development computer</a:t>
                      </a:r>
                    </a:p>
                  </a:txBody>
                  <a:tcPr marT="91421" marB="91421" anchor="ctr" horzOverflow="overflow"/>
                </a:tc>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4114800"/>
            <a:ext cx="1164240" cy="2048087"/>
          </a:xfrm>
          <a:prstGeom prst="rect">
            <a:avLst/>
          </a:prstGeom>
        </p:spPr>
      </p:pic>
      <p:sp>
        <p:nvSpPr>
          <p:cNvPr id="5" name="Slide Number Placeholder 2"/>
          <p:cNvSpPr>
            <a:spLocks noGrp="1"/>
          </p:cNvSpPr>
          <p:nvPr>
            <p:ph type="sldNum" sz="quarter" idx="12"/>
          </p:nvPr>
        </p:nvSpPr>
        <p:spPr>
          <a:xfrm>
            <a:off x="6553200" y="6356350"/>
            <a:ext cx="2133600" cy="365125"/>
          </a:xfrm>
        </p:spPr>
        <p:txBody>
          <a:bodyPr/>
          <a:lstStyle/>
          <a:p>
            <a:fld id="{D814DA60-3BEE-4BCE-BEDB-E433FD970963}" type="slidenum">
              <a:rPr lang="en-US" smtClean="0"/>
              <a:pPr/>
              <a:t>14</a:t>
            </a:fld>
            <a:endParaRPr lang="en-US" dirty="0"/>
          </a:p>
        </p:txBody>
      </p:sp>
    </p:spTree>
    <p:extLst>
      <p:ext uri="{BB962C8B-B14F-4D97-AF65-F5344CB8AC3E}">
        <p14:creationId xmlns:p14="http://schemas.microsoft.com/office/powerpoint/2010/main" val="1083501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Using Hyper-V Manager</a:t>
            </a:r>
            <a:endParaRPr lang="en-US" dirty="0"/>
          </a:p>
        </p:txBody>
      </p:sp>
      <p:sp>
        <p:nvSpPr>
          <p:cNvPr id="3" name="Slide Number Placeholder 2"/>
          <p:cNvSpPr>
            <a:spLocks noGrp="1"/>
          </p:cNvSpPr>
          <p:nvPr>
            <p:ph type="sldNum" sz="quarter" idx="12"/>
          </p:nvPr>
        </p:nvSpPr>
        <p:spPr/>
        <p:txBody>
          <a:bodyPr/>
          <a:lstStyle/>
          <a:p>
            <a:fld id="{D814DA60-3BEE-4BCE-BEDB-E433FD970963}" type="slidenum">
              <a:rPr lang="en-US" smtClean="0"/>
              <a:pPr/>
              <a:t>15</a:t>
            </a:fld>
            <a:endParaRPr lang="en-US" dirty="0"/>
          </a:p>
        </p:txBody>
      </p:sp>
      <p:sp>
        <p:nvSpPr>
          <p:cNvPr id="4" name="Text Placeholder 3"/>
          <p:cNvSpPr>
            <a:spLocks noGrp="1"/>
          </p:cNvSpPr>
          <p:nvPr>
            <p:ph type="body" sz="quarter" idx="13"/>
          </p:nvPr>
        </p:nvSpPr>
        <p:spPr/>
        <p:txBody>
          <a:bodyPr/>
          <a:lstStyle/>
          <a:p>
            <a:pPr marL="0" indent="0">
              <a:spcAft>
                <a:spcPts val="600"/>
              </a:spcAft>
              <a:buNone/>
            </a:pPr>
            <a:r>
              <a:rPr lang="en-US" sz="1800" dirty="0" smtClean="0"/>
              <a:t>In this demonstration, you will learn how to:</a:t>
            </a:r>
          </a:p>
          <a:p>
            <a:pPr>
              <a:spcAft>
                <a:spcPts val="300"/>
              </a:spcAft>
            </a:pPr>
            <a:r>
              <a:rPr lang="en-US" sz="1800" dirty="0" smtClean="0"/>
              <a:t>Open Hyper-V Manager</a:t>
            </a:r>
          </a:p>
          <a:p>
            <a:pPr>
              <a:spcAft>
                <a:spcPts val="300"/>
              </a:spcAft>
            </a:pPr>
            <a:r>
              <a:rPr lang="en-US" sz="1800" dirty="0" smtClean="0"/>
              <a:t>Navigate the various sections/panes within Hyper-V Manager</a:t>
            </a:r>
          </a:p>
          <a:p>
            <a:pPr lvl="1">
              <a:spcAft>
                <a:spcPts val="300"/>
              </a:spcAft>
            </a:pPr>
            <a:r>
              <a:rPr lang="en-US" sz="1800" dirty="0" smtClean="0"/>
              <a:t>Virtual Machines (VMs), Snapshots, and Actions: Server-specific and VM-specific</a:t>
            </a:r>
          </a:p>
          <a:p>
            <a:pPr>
              <a:spcAft>
                <a:spcPts val="300"/>
              </a:spcAft>
            </a:pPr>
            <a:r>
              <a:rPr lang="en-US" sz="1800" dirty="0" smtClean="0"/>
              <a:t>Identify the VMs used in the labs for this course</a:t>
            </a:r>
          </a:p>
          <a:p>
            <a:pPr>
              <a:spcAft>
                <a:spcPts val="300"/>
              </a:spcAft>
            </a:pPr>
            <a:r>
              <a:rPr lang="en-US" sz="1800" dirty="0" smtClean="0"/>
              <a:t>Take a Snapshot and Apply a Snapshot</a:t>
            </a:r>
          </a:p>
          <a:p>
            <a:pPr>
              <a:spcAft>
                <a:spcPts val="300"/>
              </a:spcAft>
            </a:pPr>
            <a:r>
              <a:rPr lang="en-US" sz="1800" dirty="0" smtClean="0"/>
              <a:t>Connect to a VM</a:t>
            </a:r>
          </a:p>
          <a:p>
            <a:pPr>
              <a:spcAft>
                <a:spcPts val="300"/>
              </a:spcAft>
            </a:pPr>
            <a:r>
              <a:rPr lang="en-US" sz="1800" dirty="0" smtClean="0"/>
              <a:t>Start and log on to a VM</a:t>
            </a:r>
          </a:p>
          <a:p>
            <a:pPr>
              <a:spcAft>
                <a:spcPts val="300"/>
              </a:spcAft>
            </a:pPr>
            <a:r>
              <a:rPr lang="en-US" sz="1800" dirty="0" smtClean="0"/>
              <a:t>Switch between full screen and window modes</a:t>
            </a:r>
          </a:p>
          <a:p>
            <a:pPr>
              <a:spcAft>
                <a:spcPts val="300"/>
              </a:spcAft>
            </a:pPr>
            <a:r>
              <a:rPr lang="en-US" sz="1800" dirty="0" smtClean="0"/>
              <a:t>Revert to the previous Snapshot</a:t>
            </a:r>
          </a:p>
          <a:p>
            <a:pPr>
              <a:spcAft>
                <a:spcPts val="300"/>
              </a:spcAft>
            </a:pPr>
            <a:r>
              <a:rPr lang="en-US" sz="1800" dirty="0" smtClean="0"/>
              <a:t>Shut down a VM</a:t>
            </a:r>
          </a:p>
          <a:p>
            <a:pPr lvl="1">
              <a:spcAft>
                <a:spcPts val="300"/>
              </a:spcAft>
            </a:pPr>
            <a:r>
              <a:rPr lang="en-US" sz="1800" dirty="0" smtClean="0"/>
              <a:t>When to use Shut Down or Turn off</a:t>
            </a:r>
          </a:p>
          <a:p>
            <a:pPr>
              <a:spcAft>
                <a:spcPts val="300"/>
              </a:spcAft>
            </a:pPr>
            <a:r>
              <a:rPr lang="en-US" sz="1800" dirty="0" smtClean="0"/>
              <a:t>Close Hyper-V Manager</a:t>
            </a:r>
            <a:endParaRPr lang="en-US" sz="1800" dirty="0"/>
          </a:p>
        </p:txBody>
      </p:sp>
    </p:spTree>
    <p:extLst>
      <p:ext uri="{BB962C8B-B14F-4D97-AF65-F5344CB8AC3E}">
        <p14:creationId xmlns:p14="http://schemas.microsoft.com/office/powerpoint/2010/main" val="2958980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
        <p:nvSpPr>
          <p:cNvPr id="9" name="Content Placeholder 2"/>
          <p:cNvSpPr txBox="1">
            <a:spLocks/>
          </p:cNvSpPr>
          <p:nvPr/>
        </p:nvSpPr>
        <p:spPr>
          <a:xfrm>
            <a:off x="457200" y="1066800"/>
            <a:ext cx="8229600" cy="5105400"/>
          </a:xfrm>
          <a:prstGeom prst="rect">
            <a:avLst/>
          </a:prstGeom>
        </p:spPr>
        <p:txBody>
          <a:bodyPr numCol="2" spcCol="457200"/>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z="1800" b="1" dirty="0" smtClean="0">
                <a:solidFill>
                  <a:srgbClr val="0070C0"/>
                </a:solidFill>
                <a:latin typeface="Segoe UI" pitchFamily="34" charset="0"/>
                <a:ea typeface="Segoe UI" pitchFamily="34" charset="0"/>
                <a:cs typeface="Segoe UI" pitchFamily="34" charset="0"/>
              </a:rPr>
              <a:t>Thank you for joining us today. </a:t>
            </a:r>
          </a:p>
          <a:p>
            <a:pPr marL="0" indent="0">
              <a:spcBef>
                <a:spcPts val="1200"/>
              </a:spcBef>
              <a:buNone/>
            </a:pPr>
            <a:r>
              <a:rPr lang="en-US" sz="1800" dirty="0" smtClean="0">
                <a:latin typeface="Segoe UI" pitchFamily="34" charset="0"/>
                <a:ea typeface="Segoe UI" pitchFamily="34" charset="0"/>
                <a:cs typeface="Segoe UI" pitchFamily="34" charset="0"/>
              </a:rPr>
              <a:t>We’ve worked together with Microsoft Learning Partners and Microsoft IT Academies to bring you a world-class learning experience, including: </a:t>
            </a:r>
          </a:p>
          <a:p>
            <a:pPr marL="0" indent="0">
              <a:spcBef>
                <a:spcPts val="1200"/>
              </a:spcBef>
              <a:buNone/>
            </a:pPr>
            <a:r>
              <a:rPr lang="en-US" sz="1800" b="1" dirty="0" smtClean="0">
                <a:solidFill>
                  <a:srgbClr val="0070C0"/>
                </a:solidFill>
                <a:latin typeface="Segoe UI" pitchFamily="34" charset="0"/>
                <a:ea typeface="Segoe UI" pitchFamily="34" charset="0"/>
                <a:cs typeface="Segoe UI" pitchFamily="34" charset="0"/>
              </a:rPr>
              <a:t>Microsoft Certified Trainers + Instructors. </a:t>
            </a:r>
            <a:r>
              <a:rPr lang="en-US" sz="1800" dirty="0" smtClean="0">
                <a:latin typeface="Segoe UI" pitchFamily="34" charset="0"/>
                <a:ea typeface="Segoe UI" pitchFamily="34" charset="0"/>
                <a:cs typeface="Segoe UI" pitchFamily="34" charset="0"/>
              </a:rPr>
              <a:t>Your instructor is a premier technical and instructional expert who meets ongoing certification requirements.  </a:t>
            </a:r>
          </a:p>
          <a:p>
            <a:pPr marL="0" indent="0">
              <a:spcBef>
                <a:spcPts val="1200"/>
              </a:spcBef>
              <a:buNone/>
            </a:pPr>
            <a:r>
              <a:rPr lang="en-US" sz="1800" b="1" dirty="0" smtClean="0">
                <a:solidFill>
                  <a:srgbClr val="0070C0"/>
                </a:solidFill>
                <a:latin typeface="Segoe UI" pitchFamily="34" charset="0"/>
                <a:ea typeface="Segoe UI" pitchFamily="34" charset="0"/>
                <a:cs typeface="Segoe UI" pitchFamily="34" charset="0"/>
              </a:rPr>
              <a:t>Customer Satisfaction Guarantee. </a:t>
            </a:r>
            <a:r>
              <a:rPr lang="en-US" sz="1800" dirty="0" smtClean="0">
                <a:latin typeface="Segoe UI" pitchFamily="34" charset="0"/>
                <a:ea typeface="Segoe UI" pitchFamily="34" charset="0"/>
                <a:cs typeface="Segoe UI" pitchFamily="34" charset="0"/>
              </a:rPr>
              <a:t>Our Partners offer a satisfaction guarantee and we hold them accountable for it. At the end of class, please complete an evaluation of </a:t>
            </a:r>
          </a:p>
          <a:p>
            <a:pPr marL="0" indent="0">
              <a:spcBef>
                <a:spcPts val="1200"/>
              </a:spcBef>
              <a:buNone/>
            </a:pPr>
            <a:endParaRPr lang="en-US" sz="1800" dirty="0" smtClean="0">
              <a:latin typeface="Segoe UI" pitchFamily="34" charset="0"/>
              <a:ea typeface="Segoe UI" pitchFamily="34" charset="0"/>
              <a:cs typeface="Segoe UI" pitchFamily="34" charset="0"/>
            </a:endParaRPr>
          </a:p>
          <a:p>
            <a:pPr marL="0" indent="0">
              <a:spcBef>
                <a:spcPts val="1200"/>
              </a:spcBef>
              <a:buNone/>
            </a:pPr>
            <a:r>
              <a:rPr lang="en-US" sz="1800" dirty="0" smtClean="0">
                <a:latin typeface="Segoe UI" pitchFamily="34" charset="0"/>
                <a:ea typeface="Segoe UI" pitchFamily="34" charset="0"/>
                <a:cs typeface="Segoe UI" pitchFamily="34" charset="0"/>
              </a:rPr>
              <a:t>today’s experience. We value your feedback!  </a:t>
            </a:r>
          </a:p>
          <a:p>
            <a:pPr marL="0" indent="0">
              <a:spcBef>
                <a:spcPts val="1200"/>
              </a:spcBef>
              <a:buNone/>
            </a:pPr>
            <a:r>
              <a:rPr lang="en-US" sz="1800" b="1" dirty="0" smtClean="0">
                <a:solidFill>
                  <a:srgbClr val="0070C0"/>
                </a:solidFill>
                <a:latin typeface="Segoe UI" pitchFamily="34" charset="0"/>
                <a:ea typeface="Segoe UI" pitchFamily="34" charset="0"/>
                <a:cs typeface="Segoe UI" pitchFamily="34" charset="0"/>
              </a:rPr>
              <a:t>Certification Benefits. </a:t>
            </a:r>
            <a:r>
              <a:rPr lang="en-US" sz="1800" dirty="0" smtClean="0">
                <a:latin typeface="Segoe UI" pitchFamily="34" charset="0"/>
                <a:ea typeface="Segoe UI" pitchFamily="34" charset="0"/>
                <a:cs typeface="Segoe UI" pitchFamily="34" charset="0"/>
              </a:rPr>
              <a:t>After training, consider pursuing a Microsoft Certification, to help distinguish your technical expertise and experience. Ask your instructor about available exam promotions and discounts.</a:t>
            </a:r>
          </a:p>
          <a:p>
            <a:pPr marL="0" indent="0">
              <a:spcBef>
                <a:spcPts val="1200"/>
              </a:spcBef>
              <a:buNone/>
            </a:pPr>
            <a:r>
              <a:rPr lang="en-US" sz="1800" dirty="0" smtClean="0">
                <a:latin typeface="Segoe UI" pitchFamily="34" charset="0"/>
                <a:ea typeface="Segoe UI" pitchFamily="34" charset="0"/>
                <a:cs typeface="Segoe UI" pitchFamily="34" charset="0"/>
              </a:rPr>
              <a:t>We wish you a great learning experience and ongoing career success!</a:t>
            </a:r>
          </a:p>
          <a:p>
            <a:pPr marL="0" indent="0">
              <a:lnSpc>
                <a:spcPct val="97000"/>
              </a:lnSpc>
              <a:buNone/>
            </a:pPr>
            <a:endParaRPr lang="en-US" sz="1800" dirty="0" smtClean="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9947" y="5867400"/>
            <a:ext cx="2193219" cy="806762"/>
          </a:xfrm>
          <a:prstGeom prst="rect">
            <a:avLst/>
          </a:prstGeom>
        </p:spPr>
      </p:pic>
      <p:sp>
        <p:nvSpPr>
          <p:cNvPr id="5" name="Slide Number Placeholder 2"/>
          <p:cNvSpPr>
            <a:spLocks noGrp="1"/>
          </p:cNvSpPr>
          <p:nvPr>
            <p:ph type="sldNum" sz="quarter" idx="12"/>
          </p:nvPr>
        </p:nvSpPr>
        <p:spPr>
          <a:xfrm>
            <a:off x="6553200" y="6356350"/>
            <a:ext cx="2133600" cy="365125"/>
          </a:xfrm>
        </p:spPr>
        <p:txBody>
          <a:bodyPr/>
          <a:lstStyle/>
          <a:p>
            <a:fld id="{D814DA60-3BEE-4BCE-BEDB-E433FD970963}" type="slidenum">
              <a:rPr lang="en-US" smtClean="0"/>
              <a:pPr/>
              <a:t>2</a:t>
            </a:fld>
            <a:endParaRPr lang="en-US" dirty="0"/>
          </a:p>
        </p:txBody>
      </p:sp>
    </p:spTree>
    <p:extLst>
      <p:ext uri="{BB962C8B-B14F-4D97-AF65-F5344CB8AC3E}">
        <p14:creationId xmlns:p14="http://schemas.microsoft.com/office/powerpoint/2010/main" val="3036147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endParaRPr lang="en-US" dirty="0"/>
          </a:p>
        </p:txBody>
      </p:sp>
      <p:sp>
        <p:nvSpPr>
          <p:cNvPr id="4" name="Text Placeholder 3"/>
          <p:cNvSpPr>
            <a:spLocks noGrp="1"/>
          </p:cNvSpPr>
          <p:nvPr>
            <p:ph type="body" sz="quarter" idx="13"/>
          </p:nvPr>
        </p:nvSpPr>
        <p:spPr/>
        <p:txBody>
          <a:bodyPr/>
          <a:lstStyle/>
          <a:p>
            <a:r>
              <a:rPr lang="en-US" dirty="0"/>
              <a:t>Name</a:t>
            </a:r>
          </a:p>
          <a:p>
            <a:r>
              <a:rPr lang="en-US" dirty="0"/>
              <a:t>Company affiliation</a:t>
            </a:r>
          </a:p>
          <a:p>
            <a:r>
              <a:rPr lang="en-US" dirty="0"/>
              <a:t>Title/function</a:t>
            </a:r>
          </a:p>
          <a:p>
            <a:r>
              <a:rPr lang="en-US" dirty="0"/>
              <a:t>Job responsibility</a:t>
            </a:r>
          </a:p>
          <a:p>
            <a:r>
              <a:rPr lang="bs-Latn-BA" dirty="0" smtClean="0"/>
              <a:t>Exchange Server</a:t>
            </a:r>
            <a:r>
              <a:rPr lang="en-US" dirty="0" smtClean="0"/>
              <a:t> </a:t>
            </a:r>
            <a:r>
              <a:rPr lang="en-US" dirty="0"/>
              <a:t>experience</a:t>
            </a:r>
          </a:p>
          <a:p>
            <a:r>
              <a:rPr lang="bs-Latn-BA" dirty="0" smtClean="0"/>
              <a:t>Active</a:t>
            </a:r>
            <a:r>
              <a:rPr lang="bs-Latn-BA" dirty="0" smtClean="0">
                <a:solidFill>
                  <a:srgbClr val="CC0000"/>
                </a:solidFill>
              </a:rPr>
              <a:t> </a:t>
            </a:r>
            <a:r>
              <a:rPr lang="bs-Latn-BA" dirty="0" smtClean="0"/>
              <a:t>Directory</a:t>
            </a:r>
            <a:r>
              <a:rPr lang="en-US" dirty="0" smtClean="0"/>
              <a:t> </a:t>
            </a:r>
            <a:r>
              <a:rPr lang="en-US" dirty="0"/>
              <a:t>experience</a:t>
            </a:r>
          </a:p>
          <a:p>
            <a:r>
              <a:rPr lang="en-US" dirty="0"/>
              <a:t>Your expectations for the course</a:t>
            </a:r>
          </a:p>
        </p:txBody>
      </p:sp>
    </p:spTree>
    <p:extLst>
      <p:ext uri="{BB962C8B-B14F-4D97-AF65-F5344CB8AC3E}">
        <p14:creationId xmlns:p14="http://schemas.microsoft.com/office/powerpoint/2010/main" val="2678525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Hello</a:t>
            </a:r>
            <a:endParaRPr lang="en-US" dirty="0"/>
          </a:p>
        </p:txBody>
      </p:sp>
      <p:sp>
        <p:nvSpPr>
          <p:cNvPr id="5" name="Text Placeholder 4"/>
          <p:cNvSpPr>
            <a:spLocks noGrp="1"/>
          </p:cNvSpPr>
          <p:nvPr>
            <p:ph type="body" sz="quarter" idx="13"/>
          </p:nvPr>
        </p:nvSpPr>
        <p:spPr/>
        <p:txBody>
          <a:bodyPr/>
          <a:lstStyle/>
          <a:p>
            <a:r>
              <a:rPr lang="en-US" dirty="0" smtClean="0">
                <a:solidFill>
                  <a:srgbClr val="0070C0"/>
                </a:solidFill>
              </a:rPr>
              <a:t>Instructor: </a:t>
            </a:r>
            <a:r>
              <a:rPr lang="en-US" dirty="0" smtClean="0"/>
              <a:t>&lt;Instructor Name&gt;</a:t>
            </a:r>
          </a:p>
          <a:p>
            <a:r>
              <a:rPr lang="en-US" dirty="0" smtClean="0"/>
              <a:t>&lt;Title or other credentials, e.g. Microsoft Certified Trainer&gt;</a:t>
            </a:r>
          </a:p>
          <a:p>
            <a:r>
              <a:rPr lang="en-US" dirty="0" smtClean="0"/>
              <a:t>&lt;Affiliation/Company&gt;</a:t>
            </a:r>
          </a:p>
          <a:p>
            <a:r>
              <a:rPr lang="en-US" dirty="0" smtClean="0"/>
              <a:t>&lt;A few words about my technical and professional experience&gt; </a:t>
            </a:r>
          </a:p>
        </p:txBody>
      </p:sp>
      <p:sp>
        <p:nvSpPr>
          <p:cNvPr id="6" name="Slide Number Placeholder 2"/>
          <p:cNvSpPr>
            <a:spLocks noGrp="1"/>
          </p:cNvSpPr>
          <p:nvPr>
            <p:ph type="sldNum" sz="quarter" idx="12"/>
          </p:nvPr>
        </p:nvSpPr>
        <p:spPr>
          <a:xfrm>
            <a:off x="6553200" y="6356350"/>
            <a:ext cx="2133600" cy="365125"/>
          </a:xfrm>
        </p:spPr>
        <p:txBody>
          <a:bodyPr/>
          <a:lstStyle/>
          <a:p>
            <a:fld id="{D814DA60-3BEE-4BCE-BEDB-E433FD970963}" type="slidenum">
              <a:rPr lang="en-US" smtClean="0"/>
              <a:pPr/>
              <a:t>4</a:t>
            </a:fld>
            <a:endParaRPr lang="en-US" dirty="0"/>
          </a:p>
        </p:txBody>
      </p:sp>
    </p:spTree>
    <p:extLst>
      <p:ext uri="{BB962C8B-B14F-4D97-AF65-F5344CB8AC3E}">
        <p14:creationId xmlns:p14="http://schemas.microsoft.com/office/powerpoint/2010/main" val="503874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Facilities</a:t>
            </a:r>
            <a:endParaRPr lang="en-US" dirty="0"/>
          </a:p>
        </p:txBody>
      </p:sp>
      <p:sp>
        <p:nvSpPr>
          <p:cNvPr id="7" name="Slide Number Placeholder 6"/>
          <p:cNvSpPr>
            <a:spLocks noGrp="1"/>
          </p:cNvSpPr>
          <p:nvPr>
            <p:ph type="sldNum" sz="quarter" idx="12"/>
          </p:nvPr>
        </p:nvSpPr>
        <p:spPr/>
        <p:txBody>
          <a:bodyPr/>
          <a:lstStyle/>
          <a:p>
            <a:fld id="{D814DA60-3BEE-4BCE-BEDB-E433FD970963}" type="slidenum">
              <a:rPr lang="en-US" smtClean="0"/>
              <a:pPr/>
              <a:t>5</a:t>
            </a:fld>
            <a:endParaRPr lang="en-US" dirty="0"/>
          </a:p>
        </p:txBody>
      </p:sp>
      <p:sp>
        <p:nvSpPr>
          <p:cNvPr id="6" name="Footer Placeholder 5"/>
          <p:cNvSpPr>
            <a:spLocks noGrp="1"/>
          </p:cNvSpPr>
          <p:nvPr>
            <p:ph type="ftr" sz="quarter" idx="11"/>
          </p:nvPr>
        </p:nvSpPr>
        <p:spPr/>
        <p:txBody>
          <a:bodyPr/>
          <a:lstStyle>
            <a:lvl1pPr algn="l">
              <a:defRPr/>
            </a:lvl1pPr>
          </a:lstStyle>
          <a:p>
            <a:endParaRPr lang="en-US" dirty="0"/>
          </a:p>
        </p:txBody>
      </p:sp>
      <p:sp>
        <p:nvSpPr>
          <p:cNvPr id="3" name="Text Placeholder 2"/>
          <p:cNvSpPr>
            <a:spLocks noGrp="1"/>
          </p:cNvSpPr>
          <p:nvPr>
            <p:ph type="body" sz="quarter" idx="13"/>
          </p:nvPr>
        </p:nvSpPr>
        <p:spPr/>
        <p:txBody>
          <a:bodyPr/>
          <a:lstStyle/>
          <a:p>
            <a:r>
              <a:rPr lang="en-US" dirty="0" smtClean="0"/>
              <a:t>Class hours</a:t>
            </a:r>
          </a:p>
          <a:p>
            <a:r>
              <a:rPr lang="en-US" dirty="0" smtClean="0"/>
              <a:t>Building hours</a:t>
            </a:r>
          </a:p>
          <a:p>
            <a:r>
              <a:rPr lang="en-US" dirty="0" smtClean="0"/>
              <a:t>Parking</a:t>
            </a:r>
          </a:p>
          <a:p>
            <a:r>
              <a:rPr lang="en-US" dirty="0" smtClean="0"/>
              <a:t>Restrooms</a:t>
            </a:r>
          </a:p>
          <a:p>
            <a:r>
              <a:rPr lang="en-US" dirty="0" smtClean="0"/>
              <a:t>Meals</a:t>
            </a:r>
          </a:p>
          <a:p>
            <a:r>
              <a:rPr lang="en-US" dirty="0" smtClean="0"/>
              <a:t>Phones</a:t>
            </a:r>
          </a:p>
          <a:p>
            <a:r>
              <a:rPr lang="en-US" dirty="0" smtClean="0"/>
              <a:t>Messages</a:t>
            </a:r>
          </a:p>
          <a:p>
            <a:r>
              <a:rPr lang="en-US" dirty="0" smtClean="0"/>
              <a:t>Smoking</a:t>
            </a:r>
          </a:p>
          <a:p>
            <a:r>
              <a:rPr lang="en-US" dirty="0" smtClean="0"/>
              <a:t>Recycling</a:t>
            </a:r>
            <a:endParaRPr lang="en-US" dirty="0"/>
          </a:p>
        </p:txBody>
      </p:sp>
    </p:spTree>
    <p:extLst>
      <p:ext uri="{BB962C8B-B14F-4D97-AF65-F5344CB8AC3E}">
        <p14:creationId xmlns:p14="http://schemas.microsoft.com/office/powerpoint/2010/main" val="20347382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This Course</a:t>
            </a:r>
            <a:endParaRPr lang="en-US" dirty="0"/>
          </a:p>
        </p:txBody>
      </p:sp>
      <p:sp>
        <p:nvSpPr>
          <p:cNvPr id="3" name="Content Placeholder 2"/>
          <p:cNvSpPr>
            <a:spLocks noGrp="1"/>
          </p:cNvSpPr>
          <p:nvPr>
            <p:ph type="body" sz="quarter" idx="13"/>
          </p:nvPr>
        </p:nvSpPr>
        <p:spPr>
          <a:prstGeom prst="rect">
            <a:avLst/>
          </a:prstGeom>
        </p:spPr>
        <p:txBody>
          <a:bodyPr/>
          <a:lstStyle/>
          <a:p>
            <a:r>
              <a:rPr lang="en-US" dirty="0" smtClean="0"/>
              <a:t>Audience</a:t>
            </a:r>
          </a:p>
          <a:p>
            <a:r>
              <a:rPr lang="en-US" dirty="0" smtClean="0"/>
              <a:t>Course Prerequisites</a:t>
            </a:r>
          </a:p>
          <a:p>
            <a:r>
              <a:rPr lang="en-US" dirty="0" smtClean="0"/>
              <a:t>Course Objectives</a:t>
            </a:r>
          </a:p>
          <a:p>
            <a:r>
              <a:rPr lang="en-US" dirty="0" smtClean="0"/>
              <a:t>What You Can Expect</a:t>
            </a:r>
            <a:endParaRPr lang="en-US" dirty="0"/>
          </a:p>
        </p:txBody>
      </p:sp>
      <p:sp>
        <p:nvSpPr>
          <p:cNvPr id="4" name="Slide Number Placeholder 2"/>
          <p:cNvSpPr>
            <a:spLocks noGrp="1"/>
          </p:cNvSpPr>
          <p:nvPr>
            <p:ph type="sldNum" sz="quarter" idx="12"/>
          </p:nvPr>
        </p:nvSpPr>
        <p:spPr>
          <a:xfrm>
            <a:off x="6553200" y="6356350"/>
            <a:ext cx="2133600" cy="365125"/>
          </a:xfrm>
        </p:spPr>
        <p:txBody>
          <a:bodyPr/>
          <a:lstStyle/>
          <a:p>
            <a:fld id="{D814DA60-3BEE-4BCE-BEDB-E433FD970963}" type="slidenum">
              <a:rPr lang="en-US" smtClean="0"/>
              <a:pPr/>
              <a:t>6</a:t>
            </a:fld>
            <a:endParaRPr lang="en-US" dirty="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Hidden Slide</a:t>
            </a:r>
            <a:endParaRPr lang="en-GB" dirty="0"/>
          </a:p>
        </p:txBody>
      </p:sp>
      <p:sp>
        <p:nvSpPr>
          <p:cNvPr id="3" name="Slide Number Placeholder 2"/>
          <p:cNvSpPr>
            <a:spLocks noGrp="1"/>
          </p:cNvSpPr>
          <p:nvPr>
            <p:ph type="sldNum" sz="quarter" idx="12"/>
          </p:nvPr>
        </p:nvSpPr>
        <p:spPr/>
        <p:txBody>
          <a:bodyPr/>
          <a:lstStyle/>
          <a:p>
            <a:fld id="{D814DA60-3BEE-4BCE-BEDB-E433FD970963}" type="slidenum">
              <a:rPr lang="en-US" smtClean="0"/>
              <a:pPr/>
              <a:t>7</a:t>
            </a:fld>
            <a:endParaRPr lang="en-US" dirty="0"/>
          </a:p>
        </p:txBody>
      </p:sp>
      <p:sp>
        <p:nvSpPr>
          <p:cNvPr id="4" name="Text Placeholder 3"/>
          <p:cNvSpPr>
            <a:spLocks noGrp="1"/>
          </p:cNvSpPr>
          <p:nvPr>
            <p:ph type="body" sz="quarter" idx="13"/>
          </p:nvPr>
        </p:nvSpPr>
        <p:spPr/>
        <p:txBody>
          <a:bodyPr/>
          <a:lstStyle/>
          <a:p>
            <a:r>
              <a:rPr lang="en-GB" dirty="0" smtClean="0"/>
              <a:t>Do not delete this slide</a:t>
            </a:r>
            <a:endParaRPr lang="en-GB" dirty="0"/>
          </a:p>
        </p:txBody>
      </p:sp>
    </p:spTree>
    <p:extLst>
      <p:ext uri="{BB962C8B-B14F-4D97-AF65-F5344CB8AC3E}">
        <p14:creationId xmlns:p14="http://schemas.microsoft.com/office/powerpoint/2010/main" val="4254838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743200" y="2057400"/>
            <a:ext cx="4876800" cy="2247868"/>
          </a:xfrm>
        </p:spPr>
        <p:txBody>
          <a:bodyPr/>
          <a:lstStyle/>
          <a:p>
            <a:pPr marL="0" indent="0">
              <a:buNone/>
            </a:pPr>
            <a:r>
              <a:rPr lang="en-US" sz="2000" b="1" dirty="0" smtClean="0">
                <a:solidFill>
                  <a:srgbClr val="0070C0"/>
                </a:solidFill>
              </a:rPr>
              <a:t>Microsoft Official Course Handbook</a:t>
            </a:r>
          </a:p>
          <a:p>
            <a:pPr marL="560070" indent="-285750"/>
            <a:r>
              <a:rPr lang="en-US" sz="2000" dirty="0" smtClean="0"/>
              <a:t>Organized by Modules</a:t>
            </a:r>
          </a:p>
          <a:p>
            <a:pPr marL="560070" indent="-285750"/>
            <a:r>
              <a:rPr lang="en-US" sz="2000" dirty="0" smtClean="0"/>
              <a:t>Includes Labs + Lab </a:t>
            </a:r>
            <a:r>
              <a:rPr lang="en-US" sz="2000" dirty="0"/>
              <a:t>Answer </a:t>
            </a:r>
            <a:r>
              <a:rPr lang="en-US" sz="2000" dirty="0" smtClean="0"/>
              <a:t>Keys</a:t>
            </a:r>
          </a:p>
          <a:p>
            <a:pPr marL="560070" indent="-285750"/>
            <a:r>
              <a:rPr lang="en-US" sz="2000" dirty="0" smtClean="0"/>
              <a:t>Module Reviews + Takeaways—great for on-the-job reference</a:t>
            </a:r>
            <a:endParaRPr lang="en-US" sz="1800" dirty="0"/>
          </a:p>
        </p:txBody>
      </p:sp>
      <p:sp>
        <p:nvSpPr>
          <p:cNvPr id="5" name="Title 4"/>
          <p:cNvSpPr>
            <a:spLocks noGrp="1"/>
          </p:cNvSpPr>
          <p:nvPr>
            <p:ph type="title"/>
          </p:nvPr>
        </p:nvSpPr>
        <p:spPr>
          <a:xfrm>
            <a:off x="465909" y="0"/>
            <a:ext cx="8229600" cy="822960"/>
          </a:xfrm>
        </p:spPr>
        <p:txBody>
          <a:bodyPr/>
          <a:lstStyle/>
          <a:p>
            <a:r>
              <a:rPr lang="en-US" dirty="0" smtClean="0"/>
              <a:t>Your Course Materials</a:t>
            </a:r>
            <a:endParaRPr lang="en-US" sz="2400" dirty="0">
              <a:solidFill>
                <a:srgbClr val="FFFF00"/>
              </a:solidFill>
            </a:endParaRPr>
          </a:p>
        </p:txBody>
      </p:sp>
      <p:sp>
        <p:nvSpPr>
          <p:cNvPr id="4" name="Slide Number Placeholder 3"/>
          <p:cNvSpPr>
            <a:spLocks noGrp="1"/>
          </p:cNvSpPr>
          <p:nvPr>
            <p:ph type="sldNum" sz="quarter" idx="12"/>
          </p:nvPr>
        </p:nvSpPr>
        <p:spPr/>
        <p:txBody>
          <a:bodyPr/>
          <a:lstStyle/>
          <a:p>
            <a:fld id="{D814DA60-3BEE-4BCE-BEDB-E433FD970963}" type="slidenum">
              <a:rPr lang="en-US" smtClean="0"/>
              <a:pPr/>
              <a:t>8</a:t>
            </a:fld>
            <a:endParaRPr lang="en-US" dirty="0"/>
          </a:p>
        </p:txBody>
      </p:sp>
      <p:sp>
        <p:nvSpPr>
          <p:cNvPr id="7" name="Footer Placeholder 8"/>
          <p:cNvSpPr>
            <a:spLocks noGrp="1"/>
          </p:cNvSpPr>
          <p:nvPr>
            <p:ph type="ftr" sz="quarter" idx="11"/>
          </p:nvPr>
        </p:nvSpPr>
        <p:spPr/>
        <p:txBody>
          <a:bodyPr/>
          <a:lstStyle>
            <a:lvl1pPr algn="l">
              <a:defRPr/>
            </a:lvl1pPr>
          </a:lstStyle>
          <a:p>
            <a:endParaRPr lang="en-US" dirty="0"/>
          </a:p>
        </p:txBody>
      </p:sp>
      <p:sp>
        <p:nvSpPr>
          <p:cNvPr id="11" name="TextBox 10"/>
          <p:cNvSpPr txBox="1"/>
          <p:nvPr/>
        </p:nvSpPr>
        <p:spPr>
          <a:xfrm>
            <a:off x="381000" y="1066800"/>
            <a:ext cx="8077200" cy="707886"/>
          </a:xfrm>
          <a:prstGeom prst="rect">
            <a:avLst/>
          </a:prstGeom>
          <a:noFill/>
        </p:spPr>
        <p:txBody>
          <a:bodyPr wrap="square" rtlCol="0">
            <a:spAutoFit/>
          </a:bodyPr>
          <a:lstStyle/>
          <a:p>
            <a:r>
              <a:rPr lang="en-US" sz="2000" dirty="0" smtClean="0"/>
              <a:t>Designed to optimize your classroom learning experience. </a:t>
            </a:r>
          </a:p>
          <a:p>
            <a:r>
              <a:rPr lang="en-US" sz="2000" dirty="0" smtClean="0"/>
              <a:t>And support you back on the job. </a:t>
            </a:r>
            <a:endParaRPr lang="en-US" sz="20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600" y="2154583"/>
            <a:ext cx="1676400" cy="2150685"/>
          </a:xfrm>
          <a:prstGeom prst="rect">
            <a:avLst/>
          </a:prstGeom>
        </p:spPr>
      </p:pic>
      <p:sp>
        <p:nvSpPr>
          <p:cNvPr id="6" name="TextBox 5"/>
          <p:cNvSpPr txBox="1"/>
          <p:nvPr/>
        </p:nvSpPr>
        <p:spPr>
          <a:xfrm>
            <a:off x="990600" y="4572000"/>
            <a:ext cx="6858000" cy="1231106"/>
          </a:xfrm>
          <a:prstGeom prst="rect">
            <a:avLst/>
          </a:prstGeom>
          <a:noFill/>
        </p:spPr>
        <p:txBody>
          <a:bodyPr wrap="square" rtlCol="0">
            <a:spAutoFit/>
          </a:bodyPr>
          <a:lstStyle/>
          <a:p>
            <a:r>
              <a:rPr lang="en-US" sz="1400" b="1" dirty="0">
                <a:solidFill>
                  <a:srgbClr val="0070C0"/>
                </a:solidFill>
              </a:rPr>
              <a:t>NOTE</a:t>
            </a:r>
          </a:p>
          <a:p>
            <a:r>
              <a:rPr lang="en-US" sz="1400" dirty="0"/>
              <a:t>This is an early-to-market edition of </a:t>
            </a:r>
            <a:r>
              <a:rPr lang="en-US" sz="1400" dirty="0" smtClean="0"/>
              <a:t>the course</a:t>
            </a:r>
            <a:r>
              <a:rPr lang="en-US" sz="1400" dirty="0"/>
              <a:t>. </a:t>
            </a:r>
            <a:r>
              <a:rPr lang="en-US" sz="1400" dirty="0" smtClean="0"/>
              <a:t>Upon </a:t>
            </a:r>
            <a:r>
              <a:rPr lang="en-US" sz="1400" dirty="0"/>
              <a:t>release of the next edition, you will be able to access </a:t>
            </a:r>
            <a:r>
              <a:rPr lang="en-US" sz="1400" dirty="0" smtClean="0"/>
              <a:t>the digital </a:t>
            </a:r>
            <a:r>
              <a:rPr lang="en-US" sz="1400" dirty="0"/>
              <a:t>companion content at: </a:t>
            </a:r>
            <a:r>
              <a:rPr lang="en-US" sz="1400" b="1" dirty="0">
                <a:solidFill>
                  <a:srgbClr val="0070C0"/>
                </a:solidFill>
              </a:rPr>
              <a:t>microsoft.com/learning/</a:t>
            </a:r>
            <a:r>
              <a:rPr lang="en-US" sz="1400" b="1" dirty="0" err="1">
                <a:solidFill>
                  <a:srgbClr val="0070C0"/>
                </a:solidFill>
              </a:rPr>
              <a:t>companionmoc</a:t>
            </a:r>
            <a:endParaRPr lang="en-US" sz="1400" b="1" dirty="0">
              <a:solidFill>
                <a:srgbClr val="0070C0"/>
              </a:solidFill>
            </a:endParaRPr>
          </a:p>
          <a:p>
            <a:endParaRPr lang="en-US" dirty="0"/>
          </a:p>
        </p:txBody>
      </p:sp>
    </p:spTree>
    <p:extLst>
      <p:ext uri="{BB962C8B-B14F-4D97-AF65-F5344CB8AC3E}">
        <p14:creationId xmlns:p14="http://schemas.microsoft.com/office/powerpoint/2010/main" val="957400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Outline</a:t>
            </a:r>
            <a:endParaRPr lang="en-US" dirty="0"/>
          </a:p>
        </p:txBody>
      </p:sp>
      <p:sp>
        <p:nvSpPr>
          <p:cNvPr id="3" name="Slide Number Placeholder 2"/>
          <p:cNvSpPr>
            <a:spLocks noGrp="1"/>
          </p:cNvSpPr>
          <p:nvPr>
            <p:ph type="sldNum" sz="quarter" idx="12"/>
          </p:nvPr>
        </p:nvSpPr>
        <p:spPr/>
        <p:txBody>
          <a:bodyPr/>
          <a:lstStyle/>
          <a:p>
            <a:fld id="{D814DA60-3BEE-4BCE-BEDB-E433FD970963}" type="slidenum">
              <a:rPr lang="en-US" smtClean="0"/>
              <a:pPr/>
              <a:t>9</a:t>
            </a:fld>
            <a:endParaRPr lang="en-US" dirty="0"/>
          </a:p>
        </p:txBody>
      </p:sp>
      <p:sp>
        <p:nvSpPr>
          <p:cNvPr id="6" name="Text Placeholder 5"/>
          <p:cNvSpPr>
            <a:spLocks noGrp="1"/>
          </p:cNvSpPr>
          <p:nvPr>
            <p:ph type="body" sz="quarter" idx="13"/>
          </p:nvPr>
        </p:nvSpPr>
        <p:spPr/>
        <p:txBody>
          <a:bodyPr/>
          <a:lstStyle/>
          <a:p>
            <a:pPr>
              <a:spcAft>
                <a:spcPts val="600"/>
              </a:spcAft>
            </a:pPr>
            <a:r>
              <a:rPr lang="en-US" sz="2400" dirty="0" smtClean="0"/>
              <a:t>Module 1: SharePoint as a Developer Platform</a:t>
            </a:r>
            <a:endParaRPr lang="en-US" sz="2400" dirty="0"/>
          </a:p>
          <a:p>
            <a:pPr>
              <a:spcAft>
                <a:spcPts val="600"/>
              </a:spcAft>
            </a:pPr>
            <a:r>
              <a:rPr lang="en-US" sz="2400" dirty="0" smtClean="0"/>
              <a:t>Module 2: Working with SharePoint Objects</a:t>
            </a:r>
            <a:endParaRPr lang="en-US" sz="2400" dirty="0"/>
          </a:p>
          <a:p>
            <a:pPr>
              <a:spcAft>
                <a:spcPts val="600"/>
              </a:spcAft>
            </a:pPr>
            <a:r>
              <a:rPr lang="en-US" sz="2400" dirty="0" smtClean="0"/>
              <a:t>Module 3: Working with Lists and Libraries</a:t>
            </a:r>
            <a:endParaRPr lang="en-US" sz="2400" dirty="0"/>
          </a:p>
          <a:p>
            <a:pPr>
              <a:spcAft>
                <a:spcPts val="600"/>
              </a:spcAft>
            </a:pPr>
            <a:r>
              <a:rPr lang="en-US" sz="2400" dirty="0" smtClean="0"/>
              <a:t>Module 4: Designing and Managing Features and Solutions</a:t>
            </a:r>
            <a:endParaRPr lang="en-US" sz="2400" dirty="0"/>
          </a:p>
          <a:p>
            <a:pPr>
              <a:spcAft>
                <a:spcPts val="600"/>
              </a:spcAft>
            </a:pPr>
            <a:r>
              <a:rPr lang="en-US" sz="2400" dirty="0" smtClean="0"/>
              <a:t>Module </a:t>
            </a:r>
            <a:r>
              <a:rPr lang="en-US" sz="2400" dirty="0"/>
              <a:t>5</a:t>
            </a:r>
            <a:r>
              <a:rPr lang="en-US" sz="2400" dirty="0" smtClean="0"/>
              <a:t>: Working with Server-Side Code</a:t>
            </a:r>
            <a:endParaRPr lang="en-US" sz="2400" dirty="0"/>
          </a:p>
          <a:p>
            <a:pPr>
              <a:spcAft>
                <a:spcPts val="600"/>
              </a:spcAft>
            </a:pPr>
            <a:r>
              <a:rPr lang="en-US" sz="2400" dirty="0" smtClean="0"/>
              <a:t>Module 6: Managing Identity and Permissions</a:t>
            </a:r>
            <a:endParaRPr lang="en-US" sz="2400" dirty="0"/>
          </a:p>
          <a:p>
            <a:pPr>
              <a:spcAft>
                <a:spcPts val="600"/>
              </a:spcAft>
            </a:pPr>
            <a:r>
              <a:rPr lang="en-US" sz="2400" dirty="0" smtClean="0"/>
              <a:t>Module 7: Managing Custom Components and Site Lifecycles</a:t>
            </a:r>
            <a:endParaRPr lang="en-US" sz="2400" dirty="0"/>
          </a:p>
          <a:p>
            <a:pPr>
              <a:spcAft>
                <a:spcPts val="600"/>
              </a:spcAft>
            </a:pPr>
            <a:r>
              <a:rPr lang="en-US" sz="2400" dirty="0"/>
              <a:t>Module </a:t>
            </a:r>
            <a:r>
              <a:rPr lang="en-US" sz="2400" dirty="0" smtClean="0"/>
              <a:t>8: Introducing Apps for SharePoint</a:t>
            </a:r>
            <a:endParaRPr lang="en-US" sz="2400" dirty="0"/>
          </a:p>
          <a:p>
            <a:endParaRPr lang="en-US" i="1" dirty="0"/>
          </a:p>
        </p:txBody>
      </p:sp>
    </p:spTree>
    <p:extLst>
      <p:ext uri="{BB962C8B-B14F-4D97-AF65-F5344CB8AC3E}">
        <p14:creationId xmlns:p14="http://schemas.microsoft.com/office/powerpoint/2010/main" val="584462538"/>
      </p:ext>
    </p:extLst>
  </p:cSld>
  <p:clrMapOvr>
    <a:masterClrMapping/>
  </p:clrMapOvr>
</p:sld>
</file>

<file path=ppt/theme/theme1.xml><?xml version="1.0" encoding="utf-8"?>
<a:theme xmlns:a="http://schemas.openxmlformats.org/drawingml/2006/main" name="20488A_0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20488A_00</Template>
  <TotalTime>48</TotalTime>
  <Words>1326</Words>
  <Application>Microsoft Office PowerPoint</Application>
  <PresentationFormat>On-screen Show (4:3)</PresentationFormat>
  <Paragraphs>198</Paragraphs>
  <Slides>15</Slides>
  <Notes>15</Notes>
  <HiddenSlides>1</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20488A_00</vt:lpstr>
      <vt:lpstr>PowerPoint Presentation</vt:lpstr>
      <vt:lpstr>Welcome!</vt:lpstr>
      <vt:lpstr>Introductions</vt:lpstr>
      <vt:lpstr>Hello</vt:lpstr>
      <vt:lpstr>Facilities</vt:lpstr>
      <vt:lpstr>About This Course</vt:lpstr>
      <vt:lpstr>Hidden Slide</vt:lpstr>
      <vt:lpstr>Your Course Materials</vt:lpstr>
      <vt:lpstr>Course Outline</vt:lpstr>
      <vt:lpstr>Course Outline (continued)</vt:lpstr>
      <vt:lpstr>Related Courses</vt:lpstr>
      <vt:lpstr>Microsoft Certification Program</vt:lpstr>
      <vt:lpstr>Preparing for the Labs</vt:lpstr>
      <vt:lpstr>Virtual Machine Environment</vt:lpstr>
      <vt:lpstr>Demonstration: Using Hyper-V Manager</vt:lpstr>
    </vt:vector>
  </TitlesOfParts>
  <Company>CM Group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c:creator>
  <cp:lastModifiedBy>Richard Strange</cp:lastModifiedBy>
  <cp:revision>9</cp:revision>
  <cp:lastPrinted>2012-08-28T00:39:50Z</cp:lastPrinted>
  <dcterms:created xsi:type="dcterms:W3CDTF">2013-06-18T12:40:34Z</dcterms:created>
  <dcterms:modified xsi:type="dcterms:W3CDTF">2013-07-03T14:20:15Z</dcterms:modified>
</cp:coreProperties>
</file>