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7" r:id="rId15"/>
    <p:sldId id="269" r:id="rId16"/>
    <p:sldId id="270" r:id="rId17"/>
    <p:sldId id="288" r:id="rId18"/>
    <p:sldId id="271" r:id="rId19"/>
    <p:sldId id="272" r:id="rId20"/>
    <p:sldId id="273" r:id="rId21"/>
    <p:sldId id="289" r:id="rId22"/>
    <p:sldId id="274" r:id="rId23"/>
    <p:sldId id="276" r:id="rId24"/>
    <p:sldId id="277" r:id="rId25"/>
    <p:sldId id="290" r:id="rId26"/>
    <p:sldId id="278" r:id="rId27"/>
    <p:sldId id="291" r:id="rId28"/>
    <p:sldId id="279" r:id="rId29"/>
    <p:sldId id="280" r:id="rId30"/>
    <p:sldId id="292" r:id="rId31"/>
    <p:sldId id="293" r:id="rId32"/>
    <p:sldId id="281" r:id="rId33"/>
    <p:sldId id="282" r:id="rId34"/>
    <p:sldId id="283" r:id="rId35"/>
    <p:sldId id="286" r:id="rId36"/>
  </p:sldIdLst>
  <p:sldSz cx="9144000" cy="6858000" type="screen4x3"/>
  <p:notesSz cx="6858000" cy="9144000"/>
  <p:embeddedFontLst>
    <p:embeddedFont>
      <p:font typeface="SimSun" panose="02010600030101010101" pitchFamily="2" charset="-122"/>
      <p:regular r:id="rId38"/>
    </p:embeddedFont>
    <p:embeddedFont>
      <p:font typeface="Segoe UI" panose="020B0502040204020203" pitchFamily="34" charset="0"/>
      <p:regular r:id="rId39"/>
      <p:bold r:id="rId40"/>
      <p:italic r:id="rId41"/>
      <p:boldItalic r:id="rId42"/>
    </p:embeddedFont>
    <p:embeddedFont>
      <p:font typeface="Mangal" panose="02040503050203030202" pitchFamily="18" charset="0"/>
      <p:regular r:id="rId43"/>
      <p:bold r:id="rId44"/>
    </p:embeddedFont>
    <p:embeddedFont>
      <p:font typeface="Segoe Light" panose="020B0604020202020204" charset="0"/>
      <p:regular r:id="rId45"/>
      <p:italic r:id="rId46"/>
    </p:embeddedFont>
    <p:embeddedFont>
      <p:font typeface="Calibri" panose="020F0502020204030204" pitchFamily="34" charset="0"/>
      <p:regular r:id="rId47"/>
      <p:bold r:id="rId48"/>
      <p:italic r:id="rId49"/>
      <p:boldItalic r:id="rId50"/>
    </p:embeddedFont>
    <p:embeddedFont>
      <p:font typeface="Verdana" panose="020B0604030504040204" pitchFamily="34" charset="0"/>
      <p:regular r:id="rId51"/>
      <p:bold r:id="rId52"/>
      <p:italic r:id="rId53"/>
      <p:boldItalic r:id="rId54"/>
    </p:embeddedFont>
    <p:embeddedFont>
      <p:font typeface="Segoe UI Light" panose="020B0502040204020203" pitchFamily="34" charset="0"/>
      <p:regular r:id="rId55"/>
    </p:embeddedFont>
  </p:embeddedFontLst>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200" y="96"/>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1DFD6-8DE4-41F9-A586-DF55761030FC}" type="datetimeFigureOut">
              <a:rPr lang="en-US" smtClean="0"/>
              <a:t>1/12/2014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53211-143A-4079-8496-F430BC8F597C}" type="slidenum">
              <a:rPr lang="en-US" smtClean="0"/>
              <a:t>‹#›</a:t>
            </a:fld>
            <a:endParaRPr lang="en-US" dirty="0"/>
          </a:p>
        </p:txBody>
      </p:sp>
    </p:spTree>
    <p:extLst>
      <p:ext uri="{BB962C8B-B14F-4D97-AF65-F5344CB8AC3E}">
        <p14:creationId xmlns:p14="http://schemas.microsoft.com/office/powerpoint/2010/main" val="389154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EE53211-143A-4079-8496-F430BC8F597C}"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676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SharePoint 2010 supported REST-based list operations through the listdata.svc service. This service remains for backwards compatibility, but the client.svc service supports a far more comprehensive set of operations through REST and OData.</a:t>
            </a:r>
          </a:p>
          <a:p>
            <a:pPr>
              <a:lnSpc>
                <a:spcPct val="115000"/>
              </a:lnSpc>
              <a:spcAft>
                <a:spcPts val="1000"/>
              </a:spcAft>
            </a:pPr>
            <a:r>
              <a:rPr lang="en-US" sz="1000" dirty="0">
                <a:latin typeface="Arial"/>
                <a:ea typeface="Calibri"/>
                <a:cs typeface="Times New Roman"/>
              </a:rPr>
              <a:t>This topic is designed to provide a high-level overview of API choices. Avoid providing too much detail at this stage. </a:t>
            </a:r>
          </a:p>
        </p:txBody>
      </p:sp>
      <p:sp>
        <p:nvSpPr>
          <p:cNvPr id="4" name="Slide Number Placeholder 3"/>
          <p:cNvSpPr>
            <a:spLocks noGrp="1"/>
          </p:cNvSpPr>
          <p:nvPr>
            <p:ph type="sldNum" sz="quarter" idx="10"/>
          </p:nvPr>
        </p:nvSpPr>
        <p:spPr/>
        <p:txBody>
          <a:bodyPr/>
          <a:lstStyle/>
          <a:p>
            <a:fld id="{DEE53211-143A-4079-8496-F430BC8F597C}"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197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Calibri"/>
                <a:cs typeface="Times New Roman"/>
              </a:rPr>
              <a:t>Adapt </a:t>
            </a:r>
            <a:r>
              <a:rPr lang="en-US" sz="1000" dirty="0">
                <a:latin typeface="Arial"/>
                <a:ea typeface="Calibri"/>
                <a:cs typeface="Times New Roman"/>
              </a:rPr>
              <a:t>your delivery of this demonstration to the capabilities of the class. If the class is already broadly familiar with Visual Studio and SharePoint Designer, keep the demonstration very brief. If the class is less familiar with the tools, you may want to spend a little more time exploring project items and capabilities.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20488A-LON-SP-01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Visual Studio 2012</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Page, click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New Project</a:t>
            </a:r>
            <a:r>
              <a:rPr lang="en-US" sz="1000" dirty="0" smtClean="0">
                <a:effectLst/>
                <a:latin typeface="Arial"/>
                <a:ea typeface="Times New Roman"/>
                <a:cs typeface="Times New Roman"/>
              </a:rPr>
              <a:t> dialog box, in the left navigation pane, under </a:t>
            </a:r>
            <a:r>
              <a:rPr lang="en-US" sz="1000" b="1" dirty="0" smtClean="0">
                <a:effectLst/>
                <a:latin typeface="Arial"/>
                <a:ea typeface="Times New Roman"/>
                <a:cs typeface="Times New Roman"/>
              </a:rPr>
              <a:t>Templates</a:t>
            </a:r>
            <a:r>
              <a:rPr lang="en-US" sz="1000" dirty="0" smtClean="0">
                <a:effectLst/>
                <a:latin typeface="Arial"/>
                <a:ea typeface="Times New Roman"/>
                <a:cs typeface="Times New Roman"/>
              </a:rPr>
              <a:t>, expand </a:t>
            </a:r>
            <a:r>
              <a:rPr lang="en-US" sz="1000" b="1" dirty="0" smtClean="0">
                <a:effectLst/>
                <a:latin typeface="Arial"/>
                <a:ea typeface="Times New Roman"/>
                <a:cs typeface="Times New Roman"/>
              </a:rPr>
              <a:t>Visual C#</a:t>
            </a:r>
            <a:r>
              <a:rPr lang="en-US" sz="1000" dirty="0" smtClean="0">
                <a:effectLst/>
                <a:latin typeface="Arial"/>
                <a:ea typeface="Times New Roman"/>
                <a:cs typeface="Times New Roman"/>
              </a:rPr>
              <a:t>, expand </a:t>
            </a:r>
            <a:r>
              <a:rPr lang="en-US" sz="1000" b="1" dirty="0" smtClean="0">
                <a:effectLst/>
                <a:latin typeface="Arial"/>
                <a:ea typeface="Times New Roman"/>
                <a:cs typeface="Times New Roman"/>
              </a:rPr>
              <a:t>Office/SharePoint</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SharePoint</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Solutions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Point out that there are project templates for both SharePoint 2010 and SharePoint 2013. The SharePoint 2013 templates are provided by Microsoft Office Developer Tools for Visual Studio 2012.</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left navigation pane, under </a:t>
            </a:r>
            <a:r>
              <a:rPr lang="en-US" sz="1000" b="1" dirty="0" smtClean="0">
                <a:effectLst/>
                <a:latin typeface="Arial"/>
                <a:ea typeface="Times New Roman"/>
                <a:cs typeface="Times New Roman"/>
              </a:rPr>
              <a:t>Office/SharePoint</a:t>
            </a:r>
            <a:r>
              <a:rPr lang="en-US" sz="1000" dirty="0" smtClean="0">
                <a:effectLst/>
                <a:latin typeface="Arial"/>
                <a:ea typeface="Times New Roman"/>
                <a:cs typeface="Times New Roman"/>
              </a:rPr>
              <a:t>, click </a:t>
            </a:r>
            <a:r>
              <a:rPr lang="en-US" sz="1000" b="1" dirty="0" smtClean="0">
                <a:effectLst/>
                <a:latin typeface="Arial"/>
                <a:ea typeface="Times New Roman"/>
                <a:cs typeface="Times New Roman"/>
              </a:rPr>
              <a:t>Apps</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center pane, click </a:t>
            </a:r>
            <a:r>
              <a:rPr lang="en-US" sz="1000" b="1" dirty="0" smtClean="0">
                <a:solidFill>
                  <a:srgbClr val="000000"/>
                </a:solidFill>
                <a:effectLst/>
                <a:latin typeface="Arial"/>
                <a:ea typeface="Times New Roman"/>
                <a:cs typeface="Times New Roman"/>
              </a:rPr>
              <a:t>App for SharePoint 2013</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Name</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Demo1</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Location</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E:\Demofiles</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New app for SharePoint</a:t>
            </a:r>
            <a:r>
              <a:rPr lang="en-US" sz="1000" dirty="0" smtClean="0">
                <a:solidFill>
                  <a:srgbClr val="000000"/>
                </a:solidFill>
                <a:effectLst/>
                <a:latin typeface="Arial"/>
                <a:ea typeface="Times New Roman"/>
                <a:cs typeface="Times New Roman"/>
              </a:rPr>
              <a:t> dialog box, under </a:t>
            </a:r>
            <a:r>
              <a:rPr lang="en-US" sz="1000" b="1" dirty="0" smtClean="0">
                <a:solidFill>
                  <a:srgbClr val="000000"/>
                </a:solidFill>
                <a:effectLst/>
                <a:latin typeface="Arial"/>
                <a:ea typeface="Times New Roman"/>
                <a:cs typeface="Times New Roman"/>
              </a:rPr>
              <a:t>What is the name of your app for SharePoint</a:t>
            </a:r>
            <a:r>
              <a:rPr lang="en-US" sz="1000" dirty="0" smtClean="0">
                <a:solidFill>
                  <a:srgbClr val="000000"/>
                </a:solidFill>
                <a:effectLst/>
                <a:latin typeface="Arial"/>
                <a:ea typeface="Times New Roman"/>
                <a:cs typeface="Times New Roman"/>
              </a:rPr>
              <a:t>, type </a:t>
            </a:r>
            <a:r>
              <a:rPr lang="en-US" sz="1000" b="1" dirty="0" smtClean="0">
                <a:solidFill>
                  <a:srgbClr val="000000"/>
                </a:solidFill>
                <a:effectLst/>
                <a:latin typeface="Arial"/>
                <a:ea typeface="Times New Roman"/>
                <a:cs typeface="Times New Roman"/>
              </a:rPr>
              <a:t>Demo</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Under </a:t>
            </a:r>
            <a:r>
              <a:rPr lang="en-US" sz="1000" b="1" dirty="0" smtClean="0">
                <a:solidFill>
                  <a:srgbClr val="000000"/>
                </a:solidFill>
                <a:effectLst/>
                <a:latin typeface="Arial"/>
                <a:ea typeface="Times New Roman"/>
                <a:cs typeface="Times New Roman"/>
              </a:rPr>
              <a:t>What SharePoint site do you want to use for debugging your app</a:t>
            </a:r>
            <a:r>
              <a:rPr lang="en-US" sz="1000" dirty="0" smtClean="0">
                <a:solidFill>
                  <a:srgbClr val="000000"/>
                </a:solidFill>
                <a:effectLst/>
                <a:latin typeface="Arial"/>
                <a:ea typeface="Times New Roman"/>
                <a:cs typeface="Times New Roman"/>
              </a:rPr>
              <a:t>, type </a:t>
            </a:r>
            <a:r>
              <a:rPr lang="en-US" sz="1000" b="1" dirty="0" smtClean="0">
                <a:solidFill>
                  <a:srgbClr val="000000"/>
                </a:solidFill>
                <a:effectLst/>
                <a:latin typeface="Arial"/>
                <a:ea typeface="Times New Roman"/>
                <a:cs typeface="Times New Roman"/>
              </a:rPr>
              <a:t>http://dev.contoso.com</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Under </a:t>
            </a:r>
            <a:r>
              <a:rPr lang="en-US" sz="1000" b="1" dirty="0" smtClean="0">
                <a:solidFill>
                  <a:srgbClr val="000000"/>
                </a:solidFill>
                <a:effectLst/>
                <a:latin typeface="Arial"/>
                <a:ea typeface="Times New Roman"/>
                <a:cs typeface="Times New Roman"/>
              </a:rPr>
              <a:t>How do you want to host your app for SharePoint</a:t>
            </a:r>
            <a:r>
              <a:rPr lang="en-US" sz="1000" dirty="0" smtClean="0">
                <a:solidFill>
                  <a:srgbClr val="000000"/>
                </a:solidFill>
                <a:effectLst/>
                <a:latin typeface="Arial"/>
                <a:ea typeface="Times New Roman"/>
                <a:cs typeface="Times New Roman"/>
              </a:rPr>
              <a:t>, review the available options, click </a:t>
            </a:r>
            <a:r>
              <a:rPr lang="en-US" sz="1000" b="1" dirty="0">
                <a:solidFill>
                  <a:srgbClr val="000000"/>
                </a:solidFill>
                <a:latin typeface="Arial"/>
                <a:ea typeface="Times New Roman"/>
                <a:cs typeface="Times New Roman"/>
              </a:rPr>
              <a:t>SharePoint-hosted</a:t>
            </a:r>
            <a:r>
              <a:rPr lang="en-US" sz="1000" dirty="0">
                <a:solidFill>
                  <a:srgbClr val="000000"/>
                </a:solidFill>
                <a:latin typeface="Arial"/>
                <a:ea typeface="Times New Roman"/>
                <a:cs typeface="Times New Roman"/>
              </a:rPr>
              <a:t>, and then click </a:t>
            </a:r>
            <a:r>
              <a:rPr lang="en-US" sz="1000" b="1" dirty="0">
                <a:solidFill>
                  <a:srgbClr val="000000"/>
                </a:solidFill>
                <a:latin typeface="Arial"/>
                <a:ea typeface="Times New Roman"/>
                <a:cs typeface="Times New Roman"/>
              </a:rPr>
              <a:t>Finish</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1605800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aim of this lesson is to familiarize students with the various approaches to SharePoint development that are available to them, together with the advantages and disadvantages of each approach. At this stage, you are not teaching the students how to use each approach; instead, you are just equipping them to evaluate which approach is best suited to particular scenarios. Where necessary, emphasize that each approach is covered in more detail later in the course.</a:t>
            </a:r>
          </a:p>
          <a:p>
            <a:pPr>
              <a:lnSpc>
                <a:spcPct val="115000"/>
              </a:lnSpc>
              <a:spcAft>
                <a:spcPts val="1000"/>
              </a:spcAft>
            </a:pPr>
            <a:r>
              <a:rPr lang="en-US" sz="1000" dirty="0">
                <a:latin typeface="Arial"/>
                <a:ea typeface="Calibri"/>
                <a:cs typeface="Times New Roman"/>
              </a:rPr>
              <a:t>Bear in mind that deployment models—features, apps, farm solutions, and sandboxed solutions—are covered in the next lesson. As such, avoid discussing packaging and deployment in any detail in this lesson.</a:t>
            </a:r>
          </a:p>
        </p:txBody>
      </p:sp>
      <p:sp>
        <p:nvSpPr>
          <p:cNvPr id="4" name="Slide Number Placeholder 3"/>
          <p:cNvSpPr>
            <a:spLocks noGrp="1"/>
          </p:cNvSpPr>
          <p:nvPr>
            <p:ph type="sldNum" sz="quarter" idx="10"/>
          </p:nvPr>
        </p:nvSpPr>
        <p:spPr/>
        <p:txBody>
          <a:bodyPr/>
          <a:lstStyle/>
          <a:p>
            <a:fld id="{DEE53211-143A-4079-8496-F430BC8F597C}"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855406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what you can do with declarative components. Focus on when and where you should use declarative components, rather than on providing any technical detail. Subsequent modules provide the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61833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evaluates client-side coding as a broad approach to SharePoint development. Specific deployment and execution models, such as apps for SharePoint, are covered in the next lesson.</a:t>
            </a:r>
          </a:p>
        </p:txBody>
      </p:sp>
      <p:sp>
        <p:nvSpPr>
          <p:cNvPr id="4" name="Slide Number Placeholder 3"/>
          <p:cNvSpPr>
            <a:spLocks noGrp="1"/>
          </p:cNvSpPr>
          <p:nvPr>
            <p:ph type="sldNum" sz="quarter" idx="10"/>
          </p:nvPr>
        </p:nvSpPr>
        <p:spPr/>
        <p:txBody>
          <a:bodyPr/>
          <a:lstStyle/>
          <a:p>
            <a:fld id="{DEE53211-143A-4079-8496-F430BC8F597C}"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341367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how web parts work, and focus on when and where you should use them. Emphasize that apps for SharePoint are now the preferred approach, unless you specifically want to leverage the web part framework (for example to connect web parts). Subsequent modules provide the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619086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briefly how custom application pages work – essentially they plug directly into the ASP.NET page rendering process. Focus on when and where you should consider using custom application pages.</a:t>
            </a:r>
          </a:p>
        </p:txBody>
      </p:sp>
      <p:sp>
        <p:nvSpPr>
          <p:cNvPr id="4" name="Slide Number Placeholder 3"/>
          <p:cNvSpPr>
            <a:spLocks noGrp="1"/>
          </p:cNvSpPr>
          <p:nvPr>
            <p:ph type="sldNum" sz="quarter" idx="10"/>
          </p:nvPr>
        </p:nvSpPr>
        <p:spPr/>
        <p:txBody>
          <a:bodyPr/>
          <a:lstStyle/>
          <a:p>
            <a:fld id="{DEE53211-143A-4079-8496-F430BC8F597C}"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82286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conceptual overview of timer jobs, and talk about when and where you should consider using a timer job. Subsequent modules provide the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883973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event receivers in SharePoint, including event receiver categories and the concepts of before events and after events. Talk about when and where you should consider using an event receiver. Subsequent modules provide the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779698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concept of workflow as a tool for modeling and automating business processes. Talk about when and where you should consider creating a workflow. Subsequent modules provide the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830777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EE53211-143A-4079-8496-F430BC8F597C}"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991482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Remember that this is an introductory module, which aims to give students a high-level view of the SharePoint development landscape. Later modules provide far more detail on how to build Features, solutions, and apps, so avoid being drawn into providing "how-to" information. This lesson is designed solely to provide an overview of the execution and deployment models that are available.</a:t>
            </a:r>
          </a:p>
        </p:txBody>
      </p:sp>
      <p:sp>
        <p:nvSpPr>
          <p:cNvPr id="4" name="Slide Number Placeholder 3"/>
          <p:cNvSpPr>
            <a:spLocks noGrp="1"/>
          </p:cNvSpPr>
          <p:nvPr>
            <p:ph type="sldNum" sz="quarter" idx="10"/>
          </p:nvPr>
        </p:nvSpPr>
        <p:spPr/>
        <p:txBody>
          <a:bodyPr/>
          <a:lstStyle/>
          <a:p>
            <a:fld id="{DEE53211-143A-4079-8496-F430BC8F597C}"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4291859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SharePoint Feature framework. The student handbook includes an example of a Feature.xml file.</a:t>
            </a:r>
          </a:p>
        </p:txBody>
      </p:sp>
      <p:sp>
        <p:nvSpPr>
          <p:cNvPr id="4" name="Slide Number Placeholder 3"/>
          <p:cNvSpPr>
            <a:spLocks noGrp="1"/>
          </p:cNvSpPr>
          <p:nvPr>
            <p:ph type="sldNum" sz="quarter" idx="10"/>
          </p:nvPr>
        </p:nvSpPr>
        <p:spPr/>
        <p:txBody>
          <a:bodyPr/>
          <a:lstStyle/>
          <a:p>
            <a:fld id="{DEE53211-143A-4079-8496-F430BC8F597C}"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84662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farm solutions as a vehicle for packaging and managing the lifecycle of SharePoint components. Subsequent modules provide more technical detail.</a:t>
            </a:r>
          </a:p>
        </p:txBody>
      </p:sp>
      <p:sp>
        <p:nvSpPr>
          <p:cNvPr id="4" name="Slide Number Placeholder 3"/>
          <p:cNvSpPr>
            <a:spLocks noGrp="1"/>
          </p:cNvSpPr>
          <p:nvPr>
            <p:ph type="sldNum" sz="quarter" idx="10"/>
          </p:nvPr>
        </p:nvSpPr>
        <p:spPr/>
        <p:txBody>
          <a:bodyPr/>
          <a:lstStyle/>
          <a:p>
            <a:fld id="{DEE53211-143A-4079-8496-F430BC8F597C}"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444846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the sandboxed solution framework, focusing on the capabilities and constraints. Emphasize that sandboxed solutions are largely considered deprecated in favor of apps for SharePoint.</a:t>
            </a:r>
          </a:p>
        </p:txBody>
      </p:sp>
      <p:sp>
        <p:nvSpPr>
          <p:cNvPr id="4" name="Slide Number Placeholder 3"/>
          <p:cNvSpPr>
            <a:spLocks noGrp="1"/>
          </p:cNvSpPr>
          <p:nvPr>
            <p:ph type="sldNum" sz="quarter" idx="10"/>
          </p:nvPr>
        </p:nvSpPr>
        <p:spPr/>
        <p:txBody>
          <a:bodyPr/>
          <a:lstStyle/>
          <a:p>
            <a:fld id="{DEE53211-143A-4079-8496-F430BC8F597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27864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overview of how apps are packaged, deployed, and provisioned.</a:t>
            </a:r>
          </a:p>
          <a:p>
            <a:pPr>
              <a:lnSpc>
                <a:spcPct val="115000"/>
              </a:lnSpc>
              <a:spcAft>
                <a:spcPts val="1000"/>
              </a:spcAft>
            </a:pPr>
            <a:r>
              <a:rPr lang="en-US" sz="1000" b="1" dirty="0">
                <a:latin typeface="Arial"/>
                <a:ea typeface="Calibri"/>
                <a:cs typeface="Times New Roman"/>
              </a:rPr>
              <a:t>In the student workbook, the third paragraph states:</a:t>
            </a:r>
          </a:p>
          <a:p>
            <a:pPr>
              <a:lnSpc>
                <a:spcPct val="115000"/>
              </a:lnSpc>
              <a:spcAft>
                <a:spcPts val="1000"/>
              </a:spcAft>
            </a:pPr>
            <a:r>
              <a:rPr lang="en-US" sz="1000" i="1" dirty="0">
                <a:latin typeface="Arial"/>
                <a:ea typeface="Calibri"/>
                <a:cs typeface="Times New Roman"/>
              </a:rPr>
              <a:t>When a user installs an app, the app provisions its own subsite within the host web. This subsite is known as the app web.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Technically speaking, the app web is only provisioned if the app needs to deploy resources to SharePoint. If the app is remote-hosted and does not contain any declarative components, an app web is not created. Adding this explanation to the student manual at this point in the course would cloud the issue; however, you may want to provide clarification if challenged.</a:t>
            </a:r>
          </a:p>
        </p:txBody>
      </p:sp>
      <p:sp>
        <p:nvSpPr>
          <p:cNvPr id="4" name="Slide Number Placeholder 3"/>
          <p:cNvSpPr>
            <a:spLocks noGrp="1"/>
          </p:cNvSpPr>
          <p:nvPr>
            <p:ph type="sldNum" sz="quarter" idx="10"/>
          </p:nvPr>
        </p:nvSpPr>
        <p:spPr/>
        <p:txBody>
          <a:bodyPr/>
          <a:lstStyle/>
          <a:p>
            <a:fld id="{DEE53211-143A-4079-8496-F430BC8F597C}"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756312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Creating and Deploying a SharePoint Web Part</a:t>
            </a:r>
          </a:p>
          <a:p>
            <a:pPr>
              <a:lnSpc>
                <a:spcPct val="115000"/>
              </a:lnSpc>
              <a:spcAft>
                <a:spcPts val="1000"/>
              </a:spcAft>
            </a:pPr>
            <a:r>
              <a:rPr lang="en-US" sz="1000" dirty="0">
                <a:latin typeface="Arial"/>
                <a:ea typeface="Calibri"/>
                <a:cs typeface="Times New Roman"/>
              </a:rPr>
              <a:t>In this exercise, you will create and deploy a web part that provides a personalized greeting to the current user. First, you will create a new Visual Web Part project in Visual Studio 2012. You will then explore the artifacts that Visual Studio creates for you, and refactor the solution to use more intuitive names for the solution components. You will then create a simple user interface and add some code to generate a personalized greeting. Finally, you will deploy and test the web part.</a:t>
            </a:r>
          </a:p>
          <a:p>
            <a:pPr>
              <a:lnSpc>
                <a:spcPct val="115000"/>
              </a:lnSpc>
              <a:spcAft>
                <a:spcPts val="1000"/>
              </a:spcAft>
            </a:pPr>
            <a:r>
              <a:rPr lang="en-US" sz="1000" b="1" dirty="0">
                <a:latin typeface="Arial"/>
                <a:ea typeface="Calibri"/>
                <a:cs typeface="Times New Roman"/>
              </a:rPr>
              <a:t>Exercise 2: Creating and Deploying a SharePoint App </a:t>
            </a:r>
            <a:r>
              <a:rPr lang="en-US" sz="1000" b="1" dirty="0" smtClean="0">
                <a:latin typeface="Arial"/>
                <a:ea typeface="Calibri"/>
                <a:cs typeface="Times New Roman"/>
              </a:rPr>
              <a:t>Part</a:t>
            </a:r>
          </a:p>
          <a:p>
            <a:pPr>
              <a:lnSpc>
                <a:spcPct val="115000"/>
              </a:lnSpc>
              <a:spcAft>
                <a:spcPts val="1000"/>
              </a:spcAft>
            </a:pPr>
            <a:r>
              <a:rPr lang="en-GB" sz="1000" dirty="0">
                <a:latin typeface="Arial"/>
                <a:ea typeface="Calibri"/>
                <a:cs typeface="Times New Roman"/>
              </a:rPr>
              <a:t>In this exercise, you will create and deploy an app part that provides a personalized greeting to the current user, in a similar way to the web part you created in the previous exercise. First, you will create a new SharePoint App project in Visual Studio 2012. You will explore the artifacts that Visual Studio creates for you, and you will then add and configure a Client Web Part component to the app project. You will add some JavaScript code to generate a personalized greeting, and you will test the app part on a developer site.</a:t>
            </a:r>
          </a:p>
          <a:p>
            <a:pPr>
              <a:lnSpc>
                <a:spcPct val="115000"/>
              </a:lnSpc>
              <a:spcAft>
                <a:spcPts val="1000"/>
              </a:spcAft>
            </a:pPr>
            <a:endParaRPr lang="en-GB"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49095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DEE53211-143A-4079-8496-F430BC8F597C}"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3544581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best describes unmodified content pages in SharePoint 2013?</a:t>
            </a:r>
          </a:p>
          <a:p>
            <a:pPr>
              <a:lnSpc>
                <a:spcPct val="115000"/>
              </a:lnSpc>
              <a:spcAft>
                <a:spcPts val="1000"/>
              </a:spcAft>
            </a:pPr>
            <a:r>
              <a:rPr lang="en-US" sz="1000" dirty="0">
                <a:latin typeface="Arial"/>
                <a:ea typeface="Calibri"/>
                <a:cs typeface="Times New Roman"/>
              </a:rPr>
              <a:t>(   )Option 1: The page template and the page content are stored on the server-side file system.</a:t>
            </a:r>
          </a:p>
          <a:p>
            <a:pPr>
              <a:lnSpc>
                <a:spcPct val="115000"/>
              </a:lnSpc>
              <a:spcAft>
                <a:spcPts val="1000"/>
              </a:spcAft>
            </a:pPr>
            <a:r>
              <a:rPr lang="en-US" sz="1000" dirty="0">
                <a:latin typeface="Arial"/>
                <a:ea typeface="Calibri"/>
                <a:cs typeface="Times New Roman"/>
              </a:rPr>
              <a:t>(   )Option 2: The page template and the page content are stored in the content database.</a:t>
            </a:r>
          </a:p>
          <a:p>
            <a:pPr>
              <a:lnSpc>
                <a:spcPct val="115000"/>
              </a:lnSpc>
              <a:spcAft>
                <a:spcPts val="1000"/>
              </a:spcAft>
            </a:pPr>
            <a:r>
              <a:rPr lang="en-US" sz="1000" dirty="0">
                <a:latin typeface="Arial"/>
                <a:ea typeface="Calibri"/>
                <a:cs typeface="Times New Roman"/>
              </a:rPr>
              <a:t>(   )Option 3: The page template is stored on the server-side file system, and the page content is stored in the content database.</a:t>
            </a:r>
          </a:p>
          <a:p>
            <a:pPr>
              <a:lnSpc>
                <a:spcPct val="115000"/>
              </a:lnSpc>
              <a:spcAft>
                <a:spcPts val="1000"/>
              </a:spcAft>
            </a:pPr>
            <a:r>
              <a:rPr lang="en-US" sz="1000" dirty="0">
                <a:latin typeface="Arial"/>
                <a:ea typeface="Calibri"/>
                <a:cs typeface="Times New Roman"/>
              </a:rPr>
              <a:t>(   )Option 4: The page template is stored in the content database, and the page content is stored on the server-side file system.</a:t>
            </a:r>
          </a:p>
          <a:p>
            <a:pPr>
              <a:lnSpc>
                <a:spcPct val="115000"/>
              </a:lnSpc>
              <a:spcAft>
                <a:spcPts val="1000"/>
              </a:spcAft>
            </a:pPr>
            <a:r>
              <a:rPr lang="en-US" sz="1000" dirty="0">
                <a:latin typeface="Arial"/>
                <a:ea typeface="Calibri"/>
                <a:cs typeface="Times New Roman"/>
              </a:rPr>
              <a:t>(   )Option 5: The page template is stored in the configuration database, and the page content is stored in the content database.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The page template is stored on the server-side file system, and the page content is stored in the content database.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need to automate a business process that collects information from several different users. Which approach to development should you use?</a:t>
            </a:r>
          </a:p>
          <a:p>
            <a:pPr>
              <a:lnSpc>
                <a:spcPct val="115000"/>
              </a:lnSpc>
              <a:spcAft>
                <a:spcPts val="1000"/>
              </a:spcAft>
            </a:pPr>
            <a:r>
              <a:rPr lang="en-US" sz="1000" dirty="0">
                <a:latin typeface="Arial"/>
                <a:ea typeface="Calibri"/>
                <a:cs typeface="Times New Roman"/>
              </a:rPr>
              <a:t>(   )Option 1: Create a web part.</a:t>
            </a:r>
          </a:p>
          <a:p>
            <a:pPr>
              <a:lnSpc>
                <a:spcPct val="115000"/>
              </a:lnSpc>
              <a:spcAft>
                <a:spcPts val="1000"/>
              </a:spcAft>
            </a:pPr>
            <a:r>
              <a:rPr lang="en-US" sz="1000" dirty="0">
                <a:latin typeface="Arial"/>
                <a:ea typeface="Calibri"/>
                <a:cs typeface="Times New Roman"/>
              </a:rPr>
              <a:t>(   )Option 2: Create an application page.</a:t>
            </a:r>
          </a:p>
          <a:p>
            <a:pPr>
              <a:lnSpc>
                <a:spcPct val="115000"/>
              </a:lnSpc>
              <a:spcAft>
                <a:spcPts val="1000"/>
              </a:spcAft>
            </a:pPr>
            <a:r>
              <a:rPr lang="en-US" sz="1000" dirty="0">
                <a:latin typeface="Arial"/>
                <a:ea typeface="Calibri"/>
                <a:cs typeface="Times New Roman"/>
              </a:rPr>
              <a:t>(   )Option 3: Create a timer job.</a:t>
            </a:r>
          </a:p>
          <a:p>
            <a:pPr>
              <a:lnSpc>
                <a:spcPct val="115000"/>
              </a:lnSpc>
              <a:spcAft>
                <a:spcPts val="1000"/>
              </a:spcAft>
            </a:pPr>
            <a:r>
              <a:rPr lang="en-US" sz="1000" dirty="0">
                <a:latin typeface="Arial"/>
                <a:ea typeface="Calibri"/>
                <a:cs typeface="Times New Roman"/>
              </a:rPr>
              <a:t>(   )Option 4: Create an event receiver.</a:t>
            </a:r>
          </a:p>
          <a:p>
            <a:pPr>
              <a:lnSpc>
                <a:spcPct val="115000"/>
              </a:lnSpc>
              <a:spcAft>
                <a:spcPts val="1000"/>
              </a:spcAft>
            </a:pPr>
            <a:r>
              <a:rPr lang="en-US" sz="1000" dirty="0">
                <a:latin typeface="Arial"/>
                <a:ea typeface="Calibri"/>
                <a:cs typeface="Times New Roman"/>
              </a:rPr>
              <a:t>(   )Option 5: Create a workflow.</a:t>
            </a:r>
          </a:p>
          <a:p>
            <a:pPr>
              <a:lnSpc>
                <a:spcPct val="115000"/>
              </a:lnSpc>
              <a:spcAft>
                <a:spcPts val="1000"/>
              </a:spcAft>
            </a:pPr>
            <a:r>
              <a:rPr lang="en-US" sz="1000" b="1" dirty="0" smtClean="0">
                <a:latin typeface="Arial"/>
                <a:ea typeface="Calibri"/>
                <a:cs typeface="Times New Roman"/>
              </a:rPr>
              <a:t>Answer</a:t>
            </a:r>
          </a:p>
          <a:p>
            <a:pPr lvl="0">
              <a:lnSpc>
                <a:spcPct val="115000"/>
              </a:lnSpc>
              <a:spcAft>
                <a:spcPts val="1000"/>
              </a:spcAft>
            </a:pPr>
            <a:r>
              <a:rPr lang="en-US" sz="1000" dirty="0">
                <a:solidFill>
                  <a:prstClr val="black"/>
                </a:solidFill>
                <a:latin typeface="Arial"/>
                <a:ea typeface="Calibri"/>
                <a:cs typeface="Times New Roman"/>
              </a:rPr>
              <a:t>(√) Option 5: Create a workflow.</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43068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smtClean="0">
                <a:solidFill>
                  <a:prstClr val="black"/>
                </a:solidFill>
                <a:latin typeface="Arial"/>
                <a:ea typeface="Calibri"/>
                <a:cs typeface="Times New Roman"/>
              </a:rPr>
              <a:t>Question</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You need to make a list template, together with custom site columns and content types, available to users across Contoso. Which deployment model should you use?</a:t>
            </a:r>
          </a:p>
          <a:p>
            <a:pPr lvl="0">
              <a:lnSpc>
                <a:spcPct val="115000"/>
              </a:lnSpc>
              <a:spcAft>
                <a:spcPts val="1000"/>
              </a:spcAft>
            </a:pPr>
            <a:r>
              <a:rPr lang="en-US" sz="1000" dirty="0">
                <a:solidFill>
                  <a:prstClr val="black"/>
                </a:solidFill>
                <a:latin typeface="Arial"/>
                <a:ea typeface="Calibri"/>
                <a:cs typeface="Times New Roman"/>
              </a:rPr>
              <a:t>(   )Option 1: Create and install a feature. Manually activate the feature on site collections where the list template is required.</a:t>
            </a:r>
          </a:p>
          <a:p>
            <a:pPr lvl="0">
              <a:lnSpc>
                <a:spcPct val="115000"/>
              </a:lnSpc>
              <a:spcAft>
                <a:spcPts val="1000"/>
              </a:spcAft>
            </a:pPr>
            <a:r>
              <a:rPr lang="en-US" sz="1000" dirty="0">
                <a:solidFill>
                  <a:prstClr val="black"/>
                </a:solidFill>
                <a:latin typeface="Arial"/>
                <a:ea typeface="Calibri"/>
                <a:cs typeface="Times New Roman"/>
              </a:rPr>
              <a:t>(   )Option 2: Create a feature within a sandboxed solution. Install the sandboxed solution on site collections where the list template is required.</a:t>
            </a:r>
          </a:p>
          <a:p>
            <a:pPr lvl="0">
              <a:lnSpc>
                <a:spcPct val="115000"/>
              </a:lnSpc>
              <a:spcAft>
                <a:spcPts val="1000"/>
              </a:spcAft>
            </a:pPr>
            <a:r>
              <a:rPr lang="en-US" sz="1000" dirty="0">
                <a:solidFill>
                  <a:prstClr val="black"/>
                </a:solidFill>
                <a:latin typeface="Arial"/>
                <a:ea typeface="Calibri"/>
                <a:cs typeface="Times New Roman"/>
              </a:rPr>
              <a:t>(   )Option 3: Create a feature within a farm solution. Install the solution at the farm scope. Activate the feature on site collections where the list template is required.</a:t>
            </a:r>
          </a:p>
          <a:p>
            <a:pPr lvl="0">
              <a:lnSpc>
                <a:spcPct val="115000"/>
              </a:lnSpc>
              <a:spcAft>
                <a:spcPts val="1000"/>
              </a:spcAft>
            </a:pPr>
            <a:r>
              <a:rPr lang="en-US" sz="1000" dirty="0">
                <a:solidFill>
                  <a:prstClr val="black"/>
                </a:solidFill>
                <a:latin typeface="Arial"/>
                <a:ea typeface="Calibri"/>
                <a:cs typeface="Times New Roman"/>
              </a:rPr>
              <a:t>(   )Option 4: Create a feature within a SharePoint app. Publish the app to your Corporate Catalog. Add the app on site collections where the list template is required.</a:t>
            </a:r>
          </a:p>
          <a:p>
            <a:pPr lvl="0">
              <a:lnSpc>
                <a:spcPct val="115000"/>
              </a:lnSpc>
              <a:spcAft>
                <a:spcPts val="1000"/>
              </a:spcAft>
            </a:pPr>
            <a:r>
              <a:rPr lang="en-US" sz="1000" dirty="0">
                <a:solidFill>
                  <a:prstClr val="black"/>
                </a:solidFill>
                <a:latin typeface="Arial"/>
                <a:ea typeface="Calibri"/>
                <a:cs typeface="Times New Roman"/>
              </a:rPr>
              <a:t>(   )Option 5: Create and install a feature. Use feature stapling to associate the feature with the Project Site template.</a:t>
            </a:r>
          </a:p>
          <a:p>
            <a:pPr lvl="0">
              <a:lnSpc>
                <a:spcPct val="115000"/>
              </a:lnSpc>
              <a:spcAft>
                <a:spcPts val="1000"/>
              </a:spcAft>
            </a:pPr>
            <a:r>
              <a:rPr lang="en-US" sz="1000" b="1" dirty="0">
                <a:solidFill>
                  <a:prstClr val="black"/>
                </a:solidFill>
                <a:latin typeface="Arial"/>
                <a:ea typeface="Calibri"/>
                <a:cs typeface="Times New Roman"/>
              </a:rPr>
              <a:t>Answer</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Times New Roman"/>
              </a:rPr>
              <a:t>(√) Option 4: Create a feature within a SharePoint app. Publish the app to your Corporate Catalog. Add the app on site collections where the list template is required.</a:t>
            </a:r>
            <a:endParaRPr lang="en-US" dirty="0"/>
          </a:p>
        </p:txBody>
      </p:sp>
      <p:sp>
        <p:nvSpPr>
          <p:cNvPr id="4" name="Slide Number Placeholder 3"/>
          <p:cNvSpPr>
            <a:spLocks noGrp="1"/>
          </p:cNvSpPr>
          <p:nvPr>
            <p:ph type="sldNum" sz="quarter" idx="10"/>
          </p:nvPr>
        </p:nvSpPr>
        <p:spPr/>
        <p:txBody>
          <a:bodyPr/>
          <a:lstStyle/>
          <a:p>
            <a:fld id="{DEE53211-143A-4079-8496-F430BC8F597C}" type="slidenum">
              <a:rPr lang="en-US" smtClean="0"/>
              <a:t>35</a:t>
            </a:fld>
            <a:endParaRPr lang="en-US" dirty="0"/>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95341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EE53211-143A-4079-8496-F430BC8F597C}"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83428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 brief run-through of the SharePoint Server 2013 workloads: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Portals and Collaboration</a:t>
            </a:r>
            <a:r>
              <a:rPr lang="en-US" sz="1000" dirty="0" smtClean="0">
                <a:effectLst/>
                <a:latin typeface="Arial"/>
                <a:ea typeface="Times New Roman"/>
                <a:cs typeface="Times New Roman"/>
              </a:rPr>
              <a:t>. SharePoint provides many core capabilities, such as the ability to create sites, workspaces, libraries, and lists, which enable teams to work together effectively regardless of their physical location. </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Search</a:t>
            </a:r>
            <a:r>
              <a:rPr lang="en-US" sz="1000" dirty="0" smtClean="0">
                <a:effectLst/>
                <a:latin typeface="Arial"/>
                <a:ea typeface="Times New Roman"/>
                <a:cs typeface="Times New Roman"/>
              </a:rPr>
              <a:t>. SharePoint provides a comprehensive and highly extensible search platform that enables users to find information from a variety of content sources across an organization. </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Enterprise Content Management</a:t>
            </a:r>
            <a:r>
              <a:rPr lang="en-US" sz="1000" dirty="0" smtClean="0">
                <a:effectLst/>
                <a:latin typeface="Arial"/>
                <a:ea typeface="Times New Roman"/>
                <a:cs typeface="Times New Roman"/>
              </a:rPr>
              <a:t>. SharePoint provides a range of functionality to support business processes, such as workflow, records management, and tools for eDiscovery and compliance.</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Web Content Management</a:t>
            </a:r>
            <a:r>
              <a:rPr lang="en-US" sz="1000" dirty="0" smtClean="0">
                <a:effectLst/>
                <a:latin typeface="Arial"/>
                <a:ea typeface="Times New Roman"/>
                <a:cs typeface="Times New Roman"/>
              </a:rPr>
              <a:t>. SharePoint provides comprehensive Content Management System (CMS) features that can be used to manage and maintain a corporate Web presence. </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Social and Communities</a:t>
            </a:r>
            <a:r>
              <a:rPr lang="en-US" sz="1000" dirty="0" smtClean="0">
                <a:effectLst/>
                <a:latin typeface="Arial"/>
                <a:ea typeface="Times New Roman"/>
                <a:cs typeface="Times New Roman"/>
              </a:rPr>
              <a:t>. SharePoint provides functionality that enables users to connect with one another, share news and information, and build communities around common interests.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Business Connectivity Services</a:t>
            </a:r>
            <a:r>
              <a:rPr lang="en-US" sz="1000" dirty="0" smtClean="0">
                <a:effectLst/>
                <a:latin typeface="Arial"/>
                <a:ea typeface="Times New Roman"/>
                <a:cs typeface="Times New Roman"/>
              </a:rPr>
              <a:t>. SharePoint enables you to integrate data from external systems into solutions for SharePoint sites and Microsoft Office 2013 applications. </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Business Intelligence</a:t>
            </a:r>
            <a:r>
              <a:rPr lang="en-US" sz="1000" dirty="0" smtClean="0">
                <a:effectLst/>
                <a:latin typeface="Arial"/>
                <a:ea typeface="Times New Roman"/>
                <a:cs typeface="Times New Roman"/>
              </a:rPr>
              <a:t>. SharePoint provides a range of capabilities for providing insight into business data, from built-in tools such as Excel Services and PerformancePoint Services to integration with SQL Server 2012 Analysis Services and SQL Server 2012 Reporting Services.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56518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cover the commonly used development tools: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Microsoft Visual Studio 2012</a:t>
            </a:r>
            <a:r>
              <a:rPr lang="en-US" sz="1000" dirty="0" smtClean="0">
                <a:effectLst/>
                <a:latin typeface="Arial"/>
                <a:ea typeface="Times New Roman"/>
                <a:cs typeface="Times New Roman"/>
              </a:rPr>
              <a:t>. Visual Studio is an integrated development environment (IDE) that provides a range of productivity tools, debugging and deployment functionality, and integration with Team Foundation Server.</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Microsoft Office Tools for Visual Studio 2012</a:t>
            </a:r>
            <a:r>
              <a:rPr lang="en-US" sz="1000" dirty="0" smtClean="0">
                <a:effectLst/>
                <a:latin typeface="Arial"/>
                <a:ea typeface="Times New Roman"/>
                <a:cs typeface="Times New Roman"/>
              </a:rPr>
              <a:t>. This plug-in for Visual Studio provides templates for SharePoint Server 2013, including Apps for SharePoint and Apps for Office as well as server-side custom components.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Microsoft SharePoint Designer 2013</a:t>
            </a:r>
            <a:r>
              <a:rPr lang="en-US" sz="1000" dirty="0" smtClean="0">
                <a:effectLst/>
                <a:latin typeface="Arial"/>
                <a:ea typeface="Times New Roman"/>
                <a:cs typeface="Times New Roman"/>
              </a:rPr>
              <a:t>. SharePoint Designer is a free desktop application that offers a range of capabilities for customizing sites and creating non-code-based custom components for SharePoint. For example, you can use SharePoint Designer to create workflows and build declarative Business Data Connectivity (BDC) models. Although SharePoint Designer began as a tool for power users, it is now central to many aspects of the SharePoint development process.</a:t>
            </a:r>
          </a:p>
          <a:p>
            <a:pPr marL="342900" lvl="0" indent="-342900">
              <a:lnSpc>
                <a:spcPct val="115000"/>
              </a:lnSpc>
              <a:spcAft>
                <a:spcPts val="995"/>
              </a:spcAft>
              <a:buFont typeface="Symbol"/>
              <a:buChar char=""/>
            </a:pPr>
            <a:r>
              <a:rPr lang="en-US" sz="1000" i="1" dirty="0" smtClean="0">
                <a:effectLst/>
                <a:latin typeface="Arial"/>
                <a:ea typeface="Times New Roman"/>
                <a:cs typeface="Times New Roman"/>
              </a:rPr>
              <a:t>Web Design Tools</a:t>
            </a:r>
            <a:r>
              <a:rPr lang="en-US" sz="1000" dirty="0" smtClean="0">
                <a:effectLst/>
                <a:latin typeface="Arial"/>
                <a:ea typeface="Times New Roman"/>
                <a:cs typeface="Times New Roman"/>
              </a:rPr>
              <a:t>. SharePoint 2013 introduces new processes for designing and branding SharePoint sites and pages. These processes enable web designers to create SharePoint pages by using standard web technologies—HTML, CSS, and JavaScript—in standard web design applications. You can then use built-in SharePoint utilities to add the required SharePoint functionality to the designer's wireframe web pages.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2654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 high-level overview of the SharePoint app model (see the student handbook for details). Emphasize that there are two ways to publish and consume apps:</a:t>
            </a:r>
          </a:p>
          <a:p>
            <a:pPr marL="342900" lvl="0" indent="-342900">
              <a:lnSpc>
                <a:spcPct val="115000"/>
              </a:lnSpc>
              <a:spcAft>
                <a:spcPts val="995"/>
              </a:spcAft>
              <a:buFont typeface="Symbol"/>
              <a:buChar char=""/>
            </a:pPr>
            <a:r>
              <a:rPr lang="en-US" sz="1000" i="1" dirty="0" smtClean="0">
                <a:solidFill>
                  <a:srgbClr val="000000"/>
                </a:solidFill>
                <a:effectLst/>
                <a:latin typeface="Arial"/>
                <a:ea typeface="Times New Roman"/>
                <a:cs typeface="Times New Roman"/>
              </a:rPr>
              <a:t>Office Marketplace</a:t>
            </a:r>
            <a:r>
              <a:rPr lang="en-US" sz="1000" dirty="0" smtClean="0">
                <a:solidFill>
                  <a:srgbClr val="000000"/>
                </a:solidFill>
                <a:effectLst/>
                <a:latin typeface="Arial"/>
                <a:ea typeface="Times New Roman"/>
                <a:cs typeface="Times New Roman"/>
              </a:rPr>
              <a:t>. This is a public gallery of apps for SharePoint, hosted by Microsoft. Organizations can purchase and download apps from the Office Marketplace. Developers can publish apps to the Office Marketplace.</a:t>
            </a:r>
            <a:endParaRPr lang="en-US" sz="1000" dirty="0" smtClean="0">
              <a:effectLst/>
              <a:latin typeface="Arial"/>
              <a:ea typeface="Times New Roman"/>
              <a:cs typeface="Times New Roman"/>
            </a:endParaRPr>
          </a:p>
          <a:p>
            <a:pPr marL="342900" lvl="0" indent="-342900">
              <a:lnSpc>
                <a:spcPct val="115000"/>
              </a:lnSpc>
              <a:spcAft>
                <a:spcPts val="995"/>
              </a:spcAft>
              <a:buFont typeface="Symbol"/>
              <a:buChar char=""/>
            </a:pPr>
            <a:r>
              <a:rPr lang="en-US" sz="1000" i="1" dirty="0" smtClean="0">
                <a:solidFill>
                  <a:srgbClr val="000000"/>
                </a:solidFill>
                <a:effectLst/>
                <a:latin typeface="Arial"/>
                <a:ea typeface="Times New Roman"/>
                <a:cs typeface="Times New Roman"/>
              </a:rPr>
              <a:t>Corporate Catalog</a:t>
            </a:r>
            <a:r>
              <a:rPr lang="en-US" sz="1000" dirty="0" smtClean="0">
                <a:solidFill>
                  <a:srgbClr val="000000"/>
                </a:solidFill>
                <a:effectLst/>
                <a:latin typeface="Arial"/>
                <a:ea typeface="Times New Roman"/>
                <a:cs typeface="Times New Roman"/>
              </a:rPr>
              <a:t>. This is a private, organization-specific gallery of apps for SharePoint. SharePoint administrators can create a corporate catalog for each web application in a SharePoint farm. Developers can publish apps to a corporate catalog to make them available for use within the organization.</a:t>
            </a:r>
            <a:endParaRPr lang="en-US" sz="1000" dirty="0" smtClean="0">
              <a:effectLst/>
              <a:latin typeface="Arial"/>
              <a:ea typeface="Times New Roman"/>
              <a:cs typeface="Times New Roman"/>
            </a:endParaRPr>
          </a:p>
          <a:p>
            <a:pPr>
              <a:lnSpc>
                <a:spcPct val="115000"/>
              </a:lnSpc>
              <a:spcAft>
                <a:spcPts val="1000"/>
              </a:spcAft>
            </a:pPr>
            <a:r>
              <a:rPr lang="en-US" sz="1000" dirty="0">
                <a:solidFill>
                  <a:srgbClr val="000000"/>
                </a:solidFill>
                <a:latin typeface="Arial"/>
                <a:ea typeface="Calibri"/>
                <a:cs typeface="Times New Roman"/>
              </a:rPr>
              <a:t>Talk briefly around the four client-side programming models.</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Provide a brief overview of the new design model and the new workflow model, both of which have been completely overhauled for SharePoint 2013.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Finish by mentioning some of the other key enhancements in SharePoint 2013, such as new social functionality and the redesigned search service.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EE53211-143A-4079-8496-F430BC8F597C}"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410960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designed to provide students with a high-level overview of SharePoint and related technologies, rather than any kind of detailed logical architecture. Keep the topic brief. Use the slide to illustrate key changes from SharePoint 2010, most notably that Office Web Apps Server is now a separate product and workflow now runs on a separate platform.</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the specified versions of ASP.NET (4.0) and the .NET Framework (4.5) may seem incongruous to developers who are less familiar with .NET. The MCSA prerequisites cover the distinction between the .NET Framework and ASP.NET.</a:t>
            </a:r>
          </a:p>
        </p:txBody>
      </p:sp>
      <p:sp>
        <p:nvSpPr>
          <p:cNvPr id="4" name="Slide Number Placeholder 3"/>
          <p:cNvSpPr>
            <a:spLocks noGrp="1"/>
          </p:cNvSpPr>
          <p:nvPr>
            <p:ph type="sldNum" sz="quarter" idx="10"/>
          </p:nvPr>
        </p:nvSpPr>
        <p:spPr/>
        <p:txBody>
          <a:bodyPr/>
          <a:lstStyle/>
          <a:p>
            <a:fld id="{DEE53211-143A-4079-8496-F430BC8F597C}"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5300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using the virtual machine to show students examples of application pages and content pages. You may also want to open the web.config file for a SharePoint web application and show the </a:t>
            </a:r>
            <a:r>
              <a:rPr lang="en-US" sz="1000" b="1" dirty="0">
                <a:latin typeface="Arial"/>
                <a:ea typeface="Calibri"/>
                <a:cs typeface="Times New Roman"/>
              </a:rPr>
              <a:t>SafeMode</a:t>
            </a:r>
            <a:r>
              <a:rPr lang="en-US" sz="1000" dirty="0">
                <a:latin typeface="Arial"/>
                <a:ea typeface="Calibri"/>
                <a:cs typeface="Times New Roman"/>
              </a:rPr>
              <a:t> element. Ensure that students are clear on the distinction between application pages and content pages.</a:t>
            </a:r>
          </a:p>
        </p:txBody>
      </p:sp>
      <p:sp>
        <p:nvSpPr>
          <p:cNvPr id="4" name="Slide Number Placeholder 3"/>
          <p:cNvSpPr>
            <a:spLocks noGrp="1"/>
          </p:cNvSpPr>
          <p:nvPr>
            <p:ph type="sldNum" sz="quarter" idx="10"/>
          </p:nvPr>
        </p:nvSpPr>
        <p:spPr/>
        <p:txBody>
          <a:bodyPr/>
          <a:lstStyle/>
          <a:p>
            <a:fld id="{DEE53211-143A-4079-8496-F430BC8F597C}"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153337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should be a brief knowledge check rather than a prolonged discussion. Ask students to suggest answers to the questions and correct any misapprehensions before you continue.</a:t>
            </a:r>
          </a:p>
          <a:p>
            <a:pPr>
              <a:lnSpc>
                <a:spcPct val="115000"/>
              </a:lnSpc>
              <a:spcAft>
                <a:spcPts val="1000"/>
              </a:spcAft>
            </a:pPr>
            <a:r>
              <a:rPr lang="en-US" sz="1000" b="1" dirty="0">
                <a:solidFill>
                  <a:srgbClr val="000000"/>
                </a:solidFill>
                <a:latin typeface="Arial"/>
                <a:ea typeface="Calibri"/>
                <a:cs typeface="Times New Roman"/>
              </a:rPr>
              <a:t>Question:</a:t>
            </a:r>
            <a:r>
              <a:rPr lang="en-US" sz="1000" dirty="0">
                <a:solidFill>
                  <a:srgbClr val="000000"/>
                </a:solidFill>
                <a:latin typeface="Arial"/>
                <a:ea typeface="Calibri"/>
                <a:cs typeface="Times New Roman"/>
              </a:rPr>
              <a:t> Is a web part page a content page or an application page?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you create a new web part page through the SharePoint UI, it's a content page.</a:t>
            </a: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When might you want to deploy a custom application page to a SharePoint environment?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A large number of unghosted pages can cause slow down the SharePoint environment, as the entire page must be stored in and retrieved from the content database. Unghosted pages can also cause issues when the SharePoint environment is upgraded, as ghosted pages on the file system are updated but unghosted pages in the content database are not.</a:t>
            </a:r>
          </a:p>
        </p:txBody>
      </p:sp>
      <p:sp>
        <p:nvSpPr>
          <p:cNvPr id="4" name="Slide Number Placeholder 3"/>
          <p:cNvSpPr>
            <a:spLocks noGrp="1"/>
          </p:cNvSpPr>
          <p:nvPr>
            <p:ph type="sldNum" sz="quarter" idx="10"/>
          </p:nvPr>
        </p:nvSpPr>
        <p:spPr/>
        <p:txBody>
          <a:bodyPr/>
          <a:lstStyle/>
          <a:p>
            <a:fld id="{DEE53211-143A-4079-8496-F430BC8F597C}"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1: SharePoint as a Developer Platform</a:t>
            </a:r>
            <a:endParaRPr lang="en-US" sz="1200" b="1" dirty="0">
              <a:solidFill>
                <a:srgbClr val="336699"/>
              </a:solidFill>
              <a:latin typeface="Arial"/>
            </a:endParaRPr>
          </a:p>
        </p:txBody>
      </p:sp>
    </p:spTree>
    <p:extLst>
      <p:ext uri="{BB962C8B-B14F-4D97-AF65-F5344CB8AC3E}">
        <p14:creationId xmlns:p14="http://schemas.microsoft.com/office/powerpoint/2010/main" val="28703759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360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smtClean="0"/>
              <a:t>Module 1</a:t>
            </a:r>
            <a:endParaRPr lang="en-US" sz="2600" dirty="0"/>
          </a:p>
        </p:txBody>
      </p:sp>
      <p:sp>
        <p:nvSpPr>
          <p:cNvPr id="3" name="Subtitle 2"/>
          <p:cNvSpPr>
            <a:spLocks noGrp="1"/>
          </p:cNvSpPr>
          <p:nvPr>
            <p:ph type="subTitle" sz="quarter" idx="1"/>
          </p:nvPr>
        </p:nvSpPr>
        <p:spPr/>
        <p:txBody>
          <a:bodyPr/>
          <a:lstStyle/>
          <a:p>
            <a:r>
              <a:rPr lang="en-GB" dirty="0" smtClean="0"/>
              <a:t>SharePoint as a Developer Platform
</a:t>
            </a:r>
            <a:endParaRPr lang="en-US" dirty="0"/>
          </a:p>
        </p:txBody>
      </p:sp>
    </p:spTree>
    <p:extLst>
      <p:ext uri="{BB962C8B-B14F-4D97-AF65-F5344CB8AC3E}">
        <p14:creationId xmlns:p14="http://schemas.microsoft.com/office/powerpoint/2010/main" val="4036342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b421ba2-6f53-4e64-95d5-078e07bae5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Entry Points for Developers in SharePoint 2013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Server-side object model</a:t>
            </a:r>
          </a:p>
          <a:p>
            <a:pPr lvl="1"/>
            <a:r>
              <a:rPr lang="en-US" dirty="0" smtClean="0"/>
              <a:t>Managed code</a:t>
            </a:r>
          </a:p>
          <a:p>
            <a:pPr lvl="1"/>
            <a:r>
              <a:rPr lang="en-US" dirty="0" smtClean="0"/>
              <a:t>Windows PowerShell</a:t>
            </a:r>
          </a:p>
          <a:p>
            <a:r>
              <a:rPr lang="en-US" dirty="0" smtClean="0"/>
              <a:t>Client.svc</a:t>
            </a:r>
          </a:p>
          <a:p>
            <a:pPr lvl="1"/>
            <a:r>
              <a:rPr lang="en-US" dirty="0" smtClean="0"/>
              <a:t>REST/OData clients</a:t>
            </a:r>
          </a:p>
          <a:p>
            <a:pPr lvl="1"/>
            <a:r>
              <a:rPr lang="en-US" dirty="0" smtClean="0"/>
              <a:t>Client-side object models</a:t>
            </a:r>
          </a:p>
          <a:p>
            <a:r>
              <a:rPr lang="en-US" dirty="0" smtClean="0"/>
              <a:t>Declarative customizations</a:t>
            </a:r>
          </a:p>
          <a:p>
            <a:endParaRPr lang="en-US" dirty="0"/>
          </a:p>
        </p:txBody>
      </p:sp>
    </p:spTree>
    <p:extLst>
      <p:ext uri="{BB962C8B-B14F-4D97-AF65-F5344CB8AC3E}">
        <p14:creationId xmlns:p14="http://schemas.microsoft.com/office/powerpoint/2010/main" val="247901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78615746-e1e4-463c-af9f-5e4dd63f34c6">
    <p:spTree>
      <p:nvGrpSpPr>
        <p:cNvPr id="1" name=""/>
        <p:cNvGrpSpPr/>
        <p:nvPr/>
      </p:nvGrpSpPr>
      <p:grpSpPr>
        <a:xfrm>
          <a:off x="0" y="0"/>
          <a:ext cx="0" cy="0"/>
          <a:chOff x="0" y="0"/>
          <a:chExt cx="0" cy="0"/>
        </a:xfrm>
      </p:grpSpPr>
      <p:sp>
        <p:nvSpPr>
          <p:cNvPr id="2" name="Title 1"/>
          <p:cNvSpPr>
            <a:spLocks noGrp="1"/>
          </p:cNvSpPr>
          <p:nvPr>
            <p:ph type="title"/>
          </p:nvPr>
        </p:nvSpPr>
        <p:spPr>
          <a:xfrm>
            <a:off x="395536" y="-2"/>
            <a:ext cx="8576121" cy="740664"/>
          </a:xfrm>
        </p:spPr>
        <p:txBody>
          <a:bodyPr/>
          <a:lstStyle/>
          <a:p>
            <a:r>
              <a:rPr lang="en-GB" dirty="0" smtClean="0"/>
              <a:t>Demonstration: Developer Tools for SharePoint 2013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a brief overview of the developer tools for SharePoint 2013.</a:t>
            </a:r>
            <a:endParaRPr lang="en-US" dirty="0"/>
          </a:p>
        </p:txBody>
      </p:sp>
    </p:spTree>
    <p:extLst>
      <p:ext uri="{BB962C8B-B14F-4D97-AF65-F5344CB8AC3E}">
        <p14:creationId xmlns:p14="http://schemas.microsoft.com/office/powerpoint/2010/main" val="1271060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Choosing Approaches to SharePoint Development</a:t>
            </a:r>
            <a:endParaRPr lang="en-US" dirty="0"/>
          </a:p>
        </p:txBody>
      </p:sp>
      <p:sp>
        <p:nvSpPr>
          <p:cNvPr id="3" name="Text Placeholder 2"/>
          <p:cNvSpPr>
            <a:spLocks noGrp="1"/>
          </p:cNvSpPr>
          <p:nvPr>
            <p:ph type="body" idx="1"/>
          </p:nvPr>
        </p:nvSpPr>
        <p:spPr/>
        <p:txBody>
          <a:bodyPr/>
          <a:lstStyle/>
          <a:p>
            <a:r>
              <a:rPr lang="en-GB" dirty="0" smtClean="0"/>
              <a:t>Declarative Components
Client-Side Code
Web Parts
Application Pages
Timer Jobs
Event Receivers
Workflow
Discussion: Choosing a Suitable Development Approach</a:t>
            </a:r>
            <a:endParaRPr lang="en-US" dirty="0"/>
          </a:p>
        </p:txBody>
      </p:sp>
    </p:spTree>
    <p:extLst>
      <p:ext uri="{BB962C8B-B14F-4D97-AF65-F5344CB8AC3E}">
        <p14:creationId xmlns:p14="http://schemas.microsoft.com/office/powerpoint/2010/main" val="3181144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 Components</a:t>
            </a:r>
            <a:endParaRPr lang="en-US" dirty="0"/>
          </a:p>
        </p:txBody>
      </p:sp>
      <p:sp>
        <p:nvSpPr>
          <p:cNvPr id="4" name="Content Placeholder 2"/>
          <p:cNvSpPr>
            <a:spLocks noGrp="1"/>
          </p:cNvSpPr>
          <p:nvPr/>
        </p:nvSpPr>
        <p:spPr bwMode="auto">
          <a:xfrm>
            <a:off x="458788" y="91085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declarative components to deploy:</a:t>
            </a:r>
          </a:p>
          <a:p>
            <a:pPr lvl="1"/>
            <a:r>
              <a:rPr lang="en-US" dirty="0" smtClean="0"/>
              <a:t>Site columns</a:t>
            </a:r>
          </a:p>
          <a:p>
            <a:pPr lvl="1"/>
            <a:r>
              <a:rPr lang="en-US" dirty="0" smtClean="0"/>
              <a:t>Content types and content type bindings</a:t>
            </a:r>
          </a:p>
          <a:p>
            <a:pPr lvl="1"/>
            <a:r>
              <a:rPr lang="en-US" dirty="0" smtClean="0"/>
              <a:t>List templates and list instances</a:t>
            </a:r>
          </a:p>
          <a:p>
            <a:pPr lvl="1"/>
            <a:r>
              <a:rPr lang="en-US" dirty="0" smtClean="0"/>
              <a:t>Event registrations and custom actions</a:t>
            </a:r>
          </a:p>
          <a:p>
            <a:pPr lvl="1"/>
            <a:r>
              <a:rPr lang="en-US" dirty="0" smtClean="0"/>
              <a:t>Workflows, files, and more</a:t>
            </a:r>
          </a:p>
          <a:p>
            <a:r>
              <a:rPr lang="en-US" dirty="0" smtClean="0"/>
              <a:t>When should you use declarative components?</a:t>
            </a:r>
          </a:p>
          <a:p>
            <a:pPr lvl="1"/>
            <a:r>
              <a:rPr lang="en-US" dirty="0" smtClean="0"/>
              <a:t>Whenever you can</a:t>
            </a:r>
          </a:p>
          <a:p>
            <a:r>
              <a:rPr lang="en-US" dirty="0" smtClean="0"/>
              <a:t>Where can you use declarative components?</a:t>
            </a:r>
          </a:p>
          <a:p>
            <a:pPr lvl="1"/>
            <a:r>
              <a:rPr lang="en-US" dirty="0" smtClean="0"/>
              <a:t>SharePoint Online</a:t>
            </a:r>
          </a:p>
          <a:p>
            <a:pPr lvl="1"/>
            <a:r>
              <a:rPr lang="en-US" dirty="0" smtClean="0"/>
              <a:t>On-premises deployments</a:t>
            </a:r>
            <a:endParaRPr lang="en-US" dirty="0"/>
          </a:p>
        </p:txBody>
      </p:sp>
    </p:spTree>
    <p:extLst>
      <p:ext uri="{BB962C8B-B14F-4D97-AF65-F5344CB8AC3E}">
        <p14:creationId xmlns:p14="http://schemas.microsoft.com/office/powerpoint/2010/main" val="3798221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Site </a:t>
            </a:r>
            <a:r>
              <a:rPr lang="de-AT" dirty="0" err="1" smtClean="0"/>
              <a:t>Column</a:t>
            </a:r>
            <a:r>
              <a:rPr lang="de-AT" dirty="0" smtClean="0"/>
              <a:t> </a:t>
            </a:r>
            <a:r>
              <a:rPr lang="de-AT" dirty="0" err="1" smtClean="0"/>
              <a:t>Declaratively</a:t>
            </a:r>
            <a:endParaRPr lang="de-AT" dirty="0"/>
          </a:p>
        </p:txBody>
      </p:sp>
      <p:pic>
        <p:nvPicPr>
          <p:cNvPr id="4" name="Content Placeholder 3"/>
          <p:cNvPicPr>
            <a:picLocks noGrp="1" noChangeAspect="1"/>
          </p:cNvPicPr>
          <p:nvPr>
            <p:ph idx="1"/>
          </p:nvPr>
        </p:nvPicPr>
        <p:blipFill>
          <a:blip r:embed="rId2"/>
          <a:stretch>
            <a:fillRect/>
          </a:stretch>
        </p:blipFill>
        <p:spPr>
          <a:xfrm>
            <a:off x="460374" y="1052736"/>
            <a:ext cx="8576951" cy="2304256"/>
          </a:xfrm>
          <a:prstGeom prst="rect">
            <a:avLst/>
          </a:prstGeom>
        </p:spPr>
      </p:pic>
    </p:spTree>
    <p:extLst>
      <p:ext uri="{BB962C8B-B14F-4D97-AF65-F5344CB8AC3E}">
        <p14:creationId xmlns:p14="http://schemas.microsoft.com/office/powerpoint/2010/main" val="48810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Client-Side Code</a:t>
            </a:r>
            <a:endParaRPr lang="en-US" dirty="0"/>
          </a:p>
        </p:txBody>
      </p:sp>
      <p:sp>
        <p:nvSpPr>
          <p:cNvPr id="4" name="Content Placeholder 2"/>
          <p:cNvSpPr>
            <a:spLocks noGrp="1"/>
          </p:cNvSpPr>
          <p:nvPr/>
        </p:nvSpPr>
        <p:spPr bwMode="auto">
          <a:xfrm>
            <a:off x="458788" y="910853"/>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client-side code to:</a:t>
            </a:r>
          </a:p>
          <a:p>
            <a:pPr lvl="1"/>
            <a:r>
              <a:rPr lang="en-US" dirty="0" smtClean="0"/>
              <a:t>Interact with core SharePoint artifacts and functionality</a:t>
            </a:r>
          </a:p>
          <a:p>
            <a:pPr lvl="1"/>
            <a:r>
              <a:rPr lang="en-US" dirty="0" smtClean="0"/>
              <a:t>Interact with SharePoint Server workloads</a:t>
            </a:r>
          </a:p>
          <a:p>
            <a:pPr lvl="1"/>
            <a:r>
              <a:rPr lang="en-US" dirty="0" smtClean="0"/>
              <a:t>Perform almost any operations within the scope of a site collection</a:t>
            </a:r>
          </a:p>
          <a:p>
            <a:r>
              <a:rPr lang="en-US" dirty="0" smtClean="0"/>
              <a:t>When should you use client-side code?</a:t>
            </a:r>
          </a:p>
          <a:p>
            <a:pPr lvl="1"/>
            <a:r>
              <a:rPr lang="en-US" dirty="0" smtClean="0"/>
              <a:t>Preferred approach when you need to programmatically interact with a SharePoint site collection</a:t>
            </a:r>
          </a:p>
          <a:p>
            <a:r>
              <a:rPr lang="en-US" dirty="0" smtClean="0"/>
              <a:t>Where can you use client-side code?</a:t>
            </a:r>
          </a:p>
          <a:p>
            <a:pPr lvl="1"/>
            <a:r>
              <a:rPr lang="en-US" dirty="0" smtClean="0"/>
              <a:t>SharePoint Online</a:t>
            </a:r>
          </a:p>
          <a:p>
            <a:pPr lvl="1"/>
            <a:r>
              <a:rPr lang="en-US" dirty="0" smtClean="0"/>
              <a:t>On-premises deployments</a:t>
            </a:r>
            <a:endParaRPr lang="en-US" dirty="0"/>
          </a:p>
        </p:txBody>
      </p:sp>
    </p:spTree>
    <p:extLst>
      <p:ext uri="{BB962C8B-B14F-4D97-AF65-F5344CB8AC3E}">
        <p14:creationId xmlns:p14="http://schemas.microsoft.com/office/powerpoint/2010/main" val="17075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web parts to:</a:t>
            </a:r>
          </a:p>
          <a:p>
            <a:pPr lvl="1"/>
            <a:r>
              <a:rPr lang="en-US" dirty="0" smtClean="0"/>
              <a:t>Create custom functionality with user interaction</a:t>
            </a:r>
          </a:p>
          <a:p>
            <a:pPr lvl="1"/>
            <a:r>
              <a:rPr lang="en-US" dirty="0" smtClean="0"/>
              <a:t>Connect to other web parts</a:t>
            </a:r>
          </a:p>
          <a:p>
            <a:r>
              <a:rPr lang="en-US" dirty="0" smtClean="0"/>
              <a:t>When should you create web parts?</a:t>
            </a:r>
          </a:p>
          <a:p>
            <a:pPr lvl="1"/>
            <a:r>
              <a:rPr lang="en-US" dirty="0" smtClean="0"/>
              <a:t>Consider apps first</a:t>
            </a:r>
          </a:p>
          <a:p>
            <a:pPr lvl="1"/>
            <a:r>
              <a:rPr lang="en-US" dirty="0" smtClean="0"/>
              <a:t>Use web parts when you specifically want to leverage the web part framework</a:t>
            </a:r>
          </a:p>
          <a:p>
            <a:r>
              <a:rPr lang="en-US" dirty="0" smtClean="0"/>
              <a:t>Where can you use web parts?</a:t>
            </a:r>
          </a:p>
          <a:p>
            <a:pPr lvl="1"/>
            <a:r>
              <a:rPr lang="en-US" dirty="0" smtClean="0"/>
              <a:t>SharePoint Online (sandboxed solutions only)</a:t>
            </a:r>
          </a:p>
          <a:p>
            <a:pPr lvl="1"/>
            <a:r>
              <a:rPr lang="en-US" dirty="0" smtClean="0"/>
              <a:t>On-premises deployments (farm and sandboxed solutions)</a:t>
            </a:r>
            <a:endParaRPr lang="en-US" dirty="0"/>
          </a:p>
        </p:txBody>
      </p:sp>
    </p:spTree>
    <p:extLst>
      <p:ext uri="{BB962C8B-B14F-4D97-AF65-F5344CB8AC3E}">
        <p14:creationId xmlns:p14="http://schemas.microsoft.com/office/powerpoint/2010/main" val="1234834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WebPart</a:t>
            </a:r>
            <a:endParaRPr lang="de-AT" dirty="0"/>
          </a:p>
        </p:txBody>
      </p:sp>
      <p:sp>
        <p:nvSpPr>
          <p:cNvPr id="3" name="Content Placeholder 2"/>
          <p:cNvSpPr>
            <a:spLocks noGrp="1"/>
          </p:cNvSpPr>
          <p:nvPr>
            <p:ph idx="1"/>
          </p:nvPr>
        </p:nvSpPr>
        <p:spPr/>
        <p:txBody>
          <a:bodyPr/>
          <a:lstStyle/>
          <a:p>
            <a:endParaRPr lang="de-AT" dirty="0"/>
          </a:p>
        </p:txBody>
      </p:sp>
      <p:pic>
        <p:nvPicPr>
          <p:cNvPr id="4" name="Picture 3"/>
          <p:cNvPicPr>
            <a:picLocks noChangeAspect="1"/>
          </p:cNvPicPr>
          <p:nvPr/>
        </p:nvPicPr>
        <p:blipFill>
          <a:blip r:embed="rId2"/>
          <a:stretch>
            <a:fillRect/>
          </a:stretch>
        </p:blipFill>
        <p:spPr>
          <a:xfrm>
            <a:off x="539552" y="1124744"/>
            <a:ext cx="7646611" cy="3384376"/>
          </a:xfrm>
          <a:prstGeom prst="rect">
            <a:avLst/>
          </a:prstGeom>
        </p:spPr>
      </p:pic>
    </p:spTree>
    <p:extLst>
      <p:ext uri="{BB962C8B-B14F-4D97-AF65-F5344CB8AC3E}">
        <p14:creationId xmlns:p14="http://schemas.microsoft.com/office/powerpoint/2010/main" val="176998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7cce204-f079-4d74-8acf-4131037a81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Pages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custom application pages to:</a:t>
            </a:r>
          </a:p>
          <a:p>
            <a:pPr lvl="1"/>
            <a:r>
              <a:rPr lang="en-US" dirty="0" smtClean="0"/>
              <a:t>Expose functionality to every site in a SharePoint farm</a:t>
            </a:r>
          </a:p>
          <a:p>
            <a:r>
              <a:rPr lang="en-US" dirty="0" smtClean="0"/>
              <a:t>When should you create a custom application page?</a:t>
            </a:r>
          </a:p>
          <a:p>
            <a:pPr lvl="1"/>
            <a:r>
              <a:rPr lang="en-US" dirty="0" smtClean="0"/>
              <a:t>When there are no other options</a:t>
            </a:r>
          </a:p>
          <a:p>
            <a:pPr lvl="1"/>
            <a:r>
              <a:rPr lang="en-US" dirty="0" smtClean="0"/>
              <a:t>Consider apps first</a:t>
            </a:r>
          </a:p>
          <a:p>
            <a:r>
              <a:rPr lang="en-US" dirty="0" smtClean="0"/>
              <a:t>Where can you use custom application pages?</a:t>
            </a:r>
          </a:p>
          <a:p>
            <a:pPr lvl="1"/>
            <a:r>
              <a:rPr lang="en-US" dirty="0" smtClean="0"/>
              <a:t>On-premises deployments (subject to policy and administrative approval)</a:t>
            </a:r>
          </a:p>
          <a:p>
            <a:pPr lvl="1"/>
            <a:r>
              <a:rPr lang="en-US" dirty="0" smtClean="0"/>
              <a:t>Not available for SharePoint Online</a:t>
            </a:r>
            <a:endParaRPr lang="en-US" dirty="0"/>
          </a:p>
        </p:txBody>
      </p:sp>
    </p:spTree>
    <p:extLst>
      <p:ext uri="{BB962C8B-B14F-4D97-AF65-F5344CB8AC3E}">
        <p14:creationId xmlns:p14="http://schemas.microsoft.com/office/powerpoint/2010/main" val="3255854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cd31b9b-60dc-46e8-8b92-d20e8e64e5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Jobs</a:t>
            </a:r>
            <a:endParaRPr lang="en-US" dirty="0"/>
          </a:p>
        </p:txBody>
      </p:sp>
      <p:sp>
        <p:nvSpPr>
          <p:cNvPr id="4" name="Content Placeholder 2"/>
          <p:cNvSpPr>
            <a:spLocks noGrp="1"/>
          </p:cNvSpPr>
          <p:nvPr/>
        </p:nvSpPr>
        <p:spPr bwMode="auto">
          <a:xfrm>
            <a:off x="458788" y="90872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custom timer jobs to:</a:t>
            </a:r>
          </a:p>
          <a:p>
            <a:pPr lvl="1"/>
            <a:r>
              <a:rPr lang="en-US" dirty="0" smtClean="0"/>
              <a:t>Run background tasks on a scheduled basis</a:t>
            </a:r>
          </a:p>
          <a:p>
            <a:pPr lvl="1"/>
            <a:r>
              <a:rPr lang="en-US" dirty="0" smtClean="0"/>
              <a:t>Process queues of work items on a scheduled basis</a:t>
            </a:r>
          </a:p>
          <a:p>
            <a:r>
              <a:rPr lang="en-US" dirty="0" smtClean="0"/>
              <a:t>When should you create a custom timer job?</a:t>
            </a:r>
          </a:p>
          <a:p>
            <a:pPr lvl="1"/>
            <a:r>
              <a:rPr lang="en-US" dirty="0" smtClean="0"/>
              <a:t>When you do not require user interaction</a:t>
            </a:r>
          </a:p>
          <a:p>
            <a:pPr lvl="1"/>
            <a:r>
              <a:rPr lang="en-US" dirty="0" smtClean="0"/>
              <a:t>When you want to remove logic from the page load process</a:t>
            </a:r>
          </a:p>
          <a:p>
            <a:r>
              <a:rPr lang="en-US" dirty="0" smtClean="0"/>
              <a:t>Where can you use custom timer jobs?</a:t>
            </a:r>
          </a:p>
          <a:p>
            <a:pPr lvl="1"/>
            <a:r>
              <a:rPr lang="en-US" dirty="0" smtClean="0"/>
              <a:t>On-premises deployments (subject to policy and administrative approval)</a:t>
            </a:r>
          </a:p>
          <a:p>
            <a:pPr lvl="1"/>
            <a:r>
              <a:rPr lang="en-US" dirty="0" smtClean="0"/>
              <a:t>Not available for SharePoint Online</a:t>
            </a:r>
            <a:endParaRPr lang="en-US" dirty="0"/>
          </a:p>
        </p:txBody>
      </p:sp>
    </p:spTree>
    <p:extLst>
      <p:ext uri="{BB962C8B-B14F-4D97-AF65-F5344CB8AC3E}">
        <p14:creationId xmlns:p14="http://schemas.microsoft.com/office/powerpoint/2010/main" val="417311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Introducing the SharePoint Developer Landscape
Choosing Approaches to SharePoint Development
Understanding SharePoint 2013 Deployment and Execution Models</a:t>
            </a:r>
            <a:endParaRPr lang="en-US" dirty="0"/>
          </a:p>
        </p:txBody>
      </p:sp>
    </p:spTree>
    <p:extLst>
      <p:ext uri="{BB962C8B-B14F-4D97-AF65-F5344CB8AC3E}">
        <p14:creationId xmlns:p14="http://schemas.microsoft.com/office/powerpoint/2010/main" val="2098552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831be50a-034a-4423-85de-2916d13bf4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Receivers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event receivers to:</a:t>
            </a:r>
          </a:p>
          <a:p>
            <a:pPr lvl="1"/>
            <a:r>
              <a:rPr lang="en-US" dirty="0" smtClean="0"/>
              <a:t>Run background tasks on a scheduled basis</a:t>
            </a:r>
          </a:p>
          <a:p>
            <a:pPr lvl="1"/>
            <a:r>
              <a:rPr lang="en-US" dirty="0" smtClean="0"/>
              <a:t>Process queues of work items on a scheduled basis</a:t>
            </a:r>
          </a:p>
          <a:p>
            <a:r>
              <a:rPr lang="en-US" dirty="0" smtClean="0"/>
              <a:t>When should you create an event receiver?</a:t>
            </a:r>
          </a:p>
          <a:p>
            <a:pPr lvl="1"/>
            <a:r>
              <a:rPr lang="en-US" dirty="0" smtClean="0"/>
              <a:t>When you do not require user interaction</a:t>
            </a:r>
          </a:p>
          <a:p>
            <a:pPr lvl="1"/>
            <a:r>
              <a:rPr lang="en-US" dirty="0" smtClean="0"/>
              <a:t>When you want to remove logic from the page load process</a:t>
            </a:r>
          </a:p>
          <a:p>
            <a:r>
              <a:rPr lang="en-US" dirty="0" smtClean="0"/>
              <a:t>Where can you use event receivers?</a:t>
            </a:r>
          </a:p>
          <a:p>
            <a:pPr lvl="1"/>
            <a:r>
              <a:rPr lang="en-US" dirty="0" smtClean="0"/>
              <a:t>On-premises deployments</a:t>
            </a:r>
          </a:p>
          <a:p>
            <a:pPr lvl="1"/>
            <a:r>
              <a:rPr lang="en-US" dirty="0" smtClean="0"/>
              <a:t>SharePoint Online</a:t>
            </a:r>
            <a:endParaRPr lang="en-US" dirty="0"/>
          </a:p>
        </p:txBody>
      </p:sp>
    </p:spTree>
    <p:extLst>
      <p:ext uri="{BB962C8B-B14F-4D97-AF65-F5344CB8AC3E}">
        <p14:creationId xmlns:p14="http://schemas.microsoft.com/office/powerpoint/2010/main" val="3202185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Event Receiver </a:t>
            </a:r>
            <a:r>
              <a:rPr lang="de-AT" dirty="0" err="1" smtClean="0"/>
              <a:t>Types</a:t>
            </a:r>
            <a:endParaRPr lang="de-AT" dirty="0"/>
          </a:p>
        </p:txBody>
      </p:sp>
      <p:pic>
        <p:nvPicPr>
          <p:cNvPr id="3" name="Picture 2"/>
          <p:cNvPicPr>
            <a:picLocks noChangeAspect="1"/>
          </p:cNvPicPr>
          <p:nvPr/>
        </p:nvPicPr>
        <p:blipFill>
          <a:blip r:embed="rId2"/>
          <a:stretch>
            <a:fillRect/>
          </a:stretch>
        </p:blipFill>
        <p:spPr>
          <a:xfrm>
            <a:off x="460375" y="1196752"/>
            <a:ext cx="6390476" cy="2742857"/>
          </a:xfrm>
          <a:prstGeom prst="rect">
            <a:avLst/>
          </a:prstGeom>
        </p:spPr>
      </p:pic>
      <p:pic>
        <p:nvPicPr>
          <p:cNvPr id="4" name="Picture 3"/>
          <p:cNvPicPr>
            <a:picLocks noChangeAspect="1"/>
          </p:cNvPicPr>
          <p:nvPr/>
        </p:nvPicPr>
        <p:blipFill>
          <a:blip r:embed="rId3"/>
          <a:stretch>
            <a:fillRect/>
          </a:stretch>
        </p:blipFill>
        <p:spPr>
          <a:xfrm>
            <a:off x="450768" y="4221088"/>
            <a:ext cx="6190476" cy="1304762"/>
          </a:xfrm>
          <a:prstGeom prst="rect">
            <a:avLst/>
          </a:prstGeom>
        </p:spPr>
      </p:pic>
    </p:spTree>
    <p:extLst>
      <p:ext uri="{BB962C8B-B14F-4D97-AF65-F5344CB8AC3E}">
        <p14:creationId xmlns:p14="http://schemas.microsoft.com/office/powerpoint/2010/main" val="47862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2c8d021-a216-44e0-9da6-f2431b162f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workflows to:</a:t>
            </a:r>
          </a:p>
          <a:p>
            <a:pPr lvl="1"/>
            <a:r>
              <a:rPr lang="en-US" dirty="0" smtClean="0"/>
              <a:t>Automate business processes</a:t>
            </a:r>
          </a:p>
          <a:p>
            <a:pPr lvl="1"/>
            <a:r>
              <a:rPr lang="en-US" dirty="0" smtClean="0"/>
              <a:t>Manage the flow of documents and information</a:t>
            </a:r>
          </a:p>
          <a:p>
            <a:r>
              <a:rPr lang="en-US" dirty="0" smtClean="0"/>
              <a:t>When should you create a workflow?</a:t>
            </a:r>
          </a:p>
          <a:p>
            <a:pPr lvl="1"/>
            <a:r>
              <a:rPr lang="en-US" dirty="0" smtClean="0"/>
              <a:t>When you need to capture input from multiple users</a:t>
            </a:r>
          </a:p>
          <a:p>
            <a:pPr lvl="1"/>
            <a:r>
              <a:rPr lang="en-US" dirty="0" smtClean="0"/>
              <a:t>When you need to create logic that reacts to changes in documents or sites</a:t>
            </a:r>
          </a:p>
          <a:p>
            <a:r>
              <a:rPr lang="en-US" dirty="0" smtClean="0"/>
              <a:t>Where can you use event receivers?</a:t>
            </a:r>
          </a:p>
          <a:p>
            <a:pPr lvl="1"/>
            <a:r>
              <a:rPr lang="en-US" dirty="0" smtClean="0"/>
              <a:t>On-premises deployments</a:t>
            </a:r>
          </a:p>
          <a:p>
            <a:pPr lvl="1"/>
            <a:r>
              <a:rPr lang="en-US" dirty="0" smtClean="0"/>
              <a:t>SharePoint Online</a:t>
            </a:r>
            <a:endParaRPr lang="en-US" dirty="0"/>
          </a:p>
        </p:txBody>
      </p:sp>
    </p:spTree>
    <p:extLst>
      <p:ext uri="{BB962C8B-B14F-4D97-AF65-F5344CB8AC3E}">
        <p14:creationId xmlns:p14="http://schemas.microsoft.com/office/powerpoint/2010/main" val="22239037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251520" y="-2"/>
            <a:ext cx="8892479" cy="740664"/>
          </a:xfrm>
        </p:spPr>
        <p:txBody>
          <a:bodyPr/>
          <a:lstStyle/>
          <a:p>
            <a:r>
              <a:rPr lang="en-GB" dirty="0" smtClean="0"/>
              <a:t>Lesson 3: Understanding SharePoint 2013 Deployment and Execution Models</a:t>
            </a:r>
            <a:endParaRPr lang="en-US" dirty="0"/>
          </a:p>
        </p:txBody>
      </p:sp>
      <p:sp>
        <p:nvSpPr>
          <p:cNvPr id="3" name="Text Placeholder 2"/>
          <p:cNvSpPr>
            <a:spLocks noGrp="1"/>
          </p:cNvSpPr>
          <p:nvPr>
            <p:ph type="body" idx="1"/>
          </p:nvPr>
        </p:nvSpPr>
        <p:spPr/>
        <p:txBody>
          <a:bodyPr/>
          <a:lstStyle/>
          <a:p>
            <a:r>
              <a:rPr lang="en-GB" dirty="0" smtClean="0"/>
              <a:t>SharePoint Features
Farm Solutions
Sandboxed Solutions
Apps for SharePoint</a:t>
            </a:r>
            <a:endParaRPr lang="en-US" dirty="0"/>
          </a:p>
        </p:txBody>
      </p:sp>
    </p:spTree>
    <p:extLst>
      <p:ext uri="{BB962C8B-B14F-4D97-AF65-F5344CB8AC3E}">
        <p14:creationId xmlns:p14="http://schemas.microsoft.com/office/powerpoint/2010/main" val="41484714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Features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Anatomy of a Feature</a:t>
            </a:r>
          </a:p>
          <a:p>
            <a:pPr lvl="1"/>
            <a:r>
              <a:rPr lang="en-US" dirty="0" smtClean="0"/>
              <a:t>Feature folder</a:t>
            </a:r>
          </a:p>
          <a:p>
            <a:pPr lvl="1"/>
            <a:r>
              <a:rPr lang="en-US" dirty="0" smtClean="0"/>
              <a:t>Feature manifest file</a:t>
            </a:r>
          </a:p>
          <a:p>
            <a:pPr lvl="1"/>
            <a:r>
              <a:rPr lang="en-US" dirty="0" smtClean="0"/>
              <a:t>Element manifests</a:t>
            </a:r>
          </a:p>
          <a:p>
            <a:pPr lvl="1"/>
            <a:r>
              <a:rPr lang="en-US" dirty="0" smtClean="0"/>
              <a:t>Element files</a:t>
            </a:r>
          </a:p>
          <a:p>
            <a:r>
              <a:rPr lang="en-US" dirty="0" smtClean="0"/>
              <a:t>Feature deployment</a:t>
            </a:r>
          </a:p>
          <a:p>
            <a:pPr lvl="1"/>
            <a:r>
              <a:rPr lang="en-US" dirty="0" smtClean="0"/>
              <a:t>Deployment to WFE server file system</a:t>
            </a:r>
          </a:p>
          <a:p>
            <a:pPr lvl="1"/>
            <a:r>
              <a:rPr lang="en-US" dirty="0" smtClean="0"/>
              <a:t>Deployment as part of SharePoint app or solution</a:t>
            </a:r>
            <a:endParaRPr lang="en-US" dirty="0"/>
          </a:p>
        </p:txBody>
      </p:sp>
    </p:spTree>
    <p:extLst>
      <p:ext uri="{BB962C8B-B14F-4D97-AF65-F5344CB8AC3E}">
        <p14:creationId xmlns:p14="http://schemas.microsoft.com/office/powerpoint/2010/main" val="838426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Feature Manifest</a:t>
            </a:r>
            <a:endParaRPr lang="de-AT" dirty="0"/>
          </a:p>
        </p:txBody>
      </p:sp>
      <p:pic>
        <p:nvPicPr>
          <p:cNvPr id="3" name="Picture 2"/>
          <p:cNvPicPr>
            <a:picLocks noChangeAspect="1"/>
          </p:cNvPicPr>
          <p:nvPr/>
        </p:nvPicPr>
        <p:blipFill>
          <a:blip r:embed="rId2"/>
          <a:stretch>
            <a:fillRect/>
          </a:stretch>
        </p:blipFill>
        <p:spPr>
          <a:xfrm>
            <a:off x="467544" y="1412776"/>
            <a:ext cx="6419048" cy="561905"/>
          </a:xfrm>
          <a:prstGeom prst="rect">
            <a:avLst/>
          </a:prstGeom>
        </p:spPr>
      </p:pic>
      <p:pic>
        <p:nvPicPr>
          <p:cNvPr id="4" name="Picture 3"/>
          <p:cNvPicPr>
            <a:picLocks noChangeAspect="1"/>
          </p:cNvPicPr>
          <p:nvPr/>
        </p:nvPicPr>
        <p:blipFill>
          <a:blip r:embed="rId3"/>
          <a:stretch>
            <a:fillRect/>
          </a:stretch>
        </p:blipFill>
        <p:spPr>
          <a:xfrm>
            <a:off x="476256" y="1974681"/>
            <a:ext cx="6400000" cy="1619048"/>
          </a:xfrm>
          <a:prstGeom prst="rect">
            <a:avLst/>
          </a:prstGeom>
        </p:spPr>
      </p:pic>
    </p:spTree>
    <p:extLst>
      <p:ext uri="{BB962C8B-B14F-4D97-AF65-F5344CB8AC3E}">
        <p14:creationId xmlns:p14="http://schemas.microsoft.com/office/powerpoint/2010/main" val="116952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Anatomy of a farm solution</a:t>
            </a:r>
          </a:p>
          <a:p>
            <a:pPr lvl="1"/>
            <a:r>
              <a:rPr lang="en-US" dirty="0" smtClean="0"/>
              <a:t>Solution manifest</a:t>
            </a:r>
          </a:p>
          <a:p>
            <a:pPr lvl="1"/>
            <a:r>
              <a:rPr lang="en-US" dirty="0" smtClean="0"/>
              <a:t>Assemblies</a:t>
            </a:r>
          </a:p>
          <a:p>
            <a:pPr lvl="1"/>
            <a:r>
              <a:rPr lang="en-US" dirty="0" smtClean="0"/>
              <a:t>Files</a:t>
            </a:r>
          </a:p>
          <a:p>
            <a:pPr lvl="1"/>
            <a:r>
              <a:rPr lang="en-US" dirty="0" smtClean="0"/>
              <a:t>Features</a:t>
            </a:r>
          </a:p>
          <a:p>
            <a:r>
              <a:rPr lang="en-US" dirty="0" smtClean="0"/>
              <a:t>Capabilities are unlimited</a:t>
            </a:r>
          </a:p>
          <a:p>
            <a:pPr lvl="1"/>
            <a:r>
              <a:rPr lang="en-US" dirty="0" smtClean="0"/>
              <a:t>Deploy any server-side components</a:t>
            </a:r>
          </a:p>
          <a:p>
            <a:r>
              <a:rPr lang="en-US" dirty="0" smtClean="0"/>
              <a:t>Deployment options may be limited</a:t>
            </a:r>
          </a:p>
          <a:p>
            <a:pPr lvl="1"/>
            <a:r>
              <a:rPr lang="en-US" dirty="0" smtClean="0"/>
              <a:t>Prohibited in SharePoint Online</a:t>
            </a:r>
          </a:p>
          <a:p>
            <a:pPr lvl="1"/>
            <a:r>
              <a:rPr lang="en-US" dirty="0" smtClean="0"/>
              <a:t>May be prohibited in on-premises deployments</a:t>
            </a:r>
            <a:endParaRPr lang="en-US" dirty="0"/>
          </a:p>
        </p:txBody>
      </p:sp>
    </p:spTree>
    <p:extLst>
      <p:ext uri="{BB962C8B-B14F-4D97-AF65-F5344CB8AC3E}">
        <p14:creationId xmlns:p14="http://schemas.microsoft.com/office/powerpoint/2010/main" val="1936924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Farm Solution</a:t>
            </a:r>
            <a:endParaRPr lang="de-AT" dirty="0"/>
          </a:p>
        </p:txBody>
      </p:sp>
      <p:pic>
        <p:nvPicPr>
          <p:cNvPr id="3" name="Picture 2"/>
          <p:cNvPicPr>
            <a:picLocks noChangeAspect="1"/>
          </p:cNvPicPr>
          <p:nvPr/>
        </p:nvPicPr>
        <p:blipFill>
          <a:blip r:embed="rId2"/>
          <a:stretch>
            <a:fillRect/>
          </a:stretch>
        </p:blipFill>
        <p:spPr>
          <a:xfrm>
            <a:off x="456967" y="1124744"/>
            <a:ext cx="6400000" cy="2333333"/>
          </a:xfrm>
          <a:prstGeom prst="rect">
            <a:avLst/>
          </a:prstGeom>
        </p:spPr>
      </p:pic>
    </p:spTree>
    <p:extLst>
      <p:ext uri="{BB962C8B-B14F-4D97-AF65-F5344CB8AC3E}">
        <p14:creationId xmlns:p14="http://schemas.microsoft.com/office/powerpoint/2010/main" val="1668981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Sandboxed Solutions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Structured in the same way as a farm solution</a:t>
            </a:r>
          </a:p>
          <a:p>
            <a:r>
              <a:rPr lang="en-US" sz="2400" dirty="0" smtClean="0"/>
              <a:t>Deployed to a Solutions Gallery</a:t>
            </a:r>
          </a:p>
          <a:p>
            <a:r>
              <a:rPr lang="en-US" sz="2400" dirty="0" smtClean="0"/>
              <a:t>Scoped to a site collection</a:t>
            </a:r>
          </a:p>
          <a:p>
            <a:r>
              <a:rPr lang="en-US" sz="2400" dirty="0" smtClean="0"/>
              <a:t>Functionality is constrained:</a:t>
            </a:r>
          </a:p>
          <a:p>
            <a:pPr lvl="1"/>
            <a:r>
              <a:rPr lang="en-US" sz="2000" dirty="0" smtClean="0"/>
              <a:t>Isolated worker process</a:t>
            </a:r>
          </a:p>
          <a:p>
            <a:pPr lvl="1"/>
            <a:r>
              <a:rPr lang="en-US" sz="2000" dirty="0" smtClean="0"/>
              <a:t>No access to server-side file system</a:t>
            </a:r>
          </a:p>
          <a:p>
            <a:pPr lvl="1"/>
            <a:r>
              <a:rPr lang="en-US" sz="2000" dirty="0" smtClean="0"/>
              <a:t>Limited access to SharePoint object model</a:t>
            </a:r>
          </a:p>
          <a:p>
            <a:r>
              <a:rPr lang="en-US" sz="2400" dirty="0" smtClean="0"/>
              <a:t>Resource consumption governed by quota system</a:t>
            </a:r>
          </a:p>
          <a:p>
            <a:r>
              <a:rPr lang="en-US" sz="2400" dirty="0" smtClean="0"/>
              <a:t>Apps for SharePoint are now the preferred approach</a:t>
            </a:r>
            <a:endParaRPr lang="en-US" sz="2400" dirty="0"/>
          </a:p>
        </p:txBody>
      </p:sp>
    </p:spTree>
    <p:extLst>
      <p:ext uri="{BB962C8B-B14F-4D97-AF65-F5344CB8AC3E}">
        <p14:creationId xmlns:p14="http://schemas.microsoft.com/office/powerpoint/2010/main" val="591971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8aaaf81c-0408-4001-b215-90d11d935e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Apps for SharePoint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Distribution</a:t>
            </a:r>
          </a:p>
          <a:p>
            <a:pPr lvl="1"/>
            <a:r>
              <a:rPr lang="en-US" sz="2000" dirty="0" smtClean="0"/>
              <a:t>Publish to App Catalog</a:t>
            </a:r>
          </a:p>
          <a:p>
            <a:pPr lvl="1"/>
            <a:r>
              <a:rPr lang="en-US" sz="2000" dirty="0" smtClean="0"/>
              <a:t>Publish to Office Marketplace</a:t>
            </a:r>
            <a:endParaRPr lang="en-US" sz="1000" dirty="0" smtClean="0"/>
          </a:p>
          <a:p>
            <a:r>
              <a:rPr lang="en-US" sz="2400" dirty="0" smtClean="0"/>
              <a:t>Encapsulation</a:t>
            </a:r>
          </a:p>
          <a:p>
            <a:pPr lvl="1"/>
            <a:r>
              <a:rPr lang="en-US" sz="2000" dirty="0" smtClean="0"/>
              <a:t>No server-side code</a:t>
            </a:r>
          </a:p>
          <a:p>
            <a:pPr lvl="1"/>
            <a:r>
              <a:rPr lang="en-US" sz="2000" dirty="0" smtClean="0"/>
              <a:t>All SharePoint artifacts hosted within app web</a:t>
            </a:r>
            <a:endParaRPr lang="en-US" sz="1000" dirty="0" smtClean="0"/>
          </a:p>
          <a:p>
            <a:r>
              <a:rPr lang="en-US" sz="2400" dirty="0" smtClean="0"/>
              <a:t>Development models</a:t>
            </a:r>
          </a:p>
          <a:p>
            <a:pPr lvl="1"/>
            <a:r>
              <a:rPr lang="en-US" sz="2000" dirty="0" smtClean="0"/>
              <a:t>SharePoint-hosted</a:t>
            </a:r>
          </a:p>
          <a:p>
            <a:pPr lvl="1"/>
            <a:r>
              <a:rPr lang="en-US" sz="2000" dirty="0" smtClean="0"/>
              <a:t>Remote-hosted</a:t>
            </a:r>
            <a:endParaRPr lang="en-US" sz="1000" dirty="0" smtClean="0"/>
          </a:p>
          <a:p>
            <a:r>
              <a:rPr lang="en-US" sz="2400" dirty="0" smtClean="0"/>
              <a:t>Interaction</a:t>
            </a:r>
          </a:p>
          <a:p>
            <a:pPr lvl="1"/>
            <a:r>
              <a:rPr lang="en-US" sz="2000" dirty="0" smtClean="0"/>
              <a:t>Full page</a:t>
            </a:r>
          </a:p>
          <a:p>
            <a:pPr lvl="1"/>
            <a:r>
              <a:rPr lang="en-US" sz="2000" dirty="0" smtClean="0"/>
              <a:t>App part</a:t>
            </a:r>
          </a:p>
          <a:p>
            <a:pPr lvl="1"/>
            <a:r>
              <a:rPr lang="en-US" sz="2000" dirty="0" smtClean="0"/>
              <a:t>Command extensions</a:t>
            </a:r>
            <a:endParaRPr lang="en-US" sz="2000" dirty="0"/>
          </a:p>
        </p:txBody>
      </p:sp>
    </p:spTree>
    <p:extLst>
      <p:ext uri="{BB962C8B-B14F-4D97-AF65-F5344CB8AC3E}">
        <p14:creationId xmlns:p14="http://schemas.microsoft.com/office/powerpoint/2010/main" val="3044345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Introducing the SharePoint Developer Landscape</a:t>
            </a:r>
            <a:endParaRPr lang="en-US" dirty="0"/>
          </a:p>
        </p:txBody>
      </p:sp>
      <p:sp>
        <p:nvSpPr>
          <p:cNvPr id="3" name="Text Placeholder 2"/>
          <p:cNvSpPr>
            <a:spLocks noGrp="1"/>
          </p:cNvSpPr>
          <p:nvPr>
            <p:ph type="body" idx="1"/>
          </p:nvPr>
        </p:nvSpPr>
        <p:spPr/>
        <p:txBody>
          <a:bodyPr/>
          <a:lstStyle/>
          <a:p>
            <a:r>
              <a:rPr lang="en-GB" dirty="0" smtClean="0"/>
              <a:t>SharePoint Server 2013 Workloads
Developer Tools for SharePoint Server 2013
What's New for Developers in SharePoint 2013
The SharePoint 2013 Technology Stack
The SharePoint Page Rendering Process
Discussion: Page Rendering in SharePoint
Entry Points for Developers in SharePoint 2013
Demonstration: Developer Tools for SharePoint 2013</a:t>
            </a:r>
            <a:endParaRPr lang="en-US" dirty="0"/>
          </a:p>
        </p:txBody>
      </p:sp>
    </p:spTree>
    <p:extLst>
      <p:ext uri="{BB962C8B-B14F-4D97-AF65-F5344CB8AC3E}">
        <p14:creationId xmlns:p14="http://schemas.microsoft.com/office/powerpoint/2010/main" val="1788745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App Models</a:t>
            </a:r>
            <a:endParaRPr lang="de-AT" dirty="0"/>
          </a:p>
        </p:txBody>
      </p:sp>
      <p:pic>
        <p:nvPicPr>
          <p:cNvPr id="3" name="Picture 2"/>
          <p:cNvPicPr>
            <a:picLocks noChangeAspect="1"/>
          </p:cNvPicPr>
          <p:nvPr/>
        </p:nvPicPr>
        <p:blipFill>
          <a:blip r:embed="rId2"/>
          <a:stretch>
            <a:fillRect/>
          </a:stretch>
        </p:blipFill>
        <p:spPr>
          <a:xfrm>
            <a:off x="471775" y="1196752"/>
            <a:ext cx="8050292" cy="3699509"/>
          </a:xfrm>
          <a:prstGeom prst="rect">
            <a:avLst/>
          </a:prstGeom>
        </p:spPr>
      </p:pic>
    </p:spTree>
    <p:extLst>
      <p:ext uri="{BB962C8B-B14F-4D97-AF65-F5344CB8AC3E}">
        <p14:creationId xmlns:p14="http://schemas.microsoft.com/office/powerpoint/2010/main" val="63951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App Shapes</a:t>
            </a:r>
            <a:endParaRPr lang="de-AT" dirty="0"/>
          </a:p>
        </p:txBody>
      </p:sp>
      <p:pic>
        <p:nvPicPr>
          <p:cNvPr id="3" name="Picture 2"/>
          <p:cNvPicPr>
            <a:picLocks noChangeAspect="1"/>
          </p:cNvPicPr>
          <p:nvPr/>
        </p:nvPicPr>
        <p:blipFill>
          <a:blip r:embed="rId2"/>
          <a:stretch>
            <a:fillRect/>
          </a:stretch>
        </p:blipFill>
        <p:spPr>
          <a:xfrm>
            <a:off x="422933" y="1052736"/>
            <a:ext cx="7848872" cy="3204195"/>
          </a:xfrm>
          <a:prstGeom prst="rect">
            <a:avLst/>
          </a:prstGeom>
        </p:spPr>
      </p:pic>
    </p:spTree>
    <p:extLst>
      <p:ext uri="{BB962C8B-B14F-4D97-AF65-F5344CB8AC3E}">
        <p14:creationId xmlns:p14="http://schemas.microsoft.com/office/powerpoint/2010/main" val="1392184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Comparing Web Parts and App Parts</a:t>
            </a:r>
            <a:endParaRPr lang="en-US" dirty="0"/>
          </a:p>
        </p:txBody>
      </p:sp>
      <p:sp>
        <p:nvSpPr>
          <p:cNvPr id="3" name="Text Placeholder 2"/>
          <p:cNvSpPr>
            <a:spLocks noGrp="1"/>
          </p:cNvSpPr>
          <p:nvPr>
            <p:ph type="body" idx="1"/>
          </p:nvPr>
        </p:nvSpPr>
        <p:spPr/>
        <p:txBody>
          <a:bodyPr/>
          <a:lstStyle/>
          <a:p>
            <a:r>
              <a:rPr lang="en-GB" dirty="0" smtClean="0"/>
              <a:t>Exercise 1: Creating and Deploying a SharePoint Web Part
Exercise 2: Creating and Deploying a SharePoint App Part</a:t>
            </a:r>
            <a:endParaRPr lang="en-US" dirty="0"/>
          </a:p>
        </p:txBody>
      </p:sp>
      <p:sp>
        <p:nvSpPr>
          <p:cNvPr id="4" name="TextBox 3"/>
          <p:cNvSpPr txBox="1"/>
          <p:nvPr/>
        </p:nvSpPr>
        <p:spPr>
          <a:xfrm>
            <a:off x="458788" y="4129916"/>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820959"/>
            <a:ext cx="5609741" cy="1200329"/>
          </a:xfrm>
          <a:prstGeom prst="rect">
            <a:avLst/>
          </a:prstGeom>
          <a:noFill/>
        </p:spPr>
        <p:txBody>
          <a:bodyPr vert="horz" wrap="none" rtlCol="0">
            <a:spAutoFit/>
          </a:bodyPr>
          <a:lstStyle/>
          <a:p>
            <a:pPr marL="457200" indent="-457200">
              <a:buClr>
                <a:srgbClr val="0070C0"/>
              </a:buClr>
              <a:buFont typeface="Arial" pitchFamily="34" charset="0"/>
              <a:buChar char="•"/>
            </a:pPr>
            <a:r>
              <a:rPr lang="en-US" sz="2400" b="0" i="0" u="none" strike="noStrike" baseline="0" dirty="0" smtClean="0">
                <a:latin typeface="Segoe UI"/>
              </a:rPr>
              <a:t>Virtual Machine: 20488A-LON-SP-01</a:t>
            </a:r>
          </a:p>
          <a:p>
            <a:pPr marL="457200" indent="-457200">
              <a:buClr>
                <a:srgbClr val="0070C0"/>
              </a:buClr>
              <a:buFont typeface="Arial" pitchFamily="34" charset="0"/>
              <a:buChar char="•"/>
            </a:pPr>
            <a:r>
              <a:rPr lang="en-US" sz="2400" b="0" i="0" u="none" strike="noStrike" baseline="0" dirty="0" smtClean="0">
                <a:latin typeface="Segoe UI"/>
              </a:rPr>
              <a:t>User name: CONTOSO\administrator</a:t>
            </a:r>
          </a:p>
          <a:p>
            <a:pPr marL="457200" indent="-457200">
              <a:buClr>
                <a:srgbClr val="0070C0"/>
              </a:buClr>
              <a:buFont typeface="Arial" pitchFamily="34" charset="0"/>
              <a:buChar char="•"/>
            </a:pPr>
            <a:r>
              <a:rPr lang="en-US" sz="2400" b="0" i="0" u="none" strike="noStrike" baseline="0" dirty="0" smtClean="0">
                <a:latin typeface="Segoe UI"/>
              </a:rPr>
              <a:t>Password: Pa$$w0rd</a:t>
            </a:r>
            <a:endParaRPr lang="en-US" sz="24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Tree>
    <p:extLst>
      <p:ext uri="{BB962C8B-B14F-4D97-AF65-F5344CB8AC3E}">
        <p14:creationId xmlns:p14="http://schemas.microsoft.com/office/powerpoint/2010/main" val="4274661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500480"/>
          </a:xfrm>
          <a:prstGeom prst="rect">
            <a:avLst/>
          </a:prstGeom>
          <a:noFill/>
        </p:spPr>
        <p:txBody>
          <a:bodyPr vert="horz" wrap="square" rtlCol="0">
            <a:spAutoFit/>
          </a:bodyPr>
          <a:lstStyle/>
          <a:p>
            <a:pPr>
              <a:lnSpc>
                <a:spcPct val="115000"/>
              </a:lnSpc>
              <a:spcAft>
                <a:spcPts val="1000"/>
              </a:spcAft>
            </a:pPr>
            <a:r>
              <a:rPr lang="en-US" sz="2800" dirty="0" smtClean="0">
                <a:effectLst/>
                <a:latin typeface="Segoe UI"/>
                <a:ea typeface="SimSun"/>
                <a:cs typeface="Mangal"/>
              </a:rPr>
              <a:t>You have been asked to provide the developer team at Contoso with an overview of how to create and deploy custom SharePoint 2013 components. As part of this process, you will create a simple web part in Visual Studio 2012 You will explore the structure of the solution in Visual Studio and then deploy it to your SharePoint development environment. You will then create a simple App Part in Visual Studio 2012, explore the solution, and deploy it to your SharePoint development environment.</a:t>
            </a:r>
            <a:endParaRPr lang="en-US" sz="2800" dirty="0">
              <a:effectLst/>
              <a:latin typeface="Segoe UI"/>
              <a:ea typeface="SimSun"/>
              <a:cs typeface="Mangal"/>
            </a:endParaRPr>
          </a:p>
        </p:txBody>
      </p:sp>
    </p:spTree>
    <p:extLst>
      <p:ext uri="{BB962C8B-B14F-4D97-AF65-F5344CB8AC3E}">
        <p14:creationId xmlns:p14="http://schemas.microsoft.com/office/powerpoint/2010/main" val="1336205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a:latin typeface="Arial"/>
                <a:ea typeface="Calibri"/>
                <a:cs typeface="Times New Roman"/>
              </a:rPr>
              <a:t>Review Question(s)</a:t>
            </a:r>
          </a:p>
          <a:p>
            <a:endParaRPr lang="en-US" dirty="0"/>
          </a:p>
        </p:txBody>
      </p:sp>
    </p:spTree>
    <p:extLst>
      <p:ext uri="{BB962C8B-B14F-4D97-AF65-F5344CB8AC3E}">
        <p14:creationId xmlns:p14="http://schemas.microsoft.com/office/powerpoint/2010/main" val="11233508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199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Server 2013 Workloads</a:t>
            </a:r>
            <a:endParaRPr lang="en-US" dirty="0"/>
          </a:p>
        </p:txBody>
      </p:sp>
      <p:sp>
        <p:nvSpPr>
          <p:cNvPr id="4" name="Content Placeholder 2"/>
          <p:cNvSpPr>
            <a:spLocks noGrp="1"/>
          </p:cNvSpPr>
          <p:nvPr/>
        </p:nvSpPr>
        <p:spPr bwMode="auto">
          <a:xfrm>
            <a:off x="458788" y="1021214"/>
            <a:ext cx="8119156" cy="58367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Portals and Collaboration</a:t>
            </a:r>
          </a:p>
          <a:p>
            <a:r>
              <a:rPr lang="en-US" dirty="0" smtClean="0"/>
              <a:t>Search</a:t>
            </a:r>
          </a:p>
          <a:p>
            <a:r>
              <a:rPr lang="en-US" dirty="0" smtClean="0"/>
              <a:t>Enterprise Content Management</a:t>
            </a:r>
          </a:p>
          <a:p>
            <a:r>
              <a:rPr lang="en-US" dirty="0" smtClean="0"/>
              <a:t>Web Content Management</a:t>
            </a:r>
          </a:p>
          <a:p>
            <a:r>
              <a:rPr lang="en-US" dirty="0" smtClean="0"/>
              <a:t>Social and Communities</a:t>
            </a:r>
          </a:p>
          <a:p>
            <a:r>
              <a:rPr lang="en-US" dirty="0" smtClean="0"/>
              <a:t>Business Connectivity Services</a:t>
            </a:r>
          </a:p>
          <a:p>
            <a:r>
              <a:rPr lang="en-US" dirty="0" smtClean="0"/>
              <a:t>Business Intelligence</a:t>
            </a:r>
          </a:p>
        </p:txBody>
      </p:sp>
    </p:spTree>
    <p:extLst>
      <p:ext uri="{BB962C8B-B14F-4D97-AF65-F5344CB8AC3E}">
        <p14:creationId xmlns:p14="http://schemas.microsoft.com/office/powerpoint/2010/main" val="2364457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e5ab7d41-4adc-4da0-80a5-2c0aeeb5cc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Developer Tools for SharePoint Server 2013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Microsoft Visual Studio 2012</a:t>
            </a:r>
          </a:p>
          <a:p>
            <a:r>
              <a:rPr lang="en-US" dirty="0" smtClean="0"/>
              <a:t>Microsoft Office Tools for Visual Studio 2012</a:t>
            </a:r>
          </a:p>
          <a:p>
            <a:r>
              <a:rPr lang="en-US" dirty="0" smtClean="0"/>
              <a:t>Microsoft SharePoint Designer 2013</a:t>
            </a:r>
          </a:p>
          <a:p>
            <a:r>
              <a:rPr lang="en-US" dirty="0" smtClean="0"/>
              <a:t>Web design tools</a:t>
            </a:r>
            <a:endParaRPr lang="en-US" dirty="0"/>
          </a:p>
        </p:txBody>
      </p:sp>
    </p:spTree>
    <p:extLst>
      <p:ext uri="{BB962C8B-B14F-4D97-AF65-F5344CB8AC3E}">
        <p14:creationId xmlns:p14="http://schemas.microsoft.com/office/powerpoint/2010/main" val="2862962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What's New for Developers in SharePoint 2013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SharePoint App Model</a:t>
            </a:r>
            <a:endParaRPr lang="en-US" sz="2400" dirty="0" smtClean="0"/>
          </a:p>
          <a:p>
            <a:r>
              <a:rPr lang="en-US" dirty="0" smtClean="0"/>
              <a:t>New Client-Side Programming Models</a:t>
            </a:r>
          </a:p>
          <a:p>
            <a:pPr lvl="1"/>
            <a:r>
              <a:rPr lang="en-US" dirty="0" smtClean="0"/>
              <a:t>JavaScript</a:t>
            </a:r>
          </a:p>
          <a:p>
            <a:pPr lvl="1"/>
            <a:r>
              <a:rPr lang="en-US" dirty="0" smtClean="0"/>
              <a:t>.NET Framework client</a:t>
            </a:r>
          </a:p>
          <a:p>
            <a:pPr lvl="1"/>
            <a:r>
              <a:rPr lang="en-US" dirty="0" smtClean="0"/>
              <a:t>Silverlight/Mobile</a:t>
            </a:r>
          </a:p>
          <a:p>
            <a:pPr lvl="1"/>
            <a:r>
              <a:rPr lang="en-US" dirty="0" smtClean="0"/>
              <a:t>REST/Odata endpoints</a:t>
            </a:r>
          </a:p>
          <a:p>
            <a:r>
              <a:rPr lang="en-US" dirty="0" smtClean="0"/>
              <a:t>New Design Model</a:t>
            </a:r>
            <a:endParaRPr lang="en-US" sz="2400" dirty="0" smtClean="0"/>
          </a:p>
          <a:p>
            <a:r>
              <a:rPr lang="en-US" dirty="0" smtClean="0"/>
              <a:t>New Workflow Model</a:t>
            </a:r>
            <a:endParaRPr lang="en-US" sz="2400" dirty="0" smtClean="0"/>
          </a:p>
          <a:p>
            <a:r>
              <a:rPr lang="en-US" dirty="0" smtClean="0"/>
              <a:t>Other Key Enhancements</a:t>
            </a:r>
            <a:endParaRPr lang="en-US" dirty="0"/>
          </a:p>
        </p:txBody>
      </p:sp>
    </p:spTree>
    <p:extLst>
      <p:ext uri="{BB962C8B-B14F-4D97-AF65-F5344CB8AC3E}">
        <p14:creationId xmlns:p14="http://schemas.microsoft.com/office/powerpoint/2010/main" val="1751695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SharePoint 2013 Technology Stack</a:t>
            </a:r>
            <a:endParaRPr lang="en-US" dirty="0"/>
          </a:p>
        </p:txBody>
      </p:sp>
      <p:sp>
        <p:nvSpPr>
          <p:cNvPr id="4" name="Rounded Rectangle 3"/>
          <p:cNvSpPr/>
          <p:nvPr/>
        </p:nvSpPr>
        <p:spPr bwMode="auto">
          <a:xfrm>
            <a:off x="4698124" y="3984301"/>
            <a:ext cx="3831017"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.NET Fram</a:t>
            </a:r>
            <a:r>
              <a:rPr lang="en-GB" sz="2000" dirty="0" smtClean="0">
                <a:solidFill>
                  <a:schemeClr val="tx1"/>
                </a:solidFill>
                <a:latin typeface="Verdana" pitchFamily="34" charset="0"/>
              </a:rPr>
              <a:t>ework 4.5</a:t>
            </a:r>
            <a:endParaRPr kumimoji="0" lang="en-GB" sz="2000"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646382" y="5463037"/>
            <a:ext cx="7882759"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Windows Server/Windows Azure</a:t>
            </a:r>
          </a:p>
        </p:txBody>
      </p:sp>
      <p:sp>
        <p:nvSpPr>
          <p:cNvPr id="6" name="Rounded Rectangle 5"/>
          <p:cNvSpPr/>
          <p:nvPr/>
        </p:nvSpPr>
        <p:spPr bwMode="auto">
          <a:xfrm>
            <a:off x="646382" y="3984302"/>
            <a:ext cx="3752197"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IIS 8</a:t>
            </a:r>
            <a:r>
              <a:rPr kumimoji="0" lang="en-GB" sz="2000" i="0" u="none" strike="noStrike" cap="none" normalizeH="0" dirty="0" smtClean="0">
                <a:ln>
                  <a:noFill/>
                </a:ln>
                <a:solidFill>
                  <a:schemeClr val="tx1"/>
                </a:solidFill>
                <a:effectLst/>
                <a:latin typeface="Verdana" pitchFamily="34" charset="0"/>
              </a:rPr>
              <a:t> and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dirty="0" smtClean="0">
                <a:ln>
                  <a:noFill/>
                </a:ln>
                <a:solidFill>
                  <a:schemeClr val="tx1"/>
                </a:solidFill>
                <a:effectLst/>
                <a:latin typeface="Verdana" pitchFamily="34" charset="0"/>
              </a:rPr>
              <a:t>ASP.NET 4.0</a:t>
            </a:r>
            <a:endParaRPr kumimoji="0" lang="en-GB" sz="2000" i="0" u="none" strike="noStrike" cap="none" normalizeH="0" baseline="0" dirty="0" smtClean="0">
              <a:ln>
                <a:noFill/>
              </a:ln>
              <a:solidFill>
                <a:schemeClr val="tx1"/>
              </a:solidFill>
              <a:effectLst/>
              <a:latin typeface="Verdana" pitchFamily="34" charset="0"/>
            </a:endParaRPr>
          </a:p>
        </p:txBody>
      </p:sp>
      <p:sp>
        <p:nvSpPr>
          <p:cNvPr id="7" name="Rounded Rectangle 6"/>
          <p:cNvSpPr/>
          <p:nvPr/>
        </p:nvSpPr>
        <p:spPr bwMode="auto">
          <a:xfrm>
            <a:off x="6132786" y="2505568"/>
            <a:ext cx="2396355"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Workflow Manager 1.0</a:t>
            </a:r>
          </a:p>
        </p:txBody>
      </p:sp>
      <p:sp>
        <p:nvSpPr>
          <p:cNvPr id="8" name="Rounded Rectangle 7"/>
          <p:cNvSpPr/>
          <p:nvPr/>
        </p:nvSpPr>
        <p:spPr bwMode="auto">
          <a:xfrm>
            <a:off x="3389580" y="2505567"/>
            <a:ext cx="2396355"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SharePoint Foundation</a:t>
            </a:r>
            <a:r>
              <a:rPr kumimoji="0" lang="en-GB" sz="2000" i="0" u="none" strike="noStrike" cap="none" normalizeH="0" dirty="0" smtClean="0">
                <a:ln>
                  <a:noFill/>
                </a:ln>
                <a:solidFill>
                  <a:schemeClr val="tx1"/>
                </a:solidFill>
                <a:effectLst/>
                <a:latin typeface="Verdana" pitchFamily="34" charset="0"/>
              </a:rPr>
              <a:t> 2013</a:t>
            </a:r>
            <a:endParaRPr kumimoji="0" lang="en-GB" sz="2000" i="0" u="none" strike="noStrike" cap="none" normalizeH="0" baseline="0" dirty="0" smtClean="0">
              <a:ln>
                <a:noFill/>
              </a:ln>
              <a:solidFill>
                <a:schemeClr val="tx1"/>
              </a:solidFill>
              <a:effectLst/>
              <a:latin typeface="Verdana" pitchFamily="34" charset="0"/>
            </a:endParaRPr>
          </a:p>
        </p:txBody>
      </p:sp>
      <p:sp>
        <p:nvSpPr>
          <p:cNvPr id="9" name="Rounded Rectangle 8"/>
          <p:cNvSpPr/>
          <p:nvPr/>
        </p:nvSpPr>
        <p:spPr bwMode="auto">
          <a:xfrm>
            <a:off x="646382" y="2505568"/>
            <a:ext cx="2396355"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Verdana" pitchFamily="34" charset="0"/>
              </a:rPr>
              <a:t>O</a:t>
            </a:r>
            <a:r>
              <a:rPr kumimoji="0" lang="en-GB" sz="2000" i="0" u="none" strike="noStrike" cap="none" normalizeH="0" baseline="0" dirty="0" smtClean="0">
                <a:ln>
                  <a:noFill/>
                </a:ln>
                <a:solidFill>
                  <a:schemeClr val="tx1"/>
                </a:solidFill>
                <a:effectLst/>
                <a:latin typeface="Verdana" pitchFamily="34" charset="0"/>
              </a:rPr>
              <a:t>ffice Web Apps Server 2013</a:t>
            </a:r>
          </a:p>
        </p:txBody>
      </p:sp>
      <p:sp>
        <p:nvSpPr>
          <p:cNvPr id="10" name="Rounded Rectangle 9"/>
          <p:cNvSpPr/>
          <p:nvPr/>
        </p:nvSpPr>
        <p:spPr bwMode="auto">
          <a:xfrm>
            <a:off x="3389581" y="1026834"/>
            <a:ext cx="2396355" cy="1209337"/>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SharePoint Server</a:t>
            </a:r>
            <a:r>
              <a:rPr kumimoji="0" lang="en-GB" sz="2000" i="0" u="none" strike="noStrike" cap="none" normalizeH="0" dirty="0" smtClean="0">
                <a:ln>
                  <a:noFill/>
                </a:ln>
                <a:solidFill>
                  <a:schemeClr val="tx1"/>
                </a:solidFill>
                <a:effectLst/>
                <a:latin typeface="Verdana" pitchFamily="34" charset="0"/>
              </a:rPr>
              <a:t> 2013</a:t>
            </a:r>
            <a:endParaRPr kumimoji="0" lang="en-GB" sz="2000" i="0" u="none" strike="noStrike" cap="none" normalizeH="0" baseline="0" dirty="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1713677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d37a5e24-5f04-49a5-a78d-891af4ede1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SharePoint Page Rendering Process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Application pages</a:t>
            </a:r>
          </a:p>
          <a:p>
            <a:pPr lvl="1"/>
            <a:r>
              <a:rPr lang="en-US" dirty="0" smtClean="0"/>
              <a:t>Physical page on file system</a:t>
            </a:r>
          </a:p>
          <a:p>
            <a:r>
              <a:rPr lang="en-US" dirty="0" smtClean="0"/>
              <a:t>Content pages</a:t>
            </a:r>
          </a:p>
          <a:p>
            <a:pPr lvl="1"/>
            <a:r>
              <a:rPr lang="en-US" dirty="0" smtClean="0"/>
              <a:t>Virtual page in content database</a:t>
            </a:r>
          </a:p>
          <a:p>
            <a:r>
              <a:rPr lang="en-US" dirty="0" smtClean="0"/>
              <a:t>Customized content pages</a:t>
            </a:r>
          </a:p>
          <a:p>
            <a:pPr lvl="1"/>
            <a:r>
              <a:rPr lang="en-US" dirty="0" smtClean="0"/>
              <a:t>Ghosting and unghosting</a:t>
            </a:r>
          </a:p>
          <a:p>
            <a:pPr lvl="1"/>
            <a:r>
              <a:rPr lang="en-US" dirty="0" smtClean="0"/>
              <a:t>Safe mode parser</a:t>
            </a:r>
          </a:p>
          <a:p>
            <a:pPr lvl="1"/>
            <a:endParaRPr lang="en-US" dirty="0"/>
          </a:p>
        </p:txBody>
      </p:sp>
    </p:spTree>
    <p:extLst>
      <p:ext uri="{BB962C8B-B14F-4D97-AF65-F5344CB8AC3E}">
        <p14:creationId xmlns:p14="http://schemas.microsoft.com/office/powerpoint/2010/main" val="2773049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05dc8fc0-d9d7-4972-a7b5-47fbec1b59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Page Rendering in SharePoint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Is a web part page a content page or an application page?</a:t>
            </a:r>
          </a:p>
          <a:p>
            <a:r>
              <a:rPr lang="en-US" dirty="0" smtClean="0"/>
              <a:t>When might you want to deploy a custom application page to a SharePoint environment?</a:t>
            </a:r>
            <a:endParaRPr lang="en-US" dirty="0"/>
          </a:p>
        </p:txBody>
      </p:sp>
    </p:spTree>
    <p:extLst>
      <p:ext uri="{BB962C8B-B14F-4D97-AF65-F5344CB8AC3E}">
        <p14:creationId xmlns:p14="http://schemas.microsoft.com/office/powerpoint/2010/main" val="34323185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3871</Words>
  <Application>Microsoft Office PowerPoint</Application>
  <PresentationFormat>On-screen Show (4:3)</PresentationFormat>
  <Paragraphs>380</Paragraphs>
  <Slides>35</Slides>
  <Notes>28</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Wingdings</vt:lpstr>
      <vt:lpstr>Times New Roman</vt:lpstr>
      <vt:lpstr>Arial</vt:lpstr>
      <vt:lpstr>SimSun</vt:lpstr>
      <vt:lpstr>Symbol</vt:lpstr>
      <vt:lpstr>Segoe UI</vt:lpstr>
      <vt:lpstr>Mangal</vt:lpstr>
      <vt:lpstr>Segoe Light</vt:lpstr>
      <vt:lpstr>Calibri</vt:lpstr>
      <vt:lpstr>Verdana</vt:lpstr>
      <vt:lpstr>Segoe UI Light</vt:lpstr>
      <vt:lpstr>Presentation1</vt:lpstr>
      <vt:lpstr>Module 1</vt:lpstr>
      <vt:lpstr>Module Overview</vt:lpstr>
      <vt:lpstr>Lesson 1: Introducing the SharePoint Developer Landscape</vt:lpstr>
      <vt:lpstr>SharePoint Server 2013 Workloads</vt:lpstr>
      <vt:lpstr>Developer Tools for SharePoint Server 2013</vt:lpstr>
      <vt:lpstr>What's New for Developers in SharePoint 2013</vt:lpstr>
      <vt:lpstr>The SharePoint 2013 Technology Stack</vt:lpstr>
      <vt:lpstr>The SharePoint Page Rendering Process</vt:lpstr>
      <vt:lpstr>Discussion: Page Rendering in SharePoint</vt:lpstr>
      <vt:lpstr>Entry Points for Developers in SharePoint 2013</vt:lpstr>
      <vt:lpstr>Demonstration: Developer Tools for SharePoint 2013</vt:lpstr>
      <vt:lpstr>Lesson 2: Choosing Approaches to SharePoint Development</vt:lpstr>
      <vt:lpstr>Declarative Components</vt:lpstr>
      <vt:lpstr>Site Column Declaratively</vt:lpstr>
      <vt:lpstr>Client-Side Code</vt:lpstr>
      <vt:lpstr>Web Parts</vt:lpstr>
      <vt:lpstr>WebPart</vt:lpstr>
      <vt:lpstr>Application Pages</vt:lpstr>
      <vt:lpstr>Timer Jobs</vt:lpstr>
      <vt:lpstr>Event Receivers</vt:lpstr>
      <vt:lpstr>Event Receiver Types</vt:lpstr>
      <vt:lpstr>Workflow</vt:lpstr>
      <vt:lpstr>Lesson 3: Understanding SharePoint 2013 Deployment and Execution Models</vt:lpstr>
      <vt:lpstr>SharePoint Features</vt:lpstr>
      <vt:lpstr>Feature Manifest</vt:lpstr>
      <vt:lpstr>Farm Solutions</vt:lpstr>
      <vt:lpstr>Farm Solution</vt:lpstr>
      <vt:lpstr>Sandboxed Solutions</vt:lpstr>
      <vt:lpstr>Apps for SharePoint</vt:lpstr>
      <vt:lpstr>App Models</vt:lpstr>
      <vt:lpstr>App Shapes</vt:lpstr>
      <vt:lpstr>Lab: Comparing Web Parts and App Parts</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Vikkie Boyd</dc:creator>
  <cp:lastModifiedBy>administrator</cp:lastModifiedBy>
  <cp:revision>20</cp:revision>
  <dcterms:created xsi:type="dcterms:W3CDTF">2013-06-21T09:04:59Z</dcterms:created>
  <dcterms:modified xsi:type="dcterms:W3CDTF">2014-01-12T12:07:36Z</dcterms:modified>
</cp:coreProperties>
</file>