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1" r:id="rId17"/>
    <p:sldId id="288" r:id="rId18"/>
    <p:sldId id="272" r:id="rId19"/>
    <p:sldId id="273" r:id="rId20"/>
    <p:sldId id="274" r:id="rId21"/>
    <p:sldId id="275" r:id="rId22"/>
    <p:sldId id="276" r:id="rId23"/>
    <p:sldId id="277" r:id="rId24"/>
    <p:sldId id="279" r:id="rId25"/>
    <p:sldId id="280" r:id="rId26"/>
    <p:sldId id="281" r:id="rId27"/>
    <p:sldId id="282" r:id="rId28"/>
    <p:sldId id="284" r:id="rId29"/>
    <p:sldId id="285" r:id="rId30"/>
    <p:sldId id="286" r:id="rId31"/>
  </p:sldIdLst>
  <p:sldSz cx="9144000" cy="6858000" type="screen4x3"/>
  <p:notesSz cx="6858000" cy="9144000"/>
  <p:embeddedFontLst>
    <p:embeddedFont>
      <p:font typeface="SimSun" panose="02010600030101010101" pitchFamily="2" charset="-122"/>
      <p:regular r:id="rId33"/>
    </p:embeddedFont>
    <p:embeddedFont>
      <p:font typeface="Segoe UI" panose="020B0502040204020203" pitchFamily="34" charset="0"/>
      <p:regular r:id="rId34"/>
      <p:bold r:id="rId35"/>
      <p:italic r:id="rId36"/>
      <p:boldItalic r:id="rId37"/>
    </p:embeddedFont>
    <p:embeddedFont>
      <p:font typeface="Mangal" panose="02040503050203030202" pitchFamily="18" charset="0"/>
      <p:regular r:id="rId38"/>
      <p:bold r:id="rId39"/>
    </p:embeddedFont>
    <p:embeddedFont>
      <p:font typeface="Segoe Light" panose="020B0604020202020204" charset="0"/>
      <p:regular r:id="rId40"/>
      <p:italic r:id="rId41"/>
    </p:embeddedFont>
    <p:embeddedFont>
      <p:font typeface="Calibri" panose="020F050202020403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
      <p:font typeface="Segoe UI Light" panose="020B0502040204020203" pitchFamily="34" charset="0"/>
      <p:regular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200" y="96"/>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99CB0-2CAA-43F6-B808-A575FDA4E7EE}" type="datetimeFigureOut">
              <a:rPr lang="en-US" smtClean="0"/>
              <a:t>1/12/2014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080CEA-263C-4529-9C49-7F3F9AFE7A49}" type="slidenum">
              <a:rPr lang="en-US" smtClean="0"/>
              <a:t>‹#›</a:t>
            </a:fld>
            <a:endParaRPr lang="en-US" dirty="0"/>
          </a:p>
        </p:txBody>
      </p:sp>
    </p:spTree>
    <p:extLst>
      <p:ext uri="{BB962C8B-B14F-4D97-AF65-F5344CB8AC3E}">
        <p14:creationId xmlns:p14="http://schemas.microsoft.com/office/powerpoint/2010/main" val="79471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080CEA-263C-4529-9C49-7F3F9AFE7A49}"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896971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Keep this topic brief, as the next lesson focuses on how to work with </a:t>
            </a:r>
            <a:r>
              <a:rPr lang="en-US" sz="1000" b="1" dirty="0">
                <a:latin typeface="Arial"/>
                <a:ea typeface="Calibri"/>
                <a:cs typeface="Times New Roman"/>
              </a:rPr>
              <a:t>SPSite</a:t>
            </a:r>
            <a:r>
              <a:rPr lang="en-US" sz="1000" dirty="0">
                <a:latin typeface="Arial"/>
                <a:ea typeface="Calibri"/>
                <a:cs typeface="Times New Roman"/>
              </a:rPr>
              <a:t> and </a:t>
            </a:r>
            <a:r>
              <a:rPr lang="en-US" sz="1000" b="1" dirty="0">
                <a:latin typeface="Arial"/>
                <a:ea typeface="Calibri"/>
                <a:cs typeface="Times New Roman"/>
              </a:rPr>
              <a:t>SPWeb</a:t>
            </a:r>
            <a:r>
              <a:rPr lang="en-US" sz="1000" dirty="0">
                <a:latin typeface="Arial"/>
                <a:ea typeface="Calibri"/>
                <a:cs typeface="Times New Roman"/>
              </a:rPr>
              <a:t> objects in more detail. To help illustrate site collections, you may want to show students the list of site collections for a specific web application in the Central Administration website.</a:t>
            </a:r>
          </a:p>
          <a:p>
            <a:pPr>
              <a:lnSpc>
                <a:spcPct val="115000"/>
              </a:lnSpc>
              <a:spcAft>
                <a:spcPts val="1000"/>
              </a:spcAft>
            </a:pPr>
            <a:r>
              <a:rPr lang="en-US" sz="1000" dirty="0">
                <a:latin typeface="Arial"/>
                <a:ea typeface="Calibri"/>
                <a:cs typeface="Times New Roman"/>
              </a:rPr>
              <a:t>Be clear that instantiating an </a:t>
            </a:r>
            <a:r>
              <a:rPr lang="en-US" sz="1000" b="1" dirty="0">
                <a:latin typeface="Arial"/>
                <a:ea typeface="Calibri"/>
                <a:cs typeface="Times New Roman"/>
              </a:rPr>
              <a:t>SPSite</a:t>
            </a:r>
            <a:r>
              <a:rPr lang="en-US" sz="1000" dirty="0">
                <a:latin typeface="Arial"/>
                <a:ea typeface="Calibri"/>
                <a:cs typeface="Times New Roman"/>
              </a:rPr>
              <a:t> object does not create a new site collection – it creates an in-memory representation of an existing site collection.</a:t>
            </a:r>
          </a:p>
          <a:p>
            <a:pPr>
              <a:lnSpc>
                <a:spcPct val="115000"/>
              </a:lnSpc>
              <a:spcAft>
                <a:spcPts val="1000"/>
              </a:spcAft>
            </a:pPr>
            <a:r>
              <a:rPr lang="en-US" sz="1000" dirty="0">
                <a:latin typeface="Arial"/>
                <a:ea typeface="Calibri"/>
                <a:cs typeface="Times New Roman"/>
              </a:rPr>
              <a:t>Note that the </a:t>
            </a:r>
            <a:r>
              <a:rPr lang="en-US" sz="1000" b="1" dirty="0">
                <a:latin typeface="Arial"/>
                <a:ea typeface="Calibri"/>
                <a:cs typeface="Times New Roman"/>
              </a:rPr>
              <a:t>SPContext</a:t>
            </a:r>
            <a:r>
              <a:rPr lang="en-US" sz="1000" dirty="0">
                <a:latin typeface="Arial"/>
                <a:ea typeface="Calibri"/>
                <a:cs typeface="Times New Roman"/>
              </a:rPr>
              <a:t> class is covered by the final lesson in this module.</a:t>
            </a:r>
          </a:p>
        </p:txBody>
      </p:sp>
      <p:sp>
        <p:nvSpPr>
          <p:cNvPr id="4" name="Slide Number Placeholder 3"/>
          <p:cNvSpPr>
            <a:spLocks noGrp="1"/>
          </p:cNvSpPr>
          <p:nvPr>
            <p:ph type="sldNum" sz="quarter" idx="10"/>
          </p:nvPr>
        </p:nvSpPr>
        <p:spPr/>
        <p:txBody>
          <a:bodyPr/>
          <a:lstStyle/>
          <a:p>
            <a:fld id="{F8080CEA-263C-4529-9C49-7F3F9AFE7A4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04932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this topic brief, as the next lesson focuses on how to work with </a:t>
            </a:r>
            <a:r>
              <a:rPr lang="en-US" sz="1000" b="1" dirty="0">
                <a:latin typeface="Arial"/>
                <a:ea typeface="Calibri"/>
                <a:cs typeface="Times New Roman"/>
              </a:rPr>
              <a:t>SPSite</a:t>
            </a:r>
            <a:r>
              <a:rPr lang="en-US" sz="1000" dirty="0">
                <a:latin typeface="Arial"/>
                <a:ea typeface="Calibri"/>
                <a:cs typeface="Times New Roman"/>
              </a:rPr>
              <a:t> and </a:t>
            </a:r>
            <a:r>
              <a:rPr lang="en-US" sz="1000" b="1" dirty="0">
                <a:latin typeface="Arial"/>
                <a:ea typeface="Calibri"/>
                <a:cs typeface="Times New Roman"/>
              </a:rPr>
              <a:t>SPWeb</a:t>
            </a:r>
            <a:r>
              <a:rPr lang="en-US" sz="1000" dirty="0">
                <a:latin typeface="Arial"/>
                <a:ea typeface="Calibri"/>
                <a:cs typeface="Times New Roman"/>
              </a:rPr>
              <a:t> objects in more detail. As with </a:t>
            </a:r>
            <a:r>
              <a:rPr lang="en-US" sz="1000" b="1" dirty="0">
                <a:latin typeface="Arial"/>
                <a:ea typeface="Calibri"/>
                <a:cs typeface="Times New Roman"/>
              </a:rPr>
              <a:t>SPSite</a:t>
            </a:r>
            <a:r>
              <a:rPr lang="en-US" sz="1000" dirty="0">
                <a:latin typeface="Arial"/>
                <a:ea typeface="Calibri"/>
                <a:cs typeface="Times New Roman"/>
              </a:rPr>
              <a:t> objects, be clear that instantiating an </a:t>
            </a:r>
            <a:r>
              <a:rPr lang="en-US" sz="1000" b="1" dirty="0">
                <a:latin typeface="Arial"/>
                <a:ea typeface="Calibri"/>
                <a:cs typeface="Times New Roman"/>
              </a:rPr>
              <a:t>SPWeb</a:t>
            </a:r>
            <a:r>
              <a:rPr lang="en-US" sz="1000" dirty="0">
                <a:latin typeface="Arial"/>
                <a:ea typeface="Calibri"/>
                <a:cs typeface="Times New Roman"/>
              </a:rPr>
              <a:t> object does not create a new web – it creates an in-memory representation of an existing web.</a:t>
            </a:r>
          </a:p>
        </p:txBody>
      </p:sp>
      <p:sp>
        <p:nvSpPr>
          <p:cNvPr id="4" name="Slide Number Placeholder 3"/>
          <p:cNvSpPr>
            <a:spLocks noGrp="1"/>
          </p:cNvSpPr>
          <p:nvPr>
            <p:ph type="sldNum" sz="quarter" idx="10"/>
          </p:nvPr>
        </p:nvSpPr>
        <p:spPr/>
        <p:txBody>
          <a:bodyPr/>
          <a:lstStyle/>
          <a:p>
            <a:fld id="{F8080CEA-263C-4529-9C49-7F3F9AFE7A4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63894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080CEA-263C-4529-9C49-7F3F9AFE7A4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86980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students are clear on when they should and should not dispose of </a:t>
            </a:r>
            <a:r>
              <a:rPr lang="en-US" sz="1000" b="1" dirty="0">
                <a:latin typeface="Arial"/>
                <a:ea typeface="Calibri"/>
                <a:cs typeface="Times New Roman"/>
              </a:rPr>
              <a:t>SPSite</a:t>
            </a:r>
            <a:r>
              <a:rPr lang="en-US" sz="1000" dirty="0">
                <a:latin typeface="Arial"/>
                <a:ea typeface="Calibri"/>
                <a:cs typeface="Times New Roman"/>
              </a:rPr>
              <a:t> and </a:t>
            </a:r>
            <a:r>
              <a:rPr lang="en-US" sz="1000" b="1" dirty="0">
                <a:latin typeface="Arial"/>
                <a:ea typeface="Calibri"/>
                <a:cs typeface="Times New Roman"/>
              </a:rPr>
              <a:t>SPWeb</a:t>
            </a:r>
            <a:r>
              <a:rPr lang="en-US" sz="1000" dirty="0">
                <a:latin typeface="Arial"/>
                <a:ea typeface="Calibri"/>
                <a:cs typeface="Times New Roman"/>
              </a:rPr>
              <a:t> objects. Walk through the two disposal patterns in the student manual.</a:t>
            </a:r>
          </a:p>
        </p:txBody>
      </p:sp>
      <p:sp>
        <p:nvSpPr>
          <p:cNvPr id="4" name="Slide Number Placeholder 3"/>
          <p:cNvSpPr>
            <a:spLocks noGrp="1"/>
          </p:cNvSpPr>
          <p:nvPr>
            <p:ph type="sldNum" sz="quarter" idx="10"/>
          </p:nvPr>
        </p:nvSpPr>
        <p:spPr/>
        <p:txBody>
          <a:bodyPr/>
          <a:lstStyle/>
          <a:p>
            <a:fld id="{F8080CEA-263C-4529-9C49-7F3F9AFE7A4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8114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different types of properties you can retrieve (simple properties and collection properties). Explain the naming convention that SharePoint uses for collection classes. For example, </a:t>
            </a:r>
            <a:r>
              <a:rPr lang="en-US" sz="1000" b="1" dirty="0">
                <a:latin typeface="Arial"/>
                <a:ea typeface="Calibri"/>
                <a:cs typeface="Times New Roman"/>
              </a:rPr>
              <a:t>SPListCollection</a:t>
            </a:r>
            <a:r>
              <a:rPr lang="en-US" sz="1000" dirty="0">
                <a:latin typeface="Arial"/>
                <a:ea typeface="Calibri"/>
                <a:cs typeface="Times New Roman"/>
              </a:rPr>
              <a:t> represents an enumerable collection of </a:t>
            </a:r>
            <a:r>
              <a:rPr lang="en-US" sz="1000" b="1" dirty="0">
                <a:latin typeface="Arial"/>
                <a:ea typeface="Calibri"/>
                <a:cs typeface="Times New Roman"/>
              </a:rPr>
              <a:t>SPList</a:t>
            </a:r>
            <a:r>
              <a:rPr lang="en-US" sz="1000" dirty="0">
                <a:latin typeface="Arial"/>
                <a:ea typeface="Calibri"/>
                <a:cs typeface="Times New Roman"/>
              </a:rPr>
              <a:t> objects.</a:t>
            </a:r>
          </a:p>
          <a:p>
            <a:pPr>
              <a:lnSpc>
                <a:spcPct val="115000"/>
              </a:lnSpc>
              <a:spcAft>
                <a:spcPts val="1000"/>
              </a:spcAft>
            </a:pPr>
            <a:r>
              <a:rPr lang="en-US" sz="1000" dirty="0">
                <a:latin typeface="Arial"/>
                <a:ea typeface="Calibri"/>
                <a:cs typeface="Times New Roman"/>
              </a:rPr>
              <a:t>Explain why students must call the </a:t>
            </a:r>
            <a:r>
              <a:rPr lang="en-US" sz="1000" b="1" dirty="0">
                <a:latin typeface="Arial"/>
                <a:ea typeface="Calibri"/>
                <a:cs typeface="Times New Roman"/>
              </a:rPr>
              <a:t>Update</a:t>
            </a:r>
            <a:r>
              <a:rPr lang="en-US" sz="1000" dirty="0">
                <a:latin typeface="Arial"/>
                <a:ea typeface="Calibri"/>
                <a:cs typeface="Times New Roman"/>
              </a:rPr>
              <a:t> method after making changes to various objects. The </a:t>
            </a:r>
            <a:r>
              <a:rPr lang="en-US" sz="1000" b="1" dirty="0">
                <a:latin typeface="Arial"/>
                <a:ea typeface="Calibri"/>
                <a:cs typeface="Times New Roman"/>
              </a:rPr>
              <a:t>Update</a:t>
            </a:r>
            <a:r>
              <a:rPr lang="en-US" sz="1000" dirty="0">
                <a:latin typeface="Arial"/>
                <a:ea typeface="Calibri"/>
                <a:cs typeface="Times New Roman"/>
              </a:rPr>
              <a:t> method persists changes to the database. Mention that </a:t>
            </a:r>
            <a:r>
              <a:rPr lang="en-US" sz="1000" b="1" dirty="0">
                <a:latin typeface="Arial"/>
                <a:ea typeface="Calibri"/>
                <a:cs typeface="Times New Roman"/>
              </a:rPr>
              <a:t>SPSite</a:t>
            </a:r>
            <a:r>
              <a:rPr lang="en-US" sz="1000" dirty="0">
                <a:latin typeface="Arial"/>
                <a:ea typeface="Calibri"/>
                <a:cs typeface="Times New Roman"/>
              </a:rPr>
              <a:t> is unusual in that it does not have an </a:t>
            </a:r>
            <a:r>
              <a:rPr lang="en-US" sz="1000" b="1" dirty="0">
                <a:latin typeface="Arial"/>
                <a:ea typeface="Calibri"/>
                <a:cs typeface="Times New Roman"/>
              </a:rPr>
              <a:t>Update</a:t>
            </a:r>
            <a:r>
              <a:rPr lang="en-US" sz="1000" dirty="0">
                <a:latin typeface="Arial"/>
                <a:ea typeface="Calibri"/>
                <a:cs typeface="Times New Roman"/>
              </a:rPr>
              <a:t> method. </a:t>
            </a:r>
          </a:p>
        </p:txBody>
      </p:sp>
      <p:sp>
        <p:nvSpPr>
          <p:cNvPr id="4" name="Slide Number Placeholder 3"/>
          <p:cNvSpPr>
            <a:spLocks noGrp="1"/>
          </p:cNvSpPr>
          <p:nvPr>
            <p:ph type="sldNum" sz="quarter" idx="10"/>
          </p:nvPr>
        </p:nvSpPr>
        <p:spPr/>
        <p:txBody>
          <a:bodyPr/>
          <a:lstStyle/>
          <a:p>
            <a:fld id="{F8080CEA-263C-4529-9C49-7F3F9AFE7A4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942295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process of creating sites and webs by calling the </a:t>
            </a:r>
            <a:r>
              <a:rPr lang="en-US" sz="1000" b="1" dirty="0">
                <a:latin typeface="Arial"/>
                <a:ea typeface="Calibri"/>
                <a:cs typeface="Times New Roman"/>
              </a:rPr>
              <a:t>Add</a:t>
            </a:r>
            <a:r>
              <a:rPr lang="en-US" sz="1000" dirty="0">
                <a:latin typeface="Arial"/>
                <a:ea typeface="Calibri"/>
                <a:cs typeface="Times New Roman"/>
              </a:rPr>
              <a:t> method on an appropriate collection object.</a:t>
            </a:r>
          </a:p>
          <a:p>
            <a:pPr>
              <a:lnSpc>
                <a:spcPct val="115000"/>
              </a:lnSpc>
              <a:spcAft>
                <a:spcPts val="1000"/>
              </a:spcAft>
            </a:pPr>
            <a:r>
              <a:rPr lang="en-US" sz="1000" dirty="0">
                <a:latin typeface="Arial"/>
                <a:ea typeface="Calibri"/>
                <a:cs typeface="Times New Roman"/>
              </a:rPr>
              <a:t>Ensure that students are clear on the difference between server-relative URLs and site-relative URLs in SharePoint. A server-relative URL is relative to the URL of the web application, and is prefixed by a forward slash (for example "/sites/finance". A site-relative URL is relative to the URL of the root web in the site collection, and is not prefixed by a forward slash (for example "project1/phase1").</a:t>
            </a:r>
          </a:p>
          <a:p>
            <a:pPr>
              <a:lnSpc>
                <a:spcPct val="115000"/>
              </a:lnSpc>
              <a:spcAft>
                <a:spcPts val="1000"/>
              </a:spcAft>
            </a:pPr>
            <a:r>
              <a:rPr lang="en-US" sz="1000" dirty="0">
                <a:latin typeface="Arial"/>
                <a:ea typeface="Calibri"/>
                <a:cs typeface="Times New Roman"/>
              </a:rPr>
              <a:t>Talk through the process of deleting sites and webs by calling the </a:t>
            </a:r>
            <a:r>
              <a:rPr lang="en-US" sz="1000" b="1" dirty="0">
                <a:latin typeface="Arial"/>
                <a:ea typeface="Calibri"/>
                <a:cs typeface="Times New Roman"/>
              </a:rPr>
              <a:t>Delete</a:t>
            </a:r>
            <a:r>
              <a:rPr lang="en-US" sz="1000" dirty="0">
                <a:latin typeface="Arial"/>
                <a:ea typeface="Calibri"/>
                <a:cs typeface="Times New Roman"/>
              </a:rPr>
              <a:t> method. Emphasize that you still need to dispose of the object in memory correctly after you have called the </a:t>
            </a:r>
            <a:r>
              <a:rPr lang="en-US" sz="1000" b="1" dirty="0">
                <a:latin typeface="Arial"/>
                <a:ea typeface="Calibri"/>
                <a:cs typeface="Times New Roman"/>
              </a:rPr>
              <a:t>Delete</a:t>
            </a:r>
            <a:r>
              <a:rPr lang="en-US" sz="1000" dirty="0">
                <a:latin typeface="Arial"/>
                <a:ea typeface="Calibri"/>
                <a:cs typeface="Times New Roman"/>
              </a:rPr>
              <a:t> method.</a:t>
            </a:r>
          </a:p>
        </p:txBody>
      </p:sp>
      <p:sp>
        <p:nvSpPr>
          <p:cNvPr id="4" name="Slide Number Placeholder 3"/>
          <p:cNvSpPr>
            <a:spLocks noGrp="1"/>
          </p:cNvSpPr>
          <p:nvPr>
            <p:ph type="sldNum" sz="quarter" idx="10"/>
          </p:nvPr>
        </p:nvSpPr>
        <p:spPr/>
        <p:txBody>
          <a:bodyPr/>
          <a:lstStyle/>
          <a:p>
            <a:fld id="{F8080CEA-263C-4529-9C49-7F3F9AFE7A4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775481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addition to familiarizing students with how to retrieve and update site and web properties, this lab also aims to get students to compare different approaches to performing the same task and to think about the broader implications of their choices. Use the discussion questions at the end of the lab to reinforce these goals.</a:t>
            </a:r>
          </a:p>
          <a:p>
            <a:pPr>
              <a:lnSpc>
                <a:spcPct val="115000"/>
              </a:lnSpc>
              <a:spcAft>
                <a:spcPts val="1000"/>
              </a:spcAft>
            </a:pPr>
            <a:r>
              <a:rPr lang="en-US" sz="1000" b="1" dirty="0">
                <a:latin typeface="Arial"/>
                <a:ea typeface="Calibri"/>
                <a:cs typeface="Times New Roman"/>
              </a:rPr>
              <a:t>Exercise 1: Working with Sites and Webs in Managed Code</a:t>
            </a:r>
          </a:p>
          <a:p>
            <a:pPr>
              <a:lnSpc>
                <a:spcPct val="115000"/>
              </a:lnSpc>
              <a:spcAft>
                <a:spcPts val="1000"/>
              </a:spcAft>
            </a:pPr>
            <a:r>
              <a:rPr lang="en-US" sz="1000" dirty="0">
                <a:latin typeface="Arial"/>
                <a:ea typeface="Calibri"/>
                <a:cs typeface="Times New Roman"/>
              </a:rPr>
              <a:t>In this exercise, you will develop a web part that displays a list of the webs in the current site collection, enables users to select a web from the list, and then enables users to update the title of the selected web. The UI has been created for you. Your task is to add code to make the web part functional.</a:t>
            </a:r>
          </a:p>
          <a:p>
            <a:pPr>
              <a:lnSpc>
                <a:spcPct val="115000"/>
              </a:lnSpc>
              <a:spcAft>
                <a:spcPts val="1000"/>
              </a:spcAft>
            </a:pPr>
            <a:r>
              <a:rPr lang="en-US" sz="1000" b="1" dirty="0">
                <a:latin typeface="Arial"/>
                <a:ea typeface="Calibri"/>
                <a:cs typeface="Times New Roman"/>
              </a:rPr>
              <a:t>Exercise 2: Working with Sites and Webs in Windows </a:t>
            </a:r>
            <a:r>
              <a:rPr lang="en-US" sz="1000" b="1" dirty="0" smtClean="0">
                <a:latin typeface="Arial"/>
                <a:ea typeface="Calibri"/>
                <a:cs typeface="Times New Roman"/>
              </a:rPr>
              <a:t>PowerShell</a:t>
            </a:r>
            <a:endParaRPr lang="en-US" sz="1000" b="1" dirty="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 </a:t>
            </a:r>
            <a:r>
              <a:rPr lang="en-US" sz="1000" dirty="0" smtClean="0">
                <a:latin typeface="Arial"/>
                <a:ea typeface="Calibri"/>
                <a:cs typeface="Times New Roman"/>
              </a:rPr>
              <a:t>In </a:t>
            </a:r>
            <a:r>
              <a:rPr lang="en-US" sz="1000" dirty="0">
                <a:latin typeface="Arial"/>
                <a:ea typeface="Calibri"/>
                <a:cs typeface="Times New Roman"/>
              </a:rPr>
              <a:t>this exercise, you will create a PowerShell script that enables users to update the titles of webs within a site collection. Your script will first prompt users to provide a site collection URL. If the URL is valid, the script will then enumerate the webs in the site collection and give the user the opportunity to make changes.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If you are not familiar with scripting in Windows PowerShell, you can review the sample solution script at </a:t>
            </a:r>
            <a:r>
              <a:rPr lang="en-US" sz="1000" b="1" dirty="0">
                <a:latin typeface="Arial"/>
                <a:ea typeface="Calibri"/>
                <a:cs typeface="Times New Roman"/>
              </a:rPr>
              <a:t>E:\Labfiles\Solution\TitleUpdater.ps1</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PowerShell experience among developers is likely to vary substantially. If a student is not comfortable creating and editing PowerShell scripts, he or she may get more value from skipping the first task and simply reviewing the contents of the sample solution script. However, it is worth suggesting to students that the ability to create scripts in PowerShell is an increasingly useful skill for SharePoint developers.</a:t>
            </a:r>
          </a:p>
        </p:txBody>
      </p:sp>
      <p:sp>
        <p:nvSpPr>
          <p:cNvPr id="4" name="Slide Number Placeholder 3"/>
          <p:cNvSpPr>
            <a:spLocks noGrp="1"/>
          </p:cNvSpPr>
          <p:nvPr>
            <p:ph type="sldNum" sz="quarter" idx="10"/>
          </p:nvPr>
        </p:nvSpPr>
        <p:spPr/>
        <p:txBody>
          <a:bodyPr/>
          <a:lstStyle/>
          <a:p>
            <a:fld id="{F8080CEA-263C-4529-9C49-7F3F9AFE7A4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659864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8080CEA-263C-4529-9C49-7F3F9AFE7A49}"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07692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approach would you recommend to the management team: the visual web part or the PowerShell script? Why?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happens if a user with insufficient permissions loads the web part? How would you work around any issues caused by insufficient permissions?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Enumerating sites and webs is computationally expensive. Why is this particularly problematic in a web part?</a:t>
            </a:r>
          </a:p>
        </p:txBody>
      </p:sp>
      <p:sp>
        <p:nvSpPr>
          <p:cNvPr id="4" name="Slide Number Placeholder 3"/>
          <p:cNvSpPr>
            <a:spLocks noGrp="1"/>
          </p:cNvSpPr>
          <p:nvPr>
            <p:ph type="sldNum" sz="quarter" idx="10"/>
          </p:nvPr>
        </p:nvSpPr>
        <p:spPr/>
        <p:txBody>
          <a:bodyPr/>
          <a:lstStyle/>
          <a:p>
            <a:fld id="{F8080CEA-263C-4529-9C49-7F3F9AFE7A49}"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951170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Authorization is covered in detail later in the course. At this stage, your aim should be to help students to understand what the SharePoint context is, and to think about the context in which their code will run. This is presented early in the course for good reason: even the simplest code will fail if it is invoked by users without sufficient privileges.</a:t>
            </a:r>
          </a:p>
        </p:txBody>
      </p:sp>
      <p:sp>
        <p:nvSpPr>
          <p:cNvPr id="4" name="Slide Number Placeholder 3"/>
          <p:cNvSpPr>
            <a:spLocks noGrp="1"/>
          </p:cNvSpPr>
          <p:nvPr>
            <p:ph type="sldNum" sz="quarter" idx="10"/>
          </p:nvPr>
        </p:nvSpPr>
        <p:spPr/>
        <p:txBody>
          <a:bodyPr/>
          <a:lstStyle/>
          <a:p>
            <a:fld id="{F8080CEA-263C-4529-9C49-7F3F9AFE7A49}"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86839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080CEA-263C-4529-9C49-7F3F9AFE7A49}"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432368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8080CEA-263C-4529-9C49-7F3F9AFE7A49}"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162842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Permissions and authorization are covered in more detail later in the course. The aim of this topic is to get students to consider how to manage solutions that will run in the context of different users with a variety of permission levels.</a:t>
            </a:r>
          </a:p>
        </p:txBody>
      </p:sp>
      <p:sp>
        <p:nvSpPr>
          <p:cNvPr id="4" name="Slide Number Placeholder 3"/>
          <p:cNvSpPr>
            <a:spLocks noGrp="1"/>
          </p:cNvSpPr>
          <p:nvPr>
            <p:ph type="sldNum" sz="quarter" idx="10"/>
          </p:nvPr>
        </p:nvSpPr>
        <p:spPr/>
        <p:txBody>
          <a:bodyPr/>
          <a:lstStyle/>
          <a:p>
            <a:fld id="{F8080CEA-263C-4529-9C49-7F3F9AFE7A49}"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404249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you cannot use an objects from </a:t>
            </a:r>
            <a:r>
              <a:rPr lang="en-US" sz="1000" b="1" dirty="0">
                <a:latin typeface="Arial"/>
                <a:ea typeface="Calibri"/>
                <a:cs typeface="Times New Roman"/>
              </a:rPr>
              <a:t>SPContext.Current</a:t>
            </a:r>
            <a:r>
              <a:rPr lang="en-US" sz="1000" dirty="0">
                <a:latin typeface="Arial"/>
                <a:ea typeface="Calibri"/>
                <a:cs typeface="Times New Roman"/>
              </a:rPr>
              <a:t> within elevated code. This is probably the most common mistake that developers make when they try to use </a:t>
            </a:r>
            <a:r>
              <a:rPr lang="en-US" sz="1000" b="1" dirty="0">
                <a:latin typeface="Arial"/>
                <a:ea typeface="Calibri"/>
                <a:cs typeface="Times New Roman"/>
              </a:rPr>
              <a:t>SPSecurity.RunWithElevatedPrivileges</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F8080CEA-263C-4529-9C49-7F3F9AFE7A49}"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38476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Running Code with Elevated Privileges</a:t>
            </a:r>
          </a:p>
          <a:p>
            <a:pPr>
              <a:lnSpc>
                <a:spcPct val="115000"/>
              </a:lnSpc>
              <a:spcAft>
                <a:spcPts val="1000"/>
              </a:spcAft>
            </a:pPr>
            <a:r>
              <a:rPr lang="en-US" sz="1000" dirty="0">
                <a:latin typeface="Arial"/>
                <a:ea typeface="Calibri"/>
                <a:cs typeface="Times New Roman"/>
              </a:rPr>
              <a:t>Enumerating the webs in a site collection is a computationally expensive process. As such, only highly-privileged users can run code that enumerates webs. To enable all users to see the list of webs, you must use elevated privileges to run the code that populates the list of webs.</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This is a learning exercise to familiarize students with using core SharePoint objects and core SharePoint programming techniques. Mention that in a production environment, you would never use a web part to enumerate the webs in a site collection. It is a computationally expensive process, and the code will run every time a user requests a page containing the web part. Later modules in this course cover more appropriate ways of performing similar tasks, such as using timer jobs to execute long-running tasks and using navigation provider classes to retrieve lists of sites and webs.</a:t>
            </a:r>
          </a:p>
          <a:p>
            <a:pPr>
              <a:lnSpc>
                <a:spcPct val="115000"/>
              </a:lnSpc>
              <a:spcAft>
                <a:spcPts val="1000"/>
              </a:spcAft>
            </a:pPr>
            <a:r>
              <a:rPr lang="en-US" sz="1000" b="1" dirty="0">
                <a:latin typeface="Arial"/>
                <a:ea typeface="Calibri"/>
                <a:cs typeface="Times New Roman"/>
              </a:rPr>
              <a:t>Exercise 2: Adapting Content for Different User Permissions</a:t>
            </a:r>
          </a:p>
          <a:p>
            <a:pPr>
              <a:lnSpc>
                <a:spcPct val="115000"/>
              </a:lnSpc>
              <a:spcAft>
                <a:spcPts val="1000"/>
              </a:spcAft>
            </a:pPr>
            <a:r>
              <a:rPr lang="en-US" sz="1000" dirty="0">
                <a:latin typeface="Arial"/>
                <a:ea typeface="Calibri"/>
                <a:cs typeface="Times New Roman"/>
              </a:rPr>
              <a:t>Although you want all users to be able to view the list of webs in the Title Checker web part, you do not want all users to be able to update web titles. It would be inappropriate to run the update logic with elevated privileges. Instead, you will use a security-trimmed control to prevent ASP.NET from rendering update controls to users with insufficient permissions.</a:t>
            </a:r>
          </a:p>
        </p:txBody>
      </p:sp>
      <p:sp>
        <p:nvSpPr>
          <p:cNvPr id="4" name="Slide Number Placeholder 3"/>
          <p:cNvSpPr>
            <a:spLocks noGrp="1"/>
          </p:cNvSpPr>
          <p:nvPr>
            <p:ph type="sldNum" sz="quarter" idx="10"/>
          </p:nvPr>
        </p:nvSpPr>
        <p:spPr/>
        <p:txBody>
          <a:bodyPr/>
          <a:lstStyle/>
          <a:p>
            <a:fld id="{F8080CEA-263C-4529-9C49-7F3F9AFE7A49}"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549277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8080CEA-263C-4529-9C49-7F3F9AFE7A49}"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09446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verify programmatically whether the Managed Metadata Service is running on any servers in the local SharePoint farm. Which of the following classes</a:t>
            </a:r>
            <a:r>
              <a:rPr lang="en-US" sz="1000" dirty="0">
                <a:solidFill>
                  <a:srgbClr val="000000"/>
                </a:solidFill>
                <a:latin typeface="Arial"/>
                <a:ea typeface="Calibri"/>
                <a:cs typeface="Times New Roman"/>
              </a:rPr>
              <a:t> represents a service running on a server?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SPApplicationPool</a:t>
            </a:r>
          </a:p>
          <a:p>
            <a:pPr>
              <a:lnSpc>
                <a:spcPct val="115000"/>
              </a:lnSpc>
              <a:spcAft>
                <a:spcPts val="1000"/>
              </a:spcAft>
            </a:pPr>
            <a:r>
              <a:rPr lang="en-US" sz="1000" dirty="0">
                <a:latin typeface="Arial"/>
                <a:ea typeface="Calibri"/>
                <a:cs typeface="Times New Roman"/>
              </a:rPr>
              <a:t>(   )Option 2: SPService</a:t>
            </a:r>
          </a:p>
          <a:p>
            <a:pPr>
              <a:lnSpc>
                <a:spcPct val="115000"/>
              </a:lnSpc>
              <a:spcAft>
                <a:spcPts val="1000"/>
              </a:spcAft>
            </a:pPr>
            <a:r>
              <a:rPr lang="en-US" sz="1000" dirty="0">
                <a:latin typeface="Arial"/>
                <a:ea typeface="Calibri"/>
                <a:cs typeface="Times New Roman"/>
              </a:rPr>
              <a:t>(   )Option 3: SPServiceInstance</a:t>
            </a:r>
          </a:p>
          <a:p>
            <a:pPr>
              <a:lnSpc>
                <a:spcPct val="115000"/>
              </a:lnSpc>
              <a:spcAft>
                <a:spcPts val="1000"/>
              </a:spcAft>
            </a:pPr>
            <a:r>
              <a:rPr lang="en-US" sz="1000" dirty="0">
                <a:latin typeface="Arial"/>
                <a:ea typeface="Calibri"/>
                <a:cs typeface="Times New Roman"/>
              </a:rPr>
              <a:t>(   )Option 4: SPServiceApplication</a:t>
            </a:r>
          </a:p>
          <a:p>
            <a:pPr>
              <a:lnSpc>
                <a:spcPct val="115000"/>
              </a:lnSpc>
              <a:spcAft>
                <a:spcPts val="1000"/>
              </a:spcAft>
            </a:pPr>
            <a:r>
              <a:rPr lang="en-US" sz="1000" dirty="0">
                <a:latin typeface="Arial"/>
                <a:ea typeface="Calibri"/>
                <a:cs typeface="Times New Roman"/>
              </a:rPr>
              <a:t>(   )Option 5: SPServiceApplicationProxy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SPServiceInstance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0"/>
              </a:spcAft>
            </a:pPr>
            <a:r>
              <a:rPr lang="en-US" sz="1000" b="1" dirty="0" smtClean="0">
                <a:effectLst/>
                <a:latin typeface="Arial"/>
                <a:ea typeface="Times New Roman"/>
                <a:cs typeface="Times New Roman"/>
              </a:rPr>
              <a:t>Lead-in Sentence </a:t>
            </a:r>
            <a:endParaRPr lang="en-US" sz="1000" dirty="0" smtClean="0">
              <a:effectLst/>
              <a:latin typeface="Arial"/>
              <a:ea typeface="Times New Roman"/>
              <a:cs typeface="Times New Roman"/>
            </a:endParaRPr>
          </a:p>
          <a:p>
            <a:pPr>
              <a:lnSpc>
                <a:spcPct val="115000"/>
              </a:lnSpc>
              <a:spcAft>
                <a:spcPts val="0"/>
              </a:spcAft>
            </a:pPr>
            <a:r>
              <a:rPr lang="en-US" sz="1000" dirty="0">
                <a:latin typeface="Arial"/>
                <a:ea typeface="Times New Roman"/>
                <a:cs typeface="Times New Roman"/>
              </a:rPr>
              <a:t>Consider the following code example. Which </a:t>
            </a:r>
            <a:r>
              <a:rPr lang="en-US" sz="1000" b="1" dirty="0">
                <a:latin typeface="Arial"/>
                <a:ea typeface="Times New Roman"/>
                <a:cs typeface="Times New Roman"/>
              </a:rPr>
              <a:t>SPWeb</a:t>
            </a:r>
            <a:r>
              <a:rPr lang="en-US" sz="1000" dirty="0">
                <a:latin typeface="Arial"/>
                <a:ea typeface="Times New Roman"/>
                <a:cs typeface="Times New Roman"/>
              </a:rPr>
              <a:t> objects require disposal?</a:t>
            </a:r>
            <a:endParaRPr lang="en-US" sz="1000" dirty="0">
              <a:latin typeface="Arial"/>
              <a:ea typeface="Calibri"/>
              <a:cs typeface="Times New Roman"/>
            </a:endParaRPr>
          </a:p>
          <a:p>
            <a:pPr>
              <a:lnSpc>
                <a:spcPct val="115000"/>
              </a:lnSpc>
              <a:spcAft>
                <a:spcPts val="0"/>
              </a:spcAft>
            </a:pPr>
            <a:r>
              <a:rPr lang="en-US" sz="1000" dirty="0" smtClean="0">
                <a:solidFill>
                  <a:srgbClr val="A6A6A6"/>
                </a:solidFill>
                <a:effectLst/>
                <a:latin typeface="Arial"/>
                <a:ea typeface="Times New Roman"/>
                <a:cs typeface="Times New Roman"/>
              </a:rPr>
              <a:t> </a:t>
            </a:r>
            <a:endParaRPr lang="en-US" sz="1000" dirty="0" smtClean="0">
              <a:effectLst/>
              <a:latin typeface="Arial"/>
              <a:ea typeface="Times New Roman"/>
              <a:cs typeface="Times New Roman"/>
            </a:endParaRPr>
          </a:p>
          <a:p>
            <a:pPr>
              <a:lnSpc>
                <a:spcPct val="115000"/>
              </a:lnSpc>
              <a:spcAft>
                <a:spcPts val="0"/>
              </a:spcAft>
            </a:pPr>
            <a:r>
              <a:rPr lang="en-US" sz="1000" b="1" dirty="0" smtClean="0">
                <a:effectLst/>
                <a:latin typeface="Arial"/>
                <a:ea typeface="Times New Roman"/>
                <a:cs typeface="Times New Roman"/>
              </a:rPr>
              <a:t>Code Title</a:t>
            </a:r>
            <a:endParaRPr lang="en-US" sz="1000" dirty="0" smtClean="0">
              <a:effectLst/>
              <a:latin typeface="Arial"/>
              <a:ea typeface="Times New Roman"/>
              <a:cs typeface="Times New Roman"/>
            </a:endParaRPr>
          </a:p>
          <a:p>
            <a:pPr>
              <a:lnSpc>
                <a:spcPct val="115000"/>
              </a:lnSpc>
              <a:spcAft>
                <a:spcPts val="0"/>
              </a:spcAft>
            </a:pPr>
            <a:r>
              <a:rPr lang="en-US" sz="1000" dirty="0">
                <a:latin typeface="Arial"/>
                <a:ea typeface="Times New Roman"/>
                <a:cs typeface="Times New Roman"/>
              </a:rPr>
              <a:t>Disposing of SPWeb Objects</a:t>
            </a:r>
            <a:endParaRPr lang="en-US" sz="1000" dirty="0">
              <a:latin typeface="Arial"/>
              <a:ea typeface="Calibri"/>
              <a:cs typeface="Times New Roman"/>
            </a:endParaRPr>
          </a:p>
          <a:p>
            <a:pPr>
              <a:lnSpc>
                <a:spcPct val="115000"/>
              </a:lnSpc>
              <a:spcAft>
                <a:spcPts val="0"/>
              </a:spcAft>
            </a:pPr>
            <a:r>
              <a:rPr lang="en-US" sz="1000" dirty="0" smtClean="0">
                <a:solidFill>
                  <a:srgbClr val="A6A6A6"/>
                </a:solidFill>
                <a:effectLst/>
                <a:latin typeface="Arial"/>
                <a:ea typeface="Times New Roman"/>
                <a:cs typeface="Times New Roman"/>
              </a:rPr>
              <a:t> </a:t>
            </a:r>
            <a:endParaRPr lang="en-US" sz="1000" dirty="0" smtClean="0">
              <a:effectLst/>
              <a:latin typeface="Arial"/>
              <a:ea typeface="Times New Roman"/>
              <a:cs typeface="Times New Roman"/>
            </a:endParaRPr>
          </a:p>
          <a:p>
            <a:pPr>
              <a:lnSpc>
                <a:spcPct val="115000"/>
              </a:lnSpc>
              <a:spcAft>
                <a:spcPts val="0"/>
              </a:spcAft>
            </a:pPr>
            <a:r>
              <a:rPr lang="en-US" sz="1000" b="1" dirty="0" smtClean="0">
                <a:effectLst/>
                <a:latin typeface="Arial"/>
                <a:ea typeface="Times New Roman"/>
                <a:cs typeface="Times New Roman"/>
              </a:rPr>
              <a:t>Code Example Content</a:t>
            </a:r>
            <a:endParaRPr lang="en-US" sz="1000" dirty="0" smtClean="0">
              <a:effectLst/>
              <a:latin typeface="Arial"/>
              <a:ea typeface="Times New Roman"/>
              <a:cs typeface="Times New Roman"/>
            </a:endParaRPr>
          </a:p>
          <a:p>
            <a:pPr>
              <a:lnSpc>
                <a:spcPct val="115000"/>
              </a:lnSpc>
              <a:spcAft>
                <a:spcPts val="0"/>
              </a:spcAft>
            </a:pPr>
            <a:r>
              <a:rPr lang="en-US" sz="1000" dirty="0">
                <a:latin typeface="Arial"/>
                <a:ea typeface="Times New Roman"/>
                <a:cs typeface="Times New Roman"/>
              </a:rPr>
              <a:t>var site = new SPSite("http://sharepoint.contoso.com");</a:t>
            </a:r>
            <a:endParaRPr lang="en-US" sz="1000" dirty="0">
              <a:latin typeface="Arial"/>
              <a:ea typeface="Calibri"/>
              <a:cs typeface="Times New Roman"/>
            </a:endParaRPr>
          </a:p>
          <a:p>
            <a:pPr>
              <a:lnSpc>
                <a:spcPct val="115000"/>
              </a:lnSpc>
              <a:spcAft>
                <a:spcPts val="0"/>
              </a:spcAft>
            </a:pPr>
            <a:r>
              <a:rPr lang="en-US" sz="1000" dirty="0">
                <a:latin typeface="Arial"/>
                <a:ea typeface="Times New Roman"/>
                <a:cs typeface="Times New Roman"/>
              </a:rPr>
              <a:t>var web1 = site.OpenWeb();</a:t>
            </a:r>
            <a:endParaRPr lang="en-US" sz="1000" dirty="0">
              <a:latin typeface="Arial"/>
              <a:ea typeface="Calibri"/>
              <a:cs typeface="Times New Roman"/>
            </a:endParaRPr>
          </a:p>
          <a:p>
            <a:pPr>
              <a:lnSpc>
                <a:spcPct val="115000"/>
              </a:lnSpc>
              <a:spcAft>
                <a:spcPts val="0"/>
              </a:spcAft>
            </a:pPr>
            <a:r>
              <a:rPr lang="en-US" sz="1000" dirty="0">
                <a:latin typeface="Arial"/>
                <a:ea typeface="Times New Roman"/>
                <a:cs typeface="Times New Roman"/>
              </a:rPr>
              <a:t>var web2 = SPContext.Current.Web;</a:t>
            </a:r>
            <a:endParaRPr lang="en-US" sz="1000" dirty="0">
              <a:latin typeface="Arial"/>
              <a:ea typeface="Calibri"/>
              <a:cs typeface="Times New Roman"/>
            </a:endParaRPr>
          </a:p>
          <a:p>
            <a:pPr>
              <a:lnSpc>
                <a:spcPct val="115000"/>
              </a:lnSpc>
              <a:spcAft>
                <a:spcPts val="0"/>
              </a:spcAft>
            </a:pPr>
            <a:r>
              <a:rPr lang="en-US" sz="1000" dirty="0">
                <a:latin typeface="Arial"/>
                <a:ea typeface="Times New Roman"/>
                <a:cs typeface="Times New Roman"/>
              </a:rPr>
              <a:t>var web3 = SPContext.Current.Site.RootWeb;</a:t>
            </a:r>
            <a:endParaRPr lang="en-US" sz="1000" dirty="0">
              <a:latin typeface="Arial"/>
              <a:ea typeface="Calibri"/>
              <a:cs typeface="Times New Roman"/>
            </a:endParaRPr>
          </a:p>
          <a:p>
            <a:pPr>
              <a:lnSpc>
                <a:spcPct val="115000"/>
              </a:lnSpc>
              <a:spcAft>
                <a:spcPts val="0"/>
              </a:spcAft>
            </a:pPr>
            <a:r>
              <a:rPr lang="en-US" sz="1000" dirty="0">
                <a:latin typeface="Arial"/>
                <a:ea typeface="Times New Roman"/>
                <a:cs typeface="Times New Roman"/>
              </a:rPr>
              <a:t>var web4 = SPContext.Current.Site.OpenWeb();</a:t>
            </a:r>
            <a:endParaRPr lang="en-US" sz="1000" dirty="0">
              <a:latin typeface="Arial"/>
              <a:ea typeface="Calibri"/>
              <a:cs typeface="Times New Roman"/>
            </a:endParaRPr>
          </a:p>
          <a:p>
            <a:pPr>
              <a:lnSpc>
                <a:spcPct val="115000"/>
              </a:lnSpc>
              <a:spcAft>
                <a:spcPts val="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080CEA-263C-4529-9C49-7F3F9AFE7A49}"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344636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dirty="0">
                <a:solidFill>
                  <a:prstClr val="black"/>
                </a:solidFill>
                <a:latin typeface="Arial"/>
                <a:ea typeface="Times New Roman"/>
                <a:cs typeface="Times New Roman"/>
              </a:rPr>
              <a:t>var web5 = SPContext.Current.Site.AllWebs["finance"];</a:t>
            </a:r>
            <a:endParaRPr lang="en-US" sz="1000" dirty="0">
              <a:solidFill>
                <a:prstClr val="black"/>
              </a:solidFill>
              <a:latin typeface="Arial"/>
              <a:ea typeface="Calibri"/>
              <a:cs typeface="Times New Roman"/>
            </a:endParaRPr>
          </a:p>
          <a:p>
            <a:pPr lvl="0">
              <a:lnSpc>
                <a:spcPct val="115000"/>
              </a:lnSpc>
            </a:pPr>
            <a:r>
              <a:rPr lang="en-US" sz="1000" dirty="0">
                <a:solidFill>
                  <a:srgbClr val="A6A6A6"/>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pPr>
            <a:r>
              <a:rPr lang="en-US" sz="1000" b="1" dirty="0">
                <a:solidFill>
                  <a:prstClr val="black"/>
                </a:solidFill>
                <a:latin typeface="Arial"/>
                <a:ea typeface="Times New Roman"/>
                <a:cs typeface="Times New Roman"/>
              </a:rPr>
              <a:t>Lead-in Sentence </a:t>
            </a:r>
            <a:endParaRPr lang="en-US" sz="1000" dirty="0">
              <a:solidFill>
                <a:prstClr val="black"/>
              </a:solidFill>
              <a:latin typeface="Arial"/>
              <a:ea typeface="Times New Roman"/>
              <a:cs typeface="Times New Roman"/>
            </a:endParaRPr>
          </a:p>
          <a:p>
            <a:pPr lvl="0">
              <a:lnSpc>
                <a:spcPct val="115000"/>
              </a:lnSpc>
            </a:pPr>
            <a:r>
              <a:rPr lang="en-US" sz="1000" dirty="0">
                <a:solidFill>
                  <a:prstClr val="black"/>
                </a:solidFill>
                <a:latin typeface="Arial"/>
                <a:ea typeface="Times New Roman"/>
                <a:cs typeface="Times New Roman"/>
              </a:rPr>
              <a:t>Consider the following code example. Which </a:t>
            </a:r>
            <a:r>
              <a:rPr lang="en-US" sz="1000" b="1" dirty="0">
                <a:solidFill>
                  <a:prstClr val="black"/>
                </a:solidFill>
                <a:latin typeface="Arial"/>
                <a:ea typeface="Times New Roman"/>
                <a:cs typeface="Times New Roman"/>
              </a:rPr>
              <a:t>SPWeb</a:t>
            </a:r>
            <a:r>
              <a:rPr lang="en-US" sz="1000" dirty="0">
                <a:solidFill>
                  <a:prstClr val="black"/>
                </a:solidFill>
                <a:latin typeface="Arial"/>
                <a:ea typeface="Times New Roman"/>
                <a:cs typeface="Times New Roman"/>
              </a:rPr>
              <a:t> objects require disposal?</a:t>
            </a:r>
            <a:endParaRPr lang="en-US" sz="1000" dirty="0">
              <a:solidFill>
                <a:prstClr val="black"/>
              </a:solidFill>
              <a:latin typeface="Arial"/>
              <a:ea typeface="Calibri"/>
              <a:cs typeface="Times New Roman"/>
            </a:endParaRPr>
          </a:p>
          <a:p>
            <a:pPr lvl="0">
              <a:lnSpc>
                <a:spcPct val="115000"/>
              </a:lnSpc>
            </a:pPr>
            <a:r>
              <a:rPr lang="en-US" sz="1000" dirty="0">
                <a:solidFill>
                  <a:srgbClr val="A6A6A6"/>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pPr>
            <a:r>
              <a:rPr lang="en-US" sz="1000" b="1" dirty="0">
                <a:solidFill>
                  <a:prstClr val="black"/>
                </a:solidFill>
                <a:latin typeface="Arial"/>
                <a:ea typeface="Times New Roman"/>
                <a:cs typeface="Times New Roman"/>
              </a:rPr>
              <a:t>Code Title</a:t>
            </a:r>
            <a:endParaRPr lang="en-US" sz="1000" dirty="0">
              <a:solidFill>
                <a:prstClr val="black"/>
              </a:solidFill>
              <a:latin typeface="Arial"/>
              <a:ea typeface="Times New Roman"/>
              <a:cs typeface="Times New Roman"/>
            </a:endParaRPr>
          </a:p>
          <a:p>
            <a:pPr lvl="0">
              <a:lnSpc>
                <a:spcPct val="115000"/>
              </a:lnSpc>
            </a:pPr>
            <a:r>
              <a:rPr lang="en-US" sz="1000" dirty="0">
                <a:solidFill>
                  <a:prstClr val="black"/>
                </a:solidFill>
                <a:latin typeface="Arial"/>
                <a:ea typeface="Times New Roman"/>
                <a:cs typeface="Times New Roman"/>
              </a:rPr>
              <a:t>Disposing of SPWeb Objects</a:t>
            </a:r>
            <a:endParaRPr lang="en-US" sz="1000" dirty="0">
              <a:solidFill>
                <a:prstClr val="black"/>
              </a:solidFill>
              <a:latin typeface="Arial"/>
              <a:ea typeface="Calibri"/>
              <a:cs typeface="Times New Roman"/>
            </a:endParaRPr>
          </a:p>
          <a:p>
            <a:pPr lvl="0">
              <a:lnSpc>
                <a:spcPct val="115000"/>
              </a:lnSpc>
            </a:pPr>
            <a:r>
              <a:rPr lang="en-US" sz="1000" dirty="0">
                <a:solidFill>
                  <a:srgbClr val="A6A6A6"/>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pPr>
            <a:r>
              <a:rPr lang="en-US" sz="1000" b="1" dirty="0">
                <a:solidFill>
                  <a:prstClr val="black"/>
                </a:solidFill>
                <a:latin typeface="Arial"/>
                <a:ea typeface="Times New Roman"/>
                <a:cs typeface="Times New Roman"/>
              </a:rPr>
              <a:t>Code Example Content</a:t>
            </a:r>
            <a:endParaRPr lang="en-US" sz="1000" dirty="0">
              <a:solidFill>
                <a:prstClr val="black"/>
              </a:solidFill>
              <a:latin typeface="Arial"/>
              <a:ea typeface="Times New Roman"/>
              <a:cs typeface="Times New Roman"/>
            </a:endParaRPr>
          </a:p>
          <a:p>
            <a:pPr lvl="0">
              <a:lnSpc>
                <a:spcPct val="115000"/>
              </a:lnSpc>
            </a:pPr>
            <a:r>
              <a:rPr lang="en-US" sz="1000" dirty="0">
                <a:solidFill>
                  <a:prstClr val="black"/>
                </a:solidFill>
                <a:latin typeface="Arial"/>
                <a:ea typeface="Times New Roman"/>
                <a:cs typeface="Times New Roman"/>
              </a:rPr>
              <a:t>var site = new SPSite("http://sharepoint.contoso.com");</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var web1 = site.OpenWeb();</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var web2 = SPContext.Current.Web;</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var web3 = SPContext.Current.Site.RootWeb;</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var web4 = SPContext.Current.Site.OpenWeb();</a:t>
            </a:r>
            <a:endParaRPr lang="en-US" sz="1000" dirty="0">
              <a:solidFill>
                <a:prstClr val="black"/>
              </a:solidFill>
              <a:latin typeface="Arial"/>
              <a:ea typeface="Calibri"/>
              <a:cs typeface="Times New Roman"/>
            </a:endParaRPr>
          </a:p>
          <a:p>
            <a:pPr lvl="0">
              <a:lnSpc>
                <a:spcPct val="115000"/>
              </a:lnSpc>
            </a:pPr>
            <a:r>
              <a:rPr lang="en-US" sz="1000" dirty="0">
                <a:solidFill>
                  <a:prstClr val="black"/>
                </a:solidFill>
                <a:latin typeface="Arial"/>
                <a:ea typeface="Times New Roman"/>
                <a:cs typeface="Times New Roman"/>
              </a:rPr>
              <a:t>var web5 = SPContext.Current.Site.AllWebs["finance"];</a:t>
            </a:r>
            <a:endParaRPr lang="en-US" sz="1000" dirty="0">
              <a:solidFill>
                <a:prstClr val="black"/>
              </a:solidFill>
              <a:latin typeface="Arial"/>
              <a:ea typeface="Calibri"/>
              <a:cs typeface="Times New Roman"/>
            </a:endParaRPr>
          </a:p>
          <a:p>
            <a:pPr lvl="0">
              <a:lnSpc>
                <a:spcPct val="115000"/>
              </a:lnSpc>
            </a:pPr>
            <a:r>
              <a:rPr lang="en-US" sz="1000" dirty="0">
                <a:solidFill>
                  <a:srgbClr val="A6A6A6"/>
                </a:solidFill>
                <a:latin typeface="Arial"/>
                <a:ea typeface="Times New Roman"/>
                <a:cs typeface="Times New Roman"/>
              </a:rPr>
              <a:t> </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smtClean="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want to execute a block of code if and only if the current user has permission to edit list items and delete list items. Which code sample should you use?</a:t>
            </a:r>
          </a:p>
          <a:p>
            <a:pPr lvl="0">
              <a:lnSpc>
                <a:spcPct val="115000"/>
              </a:lnSpc>
              <a:spcAft>
                <a:spcPts val="1000"/>
              </a:spcAft>
            </a:pPr>
            <a:r>
              <a:rPr lang="en-US" sz="1000" dirty="0">
                <a:solidFill>
                  <a:prstClr val="black"/>
                </a:solidFill>
                <a:latin typeface="Arial"/>
                <a:ea typeface="Calibri"/>
                <a:cs typeface="Times New Roman"/>
              </a:rPr>
              <a:t>(   )Option 1: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a:t>
            </a:r>
          </a:p>
        </p:txBody>
      </p:sp>
      <p:sp>
        <p:nvSpPr>
          <p:cNvPr id="4" name="Slide Number Placeholder 3"/>
          <p:cNvSpPr>
            <a:spLocks noGrp="1"/>
          </p:cNvSpPr>
          <p:nvPr>
            <p:ph type="sldNum" sz="quarter" idx="10"/>
          </p:nvPr>
        </p:nvSpPr>
        <p:spPr/>
        <p:txBody>
          <a:bodyPr/>
          <a:lstStyle/>
          <a:p>
            <a:fld id="{F8080CEA-263C-4529-9C49-7F3F9AFE7A49}" type="slidenum">
              <a:rPr lang="en-US" smtClean="0"/>
              <a:t>28</a:t>
            </a:fld>
            <a:endParaRPr lang="en-US" dirty="0"/>
          </a:p>
        </p:txBody>
      </p:sp>
      <p:sp>
        <p:nvSpPr>
          <p:cNvPr id="5" name="TextBox 4"/>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899949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if(web.DoesUserHavePermissions(SPBasePermissions.DeleteListItems))</a:t>
            </a:r>
          </a:p>
          <a:p>
            <a:pPr lvl="0">
              <a:lnSpc>
                <a:spcPct val="115000"/>
              </a:lnSpc>
              <a:spcAft>
                <a:spcPts val="1000"/>
              </a:spcAft>
            </a:pPr>
            <a:r>
              <a:rPr lang="en-US" sz="1000" dirty="0">
                <a:solidFill>
                  <a:prstClr val="black"/>
                </a:solidFill>
                <a:latin typeface="Arial"/>
                <a:ea typeface="Calibri"/>
                <a:cs typeface="Times New Roman"/>
              </a:rPr>
              <a:t>   {</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   }</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2: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 | SPBasePermissions.DeleteListItems))</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3: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 &amp; SPBasePermissions.DeleteListItems))</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4: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 || SPBasePermissions.DeleteListItems))</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a:t>
            </a:r>
          </a:p>
        </p:txBody>
      </p:sp>
      <p:sp>
        <p:nvSpPr>
          <p:cNvPr id="4" name="Slide Number Placeholder 3"/>
          <p:cNvSpPr>
            <a:spLocks noGrp="1"/>
          </p:cNvSpPr>
          <p:nvPr>
            <p:ph type="sldNum" sz="quarter" idx="10"/>
          </p:nvPr>
        </p:nvSpPr>
        <p:spPr/>
        <p:txBody>
          <a:bodyPr/>
          <a:lstStyle/>
          <a:p>
            <a:fld id="{F8080CEA-263C-4529-9C49-7F3F9AFE7A49}" type="slidenum">
              <a:rPr lang="en-US" smtClean="0"/>
              <a:t>29</a:t>
            </a:fld>
            <a:endParaRPr lang="en-US" dirty="0"/>
          </a:p>
        </p:txBody>
      </p:sp>
      <p:sp>
        <p:nvSpPr>
          <p:cNvPr id="5" name="TextBox 4"/>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86006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5: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 &amp;&amp; SPBasePermissions.DeleteListItems))</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var web = SPContext.Current.Web;</a:t>
            </a:r>
          </a:p>
          <a:p>
            <a:pPr lvl="0">
              <a:lnSpc>
                <a:spcPct val="115000"/>
              </a:lnSpc>
              <a:spcAft>
                <a:spcPts val="1000"/>
              </a:spcAft>
            </a:pPr>
            <a:r>
              <a:rPr lang="en-US" sz="1000" dirty="0">
                <a:solidFill>
                  <a:prstClr val="black"/>
                </a:solidFill>
                <a:latin typeface="Arial"/>
                <a:ea typeface="Calibri"/>
                <a:cs typeface="Times New Roman"/>
              </a:rPr>
              <a:t>if(web.DoesUserHavePermissions(SPBasePermissions.EditListItems &amp; SPBasePermissions.DeleteListItems))</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 Add code here.</a:t>
            </a:r>
          </a:p>
          <a:p>
            <a:pPr lvl="0">
              <a:lnSpc>
                <a:spcPct val="115000"/>
              </a:lnSpc>
              <a:spcAft>
                <a:spcPts val="1000"/>
              </a:spcAft>
            </a:pPr>
            <a:r>
              <a:rPr lang="en-US" sz="1000" dirty="0">
                <a:solidFill>
                  <a:prstClr val="black"/>
                </a:solidFill>
                <a:latin typeface="Arial"/>
                <a:ea typeface="Calibri"/>
                <a:cs typeface="Times New Roman"/>
              </a:rPr>
              <a:t>}</a:t>
            </a:r>
            <a:endParaRPr lang="en-US" dirty="0"/>
          </a:p>
        </p:txBody>
      </p:sp>
      <p:sp>
        <p:nvSpPr>
          <p:cNvPr id="4" name="Slide Number Placeholder 3"/>
          <p:cNvSpPr>
            <a:spLocks noGrp="1"/>
          </p:cNvSpPr>
          <p:nvPr>
            <p:ph type="sldNum" sz="quarter" idx="10"/>
          </p:nvPr>
        </p:nvSpPr>
        <p:spPr/>
        <p:txBody>
          <a:bodyPr/>
          <a:lstStyle/>
          <a:p>
            <a:fld id="{F8080CEA-263C-4529-9C49-7F3F9AFE7A49}" type="slidenum">
              <a:rPr lang="en-US" smtClean="0"/>
              <a:t>30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421944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the title suggests, this lesson provides students with a holistic overview of core classes in the SharePoint object model. It shows how the object model represents the hierarchical logical architecture of a SharePoint deployment. While code examples illustrate how each object is used, avoid going into detailed development scenarios at this stage. Keep each topic fairly brief.</a:t>
            </a:r>
          </a:p>
        </p:txBody>
      </p:sp>
      <p:sp>
        <p:nvSpPr>
          <p:cNvPr id="4" name="Slide Number Placeholder 3"/>
          <p:cNvSpPr>
            <a:spLocks noGrp="1"/>
          </p:cNvSpPr>
          <p:nvPr>
            <p:ph type="sldNum" sz="quarter" idx="10"/>
          </p:nvPr>
        </p:nvSpPr>
        <p:spPr/>
        <p:txBody>
          <a:bodyPr/>
          <a:lstStyle/>
          <a:p>
            <a:fld id="{F8080CEA-263C-4529-9C49-7F3F9AFE7A49}"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79655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description of each item on the slide, but do not go into programmatic details yet. The slides that follow provide an opportunity to give more detail on each individual class.</a:t>
            </a:r>
          </a:p>
        </p:txBody>
      </p:sp>
      <p:sp>
        <p:nvSpPr>
          <p:cNvPr id="4" name="Slide Number Placeholder 3"/>
          <p:cNvSpPr>
            <a:spLocks noGrp="1"/>
          </p:cNvSpPr>
          <p:nvPr>
            <p:ph type="sldNum" sz="quarter" idx="10"/>
          </p:nvPr>
        </p:nvSpPr>
        <p:spPr/>
        <p:txBody>
          <a:bodyPr/>
          <a:lstStyle/>
          <a:p>
            <a:fld id="{F8080CEA-263C-4529-9C49-7F3F9AFE7A49}"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97471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it's more common to work with </a:t>
            </a:r>
            <a:r>
              <a:rPr lang="en-US" sz="1000" b="1" dirty="0">
                <a:latin typeface="Arial"/>
                <a:ea typeface="Calibri"/>
                <a:cs typeface="Times New Roman"/>
              </a:rPr>
              <a:t>SPFarm</a:t>
            </a:r>
            <a:r>
              <a:rPr lang="en-US" sz="1000" dirty="0">
                <a:latin typeface="Arial"/>
                <a:ea typeface="Calibri"/>
                <a:cs typeface="Times New Roman"/>
              </a:rPr>
              <a:t> objects through PowerShell, rather than through managed code. If time permits, you may want to provide a brief demonstration of how to do this:</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Start a SharePoint 2013 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Launch Windows PowerShell ISE.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Run the following command to load the SharePoint snap-in:</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Add-PSSnapin Microsoft.SharePoint.PowerShell</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solidFill>
                  <a:srgbClr val="000000"/>
                </a:solidFill>
                <a:effectLst/>
                <a:latin typeface="Arial"/>
                <a:ea typeface="Times New Roman"/>
                <a:cs typeface="Times New Roman"/>
              </a:rPr>
              <a:t>Run the following command to get a reference to the local farm instance:</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$farm = Get-SPFarm</a:t>
            </a:r>
            <a:endParaRPr lang="en-US" sz="1000" dirty="0" smtClean="0">
              <a:effectLst/>
              <a:latin typeface="Arial"/>
              <a:ea typeface="Times New Roman"/>
              <a:cs typeface="Times New Roman"/>
            </a:endParaRPr>
          </a:p>
          <a:p>
            <a:pPr marL="228600" lvl="0" indent="-228600">
              <a:lnSpc>
                <a:spcPct val="115000"/>
              </a:lnSpc>
              <a:spcAft>
                <a:spcPts val="995"/>
              </a:spcAft>
              <a:buFont typeface="+mj-lt"/>
              <a:buAutoNum type="arabicPeriod" startAt="5"/>
            </a:pPr>
            <a:r>
              <a:rPr lang="en-US" sz="1000" dirty="0" smtClean="0">
                <a:solidFill>
                  <a:srgbClr val="000000"/>
                </a:solidFill>
                <a:effectLst/>
                <a:latin typeface="Arial"/>
                <a:ea typeface="Times New Roman"/>
                <a:cs typeface="Times New Roman"/>
              </a:rPr>
              <a:t>Run the following command to get the unique identifier for the local farm:</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$farm.Id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solidFill>
                  <a:srgbClr val="000000"/>
                </a:solidFill>
                <a:effectLst/>
                <a:latin typeface="Arial"/>
                <a:ea typeface="Times New Roman"/>
                <a:cs typeface="Times New Roman"/>
              </a:rPr>
              <a:t>Run the following command to determine whether the current user is a farm administrator:</a:t>
            </a:r>
            <a:endParaRPr lang="en-US" sz="1000" dirty="0" smtClean="0">
              <a:effectLst/>
              <a:latin typeface="Arial"/>
              <a:ea typeface="Times New Roman"/>
              <a:cs typeface="Times New Roman"/>
            </a:endParaRPr>
          </a:p>
          <a:p>
            <a:pPr marL="457200">
              <a:lnSpc>
                <a:spcPts val="1300"/>
              </a:lnSpc>
              <a:spcAft>
                <a:spcPts val="0"/>
              </a:spcAft>
            </a:pPr>
            <a:r>
              <a:rPr lang="en-US" sz="1000" b="1" dirty="0" smtClean="0">
                <a:solidFill>
                  <a:srgbClr val="000000"/>
                </a:solidFill>
                <a:effectLst/>
                <a:latin typeface="Arial"/>
                <a:ea typeface="Times New Roman"/>
                <a:cs typeface="Times New Roman"/>
              </a:rPr>
              <a:t>$farm.CurrentUserIsAdministrator()</a:t>
            </a:r>
            <a:endParaRPr lang="en-US" sz="1000" dirty="0" smtClean="0">
              <a:effectLst/>
              <a:latin typeface="Arial"/>
              <a:ea typeface="Times New Roman"/>
              <a:cs typeface="Times New Roman"/>
            </a:endParaRP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Leave </a:t>
            </a:r>
            <a:r>
              <a:rPr lang="en-US" sz="1000" dirty="0">
                <a:latin typeface="Arial"/>
                <a:ea typeface="Calibri"/>
                <a:cs typeface="Times New Roman"/>
              </a:rPr>
              <a:t>the PowerShell ISE open, as you will use the $farm variable again in the next topic.</a:t>
            </a:r>
          </a:p>
          <a:p>
            <a:pPr>
              <a:lnSpc>
                <a:spcPct val="115000"/>
              </a:lnSpc>
              <a:spcAft>
                <a:spcPts val="1000"/>
              </a:spcAft>
            </a:pPr>
            <a:r>
              <a:rPr lang="en-US" sz="1000" dirty="0">
                <a:latin typeface="Arial"/>
                <a:ea typeface="Calibri"/>
                <a:cs typeface="Times New Roman"/>
              </a:rPr>
              <a:t>The key message of this optional demonstration is that the SharePoint snap-in for PowerShell exposes the same functionality as the SharePoint object model in managed code.</a:t>
            </a:r>
          </a:p>
        </p:txBody>
      </p:sp>
      <p:sp>
        <p:nvSpPr>
          <p:cNvPr id="4" name="Slide Number Placeholder 3"/>
          <p:cNvSpPr>
            <a:spLocks noGrp="1"/>
          </p:cNvSpPr>
          <p:nvPr>
            <p:ph type="sldNum" sz="quarter" idx="10"/>
          </p:nvPr>
        </p:nvSpPr>
        <p:spPr/>
        <p:txBody>
          <a:bodyPr/>
          <a:lstStyle/>
          <a:p>
            <a:fld id="{F8080CEA-263C-4529-9C49-7F3F9AFE7A49}"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77840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following demonstration to show the number of services included in SharePoint 2013, and to illustrate how you can work with services and service instances in Windows PowerShell.</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Windows PowerShell ISE, run the following command to display the list of services:</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$farm.Services | select TypeName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smtClean="0">
                <a:solidFill>
                  <a:srgbClr val="000000"/>
                </a:solidFill>
                <a:effectLst/>
                <a:latin typeface="Arial"/>
                <a:ea typeface="Times New Roman"/>
                <a:cs typeface="Times New Roman"/>
              </a:rPr>
              <a:t>Run the following command to get a reference to the App Management Service:</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$ams = $farm.Services | ?{$_.TypeName –eq "App Management Service"}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smtClean="0">
                <a:solidFill>
                  <a:srgbClr val="000000"/>
                </a:solidFill>
                <a:effectLst/>
                <a:latin typeface="Arial"/>
                <a:ea typeface="Times New Roman"/>
                <a:cs typeface="Times New Roman"/>
              </a:rPr>
              <a:t>Run the following command to display all instances of the App Management Service:</a:t>
            </a:r>
            <a:endParaRPr lang="en-US" sz="1000" dirty="0" smtClean="0">
              <a:effectLst/>
              <a:latin typeface="Arial"/>
              <a:ea typeface="Times New Roman"/>
              <a:cs typeface="Times New Roman"/>
            </a:endParaRPr>
          </a:p>
          <a:p>
            <a:pPr marL="457200">
              <a:lnSpc>
                <a:spcPct val="115000"/>
              </a:lnSpc>
              <a:spcAft>
                <a:spcPts val="995"/>
              </a:spcAft>
            </a:pPr>
            <a:r>
              <a:rPr lang="en-US" sz="1000" b="1" dirty="0" smtClean="0">
                <a:solidFill>
                  <a:srgbClr val="000000"/>
                </a:solidFill>
                <a:effectLst/>
                <a:latin typeface="Arial"/>
                <a:ea typeface="Times New Roman"/>
                <a:cs typeface="Times New Roman"/>
              </a:rPr>
              <a:t>$ams.Instances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smtClean="0">
                <a:solidFill>
                  <a:srgbClr val="000000"/>
                </a:solidFill>
                <a:effectLst/>
                <a:latin typeface="Arial"/>
                <a:ea typeface="Times New Roman"/>
                <a:cs typeface="Times New Roman"/>
              </a:rPr>
              <a:t>Notice that the farm includes a single instance of the App Management Service, and that the instance is online.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8080CEA-263C-4529-9C49-7F3F9AFE7A4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758015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A service application can have multiple proxies.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A service application proxy can belong to multiple proxy groups.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A web application is associated with a single proxy group.</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The discussion topic that follows will help students to understand the service application architecture.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080CEA-263C-4529-9C49-7F3F9AFE7A4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377768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discussion to help students understand why the service application architecture is the way it is.</a:t>
            </a:r>
          </a:p>
          <a:p>
            <a:pPr>
              <a:lnSpc>
                <a:spcPts val="1300"/>
              </a:lnSpc>
              <a:spcBef>
                <a:spcPts val="900"/>
              </a:spcBef>
              <a:spcAft>
                <a:spcPts val="300"/>
              </a:spcAft>
            </a:pPr>
            <a:r>
              <a:rPr lang="en-US" sz="1000" b="1" dirty="0" smtClean="0">
                <a:effectLst/>
                <a:latin typeface="Arial"/>
                <a:ea typeface="Times New Roman"/>
                <a:cs typeface="Segoe UI"/>
              </a:rPr>
              <a:t>Why Have Service Application Proxies?</a:t>
            </a:r>
          </a:p>
          <a:p>
            <a:pPr>
              <a:lnSpc>
                <a:spcPct val="115000"/>
              </a:lnSpc>
              <a:spcAft>
                <a:spcPts val="1000"/>
              </a:spcAft>
            </a:pPr>
            <a:r>
              <a:rPr lang="en-US" sz="1000" dirty="0">
                <a:solidFill>
                  <a:srgbClr val="000000"/>
                </a:solidFill>
                <a:latin typeface="Arial"/>
                <a:ea typeface="Calibri"/>
                <a:cs typeface="Times New Roman"/>
              </a:rPr>
              <a:t>At first glance, it is not always obvious why the service application architecture includes service application proxies rather than allowing web applications to communicate directly with service applications. Service application proxies are essentially a way of decoupling the service provider and the service consumer.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Consider a multi-farm deployment of SharePoint 2013. A common deployment architecture in larger organizations is to share service applications between SharePoint farms. For example, organizations that maintain separate server farms for developing, staging, and publishing content may want to share certain service applications between the farms. In this case, the provider farm might include a Managed Metadata Service application named Contoso MMS. The provider farm would also include a service application proxy for the Contoso MMS service application, to enable web applications within the provider farm to use the service application. On the consumer farm, administrators can add a local service application proxy for the remote Contoso MMS service application. This enables web applications within the local consumer farm to use the functionality provided by the remote service application.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In short, service application proxies are always local to a specific SharePoint farm. The service applications with which they communicate can be either local or remote.</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Why Have Service Application Proxy Groups?</a:t>
            </a:r>
          </a:p>
          <a:p>
            <a:pPr>
              <a:lnSpc>
                <a:spcPct val="115000"/>
              </a:lnSpc>
              <a:spcAft>
                <a:spcPts val="1000"/>
              </a:spcAft>
            </a:pPr>
            <a:r>
              <a:rPr lang="en-US" sz="1000" dirty="0">
                <a:solidFill>
                  <a:srgbClr val="000000"/>
                </a:solidFill>
                <a:latin typeface="Arial"/>
                <a:ea typeface="Calibri"/>
                <a:cs typeface="Times New Roman"/>
              </a:rPr>
              <a:t>In many organizations, administrators may want to tailor the range of functionality available to different web applications. For example, an intranet web application for project sites is likely to require a very different set of functionality than an Internet-facing information portal. Service application proxy groups enable you to create sets of service application proxies that provide a specific range of functionality. This is a far more manageable process than assigning individual service application proxies to individual web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8080CEA-263C-4529-9C49-7F3F9AFE7A4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27385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Consider opening IIS Manager and briefly exploring the website named </a:t>
            </a:r>
            <a:r>
              <a:rPr lang="en-US" sz="1000" b="1" dirty="0">
                <a:latin typeface="Arial"/>
                <a:ea typeface="Calibri"/>
                <a:cs typeface="Times New Roman"/>
              </a:rPr>
              <a:t>HSNC Web Application</a:t>
            </a:r>
            <a:r>
              <a:rPr lang="en-US" sz="1000" dirty="0">
                <a:latin typeface="Arial"/>
                <a:ea typeface="Calibri"/>
                <a:cs typeface="Times New Roman"/>
              </a:rPr>
              <a:t>. Explain how the IIS website relates one-to-one to the HSNC SharePoint web application. Explain how the virtual directories, such as </a:t>
            </a:r>
            <a:r>
              <a:rPr lang="en-US" sz="1000" b="1" dirty="0">
                <a:latin typeface="Arial"/>
                <a:ea typeface="Calibri"/>
                <a:cs typeface="Times New Roman"/>
              </a:rPr>
              <a:t>_layouts</a:t>
            </a:r>
            <a:r>
              <a:rPr lang="en-US" sz="1000" dirty="0">
                <a:latin typeface="Arial"/>
                <a:ea typeface="Calibri"/>
                <a:cs typeface="Times New Roman"/>
              </a:rPr>
              <a:t> and </a:t>
            </a:r>
            <a:r>
              <a:rPr lang="en-US" sz="1000" b="1" dirty="0">
                <a:latin typeface="Arial"/>
                <a:ea typeface="Calibri"/>
                <a:cs typeface="Times New Roman"/>
              </a:rPr>
              <a:t>_vti_bin</a:t>
            </a:r>
            <a:r>
              <a:rPr lang="en-US" sz="1000" dirty="0">
                <a:latin typeface="Arial"/>
                <a:ea typeface="Calibri"/>
                <a:cs typeface="Times New Roman"/>
              </a:rPr>
              <a:t>, expose content and services from the SharePoint server file system.</a:t>
            </a:r>
          </a:p>
        </p:txBody>
      </p:sp>
      <p:sp>
        <p:nvSpPr>
          <p:cNvPr id="4" name="Slide Number Placeholder 3"/>
          <p:cNvSpPr>
            <a:spLocks noGrp="1"/>
          </p:cNvSpPr>
          <p:nvPr>
            <p:ph type="sldNum" sz="quarter" idx="10"/>
          </p:nvPr>
        </p:nvSpPr>
        <p:spPr/>
        <p:txBody>
          <a:bodyPr/>
          <a:lstStyle/>
          <a:p>
            <a:fld id="{F8080CEA-263C-4529-9C49-7F3F9AFE7A4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Working with SharePoint Objects</a:t>
            </a:r>
            <a:endParaRPr lang="en-US" sz="1200" b="1" dirty="0">
              <a:solidFill>
                <a:srgbClr val="336699"/>
              </a:solidFill>
              <a:latin typeface="Arial"/>
            </a:endParaRPr>
          </a:p>
        </p:txBody>
      </p:sp>
    </p:spTree>
    <p:extLst>
      <p:ext uri="{BB962C8B-B14F-4D97-AF65-F5344CB8AC3E}">
        <p14:creationId xmlns:p14="http://schemas.microsoft.com/office/powerpoint/2010/main" val="15419698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40968"/>
            <a:ext cx="5732417" cy="340093"/>
          </a:xfrm>
        </p:spPr>
        <p:txBody>
          <a:bodyPr/>
          <a:lstStyle/>
          <a:p>
            <a:r>
              <a:rPr lang="en-US" sz="2600" dirty="0" smtClean="0"/>
              <a:t>Module 2    </a:t>
            </a:r>
            <a:endParaRPr lang="en-US" sz="2600" dirty="0"/>
          </a:p>
        </p:txBody>
      </p:sp>
      <p:sp>
        <p:nvSpPr>
          <p:cNvPr id="3" name="Subtitle 2"/>
          <p:cNvSpPr>
            <a:spLocks noGrp="1"/>
          </p:cNvSpPr>
          <p:nvPr>
            <p:ph type="subTitle" sz="quarter" idx="1"/>
          </p:nvPr>
        </p:nvSpPr>
        <p:spPr/>
        <p:txBody>
          <a:bodyPr/>
          <a:lstStyle/>
          <a:p>
            <a:r>
              <a:rPr lang="en-US" dirty="0" smtClean="0"/>
              <a:t>Working with SharePoint Objects
</a:t>
            </a:r>
            <a:endParaRPr lang="en-US" dirty="0"/>
          </a:p>
        </p:txBody>
      </p:sp>
    </p:spTree>
    <p:extLst>
      <p:ext uri="{BB962C8B-B14F-4D97-AF65-F5344CB8AC3E}">
        <p14:creationId xmlns:p14="http://schemas.microsoft.com/office/powerpoint/2010/main" val="544679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056edd06-99b8-4e8a-83bc-f1c2799ef8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Site Collections and the SPSite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Container for individual sites</a:t>
            </a:r>
          </a:p>
          <a:p>
            <a:r>
              <a:rPr lang="en-US" dirty="0" smtClean="0"/>
              <a:t>Security boundary</a:t>
            </a:r>
          </a:p>
          <a:p>
            <a:r>
              <a:rPr lang="en-US" dirty="0" smtClean="0"/>
              <a:t>Deployment scope for many artifacts</a:t>
            </a:r>
          </a:p>
          <a:p>
            <a:r>
              <a:rPr lang="en-US" dirty="0" smtClean="0"/>
              <a:t>Various ways to instantiate:</a:t>
            </a:r>
            <a:endParaRPr lang="en-US" dirty="0"/>
          </a:p>
        </p:txBody>
      </p:sp>
      <p:pic>
        <p:nvPicPr>
          <p:cNvPr id="3" name="Picture 2"/>
          <p:cNvPicPr>
            <a:picLocks noChangeAspect="1"/>
          </p:cNvPicPr>
          <p:nvPr/>
        </p:nvPicPr>
        <p:blipFill>
          <a:blip r:embed="rId3"/>
          <a:stretch>
            <a:fillRect/>
          </a:stretch>
        </p:blipFill>
        <p:spPr>
          <a:xfrm>
            <a:off x="458787" y="3140968"/>
            <a:ext cx="7734625" cy="2088232"/>
          </a:xfrm>
          <a:prstGeom prst="rect">
            <a:avLst/>
          </a:prstGeom>
        </p:spPr>
      </p:pic>
    </p:spTree>
    <p:extLst>
      <p:ext uri="{BB962C8B-B14F-4D97-AF65-F5344CB8AC3E}">
        <p14:creationId xmlns:p14="http://schemas.microsoft.com/office/powerpoint/2010/main" val="122204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dc3fde3f-c197-456d-99df-9e675654a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Individual Sites and the SPWeb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Container for lists and libraries</a:t>
            </a:r>
          </a:p>
          <a:p>
            <a:r>
              <a:rPr lang="en-US" dirty="0" smtClean="0"/>
              <a:t>Container for child SPWeb objects</a:t>
            </a:r>
          </a:p>
          <a:p>
            <a:r>
              <a:rPr lang="en-US" dirty="0" smtClean="0"/>
              <a:t>Every site collection contains one root web</a:t>
            </a:r>
          </a:p>
          <a:p>
            <a:r>
              <a:rPr lang="en-US" dirty="0" smtClean="0"/>
              <a:t>Various ways to instantiate:</a:t>
            </a:r>
            <a:endParaRPr lang="en-US" dirty="0"/>
          </a:p>
        </p:txBody>
      </p:sp>
      <p:sp>
        <p:nvSpPr>
          <p:cNvPr id="5" name="TextBox 4"/>
          <p:cNvSpPr txBox="1"/>
          <p:nvPr/>
        </p:nvSpPr>
        <p:spPr>
          <a:xfrm>
            <a:off x="637309" y="3053859"/>
            <a:ext cx="7772400" cy="2031325"/>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 From the parent SPSite instance.</a:t>
            </a:r>
          </a:p>
          <a:p>
            <a:r>
              <a:rPr lang="en-GB" b="0" dirty="0" smtClean="0">
                <a:latin typeface="Courier New" pitchFamily="49" charset="0"/>
                <a:cs typeface="Courier New" pitchFamily="49" charset="0"/>
              </a:rPr>
              <a:t>var web1 = site.RootWeb;</a:t>
            </a:r>
          </a:p>
          <a:p>
            <a:r>
              <a:rPr lang="en-GB" b="0" dirty="0" smtClean="0">
                <a:latin typeface="Courier New" pitchFamily="49" charset="0"/>
                <a:cs typeface="Courier New" pitchFamily="49" charset="0"/>
              </a:rPr>
              <a:t>var web2 = site.AllWebs[</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finance"];</a:t>
            </a:r>
          </a:p>
          <a:p>
            <a:r>
              <a:rPr lang="en-GB" b="0" dirty="0" smtClean="0">
                <a:latin typeface="Courier New" pitchFamily="49" charset="0"/>
                <a:cs typeface="Courier New" pitchFamily="49" charset="0"/>
              </a:rPr>
              <a:t>var web3 = site.OpenWeb(</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finance</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 From the execution context.</a:t>
            </a:r>
          </a:p>
          <a:p>
            <a:r>
              <a:rPr lang="en-GB" b="0" dirty="0" smtClean="0">
                <a:latin typeface="Courier New" pitchFamily="49" charset="0"/>
                <a:cs typeface="Courier New" pitchFamily="49" charset="0"/>
              </a:rPr>
              <a:t>var web4 = SPContext.Current.Web;</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271485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Sites and Webs</a:t>
            </a:r>
            <a:endParaRPr lang="en-US" dirty="0"/>
          </a:p>
        </p:txBody>
      </p:sp>
      <p:sp>
        <p:nvSpPr>
          <p:cNvPr id="3" name="Text Placeholder 2"/>
          <p:cNvSpPr>
            <a:spLocks noGrp="1"/>
          </p:cNvSpPr>
          <p:nvPr>
            <p:ph type="body" idx="1"/>
          </p:nvPr>
        </p:nvSpPr>
        <p:spPr/>
        <p:txBody>
          <a:bodyPr/>
          <a:lstStyle/>
          <a:p>
            <a:r>
              <a:rPr lang="en-GB" dirty="0" smtClean="0"/>
              <a:t>Managing Object Lifecycles
Retrieving and Updating Properties
Demonstration: Updating Properties
Creating and Deleting Sites and Webs</a:t>
            </a:r>
            <a:endParaRPr lang="en-US" dirty="0"/>
          </a:p>
        </p:txBody>
      </p:sp>
    </p:spTree>
    <p:extLst>
      <p:ext uri="{BB962C8B-B14F-4D97-AF65-F5344CB8AC3E}">
        <p14:creationId xmlns:p14="http://schemas.microsoft.com/office/powerpoint/2010/main" val="3809088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Object Lifecycles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SPSite </a:t>
            </a:r>
            <a:r>
              <a:rPr lang="en-US" dirty="0" smtClean="0"/>
              <a:t>and </a:t>
            </a:r>
            <a:r>
              <a:rPr lang="en-US" b="1" dirty="0" smtClean="0"/>
              <a:t>SPWeb </a:t>
            </a:r>
            <a:r>
              <a:rPr lang="en-US" dirty="0" smtClean="0"/>
              <a:t>objects are memory-intensive</a:t>
            </a:r>
          </a:p>
          <a:p>
            <a:r>
              <a:rPr lang="en-US" dirty="0" smtClean="0"/>
              <a:t>Developers must manage the object lifecycle</a:t>
            </a:r>
          </a:p>
          <a:p>
            <a:r>
              <a:rPr lang="en-US" dirty="0" smtClean="0"/>
              <a:t>Disposal guidelines:</a:t>
            </a:r>
          </a:p>
          <a:p>
            <a:pPr lvl="1"/>
            <a:r>
              <a:rPr lang="en-US" dirty="0" smtClean="0"/>
              <a:t>If you instantiated the object, dispose of it</a:t>
            </a:r>
          </a:p>
          <a:p>
            <a:pPr lvl="1"/>
            <a:r>
              <a:rPr lang="en-US" dirty="0" smtClean="0"/>
              <a:t>If you referenced an existing object, do not dispose of it</a:t>
            </a:r>
          </a:p>
          <a:p>
            <a:r>
              <a:rPr lang="en-US" dirty="0" smtClean="0"/>
              <a:t>Disposal patterns:</a:t>
            </a:r>
          </a:p>
          <a:p>
            <a:pPr lvl="1"/>
            <a:r>
              <a:rPr lang="en-US" b="1" dirty="0" smtClean="0"/>
              <a:t>try-catch-finally </a:t>
            </a:r>
            <a:r>
              <a:rPr lang="en-US" dirty="0" smtClean="0"/>
              <a:t>blocks</a:t>
            </a:r>
          </a:p>
          <a:p>
            <a:pPr lvl="1"/>
            <a:r>
              <a:rPr lang="en-US" b="1" dirty="0" smtClean="0"/>
              <a:t>using </a:t>
            </a:r>
            <a:r>
              <a:rPr lang="en-US" dirty="0" smtClean="0"/>
              <a:t>blocks</a:t>
            </a:r>
            <a:endParaRPr lang="en-US" dirty="0"/>
          </a:p>
        </p:txBody>
      </p:sp>
    </p:spTree>
    <p:extLst>
      <p:ext uri="{BB962C8B-B14F-4D97-AF65-F5344CB8AC3E}">
        <p14:creationId xmlns:p14="http://schemas.microsoft.com/office/powerpoint/2010/main" val="4185231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Disposing	</a:t>
            </a:r>
            <a:endParaRPr lang="de-AT" dirty="0"/>
          </a:p>
        </p:txBody>
      </p:sp>
      <p:pic>
        <p:nvPicPr>
          <p:cNvPr id="3" name="Picture 2"/>
          <p:cNvPicPr>
            <a:picLocks noChangeAspect="1"/>
          </p:cNvPicPr>
          <p:nvPr/>
        </p:nvPicPr>
        <p:blipFill>
          <a:blip r:embed="rId2"/>
          <a:stretch>
            <a:fillRect/>
          </a:stretch>
        </p:blipFill>
        <p:spPr>
          <a:xfrm>
            <a:off x="460374" y="1196752"/>
            <a:ext cx="7063954" cy="3424294"/>
          </a:xfrm>
          <a:prstGeom prst="rect">
            <a:avLst/>
          </a:prstGeom>
        </p:spPr>
      </p:pic>
      <p:pic>
        <p:nvPicPr>
          <p:cNvPr id="4" name="Picture 3"/>
          <p:cNvPicPr>
            <a:picLocks noChangeAspect="1"/>
          </p:cNvPicPr>
          <p:nvPr/>
        </p:nvPicPr>
        <p:blipFill>
          <a:blip r:embed="rId3"/>
          <a:stretch>
            <a:fillRect/>
          </a:stretch>
        </p:blipFill>
        <p:spPr>
          <a:xfrm>
            <a:off x="460375" y="4725144"/>
            <a:ext cx="7063954" cy="1259134"/>
          </a:xfrm>
          <a:prstGeom prst="rect">
            <a:avLst/>
          </a:prstGeom>
        </p:spPr>
      </p:pic>
    </p:spTree>
    <p:extLst>
      <p:ext uri="{BB962C8B-B14F-4D97-AF65-F5344CB8AC3E}">
        <p14:creationId xmlns:p14="http://schemas.microsoft.com/office/powerpoint/2010/main" val="397665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and Updating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Retrieving properties</a:t>
            </a:r>
          </a:p>
          <a:p>
            <a:endParaRPr lang="en-US" dirty="0"/>
          </a:p>
          <a:p>
            <a:endParaRPr lang="en-US" dirty="0" smtClean="0"/>
          </a:p>
          <a:p>
            <a:endParaRPr lang="en-US" dirty="0" smtClean="0"/>
          </a:p>
          <a:p>
            <a:endParaRPr lang="en-US" dirty="0" smtClean="0"/>
          </a:p>
          <a:p>
            <a:pPr marL="0" indent="0">
              <a:buNone/>
            </a:pPr>
            <a:endParaRPr lang="en-US" sz="1400" dirty="0" smtClean="0"/>
          </a:p>
          <a:p>
            <a:r>
              <a:rPr lang="en-US" dirty="0" smtClean="0"/>
              <a:t>Updating properties</a:t>
            </a:r>
            <a:endParaRPr lang="en-US" dirty="0"/>
          </a:p>
        </p:txBody>
      </p:sp>
      <p:sp>
        <p:nvSpPr>
          <p:cNvPr id="5" name="TextBox 3"/>
          <p:cNvSpPr txBox="1"/>
          <p:nvPr/>
        </p:nvSpPr>
        <p:spPr>
          <a:xfrm>
            <a:off x="637309" y="1484784"/>
            <a:ext cx="7772400" cy="2308324"/>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SPWeb web = SPContext.Current.Web;</a:t>
            </a:r>
          </a:p>
          <a:p>
            <a:endParaRPr lang="en-GB" b="0" dirty="0" smtClean="0">
              <a:latin typeface="Courier New" pitchFamily="49" charset="0"/>
              <a:cs typeface="Courier New" pitchFamily="49" charset="0"/>
            </a:endParaRPr>
          </a:p>
          <a:p>
            <a:r>
              <a:rPr lang="en-GB" b="0" dirty="0" smtClean="0">
                <a:latin typeface="Courier New" pitchFamily="49" charset="0"/>
                <a:cs typeface="Courier New" pitchFamily="49" charset="0"/>
              </a:rPr>
              <a:t>// Retrieve a simple property.</a:t>
            </a:r>
          </a:p>
          <a:p>
            <a:r>
              <a:rPr lang="en-GB" b="0" dirty="0" smtClean="0">
                <a:latin typeface="Courier New" pitchFamily="49" charset="0"/>
                <a:cs typeface="Courier New" pitchFamily="49" charset="0"/>
              </a:rPr>
              <a:t>string title = web.Title;</a:t>
            </a:r>
          </a:p>
          <a:p>
            <a:endParaRPr lang="en-GB" b="0" dirty="0" smtClean="0">
              <a:latin typeface="Courier New" pitchFamily="49" charset="0"/>
              <a:cs typeface="Courier New" pitchFamily="49" charset="0"/>
            </a:endParaRPr>
          </a:p>
          <a:p>
            <a:r>
              <a:rPr lang="en-GB" b="0" dirty="0" smtClean="0">
                <a:latin typeface="Courier New" pitchFamily="49" charset="0"/>
                <a:cs typeface="Courier New" pitchFamily="49" charset="0"/>
              </a:rPr>
              <a:t>// Retrieve a collection property.</a:t>
            </a:r>
          </a:p>
          <a:p>
            <a:r>
              <a:rPr lang="en-GB" b="0" dirty="0" smtClean="0">
                <a:latin typeface="Courier New" pitchFamily="49" charset="0"/>
                <a:cs typeface="Courier New" pitchFamily="49" charset="0"/>
              </a:rPr>
              <a:t>SPListCollection lists = web.Lists;</a:t>
            </a:r>
          </a:p>
          <a:p>
            <a:r>
              <a:rPr lang="en-GB" b="0" dirty="0" smtClean="0">
                <a:latin typeface="Courier New" pitchFamily="49" charset="0"/>
                <a:cs typeface="Courier New" pitchFamily="49" charset="0"/>
              </a:rPr>
              <a:t>foreach (SPList list in lists) { ... }</a:t>
            </a:r>
          </a:p>
        </p:txBody>
      </p:sp>
      <p:sp>
        <p:nvSpPr>
          <p:cNvPr id="6" name="TextBox 4"/>
          <p:cNvSpPr txBox="1"/>
          <p:nvPr/>
        </p:nvSpPr>
        <p:spPr>
          <a:xfrm>
            <a:off x="637309" y="4293096"/>
            <a:ext cx="7772400" cy="1754326"/>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 Update various properties.</a:t>
            </a:r>
          </a:p>
          <a:p>
            <a:r>
              <a:rPr lang="en-GB" b="0" dirty="0" smtClean="0">
                <a:latin typeface="Courier New" pitchFamily="49" charset="0"/>
                <a:cs typeface="Courier New" pitchFamily="49" charset="0"/>
              </a:rPr>
              <a:t>web.Title </a:t>
            </a:r>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"New Title";</a:t>
            </a:r>
          </a:p>
          <a:p>
            <a:r>
              <a:rPr lang="en-GB" b="0" dirty="0" smtClean="0">
                <a:latin typeface="Courier New" pitchFamily="49" charset="0"/>
                <a:cs typeface="Courier New" pitchFamily="49" charset="0"/>
              </a:rPr>
              <a:t>web.Description</a:t>
            </a:r>
            <a:r>
              <a:rPr lang="en-GB" b="0" dirty="0">
                <a:latin typeface="Courier New" pitchFamily="49" charset="0"/>
                <a:cs typeface="Courier New" pitchFamily="49" charset="0"/>
              </a:rPr>
              <a:t> = </a:t>
            </a:r>
            <a:r>
              <a:rPr lang="en-GB" b="0" dirty="0" smtClean="0">
                <a:latin typeface="Courier New" pitchFamily="49" charset="0"/>
                <a:cs typeface="Courier New" pitchFamily="49" charset="0"/>
              </a:rPr>
              <a:t>"A brand new description.";</a:t>
            </a:r>
          </a:p>
          <a:p>
            <a:endParaRPr lang="en-GB" b="0" dirty="0" smtClean="0">
              <a:latin typeface="Courier New" pitchFamily="49" charset="0"/>
              <a:cs typeface="Courier New" pitchFamily="49" charset="0"/>
            </a:endParaRPr>
          </a:p>
          <a:p>
            <a:r>
              <a:rPr lang="en-GB" b="0" dirty="0" smtClean="0">
                <a:latin typeface="Courier New" pitchFamily="49" charset="0"/>
                <a:cs typeface="Courier New" pitchFamily="49" charset="0"/>
              </a:rPr>
              <a:t>// Write the changes to the content database.</a:t>
            </a:r>
          </a:p>
          <a:p>
            <a:r>
              <a:rPr lang="en-GB" b="0" dirty="0" smtClean="0">
                <a:latin typeface="Courier New" pitchFamily="49" charset="0"/>
                <a:cs typeface="Courier New" pitchFamily="49" charset="0"/>
              </a:rPr>
              <a:t>web.Update;</a:t>
            </a:r>
          </a:p>
        </p:txBody>
      </p:sp>
    </p:spTree>
    <p:extLst>
      <p:ext uri="{BB962C8B-B14F-4D97-AF65-F5344CB8AC3E}">
        <p14:creationId xmlns:p14="http://schemas.microsoft.com/office/powerpoint/2010/main" val="88841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2ba1110a-55b5-47c6-a850-64549bf8c8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t>
            </a:r>
            <a:r>
              <a:rPr lang="en-GB" dirty="0" smtClean="0"/>
              <a:t>Sites </a:t>
            </a:r>
            <a:r>
              <a:rPr lang="en-GB" dirty="0" smtClean="0"/>
              <a:t>and Webs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Sites and Webs</a:t>
            </a:r>
          </a:p>
          <a:p>
            <a:pPr lvl="1"/>
            <a:r>
              <a:rPr lang="en-US" dirty="0" smtClean="0"/>
              <a:t>Call the </a:t>
            </a:r>
            <a:r>
              <a:rPr lang="en-US" b="1" dirty="0" smtClean="0"/>
              <a:t>Add</a:t>
            </a:r>
            <a:r>
              <a:rPr lang="en-US" dirty="0" smtClean="0"/>
              <a:t> method on a collection object</a:t>
            </a:r>
          </a:p>
          <a:p>
            <a:pPr lvl="1"/>
            <a:endParaRPr lang="en-US" dirty="0"/>
          </a:p>
          <a:p>
            <a:pPr lvl="1"/>
            <a:endParaRPr lang="en-US" dirty="0" smtClean="0"/>
          </a:p>
          <a:p>
            <a:pPr marL="0" indent="0">
              <a:buNone/>
            </a:pPr>
            <a:endParaRPr lang="en-US" dirty="0" smtClean="0"/>
          </a:p>
          <a:p>
            <a:r>
              <a:rPr lang="en-US" dirty="0" smtClean="0"/>
              <a:t>Deleting Sites and Webs</a:t>
            </a:r>
          </a:p>
          <a:p>
            <a:pPr lvl="1"/>
            <a:r>
              <a:rPr lang="en-US" dirty="0" smtClean="0"/>
              <a:t>Call the </a:t>
            </a:r>
            <a:r>
              <a:rPr lang="en-US" b="1" dirty="0" smtClean="0"/>
              <a:t>Delete</a:t>
            </a:r>
            <a:r>
              <a:rPr lang="en-US" dirty="0" smtClean="0"/>
              <a:t> method on the object</a:t>
            </a:r>
          </a:p>
          <a:p>
            <a:pPr lvl="1"/>
            <a:r>
              <a:rPr lang="en-US" dirty="0" smtClean="0"/>
              <a:t>You must still dispose of the object properly</a:t>
            </a:r>
            <a:endParaRPr lang="en-US" dirty="0"/>
          </a:p>
        </p:txBody>
      </p:sp>
      <p:sp>
        <p:nvSpPr>
          <p:cNvPr id="5" name="TextBox 3"/>
          <p:cNvSpPr txBox="1"/>
          <p:nvPr/>
        </p:nvSpPr>
        <p:spPr>
          <a:xfrm>
            <a:off x="637309" y="2057237"/>
            <a:ext cx="7772400" cy="1200329"/>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SPSite site = webApp.Sites.Add</a:t>
            </a:r>
            <a:r>
              <a:rPr lang="en-GB" b="0" dirty="0">
                <a:latin typeface="Courier New" pitchFamily="49" charset="0"/>
                <a:cs typeface="Courier New" pitchFamily="49" charset="0"/>
              </a:rPr>
              <a:t>("/sites/finance", </a:t>
            </a:r>
            <a:endParaRPr lang="en-GB" b="0" dirty="0" smtClean="0">
              <a:latin typeface="Courier New" pitchFamily="49" charset="0"/>
              <a:cs typeface="Courier New" pitchFamily="49" charset="0"/>
            </a:endParaRP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@"CONTOSO\Administrator</a:t>
            </a:r>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"administrator@contoso.com");</a:t>
            </a:r>
          </a:p>
          <a:p>
            <a:r>
              <a:rPr lang="en-GB" b="0" dirty="0" smtClean="0">
                <a:latin typeface="Courier New" pitchFamily="49" charset="0"/>
                <a:cs typeface="Courier New" pitchFamily="49" charset="0"/>
              </a:rPr>
              <a:t>SPWeb web = site.AllWebs.Add(</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project1</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a:t>
            </a:r>
          </a:p>
        </p:txBody>
      </p:sp>
      <p:sp>
        <p:nvSpPr>
          <p:cNvPr id="6" name="TextBox 4"/>
          <p:cNvSpPr txBox="1"/>
          <p:nvPr/>
        </p:nvSpPr>
        <p:spPr>
          <a:xfrm>
            <a:off x="637309" y="4797152"/>
            <a:ext cx="7772400" cy="923330"/>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SPWeb web = site.OpenWeb(</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project1</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a:t>
            </a:r>
          </a:p>
          <a:p>
            <a:r>
              <a:rPr lang="en-GB" b="0" dirty="0" smtClean="0">
                <a:latin typeface="Courier New" pitchFamily="49" charset="0"/>
                <a:cs typeface="Courier New" pitchFamily="49" charset="0"/>
              </a:rPr>
              <a:t>web.Delete();</a:t>
            </a:r>
          </a:p>
          <a:p>
            <a:r>
              <a:rPr lang="en-GB" b="0" dirty="0" smtClean="0">
                <a:latin typeface="Courier New" pitchFamily="49" charset="0"/>
                <a:cs typeface="Courier New" pitchFamily="49" charset="0"/>
              </a:rPr>
              <a:t>web.Dispose();</a:t>
            </a:r>
          </a:p>
        </p:txBody>
      </p:sp>
    </p:spTree>
    <p:extLst>
      <p:ext uri="{BB962C8B-B14F-4D97-AF65-F5344CB8AC3E}">
        <p14:creationId xmlns:p14="http://schemas.microsoft.com/office/powerpoint/2010/main" val="3594368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Deleting</a:t>
            </a:r>
            <a:r>
              <a:rPr lang="de-AT" dirty="0" smtClean="0"/>
              <a:t> Sites </a:t>
            </a:r>
            <a:r>
              <a:rPr lang="de-AT" dirty="0" err="1" smtClean="0"/>
              <a:t>and</a:t>
            </a:r>
            <a:r>
              <a:rPr lang="de-AT" dirty="0" smtClean="0"/>
              <a:t> Webs</a:t>
            </a:r>
            <a:endParaRPr lang="de-AT" dirty="0"/>
          </a:p>
        </p:txBody>
      </p:sp>
      <p:pic>
        <p:nvPicPr>
          <p:cNvPr id="3" name="Picture 2"/>
          <p:cNvPicPr>
            <a:picLocks noChangeAspect="1"/>
          </p:cNvPicPr>
          <p:nvPr/>
        </p:nvPicPr>
        <p:blipFill>
          <a:blip r:embed="rId2"/>
          <a:stretch>
            <a:fillRect/>
          </a:stretch>
        </p:blipFill>
        <p:spPr>
          <a:xfrm>
            <a:off x="460375" y="1052736"/>
            <a:ext cx="6257143" cy="1838095"/>
          </a:xfrm>
          <a:prstGeom prst="rect">
            <a:avLst/>
          </a:prstGeom>
        </p:spPr>
      </p:pic>
    </p:spTree>
    <p:extLst>
      <p:ext uri="{BB962C8B-B14F-4D97-AF65-F5344CB8AC3E}">
        <p14:creationId xmlns:p14="http://schemas.microsoft.com/office/powerpoint/2010/main" val="146726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Working with Sites and Webs</a:t>
            </a:r>
            <a:endParaRPr lang="en-US" dirty="0"/>
          </a:p>
        </p:txBody>
      </p:sp>
      <p:sp>
        <p:nvSpPr>
          <p:cNvPr id="3" name="Text Placeholder 2"/>
          <p:cNvSpPr>
            <a:spLocks noGrp="1"/>
          </p:cNvSpPr>
          <p:nvPr>
            <p:ph type="body" idx="1"/>
          </p:nvPr>
        </p:nvSpPr>
        <p:spPr/>
        <p:txBody>
          <a:bodyPr/>
          <a:lstStyle/>
          <a:p>
            <a:r>
              <a:rPr lang="en-GB" dirty="0" smtClean="0"/>
              <a:t>Exercise 1: Working with Sites and Webs in Managed Code
Exercise 2: Working with Sites and Webs in Windows PowerShell</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797152"/>
            <a:ext cx="5609741" cy="1631216"/>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b="0" i="0" u="none" strike="noStrike" baseline="0" dirty="0" smtClean="0">
                <a:latin typeface="Segoe UI"/>
              </a:rPr>
              <a:t>Virtual Machine: 20488A-LON-SP-02</a:t>
            </a:r>
          </a:p>
          <a:p>
            <a:pPr marL="457200" indent="-457200">
              <a:buClr>
                <a:srgbClr val="0070C0"/>
              </a:buClr>
              <a:buFont typeface="Arial" pitchFamily="34" charset="0"/>
              <a:buChar char="•"/>
            </a:pPr>
            <a:r>
              <a:rPr lang="en-US" sz="2400" b="0" i="0" u="none" strike="noStrike" baseline="0" dirty="0" smtClean="0">
                <a:latin typeface="Segoe UI"/>
              </a:rPr>
              <a:t>User name: CONTOSO\administrator</a:t>
            </a:r>
          </a:p>
          <a:p>
            <a:pPr marL="457200" indent="-4572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431531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Lab Scenario36614027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00496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The management team at Contoso has complained that project sites across the organization use a variety of different naming conventions. They have asked you to find an efficient way to update several site titles. In this lab, you will prototype two different approaches. First, you will use a visual web part to enumerate sites and enable users to update site properties. You will then experiment with performing the same procedure in Windows PowerShell.</a:t>
            </a:r>
            <a:endParaRPr lang="en-US" sz="2800" dirty="0">
              <a:effectLst/>
              <a:latin typeface="Segoe UI"/>
              <a:ea typeface="SimSun"/>
              <a:cs typeface="Mangal"/>
            </a:endParaRPr>
          </a:p>
        </p:txBody>
      </p:sp>
    </p:spTree>
    <p:extLst>
      <p:ext uri="{BB962C8B-B14F-4D97-AF65-F5344CB8AC3E}">
        <p14:creationId xmlns:p14="http://schemas.microsoft.com/office/powerpoint/2010/main" val="1351105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the SharePoint Object Hierarchy
Working with Sites and Webs
Working with Execution Contexts</a:t>
            </a:r>
            <a:endParaRPr lang="en-US" dirty="0"/>
          </a:p>
        </p:txBody>
      </p:sp>
    </p:spTree>
    <p:extLst>
      <p:ext uri="{BB962C8B-B14F-4D97-AF65-F5344CB8AC3E}">
        <p14:creationId xmlns:p14="http://schemas.microsoft.com/office/powerpoint/2010/main" val="61308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Which approach would you recommend to the management team: the visual web part or the PowerShell script? Why?
What happens if a user with insufficient permissions loads the web part? How would you work around any issues caused by insufficient permissions?
Enumerating sites and webs is computationally expensive. Why is this particularly problematic in a web part?</a:t>
            </a:r>
            <a:endParaRPr lang="en-US" dirty="0"/>
          </a:p>
        </p:txBody>
      </p:sp>
    </p:spTree>
    <p:extLst>
      <p:ext uri="{BB962C8B-B14F-4D97-AF65-F5344CB8AC3E}">
        <p14:creationId xmlns:p14="http://schemas.microsoft.com/office/powerpoint/2010/main" val="2012556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Execution Contexts</a:t>
            </a:r>
            <a:endParaRPr lang="en-US" dirty="0"/>
          </a:p>
        </p:txBody>
      </p:sp>
      <p:sp>
        <p:nvSpPr>
          <p:cNvPr id="3" name="Text Placeholder 2"/>
          <p:cNvSpPr>
            <a:spLocks noGrp="1"/>
          </p:cNvSpPr>
          <p:nvPr>
            <p:ph type="body" idx="1"/>
          </p:nvPr>
        </p:nvSpPr>
        <p:spPr/>
        <p:txBody>
          <a:bodyPr/>
          <a:lstStyle/>
          <a:p>
            <a:r>
              <a:rPr lang="en-GB" dirty="0" smtClean="0"/>
              <a:t>Understanding the SharePoint Context
Working with Users and Permissions
Discussion: Adapting Content for Different User Permissions
Manipulating the Execution Context</a:t>
            </a:r>
            <a:endParaRPr lang="en-US" dirty="0"/>
          </a:p>
        </p:txBody>
      </p:sp>
    </p:spTree>
    <p:extLst>
      <p:ext uri="{BB962C8B-B14F-4D97-AF65-F5344CB8AC3E}">
        <p14:creationId xmlns:p14="http://schemas.microsoft.com/office/powerpoint/2010/main" val="3838363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SharePoint Context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SPContext</a:t>
            </a:r>
            <a:r>
              <a:rPr lang="en-US" dirty="0" smtClean="0"/>
              <a:t> object</a:t>
            </a:r>
          </a:p>
          <a:p>
            <a:r>
              <a:rPr lang="en-US" dirty="0" smtClean="0"/>
              <a:t>Represents context of current HTTP request</a:t>
            </a:r>
          </a:p>
          <a:p>
            <a:r>
              <a:rPr lang="en-US" dirty="0" smtClean="0"/>
              <a:t>Provides a range of information:</a:t>
            </a:r>
          </a:p>
          <a:p>
            <a:endParaRPr lang="en-US" dirty="0"/>
          </a:p>
          <a:p>
            <a:endParaRPr lang="en-US" dirty="0" smtClean="0"/>
          </a:p>
          <a:p>
            <a:pPr marL="0" indent="0">
              <a:buNone/>
            </a:pPr>
            <a:endParaRPr lang="en-US" dirty="0" smtClean="0"/>
          </a:p>
          <a:p>
            <a:r>
              <a:rPr lang="en-US" dirty="0" smtClean="0"/>
              <a:t>Only available when your code is invoked synchronously by an HTTP request</a:t>
            </a:r>
            <a:endParaRPr lang="en-US" dirty="0"/>
          </a:p>
        </p:txBody>
      </p:sp>
      <p:sp>
        <p:nvSpPr>
          <p:cNvPr id="5" name="TextBox 3"/>
          <p:cNvSpPr txBox="1"/>
          <p:nvPr/>
        </p:nvSpPr>
        <p:spPr>
          <a:xfrm>
            <a:off x="637309" y="2492896"/>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SPSite currentSite = SPContext.Current.Site;</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SPWeb currentWeb = SPContext.Current.Web;</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SPUser currentUser = SPContext.Current.Web.CurrentUser;</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4035302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Users and Permissions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Verifying permissions programmatically</a:t>
            </a:r>
          </a:p>
          <a:p>
            <a:endParaRPr lang="en-US" dirty="0"/>
          </a:p>
          <a:p>
            <a:endParaRPr lang="en-US" dirty="0" smtClean="0"/>
          </a:p>
          <a:p>
            <a:endParaRPr lang="en-US" dirty="0"/>
          </a:p>
          <a:p>
            <a:pPr marL="0" indent="0">
              <a:buNone/>
            </a:pPr>
            <a:endParaRPr lang="en-US" dirty="0" smtClean="0"/>
          </a:p>
          <a:p>
            <a:r>
              <a:rPr lang="en-US" dirty="0" smtClean="0"/>
              <a:t>Using security trimming</a:t>
            </a:r>
            <a:endParaRPr lang="en-US" dirty="0"/>
          </a:p>
        </p:txBody>
      </p:sp>
      <p:sp>
        <p:nvSpPr>
          <p:cNvPr id="5" name="TextBox 3"/>
          <p:cNvSpPr txBox="1"/>
          <p:nvPr/>
        </p:nvSpPr>
        <p:spPr>
          <a:xfrm>
            <a:off x="637309" y="1636436"/>
            <a:ext cx="7772400" cy="1754326"/>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var </a:t>
            </a:r>
            <a:r>
              <a:rPr lang="en-GB" b="0" dirty="0">
                <a:latin typeface="Courier New" pitchFamily="49" charset="0"/>
                <a:cs typeface="Courier New" pitchFamily="49" charset="0"/>
              </a:rPr>
              <a:t>web = SPContext.Current.Web;</a:t>
            </a:r>
          </a:p>
          <a:p>
            <a:r>
              <a:rPr lang="en-GB" b="0" dirty="0" smtClean="0">
                <a:latin typeface="Courier New" pitchFamily="49" charset="0"/>
                <a:cs typeface="Courier New" pitchFamily="49" charset="0"/>
              </a:rPr>
              <a:t>if(web.DoesUserHavePermissions(</a:t>
            </a:r>
          </a:p>
          <a:p>
            <a:r>
              <a:rPr lang="en-GB" b="0" dirty="0" smtClean="0">
                <a:latin typeface="Courier New" pitchFamily="49" charset="0"/>
                <a:cs typeface="Courier New" pitchFamily="49" charset="0"/>
              </a:rPr>
              <a:t>      SPBasePermissions.ManageWeb</a:t>
            </a:r>
            <a:r>
              <a:rPr lang="en-GB" b="0" dirty="0">
                <a:latin typeface="Courier New" pitchFamily="49" charset="0"/>
                <a:cs typeface="Courier New" pitchFamily="49" charset="0"/>
              </a:rPr>
              <a:t>))</a:t>
            </a:r>
          </a:p>
          <a:p>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   // </a:t>
            </a:r>
            <a:r>
              <a:rPr lang="en-GB" b="0" dirty="0">
                <a:latin typeface="Courier New" pitchFamily="49" charset="0"/>
                <a:cs typeface="Courier New" pitchFamily="49" charset="0"/>
              </a:rPr>
              <a:t>Perform the update operation.</a:t>
            </a:r>
          </a:p>
          <a:p>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p:txBody>
      </p:sp>
      <p:sp>
        <p:nvSpPr>
          <p:cNvPr id="6" name="TextBox 4"/>
          <p:cNvSpPr txBox="1"/>
          <p:nvPr/>
        </p:nvSpPr>
        <p:spPr>
          <a:xfrm>
            <a:off x="637309" y="4149080"/>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&lt;SharePoint:SPSecurityTrimmedControl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runat="server</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PermissionsString=</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ManageWeb</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&gt;</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&lt;!-- Add child controls here --&gt;</a:t>
            </a:r>
          </a:p>
          <a:p>
            <a:r>
              <a:rPr lang="en-GB" b="0" dirty="0" smtClean="0">
                <a:latin typeface="Courier New" pitchFamily="49" charset="0"/>
                <a:cs typeface="Courier New" pitchFamily="49" charset="0"/>
              </a:rPr>
              <a:t>&lt;/SharePoint:SPSecurityTrimmedControl&gt;</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2641042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the Execution Context</a:t>
            </a:r>
            <a:endParaRPr lang="en-US" dirty="0"/>
          </a:p>
        </p:txBody>
      </p:sp>
      <p:sp>
        <p:nvSpPr>
          <p:cNvPr id="4" name="Content Placeholder 2"/>
          <p:cNvSpPr>
            <a:spLocks noGrp="1"/>
          </p:cNvSpPr>
          <p:nvPr/>
        </p:nvSpPr>
        <p:spPr bwMode="auto">
          <a:xfrm>
            <a:off x="458788" y="1038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a:t>
            </a:r>
            <a:r>
              <a:rPr lang="en-US" b="1" dirty="0" smtClean="0"/>
              <a:t>SPSecurity.RunWithElevatedPrivileges</a:t>
            </a:r>
            <a:r>
              <a:rPr lang="en-US" dirty="0" smtClean="0"/>
              <a:t> to run code using the system account</a:t>
            </a:r>
          </a:p>
          <a:p>
            <a:endParaRPr lang="en-US" dirty="0"/>
          </a:p>
          <a:p>
            <a:endParaRPr lang="en-US" dirty="0" smtClean="0"/>
          </a:p>
          <a:p>
            <a:endParaRPr lang="en-US" dirty="0"/>
          </a:p>
          <a:p>
            <a:pPr lvl="1"/>
            <a:endParaRPr lang="en-US" dirty="0" smtClean="0"/>
          </a:p>
        </p:txBody>
      </p:sp>
      <p:sp>
        <p:nvSpPr>
          <p:cNvPr id="5" name="TextBox 3"/>
          <p:cNvSpPr txBox="1"/>
          <p:nvPr/>
        </p:nvSpPr>
        <p:spPr>
          <a:xfrm>
            <a:off x="514216" y="2199124"/>
            <a:ext cx="7772400" cy="2308324"/>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var delegateDPO = new </a:t>
            </a:r>
          </a:p>
          <a:p>
            <a:r>
              <a:rPr lang="en-GB" b="0" dirty="0" smtClean="0">
                <a:latin typeface="Courier New" pitchFamily="49" charset="0"/>
                <a:cs typeface="Courier New" pitchFamily="49" charset="0"/>
              </a:rPr>
              <a:t>   SPSecurity.CodeToRunElevated(DoPrivilegedOperation</a:t>
            </a:r>
            <a:r>
              <a:rPr lang="en-GB" b="0" dirty="0">
                <a:latin typeface="Courier New" pitchFamily="49" charset="0"/>
                <a:cs typeface="Courier New" pitchFamily="49" charset="0"/>
              </a:rPr>
              <a:t>);</a:t>
            </a:r>
          </a:p>
          <a:p>
            <a:r>
              <a:rPr lang="en-GB" b="0" dirty="0">
                <a:latin typeface="Courier New" pitchFamily="49" charset="0"/>
                <a:cs typeface="Courier New" pitchFamily="49" charset="0"/>
              </a:rPr>
              <a:t>SPSecurity.RunWithElevatedPrivileges(delegateDPO);</a:t>
            </a:r>
          </a:p>
          <a:p>
            <a:endParaRPr lang="en-GB" b="0" dirty="0" smtClean="0">
              <a:latin typeface="Courier New" pitchFamily="49" charset="0"/>
              <a:cs typeface="Courier New" pitchFamily="49" charset="0"/>
            </a:endParaRPr>
          </a:p>
          <a:p>
            <a:r>
              <a:rPr lang="en-GB" b="0" dirty="0" smtClean="0">
                <a:latin typeface="Courier New" pitchFamily="49" charset="0"/>
                <a:cs typeface="Courier New" pitchFamily="49" charset="0"/>
              </a:rPr>
              <a:t>private </a:t>
            </a:r>
            <a:r>
              <a:rPr lang="en-GB" b="0" dirty="0">
                <a:latin typeface="Courier New" pitchFamily="49" charset="0"/>
                <a:cs typeface="Courier New" pitchFamily="49" charset="0"/>
              </a:rPr>
              <a:t>void DoPrivilegedOperation</a:t>
            </a:r>
            <a:r>
              <a:rPr lang="en-GB" b="0" dirty="0" smtClean="0">
                <a:latin typeface="Courier New" pitchFamily="49" charset="0"/>
                <a:cs typeface="Courier New" pitchFamily="49" charset="0"/>
              </a:rPr>
              <a:t>() </a:t>
            </a:r>
            <a:endParaRPr lang="en-GB" b="0" dirty="0">
              <a:latin typeface="Courier New" pitchFamily="49" charset="0"/>
              <a:cs typeface="Courier New" pitchFamily="49" charset="0"/>
            </a:endParaRPr>
          </a:p>
          <a:p>
            <a:r>
              <a:rPr lang="en-GB" b="0" dirty="0">
                <a:latin typeface="Courier New" pitchFamily="49" charset="0"/>
                <a:cs typeface="Courier New" pitchFamily="49" charset="0"/>
              </a:rPr>
              <a:t>{</a:t>
            </a:r>
          </a:p>
          <a:p>
            <a:r>
              <a:rPr lang="en-GB" b="0" dirty="0">
                <a:latin typeface="Courier New" pitchFamily="49" charset="0"/>
                <a:cs typeface="Courier New" pitchFamily="49" charset="0"/>
              </a:rPr>
              <a:t>   // This method will run with elevated privileges.</a:t>
            </a:r>
          </a:p>
          <a:p>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p:txBody>
      </p:sp>
      <p:sp>
        <p:nvSpPr>
          <p:cNvPr id="6" name="TextBox 4"/>
          <p:cNvSpPr txBox="1"/>
          <p:nvPr/>
        </p:nvSpPr>
        <p:spPr>
          <a:xfrm>
            <a:off x="514216" y="4824561"/>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SPSecurity.RunWithElevatedPrivileges(delegate()</a:t>
            </a:r>
          </a:p>
          <a:p>
            <a:r>
              <a:rPr lang="en-GB" b="0" dirty="0" smtClean="0">
                <a:latin typeface="Courier New" pitchFamily="49" charset="0"/>
                <a:cs typeface="Courier New" pitchFamily="49" charset="0"/>
              </a:rPr>
              <a:t>{</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 This code will run with elevated privileges.</a:t>
            </a:r>
          </a:p>
          <a:p>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a:p>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42914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8a79ebef-b0fe-47d6-9244-e47508bab5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Working with Execution Contexts</a:t>
            </a:r>
            <a:endParaRPr lang="en-US" dirty="0"/>
          </a:p>
        </p:txBody>
      </p:sp>
      <p:sp>
        <p:nvSpPr>
          <p:cNvPr id="3" name="Text Placeholder 2"/>
          <p:cNvSpPr>
            <a:spLocks noGrp="1"/>
          </p:cNvSpPr>
          <p:nvPr>
            <p:ph type="body" idx="1"/>
          </p:nvPr>
        </p:nvSpPr>
        <p:spPr/>
        <p:txBody>
          <a:bodyPr/>
          <a:lstStyle/>
          <a:p>
            <a:r>
              <a:rPr lang="en-GB" dirty="0" smtClean="0"/>
              <a:t>Exercise 1: Running Code with Elevated Privileges
Exercise 2: Adapting Content for Different User Permissions</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750112"/>
            <a:ext cx="5609741" cy="1631216"/>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b="0" i="0" u="none" strike="noStrike" baseline="0" dirty="0" smtClean="0">
                <a:latin typeface="Segoe UI"/>
              </a:rPr>
              <a:t>Virtual Machine: 20488A-LON-SP-02</a:t>
            </a:r>
          </a:p>
          <a:p>
            <a:pPr marL="457200" indent="-457200">
              <a:buClr>
                <a:srgbClr val="0070C0"/>
              </a:buClr>
              <a:buFont typeface="Arial" pitchFamily="34" charset="0"/>
              <a:buChar char="•"/>
            </a:pPr>
            <a:r>
              <a:rPr lang="en-US" sz="2400" b="0" i="0" u="none" strike="noStrike" baseline="0" dirty="0" smtClean="0">
                <a:latin typeface="Segoe UI"/>
              </a:rPr>
              <a:t>User name: CONTOSO\administrator</a:t>
            </a:r>
          </a:p>
          <a:p>
            <a:pPr marL="457200" indent="-4572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2488063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Lab Scenario28027260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00496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In this lab, you will modify the visual web part you created in the previous exercise to ensure that it renders correctly for all users. You want to display the list of webs to all users, so you will adapt the code that populates the list box to run with elevated privileges. However, you only want the update controls to be visible to users who have the permissions required to update web titles, so you will wrap the update controls in an </a:t>
            </a:r>
            <a:r>
              <a:rPr lang="en-US" sz="2800" b="1" dirty="0" smtClean="0">
                <a:effectLst/>
                <a:latin typeface="Segoe UI"/>
                <a:ea typeface="SimSun"/>
                <a:cs typeface="Mangal"/>
              </a:rPr>
              <a:t>SPSecurityTrimmedControl</a:t>
            </a:r>
            <a:r>
              <a:rPr lang="en-US" sz="2800" dirty="0" smtClean="0">
                <a:effectLst/>
                <a:latin typeface="Segoe UI"/>
                <a:ea typeface="SimSun"/>
                <a:cs typeface="Mangal"/>
              </a:rPr>
              <a:t> element.</a:t>
            </a:r>
            <a:endParaRPr lang="en-US" sz="2800" dirty="0">
              <a:effectLst/>
              <a:latin typeface="Segoe UI"/>
              <a:ea typeface="SimSun"/>
              <a:cs typeface="Mangal"/>
            </a:endParaRPr>
          </a:p>
        </p:txBody>
      </p:sp>
    </p:spTree>
    <p:extLst>
      <p:ext uri="{BB962C8B-B14F-4D97-AF65-F5344CB8AC3E}">
        <p14:creationId xmlns:p14="http://schemas.microsoft.com/office/powerpoint/2010/main" val="1330881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74012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361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454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108520" y="-2"/>
            <a:ext cx="9144000" cy="740664"/>
          </a:xfrm>
        </p:spPr>
        <p:txBody>
          <a:bodyPr/>
          <a:lstStyle/>
          <a:p>
            <a:r>
              <a:rPr lang="en-GB" dirty="0" smtClean="0"/>
              <a:t>Lesson 1: Understanding the SharePoint Object Hierarchy </a:t>
            </a:r>
            <a:endParaRPr lang="en-US" dirty="0"/>
          </a:p>
        </p:txBody>
      </p:sp>
      <p:sp>
        <p:nvSpPr>
          <p:cNvPr id="3" name="Text Placeholder 2"/>
          <p:cNvSpPr>
            <a:spLocks noGrp="1"/>
          </p:cNvSpPr>
          <p:nvPr>
            <p:ph type="body" idx="1"/>
          </p:nvPr>
        </p:nvSpPr>
        <p:spPr/>
        <p:txBody>
          <a:bodyPr/>
          <a:lstStyle/>
          <a:p>
            <a:r>
              <a:rPr lang="en-GB" dirty="0" smtClean="0"/>
              <a:t>The SharePoint Object Hierarchy
The SPFarm Class
Working with Services
Working with Service Applications
Discussion: Understanding the Service Application Architecture
Working with Web Applications
Site Collections and the SPSite Class
Individual Sites and the SPWeb Class</a:t>
            </a:r>
            <a:endParaRPr lang="en-US" dirty="0"/>
          </a:p>
        </p:txBody>
      </p:sp>
    </p:spTree>
    <p:extLst>
      <p:ext uri="{BB962C8B-B14F-4D97-AF65-F5344CB8AC3E}">
        <p14:creationId xmlns:p14="http://schemas.microsoft.com/office/powerpoint/2010/main" val="1475331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4586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Object Hierarchy</a:t>
            </a:r>
            <a:endParaRPr lang="en-US" dirty="0"/>
          </a:p>
        </p:txBody>
      </p:sp>
      <p:sp>
        <p:nvSpPr>
          <p:cNvPr id="4" name="Rounded Rectangle 3"/>
          <p:cNvSpPr/>
          <p:nvPr/>
        </p:nvSpPr>
        <p:spPr bwMode="auto">
          <a:xfrm>
            <a:off x="346347" y="1032154"/>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SPFarm</a:t>
            </a:r>
          </a:p>
        </p:txBody>
      </p:sp>
      <p:sp>
        <p:nvSpPr>
          <p:cNvPr id="5" name="Rounded Rectangle 4"/>
          <p:cNvSpPr/>
          <p:nvPr/>
        </p:nvSpPr>
        <p:spPr bwMode="auto">
          <a:xfrm>
            <a:off x="1163738" y="1869199"/>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SPService</a:t>
            </a:r>
          </a:p>
        </p:txBody>
      </p:sp>
      <p:sp>
        <p:nvSpPr>
          <p:cNvPr id="6" name="Rounded Rectangle 5"/>
          <p:cNvSpPr/>
          <p:nvPr/>
        </p:nvSpPr>
        <p:spPr bwMode="auto">
          <a:xfrm>
            <a:off x="1163738" y="3543288"/>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SPWebApplication</a:t>
            </a:r>
          </a:p>
        </p:txBody>
      </p:sp>
      <p:sp>
        <p:nvSpPr>
          <p:cNvPr id="7" name="Rounded Rectangle 6"/>
          <p:cNvSpPr/>
          <p:nvPr/>
        </p:nvSpPr>
        <p:spPr bwMode="auto">
          <a:xfrm>
            <a:off x="1967331" y="4380333"/>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SPSite</a:t>
            </a:r>
          </a:p>
        </p:txBody>
      </p:sp>
      <p:sp>
        <p:nvSpPr>
          <p:cNvPr id="8" name="Rounded Rectangle 7"/>
          <p:cNvSpPr/>
          <p:nvPr/>
        </p:nvSpPr>
        <p:spPr bwMode="auto">
          <a:xfrm>
            <a:off x="2802029" y="5217378"/>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SPWeb</a:t>
            </a:r>
          </a:p>
        </p:txBody>
      </p:sp>
      <p:cxnSp>
        <p:nvCxnSpPr>
          <p:cNvPr id="9" name="Elbow Connector 8"/>
          <p:cNvCxnSpPr/>
          <p:nvPr/>
        </p:nvCxnSpPr>
        <p:spPr bwMode="auto">
          <a:xfrm rot="16200000" flipH="1">
            <a:off x="689818" y="1700080"/>
            <a:ext cx="532246" cy="415593"/>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3622959" y="6054425"/>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0" dirty="0" smtClean="0">
                <a:solidFill>
                  <a:schemeClr val="tx1"/>
                </a:solidFill>
                <a:latin typeface="Verdana" pitchFamily="34" charset="0"/>
              </a:rPr>
              <a:t>SPList</a:t>
            </a:r>
            <a:endParaRPr kumimoji="0" lang="en-GB" sz="2400" b="0" i="0" u="none" strike="noStrike" cap="none" normalizeH="0" baseline="0" dirty="0" smtClean="0">
              <a:ln>
                <a:noFill/>
              </a:ln>
              <a:solidFill>
                <a:schemeClr val="tx1"/>
              </a:solidFill>
              <a:effectLst/>
              <a:latin typeface="Verdana" pitchFamily="34" charset="0"/>
            </a:endParaRPr>
          </a:p>
        </p:txBody>
      </p:sp>
      <p:sp>
        <p:nvSpPr>
          <p:cNvPr id="11" name="Rounded Rectangle 10"/>
          <p:cNvSpPr/>
          <p:nvPr/>
        </p:nvSpPr>
        <p:spPr bwMode="auto">
          <a:xfrm>
            <a:off x="1163738" y="2706244"/>
            <a:ext cx="3789247" cy="60960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Verdana" pitchFamily="34" charset="0"/>
              </a:rPr>
              <a:t>SPServiceApplication</a:t>
            </a:r>
          </a:p>
        </p:txBody>
      </p:sp>
      <p:cxnSp>
        <p:nvCxnSpPr>
          <p:cNvPr id="12" name="Elbow Connector 11"/>
          <p:cNvCxnSpPr/>
          <p:nvPr/>
        </p:nvCxnSpPr>
        <p:spPr bwMode="auto">
          <a:xfrm rot="16200000" flipH="1">
            <a:off x="271298" y="2118604"/>
            <a:ext cx="1369289" cy="415592"/>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3" name="Elbow Connector 12"/>
          <p:cNvCxnSpPr/>
          <p:nvPr/>
        </p:nvCxnSpPr>
        <p:spPr bwMode="auto">
          <a:xfrm rot="16200000" flipH="1">
            <a:off x="-147224" y="2537126"/>
            <a:ext cx="2206333" cy="415592"/>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4" name="Elbow Connector 13"/>
          <p:cNvCxnSpPr/>
          <p:nvPr/>
        </p:nvCxnSpPr>
        <p:spPr bwMode="auto">
          <a:xfrm rot="16200000" flipH="1">
            <a:off x="1493387" y="4211214"/>
            <a:ext cx="532246" cy="415593"/>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bwMode="auto">
          <a:xfrm rot="16200000" flipH="1">
            <a:off x="2328110" y="5048261"/>
            <a:ext cx="532246" cy="415593"/>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cxnSp>
        <p:nvCxnSpPr>
          <p:cNvPr id="16" name="Elbow Connector 15"/>
          <p:cNvCxnSpPr/>
          <p:nvPr/>
        </p:nvCxnSpPr>
        <p:spPr bwMode="auto">
          <a:xfrm rot="16200000" flipH="1">
            <a:off x="3155990" y="5885307"/>
            <a:ext cx="532246" cy="415593"/>
          </a:xfrm>
          <a:prstGeom prst="bentConnector2">
            <a:avLst/>
          </a:prstGeom>
          <a:ln>
            <a:solidFill>
              <a:schemeClr val="tx1"/>
            </a:solidFill>
            <a:headEnd type="none" w="med" len="med"/>
            <a:tailEnd type="arrow"/>
          </a:ln>
          <a:effectLst/>
        </p:spPr>
        <p:style>
          <a:lnRef idx="3">
            <a:schemeClr val="accent2"/>
          </a:lnRef>
          <a:fillRef idx="0">
            <a:schemeClr val="accent2"/>
          </a:fillRef>
          <a:effectRef idx="2">
            <a:schemeClr val="accent2"/>
          </a:effectRef>
          <a:fontRef idx="minor">
            <a:schemeClr val="tx1"/>
          </a:fontRef>
        </p:style>
      </p:cxnSp>
      <p:sp>
        <p:nvSpPr>
          <p:cNvPr id="17" name="Rounded Rectangular Callout 16"/>
          <p:cNvSpPr/>
          <p:nvPr/>
        </p:nvSpPr>
        <p:spPr bwMode="auto">
          <a:xfrm>
            <a:off x="5971309" y="2173999"/>
            <a:ext cx="2601165" cy="1635412"/>
          </a:xfrm>
          <a:prstGeom prst="wedgeRoundRectCallout">
            <a:avLst>
              <a:gd name="adj1" fmla="val 50332"/>
              <a:gd name="adj2" fmla="val 2860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All arrows represents one-to-many</a:t>
            </a:r>
            <a:r>
              <a:rPr kumimoji="0" lang="en-GB" sz="1800" b="0" i="0" u="none" strike="noStrike" cap="none" normalizeH="0" dirty="0" smtClean="0">
                <a:ln>
                  <a:noFill/>
                </a:ln>
                <a:solidFill>
                  <a:schemeClr val="tx1"/>
                </a:solidFill>
                <a:effectLst/>
                <a:latin typeface="Verdana" pitchFamily="34" charset="0"/>
              </a:rPr>
              <a:t> relationships</a:t>
            </a:r>
            <a:endParaRPr kumimoji="0" lang="en-GB" sz="18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73795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SPFarm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Highest-level object in the hierarchy</a:t>
            </a:r>
          </a:p>
          <a:p>
            <a:r>
              <a:rPr lang="en-US" dirty="0" smtClean="0"/>
              <a:t>Represents farm-wide configuration</a:t>
            </a:r>
          </a:p>
          <a:p>
            <a:r>
              <a:rPr lang="en-US" dirty="0" smtClean="0"/>
              <a:t>Instantiate through the static </a:t>
            </a:r>
            <a:r>
              <a:rPr lang="en-US" b="1" dirty="0" smtClean="0"/>
              <a:t>Local</a:t>
            </a:r>
            <a:r>
              <a:rPr lang="en-US" dirty="0" smtClean="0"/>
              <a:t> property</a:t>
            </a:r>
          </a:p>
          <a:p>
            <a:pPr marL="0" indent="0">
              <a:buNone/>
            </a:pPr>
            <a:endParaRPr lang="en-US" dirty="0" smtClean="0"/>
          </a:p>
          <a:p>
            <a:r>
              <a:rPr lang="en-US" dirty="0" smtClean="0"/>
              <a:t>Use properties and methods to retrieve configuration settings</a:t>
            </a:r>
          </a:p>
          <a:p>
            <a:endParaRPr lang="en-US" dirty="0"/>
          </a:p>
        </p:txBody>
      </p:sp>
      <p:sp>
        <p:nvSpPr>
          <p:cNvPr id="5" name="TextBox 1"/>
          <p:cNvSpPr txBox="1"/>
          <p:nvPr/>
        </p:nvSpPr>
        <p:spPr>
          <a:xfrm>
            <a:off x="637309" y="2627620"/>
            <a:ext cx="7772400" cy="369332"/>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SPFarm farm = SPFarm.Local;</a:t>
            </a:r>
            <a:endParaRPr lang="en-GB" b="0" dirty="0">
              <a:latin typeface="Courier New" pitchFamily="49" charset="0"/>
              <a:cs typeface="Courier New" pitchFamily="49" charset="0"/>
            </a:endParaRPr>
          </a:p>
        </p:txBody>
      </p:sp>
      <p:sp>
        <p:nvSpPr>
          <p:cNvPr id="6" name="TextBox 3"/>
          <p:cNvSpPr txBox="1"/>
          <p:nvPr/>
        </p:nvSpPr>
        <p:spPr>
          <a:xfrm>
            <a:off x="637309" y="4017838"/>
            <a:ext cx="7772400" cy="923330"/>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Guid farmID = SPFarm.Local.Id;</a:t>
            </a:r>
          </a:p>
          <a:p>
            <a:r>
              <a:rPr lang="en-GB" b="0" dirty="0" smtClean="0">
                <a:latin typeface="Courier New" pitchFamily="49" charset="0"/>
                <a:cs typeface="Courier New" pitchFamily="49" charset="0"/>
              </a:rPr>
              <a:t>Bool isAdmin =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SPFarm.Local.CurrentUserIsAdministrator();</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4217557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Services</a:t>
            </a:r>
            <a:endParaRPr lang="en-US" dirty="0"/>
          </a:p>
        </p:txBody>
      </p:sp>
      <p:sp>
        <p:nvSpPr>
          <p:cNvPr id="4" name="Content Placeholder 2"/>
          <p:cNvSpPr>
            <a:spLocks noGrp="1"/>
          </p:cNvSpPr>
          <p:nvPr/>
        </p:nvSpPr>
        <p:spPr bwMode="auto">
          <a:xfrm>
            <a:off x="458788" y="1021214"/>
            <a:ext cx="8119156"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Service classes</a:t>
            </a:r>
          </a:p>
          <a:p>
            <a:pPr lvl="1"/>
            <a:r>
              <a:rPr lang="en-US" dirty="0" smtClean="0"/>
              <a:t>SPService represents a farm-scoped service</a:t>
            </a:r>
          </a:p>
          <a:p>
            <a:pPr lvl="1"/>
            <a:r>
              <a:rPr lang="en-US" dirty="0" smtClean="0"/>
              <a:t>SPServiceInstance represents an instance of an SPService on a specific server</a:t>
            </a:r>
          </a:p>
          <a:p>
            <a:r>
              <a:rPr lang="en-US" dirty="0" smtClean="0"/>
              <a:t>The SPWebService class</a:t>
            </a:r>
          </a:p>
          <a:p>
            <a:pPr lvl="1"/>
            <a:r>
              <a:rPr lang="en-US" dirty="0" smtClean="0"/>
              <a:t>Container for web applications</a:t>
            </a:r>
          </a:p>
          <a:p>
            <a:pPr lvl="1"/>
            <a:r>
              <a:rPr lang="en-US" dirty="0" smtClean="0"/>
              <a:t>ContentService</a:t>
            </a:r>
          </a:p>
          <a:p>
            <a:pPr lvl="1"/>
            <a:r>
              <a:rPr lang="en-US" dirty="0" smtClean="0"/>
              <a:t>AdministrationService</a:t>
            </a:r>
          </a:p>
          <a:p>
            <a:r>
              <a:rPr lang="en-US" dirty="0" smtClean="0"/>
              <a:t>Scope</a:t>
            </a:r>
          </a:p>
          <a:p>
            <a:pPr lvl="1"/>
            <a:r>
              <a:rPr lang="en-US" dirty="0" smtClean="0"/>
              <a:t>Not available in SharePoint Online</a:t>
            </a:r>
          </a:p>
          <a:p>
            <a:pPr lvl="1"/>
            <a:r>
              <a:rPr lang="en-US" dirty="0" smtClean="0"/>
              <a:t>Not available in sandboxed solutions or client-side code</a:t>
            </a:r>
            <a:endParaRPr lang="en-US" dirty="0"/>
          </a:p>
        </p:txBody>
      </p:sp>
    </p:spTree>
    <p:extLst>
      <p:ext uri="{BB962C8B-B14F-4D97-AF65-F5344CB8AC3E}">
        <p14:creationId xmlns:p14="http://schemas.microsoft.com/office/powerpoint/2010/main" val="269004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a651d193-6eea-4132-8bf2-f4159684c4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Service Applications</a:t>
            </a:r>
            <a:endParaRPr lang="en-US" dirty="0"/>
          </a:p>
        </p:txBody>
      </p:sp>
      <p:sp>
        <p:nvSpPr>
          <p:cNvPr id="4" name="Rounded Rectangle 3"/>
          <p:cNvSpPr/>
          <p:nvPr/>
        </p:nvSpPr>
        <p:spPr bwMode="auto">
          <a:xfrm>
            <a:off x="243388" y="1542196"/>
            <a:ext cx="3935103" cy="150125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0" dirty="0" smtClean="0">
                <a:solidFill>
                  <a:schemeClr val="tx1"/>
                </a:solidFill>
                <a:latin typeface="Verdana" pitchFamily="34" charset="0"/>
              </a:rPr>
              <a:t>Service Application</a:t>
            </a:r>
          </a:p>
          <a:p>
            <a:pPr marL="0" marR="0" indent="0" algn="ctr" defTabSz="914400" rtl="0" eaLnBrk="0" fontAlgn="base" latinLnBrk="0" hangingPunct="0">
              <a:lnSpc>
                <a:spcPct val="100000"/>
              </a:lnSpc>
              <a:spcBef>
                <a:spcPct val="0"/>
              </a:spcBef>
              <a:spcAft>
                <a:spcPct val="0"/>
              </a:spcAft>
              <a:buClrTx/>
              <a:buSzTx/>
              <a:buFontTx/>
              <a:buNone/>
              <a:tabLst/>
            </a:pPr>
            <a:endParaRPr lang="en-GB" b="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Verdana" pitchFamily="34" charset="0"/>
              </a:rPr>
              <a:t>SPServiceApplication</a:t>
            </a:r>
          </a:p>
        </p:txBody>
      </p:sp>
      <p:sp>
        <p:nvSpPr>
          <p:cNvPr id="5" name="Rounded Rectangle 4"/>
          <p:cNvSpPr/>
          <p:nvPr/>
        </p:nvSpPr>
        <p:spPr bwMode="auto">
          <a:xfrm>
            <a:off x="179512" y="3728112"/>
            <a:ext cx="3935103" cy="17237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0" dirty="0" smtClean="0">
                <a:solidFill>
                  <a:schemeClr val="tx1"/>
                </a:solidFill>
                <a:latin typeface="Verdana" pitchFamily="34" charset="0"/>
              </a:rPr>
              <a:t>Service Application Proxy</a:t>
            </a:r>
          </a:p>
          <a:p>
            <a:pPr marL="0" marR="0" indent="0" algn="ctr" defTabSz="914400" rtl="0" eaLnBrk="0" fontAlgn="base" latinLnBrk="0" hangingPunct="0">
              <a:lnSpc>
                <a:spcPct val="100000"/>
              </a:lnSpc>
              <a:spcBef>
                <a:spcPct val="0"/>
              </a:spcBef>
              <a:spcAft>
                <a:spcPct val="0"/>
              </a:spcAft>
              <a:buClrTx/>
              <a:buSzTx/>
              <a:buFontTx/>
              <a:buNone/>
              <a:tabLst/>
            </a:pPr>
            <a:endParaRPr lang="en-GB" b="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Verdana" pitchFamily="34" charset="0"/>
              </a:rPr>
              <a:t>SPServiceApplicationProxy</a:t>
            </a:r>
          </a:p>
        </p:txBody>
      </p:sp>
      <p:sp>
        <p:nvSpPr>
          <p:cNvPr id="6" name="Rounded Rectangle 5"/>
          <p:cNvSpPr/>
          <p:nvPr/>
        </p:nvSpPr>
        <p:spPr bwMode="auto">
          <a:xfrm>
            <a:off x="4867871" y="1542196"/>
            <a:ext cx="3935103" cy="150125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0" dirty="0" smtClean="0">
                <a:solidFill>
                  <a:schemeClr val="tx1"/>
                </a:solidFill>
                <a:latin typeface="Verdana" pitchFamily="34" charset="0"/>
              </a:rPr>
              <a:t>Web Application</a:t>
            </a:r>
          </a:p>
          <a:p>
            <a:pPr marL="0" marR="0" indent="0" algn="ctr" defTabSz="914400" rtl="0" eaLnBrk="0" fontAlgn="base" latinLnBrk="0" hangingPunct="0">
              <a:lnSpc>
                <a:spcPct val="100000"/>
              </a:lnSpc>
              <a:spcBef>
                <a:spcPct val="0"/>
              </a:spcBef>
              <a:spcAft>
                <a:spcPct val="0"/>
              </a:spcAft>
              <a:buClrTx/>
              <a:buSzTx/>
              <a:buFontTx/>
              <a:buNone/>
              <a:tabLst/>
            </a:pPr>
            <a:endParaRPr lang="en-GB" b="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Verdana" pitchFamily="34" charset="0"/>
              </a:rPr>
              <a:t>SPWebApplication</a:t>
            </a:r>
          </a:p>
        </p:txBody>
      </p:sp>
      <p:sp>
        <p:nvSpPr>
          <p:cNvPr id="7" name="Rounded Rectangle 6"/>
          <p:cNvSpPr/>
          <p:nvPr/>
        </p:nvSpPr>
        <p:spPr bwMode="auto">
          <a:xfrm>
            <a:off x="4572000" y="3728112"/>
            <a:ext cx="4364966" cy="17237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400" b="0" dirty="0" smtClean="0">
                <a:solidFill>
                  <a:schemeClr val="tx1"/>
                </a:solidFill>
                <a:latin typeface="Verdana" pitchFamily="34" charset="0"/>
              </a:rPr>
              <a:t>Service Application Proxy Group</a:t>
            </a:r>
          </a:p>
          <a:p>
            <a:pPr marL="0" marR="0" indent="0" algn="ctr" defTabSz="914400" rtl="0" eaLnBrk="0" fontAlgn="base" latinLnBrk="0" hangingPunct="0">
              <a:lnSpc>
                <a:spcPct val="100000"/>
              </a:lnSpc>
              <a:spcBef>
                <a:spcPct val="0"/>
              </a:spcBef>
              <a:spcAft>
                <a:spcPct val="0"/>
              </a:spcAft>
              <a:buClrTx/>
              <a:buSzTx/>
              <a:buFontTx/>
              <a:buNone/>
              <a:tabLst/>
            </a:pPr>
            <a:endParaRPr lang="en-GB" b="0" dirty="0" smtClean="0">
              <a:solidFill>
                <a:schemeClr val="tx1"/>
              </a:solidFill>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Verdana" pitchFamily="34" charset="0"/>
              </a:rPr>
              <a:t>SPServiceApplicationProxyGroup</a:t>
            </a:r>
            <a:endParaRPr kumimoji="0" lang="en-GB" sz="16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2210940" y="3043450"/>
            <a:ext cx="0" cy="684662"/>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a:off x="4066258" y="4590003"/>
            <a:ext cx="527751"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6835423" y="3043450"/>
            <a:ext cx="5325" cy="684662"/>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272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fa6f1973-b7c9-467f-ba1f-15135b13cd3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Discussion: Understanding the Service Application Architecture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Why have service application proxies?</a:t>
            </a:r>
          </a:p>
          <a:p>
            <a:r>
              <a:rPr lang="en-US" dirty="0" smtClean="0"/>
              <a:t>Why have service application proxy groups?</a:t>
            </a:r>
            <a:endParaRPr lang="en-US" dirty="0"/>
          </a:p>
        </p:txBody>
      </p:sp>
    </p:spTree>
    <p:extLst>
      <p:ext uri="{BB962C8B-B14F-4D97-AF65-F5344CB8AC3E}">
        <p14:creationId xmlns:p14="http://schemas.microsoft.com/office/powerpoint/2010/main" val="1812688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161078e6-3ce3-4d4f-a4e4-19fd17fff0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Web Applications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Containers for site collections</a:t>
            </a:r>
          </a:p>
          <a:p>
            <a:r>
              <a:rPr lang="en-US" dirty="0" smtClean="0"/>
              <a:t>Map SharePoint content to IIS websites</a:t>
            </a:r>
          </a:p>
          <a:p>
            <a:r>
              <a:rPr lang="en-US" dirty="0" smtClean="0"/>
              <a:t>Represented by the </a:t>
            </a:r>
            <a:r>
              <a:rPr lang="en-US" b="1" dirty="0" smtClean="0"/>
              <a:t>SPWebApplication</a:t>
            </a:r>
            <a:r>
              <a:rPr lang="en-US" dirty="0" smtClean="0"/>
              <a:t> class</a:t>
            </a:r>
          </a:p>
          <a:p>
            <a:endParaRPr lang="en-US" dirty="0"/>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3"/>
          <a:stretch>
            <a:fillRect/>
          </a:stretch>
        </p:blipFill>
        <p:spPr>
          <a:xfrm>
            <a:off x="458787" y="2780928"/>
            <a:ext cx="7814483" cy="1584176"/>
          </a:xfrm>
          <a:prstGeom prst="rect">
            <a:avLst/>
          </a:prstGeom>
        </p:spPr>
      </p:pic>
    </p:spTree>
    <p:extLst>
      <p:ext uri="{BB962C8B-B14F-4D97-AF65-F5344CB8AC3E}">
        <p14:creationId xmlns:p14="http://schemas.microsoft.com/office/powerpoint/2010/main" val="2874389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3349</Words>
  <Application>Microsoft Office PowerPoint</Application>
  <PresentationFormat>On-screen Show (4:3)</PresentationFormat>
  <Paragraphs>433</Paragraphs>
  <Slides>30</Slides>
  <Notes>28</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Wingdings</vt:lpstr>
      <vt:lpstr>Times New Roman</vt:lpstr>
      <vt:lpstr>Arial</vt:lpstr>
      <vt:lpstr>SimSun</vt:lpstr>
      <vt:lpstr>Symbol</vt:lpstr>
      <vt:lpstr>Segoe UI</vt:lpstr>
      <vt:lpstr>Mangal</vt:lpstr>
      <vt:lpstr>Segoe Light</vt:lpstr>
      <vt:lpstr>Calibri</vt:lpstr>
      <vt:lpstr>Courier New</vt:lpstr>
      <vt:lpstr>Verdana</vt:lpstr>
      <vt:lpstr>Segoe UI Light</vt:lpstr>
      <vt:lpstr>Presentation1</vt:lpstr>
      <vt:lpstr>Module 2    </vt:lpstr>
      <vt:lpstr>Module Overview</vt:lpstr>
      <vt:lpstr>Lesson 1: Understanding the SharePoint Object Hierarchy </vt:lpstr>
      <vt:lpstr>The SharePoint Object Hierarchy</vt:lpstr>
      <vt:lpstr>The SPFarm Class</vt:lpstr>
      <vt:lpstr>Working with Services</vt:lpstr>
      <vt:lpstr>Working with Service Applications</vt:lpstr>
      <vt:lpstr>Discussion: Understanding the Service Application Architecture</vt:lpstr>
      <vt:lpstr>Working with Web Applications</vt:lpstr>
      <vt:lpstr>Site Collections and the SPSite Class</vt:lpstr>
      <vt:lpstr>Individual Sites and the SPWeb Class</vt:lpstr>
      <vt:lpstr>Lesson 2: Working with Sites and Webs</vt:lpstr>
      <vt:lpstr>Managing Object Lifecycles</vt:lpstr>
      <vt:lpstr>Disposing </vt:lpstr>
      <vt:lpstr>Retrieving and Updating Properties</vt:lpstr>
      <vt:lpstr>Creating Sites and Webs</vt:lpstr>
      <vt:lpstr>Deleting Sites and Webs</vt:lpstr>
      <vt:lpstr>Lab A: Working with Sites and Webs</vt:lpstr>
      <vt:lpstr>Lab Scenario</vt:lpstr>
      <vt:lpstr>Lab Review</vt:lpstr>
      <vt:lpstr>Lesson 3: Working with Execution Contexts</vt:lpstr>
      <vt:lpstr>Understanding the SharePoint Context</vt:lpstr>
      <vt:lpstr>Working with Users and Permissions</vt:lpstr>
      <vt:lpstr>Manipulating the Execution Context</vt:lpstr>
      <vt:lpstr>Lab B: Working with Execution Contexts</vt:lpstr>
      <vt:lpstr>Lab Scenario</vt:lpstr>
      <vt:lpstr>Module Review and Takeaways</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Vikkie Boyd</dc:creator>
  <cp:lastModifiedBy>administrator</cp:lastModifiedBy>
  <cp:revision>17</cp:revision>
  <dcterms:created xsi:type="dcterms:W3CDTF">2013-06-25T13:12:36Z</dcterms:created>
  <dcterms:modified xsi:type="dcterms:W3CDTF">2014-01-12T12:17:05Z</dcterms:modified>
</cp:coreProperties>
</file>