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34"/>
  </p:notesMasterIdLst>
  <p:sldIdLst>
    <p:sldId id="256" r:id="rId2"/>
    <p:sldId id="257" r:id="rId3"/>
    <p:sldId id="258" r:id="rId4"/>
    <p:sldId id="259" r:id="rId5"/>
    <p:sldId id="260" r:id="rId6"/>
    <p:sldId id="261" r:id="rId7"/>
    <p:sldId id="262" r:id="rId8"/>
    <p:sldId id="290" r:id="rId9"/>
    <p:sldId id="263" r:id="rId10"/>
    <p:sldId id="264" r:id="rId11"/>
    <p:sldId id="265" r:id="rId12"/>
    <p:sldId id="266" r:id="rId13"/>
    <p:sldId id="267" r:id="rId14"/>
    <p:sldId id="268" r:id="rId15"/>
    <p:sldId id="291"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9" r:id="rId33"/>
  </p:sldIdLst>
  <p:sldSz cx="9144000" cy="6858000" type="screen4x3"/>
  <p:notesSz cx="6858000" cy="9144000"/>
  <p:embeddedFontLst>
    <p:embeddedFont>
      <p:font typeface="Segoe UI" panose="020B0502040204020203" pitchFamily="34" charset="0"/>
      <p:regular r:id="rId35"/>
      <p:bold r:id="rId36"/>
      <p:italic r:id="rId37"/>
      <p:boldItalic r:id="rId38"/>
    </p:embeddedFont>
    <p:embeddedFont>
      <p:font typeface="Mangal" panose="02040503050203030202" pitchFamily="18" charset="0"/>
      <p:regular r:id="rId39"/>
      <p:bold r:id="rId40"/>
    </p:embeddedFont>
    <p:embeddedFont>
      <p:font typeface="Segoe Light" panose="020B0604020202020204" charset="0"/>
      <p:regular r:id="rId41"/>
      <p:italic r:id="rId42"/>
    </p:embeddedFont>
    <p:embeddedFont>
      <p:font typeface="Calibri" panose="020F0502020204030204" pitchFamily="34" charset="0"/>
      <p:regular r:id="rId43"/>
      <p:bold r:id="rId44"/>
      <p:italic r:id="rId45"/>
      <p:boldItalic r:id="rId46"/>
    </p:embeddedFont>
    <p:embeddedFont>
      <p:font typeface="Verdana" panose="020B0604030504040204" pitchFamily="34" charset="0"/>
      <p:regular r:id="rId47"/>
      <p:bold r:id="rId48"/>
      <p:italic r:id="rId49"/>
      <p:boldItalic r:id="rId50"/>
    </p:embeddedFont>
    <p:embeddedFont>
      <p:font typeface="Segoe UI Light" panose="020B0502040204020203" pitchFamily="34" charset="0"/>
      <p:regular r:id="rId5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25" d="100"/>
          <a:sy n="125" d="100"/>
        </p:scale>
        <p:origin x="1200" y="96"/>
      </p:cViewPr>
      <p:guideLst>
        <p:guide orient="horz" pos="2160"/>
        <p:guide pos="2880"/>
      </p:guideLst>
    </p:cSldViewPr>
  </p:slideViewPr>
  <p:notesTextViewPr>
    <p:cViewPr>
      <p:scale>
        <a:sx n="1" d="1"/>
        <a:sy n="1" d="1"/>
      </p:scale>
      <p:origin x="0" y="0"/>
    </p:cViewPr>
  </p:notesTextViewPr>
  <p:notesViewPr>
    <p:cSldViewPr>
      <p:cViewPr>
        <p:scale>
          <a:sx n="100" d="100"/>
          <a:sy n="100" d="100"/>
        </p:scale>
        <p:origin x="-3468" y="-3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font" Target="fonts/font8.fntdata"/><Relationship Id="rId47" Type="http://schemas.openxmlformats.org/officeDocument/2006/relationships/font" Target="fonts/font13.fntdata"/><Relationship Id="rId50" Type="http://schemas.openxmlformats.org/officeDocument/2006/relationships/font" Target="fonts/font16.fntdata"/><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font" Target="fonts/font11.fntdata"/><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0.fntdata"/><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font" Target="fonts/font9.fntdata"/><Relationship Id="rId48" Type="http://schemas.openxmlformats.org/officeDocument/2006/relationships/font" Target="fonts/font14.fntdata"/><Relationship Id="rId8" Type="http://schemas.openxmlformats.org/officeDocument/2006/relationships/slide" Target="slides/slide7.xml"/><Relationship Id="rId51" Type="http://schemas.openxmlformats.org/officeDocument/2006/relationships/font" Target="fonts/font17.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4.fntdata"/><Relationship Id="rId46" Type="http://schemas.openxmlformats.org/officeDocument/2006/relationships/font" Target="fonts/font12.fntdata"/><Relationship Id="rId20" Type="http://schemas.openxmlformats.org/officeDocument/2006/relationships/slide" Target="slides/slide19.xml"/><Relationship Id="rId41" Type="http://schemas.openxmlformats.org/officeDocument/2006/relationships/font" Target="fonts/font7.fntdata"/><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49" Type="http://schemas.openxmlformats.org/officeDocument/2006/relationships/font" Target="fonts/font1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C4F9240-D454-4F72-885F-830966978C70}" type="datetimeFigureOut">
              <a:rPr lang="en-US" smtClean="0"/>
              <a:t>1/12/2014</a:t>
            </a:fld>
            <a:endParaRPr lang="en-US"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200A134-5C24-49ED-937B-B7E8789FFD88}" type="slidenum">
              <a:rPr lang="en-US" smtClean="0"/>
              <a:t>‹#›</a:t>
            </a:fld>
            <a:endParaRPr lang="en-US" dirty="0"/>
          </a:p>
        </p:txBody>
      </p:sp>
    </p:spTree>
    <p:extLst>
      <p:ext uri="{BB962C8B-B14F-4D97-AF65-F5344CB8AC3E}">
        <p14:creationId xmlns:p14="http://schemas.microsoft.com/office/powerpoint/2010/main" val="42887723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team.contoso.com/"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6200A134-5C24-49ED-937B-B7E8789FFD88}" type="slidenum">
              <a:rPr lang="en-US" smtClean="0"/>
              <a:t>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3: Working with Lists and Libraries</a:t>
            </a:r>
            <a:endParaRPr lang="en-US" sz="1200" b="1" dirty="0">
              <a:solidFill>
                <a:srgbClr val="336699"/>
              </a:solidFill>
              <a:latin typeface="Arial"/>
            </a:endParaRPr>
          </a:p>
        </p:txBody>
      </p:sp>
    </p:spTree>
    <p:extLst>
      <p:ext uri="{BB962C8B-B14F-4D97-AF65-F5344CB8AC3E}">
        <p14:creationId xmlns:p14="http://schemas.microsoft.com/office/powerpoint/2010/main" val="13766499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Walk the students through the examples in the student handbook.</a:t>
            </a:r>
          </a:p>
          <a:p>
            <a:pPr>
              <a:lnSpc>
                <a:spcPct val="115000"/>
              </a:lnSpc>
              <a:spcAft>
                <a:spcPts val="1000"/>
              </a:spcAft>
            </a:pPr>
            <a:r>
              <a:rPr lang="en-US" sz="1000" dirty="0">
                <a:latin typeface="Arial"/>
                <a:ea typeface="Calibri"/>
                <a:cs typeface="Times New Roman"/>
              </a:rPr>
              <a:t>Emphasize that the primary approach to retrieving files is to go through an </a:t>
            </a:r>
            <a:r>
              <a:rPr lang="en-US" sz="1000" b="1" dirty="0">
                <a:latin typeface="Arial"/>
                <a:ea typeface="Calibri"/>
                <a:cs typeface="Times New Roman"/>
              </a:rPr>
              <a:t>SPWeb</a:t>
            </a:r>
            <a:r>
              <a:rPr lang="en-US" sz="1000" dirty="0">
                <a:latin typeface="Arial"/>
                <a:ea typeface="Calibri"/>
                <a:cs typeface="Times New Roman"/>
              </a:rPr>
              <a:t> instance or an </a:t>
            </a:r>
            <a:r>
              <a:rPr lang="en-US" sz="1000" b="1" dirty="0">
                <a:latin typeface="Arial"/>
                <a:ea typeface="Calibri"/>
                <a:cs typeface="Times New Roman"/>
              </a:rPr>
              <a:t>SPFolder</a:t>
            </a:r>
            <a:r>
              <a:rPr lang="en-US" sz="1000" dirty="0">
                <a:latin typeface="Arial"/>
                <a:ea typeface="Calibri"/>
                <a:cs typeface="Times New Roman"/>
              </a:rPr>
              <a:t> instance. While you can retrieve an </a:t>
            </a:r>
            <a:r>
              <a:rPr lang="en-US" sz="1000" b="1" dirty="0">
                <a:latin typeface="Arial"/>
                <a:ea typeface="Calibri"/>
                <a:cs typeface="Times New Roman"/>
              </a:rPr>
              <a:t>SPFile</a:t>
            </a:r>
            <a:r>
              <a:rPr lang="en-US" sz="1000" dirty="0">
                <a:latin typeface="Arial"/>
                <a:ea typeface="Calibri"/>
                <a:cs typeface="Times New Roman"/>
              </a:rPr>
              <a:t> directly from the corresponding </a:t>
            </a:r>
            <a:r>
              <a:rPr lang="en-US" sz="1000" b="1" dirty="0">
                <a:latin typeface="Arial"/>
                <a:ea typeface="Calibri"/>
                <a:cs typeface="Times New Roman"/>
              </a:rPr>
              <a:t>SPListItem</a:t>
            </a:r>
            <a:r>
              <a:rPr lang="en-US" sz="1000" dirty="0">
                <a:latin typeface="Arial"/>
                <a:ea typeface="Calibri"/>
                <a:cs typeface="Times New Roman"/>
              </a:rPr>
              <a:t>, instantiating a list item purely to retrieve a file would add unnecessary computational expense.</a:t>
            </a:r>
          </a:p>
          <a:p>
            <a:pPr>
              <a:lnSpc>
                <a:spcPct val="115000"/>
              </a:lnSpc>
              <a:spcAft>
                <a:spcPts val="1000"/>
              </a:spcAft>
            </a:pPr>
            <a:r>
              <a:rPr lang="en-US" sz="1000" dirty="0">
                <a:latin typeface="Arial"/>
                <a:ea typeface="Calibri"/>
                <a:cs typeface="Times New Roman"/>
              </a:rPr>
              <a:t>Ensure students understand the concepts behind check-ins and check-outs, as well as how to check files in and out programmatically.</a:t>
            </a:r>
          </a:p>
          <a:p>
            <a:pPr>
              <a:lnSpc>
                <a:spcPct val="115000"/>
              </a:lnSpc>
              <a:spcAft>
                <a:spcPts val="1000"/>
              </a:spcAft>
            </a:pPr>
            <a:r>
              <a:rPr lang="en-US" sz="1000" dirty="0">
                <a:latin typeface="Arial"/>
                <a:ea typeface="Calibri"/>
                <a:cs typeface="Times New Roman"/>
              </a:rPr>
              <a:t>Emphasize that you can use the </a:t>
            </a:r>
            <a:r>
              <a:rPr lang="en-US" sz="1000" b="1" dirty="0">
                <a:latin typeface="Arial"/>
                <a:ea typeface="Calibri"/>
                <a:cs typeface="Times New Roman"/>
              </a:rPr>
              <a:t>SPFileCollection.Add</a:t>
            </a:r>
            <a:r>
              <a:rPr lang="en-US" sz="1000" dirty="0">
                <a:latin typeface="Arial"/>
                <a:ea typeface="Calibri"/>
                <a:cs typeface="Times New Roman"/>
              </a:rPr>
              <a:t> method to update existing files as well as to add new files.</a:t>
            </a:r>
          </a:p>
        </p:txBody>
      </p:sp>
      <p:sp>
        <p:nvSpPr>
          <p:cNvPr id="4" name="Slide Number Placeholder 3"/>
          <p:cNvSpPr>
            <a:spLocks noGrp="1"/>
          </p:cNvSpPr>
          <p:nvPr>
            <p:ph type="sldNum" sz="quarter" idx="10"/>
          </p:nvPr>
        </p:nvSpPr>
        <p:spPr/>
        <p:txBody>
          <a:bodyPr/>
          <a:lstStyle/>
          <a:p>
            <a:fld id="{6200A134-5C24-49ED-937B-B7E8789FFD88}" type="slidenum">
              <a:rPr lang="en-US" smtClean="0"/>
              <a:t>11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3: Working with Lists and Libraries</a:t>
            </a:r>
            <a:endParaRPr lang="en-US" sz="1200" b="1" dirty="0">
              <a:solidFill>
                <a:srgbClr val="336699"/>
              </a:solidFill>
              <a:latin typeface="Arial"/>
            </a:endParaRPr>
          </a:p>
        </p:txBody>
      </p:sp>
    </p:spTree>
    <p:extLst>
      <p:ext uri="{BB962C8B-B14F-4D97-AF65-F5344CB8AC3E}">
        <p14:creationId xmlns:p14="http://schemas.microsoft.com/office/powerpoint/2010/main" val="24366239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6200A134-5C24-49ED-937B-B7E8789FFD88}" type="slidenum">
              <a:rPr lang="en-US" smtClean="0"/>
              <a:t>12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3: Working with Lists and Libraries</a:t>
            </a:r>
            <a:endParaRPr lang="en-US" sz="1200" b="1" dirty="0">
              <a:solidFill>
                <a:srgbClr val="336699"/>
              </a:solidFill>
              <a:latin typeface="Arial"/>
            </a:endParaRPr>
          </a:p>
        </p:txBody>
      </p:sp>
    </p:spTree>
    <p:extLst>
      <p:ext uri="{BB962C8B-B14F-4D97-AF65-F5344CB8AC3E}">
        <p14:creationId xmlns:p14="http://schemas.microsoft.com/office/powerpoint/2010/main" val="13596244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Emphasize that enumerating list item collections is a very bad idea, and then provide an overview of the two main approaches to retrieving list item data: query classes, and LINQ to SharePoint. Focus on the concepts at this stage, as later topics in the lesson go into the details of each approach.</a:t>
            </a:r>
          </a:p>
        </p:txBody>
      </p:sp>
      <p:sp>
        <p:nvSpPr>
          <p:cNvPr id="4" name="Slide Number Placeholder 3"/>
          <p:cNvSpPr>
            <a:spLocks noGrp="1"/>
          </p:cNvSpPr>
          <p:nvPr>
            <p:ph type="sldNum" sz="quarter" idx="10"/>
          </p:nvPr>
        </p:nvSpPr>
        <p:spPr/>
        <p:txBody>
          <a:bodyPr/>
          <a:lstStyle/>
          <a:p>
            <a:fld id="{6200A134-5C24-49ED-937B-B7E8789FFD88}" type="slidenum">
              <a:rPr lang="en-US" smtClean="0"/>
              <a:t>13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3: Working with Lists and Libraries</a:t>
            </a:r>
            <a:endParaRPr lang="en-US" sz="1200" b="1" dirty="0">
              <a:solidFill>
                <a:srgbClr val="336699"/>
              </a:solidFill>
              <a:latin typeface="Arial"/>
            </a:endParaRPr>
          </a:p>
        </p:txBody>
      </p:sp>
    </p:spTree>
    <p:extLst>
      <p:ext uri="{BB962C8B-B14F-4D97-AF65-F5344CB8AC3E}">
        <p14:creationId xmlns:p14="http://schemas.microsoft.com/office/powerpoint/2010/main" val="9478794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Use this discussion to get students to think about when retrieving list data in code is appropriate. In many cases, developers create coded solutions when built-in SharePoint components will meet the project requirements. For example:</a:t>
            </a:r>
          </a:p>
          <a:p>
            <a:pPr marL="342900" lvl="0" indent="-342900">
              <a:lnSpc>
                <a:spcPct val="115000"/>
              </a:lnSpc>
              <a:spcAft>
                <a:spcPts val="995"/>
              </a:spcAft>
              <a:buFont typeface="Symbol"/>
              <a:buChar char=""/>
            </a:pPr>
            <a:r>
              <a:rPr lang="en-US" sz="1000" dirty="0" smtClean="0">
                <a:effectLst/>
                <a:latin typeface="Arial"/>
                <a:ea typeface="Times New Roman"/>
                <a:cs typeface="Times New Roman"/>
              </a:rPr>
              <a:t>If you simply want to filter and sort the list items, you can customize the view through the user interface.</a:t>
            </a:r>
          </a:p>
          <a:p>
            <a:pPr marL="342900" lvl="0" indent="-342900">
              <a:lnSpc>
                <a:spcPct val="115000"/>
              </a:lnSpc>
              <a:spcAft>
                <a:spcPts val="995"/>
              </a:spcAft>
              <a:buFont typeface="Symbol"/>
              <a:buChar char=""/>
            </a:pPr>
            <a:r>
              <a:rPr lang="en-US" sz="1000" dirty="0" smtClean="0">
                <a:effectLst/>
                <a:latin typeface="Arial"/>
                <a:ea typeface="Times New Roman"/>
                <a:cs typeface="Times New Roman"/>
              </a:rPr>
              <a:t>If you want to completely customize the way list items are displayed, you can customize the view in SharePoint Designer by using Extensible Stylesheet Language Transformations (XSLT) or client-side rendering.</a:t>
            </a:r>
          </a:p>
          <a:p>
            <a:pPr marL="342900" lvl="0" indent="-342900">
              <a:lnSpc>
                <a:spcPct val="115000"/>
              </a:lnSpc>
              <a:spcAft>
                <a:spcPts val="995"/>
              </a:spcAft>
              <a:buFont typeface="Symbol"/>
              <a:buChar char=""/>
            </a:pPr>
            <a:r>
              <a:rPr lang="en-US" sz="1000" dirty="0" smtClean="0">
                <a:effectLst/>
                <a:latin typeface="Arial"/>
                <a:ea typeface="Times New Roman"/>
                <a:cs typeface="Times New Roman"/>
              </a:rPr>
              <a:t>If you want to aggregate data from multiple lists, consider the Content Query Web Part.</a:t>
            </a:r>
          </a:p>
          <a:p>
            <a:pPr>
              <a:lnSpc>
                <a:spcPct val="115000"/>
              </a:lnSpc>
              <a:spcAft>
                <a:spcPts val="1000"/>
              </a:spcAft>
            </a:pPr>
            <a:r>
              <a:rPr lang="en-US" sz="1000" dirty="0">
                <a:latin typeface="Arial"/>
                <a:ea typeface="Calibri"/>
                <a:cs typeface="Times New Roman"/>
              </a:rPr>
              <a:t>In most cases, you will only need to retrieve list data in code if you need to perform some actions on the list items you retrieve.</a:t>
            </a:r>
          </a:p>
        </p:txBody>
      </p:sp>
      <p:sp>
        <p:nvSpPr>
          <p:cNvPr id="4" name="Slide Number Placeholder 3"/>
          <p:cNvSpPr>
            <a:spLocks noGrp="1"/>
          </p:cNvSpPr>
          <p:nvPr>
            <p:ph type="sldNum" sz="quarter" idx="10"/>
          </p:nvPr>
        </p:nvSpPr>
        <p:spPr/>
        <p:txBody>
          <a:bodyPr/>
          <a:lstStyle/>
          <a:p>
            <a:fld id="{6200A134-5C24-49ED-937B-B7E8789FFD88}" type="slidenum">
              <a:rPr lang="en-US" smtClean="0"/>
              <a:t>14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3: Working with Lists and Libraries</a:t>
            </a:r>
            <a:endParaRPr lang="en-US" sz="1200" b="1" dirty="0">
              <a:solidFill>
                <a:srgbClr val="336699"/>
              </a:solidFill>
              <a:latin typeface="Arial"/>
            </a:endParaRPr>
          </a:p>
        </p:txBody>
      </p:sp>
    </p:spTree>
    <p:extLst>
      <p:ext uri="{BB962C8B-B14F-4D97-AF65-F5344CB8AC3E}">
        <p14:creationId xmlns:p14="http://schemas.microsoft.com/office/powerpoint/2010/main" val="37166825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Talk through the following key areas from the student handbook, using the example on the slide to illustrate various constructs:</a:t>
            </a:r>
          </a:p>
          <a:p>
            <a:pPr marL="342900" lvl="0" indent="-342900">
              <a:lnSpc>
                <a:spcPct val="115000"/>
              </a:lnSpc>
              <a:spcAft>
                <a:spcPts val="995"/>
              </a:spcAft>
              <a:buFont typeface="Symbol"/>
              <a:buChar char=""/>
            </a:pPr>
            <a:r>
              <a:rPr lang="en-US" sz="1000" dirty="0" smtClean="0">
                <a:effectLst/>
                <a:latin typeface="Arial"/>
                <a:ea typeface="Times New Roman"/>
                <a:cs typeface="Times New Roman"/>
              </a:rPr>
              <a:t>The purpose of the </a:t>
            </a:r>
            <a:r>
              <a:rPr lang="en-US" sz="1000" b="1" dirty="0" smtClean="0">
                <a:effectLst/>
                <a:latin typeface="Arial"/>
                <a:ea typeface="Times New Roman"/>
                <a:cs typeface="Times New Roman"/>
              </a:rPr>
              <a:t>Where</a:t>
            </a:r>
            <a:r>
              <a:rPr lang="en-US" sz="1000" dirty="0" smtClean="0">
                <a:effectLst/>
                <a:latin typeface="Arial"/>
                <a:ea typeface="Times New Roman"/>
                <a:cs typeface="Times New Roman"/>
              </a:rPr>
              <a:t> clause.</a:t>
            </a:r>
          </a:p>
          <a:p>
            <a:pPr marL="342900" lvl="0" indent="-342900">
              <a:lnSpc>
                <a:spcPct val="115000"/>
              </a:lnSpc>
              <a:spcAft>
                <a:spcPts val="995"/>
              </a:spcAft>
              <a:buFont typeface="Symbol"/>
              <a:buChar char=""/>
            </a:pPr>
            <a:r>
              <a:rPr lang="en-US" sz="1000" dirty="0" smtClean="0">
                <a:effectLst/>
                <a:latin typeface="Arial"/>
                <a:ea typeface="Times New Roman"/>
                <a:cs typeface="Times New Roman"/>
              </a:rPr>
              <a:t>The different comparison operators you can use.</a:t>
            </a:r>
          </a:p>
          <a:p>
            <a:pPr marL="342900" lvl="0" indent="-342900">
              <a:lnSpc>
                <a:spcPct val="115000"/>
              </a:lnSpc>
              <a:spcAft>
                <a:spcPts val="995"/>
              </a:spcAft>
              <a:buFont typeface="Symbol"/>
              <a:buChar char=""/>
            </a:pPr>
            <a:r>
              <a:rPr lang="en-US" sz="1000" dirty="0" smtClean="0">
                <a:effectLst/>
                <a:latin typeface="Arial"/>
                <a:ea typeface="Times New Roman"/>
                <a:cs typeface="Times New Roman"/>
              </a:rPr>
              <a:t>Combining comparison operators by using </a:t>
            </a:r>
            <a:r>
              <a:rPr lang="en-US" sz="1000" b="1" dirty="0" smtClean="0">
                <a:effectLst/>
                <a:latin typeface="Arial"/>
                <a:ea typeface="Times New Roman"/>
                <a:cs typeface="Times New Roman"/>
              </a:rPr>
              <a:t>And</a:t>
            </a:r>
            <a:r>
              <a:rPr lang="en-US" sz="1000" dirty="0" smtClean="0">
                <a:effectLst/>
                <a:latin typeface="Arial"/>
                <a:ea typeface="Times New Roman"/>
                <a:cs typeface="Times New Roman"/>
              </a:rPr>
              <a:t> and </a:t>
            </a:r>
            <a:r>
              <a:rPr lang="en-US" sz="1000" b="1" dirty="0" smtClean="0">
                <a:effectLst/>
                <a:latin typeface="Arial"/>
                <a:ea typeface="Times New Roman"/>
                <a:cs typeface="Times New Roman"/>
              </a:rPr>
              <a:t>Or</a:t>
            </a:r>
            <a:r>
              <a:rPr lang="en-US" sz="1000" dirty="0" smtClean="0">
                <a:effectLst/>
                <a:latin typeface="Arial"/>
                <a:ea typeface="Times New Roman"/>
                <a:cs typeface="Times New Roman"/>
              </a:rPr>
              <a:t> joins.</a:t>
            </a: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6200A134-5C24-49ED-937B-B7E8789FFD88}" type="slidenum">
              <a:rPr lang="en-US" smtClean="0"/>
              <a:t>16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3: Working with Lists and Libraries</a:t>
            </a:r>
            <a:endParaRPr lang="en-US" sz="1200" b="1" dirty="0">
              <a:solidFill>
                <a:srgbClr val="336699"/>
              </a:solidFill>
              <a:latin typeface="Arial"/>
            </a:endParaRPr>
          </a:p>
        </p:txBody>
      </p:sp>
    </p:spTree>
    <p:extLst>
      <p:ext uri="{BB962C8B-B14F-4D97-AF65-F5344CB8AC3E}">
        <p14:creationId xmlns:p14="http://schemas.microsoft.com/office/powerpoint/2010/main" val="2952754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Talk the students through the basic three-step process for using the </a:t>
            </a:r>
            <a:r>
              <a:rPr lang="en-US" sz="1000" b="1" dirty="0">
                <a:latin typeface="Arial"/>
                <a:ea typeface="Calibri"/>
                <a:cs typeface="Times New Roman"/>
              </a:rPr>
              <a:t>SPQuery</a:t>
            </a:r>
            <a:r>
              <a:rPr lang="en-US" sz="1000" dirty="0">
                <a:latin typeface="Arial"/>
                <a:ea typeface="Calibri"/>
                <a:cs typeface="Times New Roman"/>
              </a:rPr>
              <a:t> class.</a:t>
            </a:r>
          </a:p>
          <a:p>
            <a:pPr>
              <a:lnSpc>
                <a:spcPct val="115000"/>
              </a:lnSpc>
              <a:spcAft>
                <a:spcPts val="1000"/>
              </a:spcAft>
            </a:pPr>
            <a:r>
              <a:rPr lang="en-US" sz="1000" dirty="0">
                <a:latin typeface="Arial"/>
                <a:ea typeface="Calibri"/>
                <a:cs typeface="Times New Roman"/>
              </a:rPr>
              <a:t>You do not need to explain how to use joins and projected fields; simply make the students aware that the capability exists.</a:t>
            </a:r>
          </a:p>
        </p:txBody>
      </p:sp>
      <p:sp>
        <p:nvSpPr>
          <p:cNvPr id="4" name="Slide Number Placeholder 3"/>
          <p:cNvSpPr>
            <a:spLocks noGrp="1"/>
          </p:cNvSpPr>
          <p:nvPr>
            <p:ph type="sldNum" sz="quarter" idx="10"/>
          </p:nvPr>
        </p:nvSpPr>
        <p:spPr/>
        <p:txBody>
          <a:bodyPr/>
          <a:lstStyle/>
          <a:p>
            <a:fld id="{6200A134-5C24-49ED-937B-B7E8789FFD88}" type="slidenum">
              <a:rPr lang="en-US" smtClean="0"/>
              <a:t>17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3: Working with Lists and Libraries</a:t>
            </a:r>
            <a:endParaRPr lang="en-US" sz="1200" b="1" dirty="0">
              <a:solidFill>
                <a:srgbClr val="336699"/>
              </a:solidFill>
              <a:latin typeface="Arial"/>
            </a:endParaRPr>
          </a:p>
        </p:txBody>
      </p:sp>
    </p:spTree>
    <p:extLst>
      <p:ext uri="{BB962C8B-B14F-4D97-AF65-F5344CB8AC3E}">
        <p14:creationId xmlns:p14="http://schemas.microsoft.com/office/powerpoint/2010/main" val="4943322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Talk the students through the basic three-step process for using the </a:t>
            </a:r>
            <a:r>
              <a:rPr lang="en-US" sz="1000" b="1" dirty="0">
                <a:latin typeface="Arial"/>
                <a:ea typeface="Calibri"/>
                <a:cs typeface="Times New Roman"/>
              </a:rPr>
              <a:t>SPSiteDataQuery</a:t>
            </a:r>
            <a:r>
              <a:rPr lang="en-US" sz="1000" dirty="0">
                <a:latin typeface="Arial"/>
                <a:ea typeface="Calibri"/>
                <a:cs typeface="Times New Roman"/>
              </a:rPr>
              <a:t> class.</a:t>
            </a:r>
          </a:p>
          <a:p>
            <a:pPr>
              <a:lnSpc>
                <a:spcPct val="115000"/>
              </a:lnSpc>
              <a:spcAft>
                <a:spcPts val="1000"/>
              </a:spcAft>
            </a:pPr>
            <a:r>
              <a:rPr lang="en-US" sz="1000" dirty="0">
                <a:latin typeface="Arial"/>
                <a:ea typeface="Calibri"/>
                <a:cs typeface="Times New Roman"/>
              </a:rPr>
              <a:t>Explain the different options for scoping the query by using the </a:t>
            </a:r>
            <a:r>
              <a:rPr lang="en-US" sz="1000" b="1" dirty="0">
                <a:latin typeface="Arial"/>
                <a:ea typeface="Calibri"/>
                <a:cs typeface="Times New Roman"/>
              </a:rPr>
              <a:t>Webs</a:t>
            </a:r>
            <a:r>
              <a:rPr lang="en-US" sz="1000" dirty="0">
                <a:latin typeface="Arial"/>
                <a:ea typeface="Calibri"/>
                <a:cs typeface="Times New Roman"/>
              </a:rPr>
              <a:t> and </a:t>
            </a:r>
            <a:r>
              <a:rPr lang="en-US" sz="1000" b="1" dirty="0">
                <a:latin typeface="Arial"/>
                <a:ea typeface="Calibri"/>
                <a:cs typeface="Times New Roman"/>
              </a:rPr>
              <a:t>Lists</a:t>
            </a:r>
            <a:r>
              <a:rPr lang="en-US" sz="1000" dirty="0">
                <a:latin typeface="Arial"/>
                <a:ea typeface="Calibri"/>
                <a:cs typeface="Times New Roman"/>
              </a:rPr>
              <a:t> properties. Explain that in most cases you should use the </a:t>
            </a:r>
            <a:r>
              <a:rPr lang="en-US" sz="1000" b="1" dirty="0">
                <a:latin typeface="Arial"/>
                <a:ea typeface="Calibri"/>
                <a:cs typeface="Times New Roman"/>
              </a:rPr>
              <a:t>ViewFields</a:t>
            </a:r>
            <a:r>
              <a:rPr lang="en-US" sz="1000" dirty="0">
                <a:latin typeface="Arial"/>
                <a:ea typeface="Calibri"/>
                <a:cs typeface="Times New Roman"/>
              </a:rPr>
              <a:t> property to constrain the fields returned by the query. (The example in the student handbook includes the </a:t>
            </a:r>
            <a:r>
              <a:rPr lang="en-US" sz="1000" b="1" dirty="0">
                <a:latin typeface="Arial"/>
                <a:ea typeface="Calibri"/>
                <a:cs typeface="Times New Roman"/>
              </a:rPr>
              <a:t>ViewFields</a:t>
            </a:r>
            <a:r>
              <a:rPr lang="en-US" sz="1000" dirty="0">
                <a:latin typeface="Arial"/>
                <a:ea typeface="Calibri"/>
                <a:cs typeface="Times New Roman"/>
              </a:rPr>
              <a:t> property.)</a:t>
            </a:r>
          </a:p>
          <a:p>
            <a:pPr>
              <a:lnSpc>
                <a:spcPct val="115000"/>
              </a:lnSpc>
              <a:spcAft>
                <a:spcPts val="1000"/>
              </a:spcAft>
            </a:pPr>
            <a:r>
              <a:rPr lang="en-US" sz="1000" dirty="0">
                <a:latin typeface="Arial"/>
                <a:ea typeface="Calibri"/>
                <a:cs typeface="Times New Roman"/>
              </a:rPr>
              <a:t>Emphasize that the </a:t>
            </a:r>
            <a:r>
              <a:rPr lang="en-US" sz="1000" b="1" dirty="0">
                <a:latin typeface="Arial"/>
                <a:ea typeface="Calibri"/>
                <a:cs typeface="Times New Roman"/>
              </a:rPr>
              <a:t>SPSiteDataQuery</a:t>
            </a:r>
            <a:r>
              <a:rPr lang="en-US" sz="1000" dirty="0">
                <a:latin typeface="Arial"/>
                <a:ea typeface="Calibri"/>
                <a:cs typeface="Times New Roman"/>
              </a:rPr>
              <a:t> approach returns a </a:t>
            </a:r>
            <a:r>
              <a:rPr lang="en-US" sz="1000" b="1" dirty="0">
                <a:latin typeface="Arial"/>
                <a:ea typeface="Calibri"/>
                <a:cs typeface="Times New Roman"/>
              </a:rPr>
              <a:t>DataTable</a:t>
            </a:r>
            <a:r>
              <a:rPr lang="en-US" sz="1000" dirty="0">
                <a:latin typeface="Arial"/>
                <a:ea typeface="Calibri"/>
                <a:cs typeface="Times New Roman"/>
              </a:rPr>
              <a:t>, not an </a:t>
            </a:r>
            <a:r>
              <a:rPr lang="en-US" sz="1000" b="1" dirty="0">
                <a:latin typeface="Arial"/>
                <a:ea typeface="Calibri"/>
                <a:cs typeface="Times New Roman"/>
              </a:rPr>
              <a:t>SPListItemCollection</a:t>
            </a:r>
            <a:r>
              <a:rPr lang="en-US" sz="1000" dirty="0">
                <a:latin typeface="Arial"/>
                <a:ea typeface="Calibri"/>
                <a:cs typeface="Times New Roman"/>
              </a:rPr>
              <a:t>. As such, you cannot use this approach to retrieve multiple list items in order to modify them.</a:t>
            </a:r>
          </a:p>
        </p:txBody>
      </p:sp>
      <p:sp>
        <p:nvSpPr>
          <p:cNvPr id="4" name="Slide Number Placeholder 3"/>
          <p:cNvSpPr>
            <a:spLocks noGrp="1"/>
          </p:cNvSpPr>
          <p:nvPr>
            <p:ph type="sldNum" sz="quarter" idx="10"/>
          </p:nvPr>
        </p:nvSpPr>
        <p:spPr/>
        <p:txBody>
          <a:bodyPr/>
          <a:lstStyle/>
          <a:p>
            <a:fld id="{6200A134-5C24-49ED-937B-B7E8789FFD88}" type="slidenum">
              <a:rPr lang="en-US" smtClean="0"/>
              <a:t>18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3: Working with Lists and Libraries</a:t>
            </a:r>
            <a:endParaRPr lang="en-US" sz="1200" b="1" dirty="0">
              <a:solidFill>
                <a:srgbClr val="336699"/>
              </a:solidFill>
              <a:latin typeface="Arial"/>
            </a:endParaRPr>
          </a:p>
        </p:txBody>
      </p:sp>
    </p:spTree>
    <p:extLst>
      <p:ext uri="{BB962C8B-B14F-4D97-AF65-F5344CB8AC3E}">
        <p14:creationId xmlns:p14="http://schemas.microsoft.com/office/powerpoint/2010/main" val="16981619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Talk through the following key points:</a:t>
            </a:r>
          </a:p>
          <a:p>
            <a:pPr marL="342900" lvl="0" indent="-342900">
              <a:lnSpc>
                <a:spcPct val="115000"/>
              </a:lnSpc>
              <a:spcAft>
                <a:spcPts val="995"/>
              </a:spcAft>
              <a:buFont typeface="Symbol"/>
              <a:buChar char=""/>
            </a:pPr>
            <a:r>
              <a:rPr lang="en-US" sz="1000" dirty="0" smtClean="0">
                <a:effectLst/>
                <a:latin typeface="Arial"/>
                <a:ea typeface="Times New Roman"/>
                <a:cs typeface="Times New Roman"/>
              </a:rPr>
              <a:t>LINQ to SharePoint provides an alternative to building CAML queries.</a:t>
            </a:r>
          </a:p>
          <a:p>
            <a:pPr marL="342900" lvl="0" indent="-342900">
              <a:lnSpc>
                <a:spcPct val="115000"/>
              </a:lnSpc>
              <a:spcAft>
                <a:spcPts val="995"/>
              </a:spcAft>
              <a:buFont typeface="Symbol"/>
              <a:buChar char=""/>
            </a:pPr>
            <a:r>
              <a:rPr lang="en-US" sz="1000" dirty="0" smtClean="0">
                <a:effectLst/>
                <a:latin typeface="Arial"/>
                <a:ea typeface="Times New Roman"/>
                <a:cs typeface="Times New Roman"/>
              </a:rPr>
              <a:t>The LINQ to SharePoint Provider converts LINQ statements into CAML queries for execution on the server.</a:t>
            </a:r>
          </a:p>
          <a:p>
            <a:pPr marL="342900" lvl="0" indent="-342900">
              <a:lnSpc>
                <a:spcPct val="115000"/>
              </a:lnSpc>
              <a:spcAft>
                <a:spcPts val="995"/>
              </a:spcAft>
              <a:buFont typeface="Symbol"/>
              <a:buChar char=""/>
            </a:pPr>
            <a:r>
              <a:rPr lang="en-US" sz="1000" dirty="0" smtClean="0">
                <a:effectLst/>
                <a:latin typeface="Arial"/>
                <a:ea typeface="Times New Roman"/>
                <a:cs typeface="Times New Roman"/>
              </a:rPr>
              <a:t>To use LINQ to SharePoint, you must generate entity classes. You can use the SPMetal tool to generate entity classes for a SharePoint website.</a:t>
            </a:r>
          </a:p>
          <a:p>
            <a:pPr marL="342900" lvl="0" indent="-342900">
              <a:lnSpc>
                <a:spcPct val="115000"/>
              </a:lnSpc>
              <a:spcAft>
                <a:spcPts val="995"/>
              </a:spcAft>
              <a:buFont typeface="Symbol"/>
              <a:buChar char=""/>
            </a:pPr>
            <a:r>
              <a:rPr lang="en-US" sz="1000" dirty="0" smtClean="0">
                <a:effectLst/>
                <a:latin typeface="Arial"/>
                <a:ea typeface="Times New Roman"/>
                <a:cs typeface="Times New Roman"/>
              </a:rPr>
              <a:t>The top-level entity class inherits from </a:t>
            </a:r>
            <a:r>
              <a:rPr lang="en-US" sz="1000" b="1" dirty="0" smtClean="0">
                <a:effectLst/>
                <a:latin typeface="Arial"/>
                <a:ea typeface="Times New Roman"/>
                <a:cs typeface="Times New Roman"/>
              </a:rPr>
              <a:t>DataContext</a:t>
            </a:r>
            <a:r>
              <a:rPr lang="en-US" sz="1000" dirty="0" smtClean="0">
                <a:effectLst/>
                <a:latin typeface="Arial"/>
                <a:ea typeface="Times New Roman"/>
                <a:cs typeface="Times New Roman"/>
              </a:rPr>
              <a:t>. The </a:t>
            </a:r>
            <a:r>
              <a:rPr lang="en-US" sz="1000" b="1" dirty="0" smtClean="0">
                <a:effectLst/>
                <a:latin typeface="Arial"/>
                <a:ea typeface="Times New Roman"/>
                <a:cs typeface="Times New Roman"/>
              </a:rPr>
              <a:t>DataContext</a:t>
            </a:r>
            <a:r>
              <a:rPr lang="en-US" sz="1000" dirty="0" smtClean="0">
                <a:effectLst/>
                <a:latin typeface="Arial"/>
                <a:ea typeface="Times New Roman"/>
                <a:cs typeface="Times New Roman"/>
              </a:rPr>
              <a:t> instance is the starting point for any LINQ to SharePoint query.</a:t>
            </a: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6200A134-5C24-49ED-937B-B7E8789FFD88}" type="slidenum">
              <a:rPr lang="en-US" smtClean="0"/>
              <a:t>19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3: Working with Lists and Libraries</a:t>
            </a:r>
            <a:endParaRPr lang="en-US" sz="1200" b="1" dirty="0">
              <a:solidFill>
                <a:srgbClr val="336699"/>
              </a:solidFill>
              <a:latin typeface="Arial"/>
            </a:endParaRPr>
          </a:p>
        </p:txBody>
      </p:sp>
    </p:spTree>
    <p:extLst>
      <p:ext uri="{BB962C8B-B14F-4D97-AF65-F5344CB8AC3E}">
        <p14:creationId xmlns:p14="http://schemas.microsoft.com/office/powerpoint/2010/main" val="19593610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Provide a brief overview of SPMetal and run through the key command line options, as shown on the slide. Explain in general terms what you can do with a parameters XML file, but refer students to the product documentation for specifics.</a:t>
            </a:r>
          </a:p>
        </p:txBody>
      </p:sp>
      <p:sp>
        <p:nvSpPr>
          <p:cNvPr id="4" name="Slide Number Placeholder 3"/>
          <p:cNvSpPr>
            <a:spLocks noGrp="1"/>
          </p:cNvSpPr>
          <p:nvPr>
            <p:ph type="sldNum" sz="quarter" idx="10"/>
          </p:nvPr>
        </p:nvSpPr>
        <p:spPr/>
        <p:txBody>
          <a:bodyPr/>
          <a:lstStyle/>
          <a:p>
            <a:fld id="{6200A134-5C24-49ED-937B-B7E8789FFD88}" type="slidenum">
              <a:rPr lang="en-US" smtClean="0"/>
              <a:t>20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3: Working with Lists and Libraries</a:t>
            </a:r>
            <a:endParaRPr lang="en-US" sz="1200" b="1" dirty="0">
              <a:solidFill>
                <a:srgbClr val="336699"/>
              </a:solidFill>
              <a:latin typeface="Arial"/>
            </a:endParaRPr>
          </a:p>
        </p:txBody>
      </p:sp>
    </p:spTree>
    <p:extLst>
      <p:ext uri="{BB962C8B-B14F-4D97-AF65-F5344CB8AC3E}">
        <p14:creationId xmlns:p14="http://schemas.microsoft.com/office/powerpoint/2010/main" val="33736896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As you work through the demonstration, ensure students understand the high-level tasks you are performing. These high-level tasks are as follows:</a:t>
            </a:r>
          </a:p>
          <a:p>
            <a:pPr marL="342900" lvl="0" indent="-342900">
              <a:lnSpc>
                <a:spcPct val="115000"/>
              </a:lnSpc>
              <a:spcAft>
                <a:spcPts val="995"/>
              </a:spcAft>
              <a:buFont typeface="Symbol"/>
              <a:buChar char=""/>
            </a:pPr>
            <a:r>
              <a:rPr lang="en-US" sz="1000" dirty="0" smtClean="0">
                <a:effectLst/>
                <a:latin typeface="Arial"/>
                <a:ea typeface="Times New Roman"/>
                <a:cs typeface="Times New Roman"/>
              </a:rPr>
              <a:t>Add the file location of SPMetal.exe to the </a:t>
            </a:r>
            <a:r>
              <a:rPr lang="en-US" sz="1000" b="1" dirty="0" smtClean="0">
                <a:effectLst/>
                <a:latin typeface="Arial"/>
                <a:ea typeface="Times New Roman"/>
                <a:cs typeface="Times New Roman"/>
              </a:rPr>
              <a:t>Path</a:t>
            </a:r>
            <a:r>
              <a:rPr lang="en-US" sz="1000" dirty="0" smtClean="0">
                <a:effectLst/>
                <a:latin typeface="Arial"/>
                <a:ea typeface="Times New Roman"/>
                <a:cs typeface="Times New Roman"/>
              </a:rPr>
              <a:t> environment variable, so that you can invoke the SPMetal tool from any directory.</a:t>
            </a:r>
          </a:p>
          <a:p>
            <a:pPr marL="342900" lvl="0" indent="-342900">
              <a:lnSpc>
                <a:spcPct val="115000"/>
              </a:lnSpc>
              <a:spcAft>
                <a:spcPts val="995"/>
              </a:spcAft>
              <a:buFont typeface="Symbol"/>
              <a:buChar char=""/>
            </a:pPr>
            <a:r>
              <a:rPr lang="en-US" sz="1000" dirty="0" smtClean="0">
                <a:effectLst/>
                <a:latin typeface="Arial"/>
                <a:ea typeface="Times New Roman"/>
                <a:cs typeface="Times New Roman"/>
              </a:rPr>
              <a:t>Invoke the SPMetal tool in the pre-build commands for the Visual Studio project, such that SPMetal generates a code file in the project directory.</a:t>
            </a:r>
          </a:p>
          <a:p>
            <a:pPr marL="342900" lvl="0" indent="-342900">
              <a:lnSpc>
                <a:spcPct val="115000"/>
              </a:lnSpc>
              <a:spcAft>
                <a:spcPts val="995"/>
              </a:spcAft>
              <a:buFont typeface="Symbol"/>
              <a:buChar char=""/>
            </a:pPr>
            <a:r>
              <a:rPr lang="en-US" sz="1000" dirty="0" smtClean="0">
                <a:effectLst/>
                <a:latin typeface="Arial"/>
                <a:ea typeface="Times New Roman"/>
                <a:cs typeface="Times New Roman"/>
              </a:rPr>
              <a:t>Import the code file into the Visual Studio project and briefly demonstrate how to use it.</a:t>
            </a:r>
          </a:p>
          <a:p>
            <a:pPr>
              <a:lnSpc>
                <a:spcPct val="115000"/>
              </a:lnSpc>
              <a:spcAft>
                <a:spcPts val="1000"/>
              </a:spcAft>
            </a:pPr>
            <a:r>
              <a:rPr lang="en-US" sz="1000" b="1" dirty="0">
                <a:latin typeface="Arial"/>
                <a:ea typeface="Calibri"/>
                <a:cs typeface="Times New Roman"/>
              </a:rPr>
              <a:t>Demonstration Steps</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Connect to the 20488A-LON-SP-03 virtual machine.</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If you are not already logged on, log on to the LONDON machine as </a:t>
            </a:r>
            <a:r>
              <a:rPr lang="en-US" sz="1000" b="1" dirty="0" smtClean="0">
                <a:effectLst/>
                <a:latin typeface="Arial"/>
                <a:ea typeface="Times New Roman"/>
                <a:cs typeface="Times New Roman"/>
              </a:rPr>
              <a:t>CONTOSO\Administrator</a:t>
            </a:r>
            <a:r>
              <a:rPr lang="en-US" sz="1000" dirty="0" smtClean="0">
                <a:effectLst/>
                <a:latin typeface="Arial"/>
                <a:ea typeface="Times New Roman"/>
                <a:cs typeface="Times New Roman"/>
              </a:rPr>
              <a:t> with password </a:t>
            </a:r>
            <a:r>
              <a:rPr lang="en-US" sz="1000" b="1" dirty="0" smtClean="0">
                <a:effectLst/>
                <a:latin typeface="Arial"/>
                <a:ea typeface="Times New Roman"/>
                <a:cs typeface="Times New Roman"/>
              </a:rPr>
              <a:t>Pa$$w0rd</a:t>
            </a:r>
            <a:r>
              <a:rPr lang="en-US" sz="1000" dirty="0" smtClean="0">
                <a:effectLst/>
                <a:latin typeface="Arial"/>
                <a:ea typeface="Times New Roman"/>
                <a:cs typeface="Times New Roman"/>
              </a:rPr>
              <a:t>.</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On the Start screen, type </a:t>
            </a:r>
            <a:r>
              <a:rPr lang="en-US" sz="1000" b="1" dirty="0" smtClean="0">
                <a:effectLst/>
                <a:latin typeface="Arial"/>
                <a:ea typeface="Times New Roman"/>
                <a:cs typeface="Times New Roman"/>
              </a:rPr>
              <a:t>Computer</a:t>
            </a:r>
            <a:r>
              <a:rPr lang="en-US" sz="1000" dirty="0" smtClean="0">
                <a:effectLst/>
                <a:latin typeface="Arial"/>
                <a:ea typeface="Times New Roman"/>
                <a:cs typeface="Times New Roman"/>
              </a:rPr>
              <a:t>, right-click </a:t>
            </a:r>
            <a:r>
              <a:rPr lang="en-US" sz="1000" b="1" dirty="0" smtClean="0">
                <a:effectLst/>
                <a:latin typeface="Arial"/>
                <a:ea typeface="Times New Roman"/>
                <a:cs typeface="Times New Roman"/>
              </a:rPr>
              <a:t>Computer</a:t>
            </a:r>
            <a:r>
              <a:rPr lang="en-US" sz="1000" dirty="0" smtClean="0">
                <a:effectLst/>
                <a:latin typeface="Arial"/>
                <a:ea typeface="Times New Roman"/>
                <a:cs typeface="Times New Roman"/>
              </a:rPr>
              <a:t>, and then click </a:t>
            </a:r>
            <a:r>
              <a:rPr lang="en-US" sz="1000" b="1" dirty="0" smtClean="0">
                <a:effectLst/>
                <a:latin typeface="Arial"/>
                <a:ea typeface="Times New Roman"/>
                <a:cs typeface="Times New Roman"/>
              </a:rPr>
              <a:t>Properties</a:t>
            </a:r>
            <a:r>
              <a:rPr lang="en-US" sz="1000" dirty="0" smtClean="0">
                <a:effectLst/>
                <a:latin typeface="Arial"/>
                <a:ea typeface="Times New Roman"/>
                <a:cs typeface="Times New Roman"/>
              </a:rPr>
              <a:t>.</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In the </a:t>
            </a:r>
            <a:r>
              <a:rPr lang="en-US" sz="1000" b="1" dirty="0" smtClean="0">
                <a:effectLst/>
                <a:latin typeface="Arial"/>
                <a:ea typeface="Times New Roman"/>
                <a:cs typeface="Times New Roman"/>
              </a:rPr>
              <a:t>System</a:t>
            </a:r>
            <a:r>
              <a:rPr lang="en-US" sz="1000" dirty="0" smtClean="0">
                <a:effectLst/>
                <a:latin typeface="Arial"/>
                <a:ea typeface="Times New Roman"/>
                <a:cs typeface="Times New Roman"/>
              </a:rPr>
              <a:t> window, click </a:t>
            </a:r>
            <a:r>
              <a:rPr lang="en-US" sz="1000" b="1" dirty="0" smtClean="0">
                <a:effectLst/>
                <a:latin typeface="Arial"/>
                <a:ea typeface="Times New Roman"/>
                <a:cs typeface="Times New Roman"/>
              </a:rPr>
              <a:t>Advanced system settings</a:t>
            </a:r>
            <a:r>
              <a:rPr lang="en-US" sz="1000" dirty="0" smtClean="0">
                <a:effectLst/>
                <a:latin typeface="Arial"/>
                <a:ea typeface="Times New Roman"/>
                <a:cs typeface="Times New Roman"/>
              </a:rPr>
              <a:t>.</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In the </a:t>
            </a:r>
            <a:r>
              <a:rPr lang="en-US" sz="1000" b="1" dirty="0" smtClean="0">
                <a:effectLst/>
                <a:latin typeface="Arial"/>
                <a:ea typeface="Times New Roman"/>
                <a:cs typeface="Times New Roman"/>
              </a:rPr>
              <a:t>System Properties</a:t>
            </a:r>
            <a:r>
              <a:rPr lang="en-US" sz="1000" dirty="0" smtClean="0">
                <a:effectLst/>
                <a:latin typeface="Arial"/>
                <a:ea typeface="Times New Roman"/>
                <a:cs typeface="Times New Roman"/>
              </a:rPr>
              <a:t> dialog box, click </a:t>
            </a:r>
            <a:r>
              <a:rPr lang="en-US" sz="1000" b="1" dirty="0" smtClean="0">
                <a:effectLst/>
                <a:latin typeface="Arial"/>
                <a:ea typeface="Times New Roman"/>
                <a:cs typeface="Times New Roman"/>
              </a:rPr>
              <a:t>Environment Variables</a:t>
            </a:r>
            <a:r>
              <a:rPr lang="en-US" sz="1000" dirty="0" smtClean="0">
                <a:effectLst/>
                <a:latin typeface="Arial"/>
                <a:ea typeface="Times New Roman"/>
                <a:cs typeface="Times New Roman"/>
              </a:rPr>
              <a:t>.</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In the </a:t>
            </a:r>
            <a:r>
              <a:rPr lang="en-US" sz="1000" b="1" dirty="0" smtClean="0">
                <a:effectLst/>
                <a:latin typeface="Arial"/>
                <a:ea typeface="Times New Roman"/>
                <a:cs typeface="Times New Roman"/>
              </a:rPr>
              <a:t>Environment Variables</a:t>
            </a:r>
            <a:r>
              <a:rPr lang="en-US" sz="1000" dirty="0" smtClean="0">
                <a:effectLst/>
                <a:latin typeface="Arial"/>
                <a:ea typeface="Times New Roman"/>
                <a:cs typeface="Times New Roman"/>
              </a:rPr>
              <a:t> dialog box, under </a:t>
            </a:r>
            <a:r>
              <a:rPr lang="en-US" sz="1000" b="1" dirty="0" smtClean="0">
                <a:effectLst/>
                <a:latin typeface="Arial"/>
                <a:ea typeface="Times New Roman"/>
                <a:cs typeface="Times New Roman"/>
              </a:rPr>
              <a:t>System variables</a:t>
            </a:r>
            <a:r>
              <a:rPr lang="en-US" sz="1000" dirty="0" smtClean="0">
                <a:effectLst/>
                <a:latin typeface="Arial"/>
                <a:ea typeface="Times New Roman"/>
                <a:cs typeface="Times New Roman"/>
              </a:rPr>
              <a:t>, select the </a:t>
            </a:r>
            <a:r>
              <a:rPr lang="en-US" sz="1000" b="1" dirty="0" smtClean="0">
                <a:effectLst/>
                <a:latin typeface="Arial"/>
                <a:ea typeface="Times New Roman"/>
                <a:cs typeface="Times New Roman"/>
              </a:rPr>
              <a:t>Path</a:t>
            </a:r>
            <a:r>
              <a:rPr lang="en-US" sz="1000" dirty="0" smtClean="0">
                <a:effectLst/>
                <a:latin typeface="Arial"/>
                <a:ea typeface="Times New Roman"/>
                <a:cs typeface="Times New Roman"/>
              </a:rPr>
              <a:t> row, and then click </a:t>
            </a:r>
            <a:r>
              <a:rPr lang="en-US" sz="1000" b="1" dirty="0" smtClean="0">
                <a:effectLst/>
                <a:latin typeface="Arial"/>
                <a:ea typeface="Times New Roman"/>
                <a:cs typeface="Times New Roman"/>
              </a:rPr>
              <a:t>Edit</a:t>
            </a:r>
            <a:r>
              <a:rPr lang="en-US" sz="1000" dirty="0" smtClean="0">
                <a:effectLst/>
                <a:latin typeface="Arial"/>
                <a:ea typeface="Times New Roman"/>
                <a:cs typeface="Times New Roman"/>
              </a:rPr>
              <a:t>.</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In the </a:t>
            </a:r>
            <a:r>
              <a:rPr lang="en-US" sz="1000" b="1" dirty="0" smtClean="0">
                <a:effectLst/>
                <a:latin typeface="Arial"/>
                <a:ea typeface="Times New Roman"/>
                <a:cs typeface="Times New Roman"/>
              </a:rPr>
              <a:t>Edit System Variable</a:t>
            </a:r>
            <a:r>
              <a:rPr lang="en-US" sz="1000" dirty="0" smtClean="0">
                <a:effectLst/>
                <a:latin typeface="Arial"/>
                <a:ea typeface="Times New Roman"/>
                <a:cs typeface="Times New Roman"/>
              </a:rPr>
              <a:t> dialog box, in the </a:t>
            </a:r>
            <a:r>
              <a:rPr lang="en-US" sz="1000" b="1" dirty="0" smtClean="0">
                <a:effectLst/>
                <a:latin typeface="Arial"/>
                <a:ea typeface="Times New Roman"/>
                <a:cs typeface="Times New Roman"/>
              </a:rPr>
              <a:t>Variable value</a:t>
            </a:r>
            <a:r>
              <a:rPr lang="en-US" sz="1000" dirty="0" smtClean="0">
                <a:effectLst/>
                <a:latin typeface="Arial"/>
                <a:ea typeface="Times New Roman"/>
                <a:cs typeface="Times New Roman"/>
              </a:rPr>
              <a:t> box, press </a:t>
            </a:r>
            <a:r>
              <a:rPr lang="en-US" sz="1000" b="1" dirty="0" smtClean="0">
                <a:effectLst/>
                <a:latin typeface="Arial"/>
                <a:ea typeface="Times New Roman"/>
                <a:cs typeface="Times New Roman"/>
              </a:rPr>
              <a:t>End</a:t>
            </a:r>
            <a:r>
              <a:rPr lang="en-US" sz="1000" dirty="0" smtClean="0">
                <a:effectLst/>
                <a:latin typeface="Arial"/>
                <a:ea typeface="Times New Roman"/>
                <a:cs typeface="Times New Roman"/>
              </a:rPr>
              <a:t>, type the following, and then click </a:t>
            </a:r>
            <a:r>
              <a:rPr lang="en-US" sz="1000" b="1" dirty="0" smtClean="0">
                <a:effectLst/>
                <a:latin typeface="Arial"/>
                <a:ea typeface="Times New Roman"/>
                <a:cs typeface="Times New Roman"/>
              </a:rPr>
              <a:t>OK</a:t>
            </a:r>
            <a:r>
              <a:rPr lang="en-US" sz="1000" dirty="0" smtClean="0">
                <a:effectLst/>
                <a:latin typeface="Arial"/>
                <a:ea typeface="Times New Roman"/>
                <a:cs typeface="Times New Roman"/>
              </a:rPr>
              <a:t>:</a:t>
            </a:r>
          </a:p>
          <a:p>
            <a:pPr marL="539750" marR="73025">
              <a:lnSpc>
                <a:spcPct val="115000"/>
              </a:lnSpc>
              <a:spcBef>
                <a:spcPts val="600"/>
              </a:spcBef>
              <a:spcAft>
                <a:spcPts val="995"/>
              </a:spcAft>
            </a:pPr>
            <a:r>
              <a:rPr lang="en-US" sz="1000" dirty="0" smtClean="0">
                <a:effectLst/>
                <a:latin typeface="Arial"/>
                <a:ea typeface="Times New Roman"/>
                <a:cs typeface="Times New Roman"/>
              </a:rPr>
              <a:t>;C:\Program Files\Common Files\Microsoft Shared\Web Server Extensions\15\BIN</a:t>
            </a:r>
          </a:p>
          <a:p>
            <a:pPr>
              <a:lnSpc>
                <a:spcPct val="115000"/>
              </a:lnSpc>
              <a:spcAft>
                <a:spcPts val="995"/>
              </a:spcAft>
            </a:pPr>
            <a:r>
              <a:rPr lang="en-US" sz="1000" b="1" dirty="0">
                <a:latin typeface="Arial"/>
                <a:ea typeface="Calibri"/>
                <a:cs typeface="Times New Roman"/>
              </a:rPr>
              <a:t>Note: </a:t>
            </a:r>
            <a:r>
              <a:rPr lang="en-US" sz="1000" dirty="0">
                <a:latin typeface="Arial"/>
                <a:ea typeface="Calibri"/>
                <a:cs typeface="Times New Roman"/>
              </a:rPr>
              <a:t>Take care not to edit or delete any of the existing values in the Path variable.</a:t>
            </a:r>
          </a:p>
          <a:p>
            <a:pPr lvl="0">
              <a:lnSpc>
                <a:spcPct val="115000"/>
              </a:lnSpc>
              <a:spcAft>
                <a:spcPts val="995"/>
              </a:spcAft>
            </a:pPr>
            <a:r>
              <a:rPr lang="en-US" sz="1000" dirty="0" smtClean="0">
                <a:effectLst/>
                <a:latin typeface="Arial"/>
                <a:ea typeface="Times New Roman"/>
                <a:cs typeface="Times New Roman"/>
              </a:rPr>
              <a:t>8.      In the </a:t>
            </a:r>
            <a:r>
              <a:rPr lang="en-US" sz="1000" b="1" dirty="0" smtClean="0">
                <a:effectLst/>
                <a:latin typeface="Arial"/>
                <a:ea typeface="Times New Roman"/>
                <a:cs typeface="Times New Roman"/>
              </a:rPr>
              <a:t>Environment Variables</a:t>
            </a:r>
            <a:r>
              <a:rPr lang="en-US" sz="1000" dirty="0" smtClean="0">
                <a:effectLst/>
                <a:latin typeface="Arial"/>
                <a:ea typeface="Times New Roman"/>
                <a:cs typeface="Times New Roman"/>
              </a:rPr>
              <a:t> dialog box, click </a:t>
            </a:r>
            <a:r>
              <a:rPr lang="en-US" sz="1000" b="1" dirty="0" smtClean="0">
                <a:effectLst/>
                <a:latin typeface="Arial"/>
                <a:ea typeface="Times New Roman"/>
                <a:cs typeface="Times New Roman"/>
              </a:rPr>
              <a:t>OK</a:t>
            </a:r>
            <a:r>
              <a:rPr lang="en-US" sz="1000" dirty="0" smtClean="0">
                <a:effectLst/>
                <a:latin typeface="Arial"/>
                <a:ea typeface="Times New Roman"/>
                <a:cs typeface="Times New Roman"/>
              </a:rPr>
              <a:t>.</a:t>
            </a:r>
          </a:p>
          <a:p>
            <a:pPr lvl="0">
              <a:lnSpc>
                <a:spcPct val="115000"/>
              </a:lnSpc>
              <a:spcAft>
                <a:spcPts val="995"/>
              </a:spcAft>
            </a:pP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6200A134-5C24-49ED-937B-B7E8789FFD88}" type="slidenum">
              <a:rPr lang="en-US" smtClean="0"/>
              <a:t>21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3: Working with Lists and Libraries</a:t>
            </a:r>
            <a:endParaRPr lang="en-US" sz="1200" b="1" dirty="0">
              <a:solidFill>
                <a:srgbClr val="336699"/>
              </a:solidFill>
              <a:latin typeface="Arial"/>
            </a:endParaRPr>
          </a:p>
        </p:txBody>
      </p:sp>
      <p:sp>
        <p:nvSpPr>
          <p:cNvPr id="7" name="TextBox 6"/>
          <p:cNvSpPr txBox="1"/>
          <p:nvPr/>
        </p:nvSpPr>
        <p:spPr>
          <a:xfrm>
            <a:off x="45807" y="8820472"/>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Tree>
    <p:extLst>
      <p:ext uri="{BB962C8B-B14F-4D97-AF65-F5344CB8AC3E}">
        <p14:creationId xmlns:p14="http://schemas.microsoft.com/office/powerpoint/2010/main" val="33556237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6200A134-5C24-49ED-937B-B7E8789FFD88}" type="slidenum">
              <a:rPr lang="en-US" smtClean="0"/>
              <a:t>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3: Working with Lists and Libraries</a:t>
            </a:r>
            <a:endParaRPr lang="en-US" sz="1200" b="1" dirty="0">
              <a:solidFill>
                <a:srgbClr val="336699"/>
              </a:solidFill>
              <a:latin typeface="Arial"/>
            </a:endParaRPr>
          </a:p>
        </p:txBody>
      </p:sp>
    </p:spTree>
    <p:extLst>
      <p:ext uri="{BB962C8B-B14F-4D97-AF65-F5344CB8AC3E}">
        <p14:creationId xmlns:p14="http://schemas.microsoft.com/office/powerpoint/2010/main" val="21601357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a:latin typeface="Arial"/>
                <a:ea typeface="Calibri"/>
                <a:cs typeface="Times New Roman"/>
              </a:rPr>
              <a:t>Exercise 1: Querying List Items</a:t>
            </a:r>
          </a:p>
          <a:p>
            <a:pPr>
              <a:lnSpc>
                <a:spcPct val="115000"/>
              </a:lnSpc>
              <a:spcAft>
                <a:spcPts val="1000"/>
              </a:spcAft>
            </a:pPr>
            <a:r>
              <a:rPr lang="en-US" sz="1000" dirty="0">
                <a:latin typeface="Arial"/>
                <a:ea typeface="Calibri"/>
                <a:cs typeface="Times New Roman"/>
              </a:rPr>
              <a:t>In this exercise, you will configure a web part to retrieve data by using the </a:t>
            </a:r>
            <a:r>
              <a:rPr lang="en-US" sz="1000" b="1" dirty="0">
                <a:latin typeface="Arial"/>
                <a:ea typeface="Calibri"/>
                <a:cs typeface="Times New Roman"/>
              </a:rPr>
              <a:t>SPQuery</a:t>
            </a:r>
            <a:r>
              <a:rPr lang="en-US" sz="1000" dirty="0">
                <a:latin typeface="Arial"/>
                <a:ea typeface="Calibri"/>
                <a:cs typeface="Times New Roman"/>
              </a:rPr>
              <a:t> class. First, you will construct a query object and configure various CAML-based properties. Next, you will use this query object to retrieve items from the Expenditure Requests list. Finally, you will bind the results to an ASP.NET </a:t>
            </a:r>
            <a:r>
              <a:rPr lang="en-US" sz="1000" b="1" dirty="0">
                <a:latin typeface="Arial"/>
                <a:ea typeface="Calibri"/>
                <a:cs typeface="Times New Roman"/>
              </a:rPr>
              <a:t>ListView</a:t>
            </a:r>
            <a:r>
              <a:rPr lang="en-US" sz="1000" dirty="0">
                <a:latin typeface="Arial"/>
                <a:ea typeface="Calibri"/>
                <a:cs typeface="Times New Roman"/>
              </a:rPr>
              <a:t> control</a:t>
            </a:r>
            <a:r>
              <a:rPr lang="en-US" sz="1000" dirty="0" smtClean="0">
                <a:latin typeface="Arial"/>
                <a:ea typeface="Calibri"/>
                <a:cs typeface="Times New Roman"/>
              </a:rPr>
              <a:t>.</a:t>
            </a:r>
            <a:endParaRPr lang="en-US" sz="1000" b="1" dirty="0">
              <a:latin typeface="Arial"/>
              <a:ea typeface="Calibri"/>
              <a:cs typeface="Times New Roman"/>
            </a:endParaRPr>
          </a:p>
          <a:p>
            <a:pPr>
              <a:lnSpc>
                <a:spcPct val="115000"/>
              </a:lnSpc>
              <a:spcAft>
                <a:spcPts val="1000"/>
              </a:spcAft>
            </a:pPr>
            <a:r>
              <a:rPr lang="en-US" sz="1000" dirty="0">
                <a:latin typeface="Arial"/>
                <a:ea typeface="Calibri"/>
                <a:cs typeface="Times New Roman"/>
              </a:rPr>
              <a:t>In this exercise, you will modify the Expense Checker web part to enable users to approve or reject expense items.</a:t>
            </a:r>
          </a:p>
        </p:txBody>
      </p:sp>
      <p:sp>
        <p:nvSpPr>
          <p:cNvPr id="4" name="Slide Number Placeholder 3"/>
          <p:cNvSpPr>
            <a:spLocks noGrp="1"/>
          </p:cNvSpPr>
          <p:nvPr>
            <p:ph type="sldNum" sz="quarter" idx="10"/>
          </p:nvPr>
        </p:nvSpPr>
        <p:spPr/>
        <p:txBody>
          <a:bodyPr/>
          <a:lstStyle/>
          <a:p>
            <a:fld id="{6200A134-5C24-49ED-937B-B7E8789FFD88}" type="slidenum">
              <a:rPr lang="en-US" smtClean="0"/>
              <a:t>22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3: Working with Lists and Libraries</a:t>
            </a:r>
            <a:endParaRPr lang="en-US" sz="1200" b="1" dirty="0">
              <a:solidFill>
                <a:srgbClr val="336699"/>
              </a:solidFill>
              <a:latin typeface="Arial"/>
            </a:endParaRPr>
          </a:p>
        </p:txBody>
      </p:sp>
    </p:spTree>
    <p:extLst>
      <p:ext uri="{BB962C8B-B14F-4D97-AF65-F5344CB8AC3E}">
        <p14:creationId xmlns:p14="http://schemas.microsoft.com/office/powerpoint/2010/main" val="16447834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endParaRPr lang="en-US" dirty="0"/>
          </a:p>
        </p:txBody>
      </p:sp>
      <p:sp>
        <p:nvSpPr>
          <p:cNvPr id="4" name="Slide Number Placeholder 3"/>
          <p:cNvSpPr>
            <a:spLocks noGrp="1"/>
          </p:cNvSpPr>
          <p:nvPr>
            <p:ph type="sldNum" sz="quarter" idx="10"/>
          </p:nvPr>
        </p:nvSpPr>
        <p:spPr/>
        <p:txBody>
          <a:bodyPr/>
          <a:lstStyle/>
          <a:p>
            <a:fld id="{6200A134-5C24-49ED-937B-B7E8789FFD88}" type="slidenum">
              <a:rPr lang="en-US" smtClean="0"/>
              <a:t>23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3: Working with Lists and Libraries</a:t>
            </a:r>
            <a:endParaRPr lang="en-US" sz="1200" b="1" dirty="0">
              <a:solidFill>
                <a:srgbClr val="336699"/>
              </a:solidFill>
              <a:latin typeface="Arial"/>
            </a:endParaRPr>
          </a:p>
        </p:txBody>
      </p:sp>
    </p:spTree>
    <p:extLst>
      <p:ext uri="{BB962C8B-B14F-4D97-AF65-F5344CB8AC3E}">
        <p14:creationId xmlns:p14="http://schemas.microsoft.com/office/powerpoint/2010/main" val="33413432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In most cases it is a matter of personal preference. LINQ to SharePoint is easier to create, easier to read, and easier to maintain. The SPQuery approach is slightly more efficient, as it does not rely on a LINQ provider to convert LINQ syntax into CAML. The SPQuery class also has some additional capabilities, such as the ability to query external lists, which are not available in LINQ to SharePoint.</a:t>
            </a:r>
          </a:p>
        </p:txBody>
      </p:sp>
      <p:sp>
        <p:nvSpPr>
          <p:cNvPr id="4" name="Slide Number Placeholder 3"/>
          <p:cNvSpPr>
            <a:spLocks noGrp="1"/>
          </p:cNvSpPr>
          <p:nvPr>
            <p:ph type="sldNum" sz="quarter" idx="10"/>
          </p:nvPr>
        </p:nvSpPr>
        <p:spPr/>
        <p:txBody>
          <a:bodyPr/>
          <a:lstStyle/>
          <a:p>
            <a:fld id="{6200A134-5C24-49ED-937B-B7E8789FFD88}" type="slidenum">
              <a:rPr lang="en-US" smtClean="0"/>
              <a:t>24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3: Working with Lists and Libraries</a:t>
            </a:r>
            <a:endParaRPr lang="en-US" sz="1200" b="1" dirty="0">
              <a:solidFill>
                <a:srgbClr val="336699"/>
              </a:solidFill>
              <a:latin typeface="Arial"/>
            </a:endParaRPr>
          </a:p>
        </p:txBody>
      </p:sp>
    </p:spTree>
    <p:extLst>
      <p:ext uri="{BB962C8B-B14F-4D97-AF65-F5344CB8AC3E}">
        <p14:creationId xmlns:p14="http://schemas.microsoft.com/office/powerpoint/2010/main" val="19738828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6200A134-5C24-49ED-937B-B7E8789FFD88}" type="slidenum">
              <a:rPr lang="en-US" smtClean="0"/>
              <a:t>25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3: Working with Lists and Libraries</a:t>
            </a:r>
            <a:endParaRPr lang="en-US" sz="1200" b="1" dirty="0">
              <a:solidFill>
                <a:srgbClr val="336699"/>
              </a:solidFill>
              <a:latin typeface="Arial"/>
            </a:endParaRPr>
          </a:p>
        </p:txBody>
      </p:sp>
    </p:spTree>
    <p:extLst>
      <p:ext uri="{BB962C8B-B14F-4D97-AF65-F5344CB8AC3E}">
        <p14:creationId xmlns:p14="http://schemas.microsoft.com/office/powerpoint/2010/main" val="33386385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Talk through the concepts of query throttling and indexing.</a:t>
            </a:r>
          </a:p>
          <a:p>
            <a:pPr>
              <a:lnSpc>
                <a:spcPct val="115000"/>
              </a:lnSpc>
              <a:spcAft>
                <a:spcPts val="1000"/>
              </a:spcAft>
            </a:pPr>
            <a:r>
              <a:rPr lang="en-US" sz="1000" dirty="0">
                <a:latin typeface="Arial"/>
                <a:ea typeface="Calibri"/>
                <a:cs typeface="Times New Roman"/>
              </a:rPr>
              <a:t>Be sure to point out that the list view thresholds of 5,000 for users and 20,000 for administrators are default values. These values are configured at the web application level by farm administrators.  </a:t>
            </a:r>
          </a:p>
          <a:p>
            <a:pPr>
              <a:lnSpc>
                <a:spcPct val="115000"/>
              </a:lnSpc>
              <a:spcAft>
                <a:spcPts val="1000"/>
              </a:spcAft>
            </a:pPr>
            <a:r>
              <a:rPr lang="en-US" sz="1000" dirty="0">
                <a:latin typeface="Arial"/>
                <a:ea typeface="Calibri"/>
                <a:cs typeface="Times New Roman"/>
              </a:rPr>
              <a:t>If questions arise, explain that you can configure indexing in the schema for a list definition. Site administrators can configure indexing on existing lists through the browser UI.</a:t>
            </a:r>
          </a:p>
        </p:txBody>
      </p:sp>
      <p:sp>
        <p:nvSpPr>
          <p:cNvPr id="4" name="Slide Number Placeholder 3"/>
          <p:cNvSpPr>
            <a:spLocks noGrp="1"/>
          </p:cNvSpPr>
          <p:nvPr>
            <p:ph type="sldNum" sz="quarter" idx="10"/>
          </p:nvPr>
        </p:nvSpPr>
        <p:spPr/>
        <p:txBody>
          <a:bodyPr/>
          <a:lstStyle/>
          <a:p>
            <a:fld id="{6200A134-5C24-49ED-937B-B7E8789FFD88}" type="slidenum">
              <a:rPr lang="en-US" smtClean="0"/>
              <a:t>26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3: Working with Lists and Libraries</a:t>
            </a:r>
            <a:endParaRPr lang="en-US" sz="1200" b="1" dirty="0">
              <a:solidFill>
                <a:srgbClr val="336699"/>
              </a:solidFill>
              <a:latin typeface="Arial"/>
            </a:endParaRPr>
          </a:p>
        </p:txBody>
      </p:sp>
    </p:spTree>
    <p:extLst>
      <p:ext uri="{BB962C8B-B14F-4D97-AF65-F5344CB8AC3E}">
        <p14:creationId xmlns:p14="http://schemas.microsoft.com/office/powerpoint/2010/main" val="6302420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Talk through the example in the student handbook. Emphasize that:</a:t>
            </a:r>
          </a:p>
          <a:p>
            <a:pPr marL="342900" lvl="0" indent="-342900">
              <a:lnSpc>
                <a:spcPct val="115000"/>
              </a:lnSpc>
              <a:spcAft>
                <a:spcPts val="995"/>
              </a:spcAft>
              <a:buFont typeface="Symbol"/>
              <a:buChar char=""/>
            </a:pPr>
            <a:r>
              <a:rPr lang="en-US" sz="1000" dirty="0" smtClean="0">
                <a:effectLst/>
                <a:latin typeface="Arial"/>
                <a:ea typeface="Times New Roman"/>
                <a:cs typeface="Times New Roman"/>
              </a:rPr>
              <a:t>You can only override list view thresholds programmatically if object model overrides are enabled at the web application level.</a:t>
            </a:r>
          </a:p>
          <a:p>
            <a:pPr marL="342900" lvl="0" indent="-342900">
              <a:lnSpc>
                <a:spcPct val="115000"/>
              </a:lnSpc>
              <a:spcAft>
                <a:spcPts val="995"/>
              </a:spcAft>
              <a:buFont typeface="Symbol"/>
              <a:buChar char=""/>
            </a:pPr>
            <a:r>
              <a:rPr lang="en-US" sz="1000" dirty="0" smtClean="0">
                <a:effectLst/>
                <a:latin typeface="Arial"/>
                <a:ea typeface="Times New Roman"/>
                <a:cs typeface="Times New Roman"/>
              </a:rPr>
              <a:t>You should consider other options, such as using a ContentIterator or adding list indices, before you consider using object model overrides.</a:t>
            </a: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6200A134-5C24-49ED-937B-B7E8789FFD88}" type="slidenum">
              <a:rPr lang="en-US" smtClean="0"/>
              <a:t>27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3: Working with Lists and Libraries</a:t>
            </a:r>
            <a:endParaRPr lang="en-US" sz="1200" b="1" dirty="0">
              <a:solidFill>
                <a:srgbClr val="336699"/>
              </a:solidFill>
              <a:latin typeface="Arial"/>
            </a:endParaRPr>
          </a:p>
        </p:txBody>
      </p:sp>
    </p:spTree>
    <p:extLst>
      <p:ext uri="{BB962C8B-B14F-4D97-AF65-F5344CB8AC3E}">
        <p14:creationId xmlns:p14="http://schemas.microsoft.com/office/powerpoint/2010/main" val="12416699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Talk through the example. Mention that the </a:t>
            </a:r>
            <a:r>
              <a:rPr lang="en-US" sz="1000" b="1" dirty="0">
                <a:latin typeface="Arial"/>
                <a:ea typeface="Calibri"/>
                <a:cs typeface="Times New Roman"/>
              </a:rPr>
              <a:t>ContentIterator</a:t>
            </a:r>
            <a:r>
              <a:rPr lang="en-US" sz="1000" dirty="0">
                <a:latin typeface="Arial"/>
                <a:ea typeface="Calibri"/>
                <a:cs typeface="Times New Roman"/>
              </a:rPr>
              <a:t> class has other applications beyond list queries, such as working with multiple sites and multiple lists.</a:t>
            </a:r>
          </a:p>
        </p:txBody>
      </p:sp>
      <p:sp>
        <p:nvSpPr>
          <p:cNvPr id="4" name="Slide Number Placeholder 3"/>
          <p:cNvSpPr>
            <a:spLocks noGrp="1"/>
          </p:cNvSpPr>
          <p:nvPr>
            <p:ph type="sldNum" sz="quarter" idx="10"/>
          </p:nvPr>
        </p:nvSpPr>
        <p:spPr/>
        <p:txBody>
          <a:bodyPr/>
          <a:lstStyle/>
          <a:p>
            <a:fld id="{6200A134-5C24-49ED-937B-B7E8789FFD88}" type="slidenum">
              <a:rPr lang="en-US" smtClean="0"/>
              <a:t>28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3: Working with Lists and Libraries</a:t>
            </a:r>
            <a:endParaRPr lang="en-US" sz="1200" b="1" dirty="0">
              <a:solidFill>
                <a:srgbClr val="336699"/>
              </a:solidFill>
              <a:latin typeface="Arial"/>
            </a:endParaRPr>
          </a:p>
        </p:txBody>
      </p:sp>
    </p:spTree>
    <p:extLst>
      <p:ext uri="{BB962C8B-B14F-4D97-AF65-F5344CB8AC3E}">
        <p14:creationId xmlns:p14="http://schemas.microsoft.com/office/powerpoint/2010/main" val="144229998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dirty="0">
                <a:latin typeface="Arial"/>
                <a:ea typeface="Calibri"/>
                <a:cs typeface="Times New Roman"/>
              </a:rPr>
              <a:t>Exercise 1: Using the ContentIterator Class</a:t>
            </a:r>
          </a:p>
          <a:p>
            <a:pPr>
              <a:lnSpc>
                <a:spcPct val="115000"/>
              </a:lnSpc>
              <a:spcAft>
                <a:spcPts val="1000"/>
              </a:spcAft>
            </a:pPr>
            <a:r>
              <a:rPr lang="en-US" sz="1000" dirty="0">
                <a:latin typeface="Arial"/>
                <a:ea typeface="Calibri"/>
                <a:cs typeface="Times New Roman"/>
              </a:rPr>
              <a:t>In this exercise, you will modify the Expense Checker web part to support large lists. You will edit the code that queries the capital expenditure approval list so that it retrieves and processes one list item at a time, thereby preventing any issues arising from list throttling limits.</a:t>
            </a:r>
          </a:p>
        </p:txBody>
      </p:sp>
      <p:sp>
        <p:nvSpPr>
          <p:cNvPr id="4" name="Slide Number Placeholder 3"/>
          <p:cNvSpPr>
            <a:spLocks noGrp="1"/>
          </p:cNvSpPr>
          <p:nvPr>
            <p:ph type="sldNum" sz="quarter" idx="10"/>
          </p:nvPr>
        </p:nvSpPr>
        <p:spPr/>
        <p:txBody>
          <a:bodyPr/>
          <a:lstStyle/>
          <a:p>
            <a:fld id="{6200A134-5C24-49ED-937B-B7E8789FFD88}" type="slidenum">
              <a:rPr lang="en-US" smtClean="0"/>
              <a:t>29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3: Working with Lists and Libraries</a:t>
            </a:r>
            <a:endParaRPr lang="en-US" sz="1200" b="1" dirty="0">
              <a:solidFill>
                <a:srgbClr val="336699"/>
              </a:solidFill>
              <a:latin typeface="Arial"/>
            </a:endParaRPr>
          </a:p>
        </p:txBody>
      </p:sp>
    </p:spTree>
    <p:extLst>
      <p:ext uri="{BB962C8B-B14F-4D97-AF65-F5344CB8AC3E}">
        <p14:creationId xmlns:p14="http://schemas.microsoft.com/office/powerpoint/2010/main" val="142508705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endParaRPr lang="en-US" dirty="0"/>
          </a:p>
        </p:txBody>
      </p:sp>
      <p:sp>
        <p:nvSpPr>
          <p:cNvPr id="4" name="Slide Number Placeholder 3"/>
          <p:cNvSpPr>
            <a:spLocks noGrp="1"/>
          </p:cNvSpPr>
          <p:nvPr>
            <p:ph type="sldNum" sz="quarter" idx="10"/>
          </p:nvPr>
        </p:nvSpPr>
        <p:spPr/>
        <p:txBody>
          <a:bodyPr/>
          <a:lstStyle/>
          <a:p>
            <a:fld id="{6200A134-5C24-49ED-937B-B7E8789FFD88}" type="slidenum">
              <a:rPr lang="en-US" smtClean="0"/>
              <a:t>30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3: Working with Lists and Libraries</a:t>
            </a:r>
            <a:endParaRPr lang="en-US" sz="1200" b="1" dirty="0">
              <a:solidFill>
                <a:srgbClr val="336699"/>
              </a:solidFill>
              <a:latin typeface="Arial"/>
            </a:endParaRPr>
          </a:p>
        </p:txBody>
      </p:sp>
    </p:spTree>
    <p:extLst>
      <p:ext uri="{BB962C8B-B14F-4D97-AF65-F5344CB8AC3E}">
        <p14:creationId xmlns:p14="http://schemas.microsoft.com/office/powerpoint/2010/main" val="95939180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dirty="0">
                <a:latin typeface="Arial"/>
                <a:ea typeface="Calibri"/>
                <a:cs typeface="Times New Roman"/>
              </a:rPr>
              <a:t>Review Question(s)</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Which class represents a column in a SharePoint list?</a:t>
            </a:r>
          </a:p>
          <a:p>
            <a:pPr>
              <a:lnSpc>
                <a:spcPct val="115000"/>
              </a:lnSpc>
              <a:spcAft>
                <a:spcPts val="1000"/>
              </a:spcAft>
            </a:pPr>
            <a:r>
              <a:rPr lang="en-US" sz="1000" dirty="0">
                <a:latin typeface="Arial"/>
                <a:ea typeface="Calibri"/>
                <a:cs typeface="Times New Roman"/>
              </a:rPr>
              <a:t>(   )Option 1: SPField</a:t>
            </a:r>
          </a:p>
          <a:p>
            <a:pPr>
              <a:lnSpc>
                <a:spcPct val="115000"/>
              </a:lnSpc>
              <a:spcAft>
                <a:spcPts val="1000"/>
              </a:spcAft>
            </a:pPr>
            <a:r>
              <a:rPr lang="en-US" sz="1000" dirty="0">
                <a:latin typeface="Arial"/>
                <a:ea typeface="Calibri"/>
                <a:cs typeface="Times New Roman"/>
              </a:rPr>
              <a:t>(   )Option 2: SPFieldValue</a:t>
            </a:r>
          </a:p>
          <a:p>
            <a:pPr>
              <a:lnSpc>
                <a:spcPct val="115000"/>
              </a:lnSpc>
              <a:spcAft>
                <a:spcPts val="1000"/>
              </a:spcAft>
            </a:pPr>
            <a:r>
              <a:rPr lang="en-US" sz="1000" dirty="0">
                <a:latin typeface="Arial"/>
                <a:ea typeface="Calibri"/>
                <a:cs typeface="Times New Roman"/>
              </a:rPr>
              <a:t>(   )Option 3: SPListItem</a:t>
            </a:r>
          </a:p>
          <a:p>
            <a:pPr>
              <a:lnSpc>
                <a:spcPct val="115000"/>
              </a:lnSpc>
              <a:spcAft>
                <a:spcPts val="1000"/>
              </a:spcAft>
            </a:pPr>
            <a:r>
              <a:rPr lang="en-US" sz="1000" dirty="0">
                <a:latin typeface="Arial"/>
                <a:ea typeface="Calibri"/>
                <a:cs typeface="Times New Roman"/>
              </a:rPr>
              <a:t>(   )Option 4: SPFile</a:t>
            </a:r>
          </a:p>
          <a:p>
            <a:pPr>
              <a:lnSpc>
                <a:spcPct val="115000"/>
              </a:lnSpc>
              <a:spcAft>
                <a:spcPts val="1000"/>
              </a:spcAft>
            </a:pPr>
            <a:r>
              <a:rPr lang="en-US" sz="1000" dirty="0">
                <a:latin typeface="Arial"/>
                <a:ea typeface="Calibri"/>
                <a:cs typeface="Times New Roman"/>
              </a:rPr>
              <a:t>(   )Option 5: SPFolder</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 Option 1: SPField</a:t>
            </a: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 have created and configured an </a:t>
            </a:r>
            <a:r>
              <a:rPr lang="en-US" sz="1000" b="1" dirty="0">
                <a:latin typeface="Arial"/>
                <a:ea typeface="Calibri"/>
                <a:cs typeface="Times New Roman"/>
              </a:rPr>
              <a:t>SPQuery</a:t>
            </a:r>
            <a:r>
              <a:rPr lang="en-US" sz="1000" dirty="0">
                <a:latin typeface="Arial"/>
                <a:ea typeface="Calibri"/>
                <a:cs typeface="Times New Roman"/>
              </a:rPr>
              <a:t> object named query. You have also retrieved an </a:t>
            </a:r>
            <a:r>
              <a:rPr lang="en-US" sz="1000" b="1" dirty="0">
                <a:latin typeface="Arial"/>
                <a:ea typeface="Calibri"/>
                <a:cs typeface="Times New Roman"/>
              </a:rPr>
              <a:t>SPList</a:t>
            </a:r>
            <a:r>
              <a:rPr lang="en-US" sz="1000" dirty="0">
                <a:latin typeface="Arial"/>
                <a:ea typeface="Calibri"/>
                <a:cs typeface="Times New Roman"/>
              </a:rPr>
              <a:t> instance</a:t>
            </a:r>
          </a:p>
          <a:p>
            <a:pPr>
              <a:lnSpc>
                <a:spcPct val="115000"/>
              </a:lnSpc>
              <a:spcAft>
                <a:spcPts val="1000"/>
              </a:spcAft>
            </a:pPr>
            <a:r>
              <a:rPr lang="en-US" sz="1000" dirty="0">
                <a:latin typeface="Arial"/>
                <a:ea typeface="Calibri"/>
                <a:cs typeface="Times New Roman"/>
              </a:rPr>
              <a:t>named </a:t>
            </a:r>
            <a:r>
              <a:rPr lang="en-US" sz="1000" b="1" dirty="0">
                <a:latin typeface="Arial"/>
                <a:ea typeface="Calibri"/>
                <a:cs typeface="Times New Roman"/>
              </a:rPr>
              <a:t>list</a:t>
            </a:r>
            <a:r>
              <a:rPr lang="en-US" sz="1000" dirty="0">
                <a:latin typeface="Arial"/>
                <a:ea typeface="Calibri"/>
                <a:cs typeface="Times New Roman"/>
              </a:rPr>
              <a:t>. You want to use the query object to retrieve data from the list. Which code sample should you use?</a:t>
            </a:r>
          </a:p>
          <a:p>
            <a:pPr>
              <a:lnSpc>
                <a:spcPct val="115000"/>
              </a:lnSpc>
              <a:spcAft>
                <a:spcPts val="1000"/>
              </a:spcAft>
            </a:pPr>
            <a:r>
              <a:rPr lang="en-US" sz="1000" dirty="0">
                <a:latin typeface="Arial"/>
                <a:ea typeface="Calibri"/>
                <a:cs typeface="Times New Roman"/>
              </a:rPr>
              <a:t>(   )Option 1: var items = query.Execute(list);</a:t>
            </a:r>
          </a:p>
          <a:p>
            <a:pPr>
              <a:lnSpc>
                <a:spcPct val="115000"/>
              </a:lnSpc>
              <a:spcAft>
                <a:spcPts val="1000"/>
              </a:spcAft>
            </a:pPr>
            <a:r>
              <a:rPr lang="en-US" sz="1000" dirty="0">
                <a:latin typeface="Arial"/>
                <a:ea typeface="Calibri"/>
                <a:cs typeface="Times New Roman"/>
              </a:rPr>
              <a:t>(   )Option 2: var items = list.GetSiteData(query);</a:t>
            </a:r>
          </a:p>
          <a:p>
            <a:pPr>
              <a:lnSpc>
                <a:spcPct val="115000"/>
              </a:lnSpc>
              <a:spcAft>
                <a:spcPts val="1000"/>
              </a:spcAft>
            </a:pPr>
            <a:r>
              <a:rPr lang="en-US" sz="1000" dirty="0">
                <a:latin typeface="Arial"/>
                <a:ea typeface="Calibri"/>
                <a:cs typeface="Times New Roman"/>
              </a:rPr>
              <a:t>(   )Option 3: var items = query.GetItems(list);</a:t>
            </a:r>
          </a:p>
          <a:p>
            <a:pPr>
              <a:lnSpc>
                <a:spcPct val="115000"/>
              </a:lnSpc>
              <a:spcAft>
                <a:spcPts val="1000"/>
              </a:spcAft>
            </a:pPr>
            <a:r>
              <a:rPr lang="en-US" sz="1000" dirty="0">
                <a:latin typeface="Arial"/>
                <a:ea typeface="Calibri"/>
                <a:cs typeface="Times New Roman"/>
              </a:rPr>
              <a:t>(   )Option 4: var items = list.GetItems(query);</a:t>
            </a:r>
          </a:p>
          <a:p>
            <a:pPr>
              <a:lnSpc>
                <a:spcPct val="115000"/>
              </a:lnSpc>
              <a:spcAft>
                <a:spcPts val="1000"/>
              </a:spcAft>
            </a:pPr>
            <a:r>
              <a:rPr lang="en-US" sz="1000" dirty="0">
                <a:latin typeface="Arial"/>
                <a:ea typeface="Calibri"/>
                <a:cs typeface="Times New Roman"/>
              </a:rPr>
              <a:t>(   )Option 5: var items = list.ExecuteQuery(query);</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6200A134-5C24-49ED-937B-B7E8789FFD88}" type="slidenum">
              <a:rPr lang="en-US" smtClean="0"/>
              <a:t>31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3: Working with Lists and Libraries</a:t>
            </a:r>
            <a:endParaRPr lang="en-US" sz="1200" b="1" dirty="0">
              <a:solidFill>
                <a:srgbClr val="336699"/>
              </a:solidFill>
              <a:latin typeface="Arial"/>
            </a:endParaRPr>
          </a:p>
        </p:txBody>
      </p:sp>
      <p:sp>
        <p:nvSpPr>
          <p:cNvPr id="7" name="TextBox 6"/>
          <p:cNvSpPr txBox="1"/>
          <p:nvPr/>
        </p:nvSpPr>
        <p:spPr>
          <a:xfrm>
            <a:off x="45807" y="8820472"/>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Tree>
    <p:extLst>
      <p:ext uri="{BB962C8B-B14F-4D97-AF65-F5344CB8AC3E}">
        <p14:creationId xmlns:p14="http://schemas.microsoft.com/office/powerpoint/2010/main" val="14871651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6200A134-5C24-49ED-937B-B7E8789FFD88}" type="slidenum">
              <a:rPr lang="en-US" smtClean="0"/>
              <a:t>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3: Working with Lists and Libraries</a:t>
            </a:r>
            <a:endParaRPr lang="en-US" sz="1200" b="1" dirty="0">
              <a:solidFill>
                <a:srgbClr val="336699"/>
              </a:solidFill>
              <a:latin typeface="Arial"/>
            </a:endParaRPr>
          </a:p>
        </p:txBody>
      </p:sp>
    </p:spTree>
    <p:extLst>
      <p:ext uri="{BB962C8B-B14F-4D97-AF65-F5344CB8AC3E}">
        <p14:creationId xmlns:p14="http://schemas.microsoft.com/office/powerpoint/2010/main" val="348768117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15000"/>
              </a:lnSpc>
              <a:spcAft>
                <a:spcPts val="1000"/>
              </a:spcAft>
            </a:pPr>
            <a:r>
              <a:rPr lang="en-US" sz="1000" dirty="0">
                <a:solidFill>
                  <a:prstClr val="black"/>
                </a:solidFill>
                <a:latin typeface="Arial"/>
                <a:ea typeface="Calibri"/>
                <a:cs typeface="Times New Roman"/>
              </a:rPr>
              <a:t>(√) Option 4: var items = list.GetItems(query);</a:t>
            </a:r>
          </a:p>
          <a:p>
            <a:pPr lvl="0">
              <a:lnSpc>
                <a:spcPct val="115000"/>
              </a:lnSpc>
              <a:spcAft>
                <a:spcPts val="1000"/>
              </a:spcAft>
            </a:pPr>
            <a:r>
              <a:rPr lang="en-US" sz="1000" b="1" dirty="0">
                <a:solidFill>
                  <a:prstClr val="black"/>
                </a:solidFill>
                <a:latin typeface="Arial"/>
                <a:ea typeface="Calibri"/>
                <a:cs typeface="Times New Roman"/>
              </a:rPr>
              <a:t>Question</a:t>
            </a:r>
            <a:endParaRPr lang="en-US" sz="1000" dirty="0">
              <a:solidFill>
                <a:prstClr val="black"/>
              </a:solidFill>
              <a:latin typeface="Arial"/>
              <a:ea typeface="Calibri"/>
              <a:cs typeface="Times New Roman"/>
            </a:endParaRPr>
          </a:p>
          <a:p>
            <a:pPr lvl="0">
              <a:lnSpc>
                <a:spcPct val="115000"/>
              </a:lnSpc>
              <a:spcAft>
                <a:spcPts val="1000"/>
              </a:spcAft>
            </a:pPr>
            <a:r>
              <a:rPr lang="en-US" sz="1000" dirty="0">
                <a:solidFill>
                  <a:prstClr val="black"/>
                </a:solidFill>
                <a:latin typeface="Arial"/>
                <a:ea typeface="Calibri"/>
                <a:cs typeface="Times New Roman"/>
              </a:rPr>
              <a:t>What is the default list view threshold for regular users?</a:t>
            </a:r>
          </a:p>
          <a:p>
            <a:pPr lvl="0">
              <a:lnSpc>
                <a:spcPct val="115000"/>
              </a:lnSpc>
              <a:spcAft>
                <a:spcPts val="1000"/>
              </a:spcAft>
            </a:pPr>
            <a:r>
              <a:rPr lang="en-US" sz="1000" dirty="0">
                <a:solidFill>
                  <a:prstClr val="black"/>
                </a:solidFill>
                <a:latin typeface="Arial"/>
                <a:ea typeface="Calibri"/>
                <a:cs typeface="Times New Roman"/>
              </a:rPr>
              <a:t>(   )Option 1: 200</a:t>
            </a:r>
          </a:p>
          <a:p>
            <a:pPr lvl="0">
              <a:lnSpc>
                <a:spcPct val="115000"/>
              </a:lnSpc>
              <a:spcAft>
                <a:spcPts val="1000"/>
              </a:spcAft>
            </a:pPr>
            <a:r>
              <a:rPr lang="en-US" sz="1000" dirty="0">
                <a:solidFill>
                  <a:prstClr val="black"/>
                </a:solidFill>
                <a:latin typeface="Arial"/>
                <a:ea typeface="Calibri"/>
                <a:cs typeface="Times New Roman"/>
              </a:rPr>
              <a:t>(   )Option 2: 500</a:t>
            </a:r>
          </a:p>
          <a:p>
            <a:pPr lvl="0">
              <a:lnSpc>
                <a:spcPct val="115000"/>
              </a:lnSpc>
              <a:spcAft>
                <a:spcPts val="1000"/>
              </a:spcAft>
            </a:pPr>
            <a:r>
              <a:rPr lang="en-US" sz="1000" dirty="0">
                <a:solidFill>
                  <a:prstClr val="black"/>
                </a:solidFill>
                <a:latin typeface="Arial"/>
                <a:ea typeface="Calibri"/>
                <a:cs typeface="Times New Roman"/>
              </a:rPr>
              <a:t>(   )Option 3: 2,000</a:t>
            </a:r>
          </a:p>
          <a:p>
            <a:pPr lvl="0">
              <a:lnSpc>
                <a:spcPct val="115000"/>
              </a:lnSpc>
              <a:spcAft>
                <a:spcPts val="1000"/>
              </a:spcAft>
            </a:pPr>
            <a:r>
              <a:rPr lang="en-US" sz="1000" dirty="0">
                <a:solidFill>
                  <a:prstClr val="black"/>
                </a:solidFill>
                <a:latin typeface="Arial"/>
                <a:ea typeface="Calibri"/>
                <a:cs typeface="Times New Roman"/>
              </a:rPr>
              <a:t>(   )Option 4: 5,000</a:t>
            </a:r>
          </a:p>
          <a:p>
            <a:pPr lvl="0">
              <a:lnSpc>
                <a:spcPct val="115000"/>
              </a:lnSpc>
              <a:spcAft>
                <a:spcPts val="1000"/>
              </a:spcAft>
            </a:pPr>
            <a:r>
              <a:rPr lang="en-US" sz="1000" dirty="0">
                <a:solidFill>
                  <a:prstClr val="black"/>
                </a:solidFill>
                <a:latin typeface="Arial"/>
                <a:ea typeface="Calibri"/>
                <a:cs typeface="Times New Roman"/>
              </a:rPr>
              <a:t>(   )Option 5: 20,000</a:t>
            </a:r>
          </a:p>
          <a:p>
            <a:pPr lvl="0">
              <a:lnSpc>
                <a:spcPct val="115000"/>
              </a:lnSpc>
              <a:spcAft>
                <a:spcPts val="1000"/>
              </a:spcAft>
            </a:pPr>
            <a:r>
              <a:rPr lang="en-US" sz="1000" b="1" dirty="0">
                <a:solidFill>
                  <a:prstClr val="black"/>
                </a:solidFill>
                <a:latin typeface="Arial"/>
                <a:ea typeface="Calibri"/>
                <a:cs typeface="Times New Roman"/>
              </a:rPr>
              <a:t>Answer</a:t>
            </a:r>
            <a:endParaRPr lang="en-US" sz="1000" dirty="0">
              <a:solidFill>
                <a:prstClr val="black"/>
              </a:solidFill>
              <a:latin typeface="Arial"/>
              <a:ea typeface="Calibri"/>
              <a:cs typeface="Times New Roman"/>
            </a:endParaRPr>
          </a:p>
          <a:p>
            <a:pPr lvl="0">
              <a:lnSpc>
                <a:spcPct val="115000"/>
              </a:lnSpc>
              <a:spcAft>
                <a:spcPts val="1000"/>
              </a:spcAft>
            </a:pPr>
            <a:r>
              <a:rPr lang="en-US" sz="1000" dirty="0">
                <a:solidFill>
                  <a:prstClr val="black"/>
                </a:solidFill>
                <a:latin typeface="Arial"/>
                <a:ea typeface="Calibri"/>
                <a:cs typeface="Times New Roman"/>
              </a:rPr>
              <a:t>(√) Option 4: 5,000</a:t>
            </a:r>
            <a:endParaRPr lang="en-US" dirty="0"/>
          </a:p>
        </p:txBody>
      </p:sp>
      <p:sp>
        <p:nvSpPr>
          <p:cNvPr id="4" name="Slide Number Placeholder 3"/>
          <p:cNvSpPr>
            <a:spLocks noGrp="1"/>
          </p:cNvSpPr>
          <p:nvPr>
            <p:ph type="sldNum" sz="quarter" idx="10"/>
          </p:nvPr>
        </p:nvSpPr>
        <p:spPr/>
        <p:txBody>
          <a:bodyPr/>
          <a:lstStyle/>
          <a:p>
            <a:fld id="{6200A134-5C24-49ED-937B-B7E8789FFD88}" type="slidenum">
              <a:rPr lang="en-US" smtClean="0"/>
              <a:t>32</a:t>
            </a:fld>
            <a:endParaRPr lang="en-US" dirty="0"/>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3: Working with Lists and Libraries</a:t>
            </a:r>
            <a:endParaRPr lang="en-US" sz="1200" b="1" dirty="0">
              <a:solidFill>
                <a:srgbClr val="336699"/>
              </a:solidFill>
              <a:latin typeface="Arial"/>
            </a:endParaRPr>
          </a:p>
        </p:txBody>
      </p:sp>
    </p:spTree>
    <p:extLst>
      <p:ext uri="{BB962C8B-B14F-4D97-AF65-F5344CB8AC3E}">
        <p14:creationId xmlns:p14="http://schemas.microsoft.com/office/powerpoint/2010/main" val="24571643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Emphasize the following points:</a:t>
            </a:r>
          </a:p>
          <a:p>
            <a:pPr marL="342900" lvl="0" indent="-342900">
              <a:lnSpc>
                <a:spcPct val="115000"/>
              </a:lnSpc>
              <a:spcAft>
                <a:spcPts val="995"/>
              </a:spcAft>
              <a:buFont typeface="Symbol"/>
              <a:buChar char=""/>
            </a:pPr>
            <a:r>
              <a:rPr lang="en-US" sz="1000" dirty="0" smtClean="0">
                <a:effectLst/>
                <a:latin typeface="Arial"/>
                <a:ea typeface="Times New Roman"/>
                <a:cs typeface="Times New Roman"/>
              </a:rPr>
              <a:t>The </a:t>
            </a:r>
            <a:r>
              <a:rPr lang="en-US" sz="1000" b="1" dirty="0" smtClean="0">
                <a:effectLst/>
                <a:latin typeface="Arial"/>
                <a:ea typeface="Times New Roman"/>
                <a:cs typeface="Times New Roman"/>
              </a:rPr>
              <a:t>SPList</a:t>
            </a:r>
            <a:r>
              <a:rPr lang="en-US" sz="1000" dirty="0" smtClean="0">
                <a:effectLst/>
                <a:latin typeface="Arial"/>
                <a:ea typeface="Times New Roman"/>
                <a:cs typeface="Times New Roman"/>
              </a:rPr>
              <a:t> class represents all lists, including document libraries.</a:t>
            </a:r>
          </a:p>
          <a:p>
            <a:pPr marL="342900" lvl="0" indent="-342900">
              <a:lnSpc>
                <a:spcPct val="115000"/>
              </a:lnSpc>
              <a:spcAft>
                <a:spcPts val="995"/>
              </a:spcAft>
              <a:buFont typeface="Symbol"/>
              <a:buChar char=""/>
            </a:pPr>
            <a:r>
              <a:rPr lang="en-US" sz="1000" dirty="0" smtClean="0">
                <a:effectLst/>
                <a:latin typeface="Arial"/>
                <a:ea typeface="Times New Roman"/>
                <a:cs typeface="Times New Roman"/>
              </a:rPr>
              <a:t>The </a:t>
            </a:r>
            <a:r>
              <a:rPr lang="en-US" sz="1000" b="1" dirty="0" smtClean="0">
                <a:effectLst/>
                <a:latin typeface="Arial"/>
                <a:ea typeface="Times New Roman"/>
                <a:cs typeface="Times New Roman"/>
              </a:rPr>
              <a:t>SPListItem</a:t>
            </a:r>
            <a:r>
              <a:rPr lang="en-US" sz="1000" dirty="0" smtClean="0">
                <a:effectLst/>
                <a:latin typeface="Arial"/>
                <a:ea typeface="Times New Roman"/>
                <a:cs typeface="Times New Roman"/>
              </a:rPr>
              <a:t> class represents all list items, including documents in a library. If the list is a document library, the list item has an associated file.</a:t>
            </a:r>
          </a:p>
          <a:p>
            <a:pPr>
              <a:lnSpc>
                <a:spcPct val="115000"/>
              </a:lnSpc>
              <a:spcAft>
                <a:spcPts val="1000"/>
              </a:spcAft>
            </a:pPr>
            <a:r>
              <a:rPr lang="en-US" sz="1000" dirty="0">
                <a:latin typeface="Arial"/>
                <a:ea typeface="Calibri"/>
                <a:cs typeface="Times New Roman"/>
              </a:rPr>
              <a:t>Ensure all students know what a field is in the context of SharePoint lists. Mention that fields are called columns in the SharePoint UI but fields in the object model.</a:t>
            </a:r>
          </a:p>
          <a:p>
            <a:pPr>
              <a:lnSpc>
                <a:spcPct val="115000"/>
              </a:lnSpc>
              <a:spcAft>
                <a:spcPts val="1000"/>
              </a:spcAft>
            </a:pPr>
            <a:r>
              <a:rPr lang="en-US" sz="1000" dirty="0">
                <a:latin typeface="Arial"/>
                <a:ea typeface="Calibri"/>
                <a:cs typeface="Times New Roman"/>
              </a:rPr>
              <a:t>As you teach the remaining topics in this lesson, you may want to refer back to this slide if you need to reiterate the relationship between key classes.</a:t>
            </a:r>
          </a:p>
        </p:txBody>
      </p:sp>
      <p:sp>
        <p:nvSpPr>
          <p:cNvPr id="4" name="Slide Number Placeholder 3"/>
          <p:cNvSpPr>
            <a:spLocks noGrp="1"/>
          </p:cNvSpPr>
          <p:nvPr>
            <p:ph type="sldNum" sz="quarter" idx="10"/>
          </p:nvPr>
        </p:nvSpPr>
        <p:spPr/>
        <p:txBody>
          <a:bodyPr/>
          <a:lstStyle/>
          <a:p>
            <a:fld id="{6200A134-5C24-49ED-937B-B7E8789FFD88}" type="slidenum">
              <a:rPr lang="en-US" smtClean="0"/>
              <a:t>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3: Working with Lists and Libraries</a:t>
            </a:r>
            <a:endParaRPr lang="en-US" sz="1200" b="1" dirty="0">
              <a:solidFill>
                <a:srgbClr val="336699"/>
              </a:solidFill>
              <a:latin typeface="Arial"/>
            </a:endParaRPr>
          </a:p>
        </p:txBody>
      </p:sp>
    </p:spTree>
    <p:extLst>
      <p:ext uri="{BB962C8B-B14F-4D97-AF65-F5344CB8AC3E}">
        <p14:creationId xmlns:p14="http://schemas.microsoft.com/office/powerpoint/2010/main" val="27231253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Talk through the various approaches to retrieving lists and libraries. Emphasize that the </a:t>
            </a:r>
            <a:r>
              <a:rPr lang="en-US" sz="1000" b="1" dirty="0">
                <a:latin typeface="Arial"/>
                <a:ea typeface="Calibri"/>
                <a:cs typeface="Times New Roman"/>
              </a:rPr>
              <a:t>SPList</a:t>
            </a:r>
            <a:r>
              <a:rPr lang="en-US" sz="1000" dirty="0">
                <a:latin typeface="Arial"/>
                <a:ea typeface="Calibri"/>
                <a:cs typeface="Times New Roman"/>
              </a:rPr>
              <a:t> class does not include a constructor; you can only instantiate </a:t>
            </a:r>
            <a:r>
              <a:rPr lang="en-US" sz="1000" b="1" dirty="0">
                <a:latin typeface="Arial"/>
                <a:ea typeface="Calibri"/>
                <a:cs typeface="Times New Roman"/>
              </a:rPr>
              <a:t>SPList</a:t>
            </a:r>
            <a:r>
              <a:rPr lang="en-US" sz="1000" dirty="0">
                <a:latin typeface="Arial"/>
                <a:ea typeface="Calibri"/>
                <a:cs typeface="Times New Roman"/>
              </a:rPr>
              <a:t> objects by retrieving them from the parent </a:t>
            </a:r>
            <a:r>
              <a:rPr lang="en-US" sz="1000" b="1" dirty="0">
                <a:latin typeface="Arial"/>
                <a:ea typeface="Calibri"/>
                <a:cs typeface="Times New Roman"/>
              </a:rPr>
              <a:t>SPWeb</a:t>
            </a:r>
            <a:r>
              <a:rPr lang="en-US" sz="1000" dirty="0">
                <a:latin typeface="Arial"/>
                <a:ea typeface="Calibri"/>
                <a:cs typeface="Times New Roman"/>
              </a:rPr>
              <a:t> instance.</a:t>
            </a:r>
          </a:p>
          <a:p>
            <a:pPr>
              <a:lnSpc>
                <a:spcPct val="115000"/>
              </a:lnSpc>
              <a:spcAft>
                <a:spcPts val="1000"/>
              </a:spcAft>
            </a:pPr>
            <a:r>
              <a:rPr lang="en-US" sz="1000" dirty="0">
                <a:latin typeface="Arial"/>
                <a:ea typeface="Calibri"/>
                <a:cs typeface="Times New Roman"/>
              </a:rPr>
              <a:t>Emphasize that you cannot instantiate or retrieve an </a:t>
            </a:r>
            <a:r>
              <a:rPr lang="en-US" sz="1000" b="1" dirty="0">
                <a:latin typeface="Arial"/>
                <a:ea typeface="Calibri"/>
                <a:cs typeface="Times New Roman"/>
              </a:rPr>
              <a:t>SPDocumentLibrary</a:t>
            </a:r>
            <a:r>
              <a:rPr lang="en-US" sz="1000" dirty="0">
                <a:latin typeface="Arial"/>
                <a:ea typeface="Calibri"/>
                <a:cs typeface="Times New Roman"/>
              </a:rPr>
              <a:t> instance directly. You must first retrieve the </a:t>
            </a:r>
            <a:r>
              <a:rPr lang="en-US" sz="1000" b="1" dirty="0">
                <a:latin typeface="Arial"/>
                <a:ea typeface="Calibri"/>
                <a:cs typeface="Times New Roman"/>
              </a:rPr>
              <a:t>SPList</a:t>
            </a:r>
            <a:r>
              <a:rPr lang="en-US" sz="1000" dirty="0">
                <a:latin typeface="Arial"/>
                <a:ea typeface="Calibri"/>
                <a:cs typeface="Times New Roman"/>
              </a:rPr>
              <a:t> instance and then cast it to </a:t>
            </a:r>
            <a:r>
              <a:rPr lang="en-US" sz="1000" b="1" dirty="0">
                <a:latin typeface="Arial"/>
                <a:ea typeface="Calibri"/>
                <a:cs typeface="Times New Roman"/>
              </a:rPr>
              <a:t>SPDocumentLibrary</a:t>
            </a:r>
            <a:r>
              <a:rPr lang="en-US" sz="1000" dirty="0">
                <a:latin typeface="Arial"/>
                <a:ea typeface="Calibri"/>
                <a:cs typeface="Times New Roman"/>
              </a:rPr>
              <a:t>.</a:t>
            </a:r>
          </a:p>
        </p:txBody>
      </p:sp>
      <p:sp>
        <p:nvSpPr>
          <p:cNvPr id="4" name="Slide Number Placeholder 3"/>
          <p:cNvSpPr>
            <a:spLocks noGrp="1"/>
          </p:cNvSpPr>
          <p:nvPr>
            <p:ph type="sldNum" sz="quarter" idx="10"/>
          </p:nvPr>
        </p:nvSpPr>
        <p:spPr/>
        <p:txBody>
          <a:bodyPr/>
          <a:lstStyle/>
          <a:p>
            <a:fld id="{6200A134-5C24-49ED-937B-B7E8789FFD88}" type="slidenum">
              <a:rPr lang="en-US" smtClean="0"/>
              <a:t>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3: Working with Lists and Libraries</a:t>
            </a:r>
            <a:endParaRPr lang="en-US" sz="1200" b="1" dirty="0">
              <a:solidFill>
                <a:srgbClr val="336699"/>
              </a:solidFill>
              <a:latin typeface="Arial"/>
            </a:endParaRPr>
          </a:p>
        </p:txBody>
      </p:sp>
    </p:spTree>
    <p:extLst>
      <p:ext uri="{BB962C8B-B14F-4D97-AF65-F5344CB8AC3E}">
        <p14:creationId xmlns:p14="http://schemas.microsoft.com/office/powerpoint/2010/main" val="42166519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Ensure that students are clear on the differences between list definitions, list templates, and list instances before you cover how to create list instances.</a:t>
            </a:r>
          </a:p>
          <a:p>
            <a:pPr>
              <a:lnSpc>
                <a:spcPct val="115000"/>
              </a:lnSpc>
              <a:spcAft>
                <a:spcPts val="1000"/>
              </a:spcAft>
            </a:pPr>
            <a:r>
              <a:rPr lang="en-US" sz="1000" dirty="0">
                <a:latin typeface="Arial"/>
                <a:ea typeface="Calibri"/>
                <a:cs typeface="Times New Roman"/>
              </a:rPr>
              <a:t>Consider using Windows PowerShell to illustrate the list templates that are available on a standard SharePoint team site:</a:t>
            </a:r>
          </a:p>
          <a:p>
            <a:pPr marL="342900" indent="-342900">
              <a:lnSpc>
                <a:spcPct val="115000"/>
              </a:lnSpc>
              <a:spcAft>
                <a:spcPts val="995"/>
              </a:spcAft>
              <a:buFont typeface="+mj-lt"/>
              <a:buAutoNum type="arabicPeriod"/>
            </a:pPr>
            <a:r>
              <a:rPr lang="en-US" sz="1000" dirty="0" smtClean="0">
                <a:effectLst/>
                <a:latin typeface="Arial"/>
                <a:ea typeface="Times New Roman"/>
                <a:cs typeface="Times New Roman"/>
              </a:rPr>
              <a:t>Start the SharePoint 2013 virtual machine.</a:t>
            </a:r>
          </a:p>
          <a:p>
            <a:pPr marL="342900" indent="-342900">
              <a:lnSpc>
                <a:spcPct val="115000"/>
              </a:lnSpc>
              <a:spcAft>
                <a:spcPts val="995"/>
              </a:spcAft>
              <a:buFont typeface="+mj-lt"/>
              <a:buAutoNum type="arabicPeriod"/>
            </a:pPr>
            <a:r>
              <a:rPr lang="en-US" sz="1000" dirty="0" smtClean="0">
                <a:effectLst/>
                <a:latin typeface="Arial"/>
                <a:ea typeface="Times New Roman"/>
                <a:cs typeface="Times New Roman"/>
              </a:rPr>
              <a:t>Launch Windows PowerShell ISE.</a:t>
            </a:r>
          </a:p>
          <a:p>
            <a:pPr marL="342900" indent="-342900">
              <a:lnSpc>
                <a:spcPct val="115000"/>
              </a:lnSpc>
              <a:spcAft>
                <a:spcPts val="995"/>
              </a:spcAft>
              <a:buFont typeface="+mj-lt"/>
              <a:buAutoNum type="arabicPeriod"/>
            </a:pPr>
            <a:r>
              <a:rPr lang="en-US" sz="1000" dirty="0" smtClean="0">
                <a:effectLst/>
                <a:latin typeface="Arial"/>
                <a:ea typeface="Times New Roman"/>
                <a:cs typeface="Times New Roman"/>
              </a:rPr>
              <a:t>Run the following command to load the SharePoint snap-in:</a:t>
            </a:r>
          </a:p>
          <a:p>
            <a:pPr marL="450850" lvl="1">
              <a:lnSpc>
                <a:spcPct val="115000"/>
              </a:lnSpc>
              <a:spcAft>
                <a:spcPts val="995"/>
              </a:spcAft>
            </a:pPr>
            <a:r>
              <a:rPr lang="en-US" sz="1000" b="1" dirty="0" smtClean="0">
                <a:effectLst/>
                <a:latin typeface="Arial"/>
                <a:ea typeface="Times New Roman"/>
                <a:cs typeface="Times New Roman"/>
              </a:rPr>
              <a:t>Add-PSSnapin Microsoft.SharePoint.PowerShell</a:t>
            </a:r>
            <a:endParaRPr lang="en-US" sz="1000" dirty="0" smtClean="0">
              <a:effectLst/>
              <a:latin typeface="Arial"/>
              <a:ea typeface="Times New Roman"/>
              <a:cs typeface="Times New Roman"/>
            </a:endParaRPr>
          </a:p>
          <a:p>
            <a:pPr>
              <a:lnSpc>
                <a:spcPct val="115000"/>
              </a:lnSpc>
              <a:spcAft>
                <a:spcPts val="995"/>
              </a:spcAft>
            </a:pPr>
            <a:r>
              <a:rPr lang="en-US" sz="1000" dirty="0" smtClean="0">
                <a:effectLst/>
                <a:latin typeface="Arial"/>
                <a:ea typeface="Times New Roman"/>
                <a:cs typeface="Times New Roman"/>
              </a:rPr>
              <a:t>4.       Run the following command to get a reference to a team site:</a:t>
            </a:r>
          </a:p>
          <a:p>
            <a:pPr marL="457200">
              <a:lnSpc>
                <a:spcPct val="115000"/>
              </a:lnSpc>
              <a:spcAft>
                <a:spcPts val="995"/>
              </a:spcAft>
            </a:pPr>
            <a:r>
              <a:rPr lang="en-US" sz="1000" b="1" dirty="0" smtClean="0">
                <a:effectLst/>
                <a:latin typeface="Arial"/>
                <a:ea typeface="Times New Roman"/>
                <a:cs typeface="Times New Roman"/>
              </a:rPr>
              <a:t>$web = Get-SPWeb </a:t>
            </a:r>
            <a:r>
              <a:rPr lang="en-US" sz="1000" b="1" u="sng" dirty="0" smtClean="0">
                <a:effectLst/>
                <a:latin typeface="Arial"/>
                <a:ea typeface="Times New Roman"/>
                <a:cs typeface="Times New Roman"/>
                <a:hlinkClick r:id="rId3"/>
              </a:rPr>
              <a:t>http://team.contoso.com</a:t>
            </a:r>
            <a:endParaRPr lang="en-US" sz="1000" u="sng" dirty="0">
              <a:latin typeface="Arial"/>
              <a:ea typeface="Times New Roman"/>
              <a:cs typeface="Times New Roman"/>
            </a:endParaRPr>
          </a:p>
          <a:p>
            <a:pPr marL="4763">
              <a:lnSpc>
                <a:spcPct val="115000"/>
              </a:lnSpc>
              <a:spcAft>
                <a:spcPts val="995"/>
              </a:spcAft>
            </a:pPr>
            <a:r>
              <a:rPr lang="en-US" sz="1000" dirty="0" smtClean="0">
                <a:effectLst/>
                <a:latin typeface="Arial"/>
                <a:ea typeface="Times New Roman"/>
                <a:cs typeface="Times New Roman"/>
              </a:rPr>
              <a:t>5.      Run the following command to retrieve a list of available list templates:</a:t>
            </a:r>
          </a:p>
          <a:p>
            <a:pPr marL="457200">
              <a:lnSpc>
                <a:spcPts val="1300"/>
              </a:lnSpc>
              <a:spcAft>
                <a:spcPts val="0"/>
              </a:spcAft>
            </a:pPr>
            <a:r>
              <a:rPr lang="en-US" sz="1000" b="1" dirty="0" smtClean="0">
                <a:effectLst/>
                <a:latin typeface="Arial"/>
                <a:ea typeface="Times New Roman"/>
                <a:cs typeface="Times New Roman"/>
              </a:rPr>
              <a:t>$web.ListTemplates | select Name</a:t>
            </a: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6200A134-5C24-49ED-937B-B7E8789FFD88}" type="slidenum">
              <a:rPr lang="en-US" smtClean="0"/>
              <a:t>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3: Working with Lists and Libraries</a:t>
            </a:r>
            <a:endParaRPr lang="en-US" sz="1200" b="1" dirty="0">
              <a:solidFill>
                <a:srgbClr val="336699"/>
              </a:solidFill>
              <a:latin typeface="Arial"/>
            </a:endParaRPr>
          </a:p>
        </p:txBody>
      </p:sp>
    </p:spTree>
    <p:extLst>
      <p:ext uri="{BB962C8B-B14F-4D97-AF65-F5344CB8AC3E}">
        <p14:creationId xmlns:p14="http://schemas.microsoft.com/office/powerpoint/2010/main" val="16722796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Walk the students through the examples in the student handbook. Emphasize the difference between the integer identifier for a list item and the index of the list item in a collection. Confusion between the two is a common source of errors when developers start working with SharePoint list items.</a:t>
            </a:r>
          </a:p>
          <a:p>
            <a:pPr>
              <a:lnSpc>
                <a:spcPct val="115000"/>
              </a:lnSpc>
              <a:spcAft>
                <a:spcPts val="1000"/>
              </a:spcAft>
            </a:pPr>
            <a:r>
              <a:rPr lang="en-US" sz="1000" dirty="0">
                <a:latin typeface="Arial"/>
                <a:ea typeface="Calibri"/>
                <a:cs typeface="Times New Roman"/>
              </a:rPr>
              <a:t>Emphasize that students should not query list items by enumerating a list item collection, as this is extremely computationally expensive. Querying list data is covered in the next lesson.</a:t>
            </a:r>
          </a:p>
        </p:txBody>
      </p:sp>
      <p:sp>
        <p:nvSpPr>
          <p:cNvPr id="4" name="Slide Number Placeholder 3"/>
          <p:cNvSpPr>
            <a:spLocks noGrp="1"/>
          </p:cNvSpPr>
          <p:nvPr>
            <p:ph type="sldNum" sz="quarter" idx="10"/>
          </p:nvPr>
        </p:nvSpPr>
        <p:spPr/>
        <p:txBody>
          <a:bodyPr/>
          <a:lstStyle/>
          <a:p>
            <a:fld id="{6200A134-5C24-49ED-937B-B7E8789FFD88}" type="slidenum">
              <a:rPr lang="en-US" smtClean="0"/>
              <a:t>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3: Working with Lists and Libraries</a:t>
            </a:r>
            <a:endParaRPr lang="en-US" sz="1200" b="1" dirty="0">
              <a:solidFill>
                <a:srgbClr val="336699"/>
              </a:solidFill>
              <a:latin typeface="Arial"/>
            </a:endParaRPr>
          </a:p>
        </p:txBody>
      </p:sp>
    </p:spTree>
    <p:extLst>
      <p:ext uri="{BB962C8B-B14F-4D97-AF65-F5344CB8AC3E}">
        <p14:creationId xmlns:p14="http://schemas.microsoft.com/office/powerpoint/2010/main" val="8885182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The key points of this demonstration are in the code you add. In the first block of code, you illustrate how to populate a list control with the available choices from a choice field. In the second block of code, you illustrate how to create a list item in three stages:</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Call the </a:t>
            </a:r>
            <a:r>
              <a:rPr lang="en-US" sz="1000" b="1" dirty="0" smtClean="0">
                <a:effectLst/>
                <a:latin typeface="Arial"/>
                <a:ea typeface="Times New Roman"/>
                <a:cs typeface="Times New Roman"/>
              </a:rPr>
              <a:t>SPListItemCollection.Add</a:t>
            </a:r>
            <a:r>
              <a:rPr lang="en-US" sz="1000" dirty="0" smtClean="0">
                <a:effectLst/>
                <a:latin typeface="Arial"/>
                <a:ea typeface="Times New Roman"/>
                <a:cs typeface="Times New Roman"/>
              </a:rPr>
              <a:t> method.</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Set field values on the new list item.</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Call the </a:t>
            </a:r>
            <a:r>
              <a:rPr lang="en-US" sz="1000" b="1" dirty="0" smtClean="0">
                <a:effectLst/>
                <a:latin typeface="Arial"/>
                <a:ea typeface="Times New Roman"/>
                <a:cs typeface="Times New Roman"/>
              </a:rPr>
              <a:t>SPListItem.Update</a:t>
            </a:r>
            <a:r>
              <a:rPr lang="en-US" sz="1000" dirty="0" smtClean="0">
                <a:effectLst/>
                <a:latin typeface="Arial"/>
                <a:ea typeface="Times New Roman"/>
                <a:cs typeface="Times New Roman"/>
              </a:rPr>
              <a:t> method.</a:t>
            </a:r>
          </a:p>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 may want to start the virtual machine in advance to save time during the demonstration.</a:t>
            </a:r>
          </a:p>
          <a:p>
            <a:pPr>
              <a:lnSpc>
                <a:spcPct val="115000"/>
              </a:lnSpc>
              <a:spcAft>
                <a:spcPts val="1000"/>
              </a:spcAft>
            </a:pPr>
            <a:r>
              <a:rPr lang="en-US" sz="1000" b="1" dirty="0">
                <a:latin typeface="Arial"/>
                <a:ea typeface="Calibri"/>
                <a:cs typeface="Times New Roman"/>
              </a:rPr>
              <a:t>Demonstration Steps</a:t>
            </a:r>
            <a:endParaRPr lang="en-US" sz="1000" dirty="0">
              <a:latin typeface="Arial"/>
              <a:ea typeface="Calibri"/>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Start the 20488A-LON-SP03 virtual machine.</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Log on to the LONDON machine as </a:t>
            </a:r>
            <a:r>
              <a:rPr lang="en-US" sz="1000" b="1" dirty="0" smtClean="0">
                <a:effectLst/>
                <a:latin typeface="Arial"/>
                <a:ea typeface="Times New Roman"/>
                <a:cs typeface="Times New Roman"/>
              </a:rPr>
              <a:t>CONTOSO\Administrator</a:t>
            </a:r>
            <a:r>
              <a:rPr lang="en-US" sz="1000" dirty="0" smtClean="0">
                <a:effectLst/>
                <a:latin typeface="Arial"/>
                <a:ea typeface="Times New Roman"/>
                <a:cs typeface="Times New Roman"/>
              </a:rPr>
              <a:t> with password </a:t>
            </a:r>
            <a:r>
              <a:rPr lang="en-US" sz="1000" b="1" dirty="0" smtClean="0">
                <a:effectLst/>
                <a:latin typeface="Arial"/>
                <a:ea typeface="Times New Roman"/>
                <a:cs typeface="Times New Roman"/>
              </a:rPr>
              <a:t>Pa$$w0rd</a:t>
            </a:r>
            <a:r>
              <a:rPr lang="en-US" sz="1000" dirty="0" smtClean="0">
                <a:effectLst/>
                <a:latin typeface="Arial"/>
                <a:ea typeface="Times New Roman"/>
                <a:cs typeface="Times New Roman"/>
              </a:rPr>
              <a:t>.</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In a File Explorer window, browse to </a:t>
            </a:r>
            <a:r>
              <a:rPr lang="en-US" sz="1000" b="1" dirty="0" smtClean="0">
                <a:effectLst/>
                <a:latin typeface="Arial"/>
                <a:ea typeface="Times New Roman"/>
                <a:cs typeface="Times New Roman"/>
              </a:rPr>
              <a:t>E:\Democode\WorkingWithListItems</a:t>
            </a:r>
            <a:r>
              <a:rPr lang="en-US" sz="1000" dirty="0" smtClean="0">
                <a:effectLst/>
                <a:latin typeface="Arial"/>
                <a:ea typeface="Times New Roman"/>
                <a:cs typeface="Times New Roman"/>
              </a:rPr>
              <a:t>, and then double-click </a:t>
            </a:r>
            <a:r>
              <a:rPr lang="en-US" sz="1000" b="1" dirty="0" smtClean="0">
                <a:effectLst/>
                <a:latin typeface="Arial"/>
                <a:ea typeface="Times New Roman"/>
                <a:cs typeface="Times New Roman"/>
              </a:rPr>
              <a:t>WorkingWithListItems.sln</a:t>
            </a:r>
            <a:r>
              <a:rPr lang="en-US" sz="1000" dirty="0" smtClean="0">
                <a:effectLst/>
                <a:latin typeface="Arial"/>
                <a:ea typeface="Times New Roman"/>
                <a:cs typeface="Times New Roman"/>
              </a:rPr>
              <a:t>.</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If the </a:t>
            </a:r>
            <a:r>
              <a:rPr lang="en-US" sz="1000" b="1" dirty="0" smtClean="0">
                <a:effectLst/>
                <a:latin typeface="Arial"/>
                <a:ea typeface="Times New Roman"/>
                <a:cs typeface="Times New Roman"/>
              </a:rPr>
              <a:t>How do you want to open this type of file (.sln)</a:t>
            </a:r>
            <a:r>
              <a:rPr lang="en-US" sz="1000" dirty="0" smtClean="0">
                <a:effectLst/>
                <a:latin typeface="Arial"/>
                <a:ea typeface="Times New Roman"/>
                <a:cs typeface="Times New Roman"/>
              </a:rPr>
              <a:t> dialog box appears, click </a:t>
            </a:r>
            <a:r>
              <a:rPr lang="en-US" sz="1000" b="1" dirty="0" smtClean="0">
                <a:effectLst/>
                <a:latin typeface="Arial"/>
                <a:ea typeface="Times New Roman"/>
                <a:cs typeface="Times New Roman"/>
              </a:rPr>
              <a:t>Visual Studio 2012</a:t>
            </a:r>
            <a:r>
              <a:rPr lang="en-US" sz="1000" dirty="0" smtClean="0">
                <a:effectLst/>
                <a:latin typeface="Arial"/>
                <a:ea typeface="Times New Roman"/>
                <a:cs typeface="Times New Roman"/>
              </a:rPr>
              <a:t>.</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In Visual Studio, in Solution Explorer, expand the </a:t>
            </a:r>
            <a:r>
              <a:rPr lang="en-US" sz="1000" b="1" dirty="0" smtClean="0">
                <a:effectLst/>
                <a:latin typeface="Arial"/>
                <a:ea typeface="Times New Roman"/>
                <a:cs typeface="Times New Roman"/>
              </a:rPr>
              <a:t>WorkingWithListItems</a:t>
            </a:r>
            <a:r>
              <a:rPr lang="en-US" sz="1000" dirty="0" smtClean="0">
                <a:effectLst/>
                <a:latin typeface="Arial"/>
                <a:ea typeface="Times New Roman"/>
                <a:cs typeface="Times New Roman"/>
              </a:rPr>
              <a:t> project node, expand the </a:t>
            </a:r>
            <a:r>
              <a:rPr lang="en-US" sz="1000" b="1" dirty="0" smtClean="0">
                <a:effectLst/>
                <a:latin typeface="Arial"/>
                <a:ea typeface="Times New Roman"/>
                <a:cs typeface="Times New Roman"/>
              </a:rPr>
              <a:t>WorkingWithListItems</a:t>
            </a:r>
            <a:r>
              <a:rPr lang="en-US" sz="1000" dirty="0" smtClean="0">
                <a:effectLst/>
                <a:latin typeface="Arial"/>
                <a:ea typeface="Times New Roman"/>
                <a:cs typeface="Times New Roman"/>
              </a:rPr>
              <a:t> project item node, and then double-click </a:t>
            </a:r>
            <a:r>
              <a:rPr lang="en-US" sz="1000" b="1" dirty="0" smtClean="0">
                <a:effectLst/>
                <a:latin typeface="Arial"/>
                <a:ea typeface="Times New Roman"/>
                <a:cs typeface="Times New Roman"/>
              </a:rPr>
              <a:t>WorkingWithListItems.ascx</a:t>
            </a:r>
            <a:r>
              <a:rPr lang="en-US" sz="1000" dirty="0" smtClean="0">
                <a:effectLst/>
                <a:latin typeface="Arial"/>
                <a:ea typeface="Times New Roman"/>
                <a:cs typeface="Times New Roman"/>
              </a:rPr>
              <a:t>.</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At the bottom of the center pane, click </a:t>
            </a:r>
            <a:r>
              <a:rPr lang="en-US" sz="1000" b="1" dirty="0" smtClean="0">
                <a:effectLst/>
                <a:latin typeface="Arial"/>
                <a:ea typeface="Times New Roman"/>
                <a:cs typeface="Times New Roman"/>
              </a:rPr>
              <a:t>Design</a:t>
            </a:r>
            <a:r>
              <a:rPr lang="en-US" sz="1000" dirty="0" smtClean="0">
                <a:effectLst/>
                <a:latin typeface="Arial"/>
                <a:ea typeface="Times New Roman"/>
                <a:cs typeface="Times New Roman"/>
              </a:rPr>
              <a:t>. </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Point out that the user control consists of a simple UI with a text box named </a:t>
            </a:r>
            <a:r>
              <a:rPr lang="en-US" sz="1000" b="1" dirty="0" smtClean="0">
                <a:effectLst/>
                <a:latin typeface="Arial"/>
                <a:ea typeface="Times New Roman"/>
                <a:cs typeface="Times New Roman"/>
              </a:rPr>
              <a:t>txtTitle</a:t>
            </a:r>
            <a:r>
              <a:rPr lang="en-US" sz="1000" dirty="0" smtClean="0">
                <a:effectLst/>
                <a:latin typeface="Arial"/>
                <a:ea typeface="Times New Roman"/>
                <a:cs typeface="Times New Roman"/>
              </a:rPr>
              <a:t>, a text box named </a:t>
            </a:r>
            <a:r>
              <a:rPr lang="en-US" sz="1000" b="1" dirty="0" smtClean="0">
                <a:effectLst/>
                <a:latin typeface="Arial"/>
                <a:ea typeface="Times New Roman"/>
                <a:cs typeface="Times New Roman"/>
              </a:rPr>
              <a:t>txtDescription</a:t>
            </a:r>
            <a:r>
              <a:rPr lang="en-US" sz="1000" dirty="0" smtClean="0">
                <a:effectLst/>
                <a:latin typeface="Arial"/>
                <a:ea typeface="Times New Roman"/>
                <a:cs typeface="Times New Roman"/>
              </a:rPr>
              <a:t>, a radio button list named </a:t>
            </a:r>
            <a:r>
              <a:rPr lang="en-US" sz="1000" b="1" dirty="0" smtClean="0">
                <a:effectLst/>
                <a:latin typeface="Arial"/>
                <a:ea typeface="Times New Roman"/>
                <a:cs typeface="Times New Roman"/>
              </a:rPr>
              <a:t>rblPriority</a:t>
            </a:r>
            <a:r>
              <a:rPr lang="en-US" sz="1000" dirty="0" smtClean="0">
                <a:effectLst/>
                <a:latin typeface="Arial"/>
                <a:ea typeface="Times New Roman"/>
                <a:cs typeface="Times New Roman"/>
              </a:rPr>
              <a:t>, and a button named </a:t>
            </a:r>
            <a:r>
              <a:rPr lang="en-US" sz="1000" b="1" dirty="0" smtClean="0">
                <a:effectLst/>
                <a:latin typeface="Arial"/>
                <a:ea typeface="Times New Roman"/>
                <a:cs typeface="Times New Roman"/>
              </a:rPr>
              <a:t>btnSubmit</a:t>
            </a:r>
            <a:r>
              <a:rPr lang="en-US" sz="1000" dirty="0" smtClean="0">
                <a:effectLst/>
                <a:latin typeface="Arial"/>
                <a:ea typeface="Times New Roman"/>
                <a:cs typeface="Times New Roman"/>
              </a:rPr>
              <a:t>.</a:t>
            </a:r>
          </a:p>
          <a:p>
            <a:pPr marL="342900" lvl="0" indent="-342900">
              <a:lnSpc>
                <a:spcPct val="115000"/>
              </a:lnSpc>
              <a:spcAft>
                <a:spcPts val="995"/>
              </a:spcAft>
              <a:buFont typeface="+mj-lt"/>
              <a:buAutoNum type="arabicPeriod"/>
            </a:pP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6200A134-5C24-49ED-937B-B7E8789FFD88}" type="slidenum">
              <a:rPr lang="en-US" smtClean="0"/>
              <a:t>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3: Working with Lists and Libraries</a:t>
            </a:r>
            <a:endParaRPr lang="en-US" sz="1200" b="1" dirty="0">
              <a:solidFill>
                <a:srgbClr val="336699"/>
              </a:solidFill>
              <a:latin typeface="Arial"/>
            </a:endParaRPr>
          </a:p>
        </p:txBody>
      </p:sp>
      <p:sp>
        <p:nvSpPr>
          <p:cNvPr id="7" name="TextBox 6"/>
          <p:cNvSpPr txBox="1"/>
          <p:nvPr/>
        </p:nvSpPr>
        <p:spPr>
          <a:xfrm>
            <a:off x="45807" y="8820472"/>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Tree>
    <p:extLst>
      <p:ext uri="{BB962C8B-B14F-4D97-AF65-F5344CB8AC3E}">
        <p14:creationId xmlns:p14="http://schemas.microsoft.com/office/powerpoint/2010/main" val="8225863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Walk the students through the examples in the student handbook.</a:t>
            </a:r>
          </a:p>
          <a:p>
            <a:pPr>
              <a:lnSpc>
                <a:spcPct val="115000"/>
              </a:lnSpc>
              <a:spcAft>
                <a:spcPts val="1000"/>
              </a:spcAft>
            </a:pPr>
            <a:r>
              <a:rPr lang="en-US" sz="1000" dirty="0">
                <a:latin typeface="Arial"/>
                <a:ea typeface="Calibri"/>
                <a:cs typeface="Times New Roman"/>
              </a:rPr>
              <a:t>Explain that not all field classes have a corresponding field value class, only the more complex field types. Explain that in many cases you can retrieve complex field values as strings, but the string is often in an unfriendly format. Using field value classes removes the need for complex parsing logic and makes code more readable.</a:t>
            </a:r>
          </a:p>
        </p:txBody>
      </p:sp>
      <p:sp>
        <p:nvSpPr>
          <p:cNvPr id="4" name="Slide Number Placeholder 3"/>
          <p:cNvSpPr>
            <a:spLocks noGrp="1"/>
          </p:cNvSpPr>
          <p:nvPr>
            <p:ph type="sldNum" sz="quarter" idx="10"/>
          </p:nvPr>
        </p:nvSpPr>
        <p:spPr/>
        <p:txBody>
          <a:bodyPr/>
          <a:lstStyle/>
          <a:p>
            <a:fld id="{6200A134-5C24-49ED-937B-B7E8789FFD88}" type="slidenum">
              <a:rPr lang="en-US" smtClean="0"/>
              <a:t>10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3: Working with Lists and Libraries</a:t>
            </a:r>
            <a:endParaRPr lang="en-US" sz="1200" b="1" dirty="0">
              <a:solidFill>
                <a:srgbClr val="336699"/>
              </a:solidFill>
              <a:latin typeface="Arial"/>
            </a:endParaRPr>
          </a:p>
        </p:txBody>
      </p:sp>
    </p:spTree>
    <p:extLst>
      <p:ext uri="{BB962C8B-B14F-4D97-AF65-F5344CB8AC3E}">
        <p14:creationId xmlns:p14="http://schemas.microsoft.com/office/powerpoint/2010/main" val="2756514089"/>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74710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32071" y="3169492"/>
            <a:ext cx="5732417" cy="340093"/>
          </a:xfrm>
        </p:spPr>
        <p:txBody>
          <a:bodyPr/>
          <a:lstStyle/>
          <a:p>
            <a:r>
              <a:rPr lang="en-US" sz="2600" dirty="0" smtClean="0"/>
              <a:t>Module 3</a:t>
            </a:r>
            <a:endParaRPr lang="en-US" sz="2600" dirty="0"/>
          </a:p>
        </p:txBody>
      </p:sp>
      <p:sp>
        <p:nvSpPr>
          <p:cNvPr id="3" name="Subtitle 2"/>
          <p:cNvSpPr>
            <a:spLocks noGrp="1"/>
          </p:cNvSpPr>
          <p:nvPr>
            <p:ph type="subTitle" sz="quarter" idx="1"/>
          </p:nvPr>
        </p:nvSpPr>
        <p:spPr/>
        <p:txBody>
          <a:bodyPr/>
          <a:lstStyle/>
          <a:p>
            <a:r>
              <a:rPr lang="en-GB" dirty="0" smtClean="0"/>
              <a:t>Working with Lists and Libraries
</a:t>
            </a:r>
            <a:endParaRPr lang="en-US" dirty="0"/>
          </a:p>
        </p:txBody>
      </p:sp>
    </p:spTree>
    <p:extLst>
      <p:ext uri="{BB962C8B-B14F-4D97-AF65-F5344CB8AC3E}">
        <p14:creationId xmlns:p14="http://schemas.microsoft.com/office/powerpoint/2010/main" val="9776826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04d2d9b4-9b57-4584-b445-f1d021b43e8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Fields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Field classes and field value classes</a:t>
            </a:r>
          </a:p>
          <a:p>
            <a:pPr lvl="1"/>
            <a:r>
              <a:rPr lang="en-US" dirty="0" smtClean="0"/>
              <a:t>Simple field types accept simple values</a:t>
            </a:r>
          </a:p>
          <a:p>
            <a:pPr lvl="1"/>
            <a:r>
              <a:rPr lang="en-US" dirty="0" smtClean="0"/>
              <a:t>Complex field types have specific field value classes</a:t>
            </a:r>
          </a:p>
          <a:p>
            <a:r>
              <a:rPr lang="en-US" dirty="0" smtClean="0"/>
              <a:t>Setting complex field values</a:t>
            </a:r>
          </a:p>
          <a:p>
            <a:endParaRPr lang="en-US" dirty="0" smtClean="0"/>
          </a:p>
          <a:p>
            <a:endParaRPr lang="en-US" dirty="0" smtClean="0"/>
          </a:p>
          <a:p>
            <a:pPr marL="0" indent="0">
              <a:buNone/>
            </a:pPr>
            <a:endParaRPr lang="en-GB" dirty="0"/>
          </a:p>
          <a:p>
            <a:pPr marL="0" indent="0">
              <a:buNone/>
            </a:pPr>
            <a:endParaRPr lang="en-US" sz="1100" dirty="0" smtClean="0"/>
          </a:p>
          <a:p>
            <a:r>
              <a:rPr lang="en-US" dirty="0" smtClean="0"/>
              <a:t>Retrieving complex field values</a:t>
            </a:r>
          </a:p>
          <a:p>
            <a:endParaRPr lang="en-US" dirty="0" smtClean="0"/>
          </a:p>
          <a:p>
            <a:pPr marL="288925" lvl="1" indent="0">
              <a:buNone/>
            </a:pPr>
            <a:endParaRPr lang="en-US" dirty="0"/>
          </a:p>
        </p:txBody>
      </p:sp>
      <p:sp>
        <p:nvSpPr>
          <p:cNvPr id="5" name="TextBox 4"/>
          <p:cNvSpPr txBox="1"/>
          <p:nvPr/>
        </p:nvSpPr>
        <p:spPr>
          <a:xfrm>
            <a:off x="637309" y="2959784"/>
            <a:ext cx="7772400" cy="1477328"/>
          </a:xfrm>
          <a:prstGeom prst="rect">
            <a:avLst/>
          </a:prstGeom>
          <a:solidFill>
            <a:schemeClr val="accent3">
              <a:lumMod val="95000"/>
            </a:schemeClr>
          </a:solid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latin typeface="Courier New" pitchFamily="49" charset="0"/>
                <a:cs typeface="Courier New" pitchFamily="49" charset="0"/>
              </a:rPr>
              <a:t>Double </a:t>
            </a:r>
            <a:r>
              <a:rPr lang="en-GB" b="0" dirty="0" smtClean="0">
                <a:latin typeface="Courier New" pitchFamily="49" charset="0"/>
                <a:cs typeface="Courier New" pitchFamily="49" charset="0"/>
              </a:rPr>
              <a:t>latitude </a:t>
            </a:r>
            <a:r>
              <a:rPr lang="en-GB" b="0" dirty="0">
                <a:latin typeface="Courier New" pitchFamily="49" charset="0"/>
                <a:cs typeface="Courier New" pitchFamily="49" charset="0"/>
              </a:rPr>
              <a:t>= 51.4198;</a:t>
            </a:r>
          </a:p>
          <a:p>
            <a:r>
              <a:rPr lang="en-GB" b="0" dirty="0">
                <a:latin typeface="Courier New" pitchFamily="49" charset="0"/>
                <a:cs typeface="Courier New" pitchFamily="49" charset="0"/>
              </a:rPr>
              <a:t>Double </a:t>
            </a:r>
            <a:r>
              <a:rPr lang="en-GB" b="0" dirty="0" smtClean="0">
                <a:latin typeface="Courier New" pitchFamily="49" charset="0"/>
                <a:cs typeface="Courier New" pitchFamily="49" charset="0"/>
              </a:rPr>
              <a:t>longitude </a:t>
            </a:r>
            <a:r>
              <a:rPr lang="en-GB" b="0" dirty="0">
                <a:latin typeface="Courier New" pitchFamily="49" charset="0"/>
                <a:cs typeface="Courier New" pitchFamily="49" charset="0"/>
              </a:rPr>
              <a:t>= -2.6147;</a:t>
            </a:r>
          </a:p>
          <a:p>
            <a:r>
              <a:rPr lang="en-GB" b="0" dirty="0">
                <a:latin typeface="Courier New" pitchFamily="49" charset="0"/>
                <a:cs typeface="Courier New" pitchFamily="49" charset="0"/>
              </a:rPr>
              <a:t>var geoValue = new SPFieldGeolocationValue(latitude, </a:t>
            </a:r>
            <a:endParaRPr lang="en-GB" b="0" dirty="0" smtClean="0">
              <a:latin typeface="Courier New" pitchFamily="49" charset="0"/>
              <a:cs typeface="Courier New" pitchFamily="49" charset="0"/>
            </a:endParaRPr>
          </a:p>
          <a:p>
            <a:r>
              <a:rPr lang="en-GB" b="0" dirty="0">
                <a:latin typeface="Courier New" pitchFamily="49" charset="0"/>
                <a:cs typeface="Courier New" pitchFamily="49" charset="0"/>
              </a:rPr>
              <a:t> </a:t>
            </a:r>
            <a:r>
              <a:rPr lang="en-GB" b="0" dirty="0" smtClean="0">
                <a:latin typeface="Courier New" pitchFamily="49" charset="0"/>
                <a:cs typeface="Courier New" pitchFamily="49" charset="0"/>
              </a:rPr>
              <a:t>  longitude</a:t>
            </a:r>
            <a:r>
              <a:rPr lang="en-GB" b="0" dirty="0">
                <a:latin typeface="Courier New" pitchFamily="49" charset="0"/>
                <a:cs typeface="Courier New" pitchFamily="49" charset="0"/>
              </a:rPr>
              <a:t>);</a:t>
            </a:r>
          </a:p>
          <a:p>
            <a:r>
              <a:rPr lang="en-GB" b="0" dirty="0">
                <a:latin typeface="Courier New" pitchFamily="49" charset="0"/>
                <a:cs typeface="Courier New" pitchFamily="49" charset="0"/>
              </a:rPr>
              <a:t>item["location"] = geoVal;</a:t>
            </a:r>
          </a:p>
        </p:txBody>
      </p:sp>
      <p:sp>
        <p:nvSpPr>
          <p:cNvPr id="6" name="TextBox 5"/>
          <p:cNvSpPr txBox="1"/>
          <p:nvPr/>
        </p:nvSpPr>
        <p:spPr>
          <a:xfrm>
            <a:off x="637309" y="5180999"/>
            <a:ext cx="7772400" cy="1200329"/>
          </a:xfrm>
          <a:prstGeom prst="rect">
            <a:avLst/>
          </a:prstGeom>
          <a:solidFill>
            <a:schemeClr val="accent3">
              <a:lumMod val="95000"/>
            </a:schemeClr>
          </a:solid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latin typeface="Courier New" pitchFamily="49" charset="0"/>
                <a:cs typeface="Courier New" pitchFamily="49" charset="0"/>
              </a:rPr>
              <a:t>var geoValue = item["location"] as </a:t>
            </a:r>
            <a:endParaRPr lang="en-GB" b="0" dirty="0" smtClean="0">
              <a:latin typeface="Courier New" pitchFamily="49" charset="0"/>
              <a:cs typeface="Courier New" pitchFamily="49" charset="0"/>
            </a:endParaRPr>
          </a:p>
          <a:p>
            <a:r>
              <a:rPr lang="en-GB" b="0" dirty="0">
                <a:latin typeface="Courier New" pitchFamily="49" charset="0"/>
                <a:cs typeface="Courier New" pitchFamily="49" charset="0"/>
              </a:rPr>
              <a:t> </a:t>
            </a:r>
            <a:r>
              <a:rPr lang="en-GB" b="0" dirty="0" smtClean="0">
                <a:latin typeface="Courier New" pitchFamily="49" charset="0"/>
                <a:cs typeface="Courier New" pitchFamily="49" charset="0"/>
              </a:rPr>
              <a:t>  SPFieldGeolocationValue</a:t>
            </a:r>
            <a:r>
              <a:rPr lang="en-GB" b="0" dirty="0">
                <a:latin typeface="Courier New" pitchFamily="49" charset="0"/>
                <a:cs typeface="Courier New" pitchFamily="49" charset="0"/>
              </a:rPr>
              <a:t>;</a:t>
            </a:r>
          </a:p>
          <a:p>
            <a:r>
              <a:rPr lang="en-GB" b="0" dirty="0">
                <a:latin typeface="Courier New" pitchFamily="49" charset="0"/>
                <a:cs typeface="Courier New" pitchFamily="49" charset="0"/>
              </a:rPr>
              <a:t>Double latitude = geoValue.Latitude;</a:t>
            </a:r>
          </a:p>
          <a:p>
            <a:r>
              <a:rPr lang="en-GB" b="0" dirty="0">
                <a:latin typeface="Courier New" pitchFamily="49" charset="0"/>
                <a:cs typeface="Courier New" pitchFamily="49" charset="0"/>
              </a:rPr>
              <a:t>Double longitude = geoValue.Longitude;</a:t>
            </a:r>
          </a:p>
        </p:txBody>
      </p:sp>
    </p:spTree>
    <p:extLst>
      <p:ext uri="{BB962C8B-B14F-4D97-AF65-F5344CB8AC3E}">
        <p14:creationId xmlns:p14="http://schemas.microsoft.com/office/powerpoint/2010/main" val="11510967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1a57f7ba-db3a-4965-87d1-0ab54be9495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Files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Retrieving files</a:t>
            </a:r>
          </a:p>
          <a:p>
            <a:pPr lvl="1"/>
            <a:r>
              <a:rPr lang="en-US" dirty="0" smtClean="0"/>
              <a:t>Get files from SPWeb object or SPFolder object</a:t>
            </a:r>
          </a:p>
          <a:p>
            <a:pPr lvl="1"/>
            <a:r>
              <a:rPr lang="en-US" dirty="0" smtClean="0"/>
              <a:t>Use an indexer (SPWeb.Files or SPFolder.Files)</a:t>
            </a:r>
          </a:p>
          <a:p>
            <a:pPr lvl="1"/>
            <a:r>
              <a:rPr lang="en-US" dirty="0" smtClean="0"/>
              <a:t>Use a method (SPWeb.GetFile, SPWeb.GetFileAsString)</a:t>
            </a:r>
          </a:p>
          <a:p>
            <a:r>
              <a:rPr lang="en-US" dirty="0" smtClean="0"/>
              <a:t>Checking files in and out</a:t>
            </a:r>
          </a:p>
          <a:p>
            <a:endParaRPr lang="en-US" dirty="0"/>
          </a:p>
          <a:p>
            <a:endParaRPr lang="en-US" dirty="0" smtClean="0"/>
          </a:p>
          <a:p>
            <a:endParaRPr lang="en-US" dirty="0" smtClean="0"/>
          </a:p>
          <a:p>
            <a:endParaRPr lang="en-US" dirty="0" smtClean="0"/>
          </a:p>
          <a:p>
            <a:r>
              <a:rPr lang="en-US" dirty="0" smtClean="0"/>
              <a:t>Adding and updating files</a:t>
            </a:r>
          </a:p>
          <a:p>
            <a:pPr lvl="1"/>
            <a:r>
              <a:rPr lang="en-US" dirty="0" smtClean="0"/>
              <a:t>SPFileCollection.Add method</a:t>
            </a:r>
          </a:p>
        </p:txBody>
      </p:sp>
      <p:sp>
        <p:nvSpPr>
          <p:cNvPr id="5" name="TextBox 4"/>
          <p:cNvSpPr txBox="1"/>
          <p:nvPr/>
        </p:nvSpPr>
        <p:spPr>
          <a:xfrm>
            <a:off x="637309" y="3429000"/>
            <a:ext cx="7772400" cy="1754326"/>
          </a:xfrm>
          <a:prstGeom prst="rect">
            <a:avLst/>
          </a:prstGeom>
          <a:solidFill>
            <a:schemeClr val="accent3">
              <a:lumMod val="95000"/>
            </a:schemeClr>
          </a:solid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latin typeface="Courier New" pitchFamily="49" charset="0"/>
                <a:cs typeface="Courier New" pitchFamily="49" charset="0"/>
              </a:rPr>
              <a:t>if (file.CheckOutType == SPFile.SPCheckOutType.None)</a:t>
            </a:r>
          </a:p>
          <a:p>
            <a:r>
              <a:rPr lang="en-GB" b="0" dirty="0">
                <a:latin typeface="Courier New" pitchFamily="49" charset="0"/>
                <a:cs typeface="Courier New" pitchFamily="49" charset="0"/>
              </a:rPr>
              <a:t>{</a:t>
            </a:r>
          </a:p>
          <a:p>
            <a:r>
              <a:rPr lang="en-GB" b="0" dirty="0">
                <a:latin typeface="Courier New" pitchFamily="49" charset="0"/>
                <a:cs typeface="Courier New" pitchFamily="49" charset="0"/>
              </a:rPr>
              <a:t>   file.CheckOut();</a:t>
            </a:r>
          </a:p>
          <a:p>
            <a:r>
              <a:rPr lang="en-GB" b="0" dirty="0" smtClean="0">
                <a:latin typeface="Courier New" pitchFamily="49" charset="0"/>
                <a:cs typeface="Courier New" pitchFamily="49" charset="0"/>
              </a:rPr>
              <a:t>   </a:t>
            </a:r>
            <a:r>
              <a:rPr lang="en-GB" b="0" dirty="0">
                <a:latin typeface="Courier New" pitchFamily="49" charset="0"/>
                <a:cs typeface="Courier New" pitchFamily="49" charset="0"/>
              </a:rPr>
              <a:t>// Update the file as required….</a:t>
            </a:r>
          </a:p>
          <a:p>
            <a:r>
              <a:rPr lang="en-GB" b="0" dirty="0" smtClean="0">
                <a:latin typeface="Courier New" pitchFamily="49" charset="0"/>
                <a:cs typeface="Courier New" pitchFamily="49" charset="0"/>
              </a:rPr>
              <a:t>   file.CheckIn(</a:t>
            </a:r>
            <a:r>
              <a:rPr lang="en-GB" b="0" dirty="0">
                <a:latin typeface="Courier New" pitchFamily="49" charset="0"/>
                <a:cs typeface="Courier New" pitchFamily="49" charset="0"/>
              </a:rPr>
              <a:t>"</a:t>
            </a:r>
            <a:r>
              <a:rPr lang="en-GB" b="0" dirty="0" smtClean="0">
                <a:latin typeface="Courier New" pitchFamily="49" charset="0"/>
                <a:cs typeface="Courier New" pitchFamily="49" charset="0"/>
              </a:rPr>
              <a:t>File </a:t>
            </a:r>
            <a:r>
              <a:rPr lang="en-GB" b="0" dirty="0">
                <a:latin typeface="Courier New" pitchFamily="49" charset="0"/>
                <a:cs typeface="Courier New" pitchFamily="49" charset="0"/>
              </a:rPr>
              <a:t>updated.");</a:t>
            </a:r>
          </a:p>
          <a:p>
            <a:r>
              <a:rPr lang="en-GB" b="0" dirty="0">
                <a:latin typeface="Courier New" pitchFamily="49" charset="0"/>
                <a:cs typeface="Courier New" pitchFamily="49" charset="0"/>
              </a:rPr>
              <a:t>}</a:t>
            </a:r>
          </a:p>
        </p:txBody>
      </p:sp>
    </p:spTree>
    <p:extLst>
      <p:ext uri="{BB962C8B-B14F-4D97-AF65-F5344CB8AC3E}">
        <p14:creationId xmlns:p14="http://schemas.microsoft.com/office/powerpoint/2010/main" val="21470000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2: Querying and Retrieving List Data</a:t>
            </a:r>
            <a:endParaRPr lang="en-US" dirty="0"/>
          </a:p>
        </p:txBody>
      </p:sp>
      <p:sp>
        <p:nvSpPr>
          <p:cNvPr id="3" name="Text Placeholder 2"/>
          <p:cNvSpPr>
            <a:spLocks noGrp="1"/>
          </p:cNvSpPr>
          <p:nvPr>
            <p:ph type="body" idx="1"/>
          </p:nvPr>
        </p:nvSpPr>
        <p:spPr/>
        <p:txBody>
          <a:bodyPr/>
          <a:lstStyle/>
          <a:p>
            <a:r>
              <a:rPr lang="en-GB" dirty="0" smtClean="0"/>
              <a:t>Approaches to Querying List Data
Discussion: Retrieving List Data in Code
Building CAML Queries
Using the SPQuery Class
Using the SPSiteDataQuery Class
Using LINQ to SharePoint
Using SPMetal to Generate Entity Classes
Demonstration: Generating Entity Classes in Visual Studio 2012</a:t>
            </a:r>
            <a:endParaRPr lang="en-US" dirty="0"/>
          </a:p>
        </p:txBody>
      </p:sp>
    </p:spTree>
    <p:extLst>
      <p:ext uri="{BB962C8B-B14F-4D97-AF65-F5344CB8AC3E}">
        <p14:creationId xmlns:p14="http://schemas.microsoft.com/office/powerpoint/2010/main" val="21095326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Approaches to Querying List Data</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Avoid enumerating list item collections</a:t>
            </a:r>
          </a:p>
          <a:p>
            <a:pPr lvl="1"/>
            <a:r>
              <a:rPr lang="en-US" dirty="0" smtClean="0"/>
              <a:t>Computationally expensive</a:t>
            </a:r>
          </a:p>
          <a:p>
            <a:pPr lvl="1"/>
            <a:r>
              <a:rPr lang="en-US" dirty="0" smtClean="0"/>
              <a:t>SharePoint provides alternative, optimized approaches</a:t>
            </a:r>
          </a:p>
          <a:p>
            <a:r>
              <a:rPr lang="en-US" dirty="0" smtClean="0"/>
              <a:t>SharePoint query classes</a:t>
            </a:r>
          </a:p>
          <a:p>
            <a:pPr lvl="1"/>
            <a:r>
              <a:rPr lang="en-US" dirty="0" smtClean="0"/>
              <a:t>SPQuery</a:t>
            </a:r>
          </a:p>
          <a:p>
            <a:pPr lvl="1"/>
            <a:r>
              <a:rPr lang="en-US" dirty="0" smtClean="0"/>
              <a:t>SPSiteDataQuery</a:t>
            </a:r>
          </a:p>
          <a:p>
            <a:r>
              <a:rPr lang="en-US" dirty="0" smtClean="0"/>
              <a:t>LINQ to SharePoint</a:t>
            </a:r>
          </a:p>
          <a:p>
            <a:pPr lvl="1"/>
            <a:r>
              <a:rPr lang="en-US" dirty="0" smtClean="0"/>
              <a:t>LINQ to SharePoint Provider</a:t>
            </a:r>
          </a:p>
          <a:p>
            <a:pPr lvl="1"/>
            <a:r>
              <a:rPr lang="en-US" dirty="0" smtClean="0"/>
              <a:t>SPMetal tool</a:t>
            </a:r>
            <a:endParaRPr lang="en-US" dirty="0"/>
          </a:p>
        </p:txBody>
      </p:sp>
    </p:spTree>
    <p:extLst>
      <p:ext uri="{BB962C8B-B14F-4D97-AF65-F5344CB8AC3E}">
        <p14:creationId xmlns:p14="http://schemas.microsoft.com/office/powerpoint/2010/main" val="32469205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afe04e08-b085-4dc8-9fab-e57b11d28e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Discussion: Retrieving List Data in Code</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When should you retrieve custom list data in code?</a:t>
            </a:r>
          </a:p>
          <a:p>
            <a:r>
              <a:rPr lang="en-US" dirty="0" smtClean="0"/>
              <a:t>What built-in alternatives should you consider before you retrieve custom list data in code?</a:t>
            </a:r>
            <a:endParaRPr lang="en-US" dirty="0"/>
          </a:p>
        </p:txBody>
      </p:sp>
    </p:spTree>
    <p:extLst>
      <p:ext uri="{BB962C8B-B14F-4D97-AF65-F5344CB8AC3E}">
        <p14:creationId xmlns:p14="http://schemas.microsoft.com/office/powerpoint/2010/main" val="9391833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smtClean="0"/>
              <a:t>CAML Query Operators</a:t>
            </a:r>
            <a:endParaRPr lang="de-AT" dirty="0"/>
          </a:p>
        </p:txBody>
      </p:sp>
      <p:sp>
        <p:nvSpPr>
          <p:cNvPr id="3" name="Text Placeholder 2"/>
          <p:cNvSpPr>
            <a:spLocks noGrp="1"/>
          </p:cNvSpPr>
          <p:nvPr>
            <p:ph type="body" idx="1"/>
          </p:nvPr>
        </p:nvSpPr>
        <p:spPr/>
        <p:txBody>
          <a:bodyPr/>
          <a:lstStyle/>
          <a:p>
            <a:endParaRPr lang="de-AT" dirty="0"/>
          </a:p>
        </p:txBody>
      </p:sp>
      <p:pic>
        <p:nvPicPr>
          <p:cNvPr id="4" name="Picture 3"/>
          <p:cNvPicPr>
            <a:picLocks noChangeAspect="1"/>
          </p:cNvPicPr>
          <p:nvPr/>
        </p:nvPicPr>
        <p:blipFill>
          <a:blip r:embed="rId2"/>
          <a:stretch>
            <a:fillRect/>
          </a:stretch>
        </p:blipFill>
        <p:spPr>
          <a:xfrm>
            <a:off x="458788" y="988463"/>
            <a:ext cx="5083988" cy="5306700"/>
          </a:xfrm>
          <a:prstGeom prst="rect">
            <a:avLst/>
          </a:prstGeom>
        </p:spPr>
      </p:pic>
    </p:spTree>
    <p:extLst>
      <p:ext uri="{BB962C8B-B14F-4D97-AF65-F5344CB8AC3E}">
        <p14:creationId xmlns:p14="http://schemas.microsoft.com/office/powerpoint/2010/main" val="8678121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52d25c6f-c178-4023-9ed6-50d1b595041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CAML Queries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The Where clause</a:t>
            </a:r>
          </a:p>
          <a:p>
            <a:r>
              <a:rPr lang="en-US" dirty="0" smtClean="0"/>
              <a:t>Using comparison operators</a:t>
            </a:r>
          </a:p>
          <a:p>
            <a:r>
              <a:rPr lang="en-US" dirty="0" smtClean="0"/>
              <a:t>Combining comparison operators</a:t>
            </a:r>
            <a:endParaRPr lang="en-US" dirty="0"/>
          </a:p>
        </p:txBody>
      </p:sp>
      <p:sp>
        <p:nvSpPr>
          <p:cNvPr id="5" name="TextBox 4"/>
          <p:cNvSpPr txBox="1"/>
          <p:nvPr/>
        </p:nvSpPr>
        <p:spPr>
          <a:xfrm>
            <a:off x="637309" y="2658250"/>
            <a:ext cx="7772400" cy="3693319"/>
          </a:xfrm>
          <a:prstGeom prst="rect">
            <a:avLst/>
          </a:prstGeom>
          <a:solidFill>
            <a:schemeClr val="accent3">
              <a:lumMod val="95000"/>
            </a:schemeClr>
          </a:solid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latin typeface="Courier New" pitchFamily="49" charset="0"/>
                <a:cs typeface="Courier New" pitchFamily="49" charset="0"/>
              </a:rPr>
              <a:t>&lt;Query&gt;</a:t>
            </a:r>
          </a:p>
          <a:p>
            <a:r>
              <a:rPr lang="en-GB" b="0" dirty="0">
                <a:latin typeface="Courier New" pitchFamily="49" charset="0"/>
                <a:cs typeface="Courier New" pitchFamily="49" charset="0"/>
              </a:rPr>
              <a:t>   &lt;Where&gt;</a:t>
            </a:r>
          </a:p>
          <a:p>
            <a:r>
              <a:rPr lang="en-GB" b="0" dirty="0">
                <a:latin typeface="Courier New" pitchFamily="49" charset="0"/>
                <a:cs typeface="Courier New" pitchFamily="49" charset="0"/>
              </a:rPr>
              <a:t>      &lt;And&gt;</a:t>
            </a:r>
          </a:p>
          <a:p>
            <a:r>
              <a:rPr lang="en-GB" b="0" dirty="0">
                <a:latin typeface="Courier New" pitchFamily="49" charset="0"/>
                <a:cs typeface="Courier New" pitchFamily="49" charset="0"/>
              </a:rPr>
              <a:t>         &lt;Leq&gt;</a:t>
            </a:r>
          </a:p>
          <a:p>
            <a:r>
              <a:rPr lang="en-GB" b="0" dirty="0">
                <a:latin typeface="Courier New" pitchFamily="49" charset="0"/>
                <a:cs typeface="Courier New" pitchFamily="49" charset="0"/>
              </a:rPr>
              <a:t>            &lt;FieldRef Name="Inventory"&gt;&lt;/FieldRef&gt;</a:t>
            </a:r>
          </a:p>
          <a:p>
            <a:r>
              <a:rPr lang="en-GB" b="0" dirty="0">
                <a:latin typeface="Courier New" pitchFamily="49" charset="0"/>
                <a:cs typeface="Courier New" pitchFamily="49" charset="0"/>
              </a:rPr>
              <a:t>            &lt;Value Type="Integer"&gt;300&lt;/Value&gt;</a:t>
            </a:r>
          </a:p>
          <a:p>
            <a:r>
              <a:rPr lang="en-GB" b="0" dirty="0">
                <a:latin typeface="Courier New" pitchFamily="49" charset="0"/>
                <a:cs typeface="Courier New" pitchFamily="49" charset="0"/>
              </a:rPr>
              <a:t>         &lt;/Leq&gt;</a:t>
            </a:r>
          </a:p>
          <a:p>
            <a:r>
              <a:rPr lang="en-GB" b="0" dirty="0">
                <a:latin typeface="Courier New" pitchFamily="49" charset="0"/>
                <a:cs typeface="Courier New" pitchFamily="49" charset="0"/>
              </a:rPr>
              <a:t>         &lt;Eq&gt;</a:t>
            </a:r>
          </a:p>
          <a:p>
            <a:r>
              <a:rPr lang="en-GB" b="0" dirty="0">
                <a:latin typeface="Courier New" pitchFamily="49" charset="0"/>
                <a:cs typeface="Courier New" pitchFamily="49" charset="0"/>
              </a:rPr>
              <a:t>            &lt;FieldRef Name="OrderPlaced"&gt;&lt;/FieldRef&gt;</a:t>
            </a:r>
          </a:p>
          <a:p>
            <a:r>
              <a:rPr lang="en-GB" b="0" dirty="0">
                <a:latin typeface="Courier New" pitchFamily="49" charset="0"/>
                <a:cs typeface="Courier New" pitchFamily="49" charset="0"/>
              </a:rPr>
              <a:t>            &lt;Value Type="Boolean"&gt;false&lt;/Value&gt;</a:t>
            </a:r>
          </a:p>
          <a:p>
            <a:r>
              <a:rPr lang="en-GB" b="0" dirty="0">
                <a:latin typeface="Courier New" pitchFamily="49" charset="0"/>
                <a:cs typeface="Courier New" pitchFamily="49" charset="0"/>
              </a:rPr>
              <a:t>         &lt;/Eq&gt;</a:t>
            </a:r>
          </a:p>
          <a:p>
            <a:r>
              <a:rPr lang="en-GB" b="0" dirty="0">
                <a:latin typeface="Courier New" pitchFamily="49" charset="0"/>
                <a:cs typeface="Courier New" pitchFamily="49" charset="0"/>
              </a:rPr>
              <a:t>   &lt;/Where&gt;</a:t>
            </a:r>
          </a:p>
          <a:p>
            <a:r>
              <a:rPr lang="en-GB" b="0" dirty="0">
                <a:latin typeface="Courier New" pitchFamily="49" charset="0"/>
                <a:cs typeface="Courier New" pitchFamily="49" charset="0"/>
              </a:rPr>
              <a:t>&lt;/Query</a:t>
            </a:r>
            <a:r>
              <a:rPr lang="en-GB" b="0" dirty="0" smtClean="0">
                <a:latin typeface="Courier New" pitchFamily="49" charset="0"/>
                <a:cs typeface="Courier New" pitchFamily="49" charset="0"/>
              </a:rPr>
              <a:t>&gt;</a:t>
            </a:r>
            <a:endParaRPr lang="en-GB" b="0" dirty="0">
              <a:latin typeface="Courier New" pitchFamily="49" charset="0"/>
              <a:cs typeface="Courier New" pitchFamily="49" charset="0"/>
            </a:endParaRPr>
          </a:p>
        </p:txBody>
      </p:sp>
    </p:spTree>
    <p:extLst>
      <p:ext uri="{BB962C8B-B14F-4D97-AF65-F5344CB8AC3E}">
        <p14:creationId xmlns:p14="http://schemas.microsoft.com/office/powerpoint/2010/main" val="6147010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a7c84658-01f2-4509-b26a-99035d79980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the SPQuery Class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514350" indent="-514350">
              <a:buFont typeface="+mj-lt"/>
              <a:buAutoNum type="arabicPeriod"/>
            </a:pPr>
            <a:r>
              <a:rPr lang="en-US" dirty="0" smtClean="0"/>
              <a:t>Construct an SPQuery instance</a:t>
            </a:r>
          </a:p>
          <a:p>
            <a:pPr marL="514350" indent="-514350">
              <a:buFont typeface="+mj-lt"/>
              <a:buAutoNum type="arabicPeriod"/>
            </a:pPr>
            <a:r>
              <a:rPr lang="en-US" dirty="0" smtClean="0"/>
              <a:t>Set CAML query properties</a:t>
            </a:r>
          </a:p>
          <a:p>
            <a:pPr marL="514350" indent="-514350">
              <a:buFont typeface="+mj-lt"/>
              <a:buAutoNum type="arabicPeriod"/>
            </a:pPr>
            <a:r>
              <a:rPr lang="en-US" dirty="0" smtClean="0"/>
              <a:t>Call SPList.GetItems, passing the SPQuery instance</a:t>
            </a:r>
          </a:p>
          <a:p>
            <a:pPr marL="514350" indent="-514350">
              <a:buFont typeface="+mj-lt"/>
              <a:buAutoNum type="arabicPeriod"/>
            </a:pPr>
            <a:endParaRPr lang="en-US" dirty="0"/>
          </a:p>
        </p:txBody>
      </p:sp>
      <p:sp>
        <p:nvSpPr>
          <p:cNvPr id="5" name="TextBox 5"/>
          <p:cNvSpPr txBox="1"/>
          <p:nvPr/>
        </p:nvSpPr>
        <p:spPr>
          <a:xfrm>
            <a:off x="637309" y="3068960"/>
            <a:ext cx="7772400" cy="2031325"/>
          </a:xfrm>
          <a:prstGeom prst="rect">
            <a:avLst/>
          </a:prstGeom>
          <a:solidFill>
            <a:schemeClr val="accent3">
              <a:lumMod val="95000"/>
            </a:schemeClr>
          </a:solid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smtClean="0">
                <a:latin typeface="Courier New" pitchFamily="49" charset="0"/>
                <a:cs typeface="Courier New" pitchFamily="49" charset="0"/>
              </a:rPr>
              <a:t>SPQuery </a:t>
            </a:r>
            <a:r>
              <a:rPr lang="en-GB" b="0" dirty="0">
                <a:latin typeface="Courier New" pitchFamily="49" charset="0"/>
                <a:cs typeface="Courier New" pitchFamily="49" charset="0"/>
              </a:rPr>
              <a:t>query = new SPQuery();</a:t>
            </a:r>
          </a:p>
          <a:p>
            <a:r>
              <a:rPr lang="en-GB" b="0" dirty="0">
                <a:latin typeface="Courier New" pitchFamily="49" charset="0"/>
                <a:cs typeface="Courier New" pitchFamily="49" charset="0"/>
              </a:rPr>
              <a:t>query.Query = </a:t>
            </a:r>
            <a:r>
              <a:rPr lang="en-GB" b="0" dirty="0" smtClean="0">
                <a:latin typeface="Courier New" pitchFamily="49" charset="0"/>
                <a:cs typeface="Courier New" pitchFamily="49" charset="0"/>
              </a:rPr>
              <a:t>@"[CAML query text]";</a:t>
            </a:r>
            <a:endParaRPr lang="en-GB" b="0" dirty="0">
              <a:latin typeface="Courier New" pitchFamily="49" charset="0"/>
              <a:cs typeface="Courier New" pitchFamily="49" charset="0"/>
            </a:endParaRPr>
          </a:p>
          <a:p>
            <a:endParaRPr lang="en-GB" b="0" dirty="0">
              <a:latin typeface="Courier New" pitchFamily="49" charset="0"/>
              <a:cs typeface="Courier New" pitchFamily="49" charset="0"/>
            </a:endParaRPr>
          </a:p>
          <a:p>
            <a:r>
              <a:rPr lang="en-GB" b="0" dirty="0" smtClean="0">
                <a:latin typeface="Courier New" pitchFamily="49" charset="0"/>
                <a:cs typeface="Courier New" pitchFamily="49" charset="0"/>
              </a:rPr>
              <a:t>var </a:t>
            </a:r>
            <a:r>
              <a:rPr lang="en-GB" b="0" dirty="0">
                <a:latin typeface="Courier New" pitchFamily="49" charset="0"/>
                <a:cs typeface="Courier New" pitchFamily="49" charset="0"/>
              </a:rPr>
              <a:t>web = SPContext.Current.Web;</a:t>
            </a:r>
          </a:p>
          <a:p>
            <a:r>
              <a:rPr lang="en-GB" b="0" dirty="0">
                <a:latin typeface="Courier New" pitchFamily="49" charset="0"/>
                <a:cs typeface="Courier New" pitchFamily="49" charset="0"/>
              </a:rPr>
              <a:t>var list = web.Lists["Company Cars"];</a:t>
            </a:r>
          </a:p>
          <a:p>
            <a:endParaRPr lang="en-GB" b="0" dirty="0">
              <a:latin typeface="Courier New" pitchFamily="49" charset="0"/>
              <a:cs typeface="Courier New" pitchFamily="49" charset="0"/>
            </a:endParaRPr>
          </a:p>
          <a:p>
            <a:r>
              <a:rPr lang="en-GB" b="0" dirty="0" smtClean="0">
                <a:latin typeface="Courier New" pitchFamily="49" charset="0"/>
                <a:cs typeface="Courier New" pitchFamily="49" charset="0"/>
              </a:rPr>
              <a:t>SPListItemCollection </a:t>
            </a:r>
            <a:r>
              <a:rPr lang="en-GB" b="0" dirty="0">
                <a:latin typeface="Courier New" pitchFamily="49" charset="0"/>
                <a:cs typeface="Courier New" pitchFamily="49" charset="0"/>
              </a:rPr>
              <a:t>items = list.GetItems(query</a:t>
            </a:r>
            <a:r>
              <a:rPr lang="en-GB" b="0" dirty="0" smtClean="0">
                <a:latin typeface="Courier New" pitchFamily="49" charset="0"/>
                <a:cs typeface="Courier New" pitchFamily="49" charset="0"/>
              </a:rPr>
              <a:t>);</a:t>
            </a:r>
            <a:endParaRPr lang="en-GB" b="0" dirty="0">
              <a:latin typeface="Courier New" pitchFamily="49" charset="0"/>
              <a:cs typeface="Courier New" pitchFamily="49" charset="0"/>
            </a:endParaRPr>
          </a:p>
        </p:txBody>
      </p:sp>
    </p:spTree>
    <p:extLst>
      <p:ext uri="{BB962C8B-B14F-4D97-AF65-F5344CB8AC3E}">
        <p14:creationId xmlns:p14="http://schemas.microsoft.com/office/powerpoint/2010/main" val="10877898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e6a08302-ccbc-428e-9a6a-8d5b622aeb9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the SPSiteDataQuery Class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514350" indent="-514350">
              <a:buFont typeface="+mj-lt"/>
              <a:buAutoNum type="arabicPeriod"/>
            </a:pPr>
            <a:r>
              <a:rPr lang="en-US" dirty="0" smtClean="0"/>
              <a:t>Construct an SPSiteDataQuery instance</a:t>
            </a:r>
          </a:p>
          <a:p>
            <a:pPr marL="514350" indent="-514350">
              <a:buFont typeface="+mj-lt"/>
              <a:buAutoNum type="arabicPeriod"/>
            </a:pPr>
            <a:r>
              <a:rPr lang="en-US" dirty="0" smtClean="0"/>
              <a:t>Set CAML query properties</a:t>
            </a:r>
          </a:p>
          <a:p>
            <a:pPr marL="514350" indent="-514350">
              <a:buFont typeface="+mj-lt"/>
              <a:buAutoNum type="arabicPeriod"/>
            </a:pPr>
            <a:r>
              <a:rPr lang="en-US" dirty="0" smtClean="0"/>
              <a:t>Call SPWeb.GetSiteData, passing the SPSiteDataQuery instance</a:t>
            </a:r>
          </a:p>
          <a:p>
            <a:pPr marL="514350" indent="-514350">
              <a:buFont typeface="+mj-lt"/>
              <a:buAutoNum type="arabicPeriod"/>
            </a:pPr>
            <a:endParaRPr lang="en-US" dirty="0"/>
          </a:p>
        </p:txBody>
      </p:sp>
      <p:sp>
        <p:nvSpPr>
          <p:cNvPr id="5" name="TextBox 5"/>
          <p:cNvSpPr txBox="1"/>
          <p:nvPr/>
        </p:nvSpPr>
        <p:spPr>
          <a:xfrm>
            <a:off x="637309" y="3140968"/>
            <a:ext cx="7772400" cy="2308324"/>
          </a:xfrm>
          <a:prstGeom prst="rect">
            <a:avLst/>
          </a:prstGeom>
          <a:solidFill>
            <a:schemeClr val="accent3">
              <a:lumMod val="95000"/>
            </a:schemeClr>
          </a:solid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smtClean="0">
                <a:latin typeface="Courier New" pitchFamily="49" charset="0"/>
                <a:cs typeface="Courier New" pitchFamily="49" charset="0"/>
              </a:rPr>
              <a:t>SPSiteDataQuery </a:t>
            </a:r>
            <a:r>
              <a:rPr lang="en-GB" b="0" dirty="0">
                <a:latin typeface="Courier New" pitchFamily="49" charset="0"/>
                <a:cs typeface="Courier New" pitchFamily="49" charset="0"/>
              </a:rPr>
              <a:t>query = new </a:t>
            </a:r>
            <a:r>
              <a:rPr lang="en-GB" b="0" dirty="0" smtClean="0">
                <a:latin typeface="Courier New" pitchFamily="49" charset="0"/>
                <a:cs typeface="Courier New" pitchFamily="49" charset="0"/>
              </a:rPr>
              <a:t>SPSiteDataQuery</a:t>
            </a:r>
            <a:r>
              <a:rPr lang="en-GB" b="0" dirty="0">
                <a:latin typeface="Courier New" pitchFamily="49" charset="0"/>
                <a:cs typeface="Courier New" pitchFamily="49" charset="0"/>
              </a:rPr>
              <a:t>();</a:t>
            </a:r>
          </a:p>
          <a:p>
            <a:r>
              <a:rPr lang="en-GB" b="0" dirty="0">
                <a:latin typeface="Courier New" pitchFamily="49" charset="0"/>
                <a:cs typeface="Courier New" pitchFamily="49" charset="0"/>
              </a:rPr>
              <a:t>query.Query = </a:t>
            </a:r>
            <a:r>
              <a:rPr lang="en-GB" b="0" dirty="0" smtClean="0">
                <a:latin typeface="Courier New" pitchFamily="49" charset="0"/>
                <a:cs typeface="Courier New" pitchFamily="49" charset="0"/>
              </a:rPr>
              <a:t>@"[CAML query text]";</a:t>
            </a:r>
            <a:endParaRPr lang="en-GB" b="0" dirty="0">
              <a:latin typeface="Courier New" pitchFamily="49" charset="0"/>
              <a:cs typeface="Courier New" pitchFamily="49" charset="0"/>
            </a:endParaRPr>
          </a:p>
          <a:p>
            <a:endParaRPr lang="en-GB" b="0" dirty="0" smtClean="0">
              <a:latin typeface="Courier New" pitchFamily="49" charset="0"/>
              <a:cs typeface="Courier New" pitchFamily="49" charset="0"/>
            </a:endParaRPr>
          </a:p>
          <a:p>
            <a:r>
              <a:rPr lang="en-GB" b="0" dirty="0">
                <a:latin typeface="Courier New" pitchFamily="49" charset="0"/>
                <a:cs typeface="Courier New" pitchFamily="49" charset="0"/>
              </a:rPr>
              <a:t>query.Webs = </a:t>
            </a:r>
            <a:r>
              <a:rPr lang="en-GB" b="0" dirty="0" smtClean="0">
                <a:latin typeface="Courier New" pitchFamily="49" charset="0"/>
                <a:cs typeface="Courier New" pitchFamily="49" charset="0"/>
              </a:rPr>
              <a:t>@"&lt;</a:t>
            </a:r>
            <a:r>
              <a:rPr lang="en-GB" b="0" dirty="0">
                <a:latin typeface="Courier New" pitchFamily="49" charset="0"/>
                <a:cs typeface="Courier New" pitchFamily="49" charset="0"/>
              </a:rPr>
              <a:t>Webs Scope=""SiteCollection"" /&gt;";</a:t>
            </a:r>
          </a:p>
          <a:p>
            <a:r>
              <a:rPr lang="en-GB" b="0" dirty="0">
                <a:latin typeface="Courier New" pitchFamily="49" charset="0"/>
                <a:cs typeface="Courier New" pitchFamily="49" charset="0"/>
              </a:rPr>
              <a:t>query.Lists = </a:t>
            </a:r>
            <a:r>
              <a:rPr lang="en-GB" b="0" dirty="0" smtClean="0">
                <a:latin typeface="Courier New" pitchFamily="49" charset="0"/>
                <a:cs typeface="Courier New" pitchFamily="49" charset="0"/>
              </a:rPr>
              <a:t>@"&lt;</a:t>
            </a:r>
            <a:r>
              <a:rPr lang="en-GB" b="0" dirty="0">
                <a:latin typeface="Courier New" pitchFamily="49" charset="0"/>
                <a:cs typeface="Courier New" pitchFamily="49" charset="0"/>
              </a:rPr>
              <a:t>Lists ServerTemplate=""107"" /&gt;";</a:t>
            </a:r>
          </a:p>
          <a:p>
            <a:endParaRPr lang="en-GB" b="0" dirty="0">
              <a:latin typeface="Courier New" pitchFamily="49" charset="0"/>
              <a:cs typeface="Courier New" pitchFamily="49" charset="0"/>
            </a:endParaRPr>
          </a:p>
          <a:p>
            <a:r>
              <a:rPr lang="en-GB" b="0" dirty="0" smtClean="0">
                <a:latin typeface="Courier New" pitchFamily="49" charset="0"/>
                <a:cs typeface="Courier New" pitchFamily="49" charset="0"/>
              </a:rPr>
              <a:t>var web = SPContext.Current.Web;</a:t>
            </a:r>
          </a:p>
          <a:p>
            <a:r>
              <a:rPr lang="en-GB" b="0" dirty="0" smtClean="0">
                <a:latin typeface="Courier New" pitchFamily="49" charset="0"/>
                <a:cs typeface="Courier New" pitchFamily="49" charset="0"/>
              </a:rPr>
              <a:t>DataTable results </a:t>
            </a:r>
            <a:r>
              <a:rPr lang="en-GB" b="0" dirty="0">
                <a:latin typeface="Courier New" pitchFamily="49" charset="0"/>
                <a:cs typeface="Courier New" pitchFamily="49" charset="0"/>
              </a:rPr>
              <a:t>= </a:t>
            </a:r>
            <a:r>
              <a:rPr lang="en-GB" b="0" dirty="0" smtClean="0">
                <a:latin typeface="Courier New" pitchFamily="49" charset="0"/>
                <a:cs typeface="Courier New" pitchFamily="49" charset="0"/>
              </a:rPr>
              <a:t>web.GetSiteData(query);</a:t>
            </a:r>
            <a:endParaRPr lang="en-GB" b="0" dirty="0">
              <a:latin typeface="Courier New" pitchFamily="49" charset="0"/>
              <a:cs typeface="Courier New" pitchFamily="49" charset="0"/>
            </a:endParaRPr>
          </a:p>
        </p:txBody>
      </p:sp>
    </p:spTree>
    <p:extLst>
      <p:ext uri="{BB962C8B-B14F-4D97-AF65-F5344CB8AC3E}">
        <p14:creationId xmlns:p14="http://schemas.microsoft.com/office/powerpoint/2010/main" val="31658020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34a78c9f-c205-40df-9a1f-6231edc39a4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LINQ to SharePoint</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Use LINQ syntax to query SharePoint lists</a:t>
            </a:r>
          </a:p>
          <a:p>
            <a:r>
              <a:rPr lang="en-US" dirty="0" smtClean="0"/>
              <a:t>LINQ to SharePoint provider converts LINQ statements into CAML queries</a:t>
            </a:r>
          </a:p>
          <a:p>
            <a:r>
              <a:rPr lang="en-US" dirty="0" smtClean="0"/>
              <a:t>Requires generation of entity classes</a:t>
            </a:r>
            <a:endParaRPr lang="en-US" dirty="0"/>
          </a:p>
        </p:txBody>
      </p:sp>
      <p:sp>
        <p:nvSpPr>
          <p:cNvPr id="5" name="TextBox 4"/>
          <p:cNvSpPr txBox="1"/>
          <p:nvPr/>
        </p:nvSpPr>
        <p:spPr>
          <a:xfrm>
            <a:off x="637309" y="3114834"/>
            <a:ext cx="7772400" cy="1754326"/>
          </a:xfrm>
          <a:prstGeom prst="rect">
            <a:avLst/>
          </a:prstGeom>
          <a:solidFill>
            <a:schemeClr val="accent3">
              <a:lumMod val="95000"/>
            </a:schemeClr>
          </a:solid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smtClean="0">
                <a:latin typeface="Courier New" pitchFamily="49" charset="0"/>
                <a:cs typeface="Courier New" pitchFamily="49" charset="0"/>
              </a:rPr>
              <a:t>TeamDataContext </a:t>
            </a:r>
            <a:r>
              <a:rPr lang="en-GB" b="0" dirty="0">
                <a:latin typeface="Courier New" pitchFamily="49" charset="0"/>
                <a:cs typeface="Courier New" pitchFamily="49" charset="0"/>
              </a:rPr>
              <a:t>teamWeb = new </a:t>
            </a:r>
            <a:endParaRPr lang="en-GB" b="0" dirty="0" smtClean="0">
              <a:latin typeface="Courier New" pitchFamily="49" charset="0"/>
              <a:cs typeface="Courier New" pitchFamily="49" charset="0"/>
            </a:endParaRPr>
          </a:p>
          <a:p>
            <a:r>
              <a:rPr lang="en-GB" b="0" dirty="0">
                <a:latin typeface="Courier New" pitchFamily="49" charset="0"/>
                <a:cs typeface="Courier New" pitchFamily="49" charset="0"/>
              </a:rPr>
              <a:t> </a:t>
            </a:r>
            <a:r>
              <a:rPr lang="en-GB" b="0" dirty="0" smtClean="0">
                <a:latin typeface="Courier New" pitchFamily="49" charset="0"/>
                <a:cs typeface="Courier New" pitchFamily="49" charset="0"/>
              </a:rPr>
              <a:t>  TeamDataContext</a:t>
            </a:r>
            <a:r>
              <a:rPr lang="en-GB" b="0" dirty="0">
                <a:latin typeface="Courier New" pitchFamily="49" charset="0"/>
                <a:cs typeface="Courier New" pitchFamily="49" charset="0"/>
              </a:rPr>
              <a:t>("http://team.contoso.com");</a:t>
            </a:r>
          </a:p>
          <a:p>
            <a:endParaRPr lang="en-GB" b="0" dirty="0">
              <a:latin typeface="Courier New" pitchFamily="49" charset="0"/>
              <a:cs typeface="Courier New" pitchFamily="49" charset="0"/>
            </a:endParaRPr>
          </a:p>
          <a:p>
            <a:r>
              <a:rPr lang="en-GB" b="0" dirty="0" smtClean="0">
                <a:latin typeface="Courier New" pitchFamily="49" charset="0"/>
                <a:cs typeface="Courier New" pitchFamily="49" charset="0"/>
              </a:rPr>
              <a:t>var </a:t>
            </a:r>
            <a:r>
              <a:rPr lang="en-GB" b="0" dirty="0">
                <a:latin typeface="Courier New" pitchFamily="49" charset="0"/>
                <a:cs typeface="Courier New" pitchFamily="49" charset="0"/>
              </a:rPr>
              <a:t>blueCars = from car in teamWeb.CompanyCars</a:t>
            </a:r>
          </a:p>
          <a:p>
            <a:r>
              <a:rPr lang="en-GB" b="0" dirty="0" smtClean="0">
                <a:latin typeface="Courier New" pitchFamily="49" charset="0"/>
                <a:cs typeface="Courier New" pitchFamily="49" charset="0"/>
              </a:rPr>
              <a:t>               where </a:t>
            </a:r>
            <a:r>
              <a:rPr lang="en-GB" b="0" dirty="0">
                <a:latin typeface="Courier New" pitchFamily="49" charset="0"/>
                <a:cs typeface="Courier New" pitchFamily="49" charset="0"/>
              </a:rPr>
              <a:t>car.Color.Contains("Blue")</a:t>
            </a:r>
          </a:p>
          <a:p>
            <a:r>
              <a:rPr lang="en-GB" b="0" dirty="0" smtClean="0">
                <a:latin typeface="Courier New" pitchFamily="49" charset="0"/>
                <a:cs typeface="Courier New" pitchFamily="49" charset="0"/>
              </a:rPr>
              <a:t>               select </a:t>
            </a:r>
            <a:r>
              <a:rPr lang="en-GB" b="0" dirty="0">
                <a:latin typeface="Courier New" pitchFamily="49" charset="0"/>
                <a:cs typeface="Courier New" pitchFamily="49" charset="0"/>
              </a:rPr>
              <a:t>car</a:t>
            </a:r>
            <a:r>
              <a:rPr lang="en-GB" b="0" dirty="0" smtClean="0">
                <a:latin typeface="Courier New" pitchFamily="49" charset="0"/>
                <a:cs typeface="Courier New" pitchFamily="49" charset="0"/>
              </a:rPr>
              <a:t>;</a:t>
            </a:r>
            <a:endParaRPr lang="en-GB" b="0" dirty="0">
              <a:latin typeface="Courier New" pitchFamily="49" charset="0"/>
              <a:cs typeface="Courier New" pitchFamily="49" charset="0"/>
            </a:endParaRPr>
          </a:p>
        </p:txBody>
      </p:sp>
    </p:spTree>
    <p:extLst>
      <p:ext uri="{BB962C8B-B14F-4D97-AF65-F5344CB8AC3E}">
        <p14:creationId xmlns:p14="http://schemas.microsoft.com/office/powerpoint/2010/main" val="17822576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Overview</a:t>
            </a:r>
            <a:endParaRPr lang="en-US" dirty="0"/>
          </a:p>
        </p:txBody>
      </p:sp>
      <p:sp>
        <p:nvSpPr>
          <p:cNvPr id="3" name="Text Placeholder 2"/>
          <p:cNvSpPr>
            <a:spLocks noGrp="1"/>
          </p:cNvSpPr>
          <p:nvPr>
            <p:ph type="body" idx="1"/>
          </p:nvPr>
        </p:nvSpPr>
        <p:spPr/>
        <p:txBody>
          <a:bodyPr/>
          <a:lstStyle/>
          <a:p>
            <a:r>
              <a:rPr lang="en-GB" dirty="0" smtClean="0"/>
              <a:t>Using List and Library Objects
Querying and Retrieving List Data
Working with Large Lists</a:t>
            </a:r>
            <a:endParaRPr lang="en-US" dirty="0"/>
          </a:p>
        </p:txBody>
      </p:sp>
    </p:spTree>
    <p:extLst>
      <p:ext uri="{BB962C8B-B14F-4D97-AF65-F5344CB8AC3E}">
        <p14:creationId xmlns:p14="http://schemas.microsoft.com/office/powerpoint/2010/main" val="20448523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623b51ff-7012-402a-8a43-f609c463689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Using SPMetal to Generate Entity Classes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Use the </a:t>
            </a:r>
            <a:r>
              <a:rPr lang="en-US" b="1" dirty="0" smtClean="0"/>
              <a:t>web </a:t>
            </a:r>
            <a:r>
              <a:rPr lang="en-US" dirty="0" smtClean="0"/>
              <a:t>option to indicate the target site</a:t>
            </a:r>
          </a:p>
          <a:p>
            <a:r>
              <a:rPr lang="en-US" dirty="0" smtClean="0"/>
              <a:t>Use the </a:t>
            </a:r>
            <a:r>
              <a:rPr lang="en-US" b="1" dirty="0" smtClean="0"/>
              <a:t>code </a:t>
            </a:r>
            <a:r>
              <a:rPr lang="en-US" dirty="0" smtClean="0"/>
              <a:t>option to specify the output code file</a:t>
            </a:r>
          </a:p>
          <a:p>
            <a:endParaRPr lang="en-US" dirty="0" smtClean="0"/>
          </a:p>
          <a:p>
            <a:r>
              <a:rPr lang="en-US" dirty="0" smtClean="0"/>
              <a:t>Add </a:t>
            </a:r>
            <a:r>
              <a:rPr lang="en-US" b="1" dirty="0" smtClean="0"/>
              <a:t>user</a:t>
            </a:r>
            <a:r>
              <a:rPr lang="en-US" dirty="0" smtClean="0"/>
              <a:t> and </a:t>
            </a:r>
            <a:r>
              <a:rPr lang="en-US" b="1" dirty="0" smtClean="0"/>
              <a:t>password</a:t>
            </a:r>
            <a:r>
              <a:rPr lang="en-US" dirty="0" smtClean="0"/>
              <a:t> options to run in a different user context</a:t>
            </a:r>
          </a:p>
          <a:p>
            <a:endParaRPr lang="en-US" dirty="0" smtClean="0"/>
          </a:p>
          <a:p>
            <a:endParaRPr lang="en-US" dirty="0"/>
          </a:p>
          <a:p>
            <a:r>
              <a:rPr lang="en-US" dirty="0" smtClean="0"/>
              <a:t>Use the parameter option to specify a parameter file for customized output</a:t>
            </a:r>
            <a:endParaRPr lang="en-US" dirty="0"/>
          </a:p>
        </p:txBody>
      </p:sp>
      <p:sp>
        <p:nvSpPr>
          <p:cNvPr id="5" name="TextBox 4"/>
          <p:cNvSpPr txBox="1"/>
          <p:nvPr/>
        </p:nvSpPr>
        <p:spPr>
          <a:xfrm>
            <a:off x="637309" y="2483604"/>
            <a:ext cx="7772400" cy="369332"/>
          </a:xfrm>
          <a:prstGeom prst="rect">
            <a:avLst/>
          </a:prstGeom>
          <a:solidFill>
            <a:schemeClr val="accent3">
              <a:lumMod val="95000"/>
            </a:schemeClr>
          </a:solid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latin typeface="Courier New" pitchFamily="49" charset="0"/>
                <a:cs typeface="Courier New" pitchFamily="49" charset="0"/>
              </a:rPr>
              <a:t>SPMetal /web:http://team.contoso.com /code:TeamSite.cs</a:t>
            </a:r>
          </a:p>
        </p:txBody>
      </p:sp>
      <p:sp>
        <p:nvSpPr>
          <p:cNvPr id="6" name="TextBox 5"/>
          <p:cNvSpPr txBox="1"/>
          <p:nvPr/>
        </p:nvSpPr>
        <p:spPr>
          <a:xfrm>
            <a:off x="637309" y="4006805"/>
            <a:ext cx="7772400" cy="646331"/>
          </a:xfrm>
          <a:prstGeom prst="rect">
            <a:avLst/>
          </a:prstGeom>
          <a:solidFill>
            <a:schemeClr val="accent3">
              <a:lumMod val="95000"/>
            </a:schemeClr>
          </a:solid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latin typeface="Courier New" pitchFamily="49" charset="0"/>
                <a:cs typeface="Courier New" pitchFamily="49" charset="0"/>
              </a:rPr>
              <a:t>SPMetal /web:http://team.contoso.com /</a:t>
            </a:r>
            <a:r>
              <a:rPr lang="en-GB" b="0" dirty="0" smtClean="0">
                <a:latin typeface="Courier New" pitchFamily="49" charset="0"/>
                <a:cs typeface="Courier New" pitchFamily="49" charset="0"/>
              </a:rPr>
              <a:t>code:TeamSite.cs</a:t>
            </a:r>
          </a:p>
          <a:p>
            <a:r>
              <a:rPr lang="en-GB" b="0" dirty="0" smtClean="0">
                <a:latin typeface="Courier New" pitchFamily="49" charset="0"/>
                <a:cs typeface="Courier New" pitchFamily="49" charset="0"/>
              </a:rPr>
              <a:t>/user:administrator@contoso.com /password:Pa$$w0rd</a:t>
            </a:r>
            <a:endParaRPr lang="en-GB" b="0" dirty="0">
              <a:latin typeface="Courier New" pitchFamily="49" charset="0"/>
              <a:cs typeface="Courier New" pitchFamily="49" charset="0"/>
            </a:endParaRPr>
          </a:p>
        </p:txBody>
      </p:sp>
      <p:sp>
        <p:nvSpPr>
          <p:cNvPr id="7" name="TextBox 6"/>
          <p:cNvSpPr txBox="1"/>
          <p:nvPr/>
        </p:nvSpPr>
        <p:spPr>
          <a:xfrm>
            <a:off x="637309" y="5951021"/>
            <a:ext cx="7772400" cy="646331"/>
          </a:xfrm>
          <a:prstGeom prst="rect">
            <a:avLst/>
          </a:prstGeom>
          <a:solidFill>
            <a:schemeClr val="accent3">
              <a:lumMod val="95000"/>
            </a:schemeClr>
          </a:solid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latin typeface="Courier New" pitchFamily="49" charset="0"/>
                <a:cs typeface="Courier New" pitchFamily="49" charset="0"/>
              </a:rPr>
              <a:t>SPMetal /web:http://team.contoso.com /</a:t>
            </a:r>
            <a:r>
              <a:rPr lang="en-GB" b="0" dirty="0" smtClean="0">
                <a:latin typeface="Courier New" pitchFamily="49" charset="0"/>
                <a:cs typeface="Courier New" pitchFamily="49" charset="0"/>
              </a:rPr>
              <a:t>code:TeamSite.cs</a:t>
            </a:r>
          </a:p>
          <a:p>
            <a:r>
              <a:rPr lang="en-GB" b="0" dirty="0" smtClean="0">
                <a:latin typeface="Courier New" pitchFamily="49" charset="0"/>
                <a:cs typeface="Courier New" pitchFamily="49" charset="0"/>
              </a:rPr>
              <a:t>/parameters:TeamSite.xml</a:t>
            </a:r>
            <a:endParaRPr lang="en-GB" b="0" dirty="0">
              <a:latin typeface="Courier New" pitchFamily="49" charset="0"/>
              <a:cs typeface="Courier New" pitchFamily="49" charset="0"/>
            </a:endParaRPr>
          </a:p>
        </p:txBody>
      </p:sp>
    </p:spTree>
    <p:extLst>
      <p:ext uri="{BB962C8B-B14F-4D97-AF65-F5344CB8AC3E}">
        <p14:creationId xmlns:p14="http://schemas.microsoft.com/office/powerpoint/2010/main" val="25562782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26ea0991-ab0b-4c4f-b317-33edee153e50">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83625" cy="740664"/>
          </a:xfrm>
        </p:spPr>
        <p:txBody>
          <a:bodyPr/>
          <a:lstStyle/>
          <a:p>
            <a:r>
              <a:rPr lang="en-GB" dirty="0" smtClean="0"/>
              <a:t>Demonstration: Generating Entity Classes in Visual Studio 2012</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smtClean="0"/>
              <a:t>In this demonstration, you will see how to use SPMetal to generate entity classes for a SharePoint site.</a:t>
            </a:r>
            <a:endParaRPr lang="en-US" dirty="0"/>
          </a:p>
        </p:txBody>
      </p:sp>
    </p:spTree>
    <p:extLst>
      <p:ext uri="{BB962C8B-B14F-4D97-AF65-F5344CB8AC3E}">
        <p14:creationId xmlns:p14="http://schemas.microsoft.com/office/powerpoint/2010/main" val="23820199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 A: Querying and Retrieving List Data</a:t>
            </a:r>
            <a:endParaRPr lang="en-US" dirty="0"/>
          </a:p>
        </p:txBody>
      </p:sp>
      <p:sp>
        <p:nvSpPr>
          <p:cNvPr id="3" name="Text Placeholder 2"/>
          <p:cNvSpPr>
            <a:spLocks noGrp="1"/>
          </p:cNvSpPr>
          <p:nvPr>
            <p:ph type="body" idx="1"/>
          </p:nvPr>
        </p:nvSpPr>
        <p:spPr/>
        <p:txBody>
          <a:bodyPr/>
          <a:lstStyle/>
          <a:p>
            <a:r>
              <a:rPr lang="en-GB" dirty="0" smtClean="0"/>
              <a:t>Exercise 1: Querying List Items
Exercise 2: Updating List Items</a:t>
            </a:r>
            <a:endParaRPr lang="en-US" dirty="0"/>
          </a:p>
        </p:txBody>
      </p:sp>
      <p:sp>
        <p:nvSpPr>
          <p:cNvPr id="4" name="TextBox 3"/>
          <p:cNvSpPr txBox="1"/>
          <p:nvPr/>
        </p:nvSpPr>
        <p:spPr>
          <a:xfrm>
            <a:off x="458788" y="4057908"/>
            <a:ext cx="3146311" cy="523220"/>
          </a:xfrm>
          <a:prstGeom prst="rect">
            <a:avLst/>
          </a:prstGeom>
          <a:noFill/>
        </p:spPr>
        <p:txBody>
          <a:bodyPr vert="horz" wrap="none" rtlCol="0">
            <a:spAutoFit/>
          </a:bodyPr>
          <a:lstStyle/>
          <a:p>
            <a:r>
              <a:rPr lang="en-US" sz="2800" dirty="0" smtClean="0">
                <a:latin typeface="Segoe UI"/>
              </a:rPr>
              <a:t>Logon Information</a:t>
            </a:r>
            <a:endParaRPr lang="en-US" sz="2800" dirty="0">
              <a:latin typeface="Segoe UI"/>
            </a:endParaRPr>
          </a:p>
        </p:txBody>
      </p:sp>
      <p:sp>
        <p:nvSpPr>
          <p:cNvPr id="5" name="TextBox 4"/>
          <p:cNvSpPr txBox="1"/>
          <p:nvPr/>
        </p:nvSpPr>
        <p:spPr>
          <a:xfrm>
            <a:off x="458788" y="4653136"/>
            <a:ext cx="6420027" cy="1384995"/>
          </a:xfrm>
          <a:prstGeom prst="rect">
            <a:avLst/>
          </a:prstGeom>
          <a:noFill/>
        </p:spPr>
        <p:txBody>
          <a:bodyPr vert="horz" wrap="none" rtlCol="0">
            <a:spAutoFit/>
          </a:bodyPr>
          <a:lstStyle/>
          <a:p>
            <a:pPr marL="457200" indent="-457200">
              <a:buClr>
                <a:srgbClr val="0070C0"/>
              </a:buClr>
              <a:buFont typeface="Arial" pitchFamily="34" charset="0"/>
              <a:buChar char="•"/>
            </a:pPr>
            <a:r>
              <a:rPr lang="en-US" sz="2800" b="0" i="0" u="none" strike="noStrike" baseline="0" dirty="0" smtClean="0">
                <a:latin typeface="Segoe UI"/>
              </a:rPr>
              <a:t>Virtual Machine: 20488A-LON-SP-03</a:t>
            </a:r>
          </a:p>
          <a:p>
            <a:pPr marL="457200" indent="-457200">
              <a:buClr>
                <a:srgbClr val="0070C0"/>
              </a:buClr>
              <a:buFont typeface="Arial" pitchFamily="34" charset="0"/>
              <a:buChar char="•"/>
            </a:pPr>
            <a:r>
              <a:rPr lang="en-US" sz="2800" b="0" i="0" u="none" strike="noStrike" baseline="0" dirty="0" smtClean="0">
                <a:latin typeface="Segoe UI"/>
              </a:rPr>
              <a:t>User name: CONTOSO\administrator</a:t>
            </a:r>
          </a:p>
          <a:p>
            <a:pPr marL="457200" indent="-457200">
              <a:buClr>
                <a:srgbClr val="0070C0"/>
              </a:buClr>
              <a:buFont typeface="Arial" pitchFamily="34" charset="0"/>
              <a:buChar char="•"/>
            </a:pPr>
            <a:r>
              <a:rPr lang="en-US" sz="2800" b="0" i="0" u="none" strike="noStrike" baseline="0" dirty="0" smtClean="0">
                <a:latin typeface="Segoe UI"/>
              </a:rPr>
              <a:t>Password: Pa$$w0rd</a:t>
            </a:r>
            <a:endParaRPr lang="en-US" sz="2800" dirty="0">
              <a:solidFill>
                <a:srgbClr val="000000"/>
              </a:solidFill>
              <a:latin typeface="Segoe UI"/>
            </a:endParaRPr>
          </a:p>
        </p:txBody>
      </p:sp>
      <p:sp>
        <p:nvSpPr>
          <p:cNvPr id="6" name="TextBox 5"/>
          <p:cNvSpPr txBox="1"/>
          <p:nvPr/>
        </p:nvSpPr>
        <p:spPr>
          <a:xfrm>
            <a:off x="458788" y="6163356"/>
            <a:ext cx="4529573" cy="523220"/>
          </a:xfrm>
          <a:prstGeom prst="rect">
            <a:avLst/>
          </a:prstGeom>
          <a:noFill/>
        </p:spPr>
        <p:txBody>
          <a:bodyPr vert="horz" wrap="none" rtlCol="0">
            <a:spAutoFit/>
          </a:bodyPr>
          <a:lstStyle/>
          <a:p>
            <a:r>
              <a:rPr lang="en-US" sz="2800" dirty="0" smtClean="0">
                <a:latin typeface="Segoe UI"/>
              </a:rPr>
              <a:t>Estimated Time: 30 minutes</a:t>
            </a:r>
            <a:endParaRPr lang="en-US" sz="2800" dirty="0">
              <a:latin typeface="Segoe UI"/>
            </a:endParaRPr>
          </a:p>
        </p:txBody>
      </p:sp>
    </p:spTree>
    <p:extLst>
      <p:ext uri="{BB962C8B-B14F-4D97-AF65-F5344CB8AC3E}">
        <p14:creationId xmlns:p14="http://schemas.microsoft.com/office/powerpoint/2010/main" val="34065744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Lab Scenario1836972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Scenario</a:t>
            </a:r>
            <a:endParaRPr lang="en-US" dirty="0"/>
          </a:p>
        </p:txBody>
      </p:sp>
      <p:sp>
        <p:nvSpPr>
          <p:cNvPr id="4" name="TextBox 3"/>
          <p:cNvSpPr txBox="1"/>
          <p:nvPr/>
        </p:nvSpPr>
        <p:spPr>
          <a:xfrm>
            <a:off x="458788" y="1021215"/>
            <a:ext cx="8119156" cy="4013919"/>
          </a:xfrm>
          <a:prstGeom prst="rect">
            <a:avLst/>
          </a:prstGeom>
          <a:noFill/>
        </p:spPr>
        <p:txBody>
          <a:bodyPr vert="horz" wrap="square" rtlCol="0">
            <a:spAutoFit/>
          </a:bodyPr>
          <a:lstStyle/>
          <a:p>
            <a:pPr>
              <a:lnSpc>
                <a:spcPct val="115000"/>
              </a:lnSpc>
              <a:spcAft>
                <a:spcPts val="1000"/>
              </a:spcAft>
            </a:pPr>
            <a:r>
              <a:rPr lang="en-US" sz="2800" dirty="0" smtClean="0">
                <a:effectLst/>
                <a:latin typeface="Segoe UI"/>
                <a:ea typeface="Times New Roman"/>
                <a:cs typeface="Mangal"/>
              </a:rPr>
              <a:t>The finance department at Contoso uses a SharePoint list to track capital expenditure requests and approvals. The team wants a quicker way to approve low-value requests in bulk. Your task is to create a custom web part that enables finance team members to rapidly locate all requests for expenditure of less than $500 and to approve these requests in bulk.</a:t>
            </a:r>
            <a:endParaRPr lang="en-US" sz="2800" dirty="0">
              <a:effectLst/>
              <a:latin typeface="Segoe UI"/>
              <a:ea typeface="Times New Roman"/>
              <a:cs typeface="Mangal"/>
            </a:endParaRPr>
          </a:p>
        </p:txBody>
      </p:sp>
    </p:spTree>
    <p:extLst>
      <p:ext uri="{BB962C8B-B14F-4D97-AF65-F5344CB8AC3E}">
        <p14:creationId xmlns:p14="http://schemas.microsoft.com/office/powerpoint/2010/main" val="15971165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bce10052-3da0-474d-bb3d-7f27463a27a3">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432105" cy="740664"/>
          </a:xfrm>
        </p:spPr>
        <p:txBody>
          <a:bodyPr/>
          <a:lstStyle/>
          <a:p>
            <a:r>
              <a:rPr lang="en-GB" dirty="0" smtClean="0"/>
              <a:t>Lab Discussion: LINQ to SharePoint versus SPQuery</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In what scenarios do you think the LINQ to SharePoint approach might be the best choice?</a:t>
            </a:r>
          </a:p>
          <a:p>
            <a:r>
              <a:rPr lang="en-US" dirty="0" smtClean="0"/>
              <a:t>When do you think the SPQuery approach might be more appropriate?</a:t>
            </a:r>
            <a:endParaRPr lang="en-US" dirty="0"/>
          </a:p>
        </p:txBody>
      </p:sp>
    </p:spTree>
    <p:extLst>
      <p:ext uri="{BB962C8B-B14F-4D97-AF65-F5344CB8AC3E}">
        <p14:creationId xmlns:p14="http://schemas.microsoft.com/office/powerpoint/2010/main" val="14386844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3: Working with Large Lists</a:t>
            </a:r>
            <a:endParaRPr lang="en-US" dirty="0"/>
          </a:p>
        </p:txBody>
      </p:sp>
      <p:sp>
        <p:nvSpPr>
          <p:cNvPr id="3" name="Text Placeholder 2"/>
          <p:cNvSpPr>
            <a:spLocks noGrp="1"/>
          </p:cNvSpPr>
          <p:nvPr>
            <p:ph type="body" idx="1"/>
          </p:nvPr>
        </p:nvSpPr>
        <p:spPr/>
        <p:txBody>
          <a:bodyPr/>
          <a:lstStyle/>
          <a:p>
            <a:r>
              <a:rPr lang="en-GB" dirty="0" smtClean="0"/>
              <a:t>Understanding List Performance Management
Overriding List View Thresholds
Using the ContentIterator Class</a:t>
            </a:r>
            <a:endParaRPr lang="en-US" dirty="0"/>
          </a:p>
        </p:txBody>
      </p:sp>
    </p:spTree>
    <p:extLst>
      <p:ext uri="{BB962C8B-B14F-4D97-AF65-F5344CB8AC3E}">
        <p14:creationId xmlns:p14="http://schemas.microsoft.com/office/powerpoint/2010/main" val="40819640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684553d2-d301-40a7-80fa-d153bc78760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List Performance Management</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Query throttling</a:t>
            </a:r>
          </a:p>
          <a:p>
            <a:pPr lvl="1"/>
            <a:r>
              <a:rPr lang="en-US" dirty="0" smtClean="0"/>
              <a:t>5,000 items for users</a:t>
            </a:r>
          </a:p>
          <a:p>
            <a:pPr lvl="1"/>
            <a:r>
              <a:rPr lang="en-US" dirty="0" smtClean="0"/>
              <a:t>20,000 items for auditors and administrators</a:t>
            </a:r>
          </a:p>
          <a:p>
            <a:r>
              <a:rPr lang="en-US" dirty="0" smtClean="0"/>
              <a:t>Happy hour</a:t>
            </a:r>
          </a:p>
          <a:p>
            <a:pPr lvl="1"/>
            <a:r>
              <a:rPr lang="en-US" dirty="0" smtClean="0"/>
              <a:t>Permit larger queries during daily time windows</a:t>
            </a:r>
          </a:p>
          <a:p>
            <a:pPr lvl="1"/>
            <a:r>
              <a:rPr lang="en-US" dirty="0" smtClean="0"/>
              <a:t>Allow larger queries at periods of low demand</a:t>
            </a:r>
          </a:p>
          <a:p>
            <a:r>
              <a:rPr lang="en-US" dirty="0" smtClean="0"/>
              <a:t>Indexing strategies</a:t>
            </a:r>
          </a:p>
          <a:p>
            <a:pPr lvl="1"/>
            <a:r>
              <a:rPr lang="en-US" dirty="0" smtClean="0"/>
              <a:t>Careful indexing makes queries more efficient</a:t>
            </a:r>
            <a:endParaRPr lang="en-US" dirty="0"/>
          </a:p>
        </p:txBody>
      </p:sp>
    </p:spTree>
    <p:extLst>
      <p:ext uri="{BB962C8B-B14F-4D97-AF65-F5344CB8AC3E}">
        <p14:creationId xmlns:p14="http://schemas.microsoft.com/office/powerpoint/2010/main" val="19834117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46bc6441-74ea-456f-a24b-e5537bdd022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Overriding List View Thresholds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Use the </a:t>
            </a:r>
            <a:r>
              <a:rPr lang="en-US" b="1" dirty="0" smtClean="0"/>
              <a:t>SPQuery.QueryThrottleMode</a:t>
            </a:r>
            <a:r>
              <a:rPr lang="en-US" dirty="0" smtClean="0"/>
              <a:t> property to override list view thresholds</a:t>
            </a:r>
          </a:p>
          <a:p>
            <a:r>
              <a:rPr lang="en-US" dirty="0" smtClean="0"/>
              <a:t>Object model overrides must be enabled at the web application level</a:t>
            </a:r>
            <a:endParaRPr lang="en-US" dirty="0"/>
          </a:p>
        </p:txBody>
      </p:sp>
      <p:sp>
        <p:nvSpPr>
          <p:cNvPr id="5" name="TextBox 5"/>
          <p:cNvSpPr txBox="1"/>
          <p:nvPr/>
        </p:nvSpPr>
        <p:spPr>
          <a:xfrm>
            <a:off x="637309" y="3031792"/>
            <a:ext cx="7772400" cy="1477328"/>
          </a:xfrm>
          <a:prstGeom prst="rect">
            <a:avLst/>
          </a:prstGeom>
          <a:solidFill>
            <a:schemeClr val="accent3">
              <a:lumMod val="95000"/>
            </a:schemeClr>
          </a:solid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smtClean="0">
                <a:latin typeface="Courier New" pitchFamily="49" charset="0"/>
                <a:cs typeface="Courier New" pitchFamily="49" charset="0"/>
              </a:rPr>
              <a:t>SPQuery </a:t>
            </a:r>
            <a:r>
              <a:rPr lang="en-GB" b="0" dirty="0">
                <a:latin typeface="Courier New" pitchFamily="49" charset="0"/>
                <a:cs typeface="Courier New" pitchFamily="49" charset="0"/>
              </a:rPr>
              <a:t>query = new </a:t>
            </a:r>
            <a:r>
              <a:rPr lang="en-GB" b="0" dirty="0" smtClean="0">
                <a:latin typeface="Courier New" pitchFamily="49" charset="0"/>
                <a:cs typeface="Courier New" pitchFamily="49" charset="0"/>
              </a:rPr>
              <a:t>SPQuery();</a:t>
            </a:r>
            <a:endParaRPr lang="en-GB" b="0" dirty="0">
              <a:latin typeface="Courier New" pitchFamily="49" charset="0"/>
              <a:cs typeface="Courier New" pitchFamily="49" charset="0"/>
            </a:endParaRPr>
          </a:p>
          <a:p>
            <a:r>
              <a:rPr lang="en-GB" b="0" dirty="0">
                <a:latin typeface="Courier New" pitchFamily="49" charset="0"/>
                <a:cs typeface="Courier New" pitchFamily="49" charset="0"/>
              </a:rPr>
              <a:t>query.Query = </a:t>
            </a:r>
            <a:r>
              <a:rPr lang="en-GB" b="0" dirty="0" smtClean="0">
                <a:latin typeface="Courier New" pitchFamily="49" charset="0"/>
                <a:cs typeface="Courier New" pitchFamily="49" charset="0"/>
              </a:rPr>
              <a:t>@"[CAML query text]";</a:t>
            </a:r>
            <a:endParaRPr lang="en-GB" b="0" dirty="0">
              <a:latin typeface="Courier New" pitchFamily="49" charset="0"/>
              <a:cs typeface="Courier New" pitchFamily="49" charset="0"/>
            </a:endParaRPr>
          </a:p>
          <a:p>
            <a:endParaRPr lang="en-GB" b="0" dirty="0" smtClean="0">
              <a:latin typeface="Courier New" pitchFamily="49" charset="0"/>
              <a:cs typeface="Courier New" pitchFamily="49" charset="0"/>
            </a:endParaRPr>
          </a:p>
          <a:p>
            <a:r>
              <a:rPr lang="en-GB" b="0" dirty="0" smtClean="0">
                <a:latin typeface="Courier New" pitchFamily="49" charset="0"/>
                <a:cs typeface="Courier New" pitchFamily="49" charset="0"/>
              </a:rPr>
              <a:t>query.QueryThrottleMode = </a:t>
            </a:r>
          </a:p>
          <a:p>
            <a:r>
              <a:rPr lang="en-GB" b="0" dirty="0">
                <a:latin typeface="Courier New" pitchFamily="49" charset="0"/>
                <a:cs typeface="Courier New" pitchFamily="49" charset="0"/>
              </a:rPr>
              <a:t> </a:t>
            </a:r>
            <a:r>
              <a:rPr lang="en-GB" b="0" dirty="0" smtClean="0">
                <a:latin typeface="Courier New" pitchFamily="49" charset="0"/>
                <a:cs typeface="Courier New" pitchFamily="49" charset="0"/>
              </a:rPr>
              <a:t>  SPQueryThrottleOption.Override;</a:t>
            </a:r>
          </a:p>
        </p:txBody>
      </p:sp>
    </p:spTree>
    <p:extLst>
      <p:ext uri="{BB962C8B-B14F-4D97-AF65-F5344CB8AC3E}">
        <p14:creationId xmlns:p14="http://schemas.microsoft.com/office/powerpoint/2010/main" val="26330950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01170552-122c-40f9-b191-6f18768e28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the ContentIterator Class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Breaks queries down into manageable chunks</a:t>
            </a:r>
          </a:p>
          <a:p>
            <a:r>
              <a:rPr lang="en-US" dirty="0" smtClean="0"/>
              <a:t>Uses callback methods to process individual items</a:t>
            </a:r>
            <a:endParaRPr lang="en-US" dirty="0"/>
          </a:p>
        </p:txBody>
      </p:sp>
      <p:pic>
        <p:nvPicPr>
          <p:cNvPr id="3" name="Picture 2"/>
          <p:cNvPicPr>
            <a:picLocks noChangeAspect="1"/>
          </p:cNvPicPr>
          <p:nvPr/>
        </p:nvPicPr>
        <p:blipFill>
          <a:blip r:embed="rId3"/>
          <a:stretch>
            <a:fillRect/>
          </a:stretch>
        </p:blipFill>
        <p:spPr>
          <a:xfrm>
            <a:off x="458788" y="2299654"/>
            <a:ext cx="7866503" cy="3217577"/>
          </a:xfrm>
          <a:prstGeom prst="rect">
            <a:avLst/>
          </a:prstGeom>
        </p:spPr>
      </p:pic>
    </p:spTree>
    <p:extLst>
      <p:ext uri="{BB962C8B-B14F-4D97-AF65-F5344CB8AC3E}">
        <p14:creationId xmlns:p14="http://schemas.microsoft.com/office/powerpoint/2010/main" val="18212549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427c662c-2e81-4f06-8cda-bd659d0f399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 B: Working With Large Lists</a:t>
            </a:r>
            <a:endParaRPr lang="en-US" dirty="0"/>
          </a:p>
        </p:txBody>
      </p:sp>
      <p:sp>
        <p:nvSpPr>
          <p:cNvPr id="3" name="Text Placeholder 2"/>
          <p:cNvSpPr>
            <a:spLocks noGrp="1"/>
          </p:cNvSpPr>
          <p:nvPr>
            <p:ph type="body" idx="1"/>
          </p:nvPr>
        </p:nvSpPr>
        <p:spPr/>
        <p:txBody>
          <a:bodyPr/>
          <a:lstStyle/>
          <a:p>
            <a:r>
              <a:rPr lang="en-GB" dirty="0" smtClean="0"/>
              <a:t>Exercise 1: Using the ContentIterator Class</a:t>
            </a:r>
            <a:endParaRPr lang="en-US" dirty="0"/>
          </a:p>
        </p:txBody>
      </p:sp>
      <p:sp>
        <p:nvSpPr>
          <p:cNvPr id="4" name="TextBox 3"/>
          <p:cNvSpPr txBox="1"/>
          <p:nvPr/>
        </p:nvSpPr>
        <p:spPr>
          <a:xfrm>
            <a:off x="458788" y="3985900"/>
            <a:ext cx="3146311" cy="523220"/>
          </a:xfrm>
          <a:prstGeom prst="rect">
            <a:avLst/>
          </a:prstGeom>
          <a:noFill/>
        </p:spPr>
        <p:txBody>
          <a:bodyPr vert="horz" wrap="none" rtlCol="0">
            <a:spAutoFit/>
          </a:bodyPr>
          <a:lstStyle/>
          <a:p>
            <a:r>
              <a:rPr lang="en-US" sz="2800" dirty="0" smtClean="0">
                <a:latin typeface="Segoe UI"/>
              </a:rPr>
              <a:t>Logon Information</a:t>
            </a:r>
            <a:endParaRPr lang="en-US" sz="2800" dirty="0">
              <a:latin typeface="Segoe UI"/>
            </a:endParaRPr>
          </a:p>
        </p:txBody>
      </p:sp>
      <p:sp>
        <p:nvSpPr>
          <p:cNvPr id="5" name="TextBox 4"/>
          <p:cNvSpPr txBox="1"/>
          <p:nvPr/>
        </p:nvSpPr>
        <p:spPr>
          <a:xfrm>
            <a:off x="458788" y="4653136"/>
            <a:ext cx="6420027" cy="1384995"/>
          </a:xfrm>
          <a:prstGeom prst="rect">
            <a:avLst/>
          </a:prstGeom>
          <a:noFill/>
        </p:spPr>
        <p:txBody>
          <a:bodyPr vert="horz" wrap="none" rtlCol="0">
            <a:spAutoFit/>
          </a:bodyPr>
          <a:lstStyle/>
          <a:p>
            <a:pPr marL="457200" indent="-457200">
              <a:buClr>
                <a:srgbClr val="0070C0"/>
              </a:buClr>
              <a:buFont typeface="Arial" pitchFamily="34" charset="0"/>
              <a:buChar char="•"/>
            </a:pPr>
            <a:r>
              <a:rPr lang="en-US" sz="2800" b="0" i="0" u="none" strike="noStrike" baseline="0" dirty="0" smtClean="0">
                <a:latin typeface="Segoe UI"/>
              </a:rPr>
              <a:t>Virtual Machine: 20488A-LON-SP-03</a:t>
            </a:r>
          </a:p>
          <a:p>
            <a:pPr marL="457200" indent="-457200">
              <a:buClr>
                <a:srgbClr val="0070C0"/>
              </a:buClr>
              <a:buFont typeface="Arial" pitchFamily="34" charset="0"/>
              <a:buChar char="•"/>
            </a:pPr>
            <a:r>
              <a:rPr lang="en-US" sz="2800" b="0" i="0" u="none" strike="noStrike" baseline="0" dirty="0" smtClean="0">
                <a:latin typeface="Segoe UI"/>
              </a:rPr>
              <a:t>User name: CONTOSO\administrator</a:t>
            </a:r>
          </a:p>
          <a:p>
            <a:pPr marL="457200" indent="-457200">
              <a:buClr>
                <a:srgbClr val="0070C0"/>
              </a:buClr>
              <a:buFont typeface="Arial" pitchFamily="34" charset="0"/>
              <a:buChar char="•"/>
            </a:pPr>
            <a:r>
              <a:rPr lang="en-US" sz="2800" b="0" i="0" u="none" strike="noStrike" baseline="0" dirty="0" smtClean="0">
                <a:latin typeface="Segoe UI"/>
              </a:rPr>
              <a:t>Password: Pa$$w0rd</a:t>
            </a:r>
            <a:endParaRPr lang="en-US" sz="2800" dirty="0">
              <a:solidFill>
                <a:srgbClr val="000000"/>
              </a:solidFill>
              <a:latin typeface="Segoe UI"/>
            </a:endParaRPr>
          </a:p>
        </p:txBody>
      </p:sp>
      <p:sp>
        <p:nvSpPr>
          <p:cNvPr id="6" name="TextBox 5"/>
          <p:cNvSpPr txBox="1"/>
          <p:nvPr/>
        </p:nvSpPr>
        <p:spPr>
          <a:xfrm>
            <a:off x="458788" y="6163356"/>
            <a:ext cx="4529573" cy="523220"/>
          </a:xfrm>
          <a:prstGeom prst="rect">
            <a:avLst/>
          </a:prstGeom>
          <a:noFill/>
        </p:spPr>
        <p:txBody>
          <a:bodyPr vert="horz" wrap="none" rtlCol="0">
            <a:spAutoFit/>
          </a:bodyPr>
          <a:lstStyle/>
          <a:p>
            <a:r>
              <a:rPr lang="en-US" sz="2800" dirty="0" smtClean="0">
                <a:latin typeface="Segoe UI"/>
              </a:rPr>
              <a:t>Estimated Time: 30 minutes</a:t>
            </a:r>
            <a:endParaRPr lang="en-US" sz="2800" dirty="0">
              <a:latin typeface="Segoe UI"/>
            </a:endParaRPr>
          </a:p>
        </p:txBody>
      </p:sp>
    </p:spTree>
    <p:extLst>
      <p:ext uri="{BB962C8B-B14F-4D97-AF65-F5344CB8AC3E}">
        <p14:creationId xmlns:p14="http://schemas.microsoft.com/office/powerpoint/2010/main" val="31673935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1: Using List and Library Objects</a:t>
            </a:r>
            <a:endParaRPr lang="en-US" dirty="0"/>
          </a:p>
        </p:txBody>
      </p:sp>
      <p:sp>
        <p:nvSpPr>
          <p:cNvPr id="3" name="Text Placeholder 2"/>
          <p:cNvSpPr>
            <a:spLocks noGrp="1"/>
          </p:cNvSpPr>
          <p:nvPr>
            <p:ph type="body" idx="1"/>
          </p:nvPr>
        </p:nvSpPr>
        <p:spPr/>
        <p:txBody>
          <a:bodyPr/>
          <a:lstStyle/>
          <a:p>
            <a:r>
              <a:rPr lang="en-GB" dirty="0" smtClean="0"/>
              <a:t>Understanding the List and Library Class Hierarchy
Retrieving List and Library Objects
Creating and Deleting List and Library Objects
Working with List Items
Demonstration: Creating List Items
Working with Fields
Working with Files</a:t>
            </a:r>
            <a:endParaRPr lang="en-US" dirty="0"/>
          </a:p>
        </p:txBody>
      </p:sp>
    </p:spTree>
    <p:extLst>
      <p:ext uri="{BB962C8B-B14F-4D97-AF65-F5344CB8AC3E}">
        <p14:creationId xmlns:p14="http://schemas.microsoft.com/office/powerpoint/2010/main" val="21304407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Lab Scenario31816156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Scenario</a:t>
            </a:r>
            <a:endParaRPr lang="en-US" dirty="0"/>
          </a:p>
        </p:txBody>
      </p:sp>
      <p:sp>
        <p:nvSpPr>
          <p:cNvPr id="4" name="TextBox 3"/>
          <p:cNvSpPr txBox="1"/>
          <p:nvPr/>
        </p:nvSpPr>
        <p:spPr>
          <a:xfrm>
            <a:off x="458788" y="1021215"/>
            <a:ext cx="8119156" cy="4013919"/>
          </a:xfrm>
          <a:prstGeom prst="rect">
            <a:avLst/>
          </a:prstGeom>
          <a:noFill/>
        </p:spPr>
        <p:txBody>
          <a:bodyPr vert="horz" wrap="square" rtlCol="0">
            <a:spAutoFit/>
          </a:bodyPr>
          <a:lstStyle/>
          <a:p>
            <a:pPr>
              <a:lnSpc>
                <a:spcPct val="115000"/>
              </a:lnSpc>
              <a:spcAft>
                <a:spcPts val="1000"/>
              </a:spcAft>
            </a:pPr>
            <a:r>
              <a:rPr lang="en-US" sz="2800" dirty="0" smtClean="0">
                <a:effectLst/>
                <a:latin typeface="Segoe UI"/>
                <a:ea typeface="Times New Roman"/>
                <a:cs typeface="Mangal"/>
              </a:rPr>
              <a:t>The finance team at Contoso has warned that the capital expenditure approval list may grow beyond 5,000 items. To avoid encountering problems with list query throttling limits, and the adverse performance impacts of submitting large list queries, you must modify the web part you created in the first exercise to use the </a:t>
            </a:r>
            <a:r>
              <a:rPr lang="en-US" sz="2800" b="1" dirty="0" smtClean="0">
                <a:effectLst/>
                <a:latin typeface="Segoe UI"/>
                <a:ea typeface="Times New Roman"/>
                <a:cs typeface="Mangal"/>
              </a:rPr>
              <a:t>ContentIterator</a:t>
            </a:r>
            <a:r>
              <a:rPr lang="en-US" sz="2800" dirty="0" smtClean="0">
                <a:effectLst/>
                <a:latin typeface="Segoe UI"/>
                <a:ea typeface="Times New Roman"/>
                <a:cs typeface="Mangal"/>
              </a:rPr>
              <a:t> class.</a:t>
            </a:r>
            <a:endParaRPr lang="en-US" sz="2800" dirty="0">
              <a:effectLst/>
              <a:latin typeface="Segoe UI"/>
              <a:ea typeface="Times New Roman"/>
              <a:cs typeface="Mangal"/>
            </a:endParaRPr>
          </a:p>
        </p:txBody>
      </p:sp>
    </p:spTree>
    <p:extLst>
      <p:ext uri="{BB962C8B-B14F-4D97-AF65-F5344CB8AC3E}">
        <p14:creationId xmlns:p14="http://schemas.microsoft.com/office/powerpoint/2010/main" val="7801415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Review and Takeaways</a:t>
            </a:r>
            <a:endParaRPr lang="en-US" dirty="0"/>
          </a:p>
        </p:txBody>
      </p:sp>
      <p:sp>
        <p:nvSpPr>
          <p:cNvPr id="3" name="Text Placeholder 2"/>
          <p:cNvSpPr>
            <a:spLocks noGrp="1"/>
          </p:cNvSpPr>
          <p:nvPr>
            <p:ph type="body" idx="1"/>
          </p:nvPr>
        </p:nvSpPr>
        <p:spPr/>
        <p:txBody>
          <a:bodyPr/>
          <a:lstStyle/>
          <a:p>
            <a:r>
              <a:rPr lang="en-GB" dirty="0" smtClean="0"/>
              <a:t>Review Question(s)</a:t>
            </a:r>
            <a:endParaRPr lang="en-US" dirty="0"/>
          </a:p>
        </p:txBody>
      </p:sp>
    </p:spTree>
    <p:extLst>
      <p:ext uri="{BB962C8B-B14F-4D97-AF65-F5344CB8AC3E}">
        <p14:creationId xmlns:p14="http://schemas.microsoft.com/office/powerpoint/2010/main" val="26293346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186692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83625" cy="740664"/>
          </a:xfrm>
        </p:spPr>
        <p:txBody>
          <a:bodyPr/>
          <a:lstStyle/>
          <a:p>
            <a:r>
              <a:rPr lang="en-GB" dirty="0" smtClean="0"/>
              <a:t>Understanding the List and Library Class Hierarchy</a:t>
            </a:r>
            <a:endParaRPr lang="en-US" dirty="0"/>
          </a:p>
        </p:txBody>
      </p:sp>
      <p:sp>
        <p:nvSpPr>
          <p:cNvPr id="4" name="Rounded Rectangle 3"/>
          <p:cNvSpPr/>
          <p:nvPr/>
        </p:nvSpPr>
        <p:spPr bwMode="auto">
          <a:xfrm>
            <a:off x="3193146" y="2605443"/>
            <a:ext cx="2757949" cy="693174"/>
          </a:xfrm>
          <a:prstGeom prst="round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800" b="0" i="0" u="none" strike="noStrike" cap="none" normalizeH="0" baseline="0" dirty="0" smtClean="0">
                <a:ln>
                  <a:noFill/>
                </a:ln>
                <a:solidFill>
                  <a:schemeClr val="tx1"/>
                </a:solidFill>
                <a:effectLst/>
                <a:latin typeface="Verdana" pitchFamily="34" charset="0"/>
              </a:rPr>
              <a:t>SPList</a:t>
            </a:r>
          </a:p>
        </p:txBody>
      </p:sp>
      <p:sp>
        <p:nvSpPr>
          <p:cNvPr id="5" name="Rounded Rectangle 4"/>
          <p:cNvSpPr/>
          <p:nvPr/>
        </p:nvSpPr>
        <p:spPr bwMode="auto">
          <a:xfrm>
            <a:off x="0" y="4356675"/>
            <a:ext cx="2757949" cy="693174"/>
          </a:xfrm>
          <a:prstGeom prst="round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800" b="0" i="0" u="none" strike="noStrike" cap="none" normalizeH="0" baseline="0" dirty="0" smtClean="0">
                <a:ln>
                  <a:noFill/>
                </a:ln>
                <a:solidFill>
                  <a:schemeClr val="tx1"/>
                </a:solidFill>
                <a:effectLst/>
                <a:latin typeface="Verdana" pitchFamily="34" charset="0"/>
              </a:rPr>
              <a:t>SPField</a:t>
            </a:r>
          </a:p>
        </p:txBody>
      </p:sp>
      <p:sp>
        <p:nvSpPr>
          <p:cNvPr id="6" name="Rounded Rectangle 5"/>
          <p:cNvSpPr/>
          <p:nvPr/>
        </p:nvSpPr>
        <p:spPr bwMode="auto">
          <a:xfrm>
            <a:off x="3193146" y="4362275"/>
            <a:ext cx="2757949" cy="693174"/>
          </a:xfrm>
          <a:prstGeom prst="round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800" b="0" i="0" u="none" strike="noStrike" cap="none" normalizeH="0" baseline="0" dirty="0" smtClean="0">
                <a:ln>
                  <a:noFill/>
                </a:ln>
                <a:solidFill>
                  <a:schemeClr val="tx1"/>
                </a:solidFill>
                <a:effectLst/>
                <a:latin typeface="Verdana" pitchFamily="34" charset="0"/>
              </a:rPr>
              <a:t>SPListItem</a:t>
            </a:r>
          </a:p>
        </p:txBody>
      </p:sp>
      <p:sp>
        <p:nvSpPr>
          <p:cNvPr id="7" name="Rounded Rectangle 6"/>
          <p:cNvSpPr/>
          <p:nvPr/>
        </p:nvSpPr>
        <p:spPr bwMode="auto">
          <a:xfrm>
            <a:off x="3193146" y="6119106"/>
            <a:ext cx="2757949" cy="693174"/>
          </a:xfrm>
          <a:prstGeom prst="round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lang="en-GB" b="0" dirty="0" smtClean="0">
                <a:solidFill>
                  <a:schemeClr val="tx1"/>
                </a:solidFill>
                <a:latin typeface="Verdana" pitchFamily="34" charset="0"/>
              </a:rPr>
              <a:t>SPFile</a:t>
            </a:r>
            <a:endParaRPr kumimoji="0" lang="en-GB" sz="1800" b="0" i="0" u="none" strike="noStrike" cap="none" normalizeH="0" baseline="0" dirty="0" smtClean="0">
              <a:ln>
                <a:noFill/>
              </a:ln>
              <a:solidFill>
                <a:schemeClr val="tx1"/>
              </a:solidFill>
              <a:effectLst/>
              <a:latin typeface="Verdana" pitchFamily="34" charset="0"/>
            </a:endParaRPr>
          </a:p>
        </p:txBody>
      </p:sp>
      <p:sp>
        <p:nvSpPr>
          <p:cNvPr id="8" name="Rounded Rectangle 7"/>
          <p:cNvSpPr/>
          <p:nvPr/>
        </p:nvSpPr>
        <p:spPr bwMode="auto">
          <a:xfrm>
            <a:off x="6386051" y="4351880"/>
            <a:ext cx="2757949" cy="693174"/>
          </a:xfrm>
          <a:prstGeom prst="round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lang="en-GB" b="0" dirty="0" smtClean="0">
                <a:solidFill>
                  <a:schemeClr val="tx1"/>
                </a:solidFill>
                <a:latin typeface="Verdana" pitchFamily="34" charset="0"/>
              </a:rPr>
              <a:t>SPFolder</a:t>
            </a:r>
            <a:endParaRPr kumimoji="0" lang="en-GB" sz="1800" b="0" i="0" u="none" strike="noStrike" cap="none" normalizeH="0" baseline="0" dirty="0" smtClean="0">
              <a:ln>
                <a:noFill/>
              </a:ln>
              <a:solidFill>
                <a:schemeClr val="tx1"/>
              </a:solidFill>
              <a:effectLst/>
              <a:latin typeface="Verdana" pitchFamily="34" charset="0"/>
            </a:endParaRPr>
          </a:p>
        </p:txBody>
      </p:sp>
      <p:sp>
        <p:nvSpPr>
          <p:cNvPr id="9" name="Rounded Rectangle 8"/>
          <p:cNvSpPr/>
          <p:nvPr/>
        </p:nvSpPr>
        <p:spPr bwMode="auto">
          <a:xfrm>
            <a:off x="3170599" y="848611"/>
            <a:ext cx="2757949" cy="693174"/>
          </a:xfrm>
          <a:prstGeom prst="round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800" b="0" i="0" u="none" strike="noStrike" cap="none" normalizeH="0" baseline="0" dirty="0" smtClean="0">
                <a:ln>
                  <a:noFill/>
                </a:ln>
                <a:solidFill>
                  <a:schemeClr val="tx1"/>
                </a:solidFill>
                <a:effectLst/>
                <a:latin typeface="Verdana" pitchFamily="34" charset="0"/>
              </a:rPr>
              <a:t>SPDocumentLibrary</a:t>
            </a:r>
          </a:p>
        </p:txBody>
      </p:sp>
      <p:cxnSp>
        <p:nvCxnSpPr>
          <p:cNvPr id="10" name="Straight Arrow Connector 9"/>
          <p:cNvCxnSpPr/>
          <p:nvPr/>
        </p:nvCxnSpPr>
        <p:spPr bwMode="auto">
          <a:xfrm>
            <a:off x="4572121" y="3298617"/>
            <a:ext cx="0" cy="1063658"/>
          </a:xfrm>
          <a:prstGeom prst="straightConnector1">
            <a:avLst/>
          </a:prstGeom>
          <a:ln>
            <a:headEnd type="none" w="med" len="med"/>
            <a:tailEnd type="arrow"/>
          </a:ln>
        </p:spPr>
        <p:style>
          <a:lnRef idx="3">
            <a:schemeClr val="dk1"/>
          </a:lnRef>
          <a:fillRef idx="0">
            <a:schemeClr val="dk1"/>
          </a:fillRef>
          <a:effectRef idx="2">
            <a:schemeClr val="dk1"/>
          </a:effectRef>
          <a:fontRef idx="minor">
            <a:schemeClr val="tx1"/>
          </a:fontRef>
        </p:style>
      </p:cxnSp>
      <p:cxnSp>
        <p:nvCxnSpPr>
          <p:cNvPr id="11" name="Straight Arrow Connector 10"/>
          <p:cNvCxnSpPr/>
          <p:nvPr/>
        </p:nvCxnSpPr>
        <p:spPr bwMode="auto">
          <a:xfrm>
            <a:off x="4572121" y="5055449"/>
            <a:ext cx="0" cy="1063657"/>
          </a:xfrm>
          <a:prstGeom prst="straightConnector1">
            <a:avLst/>
          </a:prstGeom>
          <a:ln>
            <a:headEnd type="arrow"/>
            <a:tailEnd type="arrow"/>
          </a:ln>
        </p:spPr>
        <p:style>
          <a:lnRef idx="3">
            <a:schemeClr val="dk1"/>
          </a:lnRef>
          <a:fillRef idx="0">
            <a:schemeClr val="dk1"/>
          </a:fillRef>
          <a:effectRef idx="2">
            <a:schemeClr val="dk1"/>
          </a:effectRef>
          <a:fontRef idx="minor">
            <a:schemeClr val="tx1"/>
          </a:fontRef>
        </p:style>
      </p:cxnSp>
      <p:cxnSp>
        <p:nvCxnSpPr>
          <p:cNvPr id="12" name="Straight Arrow Connector 11"/>
          <p:cNvCxnSpPr/>
          <p:nvPr/>
        </p:nvCxnSpPr>
        <p:spPr bwMode="auto">
          <a:xfrm>
            <a:off x="4549574" y="1541785"/>
            <a:ext cx="22547" cy="1063658"/>
          </a:xfrm>
          <a:prstGeom prst="straightConnector1">
            <a:avLst/>
          </a:prstGeom>
          <a:ln>
            <a:headEnd type="none" w="med" len="med"/>
            <a:tailEnd type="arrow"/>
          </a:ln>
        </p:spPr>
        <p:style>
          <a:lnRef idx="3">
            <a:schemeClr val="dk1"/>
          </a:lnRef>
          <a:fillRef idx="0">
            <a:schemeClr val="dk1"/>
          </a:fillRef>
          <a:effectRef idx="2">
            <a:schemeClr val="dk1"/>
          </a:effectRef>
          <a:fontRef idx="minor">
            <a:schemeClr val="tx1"/>
          </a:fontRef>
        </p:style>
      </p:cxnSp>
      <p:sp>
        <p:nvSpPr>
          <p:cNvPr id="13" name="TextBox 12"/>
          <p:cNvSpPr txBox="1"/>
          <p:nvPr/>
        </p:nvSpPr>
        <p:spPr>
          <a:xfrm>
            <a:off x="3396225" y="1873708"/>
            <a:ext cx="2351787" cy="369332"/>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algn="ctr"/>
            <a:r>
              <a:rPr lang="en-GB" b="0" dirty="0" smtClean="0"/>
              <a:t>Inherits from…</a:t>
            </a:r>
            <a:endParaRPr lang="en-GB" b="0" dirty="0"/>
          </a:p>
        </p:txBody>
      </p:sp>
      <p:sp>
        <p:nvSpPr>
          <p:cNvPr id="14" name="TextBox 13"/>
          <p:cNvSpPr txBox="1"/>
          <p:nvPr/>
        </p:nvSpPr>
        <p:spPr>
          <a:xfrm>
            <a:off x="3576761" y="5426860"/>
            <a:ext cx="1990717" cy="369332"/>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algn="ctr"/>
            <a:r>
              <a:rPr lang="en-GB" b="0" dirty="0" smtClean="0"/>
              <a:t>One-to-one</a:t>
            </a:r>
            <a:endParaRPr lang="en-GB" b="0" dirty="0"/>
          </a:p>
        </p:txBody>
      </p:sp>
      <p:cxnSp>
        <p:nvCxnSpPr>
          <p:cNvPr id="15" name="Elbow Connector 14"/>
          <p:cNvCxnSpPr/>
          <p:nvPr/>
        </p:nvCxnSpPr>
        <p:spPr bwMode="auto">
          <a:xfrm rot="10800000" flipV="1">
            <a:off x="1378976" y="2952029"/>
            <a:ext cx="1814171" cy="1404645"/>
          </a:xfrm>
          <a:prstGeom prst="bentConnector2">
            <a:avLst/>
          </a:prstGeom>
          <a:ln>
            <a:headEnd type="none" w="med" len="med"/>
            <a:tailEnd type="arrow"/>
          </a:ln>
        </p:spPr>
        <p:style>
          <a:lnRef idx="3">
            <a:schemeClr val="dk1"/>
          </a:lnRef>
          <a:fillRef idx="0">
            <a:schemeClr val="dk1"/>
          </a:fillRef>
          <a:effectRef idx="2">
            <a:schemeClr val="dk1"/>
          </a:effectRef>
          <a:fontRef idx="minor">
            <a:schemeClr val="tx1"/>
          </a:fontRef>
        </p:style>
      </p:cxnSp>
      <p:cxnSp>
        <p:nvCxnSpPr>
          <p:cNvPr id="16" name="Elbow Connector 15"/>
          <p:cNvCxnSpPr/>
          <p:nvPr/>
        </p:nvCxnSpPr>
        <p:spPr bwMode="auto">
          <a:xfrm>
            <a:off x="5951095" y="2952030"/>
            <a:ext cx="1813931" cy="1399850"/>
          </a:xfrm>
          <a:prstGeom prst="bentConnector2">
            <a:avLst/>
          </a:prstGeom>
          <a:ln>
            <a:headEnd type="none" w="med" len="med"/>
            <a:tailEnd type="arrow"/>
          </a:ln>
        </p:spPr>
        <p:style>
          <a:lnRef idx="3">
            <a:schemeClr val="dk1"/>
          </a:lnRef>
          <a:fillRef idx="0">
            <a:schemeClr val="dk1"/>
          </a:fillRef>
          <a:effectRef idx="2">
            <a:schemeClr val="dk1"/>
          </a:effectRef>
          <a:fontRef idx="minor">
            <a:schemeClr val="tx1"/>
          </a:fontRef>
        </p:style>
      </p:cxnSp>
      <p:cxnSp>
        <p:nvCxnSpPr>
          <p:cNvPr id="17" name="Elbow Connector 16"/>
          <p:cNvCxnSpPr/>
          <p:nvPr/>
        </p:nvCxnSpPr>
        <p:spPr bwMode="auto">
          <a:xfrm rot="5400000">
            <a:off x="6147742" y="4848408"/>
            <a:ext cx="1420639" cy="1813931"/>
          </a:xfrm>
          <a:prstGeom prst="bentConnector2">
            <a:avLst/>
          </a:prstGeom>
          <a:ln>
            <a:headEnd type="none" w="med" len="med"/>
            <a:tailEnd type="arrow"/>
          </a:ln>
        </p:spPr>
        <p:style>
          <a:lnRef idx="3">
            <a:schemeClr val="dk1"/>
          </a:lnRef>
          <a:fillRef idx="0">
            <a:schemeClr val="dk1"/>
          </a:fillRef>
          <a:effectRef idx="2">
            <a:schemeClr val="dk1"/>
          </a:effectRef>
          <a:fontRef idx="minor">
            <a:schemeClr val="tx1"/>
          </a:fontRef>
        </p:style>
      </p:cxnSp>
      <p:sp>
        <p:nvSpPr>
          <p:cNvPr id="18" name="TextBox 17"/>
          <p:cNvSpPr txBox="1"/>
          <p:nvPr/>
        </p:nvSpPr>
        <p:spPr>
          <a:xfrm>
            <a:off x="6622055" y="5432207"/>
            <a:ext cx="2285940" cy="646331"/>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algn="ctr"/>
            <a:r>
              <a:rPr lang="en-GB" b="0" dirty="0" smtClean="0"/>
              <a:t>Contains collection of…</a:t>
            </a:r>
            <a:endParaRPr lang="en-GB" b="0" dirty="0"/>
          </a:p>
        </p:txBody>
      </p:sp>
      <p:sp>
        <p:nvSpPr>
          <p:cNvPr id="19" name="TextBox 18"/>
          <p:cNvSpPr txBox="1"/>
          <p:nvPr/>
        </p:nvSpPr>
        <p:spPr>
          <a:xfrm>
            <a:off x="236005" y="3331185"/>
            <a:ext cx="2285940" cy="646331"/>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algn="ctr"/>
            <a:r>
              <a:rPr lang="en-GB" b="0" dirty="0" smtClean="0"/>
              <a:t>Contains collection of…</a:t>
            </a:r>
            <a:endParaRPr lang="en-GB" b="0" dirty="0"/>
          </a:p>
        </p:txBody>
      </p:sp>
      <p:sp>
        <p:nvSpPr>
          <p:cNvPr id="20" name="TextBox 19"/>
          <p:cNvSpPr txBox="1"/>
          <p:nvPr/>
        </p:nvSpPr>
        <p:spPr>
          <a:xfrm>
            <a:off x="3441186" y="3491782"/>
            <a:ext cx="2285940" cy="646331"/>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algn="ctr"/>
            <a:r>
              <a:rPr lang="en-GB" b="0" dirty="0" smtClean="0"/>
              <a:t>Contains collection of…</a:t>
            </a:r>
            <a:endParaRPr lang="en-GB" b="0" dirty="0"/>
          </a:p>
        </p:txBody>
      </p:sp>
      <p:sp>
        <p:nvSpPr>
          <p:cNvPr id="21" name="TextBox 20"/>
          <p:cNvSpPr txBox="1"/>
          <p:nvPr/>
        </p:nvSpPr>
        <p:spPr>
          <a:xfrm>
            <a:off x="6622057" y="3331185"/>
            <a:ext cx="2285940" cy="646331"/>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algn="ctr"/>
            <a:r>
              <a:rPr lang="en-GB" b="0" dirty="0" smtClean="0"/>
              <a:t>Contains collection of…</a:t>
            </a:r>
            <a:endParaRPr lang="en-GB" b="0" dirty="0"/>
          </a:p>
        </p:txBody>
      </p:sp>
      <p:cxnSp>
        <p:nvCxnSpPr>
          <p:cNvPr id="22" name="Straight Arrow Connector 21"/>
          <p:cNvCxnSpPr/>
          <p:nvPr/>
        </p:nvCxnSpPr>
        <p:spPr bwMode="auto">
          <a:xfrm flipH="1" flipV="1">
            <a:off x="2757949" y="4703262"/>
            <a:ext cx="435197" cy="5600"/>
          </a:xfrm>
          <a:prstGeom prst="straightConnector1">
            <a:avLst/>
          </a:prstGeom>
          <a:ln>
            <a:headEnd type="none" w="med" len="med"/>
            <a:tailEnd type="arrow"/>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0366690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Retrieving List and Library Objects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Retrieve lists and libraries from the parent </a:t>
            </a:r>
            <a:r>
              <a:rPr lang="en-US" b="1" dirty="0" smtClean="0"/>
              <a:t>SPWeb</a:t>
            </a:r>
            <a:r>
              <a:rPr lang="en-US" dirty="0" smtClean="0"/>
              <a:t> instance</a:t>
            </a:r>
          </a:p>
          <a:p>
            <a:endParaRPr lang="en-US" dirty="0"/>
          </a:p>
          <a:p>
            <a:endParaRPr lang="en-US" dirty="0" smtClean="0"/>
          </a:p>
          <a:p>
            <a:pPr marL="0" indent="0">
              <a:buNone/>
            </a:pPr>
            <a:endParaRPr lang="en-US" dirty="0" smtClean="0"/>
          </a:p>
          <a:p>
            <a:r>
              <a:rPr lang="en-US" dirty="0" smtClean="0"/>
              <a:t>Cast to </a:t>
            </a:r>
            <a:r>
              <a:rPr lang="en-US" b="1" dirty="0" smtClean="0"/>
              <a:t>SPDocumentLibrary</a:t>
            </a:r>
            <a:r>
              <a:rPr lang="en-US" dirty="0" smtClean="0"/>
              <a:t> if required</a:t>
            </a:r>
          </a:p>
          <a:p>
            <a:endParaRPr lang="en-US" dirty="0"/>
          </a:p>
          <a:p>
            <a:endParaRPr lang="en-US" dirty="0" smtClean="0"/>
          </a:p>
          <a:p>
            <a:endParaRPr lang="en-US" dirty="0"/>
          </a:p>
          <a:p>
            <a:endParaRPr lang="en-US" dirty="0" smtClean="0"/>
          </a:p>
          <a:p>
            <a:endParaRPr lang="en-US" dirty="0"/>
          </a:p>
          <a:p>
            <a:pPr marL="0" indent="0">
              <a:buNone/>
            </a:pPr>
            <a:endParaRPr lang="en-US" dirty="0" smtClean="0"/>
          </a:p>
        </p:txBody>
      </p:sp>
      <p:sp>
        <p:nvSpPr>
          <p:cNvPr id="5" name="TextBox 4"/>
          <p:cNvSpPr txBox="1"/>
          <p:nvPr/>
        </p:nvSpPr>
        <p:spPr>
          <a:xfrm>
            <a:off x="637309" y="1916832"/>
            <a:ext cx="7772400" cy="1477328"/>
          </a:xfrm>
          <a:prstGeom prst="rect">
            <a:avLst/>
          </a:prstGeom>
          <a:solidFill>
            <a:schemeClr val="accent3">
              <a:lumMod val="95000"/>
            </a:schemeClr>
          </a:solid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smtClean="0">
                <a:latin typeface="Courier New" pitchFamily="49" charset="0"/>
                <a:cs typeface="Courier New" pitchFamily="49" charset="0"/>
              </a:rPr>
              <a:t>var web = SPContext.Current.Web;</a:t>
            </a:r>
          </a:p>
          <a:p>
            <a:r>
              <a:rPr lang="en-GB" b="0" dirty="0" smtClean="0">
                <a:latin typeface="Courier New" pitchFamily="49" charset="0"/>
                <a:cs typeface="Courier New" pitchFamily="49" charset="0"/>
              </a:rPr>
              <a:t>// Use an indexer.</a:t>
            </a:r>
          </a:p>
          <a:p>
            <a:r>
              <a:rPr lang="en-GB" b="0" dirty="0" smtClean="0">
                <a:latin typeface="Courier New" pitchFamily="49" charset="0"/>
                <a:cs typeface="Courier New" pitchFamily="49" charset="0"/>
              </a:rPr>
              <a:t>SPList documents = web.Lists["Documents"];</a:t>
            </a:r>
          </a:p>
          <a:p>
            <a:r>
              <a:rPr lang="en-GB" b="0" dirty="0" smtClean="0">
                <a:latin typeface="Courier New" pitchFamily="49" charset="0"/>
                <a:cs typeface="Courier New" pitchFamily="49" charset="0"/>
              </a:rPr>
              <a:t>// Use a method.</a:t>
            </a:r>
          </a:p>
          <a:p>
            <a:r>
              <a:rPr lang="en-GB" b="0" dirty="0" smtClean="0">
                <a:latin typeface="Courier New" pitchFamily="49" charset="0"/>
                <a:cs typeface="Courier New" pitchFamily="49" charset="0"/>
              </a:rPr>
              <a:t>SPList images = web.GetList(</a:t>
            </a:r>
            <a:r>
              <a:rPr lang="en-GB" b="0" dirty="0">
                <a:latin typeface="Courier New" pitchFamily="49" charset="0"/>
                <a:cs typeface="Courier New" pitchFamily="49" charset="0"/>
              </a:rPr>
              <a:t>"</a:t>
            </a:r>
            <a:r>
              <a:rPr lang="en-GB" b="0" dirty="0" smtClean="0">
                <a:latin typeface="Courier New" pitchFamily="49" charset="0"/>
                <a:cs typeface="Courier New" pitchFamily="49" charset="0"/>
              </a:rPr>
              <a:t>Lists/Images");</a:t>
            </a:r>
          </a:p>
        </p:txBody>
      </p:sp>
      <p:sp>
        <p:nvSpPr>
          <p:cNvPr id="6" name="TextBox 5"/>
          <p:cNvSpPr txBox="1"/>
          <p:nvPr/>
        </p:nvSpPr>
        <p:spPr>
          <a:xfrm>
            <a:off x="637309" y="3956863"/>
            <a:ext cx="7772400" cy="1200329"/>
          </a:xfrm>
          <a:prstGeom prst="rect">
            <a:avLst/>
          </a:prstGeom>
          <a:solidFill>
            <a:schemeClr val="accent3">
              <a:lumMod val="95000"/>
            </a:schemeClr>
          </a:solid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smtClean="0">
                <a:latin typeface="Courier New" pitchFamily="49" charset="0"/>
                <a:cs typeface="Courier New" pitchFamily="49" charset="0"/>
              </a:rPr>
              <a:t>if (documents is SPDocumentLibrary)</a:t>
            </a:r>
          </a:p>
          <a:p>
            <a:r>
              <a:rPr lang="en-GB" b="0" dirty="0" smtClean="0">
                <a:latin typeface="Courier New" pitchFamily="49" charset="0"/>
                <a:cs typeface="Courier New" pitchFamily="49" charset="0"/>
              </a:rPr>
              <a:t>{</a:t>
            </a:r>
          </a:p>
          <a:p>
            <a:r>
              <a:rPr lang="en-GB" b="0" dirty="0" smtClean="0">
                <a:latin typeface="Courier New" pitchFamily="49" charset="0"/>
                <a:cs typeface="Courier New" pitchFamily="49" charset="0"/>
              </a:rPr>
              <a:t>   var docLibrary</a:t>
            </a:r>
            <a:r>
              <a:rPr lang="en-GB" b="0" dirty="0">
                <a:latin typeface="Courier New" pitchFamily="49" charset="0"/>
                <a:cs typeface="Courier New" pitchFamily="49" charset="0"/>
              </a:rPr>
              <a:t> </a:t>
            </a:r>
            <a:r>
              <a:rPr lang="en-GB" b="0" dirty="0" smtClean="0">
                <a:latin typeface="Courier New" pitchFamily="49" charset="0"/>
                <a:cs typeface="Courier New" pitchFamily="49" charset="0"/>
              </a:rPr>
              <a:t>= (SPDocumentLibrary)documents;</a:t>
            </a:r>
            <a:endParaRPr lang="en-GB" b="0" dirty="0">
              <a:latin typeface="Courier New" pitchFamily="49" charset="0"/>
              <a:cs typeface="Courier New" pitchFamily="49" charset="0"/>
            </a:endParaRPr>
          </a:p>
          <a:p>
            <a:r>
              <a:rPr lang="en-GB" b="0" dirty="0" smtClean="0">
                <a:latin typeface="Courier New" pitchFamily="49" charset="0"/>
                <a:cs typeface="Courier New" pitchFamily="49" charset="0"/>
              </a:rPr>
              <a:t>}</a:t>
            </a:r>
          </a:p>
        </p:txBody>
      </p:sp>
    </p:spTree>
    <p:extLst>
      <p:ext uri="{BB962C8B-B14F-4D97-AF65-F5344CB8AC3E}">
        <p14:creationId xmlns:p14="http://schemas.microsoft.com/office/powerpoint/2010/main" val="15504429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3c65190f-0c8d-49bf-8479-4ff8dcef44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Creating and Deleting List and Library Objects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Terminology:</a:t>
            </a:r>
          </a:p>
          <a:p>
            <a:pPr lvl="1"/>
            <a:r>
              <a:rPr lang="en-US" dirty="0" smtClean="0"/>
              <a:t>List definition</a:t>
            </a:r>
          </a:p>
          <a:p>
            <a:pPr lvl="1"/>
            <a:r>
              <a:rPr lang="en-US" dirty="0" smtClean="0"/>
              <a:t>List template</a:t>
            </a:r>
          </a:p>
          <a:p>
            <a:pPr lvl="1"/>
            <a:r>
              <a:rPr lang="en-US" dirty="0" smtClean="0"/>
              <a:t>List instance</a:t>
            </a:r>
          </a:p>
          <a:p>
            <a:r>
              <a:rPr lang="en-US" dirty="0" smtClean="0"/>
              <a:t>Creating list instances</a:t>
            </a:r>
          </a:p>
          <a:p>
            <a:endParaRPr lang="en-US" dirty="0"/>
          </a:p>
          <a:p>
            <a:pPr marL="0" indent="0">
              <a:buNone/>
            </a:pPr>
            <a:endParaRPr lang="en-US" dirty="0" smtClean="0"/>
          </a:p>
          <a:p>
            <a:r>
              <a:rPr lang="en-US" dirty="0" smtClean="0"/>
              <a:t>Deleting list instances</a:t>
            </a:r>
            <a:endParaRPr lang="en-US" dirty="0"/>
          </a:p>
        </p:txBody>
      </p:sp>
      <p:sp>
        <p:nvSpPr>
          <p:cNvPr id="5" name="TextBox 4"/>
          <p:cNvSpPr txBox="1"/>
          <p:nvPr/>
        </p:nvSpPr>
        <p:spPr>
          <a:xfrm>
            <a:off x="637309" y="3356992"/>
            <a:ext cx="7772400" cy="923330"/>
          </a:xfrm>
          <a:prstGeom prst="rect">
            <a:avLst/>
          </a:prstGeom>
          <a:solidFill>
            <a:schemeClr val="accent3">
              <a:lumMod val="95000"/>
            </a:schemeClr>
          </a:solid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smtClean="0">
                <a:latin typeface="Courier New" pitchFamily="49" charset="0"/>
                <a:cs typeface="Courier New" pitchFamily="49" charset="0"/>
              </a:rPr>
              <a:t>var web = SPContext.Current.Web;</a:t>
            </a:r>
          </a:p>
          <a:p>
            <a:r>
              <a:rPr lang="en-GB" b="0" dirty="0" smtClean="0">
                <a:latin typeface="Courier New" pitchFamily="49" charset="0"/>
                <a:cs typeface="Courier New" pitchFamily="49" charset="0"/>
              </a:rPr>
              <a:t>Guid listID = web.Lists.Add(</a:t>
            </a:r>
            <a:r>
              <a:rPr lang="en-GB" b="0" dirty="0">
                <a:latin typeface="Courier New" pitchFamily="49" charset="0"/>
                <a:cs typeface="Courier New" pitchFamily="49" charset="0"/>
              </a:rPr>
              <a:t>"</a:t>
            </a:r>
            <a:r>
              <a:rPr lang="en-GB" b="0" dirty="0" smtClean="0">
                <a:latin typeface="Courier New" pitchFamily="49" charset="0"/>
                <a:cs typeface="Courier New" pitchFamily="49" charset="0"/>
              </a:rPr>
              <a:t>Title", </a:t>
            </a:r>
            <a:r>
              <a:rPr lang="en-GB" b="0" dirty="0">
                <a:latin typeface="Courier New" pitchFamily="49" charset="0"/>
                <a:cs typeface="Courier New" pitchFamily="49" charset="0"/>
              </a:rPr>
              <a:t>"</a:t>
            </a:r>
            <a:r>
              <a:rPr lang="en-GB" b="0" dirty="0" smtClean="0">
                <a:latin typeface="Courier New" pitchFamily="49" charset="0"/>
                <a:cs typeface="Courier New" pitchFamily="49" charset="0"/>
              </a:rPr>
              <a:t>Description", </a:t>
            </a:r>
          </a:p>
          <a:p>
            <a:r>
              <a:rPr lang="en-GB" b="0" dirty="0">
                <a:latin typeface="Courier New" pitchFamily="49" charset="0"/>
                <a:cs typeface="Courier New" pitchFamily="49" charset="0"/>
              </a:rPr>
              <a:t> </a:t>
            </a:r>
            <a:r>
              <a:rPr lang="en-GB" b="0" dirty="0" smtClean="0">
                <a:latin typeface="Courier New" pitchFamily="49" charset="0"/>
                <a:cs typeface="Courier New" pitchFamily="49" charset="0"/>
              </a:rPr>
              <a:t>  SPListTemplateType.Contacts);</a:t>
            </a:r>
            <a:endParaRPr lang="en-GB" b="0" dirty="0">
              <a:latin typeface="Courier New" pitchFamily="49" charset="0"/>
              <a:cs typeface="Courier New" pitchFamily="49" charset="0"/>
            </a:endParaRPr>
          </a:p>
        </p:txBody>
      </p:sp>
      <p:sp>
        <p:nvSpPr>
          <p:cNvPr id="6" name="TextBox 5"/>
          <p:cNvSpPr txBox="1"/>
          <p:nvPr/>
        </p:nvSpPr>
        <p:spPr>
          <a:xfrm>
            <a:off x="637309" y="4869160"/>
            <a:ext cx="7772400" cy="923330"/>
          </a:xfrm>
          <a:prstGeom prst="rect">
            <a:avLst/>
          </a:prstGeom>
          <a:solidFill>
            <a:schemeClr val="accent3">
              <a:lumMod val="95000"/>
            </a:schemeClr>
          </a:solid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smtClean="0">
                <a:latin typeface="Courier New" pitchFamily="49" charset="0"/>
                <a:cs typeface="Courier New" pitchFamily="49" charset="0"/>
              </a:rPr>
              <a:t>var web = SPContext.Current.Web;</a:t>
            </a:r>
          </a:p>
          <a:p>
            <a:r>
              <a:rPr lang="en-GB" b="0" dirty="0" smtClean="0">
                <a:latin typeface="Courier New" pitchFamily="49" charset="0"/>
                <a:cs typeface="Courier New" pitchFamily="49" charset="0"/>
              </a:rPr>
              <a:t>SPList list = web.Lists</a:t>
            </a:r>
            <a:r>
              <a:rPr lang="en-GB" b="0" dirty="0">
                <a:latin typeface="Courier New" pitchFamily="49" charset="0"/>
                <a:cs typeface="Courier New" pitchFamily="49" charset="0"/>
              </a:rPr>
              <a:t>["Title</a:t>
            </a:r>
            <a:r>
              <a:rPr lang="en-GB" b="0" dirty="0" smtClean="0">
                <a:latin typeface="Courier New" pitchFamily="49" charset="0"/>
                <a:cs typeface="Courier New" pitchFamily="49" charset="0"/>
              </a:rPr>
              <a:t>"];</a:t>
            </a:r>
          </a:p>
          <a:p>
            <a:r>
              <a:rPr lang="en-GB" b="0" dirty="0" smtClean="0">
                <a:latin typeface="Courier New" pitchFamily="49" charset="0"/>
                <a:cs typeface="Courier New" pitchFamily="49" charset="0"/>
              </a:rPr>
              <a:t>list.Delete();</a:t>
            </a:r>
            <a:endParaRPr lang="en-GB" b="0" dirty="0">
              <a:latin typeface="Courier New" pitchFamily="49" charset="0"/>
              <a:cs typeface="Courier New" pitchFamily="49" charset="0"/>
            </a:endParaRPr>
          </a:p>
        </p:txBody>
      </p:sp>
    </p:spTree>
    <p:extLst>
      <p:ext uri="{BB962C8B-B14F-4D97-AF65-F5344CB8AC3E}">
        <p14:creationId xmlns:p14="http://schemas.microsoft.com/office/powerpoint/2010/main" val="6256298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46e74bf7-02f5-4d8f-b3c7-c8d89531bc1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List Items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Adding items to a list</a:t>
            </a:r>
          </a:p>
          <a:p>
            <a:pPr lvl="1"/>
            <a:r>
              <a:rPr lang="en-US" dirty="0" smtClean="0"/>
              <a:t>SPList.Items.Add()</a:t>
            </a:r>
          </a:p>
          <a:p>
            <a:r>
              <a:rPr lang="en-US" dirty="0" smtClean="0"/>
              <a:t>Retrieving and modifying list items</a:t>
            </a:r>
          </a:p>
          <a:p>
            <a:pPr lvl="1"/>
            <a:r>
              <a:rPr lang="en-US" dirty="0" smtClean="0"/>
              <a:t>SPList.GetItemById(</a:t>
            </a:r>
            <a:r>
              <a:rPr lang="en-US" i="1" dirty="0" smtClean="0"/>
              <a:t>int ID</a:t>
            </a:r>
            <a:r>
              <a:rPr lang="en-US" dirty="0" smtClean="0"/>
              <a:t>)</a:t>
            </a:r>
          </a:p>
          <a:p>
            <a:pPr lvl="1"/>
            <a:r>
              <a:rPr lang="en-US" dirty="0" smtClean="0"/>
              <a:t>SPList.GetItemByUniqueId(</a:t>
            </a:r>
            <a:r>
              <a:rPr lang="en-US" i="1" dirty="0" smtClean="0"/>
              <a:t>Guid uniqueID</a:t>
            </a:r>
            <a:r>
              <a:rPr lang="en-US" dirty="0" smtClean="0"/>
              <a:t>)</a:t>
            </a:r>
          </a:p>
          <a:p>
            <a:r>
              <a:rPr lang="en-US" dirty="0" smtClean="0"/>
              <a:t>Deleting list items</a:t>
            </a:r>
          </a:p>
          <a:p>
            <a:pPr lvl="1"/>
            <a:r>
              <a:rPr lang="en-US" dirty="0" smtClean="0"/>
              <a:t>SPListItem.Delete()</a:t>
            </a:r>
          </a:p>
          <a:p>
            <a:pPr lvl="1"/>
            <a:r>
              <a:rPr lang="en-US" dirty="0" smtClean="0"/>
              <a:t>SPList.Items.Delete(</a:t>
            </a:r>
            <a:r>
              <a:rPr lang="en-US" i="1" dirty="0" smtClean="0"/>
              <a:t>int index</a:t>
            </a:r>
            <a:r>
              <a:rPr lang="en-US" dirty="0" smtClean="0"/>
              <a:t>)</a:t>
            </a:r>
          </a:p>
          <a:p>
            <a:pPr lvl="1"/>
            <a:r>
              <a:rPr lang="en-US" dirty="0" smtClean="0"/>
              <a:t>SPList.Items.DeleteItemById(</a:t>
            </a:r>
            <a:r>
              <a:rPr lang="en-US" i="1" dirty="0" smtClean="0"/>
              <a:t>int ID</a:t>
            </a:r>
            <a:r>
              <a:rPr lang="en-US" dirty="0" smtClean="0"/>
              <a:t>)</a:t>
            </a:r>
            <a:endParaRPr lang="en-US" dirty="0"/>
          </a:p>
        </p:txBody>
      </p:sp>
    </p:spTree>
    <p:extLst>
      <p:ext uri="{BB962C8B-B14F-4D97-AF65-F5344CB8AC3E}">
        <p14:creationId xmlns:p14="http://schemas.microsoft.com/office/powerpoint/2010/main" val="17879311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err="1" smtClean="0"/>
              <a:t>Adding</a:t>
            </a:r>
            <a:r>
              <a:rPr lang="de-AT" dirty="0" smtClean="0"/>
              <a:t> / </a:t>
            </a:r>
            <a:r>
              <a:rPr lang="de-AT" dirty="0" err="1" smtClean="0"/>
              <a:t>Modifiying</a:t>
            </a:r>
            <a:r>
              <a:rPr lang="de-AT" dirty="0" smtClean="0"/>
              <a:t> a List Item</a:t>
            </a:r>
            <a:endParaRPr lang="de-AT" dirty="0"/>
          </a:p>
        </p:txBody>
      </p:sp>
      <p:pic>
        <p:nvPicPr>
          <p:cNvPr id="3" name="Picture 2"/>
          <p:cNvPicPr>
            <a:picLocks noChangeAspect="1"/>
          </p:cNvPicPr>
          <p:nvPr/>
        </p:nvPicPr>
        <p:blipFill>
          <a:blip r:embed="rId2"/>
          <a:stretch>
            <a:fillRect/>
          </a:stretch>
        </p:blipFill>
        <p:spPr>
          <a:xfrm>
            <a:off x="460375" y="1196752"/>
            <a:ext cx="7895412" cy="1944216"/>
          </a:xfrm>
          <a:prstGeom prst="rect">
            <a:avLst/>
          </a:prstGeom>
        </p:spPr>
      </p:pic>
      <p:pic>
        <p:nvPicPr>
          <p:cNvPr id="4" name="Picture 3"/>
          <p:cNvPicPr>
            <a:picLocks noChangeAspect="1"/>
          </p:cNvPicPr>
          <p:nvPr/>
        </p:nvPicPr>
        <p:blipFill>
          <a:blip r:embed="rId3"/>
          <a:stretch>
            <a:fillRect/>
          </a:stretch>
        </p:blipFill>
        <p:spPr>
          <a:xfrm>
            <a:off x="462687" y="3284984"/>
            <a:ext cx="7915658" cy="2304256"/>
          </a:xfrm>
          <a:prstGeom prst="rect">
            <a:avLst/>
          </a:prstGeom>
        </p:spPr>
      </p:pic>
    </p:spTree>
    <p:extLst>
      <p:ext uri="{BB962C8B-B14F-4D97-AF65-F5344CB8AC3E}">
        <p14:creationId xmlns:p14="http://schemas.microsoft.com/office/powerpoint/2010/main" val="41294595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56f48d56-843b-41a2-a035-d9434ff802b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Demonstration: Creating List Items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smtClean="0"/>
              <a:t>In this demonstration, you will see an example of how to create list items programmatically.</a:t>
            </a:r>
            <a:endParaRPr lang="en-US" dirty="0"/>
          </a:p>
        </p:txBody>
      </p:sp>
    </p:spTree>
    <p:extLst>
      <p:ext uri="{BB962C8B-B14F-4D97-AF65-F5344CB8AC3E}">
        <p14:creationId xmlns:p14="http://schemas.microsoft.com/office/powerpoint/2010/main" val="3776287266"/>
      </p:ext>
    </p:extLst>
  </p:cSld>
  <p:clrMapOvr>
    <a:masterClrMapping/>
  </p:clrMapOvr>
</p:sld>
</file>

<file path=ppt/theme/theme1.xml><?xml version="1.0" encoding="utf-8"?>
<a:theme xmlns:a="http://schemas.openxmlformats.org/drawingml/2006/main" name="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NG_MOC_Core_ModuleNew</Template>
  <TotalTime>0</TotalTime>
  <Words>3580</Words>
  <Application>Microsoft Office PowerPoint</Application>
  <PresentationFormat>On-screen Show (4:3)</PresentationFormat>
  <Paragraphs>444</Paragraphs>
  <Slides>32</Slides>
  <Notes>30</Notes>
  <HiddenSlides>1</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32</vt:i4>
      </vt:variant>
    </vt:vector>
  </HeadingPairs>
  <TitlesOfParts>
    <vt:vector size="44" baseType="lpstr">
      <vt:lpstr>Wingdings</vt:lpstr>
      <vt:lpstr>Times New Roman</vt:lpstr>
      <vt:lpstr>Arial</vt:lpstr>
      <vt:lpstr>Symbol</vt:lpstr>
      <vt:lpstr>Segoe UI</vt:lpstr>
      <vt:lpstr>Mangal</vt:lpstr>
      <vt:lpstr>Segoe Light</vt:lpstr>
      <vt:lpstr>Calibri</vt:lpstr>
      <vt:lpstr>Courier New</vt:lpstr>
      <vt:lpstr>Verdana</vt:lpstr>
      <vt:lpstr>Segoe UI Light</vt:lpstr>
      <vt:lpstr>Presentation1</vt:lpstr>
      <vt:lpstr>Module 3</vt:lpstr>
      <vt:lpstr>Module Overview</vt:lpstr>
      <vt:lpstr>Lesson 1: Using List and Library Objects</vt:lpstr>
      <vt:lpstr>Understanding the List and Library Class Hierarchy</vt:lpstr>
      <vt:lpstr>Retrieving List and Library Objects</vt:lpstr>
      <vt:lpstr>Creating and Deleting List and Library Objects</vt:lpstr>
      <vt:lpstr>Working with List Items</vt:lpstr>
      <vt:lpstr>Adding / Modifiying a List Item</vt:lpstr>
      <vt:lpstr>Demonstration: Creating List Items</vt:lpstr>
      <vt:lpstr>Working with Fields</vt:lpstr>
      <vt:lpstr>Working with Files</vt:lpstr>
      <vt:lpstr>Lesson 2: Querying and Retrieving List Data</vt:lpstr>
      <vt:lpstr>Approaches to Querying List Data</vt:lpstr>
      <vt:lpstr>Discussion: Retrieving List Data in Code</vt:lpstr>
      <vt:lpstr>CAML Query Operators</vt:lpstr>
      <vt:lpstr>Building CAML Queries</vt:lpstr>
      <vt:lpstr>Using the SPQuery Class</vt:lpstr>
      <vt:lpstr>Using the SPSiteDataQuery Class</vt:lpstr>
      <vt:lpstr>Using LINQ to SharePoint</vt:lpstr>
      <vt:lpstr>Using SPMetal to Generate Entity Classes</vt:lpstr>
      <vt:lpstr>Demonstration: Generating Entity Classes in Visual Studio 2012</vt:lpstr>
      <vt:lpstr>Lab A: Querying and Retrieving List Data</vt:lpstr>
      <vt:lpstr>Lab Scenario</vt:lpstr>
      <vt:lpstr>Lab Discussion: LINQ to SharePoint versus SPQuery</vt:lpstr>
      <vt:lpstr>Lesson 3: Working with Large Lists</vt:lpstr>
      <vt:lpstr>Understanding List Performance Management</vt:lpstr>
      <vt:lpstr>Overriding List View Thresholds</vt:lpstr>
      <vt:lpstr>Using the ContentIterator Class</vt:lpstr>
      <vt:lpstr>Lab B: Working With Large Lists</vt:lpstr>
      <vt:lpstr>Lab Scenario</vt:lpstr>
      <vt:lpstr>Module Review and Takeaways</vt:lpstr>
      <vt:lpstr>PowerPoint Presentation</vt:lpstr>
    </vt:vector>
  </TitlesOfParts>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Module3</dc:title>
  <dc:creator>Vikkie Boyd</dc:creator>
  <cp:lastModifiedBy>administrator</cp:lastModifiedBy>
  <cp:revision>28</cp:revision>
  <dcterms:created xsi:type="dcterms:W3CDTF">2013-06-28T13:57:18Z</dcterms:created>
  <dcterms:modified xsi:type="dcterms:W3CDTF">2014-01-12T12:55:27Z</dcterms:modified>
</cp:coreProperties>
</file>