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7"/>
  </p:notesMasterIdLst>
  <p:sldIdLst>
    <p:sldId id="256" r:id="rId2"/>
    <p:sldId id="257" r:id="rId3"/>
    <p:sldId id="258" r:id="rId4"/>
    <p:sldId id="259" r:id="rId5"/>
    <p:sldId id="260" r:id="rId6"/>
    <p:sldId id="294" r:id="rId7"/>
    <p:sldId id="261" r:id="rId8"/>
    <p:sldId id="295" r:id="rId9"/>
    <p:sldId id="262" r:id="rId10"/>
    <p:sldId id="263" r:id="rId11"/>
    <p:sldId id="264" r:id="rId12"/>
    <p:sldId id="265" r:id="rId13"/>
    <p:sldId id="266" r:id="rId14"/>
    <p:sldId id="267" r:id="rId15"/>
    <p:sldId id="268" r:id="rId16"/>
    <p:sldId id="296" r:id="rId17"/>
    <p:sldId id="270" r:id="rId18"/>
    <p:sldId id="271" r:id="rId19"/>
    <p:sldId id="297" r:id="rId20"/>
    <p:sldId id="273" r:id="rId21"/>
    <p:sldId id="298" r:id="rId22"/>
    <p:sldId id="274" r:id="rId23"/>
    <p:sldId id="275" r:id="rId24"/>
    <p:sldId id="276" r:id="rId25"/>
    <p:sldId id="277" r:id="rId26"/>
    <p:sldId id="278" r:id="rId27"/>
    <p:sldId id="279" r:id="rId28"/>
    <p:sldId id="280" r:id="rId29"/>
    <p:sldId id="281" r:id="rId30"/>
    <p:sldId id="299" r:id="rId31"/>
    <p:sldId id="282" r:id="rId32"/>
    <p:sldId id="283" r:id="rId33"/>
    <p:sldId id="284" r:id="rId34"/>
    <p:sldId id="285" r:id="rId35"/>
    <p:sldId id="293" r:id="rId36"/>
  </p:sldIdLst>
  <p:sldSz cx="9144000" cy="6858000" type="screen4x3"/>
  <p:notesSz cx="6858000" cy="9144000"/>
  <p:embeddedFontLst>
    <p:embeddedFont>
      <p:font typeface="Segoe UI" panose="020B0502040204020203" pitchFamily="34" charset="0"/>
      <p:regular r:id="rId38"/>
      <p:bold r:id="rId39"/>
      <p:italic r:id="rId40"/>
      <p:boldItalic r:id="rId41"/>
    </p:embeddedFont>
    <p:embeddedFont>
      <p:font typeface="Segoe Light" panose="020B0604020202020204" charset="0"/>
      <p:regular r:id="rId42"/>
      <p:italic r:id="rId43"/>
    </p:embeddedFont>
    <p:embeddedFont>
      <p:font typeface="Mangal" panose="02040503050203030202" pitchFamily="18" charset="0"/>
      <p:regular r:id="rId44"/>
      <p:bold r:id="rId45"/>
    </p:embeddedFont>
    <p:embeddedFont>
      <p:font typeface="Calibri" panose="020F0502020204030204" pitchFamily="34" charset="0"/>
      <p:regular r:id="rId46"/>
      <p:bold r:id="rId47"/>
      <p:italic r:id="rId48"/>
      <p:boldItalic r:id="rId49"/>
    </p:embeddedFont>
    <p:embeddedFont>
      <p:font typeface="Verdana" panose="020B0604030504040204" pitchFamily="34" charset="0"/>
      <p:regular r:id="rId50"/>
      <p:bold r:id="rId51"/>
      <p:italic r:id="rId52"/>
      <p:boldItalic r:id="rId53"/>
    </p:embeddedFont>
    <p:embeddedFont>
      <p:font typeface="Segoe UI Light" panose="020B0502040204020203" pitchFamily="34" charset="0"/>
      <p:regular r:id="rId54"/>
    </p:embeddedFont>
    <p:embeddedFont>
      <p:font typeface="SimSun" panose="02010600030101010101" pitchFamily="2" charset="-122"/>
      <p:regular r:id="rId55"/>
    </p:embeddedFont>
  </p:embeddedFontLst>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1200" y="9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46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30FD8B-2887-4D26-A89E-85083B85330B}" type="datetimeFigureOut">
              <a:rPr lang="en-US" smtClean="0"/>
              <a:t>1/12/2014</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66210-9219-4F82-803C-BD8DBD849BE6}" type="slidenum">
              <a:rPr lang="en-US" smtClean="0"/>
              <a:t>‹#›</a:t>
            </a:fld>
            <a:endParaRPr lang="en-US" dirty="0"/>
          </a:p>
        </p:txBody>
      </p:sp>
    </p:spTree>
    <p:extLst>
      <p:ext uri="{BB962C8B-B14F-4D97-AF65-F5344CB8AC3E}">
        <p14:creationId xmlns:p14="http://schemas.microsoft.com/office/powerpoint/2010/main" val="742859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75989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811524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It is important that you use a new instance of PowerShell each time you run a PowerShell script. If you open a PowerShell window, and then use the same PowerShell instance to run the scripts the upgrade will fail. </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Log on to 20488A-LON-SP-04 as CONTOSO\Administrator, with the password Pa$$w0rd.</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File Explorer, browse to </a:t>
            </a:r>
            <a:r>
              <a:rPr lang="en-US" sz="1000" b="1" dirty="0" smtClean="0">
                <a:effectLst/>
                <a:latin typeface="Arial"/>
                <a:ea typeface="Times New Roman"/>
                <a:cs typeface="Times New Roman"/>
              </a:rPr>
              <a:t>E:\Demofiles\Upgrading a Feature\ContosoFeatureV1\ContosoFeature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Double-click </a:t>
            </a:r>
            <a:r>
              <a:rPr lang="en-US" sz="1000" b="1" dirty="0" smtClean="0">
                <a:solidFill>
                  <a:srgbClr val="000000"/>
                </a:solidFill>
                <a:effectLst/>
                <a:latin typeface="Arial"/>
                <a:ea typeface="Times New Roman"/>
                <a:cs typeface="Times New Roman"/>
              </a:rPr>
              <a:t>feature.xml</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solidFill>
                  <a:srgbClr val="000000"/>
                </a:solidFill>
                <a:effectLst/>
                <a:latin typeface="Arial"/>
                <a:ea typeface="Times New Roman"/>
                <a:cs typeface="Times New Roman"/>
              </a:rPr>
              <a:t>How do you want to open this type of file (.xml)?</a:t>
            </a:r>
            <a:r>
              <a:rPr lang="en-US" sz="1000" dirty="0" smtClean="0">
                <a:solidFill>
                  <a:srgbClr val="000000"/>
                </a:solidFill>
                <a:effectLst/>
                <a:latin typeface="Arial"/>
                <a:ea typeface="Times New Roman"/>
                <a:cs typeface="Times New Roman"/>
              </a:rPr>
              <a:t> dialog box, click </a:t>
            </a:r>
            <a:r>
              <a:rPr lang="en-US" sz="1000" b="1" dirty="0" smtClean="0">
                <a:solidFill>
                  <a:srgbClr val="000000"/>
                </a:solidFill>
                <a:effectLst/>
                <a:latin typeface="Arial"/>
                <a:ea typeface="Times New Roman"/>
                <a:cs typeface="Times New Roman"/>
              </a:rPr>
              <a:t>Microsoft Visual Studio 2012</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Point out the </a:t>
            </a:r>
            <a:r>
              <a:rPr lang="en-US" sz="1000" b="1" dirty="0" smtClean="0">
                <a:solidFill>
                  <a:srgbClr val="000000"/>
                </a:solidFill>
                <a:effectLst/>
                <a:latin typeface="Arial"/>
                <a:ea typeface="Times New Roman"/>
                <a:cs typeface="Times New Roman"/>
              </a:rPr>
              <a:t>Version</a:t>
            </a:r>
            <a:r>
              <a:rPr lang="en-US" sz="1000" dirty="0" smtClean="0">
                <a:solidFill>
                  <a:srgbClr val="000000"/>
                </a:solidFill>
                <a:effectLst/>
                <a:latin typeface="Arial"/>
                <a:ea typeface="Times New Roman"/>
                <a:cs typeface="Times New Roman"/>
              </a:rPr>
              <a:t> attribute, and the </a:t>
            </a:r>
            <a:r>
              <a:rPr lang="en-US" sz="1000" b="1" dirty="0" smtClean="0">
                <a:solidFill>
                  <a:srgbClr val="000000"/>
                </a:solidFill>
                <a:effectLst/>
                <a:latin typeface="Arial"/>
                <a:ea typeface="Times New Roman"/>
                <a:cs typeface="Times New Roman"/>
              </a:rPr>
              <a:t>ElementManifests</a:t>
            </a:r>
            <a:r>
              <a:rPr lang="en-US" sz="1000" dirty="0" smtClean="0">
                <a:solidFill>
                  <a:srgbClr val="000000"/>
                </a:solidFill>
                <a:effectLst/>
                <a:latin typeface="Arial"/>
                <a:ea typeface="Times New Roman"/>
                <a:cs typeface="Times New Roman"/>
              </a:rPr>
              <a:t> element and children.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Explain that this Feature adds two site columns named </a:t>
            </a:r>
            <a:r>
              <a:rPr lang="en-US" sz="1000" b="1" dirty="0" smtClean="0">
                <a:solidFill>
                  <a:srgbClr val="000000"/>
                </a:solidFill>
                <a:effectLst/>
                <a:latin typeface="Arial"/>
                <a:ea typeface="Times New Roman"/>
                <a:cs typeface="Times New Roman"/>
              </a:rPr>
              <a:t>Invoice Name</a:t>
            </a:r>
            <a:r>
              <a:rPr lang="en-US" sz="1000" dirty="0" smtClean="0">
                <a:solidFill>
                  <a:srgbClr val="000000"/>
                </a:solidFill>
                <a:effectLst/>
                <a:latin typeface="Arial"/>
                <a:ea typeface="Times New Roman"/>
                <a:cs typeface="Times New Roman"/>
              </a:rPr>
              <a:t> and </a:t>
            </a:r>
            <a:r>
              <a:rPr lang="en-US" sz="1000" b="1" dirty="0" smtClean="0">
                <a:solidFill>
                  <a:srgbClr val="000000"/>
                </a:solidFill>
                <a:effectLst/>
                <a:latin typeface="Arial"/>
                <a:ea typeface="Times New Roman"/>
                <a:cs typeface="Times New Roman"/>
              </a:rPr>
              <a:t>Invoice Number</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Close Visual Studio 2012.</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Copy the </a:t>
            </a:r>
            <a:r>
              <a:rPr lang="en-US" sz="1000" b="1" dirty="0" smtClean="0">
                <a:effectLst/>
                <a:latin typeface="Arial"/>
                <a:ea typeface="Times New Roman"/>
                <a:cs typeface="Times New Roman"/>
              </a:rPr>
              <a:t>E:\Demofiles\Upgrading a Feature\ContosoFeatureV1\ContosoFeature </a:t>
            </a:r>
            <a:r>
              <a:rPr lang="en-US" sz="1000" dirty="0" smtClean="0">
                <a:effectLst/>
                <a:latin typeface="Arial"/>
                <a:ea typeface="Times New Roman"/>
                <a:cs typeface="Times New Roman"/>
              </a:rPr>
              <a:t>folder to the </a:t>
            </a:r>
            <a:r>
              <a:rPr lang="en-US" sz="1000" b="1" dirty="0" smtClean="0">
                <a:effectLst/>
                <a:latin typeface="Arial"/>
                <a:ea typeface="Times New Roman"/>
                <a:cs typeface="Times New Roman"/>
              </a:rPr>
              <a:t>C:\Program Files\Common Files\microsoft shared\Web Server Extensions\15\TEMPLATE\FEATURES</a:t>
            </a:r>
            <a:r>
              <a:rPr lang="en-US" sz="1000" dirty="0" smtClean="0">
                <a:effectLst/>
                <a:latin typeface="Arial"/>
                <a:ea typeface="Times New Roman"/>
                <a:cs typeface="Times New Roman"/>
              </a:rPr>
              <a:t> folder.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File Explorer, browse to </a:t>
            </a:r>
            <a:r>
              <a:rPr lang="en-US" sz="1000" b="1" dirty="0" smtClean="0">
                <a:effectLst/>
                <a:latin typeface="Arial"/>
                <a:ea typeface="Times New Roman"/>
                <a:cs typeface="Times New Roman"/>
              </a:rPr>
              <a:t>E:\Demofiles\Upgrading a Feature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Right-click </a:t>
            </a:r>
            <a:r>
              <a:rPr lang="en-US" sz="1000" b="1" dirty="0" smtClean="0">
                <a:effectLst/>
                <a:latin typeface="Arial"/>
                <a:ea typeface="Times New Roman"/>
                <a:cs typeface="Times New Roman"/>
              </a:rPr>
              <a:t>InstallFeatures.ps1</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Edit</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Point out the cmdlets which install the </a:t>
            </a:r>
            <a:r>
              <a:rPr lang="en-US" sz="1000" b="1" dirty="0" smtClean="0">
                <a:effectLst/>
                <a:latin typeface="Arial"/>
                <a:ea typeface="Times New Roman"/>
                <a:cs typeface="Times New Roman"/>
              </a:rPr>
              <a:t>ContosoFeature</a:t>
            </a:r>
            <a:r>
              <a:rPr lang="en-US" sz="1000" dirty="0" smtClean="0">
                <a:effectLst/>
                <a:latin typeface="Arial"/>
                <a:ea typeface="Times New Roman"/>
                <a:cs typeface="Times New Roman"/>
              </a:rPr>
              <a:t> Feature, and then install the Feature on the </a:t>
            </a:r>
            <a:r>
              <a:rPr lang="en-US" sz="1000" b="1" dirty="0" smtClean="0">
                <a:effectLst/>
                <a:latin typeface="Arial"/>
                <a:ea typeface="Times New Roman"/>
                <a:cs typeface="Times New Roman"/>
              </a:rPr>
              <a:t>http://dev.contoso.com</a:t>
            </a:r>
            <a:r>
              <a:rPr lang="en-US" sz="1000" dirty="0" smtClean="0">
                <a:effectLst/>
                <a:latin typeface="Arial"/>
                <a:ea typeface="Times New Roman"/>
                <a:cs typeface="Times New Roman"/>
              </a:rPr>
              <a:t> site. </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Close Administrator: Windows PowerShell ISE.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Right-click </a:t>
            </a:r>
            <a:r>
              <a:rPr lang="en-US" sz="1000" b="1" dirty="0" smtClean="0">
                <a:solidFill>
                  <a:srgbClr val="000000"/>
                </a:solidFill>
                <a:effectLst/>
                <a:latin typeface="Arial"/>
                <a:ea typeface="Times New Roman"/>
                <a:cs typeface="Times New Roman"/>
              </a:rPr>
              <a:t>InstallFeatures.ps1</a:t>
            </a:r>
            <a:r>
              <a:rPr lang="en-US" sz="1000" dirty="0" smtClean="0">
                <a:solidFill>
                  <a:srgbClr val="000000"/>
                </a:solidFill>
                <a:effectLst/>
                <a:latin typeface="Arial"/>
                <a:ea typeface="Times New Roman"/>
                <a:cs typeface="Times New Roman"/>
              </a:rPr>
              <a:t>, and then click </a:t>
            </a:r>
            <a:r>
              <a:rPr lang="en-US" sz="1000" b="1" dirty="0" smtClean="0">
                <a:solidFill>
                  <a:srgbClr val="000000"/>
                </a:solidFill>
                <a:effectLst/>
                <a:latin typeface="Arial"/>
                <a:ea typeface="Times New Roman"/>
                <a:cs typeface="Times New Roman"/>
              </a:rPr>
              <a:t>Run with PowerShell</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F66210-9219-4F82-803C-BD8DBD849BE6}"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707319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1643494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should be a recap from module 1. </a:t>
            </a:r>
          </a:p>
        </p:txBody>
      </p:sp>
      <p:sp>
        <p:nvSpPr>
          <p:cNvPr id="4" name="Slide Number Placeholder 3"/>
          <p:cNvSpPr>
            <a:spLocks noGrp="1"/>
          </p:cNvSpPr>
          <p:nvPr>
            <p:ph type="sldNum" sz="quarter" idx="10"/>
          </p:nvPr>
        </p:nvSpPr>
        <p:spPr/>
        <p:txBody>
          <a:bodyPr/>
          <a:lstStyle/>
          <a:p>
            <a:fld id="{B3F66210-9219-4F82-803C-BD8DBD849BE6}"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3605173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When you create the solution discuss the options between sandboxed and farm solutions, and for choosing a debugging site. Explain that the choice of debugging site depends on the type of solution that the student intends to develop. For example, if they plan to develop a farm-scoped feature then the Central Administration web site might be a suitable selection. For components with other scopes, another site collection may be more appropriate. Also make sure that students understand that these options are used by Visual Studio to aid with debugging and development, but do not have any impact on the structure of the solution file produced. </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Log on to 20488A-LON-SP-04 as CONTOSO\Administrator, with the password Pa$$w0rd.</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type </a:t>
            </a:r>
            <a:r>
              <a:rPr lang="en-US" sz="1000" b="1" dirty="0" smtClean="0">
                <a:effectLst/>
                <a:latin typeface="Arial"/>
                <a:ea typeface="Times New Roman"/>
                <a:cs typeface="Times New Roman"/>
              </a:rPr>
              <a:t>Visual Studio</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menu, point to </a:t>
            </a:r>
            <a:r>
              <a:rPr lang="en-US" sz="1000" b="1" dirty="0" smtClean="0">
                <a:effectLst/>
                <a:latin typeface="Arial"/>
                <a:ea typeface="Times New Roman"/>
                <a:cs typeface="Times New Roman"/>
              </a:rPr>
              <a:t>New</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Project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New Project</a:t>
            </a:r>
            <a:r>
              <a:rPr lang="en-US" sz="1000" dirty="0" smtClean="0">
                <a:effectLst/>
                <a:latin typeface="Arial"/>
                <a:ea typeface="Times New Roman"/>
                <a:cs typeface="Times New Roman"/>
              </a:rPr>
              <a:t> dialog box, in the </a:t>
            </a:r>
            <a:r>
              <a:rPr lang="en-US" sz="1000" b="1" dirty="0" smtClean="0">
                <a:effectLst/>
                <a:latin typeface="Arial"/>
                <a:ea typeface="Times New Roman"/>
                <a:cs typeface="Times New Roman"/>
              </a:rPr>
              <a:t>Templates</a:t>
            </a:r>
            <a:r>
              <a:rPr lang="en-US" sz="1000" dirty="0" smtClean="0">
                <a:effectLst/>
                <a:latin typeface="Arial"/>
                <a:ea typeface="Times New Roman"/>
                <a:cs typeface="Times New Roman"/>
              </a:rPr>
              <a:t> pane expand </a:t>
            </a:r>
            <a:r>
              <a:rPr lang="en-US" sz="1000" b="1" dirty="0" smtClean="0">
                <a:effectLst/>
                <a:latin typeface="Arial"/>
                <a:ea typeface="Times New Roman"/>
                <a:cs typeface="Times New Roman"/>
              </a:rPr>
              <a:t>Visual C#</a:t>
            </a:r>
            <a:r>
              <a:rPr lang="en-US" sz="1000" dirty="0" smtClean="0">
                <a:effectLst/>
                <a:latin typeface="Arial"/>
                <a:ea typeface="Times New Roman"/>
                <a:cs typeface="Times New Roman"/>
              </a:rPr>
              <a:t>, expand </a:t>
            </a:r>
            <a:r>
              <a:rPr lang="en-US" sz="1000" b="1" dirty="0" smtClean="0">
                <a:effectLst/>
                <a:latin typeface="Arial"/>
                <a:ea typeface="Times New Roman"/>
                <a:cs typeface="Times New Roman"/>
              </a:rPr>
              <a:t>Office/SharePoint</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SharePoint Solutions</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a:t>
            </a:r>
            <a:r>
              <a:rPr lang="en-US" sz="1000" b="1" dirty="0" smtClean="0">
                <a:effectLst/>
                <a:latin typeface="Arial"/>
                <a:ea typeface="Times New Roman"/>
                <a:cs typeface="Times New Roman"/>
              </a:rPr>
              <a:t>SharePoint 2013 - Empty Project</a:t>
            </a:r>
            <a:r>
              <a:rPr lang="en-US" sz="1000" dirty="0" smtClean="0">
                <a:effectLst/>
                <a:latin typeface="Arial"/>
                <a:ea typeface="Times New Roman"/>
                <a:cs typeface="Times New Roman"/>
              </a:rPr>
              <a:t>, in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FarmSolution</a:t>
            </a:r>
            <a:r>
              <a:rPr lang="en-US" sz="1000" dirty="0" smtClean="0">
                <a:effectLst/>
                <a:latin typeface="Arial"/>
                <a:ea typeface="Times New Roman"/>
                <a:cs typeface="Times New Roman"/>
              </a:rPr>
              <a:t>, in the </a:t>
            </a:r>
            <a:r>
              <a:rPr lang="en-US" sz="1000" b="1" dirty="0" smtClean="0">
                <a:effectLst/>
                <a:latin typeface="Arial"/>
                <a:ea typeface="Times New Roman"/>
                <a:cs typeface="Times New Roman"/>
              </a:rPr>
              <a:t>Location</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E:\Demofiles</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SharePoint Customization Wizard</a:t>
            </a:r>
            <a:r>
              <a:rPr lang="en-US" sz="1000" dirty="0" smtClean="0">
                <a:effectLst/>
                <a:latin typeface="Arial"/>
                <a:ea typeface="Times New Roman"/>
                <a:cs typeface="Times New Roman"/>
              </a:rPr>
              <a:t> dialog box, in the </a:t>
            </a:r>
            <a:r>
              <a:rPr lang="en-US" sz="1000" b="1" dirty="0" smtClean="0">
                <a:effectLst/>
                <a:latin typeface="Arial"/>
                <a:ea typeface="Times New Roman"/>
                <a:cs typeface="Times New Roman"/>
              </a:rPr>
              <a:t>What site do you want to use for debugging</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http://dev.contoso.com</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Click </a:t>
            </a:r>
            <a:r>
              <a:rPr lang="en-US" sz="1000" b="1" dirty="0" smtClean="0">
                <a:solidFill>
                  <a:srgbClr val="000000"/>
                </a:solidFill>
                <a:effectLst/>
                <a:latin typeface="Arial"/>
                <a:ea typeface="Times New Roman"/>
                <a:cs typeface="Times New Roman"/>
              </a:rPr>
              <a:t>Deploy as a farm solution</a:t>
            </a:r>
            <a:r>
              <a:rPr lang="en-US" sz="1000" dirty="0" smtClean="0">
                <a:solidFill>
                  <a:srgbClr val="000000"/>
                </a:solidFill>
                <a:effectLst/>
                <a:latin typeface="Arial"/>
                <a:ea typeface="Times New Roman"/>
                <a:cs typeface="Times New Roman"/>
              </a:rPr>
              <a:t>, and then click </a:t>
            </a:r>
            <a:r>
              <a:rPr lang="en-US" sz="1000" b="1" dirty="0" smtClean="0">
                <a:solidFill>
                  <a:srgbClr val="000000"/>
                </a:solidFill>
                <a:effectLst/>
                <a:latin typeface="Arial"/>
                <a:ea typeface="Times New Roman"/>
                <a:cs typeface="Times New Roman"/>
              </a:rPr>
              <a:t>Finish</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Solution Explorer, double-click </a:t>
            </a:r>
            <a:r>
              <a:rPr lang="en-US" sz="1000" b="1" dirty="0" smtClean="0">
                <a:solidFill>
                  <a:srgbClr val="000000"/>
                </a:solidFill>
                <a:effectLst/>
                <a:latin typeface="Arial"/>
                <a:ea typeface="Times New Roman"/>
                <a:cs typeface="Times New Roman"/>
              </a:rPr>
              <a:t>Package</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solution designer, on the </a:t>
            </a:r>
            <a:r>
              <a:rPr lang="en-US" sz="1000" b="1" dirty="0" smtClean="0">
                <a:solidFill>
                  <a:srgbClr val="000000"/>
                </a:solidFill>
                <a:effectLst/>
                <a:latin typeface="Arial"/>
                <a:ea typeface="Times New Roman"/>
                <a:cs typeface="Times New Roman"/>
              </a:rPr>
              <a:t>Advanced</a:t>
            </a:r>
            <a:r>
              <a:rPr lang="en-US" sz="1000" dirty="0" smtClean="0">
                <a:solidFill>
                  <a:srgbClr val="000000"/>
                </a:solidFill>
                <a:effectLst/>
                <a:latin typeface="Arial"/>
                <a:ea typeface="Times New Roman"/>
                <a:cs typeface="Times New Roman"/>
              </a:rPr>
              <a:t> tab, click </a:t>
            </a:r>
            <a:r>
              <a:rPr lang="en-US" sz="1000" b="1" dirty="0" smtClean="0">
                <a:solidFill>
                  <a:srgbClr val="000000"/>
                </a:solidFill>
                <a:effectLst/>
                <a:latin typeface="Arial"/>
                <a:ea typeface="Times New Roman"/>
                <a:cs typeface="Times New Roman"/>
              </a:rPr>
              <a:t>Add</a:t>
            </a:r>
            <a:r>
              <a:rPr lang="en-US" sz="1000" dirty="0" smtClean="0">
                <a:solidFill>
                  <a:srgbClr val="000000"/>
                </a:solidFill>
                <a:effectLst/>
                <a:latin typeface="Arial"/>
                <a:ea typeface="Times New Roman"/>
                <a:cs typeface="Times New Roman"/>
              </a:rPr>
              <a:t>, and then click </a:t>
            </a:r>
            <a:r>
              <a:rPr lang="en-US" sz="1000" b="1" dirty="0" smtClean="0">
                <a:solidFill>
                  <a:srgbClr val="000000"/>
                </a:solidFill>
                <a:effectLst/>
                <a:latin typeface="Arial"/>
                <a:ea typeface="Times New Roman"/>
                <a:cs typeface="Times New Roman"/>
              </a:rPr>
              <a:t>Add Existing Assembly</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solidFill>
                  <a:srgbClr val="000000"/>
                </a:solidFill>
                <a:effectLst/>
                <a:latin typeface="Arial"/>
                <a:ea typeface="Times New Roman"/>
                <a:cs typeface="Times New Roman"/>
              </a:rPr>
              <a:t>Add Existing Assembly</a:t>
            </a:r>
            <a:r>
              <a:rPr lang="en-US" sz="1000" dirty="0" smtClean="0">
                <a:solidFill>
                  <a:srgbClr val="000000"/>
                </a:solidFill>
                <a:effectLst/>
                <a:latin typeface="Arial"/>
                <a:ea typeface="Times New Roman"/>
                <a:cs typeface="Times New Roman"/>
              </a:rPr>
              <a:t> dialog box, explain the purpose of the </a:t>
            </a:r>
            <a:r>
              <a:rPr lang="en-US" sz="1000" b="1" dirty="0" smtClean="0">
                <a:solidFill>
                  <a:srgbClr val="000000"/>
                </a:solidFill>
                <a:effectLst/>
                <a:latin typeface="Arial"/>
                <a:ea typeface="Times New Roman"/>
                <a:cs typeface="Times New Roman"/>
              </a:rPr>
              <a:t>Source Path</a:t>
            </a:r>
            <a:r>
              <a:rPr lang="en-US" sz="1000" dirty="0" smtClean="0">
                <a:solidFill>
                  <a:srgbClr val="000000"/>
                </a:solidFill>
                <a:effectLst/>
                <a:latin typeface="Arial"/>
                <a:ea typeface="Times New Roman"/>
                <a:cs typeface="Times New Roman"/>
              </a:rPr>
              <a:t> box, </a:t>
            </a:r>
            <a:r>
              <a:rPr lang="en-US" sz="1000" b="1" dirty="0" smtClean="0">
                <a:solidFill>
                  <a:srgbClr val="000000"/>
                </a:solidFill>
                <a:effectLst/>
                <a:latin typeface="Arial"/>
                <a:ea typeface="Times New Roman"/>
                <a:cs typeface="Times New Roman"/>
              </a:rPr>
              <a:t>Safe Controls</a:t>
            </a:r>
            <a:r>
              <a:rPr lang="en-US" sz="1000" dirty="0" smtClean="0">
                <a:solidFill>
                  <a:srgbClr val="000000"/>
                </a:solidFill>
                <a:effectLst/>
                <a:latin typeface="Arial"/>
                <a:ea typeface="Times New Roman"/>
                <a:cs typeface="Times New Roman"/>
              </a:rPr>
              <a:t>, and </a:t>
            </a:r>
            <a:r>
              <a:rPr lang="en-US" sz="1000" b="1" dirty="0" smtClean="0">
                <a:solidFill>
                  <a:srgbClr val="000000"/>
                </a:solidFill>
                <a:effectLst/>
                <a:latin typeface="Arial"/>
                <a:ea typeface="Times New Roman"/>
                <a:cs typeface="Times New Roman"/>
              </a:rPr>
              <a:t>Class Resources</a:t>
            </a:r>
            <a:r>
              <a:rPr lang="en-US" sz="1000" dirty="0" smtClean="0">
                <a:solidFill>
                  <a:srgbClr val="000000"/>
                </a:solidFill>
                <a:effectLst/>
                <a:latin typeface="Arial"/>
                <a:ea typeface="Times New Roman"/>
                <a:cs typeface="Times New Roman"/>
              </a:rPr>
              <a:t> sections, and then click </a:t>
            </a:r>
            <a:r>
              <a:rPr lang="en-US" sz="1000" b="1" dirty="0" smtClean="0">
                <a:solidFill>
                  <a:srgbClr val="000000"/>
                </a:solidFill>
                <a:effectLst/>
                <a:latin typeface="Arial"/>
                <a:ea typeface="Times New Roman"/>
                <a:cs typeface="Times New Roman"/>
              </a:rPr>
              <a:t>Cancel</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F66210-9219-4F82-803C-BD8DBD849BE6}"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770649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2972525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1265798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Exercise 1: Create a Farm Solution</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create a farm solution to deploy the timer job. The timer job which you must deploy is provided as a pre-compiled assembly. You will add the assembly to the solution, and then deploy the solution to verify that the assembly is correctly added to the global assembly cache on deployment of the farm solution, and removed from the global assembly cache on retraction of the farm solution. </a:t>
            </a:r>
          </a:p>
          <a:p>
            <a:pPr>
              <a:lnSpc>
                <a:spcPct val="115000"/>
              </a:lnSpc>
              <a:spcAft>
                <a:spcPts val="1000"/>
              </a:spcAft>
            </a:pPr>
            <a:r>
              <a:rPr lang="en-GB" sz="1000" b="1" dirty="0">
                <a:latin typeface="Arial"/>
                <a:ea typeface="Calibri"/>
                <a:cs typeface="Times New Roman"/>
              </a:rPr>
              <a:t>Exercise 2: Create a Feature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create a Feature to install the timer job. You will add code to handle the activation and deactivation of the Feature. In the activation event handler, you will install the timer job. In the deactivation event handler you will uninstall the timer job. </a:t>
            </a:r>
          </a:p>
          <a:p>
            <a:pPr>
              <a:lnSpc>
                <a:spcPct val="115000"/>
              </a:lnSpc>
              <a:spcAft>
                <a:spcPts val="1000"/>
              </a:spcAft>
            </a:pPr>
            <a:r>
              <a:rPr lang="en-US" sz="1000" dirty="0">
                <a:latin typeface="Arial"/>
                <a:ea typeface="Calibri"/>
                <a:cs typeface="Times New Roman"/>
              </a:rPr>
              <a:t>Finally you will deploy the solution and verify that the timer job is installed and functions as expected.</a:t>
            </a:r>
          </a:p>
          <a:p>
            <a:pPr>
              <a:lnSpc>
                <a:spcPct val="115000"/>
              </a:lnSpc>
              <a:spcAft>
                <a:spcPts val="1000"/>
              </a:spcAft>
            </a:pPr>
            <a:r>
              <a:rPr lang="en-GB" sz="1000" b="1" dirty="0">
                <a:latin typeface="Arial"/>
                <a:ea typeface="Calibri"/>
                <a:cs typeface="Times New Roman"/>
              </a:rPr>
              <a:t>Exercise 3: Upgrade a Solution</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apply versioning to the Feature and solution. Initially you will apply versioning to the current solution, and then you will deploy the initial version to the farm.</a:t>
            </a:r>
          </a:p>
          <a:p>
            <a:pPr>
              <a:lnSpc>
                <a:spcPct val="115000"/>
              </a:lnSpc>
              <a:spcAft>
                <a:spcPts val="1000"/>
              </a:spcAft>
            </a:pPr>
            <a:r>
              <a:rPr lang="en-US" sz="1000" dirty="0">
                <a:latin typeface="Arial"/>
                <a:ea typeface="Calibri"/>
                <a:cs typeface="Times New Roman"/>
              </a:rPr>
              <a:t>You will then increment the version numbers of the solution and the Feature. You will add code to handle the upgrade, add a custom upgrade action to the Feature.xml file, and then update the version of the timer job assembly deployed by the solution. </a:t>
            </a:r>
          </a:p>
          <a:p>
            <a:pPr>
              <a:lnSpc>
                <a:spcPct val="115000"/>
              </a:lnSpc>
              <a:spcAft>
                <a:spcPts val="1000"/>
              </a:spcAft>
            </a:pPr>
            <a:r>
              <a:rPr lang="en-US" sz="1000" dirty="0">
                <a:latin typeface="Arial"/>
                <a:ea typeface="Calibri"/>
                <a:cs typeface="Times New Roman"/>
              </a:rPr>
              <a:t>Finally, you will publish the updated solution and use PowerShell to update the version of the solution in the SharePoint solution store. You will also use PowerShell to disable and re-enable the Feature, updating the timer job. </a:t>
            </a:r>
          </a:p>
        </p:txBody>
      </p:sp>
      <p:sp>
        <p:nvSpPr>
          <p:cNvPr id="4" name="Slide Number Placeholder 3"/>
          <p:cNvSpPr>
            <a:spLocks noGrp="1"/>
          </p:cNvSpPr>
          <p:nvPr>
            <p:ph type="sldNum" sz="quarter" idx="10"/>
          </p:nvPr>
        </p:nvSpPr>
        <p:spPr/>
        <p:txBody>
          <a:bodyPr/>
          <a:lstStyle/>
          <a:p>
            <a:fld id="{B3F66210-9219-4F82-803C-BD8DBD849BE6}"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83961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B3F66210-9219-4F82-803C-BD8DBD849BE6}"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3124656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3019489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3428076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185053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1601309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3569505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2411909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the process for creating and deploying a custom solution validator. When you explain the process for creating a solution validator, emphasize the importance of creating a default constructor. Ensure students are aware that omitting a default constructor could leave their SharePoint environment in an invalid state due to serialization errors. </a:t>
            </a:r>
          </a:p>
        </p:txBody>
      </p:sp>
      <p:sp>
        <p:nvSpPr>
          <p:cNvPr id="4" name="Slide Number Placeholder 3"/>
          <p:cNvSpPr>
            <a:spLocks noGrp="1"/>
          </p:cNvSpPr>
          <p:nvPr>
            <p:ph type="sldNum" sz="quarter" idx="10"/>
          </p:nvPr>
        </p:nvSpPr>
        <p:spPr/>
        <p:txBody>
          <a:bodyPr/>
          <a:lstStyle/>
          <a:p>
            <a:fld id="{B3F66210-9219-4F82-803C-BD8DBD849BE6}"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3825298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Answers could include:</a:t>
            </a: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When developing solutions for SharePoint Online.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When you want to enable site collection administrators to deploy a solution.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When developing a solution where the solution would not be trusted as a farm solution.</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To convert an existing farm solution for use with SharePoint Online. </a:t>
            </a:r>
            <a:endParaRPr lang="en-US" sz="1000" dirty="0">
              <a:latin typeface="Arial"/>
              <a:ea typeface="Times New Roman"/>
              <a:cs typeface="Times New Roman"/>
            </a:endParaRPr>
          </a:p>
          <a:p>
            <a:pPr lvl="0">
              <a:lnSpc>
                <a:spcPct val="115000"/>
              </a:lnSpc>
              <a:spcAft>
                <a:spcPts val="995"/>
              </a:spcAft>
            </a:pPr>
            <a:r>
              <a:rPr lang="en-US" sz="1000" b="1" dirty="0" smtClean="0">
                <a:solidFill>
                  <a:srgbClr val="000000"/>
                </a:solidFill>
                <a:latin typeface="Arial"/>
                <a:ea typeface="Calibri"/>
                <a:cs typeface="Times New Roman"/>
              </a:rPr>
              <a:t>Reasons </a:t>
            </a:r>
            <a:r>
              <a:rPr lang="en-US" sz="1000" b="1" dirty="0">
                <a:solidFill>
                  <a:srgbClr val="000000"/>
                </a:solidFill>
                <a:latin typeface="Arial"/>
                <a:ea typeface="Calibri"/>
                <a:cs typeface="Times New Roman"/>
              </a:rPr>
              <a:t>not to use a sandbox solution could include:</a:t>
            </a:r>
            <a:endParaRPr lang="en-US" sz="1000" b="1"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When you need to access data across site collections.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When you need to develop components which are not supported by sandboxed solutions such as timer jobs. </a:t>
            </a:r>
            <a:endParaRPr lang="en-US" sz="1000" dirty="0" smtClean="0">
              <a:effectLst/>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Times New Roman"/>
              </a:rPr>
              <a:t>Although this topic provides an opportunity to discuss the relative benefits of a sandbox solution, this would be a good opportunity to emphasize to students that generally in SharePoint 2013 developing an app is preferable to developing a sandboxed solution.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F66210-9219-4F82-803C-BD8DBD849BE6}"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1497952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smtClean="0">
                <a:latin typeface="Arial"/>
                <a:ea typeface="Calibri"/>
                <a:cs typeface="Times New Roman"/>
              </a:rPr>
              <a:t>Exercise </a:t>
            </a:r>
            <a:r>
              <a:rPr lang="en-US" sz="1000" b="1" dirty="0">
                <a:latin typeface="Arial"/>
                <a:ea typeface="Calibri"/>
                <a:cs typeface="Times New Roman"/>
              </a:rPr>
              <a:t>1: </a:t>
            </a:r>
            <a:r>
              <a:rPr lang="en-GB" sz="1000" b="1" dirty="0">
                <a:latin typeface="Arial"/>
                <a:ea typeface="Calibri"/>
                <a:cs typeface="Times New Roman"/>
              </a:rPr>
              <a:t>Create a Solution Validator</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develop a custom solution validator. The solution validator will check the name of the sandboxed solution file, and deny any solutions which do not have the correct name. </a:t>
            </a:r>
          </a:p>
          <a:p>
            <a:pPr>
              <a:lnSpc>
                <a:spcPct val="115000"/>
              </a:lnSpc>
              <a:spcAft>
                <a:spcPts val="1000"/>
              </a:spcAft>
            </a:pPr>
            <a:r>
              <a:rPr lang="en-US" sz="1000" dirty="0">
                <a:latin typeface="Arial"/>
                <a:ea typeface="Calibri"/>
                <a:cs typeface="Times New Roman"/>
              </a:rPr>
              <a:t>After you have developed the solution validator, you will deploy the solution validator to the farm by using a farm solution, and test the solution validator by attempting to upload and activate sandboxed solutions in a site collection. </a:t>
            </a:r>
          </a:p>
        </p:txBody>
      </p:sp>
      <p:sp>
        <p:nvSpPr>
          <p:cNvPr id="4" name="Slide Number Placeholder 3"/>
          <p:cNvSpPr>
            <a:spLocks noGrp="1"/>
          </p:cNvSpPr>
          <p:nvPr>
            <p:ph type="sldNum" sz="quarter" idx="10"/>
          </p:nvPr>
        </p:nvSpPr>
        <p:spPr/>
        <p:txBody>
          <a:bodyPr/>
          <a:lstStyle/>
          <a:p>
            <a:fld id="{B3F66210-9219-4F82-803C-BD8DBD849BE6}"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208804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B3F66210-9219-4F82-803C-BD8DBD849BE6}"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4038826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statements most accurately describes a Feature?</a:t>
            </a:r>
          </a:p>
          <a:p>
            <a:pPr>
              <a:lnSpc>
                <a:spcPct val="115000"/>
              </a:lnSpc>
              <a:spcAft>
                <a:spcPts val="1000"/>
              </a:spcAft>
            </a:pPr>
            <a:r>
              <a:rPr lang="en-US" sz="1000" dirty="0">
                <a:latin typeface="Arial"/>
                <a:ea typeface="Calibri"/>
                <a:cs typeface="Times New Roman"/>
              </a:rPr>
              <a:t>(   )Option 1: A Feature is deployed in a folder to file system, and must contain a feature.xml file and an elements.xml file.</a:t>
            </a:r>
          </a:p>
          <a:p>
            <a:pPr>
              <a:lnSpc>
                <a:spcPct val="115000"/>
              </a:lnSpc>
              <a:spcAft>
                <a:spcPts val="1000"/>
              </a:spcAft>
            </a:pPr>
            <a:r>
              <a:rPr lang="en-US" sz="1000" dirty="0">
                <a:latin typeface="Arial"/>
                <a:ea typeface="Calibri"/>
                <a:cs typeface="Times New Roman"/>
              </a:rPr>
              <a:t>(   )Option 2: A Feature can be deployed to the file system, and must contain a feature.xml file which contains a Feature element and an ElementManifests element.</a:t>
            </a:r>
          </a:p>
          <a:p>
            <a:pPr>
              <a:lnSpc>
                <a:spcPct val="115000"/>
              </a:lnSpc>
              <a:spcAft>
                <a:spcPts val="1000"/>
              </a:spcAft>
            </a:pPr>
            <a:r>
              <a:rPr lang="en-US" sz="1000" dirty="0">
                <a:latin typeface="Arial"/>
                <a:ea typeface="Calibri"/>
                <a:cs typeface="Times New Roman"/>
              </a:rPr>
              <a:t>(   )Option 3: A Feature can be deployed to the file system, and must contain a feature.xml file which contains a Feature element.</a:t>
            </a:r>
          </a:p>
          <a:p>
            <a:pPr>
              <a:lnSpc>
                <a:spcPct val="115000"/>
              </a:lnSpc>
              <a:spcAft>
                <a:spcPts val="1000"/>
              </a:spcAft>
            </a:pPr>
            <a:r>
              <a:rPr lang="en-US" sz="1000" dirty="0">
                <a:latin typeface="Arial"/>
                <a:ea typeface="Calibri"/>
                <a:cs typeface="Times New Roman"/>
              </a:rPr>
              <a:t>(   )Option 4: A Feature is deployed to the content database, and must contain a feature.xml file and an elements.xml file.</a:t>
            </a:r>
          </a:p>
          <a:p>
            <a:pPr>
              <a:lnSpc>
                <a:spcPct val="115000"/>
              </a:lnSpc>
              <a:spcAft>
                <a:spcPts val="1000"/>
              </a:spcAft>
            </a:pPr>
            <a:r>
              <a:rPr lang="en-US" sz="1000" dirty="0">
                <a:latin typeface="Arial"/>
                <a:ea typeface="Calibri"/>
                <a:cs typeface="Times New Roman"/>
              </a:rPr>
              <a:t>(   )Option 5: A Feature can be deployed to the file system or the content database, and must contain a feature.xml file and an elements.xml file.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A Feature can be deployed to the file system, and must contain a feature.xml file which contains a Feature element.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solution cannot be uninstalled if a dependent solution is installed.</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F66210-9219-4F82-803C-BD8DBD849BE6}"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840178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Question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Which of the following statements is true?</a:t>
            </a:r>
          </a:p>
          <a:p>
            <a:pPr lvl="0">
              <a:lnSpc>
                <a:spcPct val="115000"/>
              </a:lnSpc>
              <a:spcAft>
                <a:spcPts val="1000"/>
              </a:spcAft>
            </a:pPr>
            <a:r>
              <a:rPr lang="en-US" sz="1000" dirty="0">
                <a:solidFill>
                  <a:prstClr val="black"/>
                </a:solidFill>
                <a:latin typeface="Arial"/>
                <a:ea typeface="Calibri"/>
                <a:cs typeface="Times New Roman"/>
              </a:rPr>
              <a:t>(   )Option 1: Sandboxed solutions can be installed by any user in a site, and they are not monitored.</a:t>
            </a:r>
          </a:p>
          <a:p>
            <a:pPr lvl="0">
              <a:lnSpc>
                <a:spcPct val="115000"/>
              </a:lnSpc>
              <a:spcAft>
                <a:spcPts val="1000"/>
              </a:spcAft>
            </a:pPr>
            <a:r>
              <a:rPr lang="en-US" sz="1000" dirty="0">
                <a:solidFill>
                  <a:prstClr val="black"/>
                </a:solidFill>
                <a:latin typeface="Arial"/>
                <a:ea typeface="Calibri"/>
                <a:cs typeface="Times New Roman"/>
              </a:rPr>
              <a:t>(   )Option 2: Sandboxed solutions can be installed by a site collection administrator in a site collection, and they are monitored and throttled.</a:t>
            </a:r>
          </a:p>
          <a:p>
            <a:pPr lvl="0">
              <a:lnSpc>
                <a:spcPct val="115000"/>
              </a:lnSpc>
              <a:spcAft>
                <a:spcPts val="1000"/>
              </a:spcAft>
            </a:pPr>
            <a:r>
              <a:rPr lang="en-US" sz="1000" dirty="0">
                <a:solidFill>
                  <a:prstClr val="black"/>
                </a:solidFill>
                <a:latin typeface="Arial"/>
                <a:ea typeface="Calibri"/>
                <a:cs typeface="Times New Roman"/>
              </a:rPr>
              <a:t>(   )Option 3: Sandboxed solutions must be installed by a farm administrator, and they require access to the server.</a:t>
            </a:r>
          </a:p>
          <a:p>
            <a:pPr lvl="0">
              <a:lnSpc>
                <a:spcPct val="115000"/>
              </a:lnSpc>
              <a:spcAft>
                <a:spcPts val="1000"/>
              </a:spcAft>
            </a:pPr>
            <a:r>
              <a:rPr lang="en-US" sz="1000" dirty="0">
                <a:solidFill>
                  <a:prstClr val="black"/>
                </a:solidFill>
                <a:latin typeface="Arial"/>
                <a:ea typeface="Calibri"/>
                <a:cs typeface="Times New Roman"/>
              </a:rPr>
              <a:t>(   )Option 4: Sandboxed solutions can be installed by a web application administrator in a web application, and they are monitored and throttled.</a:t>
            </a:r>
          </a:p>
          <a:p>
            <a:pPr lvl="0">
              <a:lnSpc>
                <a:spcPct val="115000"/>
              </a:lnSpc>
              <a:spcAft>
                <a:spcPts val="1000"/>
              </a:spcAft>
            </a:pPr>
            <a:r>
              <a:rPr lang="en-US" sz="1000" dirty="0">
                <a:solidFill>
                  <a:prstClr val="black"/>
                </a:solidFill>
                <a:latin typeface="Arial"/>
                <a:ea typeface="Calibri"/>
                <a:cs typeface="Times New Roman"/>
              </a:rPr>
              <a:t>(   )Option 5: Sandboxed solutions can be installed by any user in a site collection, and they are not monitored.</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2: Sandboxed solutions can be installed by a site collection administrator in a site collection, and they are monitored and throttled.</a:t>
            </a:r>
            <a:endParaRPr lang="en-US" dirty="0"/>
          </a:p>
        </p:txBody>
      </p:sp>
      <p:sp>
        <p:nvSpPr>
          <p:cNvPr id="4" name="Slide Number Placeholder 3"/>
          <p:cNvSpPr>
            <a:spLocks noGrp="1"/>
          </p:cNvSpPr>
          <p:nvPr>
            <p:ph type="sldNum" sz="quarter" idx="10"/>
          </p:nvPr>
        </p:nvSpPr>
        <p:spPr/>
        <p:txBody>
          <a:bodyPr/>
          <a:lstStyle/>
          <a:p>
            <a:fld id="{B3F66210-9219-4F82-803C-BD8DBD849BE6}" type="slidenum">
              <a:rPr lang="en-US" smtClean="0"/>
              <a:t>35</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547090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242336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should mainly be a recap from module 1. </a:t>
            </a:r>
          </a:p>
        </p:txBody>
      </p:sp>
      <p:sp>
        <p:nvSpPr>
          <p:cNvPr id="4" name="Slide Number Placeholder 3"/>
          <p:cNvSpPr>
            <a:spLocks noGrp="1"/>
          </p:cNvSpPr>
          <p:nvPr>
            <p:ph type="sldNum" sz="quarter" idx="10"/>
          </p:nvPr>
        </p:nvSpPr>
        <p:spPr/>
        <p:txBody>
          <a:bodyPr/>
          <a:lstStyle/>
          <a:p>
            <a:fld id="{B3F66210-9219-4F82-803C-BD8DBD849BE6}"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137768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187046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2032846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F66210-9219-4F82-803C-BD8DBD849BE6}"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3916213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demonstration uses blank Features to demonstrate the Feature designer in Visual Studio. Ensure that the students are aware that normally you would add additional items to the solution, and then associate each of those with a Feature. </a:t>
            </a:r>
          </a:p>
          <a:p>
            <a:pPr>
              <a:lnSpc>
                <a:spcPct val="115000"/>
              </a:lnSpc>
              <a:spcAft>
                <a:spcPts val="1000"/>
              </a:spcAft>
            </a:pPr>
            <a:r>
              <a:rPr lang="en-US" sz="1000" dirty="0">
                <a:latin typeface="Arial"/>
                <a:ea typeface="Calibri"/>
                <a:cs typeface="Times New Roman"/>
              </a:rPr>
              <a:t>If time permits you could extend this demonstration by adding some new site columns and a content type to the solution, and then adding those to the existing Features. Site columns could be added to Feature1, and the content type could be added to Feature2. The pre-defined dependencies ensure that the site columns are deployed if the content type is deployed. </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Log on to 20488A-LON-SP-04 as CONTOSO\Administrator, with the password Pa$$w0rd.</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type</a:t>
            </a:r>
            <a:r>
              <a:rPr lang="en-US" sz="1000" b="1" dirty="0" smtClean="0">
                <a:effectLst/>
                <a:latin typeface="Arial"/>
                <a:ea typeface="Times New Roman"/>
                <a:cs typeface="Times New Roman"/>
              </a:rPr>
              <a:t> Visual Studio</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Visual Studio, under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 click </a:t>
            </a:r>
            <a:r>
              <a:rPr lang="en-US" sz="1000" b="1" dirty="0" smtClean="0">
                <a:effectLst/>
                <a:latin typeface="Arial"/>
                <a:ea typeface="Times New Roman"/>
                <a:cs typeface="Times New Roman"/>
              </a:rPr>
              <a:t>Open Project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Times New Roman"/>
              </a:rPr>
              <a:t> dialog box, browse to </a:t>
            </a:r>
            <a:r>
              <a:rPr lang="en-US" sz="1000" b="1" dirty="0" smtClean="0">
                <a:effectLst/>
                <a:latin typeface="Arial"/>
                <a:ea typeface="Times New Roman"/>
                <a:cs typeface="Times New Roman"/>
              </a:rPr>
              <a:t>E:\Demofiles\Developing a Feature</a:t>
            </a:r>
            <a:r>
              <a:rPr lang="en-US" sz="1000" dirty="0" smtClean="0">
                <a:effectLst/>
                <a:latin typeface="Arial"/>
                <a:ea typeface="Times New Roman"/>
                <a:cs typeface="Times New Roman"/>
              </a:rPr>
              <a:t>, click </a:t>
            </a:r>
            <a:r>
              <a:rPr lang="en-US" sz="1000" b="1" dirty="0" smtClean="0">
                <a:effectLst/>
                <a:latin typeface="Arial"/>
                <a:ea typeface="Times New Roman"/>
                <a:cs typeface="Times New Roman"/>
              </a:rPr>
              <a:t>DevelopingAFeature.sln</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Solution Explorer, expand </a:t>
            </a:r>
            <a:r>
              <a:rPr lang="en-US" sz="1000" b="1" dirty="0" smtClean="0">
                <a:effectLst/>
                <a:latin typeface="Arial"/>
                <a:ea typeface="Times New Roman"/>
                <a:cs typeface="Times New Roman"/>
              </a:rPr>
              <a:t>Features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Point out the two existing Features.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Double-click </a:t>
            </a:r>
            <a:r>
              <a:rPr lang="en-US" sz="1000" b="1" dirty="0" smtClean="0">
                <a:effectLst/>
                <a:latin typeface="Arial"/>
                <a:ea typeface="Times New Roman"/>
                <a:cs typeface="Times New Roman"/>
              </a:rPr>
              <a:t>Feature1</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View the Feature designer, but do not make any changes.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Solution Explorer, right-click </a:t>
            </a:r>
            <a:r>
              <a:rPr lang="en-US" sz="1000" b="1" dirty="0" smtClean="0">
                <a:effectLst/>
                <a:latin typeface="Arial"/>
                <a:ea typeface="Times New Roman"/>
                <a:cs typeface="Times New Roman"/>
              </a:rPr>
              <a:t>Feature1</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Add Event Receiver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Review the </a:t>
            </a:r>
            <a:r>
              <a:rPr lang="en-US" sz="1000" b="1" dirty="0" smtClean="0">
                <a:effectLst/>
                <a:latin typeface="Arial"/>
                <a:ea typeface="Times New Roman"/>
                <a:cs typeface="Times New Roman"/>
              </a:rPr>
              <a:t>Feature1.EventReceiver.cs</a:t>
            </a:r>
            <a:r>
              <a:rPr lang="en-US" sz="1000" dirty="0" smtClean="0">
                <a:effectLst/>
                <a:latin typeface="Arial"/>
                <a:ea typeface="Times New Roman"/>
                <a:cs typeface="Times New Roman"/>
              </a:rPr>
              <a:t> class. Point out each of the methods which are currently commented.</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Point out where the event receiver code file is added in Solution Explorer.</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Double-click </a:t>
            </a:r>
            <a:r>
              <a:rPr lang="en-US" sz="1000" b="1" dirty="0" smtClean="0">
                <a:effectLst/>
                <a:latin typeface="Arial"/>
                <a:ea typeface="Times New Roman"/>
                <a:cs typeface="Times New Roman"/>
              </a:rPr>
              <a:t>Feature2</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F66210-9219-4F82-803C-BD8DBD849BE6}"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179238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smtClean="0">
                <a:latin typeface="Arial"/>
                <a:ea typeface="Calibri"/>
                <a:cs typeface="Times New Roman"/>
              </a:rPr>
              <a:t>It </a:t>
            </a:r>
            <a:r>
              <a:rPr lang="en-US" sz="1000" dirty="0">
                <a:latin typeface="Arial"/>
                <a:ea typeface="Calibri"/>
                <a:cs typeface="Times New Roman"/>
              </a:rPr>
              <a:t>is important that students understand that while they can use this approach to deploy a Feature, and may need to know some of this process if they are taking the course exam, typically they would use a solution or app to complete the deployment. Make students aware that solutions are covered later in this module, and apps are covered later in the course. </a:t>
            </a:r>
          </a:p>
        </p:txBody>
      </p:sp>
      <p:sp>
        <p:nvSpPr>
          <p:cNvPr id="4" name="Slide Number Placeholder 3"/>
          <p:cNvSpPr>
            <a:spLocks noGrp="1"/>
          </p:cNvSpPr>
          <p:nvPr>
            <p:ph type="sldNum" sz="quarter" idx="10"/>
          </p:nvPr>
        </p:nvSpPr>
        <p:spPr/>
        <p:txBody>
          <a:bodyPr/>
          <a:lstStyle/>
          <a:p>
            <a:fld id="{B3F66210-9219-4F82-803C-BD8DBD849BE6}"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Designing and Managing Features and Solutions</a:t>
            </a:r>
            <a:endParaRPr lang="en-US" sz="1200" b="1" dirty="0">
              <a:solidFill>
                <a:srgbClr val="336699"/>
              </a:solidFill>
              <a:latin typeface="Arial"/>
            </a:endParaRPr>
          </a:p>
        </p:txBody>
      </p:sp>
    </p:spTree>
    <p:extLst>
      <p:ext uri="{BB962C8B-B14F-4D97-AF65-F5344CB8AC3E}">
        <p14:creationId xmlns:p14="http://schemas.microsoft.com/office/powerpoint/2010/main" val="383030329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985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4</a:t>
            </a:r>
            <a:endParaRPr lang="en-US" sz="2600" dirty="0"/>
          </a:p>
        </p:txBody>
      </p:sp>
      <p:sp>
        <p:nvSpPr>
          <p:cNvPr id="3" name="Subtitle 2"/>
          <p:cNvSpPr>
            <a:spLocks noGrp="1"/>
          </p:cNvSpPr>
          <p:nvPr>
            <p:ph type="subTitle" sz="quarter" idx="1"/>
          </p:nvPr>
        </p:nvSpPr>
        <p:spPr/>
        <p:txBody>
          <a:bodyPr/>
          <a:lstStyle/>
          <a:p>
            <a:r>
              <a:rPr lang="en-GB" dirty="0" smtClean="0"/>
              <a:t>Designing and Managing Features and Solutions
</a:t>
            </a:r>
            <a:endParaRPr lang="en-US" dirty="0"/>
          </a:p>
        </p:txBody>
      </p:sp>
    </p:spTree>
    <p:extLst>
      <p:ext uri="{BB962C8B-B14F-4D97-AF65-F5344CB8AC3E}">
        <p14:creationId xmlns:p14="http://schemas.microsoft.com/office/powerpoint/2010/main" val="3282489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6e72b4f-87fa-45fe-9089-e8bdf2e852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Developing a Feature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see how to:</a:t>
            </a:r>
          </a:p>
          <a:p>
            <a:pPr lvl="1"/>
            <a:r>
              <a:rPr lang="en-US" dirty="0" smtClean="0"/>
              <a:t>Edit </a:t>
            </a:r>
            <a:r>
              <a:rPr lang="en-US" dirty="0"/>
              <a:t>a</a:t>
            </a:r>
            <a:r>
              <a:rPr lang="en-US" dirty="0" smtClean="0"/>
              <a:t> Feature by using Visual Studio</a:t>
            </a:r>
          </a:p>
          <a:p>
            <a:pPr lvl="1"/>
            <a:r>
              <a:rPr lang="en-US" dirty="0" smtClean="0"/>
              <a:t>Define Feature dependencies by using Visual Studio</a:t>
            </a:r>
          </a:p>
          <a:p>
            <a:pPr lvl="1"/>
            <a:r>
              <a:rPr lang="en-US" dirty="0" smtClean="0"/>
              <a:t>Add an event receiver to a Feature</a:t>
            </a:r>
            <a:endParaRPr lang="en-US" dirty="0"/>
          </a:p>
          <a:p>
            <a:pPr lvl="1"/>
            <a:r>
              <a:rPr lang="en-US" dirty="0" smtClean="0"/>
              <a:t>Edit Feature.xml files manually in Visual Studio</a:t>
            </a:r>
          </a:p>
          <a:p>
            <a:pPr lvl="1"/>
            <a:endParaRPr lang="en-US" dirty="0"/>
          </a:p>
          <a:p>
            <a:pPr lvl="1"/>
            <a:endParaRPr lang="en-US" dirty="0"/>
          </a:p>
        </p:txBody>
      </p:sp>
    </p:spTree>
    <p:extLst>
      <p:ext uri="{BB962C8B-B14F-4D97-AF65-F5344CB8AC3E}">
        <p14:creationId xmlns:p14="http://schemas.microsoft.com/office/powerpoint/2010/main" val="3629024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79245d44-8bf2-4371-8d78-40de852dd9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Manually Deploying Features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App, farm solution, sandboxed solution, or manual deployment</a:t>
            </a:r>
          </a:p>
          <a:p>
            <a:r>
              <a:rPr lang="en-US" dirty="0" smtClean="0"/>
              <a:t>15\TEMPLATES\FEATURES\</a:t>
            </a:r>
            <a:r>
              <a:rPr lang="en-US" i="1" dirty="0" smtClean="0"/>
              <a:t>CustomFeature </a:t>
            </a:r>
            <a:r>
              <a:rPr lang="en-US" dirty="0" smtClean="0"/>
              <a:t>folder</a:t>
            </a:r>
          </a:p>
          <a:p>
            <a:r>
              <a:rPr lang="en-US" dirty="0" smtClean="0"/>
              <a:t>Install-SPFeature</a:t>
            </a:r>
          </a:p>
          <a:p>
            <a:r>
              <a:rPr lang="en-US" dirty="0" smtClean="0"/>
              <a:t>Enable-SPFeature</a:t>
            </a:r>
          </a:p>
          <a:p>
            <a:r>
              <a:rPr lang="en-US" dirty="0" smtClean="0"/>
              <a:t>Disable-SPFeature</a:t>
            </a:r>
          </a:p>
          <a:p>
            <a:r>
              <a:rPr lang="en-US" dirty="0" smtClean="0"/>
              <a:t>Uninstall-SPFeature</a:t>
            </a:r>
          </a:p>
          <a:p>
            <a:endParaRPr lang="en-US" dirty="0"/>
          </a:p>
        </p:txBody>
      </p:sp>
    </p:spTree>
    <p:extLst>
      <p:ext uri="{BB962C8B-B14F-4D97-AF65-F5344CB8AC3E}">
        <p14:creationId xmlns:p14="http://schemas.microsoft.com/office/powerpoint/2010/main" val="1862284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5437e61a-bc27-486a-b5e6-91bc3acca428">
    <p:spTree>
      <p:nvGrpSpPr>
        <p:cNvPr id="1" name=""/>
        <p:cNvGrpSpPr/>
        <p:nvPr/>
      </p:nvGrpSpPr>
      <p:grpSpPr>
        <a:xfrm>
          <a:off x="0" y="0"/>
          <a:ext cx="0" cy="0"/>
          <a:chOff x="0" y="0"/>
          <a:chExt cx="0" cy="0"/>
        </a:xfrm>
      </p:grpSpPr>
      <p:sp>
        <p:nvSpPr>
          <p:cNvPr id="3" name="Rectangle 2"/>
          <p:cNvSpPr/>
          <p:nvPr/>
        </p:nvSpPr>
        <p:spPr bwMode="auto">
          <a:xfrm>
            <a:off x="323528" y="908720"/>
            <a:ext cx="8424936" cy="5832648"/>
          </a:xfrm>
          <a:prstGeom prst="rect">
            <a:avLst/>
          </a:prstGeom>
          <a:solidFill>
            <a:schemeClr val="bg2">
              <a:lumMod val="20000"/>
              <a:lumOff val="8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smtClean="0"/>
              <a:t>Versioning and Upgrading Features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800" dirty="0">
                <a:latin typeface="Courier New" pitchFamily="49" charset="0"/>
                <a:cs typeface="Courier New" pitchFamily="49" charset="0"/>
              </a:rPr>
              <a:t>&lt;Feature </a:t>
            </a:r>
            <a:r>
              <a:rPr lang="en-US" sz="1800" dirty="0" smtClean="0">
                <a:latin typeface="Courier New" pitchFamily="49" charset="0"/>
                <a:cs typeface="Courier New" pitchFamily="49" charset="0"/>
              </a:rPr>
              <a:t>... Version</a:t>
            </a:r>
            <a:r>
              <a:rPr lang="en-US" sz="1800" dirty="0">
                <a:latin typeface="Courier New" pitchFamily="49" charset="0"/>
                <a:cs typeface="Courier New" pitchFamily="49" charset="0"/>
              </a:rPr>
              <a:t>="3.0.0.0"&gt;</a:t>
            </a:r>
            <a:endParaRPr lang="en-GB" sz="1800" dirty="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    &lt;ElementManifests&gt;...&lt;/ElementManifests&gt;</a:t>
            </a:r>
            <a:endParaRPr lang="en-GB" sz="1800" dirty="0" smtClean="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&lt;UpgradeActions&gt;</a:t>
            </a:r>
            <a:endParaRPr lang="en-GB"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&lt;VersionRange BeginVersion="</a:t>
            </a:r>
            <a:r>
              <a:rPr lang="en-US" sz="1800" dirty="0" smtClean="0">
                <a:latin typeface="Courier New" pitchFamily="49" charset="0"/>
                <a:cs typeface="Courier New" pitchFamily="49" charset="0"/>
              </a:rPr>
              <a:t>1.0.0.0“</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EndVersion=“3.0.0.0</a:t>
            </a:r>
            <a:r>
              <a:rPr lang="en-US" sz="1800" dirty="0">
                <a:latin typeface="Courier New" pitchFamily="49" charset="0"/>
                <a:cs typeface="Courier New" pitchFamily="49" charset="0"/>
              </a:rPr>
              <a:t>"&gt;</a:t>
            </a:r>
            <a:endParaRPr lang="en-GB"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&lt;ApplyElementManifests&gt;</a:t>
            </a:r>
            <a:endParaRPr lang="en-GB"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&lt;ElementManifest Location</a:t>
            </a:r>
            <a:r>
              <a:rPr lang="en-US" sz="1800" dirty="0" smtClean="0">
                <a:latin typeface="Courier New" pitchFamily="49" charset="0"/>
                <a:cs typeface="Courier New" pitchFamily="49" charset="0"/>
              </a:rPr>
              <a:t>=“</a:t>
            </a:r>
            <a:r>
              <a:rPr lang="en-US" sz="1800" i="1" dirty="0">
                <a:latin typeface="Courier New" pitchFamily="49" charset="0"/>
                <a:cs typeface="Courier New" pitchFamily="49" charset="0"/>
              </a:rPr>
              <a:t>L</a:t>
            </a:r>
            <a:r>
              <a:rPr lang="en-US" sz="1800" i="1" dirty="0" smtClean="0">
                <a:latin typeface="Courier New" pitchFamily="49" charset="0"/>
                <a:cs typeface="Courier New" pitchFamily="49" charset="0"/>
              </a:rPr>
              <a:t>ocation</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/&gt;</a:t>
            </a:r>
            <a:endParaRPr lang="en-GB" sz="1800" dirty="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            &lt;/</a:t>
            </a:r>
            <a:r>
              <a:rPr lang="en-US" sz="1800" dirty="0">
                <a:latin typeface="Courier New" pitchFamily="49" charset="0"/>
                <a:cs typeface="Courier New" pitchFamily="49" charset="0"/>
              </a:rPr>
              <a:t>ApplyElementManifests</a:t>
            </a:r>
            <a:r>
              <a:rPr lang="en-US" sz="1800" dirty="0" smtClean="0">
                <a:latin typeface="Courier New" pitchFamily="49" charset="0"/>
                <a:cs typeface="Courier New" pitchFamily="49" charset="0"/>
              </a:rPr>
              <a:t>&gt;</a:t>
            </a:r>
          </a:p>
          <a:p>
            <a:pPr marL="0" indent="0">
              <a:buNone/>
            </a:pPr>
            <a:r>
              <a:rPr lang="en-GB" sz="1800" dirty="0" smtClean="0">
                <a:latin typeface="Courier New" pitchFamily="49" charset="0"/>
                <a:cs typeface="Courier New" pitchFamily="49" charset="0"/>
              </a:rPr>
              <a:t>            &lt;MapFile FromPath=“</a:t>
            </a:r>
            <a:r>
              <a:rPr lang="en-GB" sz="1800" i="1" dirty="0" smtClean="0">
                <a:latin typeface="Courier New" pitchFamily="49" charset="0"/>
                <a:cs typeface="Courier New" pitchFamily="49" charset="0"/>
              </a:rPr>
              <a:t>Original” </a:t>
            </a:r>
            <a:r>
              <a:rPr lang="en-GB" sz="1800" dirty="0" smtClean="0">
                <a:latin typeface="Courier New" pitchFamily="49" charset="0"/>
                <a:cs typeface="Courier New" pitchFamily="49" charset="0"/>
              </a:rPr>
              <a:t>ToPath=“New” /&gt;</a:t>
            </a:r>
            <a:br>
              <a:rPr lang="en-GB" sz="1800" dirty="0" smtClean="0">
                <a:latin typeface="Courier New" pitchFamily="49" charset="0"/>
                <a:cs typeface="Courier New" pitchFamily="49" charset="0"/>
              </a:rPr>
            </a:br>
            <a:r>
              <a:rPr lang="en-GB" sz="1800" dirty="0" smtClean="0">
                <a:latin typeface="Courier New" pitchFamily="49" charset="0"/>
                <a:cs typeface="Courier New" pitchFamily="49" charset="0"/>
              </a:rPr>
              <a:t>            &lt;AddContentTypeField ContentTypeId=“</a:t>
            </a:r>
            <a:r>
              <a:rPr lang="en-GB" sz="1800" i="1" dirty="0" smtClean="0">
                <a:latin typeface="Courier New" pitchFamily="49" charset="0"/>
                <a:cs typeface="Courier New" pitchFamily="49" charset="0"/>
              </a:rPr>
              <a:t>GUID</a:t>
            </a:r>
            <a:r>
              <a:rPr lang="en-GB" sz="1800" dirty="0" smtClean="0">
                <a:latin typeface="Courier New" pitchFamily="49" charset="0"/>
                <a:cs typeface="Courier New" pitchFamily="49" charset="0"/>
              </a:rPr>
              <a:t>” </a:t>
            </a:r>
            <a:br>
              <a:rPr lang="en-GB" sz="1800" dirty="0" smtClean="0">
                <a:latin typeface="Courier New" pitchFamily="49" charset="0"/>
                <a:cs typeface="Courier New" pitchFamily="49" charset="0"/>
              </a:rPr>
            </a:br>
            <a:r>
              <a:rPr lang="en-GB" sz="1800" dirty="0" smtClean="0">
                <a:latin typeface="Courier New" pitchFamily="49" charset="0"/>
                <a:cs typeface="Courier New" pitchFamily="49" charset="0"/>
              </a:rPr>
              <a:t>                FieldId=“</a:t>
            </a:r>
            <a:r>
              <a:rPr lang="en-GB" sz="1800" i="1" dirty="0" smtClean="0">
                <a:latin typeface="Courier New" pitchFamily="49" charset="0"/>
                <a:cs typeface="Courier New" pitchFamily="49" charset="0"/>
              </a:rPr>
              <a:t>GUID</a:t>
            </a:r>
            <a:r>
              <a:rPr lang="en-GB" sz="1800" dirty="0" smtClean="0">
                <a:latin typeface="Courier New" pitchFamily="49" charset="0"/>
                <a:cs typeface="Courier New" pitchFamily="49" charset="0"/>
              </a:rPr>
              <a:t>” PushDown=“</a:t>
            </a:r>
            <a:r>
              <a:rPr lang="en-GB" sz="1800" i="1" dirty="0" smtClean="0">
                <a:latin typeface="Courier New" pitchFamily="49" charset="0"/>
                <a:cs typeface="Courier New" pitchFamily="49" charset="0"/>
              </a:rPr>
              <a:t>True|False</a:t>
            </a:r>
            <a:r>
              <a:rPr lang="en-GB" sz="1800" dirty="0" smtClean="0">
                <a:latin typeface="Courier New" pitchFamily="49" charset="0"/>
                <a:cs typeface="Courier New" pitchFamily="49" charset="0"/>
              </a:rPr>
              <a:t>” /&gt;</a:t>
            </a:r>
          </a:p>
          <a:p>
            <a:pPr marL="0" indent="0">
              <a:buNone/>
            </a:pPr>
            <a:r>
              <a:rPr lang="en-GB" sz="1800" dirty="0" smtClean="0">
                <a:latin typeface="Courier New" pitchFamily="49" charset="0"/>
                <a:cs typeface="Courier New" pitchFamily="49" charset="0"/>
              </a:rPr>
              <a:t>            &lt;CustomUpgradeAction Name=“</a:t>
            </a:r>
            <a:r>
              <a:rPr lang="en-GB" sz="1800" i="1" dirty="0" smtClean="0">
                <a:latin typeface="Courier New" pitchFamily="49" charset="0"/>
                <a:cs typeface="Courier New" pitchFamily="49" charset="0"/>
              </a:rPr>
              <a:t>Name</a:t>
            </a:r>
            <a:r>
              <a:rPr lang="en-GB" sz="1800" dirty="0" smtClean="0">
                <a:latin typeface="Courier New" pitchFamily="49" charset="0"/>
                <a:cs typeface="Courier New" pitchFamily="49" charset="0"/>
              </a:rPr>
              <a:t>”&gt;</a:t>
            </a:r>
          </a:p>
          <a:p>
            <a:pPr marL="0" indent="0">
              <a:buNone/>
            </a:pPr>
            <a:r>
              <a:rPr lang="en-GB" sz="1800" dirty="0">
                <a:latin typeface="Courier New" pitchFamily="49" charset="0"/>
                <a:cs typeface="Courier New" pitchFamily="49" charset="0"/>
              </a:rPr>
              <a:t> </a:t>
            </a:r>
            <a:r>
              <a:rPr lang="en-GB" sz="1800" dirty="0" smtClean="0">
                <a:latin typeface="Courier New" pitchFamily="49" charset="0"/>
                <a:cs typeface="Courier New" pitchFamily="49" charset="0"/>
              </a:rPr>
              <a:t>               &lt;Parameters&gt;...&lt;/Parameters&gt;</a:t>
            </a:r>
          </a:p>
          <a:p>
            <a:pPr marL="0" indent="0">
              <a:buNone/>
            </a:pPr>
            <a:r>
              <a:rPr lang="en-GB" sz="1800" dirty="0" smtClean="0">
                <a:latin typeface="Courier New" pitchFamily="49" charset="0"/>
                <a:cs typeface="Courier New" pitchFamily="49" charset="0"/>
              </a:rPr>
              <a:t>            &lt;/CustomUpgradeAction</a:t>
            </a:r>
            <a:r>
              <a:rPr lang="en-GB" sz="1800" dirty="0">
                <a:latin typeface="Courier New" pitchFamily="49" charset="0"/>
                <a:cs typeface="Courier New" pitchFamily="49" charset="0"/>
              </a:rPr>
              <a:t>&gt;</a:t>
            </a:r>
          </a:p>
          <a:p>
            <a:pPr marL="0" indent="0">
              <a:buNone/>
            </a:pPr>
            <a:r>
              <a:rPr lang="en-US" sz="1800" dirty="0">
                <a:latin typeface="Courier New" pitchFamily="49" charset="0"/>
                <a:cs typeface="Courier New" pitchFamily="49" charset="0"/>
              </a:rPr>
              <a:t>        &lt;/VersionRange&gt;</a:t>
            </a:r>
            <a:endParaRPr lang="en-GB" sz="1800" dirty="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    &lt;/</a:t>
            </a:r>
            <a:r>
              <a:rPr lang="en-US" sz="1800" dirty="0">
                <a:latin typeface="Courier New" pitchFamily="49" charset="0"/>
                <a:cs typeface="Courier New" pitchFamily="49" charset="0"/>
              </a:rPr>
              <a:t>UpgradeActions&gt;</a:t>
            </a:r>
            <a:endParaRPr lang="en-GB"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&lt;/Feature&gt;</a:t>
            </a:r>
            <a:endParaRPr lang="en-GB" sz="1800" dirty="0">
              <a:latin typeface="Courier New" pitchFamily="49" charset="0"/>
              <a:cs typeface="Courier New" pitchFamily="49" charset="0"/>
            </a:endParaRPr>
          </a:p>
          <a:p>
            <a:pPr marL="0" indent="0">
              <a:buNone/>
            </a:pPr>
            <a:endParaRPr lang="en-US" sz="2400" dirty="0"/>
          </a:p>
        </p:txBody>
      </p:sp>
    </p:spTree>
    <p:extLst>
      <p:ext uri="{BB962C8B-B14F-4D97-AF65-F5344CB8AC3E}">
        <p14:creationId xmlns:p14="http://schemas.microsoft.com/office/powerpoint/2010/main" val="1970083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70f427b4-605a-4c9e-bc2e-f1ebb6799c9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Upgrading a Feature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a:t>
            </a:r>
            <a:r>
              <a:rPr lang="en-US" dirty="0" smtClean="0"/>
              <a:t>to modify a Feature manifest to upgrade a Feature.</a:t>
            </a:r>
            <a:endParaRPr lang="en-US" dirty="0"/>
          </a:p>
          <a:p>
            <a:endParaRPr lang="en-US" dirty="0"/>
          </a:p>
        </p:txBody>
      </p:sp>
    </p:spTree>
    <p:extLst>
      <p:ext uri="{BB962C8B-B14F-4D97-AF65-F5344CB8AC3E}">
        <p14:creationId xmlns:p14="http://schemas.microsoft.com/office/powerpoint/2010/main" val="3462485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Developing Solutions</a:t>
            </a:r>
            <a:endParaRPr lang="en-US" dirty="0"/>
          </a:p>
        </p:txBody>
      </p:sp>
      <p:sp>
        <p:nvSpPr>
          <p:cNvPr id="3" name="Text Placeholder 2"/>
          <p:cNvSpPr>
            <a:spLocks noGrp="1"/>
          </p:cNvSpPr>
          <p:nvPr>
            <p:ph type="body" idx="1"/>
          </p:nvPr>
        </p:nvSpPr>
        <p:spPr/>
        <p:txBody>
          <a:bodyPr/>
          <a:lstStyle/>
          <a:p>
            <a:r>
              <a:rPr lang="en-GB" dirty="0" smtClean="0"/>
              <a:t>Introduction to Farm Solutions
Packaging a Solution
Demonstration: Creating a Solution
Deploying Solutions
Defining Solution Dependencies
Understanding Solution Versioning</a:t>
            </a:r>
            <a:endParaRPr lang="en-US" dirty="0"/>
          </a:p>
        </p:txBody>
      </p:sp>
    </p:spTree>
    <p:extLst>
      <p:ext uri="{BB962C8B-B14F-4D97-AF65-F5344CB8AC3E}">
        <p14:creationId xmlns:p14="http://schemas.microsoft.com/office/powerpoint/2010/main" val="33178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Farm Solutions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Server-side component deployment</a:t>
            </a:r>
          </a:p>
          <a:p>
            <a:r>
              <a:rPr lang="en-US" dirty="0" smtClean="0"/>
              <a:t>Deploy once; propagation to SharePoint servers</a:t>
            </a:r>
          </a:p>
          <a:p>
            <a:r>
              <a:rPr lang="en-US" dirty="0" smtClean="0"/>
              <a:t>Reduce the risk of human error </a:t>
            </a:r>
            <a:endParaRPr lang="en-US" dirty="0"/>
          </a:p>
          <a:p>
            <a:r>
              <a:rPr lang="en-US" dirty="0" smtClean="0"/>
              <a:t>Retract solutions</a:t>
            </a:r>
          </a:p>
          <a:p>
            <a:r>
              <a:rPr lang="en-US" dirty="0" smtClean="0"/>
              <a:t>Alternatives</a:t>
            </a:r>
          </a:p>
          <a:p>
            <a:pPr lvl="1"/>
            <a:r>
              <a:rPr lang="en-US" dirty="0" smtClean="0"/>
              <a:t>App</a:t>
            </a:r>
          </a:p>
          <a:p>
            <a:pPr lvl="1"/>
            <a:r>
              <a:rPr lang="en-US" dirty="0" smtClean="0"/>
              <a:t>Sandboxed solution</a:t>
            </a:r>
          </a:p>
          <a:p>
            <a:endParaRPr lang="en-US" dirty="0"/>
          </a:p>
        </p:txBody>
      </p:sp>
    </p:spTree>
    <p:extLst>
      <p:ext uri="{BB962C8B-B14F-4D97-AF65-F5344CB8AC3E}">
        <p14:creationId xmlns:p14="http://schemas.microsoft.com/office/powerpoint/2010/main" val="2117196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 a Solution</a:t>
            </a:r>
            <a:endParaRPr lang="de-AT" dirty="0"/>
          </a:p>
        </p:txBody>
      </p:sp>
      <p:sp>
        <p:nvSpPr>
          <p:cNvPr id="3" name="Content Placeholder 2"/>
          <p:cNvSpPr>
            <a:spLocks noGrp="1"/>
          </p:cNvSpPr>
          <p:nvPr>
            <p:ph idx="1"/>
          </p:nvPr>
        </p:nvSpPr>
        <p:spPr/>
        <p:txBody>
          <a:bodyPr/>
          <a:lstStyle/>
          <a:p>
            <a:r>
              <a:rPr lang="en-US" sz="2000" dirty="0"/>
              <a:t>Cabinet file with </a:t>
            </a:r>
            <a:r>
              <a:rPr lang="en-US" sz="2000" dirty="0" err="1"/>
              <a:t>wsp</a:t>
            </a:r>
            <a:r>
              <a:rPr lang="en-US" sz="2000" dirty="0"/>
              <a:t> extension</a:t>
            </a:r>
          </a:p>
          <a:p>
            <a:r>
              <a:rPr lang="en-US" sz="2000" dirty="0"/>
              <a:t>Visual Studio or makecab.exe</a:t>
            </a:r>
          </a:p>
          <a:p>
            <a:r>
              <a:rPr lang="en-US" sz="2000" dirty="0"/>
              <a:t>Manifest.xml file</a:t>
            </a:r>
          </a:p>
          <a:p>
            <a:endParaRPr lang="de-AT" dirty="0"/>
          </a:p>
        </p:txBody>
      </p:sp>
      <p:pic>
        <p:nvPicPr>
          <p:cNvPr id="4" name="Picture 3"/>
          <p:cNvPicPr>
            <a:picLocks noChangeAspect="1"/>
          </p:cNvPicPr>
          <p:nvPr/>
        </p:nvPicPr>
        <p:blipFill>
          <a:blip r:embed="rId2"/>
          <a:stretch>
            <a:fillRect/>
          </a:stretch>
        </p:blipFill>
        <p:spPr>
          <a:xfrm>
            <a:off x="458788" y="2204864"/>
            <a:ext cx="6400000" cy="4085714"/>
          </a:xfrm>
          <a:prstGeom prst="rect">
            <a:avLst/>
          </a:prstGeom>
        </p:spPr>
      </p:pic>
    </p:spTree>
    <p:extLst>
      <p:ext uri="{BB962C8B-B14F-4D97-AF65-F5344CB8AC3E}">
        <p14:creationId xmlns:p14="http://schemas.microsoft.com/office/powerpoint/2010/main" val="37467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5a8de4f-696e-47b4-b0c3-31f0511427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Creating a Solution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a:t>
            </a:r>
            <a:r>
              <a:rPr lang="en-US" dirty="0" smtClean="0"/>
              <a:t>:</a:t>
            </a:r>
            <a:endParaRPr lang="en-US" dirty="0"/>
          </a:p>
          <a:p>
            <a:pPr lvl="1"/>
            <a:r>
              <a:rPr lang="en-US" dirty="0" smtClean="0"/>
              <a:t>Create a solution by </a:t>
            </a:r>
            <a:r>
              <a:rPr lang="en-US" dirty="0"/>
              <a:t>using Visual Studio</a:t>
            </a:r>
            <a:r>
              <a:rPr lang="en-US" dirty="0" smtClean="0"/>
              <a:t>.</a:t>
            </a:r>
            <a:endParaRPr lang="en-US" dirty="0"/>
          </a:p>
          <a:p>
            <a:pPr lvl="1"/>
            <a:r>
              <a:rPr lang="en-US" dirty="0" smtClean="0"/>
              <a:t>Map SharePoint folders.</a:t>
            </a:r>
            <a:endParaRPr lang="en-US" dirty="0"/>
          </a:p>
          <a:p>
            <a:pPr lvl="1"/>
            <a:r>
              <a:rPr lang="en-US" dirty="0" smtClean="0"/>
              <a:t>Add assemblies and define safe control entries.</a:t>
            </a:r>
            <a:endParaRPr lang="en-US" dirty="0"/>
          </a:p>
          <a:p>
            <a:pPr lvl="1"/>
            <a:r>
              <a:rPr lang="en-US" dirty="0"/>
              <a:t>Add </a:t>
            </a:r>
            <a:r>
              <a:rPr lang="en-US" dirty="0" smtClean="0"/>
              <a:t>Features to a solution.</a:t>
            </a:r>
            <a:endParaRPr lang="en-US" dirty="0"/>
          </a:p>
          <a:p>
            <a:pPr lvl="1"/>
            <a:r>
              <a:rPr lang="en-US" dirty="0"/>
              <a:t>Edit </a:t>
            </a:r>
            <a:r>
              <a:rPr lang="en-US" dirty="0" smtClean="0"/>
              <a:t>the solution manifest manually </a:t>
            </a:r>
            <a:r>
              <a:rPr lang="en-US" dirty="0"/>
              <a:t>in Visual Studio</a:t>
            </a:r>
            <a:r>
              <a:rPr lang="en-US" dirty="0" smtClean="0"/>
              <a:t>.</a:t>
            </a:r>
          </a:p>
          <a:p>
            <a:pPr lvl="1"/>
            <a:endParaRPr lang="en-US" dirty="0"/>
          </a:p>
          <a:p>
            <a:pPr lvl="1"/>
            <a:r>
              <a:rPr lang="en-US" dirty="0" smtClean="0"/>
              <a:t>Teacher Book 4-14</a:t>
            </a:r>
            <a:endParaRPr lang="en-US" dirty="0"/>
          </a:p>
          <a:p>
            <a:endParaRPr lang="en-US" dirty="0"/>
          </a:p>
        </p:txBody>
      </p:sp>
    </p:spTree>
    <p:extLst>
      <p:ext uri="{BB962C8B-B14F-4D97-AF65-F5344CB8AC3E}">
        <p14:creationId xmlns:p14="http://schemas.microsoft.com/office/powerpoint/2010/main" val="1109102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Solutions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Add-SPSolution</a:t>
            </a:r>
          </a:p>
          <a:p>
            <a:pPr lvl="1"/>
            <a:r>
              <a:rPr lang="en-US" sz="2000" dirty="0" smtClean="0"/>
              <a:t>LiteralPath</a:t>
            </a:r>
          </a:p>
          <a:p>
            <a:r>
              <a:rPr lang="en-US" sz="2400" dirty="0" smtClean="0"/>
              <a:t>Install-SPSolution</a:t>
            </a:r>
          </a:p>
          <a:p>
            <a:pPr lvl="1"/>
            <a:r>
              <a:rPr lang="en-US" sz="2000" dirty="0" smtClean="0"/>
              <a:t>Identity</a:t>
            </a:r>
          </a:p>
          <a:p>
            <a:pPr lvl="1"/>
            <a:r>
              <a:rPr lang="en-US" sz="2000" dirty="0" smtClean="0"/>
              <a:t>GACDeployment</a:t>
            </a:r>
          </a:p>
          <a:p>
            <a:pPr lvl="1"/>
            <a:r>
              <a:rPr lang="en-US" sz="2000" dirty="0" smtClean="0"/>
              <a:t>CompatibilityLevel</a:t>
            </a:r>
          </a:p>
          <a:p>
            <a:r>
              <a:rPr lang="en-US" sz="2400" dirty="0" smtClean="0"/>
              <a:t>Uninstall-SPSolution</a:t>
            </a:r>
          </a:p>
          <a:p>
            <a:pPr lvl="1"/>
            <a:r>
              <a:rPr lang="en-US" sz="2000" dirty="0" smtClean="0"/>
              <a:t>Identity</a:t>
            </a:r>
          </a:p>
          <a:p>
            <a:pPr lvl="1"/>
            <a:r>
              <a:rPr lang="en-US" sz="2000" dirty="0" smtClean="0"/>
              <a:t>CompatibilityLevel</a:t>
            </a:r>
          </a:p>
          <a:p>
            <a:r>
              <a:rPr lang="en-US" sz="2400" dirty="0" smtClean="0"/>
              <a:t>Remove-SPSolution</a:t>
            </a:r>
          </a:p>
          <a:p>
            <a:pPr lvl="1"/>
            <a:r>
              <a:rPr lang="en-US" sz="2000" dirty="0" smtClean="0"/>
              <a:t>Identity</a:t>
            </a:r>
            <a:endParaRPr lang="en-US" sz="2000" dirty="0"/>
          </a:p>
        </p:txBody>
      </p:sp>
    </p:spTree>
    <p:extLst>
      <p:ext uri="{BB962C8B-B14F-4D97-AF65-F5344CB8AC3E}">
        <p14:creationId xmlns:p14="http://schemas.microsoft.com/office/powerpoint/2010/main" val="2911595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Solution Dependencies</a:t>
            </a:r>
            <a:endParaRPr lang="de-AT" dirty="0"/>
          </a:p>
        </p:txBody>
      </p:sp>
      <p:sp>
        <p:nvSpPr>
          <p:cNvPr id="3" name="Content Placeholder 2"/>
          <p:cNvSpPr>
            <a:spLocks noGrp="1"/>
          </p:cNvSpPr>
          <p:nvPr>
            <p:ph idx="1"/>
          </p:nvPr>
        </p:nvSpPr>
        <p:spPr/>
        <p:txBody>
          <a:bodyPr/>
          <a:lstStyle/>
          <a:p>
            <a:r>
              <a:rPr lang="en-US" dirty="0"/>
              <a:t>Use in conjunction with Feature dependencies</a:t>
            </a:r>
          </a:p>
          <a:p>
            <a:r>
              <a:rPr lang="en-US" dirty="0"/>
              <a:t>Define in the solution manifest</a:t>
            </a:r>
          </a:p>
          <a:p>
            <a:endParaRPr lang="de-AT" dirty="0"/>
          </a:p>
        </p:txBody>
      </p:sp>
      <p:pic>
        <p:nvPicPr>
          <p:cNvPr id="4" name="Picture 3"/>
          <p:cNvPicPr>
            <a:picLocks noChangeAspect="1"/>
          </p:cNvPicPr>
          <p:nvPr/>
        </p:nvPicPr>
        <p:blipFill>
          <a:blip r:embed="rId2"/>
          <a:stretch>
            <a:fillRect/>
          </a:stretch>
        </p:blipFill>
        <p:spPr>
          <a:xfrm>
            <a:off x="458788" y="2132856"/>
            <a:ext cx="6361905" cy="1333333"/>
          </a:xfrm>
          <a:prstGeom prst="rect">
            <a:avLst/>
          </a:prstGeom>
        </p:spPr>
      </p:pic>
    </p:spTree>
    <p:extLst>
      <p:ext uri="{BB962C8B-B14F-4D97-AF65-F5344CB8AC3E}">
        <p14:creationId xmlns:p14="http://schemas.microsoft.com/office/powerpoint/2010/main" val="68365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Working with Features
Developing Solutions
Working with Sandboxed Solutions</a:t>
            </a:r>
            <a:endParaRPr lang="en-US" dirty="0"/>
          </a:p>
        </p:txBody>
      </p:sp>
    </p:spTree>
    <p:extLst>
      <p:ext uri="{BB962C8B-B14F-4D97-AF65-F5344CB8AC3E}">
        <p14:creationId xmlns:p14="http://schemas.microsoft.com/office/powerpoint/2010/main" val="888556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a741420b-3805-49d9-a45b-7d166334c5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Solution Versioning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Update options</a:t>
            </a:r>
          </a:p>
          <a:p>
            <a:pPr lvl="1"/>
            <a:r>
              <a:rPr lang="en-US" dirty="0" smtClean="0"/>
              <a:t>Retract, uninstall, and then reinstall</a:t>
            </a:r>
          </a:p>
          <a:p>
            <a:pPr lvl="1"/>
            <a:r>
              <a:rPr lang="en-US" dirty="0" smtClean="0"/>
              <a:t>Use Update-SPSolution</a:t>
            </a:r>
            <a:endParaRPr lang="en-US" dirty="0"/>
          </a:p>
          <a:p>
            <a:r>
              <a:rPr lang="en-US" dirty="0" smtClean="0"/>
              <a:t>Retracting solution not always possible</a:t>
            </a:r>
          </a:p>
          <a:p>
            <a:pPr lvl="1"/>
            <a:r>
              <a:rPr lang="en-US" dirty="0" smtClean="0"/>
              <a:t>E.g. content type in use</a:t>
            </a:r>
            <a:endParaRPr lang="en-US" dirty="0"/>
          </a:p>
          <a:p>
            <a:r>
              <a:rPr lang="en-US" dirty="0" smtClean="0"/>
              <a:t>Updating solution has some restrictions</a:t>
            </a:r>
          </a:p>
          <a:p>
            <a:pPr lvl="1"/>
            <a:r>
              <a:rPr lang="en-US" dirty="0" smtClean="0"/>
              <a:t>E.g. cannot add or remove Features</a:t>
            </a:r>
          </a:p>
          <a:p>
            <a:r>
              <a:rPr lang="en-US" dirty="0" smtClean="0"/>
              <a:t>Assembly binding redirection</a:t>
            </a:r>
            <a:endParaRPr lang="en-US" dirty="0"/>
          </a:p>
        </p:txBody>
      </p:sp>
    </p:spTree>
    <p:extLst>
      <p:ext uri="{BB962C8B-B14F-4D97-AF65-F5344CB8AC3E}">
        <p14:creationId xmlns:p14="http://schemas.microsoft.com/office/powerpoint/2010/main" val="234983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Assembly</a:t>
            </a:r>
            <a:r>
              <a:rPr lang="de-AT" dirty="0" smtClean="0"/>
              <a:t> Binding </a:t>
            </a:r>
            <a:r>
              <a:rPr lang="de-AT" dirty="0" err="1" smtClean="0"/>
              <a:t>Redirection</a:t>
            </a:r>
            <a:endParaRPr lang="de-AT" dirty="0"/>
          </a:p>
        </p:txBody>
      </p:sp>
      <p:pic>
        <p:nvPicPr>
          <p:cNvPr id="3" name="Picture 2"/>
          <p:cNvPicPr>
            <a:picLocks noChangeAspect="1"/>
          </p:cNvPicPr>
          <p:nvPr/>
        </p:nvPicPr>
        <p:blipFill>
          <a:blip r:embed="rId2"/>
          <a:stretch>
            <a:fillRect/>
          </a:stretch>
        </p:blipFill>
        <p:spPr>
          <a:xfrm>
            <a:off x="460374" y="1124744"/>
            <a:ext cx="8079297" cy="2376264"/>
          </a:xfrm>
          <a:prstGeom prst="rect">
            <a:avLst/>
          </a:prstGeom>
        </p:spPr>
      </p:pic>
    </p:spTree>
    <p:extLst>
      <p:ext uri="{BB962C8B-B14F-4D97-AF65-F5344CB8AC3E}">
        <p14:creationId xmlns:p14="http://schemas.microsoft.com/office/powerpoint/2010/main" val="1583876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 Working with Farm Solutions</a:t>
            </a:r>
            <a:endParaRPr lang="en-US" dirty="0"/>
          </a:p>
        </p:txBody>
      </p:sp>
      <p:sp>
        <p:nvSpPr>
          <p:cNvPr id="3" name="Text Placeholder 2"/>
          <p:cNvSpPr>
            <a:spLocks noGrp="1"/>
          </p:cNvSpPr>
          <p:nvPr>
            <p:ph type="body" idx="1"/>
          </p:nvPr>
        </p:nvSpPr>
        <p:spPr/>
        <p:txBody>
          <a:bodyPr/>
          <a:lstStyle/>
          <a:p>
            <a:r>
              <a:rPr lang="en-US" dirty="0" smtClean="0"/>
              <a:t>Exercise 1: Create a Farm Solution
Exercise 2: Create a Feature
Exercise 3: Upgrade a Solution</a:t>
            </a:r>
            <a:endParaRPr lang="en-US" dirty="0"/>
          </a:p>
        </p:txBody>
      </p:sp>
      <p:sp>
        <p:nvSpPr>
          <p:cNvPr id="4" name="TextBox 3"/>
          <p:cNvSpPr txBox="1"/>
          <p:nvPr/>
        </p:nvSpPr>
        <p:spPr>
          <a:xfrm>
            <a:off x="458788" y="4129916"/>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820959"/>
            <a:ext cx="5550430" cy="1200329"/>
          </a:xfrm>
          <a:prstGeom prst="rect">
            <a:avLst/>
          </a:prstGeom>
          <a:noFill/>
        </p:spPr>
        <p:txBody>
          <a:bodyPr vert="horz" wrap="none" rtlCol="0">
            <a:spAutoFit/>
          </a:bodyPr>
          <a:lstStyle/>
          <a:p>
            <a:pPr marL="342900" indent="-342900">
              <a:buClr>
                <a:srgbClr val="0070C0"/>
              </a:buClr>
              <a:buFont typeface="Arial" pitchFamily="34" charset="0"/>
              <a:buChar char="•"/>
            </a:pPr>
            <a:r>
              <a:rPr lang="en-US" sz="2400" b="0" i="0" u="none" strike="noStrike" baseline="0" dirty="0" smtClean="0">
                <a:latin typeface="Segoe UI"/>
              </a:rPr>
              <a:t>Virtual machine: 20488A-LON-SP-04</a:t>
            </a:r>
          </a:p>
          <a:p>
            <a:pPr marL="342900" indent="-342900">
              <a:buClr>
                <a:srgbClr val="0070C0"/>
              </a:buClr>
              <a:buFont typeface="Arial" pitchFamily="34" charset="0"/>
              <a:buChar char="•"/>
            </a:pPr>
            <a:r>
              <a:rPr lang="en-US" sz="2400" dirty="0">
                <a:solidFill>
                  <a:srgbClr val="000000"/>
                </a:solidFill>
                <a:latin typeface="Segoe UI"/>
              </a:rPr>
              <a:t>User Name: CONTOSO\administrator</a:t>
            </a:r>
          </a:p>
          <a:p>
            <a:pPr marL="342900" indent="-342900">
              <a:buClr>
                <a:srgbClr val="0070C0"/>
              </a:buClr>
              <a:buFont typeface="Arial" pitchFamily="34" charset="0"/>
              <a:buChar char="•"/>
            </a:pPr>
            <a:r>
              <a:rPr lang="en-US" sz="2400" dirty="0">
                <a:solidFill>
                  <a:srgbClr val="000000"/>
                </a:solidFill>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45 minutes</a:t>
            </a:r>
            <a:endParaRPr lang="en-US" sz="2800" dirty="0">
              <a:latin typeface="Segoe UI"/>
            </a:endParaRPr>
          </a:p>
        </p:txBody>
      </p:sp>
    </p:spTree>
    <p:extLst>
      <p:ext uri="{BB962C8B-B14F-4D97-AF65-F5344CB8AC3E}">
        <p14:creationId xmlns:p14="http://schemas.microsoft.com/office/powerpoint/2010/main" val="1972763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Lab Scenario15794856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946048"/>
            <a:ext cx="8119156" cy="5392502"/>
          </a:xfrm>
          <a:prstGeom prst="rect">
            <a:avLst/>
          </a:prstGeom>
          <a:noFill/>
        </p:spPr>
        <p:txBody>
          <a:bodyPr vert="horz" wrap="square" rtlCol="0">
            <a:spAutoFit/>
          </a:bodyPr>
          <a:lstStyle/>
          <a:p>
            <a:pPr>
              <a:lnSpc>
                <a:spcPct val="115000"/>
              </a:lnSpc>
              <a:spcAft>
                <a:spcPts val="1000"/>
              </a:spcAft>
            </a:pPr>
            <a:r>
              <a:rPr lang="en-US" sz="1500" dirty="0" smtClean="0">
                <a:effectLst/>
                <a:latin typeface="Segoe UI"/>
                <a:ea typeface="SimSun"/>
                <a:cs typeface="Mangal"/>
              </a:rPr>
              <a:t>Contoso often needs to order items from key suppliers. When the staff in Contoso's contact center speaks to customers, they may need to check supplier stock levels before they can proceed with an order. As information comes from several different suppliers, Contoso maintains a single list which contains approximate stock levels from their suppliers. Contoso retrieves this information by using web services provided by their suppliers. Updating the stock list can be a slow process, as it involves calling several web services, some of which have high latency. To reduce page load time, developers in Contoso have created a timer job which periodically updates the list without blocking the web worker process thread. Staff are trained that the stock levels indicated by the internal list may be slightly out of date, and they have an alternative system for obtaining accurate stock levels if the list suggests stock levels are low. The developers tested the timer job by using PowerShell commands to install the timer job. This was acceptable in their development environment; however, you now need to package the timer job for deployment. As the web services provided by the third parties occasionally change, it is important that you have a robust strategy for handling updates to the timer job. </a:t>
            </a:r>
          </a:p>
          <a:p>
            <a:pPr>
              <a:lnSpc>
                <a:spcPct val="115000"/>
              </a:lnSpc>
              <a:spcAft>
                <a:spcPts val="1000"/>
              </a:spcAft>
            </a:pPr>
            <a:endParaRPr lang="en-US" sz="1500" dirty="0" smtClean="0">
              <a:effectLst/>
              <a:latin typeface="Segoe UI"/>
              <a:ea typeface="SimSun"/>
              <a:cs typeface="Mangal"/>
            </a:endParaRPr>
          </a:p>
          <a:p>
            <a:pPr>
              <a:lnSpc>
                <a:spcPct val="115000"/>
              </a:lnSpc>
              <a:spcAft>
                <a:spcPts val="1000"/>
              </a:spcAft>
            </a:pPr>
            <a:r>
              <a:rPr lang="en-US" sz="1500" dirty="0" smtClean="0">
                <a:effectLst/>
                <a:latin typeface="Segoe UI"/>
                <a:ea typeface="SimSun"/>
                <a:cs typeface="Mangal"/>
              </a:rPr>
              <a:t>To ensure that the timer job is deployed and installed on all servers correctly you will create a solution package for the timer job. You will create a Feature with a Feature receiver to deploy the timer job. Finally, you will add code to upgrade the timer job and test the upgrade process. </a:t>
            </a:r>
            <a:endParaRPr lang="en-US" sz="1500" dirty="0">
              <a:effectLst/>
              <a:latin typeface="Segoe UI"/>
              <a:ea typeface="SimSun"/>
              <a:cs typeface="Mangal"/>
            </a:endParaRPr>
          </a:p>
        </p:txBody>
      </p:sp>
    </p:spTree>
    <p:extLst>
      <p:ext uri="{BB962C8B-B14F-4D97-AF65-F5344CB8AC3E}">
        <p14:creationId xmlns:p14="http://schemas.microsoft.com/office/powerpoint/2010/main" val="4038092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Working with Sandboxed Solutions</a:t>
            </a:r>
            <a:endParaRPr lang="en-US" dirty="0"/>
          </a:p>
        </p:txBody>
      </p:sp>
      <p:sp>
        <p:nvSpPr>
          <p:cNvPr id="3" name="Text Placeholder 2"/>
          <p:cNvSpPr>
            <a:spLocks noGrp="1"/>
          </p:cNvSpPr>
          <p:nvPr>
            <p:ph type="body" idx="1"/>
          </p:nvPr>
        </p:nvSpPr>
        <p:spPr/>
        <p:txBody>
          <a:bodyPr/>
          <a:lstStyle/>
          <a:p>
            <a:r>
              <a:rPr lang="en-GB" dirty="0" smtClean="0"/>
              <a:t>Working in the Sandbox
Sandbox Restrictions and How to Extend the Scope of a Sandboxed Solution
Deploying Sandbox Solutions
Versioning and Upgrading Sandbox Solutions
Using Solution Validators
Discussion Question</a:t>
            </a:r>
            <a:endParaRPr lang="en-US" dirty="0"/>
          </a:p>
        </p:txBody>
      </p:sp>
    </p:spTree>
    <p:extLst>
      <p:ext uri="{BB962C8B-B14F-4D97-AF65-F5344CB8AC3E}">
        <p14:creationId xmlns:p14="http://schemas.microsoft.com/office/powerpoint/2010/main" val="383421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in the Sandbox</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Solution Scope</a:t>
            </a:r>
            <a:endParaRPr lang="en-US" dirty="0"/>
          </a:p>
          <a:p>
            <a:r>
              <a:rPr lang="en-US" dirty="0" smtClean="0"/>
              <a:t>Object Model Restrictions</a:t>
            </a:r>
            <a:endParaRPr lang="en-US" dirty="0"/>
          </a:p>
          <a:p>
            <a:r>
              <a:rPr lang="en-US" dirty="0" smtClean="0"/>
              <a:t>Execution Model</a:t>
            </a:r>
            <a:endParaRPr lang="en-US" dirty="0"/>
          </a:p>
          <a:p>
            <a:r>
              <a:rPr lang="en-US" dirty="0" smtClean="0"/>
              <a:t>Developing Sandboxed Solutions</a:t>
            </a:r>
            <a:endParaRPr lang="en-US" dirty="0"/>
          </a:p>
          <a:p>
            <a:r>
              <a:rPr lang="en-US" dirty="0" smtClean="0"/>
              <a:t>Sandboxed Solution or App</a:t>
            </a:r>
            <a:endParaRPr lang="en-US" dirty="0"/>
          </a:p>
        </p:txBody>
      </p:sp>
    </p:spTree>
    <p:extLst>
      <p:ext uri="{BB962C8B-B14F-4D97-AF65-F5344CB8AC3E}">
        <p14:creationId xmlns:p14="http://schemas.microsoft.com/office/powerpoint/2010/main" val="382634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a:xfrm>
            <a:off x="352871" y="-2"/>
            <a:ext cx="8683625" cy="740664"/>
          </a:xfrm>
        </p:spPr>
        <p:txBody>
          <a:bodyPr/>
          <a:lstStyle/>
          <a:p>
            <a:r>
              <a:rPr lang="en-GB" sz="2000" dirty="0" smtClean="0"/>
              <a:t>Sandbox Restrictions and How to Extend the Scope of a Sandboxed Solution</a:t>
            </a:r>
            <a:endParaRPr lang="en-US" sz="20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Restricted to the current site collection</a:t>
            </a:r>
          </a:p>
          <a:p>
            <a:r>
              <a:rPr lang="en-US" dirty="0" smtClean="0"/>
              <a:t>Subset of the standard </a:t>
            </a:r>
            <a:r>
              <a:rPr lang="en-US" dirty="0"/>
              <a:t>server side object </a:t>
            </a:r>
            <a:r>
              <a:rPr lang="en-US" dirty="0" smtClean="0"/>
              <a:t>model classes and methods available</a:t>
            </a:r>
          </a:p>
          <a:p>
            <a:r>
              <a:rPr lang="en-US" dirty="0" smtClean="0"/>
              <a:t>Client side object models and hybrid solutions</a:t>
            </a:r>
          </a:p>
          <a:p>
            <a:endParaRPr lang="en-US" dirty="0"/>
          </a:p>
        </p:txBody>
      </p:sp>
    </p:spTree>
    <p:extLst>
      <p:ext uri="{BB962C8B-B14F-4D97-AF65-F5344CB8AC3E}">
        <p14:creationId xmlns:p14="http://schemas.microsoft.com/office/powerpoint/2010/main" val="2308728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d4e33de1-f5d0-454b-b3a2-53f9d95fa2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Sandbox Solutions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Packaged in a .wsp solution file</a:t>
            </a:r>
          </a:p>
          <a:p>
            <a:r>
              <a:rPr lang="en-US" dirty="0" smtClean="0"/>
              <a:t>Deployed by a site collection administrator</a:t>
            </a:r>
          </a:p>
          <a:p>
            <a:r>
              <a:rPr lang="en-US" dirty="0" smtClean="0"/>
              <a:t>Two stage process for deployment:</a:t>
            </a:r>
          </a:p>
          <a:p>
            <a:pPr marL="746125" lvl="1" indent="-457200">
              <a:buFont typeface="+mj-lt"/>
              <a:buAutoNum type="arabicPeriod"/>
            </a:pPr>
            <a:r>
              <a:rPr lang="en-US" dirty="0" smtClean="0"/>
              <a:t>Upload to the solution gallery</a:t>
            </a:r>
          </a:p>
          <a:p>
            <a:pPr marL="746125" lvl="1" indent="-457200">
              <a:buFont typeface="+mj-lt"/>
              <a:buAutoNum type="arabicPeriod"/>
            </a:pPr>
            <a:r>
              <a:rPr lang="en-US" dirty="0" smtClean="0"/>
              <a:t>Activate solution</a:t>
            </a:r>
            <a:endParaRPr lang="en-US" dirty="0"/>
          </a:p>
        </p:txBody>
      </p:sp>
    </p:spTree>
    <p:extLst>
      <p:ext uri="{BB962C8B-B14F-4D97-AF65-F5344CB8AC3E}">
        <p14:creationId xmlns:p14="http://schemas.microsoft.com/office/powerpoint/2010/main" val="4220239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151e53da-695b-42ce-a41a-0b3f775ec1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Versioning and Upgrading Sandbox Solutions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Very similar to upgrading a farm solution</a:t>
            </a:r>
          </a:p>
          <a:p>
            <a:pPr lvl="1"/>
            <a:r>
              <a:rPr lang="en-US" dirty="0"/>
              <a:t>Solution </a:t>
            </a:r>
            <a:r>
              <a:rPr lang="en-US" dirty="0" smtClean="0"/>
              <a:t>id </a:t>
            </a:r>
            <a:r>
              <a:rPr lang="en-US" dirty="0"/>
              <a:t>must remain the same in the updated version</a:t>
            </a:r>
          </a:p>
          <a:p>
            <a:pPr lvl="1"/>
            <a:r>
              <a:rPr lang="en-US" dirty="0"/>
              <a:t>Version number should be </a:t>
            </a:r>
            <a:r>
              <a:rPr lang="en-US" dirty="0" smtClean="0"/>
              <a:t>incremented</a:t>
            </a:r>
          </a:p>
          <a:p>
            <a:r>
              <a:rPr lang="en-US" dirty="0" smtClean="0"/>
              <a:t>File name must change as both old and new version remain in the solution gallery</a:t>
            </a:r>
          </a:p>
          <a:p>
            <a:r>
              <a:rPr lang="en-US" dirty="0" smtClean="0"/>
              <a:t>Features are all updated immediately</a:t>
            </a:r>
          </a:p>
        </p:txBody>
      </p:sp>
    </p:spTree>
    <p:extLst>
      <p:ext uri="{BB962C8B-B14F-4D97-AF65-F5344CB8AC3E}">
        <p14:creationId xmlns:p14="http://schemas.microsoft.com/office/powerpoint/2010/main" val="41560608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236fb41c-a7bf-4a16-9459-e93466fde1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Solution Validators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SPSolutionValidator</a:t>
            </a:r>
            <a:endParaRPr lang="en-US" dirty="0"/>
          </a:p>
          <a:p>
            <a:pPr lvl="1"/>
            <a:r>
              <a:rPr lang="en-US" dirty="0"/>
              <a:t>Id</a:t>
            </a:r>
          </a:p>
          <a:p>
            <a:pPr lvl="1"/>
            <a:r>
              <a:rPr lang="en-US" dirty="0" smtClean="0"/>
              <a:t>Default constructor</a:t>
            </a:r>
          </a:p>
          <a:p>
            <a:pPr lvl="1"/>
            <a:r>
              <a:rPr lang="en-US" dirty="0" smtClean="0"/>
              <a:t>Non-default constructor</a:t>
            </a:r>
          </a:p>
          <a:p>
            <a:pPr lvl="2"/>
            <a:r>
              <a:rPr lang="en-US" dirty="0" smtClean="0"/>
              <a:t>Signature</a:t>
            </a:r>
          </a:p>
          <a:p>
            <a:pPr lvl="1"/>
            <a:r>
              <a:rPr lang="en-US" dirty="0" smtClean="0"/>
              <a:t>ValidateSolution</a:t>
            </a:r>
          </a:p>
          <a:p>
            <a:pPr lvl="1"/>
            <a:r>
              <a:rPr lang="en-US" dirty="0" smtClean="0"/>
              <a:t>ValidateAssembly</a:t>
            </a:r>
          </a:p>
          <a:p>
            <a:pPr lvl="2"/>
            <a:r>
              <a:rPr lang="en-US" dirty="0" smtClean="0"/>
              <a:t>properties.Valid</a:t>
            </a:r>
            <a:endParaRPr lang="en-US" dirty="0"/>
          </a:p>
          <a:p>
            <a:r>
              <a:rPr lang="en-US" dirty="0" smtClean="0"/>
              <a:t>SPUserCodeService</a:t>
            </a:r>
          </a:p>
          <a:p>
            <a:pPr lvl="1"/>
            <a:r>
              <a:rPr lang="en-US" dirty="0" smtClean="0"/>
              <a:t>SPUserCodeService.Local</a:t>
            </a:r>
          </a:p>
          <a:p>
            <a:pPr lvl="1"/>
            <a:r>
              <a:rPr lang="en-US" dirty="0" smtClean="0"/>
              <a:t>SolutionValidators.Add</a:t>
            </a:r>
          </a:p>
          <a:p>
            <a:pPr lvl="1"/>
            <a:r>
              <a:rPr lang="en-US" dirty="0" smtClean="0"/>
              <a:t>SolutionValidators.Remove</a:t>
            </a:r>
            <a:endParaRPr lang="en-US" dirty="0"/>
          </a:p>
        </p:txBody>
      </p:sp>
    </p:spTree>
    <p:extLst>
      <p:ext uri="{BB962C8B-B14F-4D97-AF65-F5344CB8AC3E}">
        <p14:creationId xmlns:p14="http://schemas.microsoft.com/office/powerpoint/2010/main" val="480304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Working with Features</a:t>
            </a:r>
            <a:endParaRPr lang="en-US" dirty="0"/>
          </a:p>
        </p:txBody>
      </p:sp>
      <p:sp>
        <p:nvSpPr>
          <p:cNvPr id="3" name="Text Placeholder 2"/>
          <p:cNvSpPr>
            <a:spLocks noGrp="1"/>
          </p:cNvSpPr>
          <p:nvPr>
            <p:ph type="body" idx="1"/>
          </p:nvPr>
        </p:nvSpPr>
        <p:spPr/>
        <p:txBody>
          <a:bodyPr/>
          <a:lstStyle/>
          <a:p>
            <a:r>
              <a:rPr lang="en-GB" dirty="0" smtClean="0"/>
              <a:t>Introduction to Features
Developing Features
Using Feature Receivers
Defining Feature Dependencies
Demonstration: Developing a Feature
Manually Deploying Features
Versioning and Upgrading Features
Demonstration: Upgrading a Feature</a:t>
            </a:r>
            <a:endParaRPr lang="en-US" dirty="0"/>
          </a:p>
        </p:txBody>
      </p:sp>
    </p:spTree>
    <p:extLst>
      <p:ext uri="{BB962C8B-B14F-4D97-AF65-F5344CB8AC3E}">
        <p14:creationId xmlns:p14="http://schemas.microsoft.com/office/powerpoint/2010/main" val="7843596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Solution </a:t>
            </a:r>
            <a:r>
              <a:rPr lang="de-AT" dirty="0" err="1" smtClean="0"/>
              <a:t>Validator</a:t>
            </a:r>
            <a:endParaRPr lang="de-AT" dirty="0"/>
          </a:p>
        </p:txBody>
      </p:sp>
      <p:pic>
        <p:nvPicPr>
          <p:cNvPr id="4" name="Content Placeholder 3"/>
          <p:cNvPicPr>
            <a:picLocks noGrp="1" noChangeAspect="1"/>
          </p:cNvPicPr>
          <p:nvPr>
            <p:ph idx="1"/>
          </p:nvPr>
        </p:nvPicPr>
        <p:blipFill>
          <a:blip r:embed="rId2"/>
          <a:stretch>
            <a:fillRect/>
          </a:stretch>
        </p:blipFill>
        <p:spPr>
          <a:xfrm>
            <a:off x="539552" y="1124744"/>
            <a:ext cx="6361905" cy="1771429"/>
          </a:xfrm>
          <a:prstGeom prst="rect">
            <a:avLst/>
          </a:prstGeom>
        </p:spPr>
      </p:pic>
      <p:pic>
        <p:nvPicPr>
          <p:cNvPr id="5" name="Picture 4"/>
          <p:cNvPicPr>
            <a:picLocks noChangeAspect="1"/>
          </p:cNvPicPr>
          <p:nvPr/>
        </p:nvPicPr>
        <p:blipFill>
          <a:blip r:embed="rId3"/>
          <a:stretch>
            <a:fillRect/>
          </a:stretch>
        </p:blipFill>
        <p:spPr>
          <a:xfrm>
            <a:off x="546036" y="2882833"/>
            <a:ext cx="6380952" cy="1466667"/>
          </a:xfrm>
          <a:prstGeom prst="rect">
            <a:avLst/>
          </a:prstGeom>
        </p:spPr>
      </p:pic>
      <p:pic>
        <p:nvPicPr>
          <p:cNvPr id="6" name="Picture 5"/>
          <p:cNvPicPr>
            <a:picLocks noChangeAspect="1"/>
          </p:cNvPicPr>
          <p:nvPr/>
        </p:nvPicPr>
        <p:blipFill>
          <a:blip r:embed="rId4"/>
          <a:stretch>
            <a:fillRect/>
          </a:stretch>
        </p:blipFill>
        <p:spPr>
          <a:xfrm>
            <a:off x="546036" y="4797152"/>
            <a:ext cx="6400000" cy="1009524"/>
          </a:xfrm>
          <a:prstGeom prst="rect">
            <a:avLst/>
          </a:prstGeom>
        </p:spPr>
      </p:pic>
    </p:spTree>
    <p:extLst>
      <p:ext uri="{BB962C8B-B14F-4D97-AF65-F5344CB8AC3E}">
        <p14:creationId xmlns:p14="http://schemas.microsoft.com/office/powerpoint/2010/main" val="2537004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a58a5bd1-dc72-41d5-92aa-422f382fad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When would you choose a sandbox solution</a:t>
            </a:r>
            <a:r>
              <a:rPr lang="en-US" dirty="0" smtClean="0"/>
              <a:t>?</a:t>
            </a:r>
          </a:p>
          <a:p>
            <a:r>
              <a:rPr lang="en-US" dirty="0" smtClean="0"/>
              <a:t>When would you not choose to use a sandbox solution?</a:t>
            </a:r>
            <a:endParaRPr lang="en-GB" dirty="0"/>
          </a:p>
          <a:p>
            <a:endParaRPr lang="en-US" dirty="0"/>
          </a:p>
        </p:txBody>
      </p:sp>
    </p:spTree>
    <p:extLst>
      <p:ext uri="{BB962C8B-B14F-4D97-AF65-F5344CB8AC3E}">
        <p14:creationId xmlns:p14="http://schemas.microsoft.com/office/powerpoint/2010/main" val="2320699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7259a84b-89f1-4ba9-b4f9-9a63155422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B: Working with Sandboxed Solutions</a:t>
            </a:r>
            <a:endParaRPr lang="en-US" dirty="0"/>
          </a:p>
        </p:txBody>
      </p:sp>
      <p:sp>
        <p:nvSpPr>
          <p:cNvPr id="3" name="Text Placeholder 2"/>
          <p:cNvSpPr>
            <a:spLocks noGrp="1"/>
          </p:cNvSpPr>
          <p:nvPr>
            <p:ph type="body" idx="1"/>
          </p:nvPr>
        </p:nvSpPr>
        <p:spPr/>
        <p:txBody>
          <a:bodyPr/>
          <a:lstStyle/>
          <a:p>
            <a:pPr marL="0" indent="0">
              <a:buNone/>
            </a:pPr>
            <a:r>
              <a:rPr lang="en-US" dirty="0" smtClean="0"/>
              <a:t>Exercise 1: Create a Solution Validator</a:t>
            </a:r>
            <a:endParaRPr lang="en-US" dirty="0"/>
          </a:p>
        </p:txBody>
      </p:sp>
      <p:sp>
        <p:nvSpPr>
          <p:cNvPr id="4" name="TextBox 3"/>
          <p:cNvSpPr txBox="1"/>
          <p:nvPr/>
        </p:nvSpPr>
        <p:spPr>
          <a:xfrm>
            <a:off x="458788" y="4129916"/>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820959"/>
            <a:ext cx="5592108" cy="1200329"/>
          </a:xfrm>
          <a:prstGeom prst="rect">
            <a:avLst/>
          </a:prstGeom>
          <a:noFill/>
        </p:spPr>
        <p:txBody>
          <a:bodyPr vert="horz" wrap="none" rtlCol="0">
            <a:spAutoFit/>
          </a:bodyPr>
          <a:lstStyle/>
          <a:p>
            <a:pPr marL="342900" indent="-342900">
              <a:buClr>
                <a:srgbClr val="0070C0"/>
              </a:buClr>
              <a:buFont typeface="Arial" pitchFamily="34" charset="0"/>
              <a:buChar char="•"/>
            </a:pPr>
            <a:r>
              <a:rPr lang="en-US" sz="2400" b="0" i="0" u="none" strike="noStrike" baseline="0" dirty="0" smtClean="0">
                <a:latin typeface="Segoe UI"/>
              </a:rPr>
              <a:t>Virtual machine: 20488A-LON-SP-04</a:t>
            </a:r>
          </a:p>
          <a:p>
            <a:pPr marL="342900" indent="-342900">
              <a:buClr>
                <a:srgbClr val="0070C0"/>
              </a:buClr>
              <a:buFont typeface="Arial" pitchFamily="34" charset="0"/>
              <a:buChar char="•"/>
            </a:pPr>
            <a:r>
              <a:rPr lang="en-US" sz="2400" dirty="0">
                <a:solidFill>
                  <a:srgbClr val="000000"/>
                </a:solidFill>
                <a:latin typeface="Segoe UI"/>
              </a:rPr>
              <a:t>User Name: CONTOSO\Administrator</a:t>
            </a:r>
          </a:p>
          <a:p>
            <a:pPr marL="342900" indent="-342900">
              <a:buClr>
                <a:srgbClr val="0070C0"/>
              </a:buClr>
              <a:buFont typeface="Arial" pitchFamily="34" charset="0"/>
              <a:buChar char="•"/>
            </a:pPr>
            <a:r>
              <a:rPr lang="en-US" sz="2400" dirty="0">
                <a:solidFill>
                  <a:srgbClr val="000000"/>
                </a:solidFill>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15 minutes</a:t>
            </a:r>
            <a:endParaRPr lang="en-US" sz="2800" dirty="0">
              <a:latin typeface="Segoe UI"/>
            </a:endParaRPr>
          </a:p>
        </p:txBody>
      </p:sp>
    </p:spTree>
    <p:extLst>
      <p:ext uri="{BB962C8B-B14F-4D97-AF65-F5344CB8AC3E}">
        <p14:creationId xmlns:p14="http://schemas.microsoft.com/office/powerpoint/2010/main" val="27600117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Lab Scenario30965821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409109"/>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SimSun"/>
                <a:cs typeface="Mangal"/>
              </a:rPr>
              <a:t>Developers in Contoso have developed a sandboxed solution, which site collection administrators can choose to add to their site collection if they consider it appropriate. Managers are concerned that by enabling and distributing sandbox solutions, site collection administrators may be able to upload third party solutions. They want to prevent this, but do not want to add additional work for SharePoint administrators each time the company produce a new sandbox solution. </a:t>
            </a:r>
          </a:p>
          <a:p>
            <a:pPr>
              <a:lnSpc>
                <a:spcPct val="115000"/>
              </a:lnSpc>
              <a:spcAft>
                <a:spcPts val="1000"/>
              </a:spcAft>
            </a:pPr>
            <a:r>
              <a:rPr lang="en-US" sz="2400" dirty="0" smtClean="0">
                <a:effectLst/>
                <a:latin typeface="Segoe UI"/>
                <a:ea typeface="SimSun"/>
                <a:cs typeface="Mangal"/>
              </a:rPr>
              <a:t> </a:t>
            </a:r>
          </a:p>
          <a:p>
            <a:pPr>
              <a:lnSpc>
                <a:spcPct val="115000"/>
              </a:lnSpc>
              <a:spcAft>
                <a:spcPts val="1000"/>
              </a:spcAft>
            </a:pPr>
            <a:r>
              <a:rPr lang="en-US" sz="2400" dirty="0" smtClean="0">
                <a:effectLst/>
                <a:latin typeface="Segoe UI"/>
                <a:ea typeface="SimSun"/>
                <a:cs typeface="Mangal"/>
              </a:rPr>
              <a:t>You must implement a solution validator which prevents other solutions from activating on the farm.</a:t>
            </a:r>
            <a:endParaRPr lang="en-US" sz="2400" dirty="0">
              <a:effectLst/>
              <a:latin typeface="Segoe UI"/>
              <a:ea typeface="SimSun"/>
              <a:cs typeface="Mangal"/>
            </a:endParaRPr>
          </a:p>
        </p:txBody>
      </p:sp>
    </p:spTree>
    <p:extLst>
      <p:ext uri="{BB962C8B-B14F-4D97-AF65-F5344CB8AC3E}">
        <p14:creationId xmlns:p14="http://schemas.microsoft.com/office/powerpoint/2010/main" val="5683466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GB" dirty="0" smtClean="0"/>
              <a:t>Review Question(s)</a:t>
            </a:r>
            <a:endParaRPr lang="en-US" dirty="0"/>
          </a:p>
        </p:txBody>
      </p:sp>
    </p:spTree>
    <p:extLst>
      <p:ext uri="{BB962C8B-B14F-4D97-AF65-F5344CB8AC3E}">
        <p14:creationId xmlns:p14="http://schemas.microsoft.com/office/powerpoint/2010/main" val="10267142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1558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Features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Deploy declarative </a:t>
            </a:r>
            <a:r>
              <a:rPr lang="en-US" dirty="0"/>
              <a:t>components by using CAML –based XML </a:t>
            </a:r>
            <a:r>
              <a:rPr lang="en-US" dirty="0" smtClean="0"/>
              <a:t>files</a:t>
            </a:r>
          </a:p>
          <a:p>
            <a:r>
              <a:rPr lang="en-US" dirty="0" smtClean="0"/>
              <a:t>SharePoint root\LAYOUTS\FEATURES folder</a:t>
            </a:r>
          </a:p>
          <a:p>
            <a:r>
              <a:rPr lang="en-US" dirty="0" smtClean="0"/>
              <a:t>Farm solution, sandboxed solution, or an app</a:t>
            </a:r>
          </a:p>
          <a:p>
            <a:r>
              <a:rPr lang="en-US" dirty="0" smtClean="0"/>
              <a:t>Feature manifest (feature.xml) file</a:t>
            </a:r>
          </a:p>
          <a:p>
            <a:r>
              <a:rPr lang="en-US" dirty="0" smtClean="0"/>
              <a:t>Scope</a:t>
            </a:r>
            <a:endParaRPr lang="en-US" dirty="0"/>
          </a:p>
        </p:txBody>
      </p:sp>
    </p:spTree>
    <p:extLst>
      <p:ext uri="{BB962C8B-B14F-4D97-AF65-F5344CB8AC3E}">
        <p14:creationId xmlns:p14="http://schemas.microsoft.com/office/powerpoint/2010/main" val="383742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5" name="Rectangle 4"/>
          <p:cNvSpPr/>
          <p:nvPr/>
        </p:nvSpPr>
        <p:spPr bwMode="auto">
          <a:xfrm>
            <a:off x="467544" y="4869160"/>
            <a:ext cx="7488832" cy="1368152"/>
          </a:xfrm>
          <a:prstGeom prst="rect">
            <a:avLst/>
          </a:prstGeom>
          <a:solidFill>
            <a:schemeClr val="bg2">
              <a:lumMod val="20000"/>
              <a:lumOff val="8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3" name="Rectangle 2"/>
          <p:cNvSpPr/>
          <p:nvPr/>
        </p:nvSpPr>
        <p:spPr bwMode="auto">
          <a:xfrm>
            <a:off x="467544" y="1484784"/>
            <a:ext cx="8182408" cy="2448272"/>
          </a:xfrm>
          <a:prstGeom prst="rect">
            <a:avLst/>
          </a:prstGeom>
          <a:solidFill>
            <a:schemeClr val="bg2">
              <a:lumMod val="20000"/>
              <a:lumOff val="8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smtClean="0"/>
              <a:t>Developing Features</a:t>
            </a:r>
            <a:endParaRPr lang="en-US" dirty="0"/>
          </a:p>
        </p:txBody>
      </p:sp>
      <p:sp>
        <p:nvSpPr>
          <p:cNvPr id="4" name="Content Placeholder 2"/>
          <p:cNvSpPr>
            <a:spLocks noGrp="1"/>
          </p:cNvSpPr>
          <p:nvPr/>
        </p:nvSpPr>
        <p:spPr bwMode="auto">
          <a:xfrm>
            <a:off x="485292"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Feature manifest (feature.xml)</a:t>
            </a:r>
          </a:p>
          <a:p>
            <a:pPr marL="0" indent="0">
              <a:buNone/>
            </a:pPr>
            <a:endParaRPr lang="en-US" sz="1800" dirty="0">
              <a:latin typeface="Courier New" pitchFamily="49" charset="0"/>
              <a:cs typeface="Courier New" pitchFamily="49" charset="0"/>
            </a:endParaRPr>
          </a:p>
          <a:p>
            <a:pPr marL="0" indent="0">
              <a:buNone/>
            </a:pPr>
            <a:endParaRPr lang="en-US" sz="1800" dirty="0" smtClean="0">
              <a:latin typeface="Courier New" pitchFamily="49" charset="0"/>
              <a:cs typeface="Courier New" pitchFamily="49" charset="0"/>
            </a:endParaRPr>
          </a:p>
          <a:p>
            <a:pPr marL="0" indent="0">
              <a:buNone/>
            </a:pPr>
            <a:endParaRPr lang="en-US" sz="1800" dirty="0" smtClean="0">
              <a:latin typeface="Courier New" pitchFamily="49" charset="0"/>
              <a:cs typeface="Courier New" pitchFamily="49" charset="0"/>
            </a:endParaRPr>
          </a:p>
          <a:p>
            <a:pPr marL="0" indent="0">
              <a:buNone/>
            </a:pPr>
            <a:endParaRPr lang="en-US" sz="1800" dirty="0">
              <a:latin typeface="Courier New" pitchFamily="49" charset="0"/>
              <a:cs typeface="Courier New" pitchFamily="49" charset="0"/>
            </a:endParaRPr>
          </a:p>
          <a:p>
            <a:pPr marL="0" indent="0">
              <a:buNone/>
            </a:pPr>
            <a:endParaRPr lang="en-US" sz="1800" dirty="0" smtClean="0">
              <a:latin typeface="Courier New" pitchFamily="49" charset="0"/>
              <a:cs typeface="Courier New" pitchFamily="49" charset="0"/>
            </a:endParaRPr>
          </a:p>
          <a:p>
            <a:pPr marL="0" indent="0">
              <a:buNone/>
            </a:pPr>
            <a:endParaRPr lang="en-US" dirty="0" smtClean="0"/>
          </a:p>
          <a:p>
            <a:r>
              <a:rPr lang="en-US" dirty="0" smtClean="0"/>
              <a:t>Element manifest (elements.xml</a:t>
            </a:r>
            <a:r>
              <a:rPr lang="en-US" dirty="0" smtClean="0"/>
              <a:t>)</a:t>
            </a:r>
            <a:endParaRPr lang="en-US" dirty="0" smtClean="0"/>
          </a:p>
        </p:txBody>
      </p:sp>
      <p:pic>
        <p:nvPicPr>
          <p:cNvPr id="7" name="Picture 6"/>
          <p:cNvPicPr>
            <a:picLocks noChangeAspect="1"/>
          </p:cNvPicPr>
          <p:nvPr/>
        </p:nvPicPr>
        <p:blipFill>
          <a:blip r:embed="rId3"/>
          <a:stretch>
            <a:fillRect/>
          </a:stretch>
        </p:blipFill>
        <p:spPr>
          <a:xfrm>
            <a:off x="467544" y="1484784"/>
            <a:ext cx="6276190" cy="2019048"/>
          </a:xfrm>
          <a:prstGeom prst="rect">
            <a:avLst/>
          </a:prstGeom>
        </p:spPr>
      </p:pic>
    </p:spTree>
    <p:extLst>
      <p:ext uri="{BB962C8B-B14F-4D97-AF65-F5344CB8AC3E}">
        <p14:creationId xmlns:p14="http://schemas.microsoft.com/office/powerpoint/2010/main" val="1191541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Features</a:t>
            </a:r>
            <a:endParaRPr lang="de-AT" dirty="0"/>
          </a:p>
        </p:txBody>
      </p:sp>
      <p:sp>
        <p:nvSpPr>
          <p:cNvPr id="3" name="Content Placeholder 2"/>
          <p:cNvSpPr>
            <a:spLocks noGrp="1"/>
          </p:cNvSpPr>
          <p:nvPr>
            <p:ph idx="1"/>
          </p:nvPr>
        </p:nvSpPr>
        <p:spPr/>
        <p:txBody>
          <a:bodyPr/>
          <a:lstStyle/>
          <a:p>
            <a:r>
              <a:rPr lang="en-US" dirty="0"/>
              <a:t>Feature manifest (feature.xml)</a:t>
            </a:r>
          </a:p>
          <a:p>
            <a:endParaRPr lang="de-AT" dirty="0" smtClean="0"/>
          </a:p>
          <a:p>
            <a:endParaRPr lang="de-AT" dirty="0"/>
          </a:p>
          <a:p>
            <a:endParaRPr lang="de-AT" dirty="0" smtClean="0"/>
          </a:p>
          <a:p>
            <a:endParaRPr lang="de-AT" dirty="0" smtClean="0"/>
          </a:p>
          <a:p>
            <a:r>
              <a:rPr lang="en-US" dirty="0"/>
              <a:t>Element manifest (elements.xml)</a:t>
            </a:r>
          </a:p>
          <a:p>
            <a:endParaRPr lang="de-AT" dirty="0"/>
          </a:p>
          <a:p>
            <a:endParaRPr lang="de-AT" dirty="0" smtClean="0"/>
          </a:p>
          <a:p>
            <a:endParaRPr lang="de-AT" dirty="0"/>
          </a:p>
        </p:txBody>
      </p:sp>
      <p:pic>
        <p:nvPicPr>
          <p:cNvPr id="4" name="Picture 3"/>
          <p:cNvPicPr>
            <a:picLocks noChangeAspect="1"/>
          </p:cNvPicPr>
          <p:nvPr/>
        </p:nvPicPr>
        <p:blipFill>
          <a:blip r:embed="rId2"/>
          <a:stretch>
            <a:fillRect/>
          </a:stretch>
        </p:blipFill>
        <p:spPr>
          <a:xfrm>
            <a:off x="467544" y="1484784"/>
            <a:ext cx="6276190" cy="2019048"/>
          </a:xfrm>
          <a:prstGeom prst="rect">
            <a:avLst/>
          </a:prstGeom>
        </p:spPr>
      </p:pic>
      <p:pic>
        <p:nvPicPr>
          <p:cNvPr id="5" name="Picture 4"/>
          <p:cNvPicPr>
            <a:picLocks noChangeAspect="1"/>
          </p:cNvPicPr>
          <p:nvPr/>
        </p:nvPicPr>
        <p:blipFill>
          <a:blip r:embed="rId3"/>
          <a:stretch>
            <a:fillRect/>
          </a:stretch>
        </p:blipFill>
        <p:spPr>
          <a:xfrm>
            <a:off x="416521" y="4193344"/>
            <a:ext cx="6361905" cy="1285714"/>
          </a:xfrm>
          <a:prstGeom prst="rect">
            <a:avLst/>
          </a:prstGeom>
        </p:spPr>
      </p:pic>
    </p:spTree>
    <p:extLst>
      <p:ext uri="{BB962C8B-B14F-4D97-AF65-F5344CB8AC3E}">
        <p14:creationId xmlns:p14="http://schemas.microsoft.com/office/powerpoint/2010/main" val="388737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a7e6e5d-1ba9-429f-9b61-6de7ab7e54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Feature Receivers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Handle Feature lifecycle events</a:t>
            </a:r>
          </a:p>
          <a:p>
            <a:pPr lvl="1"/>
            <a:r>
              <a:rPr lang="en-US" dirty="0" smtClean="0"/>
              <a:t>Feature activated</a:t>
            </a:r>
          </a:p>
          <a:p>
            <a:pPr lvl="1"/>
            <a:r>
              <a:rPr lang="en-US" dirty="0" smtClean="0"/>
              <a:t>Feature deactivated</a:t>
            </a:r>
          </a:p>
          <a:p>
            <a:pPr lvl="1"/>
            <a:r>
              <a:rPr lang="en-US" dirty="0" smtClean="0"/>
              <a:t>Feature installed</a:t>
            </a:r>
          </a:p>
          <a:p>
            <a:pPr lvl="1"/>
            <a:r>
              <a:rPr lang="en-US" dirty="0" smtClean="0"/>
              <a:t>Feature uninstalled</a:t>
            </a:r>
          </a:p>
          <a:p>
            <a:pPr lvl="1"/>
            <a:r>
              <a:rPr lang="en-US" dirty="0"/>
              <a:t>F</a:t>
            </a:r>
            <a:r>
              <a:rPr lang="en-US" dirty="0" smtClean="0"/>
              <a:t>eature upgrading</a:t>
            </a:r>
            <a:endParaRPr lang="en-US" dirty="0"/>
          </a:p>
          <a:p>
            <a:endParaRPr lang="en-US" dirty="0"/>
          </a:p>
          <a:p>
            <a:r>
              <a:rPr lang="en-US" dirty="0" smtClean="0"/>
              <a:t>Inherit from the SPFeatureReceiver class</a:t>
            </a:r>
            <a:endParaRPr lang="en-US" dirty="0"/>
          </a:p>
          <a:p>
            <a:r>
              <a:rPr lang="en-US" dirty="0" smtClean="0"/>
              <a:t>Feature </a:t>
            </a:r>
            <a:r>
              <a:rPr lang="en-US" dirty="0"/>
              <a:t>manifest </a:t>
            </a:r>
            <a:r>
              <a:rPr lang="en-US" dirty="0" smtClean="0"/>
              <a:t>attributes that must be defined:</a:t>
            </a:r>
          </a:p>
          <a:p>
            <a:pPr lvl="1"/>
            <a:r>
              <a:rPr lang="en-US" dirty="0" smtClean="0"/>
              <a:t>ReceiverAssembly </a:t>
            </a:r>
          </a:p>
          <a:p>
            <a:pPr lvl="1"/>
            <a:r>
              <a:rPr lang="en-US" dirty="0" smtClean="0"/>
              <a:t>ReceiverClass</a:t>
            </a:r>
          </a:p>
        </p:txBody>
      </p:sp>
    </p:spTree>
    <p:extLst>
      <p:ext uri="{BB962C8B-B14F-4D97-AF65-F5344CB8AC3E}">
        <p14:creationId xmlns:p14="http://schemas.microsoft.com/office/powerpoint/2010/main" val="3518387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Feature Receiver</a:t>
            </a:r>
            <a:endParaRPr lang="de-AT" dirty="0"/>
          </a:p>
        </p:txBody>
      </p:sp>
      <p:pic>
        <p:nvPicPr>
          <p:cNvPr id="3" name="Picture 2"/>
          <p:cNvPicPr>
            <a:picLocks noChangeAspect="1"/>
          </p:cNvPicPr>
          <p:nvPr/>
        </p:nvPicPr>
        <p:blipFill>
          <a:blip r:embed="rId2"/>
          <a:stretch>
            <a:fillRect/>
          </a:stretch>
        </p:blipFill>
        <p:spPr>
          <a:xfrm>
            <a:off x="460375" y="980728"/>
            <a:ext cx="8047955" cy="1440160"/>
          </a:xfrm>
          <a:prstGeom prst="rect">
            <a:avLst/>
          </a:prstGeom>
        </p:spPr>
      </p:pic>
    </p:spTree>
    <p:extLst>
      <p:ext uri="{BB962C8B-B14F-4D97-AF65-F5344CB8AC3E}">
        <p14:creationId xmlns:p14="http://schemas.microsoft.com/office/powerpoint/2010/main" val="109685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7df89b26-1a94-4392-aa64-2eab5047ae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Feature Dependencies</a:t>
            </a:r>
            <a:endParaRPr lang="en-US" dirty="0"/>
          </a:p>
        </p:txBody>
      </p:sp>
      <p:sp>
        <p:nvSpPr>
          <p:cNvPr id="5" name="TextBox 4"/>
          <p:cNvSpPr txBox="1"/>
          <p:nvPr/>
        </p:nvSpPr>
        <p:spPr>
          <a:xfrm>
            <a:off x="323528" y="1052736"/>
            <a:ext cx="7641604" cy="830997"/>
          </a:xfrm>
          <a:prstGeom prst="rect">
            <a:avLst/>
          </a:prstGeom>
          <a:noFill/>
        </p:spPr>
        <p:txBody>
          <a:bodyPr wrap="square" rtlCol="0">
            <a:spAutoFit/>
          </a:bodyPr>
          <a:lstStyle/>
          <a:p>
            <a:r>
              <a:rPr lang="en-US" sz="2400" dirty="0">
                <a:latin typeface="Segoe UI" pitchFamily="34" charset="0"/>
                <a:ea typeface="Segoe UI" pitchFamily="34" charset="0"/>
                <a:cs typeface="Segoe UI" pitchFamily="34" charset="0"/>
              </a:rPr>
              <a:t>Define in the Feature manifest</a:t>
            </a:r>
          </a:p>
          <a:p>
            <a:endParaRPr lang="en-US" sz="2400" dirty="0">
              <a:latin typeface="Segoe UI" pitchFamily="34" charset="0"/>
              <a:ea typeface="Segoe UI" pitchFamily="34" charset="0"/>
              <a:cs typeface="Segoe UI" pitchFamily="34" charset="0"/>
            </a:endParaRPr>
          </a:p>
        </p:txBody>
      </p:sp>
      <p:pic>
        <p:nvPicPr>
          <p:cNvPr id="3" name="Picture 2"/>
          <p:cNvPicPr>
            <a:picLocks noChangeAspect="1"/>
          </p:cNvPicPr>
          <p:nvPr/>
        </p:nvPicPr>
        <p:blipFill>
          <a:blip r:embed="rId3"/>
          <a:stretch>
            <a:fillRect/>
          </a:stretch>
        </p:blipFill>
        <p:spPr>
          <a:xfrm>
            <a:off x="460375" y="1876876"/>
            <a:ext cx="7819276" cy="1984171"/>
          </a:xfrm>
          <a:prstGeom prst="rect">
            <a:avLst/>
          </a:prstGeom>
        </p:spPr>
      </p:pic>
    </p:spTree>
    <p:extLst>
      <p:ext uri="{BB962C8B-B14F-4D97-AF65-F5344CB8AC3E}">
        <p14:creationId xmlns:p14="http://schemas.microsoft.com/office/powerpoint/2010/main" val="42124924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3156</Words>
  <Application>Microsoft Office PowerPoint</Application>
  <PresentationFormat>On-screen Show (4:3)</PresentationFormat>
  <Paragraphs>389</Paragraphs>
  <Slides>35</Slides>
  <Notes>29</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Segoe UI</vt:lpstr>
      <vt:lpstr>Segoe Light</vt:lpstr>
      <vt:lpstr>Mangal</vt:lpstr>
      <vt:lpstr>Courier New</vt:lpstr>
      <vt:lpstr>Calibri</vt:lpstr>
      <vt:lpstr>Verdana</vt:lpstr>
      <vt:lpstr>Segoe UI Light</vt:lpstr>
      <vt:lpstr>Wingdings</vt:lpstr>
      <vt:lpstr>Times New Roman</vt:lpstr>
      <vt:lpstr>Arial</vt:lpstr>
      <vt:lpstr>SimSun</vt:lpstr>
      <vt:lpstr>Symbol</vt:lpstr>
      <vt:lpstr>Presentation1</vt:lpstr>
      <vt:lpstr>Module 4</vt:lpstr>
      <vt:lpstr>Module Overview</vt:lpstr>
      <vt:lpstr>Lesson 1: Working with Features</vt:lpstr>
      <vt:lpstr>Introduction to Features</vt:lpstr>
      <vt:lpstr>Developing Features</vt:lpstr>
      <vt:lpstr>Developing Features</vt:lpstr>
      <vt:lpstr>Using Feature Receivers</vt:lpstr>
      <vt:lpstr>Feature Receiver</vt:lpstr>
      <vt:lpstr>Defining Feature Dependencies</vt:lpstr>
      <vt:lpstr>Demonstration: Developing a Feature</vt:lpstr>
      <vt:lpstr>Manually Deploying Features</vt:lpstr>
      <vt:lpstr>Versioning and Upgrading Features</vt:lpstr>
      <vt:lpstr>Demonstration: Upgrading a Feature</vt:lpstr>
      <vt:lpstr>Lesson 2: Developing Solutions</vt:lpstr>
      <vt:lpstr>Introduction to Farm Solutions</vt:lpstr>
      <vt:lpstr>Packaging a Solution</vt:lpstr>
      <vt:lpstr>Demonstration: Creating a Solution</vt:lpstr>
      <vt:lpstr>Deploying Solutions</vt:lpstr>
      <vt:lpstr>Defining Solution Dependencies</vt:lpstr>
      <vt:lpstr>Understanding Solution Versioning</vt:lpstr>
      <vt:lpstr>Assembly Binding Redirection</vt:lpstr>
      <vt:lpstr>Lab A: Working with Farm Solutions</vt:lpstr>
      <vt:lpstr>Lab Scenario</vt:lpstr>
      <vt:lpstr>Lesson 3: Working with Sandboxed Solutions</vt:lpstr>
      <vt:lpstr>Working in the Sandbox</vt:lpstr>
      <vt:lpstr>Sandbox Restrictions and How to Extend the Scope of a Sandboxed Solution</vt:lpstr>
      <vt:lpstr>Deploying Sandbox Solutions</vt:lpstr>
      <vt:lpstr>Versioning and Upgrading Sandbox Solutions</vt:lpstr>
      <vt:lpstr>Using Solution Validators</vt:lpstr>
      <vt:lpstr>Solution Validator</vt:lpstr>
      <vt:lpstr>Discussion Question</vt:lpstr>
      <vt:lpstr>Lab B: Working with Sandboxed Solutions</vt:lpstr>
      <vt:lpstr>Lab Scenario</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dc:title>
  <dc:creator>Vikkie Boyd</dc:creator>
  <cp:lastModifiedBy>administrator</cp:lastModifiedBy>
  <cp:revision>23</cp:revision>
  <dcterms:created xsi:type="dcterms:W3CDTF">2013-06-21T09:43:31Z</dcterms:created>
  <dcterms:modified xsi:type="dcterms:W3CDTF">2014-01-12T13:53:54Z</dcterms:modified>
</cp:coreProperties>
</file>