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88" r:id="rId10"/>
    <p:sldId id="264" r:id="rId11"/>
    <p:sldId id="265" r:id="rId12"/>
    <p:sldId id="266" r:id="rId13"/>
    <p:sldId id="267" r:id="rId14"/>
    <p:sldId id="289" r:id="rId15"/>
    <p:sldId id="269" r:id="rId16"/>
    <p:sldId id="270" r:id="rId17"/>
    <p:sldId id="271" r:id="rId18"/>
    <p:sldId id="290" r:id="rId19"/>
    <p:sldId id="272" r:id="rId20"/>
    <p:sldId id="291" r:id="rId21"/>
    <p:sldId id="273" r:id="rId22"/>
    <p:sldId id="274" r:id="rId23"/>
    <p:sldId id="275" r:id="rId24"/>
    <p:sldId id="292" r:id="rId25"/>
    <p:sldId id="276" r:id="rId26"/>
    <p:sldId id="277" r:id="rId27"/>
    <p:sldId id="293" r:id="rId28"/>
    <p:sldId id="279" r:id="rId29"/>
    <p:sldId id="294" r:id="rId30"/>
    <p:sldId id="280" r:id="rId31"/>
    <p:sldId id="295" r:id="rId32"/>
    <p:sldId id="296" r:id="rId33"/>
    <p:sldId id="281" r:id="rId34"/>
    <p:sldId id="282" r:id="rId35"/>
    <p:sldId id="283" r:id="rId36"/>
    <p:sldId id="284" r:id="rId37"/>
  </p:sldIdLst>
  <p:sldSz cx="9144000" cy="6858000" type="screen4x3"/>
  <p:notesSz cx="6858000" cy="9144000"/>
  <p:embeddedFontLst>
    <p:embeddedFont>
      <p:font typeface="Calibri" panose="020F0502020204030204" pitchFamily="34" charset="0"/>
      <p:regular r:id="rId39"/>
      <p:bold r:id="rId40"/>
      <p:italic r:id="rId41"/>
      <p:boldItalic r:id="rId42"/>
    </p:embeddedFont>
    <p:embeddedFont>
      <p:font typeface="Segoe Light" panose="020B0604020202020204" charset="0"/>
      <p:regular r:id="rId43"/>
      <p:italic r:id="rId44"/>
    </p:embeddedFont>
    <p:embeddedFont>
      <p:font typeface="Segoe UI Light" panose="020B0502040204020203" pitchFamily="34" charset="0"/>
      <p:regular r:id="rId45"/>
    </p:embeddedFont>
    <p:embeddedFont>
      <p:font typeface="Verdana" panose="020B0604030504040204" pitchFamily="34" charset="0"/>
      <p:regular r:id="rId46"/>
      <p:bold r:id="rId47"/>
      <p:italic r:id="rId48"/>
      <p:boldItalic r:id="rId49"/>
    </p:embeddedFont>
    <p:embeddedFont>
      <p:font typeface="SimSun" panose="02010600030101010101" pitchFamily="2" charset="-122"/>
      <p:regular r:id="rId50"/>
    </p:embeddedFont>
    <p:embeddedFont>
      <p:font typeface="Segoe UI" panose="020B0502040204020203" pitchFamily="34" charset="0"/>
      <p:regular r:id="rId51"/>
      <p:bold r:id="rId52"/>
      <p:italic r:id="rId53"/>
      <p:boldItalic r:id="rId54"/>
    </p:embeddedFont>
    <p:embeddedFont>
      <p:font typeface="Mangal" panose="02040503050203030202" pitchFamily="18" charset="0"/>
      <p:regular r:id="rId55"/>
      <p:bold r:id="rId56"/>
    </p:embeddedFont>
  </p:embeddedFontLst>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5" d="100"/>
          <a:sy n="125" d="100"/>
        </p:scale>
        <p:origin x="1200" y="9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46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15D4AA-35B4-4409-A282-6B3BC965A2C3}" type="datetimeFigureOut">
              <a:rPr lang="en-US" smtClean="0"/>
              <a:t>1/12/2014</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8B0E7D-EA85-43E3-8FF2-1A54C654DFB9}" type="slidenum">
              <a:rPr lang="en-US" smtClean="0"/>
              <a:t>‹#›</a:t>
            </a:fld>
            <a:endParaRPr lang="en-US" dirty="0"/>
          </a:p>
        </p:txBody>
      </p:sp>
    </p:spTree>
    <p:extLst>
      <p:ext uri="{BB962C8B-B14F-4D97-AF65-F5344CB8AC3E}">
        <p14:creationId xmlns:p14="http://schemas.microsoft.com/office/powerpoint/2010/main" val="1169683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78B0E7D-EA85-43E3-8FF2-1A54C654DFB9}"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623827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Make sure that students are aware that you can implement remote event receivers with SharePoint. Ensure that students understand that the term remote event receivers in SharePoint 2013 refers to an event receiver which is hosted as part of an app for SharePoint, and is remote to the event farm, rather than code which runs on a SharePoint server which responds to remote events.</a:t>
            </a:r>
          </a:p>
        </p:txBody>
      </p:sp>
      <p:sp>
        <p:nvSpPr>
          <p:cNvPr id="4" name="Slide Number Placeholder 3"/>
          <p:cNvSpPr>
            <a:spLocks noGrp="1"/>
          </p:cNvSpPr>
          <p:nvPr>
            <p:ph type="sldNum" sz="quarter" idx="10"/>
          </p:nvPr>
        </p:nvSpPr>
        <p:spPr/>
        <p:txBody>
          <a:bodyPr/>
          <a:lstStyle/>
          <a:p>
            <a:fld id="{A78B0E7D-EA85-43E3-8FF2-1A54C654DFB9}"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1239528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Ensure students are aware that they can only cancel an event in a before event, but that they could reverse the change in an after event programmatically if there solution requires it. Caution students that reversing an event in an after event may cause user confusion as the success message will already have been displayed in the user's browser. </a:t>
            </a:r>
          </a:p>
        </p:txBody>
      </p:sp>
      <p:sp>
        <p:nvSpPr>
          <p:cNvPr id="4" name="Slide Number Placeholder 3"/>
          <p:cNvSpPr>
            <a:spLocks noGrp="1"/>
          </p:cNvSpPr>
          <p:nvPr>
            <p:ph type="sldNum" sz="quarter" idx="10"/>
          </p:nvPr>
        </p:nvSpPr>
        <p:spPr/>
        <p:txBody>
          <a:bodyPr/>
          <a:lstStyle/>
          <a:p>
            <a:fld id="{A78B0E7D-EA85-43E3-8FF2-1A54C654DFB9}"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3846112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by default Visual Studio adds an elements.xml file to your solution which binds the event declaratively. Explain the </a:t>
            </a:r>
            <a:r>
              <a:rPr lang="en-US" sz="1000" b="1" dirty="0">
                <a:latin typeface="Arial"/>
                <a:ea typeface="Calibri"/>
                <a:cs typeface="Times New Roman"/>
              </a:rPr>
              <a:t>SequenceNumber</a:t>
            </a:r>
            <a:r>
              <a:rPr lang="en-US" sz="1000" dirty="0">
                <a:latin typeface="Arial"/>
                <a:ea typeface="Calibri"/>
                <a:cs typeface="Times New Roman"/>
              </a:rPr>
              <a:t> property and its purpose, but remind students that after events which by default run asynchronously may run in parallel and events with a greater sequence number may complete before those with a lower sequence number. </a:t>
            </a:r>
          </a:p>
        </p:txBody>
      </p:sp>
      <p:sp>
        <p:nvSpPr>
          <p:cNvPr id="4" name="Slide Number Placeholder 3"/>
          <p:cNvSpPr>
            <a:spLocks noGrp="1"/>
          </p:cNvSpPr>
          <p:nvPr>
            <p:ph type="sldNum" sz="quarter" idx="10"/>
          </p:nvPr>
        </p:nvSpPr>
        <p:spPr/>
        <p:txBody>
          <a:bodyPr/>
          <a:lstStyle/>
          <a:p>
            <a:fld id="{A78B0E7D-EA85-43E3-8FF2-1A54C654DFB9}"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1225705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78B0E7D-EA85-43E3-8FF2-1A54C654DFB9}"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4110685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intended as an introduction. More details on how to develop timer jobs is covered later in this lesson. </a:t>
            </a:r>
          </a:p>
        </p:txBody>
      </p:sp>
      <p:sp>
        <p:nvSpPr>
          <p:cNvPr id="4" name="Slide Number Placeholder 3"/>
          <p:cNvSpPr>
            <a:spLocks noGrp="1"/>
          </p:cNvSpPr>
          <p:nvPr>
            <p:ph type="sldNum" sz="quarter" idx="10"/>
          </p:nvPr>
        </p:nvSpPr>
        <p:spPr/>
        <p:txBody>
          <a:bodyPr/>
          <a:lstStyle/>
          <a:p>
            <a:fld id="{A78B0E7D-EA85-43E3-8FF2-1A54C654DFB9}"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1690094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intended as a how-to topic. Ensure students are familiar with the process for developing a timer job before you proceed from this topic. Emphasize the importance of adding both constructors, and explain that they should never call the default constructor; but it is necessary for SharePoint internals. </a:t>
            </a:r>
          </a:p>
        </p:txBody>
      </p:sp>
      <p:sp>
        <p:nvSpPr>
          <p:cNvPr id="4" name="Slide Number Placeholder 3"/>
          <p:cNvSpPr>
            <a:spLocks noGrp="1"/>
          </p:cNvSpPr>
          <p:nvPr>
            <p:ph type="sldNum" sz="quarter" idx="10"/>
          </p:nvPr>
        </p:nvSpPr>
        <p:spPr/>
        <p:txBody>
          <a:bodyPr/>
          <a:lstStyle/>
          <a:p>
            <a:fld id="{A78B0E7D-EA85-43E3-8FF2-1A54C654DFB9}"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2743149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Ensure that students understand that the time window on a schedule indicates the timer during which a job can start, and does not cause the process to terminate if the job is not complete when the end time is reached. Explain that this enables SharePoint to run the timer job at different times on different servers to reduce load on the server farm. </a:t>
            </a:r>
          </a:p>
        </p:txBody>
      </p:sp>
      <p:sp>
        <p:nvSpPr>
          <p:cNvPr id="4" name="Slide Number Placeholder 3"/>
          <p:cNvSpPr>
            <a:spLocks noGrp="1"/>
          </p:cNvSpPr>
          <p:nvPr>
            <p:ph type="sldNum" sz="quarter" idx="10"/>
          </p:nvPr>
        </p:nvSpPr>
        <p:spPr/>
        <p:txBody>
          <a:bodyPr/>
          <a:lstStyle/>
          <a:p>
            <a:fld id="{A78B0E7D-EA85-43E3-8FF2-1A54C654DFB9}"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2866414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is a short demonstration designed to give students some context of how SharePoint uses timer jobs and the context in which they run. The content of this demonstration is more typically used by IT professionals than developers, so you should not spend too long on this demonstration unless students have any specific questions. </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Log on to 20488A-LON-SP-05 as CONTOSO\Administrator, with the password Pa$$w0rd.</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type </a:t>
            </a:r>
            <a:r>
              <a:rPr lang="en-US" sz="1000" b="1" dirty="0" smtClean="0">
                <a:effectLst/>
                <a:latin typeface="Arial"/>
                <a:ea typeface="Times New Roman"/>
                <a:cs typeface="Times New Roman"/>
              </a:rPr>
              <a:t>Central Administration</a:t>
            </a:r>
            <a:r>
              <a:rPr lang="en-US" sz="1000" dirty="0" smtClean="0">
                <a:effectLst/>
                <a:latin typeface="Arial"/>
                <a:ea typeface="Times New Roman"/>
                <a:cs typeface="Times New Roman"/>
              </a:rPr>
              <a:t>, and then press Enter.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Central Administration</a:t>
            </a:r>
            <a:r>
              <a:rPr lang="en-US" sz="1000" dirty="0" smtClean="0">
                <a:effectLst/>
                <a:latin typeface="Arial"/>
                <a:ea typeface="Times New Roman"/>
                <a:cs typeface="Times New Roman"/>
              </a:rPr>
              <a:t> web site, click </a:t>
            </a:r>
            <a:r>
              <a:rPr lang="en-US" sz="1000" b="1" dirty="0" smtClean="0">
                <a:effectLst/>
                <a:latin typeface="Arial"/>
                <a:ea typeface="Times New Roman"/>
                <a:cs typeface="Times New Roman"/>
              </a:rPr>
              <a:t>Monitoring</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Monitoring</a:t>
            </a:r>
            <a:r>
              <a:rPr lang="en-US" sz="1000" dirty="0" smtClean="0">
                <a:effectLst/>
                <a:latin typeface="Arial"/>
                <a:ea typeface="Times New Roman"/>
                <a:cs typeface="Times New Roman"/>
              </a:rPr>
              <a:t> page, under </a:t>
            </a:r>
            <a:r>
              <a:rPr lang="en-US" sz="1000" b="1" dirty="0" smtClean="0">
                <a:effectLst/>
                <a:latin typeface="Arial"/>
                <a:ea typeface="Times New Roman"/>
                <a:cs typeface="Times New Roman"/>
              </a:rPr>
              <a:t>Timer Jobs</a:t>
            </a:r>
            <a:r>
              <a:rPr lang="en-US" sz="1000" dirty="0" smtClean="0">
                <a:effectLst/>
                <a:latin typeface="Arial"/>
                <a:ea typeface="Times New Roman"/>
                <a:cs typeface="Times New Roman"/>
              </a:rPr>
              <a:t>, click </a:t>
            </a:r>
            <a:r>
              <a:rPr lang="en-US" sz="1000" b="1" dirty="0" smtClean="0">
                <a:effectLst/>
                <a:latin typeface="Arial"/>
                <a:ea typeface="Times New Roman"/>
                <a:cs typeface="Times New Roman"/>
              </a:rPr>
              <a:t>Review Job Definitions</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a:t>
            </a:r>
            <a:r>
              <a:rPr lang="en-US" sz="1000" b="1" dirty="0" smtClean="0">
                <a:solidFill>
                  <a:srgbClr val="000000"/>
                </a:solidFill>
                <a:effectLst/>
                <a:latin typeface="Arial"/>
                <a:ea typeface="Times New Roman"/>
                <a:cs typeface="Times New Roman"/>
              </a:rPr>
              <a:t>Job Definitions</a:t>
            </a:r>
            <a:r>
              <a:rPr lang="en-US" sz="1000" dirty="0" smtClean="0">
                <a:solidFill>
                  <a:srgbClr val="000000"/>
                </a:solidFill>
                <a:effectLst/>
                <a:latin typeface="Arial"/>
                <a:ea typeface="Times New Roman"/>
                <a:cs typeface="Times New Roman"/>
              </a:rPr>
              <a:t> page, point out the standard timer jobs which are used by SharePoint. Point out that in addition to providing extensibility for developers, SharePoint also uses timer jobs extensively for internal operations.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Click </a:t>
            </a:r>
            <a:r>
              <a:rPr lang="en-US" sz="1000" b="1" dirty="0" smtClean="0">
                <a:solidFill>
                  <a:srgbClr val="000000"/>
                </a:solidFill>
                <a:effectLst/>
                <a:latin typeface="Arial"/>
                <a:ea typeface="Times New Roman"/>
                <a:cs typeface="Times New Roman"/>
              </a:rPr>
              <a:t>App Installation Service</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a:t>
            </a:r>
            <a:r>
              <a:rPr lang="en-US" sz="1000" b="1" dirty="0" smtClean="0">
                <a:solidFill>
                  <a:srgbClr val="000000"/>
                </a:solidFill>
                <a:effectLst/>
                <a:latin typeface="Arial"/>
                <a:ea typeface="Times New Roman"/>
                <a:cs typeface="Times New Roman"/>
              </a:rPr>
              <a:t>Edit Timer Job</a:t>
            </a:r>
            <a:r>
              <a:rPr lang="en-US" sz="1000" dirty="0" smtClean="0">
                <a:solidFill>
                  <a:srgbClr val="000000"/>
                </a:solidFill>
                <a:effectLst/>
                <a:latin typeface="Arial"/>
                <a:ea typeface="Times New Roman"/>
                <a:cs typeface="Times New Roman"/>
              </a:rPr>
              <a:t> page, point out the recurring schedule, and the </a:t>
            </a:r>
            <a:r>
              <a:rPr lang="en-US" sz="1000" b="1" dirty="0" smtClean="0">
                <a:solidFill>
                  <a:srgbClr val="000000"/>
                </a:solidFill>
                <a:effectLst/>
                <a:latin typeface="Arial"/>
                <a:ea typeface="Times New Roman"/>
                <a:cs typeface="Times New Roman"/>
              </a:rPr>
              <a:t>Run Now</a:t>
            </a:r>
            <a:r>
              <a:rPr lang="en-US" sz="1000" dirty="0" smtClean="0">
                <a:solidFill>
                  <a:srgbClr val="000000"/>
                </a:solidFill>
                <a:effectLst/>
                <a:latin typeface="Arial"/>
                <a:ea typeface="Times New Roman"/>
                <a:cs typeface="Times New Roman"/>
              </a:rPr>
              <a:t> 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Close Internet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Start screen, type </a:t>
            </a:r>
            <a:r>
              <a:rPr lang="en-US" sz="1000" b="1" dirty="0" smtClean="0">
                <a:solidFill>
                  <a:srgbClr val="000000"/>
                </a:solidFill>
                <a:effectLst/>
                <a:latin typeface="Arial"/>
                <a:ea typeface="Times New Roman"/>
                <a:cs typeface="Times New Roman"/>
              </a:rPr>
              <a:t>Services</a:t>
            </a:r>
            <a:r>
              <a:rPr lang="en-US" sz="1000" dirty="0" smtClean="0">
                <a:solidFill>
                  <a:srgbClr val="000000"/>
                </a:solidFill>
                <a:effectLst/>
                <a:latin typeface="Arial"/>
                <a:ea typeface="Times New Roman"/>
                <a:cs typeface="Times New Roman"/>
              </a:rPr>
              <a:t>, and then click </a:t>
            </a:r>
            <a:r>
              <a:rPr lang="en-US" sz="1000" b="1" dirty="0" smtClean="0">
                <a:solidFill>
                  <a:srgbClr val="000000"/>
                </a:solidFill>
                <a:effectLst/>
                <a:latin typeface="Arial"/>
                <a:ea typeface="Times New Roman"/>
                <a:cs typeface="Times New Roman"/>
              </a:rPr>
              <a:t>Services</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a:t>
            </a:r>
            <a:r>
              <a:rPr lang="en-US" sz="1000" b="1" dirty="0" smtClean="0">
                <a:solidFill>
                  <a:srgbClr val="000000"/>
                </a:solidFill>
                <a:effectLst/>
                <a:latin typeface="Arial"/>
                <a:ea typeface="Times New Roman"/>
                <a:cs typeface="Times New Roman"/>
              </a:rPr>
              <a:t>Services</a:t>
            </a:r>
            <a:r>
              <a:rPr lang="en-US" sz="1000" dirty="0" smtClean="0">
                <a:solidFill>
                  <a:srgbClr val="000000"/>
                </a:solidFill>
                <a:effectLst/>
                <a:latin typeface="Arial"/>
                <a:ea typeface="Times New Roman"/>
                <a:cs typeface="Times New Roman"/>
              </a:rPr>
              <a:t>, double-click the </a:t>
            </a:r>
            <a:r>
              <a:rPr lang="en-US" sz="1000" b="1" dirty="0" smtClean="0">
                <a:solidFill>
                  <a:srgbClr val="000000"/>
                </a:solidFill>
                <a:effectLst/>
                <a:latin typeface="Arial"/>
                <a:ea typeface="Times New Roman"/>
                <a:cs typeface="Times New Roman"/>
              </a:rPr>
              <a:t>SharePoint Timer Service</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solidFill>
                  <a:srgbClr val="000000"/>
                </a:solidFill>
                <a:effectLst/>
                <a:latin typeface="Arial"/>
                <a:ea typeface="Times New Roman"/>
                <a:cs typeface="Times New Roman"/>
              </a:rPr>
              <a:t>SharePoint Timer Service Properties (Local Computer)</a:t>
            </a:r>
            <a:r>
              <a:rPr lang="en-US" sz="1000" dirty="0" smtClean="0">
                <a:solidFill>
                  <a:srgbClr val="000000"/>
                </a:solidFill>
                <a:effectLst/>
                <a:latin typeface="Arial"/>
                <a:ea typeface="Times New Roman"/>
                <a:cs typeface="Times New Roman"/>
              </a:rPr>
              <a:t> dialog box, point out that the internal service name is </a:t>
            </a:r>
            <a:r>
              <a:rPr lang="en-US" sz="1000" b="1" dirty="0" smtClean="0">
                <a:solidFill>
                  <a:srgbClr val="000000"/>
                </a:solidFill>
                <a:effectLst/>
                <a:latin typeface="Arial"/>
                <a:ea typeface="Times New Roman"/>
                <a:cs typeface="Times New Roman"/>
              </a:rPr>
              <a:t>SPTimerV4</a:t>
            </a:r>
            <a:r>
              <a:rPr lang="en-US" sz="1000" dirty="0" smtClean="0">
                <a:solidFill>
                  <a:srgbClr val="000000"/>
                </a:solidFill>
                <a:effectLst/>
                <a:latin typeface="Arial"/>
                <a:ea typeface="Times New Roman"/>
                <a:cs typeface="Times New Roman"/>
              </a:rPr>
              <a:t>. Explain the importance of this for when you control services from a command line.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Point out the path to executable, and the executable name </a:t>
            </a:r>
            <a:r>
              <a:rPr lang="en-US" sz="1000" b="1" dirty="0" smtClean="0">
                <a:solidFill>
                  <a:srgbClr val="000000"/>
                </a:solidFill>
                <a:effectLst/>
                <a:latin typeface="Arial"/>
                <a:ea typeface="Times New Roman"/>
                <a:cs typeface="Times New Roman"/>
              </a:rPr>
              <a:t>OWSTIMER.exe</a:t>
            </a:r>
            <a:r>
              <a:rPr lang="en-US" sz="1000" dirty="0" smtClean="0">
                <a:solidFill>
                  <a:srgbClr val="000000"/>
                </a:solidFill>
                <a:effectLst/>
                <a:latin typeface="Arial"/>
                <a:ea typeface="Times New Roman"/>
                <a:cs typeface="Times New Roman"/>
              </a:rPr>
              <a:t>. Remind students that timer jobs run in this process and do not have a web context. </a:t>
            </a:r>
            <a:endParaRPr lang="en-US" sz="1000" dirty="0" smtClean="0">
              <a:effectLst/>
              <a:latin typeface="Arial"/>
              <a:ea typeface="Times New Roman"/>
              <a:cs typeface="Times New Roman"/>
            </a:endParaRPr>
          </a:p>
          <a:p>
            <a:pPr marL="34290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a:t>
            </a:r>
            <a:r>
              <a:rPr lang="en-US" sz="1000" b="1" dirty="0" smtClean="0">
                <a:solidFill>
                  <a:srgbClr val="000000"/>
                </a:solidFill>
                <a:effectLst/>
                <a:latin typeface="Arial"/>
                <a:ea typeface="Times New Roman"/>
                <a:cs typeface="Times New Roman"/>
              </a:rPr>
              <a:t>Log On</a:t>
            </a:r>
            <a:r>
              <a:rPr lang="en-US" sz="1000" dirty="0" smtClean="0">
                <a:solidFill>
                  <a:srgbClr val="000000"/>
                </a:solidFill>
                <a:effectLst/>
                <a:latin typeface="Arial"/>
                <a:ea typeface="Times New Roman"/>
                <a:cs typeface="Times New Roman"/>
              </a:rPr>
              <a:t> tab, point out that this service runs under the farm account credentials. Explain that, </a:t>
            </a:r>
            <a:r>
              <a:rPr lang="en-US" sz="1000" dirty="0">
                <a:solidFill>
                  <a:srgbClr val="000000"/>
                </a:solidFill>
                <a:latin typeface="Arial"/>
                <a:ea typeface="Times New Roman"/>
                <a:cs typeface="Times New Roman"/>
              </a:rPr>
              <a:t>by default, this gives timer jobs full access to the farm, including write permissions on the configuration database. </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effectLst/>
                <a:latin typeface="Arial"/>
                <a:ea typeface="Times New Roman"/>
                <a:cs typeface="Times New Roman"/>
              </a:rPr>
              <a:t>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78B0E7D-EA85-43E3-8FF2-1A54C654DFB9}"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4017731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Times New Roman"/>
              </a:rPr>
              <a:t>Ensure </a:t>
            </a:r>
            <a:r>
              <a:rPr lang="en-US" sz="1000" dirty="0">
                <a:latin typeface="Arial"/>
                <a:ea typeface="Calibri"/>
                <a:cs typeface="Times New Roman"/>
              </a:rPr>
              <a:t>students are aware the typically elevated privileges are required to add items to the queue, which prevents the use of sandboxed solutions for adding items to the queue. </a:t>
            </a:r>
          </a:p>
        </p:txBody>
      </p:sp>
      <p:sp>
        <p:nvSpPr>
          <p:cNvPr id="4" name="Slide Number Placeholder 3"/>
          <p:cNvSpPr>
            <a:spLocks noGrp="1"/>
          </p:cNvSpPr>
          <p:nvPr>
            <p:ph type="sldNum" sz="quarter" idx="10"/>
          </p:nvPr>
        </p:nvSpPr>
        <p:spPr/>
        <p:txBody>
          <a:bodyPr/>
          <a:lstStyle/>
          <a:p>
            <a:fld id="{A78B0E7D-EA85-43E3-8FF2-1A54C654DFB9}"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1200054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Ensure students are aware that they should delete the work item from the work item queue after processing it to ensure that the same items does not get submitted again the next time that the timer job runs. </a:t>
            </a:r>
          </a:p>
        </p:txBody>
      </p:sp>
      <p:sp>
        <p:nvSpPr>
          <p:cNvPr id="4" name="Slide Number Placeholder 3"/>
          <p:cNvSpPr>
            <a:spLocks noGrp="1"/>
          </p:cNvSpPr>
          <p:nvPr>
            <p:ph type="sldNum" sz="quarter" idx="10"/>
          </p:nvPr>
        </p:nvSpPr>
        <p:spPr/>
        <p:txBody>
          <a:bodyPr/>
          <a:lstStyle/>
          <a:p>
            <a:fld id="{A78B0E7D-EA85-43E3-8FF2-1A54C654DFB9}"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401427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78B0E7D-EA85-43E3-8FF2-1A54C654DFB9}"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4093173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78B0E7D-EA85-43E3-8FF2-1A54C654DFB9}"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2906355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Although lists can be used to store configuration data, they are not covered in any detail in this lesson. This is because students should already be familiar with working with list data. Ensure students are aware that using a list to store configuration data does not differ from using a list for any other purpose.</a:t>
            </a:r>
          </a:p>
        </p:txBody>
      </p:sp>
      <p:sp>
        <p:nvSpPr>
          <p:cNvPr id="4" name="Slide Number Placeholder 3"/>
          <p:cNvSpPr>
            <a:spLocks noGrp="1"/>
          </p:cNvSpPr>
          <p:nvPr>
            <p:ph type="sldNum" sz="quarter" idx="10"/>
          </p:nvPr>
        </p:nvSpPr>
        <p:spPr/>
        <p:txBody>
          <a:bodyPr/>
          <a:lstStyle/>
          <a:p>
            <a:fld id="{A78B0E7D-EA85-43E3-8FF2-1A54C654DFB9}"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3315439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Highlight the benefit of the </a:t>
            </a:r>
            <a:r>
              <a:rPr lang="en-US" sz="1000" b="1" dirty="0">
                <a:latin typeface="Arial"/>
                <a:ea typeface="Calibri"/>
                <a:cs typeface="Times New Roman"/>
              </a:rPr>
              <a:t>SPWebConfigModification</a:t>
            </a:r>
            <a:r>
              <a:rPr lang="en-US" sz="1000" dirty="0">
                <a:latin typeface="Arial"/>
                <a:ea typeface="Calibri"/>
                <a:cs typeface="Times New Roman"/>
              </a:rPr>
              <a:t> class, and ensure students are aware that this is the preferred method for updating configuration files as it ensures that the changes are made to all servers across the farm. </a:t>
            </a:r>
          </a:p>
        </p:txBody>
      </p:sp>
      <p:sp>
        <p:nvSpPr>
          <p:cNvPr id="4" name="Slide Number Placeholder 3"/>
          <p:cNvSpPr>
            <a:spLocks noGrp="1"/>
          </p:cNvSpPr>
          <p:nvPr>
            <p:ph type="sldNum" sz="quarter" idx="10"/>
          </p:nvPr>
        </p:nvSpPr>
        <p:spPr/>
        <p:txBody>
          <a:bodyPr/>
          <a:lstStyle/>
          <a:p>
            <a:fld id="{A78B0E7D-EA85-43E3-8FF2-1A54C654DFB9}"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2403270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flexibility that storing hierarchical data provides, but highlight the risks, specifically corrupting the configuration database if you attempt to persist an object which is not serializable, or does not contain a default constructor. </a:t>
            </a:r>
          </a:p>
        </p:txBody>
      </p:sp>
      <p:sp>
        <p:nvSpPr>
          <p:cNvPr id="4" name="Slide Number Placeholder 3"/>
          <p:cNvSpPr>
            <a:spLocks noGrp="1"/>
          </p:cNvSpPr>
          <p:nvPr>
            <p:ph type="sldNum" sz="quarter" idx="10"/>
          </p:nvPr>
        </p:nvSpPr>
        <p:spPr/>
        <p:txBody>
          <a:bodyPr/>
          <a:lstStyle/>
          <a:p>
            <a:fld id="{A78B0E7D-EA85-43E3-8FF2-1A54C654DFB9}"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289218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could use the following ideas to drive the discussion:</a:t>
            </a:r>
          </a:p>
          <a:p>
            <a:pPr marL="342900" lvl="0" indent="-342900">
              <a:lnSpc>
                <a:spcPct val="115000"/>
              </a:lnSpc>
              <a:spcAft>
                <a:spcPts val="995"/>
              </a:spcAft>
              <a:buFont typeface="Symbol"/>
              <a:buChar char=""/>
            </a:pPr>
            <a:r>
              <a:rPr lang="en-US" sz="1000" b="1" dirty="0" smtClean="0">
                <a:effectLst/>
                <a:latin typeface="Arial"/>
                <a:ea typeface="Times New Roman"/>
                <a:cs typeface="Times New Roman"/>
              </a:rPr>
              <a:t>SharePoint Lists</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When storing a collection of structured data which must be exposed in its raw format to end users.</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When data is needed outside the web application context (e.g. a timer job).</a:t>
            </a:r>
          </a:p>
          <a:p>
            <a:pPr marL="342900" lvl="0" indent="-342900">
              <a:lnSpc>
                <a:spcPct val="115000"/>
              </a:lnSpc>
              <a:spcAft>
                <a:spcPts val="995"/>
              </a:spcAft>
              <a:buFont typeface="Symbol"/>
              <a:buChar char=""/>
            </a:pPr>
            <a:r>
              <a:rPr lang="en-US" sz="1000" b="1" dirty="0" smtClean="0">
                <a:effectLst/>
                <a:latin typeface="Arial"/>
                <a:ea typeface="Times New Roman"/>
                <a:cs typeface="Times New Roman"/>
              </a:rPr>
              <a:t>Property Bags</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When storing a variety of unstructured data.</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When storing a single instance of a type.</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When data does not need to be exposed to end users. </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When you need a different data set for different instances of your solution e.g. site level. </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When data is needed outside the web application context (e.g. a timer job).</a:t>
            </a:r>
          </a:p>
          <a:p>
            <a:pPr marL="342900" lvl="0" indent="-342900">
              <a:lnSpc>
                <a:spcPct val="115000"/>
              </a:lnSpc>
              <a:spcAft>
                <a:spcPts val="995"/>
              </a:spcAft>
              <a:buFont typeface="Symbol"/>
              <a:buChar char=""/>
            </a:pPr>
            <a:r>
              <a:rPr lang="en-US" sz="1000" b="1" dirty="0" smtClean="0">
                <a:effectLst/>
                <a:latin typeface="Arial"/>
                <a:ea typeface="Times New Roman"/>
                <a:cs typeface="Times New Roman"/>
              </a:rPr>
              <a:t>Hierarchical Storage</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When storing hierarchical data.</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When only using serializable data types.</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When data does not need to be exposed to end users.</a:t>
            </a:r>
          </a:p>
          <a:p>
            <a:pPr marL="342900" lvl="0" indent="-342900">
              <a:lnSpc>
                <a:spcPct val="115000"/>
              </a:lnSpc>
              <a:spcAft>
                <a:spcPts val="995"/>
              </a:spcAft>
              <a:buFont typeface="Symbol"/>
              <a:buChar char=""/>
            </a:pPr>
            <a:r>
              <a:rPr lang="en-US" sz="1000" b="1" dirty="0" smtClean="0">
                <a:effectLst/>
                <a:latin typeface="Arial"/>
                <a:ea typeface="Times New Roman"/>
                <a:cs typeface="Times New Roman"/>
              </a:rPr>
              <a:t>Web.config File</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When storing a single data value for use by all instances of a solution within a web application. </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When code runs in the context of a web application (in the w3wp process).</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When storing a variety of unstructured data.</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When storing simple data types.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78B0E7D-EA85-43E3-8FF2-1A54C654DFB9}"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853833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Developing an Event Receiver</a:t>
            </a:r>
          </a:p>
          <a:p>
            <a:pPr>
              <a:lnSpc>
                <a:spcPct val="115000"/>
              </a:lnSpc>
              <a:spcAft>
                <a:spcPts val="1000"/>
              </a:spcAft>
            </a:pPr>
            <a:r>
              <a:rPr lang="en-US" sz="1000" dirty="0">
                <a:latin typeface="Arial"/>
                <a:ea typeface="Calibri"/>
                <a:cs typeface="Times New Roman"/>
              </a:rPr>
              <a:t>In this exercise, you will create an event receiver. You will add code to the event receiver to handle items being added, updated, or deleted from a list. The code will update a property stored in a site-level property bag. You will then modify the default Feature to associate the event receiver with the correct list. Finally you will deploy the event receiver to the server. </a:t>
            </a:r>
          </a:p>
          <a:p>
            <a:pPr>
              <a:lnSpc>
                <a:spcPct val="115000"/>
              </a:lnSpc>
              <a:spcAft>
                <a:spcPts val="1000"/>
              </a:spcAft>
            </a:pPr>
            <a:r>
              <a:rPr lang="en-US" sz="1000" b="1" dirty="0">
                <a:latin typeface="Arial"/>
                <a:ea typeface="Calibri"/>
                <a:cs typeface="Times New Roman"/>
              </a:rPr>
              <a:t>Exercise 2: Updating a Web Part</a:t>
            </a:r>
          </a:p>
          <a:p>
            <a:pPr>
              <a:lnSpc>
                <a:spcPct val="115000"/>
              </a:lnSpc>
              <a:spcAft>
                <a:spcPts val="1000"/>
              </a:spcAft>
            </a:pPr>
            <a:r>
              <a:rPr lang="en-US" sz="1000" dirty="0">
                <a:latin typeface="Arial"/>
                <a:ea typeface="Calibri"/>
                <a:cs typeface="Times New Roman"/>
              </a:rPr>
              <a:t>In this exercise, you will modify an existing web part to retrieve a value stored in a site-level property bag. The web part will check if the value exists, and if it does display the information when the web part is rendered. You will deploy the web part, and add the web part to a page. </a:t>
            </a:r>
          </a:p>
          <a:p>
            <a:pPr>
              <a:lnSpc>
                <a:spcPct val="115000"/>
              </a:lnSpc>
              <a:spcAft>
                <a:spcPts val="1000"/>
              </a:spcAft>
            </a:pPr>
            <a:r>
              <a:rPr lang="en-US" sz="1000" dirty="0">
                <a:latin typeface="Arial"/>
                <a:ea typeface="Calibri"/>
                <a:cs typeface="Times New Roman"/>
              </a:rPr>
              <a:t>Finally, you will test the functionality of the event receiver developed in the previous exercise, and the web part by adding expense items to the expense tracking list and verifying that the correct total displays on the web part. </a:t>
            </a:r>
          </a:p>
          <a:p>
            <a:pPr>
              <a:lnSpc>
                <a:spcPct val="115000"/>
              </a:lnSpc>
              <a:spcAft>
                <a:spcPts val="1000"/>
              </a:spcAft>
            </a:pPr>
            <a:r>
              <a:rPr lang="en-US" sz="1000" b="1" dirty="0">
                <a:latin typeface="Arial"/>
                <a:ea typeface="Calibri"/>
                <a:cs typeface="Times New Roman"/>
              </a:rPr>
              <a:t>Exercise 3: Creating a Timer Job</a:t>
            </a:r>
          </a:p>
          <a:p>
            <a:pPr>
              <a:lnSpc>
                <a:spcPct val="115000"/>
              </a:lnSpc>
              <a:spcAft>
                <a:spcPts val="1000"/>
              </a:spcAft>
            </a:pPr>
            <a:r>
              <a:rPr lang="en-US" sz="1000" dirty="0">
                <a:latin typeface="Arial"/>
                <a:ea typeface="Calibri"/>
                <a:cs typeface="Times New Roman"/>
              </a:rPr>
              <a:t>In this exercise, you will create a timer job which enumerates the expense tracking lists for each department. The timer job will add items to a list of the manager's team site. You will then develop a Feature receiver to install the timer job, and then deploy the timer job to the server. You will test the timer job by viewing the overview list on the manager's team site. </a:t>
            </a:r>
          </a:p>
        </p:txBody>
      </p:sp>
      <p:sp>
        <p:nvSpPr>
          <p:cNvPr id="4" name="Slide Number Placeholder 3"/>
          <p:cNvSpPr>
            <a:spLocks noGrp="1"/>
          </p:cNvSpPr>
          <p:nvPr>
            <p:ph type="sldNum" sz="quarter" idx="10"/>
          </p:nvPr>
        </p:nvSpPr>
        <p:spPr/>
        <p:txBody>
          <a:bodyPr/>
          <a:lstStyle/>
          <a:p>
            <a:fld id="{A78B0E7D-EA85-43E3-8FF2-1A54C654DFB9}"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720055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A78B0E7D-EA85-43E3-8FF2-1A54C654DFB9}"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2409917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visual web part cannot be installed in a sandboxed solution.</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identifies the default synchronization for events?</a:t>
            </a:r>
          </a:p>
          <a:p>
            <a:pPr>
              <a:lnSpc>
                <a:spcPct val="115000"/>
              </a:lnSpc>
              <a:spcAft>
                <a:spcPts val="1000"/>
              </a:spcAft>
            </a:pPr>
            <a:r>
              <a:rPr lang="en-US" sz="1000" dirty="0">
                <a:latin typeface="Arial"/>
                <a:ea typeface="Calibri"/>
                <a:cs typeface="Times New Roman"/>
              </a:rPr>
              <a:t>(   )Option 1: Both before and after events run synchronously.</a:t>
            </a:r>
          </a:p>
          <a:p>
            <a:pPr>
              <a:lnSpc>
                <a:spcPct val="115000"/>
              </a:lnSpc>
              <a:spcAft>
                <a:spcPts val="1000"/>
              </a:spcAft>
            </a:pPr>
            <a:r>
              <a:rPr lang="en-US" sz="1000" dirty="0">
                <a:latin typeface="Arial"/>
                <a:ea typeface="Calibri"/>
                <a:cs typeface="Times New Roman"/>
              </a:rPr>
              <a:t>(   )Option 2: Both before and after events run asynchronously.</a:t>
            </a:r>
          </a:p>
          <a:p>
            <a:pPr>
              <a:lnSpc>
                <a:spcPct val="115000"/>
              </a:lnSpc>
              <a:spcAft>
                <a:spcPts val="1000"/>
              </a:spcAft>
            </a:pPr>
            <a:r>
              <a:rPr lang="en-US" sz="1000" dirty="0">
                <a:latin typeface="Arial"/>
                <a:ea typeface="Calibri"/>
                <a:cs typeface="Times New Roman"/>
              </a:rPr>
              <a:t>(   )Option 3: Before events run synchronously, and after events run asynchronously.</a:t>
            </a:r>
          </a:p>
          <a:p>
            <a:pPr>
              <a:lnSpc>
                <a:spcPct val="115000"/>
              </a:lnSpc>
              <a:spcAft>
                <a:spcPts val="1000"/>
              </a:spcAft>
            </a:pPr>
            <a:r>
              <a:rPr lang="en-US" sz="1000" dirty="0">
                <a:latin typeface="Arial"/>
                <a:ea typeface="Calibri"/>
                <a:cs typeface="Times New Roman"/>
              </a:rPr>
              <a:t>(   )Option 4: Before events run asynchronously, and after events run synchronously.</a:t>
            </a:r>
          </a:p>
          <a:p>
            <a:pPr>
              <a:lnSpc>
                <a:spcPct val="115000"/>
              </a:lnSpc>
              <a:spcAft>
                <a:spcPts val="1000"/>
              </a:spcAft>
            </a:pPr>
            <a:r>
              <a:rPr lang="en-US" sz="1000" dirty="0">
                <a:latin typeface="Arial"/>
                <a:ea typeface="Calibri"/>
                <a:cs typeface="Times New Roman"/>
              </a:rPr>
              <a:t>(   )Option 5: Before events run synchronously, after events do not have a default synchronization.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Before events run synchronously, and after events run asynchronously.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Timer jobs run with full control, in a separate process from the web worker process.</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78B0E7D-EA85-43E3-8FF2-1A54C654DFB9}"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70653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78B0E7D-EA85-43E3-8FF2-1A54C654DFB9}"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2242938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Ensure that students are aware that an app part is now the preferred approach, but that there are instances where a web part is still appropriate. In some limited cases not having an app environment might be a reason, but the ability to use web part connections is likely to be a more common reason. </a:t>
            </a:r>
          </a:p>
        </p:txBody>
      </p:sp>
      <p:sp>
        <p:nvSpPr>
          <p:cNvPr id="4" name="Slide Number Placeholder 3"/>
          <p:cNvSpPr>
            <a:spLocks noGrp="1"/>
          </p:cNvSpPr>
          <p:nvPr>
            <p:ph type="sldNum" sz="quarter" idx="10"/>
          </p:nvPr>
        </p:nvSpPr>
        <p:spPr/>
        <p:txBody>
          <a:bodyPr/>
          <a:lstStyle/>
          <a:p>
            <a:fld id="{A78B0E7D-EA85-43E3-8FF2-1A54C654DFB9}"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2200835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Focus on the more commonly overridden methods, specifically the </a:t>
            </a:r>
            <a:r>
              <a:rPr lang="en-US" sz="1000" b="1" dirty="0">
                <a:latin typeface="Arial"/>
                <a:ea typeface="Calibri"/>
                <a:cs typeface="Times New Roman"/>
              </a:rPr>
              <a:t>CreateChildControls</a:t>
            </a:r>
            <a:r>
              <a:rPr lang="en-US" sz="1000" dirty="0">
                <a:latin typeface="Arial"/>
                <a:ea typeface="Calibri"/>
                <a:cs typeface="Times New Roman"/>
              </a:rPr>
              <a:t>,</a:t>
            </a:r>
            <a:r>
              <a:rPr lang="en-US" sz="1000" b="1" dirty="0">
                <a:latin typeface="Arial"/>
                <a:ea typeface="Calibri"/>
                <a:cs typeface="Times New Roman"/>
              </a:rPr>
              <a:t> OnPreRender</a:t>
            </a:r>
            <a:r>
              <a:rPr lang="en-US" sz="1000" dirty="0">
                <a:latin typeface="Arial"/>
                <a:ea typeface="Calibri"/>
                <a:cs typeface="Times New Roman"/>
              </a:rPr>
              <a:t> and </a:t>
            </a:r>
            <a:r>
              <a:rPr lang="en-US" sz="1000" b="1" dirty="0">
                <a:latin typeface="Arial"/>
                <a:ea typeface="Calibri"/>
                <a:cs typeface="Times New Roman"/>
              </a:rPr>
              <a:t>RenderContents</a:t>
            </a:r>
            <a:r>
              <a:rPr lang="en-US" sz="1000" dirty="0">
                <a:latin typeface="Arial"/>
                <a:ea typeface="Calibri"/>
                <a:cs typeface="Times New Roman"/>
              </a:rPr>
              <a:t> methods. Explain that you use these methods to add controls, populate controls with data, and display controls respectively. Also, explain that control postback events occur between these two methods, and highlight the importance of not loading data in the </a:t>
            </a:r>
            <a:r>
              <a:rPr lang="en-US" sz="1000" b="1" dirty="0">
                <a:latin typeface="Arial"/>
                <a:ea typeface="Calibri"/>
                <a:cs typeface="Times New Roman"/>
              </a:rPr>
              <a:t>CreateChildControls</a:t>
            </a:r>
            <a:r>
              <a:rPr lang="en-US" sz="1000" dirty="0">
                <a:latin typeface="Arial"/>
                <a:ea typeface="Calibri"/>
                <a:cs typeface="Times New Roman"/>
              </a:rPr>
              <a:t> method (it might overwrite changes made that should be processed as part of a control postback event handler).</a:t>
            </a:r>
          </a:p>
          <a:p>
            <a:pPr>
              <a:lnSpc>
                <a:spcPct val="115000"/>
              </a:lnSpc>
              <a:spcAft>
                <a:spcPts val="1000"/>
              </a:spcAft>
            </a:pPr>
            <a:r>
              <a:rPr lang="en-US" sz="1000" dirty="0">
                <a:latin typeface="Arial"/>
                <a:ea typeface="Calibri"/>
                <a:cs typeface="Times New Roman"/>
              </a:rPr>
              <a:t>Ensure students are aware that the execution order is different for postback requests. </a:t>
            </a:r>
          </a:p>
        </p:txBody>
      </p:sp>
      <p:sp>
        <p:nvSpPr>
          <p:cNvPr id="4" name="Slide Number Placeholder 3"/>
          <p:cNvSpPr>
            <a:spLocks noGrp="1"/>
          </p:cNvSpPr>
          <p:nvPr>
            <p:ph type="sldNum" sz="quarter" idx="10"/>
          </p:nvPr>
        </p:nvSpPr>
        <p:spPr/>
        <p:txBody>
          <a:bodyPr/>
          <a:lstStyle/>
          <a:p>
            <a:fld id="{A78B0E7D-EA85-43E3-8FF2-1A54C654DFB9}"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3953713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Times New Roman"/>
              </a:rPr>
              <a:t>For </a:t>
            </a:r>
            <a:r>
              <a:rPr lang="en-US" sz="1000" dirty="0">
                <a:latin typeface="Arial"/>
                <a:ea typeface="Calibri"/>
                <a:cs typeface="Times New Roman"/>
              </a:rPr>
              <a:t>students who have developed web parts for previous versions of SharePoint ensure they are aware that SharePoint 2013 adds support for visual web parts in sandboxed solutions. </a:t>
            </a:r>
          </a:p>
        </p:txBody>
      </p:sp>
      <p:sp>
        <p:nvSpPr>
          <p:cNvPr id="4" name="Slide Number Placeholder 3"/>
          <p:cNvSpPr>
            <a:spLocks noGrp="1"/>
          </p:cNvSpPr>
          <p:nvPr>
            <p:ph type="sldNum" sz="quarter" idx="10"/>
          </p:nvPr>
        </p:nvSpPr>
        <p:spPr/>
        <p:txBody>
          <a:bodyPr/>
          <a:lstStyle/>
          <a:p>
            <a:fld id="{A78B0E7D-EA85-43E3-8FF2-1A54C654DFB9}"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1243580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Students will modify a non-visual web part in the lab, but this will be there only exposure to the visual web part. After this topic might be a good opportunity to ask students if they have any questions.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Log on to 20488A-LON-SP-05 as CONTOSO\Administrator, with the password Pa$$w0rd.</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click </a:t>
            </a:r>
            <a:r>
              <a:rPr lang="en-US" sz="1000" b="1" dirty="0" smtClean="0">
                <a:effectLst/>
                <a:latin typeface="Arial"/>
                <a:ea typeface="Times New Roman"/>
                <a:cs typeface="Times New Roman"/>
              </a:rPr>
              <a:t>Desktop</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a:t>
            </a:r>
            <a:r>
              <a:rPr lang="en-US" sz="1000" b="1" dirty="0" smtClean="0">
                <a:solidFill>
                  <a:srgbClr val="000000"/>
                </a:solidFill>
                <a:effectLst/>
                <a:latin typeface="Arial"/>
                <a:ea typeface="Times New Roman"/>
                <a:cs typeface="Times New Roman"/>
              </a:rPr>
              <a:t>Desktop</a:t>
            </a:r>
            <a:r>
              <a:rPr lang="en-US" sz="1000" dirty="0" smtClean="0">
                <a:solidFill>
                  <a:srgbClr val="000000"/>
                </a:solidFill>
                <a:effectLst/>
                <a:latin typeface="Arial"/>
                <a:ea typeface="Times New Roman"/>
                <a:cs typeface="Times New Roman"/>
              </a:rPr>
              <a:t>, on the </a:t>
            </a:r>
            <a:r>
              <a:rPr lang="en-US" sz="1000" b="1" dirty="0" smtClean="0">
                <a:solidFill>
                  <a:srgbClr val="000000"/>
                </a:solidFill>
                <a:effectLst/>
                <a:latin typeface="Arial"/>
                <a:ea typeface="Times New Roman"/>
                <a:cs typeface="Times New Roman"/>
              </a:rPr>
              <a:t>taskbar</a:t>
            </a:r>
            <a:r>
              <a:rPr lang="en-US" sz="1000" dirty="0" smtClean="0">
                <a:solidFill>
                  <a:srgbClr val="000000"/>
                </a:solidFill>
                <a:effectLst/>
                <a:latin typeface="Arial"/>
                <a:ea typeface="Times New Roman"/>
                <a:cs typeface="Times New Roman"/>
              </a:rPr>
              <a:t>, click </a:t>
            </a:r>
            <a:r>
              <a:rPr lang="en-US" sz="1000" b="1" dirty="0" smtClean="0">
                <a:solidFill>
                  <a:srgbClr val="000000"/>
                </a:solidFill>
                <a:effectLst/>
                <a:latin typeface="Arial"/>
                <a:ea typeface="Times New Roman"/>
                <a:cs typeface="Times New Roman"/>
              </a:rPr>
              <a:t>File Explorer</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File Explorer, browse to </a:t>
            </a:r>
            <a:r>
              <a:rPr lang="en-US" sz="1000" b="1" dirty="0" smtClean="0">
                <a:solidFill>
                  <a:srgbClr val="000000"/>
                </a:solidFill>
                <a:effectLst/>
                <a:latin typeface="Arial"/>
                <a:ea typeface="Times New Roman"/>
                <a:cs typeface="Times New Roman"/>
              </a:rPr>
              <a:t>E:\Demofiles\VisualWebPart</a:t>
            </a:r>
            <a:r>
              <a:rPr lang="en-US" sz="1000" dirty="0" smtClean="0">
                <a:solidFill>
                  <a:srgbClr val="000000"/>
                </a:solidFill>
                <a:effectLst/>
                <a:latin typeface="Arial"/>
                <a:ea typeface="Times New Roman"/>
                <a:cs typeface="Times New Roman"/>
              </a:rPr>
              <a:t>, and then double-click </a:t>
            </a:r>
            <a:r>
              <a:rPr lang="en-US" sz="1000" b="1" dirty="0" smtClean="0">
                <a:solidFill>
                  <a:srgbClr val="000000"/>
                </a:solidFill>
                <a:effectLst/>
                <a:latin typeface="Arial"/>
                <a:ea typeface="Times New Roman"/>
                <a:cs typeface="Times New Roman"/>
              </a:rPr>
              <a:t>VisualWebPart.sln</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If you are prompted to choose a program to open the file, click </a:t>
            </a:r>
            <a:r>
              <a:rPr lang="en-US" sz="1000" b="1" dirty="0" smtClean="0">
                <a:solidFill>
                  <a:srgbClr val="000000"/>
                </a:solidFill>
                <a:effectLst/>
                <a:latin typeface="Arial"/>
                <a:ea typeface="Times New Roman"/>
                <a:cs typeface="Times New Roman"/>
              </a:rPr>
              <a:t>Visual Studio 2012</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Visual Studio, in </a:t>
            </a:r>
            <a:r>
              <a:rPr lang="en-US" sz="1000" b="1" dirty="0" smtClean="0">
                <a:solidFill>
                  <a:srgbClr val="000000"/>
                </a:solidFill>
                <a:effectLst/>
                <a:latin typeface="Arial"/>
                <a:ea typeface="Times New Roman"/>
                <a:cs typeface="Times New Roman"/>
              </a:rPr>
              <a:t>Solution Explorer</a:t>
            </a:r>
            <a:r>
              <a:rPr lang="en-US" sz="1000" dirty="0" smtClean="0">
                <a:solidFill>
                  <a:srgbClr val="000000"/>
                </a:solidFill>
                <a:effectLst/>
                <a:latin typeface="Arial"/>
                <a:ea typeface="Times New Roman"/>
                <a:cs typeface="Times New Roman"/>
              </a:rPr>
              <a:t>, right-click </a:t>
            </a:r>
            <a:r>
              <a:rPr lang="en-US" sz="1000" b="1" dirty="0" smtClean="0">
                <a:solidFill>
                  <a:srgbClr val="000000"/>
                </a:solidFill>
                <a:effectLst/>
                <a:latin typeface="Arial"/>
                <a:ea typeface="Times New Roman"/>
                <a:cs typeface="Times New Roman"/>
              </a:rPr>
              <a:t>VisualWebPart</a:t>
            </a:r>
            <a:r>
              <a:rPr lang="en-US" sz="1000" dirty="0" smtClean="0">
                <a:solidFill>
                  <a:srgbClr val="000000"/>
                </a:solidFill>
                <a:effectLst/>
                <a:latin typeface="Arial"/>
                <a:ea typeface="Times New Roman"/>
                <a:cs typeface="Times New Roman"/>
              </a:rPr>
              <a:t>, point to </a:t>
            </a:r>
            <a:r>
              <a:rPr lang="en-US" sz="1000" b="1" dirty="0" smtClean="0">
                <a:solidFill>
                  <a:srgbClr val="000000"/>
                </a:solidFill>
                <a:effectLst/>
                <a:latin typeface="Arial"/>
                <a:ea typeface="Times New Roman"/>
                <a:cs typeface="Times New Roman"/>
              </a:rPr>
              <a:t>Add</a:t>
            </a:r>
            <a:r>
              <a:rPr lang="en-US" sz="1000" dirty="0" smtClean="0">
                <a:solidFill>
                  <a:srgbClr val="000000"/>
                </a:solidFill>
                <a:effectLst/>
                <a:latin typeface="Arial"/>
                <a:ea typeface="Times New Roman"/>
                <a:cs typeface="Times New Roman"/>
              </a:rPr>
              <a:t>, and then click </a:t>
            </a:r>
            <a:r>
              <a:rPr lang="en-US" sz="1000" b="1" dirty="0" smtClean="0">
                <a:solidFill>
                  <a:srgbClr val="000000"/>
                </a:solidFill>
                <a:effectLst/>
                <a:latin typeface="Arial"/>
                <a:ea typeface="Times New Roman"/>
                <a:cs typeface="Times New Roman"/>
              </a:rPr>
              <a:t>New Item</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solidFill>
                  <a:srgbClr val="000000"/>
                </a:solidFill>
                <a:effectLst/>
                <a:latin typeface="Arial"/>
                <a:ea typeface="Times New Roman"/>
                <a:cs typeface="Times New Roman"/>
              </a:rPr>
              <a:t>Add New Item - VisualWebPart</a:t>
            </a:r>
            <a:r>
              <a:rPr lang="en-US" sz="1000" dirty="0" smtClean="0">
                <a:solidFill>
                  <a:srgbClr val="000000"/>
                </a:solidFill>
                <a:effectLst/>
                <a:latin typeface="Arial"/>
                <a:ea typeface="Times New Roman"/>
                <a:cs typeface="Times New Roman"/>
              </a:rPr>
              <a:t> dialog box, click </a:t>
            </a:r>
            <a:r>
              <a:rPr lang="en-US" sz="1000" b="1" dirty="0" smtClean="0">
                <a:solidFill>
                  <a:srgbClr val="000000"/>
                </a:solidFill>
                <a:effectLst/>
                <a:latin typeface="Arial"/>
                <a:ea typeface="Times New Roman"/>
                <a:cs typeface="Times New Roman"/>
              </a:rPr>
              <a:t>Visual Web Part</a:t>
            </a:r>
            <a:r>
              <a:rPr lang="en-US" sz="1000" dirty="0" smtClean="0">
                <a:solidFill>
                  <a:srgbClr val="000000"/>
                </a:solidFill>
                <a:effectLst/>
                <a:latin typeface="Arial"/>
                <a:ea typeface="Times New Roman"/>
                <a:cs typeface="Times New Roman"/>
              </a:rPr>
              <a:t>, and then click </a:t>
            </a:r>
            <a:r>
              <a:rPr lang="en-US" sz="1000" b="1" dirty="0" smtClean="0">
                <a:solidFill>
                  <a:srgbClr val="000000"/>
                </a:solidFill>
                <a:effectLst/>
                <a:latin typeface="Arial"/>
                <a:ea typeface="Times New Roman"/>
                <a:cs typeface="Times New Roman"/>
              </a:rPr>
              <a:t>Add</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Solution Explorer, point out the two .cs code-behind files.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Double-click </a:t>
            </a:r>
            <a:r>
              <a:rPr lang="en-US" sz="1000" b="1" dirty="0" smtClean="0">
                <a:solidFill>
                  <a:srgbClr val="000000"/>
                </a:solidFill>
                <a:effectLst/>
                <a:latin typeface="Arial"/>
                <a:ea typeface="Times New Roman"/>
                <a:cs typeface="Times New Roman"/>
              </a:rPr>
              <a:t>VisualWebPart1.ascx.cs</a:t>
            </a:r>
            <a:r>
              <a:rPr lang="en-US" sz="1000" dirty="0" smtClean="0">
                <a:solidFill>
                  <a:srgbClr val="000000"/>
                </a:solidFill>
                <a:effectLst/>
                <a:latin typeface="Arial"/>
                <a:ea typeface="Times New Roman"/>
                <a:cs typeface="Times New Roman"/>
              </a:rPr>
              <a:t>. Explain that students should add their logic to this class.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Solution Explorer, double-click </a:t>
            </a:r>
            <a:r>
              <a:rPr lang="en-US" sz="1000" b="1" dirty="0" smtClean="0">
                <a:solidFill>
                  <a:srgbClr val="000000"/>
                </a:solidFill>
                <a:effectLst/>
                <a:latin typeface="Arial"/>
                <a:ea typeface="Times New Roman"/>
                <a:cs typeface="Times New Roman"/>
              </a:rPr>
              <a:t>VisualWebPart1.ascx.g.cs</a:t>
            </a:r>
            <a:r>
              <a:rPr lang="en-US" sz="1000" dirty="0" smtClean="0">
                <a:solidFill>
                  <a:srgbClr val="000000"/>
                </a:solidFill>
                <a:effectLst/>
                <a:latin typeface="Arial"/>
                <a:ea typeface="Times New Roman"/>
                <a:cs typeface="Times New Roman"/>
              </a:rPr>
              <a:t>. Explain that this class contains auto-generated code, and is updated by Visual Studio. Ensure students are aware that they should not edit this file. Point out that this is a partial class and is merged with the other code file when the class is compiled.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a:t>
            </a:r>
            <a:r>
              <a:rPr lang="en-US" sz="1000" b="1" dirty="0" smtClean="0">
                <a:solidFill>
                  <a:srgbClr val="000000"/>
                </a:solidFill>
                <a:effectLst/>
                <a:latin typeface="Arial"/>
                <a:ea typeface="Times New Roman"/>
                <a:cs typeface="Times New Roman"/>
              </a:rPr>
              <a:t>VisualWebPart1.ascx</a:t>
            </a:r>
            <a:r>
              <a:rPr lang="en-US" sz="1000" dirty="0" smtClean="0">
                <a:solidFill>
                  <a:srgbClr val="000000"/>
                </a:solidFill>
                <a:effectLst/>
                <a:latin typeface="Arial"/>
                <a:ea typeface="Times New Roman"/>
                <a:cs typeface="Times New Roman"/>
              </a:rPr>
              <a:t> tab, click </a:t>
            </a:r>
            <a:r>
              <a:rPr lang="en-US" sz="1000" b="1" dirty="0" smtClean="0">
                <a:solidFill>
                  <a:srgbClr val="000000"/>
                </a:solidFill>
                <a:effectLst/>
                <a:latin typeface="Arial"/>
                <a:ea typeface="Times New Roman"/>
                <a:cs typeface="Times New Roman"/>
              </a:rPr>
              <a:t>Design</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From the </a:t>
            </a:r>
            <a:r>
              <a:rPr lang="en-US" sz="1000" b="1" dirty="0" smtClean="0">
                <a:solidFill>
                  <a:srgbClr val="000000"/>
                </a:solidFill>
                <a:effectLst/>
                <a:latin typeface="Arial"/>
                <a:ea typeface="Times New Roman"/>
                <a:cs typeface="Times New Roman"/>
              </a:rPr>
              <a:t>Toolbox</a:t>
            </a:r>
            <a:r>
              <a:rPr lang="en-US" sz="1000" dirty="0" smtClean="0">
                <a:solidFill>
                  <a:srgbClr val="000000"/>
                </a:solidFill>
                <a:effectLst/>
                <a:latin typeface="Arial"/>
                <a:ea typeface="Times New Roman"/>
                <a:cs typeface="Times New Roman"/>
              </a:rPr>
              <a:t>, drag a </a:t>
            </a:r>
            <a:r>
              <a:rPr lang="en-US" sz="1000" b="1" dirty="0" smtClean="0">
                <a:solidFill>
                  <a:srgbClr val="000000"/>
                </a:solidFill>
                <a:effectLst/>
                <a:latin typeface="Arial"/>
                <a:ea typeface="Times New Roman"/>
                <a:cs typeface="Times New Roman"/>
              </a:rPr>
              <a:t>Button</a:t>
            </a:r>
            <a:r>
              <a:rPr lang="en-US" sz="1000" dirty="0" smtClean="0">
                <a:solidFill>
                  <a:srgbClr val="000000"/>
                </a:solidFill>
                <a:effectLst/>
                <a:latin typeface="Arial"/>
                <a:ea typeface="Times New Roman"/>
                <a:cs typeface="Times New Roman"/>
              </a:rPr>
              <a:t> to the design canvas.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a:t>
            </a:r>
            <a:r>
              <a:rPr lang="en-US" sz="1000" b="1" dirty="0" smtClean="0">
                <a:solidFill>
                  <a:srgbClr val="000000"/>
                </a:solidFill>
                <a:effectLst/>
                <a:latin typeface="Arial"/>
                <a:ea typeface="Times New Roman"/>
                <a:cs typeface="Times New Roman"/>
              </a:rPr>
              <a:t>Properties</a:t>
            </a:r>
            <a:r>
              <a:rPr lang="en-US" sz="1000" dirty="0" smtClean="0">
                <a:solidFill>
                  <a:srgbClr val="000000"/>
                </a:solidFill>
                <a:effectLst/>
                <a:latin typeface="Arial"/>
                <a:ea typeface="Times New Roman"/>
                <a:cs typeface="Times New Roman"/>
              </a:rPr>
              <a:t>, in the </a:t>
            </a:r>
            <a:r>
              <a:rPr lang="en-US" sz="1000" b="1" dirty="0" smtClean="0">
                <a:solidFill>
                  <a:srgbClr val="000000"/>
                </a:solidFill>
                <a:effectLst/>
                <a:latin typeface="Arial"/>
                <a:ea typeface="Times New Roman"/>
                <a:cs typeface="Times New Roman"/>
              </a:rPr>
              <a:t>Text</a:t>
            </a:r>
            <a:r>
              <a:rPr lang="en-US" sz="1000" dirty="0" smtClean="0">
                <a:solidFill>
                  <a:srgbClr val="000000"/>
                </a:solidFill>
                <a:effectLst/>
                <a:latin typeface="Arial"/>
                <a:ea typeface="Times New Roman"/>
                <a:cs typeface="Times New Roman"/>
              </a:rPr>
              <a:t> box, type </a:t>
            </a:r>
            <a:r>
              <a:rPr lang="en-US" sz="1000" b="1" dirty="0" smtClean="0">
                <a:solidFill>
                  <a:srgbClr val="000000"/>
                </a:solidFill>
                <a:effectLst/>
                <a:latin typeface="Arial"/>
                <a:ea typeface="Times New Roman"/>
                <a:cs typeface="Times New Roman"/>
              </a:rPr>
              <a:t>Click Me</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design canvas, double-click the button.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78B0E7D-EA85-43E3-8FF2-1A54C654DFB9}"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4079382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Ensure students are aware that Visual Studio will generate a .webpart file when they add a webpart to a solution. Ensure students are familiar with the web part gallery, as this is very important to understanding the purpose of the .webpart file. </a:t>
            </a:r>
          </a:p>
        </p:txBody>
      </p:sp>
      <p:sp>
        <p:nvSpPr>
          <p:cNvPr id="4" name="Slide Number Placeholder 3"/>
          <p:cNvSpPr>
            <a:spLocks noGrp="1"/>
          </p:cNvSpPr>
          <p:nvPr>
            <p:ph type="sldNum" sz="quarter" idx="10"/>
          </p:nvPr>
        </p:nvSpPr>
        <p:spPr/>
        <p:txBody>
          <a:bodyPr/>
          <a:lstStyle/>
          <a:p>
            <a:fld id="{A78B0E7D-EA85-43E3-8FF2-1A54C654DFB9}"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2569070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78B0E7D-EA85-43E3-8FF2-1A54C654DFB9}"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Working with Server-Side Code</a:t>
            </a:r>
            <a:endParaRPr lang="en-US" sz="1200" b="1" dirty="0">
              <a:solidFill>
                <a:srgbClr val="336699"/>
              </a:solidFill>
              <a:latin typeface="Arial"/>
            </a:endParaRPr>
          </a:p>
        </p:txBody>
      </p:sp>
    </p:spTree>
    <p:extLst>
      <p:ext uri="{BB962C8B-B14F-4D97-AF65-F5344CB8AC3E}">
        <p14:creationId xmlns:p14="http://schemas.microsoft.com/office/powerpoint/2010/main" val="3949647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335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3848" y="3169492"/>
            <a:ext cx="5732417" cy="340093"/>
          </a:xfrm>
        </p:spPr>
        <p:txBody>
          <a:bodyPr/>
          <a:lstStyle/>
          <a:p>
            <a:r>
              <a:rPr lang="en-US" sz="2600" dirty="0" smtClean="0"/>
              <a:t>Module 5</a:t>
            </a:r>
            <a:endParaRPr lang="en-US" sz="2600" dirty="0"/>
          </a:p>
        </p:txBody>
      </p:sp>
      <p:sp>
        <p:nvSpPr>
          <p:cNvPr id="3" name="Subtitle 2"/>
          <p:cNvSpPr>
            <a:spLocks noGrp="1"/>
          </p:cNvSpPr>
          <p:nvPr>
            <p:ph type="subTitle" sz="quarter" idx="1"/>
          </p:nvPr>
        </p:nvSpPr>
        <p:spPr/>
        <p:txBody>
          <a:bodyPr/>
          <a:lstStyle/>
          <a:p>
            <a:r>
              <a:rPr lang="en-US" dirty="0" smtClean="0"/>
              <a:t>Working with Server-Side Code
</a:t>
            </a:r>
            <a:endParaRPr lang="en-US" dirty="0"/>
          </a:p>
        </p:txBody>
      </p:sp>
    </p:spTree>
    <p:extLst>
      <p:ext uri="{BB962C8B-B14F-4D97-AF65-F5344CB8AC3E}">
        <p14:creationId xmlns:p14="http://schemas.microsoft.com/office/powerpoint/2010/main" val="3145869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Event Receivers</a:t>
            </a:r>
            <a:endParaRPr lang="en-US" dirty="0"/>
          </a:p>
        </p:txBody>
      </p:sp>
      <p:sp>
        <p:nvSpPr>
          <p:cNvPr id="3" name="Text Placeholder 2"/>
          <p:cNvSpPr>
            <a:spLocks noGrp="1"/>
          </p:cNvSpPr>
          <p:nvPr>
            <p:ph type="body" idx="1"/>
          </p:nvPr>
        </p:nvSpPr>
        <p:spPr/>
        <p:txBody>
          <a:bodyPr/>
          <a:lstStyle/>
          <a:p>
            <a:r>
              <a:rPr lang="en-GB" dirty="0" smtClean="0"/>
              <a:t>Introduction to Event Receivers
Developing an Event Receiver
Deploying an Event Receiver
Discussion Question</a:t>
            </a:r>
            <a:endParaRPr lang="en-US" dirty="0"/>
          </a:p>
        </p:txBody>
      </p:sp>
    </p:spTree>
    <p:extLst>
      <p:ext uri="{BB962C8B-B14F-4D97-AF65-F5344CB8AC3E}">
        <p14:creationId xmlns:p14="http://schemas.microsoft.com/office/powerpoint/2010/main" val="635616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Event Receivers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Handle External Actions</a:t>
            </a:r>
            <a:endParaRPr lang="en-US" sz="2400" dirty="0" smtClean="0"/>
          </a:p>
          <a:p>
            <a:r>
              <a:rPr lang="en-US" dirty="0" smtClean="0"/>
              <a:t>Event Hosts</a:t>
            </a:r>
          </a:p>
          <a:p>
            <a:pPr lvl="1"/>
            <a:r>
              <a:rPr lang="en-US" dirty="0" smtClean="0"/>
              <a:t>SPSite</a:t>
            </a:r>
          </a:p>
          <a:p>
            <a:pPr lvl="1"/>
            <a:r>
              <a:rPr lang="en-US" dirty="0" smtClean="0"/>
              <a:t>SPWeb</a:t>
            </a:r>
          </a:p>
          <a:p>
            <a:pPr lvl="1"/>
            <a:r>
              <a:rPr lang="en-US" dirty="0" smtClean="0"/>
              <a:t>SPList</a:t>
            </a:r>
          </a:p>
          <a:p>
            <a:pPr lvl="1"/>
            <a:r>
              <a:rPr lang="en-US" dirty="0" smtClean="0"/>
              <a:t>SPContentType</a:t>
            </a:r>
          </a:p>
          <a:p>
            <a:r>
              <a:rPr lang="en-US" dirty="0"/>
              <a:t>Event </a:t>
            </a:r>
            <a:r>
              <a:rPr lang="en-US" dirty="0" smtClean="0"/>
              <a:t>Synchronization</a:t>
            </a:r>
            <a:endParaRPr lang="en-US" sz="2400" dirty="0"/>
          </a:p>
          <a:p>
            <a:r>
              <a:rPr lang="en-US" dirty="0" smtClean="0"/>
              <a:t>Before Events (ing)</a:t>
            </a:r>
            <a:endParaRPr lang="en-US" sz="2400" dirty="0" smtClean="0"/>
          </a:p>
          <a:p>
            <a:r>
              <a:rPr lang="en-US" dirty="0" smtClean="0"/>
              <a:t>After Events (ed)</a:t>
            </a:r>
          </a:p>
        </p:txBody>
      </p:sp>
    </p:spTree>
    <p:extLst>
      <p:ext uri="{BB962C8B-B14F-4D97-AF65-F5344CB8AC3E}">
        <p14:creationId xmlns:p14="http://schemas.microsoft.com/office/powerpoint/2010/main" val="3211276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an Event Receiver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Inherit from Base Class</a:t>
            </a:r>
          </a:p>
          <a:p>
            <a:pPr lvl="1"/>
            <a:r>
              <a:rPr lang="en-US" sz="2000" dirty="0" smtClean="0"/>
              <a:t>SPWebEventReceiver</a:t>
            </a:r>
          </a:p>
          <a:p>
            <a:pPr lvl="1"/>
            <a:r>
              <a:rPr lang="en-US" sz="2000" dirty="0" smtClean="0"/>
              <a:t>SPListEventReceiver</a:t>
            </a:r>
          </a:p>
          <a:p>
            <a:pPr lvl="1"/>
            <a:r>
              <a:rPr lang="en-US" sz="2000" dirty="0" smtClean="0"/>
              <a:t>SPItemEventReceiver</a:t>
            </a:r>
          </a:p>
          <a:p>
            <a:pPr lvl="1"/>
            <a:r>
              <a:rPr lang="en-US" sz="2000" dirty="0" smtClean="0"/>
              <a:t>SPEmailEventReceiver</a:t>
            </a:r>
          </a:p>
          <a:p>
            <a:pPr lvl="1"/>
            <a:r>
              <a:rPr lang="en-US" sz="2000" dirty="0" smtClean="0"/>
              <a:t>SPWorkflowEventReceiver</a:t>
            </a:r>
          </a:p>
          <a:p>
            <a:pPr lvl="1"/>
            <a:r>
              <a:rPr lang="en-US" sz="2000" dirty="0" smtClean="0"/>
              <a:t>SPSecurityEventReceiver</a:t>
            </a:r>
          </a:p>
          <a:p>
            <a:r>
              <a:rPr lang="en-US" sz="2400" dirty="0" smtClean="0"/>
              <a:t>Override Methods</a:t>
            </a:r>
          </a:p>
          <a:p>
            <a:r>
              <a:rPr lang="en-US" sz="2400" dirty="0" smtClean="0"/>
              <a:t>Cancel Before Events</a:t>
            </a:r>
          </a:p>
          <a:p>
            <a:pPr lvl="1"/>
            <a:r>
              <a:rPr lang="en-US" sz="2000" dirty="0" smtClean="0"/>
              <a:t>Without an error message</a:t>
            </a:r>
          </a:p>
          <a:p>
            <a:pPr lvl="1"/>
            <a:r>
              <a:rPr lang="en-US" sz="2000" dirty="0" smtClean="0"/>
              <a:t>With an error message</a:t>
            </a:r>
          </a:p>
          <a:p>
            <a:pPr lvl="1"/>
            <a:r>
              <a:rPr lang="en-US" sz="2000" dirty="0" smtClean="0"/>
              <a:t>With a page redirect</a:t>
            </a:r>
          </a:p>
          <a:p>
            <a:endParaRPr lang="en-US" sz="2400" dirty="0"/>
          </a:p>
        </p:txBody>
      </p:sp>
    </p:spTree>
    <p:extLst>
      <p:ext uri="{BB962C8B-B14F-4D97-AF65-F5344CB8AC3E}">
        <p14:creationId xmlns:p14="http://schemas.microsoft.com/office/powerpoint/2010/main" val="3880557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an Event Receiver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dirty="0" smtClean="0"/>
              <a:t>Deploy manually (bad practice)</a:t>
            </a:r>
            <a:endParaRPr lang="en-US" sz="2000" dirty="0" smtClean="0"/>
          </a:p>
          <a:p>
            <a:pPr lvl="0"/>
            <a:r>
              <a:rPr lang="en-US" sz="2400" dirty="0" smtClean="0"/>
              <a:t>Deploy with a solution and Feature (best practice)</a:t>
            </a:r>
            <a:endParaRPr lang="en-US" sz="2000" dirty="0" smtClean="0"/>
          </a:p>
          <a:p>
            <a:pPr lvl="0"/>
            <a:r>
              <a:rPr lang="en-US" sz="2400" dirty="0" smtClean="0"/>
              <a:t>Bind event receiver to an event host with code</a:t>
            </a:r>
            <a:endParaRPr lang="en-US" sz="2000" dirty="0" smtClean="0"/>
          </a:p>
          <a:p>
            <a:pPr lvl="0"/>
            <a:r>
              <a:rPr lang="en-US" sz="2400" dirty="0" smtClean="0"/>
              <a:t>Bind event receiver to an event host declaratively</a:t>
            </a:r>
            <a:endParaRPr lang="en-US" sz="2000" dirty="0" smtClean="0"/>
          </a:p>
          <a:p>
            <a:pPr lvl="0"/>
            <a:r>
              <a:rPr lang="en-US" sz="2400" dirty="0" smtClean="0"/>
              <a:t>Common properties</a:t>
            </a:r>
          </a:p>
          <a:p>
            <a:pPr lvl="1"/>
            <a:r>
              <a:rPr lang="en-US" sz="2000" dirty="0" smtClean="0"/>
              <a:t>Assembly</a:t>
            </a:r>
            <a:endParaRPr lang="en-GB" sz="2000" dirty="0"/>
          </a:p>
          <a:p>
            <a:pPr lvl="1"/>
            <a:r>
              <a:rPr lang="en-US" sz="2000" dirty="0" smtClean="0"/>
              <a:t>Class</a:t>
            </a:r>
            <a:endParaRPr lang="en-GB" sz="2000" dirty="0"/>
          </a:p>
          <a:p>
            <a:pPr lvl="1"/>
            <a:r>
              <a:rPr lang="en-US" sz="2000" dirty="0" smtClean="0"/>
              <a:t>Type</a:t>
            </a:r>
            <a:endParaRPr lang="en-US" sz="2000" dirty="0"/>
          </a:p>
          <a:p>
            <a:pPr lvl="1"/>
            <a:r>
              <a:rPr lang="en-US" sz="2000" dirty="0" smtClean="0"/>
              <a:t>Name (optional)</a:t>
            </a:r>
          </a:p>
          <a:p>
            <a:pPr lvl="1"/>
            <a:r>
              <a:rPr lang="en-US" sz="2000" dirty="0" smtClean="0"/>
              <a:t>Synchronization (optional)</a:t>
            </a:r>
          </a:p>
          <a:p>
            <a:pPr lvl="1"/>
            <a:r>
              <a:rPr lang="en-US" sz="2000" dirty="0" smtClean="0"/>
              <a:t>SequenceNumber (optional)</a:t>
            </a:r>
          </a:p>
        </p:txBody>
      </p:sp>
    </p:spTree>
    <p:extLst>
      <p:ext uri="{BB962C8B-B14F-4D97-AF65-F5344CB8AC3E}">
        <p14:creationId xmlns:p14="http://schemas.microsoft.com/office/powerpoint/2010/main" val="1740980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Bind Event Receiver </a:t>
            </a:r>
            <a:r>
              <a:rPr lang="de-AT" dirty="0" err="1" smtClean="0"/>
              <a:t>using</a:t>
            </a:r>
            <a:r>
              <a:rPr lang="de-AT" dirty="0" smtClean="0"/>
              <a:t> Code</a:t>
            </a:r>
            <a:endParaRPr lang="de-AT" dirty="0"/>
          </a:p>
        </p:txBody>
      </p:sp>
      <p:pic>
        <p:nvPicPr>
          <p:cNvPr id="3" name="Picture 2"/>
          <p:cNvPicPr>
            <a:picLocks noChangeAspect="1"/>
          </p:cNvPicPr>
          <p:nvPr/>
        </p:nvPicPr>
        <p:blipFill>
          <a:blip r:embed="rId2"/>
          <a:stretch>
            <a:fillRect/>
          </a:stretch>
        </p:blipFill>
        <p:spPr>
          <a:xfrm>
            <a:off x="460375" y="1124744"/>
            <a:ext cx="6409524" cy="1619048"/>
          </a:xfrm>
          <a:prstGeom prst="rect">
            <a:avLst/>
          </a:prstGeom>
        </p:spPr>
      </p:pic>
      <p:pic>
        <p:nvPicPr>
          <p:cNvPr id="4" name="Picture 3"/>
          <p:cNvPicPr>
            <a:picLocks noChangeAspect="1"/>
          </p:cNvPicPr>
          <p:nvPr/>
        </p:nvPicPr>
        <p:blipFill>
          <a:blip r:embed="rId3"/>
          <a:stretch>
            <a:fillRect/>
          </a:stretch>
        </p:blipFill>
        <p:spPr>
          <a:xfrm>
            <a:off x="465137" y="2743792"/>
            <a:ext cx="6400000" cy="2904762"/>
          </a:xfrm>
          <a:prstGeom prst="rect">
            <a:avLst/>
          </a:prstGeom>
        </p:spPr>
      </p:pic>
    </p:spTree>
    <p:extLst>
      <p:ext uri="{BB962C8B-B14F-4D97-AF65-F5344CB8AC3E}">
        <p14:creationId xmlns:p14="http://schemas.microsoft.com/office/powerpoint/2010/main" val="1544430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Using Timer Jobs</a:t>
            </a:r>
            <a:endParaRPr lang="en-US" dirty="0"/>
          </a:p>
        </p:txBody>
      </p:sp>
      <p:sp>
        <p:nvSpPr>
          <p:cNvPr id="3" name="Text Placeholder 2"/>
          <p:cNvSpPr>
            <a:spLocks noGrp="1"/>
          </p:cNvSpPr>
          <p:nvPr>
            <p:ph type="body" idx="1"/>
          </p:nvPr>
        </p:nvSpPr>
        <p:spPr/>
        <p:txBody>
          <a:bodyPr/>
          <a:lstStyle/>
          <a:p>
            <a:r>
              <a:rPr lang="en-GB" dirty="0" smtClean="0"/>
              <a:t>Introduction to Timer Jobs
Developing a Timer Job
Deploying a Timer Job
Demonstration: Examining Timer Job Schedules
Work Item Timer Jobs
Developing a Work Item Timer Job</a:t>
            </a:r>
            <a:endParaRPr lang="en-US" dirty="0"/>
          </a:p>
        </p:txBody>
      </p:sp>
    </p:spTree>
    <p:extLst>
      <p:ext uri="{BB962C8B-B14F-4D97-AF65-F5344CB8AC3E}">
        <p14:creationId xmlns:p14="http://schemas.microsoft.com/office/powerpoint/2010/main" val="3150846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Timer Jobs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Long running processes</a:t>
            </a:r>
            <a:endParaRPr lang="en-US" dirty="0"/>
          </a:p>
          <a:p>
            <a:r>
              <a:rPr lang="en-US" dirty="0" smtClean="0"/>
              <a:t>Processor intensive processes</a:t>
            </a:r>
            <a:endParaRPr lang="en-US" dirty="0"/>
          </a:p>
          <a:p>
            <a:r>
              <a:rPr lang="en-US" dirty="0" smtClean="0"/>
              <a:t>One time or regular schedule</a:t>
            </a:r>
            <a:endParaRPr lang="en-US" dirty="0"/>
          </a:p>
          <a:p>
            <a:r>
              <a:rPr lang="en-US" dirty="0" smtClean="0"/>
              <a:t>Reduce instantaneous load on server farm</a:t>
            </a:r>
            <a:endParaRPr lang="en-US" dirty="0"/>
          </a:p>
          <a:p>
            <a:r>
              <a:rPr lang="en-US" dirty="0" smtClean="0"/>
              <a:t>OWSTIMER.exe</a:t>
            </a:r>
          </a:p>
          <a:p>
            <a:endParaRPr lang="en-US" dirty="0"/>
          </a:p>
          <a:p>
            <a:endParaRPr lang="en-US" dirty="0"/>
          </a:p>
        </p:txBody>
      </p:sp>
    </p:spTree>
    <p:extLst>
      <p:ext uri="{BB962C8B-B14F-4D97-AF65-F5344CB8AC3E}">
        <p14:creationId xmlns:p14="http://schemas.microsoft.com/office/powerpoint/2010/main" val="1647303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a Timer Job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a class which derives from SPJobDefinition</a:t>
            </a:r>
          </a:p>
          <a:p>
            <a:r>
              <a:rPr lang="en-US" dirty="0" smtClean="0"/>
              <a:t>Add a default constructor</a:t>
            </a:r>
          </a:p>
          <a:p>
            <a:r>
              <a:rPr lang="en-US" dirty="0" smtClean="0"/>
              <a:t>Add a non-default constructor</a:t>
            </a:r>
          </a:p>
          <a:p>
            <a:pPr lvl="1"/>
            <a:r>
              <a:rPr lang="en-US" dirty="0" smtClean="0"/>
              <a:t>Name (string)</a:t>
            </a:r>
          </a:p>
          <a:p>
            <a:pPr lvl="1"/>
            <a:r>
              <a:rPr lang="en-US" dirty="0" smtClean="0"/>
              <a:t>Web application (SPWebApplication)</a:t>
            </a:r>
          </a:p>
          <a:p>
            <a:pPr lvl="1"/>
            <a:r>
              <a:rPr lang="en-US" dirty="0" smtClean="0"/>
              <a:t>Server (SPServer)</a:t>
            </a:r>
          </a:p>
          <a:p>
            <a:pPr lvl="1"/>
            <a:r>
              <a:rPr lang="en-US" dirty="0" smtClean="0"/>
              <a:t>Lock Type (SPJobLockType)</a:t>
            </a:r>
          </a:p>
          <a:p>
            <a:r>
              <a:rPr lang="en-US" dirty="0" smtClean="0"/>
              <a:t>Override the Execute method</a:t>
            </a:r>
          </a:p>
        </p:txBody>
      </p:sp>
    </p:spTree>
    <p:extLst>
      <p:ext uri="{BB962C8B-B14F-4D97-AF65-F5344CB8AC3E}">
        <p14:creationId xmlns:p14="http://schemas.microsoft.com/office/powerpoint/2010/main" val="3808982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Timer</a:t>
            </a:r>
            <a:r>
              <a:rPr lang="de-AT" dirty="0" smtClean="0"/>
              <a:t> Job Pattern</a:t>
            </a:r>
            <a:endParaRPr lang="de-AT" dirty="0"/>
          </a:p>
        </p:txBody>
      </p:sp>
      <p:pic>
        <p:nvPicPr>
          <p:cNvPr id="3" name="Picture 2"/>
          <p:cNvPicPr>
            <a:picLocks noChangeAspect="1"/>
          </p:cNvPicPr>
          <p:nvPr/>
        </p:nvPicPr>
        <p:blipFill>
          <a:blip r:embed="rId2"/>
          <a:stretch>
            <a:fillRect/>
          </a:stretch>
        </p:blipFill>
        <p:spPr>
          <a:xfrm>
            <a:off x="539552" y="1052736"/>
            <a:ext cx="7776864" cy="3534938"/>
          </a:xfrm>
          <a:prstGeom prst="rect">
            <a:avLst/>
          </a:prstGeom>
        </p:spPr>
      </p:pic>
    </p:spTree>
    <p:extLst>
      <p:ext uri="{BB962C8B-B14F-4D97-AF65-F5344CB8AC3E}">
        <p14:creationId xmlns:p14="http://schemas.microsoft.com/office/powerpoint/2010/main" val="2608866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 Timer Job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Use a Feature and Feature receiver</a:t>
            </a:r>
            <a:endParaRPr lang="en-US" sz="2000" dirty="0" smtClean="0"/>
          </a:p>
          <a:p>
            <a:r>
              <a:rPr lang="en-US" sz="2400" dirty="0" smtClean="0"/>
              <a:t>Create a new instance of the job</a:t>
            </a:r>
            <a:endParaRPr lang="en-US" sz="2000" dirty="0" smtClean="0"/>
          </a:p>
          <a:p>
            <a:r>
              <a:rPr lang="en-US" sz="2400" dirty="0" smtClean="0"/>
              <a:t>Create a schedule</a:t>
            </a:r>
          </a:p>
          <a:p>
            <a:pPr lvl="1"/>
            <a:r>
              <a:rPr lang="en-US" sz="2000" dirty="0" smtClean="0"/>
              <a:t>SPMinuteSchedule</a:t>
            </a:r>
          </a:p>
          <a:p>
            <a:pPr lvl="1"/>
            <a:r>
              <a:rPr lang="en-US" sz="2000" dirty="0" smtClean="0"/>
              <a:t>SPHourlySchedule</a:t>
            </a:r>
          </a:p>
          <a:p>
            <a:pPr lvl="1"/>
            <a:r>
              <a:rPr lang="en-US" sz="2000" dirty="0" smtClean="0"/>
              <a:t>SPDailySchedule</a:t>
            </a:r>
          </a:p>
          <a:p>
            <a:pPr lvl="1"/>
            <a:r>
              <a:rPr lang="en-US" sz="2000" dirty="0" smtClean="0"/>
              <a:t>SPWeeklySchedule</a:t>
            </a:r>
          </a:p>
          <a:p>
            <a:pPr lvl="1"/>
            <a:r>
              <a:rPr lang="en-US" sz="2000" dirty="0" smtClean="0"/>
              <a:t>SPMonthlySchedule</a:t>
            </a:r>
          </a:p>
          <a:p>
            <a:pPr lvl="1"/>
            <a:r>
              <a:rPr lang="en-US" sz="2000" dirty="0" smtClean="0"/>
              <a:t>SPYearlySchedule</a:t>
            </a:r>
          </a:p>
          <a:p>
            <a:r>
              <a:rPr lang="en-US" sz="2400" dirty="0" smtClean="0"/>
              <a:t>Assign the schedule to the job</a:t>
            </a:r>
            <a:endParaRPr lang="en-US" sz="1800" dirty="0" smtClean="0"/>
          </a:p>
          <a:p>
            <a:r>
              <a:rPr lang="en-US" sz="2400" dirty="0" smtClean="0"/>
              <a:t>Call the Update method</a:t>
            </a:r>
          </a:p>
        </p:txBody>
      </p:sp>
    </p:spTree>
    <p:extLst>
      <p:ext uri="{BB962C8B-B14F-4D97-AF65-F5344CB8AC3E}">
        <p14:creationId xmlns:p14="http://schemas.microsoft.com/office/powerpoint/2010/main" val="3258793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Developing Web Parts
Using Event Receivers
Using Timer Jobs
Storing Configuration Data</a:t>
            </a:r>
            <a:endParaRPr lang="en-US" dirty="0"/>
          </a:p>
        </p:txBody>
      </p:sp>
    </p:spTree>
    <p:extLst>
      <p:ext uri="{BB962C8B-B14F-4D97-AF65-F5344CB8AC3E}">
        <p14:creationId xmlns:p14="http://schemas.microsoft.com/office/powerpoint/2010/main" val="788837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Timer</a:t>
            </a:r>
            <a:r>
              <a:rPr lang="de-AT" dirty="0" smtClean="0"/>
              <a:t> Job </a:t>
            </a:r>
            <a:r>
              <a:rPr lang="de-AT" dirty="0" err="1" smtClean="0"/>
              <a:t>Deployment</a:t>
            </a:r>
            <a:endParaRPr lang="de-AT" dirty="0"/>
          </a:p>
        </p:txBody>
      </p:sp>
      <p:pic>
        <p:nvPicPr>
          <p:cNvPr id="3" name="Picture 2"/>
          <p:cNvPicPr>
            <a:picLocks noChangeAspect="1"/>
          </p:cNvPicPr>
          <p:nvPr/>
        </p:nvPicPr>
        <p:blipFill>
          <a:blip r:embed="rId2"/>
          <a:stretch>
            <a:fillRect/>
          </a:stretch>
        </p:blipFill>
        <p:spPr>
          <a:xfrm>
            <a:off x="460375" y="836712"/>
            <a:ext cx="5557217" cy="5840069"/>
          </a:xfrm>
          <a:prstGeom prst="rect">
            <a:avLst/>
          </a:prstGeom>
        </p:spPr>
      </p:pic>
    </p:spTree>
    <p:extLst>
      <p:ext uri="{BB962C8B-B14F-4D97-AF65-F5344CB8AC3E}">
        <p14:creationId xmlns:p14="http://schemas.microsoft.com/office/powerpoint/2010/main" val="117479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e5d3c9e2-6f5a-46c7-a5a9-45d58e0c46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Examining Timer Job Schedules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review:</a:t>
            </a:r>
          </a:p>
          <a:p>
            <a:pPr lvl="1"/>
            <a:r>
              <a:rPr lang="en-US" dirty="0" smtClean="0"/>
              <a:t>The timer jobs included in SharePoint 2013</a:t>
            </a:r>
          </a:p>
          <a:p>
            <a:pPr lvl="1"/>
            <a:r>
              <a:rPr lang="en-US" dirty="0" smtClean="0"/>
              <a:t>The timer service process</a:t>
            </a:r>
            <a:endParaRPr lang="en-US" dirty="0"/>
          </a:p>
        </p:txBody>
      </p:sp>
    </p:spTree>
    <p:extLst>
      <p:ext uri="{BB962C8B-B14F-4D97-AF65-F5344CB8AC3E}">
        <p14:creationId xmlns:p14="http://schemas.microsoft.com/office/powerpoint/2010/main" val="8015805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c9bfe59d-71e2-4de8-8bf7-0968344d7e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Item Timer Jobs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Process a set (or queue) of items</a:t>
            </a:r>
            <a:endParaRPr lang="en-US" dirty="0"/>
          </a:p>
          <a:p>
            <a:r>
              <a:rPr lang="en-US" dirty="0" smtClean="0"/>
              <a:t>Queue managed by SharePoint</a:t>
            </a:r>
            <a:endParaRPr lang="en-US" dirty="0"/>
          </a:p>
          <a:p>
            <a:r>
              <a:rPr lang="en-US" dirty="0" smtClean="0"/>
              <a:t>Use code to add items to the queue</a:t>
            </a:r>
            <a:endParaRPr lang="en-US" dirty="0"/>
          </a:p>
          <a:p>
            <a:r>
              <a:rPr lang="en-US" dirty="0" smtClean="0"/>
              <a:t>Timer job run on a schedule</a:t>
            </a:r>
            <a:endParaRPr lang="en-US" dirty="0"/>
          </a:p>
          <a:p>
            <a:r>
              <a:rPr lang="en-US" dirty="0"/>
              <a:t>B</a:t>
            </a:r>
            <a:r>
              <a:rPr lang="en-US" dirty="0" smtClean="0"/>
              <a:t>atch or single item processing</a:t>
            </a:r>
            <a:endParaRPr lang="en-US" dirty="0"/>
          </a:p>
        </p:txBody>
      </p:sp>
    </p:spTree>
    <p:extLst>
      <p:ext uri="{BB962C8B-B14F-4D97-AF65-F5344CB8AC3E}">
        <p14:creationId xmlns:p14="http://schemas.microsoft.com/office/powerpoint/2010/main" val="1727641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2e0ebd67-733d-4df0-9e75-4eb846e929c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Developing a Work Item Timer Job</a:t>
            </a:r>
            <a:endParaRPr lang="en-US" dirty="0"/>
          </a:p>
        </p:txBody>
      </p:sp>
      <p:sp>
        <p:nvSpPr>
          <p:cNvPr id="4" name="Content Placeholder 2"/>
          <p:cNvSpPr>
            <a:spLocks noGrp="1"/>
          </p:cNvSpPr>
          <p:nvPr/>
        </p:nvSpPr>
        <p:spPr bwMode="auto">
          <a:xfrm>
            <a:off x="449179" y="1021215"/>
            <a:ext cx="856648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a class which derives from </a:t>
            </a:r>
            <a:r>
              <a:rPr lang="en-US" dirty="0" smtClean="0"/>
              <a:t>SPWorkItemJobDefinition</a:t>
            </a:r>
            <a:endParaRPr lang="en-US" dirty="0"/>
          </a:p>
          <a:p>
            <a:r>
              <a:rPr lang="en-US" dirty="0" smtClean="0"/>
              <a:t>Add </a:t>
            </a:r>
            <a:r>
              <a:rPr lang="en-US" dirty="0"/>
              <a:t>a default constructor</a:t>
            </a:r>
          </a:p>
          <a:p>
            <a:r>
              <a:rPr lang="en-US" dirty="0" smtClean="0"/>
              <a:t>Add </a:t>
            </a:r>
            <a:r>
              <a:rPr lang="en-US" dirty="0"/>
              <a:t>a non-default constructor</a:t>
            </a:r>
          </a:p>
          <a:p>
            <a:pPr lvl="1"/>
            <a:r>
              <a:rPr lang="en-US" dirty="0"/>
              <a:t>Name (string)</a:t>
            </a:r>
          </a:p>
          <a:p>
            <a:pPr lvl="1"/>
            <a:r>
              <a:rPr lang="en-US" dirty="0"/>
              <a:t>Web application (SPWebApplication</a:t>
            </a:r>
            <a:r>
              <a:rPr lang="en-US" dirty="0" smtClean="0"/>
              <a:t>)</a:t>
            </a:r>
            <a:endParaRPr lang="en-US" dirty="0"/>
          </a:p>
          <a:p>
            <a:r>
              <a:rPr lang="en-US" dirty="0"/>
              <a:t>Override the </a:t>
            </a:r>
            <a:r>
              <a:rPr lang="en-US" dirty="0" smtClean="0"/>
              <a:t>WorkItemType method</a:t>
            </a:r>
          </a:p>
          <a:p>
            <a:r>
              <a:rPr lang="en-US" dirty="0" smtClean="0"/>
              <a:t>Override the DisplayName property</a:t>
            </a:r>
          </a:p>
          <a:p>
            <a:r>
              <a:rPr lang="en-US" dirty="0" smtClean="0"/>
              <a:t>Optionally override the BatchFetchLimit property</a:t>
            </a:r>
          </a:p>
          <a:p>
            <a:r>
              <a:rPr lang="en-US" dirty="0" smtClean="0"/>
              <a:t>Override either the ProcessWorkItem or the ProcessWorkItems method</a:t>
            </a:r>
            <a:endParaRPr lang="en-US" dirty="0"/>
          </a:p>
          <a:p>
            <a:endParaRPr lang="en-US" dirty="0"/>
          </a:p>
        </p:txBody>
      </p:sp>
    </p:spTree>
    <p:extLst>
      <p:ext uri="{BB962C8B-B14F-4D97-AF65-F5344CB8AC3E}">
        <p14:creationId xmlns:p14="http://schemas.microsoft.com/office/powerpoint/2010/main" val="9734508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Work Item </a:t>
            </a:r>
            <a:r>
              <a:rPr lang="de-AT" dirty="0" err="1" smtClean="0"/>
              <a:t>Timer</a:t>
            </a:r>
            <a:r>
              <a:rPr lang="de-AT" dirty="0" smtClean="0"/>
              <a:t> Job</a:t>
            </a:r>
            <a:endParaRPr lang="de-AT" dirty="0"/>
          </a:p>
        </p:txBody>
      </p:sp>
      <p:pic>
        <p:nvPicPr>
          <p:cNvPr id="3" name="Picture 2"/>
          <p:cNvPicPr>
            <a:picLocks noChangeAspect="1"/>
          </p:cNvPicPr>
          <p:nvPr/>
        </p:nvPicPr>
        <p:blipFill>
          <a:blip r:embed="rId2"/>
          <a:stretch>
            <a:fillRect/>
          </a:stretch>
        </p:blipFill>
        <p:spPr>
          <a:xfrm>
            <a:off x="491207" y="908720"/>
            <a:ext cx="6352381" cy="5619048"/>
          </a:xfrm>
          <a:prstGeom prst="rect">
            <a:avLst/>
          </a:prstGeom>
        </p:spPr>
      </p:pic>
    </p:spTree>
    <p:extLst>
      <p:ext uri="{BB962C8B-B14F-4D97-AF65-F5344CB8AC3E}">
        <p14:creationId xmlns:p14="http://schemas.microsoft.com/office/powerpoint/2010/main" val="3523722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ea6d9b23-f1cc-4a1a-8372-35ce45ea0d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 Storing Configuration Data</a:t>
            </a:r>
            <a:endParaRPr lang="en-US" dirty="0"/>
          </a:p>
        </p:txBody>
      </p:sp>
      <p:sp>
        <p:nvSpPr>
          <p:cNvPr id="3" name="Text Placeholder 2"/>
          <p:cNvSpPr>
            <a:spLocks noGrp="1"/>
          </p:cNvSpPr>
          <p:nvPr>
            <p:ph type="body" idx="1"/>
          </p:nvPr>
        </p:nvSpPr>
        <p:spPr/>
        <p:txBody>
          <a:bodyPr/>
          <a:lstStyle/>
          <a:p>
            <a:r>
              <a:rPr lang="en-GB" dirty="0" smtClean="0"/>
              <a:t>Configuration Storage Options
Using Property Bags
Manipulating Web.config Files
Storing Hierarchical Data
Discussion Question</a:t>
            </a:r>
            <a:endParaRPr lang="en-US" dirty="0"/>
          </a:p>
        </p:txBody>
      </p:sp>
    </p:spTree>
    <p:extLst>
      <p:ext uri="{BB962C8B-B14F-4D97-AF65-F5344CB8AC3E}">
        <p14:creationId xmlns:p14="http://schemas.microsoft.com/office/powerpoint/2010/main" val="1296069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2023eb2c-c424-4706-8dd3-1db8104fb4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Storage Options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Configuration data requirements</a:t>
            </a:r>
            <a:endParaRPr lang="en-US" dirty="0"/>
          </a:p>
          <a:p>
            <a:r>
              <a:rPr lang="en-US" dirty="0" smtClean="0"/>
              <a:t>Many Options</a:t>
            </a:r>
          </a:p>
          <a:p>
            <a:pPr lvl="1"/>
            <a:r>
              <a:rPr lang="en-US" dirty="0" smtClean="0"/>
              <a:t>SharePoint list</a:t>
            </a:r>
          </a:p>
          <a:p>
            <a:pPr lvl="1"/>
            <a:r>
              <a:rPr lang="en-US" dirty="0" smtClean="0"/>
              <a:t>Property bags</a:t>
            </a:r>
          </a:p>
          <a:p>
            <a:pPr lvl="1"/>
            <a:r>
              <a:rPr lang="en-US" dirty="0" smtClean="0"/>
              <a:t>Configuration files</a:t>
            </a:r>
          </a:p>
          <a:p>
            <a:pPr lvl="1"/>
            <a:r>
              <a:rPr lang="en-US" dirty="0" smtClean="0"/>
              <a:t>Persisted objects</a:t>
            </a:r>
          </a:p>
          <a:p>
            <a:r>
              <a:rPr lang="en-US" dirty="0" smtClean="0"/>
              <a:t>Considerations</a:t>
            </a:r>
          </a:p>
          <a:p>
            <a:pPr lvl="1"/>
            <a:r>
              <a:rPr lang="en-US" dirty="0" smtClean="0"/>
              <a:t>How often configuration changes</a:t>
            </a:r>
          </a:p>
          <a:p>
            <a:pPr lvl="1"/>
            <a:r>
              <a:rPr lang="en-US" dirty="0" smtClean="0"/>
              <a:t>Scope of configuration data</a:t>
            </a:r>
          </a:p>
          <a:p>
            <a:pPr lvl="1"/>
            <a:r>
              <a:rPr lang="en-US" dirty="0" smtClean="0"/>
              <a:t>Visibility of data to users</a:t>
            </a:r>
            <a:endParaRPr lang="en-US" dirty="0"/>
          </a:p>
        </p:txBody>
      </p:sp>
    </p:spTree>
    <p:extLst>
      <p:ext uri="{BB962C8B-B14F-4D97-AF65-F5344CB8AC3E}">
        <p14:creationId xmlns:p14="http://schemas.microsoft.com/office/powerpoint/2010/main" val="1212614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Property Bags</a:t>
            </a:r>
            <a:endParaRPr lang="de-AT" dirty="0"/>
          </a:p>
        </p:txBody>
      </p:sp>
      <p:pic>
        <p:nvPicPr>
          <p:cNvPr id="3" name="Picture 2"/>
          <p:cNvPicPr>
            <a:picLocks noChangeAspect="1"/>
          </p:cNvPicPr>
          <p:nvPr/>
        </p:nvPicPr>
        <p:blipFill>
          <a:blip r:embed="rId2"/>
          <a:stretch>
            <a:fillRect/>
          </a:stretch>
        </p:blipFill>
        <p:spPr>
          <a:xfrm>
            <a:off x="460375" y="1124744"/>
            <a:ext cx="6409524" cy="2314286"/>
          </a:xfrm>
          <a:prstGeom prst="rect">
            <a:avLst/>
          </a:prstGeom>
        </p:spPr>
      </p:pic>
      <p:pic>
        <p:nvPicPr>
          <p:cNvPr id="4" name="Picture 3"/>
          <p:cNvPicPr>
            <a:picLocks noChangeAspect="1"/>
          </p:cNvPicPr>
          <p:nvPr/>
        </p:nvPicPr>
        <p:blipFill>
          <a:blip r:embed="rId3"/>
          <a:stretch>
            <a:fillRect/>
          </a:stretch>
        </p:blipFill>
        <p:spPr>
          <a:xfrm>
            <a:off x="460375" y="3404358"/>
            <a:ext cx="6409524" cy="571429"/>
          </a:xfrm>
          <a:prstGeom prst="rect">
            <a:avLst/>
          </a:prstGeom>
        </p:spPr>
      </p:pic>
    </p:spTree>
    <p:extLst>
      <p:ext uri="{BB962C8B-B14F-4D97-AF65-F5344CB8AC3E}">
        <p14:creationId xmlns:p14="http://schemas.microsoft.com/office/powerpoint/2010/main" val="2598066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9e1b974f-ffaa-4074-b631-b90167287e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Web.config Files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Data with low change frequency</a:t>
            </a:r>
          </a:p>
          <a:p>
            <a:r>
              <a:rPr lang="en-US" dirty="0" smtClean="0"/>
              <a:t>Requires IIS restart</a:t>
            </a:r>
          </a:p>
          <a:p>
            <a:r>
              <a:rPr lang="en-US" dirty="0" smtClean="0"/>
              <a:t>Not compatible with timer jobs or sandboxed solutions</a:t>
            </a:r>
            <a:endParaRPr lang="en-US" dirty="0"/>
          </a:p>
          <a:p>
            <a:r>
              <a:rPr lang="en-US" dirty="0" smtClean="0"/>
              <a:t>Use SPWebConfigModification class to deploy changes to all servers</a:t>
            </a:r>
          </a:p>
          <a:p>
            <a:endParaRPr lang="en-US" dirty="0"/>
          </a:p>
        </p:txBody>
      </p:sp>
    </p:spTree>
    <p:extLst>
      <p:ext uri="{BB962C8B-B14F-4D97-AF65-F5344CB8AC3E}">
        <p14:creationId xmlns:p14="http://schemas.microsoft.com/office/powerpoint/2010/main" val="26490375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web.config</a:t>
            </a:r>
            <a:endParaRPr lang="de-AT" dirty="0"/>
          </a:p>
        </p:txBody>
      </p:sp>
      <p:pic>
        <p:nvPicPr>
          <p:cNvPr id="3" name="Picture 2"/>
          <p:cNvPicPr>
            <a:picLocks noChangeAspect="1"/>
          </p:cNvPicPr>
          <p:nvPr/>
        </p:nvPicPr>
        <p:blipFill>
          <a:blip r:embed="rId2"/>
          <a:stretch>
            <a:fillRect/>
          </a:stretch>
        </p:blipFill>
        <p:spPr>
          <a:xfrm>
            <a:off x="460375" y="1124744"/>
            <a:ext cx="6409524" cy="2619048"/>
          </a:xfrm>
          <a:prstGeom prst="rect">
            <a:avLst/>
          </a:prstGeom>
        </p:spPr>
      </p:pic>
    </p:spTree>
    <p:extLst>
      <p:ext uri="{BB962C8B-B14F-4D97-AF65-F5344CB8AC3E}">
        <p14:creationId xmlns:p14="http://schemas.microsoft.com/office/powerpoint/2010/main" val="102033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Developing Web Parts</a:t>
            </a:r>
            <a:endParaRPr lang="en-US" dirty="0"/>
          </a:p>
        </p:txBody>
      </p:sp>
      <p:sp>
        <p:nvSpPr>
          <p:cNvPr id="3" name="Text Placeholder 2"/>
          <p:cNvSpPr>
            <a:spLocks noGrp="1"/>
          </p:cNvSpPr>
          <p:nvPr>
            <p:ph type="body" idx="1"/>
          </p:nvPr>
        </p:nvSpPr>
        <p:spPr/>
        <p:txBody>
          <a:bodyPr/>
          <a:lstStyle/>
          <a:p>
            <a:r>
              <a:rPr lang="en-GB" dirty="0" smtClean="0"/>
              <a:t>Introduction to Web Parts
Understanding the Web Part Lifecycle
Visual Web Parts
Demonstration: Creating a Visual Web Part
The .webpart File</a:t>
            </a:r>
            <a:endParaRPr lang="en-US" dirty="0"/>
          </a:p>
        </p:txBody>
      </p:sp>
    </p:spTree>
    <p:extLst>
      <p:ext uri="{BB962C8B-B14F-4D97-AF65-F5344CB8AC3E}">
        <p14:creationId xmlns:p14="http://schemas.microsoft.com/office/powerpoint/2010/main" val="3827647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f4c3f3e2-bfec-4a18-ba1b-59f5b55a2b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Hierarchical Data</a:t>
            </a:r>
            <a:endParaRPr lang="en-US" dirty="0"/>
          </a:p>
        </p:txBody>
      </p:sp>
      <p:sp>
        <p:nvSpPr>
          <p:cNvPr id="4" name="Content Placeholder 2"/>
          <p:cNvSpPr>
            <a:spLocks noGrp="1"/>
          </p:cNvSpPr>
          <p:nvPr/>
        </p:nvSpPr>
        <p:spPr bwMode="auto">
          <a:xfrm>
            <a:off x="458787" y="1021215"/>
            <a:ext cx="8448729"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Inherit from SPPersistedObject, and annotate with Guid attribute</a:t>
            </a:r>
          </a:p>
          <a:p>
            <a:r>
              <a:rPr lang="en-US" sz="2400" dirty="0" smtClean="0"/>
              <a:t>Include default and non-default constructors</a:t>
            </a:r>
          </a:p>
          <a:p>
            <a:pPr lvl="1"/>
            <a:r>
              <a:rPr lang="en-US" sz="2000" dirty="0"/>
              <a:t>p</a:t>
            </a:r>
            <a:r>
              <a:rPr lang="en-US" sz="2000" dirty="0" smtClean="0"/>
              <a:t>ublic PersistedClass() { }</a:t>
            </a:r>
          </a:p>
          <a:p>
            <a:pPr lvl="1"/>
            <a:r>
              <a:rPr lang="en-US" sz="2000" dirty="0" smtClean="0"/>
              <a:t>Public PersistedClass(string name, SPPersistedObject parent) : base (name, parent) { }</a:t>
            </a:r>
            <a:endParaRPr lang="en-US" sz="2000" dirty="0"/>
          </a:p>
          <a:p>
            <a:r>
              <a:rPr lang="en-US" sz="2400" dirty="0" smtClean="0"/>
              <a:t>Add Persisted attributes to fields (not properties)</a:t>
            </a:r>
          </a:p>
          <a:p>
            <a:r>
              <a:rPr lang="en-US" sz="2400" dirty="0" smtClean="0"/>
              <a:t>Use SPPersistedObject.GetChild&lt;&gt;() to retrieve values</a:t>
            </a:r>
          </a:p>
          <a:p>
            <a:r>
              <a:rPr lang="en-US" sz="2400" dirty="0" smtClean="0"/>
              <a:t>Require read and write permissions on the configuration database</a:t>
            </a:r>
          </a:p>
          <a:p>
            <a:endParaRPr lang="en-US" dirty="0"/>
          </a:p>
          <a:p>
            <a:endParaRPr lang="en-US" dirty="0"/>
          </a:p>
        </p:txBody>
      </p:sp>
    </p:spTree>
    <p:extLst>
      <p:ext uri="{BB962C8B-B14F-4D97-AF65-F5344CB8AC3E}">
        <p14:creationId xmlns:p14="http://schemas.microsoft.com/office/powerpoint/2010/main" val="36381493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Persisted</a:t>
            </a:r>
            <a:r>
              <a:rPr lang="de-AT" dirty="0" smtClean="0"/>
              <a:t> </a:t>
            </a:r>
            <a:r>
              <a:rPr lang="de-AT" dirty="0" err="1" smtClean="0"/>
              <a:t>Object</a:t>
            </a:r>
            <a:endParaRPr lang="de-AT" dirty="0"/>
          </a:p>
        </p:txBody>
      </p:sp>
      <p:pic>
        <p:nvPicPr>
          <p:cNvPr id="3" name="Picture 2"/>
          <p:cNvPicPr>
            <a:picLocks noChangeAspect="1"/>
          </p:cNvPicPr>
          <p:nvPr/>
        </p:nvPicPr>
        <p:blipFill>
          <a:blip r:embed="rId2"/>
          <a:stretch>
            <a:fillRect/>
          </a:stretch>
        </p:blipFill>
        <p:spPr>
          <a:xfrm>
            <a:off x="495831" y="1124744"/>
            <a:ext cx="6371429" cy="3514286"/>
          </a:xfrm>
          <a:prstGeom prst="rect">
            <a:avLst/>
          </a:prstGeom>
        </p:spPr>
      </p:pic>
    </p:spTree>
    <p:extLst>
      <p:ext uri="{BB962C8B-B14F-4D97-AF65-F5344CB8AC3E}">
        <p14:creationId xmlns:p14="http://schemas.microsoft.com/office/powerpoint/2010/main" val="2622450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Using</a:t>
            </a:r>
            <a:r>
              <a:rPr lang="de-AT" dirty="0" smtClean="0"/>
              <a:t> </a:t>
            </a:r>
            <a:r>
              <a:rPr lang="de-AT" dirty="0" err="1" smtClean="0"/>
              <a:t>Persisted</a:t>
            </a:r>
            <a:r>
              <a:rPr lang="de-AT" dirty="0" smtClean="0"/>
              <a:t> </a:t>
            </a:r>
            <a:r>
              <a:rPr lang="de-AT" dirty="0" err="1" smtClean="0"/>
              <a:t>Object</a:t>
            </a:r>
            <a:endParaRPr lang="de-AT" dirty="0"/>
          </a:p>
        </p:txBody>
      </p:sp>
      <p:pic>
        <p:nvPicPr>
          <p:cNvPr id="3" name="Picture 2"/>
          <p:cNvPicPr>
            <a:picLocks noChangeAspect="1"/>
          </p:cNvPicPr>
          <p:nvPr/>
        </p:nvPicPr>
        <p:blipFill>
          <a:blip r:embed="rId2"/>
          <a:stretch>
            <a:fillRect/>
          </a:stretch>
        </p:blipFill>
        <p:spPr>
          <a:xfrm>
            <a:off x="460375" y="1196752"/>
            <a:ext cx="6371429" cy="742857"/>
          </a:xfrm>
          <a:prstGeom prst="rect">
            <a:avLst/>
          </a:prstGeom>
        </p:spPr>
      </p:pic>
      <p:pic>
        <p:nvPicPr>
          <p:cNvPr id="4" name="Picture 3"/>
          <p:cNvPicPr>
            <a:picLocks noChangeAspect="1"/>
          </p:cNvPicPr>
          <p:nvPr/>
        </p:nvPicPr>
        <p:blipFill>
          <a:blip r:embed="rId3"/>
          <a:stretch>
            <a:fillRect/>
          </a:stretch>
        </p:blipFill>
        <p:spPr>
          <a:xfrm>
            <a:off x="460374" y="1939609"/>
            <a:ext cx="6371429" cy="2914286"/>
          </a:xfrm>
          <a:prstGeom prst="rect">
            <a:avLst/>
          </a:prstGeom>
        </p:spPr>
      </p:pic>
    </p:spTree>
    <p:extLst>
      <p:ext uri="{BB962C8B-B14F-4D97-AF65-F5344CB8AC3E}">
        <p14:creationId xmlns:p14="http://schemas.microsoft.com/office/powerpoint/2010/main" val="850367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166be57e-b21b-4c69-aa72-763804bc67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When would you choose each of the configuration storage options?</a:t>
            </a:r>
          </a:p>
          <a:p>
            <a:pPr lvl="1"/>
            <a:r>
              <a:rPr lang="en-US" dirty="0" smtClean="0"/>
              <a:t>SharePoint Lists</a:t>
            </a:r>
          </a:p>
          <a:p>
            <a:pPr lvl="1"/>
            <a:r>
              <a:rPr lang="en-US" dirty="0" smtClean="0"/>
              <a:t>Property Bags</a:t>
            </a:r>
          </a:p>
          <a:p>
            <a:pPr lvl="1"/>
            <a:r>
              <a:rPr lang="en-US" dirty="0" smtClean="0"/>
              <a:t>Hierarchical Storage</a:t>
            </a:r>
          </a:p>
          <a:p>
            <a:pPr lvl="1"/>
            <a:r>
              <a:rPr lang="en-US" dirty="0" smtClean="0"/>
              <a:t>Web.config File</a:t>
            </a:r>
            <a:endParaRPr lang="en-US" dirty="0"/>
          </a:p>
        </p:txBody>
      </p:sp>
    </p:spTree>
    <p:extLst>
      <p:ext uri="{BB962C8B-B14F-4D97-AF65-F5344CB8AC3E}">
        <p14:creationId xmlns:p14="http://schemas.microsoft.com/office/powerpoint/2010/main" val="22220730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Working with Server-Side Code</a:t>
            </a:r>
            <a:endParaRPr lang="en-US" dirty="0"/>
          </a:p>
        </p:txBody>
      </p:sp>
      <p:sp>
        <p:nvSpPr>
          <p:cNvPr id="3" name="Text Placeholder 2"/>
          <p:cNvSpPr>
            <a:spLocks noGrp="1"/>
          </p:cNvSpPr>
          <p:nvPr>
            <p:ph type="body" idx="1"/>
          </p:nvPr>
        </p:nvSpPr>
        <p:spPr/>
        <p:txBody>
          <a:bodyPr/>
          <a:lstStyle/>
          <a:p>
            <a:r>
              <a:rPr lang="en-GB" dirty="0" smtClean="0"/>
              <a:t>Exercise 1: Developing an Event Receiver
Exercise 2: Updating a Web Part
Exercise 3: Creating a Timer Job</a:t>
            </a:r>
            <a:endParaRPr lang="en-US" dirty="0"/>
          </a:p>
        </p:txBody>
      </p:sp>
      <p:sp>
        <p:nvSpPr>
          <p:cNvPr id="4" name="TextBox 3"/>
          <p:cNvSpPr txBox="1"/>
          <p:nvPr/>
        </p:nvSpPr>
        <p:spPr>
          <a:xfrm>
            <a:off x="458788" y="4129916"/>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820959"/>
            <a:ext cx="5665846" cy="1200329"/>
          </a:xfrm>
          <a:prstGeom prst="rect">
            <a:avLst/>
          </a:prstGeom>
          <a:noFill/>
        </p:spPr>
        <p:txBody>
          <a:bodyPr vert="horz" wrap="none" rtlCol="0">
            <a:spAutoFit/>
          </a:bodyPr>
          <a:lstStyle/>
          <a:p>
            <a:pPr marL="457200" indent="-457200">
              <a:buClr>
                <a:srgbClr val="0070C0"/>
              </a:buClr>
              <a:buFont typeface="Arial" pitchFamily="34" charset="0"/>
              <a:buChar char="•"/>
            </a:pPr>
            <a:r>
              <a:rPr lang="en-US" sz="2400" b="0" i="0" u="none" strike="noStrike" baseline="0" dirty="0" smtClean="0">
                <a:latin typeface="Segoe UI"/>
              </a:rPr>
              <a:t>Virtual machine: 20488A-LON-SP-05</a:t>
            </a:r>
          </a:p>
          <a:p>
            <a:pPr marL="457200" indent="-457200">
              <a:buClr>
                <a:srgbClr val="0070C0"/>
              </a:buClr>
              <a:buFont typeface="Arial" pitchFamily="34" charset="0"/>
              <a:buChar char="•"/>
            </a:pPr>
            <a:r>
              <a:rPr lang="en-US" sz="2400" dirty="0">
                <a:solidFill>
                  <a:srgbClr val="000000"/>
                </a:solidFill>
                <a:latin typeface="Segoe UI"/>
              </a:rPr>
              <a:t>User Name: CONTOSO\administrator</a:t>
            </a:r>
          </a:p>
          <a:p>
            <a:pPr marL="457200" indent="-457200">
              <a:buClr>
                <a:srgbClr val="0070C0"/>
              </a:buClr>
              <a:buFont typeface="Arial" pitchFamily="34" charset="0"/>
              <a:buChar char="•"/>
            </a:pPr>
            <a:r>
              <a:rPr lang="en-US" sz="2400" dirty="0">
                <a:solidFill>
                  <a:srgbClr val="000000"/>
                </a:solidFill>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45 minutes</a:t>
            </a:r>
            <a:endParaRPr lang="en-US" sz="2800" dirty="0">
              <a:latin typeface="Segoe UI"/>
            </a:endParaRPr>
          </a:p>
        </p:txBody>
      </p:sp>
    </p:spTree>
    <p:extLst>
      <p:ext uri="{BB962C8B-B14F-4D97-AF65-F5344CB8AC3E}">
        <p14:creationId xmlns:p14="http://schemas.microsoft.com/office/powerpoint/2010/main" val="4032373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5043688"/>
          </a:xfrm>
          <a:prstGeom prst="rect">
            <a:avLst/>
          </a:prstGeom>
          <a:noFill/>
        </p:spPr>
        <p:txBody>
          <a:bodyPr vert="horz" wrap="square" rtlCol="0">
            <a:spAutoFit/>
          </a:bodyPr>
          <a:lstStyle/>
          <a:p>
            <a:pPr>
              <a:lnSpc>
                <a:spcPct val="115000"/>
              </a:lnSpc>
              <a:spcAft>
                <a:spcPts val="1000"/>
              </a:spcAft>
            </a:pPr>
            <a:r>
              <a:rPr lang="en-US" sz="1400" dirty="0" smtClean="0">
                <a:effectLst/>
                <a:latin typeface="Segoe UI"/>
                <a:ea typeface="SimSun"/>
                <a:cs typeface="Mangal"/>
              </a:rPr>
              <a:t>To help managers monitor departmental expenses, Contoso have decided that all expenses should be tracked in SharePoint. Your colleagues have already created custom lists for each department which employees can use to store expense details. They have also created a simple web part which informs users that they should now add their expenses to a SharePoint list. </a:t>
            </a:r>
          </a:p>
          <a:p>
            <a:pPr>
              <a:lnSpc>
                <a:spcPct val="115000"/>
              </a:lnSpc>
              <a:spcAft>
                <a:spcPts val="1000"/>
              </a:spcAft>
            </a:pPr>
            <a:r>
              <a:rPr lang="en-US" sz="1400" dirty="0" smtClean="0">
                <a:effectLst/>
                <a:latin typeface="Segoe UI"/>
                <a:ea typeface="SimSun"/>
                <a:cs typeface="Mangal"/>
              </a:rPr>
              <a:t> </a:t>
            </a:r>
          </a:p>
          <a:p>
            <a:pPr>
              <a:lnSpc>
                <a:spcPct val="115000"/>
              </a:lnSpc>
              <a:spcAft>
                <a:spcPts val="1000"/>
              </a:spcAft>
            </a:pPr>
            <a:r>
              <a:rPr lang="en-US" sz="1400" dirty="0" smtClean="0">
                <a:effectLst/>
                <a:latin typeface="Segoe UI"/>
                <a:ea typeface="SimSun"/>
                <a:cs typeface="Mangal"/>
              </a:rPr>
              <a:t>Management want to make employees more aware of how much their department spends on expenses. You will amend the web part so that it also contains an estimated departmental total. As the number of expenses per department may grow very large, you do not want to enumerate every expense item in the list each time someone views the web part; instead you will store the current total in the site property bag. You will create an event receiver which updates this total each time an item is added or changed in the expenses list. </a:t>
            </a:r>
          </a:p>
          <a:p>
            <a:pPr>
              <a:lnSpc>
                <a:spcPct val="115000"/>
              </a:lnSpc>
              <a:spcAft>
                <a:spcPts val="1000"/>
              </a:spcAft>
            </a:pPr>
            <a:r>
              <a:rPr lang="en-US" sz="1400" dirty="0" smtClean="0">
                <a:effectLst/>
                <a:latin typeface="Segoe UI"/>
                <a:ea typeface="SimSun"/>
                <a:cs typeface="Mangal"/>
              </a:rPr>
              <a:t> </a:t>
            </a:r>
          </a:p>
          <a:p>
            <a:pPr>
              <a:lnSpc>
                <a:spcPct val="115000"/>
              </a:lnSpc>
              <a:spcAft>
                <a:spcPts val="1000"/>
              </a:spcAft>
            </a:pPr>
            <a:r>
              <a:rPr lang="en-US" sz="1400" dirty="0" smtClean="0">
                <a:effectLst/>
                <a:latin typeface="Segoe UI"/>
                <a:ea typeface="SimSun"/>
                <a:cs typeface="Mangal"/>
              </a:rPr>
              <a:t>Senior managers also want better oversight into departmental spending. To support senior management, you will create a timer job which will run once a day. The timer job will update a list with the latest totals from each department by retrieving the latest data from each departmental site. Both the overview list and the departmental web part will only display estimated data; Contoso's finance department will produce accurate expense reports by using alternative software. You will use farm solutions to deploy each component. </a:t>
            </a:r>
            <a:endParaRPr lang="en-US" sz="1400" dirty="0">
              <a:effectLst/>
              <a:latin typeface="Segoe UI"/>
              <a:ea typeface="SimSun"/>
              <a:cs typeface="Mangal"/>
            </a:endParaRPr>
          </a:p>
        </p:txBody>
      </p:sp>
    </p:spTree>
    <p:extLst>
      <p:ext uri="{BB962C8B-B14F-4D97-AF65-F5344CB8AC3E}">
        <p14:creationId xmlns:p14="http://schemas.microsoft.com/office/powerpoint/2010/main" val="19007242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GB" dirty="0" smtClean="0"/>
              <a:t>Review Question(s)</a:t>
            </a:r>
            <a:endParaRPr lang="en-US" dirty="0"/>
          </a:p>
        </p:txBody>
      </p:sp>
    </p:spTree>
    <p:extLst>
      <p:ext uri="{BB962C8B-B14F-4D97-AF65-F5344CB8AC3E}">
        <p14:creationId xmlns:p14="http://schemas.microsoft.com/office/powerpoint/2010/main" val="3872286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Web Parts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Do not require app infrastructure or any special services/service applications to run</a:t>
            </a:r>
          </a:p>
          <a:p>
            <a:r>
              <a:rPr lang="en-US" dirty="0" smtClean="0"/>
              <a:t>Can expose and consume data with other web parts</a:t>
            </a:r>
            <a:endParaRPr lang="en-US" dirty="0"/>
          </a:p>
          <a:p>
            <a:r>
              <a:rPr lang="en-US" dirty="0" smtClean="0"/>
              <a:t>Inherit from the WebPart class</a:t>
            </a:r>
            <a:endParaRPr lang="en-US" dirty="0"/>
          </a:p>
          <a:p>
            <a:r>
              <a:rPr lang="en-US" dirty="0" smtClean="0"/>
              <a:t>Deployed as assembly, with a .webpart definition file</a:t>
            </a:r>
          </a:p>
          <a:p>
            <a:r>
              <a:rPr lang="en-US" dirty="0" smtClean="0"/>
              <a:t>Use </a:t>
            </a:r>
            <a:r>
              <a:rPr lang="en-US" dirty="0"/>
              <a:t>app part instead where possible</a:t>
            </a:r>
          </a:p>
          <a:p>
            <a:endParaRPr lang="en-US" dirty="0" smtClean="0"/>
          </a:p>
          <a:p>
            <a:endParaRPr lang="en-US" dirty="0"/>
          </a:p>
          <a:p>
            <a:endParaRPr lang="en-US" dirty="0"/>
          </a:p>
        </p:txBody>
      </p:sp>
    </p:spTree>
    <p:extLst>
      <p:ext uri="{BB962C8B-B14F-4D97-AF65-F5344CB8AC3E}">
        <p14:creationId xmlns:p14="http://schemas.microsoft.com/office/powerpoint/2010/main" val="1904163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the Web Part Lifecycle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smtClean="0"/>
              <a:t>OnInit</a:t>
            </a:r>
            <a:endParaRPr lang="en-GB" dirty="0"/>
          </a:p>
          <a:p>
            <a:pPr lvl="0"/>
            <a:r>
              <a:rPr lang="en-US" dirty="0" smtClean="0"/>
              <a:t>OnLoad</a:t>
            </a:r>
          </a:p>
          <a:p>
            <a:pPr lvl="0"/>
            <a:r>
              <a:rPr lang="en-US" dirty="0" smtClean="0"/>
              <a:t>CreateChildControls</a:t>
            </a:r>
          </a:p>
          <a:p>
            <a:pPr lvl="0"/>
            <a:r>
              <a:rPr lang="en-US" dirty="0" smtClean="0"/>
              <a:t>EnsureChildControls</a:t>
            </a:r>
          </a:p>
          <a:p>
            <a:pPr lvl="0"/>
            <a:r>
              <a:rPr lang="en-US" dirty="0" smtClean="0"/>
              <a:t>SaveViewState</a:t>
            </a:r>
          </a:p>
          <a:p>
            <a:pPr lvl="0"/>
            <a:r>
              <a:rPr lang="en-US" dirty="0" smtClean="0"/>
              <a:t>OnPreRender</a:t>
            </a:r>
          </a:p>
          <a:p>
            <a:pPr lvl="0"/>
            <a:r>
              <a:rPr lang="en-US" dirty="0" smtClean="0"/>
              <a:t>Page.PreRenderComplete</a:t>
            </a:r>
            <a:endParaRPr lang="en-GB" dirty="0"/>
          </a:p>
          <a:p>
            <a:pPr lvl="0"/>
            <a:r>
              <a:rPr lang="en-US" dirty="0" smtClean="0"/>
              <a:t>Render</a:t>
            </a:r>
          </a:p>
          <a:p>
            <a:pPr lvl="0"/>
            <a:r>
              <a:rPr lang="en-US" dirty="0" smtClean="0"/>
              <a:t>RenderContents</a:t>
            </a:r>
          </a:p>
          <a:p>
            <a:pPr lvl="0"/>
            <a:r>
              <a:rPr lang="en-US" dirty="0" smtClean="0"/>
              <a:t>OnUnload</a:t>
            </a:r>
            <a:endParaRPr lang="en-US" dirty="0"/>
          </a:p>
        </p:txBody>
      </p:sp>
    </p:spTree>
    <p:extLst>
      <p:ext uri="{BB962C8B-B14F-4D97-AF65-F5344CB8AC3E}">
        <p14:creationId xmlns:p14="http://schemas.microsoft.com/office/powerpoint/2010/main" val="3190180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19e36a2b-a33e-4198-ab34-b5658579bf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Web Parts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Inherit from the WebPart class</a:t>
            </a:r>
            <a:endParaRPr lang="en-US" dirty="0"/>
          </a:p>
          <a:p>
            <a:r>
              <a:rPr lang="en-US" dirty="0" smtClean="0"/>
              <a:t>Define interface in a custom control (ascx) file</a:t>
            </a:r>
            <a:endParaRPr lang="en-US" dirty="0"/>
          </a:p>
          <a:p>
            <a:r>
              <a:rPr lang="en-US" dirty="0" smtClean="0"/>
              <a:t>Expose an additional lifecycle method </a:t>
            </a:r>
            <a:r>
              <a:rPr lang="en-US" i="1" dirty="0" smtClean="0"/>
              <a:t>Page_Load</a:t>
            </a:r>
            <a:endParaRPr lang="en-US" dirty="0"/>
          </a:p>
          <a:p>
            <a:r>
              <a:rPr lang="en-US" dirty="0" smtClean="0"/>
              <a:t>Available in both farm and sandboxed solutions</a:t>
            </a:r>
            <a:endParaRPr lang="en-US" dirty="0"/>
          </a:p>
        </p:txBody>
      </p:sp>
    </p:spTree>
    <p:extLst>
      <p:ext uri="{BB962C8B-B14F-4D97-AF65-F5344CB8AC3E}">
        <p14:creationId xmlns:p14="http://schemas.microsoft.com/office/powerpoint/2010/main" val="2754517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b55beb22-5730-433f-a70a-bace09a081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 Visual Web Part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see how to:</a:t>
            </a:r>
          </a:p>
          <a:p>
            <a:pPr lvl="1"/>
            <a:r>
              <a:rPr lang="en-US" dirty="0" smtClean="0"/>
              <a:t>Add a visual web part to a Visual Studio solution </a:t>
            </a:r>
            <a:endParaRPr lang="en-US" dirty="0"/>
          </a:p>
          <a:p>
            <a:pPr lvl="1"/>
            <a:r>
              <a:rPr lang="en-US" dirty="0" smtClean="0"/>
              <a:t>Add a control to a visual web part</a:t>
            </a:r>
            <a:endParaRPr lang="en-US" dirty="0"/>
          </a:p>
          <a:p>
            <a:pPr lvl="1"/>
            <a:r>
              <a:rPr lang="en-US" dirty="0" smtClean="0"/>
              <a:t>Edit control properties</a:t>
            </a:r>
            <a:endParaRPr lang="en-US" dirty="0"/>
          </a:p>
          <a:p>
            <a:pPr lvl="1"/>
            <a:r>
              <a:rPr lang="en-US" dirty="0" smtClean="0"/>
              <a:t>Debug a visual web part by using Visual Studio</a:t>
            </a:r>
            <a:endParaRPr lang="en-US" dirty="0"/>
          </a:p>
        </p:txBody>
      </p:sp>
    </p:spTree>
    <p:extLst>
      <p:ext uri="{BB962C8B-B14F-4D97-AF65-F5344CB8AC3E}">
        <p14:creationId xmlns:p14="http://schemas.microsoft.com/office/powerpoint/2010/main" val="2283955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af554a36-5909-4275-ab2d-b2cd3f207f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.webpart File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XML file containing a web part definition</a:t>
            </a:r>
            <a:endParaRPr lang="en-US" dirty="0"/>
          </a:p>
          <a:p>
            <a:r>
              <a:rPr lang="en-US" dirty="0" smtClean="0"/>
              <a:t>Stored in web part gallery</a:t>
            </a:r>
            <a:endParaRPr lang="en-US" dirty="0"/>
          </a:p>
          <a:p>
            <a:r>
              <a:rPr lang="en-US" dirty="0" smtClean="0"/>
              <a:t>Identifies the assembly and type which contains the web part</a:t>
            </a:r>
            <a:endParaRPr lang="en-US" dirty="0"/>
          </a:p>
          <a:p>
            <a:r>
              <a:rPr lang="en-US" dirty="0" smtClean="0"/>
              <a:t>Contains web part metadata such as the web part name, description, and display group</a:t>
            </a:r>
            <a:endParaRPr lang="en-US" dirty="0"/>
          </a:p>
        </p:txBody>
      </p:sp>
    </p:spTree>
    <p:extLst>
      <p:ext uri="{BB962C8B-B14F-4D97-AF65-F5344CB8AC3E}">
        <p14:creationId xmlns:p14="http://schemas.microsoft.com/office/powerpoint/2010/main" val="4089139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WebPart</a:t>
            </a:r>
            <a:r>
              <a:rPr lang="de-AT" dirty="0" smtClean="0"/>
              <a:t> Definition File </a:t>
            </a:r>
            <a:endParaRPr lang="de-AT" dirty="0"/>
          </a:p>
        </p:txBody>
      </p:sp>
      <p:pic>
        <p:nvPicPr>
          <p:cNvPr id="3" name="Picture 2"/>
          <p:cNvPicPr>
            <a:picLocks noChangeAspect="1"/>
          </p:cNvPicPr>
          <p:nvPr/>
        </p:nvPicPr>
        <p:blipFill>
          <a:blip r:embed="rId2"/>
          <a:stretch>
            <a:fillRect/>
          </a:stretch>
        </p:blipFill>
        <p:spPr>
          <a:xfrm>
            <a:off x="395535" y="980727"/>
            <a:ext cx="7838827" cy="3662785"/>
          </a:xfrm>
          <a:prstGeom prst="rect">
            <a:avLst/>
          </a:prstGeom>
        </p:spPr>
      </p:pic>
    </p:spTree>
    <p:extLst>
      <p:ext uri="{BB962C8B-B14F-4D97-AF65-F5344CB8AC3E}">
        <p14:creationId xmlns:p14="http://schemas.microsoft.com/office/powerpoint/2010/main" val="1613655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3047</Words>
  <Application>Microsoft Office PowerPoint</Application>
  <PresentationFormat>On-screen Show (4:3)</PresentationFormat>
  <Paragraphs>369</Paragraphs>
  <Slides>36</Slides>
  <Notes>27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Calibri</vt:lpstr>
      <vt:lpstr>Courier New</vt:lpstr>
      <vt:lpstr>Segoe Light</vt:lpstr>
      <vt:lpstr>Segoe UI Light</vt:lpstr>
      <vt:lpstr>Verdana</vt:lpstr>
      <vt:lpstr>Wingdings</vt:lpstr>
      <vt:lpstr>Times New Roman</vt:lpstr>
      <vt:lpstr>Arial</vt:lpstr>
      <vt:lpstr>SimSun</vt:lpstr>
      <vt:lpstr>Symbol</vt:lpstr>
      <vt:lpstr>Segoe UI</vt:lpstr>
      <vt:lpstr>Mangal</vt:lpstr>
      <vt:lpstr>Presentation1</vt:lpstr>
      <vt:lpstr>Module 5</vt:lpstr>
      <vt:lpstr>Module Overview</vt:lpstr>
      <vt:lpstr>Lesson 1: Developing Web Parts</vt:lpstr>
      <vt:lpstr>Introduction to Web Parts</vt:lpstr>
      <vt:lpstr>Understanding the Web Part Lifecycle</vt:lpstr>
      <vt:lpstr>Visual Web Parts</vt:lpstr>
      <vt:lpstr>Demonstration: Creating a Visual Web Part</vt:lpstr>
      <vt:lpstr>The .webpart File</vt:lpstr>
      <vt:lpstr>WebPart Definition File </vt:lpstr>
      <vt:lpstr>Lesson 2: Using Event Receivers</vt:lpstr>
      <vt:lpstr>Introduction to Event Receivers</vt:lpstr>
      <vt:lpstr>Developing an Event Receiver</vt:lpstr>
      <vt:lpstr>Deploying an Event Receiver</vt:lpstr>
      <vt:lpstr>Bind Event Receiver using Code</vt:lpstr>
      <vt:lpstr>Lesson 3: Using Timer Jobs</vt:lpstr>
      <vt:lpstr>Introduction to Timer Jobs</vt:lpstr>
      <vt:lpstr>Developing a Timer Job</vt:lpstr>
      <vt:lpstr>Timer Job Pattern</vt:lpstr>
      <vt:lpstr>Deploying a Timer Job</vt:lpstr>
      <vt:lpstr>Timer Job Deployment</vt:lpstr>
      <vt:lpstr>Demonstration: Examining Timer Job Schedules</vt:lpstr>
      <vt:lpstr>Work Item Timer Jobs</vt:lpstr>
      <vt:lpstr>Developing a Work Item Timer Job</vt:lpstr>
      <vt:lpstr>Work Item Timer Job</vt:lpstr>
      <vt:lpstr>Lesson 4: Storing Configuration Data</vt:lpstr>
      <vt:lpstr>Configuration Storage Options</vt:lpstr>
      <vt:lpstr>Using Property Bags</vt:lpstr>
      <vt:lpstr>Manipulating Web.config Files</vt:lpstr>
      <vt:lpstr>web.config</vt:lpstr>
      <vt:lpstr>Storing Hierarchical Data</vt:lpstr>
      <vt:lpstr>Persisted Object</vt:lpstr>
      <vt:lpstr>Using Persisted Object</vt:lpstr>
      <vt:lpstr>Discussion Question</vt:lpstr>
      <vt:lpstr>Lab: Working with Server-Side Code</vt:lpstr>
      <vt:lpstr>Lab Scenario</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Module5</dc:title>
  <dc:creator>Vikkie Boyd</dc:creator>
  <cp:lastModifiedBy>administrator</cp:lastModifiedBy>
  <cp:revision>13</cp:revision>
  <dcterms:created xsi:type="dcterms:W3CDTF">2013-06-25T13:34:28Z</dcterms:created>
  <dcterms:modified xsi:type="dcterms:W3CDTF">2014-01-12T14:10:22Z</dcterms:modified>
</cp:coreProperties>
</file>