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4"/>
  </p:notesMasterIdLst>
  <p:sldIdLst>
    <p:sldId id="256" r:id="rId2"/>
    <p:sldId id="257" r:id="rId3"/>
    <p:sldId id="258" r:id="rId4"/>
    <p:sldId id="259" r:id="rId5"/>
    <p:sldId id="260" r:id="rId6"/>
    <p:sldId id="261" r:id="rId7"/>
    <p:sldId id="262" r:id="rId8"/>
    <p:sldId id="263" r:id="rId9"/>
    <p:sldId id="265" r:id="rId10"/>
    <p:sldId id="266" r:id="rId11"/>
    <p:sldId id="267" r:id="rId12"/>
    <p:sldId id="298" r:id="rId13"/>
    <p:sldId id="268" r:id="rId14"/>
    <p:sldId id="290" r:id="rId15"/>
    <p:sldId id="269" r:id="rId16"/>
    <p:sldId id="270" r:id="rId17"/>
    <p:sldId id="291" r:id="rId18"/>
    <p:sldId id="292" r:id="rId19"/>
    <p:sldId id="271" r:id="rId20"/>
    <p:sldId id="272" r:id="rId21"/>
    <p:sldId id="273" r:id="rId22"/>
    <p:sldId id="274" r:id="rId23"/>
    <p:sldId id="275" r:id="rId24"/>
    <p:sldId id="276" r:id="rId25"/>
    <p:sldId id="277" r:id="rId26"/>
    <p:sldId id="293" r:id="rId27"/>
    <p:sldId id="294" r:id="rId28"/>
    <p:sldId id="278" r:id="rId29"/>
    <p:sldId id="295" r:id="rId30"/>
    <p:sldId id="279" r:id="rId31"/>
    <p:sldId id="296" r:id="rId32"/>
    <p:sldId id="280" r:id="rId33"/>
    <p:sldId id="281" r:id="rId34"/>
    <p:sldId id="282" r:id="rId35"/>
    <p:sldId id="283" r:id="rId36"/>
    <p:sldId id="297" r:id="rId37"/>
    <p:sldId id="284" r:id="rId38"/>
    <p:sldId id="285" r:id="rId39"/>
    <p:sldId id="286" r:id="rId40"/>
    <p:sldId id="287" r:id="rId41"/>
    <p:sldId id="288" r:id="rId42"/>
    <p:sldId id="289" r:id="rId43"/>
  </p:sldIdLst>
  <p:sldSz cx="9144000" cy="6858000" type="screen4x3"/>
  <p:notesSz cx="6858000" cy="9144000"/>
  <p:embeddedFontLst>
    <p:embeddedFont>
      <p:font typeface="Verdana" panose="020B0604030504040204" pitchFamily="34" charset="0"/>
      <p:regular r:id="rId45"/>
      <p:bold r:id="rId46"/>
      <p:italic r:id="rId47"/>
      <p:boldItalic r:id="rId48"/>
    </p:embeddedFont>
    <p:embeddedFont>
      <p:font typeface="Lucida Console" panose="020B0609040504020204" pitchFamily="49" charset="0"/>
      <p:regular r:id="rId49"/>
    </p:embeddedFont>
    <p:embeddedFont>
      <p:font typeface="Calibri" panose="020F0502020204030204" pitchFamily="34" charset="0"/>
      <p:regular r:id="rId50"/>
      <p:bold r:id="rId51"/>
      <p:italic r:id="rId52"/>
      <p:boldItalic r:id="rId53"/>
    </p:embeddedFont>
    <p:embeddedFont>
      <p:font typeface="SimSun" panose="02010600030101010101" pitchFamily="2" charset="-122"/>
      <p:regular r:id="rId54"/>
    </p:embeddedFont>
    <p:embeddedFont>
      <p:font typeface="Mangal" panose="02040503050203030202" pitchFamily="18" charset="0"/>
      <p:regular r:id="rId55"/>
      <p:bold r:id="rId56"/>
    </p:embeddedFont>
    <p:embeddedFont>
      <p:font typeface="Consolas" panose="020B0609020204030204" pitchFamily="49" charset="0"/>
      <p:regular r:id="rId57"/>
      <p:bold r:id="rId58"/>
      <p:italic r:id="rId59"/>
      <p:boldItalic r:id="rId60"/>
    </p:embeddedFont>
    <p:embeddedFont>
      <p:font typeface="Lucida Sans Unicode" panose="020B0602030504020204" pitchFamily="34" charset="0"/>
      <p:regular r:id="rId61"/>
    </p:embeddedFont>
    <p:embeddedFont>
      <p:font typeface="Segoe UI Light" panose="020B0502040204020203" pitchFamily="34" charset="0"/>
      <p:regular r:id="rId62"/>
      <p:italic r:id="rId63"/>
    </p:embeddedFont>
    <p:embeddedFont>
      <p:font typeface="Segoe Light" panose="020B0604020202020204" charset="0"/>
      <p:regular r:id="rId64"/>
      <p:italic r:id="rId65"/>
    </p:embeddedFont>
    <p:embeddedFont>
      <p:font typeface="Segoe UI" panose="020B0502040204020203" pitchFamily="34" charset="0"/>
      <p:regular r:id="rId66"/>
      <p:bold r:id="rId67"/>
      <p:italic r:id="rId68"/>
      <p:boldItalic r:id="rId6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46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3.fntdata"/><Relationship Id="rId63" Type="http://schemas.openxmlformats.org/officeDocument/2006/relationships/font" Target="fonts/font19.fntdata"/><Relationship Id="rId68" Type="http://schemas.openxmlformats.org/officeDocument/2006/relationships/font" Target="fonts/font2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font" Target="fonts/font22.fntdata"/><Relationship Id="rId5" Type="http://schemas.openxmlformats.org/officeDocument/2006/relationships/slide" Target="slides/slide4.xml"/><Relationship Id="rId61"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font" Target="fonts/font20.fntdata"/><Relationship Id="rId69"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font" Target="fonts/font7.fntdata"/><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font" Target="fonts/font18.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font" Target="fonts/font21.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29557-B133-4782-81A7-E6AE02638FE4}" type="datetimeFigureOut">
              <a:rPr lang="en-US" smtClean="0"/>
              <a:t>2/10/2015</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9DBCDE-5CD9-4995-9DCE-0ED252553244}" type="slidenum">
              <a:rPr lang="en-US" smtClean="0"/>
              <a:t>‹#›</a:t>
            </a:fld>
            <a:endParaRPr lang="en-US" dirty="0"/>
          </a:p>
        </p:txBody>
      </p:sp>
    </p:spTree>
    <p:extLst>
      <p:ext uri="{BB962C8B-B14F-4D97-AF65-F5344CB8AC3E}">
        <p14:creationId xmlns:p14="http://schemas.microsoft.com/office/powerpoint/2010/main" val="34031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469849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sure that the students read each scenario in full from the student notebook before beginning each discussion. The following notes may help your discussion:</a:t>
            </a:r>
          </a:p>
          <a:p>
            <a:pPr>
              <a:lnSpc>
                <a:spcPts val="1300"/>
              </a:lnSpc>
              <a:spcBef>
                <a:spcPts val="900"/>
              </a:spcBef>
              <a:spcAft>
                <a:spcPts val="300"/>
              </a:spcAft>
            </a:pPr>
            <a:r>
              <a:rPr lang="en-US" sz="1000" b="1" dirty="0" smtClean="0">
                <a:effectLst/>
                <a:latin typeface="Arial"/>
                <a:ea typeface="Times New Roman"/>
                <a:cs typeface="Segoe UI"/>
              </a:rPr>
              <a:t>Setup Code in a Farm Solution</a:t>
            </a:r>
          </a:p>
          <a:p>
            <a:pPr>
              <a:lnSpc>
                <a:spcPct val="115000"/>
              </a:lnSpc>
              <a:spcAft>
                <a:spcPts val="1000"/>
              </a:spcAft>
            </a:pPr>
            <a:r>
              <a:rPr lang="en-US" sz="1000" dirty="0">
                <a:latin typeface="Arial"/>
                <a:ea typeface="Calibri"/>
                <a:cs typeface="Times New Roman"/>
              </a:rPr>
              <a:t>Usually, when a SharePoint user installs a SharePoint farm solution, their user account is the owner of any lists the solution creates. As the owner of the list, the user can assign full control permission. To avoid this, you can use </a:t>
            </a:r>
            <a:r>
              <a:rPr lang="en-US" sz="1000" b="1" dirty="0">
                <a:latin typeface="Arial"/>
                <a:ea typeface="Calibri"/>
                <a:cs typeface="Times New Roman"/>
              </a:rPr>
              <a:t>RunWithElevatedPrivileges</a:t>
            </a:r>
            <a:r>
              <a:rPr lang="en-US" sz="1000" dirty="0">
                <a:latin typeface="Arial"/>
                <a:ea typeface="Calibri"/>
                <a:cs typeface="Times New Roman"/>
              </a:rPr>
              <a:t> in the feature receiver to create the list. This ensures that the list owner is the SharePoint system, not any user account. In this way you can ensure that no SharePoint user accounts can have full control over the list.</a:t>
            </a:r>
          </a:p>
          <a:p>
            <a:pPr>
              <a:lnSpc>
                <a:spcPts val="1300"/>
              </a:lnSpc>
              <a:spcBef>
                <a:spcPts val="900"/>
              </a:spcBef>
              <a:spcAft>
                <a:spcPts val="300"/>
              </a:spcAft>
            </a:pPr>
            <a:r>
              <a:rPr lang="en-US" sz="1000" b="1" dirty="0" smtClean="0">
                <a:effectLst/>
                <a:latin typeface="Arial"/>
                <a:ea typeface="Times New Roman"/>
                <a:cs typeface="Segoe UI"/>
              </a:rPr>
              <a:t>Setting Permissions in a SharePoint List</a:t>
            </a:r>
          </a:p>
          <a:p>
            <a:pPr>
              <a:lnSpc>
                <a:spcPct val="115000"/>
              </a:lnSpc>
              <a:spcAft>
                <a:spcPts val="1000"/>
              </a:spcAft>
            </a:pPr>
            <a:r>
              <a:rPr lang="en-US" sz="1000" dirty="0">
                <a:latin typeface="Arial"/>
                <a:ea typeface="Calibri"/>
                <a:cs typeface="Times New Roman"/>
              </a:rPr>
              <a:t>This scenario does not require impersonation. Instead, either manually or in code, assign full control permission to the HR managers group or role. This ensures that HR managers can assign permissions to other users.</a:t>
            </a:r>
          </a:p>
          <a:p>
            <a:pPr>
              <a:lnSpc>
                <a:spcPts val="1300"/>
              </a:lnSpc>
              <a:spcBef>
                <a:spcPts val="900"/>
              </a:spcBef>
              <a:spcAft>
                <a:spcPts val="300"/>
              </a:spcAft>
            </a:pPr>
            <a:r>
              <a:rPr lang="en-US" sz="1000" b="1" dirty="0" smtClean="0">
                <a:effectLst/>
                <a:latin typeface="Arial"/>
                <a:ea typeface="Times New Roman"/>
                <a:cs typeface="Segoe UI"/>
              </a:rPr>
              <a:t>Recording Approvals</a:t>
            </a:r>
          </a:p>
          <a:p>
            <a:pPr>
              <a:lnSpc>
                <a:spcPct val="115000"/>
              </a:lnSpc>
              <a:spcAft>
                <a:spcPts val="1000"/>
              </a:spcAft>
            </a:pPr>
            <a:r>
              <a:rPr lang="en-US" sz="1000" dirty="0">
                <a:latin typeface="Arial"/>
                <a:ea typeface="Calibri"/>
                <a:cs typeface="Times New Roman"/>
              </a:rPr>
              <a:t>In most cases, when a user modifies any item in a SharePoint list or library, other users can see who modified the item. This is important for auditing changes. In this case, you can create a dedicated SharePoint user account and grant permission to the documents list. In the approval code, obtain the user token for this account and use it to impersonate the account as the approval is made. Authors will see only that the dedicated account made the approval, not the name of the editor who reviewed their work.</a:t>
            </a:r>
          </a:p>
        </p:txBody>
      </p:sp>
      <p:sp>
        <p:nvSpPr>
          <p:cNvPr id="4" name="Slide Number Placeholder 3"/>
          <p:cNvSpPr>
            <a:spLocks noGrp="1"/>
          </p:cNvSpPr>
          <p:nvPr>
            <p:ph type="sldNum" sz="quarter" idx="10"/>
          </p:nvPr>
        </p:nvSpPr>
        <p:spPr/>
        <p:txBody>
          <a:bodyPr/>
          <a:lstStyle/>
          <a:p>
            <a:fld id="{1A9DBCDE-5CD9-4995-9DCE-0ED252553244}"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3828259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3439523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200195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that students are clear on the difference between a base permission and a permission level, which is also calls a role definition.</a:t>
            </a:r>
          </a:p>
        </p:txBody>
      </p:sp>
      <p:sp>
        <p:nvSpPr>
          <p:cNvPr id="4" name="Slide Number Placeholder 3"/>
          <p:cNvSpPr>
            <a:spLocks noGrp="1"/>
          </p:cNvSpPr>
          <p:nvPr>
            <p:ph type="sldNum" sz="quarter" idx="10"/>
          </p:nvPr>
        </p:nvSpPr>
        <p:spPr/>
        <p:txBody>
          <a:bodyPr/>
          <a:lstStyle/>
          <a:p>
            <a:fld id="{1A9DBCDE-5CD9-4995-9DCE-0ED252553244}"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1027075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1147014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1668398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simple permissions levels assigned at the site level tend to result in fewer support calls, because it is easy for users to understand the level of access they expect to receive. Such permission levels also make it easier for administrators to troubleshoot incorrect permissions, because there is only one object where permissions levels are applied. If developers do need to break inheritance and assign permissions to multiple, lower level objects, they should document their permissions levels carefully to ease diagnosis.</a:t>
            </a:r>
          </a:p>
        </p:txBody>
      </p:sp>
      <p:sp>
        <p:nvSpPr>
          <p:cNvPr id="4" name="Slide Number Placeholder 3"/>
          <p:cNvSpPr>
            <a:spLocks noGrp="1"/>
          </p:cNvSpPr>
          <p:nvPr>
            <p:ph type="sldNum" sz="quarter" idx="10"/>
          </p:nvPr>
        </p:nvSpPr>
        <p:spPr/>
        <p:txBody>
          <a:bodyPr/>
          <a:lstStyle/>
          <a:p>
            <a:fld id="{1A9DBCDE-5CD9-4995-9DCE-0ED252553244}"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1245995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Exercise 1: Managing List Permissions Programmatically</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A colleague has created a new SharePoint project in Visual Studio and added the Financials document library to the project. You have been asked to add code to this project that ensures that only site owners and members of the Managers group can access documents in the Financials library when the solution is deployed to any SharePoint site.</a:t>
            </a:r>
          </a:p>
        </p:txBody>
      </p:sp>
      <p:sp>
        <p:nvSpPr>
          <p:cNvPr id="4" name="Slide Number Placeholder 3"/>
          <p:cNvSpPr>
            <a:spLocks noGrp="1"/>
          </p:cNvSpPr>
          <p:nvPr>
            <p:ph type="sldNum" sz="quarter" idx="10"/>
          </p:nvPr>
        </p:nvSpPr>
        <p:spPr/>
        <p:txBody>
          <a:bodyPr/>
          <a:lstStyle/>
          <a:p>
            <a:fld id="{1A9DBCDE-5CD9-4995-9DCE-0ED252553244}"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550821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A9DBCDE-5CD9-4995-9DCE-0ED252553244}"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402465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Task 2, when you called the </a:t>
            </a:r>
            <a:r>
              <a:rPr lang="en-US" sz="1000" b="1" dirty="0">
                <a:latin typeface="Arial"/>
                <a:ea typeface="Calibri"/>
                <a:cs typeface="Times New Roman"/>
              </a:rPr>
              <a:t>BreakRoleInheritance</a:t>
            </a:r>
            <a:r>
              <a:rPr lang="en-US" sz="1000" dirty="0">
                <a:latin typeface="Arial"/>
                <a:ea typeface="Calibri"/>
                <a:cs typeface="Times New Roman"/>
              </a:rPr>
              <a:t> method, you passed the value </a:t>
            </a:r>
            <a:r>
              <a:rPr lang="en-US" sz="1000" b="1" dirty="0">
                <a:latin typeface="Arial"/>
                <a:ea typeface="Calibri"/>
                <a:cs typeface="Times New Roman"/>
              </a:rPr>
              <a:t>false</a:t>
            </a:r>
            <a:r>
              <a:rPr lang="en-US" sz="1000" dirty="0">
                <a:latin typeface="Arial"/>
                <a:ea typeface="Calibri"/>
                <a:cs typeface="Times New Roman"/>
              </a:rPr>
              <a:t>. What would happen if you passed the value </a:t>
            </a:r>
            <a:r>
              <a:rPr lang="en-US" sz="1000" b="1" dirty="0">
                <a:latin typeface="Arial"/>
                <a:ea typeface="Calibri"/>
                <a:cs typeface="Times New Roman"/>
              </a:rPr>
              <a:t>true</a:t>
            </a:r>
            <a:r>
              <a:rPr lang="en-US" sz="1000" dirty="0">
                <a:latin typeface="Arial"/>
                <a:ea typeface="Calibri"/>
                <a:cs typeface="Times New Roman"/>
              </a:rPr>
              <a:t> instead?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passed the value </a:t>
            </a:r>
            <a:r>
              <a:rPr lang="en-US" sz="1000" b="1" dirty="0">
                <a:latin typeface="Arial"/>
                <a:ea typeface="Calibri"/>
                <a:cs typeface="Times New Roman"/>
              </a:rPr>
              <a:t>true</a:t>
            </a:r>
            <a:r>
              <a:rPr lang="en-US" sz="1000" dirty="0">
                <a:latin typeface="Arial"/>
                <a:ea typeface="Calibri"/>
                <a:cs typeface="Times New Roman"/>
              </a:rPr>
              <a:t>, role inheritance is broken, but the initial permissions for the library are copied from the parent site. </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Task 4, you granted Contribute permissions to members of the </a:t>
            </a:r>
            <a:r>
              <a:rPr lang="en-US" sz="1000" b="1" dirty="0">
                <a:latin typeface="Arial"/>
                <a:ea typeface="Calibri"/>
                <a:cs typeface="Times New Roman"/>
              </a:rPr>
              <a:t>Managers</a:t>
            </a:r>
            <a:r>
              <a:rPr lang="en-US" sz="1000" dirty="0">
                <a:latin typeface="Arial"/>
                <a:ea typeface="Calibri"/>
                <a:cs typeface="Times New Roman"/>
              </a:rPr>
              <a:t> AD DS security group. What other method could you use to grant this permission when permission inheritance is enabled?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could add the </a:t>
            </a:r>
            <a:r>
              <a:rPr lang="en-US" sz="1000" b="1" dirty="0">
                <a:latin typeface="Arial"/>
                <a:ea typeface="Calibri"/>
                <a:cs typeface="Times New Roman"/>
              </a:rPr>
              <a:t>Managers</a:t>
            </a:r>
            <a:r>
              <a:rPr lang="en-US" sz="1000" dirty="0">
                <a:latin typeface="Arial"/>
                <a:ea typeface="Calibri"/>
                <a:cs typeface="Times New Roman"/>
              </a:rPr>
              <a:t> security group to the </a:t>
            </a:r>
            <a:r>
              <a:rPr lang="en-US" sz="1000" b="1" dirty="0">
                <a:latin typeface="Arial"/>
                <a:ea typeface="Calibri"/>
                <a:cs typeface="Times New Roman"/>
              </a:rPr>
              <a:t>Site Members</a:t>
            </a:r>
            <a:r>
              <a:rPr lang="en-US" sz="1000" dirty="0">
                <a:latin typeface="Arial"/>
                <a:ea typeface="Calibri"/>
                <a:cs typeface="Times New Roman"/>
              </a:rPr>
              <a:t> SharePoint group, which has the </a:t>
            </a:r>
            <a:r>
              <a:rPr lang="en-US" sz="1000" b="1" dirty="0">
                <a:latin typeface="Arial"/>
                <a:ea typeface="Calibri"/>
                <a:cs typeface="Times New Roman"/>
              </a:rPr>
              <a:t>Contribute</a:t>
            </a:r>
            <a:r>
              <a:rPr lang="en-US" sz="1000" dirty="0">
                <a:latin typeface="Arial"/>
                <a:ea typeface="Calibri"/>
                <a:cs typeface="Times New Roman"/>
              </a:rPr>
              <a:t> permission level by default. </a:t>
            </a:r>
          </a:p>
        </p:txBody>
      </p:sp>
      <p:sp>
        <p:nvSpPr>
          <p:cNvPr id="4" name="Slide Number Placeholder 3"/>
          <p:cNvSpPr>
            <a:spLocks noGrp="1"/>
          </p:cNvSpPr>
          <p:nvPr>
            <p:ph type="sldNum" sz="quarter" idx="10"/>
          </p:nvPr>
        </p:nvSpPr>
        <p:spPr/>
        <p:txBody>
          <a:bodyPr/>
          <a:lstStyle/>
          <a:p>
            <a:fld id="{1A9DBCDE-5CD9-4995-9DCE-0ED252553244}"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47277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2413924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1199214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202121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4117096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2907297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1416675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Ensure that all students read the scenario before discussing the questions. This scenario is designed to provoke a discussion rather than to dictate correct answers. Use the following points to guide your discussion:</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Can user accounts in the custom directory system be used to access SharePoint without migrating them into AD DS?</a:t>
            </a:r>
          </a:p>
          <a:p>
            <a:pPr marL="457200">
              <a:lnSpc>
                <a:spcPct val="115000"/>
              </a:lnSpc>
              <a:spcAft>
                <a:spcPts val="995"/>
              </a:spcAft>
            </a:pPr>
            <a:r>
              <a:rPr lang="en-US" sz="1000" dirty="0" smtClean="0">
                <a:effectLst/>
                <a:latin typeface="Arial"/>
                <a:ea typeface="Times New Roman"/>
                <a:cs typeface="Times New Roman"/>
              </a:rPr>
              <a:t>If you can write .NET managed code that can access the accounts in the directory system, then SharePoint can authenticate accounts. For example, you could create a custom FBA authentication provider that calls the custom directory to authenticate credentials.</a:t>
            </a:r>
          </a:p>
          <a:p>
            <a:pPr marL="342900" lvl="0" indent="-342900">
              <a:lnSpc>
                <a:spcPct val="115000"/>
              </a:lnSpc>
              <a:spcAft>
                <a:spcPts val="995"/>
              </a:spcAft>
              <a:buFont typeface="+mj-lt"/>
              <a:buAutoNum type="arabicPeriod" startAt="2"/>
            </a:pPr>
            <a:r>
              <a:rPr lang="en-US" sz="1000" dirty="0" smtClean="0">
                <a:effectLst/>
                <a:latin typeface="Arial"/>
                <a:ea typeface="Times New Roman"/>
                <a:cs typeface="Times New Roman"/>
              </a:rPr>
              <a:t>Can forms authentication be used to check credentials that are stored in the custom directory system?</a:t>
            </a:r>
          </a:p>
          <a:p>
            <a:pPr marL="457200">
              <a:lnSpc>
                <a:spcPct val="115000"/>
              </a:lnSpc>
              <a:spcAft>
                <a:spcPts val="995"/>
              </a:spcAft>
            </a:pPr>
            <a:r>
              <a:rPr lang="en-US" sz="1000" dirty="0" smtClean="0">
                <a:effectLst/>
                <a:latin typeface="Arial"/>
                <a:ea typeface="Times New Roman"/>
                <a:cs typeface="Times New Roman"/>
              </a:rPr>
              <a:t>Again, is .NET managed code can call the directory service, this is possible.</a:t>
            </a:r>
          </a:p>
          <a:p>
            <a:pPr marL="342900" lvl="0" indent="-342900">
              <a:lnSpc>
                <a:spcPct val="115000"/>
              </a:lnSpc>
              <a:spcAft>
                <a:spcPts val="995"/>
              </a:spcAft>
              <a:buFont typeface="+mj-lt"/>
              <a:buAutoNum type="arabicPeriod" startAt="3"/>
            </a:pPr>
            <a:r>
              <a:rPr lang="en-US" sz="1000" dirty="0" smtClean="0">
                <a:effectLst/>
                <a:latin typeface="Arial"/>
                <a:ea typeface="Times New Roman"/>
                <a:cs typeface="Times New Roman"/>
              </a:rPr>
              <a:t>Can federated SAML authentication be used to check credentials that are stored in the custom directory system?</a:t>
            </a:r>
          </a:p>
          <a:p>
            <a:pPr marL="457200">
              <a:lnSpc>
                <a:spcPts val="1300"/>
              </a:lnSpc>
              <a:spcAft>
                <a:spcPts val="600"/>
              </a:spcAft>
            </a:pPr>
            <a:r>
              <a:rPr lang="en-US" sz="1000" dirty="0" smtClean="0">
                <a:effectLst/>
                <a:latin typeface="Arial"/>
                <a:ea typeface="Times New Roman"/>
                <a:cs typeface="Times New Roman"/>
              </a:rPr>
              <a:t>Since the directory service is not standards-compliant, it seems unlikely that a federated authentication provider, such as AD FS, could trust the custom directory service.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A9DBCDE-5CD9-4995-9DCE-0ED252553244}"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3960256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4282929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sure that students do not confuse claims providers with FBA membership providers or FBA role providers. </a:t>
            </a:r>
          </a:p>
        </p:txBody>
      </p:sp>
      <p:sp>
        <p:nvSpPr>
          <p:cNvPr id="4" name="Slide Number Placeholder 3"/>
          <p:cNvSpPr>
            <a:spLocks noGrp="1"/>
          </p:cNvSpPr>
          <p:nvPr>
            <p:ph type="sldNum" sz="quarter" idx="10"/>
          </p:nvPr>
        </p:nvSpPr>
        <p:spPr/>
        <p:txBody>
          <a:bodyPr/>
          <a:lstStyle/>
          <a:p>
            <a:fld id="{1A9DBCDE-5CD9-4995-9DCE-0ED252553244}"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723323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1441750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1142073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3570162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A9DBCDE-5CD9-4995-9DCE-0ED252553244}" type="slidenum">
              <a:rPr lang="en-US" smtClean="0"/>
              <a:t>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4229947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Exercise 1: Creating a Custom Claims Provider</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create a custom claims provider and implement the code required to support claims augmentation.</a:t>
            </a:r>
          </a:p>
          <a:p>
            <a:pPr>
              <a:lnSpc>
                <a:spcPct val="115000"/>
              </a:lnSpc>
              <a:spcAft>
                <a:spcPts val="1000"/>
              </a:spcAft>
            </a:pPr>
            <a:r>
              <a:rPr lang="en-GB" sz="1000" b="1" dirty="0">
                <a:latin typeface="Arial"/>
                <a:ea typeface="Calibri"/>
                <a:cs typeface="Times New Roman"/>
              </a:rPr>
              <a:t>Exercise 2: Supporting Search and Resolve in a Claims Provider</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add the code necessary to support People Picker functionality, including search and resolve operations. </a:t>
            </a:r>
          </a:p>
          <a:p>
            <a:pPr>
              <a:lnSpc>
                <a:spcPct val="115000"/>
              </a:lnSpc>
              <a:spcAft>
                <a:spcPts val="1000"/>
              </a:spcAft>
            </a:pPr>
            <a:r>
              <a:rPr lang="en-GB" sz="1000" b="1" dirty="0">
                <a:latin typeface="Arial"/>
                <a:ea typeface="Calibri"/>
                <a:cs typeface="Times New Roman"/>
              </a:rPr>
              <a:t>Exercise 3: Deploying and Testing a Claims Provider </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create a feature and feature receiver that can deploy the Contoso location claims provider. You will also test the claims provider in the development site.</a:t>
            </a:r>
          </a:p>
        </p:txBody>
      </p:sp>
      <p:sp>
        <p:nvSpPr>
          <p:cNvPr id="4" name="Slide Number Placeholder 3"/>
          <p:cNvSpPr>
            <a:spLocks noGrp="1"/>
          </p:cNvSpPr>
          <p:nvPr>
            <p:ph type="sldNum" sz="quarter" idx="10"/>
          </p:nvPr>
        </p:nvSpPr>
        <p:spPr/>
        <p:txBody>
          <a:bodyPr/>
          <a:lstStyle/>
          <a:p>
            <a:fld id="{1A9DBCDE-5CD9-4995-9DCE-0ED252553244}" type="slidenum">
              <a:rPr lang="en-US" smtClean="0"/>
              <a:t>39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3322020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A9DBCDE-5CD9-4995-9DCE-0ED252553244}" type="slidenum">
              <a:rPr lang="en-US" smtClean="0"/>
              <a:t>40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4143371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can you not use a class that derives from </a:t>
            </a:r>
            <a:r>
              <a:rPr lang="en-US" sz="1000" b="1" dirty="0">
                <a:latin typeface="Arial"/>
                <a:ea typeface="Calibri"/>
                <a:cs typeface="Times New Roman"/>
              </a:rPr>
              <a:t>SPFeatureReceiver </a:t>
            </a:r>
            <a:r>
              <a:rPr lang="en-US" sz="1000" dirty="0">
                <a:latin typeface="Arial"/>
                <a:ea typeface="Calibri"/>
                <a:cs typeface="Times New Roman"/>
              </a:rPr>
              <a:t>to deploy a claims provider?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must derive the feature receiver from the </a:t>
            </a:r>
            <a:r>
              <a:rPr lang="en-US" sz="1000" b="1" dirty="0">
                <a:latin typeface="Arial"/>
                <a:ea typeface="Calibri"/>
                <a:cs typeface="Times New Roman"/>
              </a:rPr>
              <a:t>SPClaimProviderFeatureReceiver</a:t>
            </a:r>
            <a:r>
              <a:rPr lang="en-US" sz="1000" dirty="0">
                <a:latin typeface="Arial"/>
                <a:ea typeface="Calibri"/>
                <a:cs typeface="Times New Roman"/>
              </a:rPr>
              <a:t> class in order to deploy a claims provider because specialized properties such as </a:t>
            </a:r>
            <a:r>
              <a:rPr lang="en-US" sz="1000" b="1" dirty="0">
                <a:latin typeface="Arial"/>
                <a:ea typeface="Calibri"/>
                <a:cs typeface="Times New Roman"/>
              </a:rPr>
              <a:t>ClaimProviderAssembly</a:t>
            </a:r>
            <a:r>
              <a:rPr lang="en-US" sz="1000" dirty="0">
                <a:latin typeface="Arial"/>
                <a:ea typeface="Calibri"/>
                <a:cs typeface="Times New Roman"/>
              </a:rPr>
              <a:t> and </a:t>
            </a:r>
            <a:r>
              <a:rPr lang="en-US" sz="1000" b="1" dirty="0">
                <a:latin typeface="Arial"/>
                <a:ea typeface="Calibri"/>
                <a:cs typeface="Times New Roman"/>
              </a:rPr>
              <a:t>ClaimProviderDisplayName</a:t>
            </a:r>
            <a:r>
              <a:rPr lang="en-US" sz="1000" dirty="0">
                <a:latin typeface="Arial"/>
                <a:ea typeface="Calibri"/>
                <a:cs typeface="Times New Roman"/>
              </a:rPr>
              <a:t> are not supported by </a:t>
            </a:r>
            <a:r>
              <a:rPr lang="en-US" sz="1000" b="1" dirty="0">
                <a:latin typeface="Arial"/>
                <a:ea typeface="Calibri"/>
                <a:cs typeface="Times New Roman"/>
              </a:rPr>
              <a:t>SPFeatureReceiver</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create a claims provider that augments claims in the user's security token but does not show up in the People Picker dialog. Which methods should you implement in the </a:t>
            </a:r>
            <a:r>
              <a:rPr lang="en-US" sz="1000" b="1" dirty="0">
                <a:latin typeface="Arial"/>
                <a:ea typeface="Calibri"/>
                <a:cs typeface="Times New Roman"/>
              </a:rPr>
              <a:t>SPClaimProvider</a:t>
            </a:r>
            <a:r>
              <a:rPr lang="en-US" sz="1000" dirty="0">
                <a:latin typeface="Arial"/>
                <a:ea typeface="Calibri"/>
                <a:cs typeface="Times New Roman"/>
              </a:rPr>
              <a:t> class?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implement </a:t>
            </a:r>
            <a:r>
              <a:rPr lang="en-US" sz="1000" b="1" dirty="0">
                <a:latin typeface="Arial"/>
                <a:ea typeface="Calibri"/>
                <a:cs typeface="Times New Roman"/>
              </a:rPr>
              <a:t>FillClaimTypes</a:t>
            </a:r>
            <a:r>
              <a:rPr lang="en-US" sz="1000" dirty="0">
                <a:latin typeface="Arial"/>
                <a:ea typeface="Calibri"/>
                <a:cs typeface="Times New Roman"/>
              </a:rPr>
              <a:t>, </a:t>
            </a:r>
            <a:r>
              <a:rPr lang="en-US" sz="1000" b="1" dirty="0">
                <a:latin typeface="Arial"/>
                <a:ea typeface="Calibri"/>
                <a:cs typeface="Times New Roman"/>
              </a:rPr>
              <a:t>FillClaimValues</a:t>
            </a:r>
            <a:r>
              <a:rPr lang="en-US" sz="1000" dirty="0">
                <a:latin typeface="Arial"/>
                <a:ea typeface="Calibri"/>
                <a:cs typeface="Times New Roman"/>
              </a:rPr>
              <a:t>, </a:t>
            </a:r>
            <a:r>
              <a:rPr lang="en-US" sz="1000" b="1" dirty="0">
                <a:latin typeface="Arial"/>
                <a:ea typeface="Calibri"/>
                <a:cs typeface="Times New Roman"/>
              </a:rPr>
              <a:t>FillClaimsForEntity</a:t>
            </a:r>
            <a:r>
              <a:rPr lang="en-US" sz="1000" dirty="0">
                <a:latin typeface="Arial"/>
                <a:ea typeface="Calibri"/>
                <a:cs typeface="Times New Roman"/>
              </a:rPr>
              <a:t>, and </a:t>
            </a:r>
            <a:r>
              <a:rPr lang="en-US" sz="1000" b="1" dirty="0">
                <a:latin typeface="Arial"/>
                <a:ea typeface="Calibri"/>
                <a:cs typeface="Times New Roman"/>
              </a:rPr>
              <a:t>FillEntityTypes</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1A9DBCDE-5CD9-4995-9DCE-0ED252553244}" type="slidenum">
              <a:rPr lang="en-US" smtClean="0"/>
              <a:t>41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8818670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are writing a SharePoint farm solution that must reassign permissions for the </a:t>
            </a:r>
            <a:r>
              <a:rPr lang="en-US" sz="1000" b="1" dirty="0">
                <a:latin typeface="Arial"/>
                <a:ea typeface="Calibri"/>
                <a:cs typeface="Times New Roman"/>
              </a:rPr>
              <a:t>Financials</a:t>
            </a:r>
            <a:r>
              <a:rPr lang="en-US" sz="1000" dirty="0">
                <a:latin typeface="Arial"/>
                <a:ea typeface="Calibri"/>
                <a:cs typeface="Times New Roman"/>
              </a:rPr>
              <a:t> library. The farm solution is deployed under the security context of your personal user account. You find that the solution is prevented from reassigning the permissions required. How can you ensure that the solution can always overcome these restrictions?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 the </a:t>
            </a:r>
            <a:r>
              <a:rPr lang="en-US" sz="1000" b="1" dirty="0">
                <a:latin typeface="Arial"/>
                <a:ea typeface="Calibri"/>
                <a:cs typeface="Times New Roman"/>
              </a:rPr>
              <a:t>RunWithElevatedPrivileges</a:t>
            </a:r>
            <a:r>
              <a:rPr lang="en-US" sz="1000" dirty="0">
                <a:latin typeface="Arial"/>
                <a:ea typeface="Calibri"/>
                <a:cs typeface="Times New Roman"/>
              </a:rPr>
              <a:t> method to execute the code as the SharePoint system account.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effectLst/>
                <a:latin typeface="Arial"/>
                <a:ea typeface="Times New Roman"/>
                <a:cs typeface="Times New Roman"/>
              </a:rPr>
              <a:t>True or false: To enable SharePoint to authenticate user credentials against a custom user store, you must create a custom FBA role provider.</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By using custom claim providers to restrict access to resources, you can secure your SharePoint farm and comply with legislation in your legal jurisdiction without using or publishing confidential information about your users.</a:t>
            </a:r>
          </a:p>
        </p:txBody>
      </p:sp>
      <p:sp>
        <p:nvSpPr>
          <p:cNvPr id="4" name="Slide Number Placeholder 3"/>
          <p:cNvSpPr>
            <a:spLocks noGrp="1"/>
          </p:cNvSpPr>
          <p:nvPr>
            <p:ph type="sldNum" sz="quarter" idx="10"/>
          </p:nvPr>
        </p:nvSpPr>
        <p:spPr/>
        <p:txBody>
          <a:bodyPr/>
          <a:lstStyle/>
          <a:p>
            <a:fld id="{1A9DBCDE-5CD9-4995-9DCE-0ED252553244}" type="slidenum">
              <a:rPr lang="en-US" smtClean="0"/>
              <a:t>42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737257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the graphic on the slide to illustrate the SharePoint components, and external components, that are involved in authentication.</a:t>
            </a:r>
          </a:p>
        </p:txBody>
      </p:sp>
      <p:sp>
        <p:nvSpPr>
          <p:cNvPr id="4" name="Slide Number Placeholder 3"/>
          <p:cNvSpPr>
            <a:spLocks noGrp="1"/>
          </p:cNvSpPr>
          <p:nvPr>
            <p:ph type="sldNum" sz="quarter" idx="10"/>
          </p:nvPr>
        </p:nvSpPr>
        <p:spPr/>
        <p:txBody>
          <a:bodyPr/>
          <a:lstStyle/>
          <a:p>
            <a:fld id="{1A9DBCDE-5CD9-4995-9DCE-0ED252553244}"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4001366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includes three additional slides, which you can use to illustrate each authentication type and describe how they execute step-by-step. When you use these slides, remember to emphasize the differences between authentication types.</a:t>
            </a:r>
          </a:p>
        </p:txBody>
      </p:sp>
      <p:sp>
        <p:nvSpPr>
          <p:cNvPr id="4" name="Slide Number Placeholder 3"/>
          <p:cNvSpPr>
            <a:spLocks noGrp="1"/>
          </p:cNvSpPr>
          <p:nvPr>
            <p:ph type="sldNum" sz="quarter" idx="10"/>
          </p:nvPr>
        </p:nvSpPr>
        <p:spPr/>
        <p:txBody>
          <a:bodyPr/>
          <a:lstStyle/>
          <a:p>
            <a:fld id="{1A9DBCDE-5CD9-4995-9DCE-0ED252553244}"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266139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additional slide to describe and illustrate the Windows Authentication mechanism.</a:t>
            </a:r>
          </a:p>
        </p:txBody>
      </p:sp>
      <p:sp>
        <p:nvSpPr>
          <p:cNvPr id="4" name="Slide Number Placeholder 3"/>
          <p:cNvSpPr>
            <a:spLocks noGrp="1"/>
          </p:cNvSpPr>
          <p:nvPr>
            <p:ph type="sldNum" sz="quarter" idx="10"/>
          </p:nvPr>
        </p:nvSpPr>
        <p:spPr/>
        <p:txBody>
          <a:bodyPr/>
          <a:lstStyle/>
          <a:p>
            <a:fld id="{1A9DBCDE-5CD9-4995-9DCE-0ED252553244}"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2504174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additional slide to describe and illustrate the FBA mechanism.</a:t>
            </a:r>
          </a:p>
        </p:txBody>
      </p:sp>
      <p:sp>
        <p:nvSpPr>
          <p:cNvPr id="4" name="Slide Number Placeholder 3"/>
          <p:cNvSpPr>
            <a:spLocks noGrp="1"/>
          </p:cNvSpPr>
          <p:nvPr>
            <p:ph type="sldNum" sz="quarter" idx="10"/>
          </p:nvPr>
        </p:nvSpPr>
        <p:spPr/>
        <p:txBody>
          <a:bodyPr/>
          <a:lstStyle/>
          <a:p>
            <a:fld id="{1A9DBCDE-5CD9-4995-9DCE-0ED252553244}"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3609444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additional slide to describe and illustrate the SAML authentication mechanism.</a:t>
            </a:r>
          </a:p>
        </p:txBody>
      </p:sp>
      <p:sp>
        <p:nvSpPr>
          <p:cNvPr id="4" name="Slide Number Placeholder 3"/>
          <p:cNvSpPr>
            <a:spLocks noGrp="1"/>
          </p:cNvSpPr>
          <p:nvPr>
            <p:ph type="sldNum" sz="quarter" idx="10"/>
          </p:nvPr>
        </p:nvSpPr>
        <p:spPr/>
        <p:txBody>
          <a:bodyPr/>
          <a:lstStyle/>
          <a:p>
            <a:fld id="{1A9DBCDE-5CD9-4995-9DCE-0ED252553244}"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3666885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impersonation should be used only when it is absolutely necessary and then with great care. It is the developer's responsibility to ensure that impersonation does not result in any compromise to the security infrastructure within SharePoint, Windows, or any associated system. Since impersonation can circumvent permission levels assigned by administrators, developers must check all user input thoroughly and ensure that no security compromises arise. If developers cannot be completely confident that impersonation can be used without damaging security, they should not use it.</a:t>
            </a:r>
          </a:p>
        </p:txBody>
      </p:sp>
      <p:sp>
        <p:nvSpPr>
          <p:cNvPr id="4" name="Slide Number Placeholder 3"/>
          <p:cNvSpPr>
            <a:spLocks noGrp="1"/>
          </p:cNvSpPr>
          <p:nvPr>
            <p:ph type="sldNum" sz="quarter" idx="10"/>
          </p:nvPr>
        </p:nvSpPr>
        <p:spPr/>
        <p:txBody>
          <a:bodyPr/>
          <a:lstStyle/>
          <a:p>
            <a:fld id="{1A9DBCDE-5CD9-4995-9DCE-0ED252553244}"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Managing Identity and Permissions</a:t>
            </a:r>
            <a:endParaRPr lang="en-US" sz="1200" b="1" dirty="0">
              <a:solidFill>
                <a:srgbClr val="336699"/>
              </a:solidFill>
              <a:latin typeface="Arial"/>
            </a:endParaRPr>
          </a:p>
        </p:txBody>
      </p:sp>
    </p:spTree>
    <p:extLst>
      <p:ext uri="{BB962C8B-B14F-4D97-AF65-F5344CB8AC3E}">
        <p14:creationId xmlns:p14="http://schemas.microsoft.com/office/powerpoint/2010/main" val="22167723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691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6</a:t>
            </a:r>
            <a:endParaRPr lang="en-US" sz="2600" dirty="0"/>
          </a:p>
        </p:txBody>
      </p:sp>
      <p:sp>
        <p:nvSpPr>
          <p:cNvPr id="3" name="Subtitle 2"/>
          <p:cNvSpPr>
            <a:spLocks noGrp="1"/>
          </p:cNvSpPr>
          <p:nvPr>
            <p:ph type="subTitle" sz="quarter" idx="1"/>
          </p:nvPr>
        </p:nvSpPr>
        <p:spPr/>
        <p:txBody>
          <a:bodyPr/>
          <a:lstStyle/>
          <a:p>
            <a:r>
              <a:rPr lang="en-US" dirty="0" smtClean="0"/>
              <a:t>Managing Identity and Permissions
</a:t>
            </a:r>
            <a:endParaRPr lang="en-US" dirty="0"/>
          </a:p>
        </p:txBody>
      </p:sp>
    </p:spTree>
    <p:extLst>
      <p:ext uri="{BB962C8B-B14F-4D97-AF65-F5344CB8AC3E}">
        <p14:creationId xmlns:p14="http://schemas.microsoft.com/office/powerpoint/2010/main" val="72513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9226b69-be7e-4165-887f-2c951e24e2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Scenarios for Impersonation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3200" dirty="0" smtClean="0"/>
              <a:t>Discuss the following scenarios:</a:t>
            </a:r>
          </a:p>
          <a:p>
            <a:pPr lvl="1"/>
            <a:r>
              <a:rPr lang="en-US" sz="2800" dirty="0" smtClean="0"/>
              <a:t>Setup Code in a Farm Solution</a:t>
            </a:r>
          </a:p>
          <a:p>
            <a:pPr lvl="1"/>
            <a:r>
              <a:rPr lang="en-US" sz="2800" dirty="0" smtClean="0"/>
              <a:t>Setting Permissions in a SharePoint List</a:t>
            </a:r>
          </a:p>
          <a:p>
            <a:pPr lvl="1"/>
            <a:r>
              <a:rPr lang="en-US" sz="2800" dirty="0" smtClean="0"/>
              <a:t>Recording Approvals</a:t>
            </a:r>
            <a:endParaRPr lang="en-US" sz="2800" dirty="0"/>
          </a:p>
        </p:txBody>
      </p:sp>
    </p:spTree>
    <p:extLst>
      <p:ext uri="{BB962C8B-B14F-4D97-AF65-F5344CB8AC3E}">
        <p14:creationId xmlns:p14="http://schemas.microsoft.com/office/powerpoint/2010/main" val="25717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Lesson 2: Managing Permissions in SharePoint 2013</a:t>
            </a:r>
            <a:endParaRPr lang="en-US" dirty="0"/>
          </a:p>
        </p:txBody>
      </p:sp>
      <p:sp>
        <p:nvSpPr>
          <p:cNvPr id="3" name="Text Placeholder 2"/>
          <p:cNvSpPr>
            <a:spLocks noGrp="1"/>
          </p:cNvSpPr>
          <p:nvPr>
            <p:ph type="body" idx="1"/>
          </p:nvPr>
        </p:nvSpPr>
        <p:spPr/>
        <p:txBody>
          <a:bodyPr/>
          <a:lstStyle/>
          <a:p>
            <a:r>
              <a:rPr lang="en-GB" dirty="0" smtClean="0"/>
              <a:t>Permissions Classes
Checking Permissions
Assigning Permissions
Managing Access to Resources</a:t>
            </a:r>
            <a:endParaRPr lang="en-US" dirty="0"/>
          </a:p>
        </p:txBody>
      </p:sp>
    </p:spTree>
    <p:extLst>
      <p:ext uri="{BB962C8B-B14F-4D97-AF65-F5344CB8AC3E}">
        <p14:creationId xmlns:p14="http://schemas.microsoft.com/office/powerpoint/2010/main" val="1125245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SharePoint Represents Users</a:t>
            </a:r>
            <a:endParaRPr lang="en-US" dirty="0"/>
          </a:p>
        </p:txBody>
      </p:sp>
      <p:sp>
        <p:nvSpPr>
          <p:cNvPr id="4" name="Content Placeholder 2"/>
          <p:cNvSpPr>
            <a:spLocks noGrp="1"/>
          </p:cNvSpPr>
          <p:nvPr/>
        </p:nvSpPr>
        <p:spPr bwMode="auto">
          <a:xfrm>
            <a:off x="458788" y="1021215"/>
            <a:ext cx="8119156" cy="1607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SPUser</a:t>
            </a:r>
          </a:p>
          <a:p>
            <a:r>
              <a:rPr lang="en-US" dirty="0" smtClean="0"/>
              <a:t>SPGroup</a:t>
            </a:r>
          </a:p>
          <a:p>
            <a:r>
              <a:rPr lang="en-US" dirty="0" smtClean="0"/>
              <a:t>SPPrincipal</a:t>
            </a:r>
          </a:p>
          <a:p>
            <a:pPr marL="0" indent="0">
              <a:buNone/>
            </a:pPr>
            <a:endParaRPr lang="en-US" dirty="0"/>
          </a:p>
        </p:txBody>
      </p:sp>
      <p:sp>
        <p:nvSpPr>
          <p:cNvPr id="5" name="Rectangle 4"/>
          <p:cNvSpPr/>
          <p:nvPr/>
        </p:nvSpPr>
        <p:spPr>
          <a:xfrm>
            <a:off x="458788" y="3106903"/>
            <a:ext cx="8119156" cy="95410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0" dirty="0">
                <a:latin typeface="Lucida Sans Unicode" pitchFamily="34" charset="0"/>
                <a:ea typeface="Times New Roman" panose="02020603050405020304" pitchFamily="18" charset="0"/>
                <a:cs typeface="Lucida Sans Unicode" pitchFamily="34" charset="0"/>
              </a:rPr>
              <a:t>SPUser user = </a:t>
            </a:r>
            <a:r>
              <a:rPr lang="en-US" sz="2800" b="0" dirty="0" smtClean="0">
                <a:latin typeface="Lucida Sans Unicode" pitchFamily="34" charset="0"/>
                <a:ea typeface="Times New Roman" panose="02020603050405020304" pitchFamily="18" charset="0"/>
                <a:cs typeface="Lucida Sans Unicode" pitchFamily="34" charset="0"/>
              </a:rPr>
              <a:t/>
            </a:r>
            <a:br>
              <a:rPr lang="en-US" sz="2800" b="0" dirty="0" smtClean="0">
                <a:latin typeface="Lucida Sans Unicode" pitchFamily="34" charset="0"/>
                <a:ea typeface="Times New Roman" panose="02020603050405020304" pitchFamily="18" charset="0"/>
                <a:cs typeface="Lucida Sans Unicode" pitchFamily="34" charset="0"/>
              </a:rPr>
            </a:br>
            <a:r>
              <a:rPr lang="en-US" sz="2800" b="0" dirty="0" smtClean="0">
                <a:latin typeface="Lucida Sans Unicode" pitchFamily="34" charset="0"/>
                <a:ea typeface="Times New Roman" panose="02020603050405020304" pitchFamily="18" charset="0"/>
                <a:cs typeface="Lucida Sans Unicode" pitchFamily="34" charset="0"/>
              </a:rPr>
              <a:t>   SPContext.Current.Web.CurrentUser</a:t>
            </a:r>
            <a:r>
              <a:rPr lang="en-US" sz="2800" b="0" dirty="0">
                <a:latin typeface="Lucida Console" panose="020B0609040504020204" pitchFamily="49" charset="0"/>
                <a:ea typeface="Times New Roman" panose="02020603050405020304" pitchFamily="18" charset="0"/>
                <a:cs typeface="Consolas" panose="020B0609020204030204" pitchFamily="49" charset="0"/>
              </a:rPr>
              <a:t>;</a:t>
            </a:r>
            <a:endParaRPr lang="en-GB" sz="2800" b="0" dirty="0">
              <a:latin typeface="Lucida Console" panose="020B0609040504020204" pitchFamily="49" charset="0"/>
              <a:cs typeface="Consolas" panose="020B0609020204030204" pitchFamily="49" charset="0"/>
            </a:endParaRPr>
          </a:p>
        </p:txBody>
      </p:sp>
      <p:sp>
        <p:nvSpPr>
          <p:cNvPr id="6" name="Rectangle 5"/>
          <p:cNvSpPr/>
          <p:nvPr/>
        </p:nvSpPr>
        <p:spPr>
          <a:xfrm>
            <a:off x="458788" y="4539013"/>
            <a:ext cx="8119156" cy="95410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0" dirty="0">
                <a:latin typeface="Lucida Sans Unicode" pitchFamily="34" charset="0"/>
                <a:ea typeface="Times New Roman" panose="02020603050405020304" pitchFamily="18" charset="0"/>
                <a:cs typeface="Lucida Sans Unicode" pitchFamily="34" charset="0"/>
              </a:rPr>
              <a:t>SPUserCollection users = </a:t>
            </a:r>
            <a:r>
              <a:rPr lang="en-US" sz="2800" b="0" dirty="0" smtClean="0">
                <a:latin typeface="Lucida Sans Unicode" pitchFamily="34" charset="0"/>
                <a:ea typeface="Times New Roman" panose="02020603050405020304" pitchFamily="18" charset="0"/>
                <a:cs typeface="Lucida Sans Unicode" pitchFamily="34" charset="0"/>
              </a:rPr>
              <a:t/>
            </a:r>
            <a:br>
              <a:rPr lang="en-US" sz="2800" b="0" dirty="0" smtClean="0">
                <a:latin typeface="Lucida Sans Unicode" pitchFamily="34" charset="0"/>
                <a:ea typeface="Times New Roman" panose="02020603050405020304" pitchFamily="18" charset="0"/>
                <a:cs typeface="Lucida Sans Unicode" pitchFamily="34" charset="0"/>
              </a:rPr>
            </a:br>
            <a:r>
              <a:rPr lang="en-US" sz="2800" b="0" dirty="0" smtClean="0">
                <a:latin typeface="Lucida Sans Unicode" pitchFamily="34" charset="0"/>
                <a:ea typeface="Times New Roman" panose="02020603050405020304" pitchFamily="18" charset="0"/>
                <a:cs typeface="Lucida Sans Unicode" pitchFamily="34" charset="0"/>
              </a:rPr>
              <a:t>   SPContext.Current.Web.AllUsers;</a:t>
            </a:r>
            <a:endParaRPr lang="en-GB" sz="28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36237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Classes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SPSecurableObject represents a list, library, website or item</a:t>
            </a:r>
          </a:p>
          <a:p>
            <a:r>
              <a:rPr lang="en-US" dirty="0" smtClean="0"/>
              <a:t>SPRoleDefinition represents a permissions level</a:t>
            </a:r>
          </a:p>
          <a:p>
            <a:r>
              <a:rPr lang="en-US" dirty="0" smtClean="0"/>
              <a:t>SPRoleAssignment represents the assignment of a permission level to a security principal such as a user or group</a:t>
            </a:r>
            <a:endParaRPr lang="en-US" dirty="0"/>
          </a:p>
        </p:txBody>
      </p:sp>
    </p:spTree>
    <p:extLst>
      <p:ext uri="{BB962C8B-B14F-4D97-AF65-F5344CB8AC3E}">
        <p14:creationId xmlns:p14="http://schemas.microsoft.com/office/powerpoint/2010/main" val="61192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Permissions</a:t>
            </a:r>
            <a:endParaRPr lang="de-AT" dirty="0"/>
          </a:p>
        </p:txBody>
      </p:sp>
      <p:pic>
        <p:nvPicPr>
          <p:cNvPr id="3" name="Picture 2"/>
          <p:cNvPicPr>
            <a:picLocks noChangeAspect="1"/>
          </p:cNvPicPr>
          <p:nvPr/>
        </p:nvPicPr>
        <p:blipFill>
          <a:blip r:embed="rId2"/>
          <a:stretch>
            <a:fillRect/>
          </a:stretch>
        </p:blipFill>
        <p:spPr>
          <a:xfrm>
            <a:off x="460375" y="1124744"/>
            <a:ext cx="7947160" cy="3240360"/>
          </a:xfrm>
          <a:prstGeom prst="rect">
            <a:avLst/>
          </a:prstGeom>
        </p:spPr>
      </p:pic>
    </p:spTree>
    <p:extLst>
      <p:ext uri="{BB962C8B-B14F-4D97-AF65-F5344CB8AC3E}">
        <p14:creationId xmlns:p14="http://schemas.microsoft.com/office/powerpoint/2010/main" val="453088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Permissions</a:t>
            </a:r>
            <a:endParaRPr lang="en-US" dirty="0"/>
          </a:p>
        </p:txBody>
      </p:sp>
      <p:pic>
        <p:nvPicPr>
          <p:cNvPr id="3" name="Picture 2"/>
          <p:cNvPicPr>
            <a:picLocks noChangeAspect="1"/>
          </p:cNvPicPr>
          <p:nvPr/>
        </p:nvPicPr>
        <p:blipFill>
          <a:blip r:embed="rId3"/>
          <a:stretch>
            <a:fillRect/>
          </a:stretch>
        </p:blipFill>
        <p:spPr>
          <a:xfrm>
            <a:off x="460375" y="1239616"/>
            <a:ext cx="7867488" cy="2837455"/>
          </a:xfrm>
          <a:prstGeom prst="rect">
            <a:avLst/>
          </a:prstGeom>
        </p:spPr>
      </p:pic>
    </p:spTree>
    <p:extLst>
      <p:ext uri="{BB962C8B-B14F-4D97-AF65-F5344CB8AC3E}">
        <p14:creationId xmlns:p14="http://schemas.microsoft.com/office/powerpoint/2010/main" val="1829220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758c0115-fccd-4163-881c-2ce03564d6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Permissions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Assigning a Permissions Level</a:t>
            </a:r>
          </a:p>
          <a:p>
            <a:pPr lvl="1"/>
            <a:r>
              <a:rPr lang="en-US" dirty="0" smtClean="0"/>
              <a:t>Create a new </a:t>
            </a:r>
            <a:r>
              <a:rPr lang="en-US" b="1" dirty="0" smtClean="0"/>
              <a:t>SPRoleAssignment</a:t>
            </a:r>
            <a:endParaRPr lang="en-US" dirty="0" smtClean="0"/>
          </a:p>
          <a:p>
            <a:pPr lvl="1"/>
            <a:r>
              <a:rPr lang="en-US" dirty="0" smtClean="0"/>
              <a:t>Add a role definition binding to the assignment</a:t>
            </a:r>
          </a:p>
          <a:p>
            <a:pPr lvl="1"/>
            <a:r>
              <a:rPr lang="en-US" dirty="0" smtClean="0"/>
              <a:t>Add the assignment to the </a:t>
            </a:r>
            <a:r>
              <a:rPr lang="en-US" b="1" dirty="0" smtClean="0"/>
              <a:t>RoleAssignments</a:t>
            </a:r>
            <a:r>
              <a:rPr lang="en-US" dirty="0" smtClean="0"/>
              <a:t> collection on the securable object</a:t>
            </a:r>
          </a:p>
          <a:p>
            <a:r>
              <a:rPr lang="en-US" dirty="0" smtClean="0"/>
              <a:t>Creating a Custom Permissions Level</a:t>
            </a:r>
          </a:p>
          <a:p>
            <a:pPr lvl="1"/>
            <a:r>
              <a:rPr lang="en-US" dirty="0" smtClean="0"/>
              <a:t>Create a new </a:t>
            </a:r>
            <a:r>
              <a:rPr lang="en-US" b="1" dirty="0" smtClean="0"/>
              <a:t>SPRoleDefinition</a:t>
            </a:r>
            <a:endParaRPr lang="en-US" dirty="0" smtClean="0"/>
          </a:p>
          <a:p>
            <a:pPr lvl="1"/>
            <a:r>
              <a:rPr lang="en-US" dirty="0" smtClean="0"/>
              <a:t>Add permissions to the </a:t>
            </a:r>
            <a:r>
              <a:rPr lang="en-US" b="1" dirty="0" smtClean="0"/>
              <a:t>BasePermissions</a:t>
            </a:r>
            <a:r>
              <a:rPr lang="en-US" dirty="0" smtClean="0"/>
              <a:t> collection</a:t>
            </a:r>
          </a:p>
          <a:p>
            <a:pPr lvl="1"/>
            <a:r>
              <a:rPr lang="en-US" dirty="0" smtClean="0"/>
              <a:t>Add the role definition to the </a:t>
            </a:r>
            <a:r>
              <a:rPr lang="en-US" b="1" dirty="0" smtClean="0"/>
              <a:t>RoleDefinitions</a:t>
            </a:r>
            <a:r>
              <a:rPr lang="en-US" dirty="0" smtClean="0"/>
              <a:t> collection on the website</a:t>
            </a:r>
          </a:p>
          <a:p>
            <a:pPr lvl="1"/>
            <a:endParaRPr lang="en-US" dirty="0"/>
          </a:p>
        </p:txBody>
      </p:sp>
    </p:spTree>
    <p:extLst>
      <p:ext uri="{BB962C8B-B14F-4D97-AF65-F5344CB8AC3E}">
        <p14:creationId xmlns:p14="http://schemas.microsoft.com/office/powerpoint/2010/main" val="1253050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b="1" dirty="0" err="1"/>
              <a:t>Assigning</a:t>
            </a:r>
            <a:r>
              <a:rPr lang="de-AT" b="1" dirty="0"/>
              <a:t> a </a:t>
            </a:r>
            <a:r>
              <a:rPr lang="de-AT" b="1" dirty="0" err="1"/>
              <a:t>Permissions</a:t>
            </a:r>
            <a:r>
              <a:rPr lang="de-AT" b="1" dirty="0"/>
              <a:t> Level</a:t>
            </a:r>
            <a:endParaRPr lang="de-AT" dirty="0"/>
          </a:p>
        </p:txBody>
      </p:sp>
      <p:pic>
        <p:nvPicPr>
          <p:cNvPr id="3" name="Picture 2"/>
          <p:cNvPicPr>
            <a:picLocks noChangeAspect="1"/>
          </p:cNvPicPr>
          <p:nvPr/>
        </p:nvPicPr>
        <p:blipFill>
          <a:blip r:embed="rId2"/>
          <a:stretch>
            <a:fillRect/>
          </a:stretch>
        </p:blipFill>
        <p:spPr>
          <a:xfrm>
            <a:off x="323528" y="1124744"/>
            <a:ext cx="7964454" cy="2304256"/>
          </a:xfrm>
          <a:prstGeom prst="rect">
            <a:avLst/>
          </a:prstGeom>
        </p:spPr>
      </p:pic>
    </p:spTree>
    <p:extLst>
      <p:ext uri="{BB962C8B-B14F-4D97-AF65-F5344CB8AC3E}">
        <p14:creationId xmlns:p14="http://schemas.microsoft.com/office/powerpoint/2010/main" val="126881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 Custom Permissions Level</a:t>
            </a:r>
            <a:endParaRPr lang="de-AT" dirty="0"/>
          </a:p>
        </p:txBody>
      </p:sp>
      <p:pic>
        <p:nvPicPr>
          <p:cNvPr id="3" name="Picture 2"/>
          <p:cNvPicPr>
            <a:picLocks noChangeAspect="1"/>
          </p:cNvPicPr>
          <p:nvPr/>
        </p:nvPicPr>
        <p:blipFill>
          <a:blip r:embed="rId2"/>
          <a:stretch>
            <a:fillRect/>
          </a:stretch>
        </p:blipFill>
        <p:spPr>
          <a:xfrm>
            <a:off x="463430" y="1196752"/>
            <a:ext cx="8005781" cy="2736304"/>
          </a:xfrm>
          <a:prstGeom prst="rect">
            <a:avLst/>
          </a:prstGeom>
        </p:spPr>
      </p:pic>
    </p:spTree>
    <p:extLst>
      <p:ext uri="{BB962C8B-B14F-4D97-AF65-F5344CB8AC3E}">
        <p14:creationId xmlns:p14="http://schemas.microsoft.com/office/powerpoint/2010/main" val="134027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Access to Resources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Permissions Inheritance</a:t>
            </a:r>
          </a:p>
          <a:p>
            <a:pPr lvl="1"/>
            <a:r>
              <a:rPr lang="en-US" dirty="0" smtClean="0"/>
              <a:t>Breaking inheritance</a:t>
            </a:r>
          </a:p>
          <a:p>
            <a:pPr lvl="1"/>
            <a:r>
              <a:rPr lang="en-US" dirty="0" smtClean="0"/>
              <a:t>Restoring inheritance</a:t>
            </a:r>
          </a:p>
          <a:p>
            <a:r>
              <a:rPr lang="en-US" dirty="0" smtClean="0"/>
              <a:t>Anonymous Access</a:t>
            </a:r>
          </a:p>
          <a:p>
            <a:pPr lvl="1"/>
            <a:r>
              <a:rPr lang="en-US" dirty="0" smtClean="0"/>
              <a:t>Enabling anonymous users to access a site</a:t>
            </a:r>
          </a:p>
          <a:p>
            <a:pPr lvl="1"/>
            <a:r>
              <a:rPr lang="en-US" dirty="0" smtClean="0"/>
              <a:t>Assigning permissions to anonymous users</a:t>
            </a:r>
            <a:endParaRPr lang="en-US" dirty="0"/>
          </a:p>
        </p:txBody>
      </p:sp>
    </p:spTree>
    <p:extLst>
      <p:ext uri="{BB962C8B-B14F-4D97-AF65-F5344CB8AC3E}">
        <p14:creationId xmlns:p14="http://schemas.microsoft.com/office/powerpoint/2010/main" val="343938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Understanding Identity Management in SharePoint 2013
Managing Permissions in SharePoint 2013
Configuring Forms-Based Authentication
Customizing the Authentication Experience</a:t>
            </a:r>
            <a:endParaRPr lang="en-US" dirty="0"/>
          </a:p>
        </p:txBody>
      </p:sp>
    </p:spTree>
    <p:extLst>
      <p:ext uri="{BB962C8B-B14F-4D97-AF65-F5344CB8AC3E}">
        <p14:creationId xmlns:p14="http://schemas.microsoft.com/office/powerpoint/2010/main" val="4053360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 Managing Permissions Programmatically in SharePoint 2013</a:t>
            </a:r>
            <a:endParaRPr lang="en-US" dirty="0"/>
          </a:p>
        </p:txBody>
      </p:sp>
      <p:sp>
        <p:nvSpPr>
          <p:cNvPr id="3" name="Text Placeholder 2"/>
          <p:cNvSpPr>
            <a:spLocks noGrp="1"/>
          </p:cNvSpPr>
          <p:nvPr>
            <p:ph type="body" idx="1"/>
          </p:nvPr>
        </p:nvSpPr>
        <p:spPr/>
        <p:txBody>
          <a:bodyPr/>
          <a:lstStyle/>
          <a:p>
            <a:pPr marL="0" indent="0">
              <a:buNone/>
            </a:pPr>
            <a:r>
              <a:rPr lang="en-US" dirty="0" smtClean="0"/>
              <a:t>Exercise 1: Managing List Permissions Programmatically</a:t>
            </a:r>
            <a:endParaRPr lang="en-US" dirty="0"/>
          </a:p>
        </p:txBody>
      </p:sp>
      <p:sp>
        <p:nvSpPr>
          <p:cNvPr id="4" name="TextBox 3"/>
          <p:cNvSpPr txBox="1"/>
          <p:nvPr/>
        </p:nvSpPr>
        <p:spPr>
          <a:xfrm>
            <a:off x="458788" y="4057908"/>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708301"/>
            <a:ext cx="6702284"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 </a:t>
            </a:r>
            <a:r>
              <a:rPr lang="en-US" sz="2800" i="0" u="none" strike="noStrike" baseline="0" dirty="0" smtClean="0">
                <a:latin typeface="Segoe UI"/>
              </a:rPr>
              <a:t>20488A-LON-SP-06 </a:t>
            </a:r>
          </a:p>
          <a:p>
            <a:pPr marL="457200" indent="-457200">
              <a:buClr>
                <a:srgbClr val="0070C0"/>
              </a:buClr>
              <a:buFont typeface="Arial" pitchFamily="34" charset="0"/>
              <a:buChar char="•"/>
            </a:pPr>
            <a:r>
              <a:rPr lang="pt-BR" sz="2800" i="0" u="none" strike="noStrike" baseline="0" dirty="0" smtClean="0">
                <a:latin typeface="Segoe UI"/>
              </a:rPr>
              <a:t>Username: CONTOSO\Administrator</a:t>
            </a:r>
          </a:p>
          <a:p>
            <a:pPr marL="457200" indent="-457200">
              <a:buClr>
                <a:srgbClr val="0070C0"/>
              </a:buClr>
              <a:buFont typeface="Arial" pitchFamily="34" charset="0"/>
              <a:buChar char="•"/>
            </a:pPr>
            <a:r>
              <a:rPr lang="pt-BR" sz="2800" i="0" u="none" strike="noStrike" baseline="0" dirty="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15 minutes</a:t>
            </a:r>
            <a:endParaRPr lang="en-US" sz="2800" dirty="0">
              <a:latin typeface="Segoe UI"/>
            </a:endParaRPr>
          </a:p>
        </p:txBody>
      </p:sp>
    </p:spTree>
    <p:extLst>
      <p:ext uri="{BB962C8B-B14F-4D97-AF65-F5344CB8AC3E}">
        <p14:creationId xmlns:p14="http://schemas.microsoft.com/office/powerpoint/2010/main" val="3911803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4219170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013919"/>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SimSun"/>
                <a:cs typeface="Mangal"/>
              </a:rPr>
              <a:t>Contoso plan to add a document library named Financials to every project site on the company intranet portal. Because this document library will contain sensitive financial data, you must restrict who can access the library. Only the site owners group of each project site, together with the members of the Managers security group, should be able to view documents in the Financials library</a:t>
            </a:r>
            <a:endParaRPr lang="en-US" sz="2800" dirty="0">
              <a:effectLst/>
              <a:latin typeface="Segoe UI"/>
              <a:ea typeface="SimSun"/>
              <a:cs typeface="Mangal"/>
            </a:endParaRPr>
          </a:p>
        </p:txBody>
      </p:sp>
    </p:spTree>
    <p:extLst>
      <p:ext uri="{BB962C8B-B14F-4D97-AF65-F5344CB8AC3E}">
        <p14:creationId xmlns:p14="http://schemas.microsoft.com/office/powerpoint/2010/main" val="1069762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r>
              <a:rPr lang="en-GB" dirty="0" smtClean="0"/>
              <a:t>In the Task 2, when you called the BreakRoleInheritance method, you passed the value false. What would happen if you passed the value true instead?
In Task 4, you granted Contribute permissions to members of the Managers AD DS security group. What other method could you use to grant this permission when permission inheritance is enabled?</a:t>
            </a:r>
            <a:endParaRPr lang="en-US" dirty="0"/>
          </a:p>
        </p:txBody>
      </p:sp>
    </p:spTree>
    <p:extLst>
      <p:ext uri="{BB962C8B-B14F-4D97-AF65-F5344CB8AC3E}">
        <p14:creationId xmlns:p14="http://schemas.microsoft.com/office/powerpoint/2010/main" val="2147151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683626" cy="740664"/>
          </a:xfrm>
        </p:spPr>
        <p:txBody>
          <a:bodyPr/>
          <a:lstStyle/>
          <a:p>
            <a:r>
              <a:rPr lang="en-GB" dirty="0" smtClean="0"/>
              <a:t>Lesson 3: Configuring Forms-Based Authentication</a:t>
            </a:r>
            <a:endParaRPr lang="en-US" dirty="0"/>
          </a:p>
        </p:txBody>
      </p:sp>
      <p:sp>
        <p:nvSpPr>
          <p:cNvPr id="3" name="Text Placeholder 2"/>
          <p:cNvSpPr>
            <a:spLocks noGrp="1"/>
          </p:cNvSpPr>
          <p:nvPr>
            <p:ph type="body" idx="1"/>
          </p:nvPr>
        </p:nvSpPr>
        <p:spPr/>
        <p:txBody>
          <a:bodyPr/>
          <a:lstStyle/>
          <a:p>
            <a:r>
              <a:rPr lang="en-GB" dirty="0" smtClean="0"/>
              <a:t>Forms-Based Authentication Overview
Creating Custom Membership Providers
Creating Custom Role Providers
Registering Providers
Discussion: Federation and Custom Provider Scenarios</a:t>
            </a:r>
            <a:endParaRPr lang="en-US" dirty="0"/>
          </a:p>
        </p:txBody>
      </p:sp>
    </p:spTree>
    <p:extLst>
      <p:ext uri="{BB962C8B-B14F-4D97-AF65-F5344CB8AC3E}">
        <p14:creationId xmlns:p14="http://schemas.microsoft.com/office/powerpoint/2010/main" val="2083584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Forms-Based Authentication Overview</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Architecture</a:t>
            </a:r>
          </a:p>
          <a:p>
            <a:pPr lvl="1"/>
            <a:r>
              <a:rPr lang="en-US" dirty="0" smtClean="0"/>
              <a:t>Membership Providers</a:t>
            </a:r>
          </a:p>
          <a:p>
            <a:pPr lvl="1"/>
            <a:r>
              <a:rPr lang="en-US" dirty="0" smtClean="0"/>
              <a:t>Role Providers</a:t>
            </a:r>
          </a:p>
          <a:p>
            <a:pPr lvl="1"/>
            <a:r>
              <a:rPr lang="en-US" dirty="0" smtClean="0"/>
              <a:t>Credential Stores</a:t>
            </a:r>
          </a:p>
          <a:p>
            <a:r>
              <a:rPr lang="en-US" dirty="0" smtClean="0"/>
              <a:t>Advantages and Disadvantages</a:t>
            </a:r>
            <a:endParaRPr lang="en-US" dirty="0"/>
          </a:p>
        </p:txBody>
      </p:sp>
    </p:spTree>
    <p:extLst>
      <p:ext uri="{BB962C8B-B14F-4D97-AF65-F5344CB8AC3E}">
        <p14:creationId xmlns:p14="http://schemas.microsoft.com/office/powerpoint/2010/main" val="2727438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Membership Providers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create a custom membership provider:</a:t>
            </a:r>
          </a:p>
          <a:p>
            <a:pPr marL="514350" indent="-514350">
              <a:buFont typeface="+mj-lt"/>
              <a:buAutoNum type="arabicPeriod"/>
            </a:pPr>
            <a:r>
              <a:rPr lang="en-US" dirty="0" smtClean="0"/>
              <a:t>Inherit the </a:t>
            </a:r>
            <a:r>
              <a:rPr lang="en-US" b="1" dirty="0" smtClean="0"/>
              <a:t>System.Web.Security.MembershipProvider</a:t>
            </a:r>
            <a:r>
              <a:rPr lang="en-US" dirty="0" smtClean="0"/>
              <a:t> class</a:t>
            </a:r>
          </a:p>
          <a:p>
            <a:pPr marL="514350" indent="-514350">
              <a:buFont typeface="+mj-lt"/>
              <a:buAutoNum type="arabicPeriod"/>
            </a:pPr>
            <a:r>
              <a:rPr lang="en-US" dirty="0" smtClean="0"/>
              <a:t>Override the following methods:</a:t>
            </a:r>
          </a:p>
          <a:p>
            <a:pPr marL="1193800" lvl="2" indent="-514350"/>
            <a:r>
              <a:rPr lang="en-US" sz="2400" dirty="0" smtClean="0"/>
              <a:t>GetUser</a:t>
            </a:r>
          </a:p>
          <a:p>
            <a:pPr marL="1193800" lvl="2" indent="-514350"/>
            <a:r>
              <a:rPr lang="en-US" sz="2400" dirty="0" smtClean="0"/>
              <a:t>FindUsersByEmail</a:t>
            </a:r>
          </a:p>
          <a:p>
            <a:pPr marL="1193800" lvl="2" indent="-514350"/>
            <a:r>
              <a:rPr lang="en-US" sz="2400" dirty="0" smtClean="0"/>
              <a:t>FindUsersByName</a:t>
            </a:r>
          </a:p>
          <a:p>
            <a:pPr marL="1193800" lvl="2" indent="-514350"/>
            <a:r>
              <a:rPr lang="en-US" sz="2400" dirty="0" smtClean="0"/>
              <a:t>GetAllUsers</a:t>
            </a:r>
          </a:p>
          <a:p>
            <a:pPr marL="1193800" lvl="2" indent="-514350"/>
            <a:r>
              <a:rPr lang="en-US" sz="2400" dirty="0" smtClean="0"/>
              <a:t>ValidateUser</a:t>
            </a:r>
            <a:endParaRPr lang="en-US" sz="2400" dirty="0"/>
          </a:p>
        </p:txBody>
      </p:sp>
    </p:spTree>
    <p:extLst>
      <p:ext uri="{BB962C8B-B14F-4D97-AF65-F5344CB8AC3E}">
        <p14:creationId xmlns:p14="http://schemas.microsoft.com/office/powerpoint/2010/main" val="4263514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Custom Membership Provider</a:t>
            </a:r>
            <a:endParaRPr lang="de-AT" dirty="0"/>
          </a:p>
        </p:txBody>
      </p:sp>
      <p:pic>
        <p:nvPicPr>
          <p:cNvPr id="4" name="Picture 3"/>
          <p:cNvPicPr>
            <a:picLocks noChangeAspect="1"/>
          </p:cNvPicPr>
          <p:nvPr/>
        </p:nvPicPr>
        <p:blipFill>
          <a:blip r:embed="rId2"/>
          <a:stretch>
            <a:fillRect/>
          </a:stretch>
        </p:blipFill>
        <p:spPr>
          <a:xfrm>
            <a:off x="454283" y="1124744"/>
            <a:ext cx="6419048" cy="5066667"/>
          </a:xfrm>
          <a:prstGeom prst="rect">
            <a:avLst/>
          </a:prstGeom>
        </p:spPr>
      </p:pic>
    </p:spTree>
    <p:extLst>
      <p:ext uri="{BB962C8B-B14F-4D97-AF65-F5344CB8AC3E}">
        <p14:creationId xmlns:p14="http://schemas.microsoft.com/office/powerpoint/2010/main" val="2573699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Custom Membership Provider</a:t>
            </a:r>
            <a:endParaRPr lang="de-AT" dirty="0"/>
          </a:p>
        </p:txBody>
      </p:sp>
      <p:pic>
        <p:nvPicPr>
          <p:cNvPr id="3" name="Picture 2"/>
          <p:cNvPicPr>
            <a:picLocks noChangeAspect="1"/>
          </p:cNvPicPr>
          <p:nvPr/>
        </p:nvPicPr>
        <p:blipFill>
          <a:blip r:embed="rId2"/>
          <a:stretch>
            <a:fillRect/>
          </a:stretch>
        </p:blipFill>
        <p:spPr>
          <a:xfrm>
            <a:off x="460375" y="1052736"/>
            <a:ext cx="6390476" cy="4657143"/>
          </a:xfrm>
          <a:prstGeom prst="rect">
            <a:avLst/>
          </a:prstGeom>
        </p:spPr>
      </p:pic>
    </p:spTree>
    <p:extLst>
      <p:ext uri="{BB962C8B-B14F-4D97-AF65-F5344CB8AC3E}">
        <p14:creationId xmlns:p14="http://schemas.microsoft.com/office/powerpoint/2010/main" val="2542691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d6ce7208-e1ab-4498-8d48-201569f09d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Role Providers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create a custom </a:t>
            </a:r>
            <a:r>
              <a:rPr lang="en-US" dirty="0" smtClean="0"/>
              <a:t>role </a:t>
            </a:r>
            <a:r>
              <a:rPr lang="en-US" dirty="0"/>
              <a:t>provider</a:t>
            </a:r>
          </a:p>
          <a:p>
            <a:pPr marL="514350" indent="-514350">
              <a:buFont typeface="+mj-lt"/>
              <a:buAutoNum type="arabicPeriod"/>
            </a:pPr>
            <a:r>
              <a:rPr lang="en-US" dirty="0"/>
              <a:t>Inherit the </a:t>
            </a:r>
            <a:r>
              <a:rPr lang="en-US" b="1" dirty="0" smtClean="0"/>
              <a:t>System.Web.Security.RoleProvider</a:t>
            </a:r>
            <a:r>
              <a:rPr lang="en-US" dirty="0" smtClean="0"/>
              <a:t> class</a:t>
            </a:r>
            <a:endParaRPr lang="en-US" dirty="0"/>
          </a:p>
          <a:p>
            <a:pPr marL="514350" indent="-514350">
              <a:buFont typeface="+mj-lt"/>
              <a:buAutoNum type="arabicPeriod"/>
            </a:pPr>
            <a:r>
              <a:rPr lang="en-US" dirty="0"/>
              <a:t>Override the following methods:</a:t>
            </a:r>
          </a:p>
          <a:p>
            <a:pPr marL="1193800" lvl="2" indent="-514350"/>
            <a:r>
              <a:rPr lang="en-US" sz="2400" dirty="0" smtClean="0"/>
              <a:t>GetRolesForUser</a:t>
            </a:r>
          </a:p>
          <a:p>
            <a:pPr marL="1193800" lvl="2" indent="-514350"/>
            <a:r>
              <a:rPr lang="en-US" sz="2400" dirty="0" smtClean="0"/>
              <a:t>RoleExists</a:t>
            </a:r>
          </a:p>
          <a:p>
            <a:pPr marL="0" indent="0">
              <a:buNone/>
            </a:pPr>
            <a:endParaRPr lang="en-US" dirty="0"/>
          </a:p>
        </p:txBody>
      </p:sp>
    </p:spTree>
    <p:extLst>
      <p:ext uri="{BB962C8B-B14F-4D97-AF65-F5344CB8AC3E}">
        <p14:creationId xmlns:p14="http://schemas.microsoft.com/office/powerpoint/2010/main" val="4104804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Custom </a:t>
            </a:r>
            <a:r>
              <a:rPr lang="de-AT" dirty="0" err="1" smtClean="0"/>
              <a:t>Role</a:t>
            </a:r>
            <a:r>
              <a:rPr lang="de-AT" dirty="0" smtClean="0"/>
              <a:t> Provider</a:t>
            </a:r>
            <a:endParaRPr lang="de-AT" dirty="0"/>
          </a:p>
        </p:txBody>
      </p:sp>
      <p:pic>
        <p:nvPicPr>
          <p:cNvPr id="3" name="Picture 2"/>
          <p:cNvPicPr>
            <a:picLocks noChangeAspect="1"/>
          </p:cNvPicPr>
          <p:nvPr/>
        </p:nvPicPr>
        <p:blipFill>
          <a:blip r:embed="rId2"/>
          <a:stretch>
            <a:fillRect/>
          </a:stretch>
        </p:blipFill>
        <p:spPr>
          <a:xfrm>
            <a:off x="460375" y="1124744"/>
            <a:ext cx="6428571" cy="4228571"/>
          </a:xfrm>
          <a:prstGeom prst="rect">
            <a:avLst/>
          </a:prstGeom>
        </p:spPr>
      </p:pic>
    </p:spTree>
    <p:extLst>
      <p:ext uri="{BB962C8B-B14F-4D97-AF65-F5344CB8AC3E}">
        <p14:creationId xmlns:p14="http://schemas.microsoft.com/office/powerpoint/2010/main" val="76423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Understanding Identity Management in SharePoint 2013</a:t>
            </a:r>
            <a:endParaRPr lang="en-US" dirty="0"/>
          </a:p>
        </p:txBody>
      </p:sp>
      <p:sp>
        <p:nvSpPr>
          <p:cNvPr id="3" name="Text Placeholder 2"/>
          <p:cNvSpPr>
            <a:spLocks noGrp="1"/>
          </p:cNvSpPr>
          <p:nvPr>
            <p:ph type="body" idx="1"/>
          </p:nvPr>
        </p:nvSpPr>
        <p:spPr/>
        <p:txBody>
          <a:bodyPr/>
          <a:lstStyle/>
          <a:p>
            <a:r>
              <a:rPr lang="en-GB" dirty="0" smtClean="0"/>
              <a:t>Authentication in SharePoint
Authentication Types and Methods
How SharePoint Represents Users
Impersonation
Discussion: Scenarios for Impersonation</a:t>
            </a:r>
            <a:endParaRPr lang="en-US" dirty="0"/>
          </a:p>
        </p:txBody>
      </p:sp>
    </p:spTree>
    <p:extLst>
      <p:ext uri="{BB962C8B-B14F-4D97-AF65-F5344CB8AC3E}">
        <p14:creationId xmlns:p14="http://schemas.microsoft.com/office/powerpoint/2010/main" val="2091001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Providers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use a custom membership provider or role provider:</a:t>
            </a:r>
          </a:p>
          <a:p>
            <a:pPr lvl="1"/>
            <a:r>
              <a:rPr lang="en-US" dirty="0" smtClean="0"/>
              <a:t>Deploy the provider</a:t>
            </a:r>
          </a:p>
          <a:p>
            <a:pPr lvl="1"/>
            <a:r>
              <a:rPr lang="en-US" dirty="0" smtClean="0"/>
              <a:t>Create a new web application and configure it to use the provider</a:t>
            </a:r>
          </a:p>
          <a:p>
            <a:pPr lvl="1"/>
            <a:r>
              <a:rPr lang="en-US" dirty="0" smtClean="0"/>
              <a:t>Configure the web.config files for:</a:t>
            </a:r>
          </a:p>
          <a:p>
            <a:pPr lvl="2"/>
            <a:r>
              <a:rPr lang="en-US" dirty="0" smtClean="0"/>
              <a:t>The Central Administration site</a:t>
            </a:r>
          </a:p>
          <a:p>
            <a:pPr lvl="2"/>
            <a:r>
              <a:rPr lang="en-US" dirty="0" smtClean="0"/>
              <a:t>The Secure Token Server</a:t>
            </a:r>
          </a:p>
          <a:p>
            <a:pPr lvl="2"/>
            <a:r>
              <a:rPr lang="en-US" dirty="0" smtClean="0"/>
              <a:t>The new web application</a:t>
            </a:r>
            <a:endParaRPr lang="en-US" dirty="0"/>
          </a:p>
        </p:txBody>
      </p:sp>
    </p:spTree>
    <p:extLst>
      <p:ext uri="{BB962C8B-B14F-4D97-AF65-F5344CB8AC3E}">
        <p14:creationId xmlns:p14="http://schemas.microsoft.com/office/powerpoint/2010/main" val="1813803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web.config</a:t>
            </a:r>
            <a:endParaRPr lang="de-AT" dirty="0"/>
          </a:p>
        </p:txBody>
      </p:sp>
      <p:pic>
        <p:nvPicPr>
          <p:cNvPr id="3" name="Picture 2"/>
          <p:cNvPicPr>
            <a:picLocks noChangeAspect="1"/>
          </p:cNvPicPr>
          <p:nvPr/>
        </p:nvPicPr>
        <p:blipFill>
          <a:blip r:embed="rId2"/>
          <a:stretch>
            <a:fillRect/>
          </a:stretch>
        </p:blipFill>
        <p:spPr>
          <a:xfrm>
            <a:off x="460375" y="1052736"/>
            <a:ext cx="7613714" cy="3240360"/>
          </a:xfrm>
          <a:prstGeom prst="rect">
            <a:avLst/>
          </a:prstGeom>
        </p:spPr>
      </p:pic>
    </p:spTree>
    <p:extLst>
      <p:ext uri="{BB962C8B-B14F-4D97-AF65-F5344CB8AC3E}">
        <p14:creationId xmlns:p14="http://schemas.microsoft.com/office/powerpoint/2010/main" val="3434641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2376a4f1-b4a3-483f-a624-378138bb98c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Discussion: Federation and Custom Provider Scenarios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Scenario: A Custom Credential Store</a:t>
            </a:r>
            <a:endParaRPr lang="en-US" dirty="0"/>
          </a:p>
          <a:p>
            <a:pPr marL="0" indent="0">
              <a:buNone/>
            </a:pPr>
            <a:r>
              <a:rPr lang="en-US" dirty="0" smtClean="0"/>
              <a:t>Read the scenario and then discuss the following questions:</a:t>
            </a:r>
          </a:p>
          <a:p>
            <a:pPr marL="798513" lvl="1" indent="-514350">
              <a:buFont typeface="+mj-lt"/>
              <a:buAutoNum type="arabicPeriod"/>
            </a:pPr>
            <a:r>
              <a:rPr lang="en-US" dirty="0"/>
              <a:t>Can user accounts in the custom directory system be used to access SharePoint without migrating them into AD DS?</a:t>
            </a:r>
            <a:endParaRPr lang="en-GB" dirty="0"/>
          </a:p>
          <a:p>
            <a:pPr marL="798513" lvl="1" indent="-514350">
              <a:buFont typeface="+mj-lt"/>
              <a:buAutoNum type="arabicPeriod"/>
            </a:pPr>
            <a:r>
              <a:rPr lang="en-US" dirty="0"/>
              <a:t>Can forms authentication be used to check credentials that are stored in the custom directory system?</a:t>
            </a:r>
            <a:endParaRPr lang="en-GB" dirty="0"/>
          </a:p>
          <a:p>
            <a:pPr marL="798513" lvl="1" indent="-514350">
              <a:buFont typeface="+mj-lt"/>
              <a:buAutoNum type="arabicPeriod"/>
            </a:pPr>
            <a:r>
              <a:rPr lang="en-US" dirty="0"/>
              <a:t>Can federated SAML authentication be used to check credentials that are stored in the custom directory system?</a:t>
            </a:r>
          </a:p>
        </p:txBody>
      </p:sp>
    </p:spTree>
    <p:extLst>
      <p:ext uri="{BB962C8B-B14F-4D97-AF65-F5344CB8AC3E}">
        <p14:creationId xmlns:p14="http://schemas.microsoft.com/office/powerpoint/2010/main" val="853826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ee89937b-0dd5-4ae2-a43e-1ec17fa22c1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4: Customizing the Authentication Experience</a:t>
            </a:r>
            <a:endParaRPr lang="en-US" dirty="0"/>
          </a:p>
        </p:txBody>
      </p:sp>
      <p:sp>
        <p:nvSpPr>
          <p:cNvPr id="3" name="Text Placeholder 2"/>
          <p:cNvSpPr>
            <a:spLocks noGrp="1"/>
          </p:cNvSpPr>
          <p:nvPr>
            <p:ph type="body" idx="1"/>
          </p:nvPr>
        </p:nvSpPr>
        <p:spPr/>
        <p:txBody>
          <a:bodyPr/>
          <a:lstStyle/>
          <a:p>
            <a:r>
              <a:rPr lang="en-GB" dirty="0" smtClean="0"/>
              <a:t>What is a Claims Provider?
Creating a Claims Provider
Deploying a Claims Provider
Creating a Custom Login Page</a:t>
            </a:r>
            <a:endParaRPr lang="en-US" dirty="0"/>
          </a:p>
        </p:txBody>
      </p:sp>
    </p:spTree>
    <p:extLst>
      <p:ext uri="{BB962C8B-B14F-4D97-AF65-F5344CB8AC3E}">
        <p14:creationId xmlns:p14="http://schemas.microsoft.com/office/powerpoint/2010/main" val="2081803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c9816e01-3010-4636-a451-8412f43900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Claims Provider?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A </a:t>
            </a:r>
            <a:r>
              <a:rPr lang="en-US" dirty="0"/>
              <a:t>c</a:t>
            </a:r>
            <a:r>
              <a:rPr lang="en-US" dirty="0" smtClean="0"/>
              <a:t>laims </a:t>
            </a:r>
            <a:r>
              <a:rPr lang="en-US" dirty="0"/>
              <a:t>p</a:t>
            </a:r>
            <a:r>
              <a:rPr lang="en-US" dirty="0" smtClean="0"/>
              <a:t>rovider is a component that formulates the claims that SharePoint incorporates into the user’s security token at authentication.</a:t>
            </a:r>
          </a:p>
          <a:p>
            <a:pPr marL="0" indent="0">
              <a:buNone/>
            </a:pPr>
            <a:endParaRPr lang="en-US" dirty="0"/>
          </a:p>
          <a:p>
            <a:r>
              <a:rPr lang="en-US" dirty="0" smtClean="0"/>
              <a:t>SharePoint uses claims to:</a:t>
            </a:r>
          </a:p>
          <a:p>
            <a:pPr lvl="1"/>
            <a:r>
              <a:rPr lang="en-US" dirty="0" smtClean="0"/>
              <a:t>Authorize access to resources.</a:t>
            </a:r>
          </a:p>
          <a:p>
            <a:pPr lvl="1"/>
            <a:r>
              <a:rPr lang="en-US" dirty="0" smtClean="0"/>
              <a:t>Help users to pick from a list of their fellow users.</a:t>
            </a:r>
            <a:endParaRPr lang="en-US" dirty="0"/>
          </a:p>
        </p:txBody>
      </p:sp>
    </p:spTree>
    <p:extLst>
      <p:ext uri="{BB962C8B-B14F-4D97-AF65-F5344CB8AC3E}">
        <p14:creationId xmlns:p14="http://schemas.microsoft.com/office/powerpoint/2010/main" val="3102102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f934ff1e-19a5-4978-8dbc-b4be2b5de5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Claims Provider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create a custom claims provider, derive from </a:t>
            </a:r>
            <a:r>
              <a:rPr lang="en-US" b="1" dirty="0" smtClean="0"/>
              <a:t>SPClaimProvider</a:t>
            </a:r>
            <a:r>
              <a:rPr lang="en-US" dirty="0" smtClean="0"/>
              <a:t> and implement:</a:t>
            </a:r>
          </a:p>
          <a:p>
            <a:r>
              <a:rPr lang="en-US" dirty="0" smtClean="0"/>
              <a:t>SupportsEntityInformation</a:t>
            </a:r>
          </a:p>
          <a:p>
            <a:r>
              <a:rPr lang="en-US" dirty="0" smtClean="0"/>
              <a:t>FillClaimsForEntity()</a:t>
            </a:r>
          </a:p>
          <a:p>
            <a:r>
              <a:rPr lang="en-US" dirty="0" smtClean="0"/>
              <a:t>FillSchema</a:t>
            </a:r>
          </a:p>
          <a:p>
            <a:r>
              <a:rPr lang="en-US" dirty="0" smtClean="0"/>
              <a:t>FillClaimTypes</a:t>
            </a:r>
          </a:p>
          <a:p>
            <a:r>
              <a:rPr lang="en-US" dirty="0" smtClean="0"/>
              <a:t>FillClaimValueTypes</a:t>
            </a:r>
          </a:p>
          <a:p>
            <a:r>
              <a:rPr lang="en-US" dirty="0" smtClean="0"/>
              <a:t>FillEntityTypes</a:t>
            </a:r>
            <a:endParaRPr lang="en-US" dirty="0"/>
          </a:p>
        </p:txBody>
      </p:sp>
    </p:spTree>
    <p:extLst>
      <p:ext uri="{BB962C8B-B14F-4D97-AF65-F5344CB8AC3E}">
        <p14:creationId xmlns:p14="http://schemas.microsoft.com/office/powerpoint/2010/main" val="1078962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Claims Provider</a:t>
            </a:r>
            <a:endParaRPr lang="de-AT" dirty="0"/>
          </a:p>
        </p:txBody>
      </p:sp>
      <p:pic>
        <p:nvPicPr>
          <p:cNvPr id="3" name="Picture 2"/>
          <p:cNvPicPr>
            <a:picLocks noChangeAspect="1"/>
          </p:cNvPicPr>
          <p:nvPr/>
        </p:nvPicPr>
        <p:blipFill>
          <a:blip r:embed="rId2"/>
          <a:stretch>
            <a:fillRect/>
          </a:stretch>
        </p:blipFill>
        <p:spPr>
          <a:xfrm>
            <a:off x="539552" y="980728"/>
            <a:ext cx="6409524" cy="5390476"/>
          </a:xfrm>
          <a:prstGeom prst="rect">
            <a:avLst/>
          </a:prstGeom>
        </p:spPr>
      </p:pic>
    </p:spTree>
    <p:extLst>
      <p:ext uri="{BB962C8B-B14F-4D97-AF65-F5344CB8AC3E}">
        <p14:creationId xmlns:p14="http://schemas.microsoft.com/office/powerpoint/2010/main" val="803789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b2f5b8da-62d1-467b-8aa9-db269e54e4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 Claims Provider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deploy a claims provider, create a feature receiver:</a:t>
            </a:r>
          </a:p>
          <a:p>
            <a:pPr lvl="1"/>
            <a:r>
              <a:rPr lang="en-US" dirty="0" smtClean="0"/>
              <a:t>Derive the feature receiver from the </a:t>
            </a:r>
            <a:r>
              <a:rPr lang="en-US" b="1" dirty="0" smtClean="0"/>
              <a:t>SPClaimProviderFeatureRecieverClass</a:t>
            </a:r>
          </a:p>
          <a:p>
            <a:pPr lvl="1"/>
            <a:r>
              <a:rPr lang="en-US" dirty="0" smtClean="0"/>
              <a:t>Override the following properties</a:t>
            </a:r>
          </a:p>
          <a:p>
            <a:pPr lvl="2"/>
            <a:r>
              <a:rPr lang="en-US" dirty="0" smtClean="0"/>
              <a:t>ClaimProviderAssembly</a:t>
            </a:r>
          </a:p>
          <a:p>
            <a:pPr lvl="2"/>
            <a:r>
              <a:rPr lang="en-US" dirty="0" smtClean="0"/>
              <a:t>ClaimProviderType</a:t>
            </a:r>
          </a:p>
          <a:p>
            <a:pPr lvl="2"/>
            <a:r>
              <a:rPr lang="en-US" dirty="0" smtClean="0"/>
              <a:t>ClaimProviderDisplayName</a:t>
            </a:r>
          </a:p>
          <a:p>
            <a:pPr lvl="2"/>
            <a:r>
              <a:rPr lang="en-US" dirty="0" smtClean="0"/>
              <a:t>ClaimProviderDescription</a:t>
            </a:r>
            <a:endParaRPr lang="en-US" dirty="0"/>
          </a:p>
        </p:txBody>
      </p:sp>
    </p:spTree>
    <p:extLst>
      <p:ext uri="{BB962C8B-B14F-4D97-AF65-F5344CB8AC3E}">
        <p14:creationId xmlns:p14="http://schemas.microsoft.com/office/powerpoint/2010/main" val="2019867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3d7deb4c-2cf3-4984-9dc4-e4982210cf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Custom Login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create a custom login page for FBA:</a:t>
            </a:r>
            <a:br>
              <a:rPr lang="en-US" dirty="0" smtClean="0"/>
            </a:br>
            <a:endParaRPr lang="en-US" sz="1400" dirty="0" smtClean="0"/>
          </a:p>
          <a:p>
            <a:pPr marL="798513" lvl="1" indent="-514350">
              <a:buFont typeface="+mj-lt"/>
              <a:buAutoNum type="arabicPeriod"/>
            </a:pPr>
            <a:r>
              <a:rPr lang="en-US" sz="2000" dirty="0" smtClean="0"/>
              <a:t>Create a new empty SharePoint project.</a:t>
            </a:r>
            <a:br>
              <a:rPr lang="en-US" sz="2000" dirty="0" smtClean="0"/>
            </a:br>
            <a:endParaRPr lang="en-US" sz="1000" dirty="0" smtClean="0"/>
          </a:p>
          <a:p>
            <a:pPr marL="798513" lvl="1" indent="-514350">
              <a:buFont typeface="+mj-lt"/>
              <a:buAutoNum type="arabicPeriod"/>
            </a:pPr>
            <a:r>
              <a:rPr lang="en-US" sz="2000" dirty="0" smtClean="0"/>
              <a:t>Add a new application page to the project.</a:t>
            </a:r>
            <a:br>
              <a:rPr lang="en-US" sz="2000" dirty="0" smtClean="0"/>
            </a:br>
            <a:endParaRPr lang="en-US" sz="1000" dirty="0" smtClean="0"/>
          </a:p>
          <a:p>
            <a:pPr marL="798513" lvl="1" indent="-514350">
              <a:buFont typeface="+mj-lt"/>
              <a:buAutoNum type="arabicPeriod"/>
            </a:pPr>
            <a:r>
              <a:rPr lang="en-US" sz="2000" dirty="0" smtClean="0"/>
              <a:t>Add references to </a:t>
            </a:r>
            <a:r>
              <a:rPr lang="en-US" sz="2000" b="1" dirty="0" smtClean="0"/>
              <a:t>Microsoft.SharePoint.Security.dll </a:t>
            </a:r>
            <a:r>
              <a:rPr lang="en-US" sz="2000" dirty="0" smtClean="0"/>
              <a:t>and </a:t>
            </a:r>
            <a:r>
              <a:rPr lang="en-US" sz="2000" b="1" dirty="0" smtClean="0"/>
              <a:t>Microsoft.SharePoint.IdentityModel.dll</a:t>
            </a:r>
            <a:br>
              <a:rPr lang="en-US" sz="2000" b="1" dirty="0" smtClean="0"/>
            </a:br>
            <a:endParaRPr lang="en-US" sz="1000" dirty="0" smtClean="0"/>
          </a:p>
          <a:p>
            <a:pPr marL="798513" lvl="1" indent="-514350">
              <a:buFont typeface="+mj-lt"/>
              <a:buAutoNum type="arabicPeriod"/>
            </a:pPr>
            <a:r>
              <a:rPr lang="en-US" sz="2000" dirty="0" smtClean="0"/>
              <a:t>Use the </a:t>
            </a:r>
            <a:r>
              <a:rPr lang="en-US" sz="2000" b="1" dirty="0" smtClean="0"/>
              <a:t>SPClaimsUtility.AuthenticateFormsUser</a:t>
            </a:r>
            <a:r>
              <a:rPr lang="en-US" sz="2000" dirty="0" smtClean="0"/>
              <a:t> method to log the user in.</a:t>
            </a:r>
            <a:br>
              <a:rPr lang="en-US" sz="2000" dirty="0" smtClean="0"/>
            </a:br>
            <a:endParaRPr lang="en-US" sz="1000" dirty="0" smtClean="0"/>
          </a:p>
          <a:p>
            <a:pPr marL="798513" lvl="1" indent="-514350">
              <a:buFont typeface="+mj-lt"/>
              <a:buAutoNum type="arabicPeriod"/>
            </a:pPr>
            <a:r>
              <a:rPr lang="en-US" sz="2000" dirty="0" smtClean="0"/>
              <a:t>Package and deploy the solution.</a:t>
            </a:r>
            <a:br>
              <a:rPr lang="en-US" sz="2000" dirty="0" smtClean="0"/>
            </a:br>
            <a:endParaRPr lang="en-US" sz="1000" dirty="0" smtClean="0"/>
          </a:p>
          <a:p>
            <a:pPr marL="798513" lvl="1" indent="-514350">
              <a:buFont typeface="+mj-lt"/>
              <a:buAutoNum type="arabicPeriod"/>
            </a:pPr>
            <a:r>
              <a:rPr lang="en-US" sz="2000" dirty="0" smtClean="0"/>
              <a:t>In Central Administration, configure a web application to use the new login page.</a:t>
            </a:r>
            <a:endParaRPr lang="en-US" sz="2000" dirty="0"/>
          </a:p>
        </p:txBody>
      </p:sp>
    </p:spTree>
    <p:extLst>
      <p:ext uri="{BB962C8B-B14F-4D97-AF65-F5344CB8AC3E}">
        <p14:creationId xmlns:p14="http://schemas.microsoft.com/office/powerpoint/2010/main" val="2137179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a38b22cb-d78e-4bda-aa8d-14779748e5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B: Creating and Deploying a Custom Claims Provider</a:t>
            </a:r>
            <a:endParaRPr lang="en-US" dirty="0"/>
          </a:p>
        </p:txBody>
      </p:sp>
      <p:sp>
        <p:nvSpPr>
          <p:cNvPr id="3" name="Text Placeholder 2"/>
          <p:cNvSpPr>
            <a:spLocks noGrp="1"/>
          </p:cNvSpPr>
          <p:nvPr>
            <p:ph type="body" idx="1"/>
          </p:nvPr>
        </p:nvSpPr>
        <p:spPr/>
        <p:txBody>
          <a:bodyPr/>
          <a:lstStyle/>
          <a:p>
            <a:r>
              <a:rPr lang="en-GB" dirty="0" smtClean="0"/>
              <a:t>Exercise 1: Creating a Custom Claims Provider
Exercise 2: Supporting Search and Resolve in a Claims Provider
Exercise 3: Deploying and Testing a Claims Provider</a:t>
            </a:r>
            <a:endParaRPr lang="en-US" dirty="0"/>
          </a:p>
        </p:txBody>
      </p:sp>
      <p:sp>
        <p:nvSpPr>
          <p:cNvPr id="4" name="TextBox 3"/>
          <p:cNvSpPr txBox="1"/>
          <p:nvPr/>
        </p:nvSpPr>
        <p:spPr>
          <a:xfrm>
            <a:off x="458788" y="4129916"/>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708301"/>
            <a:ext cx="6702284"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 </a:t>
            </a:r>
            <a:r>
              <a:rPr lang="en-US" sz="2800" i="0" u="none" strike="noStrike" baseline="0" dirty="0" smtClean="0">
                <a:latin typeface="Segoe UI"/>
              </a:rPr>
              <a:t>20488A-LON-SP-06 </a:t>
            </a:r>
          </a:p>
          <a:p>
            <a:pPr marL="457200" indent="-457200">
              <a:buClr>
                <a:srgbClr val="0070C0"/>
              </a:buClr>
              <a:buFont typeface="Arial" pitchFamily="34" charset="0"/>
              <a:buChar char="•"/>
            </a:pPr>
            <a:r>
              <a:rPr lang="pt-BR" sz="2800" i="0" u="none" strike="noStrike" baseline="0" dirty="0" smtClean="0">
                <a:latin typeface="Segoe UI"/>
              </a:rPr>
              <a:t>Username: CONTOSO\Administrator</a:t>
            </a:r>
          </a:p>
          <a:p>
            <a:pPr marL="457200" indent="-457200">
              <a:buClr>
                <a:srgbClr val="0070C0"/>
              </a:buClr>
              <a:buFont typeface="Arial" pitchFamily="34" charset="0"/>
              <a:buChar char="•"/>
            </a:pPr>
            <a:r>
              <a:rPr lang="pt-BR" sz="2800" i="0" u="none" strike="noStrike" baseline="0" dirty="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45 minutes</a:t>
            </a:r>
            <a:endParaRPr lang="en-US" sz="2800" dirty="0">
              <a:latin typeface="Segoe UI"/>
            </a:endParaRPr>
          </a:p>
        </p:txBody>
      </p:sp>
    </p:spTree>
    <p:extLst>
      <p:ext uri="{BB962C8B-B14F-4D97-AF65-F5344CB8AC3E}">
        <p14:creationId xmlns:p14="http://schemas.microsoft.com/office/powerpoint/2010/main" val="185327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in SharePoint</a:t>
            </a:r>
            <a:endParaRPr lang="en-US" dirty="0"/>
          </a:p>
        </p:txBody>
      </p:sp>
      <p:sp>
        <p:nvSpPr>
          <p:cNvPr id="4" name="Content Placeholder 2"/>
          <p:cNvSpPr>
            <a:spLocks noGrp="1"/>
          </p:cNvSpPr>
          <p:nvPr/>
        </p:nvSpPr>
        <p:spPr bwMode="auto">
          <a:xfrm>
            <a:off x="458788" y="1021215"/>
            <a:ext cx="8119156" cy="17184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SharePoint uses external authentication providers.</a:t>
            </a:r>
          </a:p>
          <a:p>
            <a:r>
              <a:rPr lang="en-US" dirty="0" smtClean="0"/>
              <a:t>Classic-Mode Authentication</a:t>
            </a:r>
          </a:p>
          <a:p>
            <a:r>
              <a:rPr lang="en-US" dirty="0" smtClean="0"/>
              <a:t>Claims-Mode Authentication:</a:t>
            </a:r>
            <a:endParaRPr lang="en-US" dirty="0"/>
          </a:p>
        </p:txBody>
      </p:sp>
      <p:sp>
        <p:nvSpPr>
          <p:cNvPr id="5" name="Rounded Rectangle 4"/>
          <p:cNvSpPr/>
          <p:nvPr/>
        </p:nvSpPr>
        <p:spPr bwMode="auto">
          <a:xfrm>
            <a:off x="3237824" y="3866408"/>
            <a:ext cx="2487168" cy="745329"/>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GB" b="0" baseline="0" dirty="0" smtClean="0">
                <a:solidFill>
                  <a:schemeClr val="tx1"/>
                </a:solidFill>
                <a:latin typeface="Verdana" pitchFamily="34" charset="0"/>
              </a:rPr>
              <a:t>Security</a:t>
            </a:r>
            <a:r>
              <a:rPr lang="en-GB" b="0" dirty="0" smtClean="0">
                <a:solidFill>
                  <a:schemeClr val="tx1"/>
                </a:solidFill>
                <a:latin typeface="Verdana" pitchFamily="34" charset="0"/>
              </a:rPr>
              <a:t> Token Service</a:t>
            </a:r>
            <a:endParaRPr kumimoji="0" lang="en-GB" sz="1800" b="0" i="0" u="none" strike="noStrike" cap="none" normalizeH="0" baseline="0" dirty="0" smtClean="0">
              <a:ln>
                <a:noFill/>
              </a:ln>
              <a:solidFill>
                <a:schemeClr val="tx1"/>
              </a:solidFill>
              <a:effectLst/>
              <a:latin typeface="Verdana" pitchFamily="34" charset="0"/>
            </a:endParaRPr>
          </a:p>
        </p:txBody>
      </p:sp>
      <p:sp>
        <p:nvSpPr>
          <p:cNvPr id="6" name="Rounded Rectangle 5"/>
          <p:cNvSpPr/>
          <p:nvPr/>
        </p:nvSpPr>
        <p:spPr bwMode="auto">
          <a:xfrm>
            <a:off x="458788" y="3866407"/>
            <a:ext cx="2487168" cy="745329"/>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SharePoint </a:t>
            </a:r>
            <a:r>
              <a:rPr lang="en-GB" b="0" dirty="0" smtClean="0">
                <a:solidFill>
                  <a:schemeClr val="tx1"/>
                </a:solidFill>
                <a:latin typeface="Verdana" pitchFamily="34" charset="0"/>
              </a:rPr>
              <a:t>Web Application</a:t>
            </a:r>
            <a:endParaRPr kumimoji="0" lang="en-GB" sz="1800" b="0" i="0" u="none" strike="noStrike" cap="none" normalizeH="0" baseline="0" dirty="0" smtClean="0">
              <a:ln>
                <a:noFill/>
              </a:ln>
              <a:solidFill>
                <a:schemeClr val="tx1"/>
              </a:solidFill>
              <a:effectLst/>
              <a:latin typeface="Verdana" pitchFamily="34" charset="0"/>
            </a:endParaRPr>
          </a:p>
        </p:txBody>
      </p:sp>
      <p:sp>
        <p:nvSpPr>
          <p:cNvPr id="7" name="Rounded Rectangle 6"/>
          <p:cNvSpPr/>
          <p:nvPr/>
        </p:nvSpPr>
        <p:spPr bwMode="auto">
          <a:xfrm>
            <a:off x="6125103" y="3461766"/>
            <a:ext cx="2487168" cy="621792"/>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AD DS</a:t>
            </a:r>
          </a:p>
        </p:txBody>
      </p:sp>
      <p:sp>
        <p:nvSpPr>
          <p:cNvPr id="8" name="Rounded Rectangle 7"/>
          <p:cNvSpPr/>
          <p:nvPr/>
        </p:nvSpPr>
        <p:spPr bwMode="auto">
          <a:xfrm>
            <a:off x="6125103" y="4207095"/>
            <a:ext cx="2487168" cy="621792"/>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GB" b="0" dirty="0" smtClean="0">
                <a:solidFill>
                  <a:schemeClr val="tx1"/>
                </a:solidFill>
                <a:latin typeface="Verdana" pitchFamily="34" charset="0"/>
              </a:rPr>
              <a:t>ASP.NET FBA</a:t>
            </a:r>
            <a:endParaRPr kumimoji="0" lang="en-GB" sz="1800" b="0" i="0" u="none" strike="noStrike" cap="none" normalizeH="0" baseline="0" dirty="0" smtClean="0">
              <a:ln>
                <a:noFill/>
              </a:ln>
              <a:solidFill>
                <a:schemeClr val="tx1"/>
              </a:solidFill>
              <a:effectLst/>
              <a:latin typeface="Verdana" pitchFamily="34" charset="0"/>
            </a:endParaRPr>
          </a:p>
        </p:txBody>
      </p:sp>
      <p:sp>
        <p:nvSpPr>
          <p:cNvPr id="9" name="Rounded Rectangle 8"/>
          <p:cNvSpPr/>
          <p:nvPr/>
        </p:nvSpPr>
        <p:spPr bwMode="auto">
          <a:xfrm>
            <a:off x="6125103" y="4952424"/>
            <a:ext cx="2487168" cy="621792"/>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AD FS</a:t>
            </a:r>
          </a:p>
        </p:txBody>
      </p:sp>
      <p:sp>
        <p:nvSpPr>
          <p:cNvPr id="10" name="Rounded Rectangle 9"/>
          <p:cNvSpPr/>
          <p:nvPr/>
        </p:nvSpPr>
        <p:spPr bwMode="auto">
          <a:xfrm>
            <a:off x="6125103" y="5697753"/>
            <a:ext cx="2487168" cy="621792"/>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GB" b="0" dirty="0" smtClean="0">
                <a:solidFill>
                  <a:schemeClr val="tx1"/>
                </a:solidFill>
                <a:latin typeface="Verdana" pitchFamily="34" charset="0"/>
              </a:rPr>
              <a:t>Custom Claims Provider</a:t>
            </a:r>
            <a:endParaRPr kumimoji="0" lang="en-GB" sz="1800" b="0" i="0" u="none" strike="noStrike" cap="none" normalizeH="0" baseline="0" dirty="0" smtClean="0">
              <a:ln>
                <a:noFill/>
              </a:ln>
              <a:solidFill>
                <a:schemeClr val="tx1"/>
              </a:solidFill>
              <a:effectLst/>
              <a:latin typeface="Verdana" pitchFamily="34" charset="0"/>
            </a:endParaRPr>
          </a:p>
        </p:txBody>
      </p:sp>
      <p:cxnSp>
        <p:nvCxnSpPr>
          <p:cNvPr id="11" name="Elbow Connector 10"/>
          <p:cNvCxnSpPr/>
          <p:nvPr/>
        </p:nvCxnSpPr>
        <p:spPr bwMode="auto">
          <a:xfrm flipV="1">
            <a:off x="5724992" y="3772662"/>
            <a:ext cx="400111" cy="466411"/>
          </a:xfrm>
          <a:prstGeom prst="bentConnector3">
            <a:avLst/>
          </a:prstGeom>
          <a:ln>
            <a:headEnd type="triangle" w="med" len="med"/>
            <a:tailEnd type="triangle"/>
          </a:ln>
        </p:spPr>
        <p:style>
          <a:lnRef idx="1">
            <a:schemeClr val="accent4"/>
          </a:lnRef>
          <a:fillRef idx="0">
            <a:schemeClr val="accent4"/>
          </a:fillRef>
          <a:effectRef idx="0">
            <a:schemeClr val="accent4"/>
          </a:effectRef>
          <a:fontRef idx="minor">
            <a:schemeClr val="tx1"/>
          </a:fontRef>
        </p:style>
      </p:cxnSp>
      <p:cxnSp>
        <p:nvCxnSpPr>
          <p:cNvPr id="12" name="Elbow Connector 11"/>
          <p:cNvCxnSpPr/>
          <p:nvPr/>
        </p:nvCxnSpPr>
        <p:spPr bwMode="auto">
          <a:xfrm>
            <a:off x="5724992" y="4239073"/>
            <a:ext cx="400111" cy="278918"/>
          </a:xfrm>
          <a:prstGeom prst="bentConnector3">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3" name="Elbow Connector 12"/>
          <p:cNvCxnSpPr/>
          <p:nvPr/>
        </p:nvCxnSpPr>
        <p:spPr bwMode="auto">
          <a:xfrm>
            <a:off x="5724992" y="4239073"/>
            <a:ext cx="400111" cy="1024247"/>
          </a:xfrm>
          <a:prstGeom prst="bentConnector3">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4" name="Elbow Connector 13"/>
          <p:cNvCxnSpPr/>
          <p:nvPr/>
        </p:nvCxnSpPr>
        <p:spPr bwMode="auto">
          <a:xfrm>
            <a:off x="5724992" y="4239073"/>
            <a:ext cx="400111" cy="1769576"/>
          </a:xfrm>
          <a:prstGeom prst="bentConnector3">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7394" y="5123861"/>
            <a:ext cx="682124" cy="1077756"/>
          </a:xfrm>
          <a:prstGeom prst="rect">
            <a:avLst/>
          </a:prstGeom>
        </p:spPr>
      </p:pic>
      <p:cxnSp>
        <p:nvCxnSpPr>
          <p:cNvPr id="16" name="Straight Arrow Connector 15"/>
          <p:cNvCxnSpPr/>
          <p:nvPr/>
        </p:nvCxnSpPr>
        <p:spPr bwMode="auto">
          <a:xfrm flipV="1">
            <a:off x="3445958" y="4727525"/>
            <a:ext cx="898088" cy="792671"/>
          </a:xfrm>
          <a:prstGeom prst="straightConnector1">
            <a:avLst/>
          </a:prstGeom>
          <a:ln>
            <a:headEnd type="triangle" w="med" len="med"/>
            <a:tailEnd type="triangle"/>
          </a:ln>
        </p:spPr>
        <p:style>
          <a:lnRef idx="1">
            <a:schemeClr val="accent4"/>
          </a:lnRef>
          <a:fillRef idx="0">
            <a:schemeClr val="accent4"/>
          </a:fillRef>
          <a:effectRef idx="0">
            <a:schemeClr val="accent4"/>
          </a:effectRef>
          <a:fontRef idx="minor">
            <a:schemeClr val="tx1"/>
          </a:fontRef>
        </p:style>
      </p:cxnSp>
      <p:cxnSp>
        <p:nvCxnSpPr>
          <p:cNvPr id="17" name="Straight Arrow Connector 16"/>
          <p:cNvCxnSpPr/>
          <p:nvPr/>
        </p:nvCxnSpPr>
        <p:spPr bwMode="auto">
          <a:xfrm flipH="1" flipV="1">
            <a:off x="1702372" y="4774868"/>
            <a:ext cx="881397" cy="745328"/>
          </a:xfrm>
          <a:prstGeom prst="straightConnector1">
            <a:avLst/>
          </a:prstGeom>
          <a:ln>
            <a:headEnd type="triangle" w="med" len="med"/>
            <a:tailEnd type="triangle"/>
          </a:ln>
        </p:spPr>
        <p:style>
          <a:lnRef idx="1">
            <a:schemeClr val="accent4"/>
          </a:lnRef>
          <a:fillRef idx="0">
            <a:schemeClr val="accent4"/>
          </a:fillRef>
          <a:effectRef idx="0">
            <a:schemeClr val="accent4"/>
          </a:effectRef>
          <a:fontRef idx="minor">
            <a:schemeClr val="tx1"/>
          </a:fontRef>
        </p:style>
      </p:cxnSp>
      <p:sp>
        <p:nvSpPr>
          <p:cNvPr id="18" name="TextBox 32"/>
          <p:cNvSpPr txBox="1"/>
          <p:nvPr/>
        </p:nvSpPr>
        <p:spPr>
          <a:xfrm>
            <a:off x="3282327" y="3438125"/>
            <a:ext cx="195438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Claims Issuer</a:t>
            </a:r>
            <a:endParaRPr lang="en-GB" dirty="0"/>
          </a:p>
        </p:txBody>
      </p:sp>
      <p:sp>
        <p:nvSpPr>
          <p:cNvPr id="19" name="TextBox 41"/>
          <p:cNvSpPr txBox="1"/>
          <p:nvPr/>
        </p:nvSpPr>
        <p:spPr>
          <a:xfrm>
            <a:off x="6111308" y="3023717"/>
            <a:ext cx="236154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Claims Providers</a:t>
            </a:r>
            <a:endParaRPr lang="en-GB" dirty="0"/>
          </a:p>
        </p:txBody>
      </p:sp>
      <p:sp>
        <p:nvSpPr>
          <p:cNvPr id="20" name="TextBox 42"/>
          <p:cNvSpPr txBox="1"/>
          <p:nvPr/>
        </p:nvSpPr>
        <p:spPr>
          <a:xfrm>
            <a:off x="458788" y="3161126"/>
            <a:ext cx="1935145"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Claims-Based</a:t>
            </a:r>
          </a:p>
          <a:p>
            <a:r>
              <a:rPr lang="en-GB" dirty="0" smtClean="0"/>
              <a:t>Application</a:t>
            </a:r>
            <a:endParaRPr lang="en-GB" dirty="0"/>
          </a:p>
        </p:txBody>
      </p:sp>
      <p:sp>
        <p:nvSpPr>
          <p:cNvPr id="21" name="TextBox 47"/>
          <p:cNvSpPr txBox="1"/>
          <p:nvPr/>
        </p:nvSpPr>
        <p:spPr>
          <a:xfrm>
            <a:off x="4054065" y="5058531"/>
            <a:ext cx="1380184"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1. User obtains token</a:t>
            </a:r>
          </a:p>
        </p:txBody>
      </p:sp>
      <p:sp>
        <p:nvSpPr>
          <p:cNvPr id="22" name="TextBox 48"/>
          <p:cNvSpPr txBox="1"/>
          <p:nvPr/>
        </p:nvSpPr>
        <p:spPr>
          <a:xfrm>
            <a:off x="493115" y="5164410"/>
            <a:ext cx="1805114"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2. User sends token to SharePoint </a:t>
            </a:r>
          </a:p>
        </p:txBody>
      </p:sp>
    </p:spTree>
    <p:extLst>
      <p:ext uri="{BB962C8B-B14F-4D97-AF65-F5344CB8AC3E}">
        <p14:creationId xmlns:p14="http://schemas.microsoft.com/office/powerpoint/2010/main" val="3262327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Lab Scenario40308161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3022879"/>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SimSun"/>
                <a:cs typeface="Mangal"/>
              </a:rPr>
              <a:t>The research team at Contoso is working on some highly confidential research. The team wants to be able to restrict access to information based on where a user logs on. Your task is create a custom claims provider that augments the user's claim token with location information.</a:t>
            </a:r>
            <a:endParaRPr lang="en-US" sz="2800" dirty="0">
              <a:effectLst/>
              <a:latin typeface="Segoe UI"/>
              <a:ea typeface="SimSun"/>
              <a:cs typeface="Mangal"/>
            </a:endParaRPr>
          </a:p>
        </p:txBody>
      </p:sp>
    </p:spTree>
    <p:extLst>
      <p:ext uri="{BB962C8B-B14F-4D97-AF65-F5344CB8AC3E}">
        <p14:creationId xmlns:p14="http://schemas.microsoft.com/office/powerpoint/2010/main" val="3310482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d313f2f6-fc52-40c4-8745-c96d0c2c7b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r>
              <a:rPr lang="en-GB" dirty="0" smtClean="0"/>
              <a:t>Why can you not use a class that derives from SPFeatureReceiver to deploy a claims provider?
You want to create a claims provider that augments claims in the user's security token but does not show up in the People Picker dialog. Which methods should you implement in the SPClaimProvider class?</a:t>
            </a:r>
            <a:endParaRPr lang="en-US" dirty="0"/>
          </a:p>
        </p:txBody>
      </p:sp>
    </p:spTree>
    <p:extLst>
      <p:ext uri="{BB962C8B-B14F-4D97-AF65-F5344CB8AC3E}">
        <p14:creationId xmlns:p14="http://schemas.microsoft.com/office/powerpoint/2010/main" val="3497322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
Best Practice</a:t>
            </a:r>
            <a:endParaRPr lang="en-US" dirty="0"/>
          </a:p>
        </p:txBody>
      </p:sp>
    </p:spTree>
    <p:extLst>
      <p:ext uri="{BB962C8B-B14F-4D97-AF65-F5344CB8AC3E}">
        <p14:creationId xmlns:p14="http://schemas.microsoft.com/office/powerpoint/2010/main" val="104774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Types and Methods</a:t>
            </a:r>
            <a:endParaRPr lang="en-US" dirty="0"/>
          </a:p>
        </p:txBody>
      </p:sp>
      <p:sp>
        <p:nvSpPr>
          <p:cNvPr id="4" name="Content Placeholder 2"/>
          <p:cNvSpPr>
            <a:spLocks noGrp="1"/>
          </p:cNvSpPr>
          <p:nvPr/>
        </p:nvSpPr>
        <p:spPr bwMode="auto">
          <a:xfrm>
            <a:off x="458788" y="1021215"/>
            <a:ext cx="853943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Windows Authentication</a:t>
            </a:r>
          </a:p>
          <a:p>
            <a:pPr lvl="1"/>
            <a:r>
              <a:rPr lang="en-US" dirty="0" smtClean="0"/>
              <a:t>Only supported by Internet Explorer</a:t>
            </a:r>
          </a:p>
          <a:p>
            <a:pPr lvl="1"/>
            <a:r>
              <a:rPr lang="en-US" dirty="0" smtClean="0"/>
              <a:t>Requires an AD DS user account</a:t>
            </a:r>
          </a:p>
          <a:p>
            <a:pPr lvl="1"/>
            <a:r>
              <a:rPr lang="en-US" dirty="0" smtClean="0"/>
              <a:t>Authentication methods include Kerberos, NTLM, and Basic</a:t>
            </a:r>
            <a:endParaRPr lang="en-US" dirty="0"/>
          </a:p>
          <a:p>
            <a:r>
              <a:rPr lang="en-US" dirty="0" smtClean="0"/>
              <a:t>FBA Authentication</a:t>
            </a:r>
          </a:p>
          <a:p>
            <a:pPr lvl="1"/>
            <a:r>
              <a:rPr lang="en-US" dirty="0" smtClean="0"/>
              <a:t>Uses ASP.NET membership providers for authentication</a:t>
            </a:r>
          </a:p>
          <a:p>
            <a:pPr lvl="1"/>
            <a:r>
              <a:rPr lang="en-US" dirty="0" smtClean="0"/>
              <a:t>Uses ASP.NET role provider for group membership</a:t>
            </a:r>
          </a:p>
          <a:p>
            <a:pPr lvl="1"/>
            <a:r>
              <a:rPr lang="en-US" dirty="0" smtClean="0"/>
              <a:t>Many providers available</a:t>
            </a:r>
          </a:p>
          <a:p>
            <a:r>
              <a:rPr lang="en-US" dirty="0" smtClean="0"/>
              <a:t>SAML Authentication</a:t>
            </a:r>
          </a:p>
          <a:p>
            <a:pPr lvl="1"/>
            <a:r>
              <a:rPr lang="en-US" dirty="0" smtClean="0"/>
              <a:t>Supports federated authentication providers such as AD FS</a:t>
            </a:r>
          </a:p>
        </p:txBody>
      </p:sp>
    </p:spTree>
    <p:extLst>
      <p:ext uri="{BB962C8B-B14F-4D97-AF65-F5344CB8AC3E}">
        <p14:creationId xmlns:p14="http://schemas.microsoft.com/office/powerpoint/2010/main" val="339840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228d624-b0cd-4704-ad67-0bf9c053cc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Authentication</a:t>
            </a:r>
            <a:endParaRPr lang="en-US" dirty="0"/>
          </a:p>
        </p:txBody>
      </p:sp>
      <p:sp>
        <p:nvSpPr>
          <p:cNvPr id="4" name="Content Placeholder 2"/>
          <p:cNvSpPr>
            <a:spLocks noGrp="1"/>
          </p:cNvSpPr>
          <p:nvPr/>
        </p:nvSpPr>
        <p:spPr bwMode="auto">
          <a:xfrm>
            <a:off x="458788" y="1021215"/>
            <a:ext cx="4551362" cy="33602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Font typeface="+mj-lt"/>
              <a:buAutoNum type="arabicPeriod"/>
            </a:pPr>
            <a:r>
              <a:rPr lang="en-US" sz="2000" dirty="0" smtClean="0"/>
              <a:t>Anonymous request</a:t>
            </a:r>
          </a:p>
          <a:p>
            <a:pPr marL="514350" indent="-514350">
              <a:buFont typeface="+mj-lt"/>
              <a:buAutoNum type="arabicPeriod"/>
            </a:pPr>
            <a:r>
              <a:rPr lang="en-US" sz="2000" dirty="0" smtClean="0"/>
              <a:t>SharePoint requests token</a:t>
            </a:r>
          </a:p>
          <a:p>
            <a:pPr marL="514350" indent="-514350">
              <a:buFont typeface="+mj-lt"/>
              <a:buAutoNum type="arabicPeriod"/>
            </a:pPr>
            <a:r>
              <a:rPr lang="en-US" sz="2000" dirty="0" smtClean="0"/>
              <a:t>Credentials sent</a:t>
            </a:r>
          </a:p>
          <a:p>
            <a:pPr marL="514350" indent="-514350">
              <a:buFont typeface="+mj-lt"/>
              <a:buAutoNum type="arabicPeriod"/>
            </a:pPr>
            <a:r>
              <a:rPr lang="en-US" sz="2000" dirty="0" smtClean="0"/>
              <a:t>Credentials forwarded to AD DS</a:t>
            </a:r>
          </a:p>
          <a:p>
            <a:pPr marL="514350" indent="-514350">
              <a:buFont typeface="+mj-lt"/>
              <a:buAutoNum type="arabicPeriod"/>
            </a:pPr>
            <a:r>
              <a:rPr lang="en-US" sz="2000" dirty="0" smtClean="0"/>
              <a:t>Security groups obtained</a:t>
            </a:r>
          </a:p>
          <a:p>
            <a:pPr marL="514350" indent="-514350">
              <a:buFont typeface="+mj-lt"/>
              <a:buAutoNum type="arabicPeriod"/>
            </a:pPr>
            <a:r>
              <a:rPr lang="en-US" sz="2000" dirty="0" smtClean="0"/>
              <a:t>Claims token created and returned</a:t>
            </a:r>
          </a:p>
          <a:p>
            <a:pPr marL="514350" indent="-514350">
              <a:buFont typeface="+mj-lt"/>
              <a:buAutoNum type="arabicPeriod"/>
            </a:pPr>
            <a:r>
              <a:rPr lang="en-US" sz="2000" dirty="0" smtClean="0"/>
              <a:t>Token sent to SharePoint</a:t>
            </a:r>
          </a:p>
          <a:p>
            <a:pPr marL="514350" indent="-514350">
              <a:buFont typeface="+mj-lt"/>
              <a:buAutoNum type="arabicPeriod"/>
            </a:pPr>
            <a:endParaRPr lang="en-US" sz="2000" dirty="0"/>
          </a:p>
        </p:txBody>
      </p:sp>
      <p:sp>
        <p:nvSpPr>
          <p:cNvPr id="5" name="Rounded Rectangle 4"/>
          <p:cNvSpPr/>
          <p:nvPr/>
        </p:nvSpPr>
        <p:spPr bwMode="auto">
          <a:xfrm>
            <a:off x="5621338" y="5569096"/>
            <a:ext cx="2487168" cy="745329"/>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SharePoint </a:t>
            </a:r>
            <a:r>
              <a:rPr lang="en-GB" b="0" dirty="0" smtClean="0">
                <a:solidFill>
                  <a:schemeClr val="tx1"/>
                </a:solidFill>
                <a:latin typeface="Verdana" pitchFamily="34" charset="0"/>
              </a:rPr>
              <a:t>Web Application</a:t>
            </a:r>
            <a:endParaRPr kumimoji="0" lang="en-GB" sz="1800" b="0" i="0" u="none" strike="noStrike" cap="none" normalizeH="0" baseline="0" dirty="0" smtClean="0">
              <a:ln>
                <a:noFill/>
              </a:ln>
              <a:solidFill>
                <a:schemeClr val="tx1"/>
              </a:solidFill>
              <a:effectLst/>
              <a:latin typeface="Verdana"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1809" y="5139783"/>
            <a:ext cx="682124" cy="1077756"/>
          </a:xfrm>
          <a:prstGeom prst="rect">
            <a:avLst/>
          </a:prstGeom>
        </p:spPr>
      </p:pic>
      <p:sp>
        <p:nvSpPr>
          <p:cNvPr id="7" name="TextBox 5"/>
          <p:cNvSpPr txBox="1"/>
          <p:nvPr/>
        </p:nvSpPr>
        <p:spPr>
          <a:xfrm>
            <a:off x="706438" y="5630593"/>
            <a:ext cx="77777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User</a:t>
            </a:r>
            <a:endParaRPr lang="en-GB" dirty="0"/>
          </a:p>
        </p:txBody>
      </p:sp>
      <p:sp>
        <p:nvSpPr>
          <p:cNvPr id="8" name="Rounded Rectangle 7"/>
          <p:cNvSpPr/>
          <p:nvPr/>
        </p:nvSpPr>
        <p:spPr bwMode="auto">
          <a:xfrm>
            <a:off x="5621338" y="4227820"/>
            <a:ext cx="2487168" cy="745329"/>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SharePoint </a:t>
            </a:r>
            <a:r>
              <a:rPr lang="en-GB" b="0" dirty="0" smtClean="0">
                <a:solidFill>
                  <a:schemeClr val="tx1"/>
                </a:solidFill>
                <a:latin typeface="Verdana" pitchFamily="34" charset="0"/>
              </a:rPr>
              <a:t>STS</a:t>
            </a:r>
            <a:endParaRPr kumimoji="0" lang="en-GB" sz="1800" b="0" i="0" u="none" strike="noStrike" cap="none" normalizeH="0" baseline="0" dirty="0" smtClean="0">
              <a:ln>
                <a:noFill/>
              </a:ln>
              <a:solidFill>
                <a:schemeClr val="tx1"/>
              </a:solidFill>
              <a:effectLst/>
              <a:latin typeface="Verdana" pitchFamily="34" charset="0"/>
            </a:endParaRPr>
          </a:p>
        </p:txBody>
      </p:sp>
      <p:sp>
        <p:nvSpPr>
          <p:cNvPr id="9" name="Rounded Rectangle 8"/>
          <p:cNvSpPr/>
          <p:nvPr/>
        </p:nvSpPr>
        <p:spPr bwMode="auto">
          <a:xfrm>
            <a:off x="5621338" y="2886545"/>
            <a:ext cx="2487168" cy="745329"/>
          </a:xfrm>
          <a:prstGeom prst="roundRect">
            <a:avLst/>
          </a:prstGeom>
          <a:solidFill>
            <a:schemeClr val="accent2">
              <a:lumMod val="40000"/>
              <a:lumOff val="6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AD DS Domain Controller</a:t>
            </a:r>
          </a:p>
        </p:txBody>
      </p:sp>
      <p:cxnSp>
        <p:nvCxnSpPr>
          <p:cNvPr id="10" name="Straight Arrow Connector 9"/>
          <p:cNvCxnSpPr/>
          <p:nvPr/>
        </p:nvCxnSpPr>
        <p:spPr bwMode="auto">
          <a:xfrm>
            <a:off x="2734469" y="6217539"/>
            <a:ext cx="2466181" cy="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p:cNvCxnSpPr/>
          <p:nvPr/>
        </p:nvCxnSpPr>
        <p:spPr bwMode="auto">
          <a:xfrm flipH="1">
            <a:off x="2734469" y="5815259"/>
            <a:ext cx="2466181" cy="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12" name="TextBox 11"/>
          <p:cNvSpPr txBox="1"/>
          <p:nvPr/>
        </p:nvSpPr>
        <p:spPr>
          <a:xfrm>
            <a:off x="3881422" y="6254234"/>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1</a:t>
            </a:r>
            <a:endParaRPr lang="en-GB" b="0" dirty="0"/>
          </a:p>
        </p:txBody>
      </p:sp>
      <p:sp>
        <p:nvSpPr>
          <p:cNvPr id="13" name="TextBox 12"/>
          <p:cNvSpPr txBox="1"/>
          <p:nvPr/>
        </p:nvSpPr>
        <p:spPr>
          <a:xfrm>
            <a:off x="3881422" y="5811513"/>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2</a:t>
            </a:r>
          </a:p>
        </p:txBody>
      </p:sp>
      <p:cxnSp>
        <p:nvCxnSpPr>
          <p:cNvPr id="14" name="Straight Arrow Connector 13"/>
          <p:cNvCxnSpPr/>
          <p:nvPr/>
        </p:nvCxnSpPr>
        <p:spPr bwMode="auto">
          <a:xfrm flipV="1">
            <a:off x="2734469" y="4973149"/>
            <a:ext cx="2466181" cy="595947"/>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15" name="TextBox 15"/>
          <p:cNvSpPr txBox="1"/>
          <p:nvPr/>
        </p:nvSpPr>
        <p:spPr>
          <a:xfrm>
            <a:off x="4213564" y="5197891"/>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3</a:t>
            </a:r>
            <a:endParaRPr lang="en-GB" b="0" dirty="0"/>
          </a:p>
        </p:txBody>
      </p:sp>
      <p:cxnSp>
        <p:nvCxnSpPr>
          <p:cNvPr id="16" name="Straight Arrow Connector 15"/>
          <p:cNvCxnSpPr/>
          <p:nvPr/>
        </p:nvCxnSpPr>
        <p:spPr bwMode="auto">
          <a:xfrm>
            <a:off x="6172200" y="3760325"/>
            <a:ext cx="0" cy="400050"/>
          </a:xfrm>
          <a:prstGeom prst="straightConnector1">
            <a:avLst/>
          </a:prstGeom>
          <a:ln>
            <a:headEnd type="triangle" w="med" len="med"/>
            <a:tailEnd type="triangle"/>
          </a:ln>
        </p:spPr>
        <p:style>
          <a:lnRef idx="1">
            <a:schemeClr val="accent4"/>
          </a:lnRef>
          <a:fillRef idx="0">
            <a:schemeClr val="accent4"/>
          </a:fillRef>
          <a:effectRef idx="0">
            <a:schemeClr val="accent4"/>
          </a:effectRef>
          <a:fontRef idx="minor">
            <a:schemeClr val="tx1"/>
          </a:fontRef>
        </p:style>
      </p:cxnSp>
      <p:sp>
        <p:nvSpPr>
          <p:cNvPr id="17" name="TextBox 20"/>
          <p:cNvSpPr txBox="1"/>
          <p:nvPr/>
        </p:nvSpPr>
        <p:spPr>
          <a:xfrm>
            <a:off x="6172200" y="3791043"/>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4</a:t>
            </a:r>
          </a:p>
        </p:txBody>
      </p:sp>
      <p:cxnSp>
        <p:nvCxnSpPr>
          <p:cNvPr id="18" name="Straight Arrow Connector 17"/>
          <p:cNvCxnSpPr/>
          <p:nvPr/>
        </p:nvCxnSpPr>
        <p:spPr bwMode="auto">
          <a:xfrm>
            <a:off x="7168180" y="3760325"/>
            <a:ext cx="0" cy="400050"/>
          </a:xfrm>
          <a:prstGeom prst="straightConnector1">
            <a:avLst/>
          </a:prstGeom>
          <a:ln>
            <a:headEnd type="triangle" w="med" len="med"/>
            <a:tailEnd type="triangle"/>
          </a:ln>
        </p:spPr>
        <p:style>
          <a:lnRef idx="1">
            <a:schemeClr val="accent4"/>
          </a:lnRef>
          <a:fillRef idx="0">
            <a:schemeClr val="accent4"/>
          </a:fillRef>
          <a:effectRef idx="0">
            <a:schemeClr val="accent4"/>
          </a:effectRef>
          <a:fontRef idx="minor">
            <a:schemeClr val="tx1"/>
          </a:fontRef>
        </p:style>
      </p:cxnSp>
      <p:sp>
        <p:nvSpPr>
          <p:cNvPr id="19" name="TextBox 24"/>
          <p:cNvSpPr txBox="1"/>
          <p:nvPr/>
        </p:nvSpPr>
        <p:spPr>
          <a:xfrm>
            <a:off x="7168180" y="3791043"/>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5</a:t>
            </a:r>
            <a:endParaRPr lang="en-GB" b="0" dirty="0"/>
          </a:p>
        </p:txBody>
      </p:sp>
      <p:cxnSp>
        <p:nvCxnSpPr>
          <p:cNvPr id="20" name="Straight Arrow Connector 19"/>
          <p:cNvCxnSpPr/>
          <p:nvPr/>
        </p:nvCxnSpPr>
        <p:spPr bwMode="auto">
          <a:xfrm rot="10800000" flipV="1">
            <a:off x="2734469" y="4511235"/>
            <a:ext cx="2466181" cy="595947"/>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21" name="TextBox 28"/>
          <p:cNvSpPr txBox="1"/>
          <p:nvPr/>
        </p:nvSpPr>
        <p:spPr>
          <a:xfrm>
            <a:off x="4213564" y="4735977"/>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6</a:t>
            </a:r>
          </a:p>
        </p:txBody>
      </p:sp>
    </p:spTree>
    <p:extLst>
      <p:ext uri="{BB962C8B-B14F-4D97-AF65-F5344CB8AC3E}">
        <p14:creationId xmlns:p14="http://schemas.microsoft.com/office/powerpoint/2010/main" val="303488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b811b4c-db8d-4872-b402-087a174e96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Forms-Based Authentication</a:t>
            </a:r>
            <a:endParaRPr lang="en-US" dirty="0"/>
          </a:p>
        </p:txBody>
      </p:sp>
      <p:sp>
        <p:nvSpPr>
          <p:cNvPr id="4" name="Content Placeholder 2"/>
          <p:cNvSpPr>
            <a:spLocks noGrp="1"/>
          </p:cNvSpPr>
          <p:nvPr/>
        </p:nvSpPr>
        <p:spPr bwMode="auto">
          <a:xfrm>
            <a:off x="467544" y="980728"/>
            <a:ext cx="4551362" cy="36780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Anonymous request</a:t>
            </a:r>
          </a:p>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SharePoint redirects user to logon page</a:t>
            </a:r>
          </a:p>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Authentication form submitted</a:t>
            </a:r>
          </a:p>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Credentials forwarded to ASP.NET membership provider</a:t>
            </a:r>
          </a:p>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Roles obtained from ASP.NET roles provider</a:t>
            </a:r>
          </a:p>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Claims token created and returned</a:t>
            </a:r>
          </a:p>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Token sent to SharePoint</a:t>
            </a:r>
          </a:p>
          <a:p>
            <a:pPr marL="514350" indent="-514350">
              <a:buFont typeface="+mj-lt"/>
              <a:buAutoNum type="arabicPeriod"/>
            </a:pPr>
            <a:endParaRPr lang="en-US" sz="2000" b="0" dirty="0"/>
          </a:p>
        </p:txBody>
      </p:sp>
      <p:sp>
        <p:nvSpPr>
          <p:cNvPr id="5" name="Rounded Rectangle 4"/>
          <p:cNvSpPr/>
          <p:nvPr/>
        </p:nvSpPr>
        <p:spPr bwMode="auto">
          <a:xfrm>
            <a:off x="5833491" y="5594806"/>
            <a:ext cx="2487168" cy="745329"/>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SharePoint </a:t>
            </a:r>
            <a:r>
              <a:rPr lang="en-GB" b="0" dirty="0" smtClean="0">
                <a:solidFill>
                  <a:schemeClr val="tx1"/>
                </a:solidFill>
                <a:latin typeface="Verdana" pitchFamily="34" charset="0"/>
              </a:rPr>
              <a:t>Web Application</a:t>
            </a:r>
            <a:endParaRPr kumimoji="0" lang="en-GB" sz="1800" b="0" i="0" u="none" strike="noStrike" cap="none" normalizeH="0" baseline="0" dirty="0" smtClean="0">
              <a:ln>
                <a:noFill/>
              </a:ln>
              <a:solidFill>
                <a:schemeClr val="tx1"/>
              </a:solidFill>
              <a:effectLst/>
              <a:latin typeface="Verdana"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3962" y="5165493"/>
            <a:ext cx="682124" cy="1077756"/>
          </a:xfrm>
          <a:prstGeom prst="rect">
            <a:avLst/>
          </a:prstGeom>
        </p:spPr>
      </p:pic>
      <p:sp>
        <p:nvSpPr>
          <p:cNvPr id="7" name="TextBox 5"/>
          <p:cNvSpPr txBox="1"/>
          <p:nvPr/>
        </p:nvSpPr>
        <p:spPr>
          <a:xfrm>
            <a:off x="918591" y="5656303"/>
            <a:ext cx="77777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User</a:t>
            </a:r>
            <a:endParaRPr lang="en-GB" dirty="0"/>
          </a:p>
        </p:txBody>
      </p:sp>
      <p:cxnSp>
        <p:nvCxnSpPr>
          <p:cNvPr id="8" name="Straight Arrow Connector 7"/>
          <p:cNvCxnSpPr/>
          <p:nvPr/>
        </p:nvCxnSpPr>
        <p:spPr bwMode="auto">
          <a:xfrm>
            <a:off x="2946622" y="6243249"/>
            <a:ext cx="2466181" cy="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9" name="Straight Arrow Connector 8"/>
          <p:cNvCxnSpPr/>
          <p:nvPr/>
        </p:nvCxnSpPr>
        <p:spPr bwMode="auto">
          <a:xfrm flipH="1">
            <a:off x="2946622" y="5840969"/>
            <a:ext cx="2466181" cy="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10" name="TextBox 11"/>
          <p:cNvSpPr txBox="1"/>
          <p:nvPr/>
        </p:nvSpPr>
        <p:spPr>
          <a:xfrm>
            <a:off x="4093575" y="6279944"/>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1</a:t>
            </a:r>
            <a:endParaRPr lang="en-GB" b="0" dirty="0"/>
          </a:p>
        </p:txBody>
      </p:sp>
      <p:sp>
        <p:nvSpPr>
          <p:cNvPr id="11" name="TextBox 12"/>
          <p:cNvSpPr txBox="1"/>
          <p:nvPr/>
        </p:nvSpPr>
        <p:spPr>
          <a:xfrm>
            <a:off x="4093575" y="5837223"/>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2</a:t>
            </a:r>
          </a:p>
        </p:txBody>
      </p:sp>
      <p:cxnSp>
        <p:nvCxnSpPr>
          <p:cNvPr id="12" name="Straight Arrow Connector 11"/>
          <p:cNvCxnSpPr/>
          <p:nvPr/>
        </p:nvCxnSpPr>
        <p:spPr bwMode="auto">
          <a:xfrm flipV="1">
            <a:off x="2963497" y="4997379"/>
            <a:ext cx="2466181" cy="537871"/>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13" name="TextBox 15"/>
          <p:cNvSpPr txBox="1"/>
          <p:nvPr/>
        </p:nvSpPr>
        <p:spPr>
          <a:xfrm>
            <a:off x="4425717" y="5185427"/>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3</a:t>
            </a:r>
            <a:endParaRPr lang="en-GB" b="0" dirty="0"/>
          </a:p>
        </p:txBody>
      </p:sp>
      <p:cxnSp>
        <p:nvCxnSpPr>
          <p:cNvPr id="14" name="Straight Arrow Connector 13"/>
          <p:cNvCxnSpPr/>
          <p:nvPr/>
        </p:nvCxnSpPr>
        <p:spPr bwMode="auto">
          <a:xfrm rot="10800000" flipV="1">
            <a:off x="2946622" y="4536945"/>
            <a:ext cx="2466181" cy="595947"/>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15" name="TextBox 28"/>
          <p:cNvSpPr txBox="1"/>
          <p:nvPr/>
        </p:nvSpPr>
        <p:spPr>
          <a:xfrm>
            <a:off x="4425717" y="4761687"/>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6</a:t>
            </a:r>
          </a:p>
        </p:txBody>
      </p:sp>
      <p:sp>
        <p:nvSpPr>
          <p:cNvPr id="16" name="Rounded Rectangle 15"/>
          <p:cNvSpPr/>
          <p:nvPr/>
        </p:nvSpPr>
        <p:spPr bwMode="auto">
          <a:xfrm>
            <a:off x="7458374" y="2659071"/>
            <a:ext cx="1480522" cy="911963"/>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Roles Provider</a:t>
            </a:r>
          </a:p>
        </p:txBody>
      </p:sp>
      <p:sp>
        <p:nvSpPr>
          <p:cNvPr id="17" name="Rounded Rectangle 16"/>
          <p:cNvSpPr/>
          <p:nvPr/>
        </p:nvSpPr>
        <p:spPr bwMode="auto">
          <a:xfrm>
            <a:off x="5412803" y="2653068"/>
            <a:ext cx="1878984" cy="911963"/>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Membership Provider</a:t>
            </a:r>
          </a:p>
        </p:txBody>
      </p:sp>
      <p:sp>
        <p:nvSpPr>
          <p:cNvPr id="18" name="Rounded Rectangle 17"/>
          <p:cNvSpPr/>
          <p:nvPr/>
        </p:nvSpPr>
        <p:spPr bwMode="auto">
          <a:xfrm>
            <a:off x="5833491" y="4207254"/>
            <a:ext cx="2487168" cy="745329"/>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SharePoint </a:t>
            </a:r>
            <a:r>
              <a:rPr lang="en-GB" b="0" dirty="0" smtClean="0">
                <a:solidFill>
                  <a:schemeClr val="tx1"/>
                </a:solidFill>
                <a:latin typeface="Verdana" pitchFamily="34" charset="0"/>
              </a:rPr>
              <a:t>STS</a:t>
            </a:r>
            <a:endParaRPr kumimoji="0" lang="en-GB" sz="1800" b="0" i="0" u="none" strike="noStrike" cap="none" normalizeH="0" baseline="0" dirty="0" smtClean="0">
              <a:ln>
                <a:noFill/>
              </a:ln>
              <a:solidFill>
                <a:schemeClr val="tx1"/>
              </a:solidFill>
              <a:effectLst/>
              <a:latin typeface="Verdana" pitchFamily="34" charset="0"/>
            </a:endParaRPr>
          </a:p>
        </p:txBody>
      </p:sp>
      <p:cxnSp>
        <p:nvCxnSpPr>
          <p:cNvPr id="19" name="Straight Arrow Connector 18"/>
          <p:cNvCxnSpPr/>
          <p:nvPr/>
        </p:nvCxnSpPr>
        <p:spPr bwMode="auto">
          <a:xfrm>
            <a:off x="6556319" y="3681656"/>
            <a:ext cx="0" cy="400050"/>
          </a:xfrm>
          <a:prstGeom prst="straightConnector1">
            <a:avLst/>
          </a:prstGeom>
          <a:ln>
            <a:headEnd type="triangle" w="med" len="med"/>
            <a:tailEnd type="triangle"/>
          </a:ln>
        </p:spPr>
        <p:style>
          <a:lnRef idx="1">
            <a:schemeClr val="accent4"/>
          </a:lnRef>
          <a:fillRef idx="0">
            <a:schemeClr val="accent4"/>
          </a:fillRef>
          <a:effectRef idx="0">
            <a:schemeClr val="accent4"/>
          </a:effectRef>
          <a:fontRef idx="minor">
            <a:schemeClr val="tx1"/>
          </a:fontRef>
        </p:style>
      </p:cxnSp>
      <p:sp>
        <p:nvSpPr>
          <p:cNvPr id="20" name="TextBox 20"/>
          <p:cNvSpPr txBox="1"/>
          <p:nvPr/>
        </p:nvSpPr>
        <p:spPr>
          <a:xfrm>
            <a:off x="6556319" y="3681656"/>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4</a:t>
            </a:r>
          </a:p>
        </p:txBody>
      </p:sp>
      <p:cxnSp>
        <p:nvCxnSpPr>
          <p:cNvPr id="21" name="Straight Arrow Connector 20"/>
          <p:cNvCxnSpPr/>
          <p:nvPr/>
        </p:nvCxnSpPr>
        <p:spPr bwMode="auto">
          <a:xfrm>
            <a:off x="7890336" y="3688629"/>
            <a:ext cx="0" cy="400050"/>
          </a:xfrm>
          <a:prstGeom prst="straightConnector1">
            <a:avLst/>
          </a:prstGeom>
          <a:ln>
            <a:headEnd type="triangle" w="med" len="med"/>
            <a:tailEnd type="triangle"/>
          </a:ln>
        </p:spPr>
        <p:style>
          <a:lnRef idx="1">
            <a:schemeClr val="accent4"/>
          </a:lnRef>
          <a:fillRef idx="0">
            <a:schemeClr val="accent4"/>
          </a:fillRef>
          <a:effectRef idx="0">
            <a:schemeClr val="accent4"/>
          </a:effectRef>
          <a:fontRef idx="minor">
            <a:schemeClr val="tx1"/>
          </a:fontRef>
        </p:style>
      </p:cxnSp>
      <p:sp>
        <p:nvSpPr>
          <p:cNvPr id="22" name="TextBox 24"/>
          <p:cNvSpPr txBox="1"/>
          <p:nvPr/>
        </p:nvSpPr>
        <p:spPr>
          <a:xfrm>
            <a:off x="7890336" y="3719347"/>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5</a:t>
            </a:r>
            <a:endParaRPr lang="en-GB" b="0" dirty="0"/>
          </a:p>
        </p:txBody>
      </p:sp>
    </p:spTree>
    <p:extLst>
      <p:ext uri="{BB962C8B-B14F-4D97-AF65-F5344CB8AC3E}">
        <p14:creationId xmlns:p14="http://schemas.microsoft.com/office/powerpoint/2010/main" val="424449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72648e9-1fe1-4f48-9782-13bfd4f937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Authentication</a:t>
            </a:r>
            <a:endParaRPr lang="en-US" dirty="0"/>
          </a:p>
        </p:txBody>
      </p:sp>
      <p:sp>
        <p:nvSpPr>
          <p:cNvPr id="4" name="Content Placeholder 2"/>
          <p:cNvSpPr>
            <a:spLocks noGrp="1"/>
          </p:cNvSpPr>
          <p:nvPr/>
        </p:nvSpPr>
        <p:spPr bwMode="auto">
          <a:xfrm>
            <a:off x="389722" y="1010158"/>
            <a:ext cx="4551362" cy="36780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Anonymous request</a:t>
            </a:r>
          </a:p>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SharePoint redirects user</a:t>
            </a:r>
          </a:p>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User submits credentials</a:t>
            </a:r>
          </a:p>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Credentials validated against remote authentication provider</a:t>
            </a:r>
          </a:p>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SAML token returned to user</a:t>
            </a:r>
          </a:p>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User requests resource with token</a:t>
            </a:r>
          </a:p>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STS uses SAML token to create claims token</a:t>
            </a:r>
          </a:p>
          <a:p>
            <a:pPr marL="514350" indent="-514350">
              <a:buClr>
                <a:srgbClr val="0070C0"/>
              </a:buClr>
              <a:buFont typeface="+mj-lt"/>
              <a:buAutoNum type="arabicPeriod"/>
            </a:pPr>
            <a:r>
              <a:rPr lang="en-US" sz="2000" b="0" dirty="0" smtClean="0">
                <a:latin typeface="Segoe UI" pitchFamily="34" charset="0"/>
                <a:ea typeface="Segoe UI" pitchFamily="34" charset="0"/>
                <a:cs typeface="Segoe UI" pitchFamily="34" charset="0"/>
              </a:rPr>
              <a:t>Claims used for authentication</a:t>
            </a:r>
          </a:p>
          <a:p>
            <a:pPr marL="514350" indent="-514350">
              <a:buFont typeface="+mj-lt"/>
              <a:buAutoNum type="arabicPeriod"/>
            </a:pPr>
            <a:endParaRPr lang="en-US" sz="2000" b="0" dirty="0"/>
          </a:p>
        </p:txBody>
      </p:sp>
      <p:sp>
        <p:nvSpPr>
          <p:cNvPr id="5" name="Rounded Rectangle 4"/>
          <p:cNvSpPr/>
          <p:nvPr/>
        </p:nvSpPr>
        <p:spPr bwMode="auto">
          <a:xfrm>
            <a:off x="6337593" y="5857539"/>
            <a:ext cx="2487168" cy="745329"/>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SharePoint </a:t>
            </a:r>
            <a:r>
              <a:rPr lang="en-GB" b="0" dirty="0" smtClean="0">
                <a:solidFill>
                  <a:schemeClr val="tx1"/>
                </a:solidFill>
                <a:latin typeface="Verdana" pitchFamily="34" charset="0"/>
              </a:rPr>
              <a:t>Web Application</a:t>
            </a:r>
            <a:endParaRPr kumimoji="0" lang="en-GB" sz="1800" b="0" i="0" u="none" strike="noStrike" cap="none" normalizeH="0" baseline="0" dirty="0" smtClean="0">
              <a:ln>
                <a:noFill/>
              </a:ln>
              <a:solidFill>
                <a:schemeClr val="tx1"/>
              </a:solidFill>
              <a:effectLst/>
              <a:latin typeface="Verdana"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7448" y="5374217"/>
            <a:ext cx="682124" cy="1077756"/>
          </a:xfrm>
          <a:prstGeom prst="rect">
            <a:avLst/>
          </a:prstGeom>
        </p:spPr>
      </p:pic>
      <p:sp>
        <p:nvSpPr>
          <p:cNvPr id="7" name="TextBox 5"/>
          <p:cNvSpPr txBox="1"/>
          <p:nvPr/>
        </p:nvSpPr>
        <p:spPr>
          <a:xfrm>
            <a:off x="1462077" y="5865027"/>
            <a:ext cx="77777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User</a:t>
            </a:r>
            <a:endParaRPr lang="en-GB" dirty="0"/>
          </a:p>
        </p:txBody>
      </p:sp>
      <p:cxnSp>
        <p:nvCxnSpPr>
          <p:cNvPr id="8" name="Straight Arrow Connector 7"/>
          <p:cNvCxnSpPr/>
          <p:nvPr/>
        </p:nvCxnSpPr>
        <p:spPr bwMode="auto">
          <a:xfrm>
            <a:off x="3490108" y="6451973"/>
            <a:ext cx="2466181" cy="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9" name="Straight Arrow Connector 8"/>
          <p:cNvCxnSpPr/>
          <p:nvPr/>
        </p:nvCxnSpPr>
        <p:spPr bwMode="auto">
          <a:xfrm flipH="1">
            <a:off x="3490108" y="6049693"/>
            <a:ext cx="2466181" cy="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10" name="TextBox 9"/>
          <p:cNvSpPr txBox="1"/>
          <p:nvPr/>
        </p:nvSpPr>
        <p:spPr>
          <a:xfrm>
            <a:off x="4637061" y="6488668"/>
            <a:ext cx="64472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1, 6</a:t>
            </a:r>
            <a:endParaRPr lang="en-GB" b="0" dirty="0"/>
          </a:p>
        </p:txBody>
      </p:sp>
      <p:sp>
        <p:nvSpPr>
          <p:cNvPr id="11" name="TextBox 10"/>
          <p:cNvSpPr txBox="1"/>
          <p:nvPr/>
        </p:nvSpPr>
        <p:spPr>
          <a:xfrm>
            <a:off x="4637061" y="6045947"/>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2</a:t>
            </a:r>
          </a:p>
        </p:txBody>
      </p:sp>
      <p:cxnSp>
        <p:nvCxnSpPr>
          <p:cNvPr id="12" name="Straight Arrow Connector 11"/>
          <p:cNvCxnSpPr/>
          <p:nvPr/>
        </p:nvCxnSpPr>
        <p:spPr bwMode="auto">
          <a:xfrm flipV="1">
            <a:off x="3506983" y="4567228"/>
            <a:ext cx="2618153" cy="1176747"/>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13" name="TextBox 15"/>
          <p:cNvSpPr txBox="1"/>
          <p:nvPr/>
        </p:nvSpPr>
        <p:spPr>
          <a:xfrm>
            <a:off x="5027960" y="4995180"/>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3</a:t>
            </a:r>
            <a:endParaRPr lang="en-GB" b="0" dirty="0"/>
          </a:p>
        </p:txBody>
      </p:sp>
      <p:cxnSp>
        <p:nvCxnSpPr>
          <p:cNvPr id="14" name="Straight Arrow Connector 13"/>
          <p:cNvCxnSpPr/>
          <p:nvPr/>
        </p:nvCxnSpPr>
        <p:spPr bwMode="auto">
          <a:xfrm flipH="1">
            <a:off x="3506983" y="4023072"/>
            <a:ext cx="2542167" cy="1156774"/>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15" name="TextBox 28"/>
          <p:cNvSpPr txBox="1"/>
          <p:nvPr/>
        </p:nvSpPr>
        <p:spPr>
          <a:xfrm>
            <a:off x="7650197" y="5404559"/>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7</a:t>
            </a:r>
          </a:p>
        </p:txBody>
      </p:sp>
      <p:sp>
        <p:nvSpPr>
          <p:cNvPr id="16" name="Rounded Rectangle 15"/>
          <p:cNvSpPr/>
          <p:nvPr/>
        </p:nvSpPr>
        <p:spPr bwMode="auto">
          <a:xfrm>
            <a:off x="6337593" y="4619183"/>
            <a:ext cx="2487168" cy="745329"/>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SharePoint </a:t>
            </a:r>
            <a:r>
              <a:rPr lang="en-GB" b="0" dirty="0" smtClean="0">
                <a:solidFill>
                  <a:schemeClr val="tx1"/>
                </a:solidFill>
                <a:latin typeface="Verdana" pitchFamily="34" charset="0"/>
              </a:rPr>
              <a:t>STS</a:t>
            </a:r>
            <a:endParaRPr kumimoji="0" lang="en-GB" sz="1800" b="0" i="0" u="none" strike="noStrike" cap="none" normalizeH="0" baseline="0" dirty="0" smtClean="0">
              <a:ln>
                <a:noFill/>
              </a:ln>
              <a:solidFill>
                <a:schemeClr val="tx1"/>
              </a:solidFill>
              <a:effectLst/>
              <a:latin typeface="Verdana" pitchFamily="34" charset="0"/>
            </a:endParaRPr>
          </a:p>
        </p:txBody>
      </p:sp>
      <p:cxnSp>
        <p:nvCxnSpPr>
          <p:cNvPr id="17" name="Straight Arrow Connector 16"/>
          <p:cNvCxnSpPr/>
          <p:nvPr/>
        </p:nvCxnSpPr>
        <p:spPr bwMode="auto">
          <a:xfrm>
            <a:off x="7484126" y="2991169"/>
            <a:ext cx="0" cy="400050"/>
          </a:xfrm>
          <a:prstGeom prst="straightConnector1">
            <a:avLst/>
          </a:prstGeom>
          <a:ln>
            <a:headEnd type="triangle" w="med" len="med"/>
            <a:tailEnd type="triangle"/>
          </a:ln>
        </p:spPr>
        <p:style>
          <a:lnRef idx="1">
            <a:schemeClr val="accent4"/>
          </a:lnRef>
          <a:fillRef idx="0">
            <a:schemeClr val="accent4"/>
          </a:fillRef>
          <a:effectRef idx="0">
            <a:schemeClr val="accent4"/>
          </a:effectRef>
          <a:fontRef idx="minor">
            <a:schemeClr val="tx1"/>
          </a:fontRef>
        </p:style>
      </p:cxnSp>
      <p:sp>
        <p:nvSpPr>
          <p:cNvPr id="18" name="TextBox 20"/>
          <p:cNvSpPr txBox="1"/>
          <p:nvPr/>
        </p:nvSpPr>
        <p:spPr>
          <a:xfrm>
            <a:off x="7484126" y="2991169"/>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4</a:t>
            </a:r>
          </a:p>
        </p:txBody>
      </p:sp>
      <p:cxnSp>
        <p:nvCxnSpPr>
          <p:cNvPr id="19" name="Straight Arrow Connector 18"/>
          <p:cNvCxnSpPr/>
          <p:nvPr/>
        </p:nvCxnSpPr>
        <p:spPr bwMode="auto">
          <a:xfrm>
            <a:off x="7509623" y="5404559"/>
            <a:ext cx="0" cy="400050"/>
          </a:xfrm>
          <a:prstGeom prst="straightConnector1">
            <a:avLst/>
          </a:prstGeom>
          <a:ln>
            <a:headEnd type="triangle" w="med" len="med"/>
            <a:tailEnd type="triangle"/>
          </a:ln>
        </p:spPr>
        <p:style>
          <a:lnRef idx="1">
            <a:schemeClr val="accent4"/>
          </a:lnRef>
          <a:fillRef idx="0">
            <a:schemeClr val="accent4"/>
          </a:fillRef>
          <a:effectRef idx="0">
            <a:schemeClr val="accent4"/>
          </a:effectRef>
          <a:fontRef idx="minor">
            <a:schemeClr val="tx1"/>
          </a:fontRef>
        </p:style>
      </p:cxnSp>
      <p:sp>
        <p:nvSpPr>
          <p:cNvPr id="20" name="TextBox 24"/>
          <p:cNvSpPr txBox="1"/>
          <p:nvPr/>
        </p:nvSpPr>
        <p:spPr>
          <a:xfrm>
            <a:off x="5028643" y="4422835"/>
            <a:ext cx="332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5</a:t>
            </a:r>
            <a:endParaRPr lang="en-GB" b="0" dirty="0"/>
          </a:p>
        </p:txBody>
      </p:sp>
      <p:sp>
        <p:nvSpPr>
          <p:cNvPr id="21" name="Rounded Rectangle 20"/>
          <p:cNvSpPr/>
          <p:nvPr/>
        </p:nvSpPr>
        <p:spPr bwMode="auto">
          <a:xfrm>
            <a:off x="6337593" y="3448140"/>
            <a:ext cx="2487168" cy="946330"/>
          </a:xfrm>
          <a:prstGeom prst="roundRect">
            <a:avLst/>
          </a:prstGeom>
          <a:solidFill>
            <a:schemeClr val="accent2">
              <a:lumMod val="20000"/>
              <a:lumOff val="8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Federated Authentication Provider</a:t>
            </a:r>
          </a:p>
        </p:txBody>
      </p:sp>
      <p:sp>
        <p:nvSpPr>
          <p:cNvPr id="22" name="Rounded Rectangle 21"/>
          <p:cNvSpPr/>
          <p:nvPr/>
        </p:nvSpPr>
        <p:spPr bwMode="auto">
          <a:xfrm>
            <a:off x="6337593" y="1957201"/>
            <a:ext cx="2487168" cy="946330"/>
          </a:xfrm>
          <a:prstGeom prst="roundRect">
            <a:avLst/>
          </a:prstGeom>
          <a:solidFill>
            <a:schemeClr val="accent2">
              <a:lumMod val="20000"/>
              <a:lumOff val="8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Remote Authentication Provider</a:t>
            </a:r>
          </a:p>
        </p:txBody>
      </p:sp>
    </p:spTree>
    <p:extLst>
      <p:ext uri="{BB962C8B-B14F-4D97-AF65-F5344CB8AC3E}">
        <p14:creationId xmlns:p14="http://schemas.microsoft.com/office/powerpoint/2010/main" val="117433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fd4740b-ec46-4b98-8ad5-1e1b5bfef4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Using Elevated Privileges</a:t>
            </a:r>
          </a:p>
          <a:p>
            <a:endParaRPr lang="en-US" sz="2400" dirty="0" smtClean="0"/>
          </a:p>
          <a:p>
            <a:endParaRPr lang="en-US" sz="2400" dirty="0"/>
          </a:p>
          <a:p>
            <a:endParaRPr lang="en-US" sz="2400" dirty="0" smtClean="0"/>
          </a:p>
          <a:p>
            <a:endParaRPr lang="en-US" sz="2400" dirty="0"/>
          </a:p>
          <a:p>
            <a:pPr marL="0" indent="0">
              <a:buNone/>
            </a:pPr>
            <a:endParaRPr lang="en-US" sz="2400" dirty="0"/>
          </a:p>
          <a:p>
            <a:r>
              <a:rPr lang="en-US" sz="2400" dirty="0" smtClean="0"/>
              <a:t>Impersonating a Specific User</a:t>
            </a:r>
            <a:endParaRPr lang="en-US" sz="2400" dirty="0"/>
          </a:p>
        </p:txBody>
      </p:sp>
      <p:sp>
        <p:nvSpPr>
          <p:cNvPr id="5" name="Rectangle 4"/>
          <p:cNvSpPr/>
          <p:nvPr/>
        </p:nvSpPr>
        <p:spPr>
          <a:xfrm>
            <a:off x="458788" y="1587286"/>
            <a:ext cx="8380412" cy="170969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SPSecurity.RunWithElevatedPrivileges(delegate ()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using </a:t>
            </a:r>
            <a:r>
              <a:rPr lang="en-US" b="0" dirty="0">
                <a:latin typeface="Lucida Sans Unicode" pitchFamily="34" charset="0"/>
                <a:ea typeface="Times New Roman" panose="02020603050405020304" pitchFamily="18" charset="0"/>
                <a:cs typeface="Lucida Sans Unicode" pitchFamily="34" charset="0"/>
              </a:rPr>
              <a:t>(SPSite site = new SPSite("http</a:t>
            </a:r>
            <a:r>
              <a:rPr lang="en-US" b="0" dirty="0" smtClean="0">
                <a:latin typeface="Lucida Sans Unicode" pitchFamily="34" charset="0"/>
                <a:ea typeface="Times New Roman" panose="02020603050405020304" pitchFamily="18" charset="0"/>
                <a:cs typeface="Lucida Sans Unicode" pitchFamily="34" charset="0"/>
              </a:rPr>
              <a:t>://site")</a:t>
            </a:r>
            <a:r>
              <a:rPr lang="en-GB" b="0" dirty="0" smtClean="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GB" b="0" dirty="0" smtClean="0">
                <a:latin typeface="Lucida Sans Unicode" pitchFamily="34" charset="0"/>
                <a:ea typeface="Times New Roman" panose="02020603050405020304" pitchFamily="18" charset="0"/>
                <a:cs typeface="Lucida Sans Unicode" pitchFamily="34" charset="0"/>
              </a:rPr>
              <a:t>      //Execute operations here</a:t>
            </a:r>
            <a:r>
              <a:rPr lang="en-US" b="0" dirty="0" smtClean="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6" name="Rectangle 5"/>
          <p:cNvSpPr/>
          <p:nvPr/>
        </p:nvSpPr>
        <p:spPr>
          <a:xfrm>
            <a:off x="458788" y="4268564"/>
            <a:ext cx="8685212" cy="234679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using </a:t>
            </a:r>
            <a:r>
              <a:rPr lang="en-US" b="0" dirty="0">
                <a:latin typeface="Lucida Sans Unicode" pitchFamily="34" charset="0"/>
                <a:ea typeface="Times New Roman" panose="02020603050405020304" pitchFamily="18" charset="0"/>
                <a:cs typeface="Lucida Sans Unicode" pitchFamily="34" charset="0"/>
              </a:rPr>
              <a:t>(SPSite site = </a:t>
            </a:r>
            <a:br>
              <a:rPr lang="en-US" b="0" dirty="0">
                <a:latin typeface="Lucida Sans Unicode" pitchFamily="34" charset="0"/>
                <a:ea typeface="Times New Roman" panose="02020603050405020304" pitchFamily="18" charset="0"/>
                <a:cs typeface="Lucida Sans Unicode" pitchFamily="34" charset="0"/>
              </a:rPr>
            </a:br>
            <a:r>
              <a:rPr lang="en-US" b="0" dirty="0" smtClean="0">
                <a:latin typeface="Lucida Sans Unicode" pitchFamily="34" charset="0"/>
                <a:ea typeface="Times New Roman" panose="02020603050405020304" pitchFamily="18" charset="0"/>
                <a:cs typeface="Lucida Sans Unicode" pitchFamily="34" charset="0"/>
              </a:rPr>
              <a:t>   new SPSite(SPContext.Current.Site.Url,</a:t>
            </a: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accessToken</a:t>
            </a:r>
            <a:r>
              <a:rPr lang="en-US" b="0" dirty="0">
                <a:latin typeface="Lucida Sans Unicode" pitchFamily="34" charset="0"/>
                <a:ea typeface="Times New Roman" panose="02020603050405020304" pitchFamily="18" charset="0"/>
                <a:cs typeface="Lucida Sans Unicode" pitchFamily="34" charset="0"/>
              </a:rPr>
              <a:t>)) </a:t>
            </a:r>
            <a:endParaRPr lang="en-US"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//Operations executed in this using block have the </a:t>
            </a:r>
            <a:r>
              <a:rPr lang="en-US" b="0" dirty="0" smtClean="0">
                <a:latin typeface="Lucida Sans Unicode" pitchFamily="34" charset="0"/>
                <a:ea typeface="Times New Roman" panose="02020603050405020304" pitchFamily="18" charset="0"/>
                <a:cs typeface="Lucida Sans Unicode" pitchFamily="34" charset="0"/>
              </a:rPr>
              <a:t/>
            </a:r>
            <a:br>
              <a:rPr lang="en-US" b="0" dirty="0" smtClean="0">
                <a:latin typeface="Lucida Sans Unicode" pitchFamily="34" charset="0"/>
                <a:ea typeface="Times New Roman" panose="02020603050405020304" pitchFamily="18" charset="0"/>
                <a:cs typeface="Lucida Sans Unicode" pitchFamily="34" charset="0"/>
              </a:rPr>
            </a:br>
            <a:r>
              <a:rPr lang="en-US" b="0" dirty="0" smtClean="0">
                <a:latin typeface="Lucida Sans Unicode" pitchFamily="34" charset="0"/>
                <a:ea typeface="Times New Roman" panose="02020603050405020304" pitchFamily="18" charset="0"/>
                <a:cs typeface="Lucida Sans Unicode" pitchFamily="34" charset="0"/>
              </a:rPr>
              <a:t>   //permissions </a:t>
            </a:r>
            <a:r>
              <a:rPr lang="en-US" b="0" dirty="0">
                <a:latin typeface="Lucida Sans Unicode" pitchFamily="34" charset="0"/>
                <a:ea typeface="Times New Roman" panose="02020603050405020304" pitchFamily="18" charset="0"/>
                <a:cs typeface="Lucida Sans Unicode" pitchFamily="34" charset="0"/>
              </a:rPr>
              <a:t>of the SpecialAccess account</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636009933"/>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28</TotalTime>
  <Words>2662</Words>
  <Application>Microsoft Office PowerPoint</Application>
  <PresentationFormat>On-screen Show (4:3)</PresentationFormat>
  <Paragraphs>419</Paragraphs>
  <Slides>42</Slides>
  <Notes>34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Arial</vt:lpstr>
      <vt:lpstr>Verdana</vt:lpstr>
      <vt:lpstr>Lucida Console</vt:lpstr>
      <vt:lpstr>Calibri</vt:lpstr>
      <vt:lpstr>Times New Roman</vt:lpstr>
      <vt:lpstr>Wingdings</vt:lpstr>
      <vt:lpstr>SimSun</vt:lpstr>
      <vt:lpstr>Mangal</vt:lpstr>
      <vt:lpstr>Consolas</vt:lpstr>
      <vt:lpstr>Lucida Sans Unicode</vt:lpstr>
      <vt:lpstr>Segoe UI Light</vt:lpstr>
      <vt:lpstr>Segoe Light</vt:lpstr>
      <vt:lpstr>Segoe UI</vt:lpstr>
      <vt:lpstr>Presentation1</vt:lpstr>
      <vt:lpstr>Module 6</vt:lpstr>
      <vt:lpstr>Module Overview</vt:lpstr>
      <vt:lpstr>Lesson 1: Understanding Identity Management in SharePoint 2013</vt:lpstr>
      <vt:lpstr>Authentication in SharePoint</vt:lpstr>
      <vt:lpstr>Authentication Types and Methods</vt:lpstr>
      <vt:lpstr>Windows Authentication</vt:lpstr>
      <vt:lpstr>Forms-Based Authentication</vt:lpstr>
      <vt:lpstr>SAML Authentication</vt:lpstr>
      <vt:lpstr>Impersonation</vt:lpstr>
      <vt:lpstr>Discussion: Scenarios for Impersonation</vt:lpstr>
      <vt:lpstr>Lesson 2: Managing Permissions in SharePoint 2013</vt:lpstr>
      <vt:lpstr>How SharePoint Represents Users</vt:lpstr>
      <vt:lpstr>Permissions Classes</vt:lpstr>
      <vt:lpstr>Permissions</vt:lpstr>
      <vt:lpstr>Checking Permissions</vt:lpstr>
      <vt:lpstr>Assigning Permissions</vt:lpstr>
      <vt:lpstr>Assigning a Permissions Level</vt:lpstr>
      <vt:lpstr>Creating a Custom Permissions Level</vt:lpstr>
      <vt:lpstr>Managing Access to Resources</vt:lpstr>
      <vt:lpstr>Lab A: Managing Permissions Programmatically in SharePoint 2013</vt:lpstr>
      <vt:lpstr>Lab Scenario</vt:lpstr>
      <vt:lpstr>Lab Review</vt:lpstr>
      <vt:lpstr>Lesson 3: Configuring Forms-Based Authentication</vt:lpstr>
      <vt:lpstr>Forms-Based Authentication Overview</vt:lpstr>
      <vt:lpstr>Creating Custom Membership Providers</vt:lpstr>
      <vt:lpstr>Custom Membership Provider</vt:lpstr>
      <vt:lpstr>Custom Membership Provider</vt:lpstr>
      <vt:lpstr>Creating Custom Role Providers</vt:lpstr>
      <vt:lpstr>Custom Role Provider</vt:lpstr>
      <vt:lpstr>Registering Providers</vt:lpstr>
      <vt:lpstr>web.config</vt:lpstr>
      <vt:lpstr>Discussion: Federation and Custom Provider Scenarios</vt:lpstr>
      <vt:lpstr>Lesson 4: Customizing the Authentication Experience</vt:lpstr>
      <vt:lpstr>What is a Claims Provider?</vt:lpstr>
      <vt:lpstr>Creating a Claims Provider</vt:lpstr>
      <vt:lpstr>Claims Provider</vt:lpstr>
      <vt:lpstr>Deploying a Claims Provider</vt:lpstr>
      <vt:lpstr>Creating a Custom Login Page</vt:lpstr>
      <vt:lpstr>Lab B: Creating and Deploying a Custom Claims Provider</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Module06</dc:title>
  <dc:creator>Vikkie Boyd</dc:creator>
  <cp:lastModifiedBy>Windows User</cp:lastModifiedBy>
  <cp:revision>12</cp:revision>
  <dcterms:created xsi:type="dcterms:W3CDTF">2013-06-30T16:40:00Z</dcterms:created>
  <dcterms:modified xsi:type="dcterms:W3CDTF">2015-02-10T14:37:07Z</dcterms:modified>
</cp:coreProperties>
</file>