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79" r:id="rId7"/>
    <p:sldId id="261" r:id="rId8"/>
    <p:sldId id="262" r:id="rId9"/>
    <p:sldId id="263" r:id="rId10"/>
    <p:sldId id="264" r:id="rId11"/>
    <p:sldId id="280" r:id="rId12"/>
    <p:sldId id="265" r:id="rId13"/>
    <p:sldId id="266" r:id="rId14"/>
    <p:sldId id="267" r:id="rId15"/>
    <p:sldId id="268" r:id="rId16"/>
    <p:sldId id="281" r:id="rId17"/>
    <p:sldId id="270" r:id="rId18"/>
    <p:sldId id="271" r:id="rId19"/>
    <p:sldId id="272" r:id="rId20"/>
    <p:sldId id="282" r:id="rId21"/>
    <p:sldId id="283" r:id="rId22"/>
    <p:sldId id="284" r:id="rId23"/>
    <p:sldId id="273" r:id="rId24"/>
    <p:sldId id="274" r:id="rId25"/>
    <p:sldId id="275" r:id="rId26"/>
    <p:sldId id="276" r:id="rId27"/>
    <p:sldId id="277" r:id="rId28"/>
  </p:sldIdLst>
  <p:sldSz cx="9144000" cy="6858000" type="screen4x3"/>
  <p:notesSz cx="6858000" cy="9144000"/>
  <p:embeddedFontLst>
    <p:embeddedFont>
      <p:font typeface="Arial Unicode MS" panose="020B0604020202020204" pitchFamily="34" charset="-128"/>
      <p:regular r:id="rId30"/>
    </p:embeddedFont>
    <p:embeddedFont>
      <p:font typeface="Segoe UI Light" panose="020B0502040204020203" pitchFamily="34" charset="0"/>
      <p:regular r:id="rId31"/>
      <p:italic r:id="rId32"/>
    </p:embeddedFont>
    <p:embeddedFont>
      <p:font typeface="Segoe UI" panose="020B0502040204020203" pitchFamily="34" charset="0"/>
      <p:regular r:id="rId33"/>
      <p:bold r:id="rId34"/>
      <p:italic r:id="rId35"/>
      <p:boldItalic r:id="rId36"/>
    </p:embeddedFont>
    <p:embeddedFont>
      <p:font typeface="Mangal" panose="02040503050203030202" pitchFamily="18" charset="0"/>
      <p:regular r:id="rId37"/>
      <p:bold r:id="rId38"/>
    </p:embeddedFont>
    <p:embeddedFont>
      <p:font typeface="SimSun" panose="02010600030101010101" pitchFamily="2" charset="-122"/>
      <p:regular r:id="rId39"/>
    </p:embeddedFont>
    <p:embeddedFont>
      <p:font typeface="Calibri" panose="020F0502020204030204" pitchFamily="34" charset="0"/>
      <p:regular r:id="rId40"/>
      <p:bold r:id="rId41"/>
      <p:italic r:id="rId42"/>
      <p:boldItalic r:id="rId43"/>
    </p:embeddedFont>
    <p:embeddedFont>
      <p:font typeface="Segoe Light" panose="020B0604020202020204" charset="0"/>
      <p:regular r:id="rId44"/>
      <p: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8" y="9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46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13F38-762C-4F15-BEB4-522D9BE7A54A}" type="datetimeFigureOut">
              <a:rPr lang="en-US" smtClean="0"/>
              <a:t>11/10/2014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10789-70E3-4245-A64F-1B201C9ACE30}" type="slidenum">
              <a:rPr lang="en-US" smtClean="0"/>
              <a:t>‹Nr.›</a:t>
            </a:fld>
            <a:endParaRPr lang="en-US" dirty="0"/>
          </a:p>
        </p:txBody>
      </p:sp>
    </p:spTree>
    <p:extLst>
      <p:ext uri="{BB962C8B-B14F-4D97-AF65-F5344CB8AC3E}">
        <p14:creationId xmlns:p14="http://schemas.microsoft.com/office/powerpoint/2010/main" val="216807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5925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50794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4587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discussion is intended to model the design decisions a team of developers might face when they plan a real SharePoint app. Therefore, there may not be a single correct set of answers to the questions. Instead, encourage your students to think through the design decisions for themselves and form a consensus. Point out the following points to the students as part of this discussion:</a:t>
            </a: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magazine uses an on-premises SharePoint farm. Therefore, you cannot create an autohosted app to address these requirements because autohosted apps can only run within an Office 365 SharePoint tenancy. Either a SharePoint hosted app or a provider hosted app could be used.</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This app requires a SharePoint workflow. Napa does not support workflow development so Visual Studio should be used.</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Times New Roman"/>
              </a:rPr>
              <a:t>The app has been developed for specific magazine, so it should be published in the app catalog of the magazine's SharePoint web application. However, the magazine could also consider generating a return on the app development investment by publishing the app in the Office Store. Other customers may want to buy the functionality you develop, if it is a common requirement in your industry or related industries.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AA10789-70E3-4245-A64F-1B201C9ACE3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875861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2998045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2459087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None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result pane of the Hyper-V Manager console, 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list of the </a:t>
            </a:r>
            <a:r>
              <a:rPr lang="en-US" sz="1000" b="1" dirty="0" smtClean="0">
                <a:effectLst/>
                <a:latin typeface="Arial"/>
                <a:ea typeface="Times New Roman"/>
                <a:cs typeface="Times New Roman"/>
              </a:rPr>
              <a:t>Virtual Machines</a:t>
            </a:r>
            <a:r>
              <a:rPr lang="en-US" sz="1000" dirty="0" smtClean="0">
                <a:effectLst/>
                <a:latin typeface="Arial"/>
                <a:ea typeface="Times New Roman"/>
                <a:cs typeface="Times New Roman"/>
              </a:rPr>
              <a:t> area, right-click </a:t>
            </a:r>
            <a:r>
              <a:rPr lang="en-US" sz="1000" b="1" dirty="0" smtClean="0">
                <a:effectLst/>
                <a:latin typeface="Arial"/>
                <a:ea typeface="Times New Roman"/>
                <a:cs typeface="Times New Roman"/>
              </a:rPr>
              <a:t>20488A-LON-SP-08</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Connect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To log on to </a:t>
            </a:r>
            <a:r>
              <a:rPr lang="en-US" sz="1000" b="1" dirty="0" smtClean="0">
                <a:effectLst/>
                <a:latin typeface="Arial"/>
                <a:ea typeface="Times New Roman"/>
                <a:cs typeface="Times New Roman"/>
              </a:rPr>
              <a:t>20488A-LON-SP-08</a:t>
            </a:r>
            <a:r>
              <a:rPr lang="en-US" sz="1000" dirty="0" smtClean="0">
                <a:effectLst/>
                <a:latin typeface="Arial"/>
                <a:ea typeface="Times New Roman"/>
                <a:cs typeface="Times New Roman"/>
              </a:rPr>
              <a:t>, click the </a:t>
            </a:r>
            <a:r>
              <a:rPr lang="en-US" sz="1000" b="1" dirty="0" smtClean="0">
                <a:effectLst/>
                <a:latin typeface="Arial"/>
                <a:ea typeface="Times New Roman"/>
                <a:cs typeface="Times New Roman"/>
              </a:rPr>
              <a:t>Ctrl+Alt+Delete</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User name</a:t>
            </a:r>
            <a:r>
              <a:rPr lang="en-US" sz="1000" dirty="0" smtClean="0">
                <a:effectLst/>
                <a:latin typeface="Arial"/>
                <a:ea typeface="Times New Roman"/>
                <a:cs typeface="Times New Roman"/>
              </a:rPr>
              <a:t> text box, type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in the </a:t>
            </a:r>
            <a:r>
              <a:rPr lang="en-US" sz="1000" b="1" dirty="0" smtClean="0">
                <a:effectLst/>
                <a:latin typeface="Arial"/>
                <a:ea typeface="Times New Roman"/>
                <a:cs typeface="Times New Roman"/>
              </a:rPr>
              <a:t>Password</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and then click the </a:t>
            </a:r>
            <a:r>
              <a:rPr lang="en-US" sz="1000" b="1" dirty="0" smtClean="0">
                <a:effectLst/>
                <a:latin typeface="Arial"/>
                <a:ea typeface="Times New Roman"/>
                <a:cs typeface="Times New Roman"/>
              </a:rPr>
              <a:t>Forward</a:t>
            </a:r>
            <a:r>
              <a:rPr lang="en-US" sz="1000" dirty="0" smtClean="0">
                <a:effectLst/>
                <a:latin typeface="Arial"/>
                <a:ea typeface="Times New Roman"/>
                <a:cs typeface="Times New Roman"/>
              </a:rPr>
              <a:t> button.</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click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tree view on the left, navigate to </a:t>
            </a:r>
            <a:r>
              <a:rPr lang="en-US" sz="1000" b="1" dirty="0" smtClean="0">
                <a:effectLst/>
                <a:latin typeface="Arial"/>
                <a:ea typeface="Times New Roman"/>
                <a:cs typeface="Times New Roman"/>
              </a:rPr>
              <a:t>Templates/Visual C#/Office/SharePoint/Apps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list of templates, click </a:t>
            </a:r>
            <a:r>
              <a:rPr lang="en-US" sz="1000" b="1" dirty="0" smtClean="0">
                <a:effectLst/>
                <a:latin typeface="Arial"/>
                <a:ea typeface="Times New Roman"/>
                <a:cs typeface="Times New Roman"/>
              </a:rPr>
              <a:t>App for SharePoint 2013</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text box, type </a:t>
            </a:r>
            <a:r>
              <a:rPr lang="en-US" sz="1000" b="1" dirty="0" smtClean="0">
                <a:effectLst/>
                <a:latin typeface="Arial"/>
                <a:ea typeface="Times New Roman"/>
                <a:cs typeface="Times New Roman"/>
              </a:rPr>
              <a:t>HelloWorldApp</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App for SharePoint </a:t>
            </a:r>
            <a:r>
              <a:rPr lang="en-US" sz="1000" dirty="0" smtClean="0">
                <a:effectLst/>
                <a:latin typeface="Arial"/>
                <a:ea typeface="Times New Roman"/>
                <a:cs typeface="Times New Roman"/>
              </a:rPr>
              <a:t>dialog box, in the </a:t>
            </a:r>
            <a:r>
              <a:rPr lang="en-US" sz="1000" b="1" dirty="0" smtClean="0">
                <a:effectLst/>
                <a:latin typeface="Arial"/>
                <a:ea typeface="Times New Roman"/>
                <a:cs typeface="Times New Roman"/>
              </a:rPr>
              <a:t>What is the name of your app for SharePoint </a:t>
            </a:r>
            <a:r>
              <a:rPr lang="en-US" sz="1000" dirty="0" smtClean="0">
                <a:effectLst/>
                <a:latin typeface="Arial"/>
                <a:ea typeface="Times New Roman"/>
                <a:cs typeface="Times New Roman"/>
              </a:rPr>
              <a:t>text box, type </a:t>
            </a:r>
            <a:r>
              <a:rPr lang="en-US" sz="1000" b="1" dirty="0" smtClean="0">
                <a:effectLst/>
                <a:latin typeface="Arial"/>
                <a:ea typeface="Times New Roman"/>
                <a:cs typeface="Times New Roman"/>
              </a:rPr>
              <a:t>Hello World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What SharePoint site do you want to use for debugging your app </a:t>
            </a:r>
            <a:r>
              <a:rPr lang="en-US" sz="1000" dirty="0" smtClean="0">
                <a:effectLst/>
                <a:latin typeface="Arial"/>
                <a:ea typeface="Times New Roman"/>
                <a:cs typeface="Times New Roman"/>
              </a:rPr>
              <a:t>text box, type </a:t>
            </a:r>
            <a:r>
              <a:rPr lang="en-US" sz="1000" b="1" dirty="0" smtClean="0">
                <a:effectLst/>
                <a:latin typeface="Arial"/>
                <a:ea typeface="Times New Roman"/>
                <a:cs typeface="Times New Roman"/>
              </a:rPr>
              <a:t>http://dev.contoso.com</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Validate</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Connection Successful</a:t>
            </a:r>
            <a:r>
              <a:rPr lang="en-US" sz="1000" dirty="0" smtClean="0">
                <a:effectLst/>
                <a:latin typeface="Arial"/>
                <a:ea typeface="Times New Roman"/>
                <a:cs typeface="Times New Roman"/>
              </a:rPr>
              <a:t> message box,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How do you want to host your app for SharePoint </a:t>
            </a:r>
            <a:r>
              <a:rPr lang="en-US" sz="1000" dirty="0" smtClean="0">
                <a:effectLst/>
                <a:latin typeface="Arial"/>
                <a:ea typeface="Times New Roman"/>
                <a:cs typeface="Times New Roman"/>
              </a:rPr>
              <a:t>drop-down list, select </a:t>
            </a:r>
            <a:r>
              <a:rPr lang="en-US" sz="1000" b="1" dirty="0" smtClean="0">
                <a:effectLst/>
                <a:latin typeface="Arial"/>
                <a:ea typeface="Times New Roman"/>
                <a:cs typeface="Times New Roman"/>
              </a:rPr>
              <a:t>SharePoint-hosted</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Finish</a:t>
            </a:r>
            <a:r>
              <a:rPr lang="en-US" sz="1000" dirty="0" smtClean="0">
                <a:effectLst/>
                <a:latin typeface="Arial"/>
                <a:ea typeface="Times New Roman"/>
                <a:cs typeface="Times New Roman"/>
              </a:rPr>
              <a:t>.In Solution Explorer, expand the </a:t>
            </a:r>
            <a:r>
              <a:rPr lang="en-US" sz="1000" b="1" dirty="0" smtClean="0">
                <a:effectLst/>
                <a:latin typeface="Arial"/>
                <a:ea typeface="Times New Roman"/>
                <a:cs typeface="Times New Roman"/>
              </a:rPr>
              <a:t>Features</a:t>
            </a:r>
            <a:r>
              <a:rPr lang="en-US" sz="1000" dirty="0" smtClean="0">
                <a:effectLst/>
                <a:latin typeface="Arial"/>
                <a:ea typeface="Times New Roman"/>
                <a:cs typeface="Times New Roman"/>
              </a:rPr>
              <a:t> folder.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to the students that Feature1 is used to deploy lists, libraries, and other SharePoint content to the app web.</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Expand the </a:t>
            </a:r>
            <a:r>
              <a:rPr lang="en-US" sz="1000" b="1" dirty="0" smtClean="0">
                <a:effectLst/>
                <a:latin typeface="Arial"/>
                <a:ea typeface="Times New Roman"/>
                <a:cs typeface="Times New Roman"/>
              </a:rPr>
              <a:t>Content </a:t>
            </a:r>
            <a:r>
              <a:rPr lang="en-US" sz="1000" dirty="0" smtClean="0">
                <a:effectLst/>
                <a:latin typeface="Arial"/>
                <a:ea typeface="Times New Roman"/>
                <a:cs typeface="Times New Roman"/>
              </a:rPr>
              <a:t>folder.</a:t>
            </a: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AA10789-70E3-4245-A64F-1B201C9ACE3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000135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963902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082930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Exercise 1: Creating a New SharePoint App</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build a site suggestions app that enables users to submit feedback on the design and facilities available in a SharePoint site. You have decided to create the app in Visual Studio and add site columns, a content type, and a list to store feedback items. In this exercise, you will complete these tasks to create your app web infrastructure.</a:t>
            </a:r>
          </a:p>
          <a:p>
            <a:pPr>
              <a:lnSpc>
                <a:spcPct val="115000"/>
              </a:lnSpc>
              <a:spcAft>
                <a:spcPts val="1000"/>
              </a:spcAft>
            </a:pPr>
            <a:r>
              <a:rPr lang="en-GB" sz="1000" b="1" dirty="0">
                <a:latin typeface="Arial"/>
                <a:ea typeface="Calibri"/>
                <a:cs typeface="Times New Roman"/>
              </a:rPr>
              <a:t>Exercise 2: Using the Client-Side Object Model</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Now that you have created the Site Suggestions SharePoint app and the site columns, content type and list instance that it requires, you can add the user interface elements and the JavaScript code that enable users to create new feedback items and to browse feedback from other people.</a:t>
            </a:r>
          </a:p>
          <a:p>
            <a:pPr>
              <a:lnSpc>
                <a:spcPct val="115000"/>
              </a:lnSpc>
              <a:spcAft>
                <a:spcPts val="1000"/>
              </a:spcAft>
            </a:pPr>
            <a:r>
              <a:rPr lang="en-US" sz="1000" dirty="0">
                <a:latin typeface="Arial"/>
                <a:ea typeface="Calibri"/>
                <a:cs typeface="Times New Roman"/>
              </a:rPr>
              <a:t>You will start by adding an App.js file which has the necessary functions and the Contoso namespace defined. However these functions are incomplete. You will add JavaScript CSOM code to complete the app.</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2454361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266296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34542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Task 3 you added styles to the </a:t>
            </a:r>
            <a:r>
              <a:rPr lang="en-US" sz="1000" b="1" dirty="0">
                <a:latin typeface="Arial"/>
                <a:ea typeface="Calibri"/>
                <a:cs typeface="Times New Roman"/>
              </a:rPr>
              <a:t>App.css</a:t>
            </a:r>
            <a:r>
              <a:rPr lang="en-US" sz="1000" dirty="0">
                <a:latin typeface="Arial"/>
                <a:ea typeface="Calibri"/>
                <a:cs typeface="Times New Roman"/>
              </a:rPr>
              <a:t> style sheet. How would the app function if you had not performed this step?</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app would function correctly but the layout and presentation of the user interface elements may look incorrect.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click on a suggestion in the list, the suggestion fades in smoothly. How is this fade achieved in the code?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following line of code implements the fade in:</a:t>
            </a:r>
          </a:p>
          <a:p>
            <a:pPr marL="100330" marR="100330">
              <a:lnSpc>
                <a:spcPts val="1000"/>
              </a:lnSpc>
              <a:spcAft>
                <a:spcPts val="600"/>
              </a:spcAft>
            </a:pPr>
            <a:r>
              <a:rPr lang="en-US" sz="1000" dirty="0" smtClean="0">
                <a:effectLst/>
                <a:latin typeface="Arial"/>
                <a:ea typeface="Times New Roman"/>
                <a:cs typeface="Times New Roman"/>
              </a:rPr>
              <a:t>$('#item-display').fadeIn('fast');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AA10789-70E3-4245-A64F-1B201C9ACE30}"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83022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company has created an app that manages company assets such as equipment. You have been asked to integrate this with the host web so that users can place the app on a Web Part page. What kind on entry point does this require?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 App Part entry point.</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Visual Studio. </a:t>
            </a:r>
            <a:r>
              <a:rPr lang="en-US" sz="1000" dirty="0" smtClean="0">
                <a:effectLst/>
                <a:latin typeface="Arial"/>
                <a:ea typeface="Times New Roman"/>
                <a:cs typeface="Times New Roman"/>
              </a:rPr>
              <a:t>This is the primary IDE to use for developing SharePoint apps of all kinds.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Napa.</a:t>
            </a:r>
            <a:r>
              <a:rPr lang="en-US" sz="1000" dirty="0" smtClean="0">
                <a:effectLst/>
                <a:latin typeface="Arial"/>
                <a:ea typeface="Times New Roman"/>
                <a:cs typeface="Times New Roman"/>
              </a:rPr>
              <a:t> This is a web based IDE that is designed to make it very easy to create simple apps.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can develop your custom functionality as an app, you should do so in preference to developing farm solutions or sandboxed solutions. The reason for this recommendation is that apps have better isolation, and therefore greater stability, than solutions. Also, a completed app can be marketed in the Office Store.</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Always use JavaScript in combination with script libraries for client-side code. JavaScript is widely supported and script libraries help to circumvent awkward browser differences that can needlessly increase a developer's workload.</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call the jQuery() or $() function, you see an error message.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jQuery() or $() function is a core jQuery function. If you cannot call it, your app probably does not include the jQuery library. To fix this, include a &lt;script&gt; element that links to jQuery in your app page. You will see more information on linking to jQuery in Module 9.</a:t>
            </a:r>
          </a:p>
        </p:txBody>
      </p:sp>
      <p:sp>
        <p:nvSpPr>
          <p:cNvPr id="4" name="Slide Number Placeholder 3"/>
          <p:cNvSpPr>
            <a:spLocks noGrp="1"/>
          </p:cNvSpPr>
          <p:nvPr>
            <p:ph type="sldNum" sz="quarter" idx="10"/>
          </p:nvPr>
        </p:nvSpPr>
        <p:spPr/>
        <p:txBody>
          <a:bodyPr/>
          <a:lstStyle/>
          <a:p>
            <a:fld id="{EAA10789-70E3-4245-A64F-1B201C9ACE3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33923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27968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9579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00531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both provider hosted apps and autohosted apps are subtypes of cloud hosted apps. Their differences center on how tenants' data is isolated and how new instances of the app are provisioned.</a:t>
            </a:r>
          </a:p>
        </p:txBody>
      </p:sp>
      <p:sp>
        <p:nvSpPr>
          <p:cNvPr id="4" name="Slide Number Placeholder 3"/>
          <p:cNvSpPr>
            <a:spLocks noGrp="1"/>
          </p:cNvSpPr>
          <p:nvPr>
            <p:ph type="sldNum" sz="quarter" idx="10"/>
          </p:nvPr>
        </p:nvSpPr>
        <p:spPr/>
        <p:txBody>
          <a:bodyPr/>
          <a:lstStyle/>
          <a:p>
            <a:fld id="{EAA10789-70E3-4245-A64F-1B201C9ACE3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51845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00259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147939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7729860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2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7</a:t>
            </a:r>
            <a:endParaRPr lang="en-US" sz="2600" dirty="0"/>
          </a:p>
        </p:txBody>
      </p:sp>
      <p:sp>
        <p:nvSpPr>
          <p:cNvPr id="3" name="Subtitle 2"/>
          <p:cNvSpPr>
            <a:spLocks noGrp="1"/>
          </p:cNvSpPr>
          <p:nvPr>
            <p:ph type="subTitle" sz="quarter" idx="1"/>
          </p:nvPr>
        </p:nvSpPr>
        <p:spPr/>
        <p:txBody>
          <a:bodyPr/>
          <a:lstStyle/>
          <a:p>
            <a:r>
              <a:rPr lang="en-US" dirty="0" smtClean="0"/>
              <a:t>Introducing Apps for SharePoint
</a:t>
            </a:r>
            <a:endParaRPr lang="en-US" dirty="0"/>
          </a:p>
        </p:txBody>
      </p:sp>
    </p:spTree>
    <p:extLst>
      <p:ext uri="{BB962C8B-B14F-4D97-AF65-F5344CB8AC3E}">
        <p14:creationId xmlns:p14="http://schemas.microsoft.com/office/powerpoint/2010/main" val="16407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ca3610a-027d-49da-bf11-e0e923f32a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Entry Points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 Entry Points</a:t>
            </a:r>
          </a:p>
        </p:txBody>
      </p:sp>
      <p:pic>
        <p:nvPicPr>
          <p:cNvPr id="3" name="Picture 2"/>
          <p:cNvPicPr>
            <a:picLocks noChangeAspect="1"/>
          </p:cNvPicPr>
          <p:nvPr/>
        </p:nvPicPr>
        <p:blipFill>
          <a:blip r:embed="rId3"/>
          <a:stretch>
            <a:fillRect/>
          </a:stretch>
        </p:blipFill>
        <p:spPr>
          <a:xfrm>
            <a:off x="483196" y="1772816"/>
            <a:ext cx="7748272" cy="3063108"/>
          </a:xfrm>
          <a:prstGeom prst="rect">
            <a:avLst/>
          </a:prstGeom>
        </p:spPr>
      </p:pic>
    </p:spTree>
    <p:extLst>
      <p:ext uri="{BB962C8B-B14F-4D97-AF65-F5344CB8AC3E}">
        <p14:creationId xmlns:p14="http://schemas.microsoft.com/office/powerpoint/2010/main" val="151434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Chrome Control</a:t>
            </a:r>
            <a:endParaRPr lang="de-AT" dirty="0"/>
          </a:p>
        </p:txBody>
      </p:sp>
      <p:sp>
        <p:nvSpPr>
          <p:cNvPr id="3" name="Rectangle 2"/>
          <p:cNvSpPr/>
          <p:nvPr/>
        </p:nvSpPr>
        <p:spPr>
          <a:xfrm>
            <a:off x="460375" y="1052736"/>
            <a:ext cx="5695802" cy="1477328"/>
          </a:xfrm>
          <a:prstGeom prst="rect">
            <a:avLst/>
          </a:prstGeom>
        </p:spPr>
        <p:txBody>
          <a:bodyPr wrap="square">
            <a:spAutoFit/>
          </a:bodyPr>
          <a:lstStyle/>
          <a:p>
            <a:pPr marL="285750" indent="-285750">
              <a:buFont typeface="Arial" panose="020B0604020202020204" pitchFamily="34" charset="0"/>
              <a:buChar char="•"/>
            </a:pPr>
            <a:r>
              <a:rPr lang="en-US" dirty="0" smtClean="0"/>
              <a:t>Use </a:t>
            </a:r>
            <a:r>
              <a:rPr lang="en-US" dirty="0"/>
              <a:t>the Chrome Control to inherit style and links from the host web in a cloud </a:t>
            </a:r>
            <a:r>
              <a:rPr lang="en-US" dirty="0" smtClean="0"/>
              <a:t>app</a:t>
            </a:r>
          </a:p>
          <a:p>
            <a:endParaRPr lang="en-US" dirty="0" smtClean="0"/>
          </a:p>
          <a:p>
            <a:pPr marL="285750" indent="-285750">
              <a:buFont typeface="Arial" panose="020B0604020202020204" pitchFamily="34" charset="0"/>
              <a:buChar char="•"/>
            </a:pPr>
            <a:r>
              <a:rPr lang="en-US" i="1" dirty="0"/>
              <a:t>Must include “Back to Site” link in upper-left</a:t>
            </a:r>
          </a:p>
          <a:p>
            <a:endParaRPr lang="en-US" dirty="0"/>
          </a:p>
        </p:txBody>
      </p:sp>
      <p:pic>
        <p:nvPicPr>
          <p:cNvPr id="4" name="Picture 3"/>
          <p:cNvPicPr>
            <a:picLocks noChangeAspect="1"/>
          </p:cNvPicPr>
          <p:nvPr/>
        </p:nvPicPr>
        <p:blipFill>
          <a:blip r:embed="rId2"/>
          <a:stretch>
            <a:fillRect/>
          </a:stretch>
        </p:blipFill>
        <p:spPr>
          <a:xfrm>
            <a:off x="6300192" y="908720"/>
            <a:ext cx="2408897" cy="4032448"/>
          </a:xfrm>
          <a:prstGeom prst="rect">
            <a:avLst/>
          </a:prstGeo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636912"/>
            <a:ext cx="6048265" cy="721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97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ad12b47-8152-4e29-a844-4db20f9dbc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and Access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Client Side Object Model</a:t>
            </a:r>
          </a:p>
          <a:p>
            <a:r>
              <a:rPr lang="en-US" dirty="0" smtClean="0"/>
              <a:t>.NET Framework Object Model</a:t>
            </a:r>
          </a:p>
          <a:p>
            <a:r>
              <a:rPr lang="en-US" dirty="0" smtClean="0"/>
              <a:t>REST API</a:t>
            </a:r>
          </a:p>
          <a:p>
            <a:r>
              <a:rPr lang="en-US" dirty="0" smtClean="0"/>
              <a:t>App Authentication</a:t>
            </a:r>
          </a:p>
          <a:p>
            <a:pPr lvl="1"/>
            <a:r>
              <a:rPr lang="en-US" dirty="0" smtClean="0"/>
              <a:t>Internal Authentication</a:t>
            </a:r>
          </a:p>
          <a:p>
            <a:pPr lvl="1"/>
            <a:r>
              <a:rPr lang="en-US" dirty="0" smtClean="0"/>
              <a:t>External Authentication</a:t>
            </a:r>
          </a:p>
          <a:p>
            <a:r>
              <a:rPr lang="en-US" dirty="0" smtClean="0"/>
              <a:t>Data Outside SharePoint</a:t>
            </a:r>
          </a:p>
          <a:p>
            <a:endParaRPr lang="en-US" dirty="0"/>
          </a:p>
        </p:txBody>
      </p:sp>
    </p:spTree>
    <p:extLst>
      <p:ext uri="{BB962C8B-B14F-4D97-AF65-F5344CB8AC3E}">
        <p14:creationId xmlns:p14="http://schemas.microsoft.com/office/powerpoint/2010/main" val="252295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a0b9789-a18d-4cf7-bae0-4842a188a6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and Publishing Apps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Packaging Apps</a:t>
            </a:r>
          </a:p>
          <a:p>
            <a:pPr lvl="1"/>
            <a:r>
              <a:rPr lang="en-US" dirty="0" smtClean="0"/>
              <a:t>.app file extension</a:t>
            </a:r>
          </a:p>
          <a:p>
            <a:pPr lvl="1"/>
            <a:r>
              <a:rPr lang="en-US" dirty="0" smtClean="0"/>
              <a:t>A package typically includes the following files:</a:t>
            </a:r>
          </a:p>
          <a:p>
            <a:pPr lvl="2"/>
            <a:r>
              <a:rPr lang="en-US" dirty="0" smtClean="0"/>
              <a:t>AppManifest.xml</a:t>
            </a:r>
          </a:p>
          <a:p>
            <a:pPr lvl="2"/>
            <a:r>
              <a:rPr lang="en-US" dirty="0" smtClean="0"/>
              <a:t>AppIcon.png</a:t>
            </a:r>
          </a:p>
          <a:p>
            <a:pPr lvl="2"/>
            <a:r>
              <a:rPr lang="en-US" dirty="0" smtClean="0"/>
              <a:t>Solution file</a:t>
            </a:r>
          </a:p>
          <a:p>
            <a:pPr lvl="2"/>
            <a:r>
              <a:rPr lang="en-US" dirty="0" smtClean="0"/>
              <a:t>Data Tier Application Package</a:t>
            </a:r>
          </a:p>
          <a:p>
            <a:r>
              <a:rPr lang="en-US" dirty="0" smtClean="0"/>
              <a:t>Publishing Apps</a:t>
            </a:r>
          </a:p>
          <a:p>
            <a:pPr lvl="1"/>
            <a:r>
              <a:rPr lang="en-US" dirty="0" smtClean="0"/>
              <a:t>Office Store</a:t>
            </a:r>
          </a:p>
          <a:p>
            <a:pPr lvl="1"/>
            <a:r>
              <a:rPr lang="en-US" dirty="0" smtClean="0"/>
              <a:t>App Catalogs</a:t>
            </a:r>
            <a:endParaRPr lang="en-US" dirty="0"/>
          </a:p>
        </p:txBody>
      </p:sp>
    </p:spTree>
    <p:extLst>
      <p:ext uri="{BB962C8B-B14F-4D97-AF65-F5344CB8AC3E}">
        <p14:creationId xmlns:p14="http://schemas.microsoft.com/office/powerpoint/2010/main" val="365759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957f416-20b8-4460-abab-ef1f9155c9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Choosing Technologies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Creating a photo management app for a magazine</a:t>
            </a:r>
            <a:endParaRPr lang="en-US" dirty="0"/>
          </a:p>
          <a:p>
            <a:pPr lvl="1"/>
            <a:r>
              <a:rPr lang="en-US" sz="2800" dirty="0" smtClean="0"/>
              <a:t>Design Decisions:</a:t>
            </a:r>
          </a:p>
          <a:p>
            <a:pPr lvl="2"/>
            <a:r>
              <a:rPr lang="en-US" sz="1800" dirty="0" smtClean="0"/>
              <a:t>Hosting Model?</a:t>
            </a:r>
          </a:p>
          <a:p>
            <a:pPr lvl="2"/>
            <a:r>
              <a:rPr lang="en-US" sz="1800" dirty="0" smtClean="0"/>
              <a:t>Development Tool?</a:t>
            </a:r>
          </a:p>
          <a:p>
            <a:pPr lvl="2"/>
            <a:r>
              <a:rPr lang="en-US" sz="1800" dirty="0" smtClean="0"/>
              <a:t>Photo Storage Location?</a:t>
            </a:r>
          </a:p>
          <a:p>
            <a:pPr lvl="2"/>
            <a:r>
              <a:rPr lang="en-US" sz="1800" dirty="0" smtClean="0"/>
              <a:t>Photo Storage Web?</a:t>
            </a:r>
          </a:p>
          <a:p>
            <a:pPr lvl="2"/>
            <a:r>
              <a:rPr lang="en-US" sz="1800" dirty="0" smtClean="0"/>
              <a:t>Entry Points?</a:t>
            </a:r>
          </a:p>
          <a:p>
            <a:pPr lvl="2"/>
            <a:r>
              <a:rPr lang="en-US" sz="1800" dirty="0" smtClean="0"/>
              <a:t>Publishing Location?</a:t>
            </a:r>
            <a:endParaRPr lang="en-US" sz="1800" dirty="0"/>
          </a:p>
        </p:txBody>
      </p:sp>
    </p:spTree>
    <p:extLst>
      <p:ext uri="{BB962C8B-B14F-4D97-AF65-F5344CB8AC3E}">
        <p14:creationId xmlns:p14="http://schemas.microsoft.com/office/powerpoint/2010/main" val="236631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Developing Apps for SharePoint</a:t>
            </a:r>
            <a:endParaRPr lang="en-US" dirty="0"/>
          </a:p>
        </p:txBody>
      </p:sp>
      <p:sp>
        <p:nvSpPr>
          <p:cNvPr id="3" name="Text Placeholder 2"/>
          <p:cNvSpPr>
            <a:spLocks noGrp="1"/>
          </p:cNvSpPr>
          <p:nvPr>
            <p:ph type="body" idx="1"/>
          </p:nvPr>
        </p:nvSpPr>
        <p:spPr/>
        <p:txBody>
          <a:bodyPr/>
          <a:lstStyle/>
          <a:p>
            <a:r>
              <a:rPr lang="en-GB" dirty="0" smtClean="0"/>
              <a:t>Communicating with SharePoint
Visual Studio Templates for SharePoint Apps
Demonstration: How to Create a SharePoint App from a Visual Studio Template
Cross Domain Calls
Licenses for SharePoint Apps</a:t>
            </a:r>
            <a:endParaRPr lang="en-US" dirty="0"/>
          </a:p>
        </p:txBody>
      </p:sp>
    </p:spTree>
    <p:extLst>
      <p:ext uri="{BB962C8B-B14F-4D97-AF65-F5344CB8AC3E}">
        <p14:creationId xmlns:p14="http://schemas.microsoft.com/office/powerpoint/2010/main" val="375516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CSOM &amp; REST</a:t>
            </a:r>
            <a:endParaRPr lang="de-AT" dirty="0"/>
          </a:p>
        </p:txBody>
      </p:sp>
      <p:pic>
        <p:nvPicPr>
          <p:cNvPr id="3" name="Picture 2"/>
          <p:cNvPicPr>
            <a:picLocks noChangeAspect="1"/>
          </p:cNvPicPr>
          <p:nvPr/>
        </p:nvPicPr>
        <p:blipFill>
          <a:blip r:embed="rId2"/>
          <a:stretch>
            <a:fillRect/>
          </a:stretch>
        </p:blipFill>
        <p:spPr>
          <a:xfrm>
            <a:off x="429151" y="1052736"/>
            <a:ext cx="6380952" cy="2590476"/>
          </a:xfrm>
          <a:prstGeom prst="rect">
            <a:avLst/>
          </a:prstGeom>
        </p:spPr>
      </p:pic>
      <p:pic>
        <p:nvPicPr>
          <p:cNvPr id="4" name="Picture 3"/>
          <p:cNvPicPr>
            <a:picLocks noChangeAspect="1"/>
          </p:cNvPicPr>
          <p:nvPr/>
        </p:nvPicPr>
        <p:blipFill>
          <a:blip r:embed="rId3"/>
          <a:stretch>
            <a:fillRect/>
          </a:stretch>
        </p:blipFill>
        <p:spPr>
          <a:xfrm>
            <a:off x="410103" y="3633300"/>
            <a:ext cx="6400000" cy="1190476"/>
          </a:xfrm>
          <a:prstGeom prst="rect">
            <a:avLst/>
          </a:prstGeom>
        </p:spPr>
      </p:pic>
      <p:pic>
        <p:nvPicPr>
          <p:cNvPr id="5" name="Picture 4"/>
          <p:cNvPicPr>
            <a:picLocks noChangeAspect="1"/>
          </p:cNvPicPr>
          <p:nvPr/>
        </p:nvPicPr>
        <p:blipFill>
          <a:blip r:embed="rId4"/>
          <a:stretch>
            <a:fillRect/>
          </a:stretch>
        </p:blipFill>
        <p:spPr>
          <a:xfrm>
            <a:off x="427271" y="5242824"/>
            <a:ext cx="6409524" cy="980952"/>
          </a:xfrm>
          <a:prstGeom prst="rect">
            <a:avLst/>
          </a:prstGeom>
        </p:spPr>
      </p:pic>
    </p:spTree>
    <p:extLst>
      <p:ext uri="{BB962C8B-B14F-4D97-AF65-F5344CB8AC3E}">
        <p14:creationId xmlns:p14="http://schemas.microsoft.com/office/powerpoint/2010/main" val="351270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 Studio Templates for SharePoint Apps</a:t>
            </a:r>
            <a:endParaRPr lang="en-US" dirty="0"/>
          </a:p>
        </p:txBody>
      </p:sp>
      <p:sp>
        <p:nvSpPr>
          <p:cNvPr id="4" name="Content Placeholder 2"/>
          <p:cNvSpPr>
            <a:spLocks noGrp="1"/>
          </p:cNvSpPr>
          <p:nvPr/>
        </p:nvSpPr>
        <p:spPr bwMode="auto">
          <a:xfrm>
            <a:off x="458787" y="1021215"/>
            <a:ext cx="7945911" cy="50615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App for SharePoint 2013 project template</a:t>
            </a:r>
          </a:p>
          <a:p>
            <a:r>
              <a:rPr lang="en-US" dirty="0" smtClean="0"/>
              <a:t>Default files in an app project</a:t>
            </a:r>
          </a:p>
          <a:p>
            <a:r>
              <a:rPr lang="en-US" dirty="0" smtClean="0"/>
              <a:t>Visual Studio item templates</a:t>
            </a:r>
          </a:p>
          <a:p>
            <a:endParaRPr lang="en-US" dirty="0"/>
          </a:p>
        </p:txBody>
      </p:sp>
    </p:spTree>
    <p:extLst>
      <p:ext uri="{BB962C8B-B14F-4D97-AF65-F5344CB8AC3E}">
        <p14:creationId xmlns:p14="http://schemas.microsoft.com/office/powerpoint/2010/main" val="10565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d12bc7c-f63b-4ccf-b032-15265f4e64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How to Create a SharePoint App from a Visual Studio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a:t>
            </a:r>
            <a:endParaRPr lang="en-GB" dirty="0"/>
          </a:p>
          <a:p>
            <a:pPr lvl="1"/>
            <a:r>
              <a:rPr lang="en-US" dirty="0"/>
              <a:t>How to create a new SharePoint hosted app project in Visual Studio 2012</a:t>
            </a:r>
            <a:endParaRPr lang="en-GB" dirty="0"/>
          </a:p>
          <a:p>
            <a:pPr lvl="1"/>
            <a:r>
              <a:rPr lang="en-US" dirty="0"/>
              <a:t>The default structure and important files within a SharePoint app</a:t>
            </a:r>
            <a:endParaRPr lang="en-GB" dirty="0"/>
          </a:p>
          <a:p>
            <a:pPr lvl="1"/>
            <a:r>
              <a:rPr lang="en-US" dirty="0"/>
              <a:t>How to deploy and debug an app in the development SharePoint farm</a:t>
            </a:r>
            <a:endParaRPr lang="en-GB" dirty="0"/>
          </a:p>
          <a:p>
            <a:endParaRPr lang="en-US" dirty="0"/>
          </a:p>
        </p:txBody>
      </p:sp>
    </p:spTree>
    <p:extLst>
      <p:ext uri="{BB962C8B-B14F-4D97-AF65-F5344CB8AC3E}">
        <p14:creationId xmlns:p14="http://schemas.microsoft.com/office/powerpoint/2010/main" val="350264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Domain Calls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Using the Cross Domain Library</a:t>
            </a:r>
          </a:p>
          <a:p>
            <a:pPr lvl="1"/>
            <a:r>
              <a:rPr lang="en-US" dirty="0" smtClean="0"/>
              <a:t>Access content in the app web from JavaScript in a remote web</a:t>
            </a:r>
          </a:p>
          <a:p>
            <a:pPr lvl="1"/>
            <a:r>
              <a:rPr lang="en-US" dirty="0" smtClean="0"/>
              <a:t>SP.RequestExecutor.js</a:t>
            </a:r>
          </a:p>
          <a:p>
            <a:pPr lvl="1"/>
            <a:r>
              <a:rPr lang="en-US" dirty="0" smtClean="0"/>
              <a:t>AppWebProxy.aspx</a:t>
            </a:r>
          </a:p>
          <a:p>
            <a:r>
              <a:rPr lang="en-US" dirty="0" smtClean="0"/>
              <a:t>Using the Web Proxy</a:t>
            </a:r>
          </a:p>
          <a:p>
            <a:pPr lvl="1"/>
            <a:r>
              <a:rPr lang="en-US" dirty="0" smtClean="0"/>
              <a:t>Access content in SharePoint or elsewhere from JavaScript in a remote web</a:t>
            </a:r>
          </a:p>
          <a:p>
            <a:pPr lvl="1"/>
            <a:r>
              <a:rPr lang="en-US" dirty="0" smtClean="0"/>
              <a:t>SP.WebRequestInfo</a:t>
            </a:r>
          </a:p>
          <a:p>
            <a:pPr lvl="1"/>
            <a:r>
              <a:rPr lang="en-US" dirty="0" smtClean="0"/>
              <a:t>Trusting domains for cross domain calls</a:t>
            </a:r>
            <a:endParaRPr lang="en-US" dirty="0"/>
          </a:p>
        </p:txBody>
      </p:sp>
    </p:spTree>
    <p:extLst>
      <p:ext uri="{BB962C8B-B14F-4D97-AF65-F5344CB8AC3E}">
        <p14:creationId xmlns:p14="http://schemas.microsoft.com/office/powerpoint/2010/main" val="39920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Apps for SharePoint
Developing Apps for SharePoint</a:t>
            </a:r>
            <a:endParaRPr lang="en-US" dirty="0"/>
          </a:p>
        </p:txBody>
      </p:sp>
    </p:spTree>
    <p:extLst>
      <p:ext uri="{BB962C8B-B14F-4D97-AF65-F5344CB8AC3E}">
        <p14:creationId xmlns:p14="http://schemas.microsoft.com/office/powerpoint/2010/main" val="310997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Cross Domain Calls</a:t>
            </a:r>
            <a:endParaRPr lang="de-AT" dirty="0"/>
          </a:p>
        </p:txBody>
      </p:sp>
      <p:pic>
        <p:nvPicPr>
          <p:cNvPr id="3" name="Picture 2"/>
          <p:cNvPicPr>
            <a:picLocks noChangeAspect="1"/>
          </p:cNvPicPr>
          <p:nvPr/>
        </p:nvPicPr>
        <p:blipFill>
          <a:blip r:embed="rId2"/>
          <a:stretch>
            <a:fillRect/>
          </a:stretch>
        </p:blipFill>
        <p:spPr>
          <a:xfrm>
            <a:off x="323528" y="1268760"/>
            <a:ext cx="7843712" cy="3470443"/>
          </a:xfrm>
          <a:prstGeom prst="rect">
            <a:avLst/>
          </a:prstGeom>
        </p:spPr>
      </p:pic>
    </p:spTree>
    <p:extLst>
      <p:ext uri="{BB962C8B-B14F-4D97-AF65-F5344CB8AC3E}">
        <p14:creationId xmlns:p14="http://schemas.microsoft.com/office/powerpoint/2010/main" val="9110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Cross Domain Calls</a:t>
            </a:r>
          </a:p>
        </p:txBody>
      </p:sp>
      <p:pic>
        <p:nvPicPr>
          <p:cNvPr id="3" name="Picture 2"/>
          <p:cNvPicPr>
            <a:picLocks noChangeAspect="1"/>
          </p:cNvPicPr>
          <p:nvPr/>
        </p:nvPicPr>
        <p:blipFill>
          <a:blip r:embed="rId2"/>
          <a:stretch>
            <a:fillRect/>
          </a:stretch>
        </p:blipFill>
        <p:spPr>
          <a:xfrm>
            <a:off x="471815" y="980728"/>
            <a:ext cx="6409524" cy="5066667"/>
          </a:xfrm>
          <a:prstGeom prst="rect">
            <a:avLst/>
          </a:prstGeom>
        </p:spPr>
      </p:pic>
    </p:spTree>
    <p:extLst>
      <p:ext uri="{BB962C8B-B14F-4D97-AF65-F5344CB8AC3E}">
        <p14:creationId xmlns:p14="http://schemas.microsoft.com/office/powerpoint/2010/main" val="2102092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Alternative Way: Web Proxy</a:t>
            </a:r>
            <a:endParaRPr lang="de-AT" dirty="0"/>
          </a:p>
        </p:txBody>
      </p:sp>
      <p:pic>
        <p:nvPicPr>
          <p:cNvPr id="3" name="Picture 2"/>
          <p:cNvPicPr>
            <a:picLocks noChangeAspect="1"/>
          </p:cNvPicPr>
          <p:nvPr/>
        </p:nvPicPr>
        <p:blipFill>
          <a:blip r:embed="rId2"/>
          <a:stretch>
            <a:fillRect/>
          </a:stretch>
        </p:blipFill>
        <p:spPr>
          <a:xfrm>
            <a:off x="460373" y="836712"/>
            <a:ext cx="6371429" cy="580952"/>
          </a:xfrm>
          <a:prstGeom prst="rect">
            <a:avLst/>
          </a:prstGeom>
        </p:spPr>
      </p:pic>
      <p:pic>
        <p:nvPicPr>
          <p:cNvPr id="4" name="Picture 3"/>
          <p:cNvPicPr>
            <a:picLocks noChangeAspect="1"/>
          </p:cNvPicPr>
          <p:nvPr/>
        </p:nvPicPr>
        <p:blipFill>
          <a:blip r:embed="rId3"/>
          <a:stretch>
            <a:fillRect/>
          </a:stretch>
        </p:blipFill>
        <p:spPr>
          <a:xfrm>
            <a:off x="457729" y="1628800"/>
            <a:ext cx="6371429" cy="4771429"/>
          </a:xfrm>
          <a:prstGeom prst="rect">
            <a:avLst/>
          </a:prstGeom>
        </p:spPr>
      </p:pic>
    </p:spTree>
    <p:extLst>
      <p:ext uri="{BB962C8B-B14F-4D97-AF65-F5344CB8AC3E}">
        <p14:creationId xmlns:p14="http://schemas.microsoft.com/office/powerpoint/2010/main" val="56113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3dae819-a327-4a60-8beb-a1bbe67b39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Licenses for SharePoint Apps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Office Store License Framework</a:t>
            </a:r>
          </a:p>
          <a:p>
            <a:r>
              <a:rPr lang="en-US" dirty="0" smtClean="0"/>
              <a:t>Downloading License Tokens from SharePoint</a:t>
            </a:r>
          </a:p>
          <a:p>
            <a:r>
              <a:rPr lang="en-US" dirty="0" smtClean="0"/>
              <a:t>Checking License Tokens with the Office License Verification Web Service</a:t>
            </a:r>
          </a:p>
          <a:p>
            <a:r>
              <a:rPr lang="en-US" dirty="0" smtClean="0"/>
              <a:t>Using Test Licenses</a:t>
            </a:r>
            <a:endParaRPr lang="en-US" dirty="0"/>
          </a:p>
        </p:txBody>
      </p:sp>
    </p:spTree>
    <p:extLst>
      <p:ext uri="{BB962C8B-B14F-4D97-AF65-F5344CB8AC3E}">
        <p14:creationId xmlns:p14="http://schemas.microsoft.com/office/powerpoint/2010/main" val="258141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Site Suggestions App</a:t>
            </a:r>
            <a:endParaRPr lang="en-US" dirty="0"/>
          </a:p>
        </p:txBody>
      </p:sp>
      <p:sp>
        <p:nvSpPr>
          <p:cNvPr id="3" name="Text Placeholder 2"/>
          <p:cNvSpPr>
            <a:spLocks noGrp="1"/>
          </p:cNvSpPr>
          <p:nvPr>
            <p:ph type="body" idx="1"/>
          </p:nvPr>
        </p:nvSpPr>
        <p:spPr/>
        <p:txBody>
          <a:bodyPr/>
          <a:lstStyle/>
          <a:p>
            <a:r>
              <a:rPr lang="en-GB" dirty="0" smtClean="0"/>
              <a:t>Exercise 1: Creating a New SharePoint App
Exercise 2: Using the Client-Side Object Model</a:t>
            </a:r>
            <a:endParaRPr lang="en-US" dirty="0"/>
          </a:p>
        </p:txBody>
      </p:sp>
      <p:sp>
        <p:nvSpPr>
          <p:cNvPr id="4" name="TextBox 3"/>
          <p:cNvSpPr txBox="1"/>
          <p:nvPr/>
        </p:nvSpPr>
        <p:spPr>
          <a:xfrm>
            <a:off x="458788" y="39859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221088"/>
            <a:ext cx="660450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b="0" i="0" u="none" strike="noStrike" baseline="0" dirty="0" smtClean="0">
                <a:latin typeface="Segoe UI"/>
              </a:rPr>
              <a:t>Virtual Machine: </a:t>
            </a:r>
            <a:r>
              <a:rPr lang="en-US" sz="2800" i="0" u="none" strike="noStrike" baseline="0" dirty="0" smtClean="0">
                <a:latin typeface="Segoe UI"/>
              </a:rPr>
              <a:t>20488A-LON-SP-08</a:t>
            </a:r>
          </a:p>
          <a:p>
            <a:pPr marL="457200" indent="-457200">
              <a:buClr>
                <a:srgbClr val="0070C0"/>
              </a:buClr>
              <a:buFont typeface="Arial" pitchFamily="34" charset="0"/>
              <a:buChar char="•"/>
            </a:pPr>
            <a:r>
              <a:rPr lang="pt-BR" sz="2800" b="0" i="0" u="none" strike="noStrike" baseline="0" dirty="0" smtClean="0">
                <a:latin typeface="Segoe UI"/>
              </a:rPr>
              <a:t>Username: </a:t>
            </a:r>
            <a:r>
              <a:rPr lang="pt-BR" sz="2800" i="0" u="none" strike="noStrike" baseline="0" dirty="0" smtClean="0">
                <a:latin typeface="Segoe UI"/>
              </a:rPr>
              <a:t>CONTOSO\Administrator</a:t>
            </a:r>
          </a:p>
          <a:p>
            <a:pPr marL="457200" indent="-457200">
              <a:buClr>
                <a:srgbClr val="0070C0"/>
              </a:buClr>
              <a:buFont typeface="Arial" pitchFamily="34" charset="0"/>
              <a:buChar char="•"/>
            </a:pPr>
            <a:r>
              <a:rPr lang="pt-BR" sz="2800" b="0" i="0" u="none" strike="noStrike" baseline="0" dirty="0" smtClean="0">
                <a:latin typeface="Segoe UI"/>
              </a:rPr>
              <a:t>Password: </a:t>
            </a:r>
            <a:r>
              <a:rPr lang="pt-BR" sz="2800" i="0" u="none" strike="noStrike" baseline="0" dirty="0" smtClean="0">
                <a:latin typeface="Segoe UI"/>
              </a:rPr>
              <a:t>Pa$$w0rd</a:t>
            </a:r>
          </a:p>
        </p:txBody>
      </p:sp>
      <p:sp>
        <p:nvSpPr>
          <p:cNvPr id="6" name="TextBox 5"/>
          <p:cNvSpPr txBox="1"/>
          <p:nvPr/>
        </p:nvSpPr>
        <p:spPr>
          <a:xfrm>
            <a:off x="458788" y="6163356"/>
            <a:ext cx="4608121" cy="523220"/>
          </a:xfrm>
          <a:prstGeom prst="rect">
            <a:avLst/>
          </a:prstGeom>
          <a:noFill/>
        </p:spPr>
        <p:txBody>
          <a:bodyPr vert="horz" wrap="none" rtlCol="0">
            <a:spAutoFit/>
          </a:bodyPr>
          <a:lstStyle/>
          <a:p>
            <a:r>
              <a:rPr lang="en-US" sz="2800" dirty="0" smtClean="0">
                <a:latin typeface="Segoe UI"/>
              </a:rPr>
              <a:t>Estimated Time: 45 minutes.</a:t>
            </a:r>
            <a:endParaRPr lang="en-US" sz="2800" dirty="0">
              <a:latin typeface="Segoe UI"/>
            </a:endParaRPr>
          </a:p>
        </p:txBody>
      </p:sp>
    </p:spTree>
    <p:extLst>
      <p:ext uri="{BB962C8B-B14F-4D97-AF65-F5344CB8AC3E}">
        <p14:creationId xmlns:p14="http://schemas.microsoft.com/office/powerpoint/2010/main" val="1907586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Arial Unicode MS"/>
                <a:cs typeface="Mangal"/>
              </a:rPr>
              <a:t>The management team at Contoso wants to ensure that the new SharePoint 2013 intranet deployment meets the needs of end users. The team has asked you to investigate ways of capturing user feedback consistently across a variety of site collections. In this lab, you will develop an app that enables users to submit feedback and to view the feedback submitted by other users.</a:t>
            </a:r>
            <a:endParaRPr lang="en-US" sz="2800" dirty="0">
              <a:effectLst/>
              <a:latin typeface="Segoe UI"/>
              <a:ea typeface="SimSun"/>
              <a:cs typeface="Mangal"/>
            </a:endParaRPr>
          </a:p>
        </p:txBody>
      </p:sp>
    </p:spTree>
    <p:extLst>
      <p:ext uri="{BB962C8B-B14F-4D97-AF65-F5344CB8AC3E}">
        <p14:creationId xmlns:p14="http://schemas.microsoft.com/office/powerpoint/2010/main" val="395133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Review</a:t>
            </a:r>
            <a:endParaRPr lang="en-US" dirty="0"/>
          </a:p>
        </p:txBody>
      </p:sp>
      <p:sp>
        <p:nvSpPr>
          <p:cNvPr id="3" name="Text Placeholder 2"/>
          <p:cNvSpPr>
            <a:spLocks noGrp="1"/>
          </p:cNvSpPr>
          <p:nvPr>
            <p:ph type="body" idx="1"/>
          </p:nvPr>
        </p:nvSpPr>
        <p:spPr/>
        <p:txBody>
          <a:bodyPr/>
          <a:lstStyle/>
          <a:p>
            <a:r>
              <a:rPr lang="en-GB" dirty="0" smtClean="0"/>
              <a:t>In Exercise 2, Task 3 you added styles to the App.css style sheet. How would the app function if you had not performed this step?
When you click on a suggestion in the list, the suggestion fades in smoothly. How is this fade achieved in the code?</a:t>
            </a:r>
            <a:endParaRPr lang="en-US" dirty="0"/>
          </a:p>
        </p:txBody>
      </p:sp>
    </p:spTree>
    <p:extLst>
      <p:ext uri="{BB962C8B-B14F-4D97-AF65-F5344CB8AC3E}">
        <p14:creationId xmlns:p14="http://schemas.microsoft.com/office/powerpoint/2010/main" val="3870490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
Tools
Best Practice
Common Issues and Troubleshooting Tips</a:t>
            </a:r>
            <a:endParaRPr lang="en-US" dirty="0"/>
          </a:p>
        </p:txBody>
      </p:sp>
    </p:spTree>
    <p:extLst>
      <p:ext uri="{BB962C8B-B14F-4D97-AF65-F5344CB8AC3E}">
        <p14:creationId xmlns:p14="http://schemas.microsoft.com/office/powerpoint/2010/main" val="27929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Apps for SharePoint</a:t>
            </a:r>
            <a:endParaRPr lang="en-US" dirty="0"/>
          </a:p>
        </p:txBody>
      </p:sp>
      <p:sp>
        <p:nvSpPr>
          <p:cNvPr id="3" name="Text Placeholder 2"/>
          <p:cNvSpPr>
            <a:spLocks noGrp="1"/>
          </p:cNvSpPr>
          <p:nvPr>
            <p:ph type="body" idx="1"/>
          </p:nvPr>
        </p:nvSpPr>
        <p:spPr/>
        <p:txBody>
          <a:bodyPr/>
          <a:lstStyle/>
          <a:p>
            <a:r>
              <a:rPr lang="en-GB" dirty="0" smtClean="0"/>
              <a:t>What is a SharePoint App?
Hosting SharePoint Apps
Autohosted and Provider Hosted Apps
Developer Tools and Technologies
Host Webs, App Webs, and Remote Webs
App Entry Points
Data Storage and Access
Packaging and Publishing Apps
Discussion – Choosing Technologies</a:t>
            </a:r>
            <a:endParaRPr lang="en-US" dirty="0"/>
          </a:p>
        </p:txBody>
      </p:sp>
    </p:spTree>
    <p:extLst>
      <p:ext uri="{BB962C8B-B14F-4D97-AF65-F5344CB8AC3E}">
        <p14:creationId xmlns:p14="http://schemas.microsoft.com/office/powerpoint/2010/main" val="275375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SharePoint App?</a:t>
            </a:r>
            <a:endParaRPr lang="en-US" dirty="0"/>
          </a:p>
        </p:txBody>
      </p:sp>
      <p:sp>
        <p:nvSpPr>
          <p:cNvPr id="4" name="Content Placeholder 2"/>
          <p:cNvSpPr>
            <a:spLocks noGrp="1"/>
          </p:cNvSpPr>
          <p:nvPr/>
        </p:nvSpPr>
        <p:spPr bwMode="auto">
          <a:xfrm>
            <a:off x="247768" y="1021214"/>
            <a:ext cx="8685212" cy="54988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A SharePoint app is </a:t>
            </a:r>
            <a:r>
              <a:rPr lang="en-US" sz="2400" dirty="0"/>
              <a:t>a custom solution for </a:t>
            </a:r>
            <a:r>
              <a:rPr lang="en-US" sz="2400" dirty="0" smtClean="0"/>
              <a:t>SharePoint that runs </a:t>
            </a:r>
            <a:r>
              <a:rPr lang="en-US" sz="2400" dirty="0"/>
              <a:t>entirely outside any SharePoint server </a:t>
            </a:r>
            <a:r>
              <a:rPr lang="en-US" sz="2400" dirty="0" smtClean="0"/>
              <a:t>processes </a:t>
            </a:r>
            <a:endParaRPr lang="en-US" sz="2400" dirty="0"/>
          </a:p>
          <a:p>
            <a:r>
              <a:rPr lang="en-US" sz="2400" dirty="0" smtClean="0"/>
              <a:t>App Model Design Goals:</a:t>
            </a:r>
          </a:p>
          <a:p>
            <a:pPr lvl="1"/>
            <a:r>
              <a:rPr lang="en-US" sz="2000" dirty="0" smtClean="0"/>
              <a:t>Apps </a:t>
            </a:r>
            <a:r>
              <a:rPr lang="en-US" sz="2000" dirty="0"/>
              <a:t>must be supported both </a:t>
            </a:r>
            <a:r>
              <a:rPr lang="en-US" sz="2000" dirty="0" smtClean="0"/>
              <a:t>on-premises </a:t>
            </a:r>
            <a:r>
              <a:rPr lang="en-US" sz="2000" dirty="0"/>
              <a:t>and in </a:t>
            </a:r>
            <a:r>
              <a:rPr lang="en-US" sz="2000" dirty="0" smtClean="0"/>
              <a:t>the cloud</a:t>
            </a:r>
            <a:endParaRPr lang="en-GB" sz="2000" dirty="0"/>
          </a:p>
          <a:p>
            <a:pPr lvl="1"/>
            <a:r>
              <a:rPr lang="en-US" sz="2000" dirty="0"/>
              <a:t>App code </a:t>
            </a:r>
            <a:r>
              <a:rPr lang="en-US" sz="2000" dirty="0" smtClean="0"/>
              <a:t>never runs </a:t>
            </a:r>
            <a:r>
              <a:rPr lang="en-US" sz="2000" dirty="0"/>
              <a:t>within the SharePoint host </a:t>
            </a:r>
            <a:r>
              <a:rPr lang="en-US" sz="2000" dirty="0" smtClean="0"/>
              <a:t>environment</a:t>
            </a:r>
            <a:endParaRPr lang="en-GB" sz="2000" dirty="0" smtClean="0"/>
          </a:p>
          <a:p>
            <a:pPr lvl="1"/>
            <a:r>
              <a:rPr lang="en-US" sz="2000" dirty="0" smtClean="0"/>
              <a:t>App code accesses SharePoint data through web services</a:t>
            </a:r>
          </a:p>
          <a:p>
            <a:pPr lvl="1"/>
            <a:r>
              <a:rPr lang="en-US" sz="2000" dirty="0" smtClean="0"/>
              <a:t>App </a:t>
            </a:r>
            <a:r>
              <a:rPr lang="en-US" sz="2000" dirty="0"/>
              <a:t>code is authenticated and runs under a distinct </a:t>
            </a:r>
            <a:r>
              <a:rPr lang="en-US" sz="2000" dirty="0" smtClean="0"/>
              <a:t>identity</a:t>
            </a:r>
          </a:p>
          <a:p>
            <a:pPr lvl="1"/>
            <a:r>
              <a:rPr lang="en-US" sz="2000" dirty="0" smtClean="0"/>
              <a:t>Apps </a:t>
            </a:r>
            <a:r>
              <a:rPr lang="en-US" sz="2000" dirty="0"/>
              <a:t>are published in app catalogs and Office </a:t>
            </a:r>
            <a:r>
              <a:rPr lang="en-US" sz="2000" dirty="0" smtClean="0"/>
              <a:t>Store</a:t>
            </a:r>
            <a:endParaRPr lang="en-US" sz="2000" dirty="0"/>
          </a:p>
        </p:txBody>
      </p:sp>
    </p:spTree>
    <p:extLst>
      <p:ext uri="{BB962C8B-B14F-4D97-AF65-F5344CB8AC3E}">
        <p14:creationId xmlns:p14="http://schemas.microsoft.com/office/powerpoint/2010/main" val="265841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SharePoint Apps</a:t>
            </a:r>
            <a:endParaRPr lang="en-US" dirty="0"/>
          </a:p>
        </p:txBody>
      </p:sp>
      <p:sp>
        <p:nvSpPr>
          <p:cNvPr id="4" name="Rounded Rectangle 3"/>
          <p:cNvSpPr/>
          <p:nvPr/>
        </p:nvSpPr>
        <p:spPr bwMode="auto">
          <a:xfrm>
            <a:off x="616226" y="1292087"/>
            <a:ext cx="3796748" cy="2981739"/>
          </a:xfrm>
          <a:prstGeom prst="roundRect">
            <a:avLst>
              <a:gd name="adj" fmla="val 648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TextBox 3"/>
          <p:cNvSpPr txBox="1"/>
          <p:nvPr/>
        </p:nvSpPr>
        <p:spPr>
          <a:xfrm>
            <a:off x="616226" y="922755"/>
            <a:ext cx="161454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3665" y="5267738"/>
            <a:ext cx="1164148" cy="10436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553" y="1113154"/>
            <a:ext cx="3532936" cy="20410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0739" y="3933588"/>
            <a:ext cx="1426346" cy="938706"/>
          </a:xfrm>
          <a:prstGeom prst="rect">
            <a:avLst/>
          </a:prstGeom>
        </p:spPr>
      </p:pic>
      <p:sp>
        <p:nvSpPr>
          <p:cNvPr id="9" name="Rounded Rectangle 8"/>
          <p:cNvSpPr/>
          <p:nvPr/>
        </p:nvSpPr>
        <p:spPr bwMode="auto">
          <a:xfrm>
            <a:off x="1018197" y="2473183"/>
            <a:ext cx="2425148" cy="1531733"/>
          </a:xfrm>
          <a:prstGeom prst="roundRect">
            <a:avLst>
              <a:gd name="adj" fmla="val 11476"/>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0" name="TextBox 7"/>
          <p:cNvSpPr txBox="1"/>
          <p:nvPr/>
        </p:nvSpPr>
        <p:spPr>
          <a:xfrm>
            <a:off x="1409649" y="2804436"/>
            <a:ext cx="1642244"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Pages</a:t>
            </a:r>
          </a:p>
          <a:p>
            <a:r>
              <a:rPr lang="en-GB" b="0" dirty="0" smtClean="0"/>
              <a:t>Scripts</a:t>
            </a:r>
          </a:p>
          <a:p>
            <a:r>
              <a:rPr lang="en-GB" b="0" dirty="0" smtClean="0"/>
              <a:t>Style Sheets</a:t>
            </a:r>
            <a:endParaRPr lang="en-GB" b="0" dirty="0"/>
          </a:p>
        </p:txBody>
      </p:sp>
      <p:sp>
        <p:nvSpPr>
          <p:cNvPr id="11" name="TextBox 8"/>
          <p:cNvSpPr txBox="1"/>
          <p:nvPr/>
        </p:nvSpPr>
        <p:spPr>
          <a:xfrm>
            <a:off x="909447" y="1810524"/>
            <a:ext cx="169309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SharePoint </a:t>
            </a:r>
          </a:p>
          <a:p>
            <a:r>
              <a:rPr lang="en-GB" dirty="0" smtClean="0"/>
              <a:t>Hosted App</a:t>
            </a:r>
            <a:endParaRPr lang="en-GB" dirty="0"/>
          </a:p>
        </p:txBody>
      </p:sp>
      <p:sp>
        <p:nvSpPr>
          <p:cNvPr id="12" name="Rounded Rectangle 11"/>
          <p:cNvSpPr/>
          <p:nvPr/>
        </p:nvSpPr>
        <p:spPr bwMode="auto">
          <a:xfrm>
            <a:off x="5191122" y="2421826"/>
            <a:ext cx="2720425" cy="2055023"/>
          </a:xfrm>
          <a:prstGeom prst="roundRect">
            <a:avLst>
              <a:gd name="adj" fmla="val 11476"/>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13" name="TextBox 10"/>
          <p:cNvSpPr txBox="1"/>
          <p:nvPr/>
        </p:nvSpPr>
        <p:spPr>
          <a:xfrm>
            <a:off x="5504706" y="2751477"/>
            <a:ext cx="2215543" cy="147732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Web Pages</a:t>
            </a:r>
          </a:p>
          <a:p>
            <a:r>
              <a:rPr lang="en-GB" b="0" dirty="0" smtClean="0"/>
              <a:t>Scripts</a:t>
            </a:r>
          </a:p>
          <a:p>
            <a:r>
              <a:rPr lang="en-GB" b="0" dirty="0" smtClean="0"/>
              <a:t>Style Sheets</a:t>
            </a:r>
          </a:p>
          <a:p>
            <a:r>
              <a:rPr lang="en-GB" b="0" dirty="0" smtClean="0"/>
              <a:t>Server-Side Code</a:t>
            </a:r>
          </a:p>
          <a:p>
            <a:r>
              <a:rPr lang="en-GB" b="0" dirty="0" smtClean="0"/>
              <a:t>Databases</a:t>
            </a:r>
            <a:endParaRPr lang="en-GB" b="0" dirty="0"/>
          </a:p>
        </p:txBody>
      </p:sp>
      <p:sp>
        <p:nvSpPr>
          <p:cNvPr id="14" name="TextBox 11"/>
          <p:cNvSpPr txBox="1"/>
          <p:nvPr/>
        </p:nvSpPr>
        <p:spPr>
          <a:xfrm>
            <a:off x="5191123" y="1771222"/>
            <a:ext cx="169309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Cloud </a:t>
            </a:r>
          </a:p>
          <a:p>
            <a:r>
              <a:rPr lang="en-GB" dirty="0" smtClean="0"/>
              <a:t>Hosted App</a:t>
            </a:r>
            <a:endParaRPr lang="en-GB" dirty="0"/>
          </a:p>
        </p:txBody>
      </p:sp>
      <p:sp>
        <p:nvSpPr>
          <p:cNvPr id="15" name="TextBox 13"/>
          <p:cNvSpPr txBox="1"/>
          <p:nvPr/>
        </p:nvSpPr>
        <p:spPr>
          <a:xfrm>
            <a:off x="5404322" y="5942015"/>
            <a:ext cx="126669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Browser</a:t>
            </a:r>
            <a:endParaRPr lang="en-GB" dirty="0"/>
          </a:p>
        </p:txBody>
      </p:sp>
      <p:cxnSp>
        <p:nvCxnSpPr>
          <p:cNvPr id="16" name="Straight Arrow Connector 15"/>
          <p:cNvCxnSpPr/>
          <p:nvPr/>
        </p:nvCxnSpPr>
        <p:spPr bwMode="auto">
          <a:xfrm>
            <a:off x="2882348" y="4004916"/>
            <a:ext cx="1331317" cy="1262822"/>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triangle" w="lg" len="med"/>
            <a:tailEnd type="triangle" w="lg" len="med"/>
          </a:ln>
          <a:effectLst>
            <a:outerShdw dist="35921" dir="2700000" algn="ctr" rotWithShape="0">
              <a:srgbClr val="AFAFAF"/>
            </a:outerShdw>
          </a:effectLst>
        </p:spPr>
      </p:cxnSp>
      <p:cxnSp>
        <p:nvCxnSpPr>
          <p:cNvPr id="17" name="Straight Arrow Connector 16"/>
          <p:cNvCxnSpPr/>
          <p:nvPr/>
        </p:nvCxnSpPr>
        <p:spPr bwMode="auto">
          <a:xfrm flipH="1">
            <a:off x="5286626" y="4476849"/>
            <a:ext cx="751042" cy="790889"/>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triangle" w="lg" len="med"/>
            <a:tailEnd type="triangle" w="lg" len="med"/>
          </a:ln>
          <a:effectLst>
            <a:outerShdw dist="35921" dir="2700000" algn="ctr" rotWithShape="0">
              <a:srgbClr val="AFAFAF"/>
            </a:outerShdw>
          </a:effectLst>
        </p:spPr>
      </p:cxnSp>
    </p:spTree>
    <p:extLst>
      <p:ext uri="{BB962C8B-B14F-4D97-AF65-F5344CB8AC3E}">
        <p14:creationId xmlns:p14="http://schemas.microsoft.com/office/powerpoint/2010/main" val="412312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App Models</a:t>
            </a:r>
            <a:endParaRPr lang="de-AT" dirty="0"/>
          </a:p>
        </p:txBody>
      </p:sp>
      <p:pic>
        <p:nvPicPr>
          <p:cNvPr id="3" name="Picture 2"/>
          <p:cNvPicPr>
            <a:picLocks noChangeAspect="1"/>
          </p:cNvPicPr>
          <p:nvPr/>
        </p:nvPicPr>
        <p:blipFill>
          <a:blip r:embed="rId2"/>
          <a:stretch>
            <a:fillRect/>
          </a:stretch>
        </p:blipFill>
        <p:spPr>
          <a:xfrm>
            <a:off x="251520" y="1124744"/>
            <a:ext cx="8755544" cy="4023607"/>
          </a:xfrm>
          <a:prstGeom prst="rect">
            <a:avLst/>
          </a:prstGeom>
        </p:spPr>
      </p:pic>
    </p:spTree>
    <p:extLst>
      <p:ext uri="{BB962C8B-B14F-4D97-AF65-F5344CB8AC3E}">
        <p14:creationId xmlns:p14="http://schemas.microsoft.com/office/powerpoint/2010/main" val="8674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Autohosted and Provider Hosted Apps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need for tenant isolation </a:t>
            </a:r>
          </a:p>
          <a:p>
            <a:r>
              <a:rPr lang="en-US" dirty="0" smtClean="0"/>
              <a:t>Building and provisioning a provider hosted app</a:t>
            </a:r>
          </a:p>
          <a:p>
            <a:r>
              <a:rPr lang="en-US" dirty="0" smtClean="0"/>
              <a:t>Building and provisioning an autohosted app</a:t>
            </a:r>
            <a:endParaRPr lang="en-US" dirty="0"/>
          </a:p>
        </p:txBody>
      </p:sp>
    </p:spTree>
    <p:extLst>
      <p:ext uri="{BB962C8B-B14F-4D97-AF65-F5344CB8AC3E}">
        <p14:creationId xmlns:p14="http://schemas.microsoft.com/office/powerpoint/2010/main" val="382614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99b8925-3622-4bc9-9305-b63044ad9b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 and Technologies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Client-Side Technologies</a:t>
            </a:r>
          </a:p>
          <a:p>
            <a:pPr lvl="1"/>
            <a:r>
              <a:rPr lang="en-US" sz="2000" dirty="0" smtClean="0"/>
              <a:t>Scripting Language</a:t>
            </a:r>
          </a:p>
          <a:p>
            <a:pPr lvl="1"/>
            <a:r>
              <a:rPr lang="en-US" sz="2000" dirty="0" smtClean="0"/>
              <a:t>Script Libraries</a:t>
            </a:r>
          </a:p>
          <a:p>
            <a:r>
              <a:rPr lang="en-US" sz="2400" dirty="0" smtClean="0"/>
              <a:t>Server-Side Technologies</a:t>
            </a:r>
          </a:p>
          <a:p>
            <a:pPr lvl="1"/>
            <a:r>
              <a:rPr lang="en-US" sz="2000" dirty="0" smtClean="0"/>
              <a:t>ASP.NET</a:t>
            </a:r>
          </a:p>
          <a:p>
            <a:pPr lvl="2"/>
            <a:r>
              <a:rPr lang="en-US" sz="1800" dirty="0" smtClean="0"/>
              <a:t>Web Pages</a:t>
            </a:r>
          </a:p>
          <a:p>
            <a:pPr lvl="2"/>
            <a:r>
              <a:rPr lang="en-US" sz="1800" dirty="0" smtClean="0"/>
              <a:t>Web Forms</a:t>
            </a:r>
          </a:p>
          <a:p>
            <a:pPr lvl="2"/>
            <a:r>
              <a:rPr lang="en-US" sz="1800" dirty="0" smtClean="0"/>
              <a:t>MVC</a:t>
            </a:r>
          </a:p>
          <a:p>
            <a:pPr lvl="1"/>
            <a:r>
              <a:rPr lang="en-US" sz="2000" dirty="0" smtClean="0"/>
              <a:t>PHP</a:t>
            </a:r>
          </a:p>
          <a:p>
            <a:pPr lvl="1"/>
            <a:r>
              <a:rPr lang="en-US" sz="2000" dirty="0" smtClean="0"/>
              <a:t>Ruby on Rails</a:t>
            </a:r>
          </a:p>
          <a:p>
            <a:r>
              <a:rPr lang="en-US" sz="2400" dirty="0" smtClean="0"/>
              <a:t>Development Environments</a:t>
            </a:r>
          </a:p>
          <a:p>
            <a:pPr lvl="1"/>
            <a:r>
              <a:rPr lang="en-US" sz="2000" dirty="0" smtClean="0"/>
              <a:t>Visual Studio 2012</a:t>
            </a:r>
          </a:p>
          <a:p>
            <a:pPr lvl="1"/>
            <a:r>
              <a:rPr lang="en-US" sz="2000" dirty="0" smtClean="0"/>
              <a:t>Napa</a:t>
            </a:r>
            <a:endParaRPr lang="en-US" sz="2000" dirty="0"/>
          </a:p>
        </p:txBody>
      </p:sp>
    </p:spTree>
    <p:extLst>
      <p:ext uri="{BB962C8B-B14F-4D97-AF65-F5344CB8AC3E}">
        <p14:creationId xmlns:p14="http://schemas.microsoft.com/office/powerpoint/2010/main" val="13163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ae17742-9b19-4f29-8699-3a11b1b05d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 Webs, App Webs, and Remote Webs</a:t>
            </a:r>
            <a:endParaRPr lang="en-US" dirty="0"/>
          </a:p>
        </p:txBody>
      </p:sp>
      <p:sp>
        <p:nvSpPr>
          <p:cNvPr id="4" name="Content Placeholder 2"/>
          <p:cNvSpPr>
            <a:spLocks noGrp="1"/>
          </p:cNvSpPr>
          <p:nvPr/>
        </p:nvSpPr>
        <p:spPr bwMode="auto">
          <a:xfrm>
            <a:off x="458788" y="1021215"/>
            <a:ext cx="8119156" cy="16877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Host Webs - App Webs - Remote Webs</a:t>
            </a:r>
          </a:p>
          <a:p>
            <a:r>
              <a:rPr lang="en-US" dirty="0" smtClean="0"/>
              <a:t>App Installation Scope</a:t>
            </a:r>
          </a:p>
          <a:p>
            <a:r>
              <a:rPr lang="en-US" dirty="0" smtClean="0"/>
              <a:t>App Web Domains</a:t>
            </a:r>
            <a:endParaRPr lang="en-US" dirty="0"/>
          </a:p>
        </p:txBody>
      </p:sp>
      <p:pic>
        <p:nvPicPr>
          <p:cNvPr id="3" name="Picture 2"/>
          <p:cNvPicPr>
            <a:picLocks noChangeAspect="1"/>
          </p:cNvPicPr>
          <p:nvPr/>
        </p:nvPicPr>
        <p:blipFill>
          <a:blip r:embed="rId3"/>
          <a:stretch>
            <a:fillRect/>
          </a:stretch>
        </p:blipFill>
        <p:spPr>
          <a:xfrm>
            <a:off x="450796" y="2989473"/>
            <a:ext cx="6847946" cy="3090563"/>
          </a:xfrm>
          <a:prstGeom prst="rect">
            <a:avLst/>
          </a:prstGeom>
        </p:spPr>
      </p:pic>
    </p:spTree>
    <p:extLst>
      <p:ext uri="{BB962C8B-B14F-4D97-AF65-F5344CB8AC3E}">
        <p14:creationId xmlns:p14="http://schemas.microsoft.com/office/powerpoint/2010/main" val="379653211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1871</Words>
  <Application>Microsoft Office PowerPoint</Application>
  <PresentationFormat>Bildschirmpräsentation (4:3)</PresentationFormat>
  <Paragraphs>256</Paragraphs>
  <Slides>27</Slides>
  <Notes>21</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27</vt:i4>
      </vt:variant>
    </vt:vector>
  </HeadingPairs>
  <TitlesOfParts>
    <vt:vector size="40" baseType="lpstr">
      <vt:lpstr>Arial Unicode MS</vt:lpstr>
      <vt:lpstr>Wingdings</vt:lpstr>
      <vt:lpstr>Symbol</vt:lpstr>
      <vt:lpstr>Segoe UI Light</vt:lpstr>
      <vt:lpstr>Segoe UI</vt:lpstr>
      <vt:lpstr>Mangal</vt:lpstr>
      <vt:lpstr>SimSun</vt:lpstr>
      <vt:lpstr>Calibri</vt:lpstr>
      <vt:lpstr>Segoe Light</vt:lpstr>
      <vt:lpstr>Times New Roman</vt:lpstr>
      <vt:lpstr>Verdana</vt:lpstr>
      <vt:lpstr>Arial</vt:lpstr>
      <vt:lpstr>Presentation1</vt:lpstr>
      <vt:lpstr>Module 7</vt:lpstr>
      <vt:lpstr>Module Overview</vt:lpstr>
      <vt:lpstr>Lesson 1: Overview of Apps for SharePoint</vt:lpstr>
      <vt:lpstr>What is a SharePoint App?</vt:lpstr>
      <vt:lpstr>Hosting SharePoint Apps</vt:lpstr>
      <vt:lpstr>App Models</vt:lpstr>
      <vt:lpstr>Autohosted and Provider Hosted Apps</vt:lpstr>
      <vt:lpstr>Developer Tools and Technologies</vt:lpstr>
      <vt:lpstr>Host Webs, App Webs, and Remote Webs</vt:lpstr>
      <vt:lpstr>App Entry Points</vt:lpstr>
      <vt:lpstr>Chrome Control</vt:lpstr>
      <vt:lpstr>Data Storage and Access</vt:lpstr>
      <vt:lpstr>Packaging and Publishing Apps</vt:lpstr>
      <vt:lpstr>Discussion – Choosing Technologies</vt:lpstr>
      <vt:lpstr>Lesson 2: Developing Apps for SharePoint</vt:lpstr>
      <vt:lpstr>CSOM &amp; REST</vt:lpstr>
      <vt:lpstr>Visual Studio Templates for SharePoint Apps</vt:lpstr>
      <vt:lpstr>Demonstration: How to Create a SharePoint App from a Visual Studio Template</vt:lpstr>
      <vt:lpstr>Cross Domain Calls</vt:lpstr>
      <vt:lpstr>Cross Domain Calls</vt:lpstr>
      <vt:lpstr>Cross Domain Calls</vt:lpstr>
      <vt:lpstr>Alternative Way: Web Proxy</vt:lpstr>
      <vt:lpstr>Licenses for SharePoint Apps</vt:lpstr>
      <vt:lpstr>Lab: Creating a Site Suggestions App</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Vikkie Boyd</dc:creator>
  <cp:lastModifiedBy>Alex</cp:lastModifiedBy>
  <cp:revision>12</cp:revision>
  <dcterms:created xsi:type="dcterms:W3CDTF">2013-06-30T16:42:12Z</dcterms:created>
  <dcterms:modified xsi:type="dcterms:W3CDTF">2014-11-10T13:10:51Z</dcterms:modified>
</cp:coreProperties>
</file>