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87" r:id="rId8"/>
    <p:sldId id="262" r:id="rId9"/>
    <p:sldId id="263" r:id="rId10"/>
    <p:sldId id="264" r:id="rId11"/>
    <p:sldId id="288" r:id="rId12"/>
    <p:sldId id="289" r:id="rId13"/>
    <p:sldId id="265" r:id="rId14"/>
    <p:sldId id="266" r:id="rId15"/>
    <p:sldId id="267" r:id="rId16"/>
    <p:sldId id="268" r:id="rId17"/>
    <p:sldId id="290" r:id="rId18"/>
    <p:sldId id="269" r:id="rId19"/>
    <p:sldId id="291" r:id="rId20"/>
    <p:sldId id="270" r:id="rId21"/>
    <p:sldId id="292" r:id="rId22"/>
    <p:sldId id="271" r:id="rId23"/>
    <p:sldId id="272" r:id="rId24"/>
    <p:sldId id="273" r:id="rId25"/>
    <p:sldId id="274" r:id="rId26"/>
    <p:sldId id="275" r:id="rId27"/>
    <p:sldId id="276" r:id="rId28"/>
    <p:sldId id="277" r:id="rId29"/>
    <p:sldId id="293" r:id="rId30"/>
    <p:sldId id="278" r:id="rId31"/>
    <p:sldId id="294" r:id="rId32"/>
    <p:sldId id="295" r:id="rId33"/>
    <p:sldId id="279" r:id="rId34"/>
    <p:sldId id="280" r:id="rId35"/>
    <p:sldId id="281" r:id="rId36"/>
    <p:sldId id="282" r:id="rId37"/>
    <p:sldId id="283" r:id="rId38"/>
  </p:sldIdLst>
  <p:sldSz cx="9144000" cy="6858000" type="screen4x3"/>
  <p:notesSz cx="6858000" cy="9144000"/>
  <p:embeddedFontLst>
    <p:embeddedFont>
      <p:font typeface="Verdana" panose="020B0604030504040204" pitchFamily="34" charset="0"/>
      <p:regular r:id="rId40"/>
      <p:bold r:id="rId41"/>
      <p:italic r:id="rId42"/>
      <p:boldItalic r:id="rId43"/>
    </p:embeddedFont>
    <p:embeddedFont>
      <p:font typeface="Calibri" panose="020F0502020204030204" pitchFamily="34" charset="0"/>
      <p:regular r:id="rId44"/>
      <p:bold r:id="rId45"/>
      <p:italic r:id="rId46"/>
      <p:boldItalic r:id="rId47"/>
    </p:embeddedFont>
    <p:embeddedFont>
      <p:font typeface="Segoe Light" panose="020B0604020202020204" charset="0"/>
      <p:regular r:id="rId48"/>
      <p:italic r:id="rId49"/>
    </p:embeddedFont>
    <p:embeddedFont>
      <p:font typeface="Segoe UI Light" panose="020B0502040204020203" pitchFamily="34" charset="0"/>
      <p:regular r:id="rId50"/>
      <p:italic r:id="rId51"/>
    </p:embeddedFont>
    <p:embeddedFont>
      <p:font typeface="Segoe UI" panose="020B0502040204020203" pitchFamily="34" charset="0"/>
      <p:regular r:id="rId52"/>
      <p:bold r:id="rId53"/>
      <p:italic r:id="rId54"/>
      <p:boldItalic r:id="rId55"/>
    </p:embeddedFont>
    <p:embeddedFont>
      <p:font typeface="SimSun" panose="02010600030101010101" pitchFamily="2" charset="-122"/>
      <p:regular r:id="rId56"/>
    </p:embeddedFont>
    <p:embeddedFont>
      <p:font typeface="Mangal" panose="02040503050203030202" pitchFamily="18" charset="0"/>
      <p:regular r:id="rId57"/>
      <p:bold r:id="rId58"/>
    </p:embeddedFont>
    <p:embeddedFont>
      <p:font typeface="Arial Unicode MS" panose="020B0604020202020204" pitchFamily="34" charset="-128"/>
      <p:regular r:id="rId59"/>
    </p:embeddedFont>
  </p:embeddedFontLst>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5" d="100"/>
          <a:sy n="125" d="100"/>
        </p:scale>
        <p:origin x="1194" y="108"/>
      </p:cViewPr>
      <p:guideLst>
        <p:guide orient="horz" pos="2160"/>
        <p:guide pos="2880"/>
      </p:guideLst>
    </p:cSldViewPr>
  </p:slid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ED3BA-0EAC-4478-8F2D-15BF355A95F6}" type="datetimeFigureOut">
              <a:rPr lang="en-US" smtClean="0"/>
              <a:t>4/4/2016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D7DD37-A343-4778-9657-55AFFF8B10F6}" type="slidenum">
              <a:rPr lang="en-US" smtClean="0"/>
              <a:t>‹#›</a:t>
            </a:fld>
            <a:endParaRPr lang="en-US" dirty="0"/>
          </a:p>
        </p:txBody>
      </p:sp>
    </p:spTree>
    <p:extLst>
      <p:ext uri="{BB962C8B-B14F-4D97-AF65-F5344CB8AC3E}">
        <p14:creationId xmlns:p14="http://schemas.microsoft.com/office/powerpoint/2010/main" val="10786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D7DD37-A343-4778-9657-55AFFF8B10F6}"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592980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effectLst/>
                <a:latin typeface="Arial"/>
                <a:ea typeface="Times New Roman"/>
                <a:cs typeface="Times New Roman"/>
              </a:rPr>
              <a:t>There is not space to show all the relevant code on the slide so the most important calls have been included. Make sure students refer to the student manual for a complete version of the code.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5D7DD37-A343-4778-9657-55AFFF8B10F6}"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1838987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D7DD37-A343-4778-9657-55AFFF8B10F6}"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996758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the code example, the address of the SharePoint site ("http://intranet.contoso.com") is hard-coded into the request. This makes the example easy to understand but is not sensible in most apps, where you do not know the address of the app web or host web at coding time. If students ask about this hard-coded URL, explain that they will see how to obtain the URL of the current site later in the module. </a:t>
            </a:r>
          </a:p>
        </p:txBody>
      </p:sp>
      <p:sp>
        <p:nvSpPr>
          <p:cNvPr id="4" name="Slide Number Placeholder 3"/>
          <p:cNvSpPr>
            <a:spLocks noGrp="1"/>
          </p:cNvSpPr>
          <p:nvPr>
            <p:ph type="sldNum" sz="quarter" idx="10"/>
          </p:nvPr>
        </p:nvSpPr>
        <p:spPr/>
        <p:txBody>
          <a:bodyPr/>
          <a:lstStyle/>
          <a:p>
            <a:fld id="{E5D7DD37-A343-4778-9657-55AFFF8B10F6}"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2095512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REST API URL on the slide demonstrates all the parts of an advanced URL. Point out to the students the URL of the SharePoint site, the address of the Client.svc service, the method used to obtain the items in the MyList list and the three OData operators used to control the items returned.</a:t>
            </a:r>
          </a:p>
        </p:txBody>
      </p:sp>
      <p:sp>
        <p:nvSpPr>
          <p:cNvPr id="4" name="Slide Number Placeholder 3"/>
          <p:cNvSpPr>
            <a:spLocks noGrp="1"/>
          </p:cNvSpPr>
          <p:nvPr>
            <p:ph type="sldNum" sz="quarter" idx="10"/>
          </p:nvPr>
        </p:nvSpPr>
        <p:spPr/>
        <p:txBody>
          <a:bodyPr/>
          <a:lstStyle/>
          <a:p>
            <a:fld id="{E5D7DD37-A343-4778-9657-55AFFF8B10F6}"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1175269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D7DD37-A343-4778-9657-55AFFF8B10F6}" type="slidenum">
              <a:rPr lang="en-US" smtClean="0"/>
              <a:t>17</a:t>
            </a:fld>
            <a:endParaRPr lang="en-US" dirty="0"/>
          </a:p>
        </p:txBody>
      </p:sp>
    </p:spTree>
    <p:extLst>
      <p:ext uri="{BB962C8B-B14F-4D97-AF65-F5344CB8AC3E}">
        <p14:creationId xmlns:p14="http://schemas.microsoft.com/office/powerpoint/2010/main" val="331226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D7DD37-A343-4778-9657-55AFFF8B10F6}"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4293636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D7DD37-A343-4778-9657-55AFFF8B10F6}"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4172916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solidFill>
                  <a:srgbClr val="000000"/>
                </a:solidFill>
                <a:effectLst/>
                <a:latin typeface="Arial"/>
                <a:ea typeface="Times New Roman"/>
                <a:cs typeface="Times New Roman"/>
              </a:rPr>
              <a:t>In the lab for Module 8, students created a SharePoint hosted app to gather site suggestions from users. The resulting app is the starting point for this lab. In the previous lab, the JavaScript CSOM was used to access SharePoint. In this lab, students will write code that uses the REST API. You should emphasize this difference in your introduction to the lab.</a:t>
            </a:r>
            <a:endParaRPr lang="en-US" sz="1000" dirty="0" smtClean="0">
              <a:effectLst/>
              <a:latin typeface="Arial"/>
              <a:ea typeface="Times New Roman"/>
              <a:cs typeface="Times New Roman"/>
            </a:endParaRPr>
          </a:p>
          <a:p>
            <a:pPr>
              <a:lnSpc>
                <a:spcPct val="115000"/>
              </a:lnSpc>
              <a:spcAft>
                <a:spcPts val="1000"/>
              </a:spcAft>
            </a:pPr>
            <a:r>
              <a:rPr lang="en-GB" sz="1000" b="1" dirty="0" smtClean="0">
                <a:solidFill>
                  <a:srgbClr val="000000"/>
                </a:solidFill>
                <a:effectLst/>
                <a:latin typeface="Arial"/>
                <a:ea typeface="Times New Roman"/>
                <a:cs typeface="Times New Roman"/>
              </a:rPr>
              <a:t>Exercise 1:</a:t>
            </a:r>
            <a:r>
              <a:rPr lang="en-GB" sz="1000" dirty="0" smtClean="0">
                <a:solidFill>
                  <a:srgbClr val="000000"/>
                </a:solidFill>
                <a:latin typeface="Arial"/>
                <a:ea typeface="Times New Roman"/>
                <a:cs typeface="Times New Roman"/>
              </a:rPr>
              <a:t> </a:t>
            </a:r>
            <a:r>
              <a:rPr lang="en-GB" sz="1000" b="1" dirty="0" smtClean="0">
                <a:solidFill>
                  <a:srgbClr val="000000"/>
                </a:solidFill>
                <a:effectLst/>
                <a:latin typeface="Arial"/>
                <a:ea typeface="Times New Roman"/>
                <a:cs typeface="Times New Roman"/>
              </a:rPr>
              <a:t>Creating List Relationships</a:t>
            </a:r>
          </a:p>
          <a:p>
            <a:pPr>
              <a:lnSpc>
                <a:spcPct val="115000"/>
              </a:lnSpc>
              <a:spcAft>
                <a:spcPts val="1000"/>
              </a:spcAft>
            </a:pPr>
            <a:r>
              <a:rPr lang="en-GB" sz="1000" b="1" dirty="0" smtClean="0">
                <a:solidFill>
                  <a:srgbClr val="000000"/>
                </a:solidFill>
                <a:effectLst/>
                <a:latin typeface="Arial"/>
                <a:ea typeface="Times New Roman"/>
                <a:cs typeface="Times New Roman"/>
              </a:rPr>
              <a:t> </a:t>
            </a:r>
            <a:r>
              <a:rPr lang="en-US" sz="1000" dirty="0" smtClean="0">
                <a:solidFill>
                  <a:srgbClr val="000000"/>
                </a:solidFill>
                <a:effectLst/>
                <a:latin typeface="Arial"/>
                <a:ea typeface="Times New Roman"/>
                <a:cs typeface="Times New Roman"/>
              </a:rPr>
              <a:t>In order to add voting functionality to your app, you must create a list in the app web that will store votes. You must also link each vote to the suggestion it relates to. In this exercise, you will create the site columns, content type, and list instance to support voting.</a:t>
            </a:r>
            <a:endParaRPr lang="en-US" sz="1000" dirty="0" smtClean="0">
              <a:effectLst/>
              <a:latin typeface="Arial"/>
              <a:ea typeface="Times New Roman"/>
              <a:cs typeface="Times New Roman"/>
            </a:endParaRPr>
          </a:p>
          <a:p>
            <a:pPr>
              <a:lnSpc>
                <a:spcPct val="115000"/>
              </a:lnSpc>
              <a:spcAft>
                <a:spcPts val="1000"/>
              </a:spcAft>
            </a:pPr>
            <a:r>
              <a:rPr lang="en-GB" sz="1000" b="1" dirty="0">
                <a:solidFill>
                  <a:srgbClr val="000000"/>
                </a:solidFill>
                <a:latin typeface="Arial"/>
                <a:ea typeface="Calibri"/>
                <a:cs typeface="Times New Roman"/>
              </a:rPr>
              <a:t>Exercise </a:t>
            </a:r>
            <a:r>
              <a:rPr lang="en-GB" sz="1000" b="1" dirty="0" smtClean="0">
                <a:solidFill>
                  <a:srgbClr val="000000"/>
                </a:solidFill>
                <a:latin typeface="Arial"/>
                <a:ea typeface="Calibri"/>
                <a:cs typeface="Times New Roman"/>
              </a:rPr>
              <a:t>2: Add </a:t>
            </a:r>
            <a:r>
              <a:rPr lang="en-GB" sz="1000" b="1" dirty="0">
                <a:solidFill>
                  <a:srgbClr val="000000"/>
                </a:solidFill>
                <a:latin typeface="Arial"/>
                <a:ea typeface="Calibri"/>
                <a:cs typeface="Times New Roman"/>
              </a:rPr>
              <a:t>Vote </a:t>
            </a:r>
            <a:r>
              <a:rPr lang="en-GB" sz="1000" b="1" dirty="0" smtClean="0">
                <a:solidFill>
                  <a:srgbClr val="000000"/>
                </a:solidFill>
                <a:latin typeface="Arial"/>
                <a:ea typeface="Calibri"/>
                <a:cs typeface="Times New Roman"/>
              </a:rPr>
              <a:t>Recording</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enable users to register a positive or negative vote for each suggestion. The code you will add uses the jQuery ajax() function to call the REST API. </a:t>
            </a:r>
          </a:p>
          <a:p>
            <a:pPr>
              <a:lnSpc>
                <a:spcPct val="115000"/>
              </a:lnSpc>
              <a:spcAft>
                <a:spcPts val="1000"/>
              </a:spcAft>
            </a:pPr>
            <a:r>
              <a:rPr lang="en-GB" sz="1000" b="1" dirty="0">
                <a:solidFill>
                  <a:srgbClr val="000000"/>
                </a:solidFill>
                <a:latin typeface="Arial"/>
                <a:ea typeface="Calibri"/>
                <a:cs typeface="Times New Roman"/>
              </a:rPr>
              <a:t>Exercise </a:t>
            </a:r>
            <a:r>
              <a:rPr lang="en-GB" sz="1000" b="1" dirty="0" smtClean="0">
                <a:solidFill>
                  <a:srgbClr val="000000"/>
                </a:solidFill>
                <a:latin typeface="Arial"/>
                <a:ea typeface="Calibri"/>
                <a:cs typeface="Times New Roman"/>
              </a:rPr>
              <a:t>3: </a:t>
            </a:r>
            <a:r>
              <a:rPr lang="en-GB" sz="1000" b="1" dirty="0">
                <a:solidFill>
                  <a:srgbClr val="000000"/>
                </a:solidFill>
                <a:latin typeface="Arial"/>
                <a:ea typeface="Calibri"/>
                <a:cs typeface="Times New Roman"/>
              </a:rPr>
              <a:t>Display Votes for Each </a:t>
            </a:r>
            <a:r>
              <a:rPr lang="en-GB" sz="1000" b="1" dirty="0" smtClean="0">
                <a:solidFill>
                  <a:srgbClr val="000000"/>
                </a:solidFill>
                <a:latin typeface="Arial"/>
                <a:ea typeface="Calibri"/>
                <a:cs typeface="Times New Roman"/>
              </a:rPr>
              <a:t>Suggestion</a:t>
            </a:r>
          </a:p>
          <a:p>
            <a:pPr>
              <a:lnSpc>
                <a:spcPct val="115000"/>
              </a:lnSpc>
              <a:spcAft>
                <a:spcPts val="1000"/>
              </a:spcAft>
            </a:pPr>
            <a:r>
              <a:rPr lang="en-US" sz="1000" dirty="0" smtClean="0">
                <a:latin typeface="Arial"/>
                <a:ea typeface="Calibri"/>
                <a:cs typeface="Times New Roman"/>
              </a:rPr>
              <a:t>Now </a:t>
            </a:r>
            <a:r>
              <a:rPr lang="en-US" sz="1000" dirty="0">
                <a:latin typeface="Arial"/>
                <a:ea typeface="Calibri"/>
                <a:cs typeface="Times New Roman"/>
              </a:rPr>
              <a:t>that users can register positive and negative votes for each suggestion, you must add code that displays the net votes with the suggestion that they relate to. The net votes value is the number of positive votes for a suggestion minus the number of negative votes.</a:t>
            </a:r>
          </a:p>
        </p:txBody>
      </p:sp>
      <p:sp>
        <p:nvSpPr>
          <p:cNvPr id="4" name="Slide Number Placeholder 3"/>
          <p:cNvSpPr>
            <a:spLocks noGrp="1"/>
          </p:cNvSpPr>
          <p:nvPr>
            <p:ph type="sldNum" sz="quarter" idx="10"/>
          </p:nvPr>
        </p:nvSpPr>
        <p:spPr/>
        <p:txBody>
          <a:bodyPr/>
          <a:lstStyle/>
          <a:p>
            <a:fld id="{E5D7DD37-A343-4778-9657-55AFFF8B10F6}"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3767145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5D7DD37-A343-4778-9657-55AFFF8B10F6}"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935073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code that retrieves and displays votes, how did you ensure only votes for the current suggestion are retrieved from SharePoint?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used the $filter OData operator in the REST URL that you sent to the SharePoint REST API.</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Exercise 2, you passed a form digest with REST request. Why was this form digest unnecessary in the REST request you formulated in Exercise 3?</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Form digests are only necessary with data modification REST requests, such as POST and PATCH requests.</a:t>
            </a:r>
          </a:p>
        </p:txBody>
      </p:sp>
      <p:sp>
        <p:nvSpPr>
          <p:cNvPr id="4" name="Slide Number Placeholder 3"/>
          <p:cNvSpPr>
            <a:spLocks noGrp="1"/>
          </p:cNvSpPr>
          <p:nvPr>
            <p:ph type="sldNum" sz="quarter" idx="10"/>
          </p:nvPr>
        </p:nvSpPr>
        <p:spPr/>
        <p:txBody>
          <a:bodyPr/>
          <a:lstStyle/>
          <a:p>
            <a:fld id="{E5D7DD37-A343-4778-9657-55AFFF8B10F6}"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23905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D7DD37-A343-4778-9657-55AFFF8B10F6}"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2918662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Throughout this lesson, you should take care to emphasize two things:</a:t>
            </a: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The similarities between code written for the JavaScript CSOM and code written for the Managed CSOM. For example, both models use a client context object.</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The differences between code written for the JavaScript CSOM and code written for the Managed CSOM. For example, the Managed CSOM requires lambda expressions to specify property names. JavaScript does not support lambda expressions, so you must use strings to specify property names.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5D7DD37-A343-4778-9657-55AFFF8B10F6}"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3306571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D7DD37-A343-4778-9657-55AFFF8B10F6}"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3701611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D7DD37-A343-4778-9657-55AFFF8B10F6}"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935358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It is helpful to compare the code in this topic with the code in the "Reading SharePoint Data" topic in Lesson 1, which performs the same queries by using the JavaScript CSOM.</a:t>
            </a:r>
          </a:p>
        </p:txBody>
      </p:sp>
      <p:sp>
        <p:nvSpPr>
          <p:cNvPr id="4" name="Slide Number Placeholder 3"/>
          <p:cNvSpPr>
            <a:spLocks noGrp="1"/>
          </p:cNvSpPr>
          <p:nvPr>
            <p:ph type="sldNum" sz="quarter" idx="10"/>
          </p:nvPr>
        </p:nvSpPr>
        <p:spPr/>
        <p:txBody>
          <a:bodyPr/>
          <a:lstStyle/>
          <a:p>
            <a:fld id="{E5D7DD37-A343-4778-9657-55AFFF8B10F6}"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1878314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D7DD37-A343-4778-9657-55AFFF8B10F6}"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988055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D7DD37-A343-4778-9657-55AFFF8B10F6}"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3813555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solidFill>
                  <a:srgbClr val="000000"/>
                </a:solidFill>
                <a:latin typeface="Arial"/>
                <a:ea typeface="Calibri"/>
                <a:cs typeface="Times New Roman"/>
              </a:rPr>
              <a:t>Exercise </a:t>
            </a:r>
            <a:r>
              <a:rPr lang="en-GB" sz="1000" b="1" dirty="0" smtClean="0">
                <a:solidFill>
                  <a:srgbClr val="000000"/>
                </a:solidFill>
                <a:latin typeface="Arial"/>
                <a:ea typeface="Calibri"/>
                <a:cs typeface="Times New Roman"/>
              </a:rPr>
              <a:t>1: </a:t>
            </a:r>
            <a:r>
              <a:rPr lang="en-GB" sz="1000" b="1" dirty="0">
                <a:solidFill>
                  <a:srgbClr val="000000"/>
                </a:solidFill>
                <a:latin typeface="Arial"/>
                <a:ea typeface="Calibri"/>
                <a:cs typeface="Times New Roman"/>
              </a:rPr>
              <a:t>Create The Mileage Claim </a:t>
            </a:r>
            <a:r>
              <a:rPr lang="en-GB" sz="1000" b="1" dirty="0" smtClean="0">
                <a:solidFill>
                  <a:srgbClr val="000000"/>
                </a:solidFill>
                <a:latin typeface="Arial"/>
                <a:ea typeface="Calibri"/>
                <a:cs typeface="Times New Roman"/>
              </a:rPr>
              <a:t>List</a:t>
            </a:r>
          </a:p>
          <a:p>
            <a:pPr>
              <a:lnSpc>
                <a:spcPct val="115000"/>
              </a:lnSpc>
              <a:spcAft>
                <a:spcPts val="1000"/>
              </a:spcAft>
            </a:pPr>
            <a:r>
              <a:rPr lang="en-US" sz="1000" dirty="0" smtClean="0">
                <a:latin typeface="Arial"/>
                <a:ea typeface="Calibri"/>
                <a:cs typeface="Times New Roman"/>
              </a:rPr>
              <a:t>The </a:t>
            </a:r>
            <a:r>
              <a:rPr lang="en-US" sz="1000" dirty="0">
                <a:latin typeface="Arial"/>
                <a:ea typeface="Calibri"/>
                <a:cs typeface="Times New Roman"/>
              </a:rPr>
              <a:t>Mileage Reporter app requires a SharePoint list to store mileage claims. In this exercise, you will create site columns, a content type, and the list itself. You will create these objects in the SharePoint app web. </a:t>
            </a:r>
          </a:p>
          <a:p>
            <a:pPr>
              <a:lnSpc>
                <a:spcPct val="115000"/>
              </a:lnSpc>
              <a:spcAft>
                <a:spcPts val="1000"/>
              </a:spcAft>
            </a:pPr>
            <a:r>
              <a:rPr lang="en-GB" sz="1000" b="1" dirty="0">
                <a:solidFill>
                  <a:srgbClr val="000000"/>
                </a:solidFill>
                <a:latin typeface="Arial"/>
                <a:ea typeface="Calibri"/>
                <a:cs typeface="Times New Roman"/>
              </a:rPr>
              <a:t>Exercise </a:t>
            </a:r>
            <a:r>
              <a:rPr lang="en-GB" sz="1000" b="1" dirty="0" smtClean="0">
                <a:solidFill>
                  <a:srgbClr val="000000"/>
                </a:solidFill>
                <a:latin typeface="Arial"/>
                <a:ea typeface="Calibri"/>
                <a:cs typeface="Times New Roman"/>
              </a:rPr>
              <a:t>2: </a:t>
            </a:r>
            <a:r>
              <a:rPr lang="en-GB" sz="1000" b="1" dirty="0">
                <a:solidFill>
                  <a:srgbClr val="000000"/>
                </a:solidFill>
                <a:latin typeface="Arial"/>
                <a:ea typeface="Calibri"/>
                <a:cs typeface="Times New Roman"/>
              </a:rPr>
              <a:t>Add Mileage Claim Creation </a:t>
            </a:r>
            <a:r>
              <a:rPr lang="en-GB" sz="1000" b="1" dirty="0" smtClean="0">
                <a:solidFill>
                  <a:srgbClr val="000000"/>
                </a:solidFill>
                <a:latin typeface="Arial"/>
                <a:ea typeface="Calibri"/>
                <a:cs typeface="Times New Roman"/>
              </a:rPr>
              <a:t>Code</a:t>
            </a:r>
          </a:p>
          <a:p>
            <a:pPr>
              <a:lnSpc>
                <a:spcPct val="115000"/>
              </a:lnSpc>
              <a:spcAft>
                <a:spcPts val="1000"/>
              </a:spcAft>
            </a:pPr>
            <a:r>
              <a:rPr lang="en-US" sz="1000" dirty="0" smtClean="0">
                <a:latin typeface="Arial"/>
                <a:ea typeface="Calibri"/>
                <a:cs typeface="Times New Roman"/>
              </a:rPr>
              <a:t>Now </a:t>
            </a:r>
            <a:r>
              <a:rPr lang="en-US" sz="1000" dirty="0">
                <a:latin typeface="Arial"/>
                <a:ea typeface="Calibri"/>
                <a:cs typeface="Times New Roman"/>
              </a:rPr>
              <a:t>that you have created the Claims lists in the SharePoint app web, you can write code in the remote web that creates mileage claims. Your code will use the Managed CSOM to communicate with SharePoint.</a:t>
            </a:r>
          </a:p>
          <a:p>
            <a:pPr>
              <a:lnSpc>
                <a:spcPct val="115000"/>
              </a:lnSpc>
              <a:spcAft>
                <a:spcPts val="1000"/>
              </a:spcAft>
            </a:pPr>
            <a:r>
              <a:rPr lang="en-GB" sz="1000" b="1" dirty="0">
                <a:solidFill>
                  <a:srgbClr val="000000"/>
                </a:solidFill>
                <a:latin typeface="Arial"/>
                <a:ea typeface="Calibri"/>
                <a:cs typeface="Times New Roman"/>
              </a:rPr>
              <a:t>Exercise </a:t>
            </a:r>
            <a:r>
              <a:rPr lang="en-GB" sz="1000" b="1" dirty="0" smtClean="0">
                <a:solidFill>
                  <a:srgbClr val="000000"/>
                </a:solidFill>
                <a:latin typeface="Arial"/>
                <a:ea typeface="Calibri"/>
                <a:cs typeface="Times New Roman"/>
              </a:rPr>
              <a:t>3: </a:t>
            </a:r>
            <a:r>
              <a:rPr lang="en-GB" sz="1000" b="1" dirty="0">
                <a:solidFill>
                  <a:srgbClr val="000000"/>
                </a:solidFill>
                <a:latin typeface="Arial"/>
                <a:ea typeface="Calibri"/>
                <a:cs typeface="Times New Roman"/>
              </a:rPr>
              <a:t>Display Mileage Claims on the App Start </a:t>
            </a:r>
            <a:r>
              <a:rPr lang="en-GB" sz="1000" b="1" dirty="0" smtClean="0">
                <a:solidFill>
                  <a:srgbClr val="000000"/>
                </a:solidFill>
                <a:latin typeface="Arial"/>
                <a:ea typeface="Calibri"/>
                <a:cs typeface="Times New Roman"/>
              </a:rPr>
              <a:t>Page</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the exercise, you will add the code that reads all the existing claims from the Claims list and displays those claims on the app's start page. You will also test the completed app.</a:t>
            </a:r>
          </a:p>
        </p:txBody>
      </p:sp>
      <p:sp>
        <p:nvSpPr>
          <p:cNvPr id="4" name="Slide Number Placeholder 3"/>
          <p:cNvSpPr>
            <a:spLocks noGrp="1"/>
          </p:cNvSpPr>
          <p:nvPr>
            <p:ph type="sldNum" sz="quarter" idx="10"/>
          </p:nvPr>
        </p:nvSpPr>
        <p:spPr/>
        <p:txBody>
          <a:bodyPr/>
          <a:lstStyle/>
          <a:p>
            <a:fld id="{E5D7DD37-A343-4778-9657-55AFFF8B10F6}"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1315273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5D7DD37-A343-4778-9657-55AFFF8B10F6}"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3328731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Exercise 2, how did you ensure that all pages in the remote web could locate the app web in SharePoint to read or write data?</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wrote code that stored the </a:t>
            </a:r>
            <a:r>
              <a:rPr lang="en-US" sz="1000" b="1" dirty="0">
                <a:latin typeface="Arial"/>
                <a:ea typeface="Calibri"/>
                <a:cs typeface="Times New Roman"/>
              </a:rPr>
              <a:t>SPAppWebUrl</a:t>
            </a:r>
            <a:r>
              <a:rPr lang="en-US" sz="1000" dirty="0">
                <a:latin typeface="Arial"/>
                <a:ea typeface="Calibri"/>
                <a:cs typeface="Times New Roman"/>
              </a:rPr>
              <a:t> query string parameter in a Session variable. </a:t>
            </a:r>
          </a:p>
        </p:txBody>
      </p:sp>
      <p:sp>
        <p:nvSpPr>
          <p:cNvPr id="4" name="Slide Number Placeholder 3"/>
          <p:cNvSpPr>
            <a:spLocks noGrp="1"/>
          </p:cNvSpPr>
          <p:nvPr>
            <p:ph type="sldNum" sz="quarter" idx="10"/>
          </p:nvPr>
        </p:nvSpPr>
        <p:spPr/>
        <p:txBody>
          <a:bodyPr/>
          <a:lstStyle/>
          <a:p>
            <a:fld id="{E5D7DD37-A343-4778-9657-55AFFF8B10F6}"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3511905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are writing a SharePoint-hosted app and you want to access the items in a SharePoint list. Which of the following technologies can you use to write your code:</a:t>
            </a: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The JavaScript CSOM</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The REST API</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The .NET Managed CSOM</a:t>
            </a:r>
            <a:endParaRPr lang="en-US" sz="1000" dirty="0" smtClean="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the JavaScript CSOM or the REST API in this app.</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A REST API request that modifies a SharePoint item generates an error.</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If you do not include the form digest in your REST request headers, SharePoint will deny your request to prevent malicious attacks.</a:t>
            </a:r>
          </a:p>
        </p:txBody>
      </p:sp>
      <p:sp>
        <p:nvSpPr>
          <p:cNvPr id="4" name="Slide Number Placeholder 3"/>
          <p:cNvSpPr>
            <a:spLocks noGrp="1"/>
          </p:cNvSpPr>
          <p:nvPr>
            <p:ph type="sldNum" sz="quarter" idx="10"/>
          </p:nvPr>
        </p:nvSpPr>
        <p:spPr/>
        <p:txBody>
          <a:bodyPr/>
          <a:lstStyle/>
          <a:p>
            <a:fld id="{E5D7DD37-A343-4778-9657-55AFFF8B10F6}" type="slidenum">
              <a:rPr lang="en-US" smtClean="0"/>
              <a:t>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1998703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D7DD37-A343-4778-9657-55AFFF8B10F6}"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2416358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D7DD37-A343-4778-9657-55AFFF8B10F6}"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4088547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smtClean="0">
                <a:effectLst/>
                <a:latin typeface="Arial"/>
                <a:ea typeface="Times New Roman"/>
                <a:cs typeface="Times New Roman"/>
              </a:rPr>
              <a:t>The code on the slide shows how to use the client context object in an asynchronous call. Note that the code omits the encapsulation code used in the example in the student notes because there is insufficient room. When you discuss the code on the slide, remind the students of the importance of encapsulation and refer them to the code example in the student workbook.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5D7DD37-A343-4778-9657-55AFFF8B10F6}"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889791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D7DD37-A343-4778-9657-55AFFF8B10F6}"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1954212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Segoe UI"/>
              </a:rPr>
              <a:t>20488A-LON-SP-09</a:t>
            </a:r>
            <a:r>
              <a:rPr lang="en-US" sz="1000" dirty="0" smtClean="0">
                <a:effectLst/>
                <a:latin typeface="Arial"/>
                <a:ea typeface="Times New Roman"/>
                <a:cs typeface="Segoe UI"/>
              </a:rPr>
              <a:t> 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the LONDON machine as </a:t>
            </a:r>
            <a:r>
              <a:rPr lang="en-US" sz="1000" b="1" dirty="0" smtClean="0">
                <a:effectLst/>
                <a:latin typeface="Arial"/>
                <a:ea typeface="Times New Roman"/>
                <a:cs typeface="Segoe UI"/>
              </a:rPr>
              <a:t>CONTOSO\Administrator</a:t>
            </a:r>
            <a:r>
              <a:rPr lang="en-US" sz="1000" dirty="0" smtClean="0">
                <a:effectLst/>
                <a:latin typeface="Arial"/>
                <a:ea typeface="Times New Roman"/>
                <a:cs typeface="Segoe UI"/>
              </a:rPr>
              <a:t> with a password </a:t>
            </a:r>
            <a:r>
              <a:rPr lang="en-US" sz="1000" b="1" dirty="0" smtClean="0">
                <a:effectLst/>
                <a:latin typeface="Arial"/>
                <a:ea typeface="Times New Roman"/>
                <a:cs typeface="Segoe UI"/>
              </a:rPr>
              <a:t>Pa$$w0rd</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a:t>
            </a:r>
            <a:r>
              <a:rPr lang="en-US" sz="1000" b="1" dirty="0" smtClean="0">
                <a:effectLst/>
                <a:latin typeface="Arial"/>
                <a:ea typeface="Times New Roman"/>
                <a:cs typeface="Times New Roman"/>
              </a:rPr>
              <a:t>File Explorer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Navigate to </a:t>
            </a:r>
            <a:r>
              <a:rPr lang="en-US" sz="1000" b="1" dirty="0" smtClean="0">
                <a:effectLst/>
                <a:latin typeface="Arial"/>
                <a:ea typeface="Times New Roman"/>
                <a:cs typeface="Segoe UI"/>
              </a:rPr>
              <a:t>E:\Democode\Starter\LoadItemsDemo</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Double-click </a:t>
            </a:r>
            <a:r>
              <a:rPr lang="en-US" sz="1000" b="1" dirty="0" smtClean="0">
                <a:effectLst/>
                <a:latin typeface="Arial"/>
                <a:ea typeface="Times New Roman"/>
                <a:cs typeface="Times New Roman"/>
              </a:rPr>
              <a:t>LoadItemsDemo.sln.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If the </a:t>
            </a:r>
            <a:r>
              <a:rPr lang="en-US" sz="1000" b="1" dirty="0" smtClean="0">
                <a:effectLst/>
                <a:latin typeface="Arial"/>
                <a:ea typeface="Times New Roman"/>
                <a:cs typeface="Segoe UI"/>
              </a:rPr>
              <a:t>How do you want to open this type of file (</a:t>
            </a:r>
            <a:r>
              <a:rPr lang="en-US" sz="1000" b="1" dirty="0" smtClean="0">
                <a:solidFill>
                  <a:srgbClr val="000000"/>
                </a:solidFill>
                <a:effectLst/>
                <a:latin typeface="Arial"/>
                <a:ea typeface="Times New Roman"/>
                <a:cs typeface="Times New Roman"/>
              </a:rPr>
              <a:t>.sln)?</a:t>
            </a:r>
            <a:r>
              <a:rPr lang="en-US" sz="1000" dirty="0" smtClean="0">
                <a:solidFill>
                  <a:srgbClr val="000000"/>
                </a:solidFill>
                <a:effectLst/>
                <a:latin typeface="Arial"/>
                <a:ea typeface="Times New Roman"/>
                <a:cs typeface="Times New Roman"/>
              </a:rPr>
              <a:t> dialog box appears, click </a:t>
            </a:r>
            <a:r>
              <a:rPr lang="en-US" sz="1000" b="1" dirty="0" smtClean="0">
                <a:solidFill>
                  <a:srgbClr val="000000"/>
                </a:solidFill>
                <a:effectLst/>
                <a:latin typeface="Arial"/>
                <a:ea typeface="Times New Roman"/>
                <a:cs typeface="Times New Roman"/>
              </a:rPr>
              <a:t>Visual Studio 2012</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Times New Roman"/>
              </a:rPr>
              <a:t> folder, and then double-click </a:t>
            </a:r>
            <a:r>
              <a:rPr lang="en-US" sz="1000" b="1" dirty="0" smtClean="0">
                <a:effectLst/>
                <a:latin typeface="Arial"/>
                <a:ea typeface="Times New Roman"/>
                <a:cs typeface="Times New Roman"/>
              </a:rPr>
              <a:t>App.js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Locate the following code:</a:t>
            </a:r>
          </a:p>
          <a:p>
            <a:pPr marL="100330" marR="100330">
              <a:lnSpc>
                <a:spcPct val="115000"/>
              </a:lnSpc>
              <a:spcAft>
                <a:spcPts val="995"/>
              </a:spcAft>
            </a:pPr>
            <a:r>
              <a:rPr lang="en-US" sz="1000" dirty="0" smtClean="0">
                <a:effectLst/>
                <a:latin typeface="Arial"/>
                <a:ea typeface="Times New Roman"/>
                <a:cs typeface="Times New Roman"/>
              </a:rPr>
              <a:t>            var getItemsWithLoad = function () {</a:t>
            </a:r>
          </a:p>
          <a:p>
            <a:pPr marL="100330" marR="100330">
              <a:lnSpc>
                <a:spcPct val="115000"/>
              </a:lnSpc>
              <a:spcAft>
                <a:spcPts val="995"/>
              </a:spcAft>
            </a:pP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startAt="3"/>
            </a:pPr>
            <a:r>
              <a:rPr lang="en-US" sz="1000" dirty="0" smtClean="0">
                <a:effectLst/>
                <a:latin typeface="Arial"/>
                <a:ea typeface="Times New Roman"/>
                <a:cs typeface="Times New Roman"/>
              </a:rPr>
              <a:t>Place the cursor within the located function.</a:t>
            </a:r>
          </a:p>
          <a:p>
            <a:pPr marL="342900" lvl="0" indent="-342900">
              <a:lnSpc>
                <a:spcPct val="115000"/>
              </a:lnSpc>
              <a:spcAft>
                <a:spcPts val="995"/>
              </a:spcAft>
              <a:buFont typeface="+mj-lt"/>
              <a:buAutoNum type="arabicPeriod" startAt="3"/>
            </a:pPr>
            <a:r>
              <a:rPr lang="en-US" sz="1000" dirty="0" smtClean="0">
                <a:effectLst/>
                <a:latin typeface="Arial"/>
                <a:ea typeface="Times New Roman"/>
                <a:cs typeface="Times New Roman"/>
              </a:rPr>
              <a:t>Type the following code:</a:t>
            </a:r>
          </a:p>
          <a:p>
            <a:pPr marL="100330" marR="100330">
              <a:lnSpc>
                <a:spcPct val="115000"/>
              </a:lnSpc>
              <a:spcAft>
                <a:spcPts val="995"/>
              </a:spcAft>
            </a:pPr>
            <a:r>
              <a:rPr lang="en-US" sz="1000" dirty="0" smtClean="0">
                <a:effectLst/>
                <a:latin typeface="Arial"/>
                <a:ea typeface="Times New Roman"/>
                <a:cs typeface="Times New Roman"/>
              </a:rPr>
              <a:t>            var discussionList = context.get_web().get_lists().getByTitle('Discussion');</a:t>
            </a:r>
          </a:p>
          <a:p>
            <a:pPr lvl="0">
              <a:lnSpc>
                <a:spcPct val="115000"/>
              </a:lnSpc>
              <a:spcAft>
                <a:spcPts val="995"/>
              </a:spcAft>
            </a:pPr>
            <a:r>
              <a:rPr lang="en-US" sz="1000" dirty="0" smtClean="0">
                <a:effectLst/>
                <a:latin typeface="Arial"/>
                <a:ea typeface="Times New Roman"/>
                <a:cs typeface="Times New Roman"/>
              </a:rPr>
              <a:t>	  context.load(discussionList);</a:t>
            </a: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Times New Roman"/>
              </a:rPr>
              <a:t>Press Enter.</a:t>
            </a: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Times New Roman"/>
              </a:rPr>
              <a:t>Type the following code:</a:t>
            </a:r>
          </a:p>
          <a:p>
            <a:pPr lvl="0">
              <a:lnSpc>
                <a:spcPct val="115000"/>
              </a:lnSpc>
              <a:spcAft>
                <a:spcPts val="995"/>
              </a:spcAft>
            </a:pPr>
            <a:r>
              <a:rPr lang="en-US" sz="1000" dirty="0">
                <a:latin typeface="Arial"/>
                <a:ea typeface="Times New Roman"/>
                <a:cs typeface="Times New Roman"/>
              </a:rPr>
              <a:t> </a:t>
            </a:r>
            <a:r>
              <a:rPr lang="en-US" sz="1000" dirty="0" smtClean="0">
                <a:latin typeface="Arial"/>
                <a:ea typeface="Times New Roman"/>
                <a:cs typeface="Times New Roman"/>
              </a:rPr>
              <a:t>             </a:t>
            </a:r>
            <a:r>
              <a:rPr lang="en-US" sz="1000" dirty="0" smtClean="0">
                <a:effectLst/>
                <a:latin typeface="Arial"/>
                <a:ea typeface="Times New Roman"/>
                <a:cs typeface="Times New Roman"/>
              </a:rPr>
              <a:t>var items = discussionList.getItems('');</a:t>
            </a:r>
          </a:p>
          <a:p>
            <a:pPr lvl="0">
              <a:lnSpc>
                <a:spcPct val="115000"/>
              </a:lnSpc>
              <a:spcAft>
                <a:spcPts val="995"/>
              </a:spcAft>
            </a:pPr>
            <a:r>
              <a:rPr lang="en-US" sz="1000" dirty="0" smtClean="0">
                <a:latin typeface="Arial"/>
                <a:ea typeface="Times New Roman"/>
                <a:cs typeface="Times New Roman"/>
              </a:rPr>
              <a:t>7.       </a:t>
            </a:r>
            <a:r>
              <a:rPr lang="en-US" sz="1000" dirty="0" smtClean="0">
                <a:effectLst/>
                <a:latin typeface="Arial"/>
                <a:ea typeface="Times New Roman"/>
                <a:cs typeface="Times New Roman"/>
              </a:rPr>
              <a:t>Press Enter.</a:t>
            </a:r>
          </a:p>
          <a:p>
            <a:pPr lvl="0">
              <a:lnSpc>
                <a:spcPct val="115000"/>
              </a:lnSpc>
              <a:spcAft>
                <a:spcPts val="995"/>
              </a:spcAft>
            </a:pPr>
            <a:r>
              <a:rPr lang="en-US" sz="1000" dirty="0" smtClean="0">
                <a:effectLst/>
                <a:latin typeface="Arial"/>
                <a:ea typeface="Times New Roman"/>
                <a:cs typeface="Times New Roman"/>
              </a:rPr>
              <a:t>8.       Type the following code:</a:t>
            </a:r>
          </a:p>
          <a:p>
            <a:pPr marL="342900" lvl="0" indent="-342900">
              <a:lnSpc>
                <a:spcPct val="115000"/>
              </a:lnSpc>
              <a:spcAft>
                <a:spcPts val="995"/>
              </a:spcAft>
              <a:buFont typeface="+mj-lt"/>
              <a:buAutoNum type="arabicPeriod" startAt="5"/>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5D7DD37-A343-4778-9657-55AFFF8B10F6}"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425846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D7DD37-A343-4778-9657-55AFFF8B10F6}"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3110172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D7DD37-A343-4778-9657-55AFFF8B10F6}"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09: Client-Side SharePoint Development</a:t>
            </a:r>
            <a:endParaRPr lang="en-US" sz="1200" b="1" dirty="0">
              <a:solidFill>
                <a:srgbClr val="336699"/>
              </a:solidFill>
              <a:latin typeface="Arial"/>
            </a:endParaRPr>
          </a:p>
        </p:txBody>
      </p:sp>
    </p:spTree>
    <p:extLst>
      <p:ext uri="{BB962C8B-B14F-4D97-AF65-F5344CB8AC3E}">
        <p14:creationId xmlns:p14="http://schemas.microsoft.com/office/powerpoint/2010/main" val="162535076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54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smtClean="0"/>
              <a:t>Module 8</a:t>
            </a:r>
            <a:endParaRPr lang="en-US" sz="2600" dirty="0"/>
          </a:p>
        </p:txBody>
      </p:sp>
      <p:sp>
        <p:nvSpPr>
          <p:cNvPr id="3" name="Subtitle 2"/>
          <p:cNvSpPr>
            <a:spLocks noGrp="1"/>
          </p:cNvSpPr>
          <p:nvPr>
            <p:ph type="subTitle" sz="quarter" idx="1"/>
          </p:nvPr>
        </p:nvSpPr>
        <p:spPr/>
        <p:txBody>
          <a:bodyPr/>
          <a:lstStyle/>
          <a:p>
            <a:r>
              <a:rPr lang="en-US" dirty="0" smtClean="0"/>
              <a:t>Client-Side SharePoint Development
</a:t>
            </a:r>
            <a:endParaRPr lang="en-US" dirty="0"/>
          </a:p>
        </p:txBody>
      </p:sp>
    </p:spTree>
    <p:extLst>
      <p:ext uri="{BB962C8B-B14F-4D97-AF65-F5344CB8AC3E}">
        <p14:creationId xmlns:p14="http://schemas.microsoft.com/office/powerpoint/2010/main" val="2719823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b325945a-ea5a-4627-b4d3-7a3262a493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SharePoint Data</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Creating a new list in a site</a:t>
            </a:r>
          </a:p>
          <a:p>
            <a:r>
              <a:rPr lang="en-US" dirty="0" smtClean="0"/>
              <a:t>Creating a new item in a list</a:t>
            </a:r>
          </a:p>
          <a:p>
            <a:pPr lvl="1"/>
            <a:r>
              <a:rPr lang="en-US" dirty="0" smtClean="0"/>
              <a:t>Using SP.ListItemCreationInformation</a:t>
            </a:r>
            <a:endParaRPr lang="en-US" dirty="0"/>
          </a:p>
          <a:p>
            <a:r>
              <a:rPr lang="en-US" dirty="0" smtClean="0"/>
              <a:t>Updating an existing item in a list</a:t>
            </a:r>
          </a:p>
          <a:p>
            <a:r>
              <a:rPr lang="en-US" dirty="0" smtClean="0"/>
              <a:t>Deleting an item from a list</a:t>
            </a:r>
            <a:endParaRPr lang="en-US" dirty="0"/>
          </a:p>
        </p:txBody>
      </p:sp>
    </p:spTree>
    <p:extLst>
      <p:ext uri="{BB962C8B-B14F-4D97-AF65-F5344CB8AC3E}">
        <p14:creationId xmlns:p14="http://schemas.microsoft.com/office/powerpoint/2010/main" val="494096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Reading SharePoint Data</a:t>
            </a:r>
            <a:endParaRPr lang="de-AT" dirty="0"/>
          </a:p>
        </p:txBody>
      </p:sp>
      <p:pic>
        <p:nvPicPr>
          <p:cNvPr id="4" name="Picture 3"/>
          <p:cNvPicPr>
            <a:picLocks noChangeAspect="1"/>
          </p:cNvPicPr>
          <p:nvPr/>
        </p:nvPicPr>
        <p:blipFill>
          <a:blip r:embed="rId2"/>
          <a:stretch>
            <a:fillRect/>
          </a:stretch>
        </p:blipFill>
        <p:spPr>
          <a:xfrm>
            <a:off x="462667" y="1052736"/>
            <a:ext cx="6342857" cy="5114286"/>
          </a:xfrm>
          <a:prstGeom prst="rect">
            <a:avLst/>
          </a:prstGeom>
        </p:spPr>
      </p:pic>
    </p:spTree>
    <p:extLst>
      <p:ext uri="{BB962C8B-B14F-4D97-AF65-F5344CB8AC3E}">
        <p14:creationId xmlns:p14="http://schemas.microsoft.com/office/powerpoint/2010/main" val="1942574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Create Item</a:t>
            </a:r>
            <a:endParaRPr lang="de-AT" dirty="0"/>
          </a:p>
        </p:txBody>
      </p:sp>
      <p:pic>
        <p:nvPicPr>
          <p:cNvPr id="3" name="Picture 2"/>
          <p:cNvPicPr>
            <a:picLocks noChangeAspect="1"/>
          </p:cNvPicPr>
          <p:nvPr/>
        </p:nvPicPr>
        <p:blipFill>
          <a:blip r:embed="rId2"/>
          <a:stretch>
            <a:fillRect/>
          </a:stretch>
        </p:blipFill>
        <p:spPr>
          <a:xfrm>
            <a:off x="460375" y="908720"/>
            <a:ext cx="6390476" cy="4238095"/>
          </a:xfrm>
          <a:prstGeom prst="rect">
            <a:avLst/>
          </a:prstGeom>
        </p:spPr>
      </p:pic>
      <p:pic>
        <p:nvPicPr>
          <p:cNvPr id="4" name="Picture 3"/>
          <p:cNvPicPr>
            <a:picLocks noChangeAspect="1"/>
          </p:cNvPicPr>
          <p:nvPr/>
        </p:nvPicPr>
        <p:blipFill>
          <a:blip r:embed="rId3"/>
          <a:stretch>
            <a:fillRect/>
          </a:stretch>
        </p:blipFill>
        <p:spPr>
          <a:xfrm>
            <a:off x="460375" y="5112907"/>
            <a:ext cx="6409524" cy="514286"/>
          </a:xfrm>
          <a:prstGeom prst="rect">
            <a:avLst/>
          </a:prstGeom>
        </p:spPr>
      </p:pic>
    </p:spTree>
    <p:extLst>
      <p:ext uri="{BB962C8B-B14F-4D97-AF65-F5344CB8AC3E}">
        <p14:creationId xmlns:p14="http://schemas.microsoft.com/office/powerpoint/2010/main" val="4157077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1bd2a55-9930-4cdc-ad74-0b86d5c216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Server-Side Errors</a:t>
            </a:r>
            <a:endParaRPr lang="en-US" dirty="0"/>
          </a:p>
        </p:txBody>
      </p:sp>
      <p:sp>
        <p:nvSpPr>
          <p:cNvPr id="4" name="Content Placeholder 2"/>
          <p:cNvSpPr>
            <a:spLocks noGrp="1"/>
          </p:cNvSpPr>
          <p:nvPr/>
        </p:nvSpPr>
        <p:spPr bwMode="auto">
          <a:xfrm>
            <a:off x="458788" y="1021215"/>
            <a:ext cx="8119156" cy="20599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By default, a server-side error causes the whole batch of operations to fail.</a:t>
            </a:r>
          </a:p>
          <a:p>
            <a:r>
              <a:rPr lang="en-US" dirty="0" smtClean="0"/>
              <a:t>To avoid this, you can use an Error Handling Scope to define server-side try/catch/finally blocks</a:t>
            </a:r>
            <a:endParaRPr lang="en-US" dirty="0"/>
          </a:p>
        </p:txBody>
      </p:sp>
      <p:sp>
        <p:nvSpPr>
          <p:cNvPr id="5" name="Rectangle 4"/>
          <p:cNvSpPr/>
          <p:nvPr/>
        </p:nvSpPr>
        <p:spPr>
          <a:xfrm>
            <a:off x="681339" y="2996952"/>
            <a:ext cx="6698973" cy="3538405"/>
          </a:xfrm>
          <a:prstGeom prst="rect">
            <a:avLst/>
          </a:prstGeom>
          <a:solidFill>
            <a:schemeClr val="bg2">
              <a:lumMod val="20000"/>
              <a:lumOff val="80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Courier New" pitchFamily="49" charset="0"/>
                <a:ea typeface="Times New Roman" panose="02020603050405020304" pitchFamily="18" charset="0"/>
                <a:cs typeface="Courier New" pitchFamily="49" charset="0"/>
              </a:rPr>
              <a:t>var e = new SP.ExceptionHandlingScope(context</a:t>
            </a:r>
            <a:r>
              <a:rPr lang="en-US" b="0" dirty="0" smtClean="0">
                <a:latin typeface="Courier New" pitchFamily="49" charset="0"/>
                <a:ea typeface="Times New Roman" panose="02020603050405020304" pitchFamily="18" charset="0"/>
                <a:cs typeface="Courier New" pitchFamily="49" charset="0"/>
              </a:rPr>
              <a:t>);</a:t>
            </a:r>
            <a:endParaRPr lang="en-GB" b="0" dirty="0" smtClean="0">
              <a:latin typeface="Courier New" pitchFamily="49" charset="0"/>
              <a:ea typeface="Times New Roman" panose="02020603050405020304" pitchFamily="18" charset="0"/>
              <a:cs typeface="Courier New" pitchFamily="49" charset="0"/>
            </a:endParaRPr>
          </a:p>
          <a:p>
            <a:pPr>
              <a:lnSpc>
                <a:spcPct val="115000"/>
              </a:lnSpc>
              <a:spcAft>
                <a:spcPts val="1000"/>
              </a:spcAft>
            </a:pPr>
            <a:r>
              <a:rPr lang="en-US" b="0" dirty="0" smtClean="0">
                <a:latin typeface="Courier New" pitchFamily="49" charset="0"/>
                <a:ea typeface="Times New Roman" panose="02020603050405020304" pitchFamily="18" charset="0"/>
                <a:cs typeface="Courier New" pitchFamily="49" charset="0"/>
              </a:rPr>
              <a:t>var </a:t>
            </a:r>
            <a:r>
              <a:rPr lang="en-US" b="0" dirty="0">
                <a:latin typeface="Courier New" pitchFamily="49" charset="0"/>
                <a:ea typeface="Times New Roman" panose="02020603050405020304" pitchFamily="18" charset="0"/>
                <a:cs typeface="Courier New" pitchFamily="49" charset="0"/>
              </a:rPr>
              <a:t>s = e.startScope</a:t>
            </a:r>
            <a:r>
              <a:rPr lang="en-US" b="0" dirty="0" smtClean="0">
                <a:latin typeface="Courier New" pitchFamily="49" charset="0"/>
                <a:ea typeface="Times New Roman" panose="02020603050405020304" pitchFamily="18" charset="0"/>
                <a:cs typeface="Courier New" pitchFamily="49" charset="0"/>
              </a:rPr>
              <a:t>();</a:t>
            </a:r>
          </a:p>
          <a:p>
            <a:pPr>
              <a:lnSpc>
                <a:spcPct val="115000"/>
              </a:lnSpc>
              <a:spcAft>
                <a:spcPts val="1000"/>
              </a:spcAft>
            </a:pPr>
            <a:r>
              <a:rPr lang="en-US" b="0" dirty="0" smtClean="0">
                <a:latin typeface="Courier New" pitchFamily="49" charset="0"/>
                <a:cs typeface="Courier New" pitchFamily="49" charset="0"/>
              </a:rPr>
              <a:t>var t = e.startTry();</a:t>
            </a:r>
          </a:p>
          <a:p>
            <a:pPr>
              <a:lnSpc>
                <a:spcPct val="115000"/>
              </a:lnSpc>
              <a:spcAft>
                <a:spcPts val="1000"/>
              </a:spcAft>
            </a:pPr>
            <a:r>
              <a:rPr lang="en-US" b="0" dirty="0" smtClean="0">
                <a:latin typeface="Courier New" pitchFamily="49" charset="0"/>
                <a:cs typeface="Courier New" pitchFamily="49" charset="0"/>
              </a:rPr>
              <a:t>   //This is the try block</a:t>
            </a:r>
            <a:endParaRPr lang="en-US" b="0" dirty="0">
              <a:latin typeface="Courier New" pitchFamily="49" charset="0"/>
              <a:cs typeface="Courier New" pitchFamily="49" charset="0"/>
            </a:endParaRPr>
          </a:p>
          <a:p>
            <a:pPr>
              <a:lnSpc>
                <a:spcPct val="115000"/>
              </a:lnSpc>
              <a:spcAft>
                <a:spcPts val="1000"/>
              </a:spcAft>
            </a:pPr>
            <a:r>
              <a:rPr lang="en-US" b="0" dirty="0" smtClean="0">
                <a:latin typeface="Courier New" pitchFamily="49" charset="0"/>
                <a:cs typeface="Courier New" pitchFamily="49" charset="0"/>
              </a:rPr>
              <a:t>t.dispose();</a:t>
            </a:r>
          </a:p>
          <a:p>
            <a:pPr>
              <a:lnSpc>
                <a:spcPct val="115000"/>
              </a:lnSpc>
              <a:spcAft>
                <a:spcPts val="1000"/>
              </a:spcAft>
            </a:pPr>
            <a:r>
              <a:rPr lang="en-US" b="0" dirty="0" smtClean="0">
                <a:latin typeface="Courier New" pitchFamily="49" charset="0"/>
                <a:cs typeface="Courier New" pitchFamily="49" charset="0"/>
              </a:rPr>
              <a:t>var c = e.startCatch();</a:t>
            </a:r>
          </a:p>
          <a:p>
            <a:pPr>
              <a:lnSpc>
                <a:spcPct val="115000"/>
              </a:lnSpc>
              <a:spcAft>
                <a:spcPts val="1000"/>
              </a:spcAft>
            </a:pPr>
            <a:r>
              <a:rPr lang="en-US" b="0" dirty="0" smtClean="0">
                <a:latin typeface="Courier New" pitchFamily="49" charset="0"/>
                <a:cs typeface="Courier New" pitchFamily="49" charset="0"/>
              </a:rPr>
              <a:t>   //This is the catch block</a:t>
            </a:r>
            <a:endParaRPr lang="en-US" b="0" dirty="0">
              <a:latin typeface="Courier New" pitchFamily="49" charset="0"/>
              <a:cs typeface="Courier New" pitchFamily="49" charset="0"/>
            </a:endParaRPr>
          </a:p>
          <a:p>
            <a:pPr>
              <a:lnSpc>
                <a:spcPct val="115000"/>
              </a:lnSpc>
              <a:spcAft>
                <a:spcPts val="1000"/>
              </a:spcAft>
            </a:pPr>
            <a:r>
              <a:rPr lang="en-US" b="0" dirty="0" smtClean="0">
                <a:latin typeface="Courier New" pitchFamily="49" charset="0"/>
                <a:cs typeface="Courier New" pitchFamily="49" charset="0"/>
              </a:rPr>
              <a:t>c.dispose();</a:t>
            </a:r>
            <a:endParaRPr lang="en-GB" b="0" dirty="0">
              <a:latin typeface="Courier New" pitchFamily="49" charset="0"/>
              <a:cs typeface="Courier New" pitchFamily="49" charset="0"/>
            </a:endParaRPr>
          </a:p>
        </p:txBody>
      </p:sp>
    </p:spTree>
    <p:extLst>
      <p:ext uri="{BB962C8B-B14F-4D97-AF65-F5344CB8AC3E}">
        <p14:creationId xmlns:p14="http://schemas.microsoft.com/office/powerpoint/2010/main" val="3607991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the REST API with JavaScript</a:t>
            </a:r>
            <a:endParaRPr lang="en-US" dirty="0"/>
          </a:p>
        </p:txBody>
      </p:sp>
      <p:sp>
        <p:nvSpPr>
          <p:cNvPr id="3" name="Text Placeholder 2"/>
          <p:cNvSpPr>
            <a:spLocks noGrp="1"/>
          </p:cNvSpPr>
          <p:nvPr>
            <p:ph type="body" idx="1"/>
          </p:nvPr>
        </p:nvSpPr>
        <p:spPr/>
        <p:txBody>
          <a:bodyPr/>
          <a:lstStyle/>
          <a:p>
            <a:r>
              <a:rPr lang="en-GB" dirty="0" smtClean="0"/>
              <a:t>Overview of the REST API
SharePoint REST API URLs
Reading Data
Creating and Updating Data</a:t>
            </a:r>
            <a:endParaRPr lang="en-US" dirty="0"/>
          </a:p>
        </p:txBody>
      </p:sp>
    </p:spTree>
    <p:extLst>
      <p:ext uri="{BB962C8B-B14F-4D97-AF65-F5344CB8AC3E}">
        <p14:creationId xmlns:p14="http://schemas.microsoft.com/office/powerpoint/2010/main" val="695632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the REST API</a:t>
            </a:r>
            <a:endParaRPr lang="en-US" dirty="0"/>
          </a:p>
        </p:txBody>
      </p:sp>
      <p:sp>
        <p:nvSpPr>
          <p:cNvPr id="4" name="Content Placeholder 2"/>
          <p:cNvSpPr>
            <a:spLocks noGrp="1"/>
          </p:cNvSpPr>
          <p:nvPr/>
        </p:nvSpPr>
        <p:spPr bwMode="auto">
          <a:xfrm>
            <a:off x="458788" y="964014"/>
            <a:ext cx="8119156" cy="25369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3200" dirty="0" smtClean="0"/>
              <a:t>RESTful Services:</a:t>
            </a:r>
          </a:p>
          <a:p>
            <a:r>
              <a:rPr lang="en-US" dirty="0" smtClean="0"/>
              <a:t>Use Logical URLs to specify objects</a:t>
            </a:r>
          </a:p>
          <a:p>
            <a:r>
              <a:rPr lang="en-US" dirty="0" smtClean="0"/>
              <a:t>Use HTTP verbs to specify operations</a:t>
            </a:r>
          </a:p>
          <a:p>
            <a:r>
              <a:rPr lang="en-US" dirty="0" smtClean="0"/>
              <a:t>Use OData to exchange data</a:t>
            </a:r>
          </a:p>
          <a:p>
            <a:r>
              <a:rPr lang="en-US" sz="3200" dirty="0" smtClean="0"/>
              <a:t>The SharePoint Client.svc service is a REST API</a:t>
            </a:r>
            <a:endParaRPr lang="en-US" sz="3200" dirty="0"/>
          </a:p>
        </p:txBody>
      </p:sp>
      <p:pic>
        <p:nvPicPr>
          <p:cNvPr id="3" name="Picture 2"/>
          <p:cNvPicPr>
            <a:picLocks noChangeAspect="1"/>
          </p:cNvPicPr>
          <p:nvPr/>
        </p:nvPicPr>
        <p:blipFill>
          <a:blip r:embed="rId3"/>
          <a:stretch>
            <a:fillRect/>
          </a:stretch>
        </p:blipFill>
        <p:spPr>
          <a:xfrm>
            <a:off x="458787" y="4293096"/>
            <a:ext cx="7374557" cy="1512168"/>
          </a:xfrm>
          <a:prstGeom prst="rect">
            <a:avLst/>
          </a:prstGeom>
        </p:spPr>
      </p:pic>
    </p:spTree>
    <p:extLst>
      <p:ext uri="{BB962C8B-B14F-4D97-AF65-F5344CB8AC3E}">
        <p14:creationId xmlns:p14="http://schemas.microsoft.com/office/powerpoint/2010/main" val="1239022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REST API URLs</a:t>
            </a:r>
            <a:endParaRPr lang="en-US" dirty="0"/>
          </a:p>
        </p:txBody>
      </p:sp>
      <p:sp>
        <p:nvSpPr>
          <p:cNvPr id="4" name="Content Placeholder 2"/>
          <p:cNvSpPr>
            <a:spLocks noGrp="1"/>
          </p:cNvSpPr>
          <p:nvPr/>
        </p:nvSpPr>
        <p:spPr bwMode="auto">
          <a:xfrm>
            <a:off x="458788" y="1021215"/>
            <a:ext cx="2457028" cy="176174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Address of the REST API</a:t>
            </a:r>
          </a:p>
          <a:p>
            <a:r>
              <a:rPr lang="en-US" dirty="0" smtClean="0"/>
              <a:t>URLs for Common SharePoint Objects</a:t>
            </a:r>
          </a:p>
          <a:p>
            <a:r>
              <a:rPr lang="en-US" dirty="0" smtClean="0"/>
              <a:t>Using OData Operators</a:t>
            </a:r>
            <a:endParaRPr lang="en-US" dirty="0"/>
          </a:p>
        </p:txBody>
      </p:sp>
      <p:pic>
        <p:nvPicPr>
          <p:cNvPr id="6" name="Picture 5"/>
          <p:cNvPicPr>
            <a:picLocks noChangeAspect="1"/>
          </p:cNvPicPr>
          <p:nvPr/>
        </p:nvPicPr>
        <p:blipFill>
          <a:blip r:embed="rId3"/>
          <a:stretch>
            <a:fillRect/>
          </a:stretch>
        </p:blipFill>
        <p:spPr>
          <a:xfrm>
            <a:off x="3105531" y="1021215"/>
            <a:ext cx="5707388" cy="4856057"/>
          </a:xfrm>
          <a:prstGeom prst="rect">
            <a:avLst/>
          </a:prstGeom>
        </p:spPr>
      </p:pic>
    </p:spTree>
    <p:extLst>
      <p:ext uri="{BB962C8B-B14F-4D97-AF65-F5344CB8AC3E}">
        <p14:creationId xmlns:p14="http://schemas.microsoft.com/office/powerpoint/2010/main" val="862397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Sample </a:t>
            </a:r>
            <a:r>
              <a:rPr lang="de-AT" dirty="0" err="1" smtClean="0"/>
              <a:t>Usage</a:t>
            </a:r>
            <a:endParaRPr lang="de-AT" dirty="0"/>
          </a:p>
        </p:txBody>
      </p:sp>
      <p:pic>
        <p:nvPicPr>
          <p:cNvPr id="3" name="Picture 2"/>
          <p:cNvPicPr>
            <a:picLocks noChangeAspect="1"/>
          </p:cNvPicPr>
          <p:nvPr/>
        </p:nvPicPr>
        <p:blipFill>
          <a:blip r:embed="rId3"/>
          <a:stretch>
            <a:fillRect/>
          </a:stretch>
        </p:blipFill>
        <p:spPr>
          <a:xfrm>
            <a:off x="447055" y="1124744"/>
            <a:ext cx="6257143" cy="1990476"/>
          </a:xfrm>
          <a:prstGeom prst="rect">
            <a:avLst/>
          </a:prstGeom>
        </p:spPr>
      </p:pic>
    </p:spTree>
    <p:extLst>
      <p:ext uri="{BB962C8B-B14F-4D97-AF65-F5344CB8AC3E}">
        <p14:creationId xmlns:p14="http://schemas.microsoft.com/office/powerpoint/2010/main" val="3228894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Data</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Using the _spPageContextInfo.webServerRelativeUrl property</a:t>
            </a:r>
          </a:p>
          <a:p>
            <a:r>
              <a:rPr lang="en-US" dirty="0" smtClean="0"/>
              <a:t>The jQuery getJSON() function </a:t>
            </a:r>
          </a:p>
          <a:p>
            <a:r>
              <a:rPr lang="en-US" dirty="0" smtClean="0"/>
              <a:t>The jQuery ajax() function</a:t>
            </a:r>
            <a:endParaRPr lang="en-US" dirty="0"/>
          </a:p>
        </p:txBody>
      </p:sp>
    </p:spTree>
    <p:extLst>
      <p:ext uri="{BB962C8B-B14F-4D97-AF65-F5344CB8AC3E}">
        <p14:creationId xmlns:p14="http://schemas.microsoft.com/office/powerpoint/2010/main" val="289683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Reading Data</a:t>
            </a:r>
            <a:endParaRPr lang="de-AT" dirty="0"/>
          </a:p>
        </p:txBody>
      </p:sp>
      <p:pic>
        <p:nvPicPr>
          <p:cNvPr id="3" name="Picture 2"/>
          <p:cNvPicPr>
            <a:picLocks noChangeAspect="1"/>
          </p:cNvPicPr>
          <p:nvPr/>
        </p:nvPicPr>
        <p:blipFill>
          <a:blip r:embed="rId2"/>
          <a:stretch>
            <a:fillRect/>
          </a:stretch>
        </p:blipFill>
        <p:spPr>
          <a:xfrm>
            <a:off x="460374" y="1124743"/>
            <a:ext cx="8288089" cy="4686717"/>
          </a:xfrm>
          <a:prstGeom prst="rect">
            <a:avLst/>
          </a:prstGeom>
        </p:spPr>
      </p:pic>
    </p:spTree>
    <p:extLst>
      <p:ext uri="{BB962C8B-B14F-4D97-AF65-F5344CB8AC3E}">
        <p14:creationId xmlns:p14="http://schemas.microsoft.com/office/powerpoint/2010/main" val="377004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Using the Client-Side Object Model for JavaScript
Using the REST API with JavaScript
Using the Client-Side Object Model for Managed Code</a:t>
            </a:r>
            <a:endParaRPr lang="en-US" dirty="0"/>
          </a:p>
        </p:txBody>
      </p:sp>
    </p:spTree>
    <p:extLst>
      <p:ext uri="{BB962C8B-B14F-4D97-AF65-F5344CB8AC3E}">
        <p14:creationId xmlns:p14="http://schemas.microsoft.com/office/powerpoint/2010/main" val="3637411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ccf946d1-d1df-46e0-8385-e6dbd0cd04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Updating Data</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Creating New Items</a:t>
            </a:r>
          </a:p>
          <a:p>
            <a:pPr lvl="1"/>
            <a:r>
              <a:rPr lang="en-US" dirty="0" smtClean="0"/>
              <a:t>Formulate a URL to the parent list in the REST API</a:t>
            </a:r>
          </a:p>
          <a:p>
            <a:pPr lvl="1"/>
            <a:r>
              <a:rPr lang="en-US" dirty="0" smtClean="0"/>
              <a:t>Use the POST verb</a:t>
            </a:r>
          </a:p>
          <a:p>
            <a:r>
              <a:rPr lang="en-US" dirty="0" smtClean="0"/>
              <a:t>Updating Existing Items</a:t>
            </a:r>
          </a:p>
          <a:p>
            <a:pPr lvl="1"/>
            <a:r>
              <a:rPr lang="en-US" dirty="0" smtClean="0"/>
              <a:t>Formulate a URL to the item itself</a:t>
            </a:r>
          </a:p>
          <a:p>
            <a:pPr lvl="1"/>
            <a:r>
              <a:rPr lang="en-US" dirty="0" smtClean="0"/>
              <a:t>Use the PATCH, MERGE, or PUT verbs</a:t>
            </a:r>
          </a:p>
          <a:p>
            <a:r>
              <a:rPr lang="en-US" dirty="0" smtClean="0"/>
              <a:t>Deleting Items</a:t>
            </a:r>
          </a:p>
          <a:p>
            <a:pPr lvl="1"/>
            <a:r>
              <a:rPr lang="en-US" dirty="0" smtClean="0"/>
              <a:t>Formulate a URL to the item itself</a:t>
            </a:r>
          </a:p>
          <a:p>
            <a:pPr lvl="1"/>
            <a:r>
              <a:rPr lang="en-US" dirty="0" smtClean="0"/>
              <a:t>Use the DELETE verb</a:t>
            </a:r>
          </a:p>
          <a:p>
            <a:r>
              <a:rPr lang="en-US" dirty="0" smtClean="0"/>
              <a:t>Always pass a form digest</a:t>
            </a:r>
            <a:endParaRPr lang="en-US" dirty="0"/>
          </a:p>
        </p:txBody>
      </p:sp>
    </p:spTree>
    <p:extLst>
      <p:ext uri="{BB962C8B-B14F-4D97-AF65-F5344CB8AC3E}">
        <p14:creationId xmlns:p14="http://schemas.microsoft.com/office/powerpoint/2010/main" val="3506684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REST Create</a:t>
            </a:r>
            <a:endParaRPr lang="de-AT" dirty="0"/>
          </a:p>
        </p:txBody>
      </p:sp>
      <p:pic>
        <p:nvPicPr>
          <p:cNvPr id="3" name="Picture 2"/>
          <p:cNvPicPr>
            <a:picLocks noChangeAspect="1"/>
          </p:cNvPicPr>
          <p:nvPr/>
        </p:nvPicPr>
        <p:blipFill>
          <a:blip r:embed="rId2"/>
          <a:stretch>
            <a:fillRect/>
          </a:stretch>
        </p:blipFill>
        <p:spPr>
          <a:xfrm>
            <a:off x="460375" y="1052736"/>
            <a:ext cx="8216081" cy="4824121"/>
          </a:xfrm>
          <a:prstGeom prst="rect">
            <a:avLst/>
          </a:prstGeom>
        </p:spPr>
      </p:pic>
    </p:spTree>
    <p:extLst>
      <p:ext uri="{BB962C8B-B14F-4D97-AF65-F5344CB8AC3E}">
        <p14:creationId xmlns:p14="http://schemas.microsoft.com/office/powerpoint/2010/main" val="2753408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 Using the REST API with JavaScript</a:t>
            </a:r>
            <a:endParaRPr lang="en-US" dirty="0"/>
          </a:p>
        </p:txBody>
      </p:sp>
      <p:sp>
        <p:nvSpPr>
          <p:cNvPr id="3" name="Text Placeholder 2"/>
          <p:cNvSpPr>
            <a:spLocks noGrp="1"/>
          </p:cNvSpPr>
          <p:nvPr>
            <p:ph type="body" idx="1"/>
          </p:nvPr>
        </p:nvSpPr>
        <p:spPr/>
        <p:txBody>
          <a:bodyPr/>
          <a:lstStyle/>
          <a:p>
            <a:r>
              <a:rPr lang="en-GB" dirty="0" smtClean="0"/>
              <a:t>Exercise 1: Creating List Relationships
Exercise 2: Add Vote Recording
Exercise 3: Display Votes for Each Suggestion</a:t>
            </a:r>
            <a:endParaRPr lang="en-US" dirty="0"/>
          </a:p>
        </p:txBody>
      </p:sp>
      <p:sp>
        <p:nvSpPr>
          <p:cNvPr id="4" name="TextBox 3"/>
          <p:cNvSpPr txBox="1"/>
          <p:nvPr/>
        </p:nvSpPr>
        <p:spPr>
          <a:xfrm>
            <a:off x="458788" y="4129916"/>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365104"/>
            <a:ext cx="5797421" cy="1631216"/>
          </a:xfrm>
          <a:prstGeom prst="rect">
            <a:avLst/>
          </a:prstGeom>
          <a:noFill/>
        </p:spPr>
        <p:txBody>
          <a:bodyPr vert="horz" wrap="none" rtlCol="0">
            <a:spAutoFit/>
          </a:bodyPr>
          <a:lstStyle/>
          <a:p>
            <a:endParaRPr lang="en-US" sz="2800" b="0" i="0" u="none" strike="noStrike" baseline="0" dirty="0" smtClean="0">
              <a:latin typeface="Segoe UI"/>
            </a:endParaRPr>
          </a:p>
          <a:p>
            <a:pPr marL="457200" indent="-457200">
              <a:buClr>
                <a:srgbClr val="0070C0"/>
              </a:buClr>
              <a:buFont typeface="Arial" pitchFamily="34" charset="0"/>
              <a:buChar char="•"/>
            </a:pPr>
            <a:r>
              <a:rPr lang="en-US" sz="2400" b="0" i="0" u="none" strike="noStrike" baseline="0" dirty="0" smtClean="0">
                <a:latin typeface="Segoe UI"/>
              </a:rPr>
              <a:t>Virtual Machine: </a:t>
            </a:r>
            <a:r>
              <a:rPr lang="en-US" sz="2400" i="0" u="none" strike="noStrike" baseline="0" dirty="0" smtClean="0">
                <a:latin typeface="Segoe UI"/>
              </a:rPr>
              <a:t>20488A-LON-SP-09</a:t>
            </a:r>
          </a:p>
          <a:p>
            <a:pPr marL="457200" indent="-457200">
              <a:buClr>
                <a:srgbClr val="0070C0"/>
              </a:buClr>
              <a:buFont typeface="Arial" pitchFamily="34" charset="0"/>
              <a:buChar char="•"/>
            </a:pPr>
            <a:r>
              <a:rPr lang="pt-BR" sz="2400" b="0" i="0" u="none" strike="noStrike" baseline="0" dirty="0" smtClean="0">
                <a:latin typeface="Segoe UI"/>
              </a:rPr>
              <a:t>Username: </a:t>
            </a:r>
            <a:r>
              <a:rPr lang="pt-BR" sz="2400" i="0" u="none" strike="noStrike" baseline="0" dirty="0" smtClean="0">
                <a:latin typeface="Segoe UI"/>
              </a:rPr>
              <a:t>CONTOSO\Administrator</a:t>
            </a:r>
          </a:p>
          <a:p>
            <a:pPr marL="457200" indent="-457200">
              <a:buClr>
                <a:srgbClr val="0070C0"/>
              </a:buClr>
              <a:buFont typeface="Arial" pitchFamily="34" charset="0"/>
              <a:buChar char="•"/>
            </a:pPr>
            <a:r>
              <a:rPr lang="pt-BR" sz="2400" b="0" i="0" u="none" strike="noStrike" baseline="0" dirty="0" smtClean="0">
                <a:latin typeface="Segoe UI"/>
              </a:rPr>
              <a:t>Password: </a:t>
            </a:r>
            <a:r>
              <a:rPr lang="pt-BR" sz="2400" i="0" u="none" strike="noStrike" baseline="0" dirty="0" smtClean="0">
                <a:latin typeface="Segoe UI"/>
              </a:rPr>
              <a:t>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45 minutes</a:t>
            </a:r>
            <a:endParaRPr lang="en-US" sz="2800" dirty="0">
              <a:latin typeface="Segoe UI"/>
            </a:endParaRPr>
          </a:p>
        </p:txBody>
      </p:sp>
    </p:spTree>
    <p:extLst>
      <p:ext uri="{BB962C8B-B14F-4D97-AF65-F5344CB8AC3E}">
        <p14:creationId xmlns:p14="http://schemas.microsoft.com/office/powerpoint/2010/main" val="16082169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Lab Scenario26224011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3108543"/>
          </a:xfrm>
          <a:prstGeom prst="rect">
            <a:avLst/>
          </a:prstGeom>
          <a:noFill/>
        </p:spPr>
        <p:txBody>
          <a:bodyPr vert="horz" wrap="square" rtlCol="0">
            <a:spAutoFit/>
          </a:bodyPr>
          <a:lstStyle/>
          <a:p>
            <a:r>
              <a:rPr lang="en-US" sz="2800" dirty="0" smtClean="0">
                <a:effectLst/>
                <a:latin typeface="Segoe UI"/>
                <a:ea typeface="Arial Unicode MS"/>
              </a:rPr>
              <a:t>The management team at Contoso has asked that you extend the Site Suggestions app to include more sophisticated functionality. In particular, they want users to be able to vote on suggestions made by others. Votes can be positive or negative and the net votes should be displayed with each item.</a:t>
            </a:r>
            <a:endParaRPr lang="en-US" sz="2800" dirty="0">
              <a:latin typeface="Segoe UI"/>
            </a:endParaRPr>
          </a:p>
        </p:txBody>
      </p:sp>
    </p:spTree>
    <p:extLst>
      <p:ext uri="{BB962C8B-B14F-4D97-AF65-F5344CB8AC3E}">
        <p14:creationId xmlns:p14="http://schemas.microsoft.com/office/powerpoint/2010/main" val="27102663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r>
              <a:rPr lang="en-GB" dirty="0" smtClean="0"/>
              <a:t>In the code that retrieves and displays votes, how did you ensure only votes for the current suggestion are retrieved from SharePoint?
In Exercise 2, you passed a form digest with REST request. Why was this form digest unnecessary in the REST request you formulated in Exercise 3?</a:t>
            </a:r>
            <a:endParaRPr lang="en-US" dirty="0"/>
          </a:p>
        </p:txBody>
      </p:sp>
    </p:spTree>
    <p:extLst>
      <p:ext uri="{BB962C8B-B14F-4D97-AF65-F5344CB8AC3E}">
        <p14:creationId xmlns:p14="http://schemas.microsoft.com/office/powerpoint/2010/main" val="25598755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Using the Client-Side Object Model for Managed Code</a:t>
            </a:r>
            <a:endParaRPr lang="en-US" dirty="0"/>
          </a:p>
        </p:txBody>
      </p:sp>
      <p:sp>
        <p:nvSpPr>
          <p:cNvPr id="3" name="Text Placeholder 2"/>
          <p:cNvSpPr>
            <a:spLocks noGrp="1"/>
          </p:cNvSpPr>
          <p:nvPr>
            <p:ph type="body" idx="1"/>
          </p:nvPr>
        </p:nvSpPr>
        <p:spPr/>
        <p:txBody>
          <a:bodyPr/>
          <a:lstStyle/>
          <a:p>
            <a:r>
              <a:rPr lang="en-GB" dirty="0" smtClean="0"/>
              <a:t>Overview of the Managed CSOM
Using Client Context, Loading Objects, Executing Queries
Reading SharePoint Data
Changing SharePoint Data
Handling Server-Side Errors</a:t>
            </a:r>
            <a:endParaRPr lang="en-US" dirty="0"/>
          </a:p>
        </p:txBody>
      </p:sp>
    </p:spTree>
    <p:extLst>
      <p:ext uri="{BB962C8B-B14F-4D97-AF65-F5344CB8AC3E}">
        <p14:creationId xmlns:p14="http://schemas.microsoft.com/office/powerpoint/2010/main" val="31130061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the Managed CSOM</a:t>
            </a:r>
            <a:endParaRPr lang="en-US" dirty="0"/>
          </a:p>
        </p:txBody>
      </p:sp>
      <p:sp>
        <p:nvSpPr>
          <p:cNvPr id="4" name="Content Placeholder 2"/>
          <p:cNvSpPr>
            <a:spLocks noGrp="1"/>
          </p:cNvSpPr>
          <p:nvPr/>
        </p:nvSpPr>
        <p:spPr bwMode="auto">
          <a:xfrm>
            <a:off x="458788" y="1021215"/>
            <a:ext cx="8119156" cy="14834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When to Use the Managed CSOM</a:t>
            </a:r>
          </a:p>
          <a:p>
            <a:r>
              <a:rPr lang="en-US" dirty="0" smtClean="0"/>
              <a:t>Components of the Managed CSOM</a:t>
            </a:r>
          </a:p>
          <a:p>
            <a:r>
              <a:rPr lang="en-US" dirty="0" smtClean="0"/>
              <a:t>Using the CSOM Proxy</a:t>
            </a:r>
            <a:endParaRPr lang="en-US" dirty="0"/>
          </a:p>
        </p:txBody>
      </p:sp>
      <p:sp>
        <p:nvSpPr>
          <p:cNvPr id="5" name="Rounded Rectangle 4"/>
          <p:cNvSpPr/>
          <p:nvPr/>
        </p:nvSpPr>
        <p:spPr bwMode="auto">
          <a:xfrm>
            <a:off x="458788" y="3111151"/>
            <a:ext cx="3876261" cy="3558209"/>
          </a:xfrm>
          <a:prstGeom prst="roundRect">
            <a:avLst>
              <a:gd name="adj" fmla="val 7170"/>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6" name="Rounded Rectangle 5"/>
          <p:cNvSpPr/>
          <p:nvPr/>
        </p:nvSpPr>
        <p:spPr bwMode="auto">
          <a:xfrm>
            <a:off x="4810539" y="3111151"/>
            <a:ext cx="3767405" cy="3558209"/>
          </a:xfrm>
          <a:prstGeom prst="roundRect">
            <a:avLst>
              <a:gd name="adj" fmla="val 6611"/>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7" name="TextBox 6"/>
          <p:cNvSpPr txBox="1"/>
          <p:nvPr/>
        </p:nvSpPr>
        <p:spPr>
          <a:xfrm>
            <a:off x="624345" y="2699628"/>
            <a:ext cx="164339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Application</a:t>
            </a:r>
            <a:endParaRPr lang="en-GB" dirty="0"/>
          </a:p>
        </p:txBody>
      </p:sp>
      <p:sp>
        <p:nvSpPr>
          <p:cNvPr id="8" name="TextBox 7"/>
          <p:cNvSpPr txBox="1"/>
          <p:nvPr/>
        </p:nvSpPr>
        <p:spPr>
          <a:xfrm>
            <a:off x="4973679" y="2699628"/>
            <a:ext cx="161454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SharePoint</a:t>
            </a:r>
            <a:endParaRPr lang="en-GB" dirty="0"/>
          </a:p>
        </p:txBody>
      </p:sp>
      <p:sp>
        <p:nvSpPr>
          <p:cNvPr id="9" name="Rounded Rectangle 8"/>
          <p:cNvSpPr/>
          <p:nvPr/>
        </p:nvSpPr>
        <p:spPr bwMode="auto">
          <a:xfrm>
            <a:off x="932542" y="4436952"/>
            <a:ext cx="2864280" cy="695739"/>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Managed</a:t>
            </a:r>
            <a:r>
              <a:rPr kumimoji="0" lang="en-GB" sz="1800" b="1" i="0" u="none" strike="noStrike" cap="none" normalizeH="0" dirty="0" smtClean="0">
                <a:ln>
                  <a:noFill/>
                </a:ln>
                <a:solidFill>
                  <a:schemeClr val="tx1"/>
                </a:solidFill>
                <a:effectLst/>
                <a:latin typeface="Verdana" pitchFamily="34" charset="0"/>
              </a:rPr>
              <a:t> CSOM</a:t>
            </a:r>
            <a:endParaRPr kumimoji="0" lang="en-GB" sz="1800" b="1" i="0" u="none" strike="noStrike" cap="none" normalizeH="0" baseline="0" dirty="0" smtClean="0">
              <a:ln>
                <a:noFill/>
              </a:ln>
              <a:solidFill>
                <a:schemeClr val="tx1"/>
              </a:solidFill>
              <a:effectLst/>
              <a:latin typeface="Verdana" pitchFamily="34" charset="0"/>
            </a:endParaRPr>
          </a:p>
        </p:txBody>
      </p:sp>
      <p:sp>
        <p:nvSpPr>
          <p:cNvPr id="10" name="Rounded Rectangle 9"/>
          <p:cNvSpPr/>
          <p:nvPr/>
        </p:nvSpPr>
        <p:spPr bwMode="auto">
          <a:xfrm>
            <a:off x="932542" y="5431328"/>
            <a:ext cx="2864280" cy="695739"/>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Service Proxy</a:t>
            </a:r>
          </a:p>
        </p:txBody>
      </p:sp>
      <p:sp>
        <p:nvSpPr>
          <p:cNvPr id="11" name="Rounded Rectangle 10"/>
          <p:cNvSpPr/>
          <p:nvPr/>
        </p:nvSpPr>
        <p:spPr bwMode="auto">
          <a:xfrm>
            <a:off x="932468" y="3442576"/>
            <a:ext cx="2864280" cy="695739"/>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Custom C# Code</a:t>
            </a:r>
          </a:p>
        </p:txBody>
      </p:sp>
      <p:sp>
        <p:nvSpPr>
          <p:cNvPr id="12" name="Rounded Rectangle 11"/>
          <p:cNvSpPr/>
          <p:nvPr/>
        </p:nvSpPr>
        <p:spPr bwMode="auto">
          <a:xfrm>
            <a:off x="5367130" y="5151467"/>
            <a:ext cx="2654222" cy="695739"/>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Client.svc</a:t>
            </a:r>
          </a:p>
        </p:txBody>
      </p:sp>
      <p:sp>
        <p:nvSpPr>
          <p:cNvPr id="13" name="Flowchart: Magnetic Disk 12"/>
          <p:cNvSpPr/>
          <p:nvPr/>
        </p:nvSpPr>
        <p:spPr bwMode="auto">
          <a:xfrm>
            <a:off x="5547372" y="3343646"/>
            <a:ext cx="2293737" cy="1030423"/>
          </a:xfrm>
          <a:prstGeom prst="flowChartMagneticDisk">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Content DB</a:t>
            </a:r>
          </a:p>
        </p:txBody>
      </p:sp>
      <p:cxnSp>
        <p:nvCxnSpPr>
          <p:cNvPr id="14" name="Straight Arrow Connector 13"/>
          <p:cNvCxnSpPr/>
          <p:nvPr/>
        </p:nvCxnSpPr>
        <p:spPr bwMode="auto">
          <a:xfrm>
            <a:off x="2364608" y="4138315"/>
            <a:ext cx="74" cy="298637"/>
          </a:xfrm>
          <a:prstGeom prst="straightConnector1">
            <a:avLst/>
          </a:prstGeom>
          <a:gradFill rotWithShape="1">
            <a:gsLst>
              <a:gs pos="0">
                <a:srgbClr val="E4CD9A"/>
              </a:gs>
              <a:gs pos="100000">
                <a:srgbClr val="EEEFD7"/>
              </a:gs>
            </a:gsLst>
            <a:lin ang="2700000" scaled="1"/>
          </a:gradFill>
          <a:ln w="31750" cap="flat" cmpd="sng" algn="ctr">
            <a:solidFill>
              <a:srgbClr val="FF0000"/>
            </a:solidFill>
            <a:prstDash val="solid"/>
            <a:round/>
            <a:headEnd type="none" w="med" len="med"/>
            <a:tailEnd type="triangle"/>
          </a:ln>
          <a:effectLst>
            <a:outerShdw dist="35921" dir="2700000" algn="ctr" rotWithShape="0">
              <a:srgbClr val="AFAFAF"/>
            </a:outerShdw>
          </a:effectLst>
        </p:spPr>
      </p:cxnSp>
      <p:cxnSp>
        <p:nvCxnSpPr>
          <p:cNvPr id="15" name="Straight Arrow Connector 14"/>
          <p:cNvCxnSpPr/>
          <p:nvPr/>
        </p:nvCxnSpPr>
        <p:spPr bwMode="auto">
          <a:xfrm>
            <a:off x="2364534" y="5159995"/>
            <a:ext cx="74" cy="298637"/>
          </a:xfrm>
          <a:prstGeom prst="straightConnector1">
            <a:avLst/>
          </a:prstGeom>
          <a:gradFill rotWithShape="1">
            <a:gsLst>
              <a:gs pos="0">
                <a:srgbClr val="E4CD9A"/>
              </a:gs>
              <a:gs pos="100000">
                <a:srgbClr val="EEEFD7"/>
              </a:gs>
            </a:gsLst>
            <a:lin ang="2700000" scaled="1"/>
          </a:gradFill>
          <a:ln w="31750" cap="flat" cmpd="sng" algn="ctr">
            <a:solidFill>
              <a:srgbClr val="FF0000"/>
            </a:solidFill>
            <a:prstDash val="solid"/>
            <a:round/>
            <a:headEnd type="none" w="med" len="med"/>
            <a:tailEnd type="triangle"/>
          </a:ln>
          <a:effectLst>
            <a:outerShdw dist="35921" dir="2700000" algn="ctr" rotWithShape="0">
              <a:srgbClr val="AFAFAF"/>
            </a:outerShdw>
          </a:effectLst>
        </p:spPr>
      </p:cxnSp>
      <p:cxnSp>
        <p:nvCxnSpPr>
          <p:cNvPr id="16" name="Straight Arrow Connector 15"/>
          <p:cNvCxnSpPr/>
          <p:nvPr/>
        </p:nvCxnSpPr>
        <p:spPr bwMode="auto">
          <a:xfrm flipV="1">
            <a:off x="3818972" y="5499337"/>
            <a:ext cx="1548158" cy="347869"/>
          </a:xfrm>
          <a:prstGeom prst="straightConnector1">
            <a:avLst/>
          </a:prstGeom>
          <a:gradFill rotWithShape="1">
            <a:gsLst>
              <a:gs pos="0">
                <a:srgbClr val="E4CD9A"/>
              </a:gs>
              <a:gs pos="100000">
                <a:srgbClr val="EEEFD7"/>
              </a:gs>
            </a:gsLst>
            <a:lin ang="2700000" scaled="1"/>
          </a:gradFill>
          <a:ln w="31750" cap="flat" cmpd="sng" algn="ctr">
            <a:solidFill>
              <a:srgbClr val="FF0000"/>
            </a:solidFill>
            <a:prstDash val="solid"/>
            <a:round/>
            <a:headEnd type="none" w="med" len="med"/>
            <a:tailEnd type="triangle"/>
          </a:ln>
          <a:effectLst>
            <a:outerShdw dist="35921" dir="2700000" algn="ctr" rotWithShape="0">
              <a:srgbClr val="AFAFAF"/>
            </a:outerShdw>
          </a:effectLst>
        </p:spPr>
      </p:cxnSp>
      <p:cxnSp>
        <p:nvCxnSpPr>
          <p:cNvPr id="17" name="Straight Arrow Connector 16"/>
          <p:cNvCxnSpPr/>
          <p:nvPr/>
        </p:nvCxnSpPr>
        <p:spPr bwMode="auto">
          <a:xfrm flipV="1">
            <a:off x="6694241" y="4374069"/>
            <a:ext cx="0" cy="777398"/>
          </a:xfrm>
          <a:prstGeom prst="straightConnector1">
            <a:avLst/>
          </a:prstGeom>
          <a:gradFill rotWithShape="1">
            <a:gsLst>
              <a:gs pos="0">
                <a:srgbClr val="E4CD9A"/>
              </a:gs>
              <a:gs pos="100000">
                <a:srgbClr val="EEEFD7"/>
              </a:gs>
            </a:gsLst>
            <a:lin ang="2700000" scaled="1"/>
          </a:gradFill>
          <a:ln w="31750" cap="flat" cmpd="sng" algn="ctr">
            <a:solidFill>
              <a:srgbClr val="FF0000"/>
            </a:solidFill>
            <a:prstDash val="solid"/>
            <a:round/>
            <a:headEnd type="triangle" w="med" len="med"/>
            <a:tailEnd type="triangle"/>
          </a:ln>
          <a:effectLst>
            <a:outerShdw dist="35921" dir="2700000" algn="ctr" rotWithShape="0">
              <a:srgbClr val="AFAFAF"/>
            </a:outerShdw>
          </a:effectLst>
        </p:spPr>
      </p:cxnSp>
      <p:cxnSp>
        <p:nvCxnSpPr>
          <p:cNvPr id="18" name="Straight Arrow Connector 17"/>
          <p:cNvCxnSpPr/>
          <p:nvPr/>
        </p:nvCxnSpPr>
        <p:spPr bwMode="auto">
          <a:xfrm flipH="1" flipV="1">
            <a:off x="3818972" y="4768768"/>
            <a:ext cx="1527718" cy="646878"/>
          </a:xfrm>
          <a:prstGeom prst="straightConnector1">
            <a:avLst/>
          </a:prstGeom>
          <a:gradFill rotWithShape="1">
            <a:gsLst>
              <a:gs pos="0">
                <a:srgbClr val="E4CD9A"/>
              </a:gs>
              <a:gs pos="100000">
                <a:srgbClr val="EEEFD7"/>
              </a:gs>
            </a:gsLst>
            <a:lin ang="2700000" scaled="1"/>
          </a:gradFill>
          <a:ln w="31750" cap="flat" cmpd="sng" algn="ctr">
            <a:solidFill>
              <a:srgbClr val="FF0000"/>
            </a:solidFill>
            <a:prstDash val="solid"/>
            <a:round/>
            <a:headEnd type="none" w="med" len="med"/>
            <a:tailEnd type="triangle"/>
          </a:ln>
          <a:effectLst>
            <a:outerShdw dist="35921" dir="2700000" algn="ctr" rotWithShape="0">
              <a:srgbClr val="AFAFAF"/>
            </a:outerShdw>
          </a:effectLst>
        </p:spPr>
      </p:cxnSp>
      <p:sp>
        <p:nvSpPr>
          <p:cNvPr id="19" name="TextBox 18"/>
          <p:cNvSpPr txBox="1"/>
          <p:nvPr/>
        </p:nvSpPr>
        <p:spPr>
          <a:xfrm>
            <a:off x="4240535" y="5733256"/>
            <a:ext cx="66556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XML</a:t>
            </a:r>
            <a:endParaRPr lang="en-GB" b="0" dirty="0"/>
          </a:p>
        </p:txBody>
      </p:sp>
      <p:sp>
        <p:nvSpPr>
          <p:cNvPr id="20" name="TextBox 19"/>
          <p:cNvSpPr txBox="1"/>
          <p:nvPr/>
        </p:nvSpPr>
        <p:spPr>
          <a:xfrm>
            <a:off x="4184779" y="4560047"/>
            <a:ext cx="80021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JSON</a:t>
            </a:r>
            <a:endParaRPr lang="en-GB" b="0" dirty="0"/>
          </a:p>
        </p:txBody>
      </p:sp>
    </p:spTree>
    <p:extLst>
      <p:ext uri="{BB962C8B-B14F-4D97-AF65-F5344CB8AC3E}">
        <p14:creationId xmlns:p14="http://schemas.microsoft.com/office/powerpoint/2010/main" val="24087807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Client Context, Loading Objects, Executing Queries</a:t>
            </a:r>
            <a:endParaRPr lang="en-US" dirty="0"/>
          </a:p>
        </p:txBody>
      </p:sp>
      <p:pic>
        <p:nvPicPr>
          <p:cNvPr id="3" name="Picture 2"/>
          <p:cNvPicPr>
            <a:picLocks noChangeAspect="1"/>
          </p:cNvPicPr>
          <p:nvPr/>
        </p:nvPicPr>
        <p:blipFill>
          <a:blip r:embed="rId3"/>
          <a:stretch>
            <a:fillRect/>
          </a:stretch>
        </p:blipFill>
        <p:spPr>
          <a:xfrm>
            <a:off x="456203" y="1196752"/>
            <a:ext cx="8200129" cy="2016224"/>
          </a:xfrm>
          <a:prstGeom prst="rect">
            <a:avLst/>
          </a:prstGeom>
        </p:spPr>
      </p:pic>
    </p:spTree>
    <p:extLst>
      <p:ext uri="{BB962C8B-B14F-4D97-AF65-F5344CB8AC3E}">
        <p14:creationId xmlns:p14="http://schemas.microsoft.com/office/powerpoint/2010/main" val="22134772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SharePoint Data</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Obtain a collection of lists in a site:</a:t>
            </a:r>
          </a:p>
          <a:p>
            <a:pPr marL="0" indent="0">
              <a:buNone/>
            </a:pPr>
            <a:endParaRPr lang="en-US" dirty="0" smtClean="0"/>
          </a:p>
          <a:p>
            <a:r>
              <a:rPr lang="en-US" dirty="0" smtClean="0"/>
              <a:t>Obtain a list by its title:</a:t>
            </a:r>
          </a:p>
          <a:p>
            <a:pPr marL="0" indent="0">
              <a:buNone/>
            </a:pPr>
            <a:endParaRPr lang="en-US" dirty="0" smtClean="0"/>
          </a:p>
          <a:p>
            <a:r>
              <a:rPr lang="en-US" dirty="0" smtClean="0"/>
              <a:t>Obtain items in a list by using a CAML query:</a:t>
            </a:r>
            <a:endParaRPr lang="en-US" dirty="0"/>
          </a:p>
        </p:txBody>
      </p:sp>
      <p:sp>
        <p:nvSpPr>
          <p:cNvPr id="5" name="Rectangle 4"/>
          <p:cNvSpPr/>
          <p:nvPr/>
        </p:nvSpPr>
        <p:spPr>
          <a:xfrm>
            <a:off x="692594" y="1556792"/>
            <a:ext cx="8173111" cy="369332"/>
          </a:xfrm>
          <a:prstGeom prst="rect">
            <a:avLst/>
          </a:prstGeom>
          <a:solidFill>
            <a:schemeClr val="bg2">
              <a:lumMod val="20000"/>
              <a:lumOff val="80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Courier New" pitchFamily="49" charset="0"/>
                <a:ea typeface="Times New Roman" panose="02020603050405020304" pitchFamily="18" charset="0"/>
                <a:cs typeface="Courier New" pitchFamily="49" charset="0"/>
              </a:rPr>
              <a:t>ListCollection allLists = currentWeb.Lists;</a:t>
            </a:r>
            <a:endParaRPr lang="en-GB" b="0" dirty="0">
              <a:latin typeface="Courier New" pitchFamily="49" charset="0"/>
              <a:cs typeface="Courier New" pitchFamily="49" charset="0"/>
            </a:endParaRPr>
          </a:p>
        </p:txBody>
      </p:sp>
      <p:sp>
        <p:nvSpPr>
          <p:cNvPr id="6" name="Rectangle 5"/>
          <p:cNvSpPr/>
          <p:nvPr/>
        </p:nvSpPr>
        <p:spPr>
          <a:xfrm>
            <a:off x="692595" y="2492896"/>
            <a:ext cx="8173110" cy="369332"/>
          </a:xfrm>
          <a:prstGeom prst="rect">
            <a:avLst/>
          </a:prstGeom>
          <a:solidFill>
            <a:schemeClr val="bg2">
              <a:lumMod val="20000"/>
              <a:lumOff val="80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Courier New" pitchFamily="49" charset="0"/>
                <a:ea typeface="Times New Roman" panose="02020603050405020304" pitchFamily="18" charset="0"/>
                <a:cs typeface="Courier New" pitchFamily="49" charset="0"/>
              </a:rPr>
              <a:t>List suggestionsList = allLists.GetByTitle("Suggestions");</a:t>
            </a:r>
            <a:endParaRPr lang="en-GB" b="0" dirty="0">
              <a:latin typeface="Courier New" pitchFamily="49" charset="0"/>
              <a:cs typeface="Courier New" pitchFamily="49" charset="0"/>
            </a:endParaRPr>
          </a:p>
        </p:txBody>
      </p:sp>
      <p:sp>
        <p:nvSpPr>
          <p:cNvPr id="7" name="Rectangle 6"/>
          <p:cNvSpPr/>
          <p:nvPr/>
        </p:nvSpPr>
        <p:spPr>
          <a:xfrm>
            <a:off x="692594" y="3594893"/>
            <a:ext cx="8173110" cy="646331"/>
          </a:xfrm>
          <a:prstGeom prst="rect">
            <a:avLst/>
          </a:prstGeom>
          <a:solidFill>
            <a:schemeClr val="bg2">
              <a:lumMod val="20000"/>
              <a:lumOff val="80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Courier New" pitchFamily="49" charset="0"/>
                <a:ea typeface="Times New Roman" panose="02020603050405020304" pitchFamily="18" charset="0"/>
                <a:cs typeface="Courier New" pitchFamily="49" charset="0"/>
              </a:rPr>
              <a:t>ListItemCollection items = suggestionsList.GetItems(camlQuery);</a:t>
            </a:r>
            <a:endParaRPr lang="en-GB" b="0" dirty="0">
              <a:latin typeface="Courier New" pitchFamily="49" charset="0"/>
              <a:cs typeface="Courier New" pitchFamily="49" charset="0"/>
            </a:endParaRPr>
          </a:p>
        </p:txBody>
      </p:sp>
    </p:spTree>
    <p:extLst>
      <p:ext uri="{BB962C8B-B14F-4D97-AF65-F5344CB8AC3E}">
        <p14:creationId xmlns:p14="http://schemas.microsoft.com/office/powerpoint/2010/main" val="2092241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Query SharePoint Data</a:t>
            </a:r>
            <a:endParaRPr lang="de-AT" dirty="0"/>
          </a:p>
        </p:txBody>
      </p:sp>
      <p:pic>
        <p:nvPicPr>
          <p:cNvPr id="3" name="Picture 2"/>
          <p:cNvPicPr>
            <a:picLocks noChangeAspect="1"/>
          </p:cNvPicPr>
          <p:nvPr/>
        </p:nvPicPr>
        <p:blipFill>
          <a:blip r:embed="rId2"/>
          <a:stretch>
            <a:fillRect/>
          </a:stretch>
        </p:blipFill>
        <p:spPr>
          <a:xfrm>
            <a:off x="460374" y="908720"/>
            <a:ext cx="6775921" cy="5562323"/>
          </a:xfrm>
          <a:prstGeom prst="rect">
            <a:avLst/>
          </a:prstGeom>
        </p:spPr>
      </p:pic>
    </p:spTree>
    <p:extLst>
      <p:ext uri="{BB962C8B-B14F-4D97-AF65-F5344CB8AC3E}">
        <p14:creationId xmlns:p14="http://schemas.microsoft.com/office/powerpoint/2010/main" val="157212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Using the Client-Side Object Model for JavaScript</a:t>
            </a:r>
            <a:endParaRPr lang="en-US" dirty="0"/>
          </a:p>
        </p:txBody>
      </p:sp>
      <p:sp>
        <p:nvSpPr>
          <p:cNvPr id="3" name="Text Placeholder 2"/>
          <p:cNvSpPr>
            <a:spLocks noGrp="1"/>
          </p:cNvSpPr>
          <p:nvPr>
            <p:ph type="body" idx="1"/>
          </p:nvPr>
        </p:nvSpPr>
        <p:spPr/>
        <p:txBody>
          <a:bodyPr/>
          <a:lstStyle/>
          <a:p>
            <a:r>
              <a:rPr lang="en-GB" dirty="0" smtClean="0"/>
              <a:t>Overview of the CSOM for JavaScript
Using the Client Context Object
Loading Objects and Running Queries
Demonstration: How to Use Load and LoadQuery
Reading SharePoint Data
Changing SharePoint Data
Handling Server-Side Errors</a:t>
            </a:r>
            <a:endParaRPr lang="en-US" dirty="0"/>
          </a:p>
        </p:txBody>
      </p:sp>
    </p:spTree>
    <p:extLst>
      <p:ext uri="{BB962C8B-B14F-4D97-AF65-F5344CB8AC3E}">
        <p14:creationId xmlns:p14="http://schemas.microsoft.com/office/powerpoint/2010/main" val="3506724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6d6ac68e-5a6c-4fb9-a3e7-c196ef29d7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SharePoint Data</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Creating Lists</a:t>
            </a:r>
          </a:p>
          <a:p>
            <a:pPr lvl="1"/>
            <a:r>
              <a:rPr lang="en-US" dirty="0" smtClean="0"/>
              <a:t>Create a ListCreationInformation object</a:t>
            </a:r>
          </a:p>
          <a:p>
            <a:pPr lvl="1"/>
            <a:r>
              <a:rPr lang="en-US" dirty="0" smtClean="0"/>
              <a:t>Pass the object to Web.Lists.Add()</a:t>
            </a:r>
          </a:p>
          <a:p>
            <a:r>
              <a:rPr lang="en-US" dirty="0" smtClean="0"/>
              <a:t>Creating Items</a:t>
            </a:r>
          </a:p>
          <a:p>
            <a:pPr lvl="1"/>
            <a:r>
              <a:rPr lang="en-US" dirty="0" smtClean="0"/>
              <a:t>Create a ListItemCreationInformation object</a:t>
            </a:r>
          </a:p>
          <a:p>
            <a:pPr lvl="1"/>
            <a:r>
              <a:rPr lang="en-US" dirty="0" smtClean="0"/>
              <a:t>Pass the object to List.AddItem()</a:t>
            </a:r>
          </a:p>
          <a:p>
            <a:r>
              <a:rPr lang="en-US" dirty="0" smtClean="0"/>
              <a:t>Updating Items</a:t>
            </a:r>
          </a:p>
          <a:p>
            <a:pPr lvl="1"/>
            <a:r>
              <a:rPr lang="en-US" dirty="0" smtClean="0"/>
              <a:t>Set fields on an item</a:t>
            </a:r>
          </a:p>
          <a:p>
            <a:pPr lvl="1"/>
            <a:r>
              <a:rPr lang="en-US" dirty="0" smtClean="0"/>
              <a:t>Call Item.Update()</a:t>
            </a:r>
          </a:p>
          <a:p>
            <a:r>
              <a:rPr lang="en-US" dirty="0" smtClean="0"/>
              <a:t>Deleting Items</a:t>
            </a:r>
          </a:p>
          <a:p>
            <a:pPr lvl="1"/>
            <a:r>
              <a:rPr lang="en-US" dirty="0" smtClean="0"/>
              <a:t>Call Item.DeleteObject()</a:t>
            </a:r>
            <a:endParaRPr lang="en-US" dirty="0"/>
          </a:p>
        </p:txBody>
      </p:sp>
    </p:spTree>
    <p:extLst>
      <p:ext uri="{BB962C8B-B14F-4D97-AF65-F5344CB8AC3E}">
        <p14:creationId xmlns:p14="http://schemas.microsoft.com/office/powerpoint/2010/main" val="2283543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CRUD</a:t>
            </a:r>
            <a:endParaRPr lang="de-AT" dirty="0"/>
          </a:p>
        </p:txBody>
      </p:sp>
      <p:pic>
        <p:nvPicPr>
          <p:cNvPr id="3" name="Picture 2"/>
          <p:cNvPicPr>
            <a:picLocks noChangeAspect="1"/>
          </p:cNvPicPr>
          <p:nvPr/>
        </p:nvPicPr>
        <p:blipFill>
          <a:blip r:embed="rId2"/>
          <a:stretch>
            <a:fillRect/>
          </a:stretch>
        </p:blipFill>
        <p:spPr>
          <a:xfrm>
            <a:off x="440591" y="1124744"/>
            <a:ext cx="8394261" cy="4248472"/>
          </a:xfrm>
          <a:prstGeom prst="rect">
            <a:avLst/>
          </a:prstGeom>
        </p:spPr>
      </p:pic>
    </p:spTree>
    <p:extLst>
      <p:ext uri="{BB962C8B-B14F-4D97-AF65-F5344CB8AC3E}">
        <p14:creationId xmlns:p14="http://schemas.microsoft.com/office/powerpoint/2010/main" val="3980514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CRUD</a:t>
            </a:r>
            <a:endParaRPr lang="de-AT" dirty="0"/>
          </a:p>
        </p:txBody>
      </p:sp>
      <p:pic>
        <p:nvPicPr>
          <p:cNvPr id="5" name="Picture 4"/>
          <p:cNvPicPr>
            <a:picLocks noChangeAspect="1"/>
          </p:cNvPicPr>
          <p:nvPr/>
        </p:nvPicPr>
        <p:blipFill>
          <a:blip r:embed="rId2"/>
          <a:stretch>
            <a:fillRect/>
          </a:stretch>
        </p:blipFill>
        <p:spPr>
          <a:xfrm>
            <a:off x="460374" y="1052736"/>
            <a:ext cx="8000057" cy="5551302"/>
          </a:xfrm>
          <a:prstGeom prst="rect">
            <a:avLst/>
          </a:prstGeom>
        </p:spPr>
      </p:pic>
    </p:spTree>
    <p:extLst>
      <p:ext uri="{BB962C8B-B14F-4D97-AF65-F5344CB8AC3E}">
        <p14:creationId xmlns:p14="http://schemas.microsoft.com/office/powerpoint/2010/main" val="2463768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dd9b4cd7-ed77-4141-b1f2-93b95533b91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Server-Side Errors</a:t>
            </a:r>
            <a:endParaRPr lang="en-US" dirty="0"/>
          </a:p>
        </p:txBody>
      </p:sp>
      <p:sp>
        <p:nvSpPr>
          <p:cNvPr id="4" name="Content Placeholder 2"/>
          <p:cNvSpPr>
            <a:spLocks noGrp="1"/>
          </p:cNvSpPr>
          <p:nvPr/>
        </p:nvSpPr>
        <p:spPr bwMode="auto">
          <a:xfrm>
            <a:off x="458788" y="1021215"/>
            <a:ext cx="8119156" cy="30737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an exception handling scope for server-side errors as in the JavaScript CSOM</a:t>
            </a:r>
          </a:p>
          <a:p>
            <a:r>
              <a:rPr lang="en-US" dirty="0" smtClean="0"/>
              <a:t>Use using() { } code blocks to ensure correct disposal of objects</a:t>
            </a:r>
          </a:p>
          <a:p>
            <a:r>
              <a:rPr lang="en-US" dirty="0" smtClean="0"/>
              <a:t>Ensure there is only one call to ExecuteQuery() after the exception handling scope is disposed of</a:t>
            </a:r>
          </a:p>
        </p:txBody>
      </p:sp>
    </p:spTree>
    <p:extLst>
      <p:ext uri="{BB962C8B-B14F-4D97-AF65-F5344CB8AC3E}">
        <p14:creationId xmlns:p14="http://schemas.microsoft.com/office/powerpoint/2010/main" val="33901941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74fee281-558a-4787-8442-b455cbd653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B: Using the Client-Side Object Model for Managed Code</a:t>
            </a:r>
            <a:endParaRPr lang="en-US" dirty="0"/>
          </a:p>
        </p:txBody>
      </p:sp>
      <p:sp>
        <p:nvSpPr>
          <p:cNvPr id="3" name="Text Placeholder 2"/>
          <p:cNvSpPr>
            <a:spLocks noGrp="1"/>
          </p:cNvSpPr>
          <p:nvPr>
            <p:ph type="body" idx="1"/>
          </p:nvPr>
        </p:nvSpPr>
        <p:spPr/>
        <p:txBody>
          <a:bodyPr/>
          <a:lstStyle/>
          <a:p>
            <a:r>
              <a:rPr lang="en-GB" dirty="0" smtClean="0"/>
              <a:t>Exercise 1: Create The Mileage Claim List
Exercise 2: Add Mileage Claim Creation Code
Exercise 3: Display Mileage Claims on the App Start Page</a:t>
            </a:r>
            <a:endParaRPr lang="en-US" dirty="0"/>
          </a:p>
        </p:txBody>
      </p:sp>
      <p:sp>
        <p:nvSpPr>
          <p:cNvPr id="4" name="TextBox 3"/>
          <p:cNvSpPr txBox="1"/>
          <p:nvPr/>
        </p:nvSpPr>
        <p:spPr>
          <a:xfrm>
            <a:off x="458788" y="4201924"/>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462080"/>
            <a:ext cx="5637634" cy="1631216"/>
          </a:xfrm>
          <a:prstGeom prst="rect">
            <a:avLst/>
          </a:prstGeom>
          <a:noFill/>
        </p:spPr>
        <p:txBody>
          <a:bodyPr vert="horz" wrap="none" rtlCol="0">
            <a:spAutoFit/>
          </a:bodyPr>
          <a:lstStyle/>
          <a:p>
            <a:endParaRPr lang="en-US" sz="2800" b="0" i="0" u="none" strike="noStrike" baseline="0" dirty="0" smtClean="0">
              <a:latin typeface="Segoe UI"/>
            </a:endParaRPr>
          </a:p>
          <a:p>
            <a:pPr marL="342900" indent="-342900">
              <a:buClr>
                <a:srgbClr val="0070C0"/>
              </a:buClr>
              <a:buFont typeface="Arial" pitchFamily="34" charset="0"/>
              <a:buChar char="•"/>
            </a:pPr>
            <a:r>
              <a:rPr lang="en-US" sz="2400" b="0" i="0" u="none" strike="noStrike" baseline="0" dirty="0" smtClean="0">
                <a:latin typeface="Segoe UI"/>
              </a:rPr>
              <a:t>Virtual Machine: </a:t>
            </a:r>
            <a:r>
              <a:rPr lang="en-US" sz="2400" i="0" u="none" strike="noStrike" baseline="0" dirty="0" smtClean="0">
                <a:latin typeface="Segoe UI"/>
              </a:rPr>
              <a:t>20488A-LON-SP-09</a:t>
            </a:r>
          </a:p>
          <a:p>
            <a:pPr marL="342900" indent="-342900">
              <a:buClr>
                <a:srgbClr val="0070C0"/>
              </a:buClr>
              <a:buFont typeface="Arial" pitchFamily="34" charset="0"/>
              <a:buChar char="•"/>
            </a:pPr>
            <a:r>
              <a:rPr lang="pt-BR" sz="2400" b="0" i="0" u="none" strike="noStrike" baseline="0" dirty="0" smtClean="0">
                <a:latin typeface="Segoe UI"/>
              </a:rPr>
              <a:t>Username: </a:t>
            </a:r>
            <a:r>
              <a:rPr lang="pt-BR" sz="2400" i="0" u="none" strike="noStrike" baseline="0" dirty="0" smtClean="0">
                <a:latin typeface="Segoe UI"/>
              </a:rPr>
              <a:t>CONTOSO\Administrator</a:t>
            </a:r>
          </a:p>
          <a:p>
            <a:pPr marL="342900" indent="-342900">
              <a:buClr>
                <a:srgbClr val="0070C0"/>
              </a:buClr>
              <a:buFont typeface="Arial" pitchFamily="34" charset="0"/>
              <a:buChar char="•"/>
            </a:pPr>
            <a:r>
              <a:rPr lang="pt-BR" sz="2400" b="0" i="0" u="none" strike="noStrike" baseline="0" dirty="0" smtClean="0">
                <a:latin typeface="Segoe UI"/>
              </a:rPr>
              <a:t>Password: </a:t>
            </a:r>
            <a:r>
              <a:rPr lang="pt-BR" sz="2400" i="0" u="none" strike="noStrike" baseline="0" dirty="0" smtClean="0">
                <a:latin typeface="Segoe UI"/>
              </a:rPr>
              <a:t>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Tree>
    <p:extLst>
      <p:ext uri="{BB962C8B-B14F-4D97-AF65-F5344CB8AC3E}">
        <p14:creationId xmlns:p14="http://schemas.microsoft.com/office/powerpoint/2010/main" val="27936558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Lab Scenario41888410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5152629"/>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SimSun"/>
                <a:cs typeface="Mangal"/>
              </a:rPr>
              <a:t>The field sales team at Contoso must regularly submit expense claims for mileage. Due to the fluctuating price of fuel, variable tax rates, and other factors, some salespeople find it difficult to calculate their expense claims accurately. To help the sales team, you will implement an app that calculates mileage expenses. To ensure that the app always uses the latest formula, and to remove the processing burden from client browsers, you decide to create an autohosted app. The app will prompt users for the required information, calculate the expenses that the salesperson is able to claim, and then submit the claim on behalf of the salesperson.</a:t>
            </a:r>
            <a:endParaRPr lang="en-US" sz="2400" dirty="0">
              <a:effectLst/>
              <a:latin typeface="Segoe UI"/>
              <a:ea typeface="SimSun"/>
              <a:cs typeface="Mangal"/>
            </a:endParaRPr>
          </a:p>
        </p:txBody>
      </p:sp>
    </p:spTree>
    <p:extLst>
      <p:ext uri="{BB962C8B-B14F-4D97-AF65-F5344CB8AC3E}">
        <p14:creationId xmlns:p14="http://schemas.microsoft.com/office/powerpoint/2010/main" val="12500031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d53c030b-229f-426a-b477-c8c3c87474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pPr marL="0" indent="0">
              <a:buNone/>
            </a:pPr>
            <a:r>
              <a:rPr lang="en-GB" dirty="0" smtClean="0"/>
              <a:t>In Exercise 2, how did you ensure that all pages in the remote web could locate the app web in SharePoint to read or write data?</a:t>
            </a:r>
            <a:endParaRPr lang="en-US" dirty="0"/>
          </a:p>
        </p:txBody>
      </p:sp>
    </p:spTree>
    <p:extLst>
      <p:ext uri="{BB962C8B-B14F-4D97-AF65-F5344CB8AC3E}">
        <p14:creationId xmlns:p14="http://schemas.microsoft.com/office/powerpoint/2010/main" val="36180249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GB" dirty="0" smtClean="0"/>
              <a:t>Review Question(s)
Common Issues and Troubleshooting Tips</a:t>
            </a:r>
            <a:endParaRPr lang="en-US" dirty="0"/>
          </a:p>
        </p:txBody>
      </p:sp>
    </p:spTree>
    <p:extLst>
      <p:ext uri="{BB962C8B-B14F-4D97-AF65-F5344CB8AC3E}">
        <p14:creationId xmlns:p14="http://schemas.microsoft.com/office/powerpoint/2010/main" val="4056531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the CSOM for JavaScript</a:t>
            </a:r>
            <a:endParaRPr lang="en-US" dirty="0"/>
          </a:p>
        </p:txBody>
      </p:sp>
      <p:sp>
        <p:nvSpPr>
          <p:cNvPr id="4" name="Content Placeholder 2"/>
          <p:cNvSpPr>
            <a:spLocks noGrp="1"/>
          </p:cNvSpPr>
          <p:nvPr/>
        </p:nvSpPr>
        <p:spPr bwMode="auto">
          <a:xfrm>
            <a:off x="458788" y="1021215"/>
            <a:ext cx="8119156" cy="14834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Components of the CSOM</a:t>
            </a:r>
          </a:p>
          <a:p>
            <a:r>
              <a:rPr lang="en-US" dirty="0" smtClean="0"/>
              <a:t>Linking to Script Libraries</a:t>
            </a:r>
          </a:p>
          <a:p>
            <a:r>
              <a:rPr lang="en-US" dirty="0" smtClean="0"/>
              <a:t>Using the CSOM Proxy</a:t>
            </a:r>
            <a:endParaRPr lang="en-US" dirty="0"/>
          </a:p>
        </p:txBody>
      </p:sp>
      <p:sp>
        <p:nvSpPr>
          <p:cNvPr id="5" name="Rounded Rectangle 4"/>
          <p:cNvSpPr/>
          <p:nvPr/>
        </p:nvSpPr>
        <p:spPr bwMode="auto">
          <a:xfrm>
            <a:off x="458788" y="3111151"/>
            <a:ext cx="3876261" cy="3558209"/>
          </a:xfrm>
          <a:prstGeom prst="roundRect">
            <a:avLst>
              <a:gd name="adj" fmla="val 7170"/>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 </a:t>
            </a:r>
          </a:p>
        </p:txBody>
      </p:sp>
      <p:sp>
        <p:nvSpPr>
          <p:cNvPr id="6" name="Rounded Rectangle 5"/>
          <p:cNvSpPr/>
          <p:nvPr/>
        </p:nvSpPr>
        <p:spPr bwMode="auto">
          <a:xfrm>
            <a:off x="4810539" y="3111151"/>
            <a:ext cx="3767405" cy="3558209"/>
          </a:xfrm>
          <a:prstGeom prst="roundRect">
            <a:avLst>
              <a:gd name="adj" fmla="val 6611"/>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7" name="TextBox 4"/>
          <p:cNvSpPr txBox="1"/>
          <p:nvPr/>
        </p:nvSpPr>
        <p:spPr>
          <a:xfrm>
            <a:off x="643631" y="2708920"/>
            <a:ext cx="68800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App</a:t>
            </a:r>
            <a:endParaRPr lang="en-GB" dirty="0"/>
          </a:p>
        </p:txBody>
      </p:sp>
      <p:sp>
        <p:nvSpPr>
          <p:cNvPr id="8" name="TextBox 5"/>
          <p:cNvSpPr txBox="1"/>
          <p:nvPr/>
        </p:nvSpPr>
        <p:spPr>
          <a:xfrm>
            <a:off x="4901671" y="2771636"/>
            <a:ext cx="161454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SharePoint</a:t>
            </a:r>
            <a:endParaRPr lang="en-GB" dirty="0"/>
          </a:p>
        </p:txBody>
      </p:sp>
      <p:sp>
        <p:nvSpPr>
          <p:cNvPr id="9" name="Rounded Rectangle 8"/>
          <p:cNvSpPr/>
          <p:nvPr/>
        </p:nvSpPr>
        <p:spPr bwMode="auto">
          <a:xfrm>
            <a:off x="932542" y="4436952"/>
            <a:ext cx="2864280" cy="695739"/>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JavaScript</a:t>
            </a:r>
            <a:r>
              <a:rPr kumimoji="0" lang="en-GB" sz="1800" b="1" i="0" u="none" strike="noStrike" cap="none" normalizeH="0" dirty="0" smtClean="0">
                <a:ln>
                  <a:noFill/>
                </a:ln>
                <a:solidFill>
                  <a:schemeClr val="tx1"/>
                </a:solidFill>
                <a:effectLst/>
                <a:latin typeface="Verdana" pitchFamily="34" charset="0"/>
              </a:rPr>
              <a:t> CSOM</a:t>
            </a:r>
            <a:endParaRPr kumimoji="0" lang="en-GB" sz="1800" b="1" i="0" u="none" strike="noStrike" cap="none" normalizeH="0" baseline="0" dirty="0" smtClean="0">
              <a:ln>
                <a:noFill/>
              </a:ln>
              <a:solidFill>
                <a:schemeClr val="tx1"/>
              </a:solidFill>
              <a:effectLst/>
              <a:latin typeface="Verdana" pitchFamily="34" charset="0"/>
            </a:endParaRPr>
          </a:p>
        </p:txBody>
      </p:sp>
      <p:sp>
        <p:nvSpPr>
          <p:cNvPr id="10" name="Rounded Rectangle 9"/>
          <p:cNvSpPr/>
          <p:nvPr/>
        </p:nvSpPr>
        <p:spPr bwMode="auto">
          <a:xfrm>
            <a:off x="932542" y="5431328"/>
            <a:ext cx="2864280" cy="695739"/>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Service Proxy</a:t>
            </a:r>
          </a:p>
        </p:txBody>
      </p:sp>
      <p:sp>
        <p:nvSpPr>
          <p:cNvPr id="11" name="Rounded Rectangle 10"/>
          <p:cNvSpPr/>
          <p:nvPr/>
        </p:nvSpPr>
        <p:spPr bwMode="auto">
          <a:xfrm>
            <a:off x="932468" y="3442576"/>
            <a:ext cx="2864280" cy="695739"/>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Custom JavaScript</a:t>
            </a:r>
          </a:p>
        </p:txBody>
      </p:sp>
      <p:sp>
        <p:nvSpPr>
          <p:cNvPr id="12" name="Rounded Rectangle 11"/>
          <p:cNvSpPr/>
          <p:nvPr/>
        </p:nvSpPr>
        <p:spPr bwMode="auto">
          <a:xfrm>
            <a:off x="5367130" y="5151467"/>
            <a:ext cx="2654222" cy="695739"/>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Client.svc</a:t>
            </a:r>
          </a:p>
        </p:txBody>
      </p:sp>
      <p:sp>
        <p:nvSpPr>
          <p:cNvPr id="13" name="Flowchart: Magnetic Disk 12"/>
          <p:cNvSpPr/>
          <p:nvPr/>
        </p:nvSpPr>
        <p:spPr bwMode="auto">
          <a:xfrm>
            <a:off x="5547372" y="3343646"/>
            <a:ext cx="2293737" cy="1030423"/>
          </a:xfrm>
          <a:prstGeom prst="flowChartMagneticDisk">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Content DB</a:t>
            </a:r>
          </a:p>
        </p:txBody>
      </p:sp>
      <p:cxnSp>
        <p:nvCxnSpPr>
          <p:cNvPr id="14" name="Straight Arrow Connector 13"/>
          <p:cNvCxnSpPr/>
          <p:nvPr/>
        </p:nvCxnSpPr>
        <p:spPr bwMode="auto">
          <a:xfrm>
            <a:off x="2364608" y="4138315"/>
            <a:ext cx="74" cy="298637"/>
          </a:xfrm>
          <a:prstGeom prst="straightConnector1">
            <a:avLst/>
          </a:prstGeom>
          <a:gradFill rotWithShape="1">
            <a:gsLst>
              <a:gs pos="0">
                <a:srgbClr val="E4CD9A"/>
              </a:gs>
              <a:gs pos="100000">
                <a:srgbClr val="EEEFD7"/>
              </a:gs>
            </a:gsLst>
            <a:lin ang="2700000" scaled="1"/>
          </a:gradFill>
          <a:ln w="31750" cap="flat" cmpd="sng" algn="ctr">
            <a:solidFill>
              <a:srgbClr val="FF0000"/>
            </a:solidFill>
            <a:prstDash val="solid"/>
            <a:round/>
            <a:headEnd type="none" w="med" len="med"/>
            <a:tailEnd type="triangle"/>
          </a:ln>
          <a:effectLst>
            <a:outerShdw dist="35921" dir="2700000" algn="ctr" rotWithShape="0">
              <a:srgbClr val="AFAFAF"/>
            </a:outerShdw>
          </a:effectLst>
        </p:spPr>
      </p:cxnSp>
      <p:cxnSp>
        <p:nvCxnSpPr>
          <p:cNvPr id="15" name="Straight Arrow Connector 14"/>
          <p:cNvCxnSpPr/>
          <p:nvPr/>
        </p:nvCxnSpPr>
        <p:spPr bwMode="auto">
          <a:xfrm>
            <a:off x="2364534" y="5159995"/>
            <a:ext cx="74" cy="298637"/>
          </a:xfrm>
          <a:prstGeom prst="straightConnector1">
            <a:avLst/>
          </a:prstGeom>
          <a:gradFill rotWithShape="1">
            <a:gsLst>
              <a:gs pos="0">
                <a:srgbClr val="E4CD9A"/>
              </a:gs>
              <a:gs pos="100000">
                <a:srgbClr val="EEEFD7"/>
              </a:gs>
            </a:gsLst>
            <a:lin ang="2700000" scaled="1"/>
          </a:gradFill>
          <a:ln w="31750" cap="flat" cmpd="sng" algn="ctr">
            <a:solidFill>
              <a:srgbClr val="FF0000"/>
            </a:solidFill>
            <a:prstDash val="solid"/>
            <a:round/>
            <a:headEnd type="none" w="med" len="med"/>
            <a:tailEnd type="triangle"/>
          </a:ln>
          <a:effectLst>
            <a:outerShdw dist="35921" dir="2700000" algn="ctr" rotWithShape="0">
              <a:srgbClr val="AFAFAF"/>
            </a:outerShdw>
          </a:effectLst>
        </p:spPr>
      </p:cxnSp>
      <p:cxnSp>
        <p:nvCxnSpPr>
          <p:cNvPr id="16" name="Straight Arrow Connector 15"/>
          <p:cNvCxnSpPr/>
          <p:nvPr/>
        </p:nvCxnSpPr>
        <p:spPr bwMode="auto">
          <a:xfrm flipV="1">
            <a:off x="3818972" y="5499337"/>
            <a:ext cx="1548158" cy="347869"/>
          </a:xfrm>
          <a:prstGeom prst="straightConnector1">
            <a:avLst/>
          </a:prstGeom>
          <a:gradFill rotWithShape="1">
            <a:gsLst>
              <a:gs pos="0">
                <a:srgbClr val="E4CD9A"/>
              </a:gs>
              <a:gs pos="100000">
                <a:srgbClr val="EEEFD7"/>
              </a:gs>
            </a:gsLst>
            <a:lin ang="2700000" scaled="1"/>
          </a:gradFill>
          <a:ln w="31750" cap="flat" cmpd="sng" algn="ctr">
            <a:solidFill>
              <a:srgbClr val="FF0000"/>
            </a:solidFill>
            <a:prstDash val="solid"/>
            <a:round/>
            <a:headEnd type="none" w="med" len="med"/>
            <a:tailEnd type="triangle"/>
          </a:ln>
          <a:effectLst>
            <a:outerShdw dist="35921" dir="2700000" algn="ctr" rotWithShape="0">
              <a:srgbClr val="AFAFAF"/>
            </a:outerShdw>
          </a:effectLst>
        </p:spPr>
      </p:cxnSp>
      <p:cxnSp>
        <p:nvCxnSpPr>
          <p:cNvPr id="17" name="Straight Arrow Connector 16"/>
          <p:cNvCxnSpPr/>
          <p:nvPr/>
        </p:nvCxnSpPr>
        <p:spPr bwMode="auto">
          <a:xfrm flipV="1">
            <a:off x="6694241" y="4374069"/>
            <a:ext cx="0" cy="777398"/>
          </a:xfrm>
          <a:prstGeom prst="straightConnector1">
            <a:avLst/>
          </a:prstGeom>
          <a:gradFill rotWithShape="1">
            <a:gsLst>
              <a:gs pos="0">
                <a:srgbClr val="E4CD9A"/>
              </a:gs>
              <a:gs pos="100000">
                <a:srgbClr val="EEEFD7"/>
              </a:gs>
            </a:gsLst>
            <a:lin ang="2700000" scaled="1"/>
          </a:gradFill>
          <a:ln w="31750" cap="flat" cmpd="sng" algn="ctr">
            <a:solidFill>
              <a:srgbClr val="FF0000"/>
            </a:solidFill>
            <a:prstDash val="solid"/>
            <a:round/>
            <a:headEnd type="triangle" w="med" len="med"/>
            <a:tailEnd type="triangle"/>
          </a:ln>
          <a:effectLst>
            <a:outerShdw dist="35921" dir="2700000" algn="ctr" rotWithShape="0">
              <a:srgbClr val="AFAFAF"/>
            </a:outerShdw>
          </a:effectLst>
        </p:spPr>
      </p:cxnSp>
      <p:cxnSp>
        <p:nvCxnSpPr>
          <p:cNvPr id="18" name="Straight Arrow Connector 17"/>
          <p:cNvCxnSpPr/>
          <p:nvPr/>
        </p:nvCxnSpPr>
        <p:spPr bwMode="auto">
          <a:xfrm flipH="1" flipV="1">
            <a:off x="3818972" y="4768768"/>
            <a:ext cx="1527718" cy="646878"/>
          </a:xfrm>
          <a:prstGeom prst="straightConnector1">
            <a:avLst/>
          </a:prstGeom>
          <a:gradFill rotWithShape="1">
            <a:gsLst>
              <a:gs pos="0">
                <a:srgbClr val="E4CD9A"/>
              </a:gs>
              <a:gs pos="100000">
                <a:srgbClr val="EEEFD7"/>
              </a:gs>
            </a:gsLst>
            <a:lin ang="2700000" scaled="1"/>
          </a:gradFill>
          <a:ln w="31750" cap="flat" cmpd="sng" algn="ctr">
            <a:solidFill>
              <a:srgbClr val="FF0000"/>
            </a:solidFill>
            <a:prstDash val="solid"/>
            <a:round/>
            <a:headEnd type="none" w="med" len="med"/>
            <a:tailEnd type="triangle"/>
          </a:ln>
          <a:effectLst>
            <a:outerShdw dist="35921" dir="2700000" algn="ctr" rotWithShape="0">
              <a:srgbClr val="AFAFAF"/>
            </a:outerShdw>
          </a:effectLst>
        </p:spPr>
      </p:cxnSp>
      <p:sp>
        <p:nvSpPr>
          <p:cNvPr id="19" name="TextBox 27"/>
          <p:cNvSpPr txBox="1"/>
          <p:nvPr/>
        </p:nvSpPr>
        <p:spPr>
          <a:xfrm>
            <a:off x="4249101" y="5732906"/>
            <a:ext cx="60506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XML</a:t>
            </a:r>
            <a:endParaRPr lang="en-GB" b="0" dirty="0"/>
          </a:p>
        </p:txBody>
      </p:sp>
      <p:sp>
        <p:nvSpPr>
          <p:cNvPr id="20" name="TextBox 28"/>
          <p:cNvSpPr txBox="1"/>
          <p:nvPr/>
        </p:nvSpPr>
        <p:spPr>
          <a:xfrm>
            <a:off x="4194304" y="4560047"/>
            <a:ext cx="80021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JSON</a:t>
            </a:r>
            <a:endParaRPr lang="en-GB" b="0" dirty="0"/>
          </a:p>
        </p:txBody>
      </p:sp>
    </p:spTree>
    <p:extLst>
      <p:ext uri="{BB962C8B-B14F-4D97-AF65-F5344CB8AC3E}">
        <p14:creationId xmlns:p14="http://schemas.microsoft.com/office/powerpoint/2010/main" val="3967534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Client Context Object</a:t>
            </a:r>
            <a:endParaRPr lang="en-US" dirty="0"/>
          </a:p>
        </p:txBody>
      </p:sp>
      <p:pic>
        <p:nvPicPr>
          <p:cNvPr id="3" name="Picture 2"/>
          <p:cNvPicPr>
            <a:picLocks noChangeAspect="1"/>
          </p:cNvPicPr>
          <p:nvPr/>
        </p:nvPicPr>
        <p:blipFill>
          <a:blip r:embed="rId3"/>
          <a:stretch>
            <a:fillRect/>
          </a:stretch>
        </p:blipFill>
        <p:spPr>
          <a:xfrm>
            <a:off x="481350" y="1988840"/>
            <a:ext cx="6428571" cy="3657143"/>
          </a:xfrm>
          <a:prstGeom prst="rect">
            <a:avLst/>
          </a:prstGeom>
        </p:spPr>
      </p:pic>
      <p:pic>
        <p:nvPicPr>
          <p:cNvPr id="5" name="Picture 4"/>
          <p:cNvPicPr>
            <a:picLocks noChangeAspect="1"/>
          </p:cNvPicPr>
          <p:nvPr/>
        </p:nvPicPr>
        <p:blipFill>
          <a:blip r:embed="rId4"/>
          <a:stretch>
            <a:fillRect/>
          </a:stretch>
        </p:blipFill>
        <p:spPr>
          <a:xfrm>
            <a:off x="481350" y="1074501"/>
            <a:ext cx="6390476" cy="409524"/>
          </a:xfrm>
          <a:prstGeom prst="rect">
            <a:avLst/>
          </a:prstGeom>
        </p:spPr>
      </p:pic>
    </p:spTree>
    <p:extLst>
      <p:ext uri="{BB962C8B-B14F-4D97-AF65-F5344CB8AC3E}">
        <p14:creationId xmlns:p14="http://schemas.microsoft.com/office/powerpoint/2010/main" val="3623972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Loading Objects and Running Queries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Loading Objects</a:t>
            </a:r>
          </a:p>
          <a:p>
            <a:pPr lvl="1"/>
            <a:r>
              <a:rPr lang="en-US" dirty="0" smtClean="0"/>
              <a:t>The Context.Load() method</a:t>
            </a:r>
          </a:p>
          <a:p>
            <a:pPr lvl="1"/>
            <a:r>
              <a:rPr lang="en-US" dirty="0" smtClean="0"/>
              <a:t>The Context.LoadQuery() method</a:t>
            </a:r>
          </a:p>
          <a:p>
            <a:r>
              <a:rPr lang="en-US" dirty="0" smtClean="0"/>
              <a:t>Executing Operations</a:t>
            </a:r>
          </a:p>
          <a:p>
            <a:pPr lvl="1"/>
            <a:r>
              <a:rPr lang="en-US" dirty="0" smtClean="0"/>
              <a:t>Asynchronous</a:t>
            </a:r>
          </a:p>
          <a:p>
            <a:pPr lvl="1"/>
            <a:r>
              <a:rPr lang="en-US" dirty="0" smtClean="0"/>
              <a:t>Synchronous</a:t>
            </a:r>
            <a:endParaRPr lang="en-US" dirty="0"/>
          </a:p>
        </p:txBody>
      </p:sp>
    </p:spTree>
    <p:extLst>
      <p:ext uri="{BB962C8B-B14F-4D97-AF65-F5344CB8AC3E}">
        <p14:creationId xmlns:p14="http://schemas.microsoft.com/office/powerpoint/2010/main" val="2056643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Loading</a:t>
            </a:r>
            <a:r>
              <a:rPr lang="de-AT" dirty="0" smtClean="0"/>
              <a:t> Objects</a:t>
            </a:r>
            <a:endParaRPr lang="de-AT" dirty="0"/>
          </a:p>
        </p:txBody>
      </p:sp>
      <p:pic>
        <p:nvPicPr>
          <p:cNvPr id="3" name="Picture 2"/>
          <p:cNvPicPr>
            <a:picLocks noChangeAspect="1"/>
          </p:cNvPicPr>
          <p:nvPr/>
        </p:nvPicPr>
        <p:blipFill>
          <a:blip r:embed="rId2"/>
          <a:stretch>
            <a:fillRect/>
          </a:stretch>
        </p:blipFill>
        <p:spPr>
          <a:xfrm>
            <a:off x="460374" y="1124744"/>
            <a:ext cx="7712025" cy="4149092"/>
          </a:xfrm>
          <a:prstGeom prst="rect">
            <a:avLst/>
          </a:prstGeom>
        </p:spPr>
      </p:pic>
      <p:pic>
        <p:nvPicPr>
          <p:cNvPr id="4" name="Picture 3"/>
          <p:cNvPicPr>
            <a:picLocks noChangeAspect="1"/>
          </p:cNvPicPr>
          <p:nvPr/>
        </p:nvPicPr>
        <p:blipFill>
          <a:blip r:embed="rId3"/>
          <a:stretch>
            <a:fillRect/>
          </a:stretch>
        </p:blipFill>
        <p:spPr>
          <a:xfrm>
            <a:off x="460373" y="5281455"/>
            <a:ext cx="7712025" cy="389613"/>
          </a:xfrm>
          <a:prstGeom prst="rect">
            <a:avLst/>
          </a:prstGeom>
        </p:spPr>
      </p:pic>
    </p:spTree>
    <p:extLst>
      <p:ext uri="{BB962C8B-B14F-4D97-AF65-F5344CB8AC3E}">
        <p14:creationId xmlns:p14="http://schemas.microsoft.com/office/powerpoint/2010/main" val="46421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1deb846-2b40-4444-8d3a-e0e63c2548c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How to Use Load and LoadQuery</a:t>
            </a:r>
            <a:endParaRPr lang="en-US" dirty="0"/>
          </a:p>
        </p:txBody>
      </p:sp>
      <p:sp>
        <p:nvSpPr>
          <p:cNvPr id="4" name="Content Placeholder 2"/>
          <p:cNvSpPr>
            <a:spLocks noGrp="1"/>
          </p:cNvSpPr>
          <p:nvPr/>
        </p:nvSpPr>
        <p:spPr bwMode="auto">
          <a:xfrm>
            <a:off x="458788" y="1021215"/>
            <a:ext cx="852032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a:t>
            </a:r>
          </a:p>
          <a:p>
            <a:r>
              <a:rPr lang="en-GB" sz="2400" dirty="0" smtClean="0"/>
              <a:t>Use </a:t>
            </a:r>
            <a:r>
              <a:rPr lang="en-GB" sz="2400" dirty="0"/>
              <a:t>the </a:t>
            </a:r>
            <a:r>
              <a:rPr lang="en-GB" sz="2400" b="1" dirty="0"/>
              <a:t>load</a:t>
            </a:r>
            <a:r>
              <a:rPr lang="en-GB" sz="2400" dirty="0"/>
              <a:t> method from the JavaScript CSOM to load </a:t>
            </a:r>
            <a:r>
              <a:rPr lang="en-GB" sz="2400" dirty="0" smtClean="0"/>
              <a:t>items</a:t>
            </a:r>
            <a:endParaRPr lang="en-GB" sz="2400" dirty="0"/>
          </a:p>
          <a:p>
            <a:r>
              <a:rPr lang="en-GB" sz="2400" dirty="0" smtClean="0"/>
              <a:t>Loop </a:t>
            </a:r>
            <a:r>
              <a:rPr lang="en-GB" sz="2400" dirty="0"/>
              <a:t>through results by using an </a:t>
            </a:r>
            <a:r>
              <a:rPr lang="en-GB" sz="2400" dirty="0" smtClean="0"/>
              <a:t>enumerator</a:t>
            </a:r>
            <a:endParaRPr lang="en-GB" sz="2400" dirty="0"/>
          </a:p>
          <a:p>
            <a:r>
              <a:rPr lang="en-GB" sz="2400" dirty="0" smtClean="0"/>
              <a:t>Use </a:t>
            </a:r>
            <a:r>
              <a:rPr lang="en-GB" sz="2400" dirty="0"/>
              <a:t>the </a:t>
            </a:r>
            <a:r>
              <a:rPr lang="en-GB" sz="2400" b="1" dirty="0"/>
              <a:t>loadQuery</a:t>
            </a:r>
            <a:r>
              <a:rPr lang="en-GB" sz="2400" dirty="0"/>
              <a:t> method from the JavaScript CSOM to load </a:t>
            </a:r>
            <a:r>
              <a:rPr lang="en-GB" sz="2400" dirty="0" smtClean="0"/>
              <a:t>items</a:t>
            </a:r>
            <a:endParaRPr lang="en-GB" sz="2400" dirty="0"/>
          </a:p>
          <a:p>
            <a:r>
              <a:rPr lang="en-GB" sz="2400" dirty="0" smtClean="0"/>
              <a:t>Loop </a:t>
            </a:r>
            <a:r>
              <a:rPr lang="en-GB" sz="2400" dirty="0"/>
              <a:t>through results by using the </a:t>
            </a:r>
            <a:r>
              <a:rPr lang="en-GB" sz="2400" b="1" dirty="0"/>
              <a:t>forEach</a:t>
            </a:r>
            <a:r>
              <a:rPr lang="en-GB" sz="2400" dirty="0"/>
              <a:t> method</a:t>
            </a:r>
          </a:p>
          <a:p>
            <a:endParaRPr lang="en-US" dirty="0"/>
          </a:p>
        </p:txBody>
      </p:sp>
    </p:spTree>
    <p:extLst>
      <p:ext uri="{BB962C8B-B14F-4D97-AF65-F5344CB8AC3E}">
        <p14:creationId xmlns:p14="http://schemas.microsoft.com/office/powerpoint/2010/main" val="2640272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6bb45f30-2db0-4658-912b-e97d93c5cb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SharePoint Data</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3200" dirty="0" smtClean="0"/>
              <a:t>Reading all the lists in a site:</a:t>
            </a:r>
          </a:p>
          <a:p>
            <a:pPr lvl="1"/>
            <a:r>
              <a:rPr lang="en-US" sz="2800" dirty="0" smtClean="0"/>
              <a:t>Getting a List by Title</a:t>
            </a:r>
          </a:p>
          <a:p>
            <a:pPr lvl="1"/>
            <a:r>
              <a:rPr lang="en-US" sz="2800" dirty="0" smtClean="0"/>
              <a:t>Getting Items in a List by Using a CAML Query</a:t>
            </a:r>
          </a:p>
          <a:p>
            <a:pPr lvl="1"/>
            <a:r>
              <a:rPr lang="en-US" sz="2800" dirty="0" smtClean="0"/>
              <a:t>Getting an Item by ID</a:t>
            </a:r>
          </a:p>
          <a:p>
            <a:endParaRPr lang="en-US" dirty="0"/>
          </a:p>
        </p:txBody>
      </p:sp>
    </p:spTree>
    <p:extLst>
      <p:ext uri="{BB962C8B-B14F-4D97-AF65-F5344CB8AC3E}">
        <p14:creationId xmlns:p14="http://schemas.microsoft.com/office/powerpoint/2010/main" val="23603556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104</TotalTime>
  <Words>2238</Words>
  <Application>Microsoft Office PowerPoint</Application>
  <PresentationFormat>On-screen Show (4:3)</PresentationFormat>
  <Paragraphs>324</Paragraphs>
  <Slides>37</Slides>
  <Notes>29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37</vt:i4>
      </vt:variant>
    </vt:vector>
  </HeadingPairs>
  <TitlesOfParts>
    <vt:vector size="51" baseType="lpstr">
      <vt:lpstr>Arial</vt:lpstr>
      <vt:lpstr>Verdana</vt:lpstr>
      <vt:lpstr>Calibri</vt:lpstr>
      <vt:lpstr>Times New Roman</vt:lpstr>
      <vt:lpstr>Segoe Light</vt:lpstr>
      <vt:lpstr>Segoe UI Light</vt:lpstr>
      <vt:lpstr>Segoe UI</vt:lpstr>
      <vt:lpstr>SimSun</vt:lpstr>
      <vt:lpstr>Wingdings</vt:lpstr>
      <vt:lpstr>Courier New</vt:lpstr>
      <vt:lpstr>Mangal</vt:lpstr>
      <vt:lpstr>Arial Unicode MS</vt:lpstr>
      <vt:lpstr>Symbol</vt:lpstr>
      <vt:lpstr>Presentation1</vt:lpstr>
      <vt:lpstr>Module 8</vt:lpstr>
      <vt:lpstr>Module Overview</vt:lpstr>
      <vt:lpstr>Lesson 1: Using the Client-Side Object Model for JavaScript</vt:lpstr>
      <vt:lpstr>Overview of the CSOM for JavaScript</vt:lpstr>
      <vt:lpstr>Using the Client Context Object</vt:lpstr>
      <vt:lpstr>Loading Objects and Running Queries</vt:lpstr>
      <vt:lpstr>Loading Objects</vt:lpstr>
      <vt:lpstr>Demonstration: How to Use Load and LoadQuery</vt:lpstr>
      <vt:lpstr>Reading SharePoint Data</vt:lpstr>
      <vt:lpstr>Changing SharePoint Data</vt:lpstr>
      <vt:lpstr>Reading SharePoint Data</vt:lpstr>
      <vt:lpstr>Create Item</vt:lpstr>
      <vt:lpstr>Handling Server-Side Errors</vt:lpstr>
      <vt:lpstr>Lesson 2: Using the REST API with JavaScript</vt:lpstr>
      <vt:lpstr>Overview of the REST API</vt:lpstr>
      <vt:lpstr>SharePoint REST API URLs</vt:lpstr>
      <vt:lpstr>Sample Usage</vt:lpstr>
      <vt:lpstr>Reading Data</vt:lpstr>
      <vt:lpstr>Reading Data</vt:lpstr>
      <vt:lpstr>Creating and Updating Data</vt:lpstr>
      <vt:lpstr>REST Create</vt:lpstr>
      <vt:lpstr>Lab A: Using the REST API with JavaScript</vt:lpstr>
      <vt:lpstr>Lab Scenario</vt:lpstr>
      <vt:lpstr>Lab Review</vt:lpstr>
      <vt:lpstr>Lesson 3: Using the Client-Side Object Model for Managed Code</vt:lpstr>
      <vt:lpstr>Overview of the Managed CSOM</vt:lpstr>
      <vt:lpstr>Using Client Context, Loading Objects, Executing Queries</vt:lpstr>
      <vt:lpstr>Reading SharePoint Data</vt:lpstr>
      <vt:lpstr>Query SharePoint Data</vt:lpstr>
      <vt:lpstr>Changing SharePoint Data</vt:lpstr>
      <vt:lpstr>CRUD</vt:lpstr>
      <vt:lpstr>CRUD</vt:lpstr>
      <vt:lpstr>Handling Server-Side Errors</vt:lpstr>
      <vt:lpstr>Lab B: Using the Client-Side Object Model for Managed Code</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Module09</dc:title>
  <dc:creator>Vikkie Boyd</dc:creator>
  <cp:lastModifiedBy>Windows User</cp:lastModifiedBy>
  <cp:revision>24</cp:revision>
  <dcterms:created xsi:type="dcterms:W3CDTF">2013-06-25T13:56:16Z</dcterms:created>
  <dcterms:modified xsi:type="dcterms:W3CDTF">2016-04-04T15:15:32Z</dcterms:modified>
</cp:coreProperties>
</file>