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83" r:id="rId13"/>
    <p:sldId id="267" r:id="rId14"/>
    <p:sldId id="268" r:id="rId15"/>
    <p:sldId id="269" r:id="rId16"/>
    <p:sldId id="270" r:id="rId17"/>
    <p:sldId id="271" r:id="rId18"/>
    <p:sldId id="272" r:id="rId19"/>
    <p:sldId id="273" r:id="rId20"/>
    <p:sldId id="284" r:id="rId21"/>
    <p:sldId id="274" r:id="rId22"/>
    <p:sldId id="285" r:id="rId23"/>
    <p:sldId id="275" r:id="rId24"/>
    <p:sldId id="276" r:id="rId25"/>
    <p:sldId id="277" r:id="rId26"/>
    <p:sldId id="278" r:id="rId27"/>
    <p:sldId id="279" r:id="rId28"/>
    <p:sldId id="282" r:id="rId29"/>
  </p:sldIdLst>
  <p:sldSz cx="9144000" cy="6858000" type="screen4x3"/>
  <p:notesSz cx="6858000" cy="9144000"/>
  <p:embeddedFontLst>
    <p:embeddedFont>
      <p:font typeface="Segoe UI Light" panose="020B0502040204020203" pitchFamily="34" charset="0"/>
      <p:regular r:id="rId31"/>
      <p:italic r:id="rId32"/>
    </p:embeddedFont>
    <p:embeddedFont>
      <p:font typeface="Segoe UI" panose="020B0502040204020203" pitchFamily="34" charset="0"/>
      <p:regular r:id="rId33"/>
      <p:bold r:id="rId34"/>
      <p:italic r:id="rId35"/>
      <p:boldItalic r:id="rId36"/>
    </p:embeddedFont>
    <p:embeddedFont>
      <p:font typeface="Mangal" panose="02040503050203030202" pitchFamily="18" charset="0"/>
      <p:regular r:id="rId37"/>
      <p:bold r:id="rId38"/>
    </p:embeddedFont>
    <p:embeddedFont>
      <p:font typeface="SimSun" panose="02010600030101010101" pitchFamily="2" charset="-122"/>
      <p:regular r:id="rId39"/>
    </p:embeddedFont>
    <p:embeddedFont>
      <p:font typeface="Calibri" panose="020F0502020204030204" pitchFamily="34" charset="0"/>
      <p:regular r:id="rId40"/>
      <p:bold r:id="rId41"/>
      <p:italic r:id="rId42"/>
      <p:boldItalic r:id="rId43"/>
    </p:embeddedFont>
    <p:embeddedFont>
      <p:font typeface="Verdana" panose="020B0604030504040204" pitchFamily="34" charset="0"/>
      <p:regular r:id="rId44"/>
      <p:bold r:id="rId45"/>
      <p:italic r:id="rId46"/>
      <p:boldItalic r:id="rId47"/>
    </p:embeddedFont>
    <p:embeddedFont>
      <p:font typeface="Segoe Light" panose="020B0604020202020204" charset="0"/>
      <p:regular r:id="rId48"/>
      <p:italic r:id="rId49"/>
    </p:embeddedFont>
    <p:embeddedFont>
      <p:font typeface="Arial Unicode MS" panose="020B0604020202020204" pitchFamily="34" charset="-128"/>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918" y="96"/>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346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9EC31A-BA2C-4504-8C46-576D7187C580}" type="datetimeFigureOut">
              <a:rPr lang="en-US" smtClean="0"/>
              <a:t>11/10/2014</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AC8F42-5FED-4FB4-BE25-6C00AD1D0E54}" type="slidenum">
              <a:rPr lang="en-US" smtClean="0"/>
              <a:t>‹Nr.›</a:t>
            </a:fld>
            <a:endParaRPr lang="en-US" dirty="0"/>
          </a:p>
        </p:txBody>
      </p:sp>
    </p:spTree>
    <p:extLst>
      <p:ext uri="{BB962C8B-B14F-4D97-AF65-F5344CB8AC3E}">
        <p14:creationId xmlns:p14="http://schemas.microsoft.com/office/powerpoint/2010/main" val="43861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BAC8F42-5FED-4FB4-BE25-6C00AD1D0E54}"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Tree>
    <p:extLst>
      <p:ext uri="{BB962C8B-B14F-4D97-AF65-F5344CB8AC3E}">
        <p14:creationId xmlns:p14="http://schemas.microsoft.com/office/powerpoint/2010/main" val="2732377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BAC8F42-5FED-4FB4-BE25-6C00AD1D0E54}"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Tree>
    <p:extLst>
      <p:ext uri="{BB962C8B-B14F-4D97-AF65-F5344CB8AC3E}">
        <p14:creationId xmlns:p14="http://schemas.microsoft.com/office/powerpoint/2010/main" val="3959366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BAC8F42-5FED-4FB4-BE25-6C00AD1D0E54}"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Tree>
    <p:extLst>
      <p:ext uri="{BB962C8B-B14F-4D97-AF65-F5344CB8AC3E}">
        <p14:creationId xmlns:p14="http://schemas.microsoft.com/office/powerpoint/2010/main" val="89310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code on the slide shows some example app permission requests that developers can include in the app manifest file. Use the slide to explain the following concepts: the Right attribute, the Scope attribute, products, permission providers, and target object types.</a:t>
            </a:r>
          </a:p>
        </p:txBody>
      </p:sp>
      <p:sp>
        <p:nvSpPr>
          <p:cNvPr id="4" name="Slide Number Placeholder 3"/>
          <p:cNvSpPr>
            <a:spLocks noGrp="1"/>
          </p:cNvSpPr>
          <p:nvPr>
            <p:ph type="sldNum" sz="quarter" idx="10"/>
          </p:nvPr>
        </p:nvSpPr>
        <p:spPr/>
        <p:txBody>
          <a:bodyPr/>
          <a:lstStyle/>
          <a:p>
            <a:fld id="{5BAC8F42-5FED-4FB4-BE25-6C00AD1D0E54}"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Tree>
    <p:extLst>
      <p:ext uri="{BB962C8B-B14F-4D97-AF65-F5344CB8AC3E}">
        <p14:creationId xmlns:p14="http://schemas.microsoft.com/office/powerpoint/2010/main" val="1431837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Configuring An S2S Trust Relationship</a:t>
            </a:r>
          </a:p>
          <a:p>
            <a:pPr>
              <a:lnSpc>
                <a:spcPct val="115000"/>
              </a:lnSpc>
              <a:spcAft>
                <a:spcPts val="1000"/>
              </a:spcAft>
            </a:pPr>
            <a:r>
              <a:rPr lang="en-US" sz="1000" dirty="0">
                <a:latin typeface="Arial"/>
                <a:ea typeface="Calibri"/>
                <a:cs typeface="Times New Roman"/>
              </a:rPr>
              <a:t>In order for your provider hosted app to communicate with SharePoint and access resources, you must:</a:t>
            </a: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Create an X.509 Certificate for the trust relationship and export the private key in an encrypted file.</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Register the Certificate with IIS.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Create a Trusted Token Issuer in the SharePoint farm.</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Create an App Principal for the app.</a:t>
            </a:r>
            <a:endParaRPr lang="en-US" sz="1000" dirty="0" smtClean="0">
              <a:effectLst/>
              <a:latin typeface="Arial"/>
              <a:ea typeface="Times New Roman"/>
              <a:cs typeface="Times New Roman"/>
            </a:endParaRPr>
          </a:p>
          <a:p>
            <a:pPr>
              <a:lnSpc>
                <a:spcPct val="115000"/>
              </a:lnSpc>
              <a:spcAft>
                <a:spcPts val="1000"/>
              </a:spcAft>
            </a:pPr>
            <a:r>
              <a:rPr lang="en-US" sz="1000" dirty="0">
                <a:solidFill>
                  <a:srgbClr val="000000"/>
                </a:solidFill>
                <a:latin typeface="Arial"/>
                <a:ea typeface="Calibri"/>
                <a:cs typeface="Times New Roman"/>
              </a:rPr>
              <a:t>In this exercise, you will complete these tasks by adding key lines of code to PowerShell scripts. You will then execute the scripts in order to configure the trust relationship</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2: Creating a Provider Hosted App</a:t>
            </a:r>
          </a:p>
          <a:p>
            <a:pPr>
              <a:lnSpc>
                <a:spcPct val="115000"/>
              </a:lnSpc>
              <a:spcAft>
                <a:spcPts val="1000"/>
              </a:spcAft>
            </a:pPr>
            <a:r>
              <a:rPr lang="en-US" sz="1000" dirty="0">
                <a:latin typeface="Arial"/>
                <a:ea typeface="Calibri"/>
                <a:cs typeface="Times New Roman"/>
              </a:rPr>
              <a:t>The PowerShell scripts you completed and executed have created all the required elements for the S2S trust to function. In this exercise, you will create a new provider hosted app and configure it to use the trust relationship. You will also add a permission request to the app and write code that retrieves some simple data from the host web.</a:t>
            </a:r>
          </a:p>
        </p:txBody>
      </p:sp>
      <p:sp>
        <p:nvSpPr>
          <p:cNvPr id="4" name="Slide Number Placeholder 3"/>
          <p:cNvSpPr>
            <a:spLocks noGrp="1"/>
          </p:cNvSpPr>
          <p:nvPr>
            <p:ph type="sldNum" sz="quarter" idx="10"/>
          </p:nvPr>
        </p:nvSpPr>
        <p:spPr/>
        <p:txBody>
          <a:bodyPr/>
          <a:lstStyle/>
          <a:p>
            <a:fld id="{5BAC8F42-5FED-4FB4-BE25-6C00AD1D0E54}"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Tree>
    <p:extLst>
      <p:ext uri="{BB962C8B-B14F-4D97-AF65-F5344CB8AC3E}">
        <p14:creationId xmlns:p14="http://schemas.microsoft.com/office/powerpoint/2010/main" val="723630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5BAC8F42-5FED-4FB4-BE25-6C00AD1D0E54}"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Tree>
    <p:extLst>
      <p:ext uri="{BB962C8B-B14F-4D97-AF65-F5344CB8AC3E}">
        <p14:creationId xmlns:p14="http://schemas.microsoft.com/office/powerpoint/2010/main" val="2459464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certificate you created and used in this lab to configure the S2S trust relationship is not suitable for a completed provider hosted app that is published to the Office Store. Why is this?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certificate you created and used in this lab is not trusted by all users of the Office Store. </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the default code for the Contoso Ledgers app, what method on the </a:t>
            </a:r>
            <a:r>
              <a:rPr lang="en-US" sz="1000" b="1" dirty="0">
                <a:latin typeface="Arial"/>
                <a:ea typeface="Calibri"/>
                <a:cs typeface="Times New Roman"/>
              </a:rPr>
              <a:t>TokenHelper</a:t>
            </a:r>
            <a:r>
              <a:rPr lang="en-US" sz="1000" dirty="0">
                <a:latin typeface="Arial"/>
                <a:ea typeface="Calibri"/>
                <a:cs typeface="Times New Roman"/>
              </a:rPr>
              <a:t> class is used to obtain the client context object?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default code uses the </a:t>
            </a:r>
            <a:r>
              <a:rPr lang="en-US" sz="1000" b="1" dirty="0">
                <a:latin typeface="Arial"/>
                <a:ea typeface="Calibri"/>
                <a:cs typeface="Times New Roman"/>
              </a:rPr>
              <a:t>TokenHelper.GetS2SClientContextWithWindowsIdentity() </a:t>
            </a:r>
            <a:r>
              <a:rPr lang="en-US" sz="1000" dirty="0">
                <a:latin typeface="Arial"/>
                <a:ea typeface="Calibri"/>
                <a:cs typeface="Times New Roman"/>
              </a:rPr>
              <a:t>method to obtain the client context object.</a:t>
            </a:r>
          </a:p>
        </p:txBody>
      </p:sp>
      <p:sp>
        <p:nvSpPr>
          <p:cNvPr id="4" name="Slide Number Placeholder 3"/>
          <p:cNvSpPr>
            <a:spLocks noGrp="1"/>
          </p:cNvSpPr>
          <p:nvPr>
            <p:ph type="sldNum" sz="quarter" idx="10"/>
          </p:nvPr>
        </p:nvSpPr>
        <p:spPr/>
        <p:txBody>
          <a:bodyPr/>
          <a:lstStyle/>
          <a:p>
            <a:fld id="{5BAC8F42-5FED-4FB4-BE25-6C00AD1D0E54}"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Tree>
    <p:extLst>
      <p:ext uri="{BB962C8B-B14F-4D97-AF65-F5344CB8AC3E}">
        <p14:creationId xmlns:p14="http://schemas.microsoft.com/office/powerpoint/2010/main" val="1627314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BAC8F42-5FED-4FB4-BE25-6C00AD1D0E54}"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Tree>
    <p:extLst>
      <p:ext uri="{BB962C8B-B14F-4D97-AF65-F5344CB8AC3E}">
        <p14:creationId xmlns:p14="http://schemas.microsoft.com/office/powerpoint/2010/main" val="150734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BAC8F42-5FED-4FB4-BE25-6C00AD1D0E54}"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Tree>
    <p:extLst>
      <p:ext uri="{BB962C8B-B14F-4D97-AF65-F5344CB8AC3E}">
        <p14:creationId xmlns:p14="http://schemas.microsoft.com/office/powerpoint/2010/main" val="2762158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BAC8F42-5FED-4FB4-BE25-6C00AD1D0E54}"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Tree>
    <p:extLst>
      <p:ext uri="{BB962C8B-B14F-4D97-AF65-F5344CB8AC3E}">
        <p14:creationId xmlns:p14="http://schemas.microsoft.com/office/powerpoint/2010/main" val="823146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BAC8F42-5FED-4FB4-BE25-6C00AD1D0E54}"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Tree>
    <p:extLst>
      <p:ext uri="{BB962C8B-B14F-4D97-AF65-F5344CB8AC3E}">
        <p14:creationId xmlns:p14="http://schemas.microsoft.com/office/powerpoint/2010/main" val="995483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BAC8F42-5FED-4FB4-BE25-6C00AD1D0E54}"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Tree>
    <p:extLst>
      <p:ext uri="{BB962C8B-B14F-4D97-AF65-F5344CB8AC3E}">
        <p14:creationId xmlns:p14="http://schemas.microsoft.com/office/powerpoint/2010/main" val="244299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Clr>
                <a:srgbClr val="000000"/>
              </a:buClr>
              <a:buFont typeface="+mj-lt"/>
              <a:buAutoNum type="arabicPeriod"/>
            </a:pPr>
            <a:r>
              <a:rPr lang="en-US" sz="1000" dirty="0" smtClean="0">
                <a:solidFill>
                  <a:srgbClr val="000000"/>
                </a:solidFill>
                <a:effectLst/>
                <a:latin typeface="Arial"/>
                <a:ea typeface="Times New Roman"/>
                <a:cs typeface="Times New Roman"/>
              </a:rPr>
              <a:t>Start the</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20488A-LON-SP-10 </a:t>
            </a:r>
            <a:r>
              <a:rPr lang="en-US" sz="1000" dirty="0" smtClean="0">
                <a:effectLst/>
                <a:latin typeface="Arial"/>
                <a:ea typeface="Times New Roman"/>
                <a:cs typeface="Times New Roman"/>
              </a:rPr>
              <a:t>Virtual Machine, if not already running.</a:t>
            </a:r>
          </a:p>
          <a:p>
            <a:pPr marL="342900" lvl="0" indent="-342900">
              <a:lnSpc>
                <a:spcPct val="115000"/>
              </a:lnSpc>
              <a:spcAft>
                <a:spcPts val="995"/>
              </a:spcAft>
              <a:buClr>
                <a:srgbClr val="000000"/>
              </a:buClr>
              <a:buFont typeface="+mj-lt"/>
              <a:buAutoNum type="arabicPeriod"/>
            </a:pPr>
            <a:r>
              <a:rPr lang="en-US" sz="1000" dirty="0" smtClean="0">
                <a:effectLst/>
                <a:latin typeface="Arial"/>
                <a:ea typeface="Times New Roman"/>
                <a:cs typeface="Times New Roman"/>
              </a:rPr>
              <a:t>Log in as </a:t>
            </a:r>
            <a:r>
              <a:rPr lang="en-US" sz="1000" b="1" dirty="0" smtClean="0">
                <a:effectLst/>
                <a:latin typeface="Arial"/>
                <a:ea typeface="Times New Roman"/>
                <a:cs typeface="Times New Roman"/>
              </a:rPr>
              <a:t>CONTOSO\Administrator, with a password of Pa$$w0rd.</a:t>
            </a:r>
            <a:endParaRPr lang="en-US" sz="1000" dirty="0" smtClean="0">
              <a:effectLst/>
              <a:latin typeface="Arial"/>
              <a:ea typeface="Times New Roman"/>
              <a:cs typeface="Times New Roman"/>
            </a:endParaRPr>
          </a:p>
          <a:p>
            <a:pPr marL="342900" lvl="0" indent="-342900">
              <a:lnSpc>
                <a:spcPct val="115000"/>
              </a:lnSpc>
              <a:spcAft>
                <a:spcPts val="995"/>
              </a:spcAft>
              <a:buClr>
                <a:srgbClr val="000000"/>
              </a:buClr>
              <a:buFont typeface="+mj-lt"/>
              <a:buAutoNum type="arabicPeriod"/>
            </a:pPr>
            <a:r>
              <a:rPr lang="en-US" sz="1000" dirty="0" smtClean="0">
                <a:solidFill>
                  <a:srgbClr val="000000"/>
                </a:solidFill>
                <a:effectLst/>
                <a:latin typeface="Arial"/>
                <a:ea typeface="Times New Roman"/>
                <a:cs typeface="Times New Roman"/>
              </a:rPr>
              <a:t>Start </a:t>
            </a:r>
            <a:r>
              <a:rPr lang="en-US" sz="1000" b="1" dirty="0" smtClean="0">
                <a:solidFill>
                  <a:srgbClr val="000000"/>
                </a:solidFill>
                <a:effectLst/>
                <a:latin typeface="Arial"/>
                <a:ea typeface="Times New Roman"/>
                <a:cs typeface="Times New Roman"/>
              </a:rPr>
              <a:t>File Explorer</a:t>
            </a:r>
            <a:r>
              <a:rPr lang="en-US" sz="1000" dirty="0" smtClean="0">
                <a:solidFill>
                  <a:srgbClr val="000000"/>
                </a:solidFill>
                <a:effectLst/>
                <a:latin typeface="Arial"/>
                <a:ea typeface="Times New Roman"/>
                <a:cs typeface="Times New Roman"/>
              </a:rPr>
              <a:t>, and browse to </a:t>
            </a:r>
            <a:r>
              <a:rPr lang="en-US" sz="1000" b="1" dirty="0" smtClean="0">
                <a:solidFill>
                  <a:srgbClr val="000000"/>
                </a:solidFill>
                <a:effectLst/>
                <a:latin typeface="Arial"/>
                <a:ea typeface="Times New Roman"/>
                <a:cs typeface="Times New Roman"/>
              </a:rPr>
              <a:t>E:\Democode\Starter\ChromeControlDemo</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Clr>
                <a:srgbClr val="000000"/>
              </a:buClr>
              <a:buFont typeface="+mj-lt"/>
              <a:buAutoNum type="arabicPeriod"/>
            </a:pPr>
            <a:r>
              <a:rPr lang="en-US" sz="1000" dirty="0" smtClean="0">
                <a:solidFill>
                  <a:srgbClr val="000000"/>
                </a:solidFill>
                <a:effectLst/>
                <a:latin typeface="Arial"/>
                <a:ea typeface="Times New Roman"/>
                <a:cs typeface="Times New Roman"/>
              </a:rPr>
              <a:t>Double-click </a:t>
            </a:r>
            <a:r>
              <a:rPr lang="en-US" sz="1000" b="1" dirty="0" smtClean="0">
                <a:solidFill>
                  <a:srgbClr val="000000"/>
                </a:solidFill>
                <a:effectLst/>
                <a:latin typeface="Arial"/>
                <a:ea typeface="Times New Roman"/>
                <a:cs typeface="Times New Roman"/>
              </a:rPr>
              <a:t>ChromeControlDemo.sln</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Clr>
                <a:srgbClr val="000000"/>
              </a:buClr>
              <a:buFont typeface="+mj-lt"/>
              <a:buAutoNum type="arabicPeriod"/>
            </a:pPr>
            <a:r>
              <a:rPr lang="en-US" sz="1000" dirty="0" smtClean="0">
                <a:solidFill>
                  <a:srgbClr val="000000"/>
                </a:solidFill>
                <a:effectLst/>
                <a:latin typeface="Arial"/>
                <a:ea typeface="Times New Roman"/>
                <a:cs typeface="Times New Roman"/>
              </a:rPr>
              <a:t>In the </a:t>
            </a:r>
            <a:r>
              <a:rPr lang="en-US" sz="1000" b="1" dirty="0" smtClean="0">
                <a:solidFill>
                  <a:srgbClr val="000000"/>
                </a:solidFill>
                <a:effectLst/>
                <a:latin typeface="Arial"/>
                <a:ea typeface="Times New Roman"/>
                <a:cs typeface="Times New Roman"/>
              </a:rPr>
              <a:t>How do you want to open this type of file (.sln)?</a:t>
            </a:r>
            <a:r>
              <a:rPr lang="en-US" sz="1000" dirty="0" smtClean="0">
                <a:solidFill>
                  <a:srgbClr val="000000"/>
                </a:solidFill>
                <a:effectLst/>
                <a:latin typeface="Arial"/>
                <a:ea typeface="Times New Roman"/>
                <a:cs typeface="Times New Roman"/>
              </a:rPr>
              <a:t> dialog box, click </a:t>
            </a:r>
            <a:r>
              <a:rPr lang="en-US" sz="1000" b="1" dirty="0" smtClean="0">
                <a:solidFill>
                  <a:srgbClr val="000000"/>
                </a:solidFill>
                <a:effectLst/>
                <a:latin typeface="Arial"/>
                <a:ea typeface="Times New Roman"/>
                <a:cs typeface="Times New Roman"/>
              </a:rPr>
              <a:t>Visual Studio 2012</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Times New Roman"/>
              </a:rPr>
              <a:t> menu, click </a:t>
            </a:r>
            <a:r>
              <a:rPr lang="en-US" sz="1000" b="1" dirty="0" smtClean="0">
                <a:effectLst/>
                <a:latin typeface="Arial"/>
                <a:ea typeface="Times New Roman"/>
                <a:cs typeface="Times New Roman"/>
              </a:rPr>
              <a:t>Start Debugging</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a:t>
            </a:r>
            <a:r>
              <a:rPr lang="en-US" sz="1000" b="1" dirty="0" smtClean="0">
                <a:solidFill>
                  <a:srgbClr val="000000"/>
                </a:solidFill>
                <a:effectLst/>
                <a:latin typeface="Arial"/>
                <a:ea typeface="Times New Roman"/>
                <a:cs typeface="Times New Roman"/>
              </a:rPr>
              <a:t>Security Alert</a:t>
            </a:r>
            <a:r>
              <a:rPr lang="en-US" sz="1000" dirty="0" smtClean="0">
                <a:solidFill>
                  <a:srgbClr val="000000"/>
                </a:solidFill>
                <a:effectLst/>
                <a:latin typeface="Arial"/>
                <a:ea typeface="Times New Roman"/>
                <a:cs typeface="Times New Roman"/>
              </a:rPr>
              <a:t> dialog box, click </a:t>
            </a:r>
            <a:r>
              <a:rPr lang="en-US" sz="1000" b="1" dirty="0" smtClean="0">
                <a:solidFill>
                  <a:srgbClr val="000000"/>
                </a:solidFill>
                <a:effectLst/>
                <a:latin typeface="Arial"/>
                <a:ea typeface="Times New Roman"/>
                <a:cs typeface="Times New Roman"/>
              </a:rPr>
              <a:t>Yes</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a:t>
            </a:r>
            <a:r>
              <a:rPr lang="en-US" sz="1000" b="1" dirty="0" smtClean="0">
                <a:solidFill>
                  <a:srgbClr val="000000"/>
                </a:solidFill>
                <a:effectLst/>
                <a:latin typeface="Arial"/>
                <a:ea typeface="Times New Roman"/>
                <a:cs typeface="Times New Roman"/>
              </a:rPr>
              <a:t>Security Warning</a:t>
            </a:r>
            <a:r>
              <a:rPr lang="en-US" sz="1000" dirty="0" smtClean="0">
                <a:solidFill>
                  <a:srgbClr val="000000"/>
                </a:solidFill>
                <a:effectLst/>
                <a:latin typeface="Arial"/>
                <a:ea typeface="Times New Roman"/>
                <a:cs typeface="Times New Roman"/>
              </a:rPr>
              <a:t> dialog box, click </a:t>
            </a:r>
            <a:r>
              <a:rPr lang="en-US" sz="1000" b="1" dirty="0" smtClean="0">
                <a:solidFill>
                  <a:srgbClr val="000000"/>
                </a:solidFill>
                <a:effectLst/>
                <a:latin typeface="Arial"/>
                <a:ea typeface="Times New Roman"/>
                <a:cs typeface="Times New Roman"/>
              </a:rPr>
              <a:t>Yes</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Do you trust Chrome Control Demo?</a:t>
            </a:r>
            <a:r>
              <a:rPr lang="en-US" sz="1000" dirty="0" smtClean="0">
                <a:effectLst/>
                <a:latin typeface="Arial"/>
                <a:ea typeface="Times New Roman"/>
                <a:cs typeface="Times New Roman"/>
              </a:rPr>
              <a:t> page, click </a:t>
            </a:r>
            <a:r>
              <a:rPr lang="en-US" sz="1000" b="1" dirty="0" smtClean="0">
                <a:effectLst/>
                <a:latin typeface="Arial"/>
                <a:ea typeface="Times New Roman"/>
                <a:cs typeface="Times New Roman"/>
              </a:rPr>
              <a:t>Trust It</a:t>
            </a:r>
            <a:r>
              <a:rPr lang="en-US" sz="1000" dirty="0" smtClean="0">
                <a:effectLst/>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SharePoint displays the remote hosted app. Notice that no links are displayed and there is a plain look and feel.</a:t>
            </a:r>
          </a:p>
          <a:p>
            <a:pPr marL="342900" lvl="0" indent="-342900">
              <a:lnSpc>
                <a:spcPct val="115000"/>
              </a:lnSpc>
              <a:spcAft>
                <a:spcPts val="995"/>
              </a:spcAft>
              <a:buFont typeface="+mj-lt"/>
              <a:buAutoNum type="arabicPeriod" startAt="5"/>
            </a:pPr>
            <a:r>
              <a:rPr lang="en-US" sz="1000" dirty="0" smtClean="0">
                <a:solidFill>
                  <a:srgbClr val="000000"/>
                </a:solidFill>
                <a:effectLst/>
                <a:latin typeface="Arial"/>
                <a:ea typeface="Times New Roman"/>
                <a:cs typeface="Times New Roman"/>
              </a:rPr>
              <a:t>Close Internet Explorer.</a:t>
            </a: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Times New Roman"/>
              </a:rPr>
              <a:t>In the Solution Explorer pane, in the </a:t>
            </a:r>
            <a:r>
              <a:rPr lang="en-US" sz="1000" b="1" dirty="0" smtClean="0">
                <a:effectLst/>
                <a:latin typeface="Arial"/>
                <a:ea typeface="Times New Roman"/>
                <a:cs typeface="Times New Roman"/>
              </a:rPr>
              <a:t>ChromeControlDemoRemoteWeb</a:t>
            </a:r>
            <a:r>
              <a:rPr lang="en-US" sz="1000" dirty="0" smtClean="0">
                <a:effectLst/>
                <a:latin typeface="Arial"/>
                <a:ea typeface="Times New Roman"/>
                <a:cs typeface="Times New Roman"/>
              </a:rPr>
              <a:t> project, right-click </a:t>
            </a:r>
            <a:r>
              <a:rPr lang="en-US" sz="1000" b="1" dirty="0" smtClean="0">
                <a:effectLst/>
                <a:latin typeface="Arial"/>
                <a:ea typeface="Times New Roman"/>
                <a:cs typeface="Times New Roman"/>
              </a:rPr>
              <a:t>Scripts</a:t>
            </a:r>
            <a:r>
              <a:rPr lang="en-US" sz="1000" dirty="0" smtClean="0">
                <a:effectLst/>
                <a:latin typeface="Arial"/>
                <a:ea typeface="Times New Roman"/>
                <a:cs typeface="Times New Roman"/>
              </a:rPr>
              <a:t>, point to </a:t>
            </a:r>
            <a:r>
              <a:rPr lang="en-US" sz="1000" b="1" dirty="0" smtClean="0">
                <a:effectLst/>
                <a:latin typeface="Arial"/>
                <a:ea typeface="Times New Roman"/>
                <a:cs typeface="Times New Roman"/>
              </a:rPr>
              <a:t>Add</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Existing Item</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Add Existing Item</a:t>
            </a:r>
            <a:r>
              <a:rPr lang="en-US" sz="1000" dirty="0" smtClean="0">
                <a:effectLst/>
                <a:latin typeface="Arial"/>
                <a:ea typeface="Times New Roman"/>
                <a:cs typeface="Times New Roman"/>
              </a:rPr>
              <a:t> dialog box, browse to </a:t>
            </a:r>
            <a:r>
              <a:rPr lang="en-US" sz="1000" b="1" dirty="0" smtClean="0">
                <a:effectLst/>
                <a:latin typeface="Arial"/>
                <a:ea typeface="Times New Roman"/>
                <a:cs typeface="Times New Roman"/>
              </a:rPr>
              <a:t>C:\Program Files\Common Files\microsoft shared\Web Server Extensions\15\TEMPLATE\LAYOUTS</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Times New Roman"/>
              </a:rPr>
              <a:t>In the list of files, click </a:t>
            </a:r>
            <a:r>
              <a:rPr lang="en-US" sz="1000" b="1" dirty="0" smtClean="0">
                <a:effectLst/>
                <a:latin typeface="Arial"/>
                <a:ea typeface="Times New Roman"/>
                <a:cs typeface="Times New Roman"/>
              </a:rPr>
              <a:t>sp.ui.controls.js</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Add</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Times New Roman"/>
              </a:rPr>
              <a:t>Expand the </a:t>
            </a:r>
            <a:r>
              <a:rPr lang="en-US" sz="1000" b="1" dirty="0" smtClean="0">
                <a:effectLst/>
                <a:latin typeface="Arial"/>
                <a:ea typeface="Times New Roman"/>
                <a:cs typeface="Times New Roman"/>
              </a:rPr>
              <a:t>Views </a:t>
            </a:r>
            <a:r>
              <a:rPr lang="en-US" sz="1000" dirty="0" smtClean="0">
                <a:effectLst/>
                <a:latin typeface="Arial"/>
                <a:ea typeface="Times New Roman"/>
                <a:cs typeface="Times New Roman"/>
              </a:rPr>
              <a:t>folder, expand the </a:t>
            </a:r>
            <a:r>
              <a:rPr lang="en-US" sz="1000" b="1" dirty="0" smtClean="0">
                <a:effectLst/>
                <a:latin typeface="Arial"/>
                <a:ea typeface="Times New Roman"/>
                <a:cs typeface="Times New Roman"/>
              </a:rPr>
              <a:t>Shared</a:t>
            </a:r>
            <a:r>
              <a:rPr lang="en-US" sz="1000" dirty="0" smtClean="0">
                <a:effectLst/>
                <a:latin typeface="Arial"/>
                <a:ea typeface="Times New Roman"/>
                <a:cs typeface="Times New Roman"/>
              </a:rPr>
              <a:t> folder, and then double-click </a:t>
            </a:r>
            <a:r>
              <a:rPr lang="en-US" sz="1000" b="1" dirty="0" smtClean="0">
                <a:effectLst/>
                <a:latin typeface="Arial"/>
                <a:ea typeface="Times New Roman"/>
                <a:cs typeface="Times New Roman"/>
              </a:rPr>
              <a:t>_Layout.cshtml</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Times New Roman"/>
              </a:rPr>
              <a:t>Locate the following line of code:</a:t>
            </a:r>
          </a:p>
          <a:p>
            <a:pPr marL="541338" marR="100330">
              <a:lnSpc>
                <a:spcPct val="115000"/>
              </a:lnSpc>
              <a:spcAft>
                <a:spcPts val="995"/>
              </a:spcAft>
            </a:pPr>
            <a:r>
              <a:rPr lang="en-US" sz="1000" dirty="0" smtClean="0">
                <a:effectLst/>
                <a:latin typeface="Arial"/>
                <a:ea typeface="Times New Roman"/>
                <a:cs typeface="Times New Roman"/>
              </a:rPr>
              <a:t>&lt;script type="text/javascript" src="~/Scripts/App.js"&gt;&lt;/script&gt;</a:t>
            </a:r>
          </a:p>
          <a:p>
            <a:pPr lvl="0">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BAC8F42-5FED-4FB4-BE25-6C00AD1D0E54}"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607261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Working with SharePoint Data</a:t>
            </a:r>
          </a:p>
          <a:p>
            <a:pPr>
              <a:lnSpc>
                <a:spcPct val="115000"/>
              </a:lnSpc>
              <a:spcAft>
                <a:spcPts val="1000"/>
              </a:spcAft>
            </a:pPr>
            <a:r>
              <a:rPr lang="en-US" sz="1000" dirty="0">
                <a:latin typeface="Arial"/>
                <a:ea typeface="Calibri"/>
                <a:cs typeface="Times New Roman"/>
              </a:rPr>
              <a:t>You have created a very simple provider hosted app with a functioning S2S trust relationship. The app displays two item counts from SharePoint lists in the host web. In this exercise, you will extend this simple app to display sales totals and purchase totals in both local currencies and US dollars. This summary will be helpful to company executives. The app will calculate totals according to the contents of three lists in the host web:</a:t>
            </a:r>
          </a:p>
          <a:p>
            <a:pPr marL="342900" lvl="0" indent="-342900">
              <a:lnSpc>
                <a:spcPct val="115000"/>
              </a:lnSpc>
              <a:spcAft>
                <a:spcPts val="995"/>
              </a:spcAft>
              <a:buFont typeface="Symbol"/>
              <a:buChar char=""/>
            </a:pPr>
            <a:r>
              <a:rPr lang="en-US" sz="1000" i="1" dirty="0" smtClean="0">
                <a:solidFill>
                  <a:srgbClr val="000000"/>
                </a:solidFill>
                <a:effectLst/>
                <a:latin typeface="Arial"/>
                <a:ea typeface="Times New Roman"/>
                <a:cs typeface="Times New Roman"/>
              </a:rPr>
              <a:t>Regions.</a:t>
            </a:r>
            <a:r>
              <a:rPr lang="en-US" sz="1000" dirty="0" smtClean="0">
                <a:solidFill>
                  <a:srgbClr val="000000"/>
                </a:solidFill>
                <a:effectLst/>
                <a:latin typeface="Arial"/>
                <a:ea typeface="Times New Roman"/>
                <a:cs typeface="Times New Roman"/>
              </a:rPr>
              <a:t> This list stores currency regions in which Contoso operates. For each item, the list stores the name of the region, the name of the local currency and the exchange rate against US dollars.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i="1" dirty="0" smtClean="0">
                <a:solidFill>
                  <a:srgbClr val="000000"/>
                </a:solidFill>
                <a:effectLst/>
                <a:latin typeface="Arial"/>
                <a:ea typeface="Times New Roman"/>
                <a:cs typeface="Times New Roman"/>
              </a:rPr>
              <a:t>Sales Ledger.</a:t>
            </a:r>
            <a:r>
              <a:rPr lang="en-US" sz="1000" dirty="0" smtClean="0">
                <a:solidFill>
                  <a:srgbClr val="000000"/>
                </a:solidFill>
                <a:effectLst/>
                <a:latin typeface="Arial"/>
                <a:ea typeface="Times New Roman"/>
                <a:cs typeface="Times New Roman"/>
              </a:rPr>
              <a:t> This list stores individual sales items for every region. Sales staff record details that include the customer and the amount for the sale in their local currency. They also choose a region from the Regions list.</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i="1" dirty="0" smtClean="0">
                <a:solidFill>
                  <a:srgbClr val="000000"/>
                </a:solidFill>
                <a:effectLst/>
                <a:latin typeface="Arial"/>
                <a:ea typeface="Times New Roman"/>
                <a:cs typeface="Times New Roman"/>
              </a:rPr>
              <a:t>Purchase Ledger.</a:t>
            </a:r>
            <a:r>
              <a:rPr lang="en-US" sz="1000" dirty="0" smtClean="0">
                <a:solidFill>
                  <a:srgbClr val="000000"/>
                </a:solidFill>
                <a:effectLst/>
                <a:latin typeface="Arial"/>
                <a:ea typeface="Times New Roman"/>
                <a:cs typeface="Times New Roman"/>
              </a:rPr>
              <a:t> This list stores individual purchases for every region. Buyers record the supplier name and the amount in their local currency. They also choose a region.</a:t>
            </a:r>
            <a:endParaRPr lang="en-US" sz="1000" dirty="0" smtClean="0">
              <a:effectLst/>
              <a:latin typeface="Arial"/>
              <a:ea typeface="Times New Roman"/>
              <a:cs typeface="Times New Roman"/>
            </a:endParaRPr>
          </a:p>
          <a:p>
            <a:pPr>
              <a:lnSpc>
                <a:spcPct val="115000"/>
              </a:lnSpc>
              <a:spcAft>
                <a:spcPts val="1000"/>
              </a:spcAft>
            </a:pPr>
            <a:r>
              <a:rPr lang="en-US" sz="1000" dirty="0">
                <a:solidFill>
                  <a:srgbClr val="000000"/>
                </a:solidFill>
                <a:latin typeface="Arial"/>
                <a:ea typeface="Calibri"/>
                <a:cs typeface="Times New Roman"/>
              </a:rPr>
              <a:t>The app will use the amounts and the exchange rates from the Regions list to total sales and purchases in US dollars.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2: Using the Chrome Control</a:t>
            </a:r>
          </a:p>
          <a:p>
            <a:pPr>
              <a:lnSpc>
                <a:spcPct val="115000"/>
              </a:lnSpc>
              <a:spcAft>
                <a:spcPts val="1000"/>
              </a:spcAft>
            </a:pPr>
            <a:r>
              <a:rPr lang="en-US" sz="1000" dirty="0">
                <a:latin typeface="Arial"/>
                <a:ea typeface="Calibri"/>
                <a:cs typeface="Times New Roman"/>
              </a:rPr>
              <a:t>You have built an application that displays and summarizes data from three lists in the host web. The app uses an S2S trust relationship to authenticate with SharePoint. However the app currently has a plain look and feel that does not blend with the host web. In this exercise, you will fix this problem by implementing the Chrome Control in your app. </a:t>
            </a:r>
          </a:p>
        </p:txBody>
      </p:sp>
      <p:sp>
        <p:nvSpPr>
          <p:cNvPr id="4" name="Slide Number Placeholder 3"/>
          <p:cNvSpPr>
            <a:spLocks noGrp="1"/>
          </p:cNvSpPr>
          <p:nvPr>
            <p:ph type="sldNum" sz="quarter" idx="10"/>
          </p:nvPr>
        </p:nvSpPr>
        <p:spPr/>
        <p:txBody>
          <a:bodyPr/>
          <a:lstStyle/>
          <a:p>
            <a:fld id="{5BAC8F42-5FED-4FB4-BE25-6C00AD1D0E54}"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Tree>
    <p:extLst>
      <p:ext uri="{BB962C8B-B14F-4D97-AF65-F5344CB8AC3E}">
        <p14:creationId xmlns:p14="http://schemas.microsoft.com/office/powerpoint/2010/main" val="1375503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5BAC8F42-5FED-4FB4-BE25-6C00AD1D0E54}"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Tree>
    <p:extLst>
      <p:ext uri="{BB962C8B-B14F-4D97-AF65-F5344CB8AC3E}">
        <p14:creationId xmlns:p14="http://schemas.microsoft.com/office/powerpoint/2010/main" val="1600234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Contoso Ledgers app you created accessed data in the host web and displayed it to the user. If you created the necessary lists in the app web, what changes could you make to your code?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would not need to add &lt;AppPermissionRequest&gt; elements to the app manifest file if the app only accessed lists in the app web.</a:t>
            </a:r>
          </a:p>
        </p:txBody>
      </p:sp>
      <p:sp>
        <p:nvSpPr>
          <p:cNvPr id="4" name="Slide Number Placeholder 3"/>
          <p:cNvSpPr>
            <a:spLocks noGrp="1"/>
          </p:cNvSpPr>
          <p:nvPr>
            <p:ph type="sldNum" sz="quarter" idx="10"/>
          </p:nvPr>
        </p:nvSpPr>
        <p:spPr/>
        <p:txBody>
          <a:bodyPr/>
          <a:lstStyle/>
          <a:p>
            <a:fld id="{5BAC8F42-5FED-4FB4-BE25-6C00AD1D0E54}"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Tree>
    <p:extLst>
      <p:ext uri="{BB962C8B-B14F-4D97-AF65-F5344CB8AC3E}">
        <p14:creationId xmlns:p14="http://schemas.microsoft.com/office/powerpoint/2010/main" val="728153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noticed that many of the Office 365 customers in your industry want extra customer relationship management functionality in their SharePoint online tenancy. You decide to build an app to satisfy these specialized requirements. What hosting model is easiest for you to build?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An autohosted app is the easiest type of app to build</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effectLst/>
                <a:latin typeface="Arial"/>
                <a:ea typeface="Times New Roman"/>
                <a:cs typeface="Times New Roman"/>
              </a:rPr>
              <a:t>True or False: The Chrome Control can only be used with provider hosted apps</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effectLst/>
                <a:latin typeface="Arial"/>
                <a:ea typeface="Times New Roman"/>
                <a:cs typeface="Times New Roman"/>
              </a:rPr>
              <a:t>You are building a provider hosted app, which you want to publish to the Office Store. You want customers with on-premise SharePoint farms to be able to use your app and you do not want to use a Windows Azure account. How should you configure authentication?</a:t>
            </a:r>
          </a:p>
          <a:p>
            <a:pPr>
              <a:lnSpc>
                <a:spcPct val="115000"/>
              </a:lnSpc>
              <a:spcAft>
                <a:spcPts val="1000"/>
              </a:spcAft>
            </a:pPr>
            <a:r>
              <a:rPr lang="en-US" sz="1000" dirty="0">
                <a:latin typeface="Arial"/>
                <a:ea typeface="Calibri"/>
                <a:cs typeface="Times New Roman"/>
              </a:rPr>
              <a:t>(   )Option 1: You do not need to configure authentication because each user's SharePoint account can be used to access all resources.</a:t>
            </a:r>
          </a:p>
          <a:p>
            <a:pPr>
              <a:lnSpc>
                <a:spcPct val="115000"/>
              </a:lnSpc>
              <a:spcAft>
                <a:spcPts val="1000"/>
              </a:spcAft>
            </a:pPr>
            <a:r>
              <a:rPr lang="en-US" sz="1000" dirty="0">
                <a:latin typeface="Arial"/>
                <a:ea typeface="Calibri"/>
                <a:cs typeface="Times New Roman"/>
              </a:rPr>
              <a:t>(   )Option 2: Use OAuth authentication with an X.509 certificate to create the trust relationship.</a:t>
            </a:r>
          </a:p>
          <a:p>
            <a:pPr>
              <a:lnSpc>
                <a:spcPct val="115000"/>
              </a:lnSpc>
              <a:spcAft>
                <a:spcPts val="1000"/>
              </a:spcAft>
            </a:pPr>
            <a:r>
              <a:rPr lang="en-US" sz="1000" dirty="0">
                <a:latin typeface="Arial"/>
                <a:ea typeface="Calibri"/>
                <a:cs typeface="Times New Roman"/>
              </a:rPr>
              <a:t>(   )Option 3: Use S2S authentication with an X.509 certificate to create the trust relationship.</a:t>
            </a:r>
          </a:p>
          <a:p>
            <a:pPr>
              <a:lnSpc>
                <a:spcPct val="115000"/>
              </a:lnSpc>
              <a:spcAft>
                <a:spcPts val="1000"/>
              </a:spcAft>
            </a:pPr>
            <a:r>
              <a:rPr lang="en-US" sz="1000" dirty="0">
                <a:latin typeface="Arial"/>
                <a:ea typeface="Calibri"/>
                <a:cs typeface="Times New Roman"/>
              </a:rPr>
              <a:t>(   )Option 4: Use an isolated SQL Database for authentication with an X.509 certificate to create the trust relationship</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BAC8F42-5FED-4FB4-BE25-6C00AD1D0E54}"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75504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   )Option 5: Use OAuth authentication with the ACS service, which has a default trust relationship with Office 365</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3: Use S2S authentication with an X.509 certificate to create the trust relationship.</a:t>
            </a:r>
          </a:p>
          <a:p>
            <a:pPr lvl="0">
              <a:lnSpc>
                <a:spcPct val="115000"/>
              </a:lnSpc>
              <a:spcAft>
                <a:spcPts val="1000"/>
              </a:spcAft>
            </a:pPr>
            <a:r>
              <a:rPr lang="en-US" sz="1000" b="1" dirty="0">
                <a:solidFill>
                  <a:prstClr val="black"/>
                </a:solidFill>
                <a:latin typeface="Arial"/>
                <a:ea typeface="Calibri"/>
                <a:cs typeface="Times New Roman"/>
              </a:rPr>
              <a:t>Best Practice: </a:t>
            </a:r>
            <a:r>
              <a:rPr lang="en-US" sz="1000" dirty="0">
                <a:solidFill>
                  <a:prstClr val="black"/>
                </a:solidFill>
                <a:latin typeface="Arial"/>
                <a:ea typeface="Calibri"/>
                <a:cs typeface="Times New Roman"/>
              </a:rPr>
              <a:t>Use the Chrome Control whenever you want your app to blend with the host web's look and feel. You cannot be sure that the host web will always use the familiar SharePoint look and feel so, if you hardcode the usual SharePoint design into your app, the app may not look like the customer's host web. The Chrome Control avoids this problem by downloading the style sheet and headers elements from the host web at run time.</a:t>
            </a:r>
          </a:p>
          <a:p>
            <a:pPr lvl="0">
              <a:lnSpc>
                <a:spcPct val="115000"/>
              </a:lnSpc>
              <a:spcAft>
                <a:spcPts val="1000"/>
              </a:spcAft>
            </a:pPr>
            <a:r>
              <a:rPr lang="en-US" sz="1000" b="1" dirty="0">
                <a:solidFill>
                  <a:prstClr val="black"/>
                </a:solidFill>
                <a:latin typeface="Arial"/>
                <a:ea typeface="Calibri"/>
                <a:cs typeface="Times New Roman"/>
              </a:rPr>
              <a:t>Best Practice: </a:t>
            </a:r>
            <a:r>
              <a:rPr lang="en-US" sz="1000" dirty="0">
                <a:solidFill>
                  <a:prstClr val="black"/>
                </a:solidFill>
                <a:latin typeface="Arial"/>
                <a:ea typeface="Calibri"/>
                <a:cs typeface="Times New Roman"/>
              </a:rPr>
              <a:t>If you want to use an S2S trust relationship with a provider hosted app, purchase an X.509 certificate from a globally-trusted certificate authority. If you use a certificate you created yourself, customers see error messages and warnings when they install your app that discourage them from proceeding with the installation. </a:t>
            </a:r>
            <a:endParaRPr lang="en-US" dirty="0"/>
          </a:p>
        </p:txBody>
      </p:sp>
      <p:sp>
        <p:nvSpPr>
          <p:cNvPr id="4" name="Slide Number Placeholder 3"/>
          <p:cNvSpPr>
            <a:spLocks noGrp="1"/>
          </p:cNvSpPr>
          <p:nvPr>
            <p:ph type="sldNum" sz="quarter" idx="10"/>
          </p:nvPr>
        </p:nvSpPr>
        <p:spPr/>
        <p:txBody>
          <a:bodyPr/>
          <a:lstStyle/>
          <a:p>
            <a:fld id="{5BAC8F42-5FED-4FB4-BE25-6C00AD1D0E54}" type="slidenum">
              <a:rPr lang="en-US" smtClean="0"/>
              <a:t>28</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Tree>
    <p:extLst>
      <p:ext uri="{BB962C8B-B14F-4D97-AF65-F5344CB8AC3E}">
        <p14:creationId xmlns:p14="http://schemas.microsoft.com/office/powerpoint/2010/main" val="429462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BAC8F42-5FED-4FB4-BE25-6C00AD1D0E54}"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Tree>
    <p:extLst>
      <p:ext uri="{BB962C8B-B14F-4D97-AF65-F5344CB8AC3E}">
        <p14:creationId xmlns:p14="http://schemas.microsoft.com/office/powerpoint/2010/main" val="830675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BAC8F42-5FED-4FB4-BE25-6C00AD1D0E54}"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Tree>
    <p:extLst>
      <p:ext uri="{BB962C8B-B14F-4D97-AF65-F5344CB8AC3E}">
        <p14:creationId xmlns:p14="http://schemas.microsoft.com/office/powerpoint/2010/main" val="3412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BAC8F42-5FED-4FB4-BE25-6C00AD1D0E54}"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Tree>
    <p:extLst>
      <p:ext uri="{BB962C8B-B14F-4D97-AF65-F5344CB8AC3E}">
        <p14:creationId xmlns:p14="http://schemas.microsoft.com/office/powerpoint/2010/main" val="2572447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BAC8F42-5FED-4FB4-BE25-6C00AD1D0E54}"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Tree>
    <p:extLst>
      <p:ext uri="{BB962C8B-B14F-4D97-AF65-F5344CB8AC3E}">
        <p14:creationId xmlns:p14="http://schemas.microsoft.com/office/powerpoint/2010/main" val="198914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BAC8F42-5FED-4FB4-BE25-6C00AD1D0E54}"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Tree>
    <p:extLst>
      <p:ext uri="{BB962C8B-B14F-4D97-AF65-F5344CB8AC3E}">
        <p14:creationId xmlns:p14="http://schemas.microsoft.com/office/powerpoint/2010/main" val="2401081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Lead the class in a discussion of each scenario. Make sure the students read the full scenario in their student notes. In each case, identify the features of each programming model that make it suitable or unsuitable for the website in question.</a:t>
            </a:r>
            <a:endParaRPr lang="en-US"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A Shared Knowledge Base</a:t>
            </a:r>
          </a:p>
          <a:p>
            <a:pPr>
              <a:lnSpc>
                <a:spcPct val="115000"/>
              </a:lnSpc>
              <a:spcAft>
                <a:spcPts val="1000"/>
              </a:spcAft>
            </a:pPr>
            <a:r>
              <a:rPr lang="en-US" sz="1000" dirty="0">
                <a:latin typeface="Arial"/>
                <a:ea typeface="Calibri"/>
                <a:cs typeface="Times New Roman"/>
              </a:rPr>
              <a:t>In this scenario, a single database, which contains the technical articles, must be shared by multiple tenants. This can only be implemented by created a provider hosted app because both SharePoint hosted apps and autohosted apps enforce content isolation.</a:t>
            </a:r>
          </a:p>
          <a:p>
            <a:pPr>
              <a:lnSpc>
                <a:spcPts val="1300"/>
              </a:lnSpc>
              <a:spcBef>
                <a:spcPts val="900"/>
              </a:spcBef>
              <a:spcAft>
                <a:spcPts val="300"/>
              </a:spcAft>
            </a:pPr>
            <a:r>
              <a:rPr lang="en-US" sz="1000" b="1" dirty="0" smtClean="0">
                <a:effectLst/>
                <a:latin typeface="Arial"/>
                <a:ea typeface="Times New Roman"/>
                <a:cs typeface="Segoe UI"/>
              </a:rPr>
              <a:t>A Photo Library</a:t>
            </a:r>
          </a:p>
          <a:p>
            <a:pPr>
              <a:lnSpc>
                <a:spcPct val="115000"/>
              </a:lnSpc>
              <a:spcAft>
                <a:spcPts val="1000"/>
              </a:spcAft>
            </a:pPr>
            <a:r>
              <a:rPr lang="en-US" sz="1000" dirty="0">
                <a:latin typeface="Arial"/>
                <a:ea typeface="Calibri"/>
                <a:cs typeface="Times New Roman"/>
              </a:rPr>
              <a:t>The scenario implies that each tenant will have an isolated library of photos. You can implement this by creating a SharePoint app, in which case you must use content types in SharePoint libraries and lists to store photos, comments, and other data. You could also create an autohosted app, in which case you could store photos and comments in a SQL Database. However, this model limits the market for your app, because it can only be installed for Office 365 customers. Finally you could implement a photo library as a provider hosted app, but you must write code to ensure isolation and maintain a web server or web farm to host the remote web.</a:t>
            </a:r>
          </a:p>
          <a:p>
            <a:pPr>
              <a:lnSpc>
                <a:spcPts val="1300"/>
              </a:lnSpc>
              <a:spcBef>
                <a:spcPts val="900"/>
              </a:spcBef>
              <a:spcAft>
                <a:spcPts val="300"/>
              </a:spcAft>
            </a:pPr>
            <a:r>
              <a:rPr lang="en-US" sz="1000" b="1" dirty="0" smtClean="0">
                <a:effectLst/>
                <a:latin typeface="Arial"/>
                <a:ea typeface="Times New Roman"/>
                <a:cs typeface="Segoe UI"/>
              </a:rPr>
              <a:t>A Customer Relationship Management App</a:t>
            </a:r>
          </a:p>
          <a:p>
            <a:pPr>
              <a:lnSpc>
                <a:spcPct val="115000"/>
              </a:lnSpc>
              <a:spcAft>
                <a:spcPts val="1000"/>
              </a:spcAft>
            </a:pPr>
            <a:r>
              <a:rPr lang="en-US" sz="1000" dirty="0">
                <a:latin typeface="Arial"/>
                <a:ea typeface="Calibri"/>
                <a:cs typeface="Times New Roman"/>
              </a:rPr>
              <a:t>Since the app requires a database you cannot build this functionality as a SharePoint hosted app. Since you want customers to install your app in Office 365 and on-premise farms, you cannot build this functionality as an autohosted app. This scenario requires a provider hosted app.</a:t>
            </a:r>
          </a:p>
        </p:txBody>
      </p:sp>
      <p:sp>
        <p:nvSpPr>
          <p:cNvPr id="4" name="Slide Number Placeholder 3"/>
          <p:cNvSpPr>
            <a:spLocks noGrp="1"/>
          </p:cNvSpPr>
          <p:nvPr>
            <p:ph type="sldNum" sz="quarter" idx="10"/>
          </p:nvPr>
        </p:nvSpPr>
        <p:spPr/>
        <p:txBody>
          <a:bodyPr/>
          <a:lstStyle/>
          <a:p>
            <a:fld id="{5BAC8F42-5FED-4FB4-BE25-6C00AD1D0E54}"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Tree>
    <p:extLst>
      <p:ext uri="{BB962C8B-B14F-4D97-AF65-F5344CB8AC3E}">
        <p14:creationId xmlns:p14="http://schemas.microsoft.com/office/powerpoint/2010/main" val="2635221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BAC8F42-5FED-4FB4-BE25-6C00AD1D0E54}"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10: Developing Remote Hosted SharePoint Apps</a:t>
            </a:r>
            <a:endParaRPr lang="en-US" sz="1200" b="1" dirty="0">
              <a:solidFill>
                <a:srgbClr val="336699"/>
              </a:solidFill>
              <a:latin typeface="Arial"/>
            </a:endParaRPr>
          </a:p>
        </p:txBody>
      </p:sp>
    </p:spTree>
    <p:extLst>
      <p:ext uri="{BB962C8B-B14F-4D97-AF65-F5344CB8AC3E}">
        <p14:creationId xmlns:p14="http://schemas.microsoft.com/office/powerpoint/2010/main" val="158779807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1765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smtClean="0"/>
              <a:t>Module </a:t>
            </a:r>
            <a:r>
              <a:rPr lang="en-US" sz="2600" smtClean="0"/>
              <a:t>9</a:t>
            </a:r>
            <a:endParaRPr lang="en-US" sz="2600" dirty="0"/>
          </a:p>
        </p:txBody>
      </p:sp>
      <p:sp>
        <p:nvSpPr>
          <p:cNvPr id="3" name="Subtitle 2"/>
          <p:cNvSpPr>
            <a:spLocks noGrp="1"/>
          </p:cNvSpPr>
          <p:nvPr>
            <p:ph type="subTitle" sz="quarter" idx="1"/>
          </p:nvPr>
        </p:nvSpPr>
        <p:spPr/>
        <p:txBody>
          <a:bodyPr/>
          <a:lstStyle/>
          <a:p>
            <a:r>
              <a:rPr lang="en-GB" dirty="0" smtClean="0"/>
              <a:t>Developing Remote Hosted SharePoint Apps
</a:t>
            </a:r>
            <a:endParaRPr lang="en-US" dirty="0"/>
          </a:p>
        </p:txBody>
      </p:sp>
    </p:spTree>
    <p:extLst>
      <p:ext uri="{BB962C8B-B14F-4D97-AF65-F5344CB8AC3E}">
        <p14:creationId xmlns:p14="http://schemas.microsoft.com/office/powerpoint/2010/main" val="1828738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Autohosted App Authentication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Understanding App Principals and App Identifiers</a:t>
            </a:r>
          </a:p>
          <a:p>
            <a:r>
              <a:rPr lang="en-US" dirty="0" smtClean="0"/>
              <a:t>App Manifest Requirements:</a:t>
            </a:r>
          </a:p>
          <a:p>
            <a:endParaRPr lang="en-US" dirty="0"/>
          </a:p>
          <a:p>
            <a:pPr marL="0" indent="0">
              <a:buNone/>
            </a:pPr>
            <a:endParaRPr lang="en-US" dirty="0" smtClean="0"/>
          </a:p>
          <a:p>
            <a:r>
              <a:rPr lang="en-US" dirty="0" smtClean="0"/>
              <a:t>Web.config Requirements</a:t>
            </a:r>
            <a:endParaRPr lang="en-US" dirty="0"/>
          </a:p>
        </p:txBody>
      </p:sp>
      <p:pic>
        <p:nvPicPr>
          <p:cNvPr id="3" name="Picture 2"/>
          <p:cNvPicPr>
            <a:picLocks noChangeAspect="1"/>
          </p:cNvPicPr>
          <p:nvPr/>
        </p:nvPicPr>
        <p:blipFill>
          <a:blip r:embed="rId3"/>
          <a:stretch>
            <a:fillRect/>
          </a:stretch>
        </p:blipFill>
        <p:spPr>
          <a:xfrm>
            <a:off x="461864" y="2256821"/>
            <a:ext cx="6419048" cy="590476"/>
          </a:xfrm>
          <a:prstGeom prst="rect">
            <a:avLst/>
          </a:prstGeom>
        </p:spPr>
      </p:pic>
      <p:pic>
        <p:nvPicPr>
          <p:cNvPr id="7" name="Picture 6"/>
          <p:cNvPicPr>
            <a:picLocks noChangeAspect="1"/>
          </p:cNvPicPr>
          <p:nvPr/>
        </p:nvPicPr>
        <p:blipFill>
          <a:blip r:embed="rId4"/>
          <a:stretch>
            <a:fillRect/>
          </a:stretch>
        </p:blipFill>
        <p:spPr>
          <a:xfrm>
            <a:off x="458788" y="3789040"/>
            <a:ext cx="6380952" cy="1000000"/>
          </a:xfrm>
          <a:prstGeom prst="rect">
            <a:avLst/>
          </a:prstGeom>
        </p:spPr>
      </p:pic>
    </p:spTree>
    <p:extLst>
      <p:ext uri="{BB962C8B-B14F-4D97-AF65-F5344CB8AC3E}">
        <p14:creationId xmlns:p14="http://schemas.microsoft.com/office/powerpoint/2010/main" val="3214316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Configuring Provider Hosted App Authentication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Registering App Principals</a:t>
            </a:r>
          </a:p>
          <a:p>
            <a:endParaRPr lang="en-US" dirty="0"/>
          </a:p>
          <a:p>
            <a:endParaRPr lang="en-US" dirty="0" smtClean="0"/>
          </a:p>
          <a:p>
            <a:pPr marL="0" indent="0">
              <a:buNone/>
            </a:pPr>
            <a:endParaRPr lang="en-US" dirty="0" smtClean="0"/>
          </a:p>
          <a:p>
            <a:r>
              <a:rPr lang="en-US" dirty="0" smtClean="0"/>
              <a:t>App Manifest Requirements</a:t>
            </a:r>
          </a:p>
          <a:p>
            <a:pPr marL="0" indent="0">
              <a:buNone/>
            </a:pPr>
            <a:endParaRPr lang="en-US" dirty="0" smtClean="0"/>
          </a:p>
          <a:p>
            <a:r>
              <a:rPr lang="en-US" dirty="0" err="1" smtClean="0"/>
              <a:t>Web.Config</a:t>
            </a:r>
            <a:r>
              <a:rPr lang="en-US" dirty="0" smtClean="0"/>
              <a:t> Requirements</a:t>
            </a:r>
            <a:endParaRPr lang="en-US" dirty="0"/>
          </a:p>
        </p:txBody>
      </p:sp>
      <p:pic>
        <p:nvPicPr>
          <p:cNvPr id="3" name="Picture 2"/>
          <p:cNvPicPr>
            <a:picLocks noChangeAspect="1"/>
          </p:cNvPicPr>
          <p:nvPr/>
        </p:nvPicPr>
        <p:blipFill>
          <a:blip r:embed="rId3"/>
          <a:stretch>
            <a:fillRect/>
          </a:stretch>
        </p:blipFill>
        <p:spPr>
          <a:xfrm>
            <a:off x="458788" y="1700808"/>
            <a:ext cx="6400000" cy="1276190"/>
          </a:xfrm>
          <a:prstGeom prst="rect">
            <a:avLst/>
          </a:prstGeom>
        </p:spPr>
      </p:pic>
      <p:pic>
        <p:nvPicPr>
          <p:cNvPr id="5" name="Picture 4"/>
          <p:cNvPicPr>
            <a:picLocks noChangeAspect="1"/>
          </p:cNvPicPr>
          <p:nvPr/>
        </p:nvPicPr>
        <p:blipFill>
          <a:blip r:embed="rId4"/>
          <a:stretch>
            <a:fillRect/>
          </a:stretch>
        </p:blipFill>
        <p:spPr>
          <a:xfrm>
            <a:off x="458788" y="3429000"/>
            <a:ext cx="6419048" cy="542857"/>
          </a:xfrm>
          <a:prstGeom prst="rect">
            <a:avLst/>
          </a:prstGeom>
        </p:spPr>
      </p:pic>
      <p:pic>
        <p:nvPicPr>
          <p:cNvPr id="6" name="Picture 5"/>
          <p:cNvPicPr>
            <a:picLocks noChangeAspect="1"/>
          </p:cNvPicPr>
          <p:nvPr/>
        </p:nvPicPr>
        <p:blipFill>
          <a:blip r:embed="rId5"/>
          <a:stretch>
            <a:fillRect/>
          </a:stretch>
        </p:blipFill>
        <p:spPr>
          <a:xfrm>
            <a:off x="458788" y="4581128"/>
            <a:ext cx="6400000" cy="1457143"/>
          </a:xfrm>
          <a:prstGeom prst="rect">
            <a:avLst/>
          </a:prstGeom>
        </p:spPr>
      </p:pic>
    </p:spTree>
    <p:extLst>
      <p:ext uri="{BB962C8B-B14F-4D97-AF65-F5344CB8AC3E}">
        <p14:creationId xmlns:p14="http://schemas.microsoft.com/office/powerpoint/2010/main" val="1435060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an S2S </a:t>
            </a:r>
            <a:r>
              <a:rPr lang="en-US" dirty="0" smtClean="0"/>
              <a:t>Trust</a:t>
            </a:r>
            <a:endParaRPr lang="de-AT" dirty="0"/>
          </a:p>
        </p:txBody>
      </p:sp>
      <p:pic>
        <p:nvPicPr>
          <p:cNvPr id="3" name="Picture 2"/>
          <p:cNvPicPr>
            <a:picLocks noChangeAspect="1"/>
          </p:cNvPicPr>
          <p:nvPr/>
        </p:nvPicPr>
        <p:blipFill>
          <a:blip r:embed="rId2"/>
          <a:stretch>
            <a:fillRect/>
          </a:stretch>
        </p:blipFill>
        <p:spPr>
          <a:xfrm>
            <a:off x="222232" y="1124744"/>
            <a:ext cx="8012131" cy="3942477"/>
          </a:xfrm>
          <a:prstGeom prst="rect">
            <a:avLst/>
          </a:prstGeom>
        </p:spPr>
      </p:pic>
    </p:spTree>
    <p:extLst>
      <p:ext uri="{BB962C8B-B14F-4D97-AF65-F5344CB8AC3E}">
        <p14:creationId xmlns:p14="http://schemas.microsoft.com/office/powerpoint/2010/main" val="3632724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Requesting App Permissions</a:t>
            </a:r>
            <a:endParaRPr lang="en-US" dirty="0"/>
          </a:p>
        </p:txBody>
      </p:sp>
      <p:pic>
        <p:nvPicPr>
          <p:cNvPr id="3" name="Picture 2"/>
          <p:cNvPicPr>
            <a:picLocks noChangeAspect="1"/>
          </p:cNvPicPr>
          <p:nvPr/>
        </p:nvPicPr>
        <p:blipFill>
          <a:blip r:embed="rId3"/>
          <a:stretch>
            <a:fillRect/>
          </a:stretch>
        </p:blipFill>
        <p:spPr>
          <a:xfrm>
            <a:off x="460374" y="1124744"/>
            <a:ext cx="8144073" cy="2860828"/>
          </a:xfrm>
          <a:prstGeom prst="rect">
            <a:avLst/>
          </a:prstGeom>
        </p:spPr>
      </p:pic>
      <p:pic>
        <p:nvPicPr>
          <p:cNvPr id="6" name="Picture 5"/>
          <p:cNvPicPr>
            <a:picLocks noChangeAspect="1"/>
          </p:cNvPicPr>
          <p:nvPr/>
        </p:nvPicPr>
        <p:blipFill>
          <a:blip r:embed="rId4"/>
          <a:stretch>
            <a:fillRect/>
          </a:stretch>
        </p:blipFill>
        <p:spPr>
          <a:xfrm>
            <a:off x="395536" y="4277696"/>
            <a:ext cx="8208911" cy="1603114"/>
          </a:xfrm>
          <a:prstGeom prst="rect">
            <a:avLst/>
          </a:prstGeom>
        </p:spPr>
      </p:pic>
    </p:spTree>
    <p:extLst>
      <p:ext uri="{BB962C8B-B14F-4D97-AF65-F5344CB8AC3E}">
        <p14:creationId xmlns:p14="http://schemas.microsoft.com/office/powerpoint/2010/main" val="3663530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48129" cy="740664"/>
          </a:xfrm>
        </p:spPr>
        <p:txBody>
          <a:bodyPr/>
          <a:lstStyle/>
          <a:p>
            <a:r>
              <a:rPr lang="en-GB" dirty="0" smtClean="0"/>
              <a:t>Lab A: Configuring a Provider-Hosted SharePoint App</a:t>
            </a:r>
            <a:endParaRPr lang="en-US" dirty="0"/>
          </a:p>
        </p:txBody>
      </p:sp>
      <p:sp>
        <p:nvSpPr>
          <p:cNvPr id="3" name="Text Placeholder 2"/>
          <p:cNvSpPr>
            <a:spLocks noGrp="1"/>
          </p:cNvSpPr>
          <p:nvPr>
            <p:ph type="body" idx="1"/>
          </p:nvPr>
        </p:nvSpPr>
        <p:spPr/>
        <p:txBody>
          <a:bodyPr/>
          <a:lstStyle/>
          <a:p>
            <a:r>
              <a:rPr lang="en-GB" dirty="0" smtClean="0"/>
              <a:t>Exercise 1: Configuring An S2S Trust Relationship
Exercise 2: Creating a Provider Hosted App</a:t>
            </a:r>
            <a:endParaRPr lang="en-US" dirty="0"/>
          </a:p>
        </p:txBody>
      </p:sp>
      <p:sp>
        <p:nvSpPr>
          <p:cNvPr id="4" name="TextBox 3"/>
          <p:cNvSpPr txBox="1"/>
          <p:nvPr/>
        </p:nvSpPr>
        <p:spPr>
          <a:xfrm>
            <a:off x="458788" y="4057908"/>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277414"/>
            <a:ext cx="6517810" cy="1815882"/>
          </a:xfrm>
          <a:prstGeom prst="rect">
            <a:avLst/>
          </a:prstGeom>
          <a:noFill/>
        </p:spPr>
        <p:txBody>
          <a:bodyPr vert="horz" wrap="none" rtlCol="0">
            <a:spAutoFit/>
          </a:bodyPr>
          <a:lstStyle/>
          <a:p>
            <a:endParaRPr lang="en-US" sz="2800" b="0" i="0" u="none" strike="noStrike" baseline="0" dirty="0" smtClean="0">
              <a:latin typeface="Segoe UI"/>
            </a:endParaRPr>
          </a:p>
          <a:p>
            <a:pPr marL="457200" indent="-457200">
              <a:buClr>
                <a:srgbClr val="0070C0"/>
              </a:buClr>
              <a:buFont typeface="Arial" pitchFamily="34" charset="0"/>
              <a:buChar char="•"/>
            </a:pPr>
            <a:r>
              <a:rPr lang="en-US" sz="2800" i="0" u="none" strike="noStrike" baseline="0" dirty="0" smtClean="0">
                <a:latin typeface="Segoe UI"/>
              </a:rPr>
              <a:t>Virtual Machine: 20488A-LON-SP-10 </a:t>
            </a:r>
          </a:p>
          <a:p>
            <a:pPr marL="457200" indent="-457200">
              <a:buClr>
                <a:srgbClr val="0070C0"/>
              </a:buClr>
              <a:buFont typeface="Arial" pitchFamily="34" charset="0"/>
              <a:buChar char="•"/>
            </a:pPr>
            <a:r>
              <a:rPr lang="pt-BR" sz="2800" i="0" u="none" strike="noStrike" baseline="0" dirty="0" smtClean="0">
                <a:latin typeface="Segoe UI"/>
              </a:rPr>
              <a:t>Username: CONTOSO\Administrator</a:t>
            </a:r>
          </a:p>
          <a:p>
            <a:pPr marL="457200" indent="-457200">
              <a:buClr>
                <a:srgbClr val="0070C0"/>
              </a:buClr>
              <a:buFont typeface="Arial" pitchFamily="34" charset="0"/>
              <a:buChar char="•"/>
            </a:pPr>
            <a:r>
              <a:rPr lang="pt-BR" sz="2800" i="0" u="none" strike="noStrike" baseline="0" dirty="0" smtClean="0">
                <a:latin typeface="Segoe UI"/>
              </a:rPr>
              <a:t>Password: Pa$$w0rd</a:t>
            </a:r>
            <a:endParaRPr lang="pt-BR"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30 minutes</a:t>
            </a:r>
            <a:endParaRPr lang="en-US" sz="2800" dirty="0">
              <a:latin typeface="Segoe UI"/>
            </a:endParaRPr>
          </a:p>
        </p:txBody>
      </p:sp>
    </p:spTree>
    <p:extLst>
      <p:ext uri="{BB962C8B-B14F-4D97-AF65-F5344CB8AC3E}">
        <p14:creationId xmlns:p14="http://schemas.microsoft.com/office/powerpoint/2010/main" val="1684502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Lab Scenario28923740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5152629"/>
          </a:xfrm>
          <a:prstGeom prst="rect">
            <a:avLst/>
          </a:prstGeom>
          <a:noFill/>
        </p:spPr>
        <p:txBody>
          <a:bodyPr vert="horz" wrap="square" rtlCol="0">
            <a:spAutoFit/>
          </a:bodyPr>
          <a:lstStyle/>
          <a:p>
            <a:pPr>
              <a:lnSpc>
                <a:spcPct val="115000"/>
              </a:lnSpc>
              <a:spcAft>
                <a:spcPts val="1000"/>
              </a:spcAft>
            </a:pPr>
            <a:r>
              <a:rPr lang="en-US" sz="2400" dirty="0" smtClean="0">
                <a:effectLst/>
                <a:latin typeface="Segoe UI"/>
                <a:ea typeface="Arial Unicode MS"/>
                <a:cs typeface="Arial"/>
              </a:rPr>
              <a:t>The finance team at Contoso stores sales ledgers and purchase ledgers for different regions in separate lists within the finance team site. Invoices are issued and paid in local currency, so each ledger entry is stored with a region. Entries in the Regions list store the currency and exchange rate for each region. The chief financial officer wants to be able to view and compare sales ledger and purchase ledger balances for each region in one place. Your task is to implement this functionality in a provider-hosted app. In this lab you will configure trust relationships and configure the app settings. In the next lab, you will develop the functionality of the app.</a:t>
            </a:r>
            <a:endParaRPr lang="en-US" sz="2400" dirty="0">
              <a:effectLst/>
              <a:latin typeface="Segoe UI"/>
              <a:ea typeface="SimSun"/>
              <a:cs typeface="Mangal"/>
            </a:endParaRPr>
          </a:p>
        </p:txBody>
      </p:sp>
    </p:spTree>
    <p:extLst>
      <p:ext uri="{BB962C8B-B14F-4D97-AF65-F5344CB8AC3E}">
        <p14:creationId xmlns:p14="http://schemas.microsoft.com/office/powerpoint/2010/main" val="3225434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Review</a:t>
            </a:r>
            <a:endParaRPr lang="en-US" dirty="0"/>
          </a:p>
        </p:txBody>
      </p:sp>
      <p:sp>
        <p:nvSpPr>
          <p:cNvPr id="3" name="Text Placeholder 2"/>
          <p:cNvSpPr>
            <a:spLocks noGrp="1"/>
          </p:cNvSpPr>
          <p:nvPr>
            <p:ph type="body" idx="1"/>
          </p:nvPr>
        </p:nvSpPr>
        <p:spPr/>
        <p:txBody>
          <a:bodyPr/>
          <a:lstStyle/>
          <a:p>
            <a:r>
              <a:rPr lang="en-GB" dirty="0" smtClean="0"/>
              <a:t>The certificate you created and used in this lab to configure the S2S trust relationship is not suitable for a completed provider hosted app that is published to the Office Store. Why is this?
In the default code for the Contoso Ledgers app, what method on the TokenHelper class is used to obtain the client context object?</a:t>
            </a:r>
            <a:endParaRPr lang="en-US" dirty="0"/>
          </a:p>
        </p:txBody>
      </p:sp>
    </p:spTree>
    <p:extLst>
      <p:ext uri="{BB962C8B-B14F-4D97-AF65-F5344CB8AC3E}">
        <p14:creationId xmlns:p14="http://schemas.microsoft.com/office/powerpoint/2010/main" val="2383530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Developing Remote-Hosted Apps</a:t>
            </a:r>
            <a:endParaRPr lang="en-US" dirty="0"/>
          </a:p>
        </p:txBody>
      </p:sp>
      <p:sp>
        <p:nvSpPr>
          <p:cNvPr id="3" name="Text Placeholder 2"/>
          <p:cNvSpPr>
            <a:spLocks noGrp="1"/>
          </p:cNvSpPr>
          <p:nvPr>
            <p:ph type="body" idx="1"/>
          </p:nvPr>
        </p:nvSpPr>
        <p:spPr/>
        <p:txBody>
          <a:bodyPr/>
          <a:lstStyle/>
          <a:p>
            <a:r>
              <a:rPr lang="en-GB" dirty="0" smtClean="0"/>
              <a:t>Choosing Technologies
Coding Security Requirements
The Chrome Control
Demonstration: Using the Chrome Control</a:t>
            </a:r>
            <a:endParaRPr lang="en-US" dirty="0"/>
          </a:p>
        </p:txBody>
      </p:sp>
    </p:spTree>
    <p:extLst>
      <p:ext uri="{BB962C8B-B14F-4D97-AF65-F5344CB8AC3E}">
        <p14:creationId xmlns:p14="http://schemas.microsoft.com/office/powerpoint/2010/main" val="3946640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Technologies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Server-Side Technologies</a:t>
            </a:r>
          </a:p>
          <a:p>
            <a:pPr lvl="1"/>
            <a:r>
              <a:rPr lang="en-US" dirty="0" smtClean="0"/>
              <a:t>Non Microsoft Technologies</a:t>
            </a:r>
          </a:p>
          <a:p>
            <a:pPr lvl="1"/>
            <a:r>
              <a:rPr lang="en-US" dirty="0" smtClean="0"/>
              <a:t>ASP.NET</a:t>
            </a:r>
          </a:p>
          <a:p>
            <a:pPr lvl="2"/>
            <a:r>
              <a:rPr lang="en-US" dirty="0" smtClean="0"/>
              <a:t>Web Pages</a:t>
            </a:r>
          </a:p>
          <a:p>
            <a:pPr lvl="2"/>
            <a:r>
              <a:rPr lang="en-US" dirty="0" smtClean="0"/>
              <a:t>Web Forms</a:t>
            </a:r>
          </a:p>
          <a:p>
            <a:pPr lvl="2"/>
            <a:r>
              <a:rPr lang="en-US" dirty="0" smtClean="0"/>
              <a:t>MVC</a:t>
            </a:r>
            <a:endParaRPr lang="en-US" sz="1400" dirty="0" smtClean="0"/>
          </a:p>
          <a:p>
            <a:r>
              <a:rPr lang="en-US" dirty="0" smtClean="0"/>
              <a:t>Server-Side Calls to SharePoint</a:t>
            </a:r>
          </a:p>
          <a:p>
            <a:pPr lvl="1"/>
            <a:r>
              <a:rPr lang="en-US" dirty="0" smtClean="0"/>
              <a:t>Managed CSOM</a:t>
            </a:r>
          </a:p>
          <a:p>
            <a:pPr lvl="1"/>
            <a:r>
              <a:rPr lang="en-US" dirty="0" smtClean="0"/>
              <a:t>REST API</a:t>
            </a:r>
            <a:endParaRPr lang="en-US" sz="1400" dirty="0" smtClean="0"/>
          </a:p>
          <a:p>
            <a:r>
              <a:rPr lang="en-US" dirty="0" smtClean="0"/>
              <a:t>Client-Side Call to SharePoint</a:t>
            </a:r>
          </a:p>
          <a:p>
            <a:pPr lvl="1"/>
            <a:r>
              <a:rPr lang="en-US" dirty="0" smtClean="0"/>
              <a:t>JavaScript CSOM</a:t>
            </a:r>
          </a:p>
          <a:p>
            <a:pPr lvl="1"/>
            <a:r>
              <a:rPr lang="en-US" dirty="0" smtClean="0"/>
              <a:t>REST API</a:t>
            </a:r>
            <a:endParaRPr lang="en-US" dirty="0"/>
          </a:p>
        </p:txBody>
      </p:sp>
    </p:spTree>
    <p:extLst>
      <p:ext uri="{BB962C8B-B14F-4D97-AF65-F5344CB8AC3E}">
        <p14:creationId xmlns:p14="http://schemas.microsoft.com/office/powerpoint/2010/main" val="4076072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Security Requirements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Token Types</a:t>
            </a:r>
          </a:p>
          <a:p>
            <a:pPr lvl="1"/>
            <a:r>
              <a:rPr lang="en-US" dirty="0" smtClean="0"/>
              <a:t>Context Tokens</a:t>
            </a:r>
          </a:p>
          <a:p>
            <a:pPr lvl="1"/>
            <a:r>
              <a:rPr lang="en-US" dirty="0" smtClean="0"/>
              <a:t>Access Tokens</a:t>
            </a:r>
          </a:p>
          <a:p>
            <a:pPr lvl="1"/>
            <a:r>
              <a:rPr lang="en-US" dirty="0" smtClean="0"/>
              <a:t>Refresh Tokens</a:t>
            </a:r>
          </a:p>
          <a:p>
            <a:r>
              <a:rPr lang="en-US" dirty="0" smtClean="0"/>
              <a:t>Using the TokenHelper Class</a:t>
            </a:r>
          </a:p>
          <a:p>
            <a:pPr lvl="1"/>
            <a:r>
              <a:rPr lang="en-US" dirty="0" smtClean="0"/>
              <a:t>Accessing the context </a:t>
            </a:r>
            <a:r>
              <a:rPr lang="en-US" dirty="0"/>
              <a:t>t</a:t>
            </a:r>
            <a:r>
              <a:rPr lang="en-US" dirty="0" smtClean="0"/>
              <a:t>oken</a:t>
            </a:r>
          </a:p>
          <a:p>
            <a:pPr lvl="1"/>
            <a:r>
              <a:rPr lang="en-US" dirty="0" smtClean="0"/>
              <a:t>Obtaining an access </a:t>
            </a:r>
            <a:r>
              <a:rPr lang="en-US" dirty="0"/>
              <a:t>t</a:t>
            </a:r>
            <a:r>
              <a:rPr lang="en-US" dirty="0" smtClean="0"/>
              <a:t>oken and including it in subsequent requests</a:t>
            </a:r>
          </a:p>
        </p:txBody>
      </p:sp>
    </p:spTree>
    <p:extLst>
      <p:ext uri="{BB962C8B-B14F-4D97-AF65-F5344CB8AC3E}">
        <p14:creationId xmlns:p14="http://schemas.microsoft.com/office/powerpoint/2010/main" val="387645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Overview of Remote Hosted Apps
Configuring Remote-Hosted Apps
Developing Remote-Hosted Apps</a:t>
            </a:r>
            <a:endParaRPr lang="en-US" dirty="0"/>
          </a:p>
        </p:txBody>
      </p:sp>
    </p:spTree>
    <p:extLst>
      <p:ext uri="{BB962C8B-B14F-4D97-AF65-F5344CB8AC3E}">
        <p14:creationId xmlns:p14="http://schemas.microsoft.com/office/powerpoint/2010/main" val="4253389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AT"/>
          </a:p>
        </p:txBody>
      </p:sp>
      <p:pic>
        <p:nvPicPr>
          <p:cNvPr id="3" name="Picture 2"/>
          <p:cNvPicPr>
            <a:picLocks noChangeAspect="1"/>
          </p:cNvPicPr>
          <p:nvPr/>
        </p:nvPicPr>
        <p:blipFill>
          <a:blip r:embed="rId2"/>
          <a:stretch>
            <a:fillRect/>
          </a:stretch>
        </p:blipFill>
        <p:spPr>
          <a:xfrm>
            <a:off x="395536" y="1052736"/>
            <a:ext cx="8343893" cy="3522977"/>
          </a:xfrm>
          <a:prstGeom prst="rect">
            <a:avLst/>
          </a:prstGeom>
        </p:spPr>
      </p:pic>
    </p:spTree>
    <p:extLst>
      <p:ext uri="{BB962C8B-B14F-4D97-AF65-F5344CB8AC3E}">
        <p14:creationId xmlns:p14="http://schemas.microsoft.com/office/powerpoint/2010/main" val="1436073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Chrome Control</a:t>
            </a:r>
            <a:endParaRPr lang="en-US" dirty="0"/>
          </a:p>
        </p:txBody>
      </p:sp>
      <p:sp>
        <p:nvSpPr>
          <p:cNvPr id="4" name="Content Placeholder 2"/>
          <p:cNvSpPr>
            <a:spLocks noGrp="1"/>
          </p:cNvSpPr>
          <p:nvPr/>
        </p:nvSpPr>
        <p:spPr bwMode="auto">
          <a:xfrm>
            <a:off x="458788" y="1021215"/>
            <a:ext cx="8119156" cy="1900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Use the Chrome Control to inherit style and links from the host web.</a:t>
            </a:r>
            <a:endParaRPr lang="en-US" dirty="0"/>
          </a:p>
        </p:txBody>
      </p:sp>
      <p:pic>
        <p:nvPicPr>
          <p:cNvPr id="5" name="Picture 4"/>
          <p:cNvPicPr>
            <a:picLocks noChangeAspect="1"/>
          </p:cNvPicPr>
          <p:nvPr/>
        </p:nvPicPr>
        <p:blipFill>
          <a:blip r:embed="rId3"/>
          <a:stretch>
            <a:fillRect/>
          </a:stretch>
        </p:blipFill>
        <p:spPr>
          <a:xfrm>
            <a:off x="428017" y="2075685"/>
            <a:ext cx="8365787" cy="4569634"/>
          </a:xfrm>
          <a:prstGeom prst="rect">
            <a:avLst/>
          </a:prstGeom>
        </p:spPr>
      </p:pic>
    </p:spTree>
    <p:extLst>
      <p:ext uri="{BB962C8B-B14F-4D97-AF65-F5344CB8AC3E}">
        <p14:creationId xmlns:p14="http://schemas.microsoft.com/office/powerpoint/2010/main" val="3536359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Chrome Options</a:t>
            </a:r>
            <a:endParaRPr lang="de-AT" dirty="0"/>
          </a:p>
        </p:txBody>
      </p:sp>
      <p:pic>
        <p:nvPicPr>
          <p:cNvPr id="3" name="Picture 2"/>
          <p:cNvPicPr>
            <a:picLocks noChangeAspect="1"/>
          </p:cNvPicPr>
          <p:nvPr/>
        </p:nvPicPr>
        <p:blipFill>
          <a:blip r:embed="rId2"/>
          <a:stretch>
            <a:fillRect/>
          </a:stretch>
        </p:blipFill>
        <p:spPr>
          <a:xfrm>
            <a:off x="460375" y="1196752"/>
            <a:ext cx="6295238" cy="2914286"/>
          </a:xfrm>
          <a:prstGeom prst="rect">
            <a:avLst/>
          </a:prstGeom>
        </p:spPr>
      </p:pic>
    </p:spTree>
    <p:extLst>
      <p:ext uri="{BB962C8B-B14F-4D97-AF65-F5344CB8AC3E}">
        <p14:creationId xmlns:p14="http://schemas.microsoft.com/office/powerpoint/2010/main" val="1821483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6aecac2-a714-4f0b-a3a9-c5af0e74f35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the Chrome Control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a:t>
            </a:r>
            <a:r>
              <a:rPr lang="en-US" dirty="0" smtClean="0"/>
              <a:t>:</a:t>
            </a:r>
            <a:endParaRPr lang="en-GB" dirty="0"/>
          </a:p>
          <a:p>
            <a:pPr lvl="1"/>
            <a:r>
              <a:rPr lang="en-US" dirty="0"/>
              <a:t>Include the Chrome Control script file in a remote web </a:t>
            </a:r>
            <a:r>
              <a:rPr lang="en-US" dirty="0" smtClean="0"/>
              <a:t>project</a:t>
            </a:r>
            <a:endParaRPr lang="en-GB" dirty="0"/>
          </a:p>
          <a:p>
            <a:pPr lvl="1"/>
            <a:r>
              <a:rPr lang="en-US" dirty="0"/>
              <a:t>Link to the Chrome Control script file in an MVC template </a:t>
            </a:r>
            <a:r>
              <a:rPr lang="en-US" dirty="0" smtClean="0"/>
              <a:t>view</a:t>
            </a:r>
            <a:endParaRPr lang="en-GB" dirty="0"/>
          </a:p>
          <a:p>
            <a:pPr lvl="1"/>
            <a:r>
              <a:rPr lang="en-US" dirty="0"/>
              <a:t>Set options for the Chrome Control in </a:t>
            </a:r>
            <a:r>
              <a:rPr lang="en-US" dirty="0" smtClean="0"/>
              <a:t>JavaScript</a:t>
            </a:r>
            <a:endParaRPr lang="en-GB" dirty="0"/>
          </a:p>
          <a:p>
            <a:pPr lvl="1"/>
            <a:r>
              <a:rPr lang="en-US" dirty="0" smtClean="0"/>
              <a:t>Render </a:t>
            </a:r>
            <a:r>
              <a:rPr lang="en-US" dirty="0"/>
              <a:t>the Chrome Control in </a:t>
            </a:r>
            <a:r>
              <a:rPr lang="en-US" dirty="0" smtClean="0"/>
              <a:t>JavaScript</a:t>
            </a:r>
            <a:endParaRPr lang="en-US" dirty="0"/>
          </a:p>
        </p:txBody>
      </p:sp>
    </p:spTree>
    <p:extLst>
      <p:ext uri="{BB962C8B-B14F-4D97-AF65-F5344CB8AC3E}">
        <p14:creationId xmlns:p14="http://schemas.microsoft.com/office/powerpoint/2010/main" val="1290324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e5ea7aaa-1cc8-4b39-913a-b327b206d8c2">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Lab B: Developing a Provider-Hosted SharePoint App</a:t>
            </a:r>
            <a:endParaRPr lang="en-US" dirty="0"/>
          </a:p>
        </p:txBody>
      </p:sp>
      <p:sp>
        <p:nvSpPr>
          <p:cNvPr id="3" name="Text Placeholder 2"/>
          <p:cNvSpPr>
            <a:spLocks noGrp="1"/>
          </p:cNvSpPr>
          <p:nvPr>
            <p:ph type="body" idx="1"/>
          </p:nvPr>
        </p:nvSpPr>
        <p:spPr/>
        <p:txBody>
          <a:bodyPr/>
          <a:lstStyle/>
          <a:p>
            <a:r>
              <a:rPr lang="en-GB" dirty="0" smtClean="0"/>
              <a:t>Exercise 1: Working with SharePoint Data
Exercise 2: Using the Chrome Control</a:t>
            </a:r>
            <a:endParaRPr lang="en-US" dirty="0"/>
          </a:p>
        </p:txBody>
      </p:sp>
      <p:sp>
        <p:nvSpPr>
          <p:cNvPr id="4" name="TextBox 3"/>
          <p:cNvSpPr txBox="1"/>
          <p:nvPr/>
        </p:nvSpPr>
        <p:spPr>
          <a:xfrm>
            <a:off x="458788" y="3985900"/>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221088"/>
            <a:ext cx="6420027" cy="1815882"/>
          </a:xfrm>
          <a:prstGeom prst="rect">
            <a:avLst/>
          </a:prstGeom>
          <a:noFill/>
        </p:spPr>
        <p:txBody>
          <a:bodyPr vert="horz" wrap="none" rtlCol="0">
            <a:spAutoFit/>
          </a:bodyPr>
          <a:lstStyle/>
          <a:p>
            <a:endParaRPr lang="en-US" sz="2800" b="0" i="0" u="none" strike="noStrike" baseline="0" dirty="0" smtClean="0">
              <a:latin typeface="Segoe UI"/>
            </a:endParaRPr>
          </a:p>
          <a:p>
            <a:pPr marL="457200" indent="-457200">
              <a:buClr>
                <a:srgbClr val="0070C0"/>
              </a:buClr>
              <a:buFont typeface="Arial" pitchFamily="34" charset="0"/>
              <a:buChar char="•"/>
            </a:pPr>
            <a:r>
              <a:rPr lang="en-US" sz="2800" i="0" u="none" strike="noStrike" baseline="0" dirty="0" smtClean="0">
                <a:latin typeface="Segoe UI"/>
              </a:rPr>
              <a:t>Virtual Machine: 20488A-LON-SP-10</a:t>
            </a:r>
          </a:p>
          <a:p>
            <a:pPr marL="457200" indent="-457200">
              <a:buClr>
                <a:srgbClr val="0070C0"/>
              </a:buClr>
              <a:buFont typeface="Arial" pitchFamily="34" charset="0"/>
              <a:buChar char="•"/>
            </a:pPr>
            <a:r>
              <a:rPr lang="pt-BR" sz="2800" i="0" u="none" strike="noStrike" baseline="0" dirty="0" smtClean="0">
                <a:latin typeface="Segoe UI"/>
              </a:rPr>
              <a:t>Username: CONTOSO\Administrator</a:t>
            </a:r>
          </a:p>
          <a:p>
            <a:pPr marL="457200" indent="-457200">
              <a:buClr>
                <a:srgbClr val="0070C0"/>
              </a:buClr>
              <a:buFont typeface="Arial" pitchFamily="34" charset="0"/>
              <a:buChar char="•"/>
            </a:pPr>
            <a:r>
              <a:rPr lang="pt-BR" sz="2800" i="0" u="none" strike="noStrike" baseline="0" dirty="0" smtClean="0">
                <a:latin typeface="Segoe UI"/>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30 minutes</a:t>
            </a:r>
            <a:endParaRPr lang="en-US" sz="2800" dirty="0">
              <a:latin typeface="Segoe UI"/>
            </a:endParaRPr>
          </a:p>
        </p:txBody>
      </p:sp>
    </p:spTree>
    <p:extLst>
      <p:ext uri="{BB962C8B-B14F-4D97-AF65-F5344CB8AC3E}">
        <p14:creationId xmlns:p14="http://schemas.microsoft.com/office/powerpoint/2010/main" val="1454432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18724885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509440"/>
          </a:xfrm>
          <a:prstGeom prst="rect">
            <a:avLst/>
          </a:prstGeom>
          <a:noFill/>
        </p:spPr>
        <p:txBody>
          <a:bodyPr vert="horz" wrap="square" rtlCol="0">
            <a:spAutoFit/>
          </a:bodyPr>
          <a:lstStyle/>
          <a:p>
            <a:pPr>
              <a:lnSpc>
                <a:spcPct val="115000"/>
              </a:lnSpc>
              <a:spcAft>
                <a:spcPts val="1000"/>
              </a:spcAft>
            </a:pPr>
            <a:r>
              <a:rPr lang="en-US" sz="2800" dirty="0" smtClean="0">
                <a:effectLst/>
                <a:latin typeface="Segoe UI"/>
                <a:ea typeface="Arial Unicode MS"/>
                <a:cs typeface="Mangal"/>
              </a:rPr>
              <a:t>Now that you have created a server-to-server trust relationship and configured your app settings, you can start to add functionality to your app. The app must sum ledger balances for each region, convert all balances into US Dollars, and present a summary of the information. You want to ensure that the app inherits the look and feel of the host web and so you have decided to implement the Chrome Control.</a:t>
            </a:r>
            <a:endParaRPr lang="en-US" sz="2800" dirty="0">
              <a:effectLst/>
              <a:latin typeface="Segoe UI"/>
              <a:ea typeface="SimSun"/>
              <a:cs typeface="Mangal"/>
            </a:endParaRPr>
          </a:p>
        </p:txBody>
      </p:sp>
    </p:spTree>
    <p:extLst>
      <p:ext uri="{BB962C8B-B14F-4D97-AF65-F5344CB8AC3E}">
        <p14:creationId xmlns:p14="http://schemas.microsoft.com/office/powerpoint/2010/main" val="1752001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f4a5cc0f-e939-4511-886d-32917f67da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Review</a:t>
            </a:r>
            <a:endParaRPr lang="en-US" dirty="0"/>
          </a:p>
        </p:txBody>
      </p:sp>
      <p:sp>
        <p:nvSpPr>
          <p:cNvPr id="3" name="Text Placeholder 2"/>
          <p:cNvSpPr>
            <a:spLocks noGrp="1"/>
          </p:cNvSpPr>
          <p:nvPr>
            <p:ph type="body" idx="1"/>
          </p:nvPr>
        </p:nvSpPr>
        <p:spPr/>
        <p:txBody>
          <a:bodyPr/>
          <a:lstStyle/>
          <a:p>
            <a:pPr marL="0" indent="0">
              <a:buNone/>
            </a:pPr>
            <a:r>
              <a:rPr lang="en-GB" dirty="0" smtClean="0"/>
              <a:t>The Contoso Ledgers app you created accessed data in the host web and displayed it to the user. If you created the necessary lists in the app web, what changes could you make to your code?</a:t>
            </a:r>
            <a:endParaRPr lang="en-US" dirty="0"/>
          </a:p>
        </p:txBody>
      </p:sp>
    </p:spTree>
    <p:extLst>
      <p:ext uri="{BB962C8B-B14F-4D97-AF65-F5344CB8AC3E}">
        <p14:creationId xmlns:p14="http://schemas.microsoft.com/office/powerpoint/2010/main" val="3692258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
Best Practice</a:t>
            </a:r>
            <a:endParaRPr lang="en-US" dirty="0"/>
          </a:p>
        </p:txBody>
      </p:sp>
    </p:spTree>
    <p:extLst>
      <p:ext uri="{BB962C8B-B14F-4D97-AF65-F5344CB8AC3E}">
        <p14:creationId xmlns:p14="http://schemas.microsoft.com/office/powerpoint/2010/main" val="1788158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6667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Overview of Remote Hosted Apps</a:t>
            </a:r>
            <a:endParaRPr lang="en-US" dirty="0"/>
          </a:p>
        </p:txBody>
      </p:sp>
      <p:sp>
        <p:nvSpPr>
          <p:cNvPr id="3" name="Text Placeholder 2"/>
          <p:cNvSpPr>
            <a:spLocks noGrp="1"/>
          </p:cNvSpPr>
          <p:nvPr>
            <p:ph type="body" idx="1"/>
          </p:nvPr>
        </p:nvSpPr>
        <p:spPr/>
        <p:txBody>
          <a:bodyPr/>
          <a:lstStyle/>
          <a:p>
            <a:r>
              <a:rPr lang="en-GB" dirty="0" smtClean="0"/>
              <a:t>Introducing Remote Hosted Apps
Authentication Mechanisms
Provider Hosted Apps
Autohosted Apps
Discussion - Choosing An App Hosting Model</a:t>
            </a:r>
            <a:endParaRPr lang="en-US" dirty="0"/>
          </a:p>
        </p:txBody>
      </p:sp>
    </p:spTree>
    <p:extLst>
      <p:ext uri="{BB962C8B-B14F-4D97-AF65-F5344CB8AC3E}">
        <p14:creationId xmlns:p14="http://schemas.microsoft.com/office/powerpoint/2010/main" val="2996950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Remote Hosted Apps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SharePoint App</a:t>
            </a:r>
          </a:p>
          <a:p>
            <a:pPr lvl="1"/>
            <a:r>
              <a:rPr lang="en-US" sz="2000" dirty="0" smtClean="0"/>
              <a:t>Pages, lists, and other resources in app web</a:t>
            </a:r>
          </a:p>
          <a:p>
            <a:pPr lvl="1"/>
            <a:r>
              <a:rPr lang="en-US" sz="2000" dirty="0" smtClean="0"/>
              <a:t>Authentication provided by SharePoint</a:t>
            </a:r>
          </a:p>
          <a:p>
            <a:pPr lvl="1"/>
            <a:r>
              <a:rPr lang="en-US" sz="2000" dirty="0" smtClean="0"/>
              <a:t>Isolation provided by farm or tenancy</a:t>
            </a:r>
          </a:p>
          <a:p>
            <a:r>
              <a:rPr lang="en-US" sz="2400" dirty="0" smtClean="0"/>
              <a:t>Autohosted App</a:t>
            </a:r>
          </a:p>
          <a:p>
            <a:pPr lvl="1"/>
            <a:r>
              <a:rPr lang="en-US" sz="2000" dirty="0" smtClean="0"/>
              <a:t>Can only be installed in Office 365</a:t>
            </a:r>
          </a:p>
          <a:p>
            <a:pPr lvl="1"/>
            <a:r>
              <a:rPr lang="en-US" sz="2000" dirty="0" smtClean="0"/>
              <a:t>Authentication provided by Windows Azure ACS</a:t>
            </a:r>
          </a:p>
          <a:p>
            <a:pPr lvl="1"/>
            <a:r>
              <a:rPr lang="en-US" sz="2000" dirty="0" smtClean="0"/>
              <a:t>Isolation provided by auto-provisioning SQL Database</a:t>
            </a:r>
          </a:p>
          <a:p>
            <a:r>
              <a:rPr lang="en-US" sz="2400" dirty="0" smtClean="0"/>
              <a:t>Provider Hosted App</a:t>
            </a:r>
          </a:p>
          <a:p>
            <a:pPr lvl="1"/>
            <a:r>
              <a:rPr lang="en-US" sz="2000" dirty="0" smtClean="0"/>
              <a:t>App provider must maintain the remote web</a:t>
            </a:r>
          </a:p>
          <a:p>
            <a:pPr lvl="1"/>
            <a:r>
              <a:rPr lang="en-US" sz="2000" dirty="0" smtClean="0"/>
              <a:t>Authentication provided by an S2S trust</a:t>
            </a:r>
          </a:p>
          <a:p>
            <a:pPr lvl="1"/>
            <a:r>
              <a:rPr lang="en-US" sz="2000" dirty="0" smtClean="0"/>
              <a:t>Isolation must be built by the provider</a:t>
            </a:r>
            <a:endParaRPr lang="en-US" sz="2000" dirty="0"/>
          </a:p>
        </p:txBody>
      </p:sp>
    </p:spTree>
    <p:extLst>
      <p:ext uri="{BB962C8B-B14F-4D97-AF65-F5344CB8AC3E}">
        <p14:creationId xmlns:p14="http://schemas.microsoft.com/office/powerpoint/2010/main" val="1432782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Mechanisms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Internal Authentication</a:t>
            </a:r>
          </a:p>
          <a:p>
            <a:pPr lvl="1"/>
            <a:r>
              <a:rPr lang="en-US" dirty="0" smtClean="0"/>
              <a:t>SharePoint pages and sites</a:t>
            </a:r>
          </a:p>
          <a:p>
            <a:pPr lvl="1"/>
            <a:r>
              <a:rPr lang="en-US" dirty="0" smtClean="0"/>
              <a:t>SharePoint hosted apps</a:t>
            </a:r>
          </a:p>
          <a:p>
            <a:pPr lvl="1"/>
            <a:r>
              <a:rPr lang="en-US" dirty="0" smtClean="0"/>
              <a:t>Remote hosted apps that use the cross-domain library</a:t>
            </a:r>
          </a:p>
          <a:p>
            <a:r>
              <a:rPr lang="en-US" dirty="0" smtClean="0"/>
              <a:t>External Authentication</a:t>
            </a:r>
          </a:p>
          <a:p>
            <a:pPr lvl="1"/>
            <a:r>
              <a:rPr lang="en-US" dirty="0" smtClean="0"/>
              <a:t>With OAuth and Windows Azure ACS</a:t>
            </a:r>
          </a:p>
          <a:p>
            <a:pPr lvl="2"/>
            <a:r>
              <a:rPr lang="en-US" dirty="0" smtClean="0"/>
              <a:t>Autohosted Apps</a:t>
            </a:r>
          </a:p>
          <a:p>
            <a:pPr lvl="1"/>
            <a:r>
              <a:rPr lang="en-US" dirty="0" smtClean="0"/>
              <a:t>With an S2S Trust</a:t>
            </a:r>
          </a:p>
          <a:p>
            <a:pPr lvl="2"/>
            <a:r>
              <a:rPr lang="en-US" dirty="0" smtClean="0"/>
              <a:t>Provider hosted apps</a:t>
            </a:r>
            <a:endParaRPr lang="en-US" dirty="0"/>
          </a:p>
        </p:txBody>
      </p:sp>
    </p:spTree>
    <p:extLst>
      <p:ext uri="{BB962C8B-B14F-4D97-AF65-F5344CB8AC3E}">
        <p14:creationId xmlns:p14="http://schemas.microsoft.com/office/powerpoint/2010/main" val="1419177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Hosted Apps</a:t>
            </a:r>
            <a:endParaRPr lang="en-US" dirty="0"/>
          </a:p>
        </p:txBody>
      </p:sp>
      <p:sp>
        <p:nvSpPr>
          <p:cNvPr id="4" name="Rounded Rectangle 3"/>
          <p:cNvSpPr/>
          <p:nvPr/>
        </p:nvSpPr>
        <p:spPr bwMode="auto">
          <a:xfrm>
            <a:off x="477077" y="2478157"/>
            <a:ext cx="3101010" cy="2246243"/>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5" name="Rounded Rectangle 4"/>
          <p:cNvSpPr/>
          <p:nvPr/>
        </p:nvSpPr>
        <p:spPr bwMode="auto">
          <a:xfrm>
            <a:off x="5486400" y="2478157"/>
            <a:ext cx="3173895" cy="2272747"/>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6" name="Rounded Rectangle 5"/>
          <p:cNvSpPr/>
          <p:nvPr/>
        </p:nvSpPr>
        <p:spPr bwMode="auto">
          <a:xfrm>
            <a:off x="884582" y="3044687"/>
            <a:ext cx="2286000" cy="1113182"/>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Verdana" pitchFamily="34" charset="0"/>
              </a:rPr>
              <a:t>Host Web</a:t>
            </a:r>
          </a:p>
        </p:txBody>
      </p:sp>
      <p:sp>
        <p:nvSpPr>
          <p:cNvPr id="7" name="Rounded Rectangle 6"/>
          <p:cNvSpPr/>
          <p:nvPr/>
        </p:nvSpPr>
        <p:spPr bwMode="auto">
          <a:xfrm>
            <a:off x="5930347" y="3044687"/>
            <a:ext cx="2286000" cy="1113182"/>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Verdana" pitchFamily="34" charset="0"/>
              </a:rPr>
              <a:t>Remote Web</a:t>
            </a:r>
          </a:p>
        </p:txBody>
      </p:sp>
      <p:sp>
        <p:nvSpPr>
          <p:cNvPr id="8" name="Flowchart: Magnetic Disk 7"/>
          <p:cNvSpPr/>
          <p:nvPr/>
        </p:nvSpPr>
        <p:spPr bwMode="auto">
          <a:xfrm>
            <a:off x="6332144" y="998954"/>
            <a:ext cx="2286000" cy="1033669"/>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Verdana" pitchFamily="34" charset="0"/>
              </a:rPr>
              <a:t>Database</a:t>
            </a:r>
          </a:p>
        </p:txBody>
      </p:sp>
      <p:sp>
        <p:nvSpPr>
          <p:cNvPr id="9" name="Left-Right Arrow 8"/>
          <p:cNvSpPr/>
          <p:nvPr/>
        </p:nvSpPr>
        <p:spPr bwMode="auto">
          <a:xfrm>
            <a:off x="3544956" y="2166730"/>
            <a:ext cx="2087217" cy="1434548"/>
          </a:xfrm>
          <a:prstGeom prst="lef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Verdana" pitchFamily="34" charset="0"/>
              </a:rPr>
              <a:t>S2S Trust</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9768" y="5317434"/>
            <a:ext cx="1298337" cy="1163904"/>
          </a:xfrm>
          <a:prstGeom prst="rect">
            <a:avLst/>
          </a:prstGeom>
        </p:spPr>
      </p:pic>
      <p:sp>
        <p:nvSpPr>
          <p:cNvPr id="11" name="TextBox 9"/>
          <p:cNvSpPr txBox="1"/>
          <p:nvPr/>
        </p:nvSpPr>
        <p:spPr>
          <a:xfrm>
            <a:off x="477077" y="2108824"/>
            <a:ext cx="161454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SharePoint</a:t>
            </a:r>
            <a:endParaRPr lang="en-GB" dirty="0"/>
          </a:p>
        </p:txBody>
      </p:sp>
      <p:sp>
        <p:nvSpPr>
          <p:cNvPr id="12" name="TextBox 10"/>
          <p:cNvSpPr txBox="1"/>
          <p:nvPr/>
        </p:nvSpPr>
        <p:spPr>
          <a:xfrm>
            <a:off x="5486400" y="2108824"/>
            <a:ext cx="169148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Web Server</a:t>
            </a:r>
            <a:endParaRPr lang="en-GB" dirty="0"/>
          </a:p>
        </p:txBody>
      </p:sp>
      <p:cxnSp>
        <p:nvCxnSpPr>
          <p:cNvPr id="13" name="Straight Arrow Connector 12"/>
          <p:cNvCxnSpPr/>
          <p:nvPr/>
        </p:nvCxnSpPr>
        <p:spPr bwMode="auto">
          <a:xfrm flipV="1">
            <a:off x="7068937" y="4157869"/>
            <a:ext cx="4410" cy="1159565"/>
          </a:xfrm>
          <a:prstGeom prst="straightConnector1">
            <a:avLst/>
          </a:prstGeom>
          <a:gradFill rotWithShape="1">
            <a:gsLst>
              <a:gs pos="0">
                <a:srgbClr val="E4CD9A"/>
              </a:gs>
              <a:gs pos="100000">
                <a:srgbClr val="EEEFD7"/>
              </a:gs>
            </a:gsLst>
            <a:lin ang="2700000" scaled="1"/>
          </a:gradFill>
          <a:ln w="38100" cap="flat" cmpd="sng" algn="ctr">
            <a:solidFill>
              <a:schemeClr val="tx1"/>
            </a:solidFill>
            <a:prstDash val="solid"/>
            <a:round/>
            <a:headEnd type="triangle" w="lg" len="lg"/>
            <a:tailEnd type="triangle" w="lg" len="lg"/>
          </a:ln>
          <a:effectLst/>
        </p:spPr>
      </p:cxnSp>
      <p:cxnSp>
        <p:nvCxnSpPr>
          <p:cNvPr id="14" name="Straight Arrow Connector 13"/>
          <p:cNvCxnSpPr/>
          <p:nvPr/>
        </p:nvCxnSpPr>
        <p:spPr bwMode="auto">
          <a:xfrm flipV="1">
            <a:off x="7470734" y="2032623"/>
            <a:ext cx="4410" cy="1159565"/>
          </a:xfrm>
          <a:prstGeom prst="straightConnector1">
            <a:avLst/>
          </a:prstGeom>
          <a:gradFill rotWithShape="1">
            <a:gsLst>
              <a:gs pos="0">
                <a:srgbClr val="E4CD9A"/>
              </a:gs>
              <a:gs pos="100000">
                <a:srgbClr val="EEEFD7"/>
              </a:gs>
            </a:gsLst>
            <a:lin ang="2700000" scaled="1"/>
          </a:gradFill>
          <a:ln w="38100" cap="flat" cmpd="sng" algn="ctr">
            <a:solidFill>
              <a:schemeClr val="tx1"/>
            </a:solidFill>
            <a:prstDash val="solid"/>
            <a:round/>
            <a:headEnd type="triangle" w="lg" len="lg"/>
            <a:tailEnd type="triangle" w="lg" len="lg"/>
          </a:ln>
          <a:effectLst/>
        </p:spPr>
      </p:cxnSp>
      <p:cxnSp>
        <p:nvCxnSpPr>
          <p:cNvPr id="15" name="Straight Arrow Connector 14"/>
          <p:cNvCxnSpPr/>
          <p:nvPr/>
        </p:nvCxnSpPr>
        <p:spPr bwMode="auto">
          <a:xfrm flipV="1">
            <a:off x="3284187" y="3884542"/>
            <a:ext cx="2466472" cy="1"/>
          </a:xfrm>
          <a:prstGeom prst="straightConnector1">
            <a:avLst/>
          </a:prstGeom>
          <a:gradFill rotWithShape="1">
            <a:gsLst>
              <a:gs pos="0">
                <a:srgbClr val="E4CD9A"/>
              </a:gs>
              <a:gs pos="100000">
                <a:srgbClr val="EEEFD7"/>
              </a:gs>
            </a:gsLst>
            <a:lin ang="2700000" scaled="1"/>
          </a:gradFill>
          <a:ln w="38100" cap="flat" cmpd="sng" algn="ctr">
            <a:solidFill>
              <a:schemeClr val="tx1"/>
            </a:solidFill>
            <a:prstDash val="solid"/>
            <a:round/>
            <a:headEnd type="triangle" w="lg" len="lg"/>
            <a:tailEnd type="triangle" w="lg" len="lg"/>
          </a:ln>
          <a:effectLst/>
        </p:spPr>
      </p:cxnSp>
      <p:cxnSp>
        <p:nvCxnSpPr>
          <p:cNvPr id="16" name="Elbow Connector 15"/>
          <p:cNvCxnSpPr/>
          <p:nvPr/>
        </p:nvCxnSpPr>
        <p:spPr bwMode="auto">
          <a:xfrm rot="10800000">
            <a:off x="2027582" y="4157870"/>
            <a:ext cx="4392186" cy="1741517"/>
          </a:xfrm>
          <a:prstGeom prst="bentConnector2">
            <a:avLst/>
          </a:prstGeom>
          <a:gradFill rotWithShape="1">
            <a:gsLst>
              <a:gs pos="0">
                <a:srgbClr val="E4CD9A"/>
              </a:gs>
              <a:gs pos="100000">
                <a:srgbClr val="EEEFD7"/>
              </a:gs>
            </a:gsLst>
            <a:lin ang="2700000" scaled="1"/>
          </a:gradFill>
          <a:ln w="38100" cap="flat" cmpd="sng" algn="ctr">
            <a:solidFill>
              <a:srgbClr val="FF0000"/>
            </a:solidFill>
            <a:prstDash val="solid"/>
            <a:round/>
            <a:headEnd type="triangle" w="lg" len="lg"/>
            <a:tailEnd type="triangle" w="lg" len="lg"/>
          </a:ln>
          <a:effectLst/>
        </p:spPr>
      </p:cxnSp>
      <p:sp>
        <p:nvSpPr>
          <p:cNvPr id="17" name="TextBox 26"/>
          <p:cNvSpPr txBox="1"/>
          <p:nvPr/>
        </p:nvSpPr>
        <p:spPr>
          <a:xfrm>
            <a:off x="3551514" y="3960744"/>
            <a:ext cx="200247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Managed CSOM</a:t>
            </a:r>
            <a:endParaRPr lang="en-GB" b="0" dirty="0"/>
          </a:p>
        </p:txBody>
      </p:sp>
      <p:sp>
        <p:nvSpPr>
          <p:cNvPr id="18" name="TextBox 27"/>
          <p:cNvSpPr txBox="1"/>
          <p:nvPr/>
        </p:nvSpPr>
        <p:spPr>
          <a:xfrm>
            <a:off x="3740060" y="6005697"/>
            <a:ext cx="2679708"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Cross Domain Library</a:t>
            </a:r>
            <a:endParaRPr lang="en-GB" b="0" dirty="0"/>
          </a:p>
        </p:txBody>
      </p:sp>
    </p:spTree>
    <p:extLst>
      <p:ext uri="{BB962C8B-B14F-4D97-AF65-F5344CB8AC3E}">
        <p14:creationId xmlns:p14="http://schemas.microsoft.com/office/powerpoint/2010/main" val="168566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e8188a6-79af-4e8d-9b74-06aefdfd191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Autohosted Apps</a:t>
            </a:r>
            <a:endParaRPr lang="en-US" dirty="0"/>
          </a:p>
        </p:txBody>
      </p:sp>
      <p:sp>
        <p:nvSpPr>
          <p:cNvPr id="4" name="Rounded Rectangle 3"/>
          <p:cNvSpPr/>
          <p:nvPr/>
        </p:nvSpPr>
        <p:spPr bwMode="auto">
          <a:xfrm>
            <a:off x="477077" y="2478157"/>
            <a:ext cx="3101010" cy="2246243"/>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5" name="Rounded Rectangle 4"/>
          <p:cNvSpPr/>
          <p:nvPr/>
        </p:nvSpPr>
        <p:spPr bwMode="auto">
          <a:xfrm>
            <a:off x="5486400" y="1451113"/>
            <a:ext cx="3173895" cy="3420788"/>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6" name="Rounded Rectangle 5"/>
          <p:cNvSpPr/>
          <p:nvPr/>
        </p:nvSpPr>
        <p:spPr bwMode="auto">
          <a:xfrm>
            <a:off x="884582" y="3044687"/>
            <a:ext cx="2286000" cy="1113182"/>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Verdana" pitchFamily="34" charset="0"/>
              </a:rPr>
              <a:t>Host Web</a:t>
            </a:r>
          </a:p>
        </p:txBody>
      </p:sp>
      <p:sp>
        <p:nvSpPr>
          <p:cNvPr id="7" name="Rounded Rectangle 6"/>
          <p:cNvSpPr/>
          <p:nvPr/>
        </p:nvSpPr>
        <p:spPr bwMode="auto">
          <a:xfrm>
            <a:off x="5965492" y="3519351"/>
            <a:ext cx="2286000" cy="1113182"/>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Verdana" pitchFamily="34" charset="0"/>
              </a:rPr>
              <a:t>Remote Web</a:t>
            </a:r>
          </a:p>
        </p:txBody>
      </p:sp>
      <p:sp>
        <p:nvSpPr>
          <p:cNvPr id="8" name="Flowchart: Magnetic Disk 7"/>
          <p:cNvSpPr/>
          <p:nvPr/>
        </p:nvSpPr>
        <p:spPr bwMode="auto">
          <a:xfrm>
            <a:off x="5965492" y="1910111"/>
            <a:ext cx="2286000" cy="1033669"/>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Verdana" pitchFamily="34" charset="0"/>
              </a:rPr>
              <a:t>SQL Database</a:t>
            </a:r>
          </a:p>
        </p:txBody>
      </p:sp>
      <p:sp>
        <p:nvSpPr>
          <p:cNvPr id="9" name="Left-Right Arrow 8"/>
          <p:cNvSpPr/>
          <p:nvPr/>
        </p:nvSpPr>
        <p:spPr bwMode="auto">
          <a:xfrm>
            <a:off x="3544956" y="2166730"/>
            <a:ext cx="2087217" cy="1434548"/>
          </a:xfrm>
          <a:prstGeom prst="lef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Verdana" pitchFamily="34" charset="0"/>
              </a:rPr>
              <a:t>OAuth</a:t>
            </a:r>
            <a:r>
              <a:rPr kumimoji="0" lang="en-GB" sz="1800" b="1" i="0" u="none" strike="noStrike" cap="none" normalizeH="0" dirty="0" smtClean="0">
                <a:ln>
                  <a:noFill/>
                </a:ln>
                <a:solidFill>
                  <a:schemeClr val="tx1"/>
                </a:solidFill>
                <a:effectLst/>
                <a:latin typeface="Verdana" pitchFamily="34" charset="0"/>
              </a:rPr>
              <a:t> </a:t>
            </a:r>
            <a:r>
              <a:rPr kumimoji="0" lang="en-GB" sz="1800" b="1" i="0" u="none" strike="noStrike" cap="none" normalizeH="0" baseline="0" dirty="0" smtClean="0">
                <a:ln>
                  <a:noFill/>
                </a:ln>
                <a:solidFill>
                  <a:schemeClr val="tx1"/>
                </a:solidFill>
                <a:effectLst/>
                <a:latin typeface="Verdana" pitchFamily="34" charset="0"/>
              </a:rPr>
              <a:t>Trust</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9768" y="5317434"/>
            <a:ext cx="1298337" cy="1163904"/>
          </a:xfrm>
          <a:prstGeom prst="rect">
            <a:avLst/>
          </a:prstGeom>
        </p:spPr>
      </p:pic>
      <p:sp>
        <p:nvSpPr>
          <p:cNvPr id="11" name="TextBox 10"/>
          <p:cNvSpPr txBox="1"/>
          <p:nvPr/>
        </p:nvSpPr>
        <p:spPr>
          <a:xfrm>
            <a:off x="477077" y="2108824"/>
            <a:ext cx="334418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SharePoint in Office 365</a:t>
            </a:r>
            <a:endParaRPr lang="en-GB" dirty="0"/>
          </a:p>
        </p:txBody>
      </p:sp>
      <p:sp>
        <p:nvSpPr>
          <p:cNvPr id="12" name="TextBox 11"/>
          <p:cNvSpPr txBox="1"/>
          <p:nvPr/>
        </p:nvSpPr>
        <p:spPr>
          <a:xfrm>
            <a:off x="5486400" y="1081781"/>
            <a:ext cx="220124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Windows Azure</a:t>
            </a:r>
            <a:endParaRPr lang="en-GB" dirty="0"/>
          </a:p>
        </p:txBody>
      </p:sp>
      <p:cxnSp>
        <p:nvCxnSpPr>
          <p:cNvPr id="13" name="Straight Arrow Connector 12"/>
          <p:cNvCxnSpPr/>
          <p:nvPr/>
        </p:nvCxnSpPr>
        <p:spPr bwMode="auto">
          <a:xfrm flipV="1">
            <a:off x="3284187" y="3884542"/>
            <a:ext cx="2466472" cy="1"/>
          </a:xfrm>
          <a:prstGeom prst="straightConnector1">
            <a:avLst/>
          </a:prstGeom>
          <a:gradFill rotWithShape="1">
            <a:gsLst>
              <a:gs pos="0">
                <a:srgbClr val="E4CD9A"/>
              </a:gs>
              <a:gs pos="100000">
                <a:srgbClr val="EEEFD7"/>
              </a:gs>
            </a:gsLst>
            <a:lin ang="2700000" scaled="1"/>
          </a:gradFill>
          <a:ln w="38100" cap="flat" cmpd="sng" algn="ctr">
            <a:solidFill>
              <a:schemeClr val="tx1"/>
            </a:solidFill>
            <a:prstDash val="solid"/>
            <a:round/>
            <a:headEnd type="triangle" w="lg" len="lg"/>
            <a:tailEnd type="triangle" w="lg" len="lg"/>
          </a:ln>
          <a:effectLst/>
        </p:spPr>
      </p:cxnSp>
      <p:cxnSp>
        <p:nvCxnSpPr>
          <p:cNvPr id="14" name="Elbow Connector 13"/>
          <p:cNvCxnSpPr/>
          <p:nvPr/>
        </p:nvCxnSpPr>
        <p:spPr bwMode="auto">
          <a:xfrm rot="10800000">
            <a:off x="2027582" y="4157870"/>
            <a:ext cx="4392186" cy="1741517"/>
          </a:xfrm>
          <a:prstGeom prst="bentConnector2">
            <a:avLst/>
          </a:prstGeom>
          <a:gradFill rotWithShape="1">
            <a:gsLst>
              <a:gs pos="0">
                <a:srgbClr val="E4CD9A"/>
              </a:gs>
              <a:gs pos="100000">
                <a:srgbClr val="EEEFD7"/>
              </a:gs>
            </a:gsLst>
            <a:lin ang="2700000" scaled="1"/>
          </a:gradFill>
          <a:ln w="38100" cap="flat" cmpd="sng" algn="ctr">
            <a:solidFill>
              <a:srgbClr val="FF0000"/>
            </a:solidFill>
            <a:prstDash val="solid"/>
            <a:round/>
            <a:headEnd type="triangle" w="lg" len="lg"/>
            <a:tailEnd type="triangle" w="lg" len="lg"/>
          </a:ln>
          <a:effectLst/>
        </p:spPr>
      </p:cxnSp>
      <p:sp>
        <p:nvSpPr>
          <p:cNvPr id="15" name="TextBox 15"/>
          <p:cNvSpPr txBox="1"/>
          <p:nvPr/>
        </p:nvSpPr>
        <p:spPr>
          <a:xfrm>
            <a:off x="3559110" y="3960744"/>
            <a:ext cx="1820428"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Managed CSOM</a:t>
            </a:r>
            <a:endParaRPr lang="en-GB" b="0" dirty="0"/>
          </a:p>
        </p:txBody>
      </p:sp>
      <p:sp>
        <p:nvSpPr>
          <p:cNvPr id="16" name="TextBox 16"/>
          <p:cNvSpPr txBox="1"/>
          <p:nvPr/>
        </p:nvSpPr>
        <p:spPr>
          <a:xfrm>
            <a:off x="3740060" y="6005697"/>
            <a:ext cx="2679708"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Cross Domain Library</a:t>
            </a:r>
            <a:endParaRPr lang="en-GB" b="0" dirty="0"/>
          </a:p>
        </p:txBody>
      </p:sp>
      <p:cxnSp>
        <p:nvCxnSpPr>
          <p:cNvPr id="17" name="Straight Arrow Connector 16"/>
          <p:cNvCxnSpPr/>
          <p:nvPr/>
        </p:nvCxnSpPr>
        <p:spPr bwMode="auto">
          <a:xfrm flipH="1" flipV="1">
            <a:off x="6959149" y="2884004"/>
            <a:ext cx="1" cy="728799"/>
          </a:xfrm>
          <a:prstGeom prst="straightConnector1">
            <a:avLst/>
          </a:prstGeom>
          <a:gradFill rotWithShape="1">
            <a:gsLst>
              <a:gs pos="0">
                <a:srgbClr val="E4CD9A"/>
              </a:gs>
              <a:gs pos="100000">
                <a:srgbClr val="EEEFD7"/>
              </a:gs>
            </a:gsLst>
            <a:lin ang="2700000" scaled="1"/>
          </a:gradFill>
          <a:ln w="38100" cap="flat" cmpd="sng" algn="ctr">
            <a:solidFill>
              <a:schemeClr val="tx1"/>
            </a:solidFill>
            <a:prstDash val="solid"/>
            <a:round/>
            <a:headEnd type="triangle" w="lg" len="lg"/>
            <a:tailEnd type="triangle" w="lg" len="lg"/>
          </a:ln>
          <a:effectLst/>
        </p:spPr>
      </p:cxnSp>
      <p:cxnSp>
        <p:nvCxnSpPr>
          <p:cNvPr id="18" name="Straight Arrow Connector 17"/>
          <p:cNvCxnSpPr/>
          <p:nvPr/>
        </p:nvCxnSpPr>
        <p:spPr bwMode="auto">
          <a:xfrm flipH="1" flipV="1">
            <a:off x="7068936" y="4664229"/>
            <a:ext cx="1" cy="728799"/>
          </a:xfrm>
          <a:prstGeom prst="straightConnector1">
            <a:avLst/>
          </a:prstGeom>
          <a:gradFill rotWithShape="1">
            <a:gsLst>
              <a:gs pos="0">
                <a:srgbClr val="E4CD9A"/>
              </a:gs>
              <a:gs pos="100000">
                <a:srgbClr val="EEEFD7"/>
              </a:gs>
            </a:gsLst>
            <a:lin ang="2700000" scaled="1"/>
          </a:gradFill>
          <a:ln w="38100" cap="flat" cmpd="sng" algn="ctr">
            <a:solidFill>
              <a:schemeClr val="tx1"/>
            </a:solidFill>
            <a:prstDash val="solid"/>
            <a:round/>
            <a:headEnd type="triangle" w="lg" len="lg"/>
            <a:tailEnd type="triangle" w="lg" len="lg"/>
          </a:ln>
          <a:effectLst/>
        </p:spPr>
      </p:cxnSp>
    </p:spTree>
    <p:extLst>
      <p:ext uri="{BB962C8B-B14F-4D97-AF65-F5344CB8AC3E}">
        <p14:creationId xmlns:p14="http://schemas.microsoft.com/office/powerpoint/2010/main" val="3507678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82cc652-6075-465a-b079-f89208e5fb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 - Choosing An App Hosting Model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Which app hosting model would you use in the following scenarios?</a:t>
            </a:r>
          </a:p>
          <a:p>
            <a:pPr lvl="1"/>
            <a:r>
              <a:rPr lang="en-US" dirty="0" smtClean="0"/>
              <a:t>A Shared Knowledge Base</a:t>
            </a:r>
          </a:p>
          <a:p>
            <a:pPr lvl="1"/>
            <a:r>
              <a:rPr lang="en-US" dirty="0" smtClean="0"/>
              <a:t>A Photo Library</a:t>
            </a:r>
          </a:p>
          <a:p>
            <a:pPr lvl="1"/>
            <a:r>
              <a:rPr lang="en-US" dirty="0" smtClean="0"/>
              <a:t>A Customer Relationship Management App</a:t>
            </a:r>
            <a:endParaRPr lang="en-US" dirty="0"/>
          </a:p>
        </p:txBody>
      </p:sp>
    </p:spTree>
    <p:extLst>
      <p:ext uri="{BB962C8B-B14F-4D97-AF65-F5344CB8AC3E}">
        <p14:creationId xmlns:p14="http://schemas.microsoft.com/office/powerpoint/2010/main" val="386782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Configuring Remote-Hosted Apps</a:t>
            </a:r>
            <a:endParaRPr lang="en-US" dirty="0"/>
          </a:p>
        </p:txBody>
      </p:sp>
      <p:sp>
        <p:nvSpPr>
          <p:cNvPr id="3" name="Text Placeholder 2"/>
          <p:cNvSpPr>
            <a:spLocks noGrp="1"/>
          </p:cNvSpPr>
          <p:nvPr>
            <p:ph type="body" idx="1"/>
          </p:nvPr>
        </p:nvSpPr>
        <p:spPr/>
        <p:txBody>
          <a:bodyPr/>
          <a:lstStyle/>
          <a:p>
            <a:r>
              <a:rPr lang="en-GB" dirty="0" smtClean="0"/>
              <a:t>Configuring Autohosted App Authentication
Configuring Provider Hosted App Authentication
Requesting App Permissions</a:t>
            </a:r>
            <a:endParaRPr lang="en-US" dirty="0"/>
          </a:p>
        </p:txBody>
      </p:sp>
    </p:spTree>
    <p:extLst>
      <p:ext uri="{BB962C8B-B14F-4D97-AF65-F5344CB8AC3E}">
        <p14:creationId xmlns:p14="http://schemas.microsoft.com/office/powerpoint/2010/main" val="593009089"/>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2586</Words>
  <Application>Microsoft Office PowerPoint</Application>
  <PresentationFormat>Bildschirmpräsentation (4:3)</PresentationFormat>
  <Paragraphs>298</Paragraphs>
  <Slides>28</Slides>
  <Notes>25</Notes>
  <HiddenSlides>1</HiddenSlides>
  <MMClips>0</MMClips>
  <ScaleCrop>false</ScaleCrop>
  <HeadingPairs>
    <vt:vector size="6" baseType="variant">
      <vt:variant>
        <vt:lpstr>Verwendete Schriftarten</vt:lpstr>
      </vt:variant>
      <vt:variant>
        <vt:i4>12</vt:i4>
      </vt:variant>
      <vt:variant>
        <vt:lpstr>Design</vt:lpstr>
      </vt:variant>
      <vt:variant>
        <vt:i4>1</vt:i4>
      </vt:variant>
      <vt:variant>
        <vt:lpstr>Folientitel</vt:lpstr>
      </vt:variant>
      <vt:variant>
        <vt:i4>28</vt:i4>
      </vt:variant>
    </vt:vector>
  </HeadingPairs>
  <TitlesOfParts>
    <vt:vector size="41" baseType="lpstr">
      <vt:lpstr>Wingdings</vt:lpstr>
      <vt:lpstr>Symbol</vt:lpstr>
      <vt:lpstr>Segoe UI Light</vt:lpstr>
      <vt:lpstr>Segoe UI</vt:lpstr>
      <vt:lpstr>Mangal</vt:lpstr>
      <vt:lpstr>SimSun</vt:lpstr>
      <vt:lpstr>Calibri</vt:lpstr>
      <vt:lpstr>Times New Roman</vt:lpstr>
      <vt:lpstr>Verdana</vt:lpstr>
      <vt:lpstr>Arial</vt:lpstr>
      <vt:lpstr>Segoe Light</vt:lpstr>
      <vt:lpstr>Arial Unicode MS</vt:lpstr>
      <vt:lpstr>Presentation1</vt:lpstr>
      <vt:lpstr>Module 9</vt:lpstr>
      <vt:lpstr>Module Overview</vt:lpstr>
      <vt:lpstr>Lesson 1: Overview of Remote Hosted Apps</vt:lpstr>
      <vt:lpstr>Introducing Remote Hosted Apps</vt:lpstr>
      <vt:lpstr>Authentication Mechanisms</vt:lpstr>
      <vt:lpstr>Provider Hosted Apps</vt:lpstr>
      <vt:lpstr>Autohosted Apps</vt:lpstr>
      <vt:lpstr>Discussion - Choosing An App Hosting Model</vt:lpstr>
      <vt:lpstr>Lesson 2: Configuring Remote-Hosted Apps</vt:lpstr>
      <vt:lpstr>Configuring Autohosted App Authentication</vt:lpstr>
      <vt:lpstr>Configuring Provider Hosted App Authentication</vt:lpstr>
      <vt:lpstr>Configuring an S2S Trust</vt:lpstr>
      <vt:lpstr>Requesting App Permissions</vt:lpstr>
      <vt:lpstr>Lab A: Configuring a Provider-Hosted SharePoint App</vt:lpstr>
      <vt:lpstr>Lab Scenario</vt:lpstr>
      <vt:lpstr>Lab Review</vt:lpstr>
      <vt:lpstr>Lesson 3: Developing Remote-Hosted Apps</vt:lpstr>
      <vt:lpstr>Choosing Technologies</vt:lpstr>
      <vt:lpstr>Coding Security Requirements</vt:lpstr>
      <vt:lpstr>PowerPoint-Präsentation</vt:lpstr>
      <vt:lpstr>The Chrome Control</vt:lpstr>
      <vt:lpstr>Chrome Options</vt:lpstr>
      <vt:lpstr>Demonstration: Using the Chrome Control</vt:lpstr>
      <vt:lpstr>Lab B: Developing a Provider-Hosted SharePoint App</vt:lpstr>
      <vt:lpstr>Lab Scenario</vt:lpstr>
      <vt:lpstr>Lab Review</vt:lpstr>
      <vt:lpstr>Module Review and Takeaways</vt:lpstr>
      <vt:lpstr>PowerPoint-Präsentation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Module10</dc:title>
  <dc:creator>Vikkie Boyd</dc:creator>
  <cp:lastModifiedBy>Alex</cp:lastModifiedBy>
  <cp:revision>15</cp:revision>
  <dcterms:created xsi:type="dcterms:W3CDTF">2013-06-30T16:42:56Z</dcterms:created>
  <dcterms:modified xsi:type="dcterms:W3CDTF">2014-11-10T13:11:46Z</dcterms:modified>
</cp:coreProperties>
</file>