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Segoe UI Light" panose="020B0502040204020203" pitchFamily="34" charset="0"/>
      <p:regular r:id="rId27"/>
      <p:italic r:id="rId28"/>
    </p:embeddedFont>
    <p:embeddedFont>
      <p:font typeface="Mangal" panose="02040503050203030202" pitchFamily="18" charset="0"/>
      <p:regular r:id="rId29"/>
      <p:bold r:id="rId30"/>
    </p:embeddedFont>
    <p:embeddedFont>
      <p:font typeface="Segoe UI" panose="020B0502040204020203" pitchFamily="34" charset="0"/>
      <p:regular r:id="rId31"/>
      <p:bold r:id="rId32"/>
      <p:italic r:id="rId33"/>
      <p:boldItalic r:id="rId34"/>
    </p:embeddedFont>
    <p:embeddedFont>
      <p:font typeface="SimSun" panose="02010600030101010101" pitchFamily="2" charset="-122"/>
      <p:regular r:id="rId35"/>
    </p:embeddedFont>
    <p:embeddedFont>
      <p:font typeface="Calibri" panose="020F0502020204030204" pitchFamily="34" charset="0"/>
      <p:regular r:id="rId36"/>
      <p:bold r:id="rId37"/>
      <p:italic r:id="rId38"/>
      <p:boldItalic r:id="rId39"/>
    </p:embeddedFont>
    <p:embeddedFont>
      <p:font typeface="Segoe Light" panose="020B0604020202020204" charset="0"/>
      <p:regular r:id="rId40"/>
      <p:italic r:id="rId41"/>
    </p:embeddedFont>
    <p:embeddedFont>
      <p:font typeface="Segoe UI Semibold" panose="020B0702040204020203" pitchFamily="34" charset="0"/>
      <p:bold r:id="rId42"/>
      <p:boldItalic r:id="rId43"/>
    </p:embeddedFont>
    <p:embeddedFont>
      <p:font typeface="Verdana" panose="020B0604030504040204" pitchFamily="34" charset="0"/>
      <p:regular r:id="rId44"/>
      <p:bold r:id="rId45"/>
      <p:italic r:id="rId46"/>
      <p:boldItalic r:id="rId47"/>
    </p:embeddedFont>
    <p:embeddedFont>
      <p:font typeface="Arial Unicode MS" panose="020B0604020202020204" pitchFamily="34" charset="-128"/>
      <p:regular r:id="rId48"/>
    </p:embeddedFont>
  </p:embeddedFontLst>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18" y="9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46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98E91-DBC6-4E85-85F4-FFCF94907D8A}" type="datetimeFigureOut">
              <a:rPr lang="en-US" smtClean="0"/>
              <a:t>11/10/2014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6E5D8-505F-4D8F-8DDF-D39254C8B539}" type="slidenum">
              <a:rPr lang="en-US" smtClean="0"/>
              <a:t>‹Nr.›</a:t>
            </a:fld>
            <a:endParaRPr lang="en-US" dirty="0"/>
          </a:p>
        </p:txBody>
      </p:sp>
    </p:spTree>
    <p:extLst>
      <p:ext uri="{BB962C8B-B14F-4D97-AF65-F5344CB8AC3E}">
        <p14:creationId xmlns:p14="http://schemas.microsoft.com/office/powerpoint/2010/main" val="3204503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757240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330324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503602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1952277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1186383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solidFill>
                  <a:srgbClr val="000000"/>
                </a:solidFill>
                <a:latin typeface="Arial"/>
                <a:ea typeface="Calibri"/>
                <a:cs typeface="Times New Roman"/>
              </a:rPr>
              <a:t>Exercise 1: Creating an App </a:t>
            </a:r>
            <a:r>
              <a:rPr lang="en-GB" sz="1000" b="1" dirty="0" smtClean="0">
                <a:solidFill>
                  <a:srgbClr val="000000"/>
                </a:solidFill>
                <a:latin typeface="Arial"/>
                <a:ea typeface="Calibri"/>
                <a:cs typeface="Times New Roman"/>
              </a:rPr>
              <a:t>Catalog</a:t>
            </a:r>
          </a:p>
          <a:p>
            <a:pPr>
              <a:lnSpc>
                <a:spcPct val="115000"/>
              </a:lnSpc>
              <a:spcAft>
                <a:spcPts val="1000"/>
              </a:spcAft>
            </a:pPr>
            <a:r>
              <a:rPr lang="en-US" sz="1000" dirty="0" smtClean="0">
                <a:latin typeface="Arial"/>
                <a:ea typeface="Calibri"/>
                <a:cs typeface="Times New Roman"/>
              </a:rPr>
              <a:t>Before </a:t>
            </a:r>
            <a:r>
              <a:rPr lang="en-US" sz="1000" dirty="0">
                <a:latin typeface="Arial"/>
                <a:ea typeface="Calibri"/>
                <a:cs typeface="Times New Roman"/>
              </a:rPr>
              <a:t>you can publish an app in your SharePoint farm, you must create an app catalog in which to publish it. In this exercise, you will create the catalog. </a:t>
            </a:r>
          </a:p>
          <a:p>
            <a:pPr>
              <a:lnSpc>
                <a:spcPct val="115000"/>
              </a:lnSpc>
              <a:spcAft>
                <a:spcPts val="1000"/>
              </a:spcAft>
            </a:pPr>
            <a:r>
              <a:rPr lang="en-GB" sz="1000" b="1" dirty="0">
                <a:solidFill>
                  <a:srgbClr val="000000"/>
                </a:solidFill>
                <a:latin typeface="Arial"/>
                <a:ea typeface="Calibri"/>
                <a:cs typeface="Times New Roman"/>
              </a:rPr>
              <a:t>Exercise 2: Creating an App </a:t>
            </a:r>
            <a:r>
              <a:rPr lang="en-GB" sz="1000" b="1" dirty="0" smtClean="0">
                <a:solidFill>
                  <a:srgbClr val="000000"/>
                </a:solidFill>
                <a:latin typeface="Arial"/>
                <a:ea typeface="Calibri"/>
                <a:cs typeface="Times New Roman"/>
              </a:rPr>
              <a:t>Package</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create a new package for the Site Suggestions app.</a:t>
            </a:r>
          </a:p>
          <a:p>
            <a:pPr>
              <a:lnSpc>
                <a:spcPct val="115000"/>
              </a:lnSpc>
              <a:spcAft>
                <a:spcPts val="1000"/>
              </a:spcAft>
            </a:pPr>
            <a:r>
              <a:rPr lang="en-GB" sz="1000" b="1" dirty="0">
                <a:latin typeface="Arial"/>
                <a:ea typeface="Calibri"/>
                <a:cs typeface="Times New Roman"/>
              </a:rPr>
              <a:t>Exercise 3: Publishing an App Package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Now that you have an app catalog and an app package, you can publish the package in the app catalog. When this process is complete, users can see and install your app in their host webs.</a:t>
            </a:r>
          </a:p>
        </p:txBody>
      </p:sp>
      <p:sp>
        <p:nvSpPr>
          <p:cNvPr id="4" name="Slide Number Placeholder 3"/>
          <p:cNvSpPr>
            <a:spLocks noGrp="1"/>
          </p:cNvSpPr>
          <p:nvPr>
            <p:ph type="sldNum" sz="quarter" idx="10"/>
          </p:nvPr>
        </p:nvSpPr>
        <p:spPr/>
        <p:txBody>
          <a:bodyPr/>
          <a:lstStyle/>
          <a:p>
            <a:fld id="{67B6E5D8-505F-4D8F-8DDF-D39254C8B539}"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899984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67B6E5D8-505F-4D8F-8DDF-D39254C8B53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2858386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Where does the app catalog look for the version number of the app you upload?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app manifest file.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developer, working on a new app for the marketing department, has shown a user the latest features of the app, which is approaching completion. The user wants to install the app in the marketing site but when he clicks </a:t>
            </a:r>
            <a:r>
              <a:rPr lang="en-US" sz="1000" b="1" dirty="0">
                <a:latin typeface="Arial"/>
                <a:ea typeface="Calibri"/>
                <a:cs typeface="Times New Roman"/>
              </a:rPr>
              <a:t>add an app</a:t>
            </a:r>
            <a:r>
              <a:rPr lang="en-US" sz="1000" dirty="0">
                <a:latin typeface="Arial"/>
                <a:ea typeface="Calibri"/>
                <a:cs typeface="Times New Roman"/>
              </a:rPr>
              <a:t> he cannot find the app in any of the lists. What should you tell the user?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Tell the user that the app is not yet published and so cannot yet be located in the app catalog or installed in a site.</a:t>
            </a:r>
          </a:p>
        </p:txBody>
      </p:sp>
      <p:sp>
        <p:nvSpPr>
          <p:cNvPr id="4" name="Slide Number Placeholder 3"/>
          <p:cNvSpPr>
            <a:spLocks noGrp="1"/>
          </p:cNvSpPr>
          <p:nvPr>
            <p:ph type="sldNum" sz="quarter" idx="10"/>
          </p:nvPr>
        </p:nvSpPr>
        <p:spPr/>
        <p:txBody>
          <a:bodyPr/>
          <a:lstStyle/>
          <a:p>
            <a:fld id="{67B6E5D8-505F-4D8F-8DDF-D39254C8B53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3164617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2928020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689228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286825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2960333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1795081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Exercise 1: Installing an App</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install the Site Suggestions app from the app catalog. You will also verify that the app works as expected and installs the resources you expect in the SharePoint app web.</a:t>
            </a:r>
          </a:p>
          <a:p>
            <a:pPr>
              <a:lnSpc>
                <a:spcPct val="115000"/>
              </a:lnSpc>
              <a:spcAft>
                <a:spcPts val="1000"/>
              </a:spcAft>
            </a:pPr>
            <a:r>
              <a:rPr lang="en-GB" sz="1000" b="1" dirty="0">
                <a:latin typeface="Arial"/>
                <a:ea typeface="Calibri"/>
                <a:cs typeface="Times New Roman"/>
              </a:rPr>
              <a:t>Exercise 2: Upgrading an App</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development team have completed the voting functionality for the Site Suggestions app. You want to deploy this new version for all users and enable them to upgrade from version 1.0.0.1 of the app.</a:t>
            </a:r>
          </a:p>
          <a:p>
            <a:pPr>
              <a:lnSpc>
                <a:spcPct val="115000"/>
              </a:lnSpc>
              <a:spcAft>
                <a:spcPts val="1000"/>
              </a:spcAft>
            </a:pPr>
            <a:r>
              <a:rPr lang="en-GB" sz="1000" b="1" dirty="0">
                <a:latin typeface="Arial"/>
                <a:ea typeface="Calibri"/>
                <a:cs typeface="Times New Roman"/>
              </a:rPr>
              <a:t>Exercise 3: Removing an App</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happy with the install and update process for the site suggestions app. In this exercise, you will remove the site suggestions app from the app catalog and remove the deployed instance of the site suggestions app. </a:t>
            </a:r>
          </a:p>
        </p:txBody>
      </p:sp>
      <p:sp>
        <p:nvSpPr>
          <p:cNvPr id="4" name="Slide Number Placeholder 3"/>
          <p:cNvSpPr>
            <a:spLocks noGrp="1"/>
          </p:cNvSpPr>
          <p:nvPr>
            <p:ph type="sldNum" sz="quarter" idx="10"/>
          </p:nvPr>
        </p:nvSpPr>
        <p:spPr/>
        <p:txBody>
          <a:bodyPr/>
          <a:lstStyle/>
          <a:p>
            <a:fld id="{67B6E5D8-505F-4D8F-8DDF-D39254C8B539}"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3800507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67B6E5D8-505F-4D8F-8DDF-D39254C8B539}"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2059063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Site Suggestions app is a SharePoint-hosted app. When a user installs the app, where does the app create resources?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app creates an app web and places all resources in that app web.</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remove an app from the app catalog, what happens to the deployed instances of that app?</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Nothing. Deployed instances of the app are not removed when an app is removed from the app catalog. However, new instances of the app cannot be installed</a:t>
            </a:r>
          </a:p>
        </p:txBody>
      </p:sp>
      <p:sp>
        <p:nvSpPr>
          <p:cNvPr id="4" name="Slide Number Placeholder 3"/>
          <p:cNvSpPr>
            <a:spLocks noGrp="1"/>
          </p:cNvSpPr>
          <p:nvPr>
            <p:ph type="sldNum" sz="quarter" idx="10"/>
          </p:nvPr>
        </p:nvSpPr>
        <p:spPr/>
        <p:txBody>
          <a:bodyPr/>
          <a:lstStyle/>
          <a:p>
            <a:fld id="{67B6E5D8-505F-4D8F-8DDF-D39254C8B539}"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3730201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hired by a firm of lawyers to create a specialized document management SharePoint app. The app is SharePoint hosted and enables users to track the progress of cases through multiple courts. Should you publish the app in an app catalog or the Office Store?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consider publishing the app in both an app catalog and the Office Store.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True or False: To remove prevent any further use of an app, you can remove it from the app catalog or Office Store.</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service applications must be in place for you to publish and deploy apps from an app catalog?</a:t>
            </a:r>
          </a:p>
          <a:p>
            <a:pPr>
              <a:lnSpc>
                <a:spcPct val="115000"/>
              </a:lnSpc>
              <a:spcAft>
                <a:spcPts val="1000"/>
              </a:spcAft>
            </a:pPr>
            <a:r>
              <a:rPr lang="en-US" sz="1000" dirty="0">
                <a:latin typeface="Arial"/>
                <a:ea typeface="Calibri"/>
                <a:cs typeface="Times New Roman"/>
              </a:rPr>
              <a:t> (   )Option 1: The Application Discovery and Load Balancer Service</a:t>
            </a:r>
          </a:p>
          <a:p>
            <a:pPr>
              <a:lnSpc>
                <a:spcPct val="115000"/>
              </a:lnSpc>
              <a:spcAft>
                <a:spcPts val="1000"/>
              </a:spcAft>
            </a:pPr>
            <a:r>
              <a:rPr lang="en-US" sz="1000" dirty="0">
                <a:latin typeface="Arial"/>
                <a:ea typeface="Calibri"/>
                <a:cs typeface="Times New Roman"/>
              </a:rPr>
              <a:t>(   )Option 2: The Site Subscription Settings Service</a:t>
            </a:r>
          </a:p>
          <a:p>
            <a:pPr>
              <a:lnSpc>
                <a:spcPct val="115000"/>
              </a:lnSpc>
              <a:spcAft>
                <a:spcPts val="1000"/>
              </a:spcAft>
            </a:pPr>
            <a:r>
              <a:rPr lang="en-US" sz="1000" dirty="0">
                <a:latin typeface="Arial"/>
                <a:ea typeface="Calibri"/>
                <a:cs typeface="Times New Roman"/>
              </a:rPr>
              <a:t>(   )Option 3: The Managed Metadata Service</a:t>
            </a:r>
          </a:p>
          <a:p>
            <a:pPr>
              <a:lnSpc>
                <a:spcPct val="115000"/>
              </a:lnSpc>
              <a:spcAft>
                <a:spcPts val="1000"/>
              </a:spcAft>
            </a:pPr>
            <a:r>
              <a:rPr lang="en-US" sz="1000" dirty="0">
                <a:latin typeface="Arial"/>
                <a:ea typeface="Calibri"/>
                <a:cs typeface="Times New Roman"/>
              </a:rPr>
              <a:t>(   )Option 4: The Secure Store Service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7B6E5D8-505F-4D8F-8DDF-D39254C8B539}"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88301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2596241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795827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3333916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397105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770578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7B6E5D8-505F-4D8F-8DDF-D39254C8B539}"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Tree>
    <p:extLst>
      <p:ext uri="{BB962C8B-B14F-4D97-AF65-F5344CB8AC3E}">
        <p14:creationId xmlns:p14="http://schemas.microsoft.com/office/powerpoint/2010/main" val="924013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Clr>
                <a:srgbClr val="000000"/>
              </a:buClr>
              <a:buFont typeface="+mj-lt"/>
              <a:buAutoNum type="arabicPeriod"/>
            </a:pPr>
            <a:r>
              <a:rPr lang="en-US" sz="1000" dirty="0" smtClean="0">
                <a:solidFill>
                  <a:srgbClr val="000000"/>
                </a:solidFill>
                <a:effectLst/>
                <a:latin typeface="Arial"/>
                <a:ea typeface="Times New Roman"/>
                <a:cs typeface="Times New Roman"/>
              </a:rPr>
              <a:t>Start the</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20488A-LON-SP-11 </a:t>
            </a:r>
            <a:r>
              <a:rPr lang="en-US" sz="1000" dirty="0" smtClean="0">
                <a:effectLst/>
                <a:latin typeface="Arial"/>
                <a:ea typeface="Times New Roman"/>
                <a:cs typeface="Times New Roman"/>
              </a:rPr>
              <a:t>Virtual Machine, if not already running.</a:t>
            </a:r>
          </a:p>
          <a:p>
            <a:pPr marL="342900" lvl="0" indent="-342900">
              <a:lnSpc>
                <a:spcPct val="115000"/>
              </a:lnSpc>
              <a:spcAft>
                <a:spcPts val="995"/>
              </a:spcAft>
              <a:buClr>
                <a:srgbClr val="000000"/>
              </a:buClr>
              <a:buFont typeface="+mj-lt"/>
              <a:buAutoNum type="arabicPeriod"/>
            </a:pPr>
            <a:r>
              <a:rPr lang="en-US" sz="1000" dirty="0" smtClean="0">
                <a:effectLst/>
                <a:latin typeface="Arial"/>
                <a:ea typeface="Times New Roman"/>
                <a:cs typeface="Times New Roman"/>
              </a:rPr>
              <a:t>Log in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a:t>
            </a:r>
            <a:r>
              <a:rPr lang="en-US" sz="1000" b="1" dirty="0" smtClean="0">
                <a:effectLst/>
                <a:latin typeface="Arial"/>
                <a:ea typeface="Times New Roman"/>
                <a:cs typeface="Times New Roman"/>
              </a:rPr>
              <a:t> </a:t>
            </a:r>
            <a:r>
              <a:rPr lang="en-US" sz="1000" dirty="0" smtClean="0">
                <a:effectLst/>
                <a:latin typeface="Arial"/>
                <a:ea typeface="Times New Roman"/>
                <a:cs typeface="Times New Roman"/>
              </a:rPr>
              <a:t>with a password of </a:t>
            </a:r>
            <a:r>
              <a:rPr lang="en-US" sz="1000" b="1" dirty="0" smtClean="0">
                <a:effectLst/>
                <a:latin typeface="Arial"/>
                <a:ea typeface="Times New Roman"/>
                <a:cs typeface="Times New Roman"/>
              </a:rPr>
              <a:t>Pa$$w0rd.</a:t>
            </a:r>
            <a:endParaRPr lang="en-US" sz="1000" dirty="0" smtClean="0">
              <a:effectLst/>
              <a:latin typeface="Arial"/>
              <a:ea typeface="Times New Roman"/>
              <a:cs typeface="Times New Roman"/>
            </a:endParaRPr>
          </a:p>
          <a:p>
            <a:pPr marL="342900" lvl="0" indent="-342900">
              <a:lnSpc>
                <a:spcPct val="115000"/>
              </a:lnSpc>
              <a:spcAft>
                <a:spcPts val="995"/>
              </a:spcAft>
              <a:buClr>
                <a:srgbClr val="000000"/>
              </a:buClr>
              <a:buFont typeface="+mj-lt"/>
              <a:buAutoNum type="arabicPeriod"/>
            </a:pPr>
            <a:r>
              <a:rPr lang="en-US" sz="1000" dirty="0" smtClean="0">
                <a:solidFill>
                  <a:srgbClr val="000000"/>
                </a:solidFill>
                <a:effectLst/>
                <a:latin typeface="Arial"/>
                <a:ea typeface="Times New Roman"/>
                <a:cs typeface="Times New Roman"/>
              </a:rPr>
              <a:t>Open File Explorer, and browse to </a:t>
            </a:r>
            <a:r>
              <a:rPr lang="en-US" sz="1000" b="1" dirty="0" smtClean="0">
                <a:solidFill>
                  <a:srgbClr val="000000"/>
                </a:solidFill>
                <a:effectLst/>
                <a:latin typeface="Arial"/>
                <a:ea typeface="Times New Roman"/>
                <a:cs typeface="Times New Roman"/>
              </a:rPr>
              <a:t>E:\Democode</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File Explorer, right-click </a:t>
            </a:r>
            <a:r>
              <a:rPr lang="en-US" sz="1000" b="1" dirty="0" smtClean="0">
                <a:effectLst/>
                <a:latin typeface="Arial"/>
                <a:ea typeface="Times New Roman"/>
                <a:cs typeface="Times New Roman"/>
              </a:rPr>
              <a:t>SiteSuggestionsApp.app</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Rename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Select the file extension </a:t>
            </a:r>
            <a:r>
              <a:rPr lang="en-US" sz="1000" b="1" dirty="0" smtClean="0">
                <a:effectLst/>
                <a:latin typeface="Arial"/>
                <a:ea typeface="Times New Roman"/>
                <a:cs typeface="Times New Roman"/>
              </a:rPr>
              <a:t>.app</a:t>
            </a:r>
            <a:r>
              <a:rPr lang="en-US" sz="1000" dirty="0" smtClean="0">
                <a:effectLst/>
                <a:latin typeface="Arial"/>
                <a:ea typeface="Times New Roman"/>
                <a:cs typeface="Times New Roman"/>
              </a:rPr>
              <a:t>, type </a:t>
            </a:r>
            <a:r>
              <a:rPr lang="en-US" sz="1000" b="1" dirty="0" smtClean="0">
                <a:effectLst/>
                <a:latin typeface="Arial"/>
                <a:ea typeface="Times New Roman"/>
                <a:cs typeface="Times New Roman"/>
              </a:rPr>
              <a:t>.zip</a:t>
            </a:r>
            <a:r>
              <a:rPr lang="en-US" sz="1000" dirty="0" smtClean="0">
                <a:effectLst/>
                <a:latin typeface="Arial"/>
                <a:ea typeface="Times New Roman"/>
                <a:cs typeface="Times New Roman"/>
              </a:rPr>
              <a:t>, and then press Enter.</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Rename</a:t>
            </a:r>
            <a:r>
              <a:rPr lang="en-US" sz="1000" dirty="0" smtClean="0">
                <a:effectLst/>
                <a:latin typeface="Arial"/>
                <a:ea typeface="Times New Roman"/>
                <a:cs typeface="Times New Roman"/>
              </a:rPr>
              <a:t> dialog box, click </a:t>
            </a:r>
            <a:r>
              <a:rPr lang="en-US" sz="1000" b="1" dirty="0" smtClean="0">
                <a:effectLst/>
                <a:latin typeface="Arial"/>
                <a:ea typeface="Times New Roman"/>
                <a:cs typeface="Times New Roman"/>
              </a:rPr>
              <a:t>Yes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Right-click </a:t>
            </a:r>
            <a:r>
              <a:rPr lang="en-US" sz="1000" b="1" dirty="0" smtClean="0">
                <a:effectLst/>
                <a:latin typeface="Arial"/>
                <a:ea typeface="Times New Roman"/>
                <a:cs typeface="Times New Roman"/>
              </a:rPr>
              <a:t>SiteSuggestionsApp.zip</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Extract All</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Extract Compressed (Zipped) Folder</a:t>
            </a:r>
            <a:r>
              <a:rPr lang="en-US" sz="1000" dirty="0" smtClean="0">
                <a:effectLst/>
                <a:latin typeface="Arial"/>
                <a:ea typeface="Times New Roman"/>
                <a:cs typeface="Times New Roman"/>
              </a:rPr>
              <a:t> dialog box, click </a:t>
            </a:r>
            <a:r>
              <a:rPr lang="en-US" sz="1000" b="1" dirty="0" smtClean="0">
                <a:effectLst/>
                <a:latin typeface="Arial"/>
                <a:ea typeface="Times New Roman"/>
                <a:cs typeface="Times New Roman"/>
              </a:rPr>
              <a:t>Extract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Double-click </a:t>
            </a:r>
            <a:r>
              <a:rPr lang="en-US" sz="1000" b="1" dirty="0" smtClean="0">
                <a:effectLst/>
                <a:latin typeface="Arial"/>
                <a:ea typeface="Times New Roman"/>
                <a:cs typeface="Times New Roman"/>
              </a:rPr>
              <a:t>AppIcon.png</a:t>
            </a:r>
            <a:r>
              <a:rPr lang="en-US" sz="1000" dirty="0" smtClean="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Windows Photo Viewer displays the app icon file.</a:t>
            </a: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Times New Roman"/>
              </a:rPr>
              <a:t>Switch to File Explorer.</a:t>
            </a: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Times New Roman"/>
              </a:rPr>
              <a:t>Right-click </a:t>
            </a:r>
            <a:r>
              <a:rPr lang="en-US" sz="1000" b="1" dirty="0" smtClean="0">
                <a:effectLst/>
                <a:latin typeface="Arial"/>
                <a:ea typeface="Times New Roman"/>
                <a:cs typeface="Times New Roman"/>
              </a:rPr>
              <a:t>AppManifest.xml</a:t>
            </a:r>
            <a:r>
              <a:rPr lang="en-US" sz="1000" dirty="0" smtClean="0">
                <a:effectLst/>
                <a:latin typeface="Arial"/>
                <a:ea typeface="Times New Roman"/>
                <a:cs typeface="Times New Roman"/>
              </a:rPr>
              <a:t>, point to </a:t>
            </a:r>
            <a:r>
              <a:rPr lang="en-US" sz="1000" b="1" dirty="0" smtClean="0">
                <a:effectLst/>
                <a:latin typeface="Arial"/>
                <a:ea typeface="Times New Roman"/>
                <a:cs typeface="Times New Roman"/>
              </a:rPr>
              <a:t>Open with</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Microsoft Visual Studio 2012</a:t>
            </a:r>
            <a:r>
              <a:rPr lang="en-US" sz="1000" dirty="0" smtClean="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Visual Studio displays the contents of the app manifest. </a:t>
            </a:r>
          </a:p>
          <a:p>
            <a:pPr marL="342900" lvl="0" indent="-342900">
              <a:lnSpc>
                <a:spcPct val="115000"/>
              </a:lnSpc>
              <a:spcAft>
                <a:spcPts val="995"/>
              </a:spcAft>
              <a:buFont typeface="+mj-lt"/>
              <a:buAutoNum type="arabicPeriod" startAt="9"/>
            </a:pPr>
            <a:r>
              <a:rPr lang="en-US" sz="1000" dirty="0" smtClean="0">
                <a:effectLst/>
                <a:latin typeface="Arial"/>
                <a:ea typeface="Times New Roman"/>
                <a:cs typeface="Times New Roman"/>
              </a:rPr>
              <a:t>Switch to File Explorer. </a:t>
            </a:r>
          </a:p>
          <a:p>
            <a:pPr marL="342900" lvl="0" indent="-342900">
              <a:lnSpc>
                <a:spcPct val="115000"/>
              </a:lnSpc>
              <a:spcAft>
                <a:spcPts val="995"/>
              </a:spcAft>
              <a:buFont typeface="+mj-lt"/>
              <a:buAutoNum type="arabicPeriod" startAt="9"/>
            </a:pPr>
            <a:r>
              <a:rPr lang="en-US" sz="1000" dirty="0" smtClean="0">
                <a:solidFill>
                  <a:srgbClr val="000000"/>
                </a:solidFill>
                <a:effectLst/>
                <a:latin typeface="Arial"/>
                <a:ea typeface="Times New Roman"/>
                <a:cs typeface="Times New Roman"/>
              </a:rPr>
              <a:t>Right-click </a:t>
            </a:r>
            <a:r>
              <a:rPr lang="en-US" sz="1000" b="1" dirty="0" smtClean="0">
                <a:solidFill>
                  <a:srgbClr val="000000"/>
                </a:solidFill>
                <a:effectLst/>
                <a:latin typeface="Arial"/>
                <a:ea typeface="Times New Roman"/>
                <a:cs typeface="Times New Roman"/>
              </a:rPr>
              <a:t>SiteSuggestionsApp.wsp</a:t>
            </a:r>
            <a:r>
              <a:rPr lang="en-US" sz="1000" dirty="0" smtClean="0">
                <a:solidFill>
                  <a:srgbClr val="000000"/>
                </a:solidFill>
                <a:effectLst/>
                <a:latin typeface="Arial"/>
                <a:ea typeface="Times New Roman"/>
                <a:cs typeface="Times New Roman"/>
              </a:rPr>
              <a:t>, and then click </a:t>
            </a:r>
            <a:r>
              <a:rPr lang="en-US" sz="1000" b="1" dirty="0" smtClean="0">
                <a:solidFill>
                  <a:srgbClr val="000000"/>
                </a:solidFill>
                <a:effectLst/>
                <a:latin typeface="Arial"/>
                <a:ea typeface="Times New Roman"/>
                <a:cs typeface="Times New Roman"/>
              </a:rPr>
              <a:t>Rename</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smtClean="0">
                <a:effectLst/>
                <a:latin typeface="Arial"/>
                <a:ea typeface="Times New Roman"/>
                <a:cs typeface="Times New Roman"/>
              </a:rPr>
              <a:t>Select the file extension </a:t>
            </a:r>
            <a:r>
              <a:rPr lang="en-US" sz="1000" b="1" dirty="0" smtClean="0">
                <a:effectLst/>
                <a:latin typeface="Arial"/>
                <a:ea typeface="Times New Roman"/>
                <a:cs typeface="Times New Roman"/>
              </a:rPr>
              <a:t>.wsp</a:t>
            </a:r>
            <a:r>
              <a:rPr lang="en-US" sz="1000" dirty="0" smtClean="0">
                <a:effectLst/>
                <a:latin typeface="Arial"/>
                <a:ea typeface="Times New Roman"/>
                <a:cs typeface="Times New Roman"/>
              </a:rPr>
              <a:t>, type </a:t>
            </a:r>
            <a:r>
              <a:rPr lang="en-US" sz="1000" b="1" dirty="0" smtClean="0">
                <a:effectLst/>
                <a:latin typeface="Arial"/>
                <a:ea typeface="Times New Roman"/>
                <a:cs typeface="Times New Roman"/>
              </a:rPr>
              <a:t>.cab</a:t>
            </a:r>
            <a:r>
              <a:rPr lang="en-US" sz="1000" dirty="0" smtClean="0">
                <a:effectLst/>
                <a:latin typeface="Arial"/>
                <a:ea typeface="Times New Roman"/>
                <a:cs typeface="Times New Roman"/>
              </a:rPr>
              <a:t>, and then press Enter.</a:t>
            </a:r>
          </a:p>
          <a:p>
            <a:pPr marL="342900" lvl="0" indent="-342900">
              <a:lnSpc>
                <a:spcPct val="115000"/>
              </a:lnSpc>
              <a:spcAft>
                <a:spcPts val="995"/>
              </a:spcAft>
              <a:buFont typeface="+mj-lt"/>
              <a:buAutoNum type="arabicPeriod" startAt="9"/>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Rename</a:t>
            </a:r>
            <a:r>
              <a:rPr lang="en-US" sz="1000" dirty="0" smtClean="0">
                <a:effectLst/>
                <a:latin typeface="Arial"/>
                <a:ea typeface="Times New Roman"/>
                <a:cs typeface="Times New Roman"/>
              </a:rPr>
              <a:t> dialog box, click </a:t>
            </a:r>
            <a:r>
              <a:rPr lang="en-US" sz="1000" b="1" dirty="0" smtClean="0">
                <a:effectLst/>
                <a:latin typeface="Arial"/>
                <a:ea typeface="Times New Roman"/>
                <a:cs typeface="Times New Roman"/>
              </a:rPr>
              <a:t>Yes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smtClean="0">
                <a:effectLst/>
                <a:latin typeface="Arial"/>
                <a:ea typeface="Times New Roman"/>
                <a:cs typeface="Times New Roman"/>
              </a:rPr>
              <a:t>Double-click </a:t>
            </a:r>
            <a:r>
              <a:rPr lang="en-US" sz="1000" b="1" dirty="0" smtClean="0">
                <a:effectLst/>
                <a:latin typeface="Arial"/>
                <a:ea typeface="Times New Roman"/>
                <a:cs typeface="Times New Roman"/>
              </a:rPr>
              <a:t>SiteSuggestionsApp.cab</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smtClean="0">
                <a:effectLst/>
                <a:latin typeface="Arial"/>
                <a:ea typeface="Times New Roman"/>
                <a:cs typeface="Times New Roman"/>
              </a:rPr>
              <a:t>Right-click </a:t>
            </a:r>
            <a:r>
              <a:rPr lang="en-US" sz="1000" b="1" dirty="0" smtClean="0">
                <a:effectLst/>
                <a:latin typeface="Arial"/>
                <a:ea typeface="Times New Roman"/>
                <a:cs typeface="Times New Roman"/>
              </a:rPr>
              <a:t>Feature.xml</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Extract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9"/>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7B6E5D8-505F-4D8F-8DDF-D39254C8B53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11: Publishing and Distributing Apps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2905647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410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a:t>
            </a:r>
            <a:r>
              <a:rPr lang="en-US" sz="2600" smtClean="0"/>
              <a:t>10</a:t>
            </a:r>
            <a:endParaRPr lang="en-US" sz="2600" dirty="0"/>
          </a:p>
        </p:txBody>
      </p:sp>
      <p:sp>
        <p:nvSpPr>
          <p:cNvPr id="3" name="Subtitle 2"/>
          <p:cNvSpPr>
            <a:spLocks noGrp="1"/>
          </p:cNvSpPr>
          <p:nvPr>
            <p:ph type="subTitle" sz="quarter" idx="1"/>
          </p:nvPr>
        </p:nvSpPr>
        <p:spPr/>
        <p:txBody>
          <a:bodyPr/>
          <a:lstStyle/>
          <a:p>
            <a:r>
              <a:rPr lang="en-US" dirty="0" smtClean="0"/>
              <a:t>Publishing and Distributing Apps
</a:t>
            </a:r>
            <a:endParaRPr lang="en-US" dirty="0"/>
          </a:p>
        </p:txBody>
      </p:sp>
    </p:spTree>
    <p:extLst>
      <p:ext uri="{BB962C8B-B14F-4D97-AF65-F5344CB8AC3E}">
        <p14:creationId xmlns:p14="http://schemas.microsoft.com/office/powerpoint/2010/main" val="315684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Publishing Apps</a:t>
            </a:r>
            <a:endParaRPr lang="en-US" dirty="0"/>
          </a:p>
        </p:txBody>
      </p:sp>
      <p:sp>
        <p:nvSpPr>
          <p:cNvPr id="3" name="Text Placeholder 2"/>
          <p:cNvSpPr>
            <a:spLocks noGrp="1"/>
          </p:cNvSpPr>
          <p:nvPr>
            <p:ph type="body" idx="1"/>
          </p:nvPr>
        </p:nvSpPr>
        <p:spPr/>
        <p:txBody>
          <a:bodyPr/>
          <a:lstStyle/>
          <a:p>
            <a:r>
              <a:rPr lang="en-GB" dirty="0" smtClean="0"/>
              <a:t>The Publishing Wizard
Publishing to the Office Store
Publishing to an App Catalog</a:t>
            </a:r>
            <a:endParaRPr lang="en-US" dirty="0"/>
          </a:p>
        </p:txBody>
      </p:sp>
    </p:spTree>
    <p:extLst>
      <p:ext uri="{BB962C8B-B14F-4D97-AF65-F5344CB8AC3E}">
        <p14:creationId xmlns:p14="http://schemas.microsoft.com/office/powerpoint/2010/main" val="102185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Publishing Wizard</a:t>
            </a:r>
            <a:endParaRPr lang="en-US" dirty="0"/>
          </a:p>
        </p:txBody>
      </p:sp>
      <p:pic>
        <p:nvPicPr>
          <p:cNvPr id="4" name="Picture 3"/>
          <p:cNvPicPr>
            <a:picLocks noChangeAspect="1"/>
          </p:cNvPicPr>
          <p:nvPr/>
        </p:nvPicPr>
        <p:blipFill>
          <a:blip r:embed="rId3"/>
          <a:stretch>
            <a:fillRect/>
          </a:stretch>
        </p:blipFill>
        <p:spPr>
          <a:xfrm>
            <a:off x="797668" y="978855"/>
            <a:ext cx="7537447" cy="5731026"/>
          </a:xfrm>
          <a:prstGeom prst="rect">
            <a:avLst/>
          </a:prstGeom>
        </p:spPr>
      </p:pic>
    </p:spTree>
    <p:extLst>
      <p:ext uri="{BB962C8B-B14F-4D97-AF65-F5344CB8AC3E}">
        <p14:creationId xmlns:p14="http://schemas.microsoft.com/office/powerpoint/2010/main" val="350483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Publishing to the Office Store</a:t>
            </a:r>
            <a:endParaRPr lang="en-US" dirty="0"/>
          </a:p>
        </p:txBody>
      </p:sp>
      <p:sp>
        <p:nvSpPr>
          <p:cNvPr id="4" name="Content Placeholder 2"/>
          <p:cNvSpPr>
            <a:spLocks noGrp="1"/>
          </p:cNvSpPr>
          <p:nvPr/>
        </p:nvSpPr>
        <p:spPr bwMode="auto">
          <a:xfrm>
            <a:off x="458788" y="1021215"/>
            <a:ext cx="8119156" cy="53601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The Office Store is a global catalog of apps for SharePoint, Office, and Azure</a:t>
            </a:r>
          </a:p>
          <a:p>
            <a:r>
              <a:rPr lang="en-US" sz="2400" dirty="0" smtClean="0"/>
              <a:t>A Dashboard Seller Account is required</a:t>
            </a:r>
          </a:p>
          <a:p>
            <a:r>
              <a:rPr lang="en-US" sz="2400" dirty="0" smtClean="0"/>
              <a:t>Upload you apps and provide:</a:t>
            </a:r>
          </a:p>
          <a:p>
            <a:pPr lvl="1"/>
            <a:r>
              <a:rPr lang="en-US" sz="2000" dirty="0" smtClean="0"/>
              <a:t>A title</a:t>
            </a:r>
          </a:p>
          <a:p>
            <a:pPr lvl="1"/>
            <a:r>
              <a:rPr lang="en-US" sz="2000" dirty="0" smtClean="0"/>
              <a:t>A version number</a:t>
            </a:r>
          </a:p>
          <a:p>
            <a:pPr lvl="1"/>
            <a:r>
              <a:rPr lang="en-US" sz="2000" dirty="0" smtClean="0"/>
              <a:t>A description</a:t>
            </a:r>
          </a:p>
          <a:p>
            <a:pPr lvl="1"/>
            <a:r>
              <a:rPr lang="en-US" sz="2000" dirty="0" smtClean="0"/>
              <a:t>A category</a:t>
            </a:r>
          </a:p>
          <a:p>
            <a:pPr lvl="1"/>
            <a:r>
              <a:rPr lang="en-US" sz="2000" dirty="0" smtClean="0"/>
              <a:t>A logo</a:t>
            </a:r>
          </a:p>
          <a:p>
            <a:pPr lvl="1"/>
            <a:r>
              <a:rPr lang="en-US" sz="2000" dirty="0" smtClean="0"/>
              <a:t>Screenshots</a:t>
            </a:r>
          </a:p>
          <a:p>
            <a:r>
              <a:rPr lang="en-US" sz="2400" dirty="0" smtClean="0"/>
              <a:t>Microsoft tests and approves the quality of all apps</a:t>
            </a:r>
          </a:p>
          <a:p>
            <a:endParaRPr lang="en-US" sz="2400" dirty="0"/>
          </a:p>
          <a:p>
            <a:r>
              <a:rPr lang="en-US" sz="2400" dirty="0"/>
              <a:t>https://sellerdashboard.microsoft.com/Registration</a:t>
            </a:r>
          </a:p>
        </p:txBody>
      </p:sp>
    </p:spTree>
    <p:extLst>
      <p:ext uri="{BB962C8B-B14F-4D97-AF65-F5344CB8AC3E}">
        <p14:creationId xmlns:p14="http://schemas.microsoft.com/office/powerpoint/2010/main" val="25929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Publishing to an App Catalog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use an App Catalog to publish an app to the users of a single tenancy or web application</a:t>
            </a:r>
          </a:p>
          <a:p>
            <a:r>
              <a:rPr lang="en-US" dirty="0" smtClean="0"/>
              <a:t>Use Central Administration to create a new App Catalog site</a:t>
            </a:r>
          </a:p>
          <a:p>
            <a:r>
              <a:rPr lang="en-US" dirty="0" smtClean="0"/>
              <a:t>Upload app package files to the app catalog and complete the metadata to publish apps</a:t>
            </a:r>
            <a:endParaRPr lang="en-US" dirty="0"/>
          </a:p>
        </p:txBody>
      </p:sp>
    </p:spTree>
    <p:extLst>
      <p:ext uri="{BB962C8B-B14F-4D97-AF65-F5344CB8AC3E}">
        <p14:creationId xmlns:p14="http://schemas.microsoft.com/office/powerpoint/2010/main" val="246974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Publishing an App to a Corporate Catalog</a:t>
            </a:r>
            <a:endParaRPr lang="en-US" dirty="0"/>
          </a:p>
        </p:txBody>
      </p:sp>
      <p:sp>
        <p:nvSpPr>
          <p:cNvPr id="3" name="Text Placeholder 2"/>
          <p:cNvSpPr>
            <a:spLocks noGrp="1"/>
          </p:cNvSpPr>
          <p:nvPr>
            <p:ph type="body" idx="1"/>
          </p:nvPr>
        </p:nvSpPr>
        <p:spPr/>
        <p:txBody>
          <a:bodyPr/>
          <a:lstStyle/>
          <a:p>
            <a:r>
              <a:rPr lang="en-GB" dirty="0" smtClean="0"/>
              <a:t>Exercise 1: Creating an App Catalog
Exercise 2: Creating an App Package
Exercise 3: Publishing an App Package</a:t>
            </a:r>
            <a:endParaRPr lang="en-US" dirty="0"/>
          </a:p>
        </p:txBody>
      </p:sp>
      <p:sp>
        <p:nvSpPr>
          <p:cNvPr id="4" name="TextBox 3"/>
          <p:cNvSpPr txBox="1"/>
          <p:nvPr/>
        </p:nvSpPr>
        <p:spPr>
          <a:xfrm>
            <a:off x="458788" y="4057908"/>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221088"/>
            <a:ext cx="6517810" cy="1815882"/>
          </a:xfrm>
          <a:prstGeom prst="rect">
            <a:avLst/>
          </a:prstGeom>
          <a:noFill/>
        </p:spPr>
        <p:txBody>
          <a:bodyPr vert="horz" wrap="none" rtlCol="0">
            <a:spAutoFit/>
          </a:bodyPr>
          <a:lstStyle/>
          <a:p>
            <a:endParaRPr lang="en-US" sz="2800" b="0" i="0" u="none" strike="noStrike" baseline="0" dirty="0" smtClean="0">
              <a:latin typeface="Segoe UI"/>
            </a:endParaRPr>
          </a:p>
          <a:p>
            <a:pPr marL="457200" indent="-457200">
              <a:buClr>
                <a:srgbClr val="0070C0"/>
              </a:buClr>
              <a:buFont typeface="Arial" pitchFamily="34" charset="0"/>
              <a:buChar char="•"/>
            </a:pPr>
            <a:r>
              <a:rPr lang="en-US" sz="2800" i="0" u="none" strike="noStrike" baseline="0" dirty="0" smtClean="0">
                <a:latin typeface="Segoe UI"/>
              </a:rPr>
              <a:t>Virtual Machine: 20488A-LON-SP-11 </a:t>
            </a:r>
          </a:p>
          <a:p>
            <a:pPr marL="457200" indent="-457200">
              <a:buClr>
                <a:srgbClr val="0070C0"/>
              </a:buClr>
              <a:buFont typeface="Arial" pitchFamily="34" charset="0"/>
              <a:buChar char="•"/>
            </a:pPr>
            <a:r>
              <a:rPr lang="pt-BR" sz="2800" i="0" u="none" strike="noStrike" baseline="0" dirty="0" smtClean="0">
                <a:latin typeface="Segoe UI"/>
              </a:rPr>
              <a:t>Username: CONTOSO\Administrator</a:t>
            </a:r>
          </a:p>
          <a:p>
            <a:pPr marL="457200" indent="-457200">
              <a:buClr>
                <a:srgbClr val="0070C0"/>
              </a:buClr>
              <a:buFont typeface="Arial" pitchFamily="34" charset="0"/>
              <a:buChar char="•"/>
            </a:pPr>
            <a:r>
              <a:rPr lang="pt-BR" sz="2800" i="0" u="none" strike="noStrike" baseline="0" dirty="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93432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3518399"/>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SimSun"/>
                <a:cs typeface="Mangal"/>
              </a:rPr>
              <a:t>The Site Suggestions app that you developed earlier in this course is now ready to be distributed on the Contoso intranet. To ensure that everything goes smoothly, you want to run through the publishing process. In this lab, you will create a new app catalog on your development machine and publish the Site Suggestions app to it.</a:t>
            </a:r>
            <a:endParaRPr lang="en-US" sz="2800" dirty="0">
              <a:effectLst/>
              <a:latin typeface="Segoe UI"/>
              <a:ea typeface="SimSun"/>
              <a:cs typeface="Mangal"/>
            </a:endParaRPr>
          </a:p>
        </p:txBody>
      </p:sp>
    </p:spTree>
    <p:extLst>
      <p:ext uri="{BB962C8B-B14F-4D97-AF65-F5344CB8AC3E}">
        <p14:creationId xmlns:p14="http://schemas.microsoft.com/office/powerpoint/2010/main" val="6549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r>
              <a:rPr lang="en-GB" dirty="0" smtClean="0"/>
              <a:t>Where does the app catalog look for the version number of the app you upload?
A developer, working on a new app for the marketing department, has shown a user the latest features of the app, which is approaching completion. The user wants to install the app in the marketing site but when he clicks add an app he cannot find the app in any of the lists. What should you tell the user?</a:t>
            </a:r>
            <a:endParaRPr lang="en-US" dirty="0"/>
          </a:p>
        </p:txBody>
      </p:sp>
    </p:spTree>
    <p:extLst>
      <p:ext uri="{BB962C8B-B14F-4D97-AF65-F5344CB8AC3E}">
        <p14:creationId xmlns:p14="http://schemas.microsoft.com/office/powerpoint/2010/main" val="52390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abfe591-120e-4af6-b7ce-8ea73cee4a4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4: Installing, Updating, and Uninstalling Apps</a:t>
            </a:r>
            <a:endParaRPr lang="en-US" dirty="0"/>
          </a:p>
        </p:txBody>
      </p:sp>
      <p:sp>
        <p:nvSpPr>
          <p:cNvPr id="3" name="Text Placeholder 2"/>
          <p:cNvSpPr>
            <a:spLocks noGrp="1"/>
          </p:cNvSpPr>
          <p:nvPr>
            <p:ph type="body" idx="1"/>
          </p:nvPr>
        </p:nvSpPr>
        <p:spPr/>
        <p:txBody>
          <a:bodyPr/>
          <a:lstStyle/>
          <a:p>
            <a:r>
              <a:rPr lang="en-US" dirty="0" smtClean="0"/>
              <a:t>App Installation
Updating an App
Uninstalling Apps</a:t>
            </a:r>
            <a:endParaRPr lang="en-US" dirty="0"/>
          </a:p>
        </p:txBody>
      </p:sp>
    </p:spTree>
    <p:extLst>
      <p:ext uri="{BB962C8B-B14F-4D97-AF65-F5344CB8AC3E}">
        <p14:creationId xmlns:p14="http://schemas.microsoft.com/office/powerpoint/2010/main" val="334020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8441d3c-1f50-46d1-bf5e-3fd668deb2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Installation</a:t>
            </a:r>
            <a:endParaRPr lang="en-US" dirty="0"/>
          </a:p>
        </p:txBody>
      </p:sp>
      <p:sp>
        <p:nvSpPr>
          <p:cNvPr id="4" name="Content Placeholder 2"/>
          <p:cNvSpPr>
            <a:spLocks noGrp="1"/>
          </p:cNvSpPr>
          <p:nvPr/>
        </p:nvSpPr>
        <p:spPr bwMode="auto">
          <a:xfrm>
            <a:off x="458788" y="1021215"/>
            <a:ext cx="8119156" cy="22744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Installation procedures</a:t>
            </a:r>
            <a:endParaRPr lang="en-US" sz="1000" dirty="0" smtClean="0"/>
          </a:p>
          <a:p>
            <a:r>
              <a:rPr lang="en-US" dirty="0" smtClean="0"/>
              <a:t>Installation permissions</a:t>
            </a:r>
            <a:endParaRPr lang="en-US" sz="1000" dirty="0" smtClean="0"/>
          </a:p>
          <a:p>
            <a:r>
              <a:rPr lang="en-US" dirty="0" smtClean="0"/>
              <a:t>Agreement to Permission Requests</a:t>
            </a:r>
            <a:endParaRPr lang="en-US" sz="1000" dirty="0" smtClean="0"/>
          </a:p>
          <a:p>
            <a:r>
              <a:rPr lang="en-US" dirty="0" smtClean="0"/>
              <a:t>Installation with PowerShell:</a:t>
            </a:r>
            <a:endParaRPr lang="en-US" dirty="0"/>
          </a:p>
        </p:txBody>
      </p:sp>
      <p:pic>
        <p:nvPicPr>
          <p:cNvPr id="6" name="Picture 5"/>
          <p:cNvPicPr>
            <a:picLocks noChangeAspect="1"/>
          </p:cNvPicPr>
          <p:nvPr/>
        </p:nvPicPr>
        <p:blipFill>
          <a:blip r:embed="rId3"/>
          <a:stretch>
            <a:fillRect/>
          </a:stretch>
        </p:blipFill>
        <p:spPr>
          <a:xfrm>
            <a:off x="458788" y="3295650"/>
            <a:ext cx="6409524" cy="1438095"/>
          </a:xfrm>
          <a:prstGeom prst="rect">
            <a:avLst/>
          </a:prstGeom>
        </p:spPr>
      </p:pic>
    </p:spTree>
    <p:extLst>
      <p:ext uri="{BB962C8B-B14F-4D97-AF65-F5344CB8AC3E}">
        <p14:creationId xmlns:p14="http://schemas.microsoft.com/office/powerpoint/2010/main" val="293016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39af5c4b-d95e-46f6-826a-4df520d750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an App</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Upgrades are based on the version number in the app manifest</a:t>
            </a:r>
          </a:p>
          <a:p>
            <a:r>
              <a:rPr lang="en-US" dirty="0" smtClean="0"/>
              <a:t>Upgrades are voluntary</a:t>
            </a:r>
          </a:p>
          <a:p>
            <a:r>
              <a:rPr lang="en-US" dirty="0" smtClean="0"/>
              <a:t>Upgrades are simplified because SharePoint hosted apps and autohosted apps are self-contained</a:t>
            </a:r>
          </a:p>
          <a:p>
            <a:r>
              <a:rPr lang="en-US" dirty="0" smtClean="0"/>
              <a:t>For provider hosted apps ensure that the remote web supports both old and new versions</a:t>
            </a:r>
            <a:endParaRPr lang="en-US" dirty="0"/>
          </a:p>
        </p:txBody>
      </p:sp>
    </p:spTree>
    <p:extLst>
      <p:ext uri="{BB962C8B-B14F-4D97-AF65-F5344CB8AC3E}">
        <p14:creationId xmlns:p14="http://schemas.microsoft.com/office/powerpoint/2010/main" val="191214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Understanding the App Management Architecture
Understanding App Packages
Publishing Apps
Installing, Updating, and Uninstalling Apps</a:t>
            </a:r>
            <a:endParaRPr lang="en-US" dirty="0"/>
          </a:p>
        </p:txBody>
      </p:sp>
    </p:spTree>
    <p:extLst>
      <p:ext uri="{BB962C8B-B14F-4D97-AF65-F5344CB8AC3E}">
        <p14:creationId xmlns:p14="http://schemas.microsoft.com/office/powerpoint/2010/main" val="3054575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b77a002-f370-4ae9-a3f1-d779a0e339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Uninstalling Apps</a:t>
            </a:r>
            <a:endParaRPr lang="en-US" dirty="0"/>
          </a:p>
        </p:txBody>
      </p:sp>
      <p:sp>
        <p:nvSpPr>
          <p:cNvPr id="4" name="Content Placeholder 2"/>
          <p:cNvSpPr>
            <a:spLocks noGrp="1"/>
          </p:cNvSpPr>
          <p:nvPr/>
        </p:nvSpPr>
        <p:spPr bwMode="auto">
          <a:xfrm>
            <a:off x="458788" y="1021215"/>
            <a:ext cx="8119156" cy="25030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When you remove an app the app web is deleted</a:t>
            </a:r>
            <a:endParaRPr lang="en-US" sz="1000" dirty="0" smtClean="0"/>
          </a:p>
          <a:p>
            <a:r>
              <a:rPr lang="en-US" dirty="0" smtClean="0"/>
              <a:t>Shortcuts and the app identifier are deleted so permission no longer apply</a:t>
            </a:r>
            <a:endParaRPr lang="en-US" sz="1000" dirty="0" smtClean="0"/>
          </a:p>
          <a:p>
            <a:r>
              <a:rPr lang="en-US" dirty="0" smtClean="0"/>
              <a:t>Remote webs are not deleted</a:t>
            </a:r>
            <a:endParaRPr lang="en-US" sz="1000" dirty="0" smtClean="0"/>
          </a:p>
          <a:p>
            <a:r>
              <a:rPr lang="en-US" dirty="0" smtClean="0"/>
              <a:t>You can use PowerShell to remove apps:</a:t>
            </a:r>
            <a:endParaRPr lang="en-US" dirty="0"/>
          </a:p>
        </p:txBody>
      </p:sp>
      <p:pic>
        <p:nvPicPr>
          <p:cNvPr id="6" name="Picture 5"/>
          <p:cNvPicPr>
            <a:picLocks noChangeAspect="1"/>
          </p:cNvPicPr>
          <p:nvPr/>
        </p:nvPicPr>
        <p:blipFill>
          <a:blip r:embed="rId3"/>
          <a:stretch>
            <a:fillRect/>
          </a:stretch>
        </p:blipFill>
        <p:spPr>
          <a:xfrm>
            <a:off x="458787" y="3788034"/>
            <a:ext cx="8219523" cy="1441165"/>
          </a:xfrm>
          <a:prstGeom prst="rect">
            <a:avLst/>
          </a:prstGeom>
        </p:spPr>
      </p:pic>
    </p:spTree>
    <p:extLst>
      <p:ext uri="{BB962C8B-B14F-4D97-AF65-F5344CB8AC3E}">
        <p14:creationId xmlns:p14="http://schemas.microsoft.com/office/powerpoint/2010/main" val="166714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0554aac-bc58-4594-b76c-cbb0827e4c8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B: Installing, Updating, and Uninstalling Apps</a:t>
            </a:r>
            <a:endParaRPr lang="en-US" dirty="0"/>
          </a:p>
        </p:txBody>
      </p:sp>
      <p:sp>
        <p:nvSpPr>
          <p:cNvPr id="3" name="Text Placeholder 2"/>
          <p:cNvSpPr>
            <a:spLocks noGrp="1"/>
          </p:cNvSpPr>
          <p:nvPr>
            <p:ph type="body" idx="1"/>
          </p:nvPr>
        </p:nvSpPr>
        <p:spPr/>
        <p:txBody>
          <a:bodyPr/>
          <a:lstStyle/>
          <a:p>
            <a:r>
              <a:rPr lang="en-GB" dirty="0" smtClean="0"/>
              <a:t>Exercise 1: Installing an App
Exercise 2: Upgrading an App
Exercise 3: Removing an App</a:t>
            </a:r>
            <a:endParaRPr lang="en-US" dirty="0"/>
          </a:p>
        </p:txBody>
      </p:sp>
      <p:sp>
        <p:nvSpPr>
          <p:cNvPr id="4" name="TextBox 3"/>
          <p:cNvSpPr txBox="1"/>
          <p:nvPr/>
        </p:nvSpPr>
        <p:spPr>
          <a:xfrm>
            <a:off x="458788" y="4057908"/>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67544" y="4221088"/>
            <a:ext cx="6517810" cy="1815882"/>
          </a:xfrm>
          <a:prstGeom prst="rect">
            <a:avLst/>
          </a:prstGeom>
          <a:noFill/>
        </p:spPr>
        <p:txBody>
          <a:bodyPr vert="horz" wrap="none" rtlCol="0">
            <a:spAutoFit/>
          </a:bodyPr>
          <a:lstStyle/>
          <a:p>
            <a:endParaRPr lang="en-US" sz="2800" b="0" i="0" u="none" strike="noStrike" baseline="0" dirty="0" smtClean="0">
              <a:latin typeface="Segoe UI"/>
            </a:endParaRPr>
          </a:p>
          <a:p>
            <a:pPr marL="457200" indent="-457200">
              <a:buClr>
                <a:srgbClr val="0070C0"/>
              </a:buClr>
              <a:buFont typeface="Arial" pitchFamily="34" charset="0"/>
              <a:buChar char="•"/>
            </a:pPr>
            <a:r>
              <a:rPr lang="en-US" sz="2800" i="0" u="none" strike="noStrike" baseline="0" dirty="0" smtClean="0">
                <a:latin typeface="Segoe UI"/>
              </a:rPr>
              <a:t>Virtual Machine: 20488A-LON-SP-11 </a:t>
            </a:r>
          </a:p>
          <a:p>
            <a:pPr marL="457200" indent="-457200">
              <a:buClr>
                <a:srgbClr val="0070C0"/>
              </a:buClr>
              <a:buFont typeface="Arial" pitchFamily="34" charset="0"/>
              <a:buChar char="•"/>
            </a:pPr>
            <a:r>
              <a:rPr lang="pt-BR" sz="2800" i="0" u="none" strike="noStrike" baseline="0" dirty="0" smtClean="0">
                <a:latin typeface="Segoe UI"/>
              </a:rPr>
              <a:t>Username: CONTOSO\Administrator</a:t>
            </a:r>
          </a:p>
          <a:p>
            <a:pPr marL="457200" indent="-457200">
              <a:buClr>
                <a:srgbClr val="0070C0"/>
              </a:buClr>
              <a:buFont typeface="Arial" pitchFamily="34" charset="0"/>
              <a:buChar char="•"/>
            </a:pPr>
            <a:r>
              <a:rPr lang="pt-BR" sz="2800" i="0" u="none" strike="noStrike" baseline="0" dirty="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240390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42602269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013919"/>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Arial Unicode MS"/>
                <a:cs typeface="Mangal"/>
              </a:rPr>
              <a:t>Before you release the Site Suggestions app, you want to ensure that the install and uninstall processes work as expected. In this lab, you will install the app on a local SharePoint site. You will then update the app and ensure that the experience for end users is seamless. Finally, you will uninstall the app and verify that it is removed cleanly.</a:t>
            </a:r>
            <a:endParaRPr lang="en-US" sz="2800" dirty="0">
              <a:effectLst/>
              <a:latin typeface="Segoe UI"/>
              <a:ea typeface="SimSun"/>
              <a:cs typeface="Mangal"/>
            </a:endParaRPr>
          </a:p>
        </p:txBody>
      </p:sp>
    </p:spTree>
    <p:extLst>
      <p:ext uri="{BB962C8B-B14F-4D97-AF65-F5344CB8AC3E}">
        <p14:creationId xmlns:p14="http://schemas.microsoft.com/office/powerpoint/2010/main" val="909486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19201c8-cfcf-45c3-9415-5a94d9a301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r>
              <a:rPr lang="en-GB" dirty="0" smtClean="0"/>
              <a:t>The Site Suggestions app is a SharePoint-hosted app. When a user installs the app, where does the app create resources?
When you remove an app from the app catalog, what happens to the deployed instances of that app?</a:t>
            </a:r>
            <a:endParaRPr lang="en-US" dirty="0"/>
          </a:p>
        </p:txBody>
      </p:sp>
    </p:spTree>
    <p:extLst>
      <p:ext uri="{BB962C8B-B14F-4D97-AF65-F5344CB8AC3E}">
        <p14:creationId xmlns:p14="http://schemas.microsoft.com/office/powerpoint/2010/main" val="788827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
Best Practice</a:t>
            </a:r>
            <a:endParaRPr lang="en-US" dirty="0"/>
          </a:p>
        </p:txBody>
      </p:sp>
    </p:spTree>
    <p:extLst>
      <p:ext uri="{BB962C8B-B14F-4D97-AF65-F5344CB8AC3E}">
        <p14:creationId xmlns:p14="http://schemas.microsoft.com/office/powerpoint/2010/main" val="163359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Understanding the App Management Architecture</a:t>
            </a:r>
            <a:endParaRPr lang="en-US" dirty="0"/>
          </a:p>
        </p:txBody>
      </p:sp>
      <p:sp>
        <p:nvSpPr>
          <p:cNvPr id="3" name="Text Placeholder 2"/>
          <p:cNvSpPr>
            <a:spLocks noGrp="1"/>
          </p:cNvSpPr>
          <p:nvPr>
            <p:ph type="body" idx="1"/>
          </p:nvPr>
        </p:nvSpPr>
        <p:spPr/>
        <p:txBody>
          <a:bodyPr/>
          <a:lstStyle/>
          <a:p>
            <a:r>
              <a:rPr lang="en-US" dirty="0" smtClean="0"/>
              <a:t>Service Applications for App Management
Publishing Locations</a:t>
            </a:r>
            <a:endParaRPr lang="en-US" dirty="0"/>
          </a:p>
        </p:txBody>
      </p:sp>
    </p:spTree>
    <p:extLst>
      <p:ext uri="{BB962C8B-B14F-4D97-AF65-F5344CB8AC3E}">
        <p14:creationId xmlns:p14="http://schemas.microsoft.com/office/powerpoint/2010/main" val="173304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Applications for App Management</a:t>
            </a:r>
            <a:endParaRPr lang="en-US" dirty="0"/>
          </a:p>
        </p:txBody>
      </p:sp>
      <p:sp>
        <p:nvSpPr>
          <p:cNvPr id="4" name="Content Placeholder 2"/>
          <p:cNvSpPr>
            <a:spLocks noGrp="1"/>
          </p:cNvSpPr>
          <p:nvPr/>
        </p:nvSpPr>
        <p:spPr bwMode="auto">
          <a:xfrm>
            <a:off x="458788" y="1021215"/>
            <a:ext cx="8119156" cy="22472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App Management Service</a:t>
            </a:r>
          </a:p>
          <a:p>
            <a:pPr lvl="1"/>
            <a:r>
              <a:rPr lang="en-US" dirty="0" smtClean="0"/>
              <a:t>Create by using Central Administration or PowerShell</a:t>
            </a:r>
          </a:p>
          <a:p>
            <a:r>
              <a:rPr lang="en-US" dirty="0" smtClean="0"/>
              <a:t>The Site Subscription Settings Service</a:t>
            </a:r>
          </a:p>
          <a:p>
            <a:pPr lvl="1"/>
            <a:r>
              <a:rPr lang="en-US" dirty="0" smtClean="0"/>
              <a:t>Create by using PowerShell</a:t>
            </a:r>
            <a:endParaRPr lang="en-US" dirty="0"/>
          </a:p>
        </p:txBody>
      </p:sp>
      <p:pic>
        <p:nvPicPr>
          <p:cNvPr id="6" name="Picture 5"/>
          <p:cNvPicPr>
            <a:picLocks noChangeAspect="1"/>
          </p:cNvPicPr>
          <p:nvPr/>
        </p:nvPicPr>
        <p:blipFill>
          <a:blip r:embed="rId3"/>
          <a:stretch>
            <a:fillRect/>
          </a:stretch>
        </p:blipFill>
        <p:spPr>
          <a:xfrm>
            <a:off x="323528" y="2996952"/>
            <a:ext cx="8583217" cy="3266519"/>
          </a:xfrm>
          <a:prstGeom prst="rect">
            <a:avLst/>
          </a:prstGeom>
        </p:spPr>
      </p:pic>
    </p:spTree>
    <p:extLst>
      <p:ext uri="{BB962C8B-B14F-4D97-AF65-F5344CB8AC3E}">
        <p14:creationId xmlns:p14="http://schemas.microsoft.com/office/powerpoint/2010/main" val="127471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Locations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App Packages are published in:</a:t>
            </a:r>
          </a:p>
          <a:p>
            <a:pPr lvl="1"/>
            <a:r>
              <a:rPr lang="en-US" dirty="0" smtClean="0"/>
              <a:t>The Office Store</a:t>
            </a:r>
          </a:p>
          <a:p>
            <a:pPr lvl="2"/>
            <a:r>
              <a:rPr lang="en-US" dirty="0" smtClean="0"/>
              <a:t>For global access</a:t>
            </a:r>
          </a:p>
          <a:p>
            <a:pPr lvl="1"/>
            <a:r>
              <a:rPr lang="en-US" dirty="0" smtClean="0"/>
              <a:t>An App Catalog</a:t>
            </a:r>
          </a:p>
          <a:p>
            <a:pPr lvl="2"/>
            <a:r>
              <a:rPr lang="en-US" dirty="0" smtClean="0"/>
              <a:t>For access from the same web application</a:t>
            </a:r>
            <a:endParaRPr lang="en-US" dirty="0"/>
          </a:p>
        </p:txBody>
      </p:sp>
    </p:spTree>
    <p:extLst>
      <p:ext uri="{BB962C8B-B14F-4D97-AF65-F5344CB8AC3E}">
        <p14:creationId xmlns:p14="http://schemas.microsoft.com/office/powerpoint/2010/main" val="90776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Understanding App Packages</a:t>
            </a:r>
            <a:endParaRPr lang="en-US" dirty="0"/>
          </a:p>
        </p:txBody>
      </p:sp>
      <p:sp>
        <p:nvSpPr>
          <p:cNvPr id="3" name="Text Placeholder 2"/>
          <p:cNvSpPr>
            <a:spLocks noGrp="1"/>
          </p:cNvSpPr>
          <p:nvPr>
            <p:ph type="body" idx="1"/>
          </p:nvPr>
        </p:nvSpPr>
        <p:spPr/>
        <p:txBody>
          <a:bodyPr/>
          <a:lstStyle/>
          <a:p>
            <a:r>
              <a:rPr lang="en-GB" dirty="0" smtClean="0"/>
              <a:t>App Package Format
Packages for Remote Hosted Apps
Demonstration: Exploring an App Package</a:t>
            </a:r>
            <a:endParaRPr lang="en-US" dirty="0"/>
          </a:p>
        </p:txBody>
      </p:sp>
    </p:spTree>
    <p:extLst>
      <p:ext uri="{BB962C8B-B14F-4D97-AF65-F5344CB8AC3E}">
        <p14:creationId xmlns:p14="http://schemas.microsoft.com/office/powerpoint/2010/main" val="131986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Package Format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Common App Package Contents</a:t>
            </a:r>
            <a:endParaRPr lang="en-US" sz="1400" dirty="0" smtClean="0"/>
          </a:p>
          <a:p>
            <a:pPr lvl="1"/>
            <a:r>
              <a:rPr lang="en-US" dirty="0" smtClean="0"/>
              <a:t>AppManifest.xml</a:t>
            </a:r>
          </a:p>
          <a:p>
            <a:pPr lvl="2"/>
            <a:r>
              <a:rPr lang="en-US" dirty="0" smtClean="0"/>
              <a:t>Required for all apps</a:t>
            </a:r>
            <a:endParaRPr lang="en-US" sz="1000" dirty="0" smtClean="0"/>
          </a:p>
          <a:p>
            <a:pPr lvl="1"/>
            <a:r>
              <a:rPr lang="en-US" dirty="0" smtClean="0"/>
              <a:t>AppIcon.png</a:t>
            </a:r>
          </a:p>
          <a:p>
            <a:pPr lvl="2"/>
            <a:r>
              <a:rPr lang="en-US" dirty="0" smtClean="0"/>
              <a:t>Recommended for all apps</a:t>
            </a:r>
            <a:endParaRPr lang="en-US" sz="1000" dirty="0" smtClean="0"/>
          </a:p>
          <a:p>
            <a:pPr lvl="1"/>
            <a:r>
              <a:rPr lang="en-US" dirty="0" smtClean="0"/>
              <a:t>App Web Solution</a:t>
            </a:r>
          </a:p>
          <a:p>
            <a:pPr lvl="2"/>
            <a:r>
              <a:rPr lang="en-US" dirty="0" smtClean="0"/>
              <a:t>Required for SharePoint hosted apps</a:t>
            </a:r>
          </a:p>
          <a:p>
            <a:pPr lvl="2"/>
            <a:r>
              <a:rPr lang="en-US" dirty="0" smtClean="0"/>
              <a:t>Optional for remote hosted apps</a:t>
            </a:r>
            <a:endParaRPr lang="en-US" sz="1000" dirty="0" smtClean="0"/>
          </a:p>
          <a:p>
            <a:pPr lvl="1"/>
            <a:r>
              <a:rPr lang="en-US" dirty="0" smtClean="0"/>
              <a:t>Host Web Features</a:t>
            </a:r>
          </a:p>
          <a:p>
            <a:pPr lvl="2"/>
            <a:r>
              <a:rPr lang="en-US" dirty="0" smtClean="0"/>
              <a:t>Optional for all apps</a:t>
            </a:r>
            <a:endParaRPr lang="en-US" dirty="0"/>
          </a:p>
        </p:txBody>
      </p:sp>
    </p:spTree>
    <p:extLst>
      <p:ext uri="{BB962C8B-B14F-4D97-AF65-F5344CB8AC3E}">
        <p14:creationId xmlns:p14="http://schemas.microsoft.com/office/powerpoint/2010/main" val="174675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Packages for Remote Hosted Apps</a:t>
            </a:r>
            <a:endParaRPr lang="en-US" dirty="0"/>
          </a:p>
        </p:txBody>
      </p:sp>
      <p:grpSp>
        <p:nvGrpSpPr>
          <p:cNvPr id="4" name="Group 3"/>
          <p:cNvGrpSpPr/>
          <p:nvPr/>
        </p:nvGrpSpPr>
        <p:grpSpPr>
          <a:xfrm>
            <a:off x="307733" y="1310902"/>
            <a:ext cx="2722227" cy="4498682"/>
            <a:chOff x="307733" y="1310902"/>
            <a:chExt cx="2722227" cy="4498682"/>
          </a:xfrm>
        </p:grpSpPr>
        <p:sp>
          <p:nvSpPr>
            <p:cNvPr id="5" name="Rounded Rectangle 4"/>
            <p:cNvSpPr/>
            <p:nvPr/>
          </p:nvSpPr>
          <p:spPr bwMode="auto">
            <a:xfrm>
              <a:off x="307733" y="2585932"/>
              <a:ext cx="2722227" cy="3223652"/>
            </a:xfrm>
            <a:prstGeom prst="roundRect">
              <a:avLst>
                <a:gd name="adj" fmla="val 7389"/>
              </a:avLst>
            </a:prstGeom>
            <a:solidFill>
              <a:schemeClr val="accent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2000" b="0" i="0" u="none" strike="noStrike" cap="none" normalizeH="0" baseline="0" dirty="0" smtClean="0">
                  <a:ln>
                    <a:noFill/>
                  </a:ln>
                  <a:solidFill>
                    <a:schemeClr val="tx1"/>
                  </a:solidFill>
                  <a:effectLst/>
                  <a:latin typeface="Segoe UI" pitchFamily="34" charset="0"/>
                  <a:cs typeface="Segoe UI" pitchFamily="34" charset="0"/>
                </a:rPr>
                <a:t>App Manifest</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2000" b="0" dirty="0" smtClean="0">
                  <a:solidFill>
                    <a:schemeClr val="tx1"/>
                  </a:solidFill>
                  <a:latin typeface="Segoe UI" pitchFamily="34" charset="0"/>
                  <a:cs typeface="Segoe UI" pitchFamily="34" charset="0"/>
                </a:rPr>
                <a:t>App Icon</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2000" b="0" dirty="0" smtClean="0">
                  <a:solidFill>
                    <a:schemeClr val="tx1"/>
                  </a:solidFill>
                  <a:latin typeface="Segoe UI" pitchFamily="34" charset="0"/>
                  <a:cs typeface="Segoe UI" pitchFamily="34" charset="0"/>
                </a:rPr>
                <a:t>Solution Package:</a:t>
              </a:r>
            </a:p>
            <a:p>
              <a:pPr marL="742950" lvl="1" indent="-285750" eaLnBrk="0" hangingPunct="0">
                <a:buFont typeface="Arial" panose="020B0604020202020204" pitchFamily="34" charset="0"/>
                <a:buChar char="•"/>
              </a:pPr>
              <a:r>
                <a:rPr kumimoji="0" lang="en-GB" sz="2000" b="0" i="0" u="none" strike="noStrike" cap="none" normalizeH="0" baseline="0" dirty="0" smtClean="0">
                  <a:ln>
                    <a:noFill/>
                  </a:ln>
                  <a:solidFill>
                    <a:schemeClr val="tx1"/>
                  </a:solidFill>
                  <a:effectLst/>
                  <a:latin typeface="Segoe UI" pitchFamily="34" charset="0"/>
                  <a:cs typeface="Segoe UI" pitchFamily="34" charset="0"/>
                </a:rPr>
                <a:t>Web Pages</a:t>
              </a:r>
            </a:p>
            <a:p>
              <a:pPr marL="742950" lvl="1" indent="-285750" eaLnBrk="0" hangingPunct="0">
                <a:buFont typeface="Arial" panose="020B0604020202020204" pitchFamily="34" charset="0"/>
                <a:buChar char="•"/>
              </a:pPr>
              <a:r>
                <a:rPr lang="en-GB" sz="2000" b="0" dirty="0" smtClean="0">
                  <a:solidFill>
                    <a:schemeClr val="tx1"/>
                  </a:solidFill>
                  <a:latin typeface="Segoe UI" pitchFamily="34" charset="0"/>
                  <a:cs typeface="Segoe UI" pitchFamily="34" charset="0"/>
                </a:rPr>
                <a:t>Scripts</a:t>
              </a:r>
            </a:p>
            <a:p>
              <a:pPr marL="742950" lvl="1" indent="-285750" eaLnBrk="0" hangingPunct="0">
                <a:buFont typeface="Arial" panose="020B0604020202020204" pitchFamily="34" charset="0"/>
                <a:buChar char="•"/>
              </a:pPr>
              <a:r>
                <a:rPr kumimoji="0" lang="en-GB" sz="2000" b="0" i="0" u="none" strike="noStrike" cap="none" normalizeH="0" baseline="0" dirty="0" smtClean="0">
                  <a:ln>
                    <a:noFill/>
                  </a:ln>
                  <a:solidFill>
                    <a:schemeClr val="tx1"/>
                  </a:solidFill>
                  <a:effectLst/>
                  <a:latin typeface="Segoe UI" pitchFamily="34" charset="0"/>
                  <a:cs typeface="Segoe UI" pitchFamily="34" charset="0"/>
                </a:rPr>
                <a:t>SharePoint Items</a:t>
              </a:r>
            </a:p>
          </p:txBody>
        </p:sp>
        <p:sp>
          <p:nvSpPr>
            <p:cNvPr id="6" name="TextBox 5"/>
            <p:cNvSpPr txBox="1"/>
            <p:nvPr/>
          </p:nvSpPr>
          <p:spPr>
            <a:xfrm>
              <a:off x="390846" y="1310902"/>
              <a:ext cx="2556000"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dirty="0" smtClean="0">
                  <a:latin typeface="Segoe UI Semibold" pitchFamily="34" charset="0"/>
                  <a:cs typeface="Segoe UI Semibold" pitchFamily="34" charset="0"/>
                </a:rPr>
                <a:t>SharePoint Hosted App</a:t>
              </a:r>
            </a:p>
            <a:p>
              <a:r>
                <a:rPr lang="en-GB" sz="2400" dirty="0" smtClean="0">
                  <a:latin typeface="Segoe UI Semibold" pitchFamily="34" charset="0"/>
                  <a:cs typeface="Segoe UI Semibold" pitchFamily="34" charset="0"/>
                </a:rPr>
                <a:t>Package</a:t>
              </a:r>
              <a:endParaRPr lang="en-GB" sz="2400" dirty="0">
                <a:latin typeface="Segoe UI Semibold" pitchFamily="34" charset="0"/>
                <a:cs typeface="Segoe UI Semibold" pitchFamily="34" charset="0"/>
              </a:endParaRPr>
            </a:p>
          </p:txBody>
        </p:sp>
      </p:grpSp>
      <p:grpSp>
        <p:nvGrpSpPr>
          <p:cNvPr id="7" name="Group 6"/>
          <p:cNvGrpSpPr/>
          <p:nvPr/>
        </p:nvGrpSpPr>
        <p:grpSpPr>
          <a:xfrm>
            <a:off x="3390948" y="1310902"/>
            <a:ext cx="2556000" cy="4498682"/>
            <a:chOff x="3430513" y="1310902"/>
            <a:chExt cx="2556000" cy="4498682"/>
          </a:xfrm>
        </p:grpSpPr>
        <p:sp>
          <p:nvSpPr>
            <p:cNvPr id="8" name="Rounded Rectangle 7"/>
            <p:cNvSpPr/>
            <p:nvPr/>
          </p:nvSpPr>
          <p:spPr bwMode="auto">
            <a:xfrm>
              <a:off x="3430513" y="2585932"/>
              <a:ext cx="2556000" cy="3223652"/>
            </a:xfrm>
            <a:prstGeom prst="roundRect">
              <a:avLst>
                <a:gd name="adj" fmla="val 7389"/>
              </a:avLst>
            </a:prstGeom>
            <a:solidFill>
              <a:schemeClr val="accent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2000" b="0" i="0" u="none" strike="noStrike" cap="none" normalizeH="0" baseline="0" dirty="0" smtClean="0">
                  <a:ln>
                    <a:noFill/>
                  </a:ln>
                  <a:solidFill>
                    <a:schemeClr val="tx1"/>
                  </a:solidFill>
                  <a:effectLst/>
                  <a:latin typeface="Segoe UI" pitchFamily="34" charset="0"/>
                  <a:cs typeface="Segoe UI" pitchFamily="34" charset="0"/>
                </a:rPr>
                <a:t>App Manifest</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2000" b="0" dirty="0" smtClean="0">
                  <a:solidFill>
                    <a:schemeClr val="tx1"/>
                  </a:solidFill>
                  <a:latin typeface="Segoe UI" pitchFamily="34" charset="0"/>
                  <a:cs typeface="Segoe UI" pitchFamily="34" charset="0"/>
                </a:rPr>
                <a:t>App Icon</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2000" b="0" dirty="0" smtClean="0">
                  <a:solidFill>
                    <a:schemeClr val="tx1"/>
                  </a:solidFill>
                  <a:latin typeface="Segoe UI" pitchFamily="34" charset="0"/>
                  <a:cs typeface="Segoe UI" pitchFamily="34" charset="0"/>
                </a:rPr>
                <a:t>Web Deploy Package</a:t>
              </a:r>
            </a:p>
            <a:p>
              <a:pPr marL="742950" lvl="1" indent="-285750" eaLnBrk="0" hangingPunct="0">
                <a:buFont typeface="Arial" panose="020B0604020202020204" pitchFamily="34" charset="0"/>
                <a:buChar char="•"/>
              </a:pPr>
              <a:r>
                <a:rPr kumimoji="0" lang="en-GB" sz="2000" b="0" i="0" u="none" strike="noStrike" cap="none" normalizeH="0" baseline="0" dirty="0" smtClean="0">
                  <a:ln>
                    <a:noFill/>
                  </a:ln>
                  <a:solidFill>
                    <a:schemeClr val="tx1"/>
                  </a:solidFill>
                  <a:effectLst/>
                  <a:latin typeface="Segoe UI" pitchFamily="34" charset="0"/>
                  <a:cs typeface="Segoe UI" pitchFamily="34" charset="0"/>
                </a:rPr>
                <a:t>Remote Web</a:t>
              </a:r>
            </a:p>
            <a:p>
              <a:pPr marL="285750" indent="-285750" eaLnBrk="0" hangingPunct="0">
                <a:buFont typeface="Arial" panose="020B0604020202020204" pitchFamily="34" charset="0"/>
                <a:buChar char="•"/>
              </a:pPr>
              <a:r>
                <a:rPr lang="en-GB" sz="2000" b="0" dirty="0" smtClean="0">
                  <a:solidFill>
                    <a:schemeClr val="tx1"/>
                  </a:solidFill>
                  <a:latin typeface="Segoe UI" pitchFamily="34" charset="0"/>
                  <a:cs typeface="Segoe UI" pitchFamily="34" charset="0"/>
                </a:rPr>
                <a:t>Data Tier Application Package</a:t>
              </a:r>
            </a:p>
            <a:p>
              <a:pPr marL="742950" lvl="1" indent="-285750" eaLnBrk="0" hangingPunct="0">
                <a:buFont typeface="Arial" panose="020B0604020202020204" pitchFamily="34" charset="0"/>
                <a:buChar char="•"/>
              </a:pPr>
              <a:r>
                <a:rPr kumimoji="0" lang="en-GB" sz="2000" b="0" i="0" u="none" strike="noStrike" cap="none" normalizeH="0" baseline="0" dirty="0" smtClean="0">
                  <a:ln>
                    <a:noFill/>
                  </a:ln>
                  <a:solidFill>
                    <a:schemeClr val="tx1"/>
                  </a:solidFill>
                  <a:effectLst/>
                  <a:latin typeface="Segoe UI" pitchFamily="34" charset="0"/>
                  <a:cs typeface="Segoe UI" pitchFamily="34" charset="0"/>
                </a:rPr>
                <a:t>Database</a:t>
              </a:r>
            </a:p>
          </p:txBody>
        </p:sp>
        <p:sp>
          <p:nvSpPr>
            <p:cNvPr id="9" name="TextBox 6"/>
            <p:cNvSpPr txBox="1"/>
            <p:nvPr/>
          </p:nvSpPr>
          <p:spPr>
            <a:xfrm>
              <a:off x="3430513" y="1310902"/>
              <a:ext cx="2556000"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dirty="0" smtClean="0">
                  <a:latin typeface="Segoe UI Semibold" pitchFamily="34" charset="0"/>
                  <a:cs typeface="Segoe UI Semibold" pitchFamily="34" charset="0"/>
                </a:rPr>
                <a:t>Autohosted App</a:t>
              </a:r>
            </a:p>
            <a:p>
              <a:r>
                <a:rPr lang="en-GB" sz="2400" dirty="0" smtClean="0">
                  <a:latin typeface="Segoe UI Semibold" pitchFamily="34" charset="0"/>
                  <a:cs typeface="Segoe UI Semibold" pitchFamily="34" charset="0"/>
                </a:rPr>
                <a:t>Package</a:t>
              </a:r>
              <a:endParaRPr lang="en-GB" sz="2400" dirty="0">
                <a:latin typeface="Segoe UI Semibold" pitchFamily="34" charset="0"/>
                <a:cs typeface="Segoe UI Semibold" pitchFamily="34" charset="0"/>
              </a:endParaRPr>
            </a:p>
          </p:txBody>
        </p:sp>
      </p:grpSp>
      <p:grpSp>
        <p:nvGrpSpPr>
          <p:cNvPr id="10" name="Group 9"/>
          <p:cNvGrpSpPr/>
          <p:nvPr/>
        </p:nvGrpSpPr>
        <p:grpSpPr>
          <a:xfrm>
            <a:off x="6307935" y="1310901"/>
            <a:ext cx="2556001" cy="2322376"/>
            <a:chOff x="6307935" y="1310901"/>
            <a:chExt cx="2556001" cy="2322376"/>
          </a:xfrm>
        </p:grpSpPr>
        <p:sp>
          <p:nvSpPr>
            <p:cNvPr id="11" name="Rounded Rectangle 10"/>
            <p:cNvSpPr/>
            <p:nvPr/>
          </p:nvSpPr>
          <p:spPr bwMode="auto">
            <a:xfrm>
              <a:off x="6307935" y="2585932"/>
              <a:ext cx="2556000" cy="1047345"/>
            </a:xfrm>
            <a:prstGeom prst="roundRect">
              <a:avLst>
                <a:gd name="adj" fmla="val 7389"/>
              </a:avLst>
            </a:prstGeom>
            <a:solidFill>
              <a:schemeClr val="accent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2000" b="0" i="0" u="none" strike="noStrike" cap="none" normalizeH="0" baseline="0" dirty="0" smtClean="0">
                  <a:ln>
                    <a:noFill/>
                  </a:ln>
                  <a:solidFill>
                    <a:schemeClr val="tx1"/>
                  </a:solidFill>
                  <a:effectLst/>
                  <a:latin typeface="Segoe UI" pitchFamily="34" charset="0"/>
                  <a:cs typeface="Segoe UI" pitchFamily="34" charset="0"/>
                </a:rPr>
                <a:t>App Manifest</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2000" b="0" dirty="0" smtClean="0">
                  <a:solidFill>
                    <a:schemeClr val="tx1"/>
                  </a:solidFill>
                  <a:latin typeface="Segoe UI" pitchFamily="34" charset="0"/>
                  <a:cs typeface="Segoe UI" pitchFamily="34" charset="0"/>
                </a:rPr>
                <a:t>App Icon</a:t>
              </a:r>
            </a:p>
          </p:txBody>
        </p:sp>
        <p:sp>
          <p:nvSpPr>
            <p:cNvPr id="12" name="TextBox 7"/>
            <p:cNvSpPr txBox="1"/>
            <p:nvPr/>
          </p:nvSpPr>
          <p:spPr>
            <a:xfrm>
              <a:off x="6307935" y="1310901"/>
              <a:ext cx="2556001"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400" dirty="0" smtClean="0">
                  <a:latin typeface="Segoe UI Semibold" pitchFamily="34" charset="0"/>
                  <a:cs typeface="Segoe UI Semibold" pitchFamily="34" charset="0"/>
                </a:rPr>
                <a:t>Provider Hosted App Package</a:t>
              </a:r>
              <a:endParaRPr lang="en-GB" sz="2400" dirty="0">
                <a:latin typeface="Segoe UI Semibold" pitchFamily="34" charset="0"/>
                <a:cs typeface="Segoe UI Semibold" pitchFamily="34" charset="0"/>
              </a:endParaRPr>
            </a:p>
          </p:txBody>
        </p:sp>
      </p:grpSp>
      <p:cxnSp>
        <p:nvCxnSpPr>
          <p:cNvPr id="13" name="Straight Connector 12"/>
          <p:cNvCxnSpPr/>
          <p:nvPr/>
        </p:nvCxnSpPr>
        <p:spPr bwMode="auto">
          <a:xfrm>
            <a:off x="3210454" y="1108953"/>
            <a:ext cx="0" cy="5330757"/>
          </a:xfrm>
          <a:prstGeom prst="line">
            <a:avLst/>
          </a:prstGeom>
          <a:gradFill rotWithShape="1">
            <a:gsLst>
              <a:gs pos="0">
                <a:srgbClr val="E4CD9A"/>
              </a:gs>
              <a:gs pos="100000">
                <a:srgbClr val="EEEFD7"/>
              </a:gs>
            </a:gsLst>
            <a:lin ang="2700000" scaled="1"/>
          </a:gradFill>
          <a:ln w="9525" cap="flat" cmpd="sng" algn="ctr">
            <a:solidFill>
              <a:schemeClr val="bg2"/>
            </a:solidFill>
            <a:prstDash val="solid"/>
            <a:round/>
            <a:headEnd type="none" w="med" len="med"/>
            <a:tailEnd type="none" w="med" len="med"/>
          </a:ln>
          <a:effectLst/>
        </p:spPr>
      </p:cxnSp>
      <p:cxnSp>
        <p:nvCxnSpPr>
          <p:cNvPr id="14" name="Straight Connector 13"/>
          <p:cNvCxnSpPr/>
          <p:nvPr/>
        </p:nvCxnSpPr>
        <p:spPr bwMode="auto">
          <a:xfrm>
            <a:off x="6127442" y="1108953"/>
            <a:ext cx="0" cy="5330757"/>
          </a:xfrm>
          <a:prstGeom prst="line">
            <a:avLst/>
          </a:prstGeom>
          <a:gradFill rotWithShape="1">
            <a:gsLst>
              <a:gs pos="0">
                <a:srgbClr val="E4CD9A"/>
              </a:gs>
              <a:gs pos="100000">
                <a:srgbClr val="EEEFD7"/>
              </a:gs>
            </a:gsLst>
            <a:lin ang="2700000" scaled="1"/>
          </a:gradFill>
          <a:ln w="9525" cap="flat" cmpd="sng" algn="ctr">
            <a:solidFill>
              <a:schemeClr val="bg2"/>
            </a:solidFill>
            <a:prstDash val="solid"/>
            <a:round/>
            <a:headEnd type="none" w="med" len="med"/>
            <a:tailEnd type="none" w="med" len="med"/>
          </a:ln>
          <a:effectLst/>
        </p:spPr>
      </p:cxnSp>
    </p:spTree>
    <p:extLst>
      <p:ext uri="{BB962C8B-B14F-4D97-AF65-F5344CB8AC3E}">
        <p14:creationId xmlns:p14="http://schemas.microsoft.com/office/powerpoint/2010/main" val="378119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3327690-2779-43ce-b870-3c850a0fcc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Exploring an App Package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a:t>
            </a:r>
            <a:r>
              <a:rPr lang="en-US" dirty="0" smtClean="0"/>
              <a:t>:</a:t>
            </a:r>
            <a:r>
              <a:rPr lang="en-US" dirty="0"/>
              <a:t> </a:t>
            </a:r>
            <a:endParaRPr lang="en-GB" dirty="0"/>
          </a:p>
          <a:p>
            <a:pPr lvl="1"/>
            <a:r>
              <a:rPr lang="en-US" dirty="0"/>
              <a:t>Explore the contents of a SharePoint app package by renaming the .app file</a:t>
            </a:r>
            <a:r>
              <a:rPr lang="en-US" dirty="0" smtClean="0"/>
              <a:t>.</a:t>
            </a:r>
            <a:endParaRPr lang="en-GB" dirty="0"/>
          </a:p>
          <a:p>
            <a:pPr lvl="1"/>
            <a:r>
              <a:rPr lang="en-US" dirty="0"/>
              <a:t>Explore the contents of a solution file within an app package by renaming the .wsp </a:t>
            </a:r>
            <a:r>
              <a:rPr lang="en-US" dirty="0" smtClean="0"/>
              <a:t>file</a:t>
            </a:r>
            <a:endParaRPr lang="en-GB" dirty="0"/>
          </a:p>
          <a:p>
            <a:r>
              <a:rPr lang="en-US" dirty="0"/>
              <a:t>The app package explored in this demonstration is for a SharePoint hosted app.</a:t>
            </a:r>
          </a:p>
        </p:txBody>
      </p:sp>
    </p:spTree>
    <p:extLst>
      <p:ext uri="{BB962C8B-B14F-4D97-AF65-F5344CB8AC3E}">
        <p14:creationId xmlns:p14="http://schemas.microsoft.com/office/powerpoint/2010/main" val="32907077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1695</Words>
  <Application>Microsoft Office PowerPoint</Application>
  <PresentationFormat>Bildschirmpräsentation (4:3)</PresentationFormat>
  <Paragraphs>275</Paragraphs>
  <Slides>24</Slides>
  <Notes>24</Notes>
  <HiddenSlides>0</HiddenSlides>
  <MMClips>0</MMClips>
  <ScaleCrop>false</ScaleCrop>
  <HeadingPairs>
    <vt:vector size="6" baseType="variant">
      <vt:variant>
        <vt:lpstr>Verwendete Schriftarten</vt:lpstr>
      </vt:variant>
      <vt:variant>
        <vt:i4>12</vt:i4>
      </vt:variant>
      <vt:variant>
        <vt:lpstr>Design</vt:lpstr>
      </vt:variant>
      <vt:variant>
        <vt:i4>1</vt:i4>
      </vt:variant>
      <vt:variant>
        <vt:lpstr>Folientitel</vt:lpstr>
      </vt:variant>
      <vt:variant>
        <vt:i4>24</vt:i4>
      </vt:variant>
    </vt:vector>
  </HeadingPairs>
  <TitlesOfParts>
    <vt:vector size="37" baseType="lpstr">
      <vt:lpstr>Segoe UI Light</vt:lpstr>
      <vt:lpstr>Mangal</vt:lpstr>
      <vt:lpstr>Segoe UI</vt:lpstr>
      <vt:lpstr>SimSun</vt:lpstr>
      <vt:lpstr>Calibri</vt:lpstr>
      <vt:lpstr>Segoe Light</vt:lpstr>
      <vt:lpstr>Times New Roman</vt:lpstr>
      <vt:lpstr>Segoe UI Semibold</vt:lpstr>
      <vt:lpstr>Verdana</vt:lpstr>
      <vt:lpstr>Arial</vt:lpstr>
      <vt:lpstr>Arial Unicode MS</vt:lpstr>
      <vt:lpstr>Wingdings</vt:lpstr>
      <vt:lpstr>Presentation1</vt:lpstr>
      <vt:lpstr>Module 10</vt:lpstr>
      <vt:lpstr>Module Overview</vt:lpstr>
      <vt:lpstr>Lesson 1: Understanding the App Management Architecture</vt:lpstr>
      <vt:lpstr>Service Applications for App Management</vt:lpstr>
      <vt:lpstr>Publishing Locations</vt:lpstr>
      <vt:lpstr>Lesson 2: Understanding App Packages</vt:lpstr>
      <vt:lpstr>App Package Format</vt:lpstr>
      <vt:lpstr>Packages for Remote Hosted Apps</vt:lpstr>
      <vt:lpstr>Demonstration: Exploring an App Package</vt:lpstr>
      <vt:lpstr>Lesson 3: Publishing Apps</vt:lpstr>
      <vt:lpstr>The Publishing Wizard</vt:lpstr>
      <vt:lpstr>Publishing to the Office Store</vt:lpstr>
      <vt:lpstr>Publishing to an App Catalog</vt:lpstr>
      <vt:lpstr>Lab A: Publishing an App to a Corporate Catalog</vt:lpstr>
      <vt:lpstr>Lab Scenario</vt:lpstr>
      <vt:lpstr>Lab Review</vt:lpstr>
      <vt:lpstr>Lesson 4: Installing, Updating, and Uninstalling Apps</vt:lpstr>
      <vt:lpstr>App Installation</vt:lpstr>
      <vt:lpstr>Updating an App</vt:lpstr>
      <vt:lpstr>Uninstalling Apps</vt:lpstr>
      <vt:lpstr>Lab B: Installing, Updating, and Uninstalling Apps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Vikkie Boyd</dc:creator>
  <cp:lastModifiedBy>Alex</cp:lastModifiedBy>
  <cp:revision>12</cp:revision>
  <dcterms:created xsi:type="dcterms:W3CDTF">2013-06-25T15:29:19Z</dcterms:created>
  <dcterms:modified xsi:type="dcterms:W3CDTF">2014-11-10T13:12:20Z</dcterms:modified>
</cp:coreProperties>
</file>