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2" r:id="rId25"/>
    <p:sldId id="279" r:id="rId26"/>
    <p:sldId id="280" r:id="rId27"/>
    <p:sldId id="281" r:id="rId28"/>
  </p:sldIdLst>
  <p:sldSz cx="9144000" cy="6858000" type="screen4x3"/>
  <p:notesSz cx="6858000" cy="9144000"/>
  <p:embeddedFontLst>
    <p:embeddedFont>
      <p:font typeface="Segoe Light" panose="020B0604020202020204" charset="0"/>
      <p:regular r:id="rId30"/>
      <p:italic r:id="rId31"/>
    </p:embeddedFont>
    <p:embeddedFont>
      <p:font typeface="SimSun" panose="02010600030101010101" pitchFamily="2" charset="-122"/>
      <p:regular r:id="rId32"/>
    </p:embeddedFont>
    <p:embeddedFont>
      <p:font typeface="Mangal" panose="02040503050203030202" pitchFamily="18" charset="0"/>
      <p:regular r:id="rId33"/>
      <p:bold r:id="rId34"/>
    </p:embeddedFont>
    <p:embeddedFont>
      <p:font typeface="Calibri" panose="020F0502020204030204" pitchFamily="34" charset="0"/>
      <p:regular r:id="rId35"/>
      <p:bold r:id="rId36"/>
      <p:italic r:id="rId37"/>
      <p:boldItalic r:id="rId38"/>
    </p:embeddedFont>
    <p:embeddedFont>
      <p:font typeface="Segoe UI" panose="020B0502040204020203" pitchFamily="34" charset="0"/>
      <p:regular r:id="rId39"/>
      <p:bold r:id="rId40"/>
      <p:italic r:id="rId41"/>
      <p:boldItalic r:id="rId42"/>
    </p:embeddedFont>
    <p:embeddedFont>
      <p:font typeface="Segoe UI Light" panose="020B0502040204020203" pitchFamily="34" charset="0"/>
      <p:regular r:id="rId43"/>
      <p:italic r:id="rId44"/>
    </p:embeddedFont>
    <p:embeddedFont>
      <p:font typeface="Verdana" panose="020B0604030504040204" pitchFamily="34" charset="0"/>
      <p:regular r:id="rId45"/>
      <p:bold r:id="rId46"/>
      <p:italic r:id="rId47"/>
      <p:boldItalic r:id="rId48"/>
    </p:embeddedFont>
  </p:embeddedFontLst>
  <p:custDataLst>
    <p:tags r:id="rId4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918" y="96"/>
      </p:cViewPr>
      <p:guideLst>
        <p:guide orient="horz" pos="2160"/>
        <p:guide pos="2880"/>
      </p:guideLst>
    </p:cSldViewPr>
  </p:slideViewPr>
  <p:notesTextViewPr>
    <p:cViewPr>
      <p:scale>
        <a:sx n="1" d="1"/>
        <a:sy n="1" d="1"/>
      </p:scale>
      <p:origin x="0" y="0"/>
    </p:cViewPr>
  </p:notesTextViewPr>
  <p:notesViewPr>
    <p:cSldViewPr>
      <p:cViewPr varScale="1">
        <p:scale>
          <a:sx n="98" d="100"/>
          <a:sy n="98" d="100"/>
        </p:scale>
        <p:origin x="-351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font" Target="fonts/font18.fntdata"/><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49"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font" Target="fonts/font15.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font" Target="fonts/font19.fntdata"/><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22FA3A-8174-4958-80B9-A93F7CACBFFD}" type="datetimeFigureOut">
              <a:rPr lang="en-US" smtClean="0"/>
              <a:t>11/10/2014</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E19FE2-E98E-467F-850E-A1A0A6CD20D2}" type="slidenum">
              <a:rPr lang="en-US" smtClean="0"/>
              <a:t>‹Nr.›</a:t>
            </a:fld>
            <a:endParaRPr lang="en-US" dirty="0"/>
          </a:p>
        </p:txBody>
      </p:sp>
    </p:spTree>
    <p:extLst>
      <p:ext uri="{BB962C8B-B14F-4D97-AF65-F5344CB8AC3E}">
        <p14:creationId xmlns:p14="http://schemas.microsoft.com/office/powerpoint/2010/main" val="1111762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B0E19FE2-E98E-467F-850E-A1A0A6CD20D2}" type="slidenum">
              <a:rPr lang="en-US" smtClean="0"/>
              <a:t>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12: Automating Business Processes</a:t>
            </a:r>
            <a:endParaRPr lang="en-US" sz="1200" b="1" dirty="0">
              <a:solidFill>
                <a:srgbClr val="336699"/>
              </a:solidFill>
              <a:latin typeface="Arial"/>
            </a:endParaRPr>
          </a:p>
        </p:txBody>
      </p:sp>
    </p:spTree>
    <p:extLst>
      <p:ext uri="{BB962C8B-B14F-4D97-AF65-F5344CB8AC3E}">
        <p14:creationId xmlns:p14="http://schemas.microsoft.com/office/powerpoint/2010/main" val="40170768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When you start this topic, open Visio and create a new workflow so that students can see how it looks. As you discuss each section, point out the relevant commands or buttons to the students. </a:t>
            </a:r>
          </a:p>
        </p:txBody>
      </p:sp>
      <p:sp>
        <p:nvSpPr>
          <p:cNvPr id="4" name="Slide Number Placeholder 3"/>
          <p:cNvSpPr>
            <a:spLocks noGrp="1"/>
          </p:cNvSpPr>
          <p:nvPr>
            <p:ph type="sldNum" sz="quarter" idx="10"/>
          </p:nvPr>
        </p:nvSpPr>
        <p:spPr/>
        <p:txBody>
          <a:bodyPr/>
          <a:lstStyle/>
          <a:p>
            <a:fld id="{B0E19FE2-E98E-467F-850E-A1A0A6CD20D2}"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12: Automating Business Processes</a:t>
            </a:r>
            <a:endParaRPr lang="en-US" sz="1200" b="1" dirty="0">
              <a:solidFill>
                <a:srgbClr val="336699"/>
              </a:solidFill>
              <a:latin typeface="Arial"/>
            </a:endParaRPr>
          </a:p>
        </p:txBody>
      </p:sp>
    </p:spTree>
    <p:extLst>
      <p:ext uri="{BB962C8B-B14F-4D97-AF65-F5344CB8AC3E}">
        <p14:creationId xmlns:p14="http://schemas.microsoft.com/office/powerpoint/2010/main" val="35844687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When you start this topic, open SharePoint Designer and create a new workflow so that students can see how it looks. As you discuss each section, point out the relevant commands or buttons to the students. </a:t>
            </a:r>
          </a:p>
        </p:txBody>
      </p:sp>
      <p:sp>
        <p:nvSpPr>
          <p:cNvPr id="4" name="Slide Number Placeholder 3"/>
          <p:cNvSpPr>
            <a:spLocks noGrp="1"/>
          </p:cNvSpPr>
          <p:nvPr>
            <p:ph type="sldNum" sz="quarter" idx="10"/>
          </p:nvPr>
        </p:nvSpPr>
        <p:spPr/>
        <p:txBody>
          <a:bodyPr/>
          <a:lstStyle/>
          <a:p>
            <a:fld id="{B0E19FE2-E98E-467F-850E-A1A0A6CD20D2}"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12: Automating Business Processes</a:t>
            </a:r>
            <a:endParaRPr lang="en-US" sz="1200" b="1" dirty="0">
              <a:solidFill>
                <a:srgbClr val="336699"/>
              </a:solidFill>
              <a:latin typeface="Arial"/>
            </a:endParaRPr>
          </a:p>
        </p:txBody>
      </p:sp>
    </p:spTree>
    <p:extLst>
      <p:ext uri="{BB962C8B-B14F-4D97-AF65-F5344CB8AC3E}">
        <p14:creationId xmlns:p14="http://schemas.microsoft.com/office/powerpoint/2010/main" val="18295542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Point out the relevant options in the UI to the students as you discuss them.</a:t>
            </a:r>
          </a:p>
        </p:txBody>
      </p:sp>
      <p:sp>
        <p:nvSpPr>
          <p:cNvPr id="4" name="Slide Number Placeholder 3"/>
          <p:cNvSpPr>
            <a:spLocks noGrp="1"/>
          </p:cNvSpPr>
          <p:nvPr>
            <p:ph type="sldNum" sz="quarter" idx="10"/>
          </p:nvPr>
        </p:nvSpPr>
        <p:spPr/>
        <p:txBody>
          <a:bodyPr/>
          <a:lstStyle/>
          <a:p>
            <a:fld id="{B0E19FE2-E98E-467F-850E-A1A0A6CD20D2}"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12: Automating Business Processes</a:t>
            </a:r>
            <a:endParaRPr lang="en-US" sz="1200" b="1" dirty="0">
              <a:solidFill>
                <a:srgbClr val="336699"/>
              </a:solidFill>
              <a:latin typeface="Arial"/>
            </a:endParaRPr>
          </a:p>
        </p:txBody>
      </p:sp>
    </p:spTree>
    <p:extLst>
      <p:ext uri="{BB962C8B-B14F-4D97-AF65-F5344CB8AC3E}">
        <p14:creationId xmlns:p14="http://schemas.microsoft.com/office/powerpoint/2010/main" val="35130592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Open Internet Explorer and show students how to locate the different types of workflow.</a:t>
            </a:r>
          </a:p>
        </p:txBody>
      </p:sp>
      <p:sp>
        <p:nvSpPr>
          <p:cNvPr id="4" name="Slide Number Placeholder 3"/>
          <p:cNvSpPr>
            <a:spLocks noGrp="1"/>
          </p:cNvSpPr>
          <p:nvPr>
            <p:ph type="sldNum" sz="quarter" idx="10"/>
          </p:nvPr>
        </p:nvSpPr>
        <p:spPr/>
        <p:txBody>
          <a:bodyPr/>
          <a:lstStyle/>
          <a:p>
            <a:fld id="{B0E19FE2-E98E-467F-850E-A1A0A6CD20D2}"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12: Automating Business Processes</a:t>
            </a:r>
            <a:endParaRPr lang="en-US" sz="1200" b="1" dirty="0">
              <a:solidFill>
                <a:srgbClr val="336699"/>
              </a:solidFill>
              <a:latin typeface="Arial"/>
            </a:endParaRPr>
          </a:p>
        </p:txBody>
      </p:sp>
    </p:spTree>
    <p:extLst>
      <p:ext uri="{BB962C8B-B14F-4D97-AF65-F5344CB8AC3E}">
        <p14:creationId xmlns:p14="http://schemas.microsoft.com/office/powerpoint/2010/main" val="24667828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Ensure that students understand that all shapes can be added and customized in both the Visual Designer and the Text-Based Designer. The only reason for swapping between the two here is to show how to use both methods.</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may want to start the virtual machine in advance to save time during the demonstration.</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Start the 20488A-LON-SP-12 virtual machine.</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Log on to the LONDON machine as </a:t>
            </a:r>
            <a:r>
              <a:rPr lang="en-US" sz="1000" b="1" dirty="0" smtClean="0">
                <a:effectLst/>
                <a:latin typeface="Arial"/>
                <a:ea typeface="Times New Roman"/>
                <a:cs typeface="Times New Roman"/>
              </a:rPr>
              <a:t>CONTOSO\Administrator</a:t>
            </a:r>
            <a:r>
              <a:rPr lang="en-US" sz="1000" dirty="0" smtClean="0">
                <a:effectLst/>
                <a:latin typeface="Arial"/>
                <a:ea typeface="Times New Roman"/>
                <a:cs typeface="Times New Roman"/>
              </a:rPr>
              <a:t> with password </a:t>
            </a:r>
            <a:r>
              <a:rPr lang="en-US" sz="1000" b="1" dirty="0" smtClean="0">
                <a:effectLst/>
                <a:latin typeface="Arial"/>
                <a:ea typeface="Times New Roman"/>
                <a:cs typeface="Times New Roman"/>
              </a:rPr>
              <a:t>Pa$$w0rd</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On the Start screen, type </a:t>
            </a:r>
            <a:r>
              <a:rPr lang="en-US" sz="1000" b="1" dirty="0" smtClean="0">
                <a:effectLst/>
                <a:latin typeface="Arial"/>
                <a:ea typeface="Times New Roman"/>
                <a:cs typeface="Times New Roman"/>
              </a:rPr>
              <a:t>SharePoint Designer 2013</a:t>
            </a:r>
            <a:r>
              <a:rPr lang="en-US" sz="1000" dirty="0" smtClean="0">
                <a:effectLst/>
                <a:latin typeface="Arial"/>
                <a:ea typeface="Times New Roman"/>
                <a:cs typeface="Times New Roman"/>
              </a:rPr>
              <a:t>, and then click </a:t>
            </a:r>
            <a:r>
              <a:rPr lang="en-US" sz="1000" b="1" dirty="0" smtClean="0">
                <a:effectLst/>
                <a:latin typeface="Arial"/>
                <a:ea typeface="Times New Roman"/>
                <a:cs typeface="Times New Roman"/>
              </a:rPr>
              <a:t>SharePoint Designer 2013</a:t>
            </a:r>
            <a:r>
              <a:rPr lang="en-US" sz="1000" dirty="0" smtClean="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In SharePoint Designer, click </a:t>
            </a:r>
            <a:r>
              <a:rPr lang="en-US" sz="1000" b="1" dirty="0" smtClean="0">
                <a:solidFill>
                  <a:srgbClr val="000000"/>
                </a:solidFill>
                <a:effectLst/>
                <a:latin typeface="Arial"/>
                <a:ea typeface="Times New Roman"/>
                <a:cs typeface="Times New Roman"/>
              </a:rPr>
              <a:t>Open Site</a:t>
            </a:r>
            <a:r>
              <a:rPr lang="en-US" sz="1000" dirty="0" smtClean="0">
                <a:solidFill>
                  <a:srgbClr val="000000"/>
                </a:solidFill>
                <a:effectLst/>
                <a:latin typeface="Arial"/>
                <a:ea typeface="Times New Roman"/>
                <a:cs typeface="Times New Roman"/>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In the </a:t>
            </a:r>
            <a:r>
              <a:rPr lang="en-US" sz="1000" b="1" dirty="0" smtClean="0">
                <a:solidFill>
                  <a:srgbClr val="000000"/>
                </a:solidFill>
                <a:effectLst/>
                <a:latin typeface="Arial"/>
                <a:ea typeface="Times New Roman"/>
                <a:cs typeface="Times New Roman"/>
              </a:rPr>
              <a:t>Open Site</a:t>
            </a:r>
            <a:r>
              <a:rPr lang="en-US" sz="1000" dirty="0" smtClean="0">
                <a:solidFill>
                  <a:srgbClr val="000000"/>
                </a:solidFill>
                <a:effectLst/>
                <a:latin typeface="Arial"/>
                <a:ea typeface="Times New Roman"/>
                <a:cs typeface="Times New Roman"/>
              </a:rPr>
              <a:t> dialog box, in the </a:t>
            </a:r>
            <a:r>
              <a:rPr lang="en-US" sz="1000" b="1" dirty="0" smtClean="0">
                <a:solidFill>
                  <a:srgbClr val="000000"/>
                </a:solidFill>
                <a:effectLst/>
                <a:latin typeface="Arial"/>
                <a:ea typeface="Times New Roman"/>
                <a:cs typeface="Times New Roman"/>
              </a:rPr>
              <a:t>Site name</a:t>
            </a:r>
            <a:r>
              <a:rPr lang="en-US" sz="1000" dirty="0" smtClean="0">
                <a:solidFill>
                  <a:srgbClr val="000000"/>
                </a:solidFill>
                <a:effectLst/>
                <a:latin typeface="Arial"/>
                <a:ea typeface="Times New Roman"/>
                <a:cs typeface="Times New Roman"/>
              </a:rPr>
              <a:t> box, type </a:t>
            </a:r>
            <a:r>
              <a:rPr lang="en-US" sz="1000" b="1" dirty="0" smtClean="0">
                <a:solidFill>
                  <a:srgbClr val="000000"/>
                </a:solidFill>
                <a:effectLst/>
                <a:latin typeface="Arial"/>
                <a:ea typeface="Times New Roman"/>
                <a:cs typeface="Times New Roman"/>
              </a:rPr>
              <a:t>http://team.contoso.com</a:t>
            </a:r>
            <a:r>
              <a:rPr lang="en-US" sz="1000" dirty="0" smtClean="0">
                <a:solidFill>
                  <a:srgbClr val="000000"/>
                </a:solidFill>
                <a:effectLst/>
                <a:latin typeface="Arial"/>
                <a:ea typeface="Times New Roman"/>
                <a:cs typeface="Times New Roman"/>
              </a:rPr>
              <a:t>, and then click </a:t>
            </a:r>
            <a:r>
              <a:rPr lang="en-US" sz="1000" b="1" dirty="0" smtClean="0">
                <a:solidFill>
                  <a:srgbClr val="000000"/>
                </a:solidFill>
                <a:effectLst/>
                <a:latin typeface="Arial"/>
                <a:ea typeface="Times New Roman"/>
                <a:cs typeface="Times New Roman"/>
              </a:rPr>
              <a:t>Open</a:t>
            </a:r>
            <a:r>
              <a:rPr lang="en-US" sz="1000" dirty="0" smtClean="0">
                <a:solidFill>
                  <a:srgbClr val="000000"/>
                </a:solidFill>
                <a:effectLst/>
                <a:latin typeface="Arial"/>
                <a:ea typeface="Times New Roman"/>
                <a:cs typeface="Times New Roman"/>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a:ea typeface="Times New Roman"/>
                <a:cs typeface="Times New Roman"/>
              </a:rPr>
              <a:t>In the </a:t>
            </a:r>
            <a:r>
              <a:rPr lang="en-US" sz="1000" b="1" dirty="0" smtClean="0">
                <a:solidFill>
                  <a:srgbClr val="000000"/>
                </a:solidFill>
                <a:effectLst/>
                <a:latin typeface="Arial"/>
                <a:ea typeface="Times New Roman"/>
                <a:cs typeface="Times New Roman"/>
              </a:rPr>
              <a:t>Windows Security</a:t>
            </a:r>
            <a:r>
              <a:rPr lang="en-US" sz="1000" dirty="0" smtClean="0">
                <a:solidFill>
                  <a:srgbClr val="000000"/>
                </a:solidFill>
                <a:effectLst/>
                <a:latin typeface="Arial"/>
                <a:ea typeface="Times New Roman"/>
                <a:cs typeface="Times New Roman"/>
              </a:rPr>
              <a:t> dialog box, in the </a:t>
            </a:r>
            <a:r>
              <a:rPr lang="en-US" sz="1000" b="1" dirty="0" smtClean="0">
                <a:solidFill>
                  <a:srgbClr val="000000"/>
                </a:solidFill>
                <a:effectLst/>
                <a:latin typeface="Arial"/>
                <a:ea typeface="Times New Roman"/>
                <a:cs typeface="Times New Roman"/>
              </a:rPr>
              <a:t>User name</a:t>
            </a:r>
            <a:r>
              <a:rPr lang="en-US" sz="1000" dirty="0" smtClean="0">
                <a:solidFill>
                  <a:srgbClr val="000000"/>
                </a:solidFill>
                <a:effectLst/>
                <a:latin typeface="Arial"/>
                <a:ea typeface="Times New Roman"/>
                <a:cs typeface="Times New Roman"/>
              </a:rPr>
              <a:t> box, type </a:t>
            </a:r>
            <a:r>
              <a:rPr lang="en-US" sz="1000" b="1" dirty="0" smtClean="0">
                <a:solidFill>
                  <a:srgbClr val="000000"/>
                </a:solidFill>
                <a:effectLst/>
                <a:latin typeface="Arial"/>
                <a:ea typeface="Times New Roman"/>
                <a:cs typeface="Times New Roman"/>
              </a:rPr>
              <a:t>Dominik</a:t>
            </a:r>
            <a:r>
              <a:rPr lang="en-US" sz="1000" dirty="0" smtClean="0">
                <a:solidFill>
                  <a:srgbClr val="000000"/>
                </a:solidFill>
                <a:effectLst/>
                <a:latin typeface="Arial"/>
                <a:ea typeface="Times New Roman"/>
                <a:cs typeface="Times New Roman"/>
              </a:rPr>
              <a:t>, in the </a:t>
            </a:r>
            <a:r>
              <a:rPr lang="en-US" sz="1000" b="1" dirty="0" smtClean="0">
                <a:solidFill>
                  <a:srgbClr val="000000"/>
                </a:solidFill>
                <a:effectLst/>
                <a:latin typeface="Arial"/>
                <a:ea typeface="Times New Roman"/>
                <a:cs typeface="Times New Roman"/>
              </a:rPr>
              <a:t>Password</a:t>
            </a:r>
            <a:r>
              <a:rPr lang="en-US" sz="1000" dirty="0" smtClean="0">
                <a:solidFill>
                  <a:srgbClr val="000000"/>
                </a:solidFill>
                <a:effectLst/>
                <a:latin typeface="Arial"/>
                <a:ea typeface="Times New Roman"/>
                <a:cs typeface="Times New Roman"/>
              </a:rPr>
              <a:t> box, type </a:t>
            </a:r>
            <a:r>
              <a:rPr lang="en-US" sz="1000" b="1" dirty="0" smtClean="0">
                <a:solidFill>
                  <a:srgbClr val="000000"/>
                </a:solidFill>
                <a:effectLst/>
                <a:latin typeface="Arial"/>
                <a:ea typeface="Times New Roman"/>
                <a:cs typeface="Times New Roman"/>
              </a:rPr>
              <a:t>Pa$$w0rd</a:t>
            </a:r>
            <a:r>
              <a:rPr lang="en-US" sz="1000" dirty="0" smtClean="0">
                <a:solidFill>
                  <a:srgbClr val="000000"/>
                </a:solidFill>
                <a:effectLst/>
                <a:latin typeface="Arial"/>
                <a:ea typeface="Times New Roman"/>
                <a:cs typeface="Times New Roman"/>
              </a:rPr>
              <a:t>, and then click </a:t>
            </a:r>
            <a:r>
              <a:rPr lang="en-US" sz="1000" b="1" dirty="0" smtClean="0">
                <a:solidFill>
                  <a:srgbClr val="000000"/>
                </a:solidFill>
                <a:effectLst/>
                <a:latin typeface="Arial"/>
                <a:ea typeface="Times New Roman"/>
                <a:cs typeface="Times New Roman"/>
              </a:rPr>
              <a:t>OK</a:t>
            </a:r>
            <a:r>
              <a:rPr lang="en-US" sz="1000" dirty="0" smtClean="0">
                <a:solidFill>
                  <a:srgbClr val="000000"/>
                </a:solidFill>
                <a:effectLst/>
                <a:latin typeface="Arial"/>
                <a:ea typeface="Times New Roman"/>
                <a:cs typeface="Times New Roman"/>
              </a:rPr>
              <a:t>.</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the </a:t>
            </a:r>
            <a:r>
              <a:rPr lang="en-US" sz="1000" b="1" dirty="0" smtClean="0">
                <a:effectLst/>
                <a:latin typeface="Arial"/>
                <a:ea typeface="Times New Roman"/>
                <a:cs typeface="Times New Roman"/>
              </a:rPr>
              <a:t>Navigation</a:t>
            </a:r>
            <a:r>
              <a:rPr lang="en-US" sz="1000" dirty="0" smtClean="0">
                <a:effectLst/>
                <a:latin typeface="Arial"/>
                <a:ea typeface="Times New Roman"/>
                <a:cs typeface="Times New Roman"/>
              </a:rPr>
              <a:t> pane, click </a:t>
            </a:r>
            <a:r>
              <a:rPr lang="en-US" sz="1000" b="1" dirty="0" smtClean="0">
                <a:effectLst/>
                <a:latin typeface="Arial"/>
                <a:ea typeface="Times New Roman"/>
                <a:cs typeface="Times New Roman"/>
              </a:rPr>
              <a:t>Lists and Libraries</a:t>
            </a:r>
            <a:r>
              <a:rPr lang="en-US" sz="1000" dirty="0" smtClean="0">
                <a:effectLst/>
                <a:latin typeface="Arial"/>
                <a:ea typeface="Times New Roman"/>
                <a:cs typeface="Times New Roman"/>
              </a:rPr>
              <a:t>.</a:t>
            </a:r>
            <a:r>
              <a:rPr lang="en-US" sz="1000" dirty="0" smtClean="0">
                <a:solidFill>
                  <a:srgbClr val="000000"/>
                </a:solidFill>
                <a:effectLst/>
                <a:latin typeface="Arial"/>
                <a:ea typeface="Times New Roman"/>
                <a:cs typeface="Times New Roman"/>
              </a:rPr>
              <a:t> </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On the Ribbon, on the </a:t>
            </a:r>
            <a:r>
              <a:rPr lang="en-US" sz="1000" b="1" dirty="0" smtClean="0">
                <a:effectLst/>
                <a:latin typeface="Arial"/>
                <a:ea typeface="Times New Roman"/>
                <a:cs typeface="Times New Roman"/>
              </a:rPr>
              <a:t>LISTS AND LIBRARIES</a:t>
            </a:r>
            <a:r>
              <a:rPr lang="en-US" sz="1000" dirty="0" smtClean="0">
                <a:effectLst/>
                <a:latin typeface="Arial"/>
                <a:ea typeface="Times New Roman"/>
                <a:cs typeface="Times New Roman"/>
              </a:rPr>
              <a:t> tab, in the </a:t>
            </a:r>
            <a:r>
              <a:rPr lang="en-US" sz="1000" b="1" dirty="0" smtClean="0">
                <a:effectLst/>
                <a:latin typeface="Arial"/>
                <a:ea typeface="Times New Roman"/>
                <a:cs typeface="Times New Roman"/>
              </a:rPr>
              <a:t>New</a:t>
            </a:r>
            <a:r>
              <a:rPr lang="en-US" sz="1000" dirty="0" smtClean="0">
                <a:effectLst/>
                <a:latin typeface="Arial"/>
                <a:ea typeface="Times New Roman"/>
                <a:cs typeface="Times New Roman"/>
              </a:rPr>
              <a:t> group, click </a:t>
            </a:r>
            <a:r>
              <a:rPr lang="en-US" sz="1000" b="1" dirty="0" smtClean="0">
                <a:effectLst/>
                <a:latin typeface="Arial"/>
                <a:ea typeface="Times New Roman"/>
                <a:cs typeface="Times New Roman"/>
              </a:rPr>
              <a:t>Custom List</a:t>
            </a:r>
            <a:r>
              <a:rPr lang="en-US" sz="1000" dirty="0" smtClean="0">
                <a:effectLst/>
                <a:latin typeface="Arial"/>
                <a:ea typeface="Times New Roman"/>
                <a:cs typeface="Times New Roman"/>
              </a:rPr>
              <a:t>.</a:t>
            </a:r>
            <a:r>
              <a:rPr lang="en-US" sz="1000" dirty="0" smtClean="0">
                <a:solidFill>
                  <a:srgbClr val="000000"/>
                </a:solidFill>
                <a:effectLst/>
                <a:latin typeface="Arial"/>
                <a:ea typeface="Times New Roman"/>
                <a:cs typeface="Times New Roman"/>
              </a:rPr>
              <a:t> </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the </a:t>
            </a:r>
            <a:r>
              <a:rPr lang="en-US" sz="1000" b="1" dirty="0" smtClean="0">
                <a:effectLst/>
                <a:latin typeface="Arial"/>
                <a:ea typeface="Times New Roman"/>
                <a:cs typeface="Times New Roman"/>
              </a:rPr>
              <a:t>Create list or document library dialog</a:t>
            </a:r>
            <a:r>
              <a:rPr lang="en-US" sz="1000" dirty="0" smtClean="0">
                <a:effectLst/>
                <a:latin typeface="Arial"/>
                <a:ea typeface="Times New Roman"/>
                <a:cs typeface="Times New Roman"/>
              </a:rPr>
              <a:t> box, in the </a:t>
            </a:r>
            <a:r>
              <a:rPr lang="en-US" sz="1000" b="1" dirty="0" smtClean="0">
                <a:effectLst/>
                <a:latin typeface="Arial"/>
                <a:ea typeface="Times New Roman"/>
                <a:cs typeface="Times New Roman"/>
              </a:rPr>
              <a:t>Name</a:t>
            </a:r>
            <a:r>
              <a:rPr lang="en-US" sz="1000" dirty="0" smtClean="0">
                <a:effectLst/>
                <a:latin typeface="Arial"/>
                <a:ea typeface="Times New Roman"/>
                <a:cs typeface="Times New Roman"/>
              </a:rPr>
              <a:t> box, type </a:t>
            </a:r>
            <a:r>
              <a:rPr lang="en-US" sz="1000" b="1" dirty="0" smtClean="0">
                <a:effectLst/>
                <a:latin typeface="Arial"/>
                <a:ea typeface="Times New Roman"/>
                <a:cs typeface="Times New Roman"/>
              </a:rPr>
              <a:t>Demo List</a:t>
            </a:r>
            <a:r>
              <a:rPr lang="en-US" sz="1000" dirty="0" smtClean="0">
                <a:effectLst/>
                <a:latin typeface="Arial"/>
                <a:ea typeface="Times New Roman"/>
                <a:cs typeface="Times New Roman"/>
              </a:rPr>
              <a:t>, and then click </a:t>
            </a:r>
            <a:r>
              <a:rPr lang="en-US" sz="1000" b="1" dirty="0" smtClean="0">
                <a:effectLst/>
                <a:latin typeface="Arial"/>
                <a:ea typeface="Times New Roman"/>
                <a:cs typeface="Times New Roman"/>
              </a:rPr>
              <a:t>OK</a:t>
            </a:r>
            <a:r>
              <a:rPr lang="en-US" sz="1000" dirty="0" smtClean="0">
                <a:effectLst/>
                <a:latin typeface="Arial"/>
                <a:ea typeface="Times New Roman"/>
                <a:cs typeface="Times New Roman"/>
              </a:rPr>
              <a:t>.</a:t>
            </a:r>
            <a:r>
              <a:rPr lang="en-US" sz="1000" dirty="0" smtClean="0">
                <a:solidFill>
                  <a:srgbClr val="000000"/>
                </a:solidFill>
                <a:effectLst/>
                <a:latin typeface="Arial"/>
                <a:ea typeface="Times New Roman"/>
                <a:cs typeface="Times New Roman"/>
              </a:rPr>
              <a:t> </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the </a:t>
            </a:r>
            <a:r>
              <a:rPr lang="en-US" sz="1000" b="1" dirty="0" smtClean="0">
                <a:effectLst/>
                <a:latin typeface="Arial"/>
                <a:ea typeface="Times New Roman"/>
                <a:cs typeface="Times New Roman"/>
              </a:rPr>
              <a:t>Navigation</a:t>
            </a:r>
            <a:r>
              <a:rPr lang="en-US" sz="1000" dirty="0" smtClean="0">
                <a:effectLst/>
                <a:latin typeface="Arial"/>
                <a:ea typeface="Times New Roman"/>
                <a:cs typeface="Times New Roman"/>
              </a:rPr>
              <a:t> pane, click </a:t>
            </a:r>
            <a:r>
              <a:rPr lang="en-US" sz="1000" b="1" dirty="0" smtClean="0">
                <a:effectLst/>
                <a:latin typeface="Arial"/>
                <a:ea typeface="Times New Roman"/>
                <a:cs typeface="Times New Roman"/>
              </a:rPr>
              <a:t>Workflows</a:t>
            </a:r>
            <a:r>
              <a:rPr lang="en-US" sz="1000" dirty="0" smtClean="0">
                <a:effectLst/>
                <a:latin typeface="Arial"/>
                <a:ea typeface="Times New Roman"/>
                <a:cs typeface="Times New Roman"/>
              </a:rPr>
              <a:t>.</a:t>
            </a:r>
            <a:r>
              <a:rPr lang="en-US" sz="1000" dirty="0" smtClean="0">
                <a:solidFill>
                  <a:srgbClr val="000000"/>
                </a:solidFill>
                <a:effectLst/>
                <a:latin typeface="Arial"/>
                <a:ea typeface="Times New Roman"/>
                <a:cs typeface="Times New Roman"/>
              </a:rPr>
              <a:t> </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On the Ribbon, on the </a:t>
            </a:r>
            <a:r>
              <a:rPr lang="en-US" sz="1000" b="1" dirty="0" smtClean="0">
                <a:effectLst/>
                <a:latin typeface="Arial"/>
                <a:ea typeface="Times New Roman"/>
                <a:cs typeface="Times New Roman"/>
              </a:rPr>
              <a:t>WORKFLOWS</a:t>
            </a:r>
            <a:r>
              <a:rPr lang="en-US" sz="1000" dirty="0" smtClean="0">
                <a:effectLst/>
                <a:latin typeface="Arial"/>
                <a:ea typeface="Times New Roman"/>
                <a:cs typeface="Times New Roman"/>
              </a:rPr>
              <a:t> tab, in the </a:t>
            </a:r>
            <a:r>
              <a:rPr lang="en-US" sz="1000" b="1" dirty="0" smtClean="0">
                <a:effectLst/>
                <a:latin typeface="Arial"/>
                <a:ea typeface="Times New Roman"/>
                <a:cs typeface="Times New Roman"/>
              </a:rPr>
              <a:t>New</a:t>
            </a:r>
            <a:r>
              <a:rPr lang="en-US" sz="1000" dirty="0" smtClean="0">
                <a:effectLst/>
                <a:latin typeface="Arial"/>
                <a:ea typeface="Times New Roman"/>
                <a:cs typeface="Times New Roman"/>
              </a:rPr>
              <a:t> group, click </a:t>
            </a:r>
            <a:r>
              <a:rPr lang="en-US" sz="1000" b="1" dirty="0" smtClean="0">
                <a:effectLst/>
                <a:latin typeface="Arial"/>
                <a:ea typeface="Times New Roman"/>
                <a:cs typeface="Times New Roman"/>
              </a:rPr>
              <a:t>List Workflow</a:t>
            </a:r>
            <a:r>
              <a:rPr lang="en-US" sz="1000" dirty="0" smtClean="0">
                <a:effectLst/>
                <a:latin typeface="Arial"/>
                <a:ea typeface="Times New Roman"/>
                <a:cs typeface="Times New Roman"/>
              </a:rPr>
              <a:t>, and then click </a:t>
            </a:r>
            <a:r>
              <a:rPr lang="en-US" sz="1000" b="1" dirty="0" smtClean="0">
                <a:effectLst/>
                <a:latin typeface="Arial"/>
                <a:ea typeface="Times New Roman"/>
                <a:cs typeface="Times New Roman"/>
              </a:rPr>
              <a:t>Demo List</a:t>
            </a:r>
            <a:r>
              <a:rPr lang="en-US" sz="1000" dirty="0" smtClean="0">
                <a:effectLst/>
                <a:latin typeface="Arial"/>
                <a:ea typeface="Times New Roman"/>
                <a:cs typeface="Times New Roman"/>
              </a:rPr>
              <a:t>.</a:t>
            </a:r>
            <a:r>
              <a:rPr lang="en-US" sz="1000" dirty="0" smtClean="0">
                <a:solidFill>
                  <a:srgbClr val="000000"/>
                </a:solidFill>
                <a:effectLst/>
                <a:latin typeface="Arial"/>
                <a:ea typeface="Times New Roman"/>
                <a:cs typeface="Times New Roman"/>
              </a:rPr>
              <a:t> </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Times New Roman"/>
              </a:rPr>
              <a:t>In the </a:t>
            </a:r>
            <a:r>
              <a:rPr lang="en-US" sz="1000" b="1" dirty="0" smtClean="0">
                <a:effectLst/>
                <a:latin typeface="Arial"/>
                <a:ea typeface="Times New Roman"/>
                <a:cs typeface="Times New Roman"/>
              </a:rPr>
              <a:t>Create List Workflow - Demo List</a:t>
            </a:r>
            <a:r>
              <a:rPr lang="en-US" sz="1000" dirty="0" smtClean="0">
                <a:effectLst/>
                <a:latin typeface="Arial"/>
                <a:ea typeface="Times New Roman"/>
                <a:cs typeface="Times New Roman"/>
              </a:rPr>
              <a:t> dialog box, in the </a:t>
            </a:r>
            <a:r>
              <a:rPr lang="en-US" sz="1000" b="1" dirty="0" smtClean="0">
                <a:effectLst/>
                <a:latin typeface="Arial"/>
                <a:ea typeface="Times New Roman"/>
                <a:cs typeface="Times New Roman"/>
              </a:rPr>
              <a:t>Name</a:t>
            </a:r>
            <a:r>
              <a:rPr lang="en-US" sz="1000" dirty="0" smtClean="0">
                <a:effectLst/>
                <a:latin typeface="Arial"/>
                <a:ea typeface="Times New Roman"/>
                <a:cs typeface="Times New Roman"/>
              </a:rPr>
              <a:t> box, type </a:t>
            </a:r>
            <a:r>
              <a:rPr lang="en-US" sz="1000" b="1" dirty="0" smtClean="0">
                <a:effectLst/>
                <a:latin typeface="Arial"/>
                <a:ea typeface="Times New Roman"/>
                <a:cs typeface="Times New Roman"/>
              </a:rPr>
              <a:t>Demo Workflow</a:t>
            </a:r>
            <a:r>
              <a:rPr lang="en-US" sz="1000" dirty="0" smtClean="0">
                <a:effectLst/>
                <a:latin typeface="Arial"/>
                <a:ea typeface="Times New Roman"/>
                <a:cs typeface="Times New Roman"/>
              </a:rPr>
              <a:t>, and then click </a:t>
            </a:r>
            <a:r>
              <a:rPr lang="en-US" sz="1000" b="1" dirty="0" smtClean="0">
                <a:effectLst/>
                <a:latin typeface="Arial"/>
                <a:ea typeface="Times New Roman"/>
                <a:cs typeface="Times New Roman"/>
              </a:rPr>
              <a:t>OK</a:t>
            </a:r>
            <a:r>
              <a:rPr lang="en-US" sz="1000" dirty="0" smtClean="0">
                <a:effectLst/>
                <a:latin typeface="Arial"/>
                <a:ea typeface="Times New Roman"/>
                <a:cs typeface="Times New Roman"/>
              </a:rPr>
              <a:t>.</a:t>
            </a:r>
            <a:r>
              <a:rPr lang="en-US" sz="1000" dirty="0" smtClean="0">
                <a:solidFill>
                  <a:srgbClr val="000000"/>
                </a:solidFill>
                <a:effectLst/>
                <a:latin typeface="Arial"/>
                <a:ea typeface="Times New Roman"/>
                <a:cs typeface="Times New Roman"/>
              </a:rPr>
              <a:t> </a:t>
            </a:r>
            <a:endParaRPr lang="en-US" sz="1000" dirty="0" smtClean="0">
              <a:effectLst/>
              <a:latin typeface="Arial"/>
              <a:ea typeface="Times New Roman"/>
              <a:cs typeface="Times New Roman"/>
            </a:endParaRPr>
          </a:p>
          <a:p>
            <a:pPr marL="342900" lvl="0" indent="-342900">
              <a:lnSpc>
                <a:spcPct val="115000"/>
              </a:lnSpc>
              <a:spcAft>
                <a:spcPts val="995"/>
              </a:spcAft>
              <a:buFont typeface="+mj-lt"/>
              <a:buAutoNum type="arabicPeriod"/>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B0E19FE2-E98E-467F-850E-A1A0A6CD20D2}"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12: Automating Business Processes</a:t>
            </a:r>
            <a:endParaRPr lang="en-US" sz="1200" b="1" dirty="0">
              <a:solidFill>
                <a:srgbClr val="336699"/>
              </a:solidFill>
              <a:latin typeface="Arial"/>
            </a:endParaRPr>
          </a:p>
        </p:txBody>
      </p:sp>
      <p:sp>
        <p:nvSpPr>
          <p:cNvPr id="7" name="TextBox 6"/>
          <p:cNvSpPr txBox="1"/>
          <p:nvPr/>
        </p:nvSpPr>
        <p:spPr>
          <a:xfrm>
            <a:off x="45807" y="8820472"/>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39946907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Ensure that students understand that they only need to package workflows to move them to other sites. </a:t>
            </a:r>
          </a:p>
        </p:txBody>
      </p:sp>
      <p:sp>
        <p:nvSpPr>
          <p:cNvPr id="4" name="Slide Number Placeholder 3"/>
          <p:cNvSpPr>
            <a:spLocks noGrp="1"/>
          </p:cNvSpPr>
          <p:nvPr>
            <p:ph type="sldNum" sz="quarter" idx="10"/>
          </p:nvPr>
        </p:nvSpPr>
        <p:spPr/>
        <p:txBody>
          <a:bodyPr/>
          <a:lstStyle/>
          <a:p>
            <a:fld id="{B0E19FE2-E98E-467F-850E-A1A0A6CD20D2}"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12: Automating Business Processes</a:t>
            </a:r>
            <a:endParaRPr lang="en-US" sz="1200" b="1" dirty="0">
              <a:solidFill>
                <a:srgbClr val="336699"/>
              </a:solidFill>
              <a:latin typeface="Arial"/>
            </a:endParaRPr>
          </a:p>
        </p:txBody>
      </p:sp>
    </p:spTree>
    <p:extLst>
      <p:ext uri="{BB962C8B-B14F-4D97-AF65-F5344CB8AC3E}">
        <p14:creationId xmlns:p14="http://schemas.microsoft.com/office/powerpoint/2010/main" val="4141133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Exercise 1: Creating Workflows by Using Visio </a:t>
            </a:r>
          </a:p>
          <a:p>
            <a:pPr>
              <a:lnSpc>
                <a:spcPct val="115000"/>
              </a:lnSpc>
              <a:spcAft>
                <a:spcPts val="1000"/>
              </a:spcAft>
            </a:pPr>
            <a:r>
              <a:rPr lang="en-US" sz="1000" dirty="0">
                <a:latin typeface="Arial"/>
                <a:ea typeface="Calibri"/>
                <a:cs typeface="Times New Roman"/>
              </a:rPr>
              <a:t>In this exercise, you will create the first draft of the workflow by using Visio. You will create a blank Visio workflow, add tasks and connectors to implement the logic, and then validate and save the workflow on the local computer.</a:t>
            </a:r>
          </a:p>
          <a:p>
            <a:pPr>
              <a:lnSpc>
                <a:spcPct val="115000"/>
              </a:lnSpc>
              <a:spcAft>
                <a:spcPts val="1000"/>
              </a:spcAft>
            </a:pPr>
            <a:r>
              <a:rPr lang="en-US" sz="1000" dirty="0">
                <a:latin typeface="Arial"/>
                <a:ea typeface="Calibri"/>
                <a:cs typeface="Times New Roman"/>
              </a:rPr>
              <a:t>Exercise 2: Editing Workflows by Using SharePoint Designer</a:t>
            </a:r>
          </a:p>
          <a:p>
            <a:pPr>
              <a:lnSpc>
                <a:spcPct val="115000"/>
              </a:lnSpc>
              <a:spcAft>
                <a:spcPts val="1000"/>
              </a:spcAft>
            </a:pPr>
            <a:r>
              <a:rPr lang="en-US" sz="1000" dirty="0">
                <a:latin typeface="Arial"/>
                <a:ea typeface="Calibri"/>
                <a:cs typeface="Times New Roman"/>
              </a:rPr>
              <a:t>In this exercise, you will import the workflow that you have created into SharePoint Designer, edit the workflow to add extra stages and detail, and then deploy the workflow. Finally, you will test the workflow to verify that it performs as expected.</a:t>
            </a:r>
          </a:p>
        </p:txBody>
      </p:sp>
      <p:sp>
        <p:nvSpPr>
          <p:cNvPr id="4" name="Slide Number Placeholder 3"/>
          <p:cNvSpPr>
            <a:spLocks noGrp="1"/>
          </p:cNvSpPr>
          <p:nvPr>
            <p:ph type="sldNum" sz="quarter" idx="10"/>
          </p:nvPr>
        </p:nvSpPr>
        <p:spPr/>
        <p:txBody>
          <a:bodyPr/>
          <a:lstStyle/>
          <a:p>
            <a:fld id="{B0E19FE2-E98E-467F-850E-A1A0A6CD20D2}"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12: Automating Business Processes</a:t>
            </a:r>
            <a:endParaRPr lang="en-US" sz="1200" b="1" dirty="0">
              <a:solidFill>
                <a:srgbClr val="336699"/>
              </a:solidFill>
              <a:latin typeface="Arial"/>
            </a:endParaRPr>
          </a:p>
        </p:txBody>
      </p:sp>
    </p:spTree>
    <p:extLst>
      <p:ext uri="{BB962C8B-B14F-4D97-AF65-F5344CB8AC3E}">
        <p14:creationId xmlns:p14="http://schemas.microsoft.com/office/powerpoint/2010/main" val="18778264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B0E19FE2-E98E-467F-850E-A1A0A6CD20D2}"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12: Automating Business Processes</a:t>
            </a:r>
            <a:endParaRPr lang="en-US" sz="1200" b="1" dirty="0">
              <a:solidFill>
                <a:srgbClr val="336699"/>
              </a:solidFill>
              <a:latin typeface="Arial"/>
            </a:endParaRPr>
          </a:p>
        </p:txBody>
      </p:sp>
    </p:spTree>
    <p:extLst>
      <p:ext uri="{BB962C8B-B14F-4D97-AF65-F5344CB8AC3E}">
        <p14:creationId xmlns:p14="http://schemas.microsoft.com/office/powerpoint/2010/main" val="28158834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B0E19FE2-E98E-467F-850E-A1A0A6CD20D2}"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12: Automating Business Processes</a:t>
            </a:r>
            <a:endParaRPr lang="en-US" sz="1200" b="1" dirty="0">
              <a:solidFill>
                <a:srgbClr val="336699"/>
              </a:solidFill>
              <a:latin typeface="Arial"/>
            </a:endParaRPr>
          </a:p>
        </p:txBody>
      </p:sp>
    </p:spTree>
    <p:extLst>
      <p:ext uri="{BB962C8B-B14F-4D97-AF65-F5344CB8AC3E}">
        <p14:creationId xmlns:p14="http://schemas.microsoft.com/office/powerpoint/2010/main" val="3661071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Use this topic to introduce the high-level concepts of Visual Studio workflows for SharePoint 2013.</a:t>
            </a:r>
          </a:p>
        </p:txBody>
      </p:sp>
      <p:sp>
        <p:nvSpPr>
          <p:cNvPr id="4" name="Slide Number Placeholder 3"/>
          <p:cNvSpPr>
            <a:spLocks noGrp="1"/>
          </p:cNvSpPr>
          <p:nvPr>
            <p:ph type="sldNum" sz="quarter" idx="10"/>
          </p:nvPr>
        </p:nvSpPr>
        <p:spPr/>
        <p:txBody>
          <a:bodyPr/>
          <a:lstStyle/>
          <a:p>
            <a:fld id="{B0E19FE2-E98E-467F-850E-A1A0A6CD20D2}"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12: Automating Business Processes</a:t>
            </a:r>
            <a:endParaRPr lang="en-US" sz="1200" b="1" dirty="0">
              <a:solidFill>
                <a:srgbClr val="336699"/>
              </a:solidFill>
              <a:latin typeface="Arial"/>
            </a:endParaRPr>
          </a:p>
        </p:txBody>
      </p:sp>
    </p:spTree>
    <p:extLst>
      <p:ext uri="{BB962C8B-B14F-4D97-AF65-F5344CB8AC3E}">
        <p14:creationId xmlns:p14="http://schemas.microsoft.com/office/powerpoint/2010/main" val="380677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B0E19FE2-E98E-467F-850E-A1A0A6CD20D2}"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12: Automating Business Processes</a:t>
            </a:r>
            <a:endParaRPr lang="en-US" sz="1200" b="1" dirty="0">
              <a:solidFill>
                <a:srgbClr val="336699"/>
              </a:solidFill>
              <a:latin typeface="Arial"/>
            </a:endParaRPr>
          </a:p>
        </p:txBody>
      </p:sp>
    </p:spTree>
    <p:extLst>
      <p:ext uri="{BB962C8B-B14F-4D97-AF65-F5344CB8AC3E}">
        <p14:creationId xmlns:p14="http://schemas.microsoft.com/office/powerpoint/2010/main" val="18193548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Do not cover the content of the files in this topic, as they will be described in the following topics. Here, you should just introduce the files and briefly describe what they do.</a:t>
            </a:r>
          </a:p>
        </p:txBody>
      </p:sp>
      <p:sp>
        <p:nvSpPr>
          <p:cNvPr id="4" name="Slide Number Placeholder 3"/>
          <p:cNvSpPr>
            <a:spLocks noGrp="1"/>
          </p:cNvSpPr>
          <p:nvPr>
            <p:ph type="sldNum" sz="quarter" idx="10"/>
          </p:nvPr>
        </p:nvSpPr>
        <p:spPr/>
        <p:txBody>
          <a:bodyPr/>
          <a:lstStyle/>
          <a:p>
            <a:fld id="{B0E19FE2-E98E-467F-850E-A1A0A6CD20D2}" type="slidenum">
              <a:rPr lang="en-US" smtClean="0"/>
              <a:t>20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12: Automating Business Processes</a:t>
            </a:r>
            <a:endParaRPr lang="en-US" sz="1200" b="1" dirty="0">
              <a:solidFill>
                <a:srgbClr val="336699"/>
              </a:solidFill>
              <a:latin typeface="Arial"/>
            </a:endParaRPr>
          </a:p>
        </p:txBody>
      </p:sp>
    </p:spTree>
    <p:extLst>
      <p:ext uri="{BB962C8B-B14F-4D97-AF65-F5344CB8AC3E}">
        <p14:creationId xmlns:p14="http://schemas.microsoft.com/office/powerpoint/2010/main" val="10983268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Consider opening Visual Studio and creating a SharePoint project containing a workflow custom activity so that you can identify the relevant parts of the screen and their functionality while discussing this topic.</a:t>
            </a:r>
          </a:p>
        </p:txBody>
      </p:sp>
      <p:sp>
        <p:nvSpPr>
          <p:cNvPr id="4" name="Slide Number Placeholder 3"/>
          <p:cNvSpPr>
            <a:spLocks noGrp="1"/>
          </p:cNvSpPr>
          <p:nvPr>
            <p:ph type="sldNum" sz="quarter" idx="10"/>
          </p:nvPr>
        </p:nvSpPr>
        <p:spPr/>
        <p:txBody>
          <a:bodyPr/>
          <a:lstStyle/>
          <a:p>
            <a:fld id="{B0E19FE2-E98E-467F-850E-A1A0A6CD20D2}" type="slidenum">
              <a:rPr lang="en-US" smtClean="0"/>
              <a:t>21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12: Automating Business Processes</a:t>
            </a:r>
            <a:endParaRPr lang="en-US" sz="1200" b="1" dirty="0">
              <a:solidFill>
                <a:srgbClr val="336699"/>
              </a:solidFill>
              <a:latin typeface="Arial"/>
            </a:endParaRPr>
          </a:p>
        </p:txBody>
      </p:sp>
    </p:spTree>
    <p:extLst>
      <p:ext uri="{BB962C8B-B14F-4D97-AF65-F5344CB8AC3E}">
        <p14:creationId xmlns:p14="http://schemas.microsoft.com/office/powerpoint/2010/main" val="21254148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Ensure that students understand the relationship between the </a:t>
            </a:r>
            <a:r>
              <a:rPr lang="en-US" sz="1000" b="1" dirty="0">
                <a:latin typeface="Arial"/>
                <a:ea typeface="Calibri"/>
                <a:cs typeface="Times New Roman"/>
              </a:rPr>
              <a:t>FieldBind</a:t>
            </a:r>
            <a:r>
              <a:rPr lang="en-US" sz="1000" dirty="0">
                <a:latin typeface="Arial"/>
                <a:ea typeface="Calibri"/>
                <a:cs typeface="Times New Roman"/>
              </a:rPr>
              <a:t> element, the </a:t>
            </a:r>
            <a:r>
              <a:rPr lang="en-US" sz="1000" b="1" dirty="0">
                <a:latin typeface="Arial"/>
                <a:ea typeface="Calibri"/>
                <a:cs typeface="Times New Roman"/>
              </a:rPr>
              <a:t>Parameter</a:t>
            </a:r>
            <a:r>
              <a:rPr lang="en-US" sz="1000" dirty="0">
                <a:latin typeface="Arial"/>
                <a:ea typeface="Calibri"/>
                <a:cs typeface="Times New Roman"/>
              </a:rPr>
              <a:t> element, and the argument defined in the workflow designer.</a:t>
            </a:r>
          </a:p>
        </p:txBody>
      </p:sp>
      <p:sp>
        <p:nvSpPr>
          <p:cNvPr id="4" name="Slide Number Placeholder 3"/>
          <p:cNvSpPr>
            <a:spLocks noGrp="1"/>
          </p:cNvSpPr>
          <p:nvPr>
            <p:ph type="sldNum" sz="quarter" idx="10"/>
          </p:nvPr>
        </p:nvSpPr>
        <p:spPr/>
        <p:txBody>
          <a:bodyPr/>
          <a:lstStyle/>
          <a:p>
            <a:fld id="{B0E19FE2-E98E-467F-850E-A1A0A6CD20D2}" type="slidenum">
              <a:rPr lang="en-US" smtClean="0"/>
              <a:t>22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12: Automating Business Processes</a:t>
            </a:r>
            <a:endParaRPr lang="en-US" sz="1200" b="1" dirty="0">
              <a:solidFill>
                <a:srgbClr val="336699"/>
              </a:solidFill>
              <a:latin typeface="Arial"/>
            </a:endParaRPr>
          </a:p>
        </p:txBody>
      </p:sp>
    </p:spTree>
    <p:extLst>
      <p:ext uri="{BB962C8B-B14F-4D97-AF65-F5344CB8AC3E}">
        <p14:creationId xmlns:p14="http://schemas.microsoft.com/office/powerpoint/2010/main" val="13251599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Ensure that students understand that they deploy to the site defined when they created the project and that they publish to an alternative site or the file system. Also be sure to point out that when publishing to the file system, they must manually upload and activate the solution on the target site.</a:t>
            </a:r>
          </a:p>
        </p:txBody>
      </p:sp>
      <p:sp>
        <p:nvSpPr>
          <p:cNvPr id="4" name="Slide Number Placeholder 3"/>
          <p:cNvSpPr>
            <a:spLocks noGrp="1"/>
          </p:cNvSpPr>
          <p:nvPr>
            <p:ph type="sldNum" sz="quarter" idx="10"/>
          </p:nvPr>
        </p:nvSpPr>
        <p:spPr/>
        <p:txBody>
          <a:bodyPr/>
          <a:lstStyle/>
          <a:p>
            <a:fld id="{B0E19FE2-E98E-467F-850E-A1A0A6CD20D2}" type="slidenum">
              <a:rPr lang="en-US" smtClean="0"/>
              <a:t>23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12: Automating Business Processes</a:t>
            </a:r>
            <a:endParaRPr lang="en-US" sz="1200" b="1" dirty="0">
              <a:solidFill>
                <a:srgbClr val="336699"/>
              </a:solidFill>
              <a:latin typeface="Arial"/>
            </a:endParaRPr>
          </a:p>
        </p:txBody>
      </p:sp>
    </p:spTree>
    <p:extLst>
      <p:ext uri="{BB962C8B-B14F-4D97-AF65-F5344CB8AC3E}">
        <p14:creationId xmlns:p14="http://schemas.microsoft.com/office/powerpoint/2010/main" val="22418173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Remind students that if they need to update their Visual Studio workflow custom activity during the lab, they must clear the SharePoint Designer cache again before trying to use the workflow.</a:t>
            </a:r>
          </a:p>
          <a:p>
            <a:pPr>
              <a:lnSpc>
                <a:spcPct val="115000"/>
              </a:lnSpc>
              <a:spcAft>
                <a:spcPts val="1000"/>
              </a:spcAft>
            </a:pPr>
            <a:r>
              <a:rPr lang="en-US" sz="1000" dirty="0">
                <a:latin typeface="Arial"/>
                <a:ea typeface="Calibri"/>
                <a:cs typeface="Times New Roman"/>
              </a:rPr>
              <a:t>Exercise 1: Creating Custom Workflow Actions</a:t>
            </a:r>
          </a:p>
          <a:p>
            <a:pPr>
              <a:lnSpc>
                <a:spcPct val="115000"/>
              </a:lnSpc>
              <a:spcAft>
                <a:spcPts val="1000"/>
              </a:spcAft>
            </a:pPr>
            <a:r>
              <a:rPr lang="en-US" sz="1000" dirty="0">
                <a:latin typeface="Arial"/>
                <a:ea typeface="Calibri"/>
                <a:cs typeface="Times New Roman"/>
              </a:rPr>
              <a:t>In this exercise, you will use Visual Studio to create and deploy the workflow custom activity. You will implement the workflow logic, create the .actions4 file, and then deploy the workflow to the team site.</a:t>
            </a:r>
          </a:p>
          <a:p>
            <a:pPr>
              <a:lnSpc>
                <a:spcPct val="115000"/>
              </a:lnSpc>
              <a:spcAft>
                <a:spcPts val="1000"/>
              </a:spcAft>
            </a:pPr>
            <a:r>
              <a:rPr lang="en-US" sz="1000" dirty="0">
                <a:latin typeface="Arial"/>
                <a:ea typeface="Calibri"/>
                <a:cs typeface="Times New Roman"/>
              </a:rPr>
              <a:t>Exercise 2: Using a Custom Workflow in SharePoint Designer</a:t>
            </a:r>
          </a:p>
          <a:p>
            <a:pPr>
              <a:lnSpc>
                <a:spcPct val="115000"/>
              </a:lnSpc>
              <a:spcAft>
                <a:spcPts val="1000"/>
              </a:spcAft>
            </a:pPr>
            <a:r>
              <a:rPr lang="en-US" sz="1000" dirty="0">
                <a:latin typeface="Arial"/>
                <a:ea typeface="Calibri"/>
                <a:cs typeface="Times New Roman"/>
              </a:rPr>
              <a:t>In this exercise, you will use the custom action in SharePoint Designer and then test that it functions as expected.</a:t>
            </a:r>
          </a:p>
          <a:p>
            <a:pPr>
              <a:lnSpc>
                <a:spcPct val="115000"/>
              </a:lnSpc>
              <a:spcAft>
                <a:spcPts val="1000"/>
              </a:spcAft>
            </a:pPr>
            <a:r>
              <a:rPr lang="en-US" sz="1000" dirty="0">
                <a:latin typeface="Arial"/>
                <a:ea typeface="Calibri"/>
                <a:cs typeface="Times New Roman"/>
              </a:rPr>
              <a:t>Instructor Note: If students need to redeploy their Visual Studio workflow, they will need to close SharePoint Designer and rerun lab setup to clear the cache before continuing to work in SharePoint Designer.</a:t>
            </a:r>
          </a:p>
        </p:txBody>
      </p:sp>
      <p:sp>
        <p:nvSpPr>
          <p:cNvPr id="4" name="Slide Number Placeholder 3"/>
          <p:cNvSpPr>
            <a:spLocks noGrp="1"/>
          </p:cNvSpPr>
          <p:nvPr>
            <p:ph type="sldNum" sz="quarter" idx="10"/>
          </p:nvPr>
        </p:nvSpPr>
        <p:spPr/>
        <p:txBody>
          <a:bodyPr/>
          <a:lstStyle/>
          <a:p>
            <a:fld id="{B0E19FE2-E98E-467F-850E-A1A0A6CD20D2}" type="slidenum">
              <a:rPr lang="en-US" smtClean="0"/>
              <a:t>25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12: Automating Business Processes</a:t>
            </a:r>
            <a:endParaRPr lang="en-US" sz="1200" b="1" dirty="0">
              <a:solidFill>
                <a:srgbClr val="336699"/>
              </a:solidFill>
              <a:latin typeface="Arial"/>
            </a:endParaRPr>
          </a:p>
        </p:txBody>
      </p:sp>
    </p:spTree>
    <p:extLst>
      <p:ext uri="{BB962C8B-B14F-4D97-AF65-F5344CB8AC3E}">
        <p14:creationId xmlns:p14="http://schemas.microsoft.com/office/powerpoint/2010/main" val="25191951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B0E19FE2-E98E-467F-850E-A1A0A6CD20D2}" type="slidenum">
              <a:rPr lang="en-US" smtClean="0"/>
              <a:t>26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12: Automating Business Processes</a:t>
            </a:r>
            <a:endParaRPr lang="en-US" sz="1200" b="1" dirty="0">
              <a:solidFill>
                <a:srgbClr val="336699"/>
              </a:solidFill>
              <a:latin typeface="Arial"/>
            </a:endParaRPr>
          </a:p>
        </p:txBody>
      </p:sp>
    </p:spTree>
    <p:extLst>
      <p:ext uri="{BB962C8B-B14F-4D97-AF65-F5344CB8AC3E}">
        <p14:creationId xmlns:p14="http://schemas.microsoft.com/office/powerpoint/2010/main" val="14622523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Which type of workflow cannot be triggered by an event?</a:t>
            </a:r>
          </a:p>
          <a:p>
            <a:pPr>
              <a:lnSpc>
                <a:spcPct val="115000"/>
              </a:lnSpc>
              <a:spcAft>
                <a:spcPts val="1000"/>
              </a:spcAft>
            </a:pPr>
            <a:r>
              <a:rPr lang="en-US" sz="1000" dirty="0">
                <a:latin typeface="Arial"/>
                <a:ea typeface="Calibri"/>
                <a:cs typeface="Times New Roman"/>
              </a:rPr>
              <a:t>(   )Option 1: List workflow</a:t>
            </a:r>
          </a:p>
          <a:p>
            <a:pPr>
              <a:lnSpc>
                <a:spcPct val="115000"/>
              </a:lnSpc>
              <a:spcAft>
                <a:spcPts val="1000"/>
              </a:spcAft>
            </a:pPr>
            <a:r>
              <a:rPr lang="en-US" sz="1000" dirty="0">
                <a:latin typeface="Arial"/>
                <a:ea typeface="Calibri"/>
                <a:cs typeface="Times New Roman"/>
              </a:rPr>
              <a:t>(   )Option 2: Site workflow</a:t>
            </a:r>
          </a:p>
          <a:p>
            <a:pPr>
              <a:lnSpc>
                <a:spcPct val="115000"/>
              </a:lnSpc>
              <a:spcAft>
                <a:spcPts val="1000"/>
              </a:spcAft>
            </a:pPr>
            <a:r>
              <a:rPr lang="en-US" sz="1000" dirty="0">
                <a:latin typeface="Arial"/>
                <a:ea typeface="Calibri"/>
                <a:cs typeface="Times New Roman"/>
              </a:rPr>
              <a:t>(   )Option 3: Reusable workflow</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2: Site workflow</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are developing a workflow in Visio and have added an </a:t>
            </a:r>
            <a:r>
              <a:rPr lang="en-US" sz="1000" b="1" dirty="0">
                <a:latin typeface="Arial"/>
                <a:ea typeface="Calibri"/>
                <a:cs typeface="Times New Roman"/>
              </a:rPr>
              <a:t>Assign a task</a:t>
            </a:r>
            <a:r>
              <a:rPr lang="en-US" sz="1000" dirty="0">
                <a:latin typeface="Arial"/>
                <a:ea typeface="Calibri"/>
                <a:cs typeface="Times New Roman"/>
              </a:rPr>
              <a:t> shape to the workflow. However, you cannot locate the </a:t>
            </a:r>
            <a:r>
              <a:rPr lang="en-US" sz="1000" b="1" dirty="0">
                <a:latin typeface="Arial"/>
                <a:ea typeface="Calibri"/>
                <a:cs typeface="Times New Roman"/>
              </a:rPr>
              <a:t>Properties</a:t>
            </a:r>
            <a:r>
              <a:rPr lang="en-US" sz="1000" dirty="0">
                <a:latin typeface="Arial"/>
                <a:ea typeface="Calibri"/>
                <a:cs typeface="Times New Roman"/>
              </a:rPr>
              <a:t> button to customize the task. What do you need to do?</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must import the workflow into SharePoint Designer to access the properties of workflow items.</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Which of the following controls can you use to call a method in a web service from a Visual Studio workflow custom activity?</a:t>
            </a:r>
          </a:p>
          <a:p>
            <a:pPr>
              <a:lnSpc>
                <a:spcPct val="115000"/>
              </a:lnSpc>
              <a:spcAft>
                <a:spcPts val="1000"/>
              </a:spcAft>
            </a:pPr>
            <a:r>
              <a:rPr lang="en-US" sz="1000" dirty="0">
                <a:latin typeface="Arial"/>
                <a:ea typeface="Calibri"/>
                <a:cs typeface="Times New Roman"/>
              </a:rPr>
              <a:t>(   )Option 1: Interop</a:t>
            </a:r>
          </a:p>
          <a:p>
            <a:pPr>
              <a:lnSpc>
                <a:spcPct val="115000"/>
              </a:lnSpc>
              <a:spcAft>
                <a:spcPts val="1000"/>
              </a:spcAft>
            </a:pPr>
            <a:r>
              <a:rPr lang="en-US" sz="1000" dirty="0">
                <a:latin typeface="Arial"/>
                <a:ea typeface="Calibri"/>
                <a:cs typeface="Times New Roman"/>
              </a:rPr>
              <a:t>(   )Option 2: WorkflowInterop</a:t>
            </a:r>
          </a:p>
          <a:p>
            <a:pPr>
              <a:lnSpc>
                <a:spcPct val="115000"/>
              </a:lnSpc>
              <a:spcAft>
                <a:spcPts val="1000"/>
              </a:spcAft>
            </a:pPr>
            <a:r>
              <a:rPr lang="en-US" sz="1000" dirty="0">
                <a:latin typeface="Arial"/>
                <a:ea typeface="Calibri"/>
                <a:cs typeface="Times New Roman"/>
              </a:rPr>
              <a:t>(   )Option 3: HttpSend</a:t>
            </a:r>
          </a:p>
          <a:p>
            <a:pPr>
              <a:lnSpc>
                <a:spcPct val="115000"/>
              </a:lnSpc>
              <a:spcAft>
                <a:spcPts val="1000"/>
              </a:spcAft>
            </a:pPr>
            <a:r>
              <a:rPr lang="en-US" sz="1000" dirty="0">
                <a:latin typeface="Arial"/>
                <a:ea typeface="Calibri"/>
                <a:cs typeface="Times New Roman"/>
              </a:rPr>
              <a:t>(   )Option 4: WaitForCustomEvent</a:t>
            </a:r>
          </a:p>
          <a:p>
            <a:pPr>
              <a:lnSpc>
                <a:spcPct val="115000"/>
              </a:lnSpc>
              <a:spcAft>
                <a:spcPts val="1000"/>
              </a:spcAft>
            </a:pPr>
            <a:r>
              <a:rPr lang="en-US" sz="1000" dirty="0">
                <a:latin typeface="Arial"/>
                <a:ea typeface="Calibri"/>
                <a:cs typeface="Times New Roman"/>
              </a:rPr>
              <a:t>(   )Option 5: FlowSwitch&lt;T&gt;</a:t>
            </a: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0E19FE2-E98E-467F-850E-A1A0A6CD20D2}" type="slidenum">
              <a:rPr lang="en-US" smtClean="0"/>
              <a:t>27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12: Automating Business Processes</a:t>
            </a:r>
            <a:endParaRPr lang="en-US" sz="1200" b="1" dirty="0">
              <a:solidFill>
                <a:srgbClr val="336699"/>
              </a:solidFill>
              <a:latin typeface="Arial"/>
            </a:endParaRPr>
          </a:p>
        </p:txBody>
      </p:sp>
      <p:sp>
        <p:nvSpPr>
          <p:cNvPr id="7" name="TextBox 6"/>
          <p:cNvSpPr txBox="1"/>
          <p:nvPr/>
        </p:nvSpPr>
        <p:spPr>
          <a:xfrm>
            <a:off x="45807" y="8820472"/>
            <a:ext cx="1871025" cy="246221"/>
          </a:xfrm>
          <a:prstGeom prst="rect">
            <a:avLst/>
          </a:prstGeom>
          <a:noFill/>
        </p:spPr>
        <p:txBody>
          <a:bodyPr vert="horz" wrap="none" rtlCol="0">
            <a:spAutoFit/>
          </a:bodyPr>
          <a:lstStyle/>
          <a:p>
            <a:r>
              <a:rPr lang="en-GB" sz="1000" dirty="0" smtClean="0">
                <a:latin typeface="Arial"/>
              </a:rPr>
              <a:t>(More notes on the next slide)</a:t>
            </a:r>
            <a:endParaRPr lang="en-US" sz="1000" dirty="0">
              <a:latin typeface="Arial"/>
            </a:endParaRPr>
          </a:p>
        </p:txBody>
      </p:sp>
    </p:spTree>
    <p:extLst>
      <p:ext uri="{BB962C8B-B14F-4D97-AF65-F5344CB8AC3E}">
        <p14:creationId xmlns:p14="http://schemas.microsoft.com/office/powerpoint/2010/main" val="3680806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B0E19FE2-E98E-467F-850E-A1A0A6CD20D2}"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12: Automating Business Processes</a:t>
            </a:r>
            <a:endParaRPr lang="en-US" sz="1200" b="1" dirty="0">
              <a:solidFill>
                <a:srgbClr val="336699"/>
              </a:solidFill>
              <a:latin typeface="Arial"/>
            </a:endParaRPr>
          </a:p>
        </p:txBody>
      </p:sp>
    </p:spTree>
    <p:extLst>
      <p:ext uri="{BB962C8B-B14F-4D97-AF65-F5344CB8AC3E}">
        <p14:creationId xmlns:p14="http://schemas.microsoft.com/office/powerpoint/2010/main" val="1851637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This topic is designed to give students a high-level overview of the workflow platform and how it differs from SharePoint 2010. More information about how SharePoint and Workflow Manager communicate is provided in the next topic.</a:t>
            </a:r>
          </a:p>
        </p:txBody>
      </p:sp>
      <p:sp>
        <p:nvSpPr>
          <p:cNvPr id="4" name="Slide Number Placeholder 3"/>
          <p:cNvSpPr>
            <a:spLocks noGrp="1"/>
          </p:cNvSpPr>
          <p:nvPr>
            <p:ph type="sldNum" sz="quarter" idx="10"/>
          </p:nvPr>
        </p:nvSpPr>
        <p:spPr/>
        <p:txBody>
          <a:bodyPr/>
          <a:lstStyle/>
          <a:p>
            <a:fld id="{B0E19FE2-E98E-467F-850E-A1A0A6CD20D2}"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12: Automating Business Processes</a:t>
            </a:r>
            <a:endParaRPr lang="en-US" sz="1200" b="1" dirty="0">
              <a:solidFill>
                <a:srgbClr val="336699"/>
              </a:solidFill>
              <a:latin typeface="Arial"/>
            </a:endParaRPr>
          </a:p>
        </p:txBody>
      </p:sp>
    </p:spTree>
    <p:extLst>
      <p:ext uri="{BB962C8B-B14F-4D97-AF65-F5344CB8AC3E}">
        <p14:creationId xmlns:p14="http://schemas.microsoft.com/office/powerpoint/2010/main" val="1292063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Do not spend too long on this topic as students do not need to understand the publication/subscribe service in detail, they just need an awareness of how SharePoint and workflows communicate. </a:t>
            </a:r>
          </a:p>
        </p:txBody>
      </p:sp>
      <p:sp>
        <p:nvSpPr>
          <p:cNvPr id="4" name="Slide Number Placeholder 3"/>
          <p:cNvSpPr>
            <a:spLocks noGrp="1"/>
          </p:cNvSpPr>
          <p:nvPr>
            <p:ph type="sldNum" sz="quarter" idx="10"/>
          </p:nvPr>
        </p:nvSpPr>
        <p:spPr/>
        <p:txBody>
          <a:bodyPr/>
          <a:lstStyle/>
          <a:p>
            <a:fld id="{B0E19FE2-E98E-467F-850E-A1A0A6CD20D2}"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12: Automating Business Processes</a:t>
            </a:r>
            <a:endParaRPr lang="en-US" sz="1200" b="1" dirty="0">
              <a:solidFill>
                <a:srgbClr val="336699"/>
              </a:solidFill>
              <a:latin typeface="Arial"/>
            </a:endParaRPr>
          </a:p>
        </p:txBody>
      </p:sp>
    </p:spTree>
    <p:extLst>
      <p:ext uri="{BB962C8B-B14F-4D97-AF65-F5344CB8AC3E}">
        <p14:creationId xmlns:p14="http://schemas.microsoft.com/office/powerpoint/2010/main" val="1139861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The key point that students need to understand about the different types of workflow is the impact that the type has on the availability and functionality of the workflow.</a:t>
            </a:r>
          </a:p>
        </p:txBody>
      </p:sp>
      <p:sp>
        <p:nvSpPr>
          <p:cNvPr id="4" name="Slide Number Placeholder 3"/>
          <p:cNvSpPr>
            <a:spLocks noGrp="1"/>
          </p:cNvSpPr>
          <p:nvPr>
            <p:ph type="sldNum" sz="quarter" idx="10"/>
          </p:nvPr>
        </p:nvSpPr>
        <p:spPr/>
        <p:txBody>
          <a:bodyPr/>
          <a:lstStyle/>
          <a:p>
            <a:fld id="{B0E19FE2-E98E-467F-850E-A1A0A6CD20D2}"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12: Automating Business Processes</a:t>
            </a:r>
            <a:endParaRPr lang="en-US" sz="1200" b="1" dirty="0">
              <a:solidFill>
                <a:srgbClr val="336699"/>
              </a:solidFill>
              <a:latin typeface="Arial"/>
            </a:endParaRPr>
          </a:p>
        </p:txBody>
      </p:sp>
    </p:spTree>
    <p:extLst>
      <p:ext uri="{BB962C8B-B14F-4D97-AF65-F5344CB8AC3E}">
        <p14:creationId xmlns:p14="http://schemas.microsoft.com/office/powerpoint/2010/main" val="36604681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This is just an introductory topic because the subsequent lessons will explain how to use Visio, SharePoint, and Visual Studio to develop workflows.</a:t>
            </a:r>
          </a:p>
        </p:txBody>
      </p:sp>
      <p:sp>
        <p:nvSpPr>
          <p:cNvPr id="4" name="Slide Number Placeholder 3"/>
          <p:cNvSpPr>
            <a:spLocks noGrp="1"/>
          </p:cNvSpPr>
          <p:nvPr>
            <p:ph type="sldNum" sz="quarter" idx="10"/>
          </p:nvPr>
        </p:nvSpPr>
        <p:spPr/>
        <p:txBody>
          <a:bodyPr/>
          <a:lstStyle/>
          <a:p>
            <a:fld id="{B0E19FE2-E98E-467F-850E-A1A0A6CD20D2}"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12: Automating Business Processes</a:t>
            </a:r>
            <a:endParaRPr lang="en-US" sz="1200" b="1" dirty="0">
              <a:solidFill>
                <a:srgbClr val="336699"/>
              </a:solidFill>
              <a:latin typeface="Arial"/>
            </a:endParaRPr>
          </a:p>
        </p:txBody>
      </p:sp>
    </p:spTree>
    <p:extLst>
      <p:ext uri="{BB962C8B-B14F-4D97-AF65-F5344CB8AC3E}">
        <p14:creationId xmlns:p14="http://schemas.microsoft.com/office/powerpoint/2010/main" val="792626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Sample solutions to scenarios:</a:t>
            </a:r>
          </a:p>
          <a:p>
            <a:pPr>
              <a:lnSpc>
                <a:spcPts val="1300"/>
              </a:lnSpc>
              <a:spcBef>
                <a:spcPts val="900"/>
              </a:spcBef>
              <a:spcAft>
                <a:spcPts val="300"/>
              </a:spcAft>
            </a:pPr>
            <a:r>
              <a:rPr lang="en-US" sz="1000" b="1" dirty="0" smtClean="0">
                <a:effectLst/>
                <a:latin typeface="Arial"/>
                <a:ea typeface="Times New Roman"/>
                <a:cs typeface="Segoe UI"/>
              </a:rPr>
              <a:t>Scenario 1</a:t>
            </a:r>
          </a:p>
          <a:p>
            <a:pPr>
              <a:lnSpc>
                <a:spcPct val="115000"/>
              </a:lnSpc>
              <a:spcAft>
                <a:spcPts val="1000"/>
              </a:spcAft>
            </a:pPr>
            <a:r>
              <a:rPr lang="en-US" sz="1000" dirty="0">
                <a:solidFill>
                  <a:srgbClr val="000000"/>
                </a:solidFill>
                <a:latin typeface="Arial"/>
                <a:ea typeface="Calibri"/>
                <a:cs typeface="Times New Roman"/>
              </a:rPr>
              <a:t>You need to use Visual Studio to create and deploy a custom workflow action that calls the external web service. You can then use SharePoint Designer to create the workflow that uses the custom workflow action.</a:t>
            </a:r>
            <a:endParaRPr lang="en-US" sz="1000" dirty="0">
              <a:latin typeface="Arial"/>
              <a:ea typeface="Calibri"/>
              <a:cs typeface="Times New Roman"/>
            </a:endParaRPr>
          </a:p>
          <a:p>
            <a:pPr>
              <a:lnSpc>
                <a:spcPts val="1300"/>
              </a:lnSpc>
              <a:spcBef>
                <a:spcPts val="900"/>
              </a:spcBef>
              <a:spcAft>
                <a:spcPts val="300"/>
              </a:spcAft>
            </a:pPr>
            <a:r>
              <a:rPr lang="en-US" sz="1000" b="1" dirty="0" smtClean="0">
                <a:effectLst/>
                <a:latin typeface="Arial"/>
                <a:ea typeface="Times New Roman"/>
                <a:cs typeface="Segoe UI"/>
              </a:rPr>
              <a:t>Scenario 2</a:t>
            </a:r>
          </a:p>
          <a:p>
            <a:pPr>
              <a:lnSpc>
                <a:spcPct val="115000"/>
              </a:lnSpc>
              <a:spcAft>
                <a:spcPts val="1000"/>
              </a:spcAft>
            </a:pPr>
            <a:r>
              <a:rPr lang="en-US" sz="1000" dirty="0">
                <a:solidFill>
                  <a:srgbClr val="000000"/>
                </a:solidFill>
                <a:latin typeface="Arial"/>
                <a:ea typeface="Calibri"/>
                <a:cs typeface="Times New Roman"/>
              </a:rPr>
              <a:t>A member of product development can design the workflow in Visio to show you the process. After meeting to discuss, you can then fine tune the workflow in SharePoint Designer before deploying it to the relevant site.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0E19FE2-E98E-467F-850E-A1A0A6CD20D2}"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12: Automating Business Processes</a:t>
            </a:r>
            <a:endParaRPr lang="en-US" sz="1200" b="1" dirty="0">
              <a:solidFill>
                <a:srgbClr val="336699"/>
              </a:solidFill>
              <a:latin typeface="Arial"/>
            </a:endParaRPr>
          </a:p>
        </p:txBody>
      </p:sp>
    </p:spTree>
    <p:extLst>
      <p:ext uri="{BB962C8B-B14F-4D97-AF65-F5344CB8AC3E}">
        <p14:creationId xmlns:p14="http://schemas.microsoft.com/office/powerpoint/2010/main" val="21111143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B0E19FE2-E98E-467F-850E-A1A0A6CD20D2}"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20488A</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12: Automating Business Processes</a:t>
            </a:r>
            <a:endParaRPr lang="en-US" sz="1200" b="1" dirty="0">
              <a:solidFill>
                <a:srgbClr val="336699"/>
              </a:solidFill>
              <a:latin typeface="Arial"/>
            </a:endParaRPr>
          </a:p>
        </p:txBody>
      </p:sp>
    </p:spTree>
    <p:extLst>
      <p:ext uri="{BB962C8B-B14F-4D97-AF65-F5344CB8AC3E}">
        <p14:creationId xmlns:p14="http://schemas.microsoft.com/office/powerpoint/2010/main" val="151236059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29366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32071" y="3169492"/>
            <a:ext cx="5732417" cy="340093"/>
          </a:xfrm>
        </p:spPr>
        <p:txBody>
          <a:bodyPr/>
          <a:lstStyle/>
          <a:p>
            <a:r>
              <a:rPr lang="en-US" sz="2600" smtClean="0"/>
              <a:t>Module </a:t>
            </a:r>
            <a:r>
              <a:rPr lang="en-US" sz="2600" smtClean="0"/>
              <a:t>11</a:t>
            </a:r>
            <a:endParaRPr lang="en-US" sz="2600" dirty="0"/>
          </a:p>
        </p:txBody>
      </p:sp>
      <p:sp>
        <p:nvSpPr>
          <p:cNvPr id="3" name="Subtitle 2"/>
          <p:cNvSpPr>
            <a:spLocks noGrp="1"/>
          </p:cNvSpPr>
          <p:nvPr>
            <p:ph type="subTitle" sz="quarter" idx="1"/>
          </p:nvPr>
        </p:nvSpPr>
        <p:spPr/>
        <p:txBody>
          <a:bodyPr/>
          <a:lstStyle/>
          <a:p>
            <a:r>
              <a:rPr lang="en-US" dirty="0" smtClean="0"/>
              <a:t>Automating Business Processes
</a:t>
            </a:r>
            <a:endParaRPr lang="en-US" dirty="0"/>
          </a:p>
        </p:txBody>
      </p:sp>
    </p:spTree>
    <p:extLst>
      <p:ext uri="{BB962C8B-B14F-4D97-AF65-F5344CB8AC3E}">
        <p14:creationId xmlns:p14="http://schemas.microsoft.com/office/powerpoint/2010/main" val="3699517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3635896" y="1628800"/>
            <a:ext cx="4742857" cy="2323809"/>
          </a:xfrm>
          <a:prstGeom prst="rect">
            <a:avLst/>
          </a:prstGeom>
        </p:spPr>
      </p:pic>
      <p:sp>
        <p:nvSpPr>
          <p:cNvPr id="2" name="Title 1"/>
          <p:cNvSpPr>
            <a:spLocks noGrp="1"/>
          </p:cNvSpPr>
          <p:nvPr>
            <p:ph type="title"/>
          </p:nvPr>
        </p:nvSpPr>
        <p:spPr/>
        <p:txBody>
          <a:bodyPr/>
          <a:lstStyle/>
          <a:p>
            <a:r>
              <a:rPr lang="en-GB" dirty="0" smtClean="0"/>
              <a:t>Creating Workflows by Using Visio</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Shapes:</a:t>
            </a:r>
          </a:p>
          <a:p>
            <a:pPr lvl="1"/>
            <a:r>
              <a:rPr lang="en-US" dirty="0" smtClean="0"/>
              <a:t>Components</a:t>
            </a:r>
          </a:p>
          <a:p>
            <a:pPr lvl="1"/>
            <a:r>
              <a:rPr lang="en-US" dirty="0" smtClean="0"/>
              <a:t>Actions</a:t>
            </a:r>
          </a:p>
          <a:p>
            <a:pPr lvl="1"/>
            <a:r>
              <a:rPr lang="en-US" dirty="0" smtClean="0"/>
              <a:t>Conditions</a:t>
            </a:r>
          </a:p>
          <a:p>
            <a:r>
              <a:rPr lang="en-US" dirty="0" smtClean="0"/>
              <a:t>Structure of a workflow</a:t>
            </a:r>
          </a:p>
          <a:p>
            <a:r>
              <a:rPr lang="en-US" dirty="0" smtClean="0"/>
              <a:t>Connecting shapes</a:t>
            </a:r>
          </a:p>
          <a:p>
            <a:r>
              <a:rPr lang="en-US" dirty="0" smtClean="0"/>
              <a:t>Validating workflows</a:t>
            </a:r>
          </a:p>
        </p:txBody>
      </p:sp>
    </p:spTree>
    <p:extLst>
      <p:ext uri="{BB962C8B-B14F-4D97-AF65-F5344CB8AC3E}">
        <p14:creationId xmlns:p14="http://schemas.microsoft.com/office/powerpoint/2010/main" val="1529681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and Editing Workflows in SharePoint Designer</a:t>
            </a:r>
            <a:endParaRPr lang="en-US" dirty="0"/>
          </a:p>
        </p:txBody>
      </p:sp>
      <p:sp>
        <p:nvSpPr>
          <p:cNvPr id="4" name="Text Placeholder 3"/>
          <p:cNvSpPr>
            <a:spLocks noGrp="1"/>
          </p:cNvSpPr>
          <p:nvPr>
            <p:ph type="body" idx="1"/>
          </p:nvPr>
        </p:nvSpPr>
        <p:spPr/>
        <p:txBody>
          <a:bodyPr/>
          <a:lstStyle/>
          <a:p>
            <a:r>
              <a:rPr lang="en-US" dirty="0"/>
              <a:t>Creating </a:t>
            </a:r>
            <a:r>
              <a:rPr lang="en-US" dirty="0" smtClean="0"/>
              <a:t>workflows</a:t>
            </a:r>
            <a:endParaRPr lang="en-US" dirty="0"/>
          </a:p>
          <a:p>
            <a:r>
              <a:rPr lang="en-US" dirty="0"/>
              <a:t>Using the Visual </a:t>
            </a:r>
            <a:r>
              <a:rPr lang="en-US" dirty="0" smtClean="0"/>
              <a:t>Designer</a:t>
            </a:r>
            <a:endParaRPr lang="en-US" dirty="0"/>
          </a:p>
          <a:p>
            <a:r>
              <a:rPr lang="en-US" dirty="0"/>
              <a:t>Using the Text-Based </a:t>
            </a:r>
            <a:r>
              <a:rPr lang="en-US" dirty="0" smtClean="0"/>
              <a:t>Designer</a:t>
            </a:r>
            <a:endParaRPr lang="en-US" dirty="0"/>
          </a:p>
          <a:p>
            <a:r>
              <a:rPr lang="en-US" dirty="0"/>
              <a:t>Importing workflows</a:t>
            </a:r>
          </a:p>
          <a:p>
            <a:endParaRPr lang="en-US" dirty="0"/>
          </a:p>
        </p:txBody>
      </p:sp>
    </p:spTree>
    <p:extLst>
      <p:ext uri="{BB962C8B-B14F-4D97-AF65-F5344CB8AC3E}">
        <p14:creationId xmlns:p14="http://schemas.microsoft.com/office/powerpoint/2010/main" val="1767046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91fbe2da-dd0c-47c6-bb8e-bc34f365eb3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Publishing Workflows to a Live Site</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Workflow Settings:</a:t>
            </a:r>
          </a:p>
          <a:p>
            <a:pPr lvl="1"/>
            <a:r>
              <a:rPr lang="en-US" dirty="0" smtClean="0"/>
              <a:t>Settings</a:t>
            </a:r>
          </a:p>
          <a:p>
            <a:pPr lvl="1"/>
            <a:r>
              <a:rPr lang="en-US" dirty="0" smtClean="0"/>
              <a:t>Start Options</a:t>
            </a:r>
          </a:p>
          <a:p>
            <a:endParaRPr lang="en-US" dirty="0" smtClean="0"/>
          </a:p>
          <a:p>
            <a:r>
              <a:rPr lang="en-US" dirty="0" smtClean="0"/>
              <a:t>Publishing workflows:</a:t>
            </a:r>
          </a:p>
          <a:p>
            <a:pPr lvl="1"/>
            <a:r>
              <a:rPr lang="en-US" dirty="0" smtClean="0"/>
              <a:t>Publishing list workflows</a:t>
            </a:r>
          </a:p>
          <a:p>
            <a:pPr lvl="1"/>
            <a:r>
              <a:rPr lang="en-US" dirty="0" smtClean="0"/>
              <a:t>Publishing reusable workflows</a:t>
            </a:r>
          </a:p>
          <a:p>
            <a:pPr lvl="1"/>
            <a:r>
              <a:rPr lang="en-US" dirty="0" smtClean="0"/>
              <a:t>Publishing site workflows</a:t>
            </a:r>
            <a:endParaRPr lang="en-US" dirty="0"/>
          </a:p>
        </p:txBody>
      </p:sp>
    </p:spTree>
    <p:extLst>
      <p:ext uri="{BB962C8B-B14F-4D97-AF65-F5344CB8AC3E}">
        <p14:creationId xmlns:p14="http://schemas.microsoft.com/office/powerpoint/2010/main" val="2833243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324176e6-b43f-42c4-b798-1dbc2d0807c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Workflows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Starting workflows automatically:</a:t>
            </a:r>
          </a:p>
          <a:p>
            <a:pPr lvl="1"/>
            <a:r>
              <a:rPr lang="en-US" dirty="0" smtClean="0"/>
              <a:t>Create or change an item in the list or library</a:t>
            </a:r>
          </a:p>
          <a:p>
            <a:pPr lvl="1"/>
            <a:r>
              <a:rPr lang="en-US" dirty="0" smtClean="0"/>
              <a:t>Browse to the workflows for any item in the list or library to review all in-scope workflows</a:t>
            </a:r>
          </a:p>
          <a:p>
            <a:pPr lvl="1"/>
            <a:r>
              <a:rPr lang="en-US" dirty="0" smtClean="0"/>
              <a:t>Review the tasks or history for an individual workflow</a:t>
            </a:r>
          </a:p>
          <a:p>
            <a:endParaRPr lang="en-US" dirty="0" smtClean="0"/>
          </a:p>
          <a:p>
            <a:r>
              <a:rPr lang="en-US" dirty="0" smtClean="0"/>
              <a:t>Starting workflows manually:</a:t>
            </a:r>
          </a:p>
          <a:p>
            <a:pPr lvl="1"/>
            <a:r>
              <a:rPr lang="en-US" dirty="0" smtClean="0"/>
              <a:t>Browse to the workflows for a list or library</a:t>
            </a:r>
          </a:p>
          <a:p>
            <a:pPr marL="288925" lvl="1" indent="0">
              <a:buNone/>
            </a:pPr>
            <a:r>
              <a:rPr lang="en-US" dirty="0" smtClean="0"/>
              <a:t>- OR -</a:t>
            </a:r>
          </a:p>
          <a:p>
            <a:pPr lvl="1"/>
            <a:r>
              <a:rPr lang="en-US" dirty="0" smtClean="0"/>
              <a:t>Browse to the SITE WORKFLOWS page</a:t>
            </a:r>
          </a:p>
          <a:p>
            <a:pPr lvl="1"/>
            <a:r>
              <a:rPr lang="en-US" dirty="0" smtClean="0"/>
              <a:t>Start a new workflow or review running and completed workflows</a:t>
            </a:r>
            <a:endParaRPr lang="en-US" dirty="0"/>
          </a:p>
        </p:txBody>
      </p:sp>
    </p:spTree>
    <p:extLst>
      <p:ext uri="{BB962C8B-B14F-4D97-AF65-F5344CB8AC3E}">
        <p14:creationId xmlns:p14="http://schemas.microsoft.com/office/powerpoint/2010/main" val="578349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4ee6176a-8a9e-4827-9f6d-5fd3ab2137a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Creating Workflows in SharePoint Designer</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In this demonstration, you will see how to:</a:t>
            </a:r>
            <a:br>
              <a:rPr lang="en-US" dirty="0" smtClean="0"/>
            </a:br>
            <a:endParaRPr lang="en-US" dirty="0" smtClean="0"/>
          </a:p>
          <a:p>
            <a:r>
              <a:rPr lang="en-US" dirty="0" smtClean="0"/>
              <a:t>Create workflows in SharePoint Designer</a:t>
            </a:r>
            <a:br>
              <a:rPr lang="en-US" dirty="0" smtClean="0"/>
            </a:br>
            <a:endParaRPr lang="en-US" dirty="0" smtClean="0"/>
          </a:p>
          <a:p>
            <a:r>
              <a:rPr lang="en-US" dirty="0" smtClean="0"/>
              <a:t>Publish workflows</a:t>
            </a:r>
            <a:br>
              <a:rPr lang="en-US" dirty="0" smtClean="0"/>
            </a:br>
            <a:endParaRPr lang="en-US" dirty="0" smtClean="0"/>
          </a:p>
          <a:p>
            <a:r>
              <a:rPr lang="en-US" dirty="0" smtClean="0"/>
              <a:t>Use workflows in SharePoint</a:t>
            </a:r>
            <a:endParaRPr lang="en-US" dirty="0"/>
          </a:p>
        </p:txBody>
      </p:sp>
    </p:spTree>
    <p:extLst>
      <p:ext uri="{BB962C8B-B14F-4D97-AF65-F5344CB8AC3E}">
        <p14:creationId xmlns:p14="http://schemas.microsoft.com/office/powerpoint/2010/main" val="465438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7a8dd587-376c-4122-acfc-e9fde499be9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Packaging and Deploying SharePoint Designer Workflows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Packaging a workflow:</a:t>
            </a:r>
          </a:p>
          <a:p>
            <a:pPr lvl="1"/>
            <a:r>
              <a:rPr lang="en-US" dirty="0" smtClean="0"/>
              <a:t>Use the Save a Template feature in SharePoint Designer</a:t>
            </a:r>
          </a:p>
          <a:p>
            <a:pPr lvl="1"/>
            <a:r>
              <a:rPr lang="en-US" dirty="0" smtClean="0"/>
              <a:t>Creates a WSP file in the Site Assets library</a:t>
            </a:r>
          </a:p>
          <a:p>
            <a:endParaRPr lang="en-US" dirty="0" smtClean="0"/>
          </a:p>
          <a:p>
            <a:r>
              <a:rPr lang="en-US" dirty="0" smtClean="0"/>
              <a:t>Exporting workflows:</a:t>
            </a:r>
          </a:p>
          <a:p>
            <a:pPr lvl="1"/>
            <a:r>
              <a:rPr lang="en-US" dirty="0" smtClean="0"/>
              <a:t>Use the Export File feature on the ASSETS tab of the Ribbon</a:t>
            </a:r>
          </a:p>
          <a:p>
            <a:pPr lvl="1"/>
            <a:r>
              <a:rPr lang="en-US" dirty="0" smtClean="0"/>
              <a:t>Creates a WSP file on the local computer</a:t>
            </a:r>
          </a:p>
          <a:p>
            <a:endParaRPr lang="en-US" dirty="0" smtClean="0"/>
          </a:p>
          <a:p>
            <a:r>
              <a:rPr lang="en-US" dirty="0" smtClean="0"/>
              <a:t>Deploying and activating workflows:</a:t>
            </a:r>
          </a:p>
          <a:p>
            <a:pPr lvl="1"/>
            <a:r>
              <a:rPr lang="en-US" dirty="0" smtClean="0"/>
              <a:t>Use the Upload Solution feature in the SharePoint site</a:t>
            </a:r>
          </a:p>
          <a:p>
            <a:pPr lvl="1"/>
            <a:r>
              <a:rPr lang="en-US" dirty="0" smtClean="0"/>
              <a:t>Activate the solution and then activate the site feature</a:t>
            </a:r>
            <a:endParaRPr lang="en-US" dirty="0"/>
          </a:p>
        </p:txBody>
      </p:sp>
    </p:spTree>
    <p:extLst>
      <p:ext uri="{BB962C8B-B14F-4D97-AF65-F5344CB8AC3E}">
        <p14:creationId xmlns:p14="http://schemas.microsoft.com/office/powerpoint/2010/main" val="575711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A: Building Workflows in Visio 2013 and SharePoint Designer 2013</a:t>
            </a:r>
            <a:endParaRPr lang="en-US" dirty="0"/>
          </a:p>
        </p:txBody>
      </p:sp>
      <p:sp>
        <p:nvSpPr>
          <p:cNvPr id="3" name="Text Placeholder 2"/>
          <p:cNvSpPr>
            <a:spLocks noGrp="1"/>
          </p:cNvSpPr>
          <p:nvPr>
            <p:ph type="body" idx="1"/>
          </p:nvPr>
        </p:nvSpPr>
        <p:spPr/>
        <p:txBody>
          <a:bodyPr/>
          <a:lstStyle/>
          <a:p>
            <a:r>
              <a:rPr lang="en-GB" dirty="0" smtClean="0"/>
              <a:t>Exercise 1: Creating Workflows by Using Visio
Exercise 2: Editing Workflows by Using SharePoint Designer</a:t>
            </a:r>
            <a:endParaRPr lang="en-US" dirty="0"/>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US" sz="2800" dirty="0" smtClean="0">
                <a:latin typeface="Segoe UI"/>
              </a:rPr>
              <a:t>Logon Information</a:t>
            </a:r>
            <a:endParaRPr lang="en-US" sz="2800" dirty="0">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smtClean="0">
                <a:latin typeface="Segoe UI"/>
              </a:rPr>
              <a:t>Estimated Time: 30 minutes</a:t>
            </a:r>
            <a:endParaRPr lang="en-US" sz="2800" dirty="0">
              <a:latin typeface="Segoe UI"/>
            </a:endParaRPr>
          </a:p>
        </p:txBody>
      </p:sp>
      <p:sp>
        <p:nvSpPr>
          <p:cNvPr id="7" name="TextBox 6"/>
          <p:cNvSpPr txBox="1"/>
          <p:nvPr/>
        </p:nvSpPr>
        <p:spPr>
          <a:xfrm>
            <a:off x="467544" y="3845366"/>
            <a:ext cx="6517810" cy="1815882"/>
          </a:xfrm>
          <a:prstGeom prst="rect">
            <a:avLst/>
          </a:prstGeom>
          <a:noFill/>
        </p:spPr>
        <p:txBody>
          <a:bodyPr vert="horz" wrap="none" rtlCol="0">
            <a:spAutoFit/>
          </a:bodyPr>
          <a:lstStyle/>
          <a:p>
            <a:endParaRPr lang="en-US" sz="2800" b="0" i="0" u="none" strike="noStrike" baseline="0" dirty="0" smtClean="0">
              <a:latin typeface="Segoe UI"/>
            </a:endParaRPr>
          </a:p>
          <a:p>
            <a:pPr marL="457200" indent="-457200">
              <a:buClr>
                <a:srgbClr val="0070C0"/>
              </a:buClr>
              <a:buFont typeface="Arial" pitchFamily="34" charset="0"/>
              <a:buChar char="•"/>
            </a:pPr>
            <a:r>
              <a:rPr lang="en-US" sz="2800" i="0" u="none" strike="noStrike" baseline="0" dirty="0" smtClean="0">
                <a:latin typeface="Segoe UI"/>
              </a:rPr>
              <a:t>Virtual Machine: 20488A-LON-SP-12 </a:t>
            </a:r>
          </a:p>
          <a:p>
            <a:pPr marL="457200" indent="-457200">
              <a:buClr>
                <a:srgbClr val="0070C0"/>
              </a:buClr>
              <a:buFont typeface="Arial" pitchFamily="34" charset="0"/>
              <a:buChar char="•"/>
            </a:pPr>
            <a:r>
              <a:rPr lang="pt-BR" sz="2800" i="0" u="none" strike="noStrike" baseline="0" dirty="0" smtClean="0">
                <a:latin typeface="Segoe UI"/>
              </a:rPr>
              <a:t>Username: CONTOSO\Administrator</a:t>
            </a:r>
          </a:p>
          <a:p>
            <a:pPr marL="457200" indent="-457200">
              <a:buClr>
                <a:srgbClr val="0070C0"/>
              </a:buClr>
              <a:buFont typeface="Arial" pitchFamily="34" charset="0"/>
              <a:buChar char="•"/>
            </a:pPr>
            <a:r>
              <a:rPr lang="pt-BR" sz="2800" i="0" u="none" strike="noStrike" baseline="0" dirty="0" smtClean="0">
                <a:latin typeface="Segoe UI"/>
              </a:rPr>
              <a:t>Password: Pa$$w0rd</a:t>
            </a:r>
          </a:p>
        </p:txBody>
      </p:sp>
    </p:spTree>
    <p:extLst>
      <p:ext uri="{BB962C8B-B14F-4D97-AF65-F5344CB8AC3E}">
        <p14:creationId xmlns:p14="http://schemas.microsoft.com/office/powerpoint/2010/main" val="1008302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Lab Scenario282514804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8" y="1021215"/>
            <a:ext cx="8119156" cy="4309257"/>
          </a:xfrm>
          <a:prstGeom prst="rect">
            <a:avLst/>
          </a:prstGeom>
          <a:noFill/>
        </p:spPr>
        <p:txBody>
          <a:bodyPr vert="horz" wrap="square" rtlCol="0">
            <a:spAutoFit/>
          </a:bodyPr>
          <a:lstStyle/>
          <a:p>
            <a:pPr>
              <a:lnSpc>
                <a:spcPct val="115000"/>
              </a:lnSpc>
              <a:spcAft>
                <a:spcPts val="1000"/>
              </a:spcAft>
            </a:pPr>
            <a:r>
              <a:rPr lang="en-US" sz="2000" dirty="0" smtClean="0">
                <a:effectLst/>
                <a:latin typeface="Segoe UI"/>
                <a:ea typeface="SimSun"/>
                <a:cs typeface="Mangal"/>
              </a:rPr>
              <a:t>Contoso produce information leaflets for all of their pharmaceutical products. The publishing process for these information leaflets consists of several steps. The first draft is created by a technical author (Paul West), and must be approved by a qualified pharmacologist (Heather Murchison). Next, the draft must be reviewed by the legal team (Oliver Lee). The draft is then submitted to a copy editor (Danny Levin), who may propose linguistic and grammatical changes that must be incorporated by the original author (Paul West). If there are no copy edit changes required, the leaflet can be published by Dominik Dubicki. When the information leaflet has been published, it must be reviewed for accuracy at least once every twelve months. Your task is to develop a workflow to automate this process.</a:t>
            </a:r>
            <a:endParaRPr lang="en-US" sz="2000" dirty="0">
              <a:effectLst/>
              <a:latin typeface="Segoe UI"/>
              <a:ea typeface="SimSun"/>
              <a:cs typeface="Mangal"/>
            </a:endParaRPr>
          </a:p>
        </p:txBody>
      </p:sp>
    </p:spTree>
    <p:extLst>
      <p:ext uri="{BB962C8B-B14F-4D97-AF65-F5344CB8AC3E}">
        <p14:creationId xmlns:p14="http://schemas.microsoft.com/office/powerpoint/2010/main" val="499809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3: Developing Workflows in Visual Studio 2012</a:t>
            </a:r>
            <a:endParaRPr lang="en-US" dirty="0"/>
          </a:p>
        </p:txBody>
      </p:sp>
      <p:sp>
        <p:nvSpPr>
          <p:cNvPr id="3" name="Text Placeholder 2"/>
          <p:cNvSpPr>
            <a:spLocks noGrp="1"/>
          </p:cNvSpPr>
          <p:nvPr>
            <p:ph type="body" idx="1"/>
          </p:nvPr>
        </p:nvSpPr>
        <p:spPr/>
        <p:txBody>
          <a:bodyPr/>
          <a:lstStyle/>
          <a:p>
            <a:r>
              <a:rPr lang="en-GB" dirty="0" smtClean="0"/>
              <a:t>Introduction to Visual Studio Workflows
Adding a Workflow Custom Activity to a Project
Creating the Workflow Logic
Creating the actions4 File
Deploying and Publishing a Workflow Activity</a:t>
            </a:r>
            <a:endParaRPr lang="en-US" dirty="0"/>
          </a:p>
        </p:txBody>
      </p:sp>
    </p:spTree>
    <p:extLst>
      <p:ext uri="{BB962C8B-B14F-4D97-AF65-F5344CB8AC3E}">
        <p14:creationId xmlns:p14="http://schemas.microsoft.com/office/powerpoint/2010/main" val="2500129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 to Visual Studio Workflows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Declarative workflows</a:t>
            </a:r>
          </a:p>
          <a:p>
            <a:endParaRPr lang="en-US" dirty="0" smtClean="0"/>
          </a:p>
          <a:p>
            <a:r>
              <a:rPr lang="en-US" dirty="0" smtClean="0"/>
              <a:t>No custom code</a:t>
            </a:r>
          </a:p>
          <a:p>
            <a:endParaRPr lang="en-US" dirty="0" smtClean="0"/>
          </a:p>
          <a:p>
            <a:r>
              <a:rPr lang="en-US" dirty="0" smtClean="0"/>
              <a:t>Built on Workflow Foundation 4</a:t>
            </a:r>
          </a:p>
          <a:p>
            <a:endParaRPr lang="en-US" dirty="0" smtClean="0"/>
          </a:p>
          <a:p>
            <a:r>
              <a:rPr lang="en-US" dirty="0" smtClean="0"/>
              <a:t>Packaged as Features</a:t>
            </a:r>
          </a:p>
          <a:p>
            <a:endParaRPr lang="en-US" dirty="0"/>
          </a:p>
          <a:p>
            <a:r>
              <a:rPr lang="en-US" dirty="0" smtClean="0"/>
              <a:t>Workflow templates:</a:t>
            </a:r>
          </a:p>
          <a:p>
            <a:pPr lvl="1"/>
            <a:r>
              <a:rPr lang="en-US" dirty="0" smtClean="0"/>
              <a:t>Workflow</a:t>
            </a:r>
          </a:p>
          <a:p>
            <a:pPr lvl="1"/>
            <a:r>
              <a:rPr lang="en-US" dirty="0" smtClean="0"/>
              <a:t>Workflow custom activity</a:t>
            </a:r>
            <a:endParaRPr lang="en-US" dirty="0"/>
          </a:p>
        </p:txBody>
      </p:sp>
    </p:spTree>
    <p:extLst>
      <p:ext uri="{BB962C8B-B14F-4D97-AF65-F5344CB8AC3E}">
        <p14:creationId xmlns:p14="http://schemas.microsoft.com/office/powerpoint/2010/main" val="4197873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Overview</a:t>
            </a:r>
            <a:endParaRPr lang="en-US" dirty="0"/>
          </a:p>
        </p:txBody>
      </p:sp>
      <p:sp>
        <p:nvSpPr>
          <p:cNvPr id="3" name="Text Placeholder 2"/>
          <p:cNvSpPr>
            <a:spLocks noGrp="1"/>
          </p:cNvSpPr>
          <p:nvPr>
            <p:ph type="body" idx="1"/>
          </p:nvPr>
        </p:nvSpPr>
        <p:spPr/>
        <p:txBody>
          <a:bodyPr/>
          <a:lstStyle/>
          <a:p>
            <a:r>
              <a:rPr lang="en-GB" dirty="0" smtClean="0"/>
              <a:t>Understanding Workflow in SharePoint 2013
Building Workflows by using Visio 2013 and SharePoint Designer 2013
Developing Workflows in Visual Studio 2012</a:t>
            </a:r>
            <a:endParaRPr lang="en-US" dirty="0"/>
          </a:p>
        </p:txBody>
      </p:sp>
    </p:spTree>
    <p:extLst>
      <p:ext uri="{BB962C8B-B14F-4D97-AF65-F5344CB8AC3E}">
        <p14:creationId xmlns:p14="http://schemas.microsoft.com/office/powerpoint/2010/main" val="9552325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Adding a Workflow Custom Activity to a Project</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Workflow custom activity template comprises:</a:t>
            </a:r>
            <a:br>
              <a:rPr lang="en-US" dirty="0" smtClean="0"/>
            </a:br>
            <a:endParaRPr lang="en-US" dirty="0" smtClean="0"/>
          </a:p>
          <a:p>
            <a:pPr lvl="1"/>
            <a:r>
              <a:rPr lang="en-US" dirty="0" smtClean="0"/>
              <a:t>Feature1.feature</a:t>
            </a:r>
            <a:br>
              <a:rPr lang="en-US" dirty="0" smtClean="0"/>
            </a:br>
            <a:endParaRPr lang="en-US" dirty="0" smtClean="0"/>
          </a:p>
          <a:p>
            <a:pPr lvl="1"/>
            <a:r>
              <a:rPr lang="en-US" dirty="0" smtClean="0"/>
              <a:t>&lt;</a:t>
            </a:r>
            <a:r>
              <a:rPr lang="en-US" i="1" dirty="0" smtClean="0"/>
              <a:t>Workflow Custom Activity name</a:t>
            </a:r>
            <a:r>
              <a:rPr lang="en-US" dirty="0" smtClean="0"/>
              <a:t>&gt;.xaml</a:t>
            </a:r>
            <a:br>
              <a:rPr lang="en-US" dirty="0" smtClean="0"/>
            </a:br>
            <a:endParaRPr lang="en-US" dirty="0" smtClean="0"/>
          </a:p>
          <a:p>
            <a:pPr lvl="1"/>
            <a:r>
              <a:rPr lang="en-US" dirty="0"/>
              <a:t>&lt;</a:t>
            </a:r>
            <a:r>
              <a:rPr lang="en-US" i="1" dirty="0"/>
              <a:t>Workflow Custom Activity name</a:t>
            </a:r>
            <a:r>
              <a:rPr lang="en-US" dirty="0"/>
              <a:t>&gt;.</a:t>
            </a:r>
            <a:r>
              <a:rPr lang="en-US" dirty="0" smtClean="0"/>
              <a:t>action4</a:t>
            </a:r>
            <a:br>
              <a:rPr lang="en-US" dirty="0" smtClean="0"/>
            </a:br>
            <a:endParaRPr lang="en-US" dirty="0" smtClean="0"/>
          </a:p>
          <a:p>
            <a:pPr lvl="1"/>
            <a:r>
              <a:rPr lang="en-US" dirty="0" smtClean="0"/>
              <a:t>Elements.xml</a:t>
            </a:r>
            <a:endParaRPr lang="en-US" dirty="0"/>
          </a:p>
        </p:txBody>
      </p:sp>
    </p:spTree>
    <p:extLst>
      <p:ext uri="{BB962C8B-B14F-4D97-AF65-F5344CB8AC3E}">
        <p14:creationId xmlns:p14="http://schemas.microsoft.com/office/powerpoint/2010/main" val="33216240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the Workflow Logic</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Using variables, arguments, and imports:</a:t>
            </a:r>
          </a:p>
          <a:p>
            <a:pPr lvl="1"/>
            <a:r>
              <a:rPr lang="en-US" dirty="0" smtClean="0"/>
              <a:t>Variables – store date during the workflow</a:t>
            </a:r>
          </a:p>
          <a:p>
            <a:pPr lvl="1"/>
            <a:r>
              <a:rPr lang="en-US" dirty="0" smtClean="0"/>
              <a:t>Arguments – pass data in and out of the workflow</a:t>
            </a:r>
          </a:p>
          <a:p>
            <a:pPr lvl="1"/>
            <a:r>
              <a:rPr lang="en-US" dirty="0" smtClean="0"/>
              <a:t>Imports – import namespaces into the workflow</a:t>
            </a:r>
          </a:p>
          <a:p>
            <a:endParaRPr lang="en-US" dirty="0" smtClean="0"/>
          </a:p>
          <a:p>
            <a:r>
              <a:rPr lang="en-US" dirty="0" smtClean="0"/>
              <a:t>Using workflow controls:</a:t>
            </a:r>
          </a:p>
          <a:p>
            <a:pPr lvl="1"/>
            <a:r>
              <a:rPr lang="en-US" dirty="0" smtClean="0"/>
              <a:t>Add to workflow by using the Toolbox</a:t>
            </a:r>
          </a:p>
          <a:p>
            <a:pPr lvl="1"/>
            <a:r>
              <a:rPr lang="en-US" dirty="0" smtClean="0"/>
              <a:t>Configure by using the Properties pane</a:t>
            </a:r>
            <a:endParaRPr lang="en-US" dirty="0"/>
          </a:p>
        </p:txBody>
      </p:sp>
    </p:spTree>
    <p:extLst>
      <p:ext uri="{BB962C8B-B14F-4D97-AF65-F5344CB8AC3E}">
        <p14:creationId xmlns:p14="http://schemas.microsoft.com/office/powerpoint/2010/main" val="15801688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78e96bd8-35a9-4b07-81e4-212a738d3a6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the actions4 File</a:t>
            </a:r>
            <a:endParaRPr lang="en-US" dirty="0"/>
          </a:p>
        </p:txBody>
      </p:sp>
      <p:sp>
        <p:nvSpPr>
          <p:cNvPr id="4" name="Content Placeholder 2"/>
          <p:cNvSpPr>
            <a:spLocks noGrp="1"/>
          </p:cNvSpPr>
          <p:nvPr/>
        </p:nvSpPr>
        <p:spPr bwMode="auto">
          <a:xfrm>
            <a:off x="458788" y="1021215"/>
            <a:ext cx="8444580" cy="552396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200" dirty="0" smtClean="0"/>
              <a:t>&lt;Action Name="Sample" ClassName="MyProject.Sample"&gt;</a:t>
            </a:r>
          </a:p>
          <a:p>
            <a:pPr marL="0" indent="0">
              <a:buNone/>
            </a:pPr>
            <a:r>
              <a:rPr lang="en-US" sz="2200" dirty="0" smtClean="0"/>
              <a:t>  &lt;</a:t>
            </a:r>
            <a:r>
              <a:rPr lang="en-US" sz="2200" dirty="0"/>
              <a:t>RuleDesigner Sentence="Get info for user %1 (output to %2)"&gt;</a:t>
            </a:r>
            <a:endParaRPr lang="en-GB" sz="2200" dirty="0"/>
          </a:p>
          <a:p>
            <a:pPr marL="0" indent="0">
              <a:buNone/>
            </a:pPr>
            <a:r>
              <a:rPr lang="en-US" sz="2200" dirty="0"/>
              <a:t>    &lt;FieldBind Field="UserName" Text="User name" Id="1" </a:t>
            </a:r>
            <a:r>
              <a:rPr lang="en-US" sz="2200" dirty="0" smtClean="0"/>
              <a:t/>
            </a:r>
            <a:br>
              <a:rPr lang="en-US" sz="2200" dirty="0" smtClean="0"/>
            </a:br>
            <a:r>
              <a:rPr lang="en-US" sz="2200" dirty="0" smtClean="0"/>
              <a:t>	DesignerType</a:t>
            </a:r>
            <a:r>
              <a:rPr lang="en-US" sz="2200" dirty="0"/>
              <a:t>="Person" /&gt;</a:t>
            </a:r>
            <a:endParaRPr lang="en-GB" sz="2200" dirty="0"/>
          </a:p>
          <a:p>
            <a:pPr marL="0" indent="0">
              <a:buNone/>
            </a:pPr>
            <a:r>
              <a:rPr lang="en-US" sz="2200" dirty="0"/>
              <a:t>    &lt;FieldBind Field="Info" Text="UserInfo" Id="2" </a:t>
            </a:r>
            <a:r>
              <a:rPr lang="en-US" sz="2200" dirty="0" smtClean="0"/>
              <a:t/>
            </a:r>
            <a:br>
              <a:rPr lang="en-US" sz="2200" dirty="0" smtClean="0"/>
            </a:br>
            <a:r>
              <a:rPr lang="en-US" sz="2200" dirty="0" smtClean="0"/>
              <a:t>	DesignerType</a:t>
            </a:r>
            <a:r>
              <a:rPr lang="en-US" sz="2200" dirty="0"/>
              <a:t>="TextArea" /&gt;</a:t>
            </a:r>
            <a:endParaRPr lang="en-GB" sz="2200" dirty="0"/>
          </a:p>
          <a:p>
            <a:pPr marL="0" indent="0">
              <a:buNone/>
            </a:pPr>
            <a:r>
              <a:rPr lang="en-US" sz="2200" dirty="0" smtClean="0"/>
              <a:t>  &lt;/</a:t>
            </a:r>
            <a:r>
              <a:rPr lang="en-US" sz="2200" dirty="0"/>
              <a:t>RuleDesigner</a:t>
            </a:r>
            <a:r>
              <a:rPr lang="en-US" sz="2200" dirty="0" smtClean="0"/>
              <a:t>&gt;</a:t>
            </a:r>
          </a:p>
          <a:p>
            <a:pPr marL="0" indent="0">
              <a:buNone/>
            </a:pPr>
            <a:r>
              <a:rPr lang="en-US" sz="2200" dirty="0" smtClean="0"/>
              <a:t>&lt;</a:t>
            </a:r>
            <a:r>
              <a:rPr lang="en-US" sz="2200" dirty="0"/>
              <a:t>Parameters&gt;</a:t>
            </a:r>
            <a:endParaRPr lang="en-GB" sz="2200" dirty="0"/>
          </a:p>
          <a:p>
            <a:pPr marL="0" indent="0">
              <a:buNone/>
            </a:pPr>
            <a:r>
              <a:rPr lang="en-US" sz="2200" dirty="0"/>
              <a:t>    &lt;Parameter Name="UserName" Type="System.String, mscorlib" </a:t>
            </a:r>
            <a:r>
              <a:rPr lang="en-US" sz="2200" dirty="0" smtClean="0"/>
              <a:t/>
            </a:r>
            <a:br>
              <a:rPr lang="en-US" sz="2200" dirty="0" smtClean="0"/>
            </a:br>
            <a:r>
              <a:rPr lang="en-US" sz="2200" dirty="0" smtClean="0"/>
              <a:t>	Direction</a:t>
            </a:r>
            <a:r>
              <a:rPr lang="en-US" sz="2200" dirty="0"/>
              <a:t>="In" DesignerType="Person" /&gt;</a:t>
            </a:r>
            <a:endParaRPr lang="en-GB" sz="2200" dirty="0"/>
          </a:p>
          <a:p>
            <a:pPr marL="0" indent="0">
              <a:buNone/>
            </a:pPr>
            <a:r>
              <a:rPr lang="en-US" sz="2200" dirty="0"/>
              <a:t>    </a:t>
            </a:r>
            <a:r>
              <a:rPr lang="en-US" sz="2200" dirty="0" smtClean="0"/>
              <a:t>&lt;Parameter Name="</a:t>
            </a:r>
            <a:r>
              <a:rPr lang="en-US" sz="2200" dirty="0"/>
              <a:t>Info" Type="System.String, mscorlib" </a:t>
            </a:r>
            <a:r>
              <a:rPr lang="en-US" sz="2200" dirty="0" smtClean="0"/>
              <a:t/>
            </a:r>
            <a:br>
              <a:rPr lang="en-US" sz="2200" dirty="0" smtClean="0"/>
            </a:br>
            <a:r>
              <a:rPr lang="en-US" sz="2200" dirty="0" smtClean="0"/>
              <a:t>	Direction</a:t>
            </a:r>
            <a:r>
              <a:rPr lang="en-US" sz="2200" dirty="0"/>
              <a:t>="Out" DesignerType="TextArea" /&gt;</a:t>
            </a:r>
            <a:endParaRPr lang="en-GB" sz="2200" dirty="0"/>
          </a:p>
          <a:p>
            <a:pPr marL="0" indent="0">
              <a:buNone/>
            </a:pPr>
            <a:r>
              <a:rPr lang="en-US" sz="2200" dirty="0" smtClean="0"/>
              <a:t>  &lt;/</a:t>
            </a:r>
            <a:r>
              <a:rPr lang="en-US" sz="2200" dirty="0"/>
              <a:t>Parameters&gt;</a:t>
            </a:r>
            <a:endParaRPr lang="en-GB" sz="2200" dirty="0"/>
          </a:p>
          <a:p>
            <a:pPr marL="0" indent="0">
              <a:buNone/>
            </a:pPr>
            <a:r>
              <a:rPr lang="en-US" sz="2200" dirty="0" smtClean="0"/>
              <a:t>&lt;/Action&gt;</a:t>
            </a:r>
          </a:p>
          <a:p>
            <a:pPr marL="0" indent="0">
              <a:buNone/>
            </a:pPr>
            <a:endParaRPr lang="en-GB" sz="2200" dirty="0"/>
          </a:p>
          <a:p>
            <a:pPr marL="0" indent="0">
              <a:buNone/>
            </a:pPr>
            <a:endParaRPr lang="en-US" sz="2200" dirty="0"/>
          </a:p>
        </p:txBody>
      </p:sp>
    </p:spTree>
    <p:extLst>
      <p:ext uri="{BB962C8B-B14F-4D97-AF65-F5344CB8AC3E}">
        <p14:creationId xmlns:p14="http://schemas.microsoft.com/office/powerpoint/2010/main" val="9306758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d3a730aa-cb66-4923-aea0-be5ceab46dd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Deploying and Publishing a Workflow Activity</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Deploying a workflow activity:</a:t>
            </a:r>
          </a:p>
          <a:p>
            <a:pPr lvl="1"/>
            <a:r>
              <a:rPr lang="en-US" dirty="0" smtClean="0"/>
              <a:t>Deploy to the site defined when you created the project</a:t>
            </a:r>
          </a:p>
          <a:p>
            <a:pPr lvl="1"/>
            <a:r>
              <a:rPr lang="en-US" dirty="0" smtClean="0"/>
              <a:t>Clear the SharePoint Designer cache</a:t>
            </a:r>
          </a:p>
          <a:p>
            <a:pPr lvl="1"/>
            <a:r>
              <a:rPr lang="en-US" dirty="0" smtClean="0"/>
              <a:t>Use the workflow activity from the Custom group in the Actions list</a:t>
            </a:r>
            <a:br>
              <a:rPr lang="en-US" dirty="0" smtClean="0"/>
            </a:br>
            <a:endParaRPr lang="en-US" dirty="0"/>
          </a:p>
          <a:p>
            <a:r>
              <a:rPr lang="en-US" dirty="0" smtClean="0"/>
              <a:t>Publishing a </a:t>
            </a:r>
            <a:r>
              <a:rPr lang="en-US" dirty="0"/>
              <a:t>workflow </a:t>
            </a:r>
            <a:r>
              <a:rPr lang="en-US" dirty="0" smtClean="0"/>
              <a:t>activity:</a:t>
            </a:r>
          </a:p>
          <a:p>
            <a:pPr lvl="1"/>
            <a:r>
              <a:rPr lang="en-US" dirty="0" smtClean="0"/>
              <a:t>Publish to an alternative site:</a:t>
            </a:r>
          </a:p>
          <a:p>
            <a:pPr lvl="2"/>
            <a:r>
              <a:rPr lang="en-US" dirty="0" smtClean="0"/>
              <a:t>Clear the SharePoint Designer cache</a:t>
            </a:r>
          </a:p>
          <a:p>
            <a:pPr lvl="2"/>
            <a:r>
              <a:rPr lang="en-US" dirty="0" smtClean="0"/>
              <a:t>Use the workflow activity</a:t>
            </a:r>
          </a:p>
          <a:p>
            <a:pPr lvl="1"/>
            <a:r>
              <a:rPr lang="en-US" dirty="0" smtClean="0"/>
              <a:t>Publish to the file system:</a:t>
            </a:r>
          </a:p>
          <a:p>
            <a:pPr lvl="2"/>
            <a:r>
              <a:rPr lang="en-US" dirty="0" smtClean="0"/>
              <a:t>Copy the .wsp file to the target server</a:t>
            </a:r>
          </a:p>
          <a:p>
            <a:pPr lvl="2"/>
            <a:r>
              <a:rPr lang="en-US" dirty="0" smtClean="0"/>
              <a:t>Upload the solution</a:t>
            </a:r>
          </a:p>
          <a:p>
            <a:pPr lvl="2"/>
            <a:r>
              <a:rPr lang="en-US" dirty="0" smtClean="0"/>
              <a:t>Activate the solution</a:t>
            </a:r>
          </a:p>
          <a:p>
            <a:pPr lvl="1"/>
            <a:endParaRPr lang="en-US" dirty="0" smtClean="0"/>
          </a:p>
        </p:txBody>
      </p:sp>
    </p:spTree>
    <p:extLst>
      <p:ext uri="{BB962C8B-B14F-4D97-AF65-F5344CB8AC3E}">
        <p14:creationId xmlns:p14="http://schemas.microsoft.com/office/powerpoint/2010/main" val="8495522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Custom </a:t>
            </a:r>
            <a:r>
              <a:rPr lang="de-AT" dirty="0" err="1" smtClean="0"/>
              <a:t>Activity</a:t>
            </a:r>
            <a:endParaRPr lang="de-AT" dirty="0"/>
          </a:p>
        </p:txBody>
      </p:sp>
      <p:pic>
        <p:nvPicPr>
          <p:cNvPr id="3" name="Picture 2"/>
          <p:cNvPicPr>
            <a:picLocks noChangeAspect="1"/>
          </p:cNvPicPr>
          <p:nvPr/>
        </p:nvPicPr>
        <p:blipFill>
          <a:blip r:embed="rId2"/>
          <a:stretch>
            <a:fillRect/>
          </a:stretch>
        </p:blipFill>
        <p:spPr>
          <a:xfrm>
            <a:off x="429151" y="1340768"/>
            <a:ext cx="6390476" cy="742857"/>
          </a:xfrm>
          <a:prstGeom prst="rect">
            <a:avLst/>
          </a:prstGeom>
        </p:spPr>
      </p:pic>
      <p:pic>
        <p:nvPicPr>
          <p:cNvPr id="4" name="Picture 3"/>
          <p:cNvPicPr>
            <a:picLocks noChangeAspect="1"/>
          </p:cNvPicPr>
          <p:nvPr/>
        </p:nvPicPr>
        <p:blipFill>
          <a:blip r:embed="rId3"/>
          <a:stretch>
            <a:fillRect/>
          </a:stretch>
        </p:blipFill>
        <p:spPr>
          <a:xfrm>
            <a:off x="424203" y="2852936"/>
            <a:ext cx="6419048" cy="980952"/>
          </a:xfrm>
          <a:prstGeom prst="rect">
            <a:avLst/>
          </a:prstGeom>
        </p:spPr>
      </p:pic>
    </p:spTree>
    <p:extLst>
      <p:ext uri="{BB962C8B-B14F-4D97-AF65-F5344CB8AC3E}">
        <p14:creationId xmlns:p14="http://schemas.microsoft.com/office/powerpoint/2010/main" val="19816648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da9b3da5-5bd8-4f98-8477-12158255aa9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B: Creating Workflow Actions in Visual Studio 2012</a:t>
            </a:r>
            <a:endParaRPr lang="en-US" dirty="0"/>
          </a:p>
        </p:txBody>
      </p:sp>
      <p:sp>
        <p:nvSpPr>
          <p:cNvPr id="3" name="Text Placeholder 2"/>
          <p:cNvSpPr>
            <a:spLocks noGrp="1"/>
          </p:cNvSpPr>
          <p:nvPr>
            <p:ph type="body" idx="1"/>
          </p:nvPr>
        </p:nvSpPr>
        <p:spPr/>
        <p:txBody>
          <a:bodyPr/>
          <a:lstStyle/>
          <a:p>
            <a:r>
              <a:rPr lang="en-GB" dirty="0" smtClean="0"/>
              <a:t>Exercise 1: Creating Custom Workflow Actions
Exercise 2: Using a Custom Workflow in SharePoint Designer</a:t>
            </a:r>
            <a:endParaRPr lang="en-US" dirty="0"/>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US" sz="2800" dirty="0" smtClean="0">
                <a:latin typeface="Segoe UI"/>
              </a:rPr>
              <a:t>Logon Information</a:t>
            </a:r>
            <a:endParaRPr lang="en-US" sz="2800" dirty="0">
              <a:latin typeface="Segoe UI"/>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dirty="0" smtClean="0">
                <a:latin typeface="Segoe UI"/>
              </a:rPr>
              <a:t>Estimated Time: 30 minutes</a:t>
            </a:r>
            <a:endParaRPr lang="en-US" sz="2800" dirty="0">
              <a:latin typeface="Segoe UI"/>
            </a:endParaRPr>
          </a:p>
        </p:txBody>
      </p:sp>
      <p:sp>
        <p:nvSpPr>
          <p:cNvPr id="7" name="TextBox 6"/>
          <p:cNvSpPr txBox="1"/>
          <p:nvPr/>
        </p:nvSpPr>
        <p:spPr>
          <a:xfrm>
            <a:off x="467544" y="3845366"/>
            <a:ext cx="6517810" cy="1815882"/>
          </a:xfrm>
          <a:prstGeom prst="rect">
            <a:avLst/>
          </a:prstGeom>
          <a:noFill/>
        </p:spPr>
        <p:txBody>
          <a:bodyPr vert="horz" wrap="none" rtlCol="0">
            <a:spAutoFit/>
          </a:bodyPr>
          <a:lstStyle/>
          <a:p>
            <a:endParaRPr lang="en-US" sz="2800" b="0" i="0" u="none" strike="noStrike" baseline="0" dirty="0" smtClean="0">
              <a:latin typeface="Segoe UI"/>
            </a:endParaRPr>
          </a:p>
          <a:p>
            <a:pPr marL="457200" indent="-457200">
              <a:buClr>
                <a:srgbClr val="0070C0"/>
              </a:buClr>
              <a:buFont typeface="Arial" pitchFamily="34" charset="0"/>
              <a:buChar char="•"/>
            </a:pPr>
            <a:r>
              <a:rPr lang="en-US" sz="2800" i="0" u="none" strike="noStrike" baseline="0" dirty="0" smtClean="0">
                <a:latin typeface="Segoe UI"/>
              </a:rPr>
              <a:t>Virtual Machine: 20488A-LON-SP-12 </a:t>
            </a:r>
          </a:p>
          <a:p>
            <a:pPr marL="457200" indent="-457200">
              <a:buClr>
                <a:srgbClr val="0070C0"/>
              </a:buClr>
              <a:buFont typeface="Arial" pitchFamily="34" charset="0"/>
              <a:buChar char="•"/>
            </a:pPr>
            <a:r>
              <a:rPr lang="pt-BR" sz="2800" i="0" u="none" strike="noStrike" baseline="0" dirty="0" smtClean="0">
                <a:latin typeface="Segoe UI"/>
              </a:rPr>
              <a:t>Username: CONTOSO\Administrator</a:t>
            </a:r>
          </a:p>
          <a:p>
            <a:pPr marL="457200" indent="-457200">
              <a:buClr>
                <a:srgbClr val="0070C0"/>
              </a:buClr>
              <a:buFont typeface="Arial" pitchFamily="34" charset="0"/>
              <a:buChar char="•"/>
            </a:pPr>
            <a:r>
              <a:rPr lang="pt-BR" sz="2800" i="0" u="none" strike="noStrike" baseline="0" dirty="0" smtClean="0">
                <a:latin typeface="Segoe UI"/>
              </a:rPr>
              <a:t>Password: Pa$$w0rd</a:t>
            </a:r>
          </a:p>
        </p:txBody>
      </p:sp>
    </p:spTree>
    <p:extLst>
      <p:ext uri="{BB962C8B-B14F-4D97-AF65-F5344CB8AC3E}">
        <p14:creationId xmlns:p14="http://schemas.microsoft.com/office/powerpoint/2010/main" val="5008161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Lab Scenario131768577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8" y="1021215"/>
            <a:ext cx="8119156" cy="5409109"/>
          </a:xfrm>
          <a:prstGeom prst="rect">
            <a:avLst/>
          </a:prstGeom>
          <a:noFill/>
        </p:spPr>
        <p:txBody>
          <a:bodyPr vert="horz" wrap="square" rtlCol="0">
            <a:spAutoFit/>
          </a:bodyPr>
          <a:lstStyle/>
          <a:p>
            <a:pPr>
              <a:lnSpc>
                <a:spcPct val="115000"/>
              </a:lnSpc>
              <a:spcAft>
                <a:spcPts val="1000"/>
              </a:spcAft>
            </a:pPr>
            <a:r>
              <a:rPr lang="en-US" sz="2400" dirty="0" smtClean="0">
                <a:effectLst/>
                <a:latin typeface="Segoe UI"/>
                <a:ea typeface="SimSun"/>
                <a:cs typeface="Mangal"/>
              </a:rPr>
              <a:t>Your colleague, Dominik Dubicki, who is responsible for publishing the Contoso product information leaflets mentions to you that whenever he publishes a leaflet he has to use another application to discover the distribution area for the leaflet. He asks if you can use this application in your workflow to include the information in his task title.</a:t>
            </a:r>
          </a:p>
          <a:p>
            <a:pPr>
              <a:lnSpc>
                <a:spcPct val="115000"/>
              </a:lnSpc>
              <a:spcAft>
                <a:spcPts val="1000"/>
              </a:spcAft>
            </a:pPr>
            <a:r>
              <a:rPr lang="en-US" sz="2400" dirty="0" smtClean="0">
                <a:effectLst/>
                <a:latin typeface="Segoe UI"/>
                <a:ea typeface="SimSun"/>
                <a:cs typeface="Mangal"/>
              </a:rPr>
              <a:t> </a:t>
            </a:r>
          </a:p>
          <a:p>
            <a:pPr>
              <a:lnSpc>
                <a:spcPct val="115000"/>
              </a:lnSpc>
              <a:spcAft>
                <a:spcPts val="1000"/>
              </a:spcAft>
            </a:pPr>
            <a:r>
              <a:rPr lang="en-US" sz="2400" dirty="0" smtClean="0">
                <a:effectLst/>
                <a:latin typeface="Segoe UI"/>
                <a:ea typeface="SimSun"/>
                <a:cs typeface="Mangal"/>
              </a:rPr>
              <a:t>You decide to develop a workflow custom activity in Visual Studio to query the distribution web service and output the distribution area. You will then incorporate this action into the existing workflow and add the distribution area to the task assigned to Dominik.</a:t>
            </a:r>
            <a:endParaRPr lang="en-US" sz="2400" dirty="0">
              <a:effectLst/>
              <a:latin typeface="Segoe UI"/>
              <a:ea typeface="SimSun"/>
              <a:cs typeface="Mangal"/>
            </a:endParaRPr>
          </a:p>
        </p:txBody>
      </p:sp>
    </p:spTree>
    <p:extLst>
      <p:ext uri="{BB962C8B-B14F-4D97-AF65-F5344CB8AC3E}">
        <p14:creationId xmlns:p14="http://schemas.microsoft.com/office/powerpoint/2010/main" val="4462976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Review and Takeaways</a:t>
            </a:r>
            <a:endParaRPr lang="en-US" dirty="0"/>
          </a:p>
        </p:txBody>
      </p:sp>
      <p:sp>
        <p:nvSpPr>
          <p:cNvPr id="3" name="Text Placeholder 2"/>
          <p:cNvSpPr>
            <a:spLocks noGrp="1"/>
          </p:cNvSpPr>
          <p:nvPr>
            <p:ph type="body" idx="1"/>
          </p:nvPr>
        </p:nvSpPr>
        <p:spPr/>
        <p:txBody>
          <a:bodyPr/>
          <a:lstStyle/>
          <a:p>
            <a:r>
              <a:rPr lang="en-US" dirty="0" smtClean="0"/>
              <a:t>Review Question(s)</a:t>
            </a:r>
            <a:endParaRPr lang="en-US" dirty="0"/>
          </a:p>
        </p:txBody>
      </p:sp>
    </p:spTree>
    <p:extLst>
      <p:ext uri="{BB962C8B-B14F-4D97-AF65-F5344CB8AC3E}">
        <p14:creationId xmlns:p14="http://schemas.microsoft.com/office/powerpoint/2010/main" val="4218307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Understanding Workflow in SharePoint 2013</a:t>
            </a:r>
            <a:endParaRPr lang="en-US" dirty="0"/>
          </a:p>
        </p:txBody>
      </p:sp>
      <p:sp>
        <p:nvSpPr>
          <p:cNvPr id="3" name="Text Placeholder 2"/>
          <p:cNvSpPr>
            <a:spLocks noGrp="1"/>
          </p:cNvSpPr>
          <p:nvPr>
            <p:ph type="body" idx="1"/>
          </p:nvPr>
        </p:nvSpPr>
        <p:spPr/>
        <p:txBody>
          <a:bodyPr/>
          <a:lstStyle/>
          <a:p>
            <a:r>
              <a:rPr lang="en-GB" dirty="0" smtClean="0"/>
              <a:t>Introduction to the SharePoint Workflow Platform
Workflow Associations and Subscriptions
Types of Workflow
Workflow Development
Discussion: Choosing a Suitable Development Approach</a:t>
            </a:r>
            <a:endParaRPr lang="en-US" dirty="0"/>
          </a:p>
        </p:txBody>
      </p:sp>
    </p:spTree>
    <p:extLst>
      <p:ext uri="{BB962C8B-B14F-4D97-AF65-F5344CB8AC3E}">
        <p14:creationId xmlns:p14="http://schemas.microsoft.com/office/powerpoint/2010/main" val="1933684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 to the SharePoint Workflow Platform</a:t>
            </a:r>
            <a:endParaRPr lang="en-US" dirty="0"/>
          </a:p>
        </p:txBody>
      </p:sp>
      <p:sp>
        <p:nvSpPr>
          <p:cNvPr id="4" name="Rounded Rectangle 3"/>
          <p:cNvSpPr/>
          <p:nvPr/>
        </p:nvSpPr>
        <p:spPr bwMode="auto">
          <a:xfrm>
            <a:off x="3917642" y="1460860"/>
            <a:ext cx="2277013" cy="3218726"/>
          </a:xfrm>
          <a:prstGeom prst="roundRect">
            <a:avLst/>
          </a:prstGeom>
          <a:gradFill>
            <a:gsLst>
              <a:gs pos="0">
                <a:srgbClr val="8488C4"/>
              </a:gs>
              <a:gs pos="53000">
                <a:srgbClr val="D4DEFF"/>
              </a:gs>
              <a:gs pos="83000">
                <a:srgbClr val="D4DEFF"/>
              </a:gs>
              <a:gs pos="100000">
                <a:srgbClr val="96AB94"/>
              </a:gs>
            </a:gsLst>
            <a:lin ang="16200000" scaled="0"/>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400" i="0" u="none" strike="noStrike" cap="none" normalizeH="0" dirty="0" smtClean="0">
                <a:ln>
                  <a:noFill/>
                </a:ln>
                <a:solidFill>
                  <a:schemeClr val="tx1"/>
                </a:solidFill>
                <a:effectLst/>
                <a:latin typeface="Verdana" pitchFamily="34" charset="0"/>
              </a:rPr>
              <a:t>Azure</a:t>
            </a:r>
          </a:p>
          <a:p>
            <a:pPr marL="0" marR="0" indent="0" algn="ctr" defTabSz="914400" rtl="0" eaLnBrk="0" fontAlgn="base" latinLnBrk="0" hangingPunct="0">
              <a:lnSpc>
                <a:spcPct val="100000"/>
              </a:lnSpc>
              <a:spcBef>
                <a:spcPct val="0"/>
              </a:spcBef>
              <a:spcAft>
                <a:spcPct val="0"/>
              </a:spcAft>
              <a:buClrTx/>
              <a:buSzTx/>
              <a:buFontTx/>
              <a:buNone/>
              <a:tabLst/>
            </a:pPr>
            <a:r>
              <a:rPr kumimoji="0" lang="en-GB" sz="2400" i="0" u="none" strike="noStrike" cap="none" normalizeH="0" dirty="0" smtClean="0">
                <a:ln>
                  <a:noFill/>
                </a:ln>
                <a:solidFill>
                  <a:schemeClr val="tx1"/>
                </a:solidFill>
                <a:effectLst/>
                <a:latin typeface="Verdana" pitchFamily="34" charset="0"/>
              </a:rPr>
              <a:t>Service Bus</a:t>
            </a:r>
            <a:endParaRPr kumimoji="0" lang="en-GB" sz="2400" i="0" u="none" strike="noStrike" cap="none" normalizeH="0" baseline="0" dirty="0" smtClean="0">
              <a:ln>
                <a:noFill/>
              </a:ln>
              <a:solidFill>
                <a:schemeClr val="tx1"/>
              </a:solidFill>
              <a:effectLst/>
              <a:latin typeface="Verdana" pitchFamily="34" charset="0"/>
            </a:endParaRPr>
          </a:p>
        </p:txBody>
      </p:sp>
      <p:sp>
        <p:nvSpPr>
          <p:cNvPr id="5" name="Rounded Rectangle 4"/>
          <p:cNvSpPr/>
          <p:nvPr/>
        </p:nvSpPr>
        <p:spPr bwMode="auto">
          <a:xfrm>
            <a:off x="83610" y="1460860"/>
            <a:ext cx="3677279" cy="4814434"/>
          </a:xfrm>
          <a:prstGeom prst="roundRect">
            <a:avLst/>
          </a:prstGeom>
          <a:gradFill>
            <a:gsLst>
              <a:gs pos="0">
                <a:srgbClr val="8488C4"/>
              </a:gs>
              <a:gs pos="53000">
                <a:srgbClr val="D4DEFF"/>
              </a:gs>
              <a:gs pos="83000">
                <a:srgbClr val="D4DEFF"/>
              </a:gs>
              <a:gs pos="100000">
                <a:srgbClr val="96AB94"/>
              </a:gs>
            </a:gsLst>
            <a:lin ang="16200000" scaled="0"/>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82880" tIns="45720" rIns="182880" bIns="45720" numCol="1" rtlCol="0" anchor="t"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800" i="0" u="none" strike="noStrike" cap="none" normalizeH="0" baseline="0" dirty="0" smtClean="0">
                <a:ln>
                  <a:noFill/>
                </a:ln>
                <a:solidFill>
                  <a:schemeClr val="tx1"/>
                </a:solidFill>
                <a:effectLst/>
                <a:latin typeface="Verdana" pitchFamily="34" charset="0"/>
              </a:rPr>
              <a:t>SharePoint</a:t>
            </a:r>
          </a:p>
          <a:p>
            <a:pPr marL="0" marR="0" indent="0" algn="ctr" defTabSz="914400" rtl="0" eaLnBrk="0" fontAlgn="base" latinLnBrk="0" hangingPunct="0">
              <a:lnSpc>
                <a:spcPct val="100000"/>
              </a:lnSpc>
              <a:spcBef>
                <a:spcPct val="0"/>
              </a:spcBef>
              <a:spcAft>
                <a:spcPct val="0"/>
              </a:spcAft>
              <a:buClrTx/>
              <a:buSzTx/>
              <a:buFontTx/>
              <a:buNone/>
              <a:tabLst/>
            </a:pPr>
            <a:r>
              <a:rPr kumimoji="0" lang="en-GB" sz="2800" i="0" u="none" strike="noStrike" cap="none" normalizeH="0" baseline="0" dirty="0" smtClean="0">
                <a:ln>
                  <a:noFill/>
                </a:ln>
                <a:solidFill>
                  <a:schemeClr val="tx1"/>
                </a:solidFill>
                <a:effectLst/>
                <a:latin typeface="Verdana" pitchFamily="34" charset="0"/>
              </a:rPr>
              <a:t>Server</a:t>
            </a:r>
            <a:r>
              <a:rPr kumimoji="0" lang="en-GB" sz="2800" i="0" u="none" strike="noStrike" cap="none" normalizeH="0" dirty="0" smtClean="0">
                <a:ln>
                  <a:noFill/>
                </a:ln>
                <a:solidFill>
                  <a:schemeClr val="tx1"/>
                </a:solidFill>
                <a:effectLst/>
                <a:latin typeface="Verdana" pitchFamily="34" charset="0"/>
              </a:rPr>
              <a:t> 2013</a:t>
            </a:r>
            <a:endParaRPr kumimoji="0" lang="en-GB" sz="2800" i="0" u="none" strike="noStrike" cap="none" normalizeH="0" baseline="0" dirty="0" smtClean="0">
              <a:ln>
                <a:noFill/>
              </a:ln>
              <a:solidFill>
                <a:schemeClr val="tx1"/>
              </a:solidFill>
              <a:effectLst/>
              <a:latin typeface="Verdana" pitchFamily="34" charset="0"/>
            </a:endParaRPr>
          </a:p>
        </p:txBody>
      </p:sp>
      <p:sp>
        <p:nvSpPr>
          <p:cNvPr id="6" name="Rounded Rectangle 5"/>
          <p:cNvSpPr/>
          <p:nvPr/>
        </p:nvSpPr>
        <p:spPr bwMode="auto">
          <a:xfrm>
            <a:off x="340674" y="4769228"/>
            <a:ext cx="3271017" cy="1194891"/>
          </a:xfrm>
          <a:prstGeom prst="roundRect">
            <a:avLst/>
          </a:prstGeom>
          <a:gradFill>
            <a:gsLst>
              <a:gs pos="0">
                <a:srgbClr val="8488C4"/>
              </a:gs>
              <a:gs pos="53000">
                <a:srgbClr val="D4DEFF"/>
              </a:gs>
              <a:gs pos="83000">
                <a:srgbClr val="D4DEFF"/>
              </a:gs>
              <a:gs pos="100000">
                <a:srgbClr val="96AB94"/>
              </a:gs>
            </a:gsLst>
            <a:lin ang="16200000" scaled="0"/>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000" i="0" u="none" strike="noStrike" cap="none" normalizeH="0" baseline="0" dirty="0" smtClean="0">
                <a:ln>
                  <a:noFill/>
                </a:ln>
                <a:solidFill>
                  <a:schemeClr val="tx1"/>
                </a:solidFill>
                <a:effectLst/>
                <a:latin typeface="Verdana" pitchFamily="34" charset="0"/>
              </a:rPr>
              <a:t>SharePoint 2010</a:t>
            </a:r>
            <a:r>
              <a:rPr kumimoji="0" lang="en-GB" sz="2000" i="0" u="none" strike="noStrike" cap="none" normalizeH="0" dirty="0" smtClean="0">
                <a:ln>
                  <a:noFill/>
                </a:ln>
                <a:solidFill>
                  <a:schemeClr val="tx1"/>
                </a:solidFill>
                <a:effectLst/>
                <a:latin typeface="Verdana" pitchFamily="34" charset="0"/>
              </a:rPr>
              <a:t> Workflow Platform</a:t>
            </a:r>
          </a:p>
          <a:p>
            <a:pPr marL="0" marR="0" indent="0" algn="ctr" defTabSz="914400" rtl="0" eaLnBrk="0" fontAlgn="base" latinLnBrk="0" hangingPunct="0">
              <a:lnSpc>
                <a:spcPct val="100000"/>
              </a:lnSpc>
              <a:spcBef>
                <a:spcPct val="0"/>
              </a:spcBef>
              <a:spcAft>
                <a:spcPct val="0"/>
              </a:spcAft>
              <a:buClrTx/>
              <a:buSzTx/>
              <a:buFontTx/>
              <a:buNone/>
              <a:tabLst/>
            </a:pPr>
            <a:r>
              <a:rPr lang="en-GB" baseline="0" dirty="0" smtClean="0">
                <a:solidFill>
                  <a:schemeClr val="tx1"/>
                </a:solidFill>
                <a:latin typeface="Verdana" pitchFamily="34" charset="0"/>
              </a:rPr>
              <a:t>(legacy support)</a:t>
            </a:r>
            <a:endParaRPr kumimoji="0" lang="en-GB" i="0" u="none" strike="noStrike" cap="none" normalizeH="0" baseline="0" dirty="0" smtClean="0">
              <a:ln>
                <a:noFill/>
              </a:ln>
              <a:solidFill>
                <a:schemeClr val="tx1"/>
              </a:solidFill>
              <a:effectLst/>
              <a:latin typeface="Verdana" pitchFamily="34" charset="0"/>
            </a:endParaRPr>
          </a:p>
        </p:txBody>
      </p:sp>
      <p:sp>
        <p:nvSpPr>
          <p:cNvPr id="7" name="Rounded Rectangle 6"/>
          <p:cNvSpPr/>
          <p:nvPr/>
        </p:nvSpPr>
        <p:spPr bwMode="auto">
          <a:xfrm>
            <a:off x="6347017" y="3182515"/>
            <a:ext cx="2720783" cy="1194891"/>
          </a:xfrm>
          <a:prstGeom prst="roundRect">
            <a:avLst/>
          </a:prstGeom>
          <a:gradFill>
            <a:gsLst>
              <a:gs pos="0">
                <a:srgbClr val="8488C4"/>
              </a:gs>
              <a:gs pos="53000">
                <a:srgbClr val="D4DEFF"/>
              </a:gs>
              <a:gs pos="83000">
                <a:srgbClr val="D4DEFF"/>
              </a:gs>
              <a:gs pos="100000">
                <a:srgbClr val="96AB94"/>
              </a:gs>
            </a:gsLst>
            <a:lin ang="16200000" scaled="0"/>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400" i="0" u="none" strike="noStrike" cap="none" normalizeH="0" dirty="0" smtClean="0">
                <a:ln>
                  <a:noFill/>
                </a:ln>
                <a:solidFill>
                  <a:schemeClr val="tx1"/>
                </a:solidFill>
                <a:effectLst/>
                <a:latin typeface="Verdana" pitchFamily="34" charset="0"/>
              </a:rPr>
              <a:t>Workflow</a:t>
            </a:r>
          </a:p>
          <a:p>
            <a:pPr marL="0" marR="0" indent="0" algn="ctr" defTabSz="914400" rtl="0" eaLnBrk="0" fontAlgn="base" latinLnBrk="0" hangingPunct="0">
              <a:lnSpc>
                <a:spcPct val="100000"/>
              </a:lnSpc>
              <a:spcBef>
                <a:spcPct val="0"/>
              </a:spcBef>
              <a:spcAft>
                <a:spcPct val="0"/>
              </a:spcAft>
              <a:buClrTx/>
              <a:buSzTx/>
              <a:buFontTx/>
              <a:buNone/>
              <a:tabLst/>
            </a:pPr>
            <a:r>
              <a:rPr kumimoji="0" lang="en-GB" sz="2400" i="0" u="none" strike="noStrike" cap="none" normalizeH="0" dirty="0" smtClean="0">
                <a:ln>
                  <a:noFill/>
                </a:ln>
                <a:solidFill>
                  <a:schemeClr val="tx1"/>
                </a:solidFill>
                <a:effectLst/>
                <a:latin typeface="Verdana" pitchFamily="34" charset="0"/>
              </a:rPr>
              <a:t>Manager 1.0</a:t>
            </a:r>
            <a:endParaRPr kumimoji="0" lang="en-GB" sz="2400" i="0" u="none" strike="noStrike" cap="none" normalizeH="0" baseline="0" dirty="0" smtClean="0">
              <a:ln>
                <a:noFill/>
              </a:ln>
              <a:solidFill>
                <a:schemeClr val="tx1"/>
              </a:solidFill>
              <a:effectLst/>
              <a:latin typeface="Verdana" pitchFamily="34" charset="0"/>
            </a:endParaRPr>
          </a:p>
        </p:txBody>
      </p:sp>
      <p:sp>
        <p:nvSpPr>
          <p:cNvPr id="8" name="Rounded Rectangle 7"/>
          <p:cNvSpPr/>
          <p:nvPr/>
        </p:nvSpPr>
        <p:spPr bwMode="auto">
          <a:xfrm>
            <a:off x="349642" y="3182515"/>
            <a:ext cx="3271017" cy="1194891"/>
          </a:xfrm>
          <a:prstGeom prst="roundRect">
            <a:avLst/>
          </a:prstGeom>
          <a:gradFill>
            <a:gsLst>
              <a:gs pos="0">
                <a:srgbClr val="8488C4"/>
              </a:gs>
              <a:gs pos="53000">
                <a:srgbClr val="D4DEFF"/>
              </a:gs>
              <a:gs pos="83000">
                <a:srgbClr val="D4DEFF"/>
              </a:gs>
              <a:gs pos="100000">
                <a:srgbClr val="96AB94"/>
              </a:gs>
            </a:gsLst>
            <a:lin ang="16200000" scaled="0"/>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000" i="0" u="none" strike="noStrike" cap="none" normalizeH="0" dirty="0" smtClean="0">
                <a:ln>
                  <a:noFill/>
                </a:ln>
                <a:solidFill>
                  <a:schemeClr val="tx1"/>
                </a:solidFill>
                <a:effectLst/>
                <a:latin typeface="Verdana" pitchFamily="34" charset="0"/>
              </a:rPr>
              <a:t>Workflow Manager Client 1.0 Service Application Proxy</a:t>
            </a:r>
            <a:endParaRPr kumimoji="0" lang="en-GB" sz="2000" i="0" u="none" strike="noStrike" cap="none" normalizeH="0" baseline="0" dirty="0" smtClean="0">
              <a:ln>
                <a:noFill/>
              </a:ln>
              <a:solidFill>
                <a:schemeClr val="tx1"/>
              </a:solidFill>
              <a:effectLst/>
              <a:latin typeface="Verdana" pitchFamily="34" charset="0"/>
            </a:endParaRPr>
          </a:p>
        </p:txBody>
      </p:sp>
      <p:sp>
        <p:nvSpPr>
          <p:cNvPr id="9" name="Right Arrow 8"/>
          <p:cNvSpPr/>
          <p:nvPr/>
        </p:nvSpPr>
        <p:spPr bwMode="auto">
          <a:xfrm>
            <a:off x="3388665" y="4041718"/>
            <a:ext cx="3209365" cy="230889"/>
          </a:xfrm>
          <a:prstGeom prst="rightArrow">
            <a:avLst/>
          </a:prstGeom>
          <a:solidFill>
            <a:schemeClr val="tx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eaLnBrk="0" hangingPunct="0"/>
            <a:endParaRPr lang="en-GB" sz="2000" dirty="0">
              <a:solidFill>
                <a:schemeClr val="tx1"/>
              </a:solidFill>
              <a:latin typeface="Verdana" pitchFamily="34" charset="0"/>
            </a:endParaRPr>
          </a:p>
        </p:txBody>
      </p:sp>
      <p:sp>
        <p:nvSpPr>
          <p:cNvPr id="10" name="Right Arrow 9"/>
          <p:cNvSpPr/>
          <p:nvPr/>
        </p:nvSpPr>
        <p:spPr bwMode="auto">
          <a:xfrm flipH="1">
            <a:off x="3388668" y="3386754"/>
            <a:ext cx="3209360" cy="230889"/>
          </a:xfrm>
          <a:prstGeom prst="rightArrow">
            <a:avLst/>
          </a:prstGeom>
          <a:solidFill>
            <a:schemeClr val="tx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eaLnBrk="0" hangingPunct="0"/>
            <a:endParaRPr lang="en-GB" sz="2000" dirty="0">
              <a:solidFill>
                <a:schemeClr val="tx1"/>
              </a:solidFill>
              <a:latin typeface="Verdana" pitchFamily="34" charset="0"/>
            </a:endParaRPr>
          </a:p>
        </p:txBody>
      </p:sp>
      <p:sp>
        <p:nvSpPr>
          <p:cNvPr id="11" name="TextBox 2"/>
          <p:cNvSpPr txBox="1"/>
          <p:nvPr/>
        </p:nvSpPr>
        <p:spPr>
          <a:xfrm>
            <a:off x="4258254" y="3125952"/>
            <a:ext cx="1505540"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smtClean="0"/>
              <a:t>REST calls</a:t>
            </a:r>
            <a:endParaRPr lang="en-GB" dirty="0"/>
          </a:p>
        </p:txBody>
      </p:sp>
      <p:sp>
        <p:nvSpPr>
          <p:cNvPr id="12" name="TextBox 10"/>
          <p:cNvSpPr txBox="1"/>
          <p:nvPr/>
        </p:nvSpPr>
        <p:spPr>
          <a:xfrm>
            <a:off x="4457637" y="3779960"/>
            <a:ext cx="1053494"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dirty="0" smtClean="0"/>
              <a:t>Events</a:t>
            </a:r>
            <a:endParaRPr lang="en-GB" dirty="0"/>
          </a:p>
        </p:txBody>
      </p:sp>
    </p:spTree>
    <p:extLst>
      <p:ext uri="{BB962C8B-B14F-4D97-AF65-F5344CB8AC3E}">
        <p14:creationId xmlns:p14="http://schemas.microsoft.com/office/powerpoint/2010/main" val="3427560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b77c7fd6-4c49-4e86-9127-95be3ddf8d5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 Associations and Subscriptions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smtClean="0"/>
              <a:t>SharePoint and workflows communicate by using the Windows Azure publication/subscribe service</a:t>
            </a:r>
          </a:p>
          <a:p>
            <a:r>
              <a:rPr lang="en-US" sz="2400" dirty="0" smtClean="0"/>
              <a:t>Workflow associations:</a:t>
            </a:r>
          </a:p>
          <a:p>
            <a:pPr lvl="1"/>
            <a:r>
              <a:rPr lang="en-US" sz="2000" dirty="0" smtClean="0"/>
              <a:t>Bind the definition of a workflow to a scope</a:t>
            </a:r>
          </a:p>
          <a:p>
            <a:pPr lvl="1"/>
            <a:r>
              <a:rPr lang="en-US" sz="2000" dirty="0" smtClean="0"/>
              <a:t>Represent a set of subscription rules</a:t>
            </a:r>
          </a:p>
          <a:p>
            <a:r>
              <a:rPr lang="en-US" sz="2400" dirty="0" smtClean="0"/>
              <a:t>Workflow subscriptions:</a:t>
            </a:r>
          </a:p>
          <a:p>
            <a:pPr lvl="1"/>
            <a:r>
              <a:rPr lang="en-US" sz="2000" dirty="0" smtClean="0"/>
              <a:t>Enable a workflow to interact with associations</a:t>
            </a:r>
          </a:p>
          <a:p>
            <a:pPr lvl="1"/>
            <a:r>
              <a:rPr lang="en-US" sz="2000" dirty="0" smtClean="0"/>
              <a:t>Respond to events from an object</a:t>
            </a:r>
          </a:p>
          <a:p>
            <a:r>
              <a:rPr lang="en-US" sz="2400" dirty="0" smtClean="0"/>
              <a:t>Starting workflows:</a:t>
            </a:r>
          </a:p>
          <a:p>
            <a:pPr lvl="1"/>
            <a:r>
              <a:rPr lang="en-US" sz="2000" dirty="0" smtClean="0"/>
              <a:t>Manually</a:t>
            </a:r>
          </a:p>
          <a:p>
            <a:pPr lvl="1"/>
            <a:r>
              <a:rPr lang="en-US" sz="2000" dirty="0" smtClean="0"/>
              <a:t>Automatically</a:t>
            </a:r>
            <a:endParaRPr lang="en-US" sz="2000" dirty="0"/>
          </a:p>
        </p:txBody>
      </p:sp>
    </p:spTree>
    <p:extLst>
      <p:ext uri="{BB962C8B-B14F-4D97-AF65-F5344CB8AC3E}">
        <p14:creationId xmlns:p14="http://schemas.microsoft.com/office/powerpoint/2010/main" val="1039337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Workflow</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List workflows</a:t>
            </a:r>
            <a:endParaRPr lang="en-US" dirty="0"/>
          </a:p>
          <a:p>
            <a:r>
              <a:rPr lang="en-US" dirty="0" smtClean="0"/>
              <a:t>Site workflows</a:t>
            </a:r>
          </a:p>
          <a:p>
            <a:r>
              <a:rPr lang="en-US" dirty="0" smtClean="0"/>
              <a:t>Reusable workflows</a:t>
            </a:r>
            <a:endParaRPr lang="en-US" dirty="0"/>
          </a:p>
        </p:txBody>
      </p:sp>
    </p:spTree>
    <p:extLst>
      <p:ext uri="{BB962C8B-B14F-4D97-AF65-F5344CB8AC3E}">
        <p14:creationId xmlns:p14="http://schemas.microsoft.com/office/powerpoint/2010/main" val="896561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7752010f-1c95-40d2-9a2b-5e86807025e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 Development</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116" y="907808"/>
            <a:ext cx="4978400" cy="1731732"/>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512" y="2446721"/>
            <a:ext cx="7632848" cy="1773822"/>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512" y="3933055"/>
            <a:ext cx="7776866" cy="2202567"/>
          </a:xfrm>
          <a:prstGeom prst="rect">
            <a:avLst/>
          </a:prstGeom>
        </p:spPr>
      </p:pic>
    </p:spTree>
    <p:extLst>
      <p:ext uri="{BB962C8B-B14F-4D97-AF65-F5344CB8AC3E}">
        <p14:creationId xmlns:p14="http://schemas.microsoft.com/office/powerpoint/2010/main" val="516249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0739ce8c-247d-41df-b26a-7e2a7189544c">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576121" cy="740664"/>
          </a:xfrm>
        </p:spPr>
        <p:txBody>
          <a:bodyPr/>
          <a:lstStyle/>
          <a:p>
            <a:r>
              <a:rPr lang="en-GB" dirty="0" smtClean="0"/>
              <a:t>Discussion: Choosing a Suitable Development Approach</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Review the three scenarios in the student </a:t>
            </a:r>
            <a:r>
              <a:rPr lang="en-US" dirty="0" smtClean="0"/>
              <a:t>workbook</a:t>
            </a:r>
            <a:endParaRPr lang="en-US" dirty="0"/>
          </a:p>
          <a:p>
            <a:r>
              <a:rPr lang="en-US" dirty="0"/>
              <a:t>Which approach to development would you use in each scenario, and why?</a:t>
            </a:r>
          </a:p>
        </p:txBody>
      </p:sp>
    </p:spTree>
    <p:extLst>
      <p:ext uri="{BB962C8B-B14F-4D97-AF65-F5344CB8AC3E}">
        <p14:creationId xmlns:p14="http://schemas.microsoft.com/office/powerpoint/2010/main" val="2167590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smtClean="0"/>
              <a:t>Lesson 2: Building Workflows by using Visio 2013 and SharePoint Designer 2013</a:t>
            </a:r>
            <a:endParaRPr lang="en-US" dirty="0"/>
          </a:p>
        </p:txBody>
      </p:sp>
      <p:sp>
        <p:nvSpPr>
          <p:cNvPr id="3" name="Text Placeholder 2"/>
          <p:cNvSpPr>
            <a:spLocks noGrp="1"/>
          </p:cNvSpPr>
          <p:nvPr>
            <p:ph type="body" idx="1"/>
          </p:nvPr>
        </p:nvSpPr>
        <p:spPr/>
        <p:txBody>
          <a:bodyPr/>
          <a:lstStyle/>
          <a:p>
            <a:r>
              <a:rPr lang="en-GB" dirty="0" smtClean="0"/>
              <a:t>Creating Workflows by Using Visio
Creating and Editing Workflows in SharePoint Designer
Publishing Workflows to a Live Site
Using Workflows
Demonstration: Creating Workflows in SharePoint Designer
Packaging and Deploying SharePoint Designer Workflows</a:t>
            </a:r>
            <a:endParaRPr lang="en-US" dirty="0"/>
          </a:p>
        </p:txBody>
      </p:sp>
    </p:spTree>
    <p:extLst>
      <p:ext uri="{BB962C8B-B14F-4D97-AF65-F5344CB8AC3E}">
        <p14:creationId xmlns:p14="http://schemas.microsoft.com/office/powerpoint/2010/main" val="41108137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0</TotalTime>
  <Words>2278</Words>
  <Application>Microsoft Office PowerPoint</Application>
  <PresentationFormat>Bildschirmpräsentation (4:3)</PresentationFormat>
  <Paragraphs>316</Paragraphs>
  <Slides>27</Slides>
  <Notes>26</Notes>
  <HiddenSlides>0</HiddenSlides>
  <MMClips>0</MMClips>
  <ScaleCrop>false</ScaleCrop>
  <HeadingPairs>
    <vt:vector size="6" baseType="variant">
      <vt:variant>
        <vt:lpstr>Verwendete Schriftarten</vt:lpstr>
      </vt:variant>
      <vt:variant>
        <vt:i4>10</vt:i4>
      </vt:variant>
      <vt:variant>
        <vt:lpstr>Design</vt:lpstr>
      </vt:variant>
      <vt:variant>
        <vt:i4>1</vt:i4>
      </vt:variant>
      <vt:variant>
        <vt:lpstr>Folientitel</vt:lpstr>
      </vt:variant>
      <vt:variant>
        <vt:i4>27</vt:i4>
      </vt:variant>
    </vt:vector>
  </HeadingPairs>
  <TitlesOfParts>
    <vt:vector size="38" baseType="lpstr">
      <vt:lpstr>Segoe Light</vt:lpstr>
      <vt:lpstr>SimSun</vt:lpstr>
      <vt:lpstr>Mangal</vt:lpstr>
      <vt:lpstr>Wingdings</vt:lpstr>
      <vt:lpstr>Calibri</vt:lpstr>
      <vt:lpstr>Arial</vt:lpstr>
      <vt:lpstr>Segoe UI</vt:lpstr>
      <vt:lpstr>Segoe UI Light</vt:lpstr>
      <vt:lpstr>Times New Roman</vt:lpstr>
      <vt:lpstr>Verdana</vt:lpstr>
      <vt:lpstr>Presentation1</vt:lpstr>
      <vt:lpstr>Module 11</vt:lpstr>
      <vt:lpstr>Module Overview</vt:lpstr>
      <vt:lpstr>Lesson 1: Understanding Workflow in SharePoint 2013</vt:lpstr>
      <vt:lpstr>Introduction to the SharePoint Workflow Platform</vt:lpstr>
      <vt:lpstr>Workflow Associations and Subscriptions</vt:lpstr>
      <vt:lpstr>Types of Workflow</vt:lpstr>
      <vt:lpstr>Workflow Development</vt:lpstr>
      <vt:lpstr>Discussion: Choosing a Suitable Development Approach</vt:lpstr>
      <vt:lpstr>Lesson 2: Building Workflows by using Visio 2013 and SharePoint Designer 2013</vt:lpstr>
      <vt:lpstr>Creating Workflows by Using Visio</vt:lpstr>
      <vt:lpstr>Creating and Editing Workflows in SharePoint Designer</vt:lpstr>
      <vt:lpstr>Publishing Workflows to a Live Site</vt:lpstr>
      <vt:lpstr>Using Workflows</vt:lpstr>
      <vt:lpstr>Demonstration: Creating Workflows in SharePoint Designer</vt:lpstr>
      <vt:lpstr>Packaging and Deploying SharePoint Designer Workflows</vt:lpstr>
      <vt:lpstr>Lab A: Building Workflows in Visio 2013 and SharePoint Designer 2013</vt:lpstr>
      <vt:lpstr>Lab Scenario</vt:lpstr>
      <vt:lpstr>Lesson 3: Developing Workflows in Visual Studio 2012</vt:lpstr>
      <vt:lpstr>Introduction to Visual Studio Workflows</vt:lpstr>
      <vt:lpstr>Adding a Workflow Custom Activity to a Project</vt:lpstr>
      <vt:lpstr>Creating the Workflow Logic</vt:lpstr>
      <vt:lpstr>Creating the actions4 File</vt:lpstr>
      <vt:lpstr>Deploying and Publishing a Workflow Activity</vt:lpstr>
      <vt:lpstr>Custom Activity</vt:lpstr>
      <vt:lpstr>Lab B: Creating Workflow Actions in Visual Studio 2012</vt:lpstr>
      <vt:lpstr>Lab Scenario</vt:lpstr>
      <vt:lpstr>Module Review and Takeaways</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Module12</dc:title>
  <dc:creator>Vikkie Boyd</dc:creator>
  <cp:lastModifiedBy>Alex</cp:lastModifiedBy>
  <cp:revision>10</cp:revision>
  <dcterms:created xsi:type="dcterms:W3CDTF">2013-06-30T16:44:49Z</dcterms:created>
  <dcterms:modified xsi:type="dcterms:W3CDTF">2014-11-10T13:12:43Z</dcterms:modified>
</cp:coreProperties>
</file>