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8"/>
  </p:notesMasterIdLst>
  <p:sldIdLst>
    <p:sldId id="256" r:id="rId2"/>
    <p:sldId id="257" r:id="rId3"/>
    <p:sldId id="258" r:id="rId4"/>
    <p:sldId id="259" r:id="rId5"/>
    <p:sldId id="260" r:id="rId6"/>
    <p:sldId id="261" r:id="rId7"/>
    <p:sldId id="293"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94"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Lst>
  <p:sldSz cx="9144000" cy="6858000" type="screen4x3"/>
  <p:notesSz cx="6858000" cy="9144000"/>
  <p:embeddedFontLst>
    <p:embeddedFont>
      <p:font typeface="Verdana" panose="020B0604030504040204" pitchFamily="34" charset="0"/>
      <p:regular r:id="rId39"/>
      <p:bold r:id="rId40"/>
      <p:italic r:id="rId41"/>
      <p:boldItalic r:id="rId42"/>
    </p:embeddedFont>
    <p:embeddedFont>
      <p:font typeface="Segoe Light" panose="020B0604020202020204" charset="0"/>
      <p:regular r:id="rId43"/>
      <p:italic r:id="rId44"/>
    </p:embeddedFont>
    <p:embeddedFont>
      <p:font typeface="Calibri" panose="020F0502020204030204" pitchFamily="34" charset="0"/>
      <p:regular r:id="rId45"/>
      <p:bold r:id="rId46"/>
      <p:italic r:id="rId47"/>
      <p:boldItalic r:id="rId48"/>
    </p:embeddedFont>
    <p:embeddedFont>
      <p:font typeface="Mangal" panose="02040503050203030202" pitchFamily="18" charset="0"/>
      <p:regular r:id="rId49"/>
      <p:bold r:id="rId50"/>
    </p:embeddedFont>
    <p:embeddedFont>
      <p:font typeface="Lucida Sans Unicode" panose="020B0602030504020204" pitchFamily="34" charset="0"/>
      <p:regular r:id="rId51"/>
    </p:embeddedFont>
    <p:embeddedFont>
      <p:font typeface="Segoe UI Light" panose="020B0502040204020203" pitchFamily="34" charset="0"/>
      <p:regular r:id="rId52"/>
      <p:italic r:id="rId53"/>
    </p:embeddedFont>
    <p:embeddedFont>
      <p:font typeface="Segoe UI" panose="020B0502040204020203" pitchFamily="34" charset="0"/>
      <p:regular r:id="rId54"/>
      <p:bold r:id="rId55"/>
      <p:italic r:id="rId56"/>
      <p:boldItalic r:id="rId5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294" y="-486"/>
      </p:cViewPr>
      <p:guideLst>
        <p:guide orient="horz" pos="2160"/>
        <p:guide pos="2880"/>
      </p:guideLst>
    </p:cSldViewPr>
  </p:slideViewPr>
  <p:notesTextViewPr>
    <p:cViewPr>
      <p:scale>
        <a:sx n="1" d="1"/>
        <a:sy n="1" d="1"/>
      </p:scale>
      <p:origin x="0" y="0"/>
    </p:cViewPr>
  </p:notesTextViewPr>
  <p:notesViewPr>
    <p:cSldViewPr>
      <p:cViewPr>
        <p:scale>
          <a:sx n="100" d="100"/>
          <a:sy n="100" d="100"/>
        </p:scale>
        <p:origin x="-3468" y="-3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font" Target="fonts/font1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ACDA5E-B8A4-4786-A576-207428776516}" type="datetimeFigureOut">
              <a:rPr lang="en-US" smtClean="0"/>
              <a:t>2/11/2015</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95E4B8-7B6D-46AA-BE9F-DF96D931FF3D}" type="slidenum">
              <a:rPr lang="en-US" smtClean="0"/>
              <a:t>‹#›</a:t>
            </a:fld>
            <a:endParaRPr lang="en-US" dirty="0"/>
          </a:p>
        </p:txBody>
      </p:sp>
    </p:spTree>
    <p:extLst>
      <p:ext uri="{BB962C8B-B14F-4D97-AF65-F5344CB8AC3E}">
        <p14:creationId xmlns:p14="http://schemas.microsoft.com/office/powerpoint/2010/main" val="2948515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Throughout the module, code examples illustrate both server-side and client-side approaches to performing particular tasks. It is not possible to describe how to perform every task using every client-side object model, so the JavaScript object model is used throughout as representative of the client-side approach.</a:t>
            </a:r>
          </a:p>
        </p:txBody>
      </p:sp>
      <p:sp>
        <p:nvSpPr>
          <p:cNvPr id="4" name="Slide Number Placeholder 3"/>
          <p:cNvSpPr>
            <a:spLocks noGrp="1"/>
          </p:cNvSpPr>
          <p:nvPr>
            <p:ph type="sldNum" sz="quarter" idx="10"/>
          </p:nvPr>
        </p:nvSpPr>
        <p:spPr/>
        <p:txBody>
          <a:bodyPr/>
          <a:lstStyle/>
          <a:p>
            <a:fld id="{E795E4B8-7B6D-46AA-BE9F-DF96D931FF3D}"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13: Managing Taxonomy</a:t>
            </a:r>
            <a:endParaRPr lang="en-US" sz="1200" b="1" dirty="0">
              <a:solidFill>
                <a:srgbClr val="336699"/>
              </a:solidFill>
              <a:latin typeface="Arial"/>
            </a:endParaRPr>
          </a:p>
        </p:txBody>
      </p:sp>
    </p:spTree>
    <p:extLst>
      <p:ext uri="{BB962C8B-B14F-4D97-AF65-F5344CB8AC3E}">
        <p14:creationId xmlns:p14="http://schemas.microsoft.com/office/powerpoint/2010/main" val="3626422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Walk through the code example, drawing attention to the following points:</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You start by retrieving the field from a field collection (in this case, the site columns on the root web) and casting it to an appropriate type (in this case, </a:t>
            </a:r>
            <a:r>
              <a:rPr lang="en-US" sz="1000" b="1" dirty="0" smtClean="0">
                <a:effectLst/>
                <a:latin typeface="Arial"/>
                <a:ea typeface="Times New Roman"/>
                <a:cs typeface="Times New Roman"/>
              </a:rPr>
              <a:t>SPFieldChoice</a:t>
            </a:r>
            <a:r>
              <a:rPr lang="en-US" sz="1000" dirty="0" smtClean="0">
                <a:effectLst/>
                <a:latin typeface="Arial"/>
                <a:ea typeface="Times New Roman"/>
                <a:cs typeface="Times New Roman"/>
              </a:rPr>
              <a:t>).</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When you have finished making changes, call the </a:t>
            </a:r>
            <a:r>
              <a:rPr lang="en-US" sz="1000" b="1" dirty="0" smtClean="0">
                <a:effectLst/>
                <a:latin typeface="Arial"/>
                <a:ea typeface="Times New Roman"/>
                <a:cs typeface="Times New Roman"/>
              </a:rPr>
              <a:t>Update</a:t>
            </a:r>
            <a:r>
              <a:rPr lang="en-US" sz="1000" dirty="0" smtClean="0">
                <a:effectLst/>
                <a:latin typeface="Arial"/>
                <a:ea typeface="Times New Roman"/>
                <a:cs typeface="Times New Roman"/>
              </a:rPr>
              <a:t> method to persist the changes to the content database.</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You can include a Boolean argument when you call the </a:t>
            </a:r>
            <a:r>
              <a:rPr lang="en-US" sz="1000" b="1" dirty="0" smtClean="0">
                <a:effectLst/>
                <a:latin typeface="Arial"/>
                <a:ea typeface="Times New Roman"/>
                <a:cs typeface="Times New Roman"/>
              </a:rPr>
              <a:t>Update</a:t>
            </a:r>
            <a:r>
              <a:rPr lang="en-US" sz="1000" dirty="0" smtClean="0">
                <a:effectLst/>
                <a:latin typeface="Arial"/>
                <a:ea typeface="Times New Roman"/>
                <a:cs typeface="Times New Roman"/>
              </a:rPr>
              <a:t> method. If you specify </a:t>
            </a:r>
            <a:r>
              <a:rPr lang="en-US" sz="1000" b="1" dirty="0" smtClean="0">
                <a:effectLst/>
                <a:latin typeface="Arial"/>
                <a:ea typeface="Times New Roman"/>
                <a:cs typeface="Times New Roman"/>
              </a:rPr>
              <a:t>true</a:t>
            </a:r>
            <a:r>
              <a:rPr lang="en-US" sz="1000" dirty="0" smtClean="0">
                <a:effectLst/>
                <a:latin typeface="Arial"/>
                <a:ea typeface="Times New Roman"/>
                <a:cs typeface="Times New Roman"/>
              </a:rPr>
              <a:t>, any changes to the site column will be cascaded down to existing list columns. If you specify </a:t>
            </a:r>
            <a:r>
              <a:rPr lang="en-US" sz="1000" b="1" dirty="0" smtClean="0">
                <a:effectLst/>
                <a:latin typeface="Arial"/>
                <a:ea typeface="Times New Roman"/>
                <a:cs typeface="Times New Roman"/>
              </a:rPr>
              <a:t>false</a:t>
            </a:r>
            <a:r>
              <a:rPr lang="en-US" sz="1000" dirty="0" smtClean="0">
                <a:effectLst/>
                <a:latin typeface="Arial"/>
                <a:ea typeface="Times New Roman"/>
                <a:cs typeface="Times New Roman"/>
              </a:rPr>
              <a:t>, any changes to the site column will only apply to new instances of the column.</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795E4B8-7B6D-46AA-BE9F-DF96D931FF3D}"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13: Managing Taxonomy</a:t>
            </a:r>
            <a:endParaRPr lang="en-US" sz="1200" b="1" dirty="0">
              <a:solidFill>
                <a:srgbClr val="336699"/>
              </a:solidFill>
              <a:latin typeface="Arial"/>
            </a:endParaRPr>
          </a:p>
        </p:txBody>
      </p:sp>
    </p:spTree>
    <p:extLst>
      <p:ext uri="{BB962C8B-B14F-4D97-AF65-F5344CB8AC3E}">
        <p14:creationId xmlns:p14="http://schemas.microsoft.com/office/powerpoint/2010/main" val="3779377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Walk through the code example, drawing attention to the following points:</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high-level process for retrieving and editing site columns in JavaScript is broadly the same as the server-side code approach.</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First you retrieve the field from the collection and cast it to an appropriate type—in this case, </a:t>
            </a:r>
            <a:r>
              <a:rPr lang="en-US" sz="1000" b="1" dirty="0" smtClean="0">
                <a:effectLst/>
                <a:latin typeface="Arial"/>
                <a:ea typeface="Times New Roman"/>
                <a:cs typeface="Times New Roman"/>
              </a:rPr>
              <a:t>SP.FieldChoice</a:t>
            </a:r>
            <a:r>
              <a:rPr lang="en-US" sz="1000" dirty="0" smtClean="0">
                <a:effectLst/>
                <a:latin typeface="Arial"/>
                <a:ea typeface="Times New Roman"/>
                <a:cs typeface="Times New Roman"/>
              </a:rPr>
              <a:t>.</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When you have finished making changes, call the </a:t>
            </a:r>
            <a:r>
              <a:rPr lang="en-US" sz="1000" b="1" dirty="0" smtClean="0">
                <a:effectLst/>
                <a:latin typeface="Arial"/>
                <a:ea typeface="Times New Roman"/>
                <a:cs typeface="Times New Roman"/>
              </a:rPr>
              <a:t>update</a:t>
            </a:r>
            <a:r>
              <a:rPr lang="en-US" sz="1000" dirty="0" smtClean="0">
                <a:effectLst/>
                <a:latin typeface="Arial"/>
                <a:ea typeface="Times New Roman"/>
                <a:cs typeface="Times New Roman"/>
              </a:rPr>
              <a:t> method to persist the changes to the content database. However, as with all client-side operations, the update actually takes place when you submit the operation to the server by using the </a:t>
            </a:r>
            <a:r>
              <a:rPr lang="en-US" sz="1000" b="1" dirty="0" smtClean="0">
                <a:effectLst/>
                <a:latin typeface="Arial"/>
                <a:ea typeface="Times New Roman"/>
                <a:cs typeface="Times New Roman"/>
              </a:rPr>
              <a:t>ClientContext.ExecuteQueryAsync</a:t>
            </a:r>
            <a:r>
              <a:rPr lang="en-US" sz="1000" dirty="0" smtClean="0">
                <a:effectLst/>
                <a:latin typeface="Arial"/>
                <a:ea typeface="Times New Roman"/>
                <a:cs typeface="Times New Roman"/>
              </a:rPr>
              <a:t> method.</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795E4B8-7B6D-46AA-BE9F-DF96D931FF3D}"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13: Managing Taxonomy</a:t>
            </a:r>
            <a:endParaRPr lang="en-US" sz="1200" b="1" dirty="0">
              <a:solidFill>
                <a:srgbClr val="336699"/>
              </a:solidFill>
              <a:latin typeface="Arial"/>
            </a:endParaRPr>
          </a:p>
        </p:txBody>
      </p:sp>
    </p:spTree>
    <p:extLst>
      <p:ext uri="{BB962C8B-B14F-4D97-AF65-F5344CB8AC3E}">
        <p14:creationId xmlns:p14="http://schemas.microsoft.com/office/powerpoint/2010/main" val="3865589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Ensure students fully understand the concepts behind lookup fields, and then walk through the example. Explain the purpose of the </a:t>
            </a:r>
            <a:r>
              <a:rPr lang="en-US" sz="1000" b="1" dirty="0">
                <a:latin typeface="Arial"/>
                <a:ea typeface="Calibri"/>
                <a:cs typeface="Times New Roman"/>
              </a:rPr>
              <a:t>List</a:t>
            </a:r>
            <a:r>
              <a:rPr lang="en-US" sz="1000" dirty="0">
                <a:latin typeface="Arial"/>
                <a:ea typeface="Calibri"/>
                <a:cs typeface="Times New Roman"/>
              </a:rPr>
              <a:t> attribute and the </a:t>
            </a:r>
            <a:r>
              <a:rPr lang="en-US" sz="1000" b="1" dirty="0">
                <a:latin typeface="Arial"/>
                <a:ea typeface="Calibri"/>
                <a:cs typeface="Times New Roman"/>
              </a:rPr>
              <a:t>ShowField</a:t>
            </a:r>
            <a:r>
              <a:rPr lang="en-US" sz="1000" dirty="0">
                <a:latin typeface="Arial"/>
                <a:ea typeface="Calibri"/>
                <a:cs typeface="Times New Roman"/>
              </a:rPr>
              <a:t> attribute.</a:t>
            </a:r>
          </a:p>
          <a:p>
            <a:pPr>
              <a:lnSpc>
                <a:spcPct val="115000"/>
              </a:lnSpc>
              <a:spcAft>
                <a:spcPts val="1000"/>
              </a:spcAft>
            </a:pPr>
            <a:r>
              <a:rPr lang="en-US" sz="1000" dirty="0">
                <a:latin typeface="Arial"/>
                <a:ea typeface="Calibri"/>
                <a:cs typeface="Times New Roman"/>
              </a:rPr>
              <a:t>Mention that you can create a lookup field as a site column, but the list that the lookup field points to must already exist when you create the lookup field.</a:t>
            </a:r>
          </a:p>
        </p:txBody>
      </p:sp>
      <p:sp>
        <p:nvSpPr>
          <p:cNvPr id="4" name="Slide Number Placeholder 3"/>
          <p:cNvSpPr>
            <a:spLocks noGrp="1"/>
          </p:cNvSpPr>
          <p:nvPr>
            <p:ph type="sldNum" sz="quarter" idx="10"/>
          </p:nvPr>
        </p:nvSpPr>
        <p:spPr/>
        <p:txBody>
          <a:bodyPr/>
          <a:lstStyle/>
          <a:p>
            <a:fld id="{E795E4B8-7B6D-46AA-BE9F-DF96D931FF3D}"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13: Managing Taxonomy</a:t>
            </a:r>
            <a:endParaRPr lang="en-US" sz="1200" b="1" dirty="0">
              <a:solidFill>
                <a:srgbClr val="336699"/>
              </a:solidFill>
              <a:latin typeface="Arial"/>
            </a:endParaRPr>
          </a:p>
        </p:txBody>
      </p:sp>
    </p:spTree>
    <p:extLst>
      <p:ext uri="{BB962C8B-B14F-4D97-AF65-F5344CB8AC3E}">
        <p14:creationId xmlns:p14="http://schemas.microsoft.com/office/powerpoint/2010/main" val="4270421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Prompt the students to suggest scenarios in which lookup fields might be appropriate. Lookup fields are generally useful when you want to reference data that already exists elsewhere in SharePoint lists, or for modeling any kind of master-detail relationship using SharePoint lists. Orders and Order Lines is the classic example.</a:t>
            </a:r>
          </a:p>
          <a:p>
            <a:pPr>
              <a:lnSpc>
                <a:spcPct val="115000"/>
              </a:lnSpc>
              <a:spcAft>
                <a:spcPts val="1000"/>
              </a:spcAft>
            </a:pPr>
            <a:r>
              <a:rPr lang="en-US" sz="1000" dirty="0">
                <a:latin typeface="Arial"/>
                <a:ea typeface="Calibri"/>
                <a:cs typeface="Times New Roman"/>
              </a:rPr>
              <a:t>Steer students away from using lookup fields as a dynamic alternative to choice fields. In these types of scenarios, a managed metadata term set is almost always a better approach. For example, creating a list of paint colors and then using a lookup field to surface the available colors in other lists would work, but a better approach would be to create a central term set of colors and use a managed metadata column.</a:t>
            </a:r>
          </a:p>
        </p:txBody>
      </p:sp>
      <p:sp>
        <p:nvSpPr>
          <p:cNvPr id="4" name="Slide Number Placeholder 3"/>
          <p:cNvSpPr>
            <a:spLocks noGrp="1"/>
          </p:cNvSpPr>
          <p:nvPr>
            <p:ph type="sldNum" sz="quarter" idx="10"/>
          </p:nvPr>
        </p:nvSpPr>
        <p:spPr/>
        <p:txBody>
          <a:bodyPr/>
          <a:lstStyle/>
          <a:p>
            <a:fld id="{E795E4B8-7B6D-46AA-BE9F-DF96D931FF3D}"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13: Managing Taxonomy</a:t>
            </a:r>
            <a:endParaRPr lang="en-US" sz="1200" b="1" dirty="0">
              <a:solidFill>
                <a:srgbClr val="336699"/>
              </a:solidFill>
              <a:latin typeface="Arial"/>
            </a:endParaRPr>
          </a:p>
        </p:txBody>
      </p:sp>
    </p:spTree>
    <p:extLst>
      <p:ext uri="{BB962C8B-B14F-4D97-AF65-F5344CB8AC3E}">
        <p14:creationId xmlns:p14="http://schemas.microsoft.com/office/powerpoint/2010/main" val="530233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795E4B8-7B6D-46AA-BE9F-DF96D931FF3D}"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13: Managing Taxonomy</a:t>
            </a:r>
            <a:endParaRPr lang="en-US" sz="1200" b="1" dirty="0">
              <a:solidFill>
                <a:srgbClr val="336699"/>
              </a:solidFill>
              <a:latin typeface="Arial"/>
            </a:endParaRPr>
          </a:p>
        </p:txBody>
      </p:sp>
    </p:spTree>
    <p:extLst>
      <p:ext uri="{BB962C8B-B14F-4D97-AF65-F5344CB8AC3E}">
        <p14:creationId xmlns:p14="http://schemas.microsoft.com/office/powerpoint/2010/main" val="28148014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Recap the rationale behind content types very briefly: this was covered in an earlier module. </a:t>
            </a:r>
          </a:p>
          <a:p>
            <a:pPr>
              <a:lnSpc>
                <a:spcPct val="115000"/>
              </a:lnSpc>
              <a:spcAft>
                <a:spcPts val="1000"/>
              </a:spcAft>
            </a:pPr>
            <a:r>
              <a:rPr lang="en-US" sz="1000" dirty="0">
                <a:latin typeface="Arial"/>
                <a:ea typeface="Calibri"/>
                <a:cs typeface="Times New Roman"/>
              </a:rPr>
              <a:t>Review the structure of the </a:t>
            </a:r>
            <a:r>
              <a:rPr lang="en-US" sz="1000" b="1" dirty="0">
                <a:latin typeface="Arial"/>
                <a:ea typeface="Calibri"/>
                <a:cs typeface="Times New Roman"/>
              </a:rPr>
              <a:t>ContentType</a:t>
            </a:r>
            <a:r>
              <a:rPr lang="en-US" sz="1000" dirty="0">
                <a:latin typeface="Arial"/>
                <a:ea typeface="Calibri"/>
                <a:cs typeface="Times New Roman"/>
              </a:rPr>
              <a:t> element. Draw attention to the following key points:</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Mention that you will talk more about the </a:t>
            </a:r>
            <a:r>
              <a:rPr lang="en-US" sz="1000" b="1" dirty="0" smtClean="0">
                <a:effectLst/>
                <a:latin typeface="Arial"/>
                <a:ea typeface="Times New Roman"/>
                <a:cs typeface="Times New Roman"/>
              </a:rPr>
              <a:t>ID</a:t>
            </a:r>
            <a:r>
              <a:rPr lang="en-US" sz="1000" dirty="0" smtClean="0">
                <a:effectLst/>
                <a:latin typeface="Arial"/>
                <a:ea typeface="Times New Roman"/>
                <a:cs typeface="Times New Roman"/>
              </a:rPr>
              <a:t> attribute in the next topic.</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Inherits</a:t>
            </a:r>
            <a:r>
              <a:rPr lang="en-US" sz="1000" dirty="0" smtClean="0">
                <a:effectLst/>
                <a:latin typeface="Arial"/>
                <a:ea typeface="Times New Roman"/>
                <a:cs typeface="Times New Roman"/>
              </a:rPr>
              <a:t> attribute determines whether the content type inherits fields from its parent content type.</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Version</a:t>
            </a:r>
            <a:r>
              <a:rPr lang="en-US" sz="1000" dirty="0" smtClean="0">
                <a:effectLst/>
                <a:latin typeface="Arial"/>
                <a:ea typeface="Times New Roman"/>
                <a:cs typeface="Times New Roman"/>
              </a:rPr>
              <a:t> attribute should always equal </a:t>
            </a:r>
            <a:r>
              <a:rPr lang="en-US" sz="1000" b="1" dirty="0" smtClean="0">
                <a:effectLst/>
                <a:latin typeface="Arial"/>
                <a:ea typeface="Times New Roman"/>
                <a:cs typeface="Times New Roman"/>
              </a:rPr>
              <a:t>0</a:t>
            </a:r>
            <a:r>
              <a:rPr lang="en-US" sz="1000" dirty="0" smtClean="0">
                <a:effectLst/>
                <a:latin typeface="Arial"/>
                <a:ea typeface="Times New Roman"/>
                <a:cs typeface="Times New Roman"/>
              </a:rPr>
              <a:t>. This attribute is reserved for future use.</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Use a </a:t>
            </a:r>
            <a:r>
              <a:rPr lang="en-US" sz="1000" b="1" dirty="0" smtClean="0">
                <a:effectLst/>
                <a:latin typeface="Arial"/>
                <a:ea typeface="Times New Roman"/>
                <a:cs typeface="Times New Roman"/>
              </a:rPr>
              <a:t>RemoveFieldRef</a:t>
            </a:r>
            <a:r>
              <a:rPr lang="en-US" sz="1000" dirty="0" smtClean="0">
                <a:effectLst/>
                <a:latin typeface="Arial"/>
                <a:ea typeface="Times New Roman"/>
                <a:cs typeface="Times New Roman"/>
              </a:rPr>
              <a:t> child element to remove an inherited field.</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Use a </a:t>
            </a:r>
            <a:r>
              <a:rPr lang="en-US" sz="1000" b="1" dirty="0" smtClean="0">
                <a:effectLst/>
                <a:latin typeface="Arial"/>
                <a:ea typeface="Times New Roman"/>
                <a:cs typeface="Times New Roman"/>
              </a:rPr>
              <a:t>FieldRef</a:t>
            </a:r>
            <a:r>
              <a:rPr lang="en-US" sz="1000" dirty="0" smtClean="0">
                <a:effectLst/>
                <a:latin typeface="Arial"/>
                <a:ea typeface="Times New Roman"/>
                <a:cs typeface="Times New Roman"/>
              </a:rPr>
              <a:t> child element to add a field to the content type. The field can be an existing site column, or a field defined within the same feature as the content type.</a:t>
            </a:r>
          </a:p>
          <a:p>
            <a:pPr>
              <a:lnSpc>
                <a:spcPct val="115000"/>
              </a:lnSpc>
              <a:spcAft>
                <a:spcPts val="1000"/>
              </a:spcAft>
            </a:pPr>
            <a:r>
              <a:rPr lang="en-US" sz="1000" dirty="0">
                <a:latin typeface="Arial"/>
                <a:ea typeface="Calibri"/>
                <a:cs typeface="Times New Roman"/>
              </a:rPr>
              <a:t>Note that the student handbook contains a more detailed example.</a:t>
            </a:r>
          </a:p>
        </p:txBody>
      </p:sp>
      <p:sp>
        <p:nvSpPr>
          <p:cNvPr id="4" name="Slide Number Placeholder 3"/>
          <p:cNvSpPr>
            <a:spLocks noGrp="1"/>
          </p:cNvSpPr>
          <p:nvPr>
            <p:ph type="sldNum" sz="quarter" idx="10"/>
          </p:nvPr>
        </p:nvSpPr>
        <p:spPr/>
        <p:txBody>
          <a:bodyPr/>
          <a:lstStyle/>
          <a:p>
            <a:fld id="{E795E4B8-7B6D-46AA-BE9F-DF96D931FF3D}"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13: Managing Taxonomy</a:t>
            </a:r>
            <a:endParaRPr lang="en-US" sz="1200" b="1" dirty="0">
              <a:solidFill>
                <a:srgbClr val="336699"/>
              </a:solidFill>
              <a:latin typeface="Arial"/>
            </a:endParaRPr>
          </a:p>
        </p:txBody>
      </p:sp>
    </p:spTree>
    <p:extLst>
      <p:ext uri="{BB962C8B-B14F-4D97-AF65-F5344CB8AC3E}">
        <p14:creationId xmlns:p14="http://schemas.microsoft.com/office/powerpoint/2010/main" val="789307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Briefly describe how content type inheritance is entirely specified through the content type ID, and then use the example on the slide to illustrate how to construct a new content type ID.</a:t>
            </a:r>
          </a:p>
        </p:txBody>
      </p:sp>
      <p:sp>
        <p:nvSpPr>
          <p:cNvPr id="4" name="Slide Number Placeholder 3"/>
          <p:cNvSpPr>
            <a:spLocks noGrp="1"/>
          </p:cNvSpPr>
          <p:nvPr>
            <p:ph type="sldNum" sz="quarter" idx="10"/>
          </p:nvPr>
        </p:nvSpPr>
        <p:spPr/>
        <p:txBody>
          <a:bodyPr/>
          <a:lstStyle/>
          <a:p>
            <a:fld id="{E795E4B8-7B6D-46AA-BE9F-DF96D931FF3D}"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13: Managing Taxonomy</a:t>
            </a:r>
            <a:endParaRPr lang="en-US" sz="1200" b="1" dirty="0">
              <a:solidFill>
                <a:srgbClr val="336699"/>
              </a:solidFill>
              <a:latin typeface="Arial"/>
            </a:endParaRPr>
          </a:p>
        </p:txBody>
      </p:sp>
    </p:spTree>
    <p:extLst>
      <p:ext uri="{BB962C8B-B14F-4D97-AF65-F5344CB8AC3E}">
        <p14:creationId xmlns:p14="http://schemas.microsoft.com/office/powerpoint/2010/main" val="13122231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may want to start the virtual machine in advance to save time during the demonstration.</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20488A-LON-SP13 virtual machine.</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Log on to the LONDON machine as </a:t>
            </a:r>
            <a:r>
              <a:rPr lang="en-US" sz="1000" b="1" dirty="0" smtClean="0">
                <a:effectLst/>
                <a:latin typeface="Arial"/>
                <a:ea typeface="Times New Roman"/>
                <a:cs typeface="Times New Roman"/>
              </a:rPr>
              <a:t>CONTOSO\Administrator</a:t>
            </a:r>
            <a:r>
              <a:rPr lang="en-US" sz="1000" dirty="0" smtClean="0">
                <a:effectLst/>
                <a:latin typeface="Arial"/>
                <a:ea typeface="Times New Roman"/>
                <a:cs typeface="Times New Roman"/>
              </a:rPr>
              <a:t> with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Start screen, type </a:t>
            </a:r>
            <a:r>
              <a:rPr lang="en-US" sz="1000" b="1" dirty="0" smtClean="0">
                <a:effectLst/>
                <a:latin typeface="Arial"/>
                <a:ea typeface="Times New Roman"/>
                <a:cs typeface="Times New Roman"/>
              </a:rPr>
              <a:t>Visual Studio</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Visual Studio 2012</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Visual Studio, on the start page, click </a:t>
            </a:r>
            <a:r>
              <a:rPr lang="en-US" sz="1000" b="1" dirty="0" smtClean="0">
                <a:effectLst/>
                <a:latin typeface="Arial"/>
                <a:ea typeface="Times New Roman"/>
                <a:cs typeface="Times New Roman"/>
              </a:rPr>
              <a:t>New Project</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New Project</a:t>
            </a:r>
            <a:r>
              <a:rPr lang="en-US" sz="1000" dirty="0" smtClean="0">
                <a:effectLst/>
                <a:latin typeface="Arial"/>
                <a:ea typeface="Times New Roman"/>
                <a:cs typeface="Times New Roman"/>
              </a:rPr>
              <a:t> dialog box, in the navigation pane, expand </a:t>
            </a:r>
            <a:r>
              <a:rPr lang="en-US" sz="1000" b="1" dirty="0" smtClean="0">
                <a:effectLst/>
                <a:latin typeface="Arial"/>
                <a:ea typeface="Times New Roman"/>
                <a:cs typeface="Times New Roman"/>
              </a:rPr>
              <a:t>Template</a:t>
            </a:r>
            <a:r>
              <a:rPr lang="en-US" sz="1000" dirty="0" smtClean="0">
                <a:effectLst/>
                <a:latin typeface="Arial"/>
                <a:ea typeface="Times New Roman"/>
                <a:cs typeface="Times New Roman"/>
              </a:rPr>
              <a:t>, expand </a:t>
            </a:r>
            <a:r>
              <a:rPr lang="en-US" sz="1000" b="1" dirty="0" smtClean="0">
                <a:effectLst/>
                <a:latin typeface="Arial"/>
                <a:ea typeface="Times New Roman"/>
                <a:cs typeface="Times New Roman"/>
              </a:rPr>
              <a:t>Visual C#</a:t>
            </a:r>
            <a:r>
              <a:rPr lang="en-US" sz="1000" dirty="0" smtClean="0">
                <a:effectLst/>
                <a:latin typeface="Arial"/>
                <a:ea typeface="Times New Roman"/>
                <a:cs typeface="Times New Roman"/>
              </a:rPr>
              <a:t>, expand </a:t>
            </a:r>
            <a:r>
              <a:rPr lang="en-US" sz="1000" b="1" dirty="0" smtClean="0">
                <a:effectLst/>
                <a:latin typeface="Arial"/>
                <a:ea typeface="Times New Roman"/>
                <a:cs typeface="Times New Roman"/>
              </a:rPr>
              <a:t>Office/SharePoint</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SharePoint Solutions</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center pane, click </a:t>
            </a:r>
            <a:r>
              <a:rPr lang="en-US" sz="1000" b="1" dirty="0" smtClean="0">
                <a:effectLst/>
                <a:latin typeface="Arial"/>
                <a:ea typeface="Times New Roman"/>
                <a:cs typeface="Times New Roman"/>
              </a:rPr>
              <a:t>SharePoint 2013 - Empty Project</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Name</a:t>
            </a:r>
            <a:r>
              <a:rPr lang="en-US" sz="1000" dirty="0" smtClean="0">
                <a:effectLst/>
                <a:latin typeface="Arial"/>
                <a:ea typeface="Times New Roman"/>
                <a:cs typeface="Times New Roman"/>
              </a:rPr>
              <a:t> box, type </a:t>
            </a:r>
            <a:r>
              <a:rPr lang="en-US" sz="1000" b="1" dirty="0" smtClean="0">
                <a:effectLst/>
                <a:latin typeface="Arial"/>
                <a:ea typeface="Times New Roman"/>
                <a:cs typeface="Times New Roman"/>
              </a:rPr>
              <a:t>ContentTypeDemo</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Location</a:t>
            </a:r>
            <a:r>
              <a:rPr lang="en-US" sz="1000" dirty="0" smtClean="0">
                <a:effectLst/>
                <a:latin typeface="Arial"/>
                <a:ea typeface="Times New Roman"/>
                <a:cs typeface="Times New Roman"/>
              </a:rPr>
              <a:t> box, type </a:t>
            </a:r>
            <a:r>
              <a:rPr lang="en-US" sz="1000" b="1" dirty="0" smtClean="0">
                <a:effectLst/>
                <a:latin typeface="Arial"/>
                <a:ea typeface="Times New Roman"/>
                <a:cs typeface="Times New Roman"/>
              </a:rPr>
              <a:t>E:\Democode\</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OK</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SharePoint Customization Wizard</a:t>
            </a:r>
            <a:r>
              <a:rPr lang="en-US" sz="1000" dirty="0" smtClean="0">
                <a:effectLst/>
                <a:latin typeface="Arial"/>
                <a:ea typeface="Times New Roman"/>
                <a:cs typeface="Times New Roman"/>
              </a:rPr>
              <a:t> dialog box, in the </a:t>
            </a:r>
            <a:r>
              <a:rPr lang="en-US" sz="1000" b="1" dirty="0" smtClean="0">
                <a:effectLst/>
                <a:latin typeface="Arial"/>
                <a:ea typeface="Times New Roman"/>
                <a:cs typeface="Times New Roman"/>
              </a:rPr>
              <a:t>What site do you want to use for debugging</a:t>
            </a:r>
            <a:r>
              <a:rPr lang="en-US" sz="1000" dirty="0" smtClean="0">
                <a:effectLst/>
                <a:latin typeface="Arial"/>
                <a:ea typeface="Times New Roman"/>
                <a:cs typeface="Times New Roman"/>
              </a:rPr>
              <a:t> box, type </a:t>
            </a:r>
            <a:r>
              <a:rPr lang="en-US" sz="1000" b="1" dirty="0" smtClean="0">
                <a:effectLst/>
                <a:latin typeface="Arial"/>
                <a:ea typeface="Times New Roman"/>
                <a:cs typeface="Times New Roman"/>
              </a:rPr>
              <a:t>http://team.contoso.com</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Click </a:t>
            </a:r>
            <a:r>
              <a:rPr lang="en-US" sz="1000" b="1" dirty="0" smtClean="0">
                <a:effectLst/>
                <a:latin typeface="Arial"/>
                <a:ea typeface="Times New Roman"/>
                <a:cs typeface="Times New Roman"/>
              </a:rPr>
              <a:t>Deploy as a farm solution</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Finish</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Solution Explorer, right-click the </a:t>
            </a:r>
            <a:r>
              <a:rPr lang="en-US" sz="1000" b="1" dirty="0" smtClean="0">
                <a:effectLst/>
                <a:latin typeface="Arial"/>
                <a:ea typeface="Times New Roman"/>
                <a:cs typeface="Times New Roman"/>
              </a:rPr>
              <a:t>ContentTypeDemo</a:t>
            </a:r>
            <a:r>
              <a:rPr lang="en-US" sz="1000" dirty="0" smtClean="0">
                <a:effectLst/>
                <a:latin typeface="Arial"/>
                <a:ea typeface="Times New Roman"/>
                <a:cs typeface="Times New Roman"/>
              </a:rPr>
              <a:t> project node, point to Add, and then click </a:t>
            </a:r>
            <a:r>
              <a:rPr lang="en-US" sz="1000" b="1" dirty="0" smtClean="0">
                <a:effectLst/>
                <a:latin typeface="Arial"/>
                <a:ea typeface="Times New Roman"/>
                <a:cs typeface="Times New Roman"/>
              </a:rPr>
              <a:t>New Item</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Add New Item - ContentTypeDemo</a:t>
            </a:r>
            <a:r>
              <a:rPr lang="en-US" sz="1000" dirty="0" smtClean="0">
                <a:effectLst/>
                <a:latin typeface="Arial"/>
                <a:ea typeface="Times New Roman"/>
                <a:cs typeface="Times New Roman"/>
              </a:rPr>
              <a:t> dialog box, click </a:t>
            </a:r>
            <a:r>
              <a:rPr lang="en-US" sz="1000" b="1" dirty="0" smtClean="0">
                <a:effectLst/>
                <a:latin typeface="Arial"/>
                <a:ea typeface="Times New Roman"/>
                <a:cs typeface="Times New Roman"/>
              </a:rPr>
              <a:t>Site Column</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Name</a:t>
            </a:r>
            <a:r>
              <a:rPr lang="en-US" sz="1000" dirty="0" smtClean="0">
                <a:effectLst/>
                <a:latin typeface="Arial"/>
                <a:ea typeface="Times New Roman"/>
                <a:cs typeface="Times New Roman"/>
              </a:rPr>
              <a:t> box, type </a:t>
            </a:r>
            <a:r>
              <a:rPr lang="en-US" sz="1000" b="1" dirty="0" smtClean="0">
                <a:effectLst/>
                <a:latin typeface="Arial"/>
                <a:ea typeface="Times New Roman"/>
                <a:cs typeface="Times New Roman"/>
              </a:rPr>
              <a:t>ClientName</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Add</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795E4B8-7B6D-46AA-BE9F-DF96D931FF3D}"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13: Managing Taxonomy</a:t>
            </a:r>
            <a:endParaRPr lang="en-US" sz="1200" b="1" dirty="0">
              <a:solidFill>
                <a:srgbClr val="336699"/>
              </a:solidFill>
              <a:latin typeface="Arial"/>
            </a:endParaRPr>
          </a:p>
        </p:txBody>
      </p:sp>
      <p:sp>
        <p:nvSpPr>
          <p:cNvPr id="7" name="TextBox 6"/>
          <p:cNvSpPr txBox="1"/>
          <p:nvPr/>
        </p:nvSpPr>
        <p:spPr>
          <a:xfrm>
            <a:off x="45807" y="8820472"/>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4510522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144464"/>
            <a:ext cx="6153912" cy="6604000"/>
          </a:xfrm>
        </p:spPr>
        <p:txBody>
          <a:bodyPr>
            <a:noAutofit/>
          </a:bodyPr>
          <a:lstStyle/>
          <a:p>
            <a:pPr>
              <a:lnSpc>
                <a:spcPct val="115000"/>
              </a:lnSpc>
              <a:spcAft>
                <a:spcPts val="1000"/>
              </a:spcAft>
            </a:pPr>
            <a:r>
              <a:rPr lang="en-US" sz="1000" dirty="0">
                <a:latin typeface="Arial"/>
                <a:ea typeface="Calibri"/>
                <a:cs typeface="Times New Roman"/>
              </a:rPr>
              <a:t>Talk briefly about when you might want to create site columns programmatically rather than declaratively. Subsequent slides include illustrative examples of server-side and client-side approaches. Note that the student handbook includes more detailed examples than the slides.</a:t>
            </a:r>
          </a:p>
          <a:p>
            <a:pPr>
              <a:lnSpc>
                <a:spcPct val="115000"/>
              </a:lnSpc>
              <a:spcAft>
                <a:spcPts val="1000"/>
              </a:spcAft>
            </a:pPr>
            <a:r>
              <a:rPr lang="en-US" sz="1000" dirty="0">
                <a:latin typeface="Arial"/>
                <a:ea typeface="Calibri"/>
                <a:cs typeface="Times New Roman"/>
              </a:rPr>
              <a:t>You may want to briefly discuss when declarative approaches or programmatic approaches are preferable.</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This topic includes two additional slides. The additional slides are not reproduced in the student handbook. However, the topic content in the student handbook includes all the material shown on the additional slides.</a:t>
            </a:r>
          </a:p>
        </p:txBody>
      </p:sp>
      <p:sp>
        <p:nvSpPr>
          <p:cNvPr id="4" name="Slide Number Placeholder 3"/>
          <p:cNvSpPr>
            <a:spLocks noGrp="1"/>
          </p:cNvSpPr>
          <p:nvPr>
            <p:ph type="sldNum" sz="quarter" idx="10"/>
          </p:nvPr>
        </p:nvSpPr>
        <p:spPr/>
        <p:txBody>
          <a:bodyPr/>
          <a:lstStyle/>
          <a:p>
            <a:fld id="{E795E4B8-7B6D-46AA-BE9F-DF96D931FF3D}"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13: Managing Taxonomy</a:t>
            </a:r>
            <a:endParaRPr lang="en-US" sz="1200" b="1" dirty="0">
              <a:solidFill>
                <a:srgbClr val="336699"/>
              </a:solidFill>
              <a:latin typeface="Arial"/>
            </a:endParaRPr>
          </a:p>
        </p:txBody>
      </p:sp>
    </p:spTree>
    <p:extLst>
      <p:ext uri="{BB962C8B-B14F-4D97-AF65-F5344CB8AC3E}">
        <p14:creationId xmlns:p14="http://schemas.microsoft.com/office/powerpoint/2010/main" val="41041835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Walk the students through the code example:</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You retrieve the ID of the parent content type.</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You create a new content type, specifying the parent content type ID, the target content type collection, and the name of the new content type.</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You create field links and add them to the content type.</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You call the </a:t>
            </a:r>
            <a:r>
              <a:rPr lang="en-US" sz="1000" b="1" dirty="0" smtClean="0">
                <a:effectLst/>
                <a:latin typeface="Arial"/>
                <a:ea typeface="Times New Roman"/>
                <a:cs typeface="Times New Roman"/>
              </a:rPr>
              <a:t>Update</a:t>
            </a:r>
            <a:r>
              <a:rPr lang="en-US" sz="1000" dirty="0" smtClean="0">
                <a:effectLst/>
                <a:latin typeface="Arial"/>
                <a:ea typeface="Times New Roman"/>
                <a:cs typeface="Times New Roman"/>
              </a:rPr>
              <a:t> method to persist the changes you have made to the new content type.</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You add the content type to the target content type collection.</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795E4B8-7B6D-46AA-BE9F-DF96D931FF3D}"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13: Managing Taxonomy</a:t>
            </a:r>
            <a:endParaRPr lang="en-US" sz="1200" b="1" dirty="0">
              <a:solidFill>
                <a:srgbClr val="336699"/>
              </a:solidFill>
              <a:latin typeface="Arial"/>
            </a:endParaRPr>
          </a:p>
        </p:txBody>
      </p:sp>
    </p:spTree>
    <p:extLst>
      <p:ext uri="{BB962C8B-B14F-4D97-AF65-F5344CB8AC3E}">
        <p14:creationId xmlns:p14="http://schemas.microsoft.com/office/powerpoint/2010/main" val="684566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795E4B8-7B6D-46AA-BE9F-DF96D931FF3D}"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13: Managing Taxonomy</a:t>
            </a:r>
            <a:endParaRPr lang="en-US" sz="1200" b="1" dirty="0">
              <a:solidFill>
                <a:srgbClr val="336699"/>
              </a:solidFill>
              <a:latin typeface="Arial"/>
            </a:endParaRPr>
          </a:p>
        </p:txBody>
      </p:sp>
    </p:spTree>
    <p:extLst>
      <p:ext uri="{BB962C8B-B14F-4D97-AF65-F5344CB8AC3E}">
        <p14:creationId xmlns:p14="http://schemas.microsoft.com/office/powerpoint/2010/main" val="29652133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Walk the students through the code example. Note that the code example on the slide is abridged to maintain readability; the student handbook includes a more comprehensive example. In the code example:</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You retrieve the ID of the parent content type.</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You create a new </a:t>
            </a:r>
            <a:r>
              <a:rPr lang="en-US" sz="1000" b="1" dirty="0" smtClean="0">
                <a:effectLst/>
                <a:latin typeface="Arial"/>
                <a:ea typeface="Times New Roman"/>
                <a:cs typeface="Times New Roman"/>
              </a:rPr>
              <a:t>SP.ContentTypeCreationInformation</a:t>
            </a:r>
            <a:r>
              <a:rPr lang="en-US" sz="1000" dirty="0" smtClean="0">
                <a:effectLst/>
                <a:latin typeface="Arial"/>
                <a:ea typeface="Times New Roman"/>
                <a:cs typeface="Times New Roman"/>
              </a:rPr>
              <a:t> object, and use it to specify content type properties.</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You call the </a:t>
            </a:r>
            <a:r>
              <a:rPr lang="en-US" sz="1000" b="1" dirty="0" smtClean="0">
                <a:effectLst/>
                <a:latin typeface="Arial"/>
                <a:ea typeface="Times New Roman"/>
                <a:cs typeface="Times New Roman"/>
              </a:rPr>
              <a:t>add</a:t>
            </a:r>
            <a:r>
              <a:rPr lang="en-US" sz="1000" dirty="0" smtClean="0">
                <a:effectLst/>
                <a:latin typeface="Arial"/>
                <a:ea typeface="Times New Roman"/>
                <a:cs typeface="Times New Roman"/>
              </a:rPr>
              <a:t> method on an </a:t>
            </a:r>
            <a:r>
              <a:rPr lang="en-US" sz="1000" b="1" dirty="0" smtClean="0">
                <a:effectLst/>
                <a:latin typeface="Arial"/>
                <a:ea typeface="Times New Roman"/>
                <a:cs typeface="Times New Roman"/>
              </a:rPr>
              <a:t>SP.ContentTypeCollection</a:t>
            </a:r>
            <a:r>
              <a:rPr lang="en-US" sz="1000" dirty="0" smtClean="0">
                <a:effectLst/>
                <a:latin typeface="Arial"/>
                <a:ea typeface="Times New Roman"/>
                <a:cs typeface="Times New Roman"/>
              </a:rPr>
              <a:t> object, passing in the </a:t>
            </a:r>
            <a:r>
              <a:rPr lang="en-US" sz="1000" b="1" dirty="0" smtClean="0">
                <a:effectLst/>
                <a:latin typeface="Arial"/>
                <a:ea typeface="Times New Roman"/>
                <a:cs typeface="Times New Roman"/>
              </a:rPr>
              <a:t>ContentTypeCreationInformation</a:t>
            </a:r>
            <a:r>
              <a:rPr lang="en-US" sz="1000" dirty="0" smtClean="0">
                <a:effectLst/>
                <a:latin typeface="Arial"/>
                <a:ea typeface="Times New Roman"/>
                <a:cs typeface="Times New Roman"/>
              </a:rPr>
              <a:t> object as an argument.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You create </a:t>
            </a:r>
            <a:r>
              <a:rPr lang="en-US" sz="1000" b="1" dirty="0" smtClean="0">
                <a:effectLst/>
                <a:latin typeface="Arial"/>
                <a:ea typeface="Times New Roman"/>
                <a:cs typeface="Times New Roman"/>
              </a:rPr>
              <a:t>SP.FieldLinkCreationInformation</a:t>
            </a:r>
            <a:r>
              <a:rPr lang="en-US" sz="1000" dirty="0" smtClean="0">
                <a:effectLst/>
                <a:latin typeface="Arial"/>
                <a:ea typeface="Times New Roman"/>
                <a:cs typeface="Times New Roman"/>
              </a:rPr>
              <a:t> objects to represent each field link you want to add to the content type.</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To add a field link, you call the add method on an </a:t>
            </a:r>
            <a:r>
              <a:rPr lang="en-US" sz="1000" b="1" dirty="0" smtClean="0">
                <a:effectLst/>
                <a:latin typeface="Arial"/>
                <a:ea typeface="Times New Roman"/>
                <a:cs typeface="Times New Roman"/>
              </a:rPr>
              <a:t>SP.FieldLinkCollection</a:t>
            </a:r>
            <a:r>
              <a:rPr lang="en-US" sz="1000" dirty="0" smtClean="0">
                <a:effectLst/>
                <a:latin typeface="Arial"/>
                <a:ea typeface="Times New Roman"/>
                <a:cs typeface="Times New Roman"/>
              </a:rPr>
              <a:t> object, passing in the </a:t>
            </a:r>
            <a:r>
              <a:rPr lang="en-US" sz="1000" b="1" dirty="0" smtClean="0">
                <a:effectLst/>
                <a:latin typeface="Arial"/>
                <a:ea typeface="Times New Roman"/>
                <a:cs typeface="Times New Roman"/>
              </a:rPr>
              <a:t>FieldLinkCreationInformation</a:t>
            </a:r>
            <a:r>
              <a:rPr lang="en-US" sz="1000" dirty="0" smtClean="0">
                <a:effectLst/>
                <a:latin typeface="Arial"/>
                <a:ea typeface="Times New Roman"/>
                <a:cs typeface="Times New Roman"/>
              </a:rPr>
              <a:t> object as an argument.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You call the </a:t>
            </a:r>
            <a:r>
              <a:rPr lang="en-US" sz="1000" b="1" dirty="0" smtClean="0">
                <a:effectLst/>
                <a:latin typeface="Arial"/>
                <a:ea typeface="Times New Roman"/>
                <a:cs typeface="Times New Roman"/>
              </a:rPr>
              <a:t>update</a:t>
            </a:r>
            <a:r>
              <a:rPr lang="en-US" sz="1000" dirty="0" smtClean="0">
                <a:effectLst/>
                <a:latin typeface="Arial"/>
                <a:ea typeface="Times New Roman"/>
                <a:cs typeface="Times New Roman"/>
              </a:rPr>
              <a:t> method to persist the changes you have made to the new content type.</a:t>
            </a:r>
          </a:p>
          <a:p>
            <a:pPr>
              <a:lnSpc>
                <a:spcPct val="115000"/>
              </a:lnSpc>
              <a:spcAft>
                <a:spcPts val="1000"/>
              </a:spcAft>
            </a:pPr>
            <a:r>
              <a:rPr lang="en-US" sz="1000" dirty="0">
                <a:latin typeface="Arial"/>
                <a:ea typeface="Calibri"/>
                <a:cs typeface="Times New Roman"/>
              </a:rPr>
              <a:t>Mention that as this is client-side code you will also need to execute the query (not shown on the slide).</a:t>
            </a:r>
          </a:p>
        </p:txBody>
      </p:sp>
      <p:sp>
        <p:nvSpPr>
          <p:cNvPr id="4" name="Slide Number Placeholder 3"/>
          <p:cNvSpPr>
            <a:spLocks noGrp="1"/>
          </p:cNvSpPr>
          <p:nvPr>
            <p:ph type="sldNum" sz="quarter" idx="10"/>
          </p:nvPr>
        </p:nvSpPr>
        <p:spPr/>
        <p:txBody>
          <a:bodyPr/>
          <a:lstStyle/>
          <a:p>
            <a:fld id="{E795E4B8-7B6D-46AA-BE9F-DF96D931FF3D}"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13: Managing Taxonomy</a:t>
            </a:r>
            <a:endParaRPr lang="en-US" sz="1200" b="1" dirty="0">
              <a:solidFill>
                <a:srgbClr val="336699"/>
              </a:solidFill>
              <a:latin typeface="Arial"/>
            </a:endParaRPr>
          </a:p>
        </p:txBody>
      </p:sp>
    </p:spTree>
    <p:extLst>
      <p:ext uri="{BB962C8B-B14F-4D97-AF65-F5344CB8AC3E}">
        <p14:creationId xmlns:p14="http://schemas.microsoft.com/office/powerpoint/2010/main" val="16901825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Talk the students through the two key approaches.</a:t>
            </a:r>
          </a:p>
          <a:p>
            <a:pPr>
              <a:lnSpc>
                <a:spcPct val="115000"/>
              </a:lnSpc>
              <a:spcAft>
                <a:spcPts val="1000"/>
              </a:spcAft>
            </a:pPr>
            <a:r>
              <a:rPr lang="en-US" sz="1000" b="1" dirty="0">
                <a:latin typeface="Arial"/>
                <a:ea typeface="Calibri"/>
                <a:cs typeface="Times New Roman"/>
              </a:rPr>
              <a:t>Declarative approach:</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Add a </a:t>
            </a:r>
            <a:r>
              <a:rPr lang="en-US" sz="1000" b="1" dirty="0" smtClean="0">
                <a:effectLst/>
                <a:latin typeface="Arial"/>
                <a:ea typeface="Times New Roman"/>
                <a:cs typeface="Times New Roman"/>
              </a:rPr>
              <a:t>ContentTypeBinding</a:t>
            </a:r>
            <a:r>
              <a:rPr lang="en-US" sz="1000" dirty="0" smtClean="0">
                <a:effectLst/>
                <a:latin typeface="Arial"/>
                <a:ea typeface="Times New Roman"/>
                <a:cs typeface="Times New Roman"/>
              </a:rPr>
              <a:t> element to an element manifest.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Specify the ID of the site content type and the site-relative URL of the list.</a:t>
            </a:r>
          </a:p>
          <a:p>
            <a:pPr>
              <a:lnSpc>
                <a:spcPct val="115000"/>
              </a:lnSpc>
              <a:spcAft>
                <a:spcPts val="1000"/>
              </a:spcAft>
            </a:pPr>
            <a:r>
              <a:rPr lang="en-US" sz="1000" b="1" dirty="0">
                <a:latin typeface="Arial"/>
                <a:ea typeface="Calibri"/>
                <a:cs typeface="Times New Roman"/>
              </a:rPr>
              <a:t>Programmatic approach:</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Retrieve the content type from the site’s collection of content types.</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Ensure content types are enabled on the list.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Add the content type to the list’s collection of content types.</a:t>
            </a:r>
          </a:p>
          <a:p>
            <a:pPr>
              <a:lnSpc>
                <a:spcPct val="115000"/>
              </a:lnSpc>
              <a:spcAft>
                <a:spcPts val="1000"/>
              </a:spcAft>
            </a:pPr>
            <a:r>
              <a:rPr lang="en-US" sz="1000" dirty="0">
                <a:latin typeface="Arial"/>
                <a:ea typeface="Calibri"/>
                <a:cs typeface="Times New Roman"/>
              </a:rPr>
              <a:t>The client-side approach follows the same approach as the server-side approach, although the code is slightly more long-winded. The student handbook includes an example that uses the JavaScript client-side object model.</a:t>
            </a:r>
          </a:p>
          <a:p>
            <a:pPr>
              <a:lnSpc>
                <a:spcPct val="115000"/>
              </a:lnSpc>
              <a:spcAft>
                <a:spcPts val="1000"/>
              </a:spcAft>
            </a:pPr>
            <a:r>
              <a:rPr lang="en-US" sz="1000" dirty="0">
                <a:latin typeface="Arial"/>
                <a:ea typeface="Calibri"/>
                <a:cs typeface="Times New Roman"/>
              </a:rPr>
              <a:t>Explain that when you add a site content type to a list, the list content type becomes a child of the site content type. In other words, the list content type inherits from the corresponding site content type, and the content type ID of the list content type will reflect this. This concept is important when you update site content types, as you can choose whether to cascade your changes to child content types.</a:t>
            </a:r>
          </a:p>
        </p:txBody>
      </p:sp>
      <p:sp>
        <p:nvSpPr>
          <p:cNvPr id="4" name="Slide Number Placeholder 3"/>
          <p:cNvSpPr>
            <a:spLocks noGrp="1"/>
          </p:cNvSpPr>
          <p:nvPr>
            <p:ph type="sldNum" sz="quarter" idx="10"/>
          </p:nvPr>
        </p:nvSpPr>
        <p:spPr/>
        <p:txBody>
          <a:bodyPr/>
          <a:lstStyle/>
          <a:p>
            <a:fld id="{E795E4B8-7B6D-46AA-BE9F-DF96D931FF3D}"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13: Managing Taxonomy</a:t>
            </a:r>
            <a:endParaRPr lang="en-US" sz="1200" b="1" dirty="0">
              <a:solidFill>
                <a:srgbClr val="336699"/>
              </a:solidFill>
              <a:latin typeface="Arial"/>
            </a:endParaRPr>
          </a:p>
        </p:txBody>
      </p:sp>
    </p:spTree>
    <p:extLst>
      <p:ext uri="{BB962C8B-B14F-4D97-AF65-F5344CB8AC3E}">
        <p14:creationId xmlns:p14="http://schemas.microsoft.com/office/powerpoint/2010/main" val="23925801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Point out that you could deploy these declarative components using either a server-side solution or a client-side app. In this case, you use a solution because you want to be able to bind the content type to an event receiver assembly in the next lab.</a:t>
            </a:r>
          </a:p>
          <a:p>
            <a:pPr>
              <a:lnSpc>
                <a:spcPct val="115000"/>
              </a:lnSpc>
              <a:spcAft>
                <a:spcPts val="1000"/>
              </a:spcAft>
            </a:pPr>
            <a:r>
              <a:rPr lang="en-US" sz="1000" b="1" dirty="0">
                <a:latin typeface="Arial"/>
                <a:ea typeface="Calibri"/>
                <a:cs typeface="Times New Roman"/>
              </a:rPr>
              <a:t>Exercise 1: Create a System to Capture Vacation Requests</a:t>
            </a:r>
          </a:p>
          <a:p>
            <a:pPr>
              <a:lnSpc>
                <a:spcPct val="115000"/>
              </a:lnSpc>
              <a:spcAft>
                <a:spcPts val="1000"/>
              </a:spcAft>
            </a:pPr>
            <a:r>
              <a:rPr lang="en-US" sz="1000" dirty="0">
                <a:latin typeface="Arial"/>
                <a:ea typeface="Calibri"/>
                <a:cs typeface="Times New Roman"/>
              </a:rPr>
              <a:t>In this exercise, you will create site columns, content types, and a list in a SharePoint solution package. You will then deploy and test the solution.</a:t>
            </a:r>
          </a:p>
        </p:txBody>
      </p:sp>
      <p:sp>
        <p:nvSpPr>
          <p:cNvPr id="4" name="Slide Number Placeholder 3"/>
          <p:cNvSpPr>
            <a:spLocks noGrp="1"/>
          </p:cNvSpPr>
          <p:nvPr>
            <p:ph type="sldNum" sz="quarter" idx="10"/>
          </p:nvPr>
        </p:nvSpPr>
        <p:spPr/>
        <p:txBody>
          <a:bodyPr/>
          <a:lstStyle/>
          <a:p>
            <a:fld id="{E795E4B8-7B6D-46AA-BE9F-DF96D931FF3D}"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13: Managing Taxonomy</a:t>
            </a:r>
            <a:endParaRPr lang="en-US" sz="1200" b="1" dirty="0">
              <a:solidFill>
                <a:srgbClr val="336699"/>
              </a:solidFill>
              <a:latin typeface="Arial"/>
            </a:endParaRPr>
          </a:p>
        </p:txBody>
      </p:sp>
    </p:spTree>
    <p:extLst>
      <p:ext uri="{BB962C8B-B14F-4D97-AF65-F5344CB8AC3E}">
        <p14:creationId xmlns:p14="http://schemas.microsoft.com/office/powerpoint/2010/main" val="31919866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E795E4B8-7B6D-46AA-BE9F-DF96D931FF3D}"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13: Managing Taxonomy</a:t>
            </a:r>
            <a:endParaRPr lang="en-US" sz="1200" b="1" dirty="0">
              <a:solidFill>
                <a:srgbClr val="336699"/>
              </a:solidFill>
              <a:latin typeface="Arial"/>
            </a:endParaRPr>
          </a:p>
        </p:txBody>
      </p:sp>
    </p:spTree>
    <p:extLst>
      <p:ext uri="{BB962C8B-B14F-4D97-AF65-F5344CB8AC3E}">
        <p14:creationId xmlns:p14="http://schemas.microsoft.com/office/powerpoint/2010/main" val="29252006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795E4B8-7B6D-46AA-BE9F-DF96D931FF3D}"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13: Managing Taxonomy</a:t>
            </a:r>
            <a:endParaRPr lang="en-US" sz="1200" b="1" dirty="0">
              <a:solidFill>
                <a:srgbClr val="336699"/>
              </a:solidFill>
              <a:latin typeface="Arial"/>
            </a:endParaRPr>
          </a:p>
        </p:txBody>
      </p:sp>
    </p:spTree>
    <p:extLst>
      <p:ext uri="{BB962C8B-B14F-4D97-AF65-F5344CB8AC3E}">
        <p14:creationId xmlns:p14="http://schemas.microsoft.com/office/powerpoint/2010/main" val="24275552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Start by briefly talking about why document templates are useful. This is the example from the student handbook:</a:t>
            </a:r>
          </a:p>
          <a:p>
            <a:pPr>
              <a:lnSpc>
                <a:spcPct val="115000"/>
              </a:lnSpc>
              <a:spcAft>
                <a:spcPts val="1000"/>
              </a:spcAft>
            </a:pPr>
            <a:r>
              <a:rPr lang="en-US" sz="1000" i="1" dirty="0">
                <a:latin typeface="Arial"/>
                <a:ea typeface="Calibri"/>
                <a:cs typeface="Times New Roman"/>
              </a:rPr>
              <a:t>For example, if you are creating an invoice, you would be very unlikely to start with a blank document. Instead, you are likely to use an invoice template with formatting and boilerplate text, together with placeholders for amounts, dates, and descriptions. If you associate a template with the Invoice content type, SharePoint will launch the template every time a user creates a new Invoice item from a document library menu.</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Mention that although you can specify a document template declaratively when you create a new content type, you can only set the document template for an existing content type by using code.</a:t>
            </a:r>
          </a:p>
          <a:p>
            <a:pPr>
              <a:lnSpc>
                <a:spcPct val="115000"/>
              </a:lnSpc>
              <a:spcAft>
                <a:spcPts val="1000"/>
              </a:spcAft>
            </a:pPr>
            <a:r>
              <a:rPr lang="en-US" sz="1000" dirty="0">
                <a:latin typeface="Arial"/>
                <a:ea typeface="Calibri"/>
                <a:cs typeface="Times New Roman"/>
              </a:rPr>
              <a:t>Walk the students through the code example. The student handbook also includes a JavaScript object model example; the approach is identical but the code is more long-winded. </a:t>
            </a:r>
          </a:p>
          <a:p>
            <a:pPr>
              <a:lnSpc>
                <a:spcPct val="115000"/>
              </a:lnSpc>
              <a:spcAft>
                <a:spcPts val="1000"/>
              </a:spcAft>
            </a:pPr>
            <a:r>
              <a:rPr lang="en-US" sz="1000" dirty="0">
                <a:latin typeface="Arial"/>
                <a:ea typeface="Calibri"/>
                <a:cs typeface="Times New Roman"/>
              </a:rPr>
              <a:t>Consider asking the students where they might use this code. On example might be using a feature to deploy new template documents. In this case, you could use a feature receiver to associate the template documents with content types programmatically.</a:t>
            </a:r>
          </a:p>
        </p:txBody>
      </p:sp>
      <p:sp>
        <p:nvSpPr>
          <p:cNvPr id="4" name="Slide Number Placeholder 3"/>
          <p:cNvSpPr>
            <a:spLocks noGrp="1"/>
          </p:cNvSpPr>
          <p:nvPr>
            <p:ph type="sldNum" sz="quarter" idx="10"/>
          </p:nvPr>
        </p:nvSpPr>
        <p:spPr/>
        <p:txBody>
          <a:bodyPr/>
          <a:lstStyle/>
          <a:p>
            <a:fld id="{E795E4B8-7B6D-46AA-BE9F-DF96D931FF3D}"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13: Managing Taxonomy</a:t>
            </a:r>
            <a:endParaRPr lang="en-US" sz="1200" b="1" dirty="0">
              <a:solidFill>
                <a:srgbClr val="336699"/>
              </a:solidFill>
              <a:latin typeface="Arial"/>
            </a:endParaRPr>
          </a:p>
        </p:txBody>
      </p:sp>
    </p:spTree>
    <p:extLst>
      <p:ext uri="{BB962C8B-B14F-4D97-AF65-F5344CB8AC3E}">
        <p14:creationId xmlns:p14="http://schemas.microsoft.com/office/powerpoint/2010/main" val="36468139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Explain why associating workflows with content types, rather than lists, is a good idea. Essentially it enables you to associate a business process with a particular type of business content, regardless of where you use the content type.</a:t>
            </a:r>
          </a:p>
          <a:p>
            <a:pPr>
              <a:lnSpc>
                <a:spcPct val="115000"/>
              </a:lnSpc>
              <a:spcAft>
                <a:spcPts val="1000"/>
              </a:spcAft>
            </a:pPr>
            <a:r>
              <a:rPr lang="en-US" sz="1000" dirty="0">
                <a:latin typeface="Arial"/>
                <a:ea typeface="Calibri"/>
                <a:cs typeface="Times New Roman"/>
              </a:rPr>
              <a:t>Talk briefly about the high-level process for associating a workflow with a content type. Ensure students are comfortable with what you mean by a workflow template and what you mean by a workflow association. Subsequent slides provide server-side and client-side examples.</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This topic includes two additional slides. The additional slides are not reproduced in the student handbook. However, the topic content in the student handbook includes all the material shown on the additional slides.</a:t>
            </a:r>
          </a:p>
        </p:txBody>
      </p:sp>
      <p:sp>
        <p:nvSpPr>
          <p:cNvPr id="4" name="Slide Number Placeholder 3"/>
          <p:cNvSpPr>
            <a:spLocks noGrp="1"/>
          </p:cNvSpPr>
          <p:nvPr>
            <p:ph type="sldNum" sz="quarter" idx="10"/>
          </p:nvPr>
        </p:nvSpPr>
        <p:spPr/>
        <p:txBody>
          <a:bodyPr/>
          <a:lstStyle/>
          <a:p>
            <a:fld id="{E795E4B8-7B6D-46AA-BE9F-DF96D931FF3D}"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13: Managing Taxonomy</a:t>
            </a:r>
            <a:endParaRPr lang="en-US" sz="1200" b="1" dirty="0">
              <a:solidFill>
                <a:srgbClr val="336699"/>
              </a:solidFill>
              <a:latin typeface="Arial"/>
            </a:endParaRPr>
          </a:p>
        </p:txBody>
      </p:sp>
    </p:spTree>
    <p:extLst>
      <p:ext uri="{BB962C8B-B14F-4D97-AF65-F5344CB8AC3E}">
        <p14:creationId xmlns:p14="http://schemas.microsoft.com/office/powerpoint/2010/main" val="2159987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Talk the students through the code example. The student handbook includes a more verbose version of the code example.</a:t>
            </a:r>
          </a:p>
          <a:p>
            <a:pPr>
              <a:lnSpc>
                <a:spcPct val="115000"/>
              </a:lnSpc>
              <a:spcAft>
                <a:spcPts val="1000"/>
              </a:spcAft>
            </a:pPr>
            <a:r>
              <a:rPr lang="en-US" sz="1000" dirty="0">
                <a:latin typeface="Arial"/>
                <a:ea typeface="Calibri"/>
                <a:cs typeface="Times New Roman"/>
              </a:rPr>
              <a:t>Explain that the </a:t>
            </a:r>
            <a:r>
              <a:rPr lang="en-US" sz="1000" b="1" dirty="0">
                <a:latin typeface="Arial"/>
                <a:ea typeface="Calibri"/>
                <a:cs typeface="Times New Roman"/>
              </a:rPr>
              <a:t>SPContentType.UpdateWorkflowAssociationsOnChildren</a:t>
            </a:r>
            <a:r>
              <a:rPr lang="en-US" sz="1000" dirty="0">
                <a:latin typeface="Arial"/>
                <a:ea typeface="Calibri"/>
                <a:cs typeface="Times New Roman"/>
              </a:rPr>
              <a:t> method is used to apply the workflow association to list content types that are based on this site content type. The four Boolean parameters represent the following:</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first Boolean parameter specifies whether you want to mark all child content types as changed.</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second Boolean parameter specifies whether you want to update workflow associations on site content types that derive from this content type.</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third Boolean parameter specifies whether you want to update workflow associations on list content types that are based on this site content type.</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fourth Boolean parameter specifies whether you want to throw an exception if the operation encounters a content type that is sealed or read-only.</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795E4B8-7B6D-46AA-BE9F-DF96D931FF3D}"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13: Managing Taxonomy</a:t>
            </a:r>
            <a:endParaRPr lang="en-US" sz="1200" b="1" dirty="0">
              <a:solidFill>
                <a:srgbClr val="336699"/>
              </a:solidFill>
              <a:latin typeface="Arial"/>
            </a:endParaRPr>
          </a:p>
        </p:txBody>
      </p:sp>
    </p:spTree>
    <p:extLst>
      <p:ext uri="{BB962C8B-B14F-4D97-AF65-F5344CB8AC3E}">
        <p14:creationId xmlns:p14="http://schemas.microsoft.com/office/powerpoint/2010/main" val="32855969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Talk the students through the code example. The code example on the slide is abridged – the student handbook contains a more verbose version, including the call to </a:t>
            </a:r>
            <a:r>
              <a:rPr lang="en-US" sz="1000" b="1" dirty="0">
                <a:latin typeface="Arial"/>
                <a:ea typeface="Calibri"/>
                <a:cs typeface="Times New Roman"/>
              </a:rPr>
              <a:t>ClientContext.ExecuteQueryAsync</a:t>
            </a:r>
            <a:r>
              <a:rPr lang="en-US" sz="1000" dirty="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E795E4B8-7B6D-46AA-BE9F-DF96D931FF3D}"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13: Managing Taxonomy</a:t>
            </a:r>
            <a:endParaRPr lang="en-US" sz="1200" b="1" dirty="0">
              <a:solidFill>
                <a:srgbClr val="336699"/>
              </a:solidFill>
              <a:latin typeface="Arial"/>
            </a:endParaRPr>
          </a:p>
        </p:txBody>
      </p:sp>
    </p:spTree>
    <p:extLst>
      <p:ext uri="{BB962C8B-B14F-4D97-AF65-F5344CB8AC3E}">
        <p14:creationId xmlns:p14="http://schemas.microsoft.com/office/powerpoint/2010/main" val="1765357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Briefly discuss the advantages of adding event receivers to content types, rather than lists, before moving on to the implementation details.</a:t>
            </a:r>
          </a:p>
          <a:p>
            <a:pPr>
              <a:lnSpc>
                <a:spcPct val="115000"/>
              </a:lnSpc>
              <a:spcAft>
                <a:spcPts val="1000"/>
              </a:spcAft>
            </a:pPr>
            <a:r>
              <a:rPr lang="en-US" sz="1000" dirty="0">
                <a:latin typeface="Arial"/>
                <a:ea typeface="Calibri"/>
                <a:cs typeface="Times New Roman"/>
              </a:rPr>
              <a:t>Emphasize that there is nothing special about the event receiver class. You create it and deploy it in exactly the same way as you would for a regular list item event receiver. The difference is purely in the association, in that you add it to a content type rather than a list.</a:t>
            </a:r>
          </a:p>
          <a:p>
            <a:pPr>
              <a:lnSpc>
                <a:spcPct val="115000"/>
              </a:lnSpc>
              <a:spcAft>
                <a:spcPts val="1000"/>
              </a:spcAft>
            </a:pPr>
            <a:r>
              <a:rPr lang="en-US" sz="1000" dirty="0">
                <a:latin typeface="Arial"/>
                <a:ea typeface="Calibri"/>
                <a:cs typeface="Times New Roman"/>
              </a:rPr>
              <a:t>The following slides provide declarative and programmatic examples.</a:t>
            </a:r>
          </a:p>
          <a:p>
            <a:pPr>
              <a:lnSpc>
                <a:spcPct val="115000"/>
              </a:lnSpc>
              <a:spcAft>
                <a:spcPts val="1000"/>
              </a:spcAft>
            </a:pPr>
            <a:r>
              <a:rPr lang="en-US" sz="1000" b="1" dirty="0">
                <a:latin typeface="Arial"/>
                <a:ea typeface="Calibri"/>
                <a:cs typeface="Times New Roman"/>
              </a:rPr>
              <a:t>Note:</a:t>
            </a:r>
            <a:r>
              <a:rPr lang="en-US" sz="1000" dirty="0">
                <a:latin typeface="Arial"/>
                <a:ea typeface="Calibri"/>
                <a:cs typeface="Times New Roman"/>
              </a:rPr>
              <a:t> This topic includes two additional slides. The additional slides are not reproduced in the student handbook. However, the topic content in the student handbook includes all the material shown on the additional slides.</a:t>
            </a:r>
          </a:p>
        </p:txBody>
      </p:sp>
      <p:sp>
        <p:nvSpPr>
          <p:cNvPr id="4" name="Slide Number Placeholder 3"/>
          <p:cNvSpPr>
            <a:spLocks noGrp="1"/>
          </p:cNvSpPr>
          <p:nvPr>
            <p:ph type="sldNum" sz="quarter" idx="10"/>
          </p:nvPr>
        </p:nvSpPr>
        <p:spPr/>
        <p:txBody>
          <a:bodyPr/>
          <a:lstStyle/>
          <a:p>
            <a:fld id="{E795E4B8-7B6D-46AA-BE9F-DF96D931FF3D}" type="slidenum">
              <a:rPr lang="en-US" smtClean="0"/>
              <a:t>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13: Managing Taxonomy</a:t>
            </a:r>
            <a:endParaRPr lang="en-US" sz="1200" b="1" dirty="0">
              <a:solidFill>
                <a:srgbClr val="336699"/>
              </a:solidFill>
              <a:latin typeface="Arial"/>
            </a:endParaRPr>
          </a:p>
        </p:txBody>
      </p:sp>
    </p:spTree>
    <p:extLst>
      <p:ext uri="{BB962C8B-B14F-4D97-AF65-F5344CB8AC3E}">
        <p14:creationId xmlns:p14="http://schemas.microsoft.com/office/powerpoint/2010/main" val="3134318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795E4B8-7B6D-46AA-BE9F-DF96D931FF3D}"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13: Managing Taxonomy</a:t>
            </a:r>
            <a:endParaRPr lang="en-US" sz="1200" b="1" dirty="0">
              <a:solidFill>
                <a:srgbClr val="336699"/>
              </a:solidFill>
              <a:latin typeface="Arial"/>
            </a:endParaRPr>
          </a:p>
        </p:txBody>
      </p:sp>
    </p:spTree>
    <p:extLst>
      <p:ext uri="{BB962C8B-B14F-4D97-AF65-F5344CB8AC3E}">
        <p14:creationId xmlns:p14="http://schemas.microsoft.com/office/powerpoint/2010/main" val="19053990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Talk through the code example. The student handbook includes a less abridged version.</a:t>
            </a:r>
          </a:p>
          <a:p>
            <a:pPr>
              <a:lnSpc>
                <a:spcPct val="115000"/>
              </a:lnSpc>
              <a:spcAft>
                <a:spcPts val="1000"/>
              </a:spcAft>
            </a:pPr>
            <a:r>
              <a:rPr lang="en-US" sz="1000" dirty="0">
                <a:latin typeface="Arial"/>
                <a:ea typeface="Calibri"/>
                <a:cs typeface="Times New Roman"/>
              </a:rPr>
              <a:t>Explain the purpose of each child element within the </a:t>
            </a:r>
            <a:r>
              <a:rPr lang="en-US" sz="1000" b="1" dirty="0">
                <a:latin typeface="Arial"/>
                <a:ea typeface="Calibri"/>
                <a:cs typeface="Times New Roman"/>
              </a:rPr>
              <a:t>Receiver</a:t>
            </a:r>
            <a:r>
              <a:rPr lang="en-US" sz="1000" dirty="0">
                <a:latin typeface="Arial"/>
                <a:ea typeface="Calibri"/>
                <a:cs typeface="Times New Roman"/>
              </a:rPr>
              <a:t> element:</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Use the </a:t>
            </a:r>
            <a:r>
              <a:rPr lang="en-US" sz="1000" b="1" dirty="0" smtClean="0">
                <a:effectLst/>
                <a:latin typeface="Arial"/>
                <a:ea typeface="Times New Roman"/>
                <a:cs typeface="Times New Roman"/>
              </a:rPr>
              <a:t>Name</a:t>
            </a:r>
            <a:r>
              <a:rPr lang="en-US" sz="1000" dirty="0" smtClean="0">
                <a:effectLst/>
                <a:latin typeface="Arial"/>
                <a:ea typeface="Times New Roman"/>
                <a:cs typeface="Times New Roman"/>
              </a:rPr>
              <a:t> element to specify a name that uniquely identifies your event receiver.</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Use the </a:t>
            </a:r>
            <a:r>
              <a:rPr lang="en-US" sz="1000" b="1" dirty="0" smtClean="0">
                <a:effectLst/>
                <a:latin typeface="Arial"/>
                <a:ea typeface="Times New Roman"/>
                <a:cs typeface="Times New Roman"/>
              </a:rPr>
              <a:t>Type</a:t>
            </a:r>
            <a:r>
              <a:rPr lang="en-US" sz="1000" dirty="0" smtClean="0">
                <a:effectLst/>
                <a:latin typeface="Arial"/>
                <a:ea typeface="Times New Roman"/>
                <a:cs typeface="Times New Roman"/>
              </a:rPr>
              <a:t> element to specify which type of event receiver you are defining (for example ItemAdding or ItemUpdated).</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Use the </a:t>
            </a:r>
            <a:r>
              <a:rPr lang="en-US" sz="1000" b="1" dirty="0" smtClean="0">
                <a:effectLst/>
                <a:latin typeface="Arial"/>
                <a:ea typeface="Times New Roman"/>
                <a:cs typeface="Times New Roman"/>
              </a:rPr>
              <a:t>SequenceNumber</a:t>
            </a:r>
            <a:r>
              <a:rPr lang="en-US" sz="1000" dirty="0" smtClean="0">
                <a:effectLst/>
                <a:latin typeface="Arial"/>
                <a:ea typeface="Times New Roman"/>
                <a:cs typeface="Times New Roman"/>
              </a:rPr>
              <a:t> element to specify the order in which your event receivers should execute. Lower numbers are executed before higher numbers. To avoid conflicts with built-in event receivers, you should use an integer value of 10,000 or greater.</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Use the </a:t>
            </a:r>
            <a:r>
              <a:rPr lang="en-US" sz="1000" b="1" dirty="0" smtClean="0">
                <a:effectLst/>
                <a:latin typeface="Arial"/>
                <a:ea typeface="Times New Roman"/>
                <a:cs typeface="Times New Roman"/>
              </a:rPr>
              <a:t>Assembly</a:t>
            </a:r>
            <a:r>
              <a:rPr lang="en-US" sz="1000" dirty="0" smtClean="0">
                <a:effectLst/>
                <a:latin typeface="Arial"/>
                <a:ea typeface="Times New Roman"/>
                <a:cs typeface="Times New Roman"/>
              </a:rPr>
              <a:t> element to specify the strong name of the assembly that contains your event receiver class.</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Use the </a:t>
            </a:r>
            <a:r>
              <a:rPr lang="en-US" sz="1000" b="1" dirty="0" smtClean="0">
                <a:effectLst/>
                <a:latin typeface="Arial"/>
                <a:ea typeface="Times New Roman"/>
                <a:cs typeface="Times New Roman"/>
              </a:rPr>
              <a:t>Class</a:t>
            </a:r>
            <a:r>
              <a:rPr lang="en-US" sz="1000" dirty="0" smtClean="0">
                <a:effectLst/>
                <a:latin typeface="Arial"/>
                <a:ea typeface="Times New Roman"/>
                <a:cs typeface="Times New Roman"/>
              </a:rPr>
              <a:t> element to specify the fully-qualified name of your event receiver class.</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795E4B8-7B6D-46AA-BE9F-DF96D931FF3D}" type="slidenum">
              <a:rPr lang="en-US" smtClean="0"/>
              <a:t>32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13: Managing Taxonomy</a:t>
            </a:r>
            <a:endParaRPr lang="en-US" sz="1200" b="1" dirty="0">
              <a:solidFill>
                <a:srgbClr val="336699"/>
              </a:solidFill>
              <a:latin typeface="Arial"/>
            </a:endParaRPr>
          </a:p>
        </p:txBody>
      </p:sp>
    </p:spTree>
    <p:extLst>
      <p:ext uri="{BB962C8B-B14F-4D97-AF65-F5344CB8AC3E}">
        <p14:creationId xmlns:p14="http://schemas.microsoft.com/office/powerpoint/2010/main" val="41443590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Talk through the code example. Emphasize that you need to call the </a:t>
            </a:r>
            <a:r>
              <a:rPr lang="en-US" sz="1000" b="1" dirty="0">
                <a:latin typeface="Arial"/>
                <a:ea typeface="Calibri"/>
                <a:cs typeface="Times New Roman"/>
              </a:rPr>
              <a:t>Update</a:t>
            </a:r>
            <a:r>
              <a:rPr lang="en-US" sz="1000" dirty="0">
                <a:latin typeface="Arial"/>
                <a:ea typeface="Calibri"/>
                <a:cs typeface="Times New Roman"/>
              </a:rPr>
              <a:t> method on both the event receiver definition and the content type. </a:t>
            </a:r>
          </a:p>
          <a:p>
            <a:pPr>
              <a:lnSpc>
                <a:spcPct val="115000"/>
              </a:lnSpc>
              <a:spcAft>
                <a:spcPts val="1000"/>
              </a:spcAft>
            </a:pPr>
            <a:r>
              <a:rPr lang="en-US" sz="1000" dirty="0">
                <a:latin typeface="Arial"/>
                <a:ea typeface="Calibri"/>
                <a:cs typeface="Times New Roman"/>
              </a:rPr>
              <a:t>On the final line of code, point out that you call the </a:t>
            </a:r>
            <a:r>
              <a:rPr lang="en-US" sz="1000" b="1" dirty="0">
                <a:latin typeface="Arial"/>
                <a:ea typeface="Calibri"/>
                <a:cs typeface="Times New Roman"/>
              </a:rPr>
              <a:t>Update</a:t>
            </a:r>
            <a:r>
              <a:rPr lang="en-US" sz="1000" dirty="0">
                <a:latin typeface="Arial"/>
                <a:ea typeface="Calibri"/>
                <a:cs typeface="Times New Roman"/>
              </a:rPr>
              <a:t> method with an argument value of </a:t>
            </a:r>
            <a:r>
              <a:rPr lang="en-US" sz="1000" b="1" dirty="0">
                <a:latin typeface="Arial"/>
                <a:ea typeface="Calibri"/>
                <a:cs typeface="Times New Roman"/>
              </a:rPr>
              <a:t>true</a:t>
            </a:r>
            <a:r>
              <a:rPr lang="en-US" sz="1000" dirty="0">
                <a:latin typeface="Arial"/>
                <a:ea typeface="Calibri"/>
                <a:cs typeface="Times New Roman"/>
              </a:rPr>
              <a:t> to cascade the changes to inherited content types, including list content types.</a:t>
            </a:r>
          </a:p>
          <a:p>
            <a:pPr>
              <a:lnSpc>
                <a:spcPct val="115000"/>
              </a:lnSpc>
              <a:spcAft>
                <a:spcPts val="1000"/>
              </a:spcAft>
            </a:pPr>
            <a:r>
              <a:rPr lang="en-US" sz="1000" dirty="0">
                <a:latin typeface="Arial"/>
                <a:ea typeface="Calibri"/>
                <a:cs typeface="Times New Roman"/>
              </a:rPr>
              <a:t>Ask the students where they might run this code. A common approach is to create an empty site-scoped feature, add a feature receiver class, and use the feature receiver to associate the event receiver with a site content type. Using this approach, you can add the event receiver when the feature is activated and remove it when the feature is deactivated. The second lab in this module demonstrates this approach.</a:t>
            </a:r>
          </a:p>
        </p:txBody>
      </p:sp>
      <p:sp>
        <p:nvSpPr>
          <p:cNvPr id="4" name="Slide Number Placeholder 3"/>
          <p:cNvSpPr>
            <a:spLocks noGrp="1"/>
          </p:cNvSpPr>
          <p:nvPr>
            <p:ph type="sldNum" sz="quarter" idx="10"/>
          </p:nvPr>
        </p:nvSpPr>
        <p:spPr/>
        <p:txBody>
          <a:bodyPr/>
          <a:lstStyle/>
          <a:p>
            <a:fld id="{E795E4B8-7B6D-46AA-BE9F-DF96D931FF3D}" type="slidenum">
              <a:rPr lang="en-US" smtClean="0"/>
              <a:t>33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13: Managing Taxonomy</a:t>
            </a:r>
            <a:endParaRPr lang="en-US" sz="1200" b="1" dirty="0">
              <a:solidFill>
                <a:srgbClr val="336699"/>
              </a:solidFill>
              <a:latin typeface="Arial"/>
            </a:endParaRPr>
          </a:p>
        </p:txBody>
      </p:sp>
    </p:spTree>
    <p:extLst>
      <p:ext uri="{BB962C8B-B14F-4D97-AF65-F5344CB8AC3E}">
        <p14:creationId xmlns:p14="http://schemas.microsoft.com/office/powerpoint/2010/main" val="28100908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Certain aspects of this lab may be challenging, particularly for less experienced students, and the timings do not allow much time for debugging and troubleshooting. Remind the students that, in addition to the lab answer key, the E:\Solution folder contains sample solutions for every lab.</a:t>
            </a:r>
          </a:p>
          <a:p>
            <a:pPr>
              <a:lnSpc>
                <a:spcPct val="115000"/>
              </a:lnSpc>
              <a:spcAft>
                <a:spcPts val="1000"/>
              </a:spcAft>
            </a:pPr>
            <a:r>
              <a:rPr lang="en-US" sz="1000" b="1" dirty="0">
                <a:latin typeface="Arial"/>
                <a:ea typeface="Calibri"/>
                <a:cs typeface="Times New Roman"/>
              </a:rPr>
              <a:t>Exercise 1: Creating an Event Receiver Assembly</a:t>
            </a:r>
          </a:p>
          <a:p>
            <a:pPr>
              <a:lnSpc>
                <a:spcPct val="115000"/>
              </a:lnSpc>
              <a:spcAft>
                <a:spcPts val="1000"/>
              </a:spcAft>
            </a:pPr>
            <a:r>
              <a:rPr lang="en-US" sz="1000" dirty="0">
                <a:latin typeface="Arial"/>
                <a:ea typeface="Calibri"/>
                <a:cs typeface="Times New Roman"/>
              </a:rPr>
              <a:t>In this exercise, you will create and compile an event receiver class that handles </a:t>
            </a:r>
            <a:r>
              <a:rPr lang="en-US" sz="1000" b="1" dirty="0">
                <a:latin typeface="Arial"/>
                <a:ea typeface="Calibri"/>
                <a:cs typeface="Times New Roman"/>
              </a:rPr>
              <a:t>ItemAdding</a:t>
            </a:r>
            <a:r>
              <a:rPr lang="en-US" sz="1000" dirty="0">
                <a:latin typeface="Arial"/>
                <a:ea typeface="Calibri"/>
                <a:cs typeface="Times New Roman"/>
              </a:rPr>
              <a:t> and </a:t>
            </a:r>
            <a:r>
              <a:rPr lang="en-US" sz="1000" b="1" dirty="0">
                <a:latin typeface="Arial"/>
                <a:ea typeface="Calibri"/>
                <a:cs typeface="Times New Roman"/>
              </a:rPr>
              <a:t>ItemUpdated</a:t>
            </a:r>
            <a:r>
              <a:rPr lang="en-US" sz="1000" dirty="0">
                <a:latin typeface="Arial"/>
                <a:ea typeface="Calibri"/>
                <a:cs typeface="Times New Roman"/>
              </a:rPr>
              <a:t> events.</a:t>
            </a:r>
          </a:p>
          <a:p>
            <a:pPr>
              <a:lnSpc>
                <a:spcPct val="115000"/>
              </a:lnSpc>
              <a:spcAft>
                <a:spcPts val="1000"/>
              </a:spcAft>
            </a:pPr>
            <a:r>
              <a:rPr lang="en-US" sz="1000" b="1" dirty="0">
                <a:latin typeface="Arial"/>
                <a:ea typeface="Calibri"/>
                <a:cs typeface="Times New Roman"/>
              </a:rPr>
              <a:t>Exercise 2: Registering an Event Receiver with a Site Content Type</a:t>
            </a:r>
          </a:p>
          <a:p>
            <a:pPr>
              <a:lnSpc>
                <a:spcPct val="115000"/>
              </a:lnSpc>
              <a:spcAft>
                <a:spcPts val="1000"/>
              </a:spcAft>
            </a:pPr>
            <a:r>
              <a:rPr lang="en-US" sz="1000" dirty="0">
                <a:latin typeface="Arial"/>
                <a:ea typeface="Calibri"/>
                <a:cs typeface="Times New Roman"/>
              </a:rPr>
              <a:t>In this exercise, you will associate your ItemAdding and ItemUpdated event receivers with the Vacation Request content type. To do this, you will create an empty site-scoped feature and add a feature receiver class. Within the feature receiver class, you will add the event receivers to the content type when the feature is activated, and you will remove the event receivers from the content type when the feature is deactivated.</a:t>
            </a:r>
          </a:p>
        </p:txBody>
      </p:sp>
      <p:sp>
        <p:nvSpPr>
          <p:cNvPr id="4" name="Slide Number Placeholder 3"/>
          <p:cNvSpPr>
            <a:spLocks noGrp="1"/>
          </p:cNvSpPr>
          <p:nvPr>
            <p:ph type="sldNum" sz="quarter" idx="10"/>
          </p:nvPr>
        </p:nvSpPr>
        <p:spPr/>
        <p:txBody>
          <a:bodyPr/>
          <a:lstStyle/>
          <a:p>
            <a:fld id="{E795E4B8-7B6D-46AA-BE9F-DF96D931FF3D}" type="slidenum">
              <a:rPr lang="en-US" smtClean="0"/>
              <a:t>34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13: Managing Taxonomy</a:t>
            </a:r>
            <a:endParaRPr lang="en-US" sz="1200" b="1" dirty="0">
              <a:solidFill>
                <a:srgbClr val="336699"/>
              </a:solidFill>
              <a:latin typeface="Arial"/>
            </a:endParaRPr>
          </a:p>
        </p:txBody>
      </p:sp>
    </p:spTree>
    <p:extLst>
      <p:ext uri="{BB962C8B-B14F-4D97-AF65-F5344CB8AC3E}">
        <p14:creationId xmlns:p14="http://schemas.microsoft.com/office/powerpoint/2010/main" val="2262316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E795E4B8-7B6D-46AA-BE9F-DF96D931FF3D}" type="slidenum">
              <a:rPr lang="en-US" smtClean="0"/>
              <a:t>35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13: Managing Taxonomy</a:t>
            </a:r>
            <a:endParaRPr lang="en-US" sz="1200" b="1" dirty="0">
              <a:solidFill>
                <a:srgbClr val="336699"/>
              </a:solidFill>
              <a:latin typeface="Arial"/>
            </a:endParaRPr>
          </a:p>
        </p:txBody>
      </p:sp>
    </p:spTree>
    <p:extLst>
      <p:ext uri="{BB962C8B-B14F-4D97-AF65-F5344CB8AC3E}">
        <p14:creationId xmlns:p14="http://schemas.microsoft.com/office/powerpoint/2010/main" val="20132371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Contoso uses two lists to manage invoices. The </a:t>
            </a:r>
            <a:r>
              <a:rPr lang="en-US" sz="1000" b="1" dirty="0">
                <a:latin typeface="Arial"/>
                <a:ea typeface="Calibri"/>
                <a:cs typeface="Times New Roman"/>
              </a:rPr>
              <a:t>Invoice</a:t>
            </a:r>
            <a:r>
              <a:rPr lang="en-US" sz="1000" dirty="0">
                <a:latin typeface="Arial"/>
                <a:ea typeface="Calibri"/>
                <a:cs typeface="Times New Roman"/>
              </a:rPr>
              <a:t> list contains general information, such as the name of the client, the billing address, and the due date. The </a:t>
            </a:r>
            <a:r>
              <a:rPr lang="en-US" sz="1000" b="1" dirty="0">
                <a:latin typeface="Arial"/>
                <a:ea typeface="Calibri"/>
                <a:cs typeface="Times New Roman"/>
              </a:rPr>
              <a:t>Invoice Items</a:t>
            </a:r>
            <a:r>
              <a:rPr lang="en-US" sz="1000" dirty="0">
                <a:latin typeface="Arial"/>
                <a:ea typeface="Calibri"/>
                <a:cs typeface="Times New Roman"/>
              </a:rPr>
              <a:t> list contains more detailed information on individual invoice lines, such as the product or service and the unit costs. You want to link the two lists. How should you proceed?</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are the advantages of creating a content type programmatically, rather than declaratively?</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have added a workflow association to a site content type. How do you ensure that the workflow association is also applied to list content types?</a:t>
            </a:r>
          </a:p>
        </p:txBody>
      </p:sp>
      <p:sp>
        <p:nvSpPr>
          <p:cNvPr id="4" name="Slide Number Placeholder 3"/>
          <p:cNvSpPr>
            <a:spLocks noGrp="1"/>
          </p:cNvSpPr>
          <p:nvPr>
            <p:ph type="sldNum" sz="quarter" idx="10"/>
          </p:nvPr>
        </p:nvSpPr>
        <p:spPr/>
        <p:txBody>
          <a:bodyPr/>
          <a:lstStyle/>
          <a:p>
            <a:fld id="{E795E4B8-7B6D-46AA-BE9F-DF96D931FF3D}" type="slidenum">
              <a:rPr lang="en-US" smtClean="0"/>
              <a:t>36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13: Managing Taxonomy</a:t>
            </a:r>
            <a:endParaRPr lang="en-US" sz="1200" b="1" dirty="0">
              <a:solidFill>
                <a:srgbClr val="336699"/>
              </a:solidFill>
              <a:latin typeface="Arial"/>
            </a:endParaRPr>
          </a:p>
        </p:txBody>
      </p:sp>
    </p:spTree>
    <p:extLst>
      <p:ext uri="{BB962C8B-B14F-4D97-AF65-F5344CB8AC3E}">
        <p14:creationId xmlns:p14="http://schemas.microsoft.com/office/powerpoint/2010/main" val="3693102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Use this topic to ensure students are familiar with the concepts of taxonomy and metadata. Emphasize that taxonomy is defined by the information architecture of the SharePoint deployment. Site columns, content types, and term sets are simply building blocks that are used to implement the information architecture.</a:t>
            </a:r>
          </a:p>
          <a:p>
            <a:pPr>
              <a:lnSpc>
                <a:spcPct val="115000"/>
              </a:lnSpc>
              <a:spcAft>
                <a:spcPts val="1000"/>
              </a:spcAft>
            </a:pPr>
            <a:r>
              <a:rPr lang="en-US" sz="1000" dirty="0">
                <a:latin typeface="Arial"/>
                <a:ea typeface="Calibri"/>
                <a:cs typeface="Times New Roman"/>
              </a:rPr>
              <a:t>Talk through the concepts, and relevance, of site columns, content types, and term sets. If required, remind students that columns are referred to as fields in the object model.</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A term set is a hierarchical set of terms that is </a:t>
            </a:r>
            <a:r>
              <a:rPr lang="en-US" sz="1000" i="1" dirty="0">
                <a:latin typeface="Arial"/>
                <a:ea typeface="Calibri"/>
                <a:cs typeface="Times New Roman"/>
              </a:rPr>
              <a:t>typically</a:t>
            </a:r>
            <a:r>
              <a:rPr lang="en-US" sz="1000" dirty="0">
                <a:latin typeface="Arial"/>
                <a:ea typeface="Calibri"/>
                <a:cs typeface="Times New Roman"/>
              </a:rPr>
              <a:t> maintained by one or more term set administrators. Term sets can also be open, which enables any user to add new terms by typing in a combo box.</a:t>
            </a:r>
          </a:p>
          <a:p>
            <a:pPr>
              <a:lnSpc>
                <a:spcPct val="115000"/>
              </a:lnSpc>
              <a:spcAft>
                <a:spcPts val="1000"/>
              </a:spcAft>
            </a:pPr>
            <a:r>
              <a:rPr lang="en-US" sz="1000" dirty="0">
                <a:latin typeface="Arial"/>
                <a:ea typeface="Calibri"/>
                <a:cs typeface="Times New Roman"/>
              </a:rPr>
              <a:t>The rest of this module covers working with site columns and content types programmatically. Manipulating managed metadata term sets programmatically is beyond the scope of this course and is covered in the sister course 20489: </a:t>
            </a:r>
            <a:r>
              <a:rPr lang="en-US" sz="1000" i="1" dirty="0">
                <a:latin typeface="Arial"/>
                <a:ea typeface="Calibri"/>
                <a:cs typeface="Times New Roman"/>
              </a:rPr>
              <a:t>Advanced Solutions of Microsoft SharePoint Server 2013</a:t>
            </a:r>
            <a:r>
              <a:rPr lang="en-US" sz="1000" dirty="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E795E4B8-7B6D-46AA-BE9F-DF96D931FF3D}"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13: Managing Taxonomy</a:t>
            </a:r>
            <a:endParaRPr lang="en-US" sz="1200" b="1" dirty="0">
              <a:solidFill>
                <a:srgbClr val="336699"/>
              </a:solidFill>
              <a:latin typeface="Arial"/>
            </a:endParaRPr>
          </a:p>
        </p:txBody>
      </p:sp>
    </p:spTree>
    <p:extLst>
      <p:ext uri="{BB962C8B-B14F-4D97-AF65-F5344CB8AC3E}">
        <p14:creationId xmlns:p14="http://schemas.microsoft.com/office/powerpoint/2010/main" val="2802076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Briefly discuss the rationale for site columns (reusability and consistency) before describing how to create them.</a:t>
            </a:r>
          </a:p>
          <a:p>
            <a:pPr>
              <a:lnSpc>
                <a:spcPct val="115000"/>
              </a:lnSpc>
              <a:spcAft>
                <a:spcPts val="1000"/>
              </a:spcAft>
            </a:pPr>
            <a:r>
              <a:rPr lang="en-US" sz="1000" dirty="0">
                <a:latin typeface="Arial"/>
                <a:ea typeface="Calibri"/>
                <a:cs typeface="Times New Roman"/>
              </a:rPr>
              <a:t>Walk through the examples in the student handbook, to illustrate how different attributes and child elements apply to different field types. Encourage students to consult the schema documentation when they are creating site columns.</a:t>
            </a:r>
          </a:p>
          <a:p>
            <a:pPr>
              <a:lnSpc>
                <a:spcPct val="115000"/>
              </a:lnSpc>
              <a:spcAft>
                <a:spcPts val="1000"/>
              </a:spcAft>
            </a:pPr>
            <a:r>
              <a:rPr lang="en-US" sz="1000" dirty="0">
                <a:latin typeface="Arial"/>
                <a:ea typeface="Calibri"/>
                <a:cs typeface="Times New Roman"/>
              </a:rPr>
              <a:t>Emphasize that although site columns are always web-scoped, you can make a site column available across a site collection by deploying it to the root web. </a:t>
            </a:r>
          </a:p>
          <a:p>
            <a:pPr>
              <a:lnSpc>
                <a:spcPct val="115000"/>
              </a:lnSpc>
              <a:spcAft>
                <a:spcPts val="1000"/>
              </a:spcAft>
            </a:pPr>
            <a:r>
              <a:rPr lang="en-US" sz="1000" dirty="0">
                <a:latin typeface="Arial"/>
                <a:ea typeface="Calibri"/>
                <a:cs typeface="Times New Roman"/>
              </a:rPr>
              <a:t>Remind students that if you use an app to deploy a site column (or any other declarative component), the column will be provisioned on the app web and not on the host web.</a:t>
            </a:r>
          </a:p>
        </p:txBody>
      </p:sp>
      <p:sp>
        <p:nvSpPr>
          <p:cNvPr id="4" name="Slide Number Placeholder 3"/>
          <p:cNvSpPr>
            <a:spLocks noGrp="1"/>
          </p:cNvSpPr>
          <p:nvPr>
            <p:ph type="sldNum" sz="quarter" idx="10"/>
          </p:nvPr>
        </p:nvSpPr>
        <p:spPr/>
        <p:txBody>
          <a:bodyPr/>
          <a:lstStyle/>
          <a:p>
            <a:fld id="{E795E4B8-7B6D-46AA-BE9F-DF96D931FF3D}"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13: Managing Taxonomy</a:t>
            </a:r>
            <a:endParaRPr lang="en-US" sz="1200" b="1" dirty="0">
              <a:solidFill>
                <a:srgbClr val="336699"/>
              </a:solidFill>
              <a:latin typeface="Arial"/>
            </a:endParaRPr>
          </a:p>
        </p:txBody>
      </p:sp>
    </p:spTree>
    <p:extLst>
      <p:ext uri="{BB962C8B-B14F-4D97-AF65-F5344CB8AC3E}">
        <p14:creationId xmlns:p14="http://schemas.microsoft.com/office/powerpoint/2010/main" val="4209152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Talk briefly about when you might want to create site columns programmatically rather than declaratively. Subsequent slides include illustrative examples of server-side and client-side approaches.</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This topic includes two additional slides. The additional slides are not reproduced in the student handbook. However, the topic content in the student handbook includes all the material shown on the additional slides.</a:t>
            </a:r>
          </a:p>
        </p:txBody>
      </p:sp>
      <p:sp>
        <p:nvSpPr>
          <p:cNvPr id="4" name="Slide Number Placeholder 3"/>
          <p:cNvSpPr>
            <a:spLocks noGrp="1"/>
          </p:cNvSpPr>
          <p:nvPr>
            <p:ph type="sldNum" sz="quarter" idx="10"/>
          </p:nvPr>
        </p:nvSpPr>
        <p:spPr/>
        <p:txBody>
          <a:bodyPr/>
          <a:lstStyle/>
          <a:p>
            <a:fld id="{E795E4B8-7B6D-46AA-BE9F-DF96D931FF3D}"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13: Managing Taxonomy</a:t>
            </a:r>
            <a:endParaRPr lang="en-US" sz="1200" b="1" dirty="0">
              <a:solidFill>
                <a:srgbClr val="336699"/>
              </a:solidFill>
              <a:latin typeface="Arial"/>
            </a:endParaRPr>
          </a:p>
        </p:txBody>
      </p:sp>
    </p:spTree>
    <p:extLst>
      <p:ext uri="{BB962C8B-B14F-4D97-AF65-F5344CB8AC3E}">
        <p14:creationId xmlns:p14="http://schemas.microsoft.com/office/powerpoint/2010/main" val="1050916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Walk through the code example, drawing attention to the following points:</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When you create a new </a:t>
            </a:r>
            <a:r>
              <a:rPr lang="en-US" sz="1000" b="1" dirty="0" smtClean="0">
                <a:effectLst/>
                <a:latin typeface="Arial"/>
                <a:ea typeface="Times New Roman"/>
                <a:cs typeface="Times New Roman"/>
              </a:rPr>
              <a:t>SPField</a:t>
            </a:r>
            <a:r>
              <a:rPr lang="en-US" sz="1000" dirty="0" smtClean="0">
                <a:effectLst/>
                <a:latin typeface="Arial"/>
                <a:ea typeface="Times New Roman"/>
                <a:cs typeface="Times New Roman"/>
              </a:rPr>
              <a:t> object (all derived classes), you need to specify the collection that will host the new field.</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Field classes typically include two overloads: one that requires a type name (as in this example), and one that does not. You use the constructor that requires a type name when you want to create a new field, whereas you use the constructor that does not require a type name when you want to instantiate an existing field.</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You must call the </a:t>
            </a:r>
            <a:r>
              <a:rPr lang="en-US" sz="1000" b="1" dirty="0" smtClean="0">
                <a:effectLst/>
                <a:latin typeface="Arial"/>
                <a:ea typeface="Times New Roman"/>
                <a:cs typeface="Times New Roman"/>
              </a:rPr>
              <a:t>Update</a:t>
            </a:r>
            <a:r>
              <a:rPr lang="en-US" sz="1000" dirty="0" smtClean="0">
                <a:effectLst/>
                <a:latin typeface="Arial"/>
                <a:ea typeface="Times New Roman"/>
                <a:cs typeface="Times New Roman"/>
              </a:rPr>
              <a:t> method after setting property values on the new field. Otherwise, the field will be created but the property values will not be persisted.</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Even though you specified a field collection when you created the </a:t>
            </a:r>
            <a:r>
              <a:rPr lang="en-US" sz="1000" b="1" dirty="0" smtClean="0">
                <a:effectLst/>
                <a:latin typeface="Arial"/>
                <a:ea typeface="Times New Roman"/>
                <a:cs typeface="Times New Roman"/>
              </a:rPr>
              <a:t>SPField</a:t>
            </a:r>
            <a:r>
              <a:rPr lang="en-US" sz="1000" dirty="0" smtClean="0">
                <a:effectLst/>
                <a:latin typeface="Arial"/>
                <a:ea typeface="Times New Roman"/>
                <a:cs typeface="Times New Roman"/>
              </a:rPr>
              <a:t> object, you still need to call the </a:t>
            </a:r>
            <a:r>
              <a:rPr lang="en-US" sz="1000" b="1" dirty="0" smtClean="0">
                <a:effectLst/>
                <a:latin typeface="Arial"/>
                <a:ea typeface="Times New Roman"/>
                <a:cs typeface="Times New Roman"/>
              </a:rPr>
              <a:t>SPFieldCollection.Add</a:t>
            </a:r>
            <a:r>
              <a:rPr lang="en-US" sz="1000" dirty="0" smtClean="0">
                <a:effectLst/>
                <a:latin typeface="Arial"/>
                <a:ea typeface="Times New Roman"/>
                <a:cs typeface="Times New Roman"/>
              </a:rPr>
              <a:t> method to add the field to the collection.</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795E4B8-7B6D-46AA-BE9F-DF96D931FF3D}"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13: Managing Taxonomy</a:t>
            </a:r>
            <a:endParaRPr lang="en-US" sz="1200" b="1" dirty="0">
              <a:solidFill>
                <a:srgbClr val="336699"/>
              </a:solidFill>
              <a:latin typeface="Arial"/>
            </a:endParaRPr>
          </a:p>
        </p:txBody>
      </p:sp>
    </p:spTree>
    <p:extLst>
      <p:ext uri="{BB962C8B-B14F-4D97-AF65-F5344CB8AC3E}">
        <p14:creationId xmlns:p14="http://schemas.microsoft.com/office/powerpoint/2010/main" val="887130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Walk through the code example. Point out that the </a:t>
            </a:r>
            <a:r>
              <a:rPr lang="en-US" sz="1000" b="1" dirty="0">
                <a:latin typeface="Arial"/>
                <a:ea typeface="Calibri"/>
                <a:cs typeface="Times New Roman"/>
              </a:rPr>
              <a:t>SP.FieldCollection.addFieldAsXml</a:t>
            </a:r>
            <a:r>
              <a:rPr lang="en-US" sz="1000" dirty="0">
                <a:latin typeface="Arial"/>
                <a:ea typeface="Calibri"/>
                <a:cs typeface="Times New Roman"/>
              </a:rPr>
              <a:t> method includes three parameters:</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The field schema, which should be a fully-formed CAML </a:t>
            </a:r>
            <a:r>
              <a:rPr lang="en-US" sz="1000" b="1" dirty="0" smtClean="0">
                <a:effectLst/>
                <a:latin typeface="Arial"/>
                <a:ea typeface="Times New Roman"/>
                <a:cs typeface="Times New Roman"/>
              </a:rPr>
              <a:t>Field</a:t>
            </a:r>
            <a:r>
              <a:rPr lang="en-US" sz="1000" dirty="0" smtClean="0">
                <a:effectLst/>
                <a:latin typeface="Arial"/>
                <a:ea typeface="Times New Roman"/>
                <a:cs typeface="Times New Roman"/>
              </a:rPr>
              <a:t> element in a string.</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A Boolean value, which indicates whether you want to add the field to the default view. This only applies if you were adding the field to a list, so it makes no difference in this example.</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An </a:t>
            </a:r>
            <a:r>
              <a:rPr lang="en-US" sz="1000" b="1" dirty="0" smtClean="0">
                <a:effectLst/>
                <a:latin typeface="Arial"/>
                <a:ea typeface="Times New Roman"/>
                <a:cs typeface="Times New Roman"/>
              </a:rPr>
              <a:t>SP.AddFieldOptions</a:t>
            </a:r>
            <a:r>
              <a:rPr lang="en-US" sz="1000" dirty="0" smtClean="0">
                <a:effectLst/>
                <a:latin typeface="Arial"/>
                <a:ea typeface="Times New Roman"/>
                <a:cs typeface="Times New Roman"/>
              </a:rPr>
              <a:t> enumeration value. You can use bitwise combinations of values to specify multiple options.</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795E4B8-7B6D-46AA-BE9F-DF96D931FF3D}"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13: Managing Taxonomy</a:t>
            </a:r>
            <a:endParaRPr lang="en-US" sz="1200" b="1" dirty="0">
              <a:solidFill>
                <a:srgbClr val="336699"/>
              </a:solidFill>
              <a:latin typeface="Arial"/>
            </a:endParaRPr>
          </a:p>
        </p:txBody>
      </p:sp>
    </p:spTree>
    <p:extLst>
      <p:ext uri="{BB962C8B-B14F-4D97-AF65-F5344CB8AC3E}">
        <p14:creationId xmlns:p14="http://schemas.microsoft.com/office/powerpoint/2010/main" val="2216046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high-level process, which applies to both server-side and client-side code. Subsequent slides include illustrative examples of server-side and client-side approaches.</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This topic includes two additional slides. The additional slides are not reproduced in the student handbook. However, the topic content in the student handbook includes all the material shown on the additional slides.</a:t>
            </a:r>
          </a:p>
        </p:txBody>
      </p:sp>
      <p:sp>
        <p:nvSpPr>
          <p:cNvPr id="4" name="Slide Number Placeholder 3"/>
          <p:cNvSpPr>
            <a:spLocks noGrp="1"/>
          </p:cNvSpPr>
          <p:nvPr>
            <p:ph type="sldNum" sz="quarter" idx="10"/>
          </p:nvPr>
        </p:nvSpPr>
        <p:spPr/>
        <p:txBody>
          <a:bodyPr/>
          <a:lstStyle/>
          <a:p>
            <a:fld id="{E795E4B8-7B6D-46AA-BE9F-DF96D931FF3D}"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13: Managing Taxonomy</a:t>
            </a:r>
            <a:endParaRPr lang="en-US" sz="1200" b="1" dirty="0">
              <a:solidFill>
                <a:srgbClr val="336699"/>
              </a:solidFill>
              <a:latin typeface="Arial"/>
            </a:endParaRPr>
          </a:p>
        </p:txBody>
      </p:sp>
    </p:spTree>
    <p:extLst>
      <p:ext uri="{BB962C8B-B14F-4D97-AF65-F5344CB8AC3E}">
        <p14:creationId xmlns:p14="http://schemas.microsoft.com/office/powerpoint/2010/main" val="54989455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68056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smtClean="0"/>
              <a:t>Module 12</a:t>
            </a:r>
            <a:endParaRPr lang="en-US" sz="2600" dirty="0"/>
          </a:p>
        </p:txBody>
      </p:sp>
      <p:sp>
        <p:nvSpPr>
          <p:cNvPr id="3" name="Subtitle 2"/>
          <p:cNvSpPr>
            <a:spLocks noGrp="1"/>
          </p:cNvSpPr>
          <p:nvPr>
            <p:ph type="subTitle" sz="quarter" idx="1"/>
          </p:nvPr>
        </p:nvSpPr>
        <p:spPr/>
        <p:txBody>
          <a:bodyPr/>
          <a:lstStyle/>
          <a:p>
            <a:r>
              <a:rPr lang="en-US" dirty="0" smtClean="0"/>
              <a:t>Managing Taxonomy
</a:t>
            </a:r>
            <a:endParaRPr lang="en-US" dirty="0"/>
          </a:p>
        </p:txBody>
      </p:sp>
    </p:spTree>
    <p:extLst>
      <p:ext uri="{BB962C8B-B14F-4D97-AF65-F5344CB8AC3E}">
        <p14:creationId xmlns:p14="http://schemas.microsoft.com/office/powerpoint/2010/main" val="2585896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bf26c4c1-6d2d-4cf4-94ee-c90ff64f8e3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Retrieving and Editing Site Columns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Use the following high-level process to retrieve and update site columns:</a:t>
            </a:r>
          </a:p>
          <a:p>
            <a:pPr marL="798513" lvl="1" indent="-514350">
              <a:buFont typeface="+mj-lt"/>
              <a:buAutoNum type="arabicPeriod"/>
            </a:pPr>
            <a:r>
              <a:rPr lang="en-US" dirty="0" smtClean="0"/>
              <a:t>Retrieve the field from a field collection and cast to an appropriate type.</a:t>
            </a:r>
          </a:p>
          <a:p>
            <a:pPr marL="798513" lvl="1" indent="-514350">
              <a:buFont typeface="+mj-lt"/>
              <a:buAutoNum type="arabicPeriod"/>
            </a:pPr>
            <a:r>
              <a:rPr lang="en-US" dirty="0" smtClean="0"/>
              <a:t>Update field properties as required.</a:t>
            </a:r>
          </a:p>
          <a:p>
            <a:pPr marL="798513" lvl="1" indent="-514350">
              <a:buFont typeface="+mj-lt"/>
              <a:buAutoNum type="arabicPeriod"/>
            </a:pPr>
            <a:r>
              <a:rPr lang="en-US" dirty="0" smtClean="0"/>
              <a:t>Call the </a:t>
            </a:r>
            <a:r>
              <a:rPr lang="en-US" b="1" dirty="0"/>
              <a:t>Update</a:t>
            </a:r>
            <a:r>
              <a:rPr lang="en-US" dirty="0" smtClean="0"/>
              <a:t> method to persist changes.</a:t>
            </a:r>
            <a:endParaRPr lang="en-US" dirty="0"/>
          </a:p>
        </p:txBody>
      </p:sp>
    </p:spTree>
    <p:extLst>
      <p:ext uri="{BB962C8B-B14F-4D97-AF65-F5344CB8AC3E}">
        <p14:creationId xmlns:p14="http://schemas.microsoft.com/office/powerpoint/2010/main" val="1320235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ed98e1fe-b65e-4e0d-b76c-2fa63096b78f">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Retrieving and Editing Site Columns in Server-Side Code</a:t>
            </a:r>
            <a:endParaRPr lang="en-US" dirty="0"/>
          </a:p>
        </p:txBody>
      </p:sp>
      <p:sp>
        <p:nvSpPr>
          <p:cNvPr id="4" name="TextBox 3"/>
          <p:cNvSpPr txBox="1"/>
          <p:nvPr/>
        </p:nvSpPr>
        <p:spPr>
          <a:xfrm>
            <a:off x="637309" y="1388103"/>
            <a:ext cx="7772400" cy="3970318"/>
          </a:xfrm>
          <a:prstGeom prst="rect">
            <a:avLst/>
          </a:prstGeom>
          <a:solidFill>
            <a:schemeClr val="accent3">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var site = SPContext.Current.Site;</a:t>
            </a:r>
          </a:p>
          <a:p>
            <a:r>
              <a:rPr lang="en-GB" b="0" dirty="0">
                <a:latin typeface="Lucida Sans Unicode" pitchFamily="34" charset="0"/>
                <a:cs typeface="Lucida Sans Unicode" pitchFamily="34" charset="0"/>
              </a:rPr>
              <a:t>var web = site.RootWeb;</a:t>
            </a:r>
          </a:p>
          <a:p>
            <a:r>
              <a:rPr lang="en-GB" b="0" dirty="0" smtClean="0">
                <a:latin typeface="Lucida Sans Unicode" pitchFamily="34" charset="0"/>
                <a:cs typeface="Lucida Sans Unicode" pitchFamily="34" charset="0"/>
              </a:rPr>
              <a:t>var </a:t>
            </a:r>
            <a:r>
              <a:rPr lang="en-GB" b="0" dirty="0">
                <a:latin typeface="Lucida Sans Unicode" pitchFamily="34" charset="0"/>
                <a:cs typeface="Lucida Sans Unicode" pitchFamily="34" charset="0"/>
              </a:rPr>
              <a:t>fields = web.Fields;</a:t>
            </a:r>
          </a:p>
          <a:p>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var </a:t>
            </a:r>
            <a:r>
              <a:rPr lang="en-GB" b="0" dirty="0">
                <a:latin typeface="Lucida Sans Unicode" pitchFamily="34" charset="0"/>
                <a:cs typeface="Lucida Sans Unicode" pitchFamily="34" charset="0"/>
              </a:rPr>
              <a:t>fieldProductionType = fields["Production Type"] as </a:t>
            </a:r>
            <a:endParaRPr lang="en-GB" b="0" dirty="0" smtClean="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SPFieldChoice</a:t>
            </a:r>
            <a:r>
              <a:rPr lang="en-GB" b="0" dirty="0">
                <a:latin typeface="Lucida Sans Unicode" pitchFamily="34" charset="0"/>
                <a:cs typeface="Lucida Sans Unicode" pitchFamily="34" charset="0"/>
              </a:rPr>
              <a:t>;</a:t>
            </a:r>
          </a:p>
          <a:p>
            <a:endParaRPr lang="en-GB" b="0" dirty="0" smtClean="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fieldProductionType.Choices.Clear</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fieldProductionType.Choices.Add("Phase 1 Trial");</a:t>
            </a:r>
          </a:p>
          <a:p>
            <a:r>
              <a:rPr lang="en-GB" b="0" dirty="0">
                <a:latin typeface="Lucida Sans Unicode" pitchFamily="34" charset="0"/>
                <a:cs typeface="Lucida Sans Unicode" pitchFamily="34" charset="0"/>
              </a:rPr>
              <a:t>fieldProductionType.Choices.Add("Phase 2 Trial");</a:t>
            </a:r>
          </a:p>
          <a:p>
            <a:r>
              <a:rPr lang="en-GB" b="0" dirty="0">
                <a:latin typeface="Lucida Sans Unicode" pitchFamily="34" charset="0"/>
                <a:cs typeface="Lucida Sans Unicode" pitchFamily="34" charset="0"/>
              </a:rPr>
              <a:t>fieldProductionType.Choices.Add("Phase 3 Trial");</a:t>
            </a:r>
          </a:p>
          <a:p>
            <a:r>
              <a:rPr lang="en-GB" b="0" dirty="0">
                <a:latin typeface="Lucida Sans Unicode" pitchFamily="34" charset="0"/>
                <a:cs typeface="Lucida Sans Unicode" pitchFamily="34" charset="0"/>
              </a:rPr>
              <a:t>fieldProductionType.Choices.Add("Production");</a:t>
            </a:r>
          </a:p>
          <a:p>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fieldProductionType.Update(false);</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849219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4d971f09-c540-41c9-865f-3563ff74c46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Retrieving and Editing Site Columns in Client-Side Code</a:t>
            </a:r>
            <a:endParaRPr lang="en-US" dirty="0"/>
          </a:p>
        </p:txBody>
      </p:sp>
      <p:pic>
        <p:nvPicPr>
          <p:cNvPr id="3" name="Picture 2"/>
          <p:cNvPicPr>
            <a:picLocks noChangeAspect="1"/>
          </p:cNvPicPr>
          <p:nvPr/>
        </p:nvPicPr>
        <p:blipFill>
          <a:blip r:embed="rId3"/>
          <a:stretch>
            <a:fillRect/>
          </a:stretch>
        </p:blipFill>
        <p:spPr>
          <a:xfrm>
            <a:off x="460375" y="1124744"/>
            <a:ext cx="6390476" cy="2933333"/>
          </a:xfrm>
          <a:prstGeom prst="rect">
            <a:avLst/>
          </a:prstGeom>
        </p:spPr>
      </p:pic>
    </p:spTree>
    <p:extLst>
      <p:ext uri="{BB962C8B-B14F-4D97-AF65-F5344CB8AC3E}">
        <p14:creationId xmlns:p14="http://schemas.microsoft.com/office/powerpoint/2010/main" val="1219009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4a8d667c-71a5-44ee-a13a-6067a0bdba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Lookup Fields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lookup fields to create list relationships</a:t>
            </a:r>
          </a:p>
          <a:p>
            <a:r>
              <a:rPr lang="en-US" dirty="0" smtClean="0"/>
              <a:t>Conceptually similar to foreign keys in relational databases</a:t>
            </a:r>
          </a:p>
          <a:p>
            <a:r>
              <a:rPr lang="en-US" dirty="0" smtClean="0"/>
              <a:t>Enables sophisticated query construction</a:t>
            </a:r>
            <a:endParaRPr lang="en-US" dirty="0"/>
          </a:p>
        </p:txBody>
      </p:sp>
      <p:sp>
        <p:nvSpPr>
          <p:cNvPr id="5" name="TextBox 5"/>
          <p:cNvSpPr txBox="1"/>
          <p:nvPr/>
        </p:nvSpPr>
        <p:spPr>
          <a:xfrm>
            <a:off x="637309" y="3140968"/>
            <a:ext cx="7772400" cy="2585323"/>
          </a:xfrm>
          <a:prstGeom prst="rect">
            <a:avLst/>
          </a:prstGeom>
          <a:solidFill>
            <a:schemeClr val="accent3">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&lt;Field ID="{7fce20b8-9b48-4672-b4c2-011241766c0d}"</a:t>
            </a:r>
          </a:p>
          <a:p>
            <a:r>
              <a:rPr lang="en-GB" b="0" dirty="0" smtClean="0">
                <a:latin typeface="Lucida Sans Unicode" pitchFamily="34" charset="0"/>
                <a:cs typeface="Lucida Sans Unicode" pitchFamily="34" charset="0"/>
              </a:rPr>
              <a:t>       Name</a:t>
            </a:r>
            <a:r>
              <a:rPr lang="en-GB" b="0" dirty="0">
                <a:latin typeface="Lucida Sans Unicode" pitchFamily="34" charset="0"/>
                <a:cs typeface="Lucida Sans Unicode" pitchFamily="34" charset="0"/>
              </a:rPr>
              <a:t>="ProgramsLookup"</a:t>
            </a:r>
          </a:p>
          <a:p>
            <a:r>
              <a:rPr lang="en-GB" b="0" dirty="0" smtClean="0">
                <a:latin typeface="Lucida Sans Unicode" pitchFamily="34" charset="0"/>
                <a:cs typeface="Lucida Sans Unicode" pitchFamily="34" charset="0"/>
              </a:rPr>
              <a:t>       DisplayName</a:t>
            </a:r>
            <a:r>
              <a:rPr lang="en-GB" b="0" dirty="0">
                <a:latin typeface="Lucida Sans Unicode" pitchFamily="34" charset="0"/>
                <a:cs typeface="Lucida Sans Unicode" pitchFamily="34" charset="0"/>
              </a:rPr>
              <a:t>="Programs"</a:t>
            </a:r>
          </a:p>
          <a:p>
            <a:r>
              <a:rPr lang="en-GB" b="0" dirty="0" smtClean="0">
                <a:latin typeface="Lucida Sans Unicode" pitchFamily="34" charset="0"/>
                <a:cs typeface="Lucida Sans Unicode" pitchFamily="34" charset="0"/>
              </a:rPr>
              <a:t>       Type</a:t>
            </a:r>
            <a:r>
              <a:rPr lang="en-GB" b="0" dirty="0">
                <a:latin typeface="Lucida Sans Unicode" pitchFamily="34" charset="0"/>
                <a:cs typeface="Lucida Sans Unicode" pitchFamily="34" charset="0"/>
              </a:rPr>
              <a:t>="Lookup"</a:t>
            </a:r>
          </a:p>
          <a:p>
            <a:r>
              <a:rPr lang="en-GB" b="0" dirty="0" smtClean="0">
                <a:latin typeface="Lucida Sans Unicode" pitchFamily="34" charset="0"/>
                <a:cs typeface="Lucida Sans Unicode" pitchFamily="34" charset="0"/>
              </a:rPr>
              <a:t>       List</a:t>
            </a:r>
            <a:r>
              <a:rPr lang="en-GB" b="0" dirty="0">
                <a:latin typeface="Lucida Sans Unicode" pitchFamily="34" charset="0"/>
                <a:cs typeface="Lucida Sans Unicode" pitchFamily="34" charset="0"/>
              </a:rPr>
              <a:t>="Lists\Programs"</a:t>
            </a:r>
          </a:p>
          <a:p>
            <a:r>
              <a:rPr lang="en-GB" b="0" dirty="0" smtClean="0">
                <a:latin typeface="Lucida Sans Unicode" pitchFamily="34" charset="0"/>
                <a:cs typeface="Lucida Sans Unicode" pitchFamily="34" charset="0"/>
              </a:rPr>
              <a:t>       ShowField</a:t>
            </a:r>
            <a:r>
              <a:rPr lang="en-GB" b="0" dirty="0">
                <a:latin typeface="Lucida Sans Unicode" pitchFamily="34" charset="0"/>
                <a:cs typeface="Lucida Sans Unicode" pitchFamily="34" charset="0"/>
              </a:rPr>
              <a:t>="ProgramName"</a:t>
            </a:r>
          </a:p>
          <a:p>
            <a:r>
              <a:rPr lang="en-GB" b="0" dirty="0" smtClean="0">
                <a:latin typeface="Lucida Sans Unicode" pitchFamily="34" charset="0"/>
                <a:cs typeface="Lucida Sans Unicode" pitchFamily="34" charset="0"/>
              </a:rPr>
              <a:t>       Overwrite</a:t>
            </a:r>
            <a:r>
              <a:rPr lang="en-GB" b="0" dirty="0">
                <a:latin typeface="Lucida Sans Unicode" pitchFamily="34" charset="0"/>
                <a:cs typeface="Lucida Sans Unicode" pitchFamily="34" charset="0"/>
              </a:rPr>
              <a:t>="true"</a:t>
            </a:r>
          </a:p>
          <a:p>
            <a:r>
              <a:rPr lang="en-GB" b="0" dirty="0" smtClean="0">
                <a:latin typeface="Lucida Sans Unicode" pitchFamily="34" charset="0"/>
                <a:cs typeface="Lucida Sans Unicode" pitchFamily="34" charset="0"/>
              </a:rPr>
              <a:t>       Group</a:t>
            </a:r>
            <a:r>
              <a:rPr lang="en-GB" b="0" dirty="0">
                <a:latin typeface="Lucida Sans Unicode" pitchFamily="34" charset="0"/>
                <a:cs typeface="Lucida Sans Unicode" pitchFamily="34" charset="0"/>
              </a:rPr>
              <a:t>="Contoso Columns"&gt;</a:t>
            </a:r>
          </a:p>
          <a:p>
            <a:r>
              <a:rPr lang="en-GB" b="0" dirty="0" smtClean="0">
                <a:latin typeface="Lucida Sans Unicode" pitchFamily="34" charset="0"/>
                <a:cs typeface="Lucida Sans Unicode" pitchFamily="34" charset="0"/>
              </a:rPr>
              <a:t>&lt;/</a:t>
            </a:r>
            <a:r>
              <a:rPr lang="en-GB" b="0" dirty="0">
                <a:latin typeface="Lucida Sans Unicode" pitchFamily="34" charset="0"/>
                <a:cs typeface="Lucida Sans Unicode" pitchFamily="34" charset="0"/>
              </a:rPr>
              <a:t>Field&gt;</a:t>
            </a:r>
          </a:p>
        </p:txBody>
      </p:sp>
    </p:spTree>
    <p:extLst>
      <p:ext uri="{BB962C8B-B14F-4D97-AF65-F5344CB8AC3E}">
        <p14:creationId xmlns:p14="http://schemas.microsoft.com/office/powerpoint/2010/main" val="1981376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45563398-2705-4781-b686-0d58bc05d39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Using Lookup Fields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what scenarios might you use lookup fields?</a:t>
            </a:r>
            <a:endParaRPr lang="en-US" dirty="0"/>
          </a:p>
        </p:txBody>
      </p:sp>
    </p:spTree>
    <p:extLst>
      <p:ext uri="{BB962C8B-B14F-4D97-AF65-F5344CB8AC3E}">
        <p14:creationId xmlns:p14="http://schemas.microsoft.com/office/powerpoint/2010/main" val="1458204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Working with Content Types</a:t>
            </a:r>
            <a:endParaRPr lang="en-US" dirty="0"/>
          </a:p>
        </p:txBody>
      </p:sp>
      <p:sp>
        <p:nvSpPr>
          <p:cNvPr id="3" name="Text Placeholder 2"/>
          <p:cNvSpPr>
            <a:spLocks noGrp="1"/>
          </p:cNvSpPr>
          <p:nvPr>
            <p:ph type="body" idx="1"/>
          </p:nvPr>
        </p:nvSpPr>
        <p:spPr/>
        <p:txBody>
          <a:bodyPr/>
          <a:lstStyle/>
          <a:p>
            <a:r>
              <a:rPr lang="en-GB" dirty="0" smtClean="0"/>
              <a:t>Creating Content Types Declaratively
Understanding Content Type IDs
Demonstration: Using the Visual Studio 2012 Content Type Designer
Working with Content Types in Code
Adding Content Types to Lists</a:t>
            </a:r>
            <a:endParaRPr lang="en-US" dirty="0"/>
          </a:p>
        </p:txBody>
      </p:sp>
    </p:spTree>
    <p:extLst>
      <p:ext uri="{BB962C8B-B14F-4D97-AF65-F5344CB8AC3E}">
        <p14:creationId xmlns:p14="http://schemas.microsoft.com/office/powerpoint/2010/main" val="2176840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Content Types Declaratively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smtClean="0"/>
              <a:t>Use the </a:t>
            </a:r>
            <a:r>
              <a:rPr lang="en-US" sz="2000" b="1" dirty="0" smtClean="0"/>
              <a:t>ContentType</a:t>
            </a:r>
            <a:r>
              <a:rPr lang="en-US" sz="2000" dirty="0" smtClean="0"/>
              <a:t> element to define:</a:t>
            </a:r>
          </a:p>
          <a:p>
            <a:pPr lvl="1"/>
            <a:r>
              <a:rPr lang="en-US" sz="1800" dirty="0" smtClean="0"/>
              <a:t>Metadata</a:t>
            </a:r>
          </a:p>
          <a:p>
            <a:pPr lvl="1"/>
            <a:r>
              <a:rPr lang="en-US" sz="1800" dirty="0" smtClean="0"/>
              <a:t>Document template</a:t>
            </a:r>
          </a:p>
          <a:p>
            <a:pPr lvl="1"/>
            <a:r>
              <a:rPr lang="en-US" sz="1800" dirty="0" smtClean="0"/>
              <a:t>Custom forms</a:t>
            </a:r>
            <a:endParaRPr lang="en-US" sz="1800" dirty="0"/>
          </a:p>
        </p:txBody>
      </p:sp>
      <p:pic>
        <p:nvPicPr>
          <p:cNvPr id="3" name="Picture 2"/>
          <p:cNvPicPr>
            <a:picLocks noChangeAspect="1"/>
          </p:cNvPicPr>
          <p:nvPr/>
        </p:nvPicPr>
        <p:blipFill>
          <a:blip r:embed="rId3"/>
          <a:stretch>
            <a:fillRect/>
          </a:stretch>
        </p:blipFill>
        <p:spPr>
          <a:xfrm>
            <a:off x="479768" y="2544362"/>
            <a:ext cx="6409524" cy="3904762"/>
          </a:xfrm>
          <a:prstGeom prst="rect">
            <a:avLst/>
          </a:prstGeom>
        </p:spPr>
      </p:pic>
    </p:spTree>
    <p:extLst>
      <p:ext uri="{BB962C8B-B14F-4D97-AF65-F5344CB8AC3E}">
        <p14:creationId xmlns:p14="http://schemas.microsoft.com/office/powerpoint/2010/main" val="3285901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Content Type IDs</a:t>
            </a:r>
            <a:endParaRPr lang="en-US" dirty="0"/>
          </a:p>
        </p:txBody>
      </p:sp>
      <p:sp>
        <p:nvSpPr>
          <p:cNvPr id="4" name="Content Placeholder 2"/>
          <p:cNvSpPr>
            <a:spLocks noGrp="1"/>
          </p:cNvSpPr>
          <p:nvPr/>
        </p:nvSpPr>
        <p:spPr bwMode="auto">
          <a:xfrm>
            <a:off x="458788" y="1021215"/>
            <a:ext cx="86852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All content types inherit from a parent</a:t>
            </a:r>
          </a:p>
          <a:p>
            <a:r>
              <a:rPr lang="en-US" dirty="0" smtClean="0"/>
              <a:t>Inheritance is specified through the content type ID</a:t>
            </a:r>
          </a:p>
          <a:p>
            <a:r>
              <a:rPr lang="en-US" dirty="0" smtClean="0"/>
              <a:t>To create a content type ID:</a:t>
            </a:r>
          </a:p>
          <a:p>
            <a:pPr marL="746125" lvl="1" indent="-457200">
              <a:buFont typeface="+mj-lt"/>
              <a:buAutoNum type="arabicPeriod"/>
            </a:pPr>
            <a:r>
              <a:rPr lang="en-US" dirty="0" smtClean="0"/>
              <a:t>Start with the ID of the parent content type</a:t>
            </a:r>
            <a:br>
              <a:rPr lang="en-US" dirty="0" smtClean="0"/>
            </a:br>
            <a:endParaRPr lang="en-US" dirty="0" smtClean="0"/>
          </a:p>
          <a:p>
            <a:pPr marL="746125" lvl="1" indent="-457200">
              <a:buFont typeface="+mj-lt"/>
              <a:buAutoNum type="arabicPeriod"/>
            </a:pPr>
            <a:endParaRPr lang="en-US" sz="1400" dirty="0" smtClean="0"/>
          </a:p>
          <a:p>
            <a:pPr marL="746125" lvl="1" indent="-457200">
              <a:buFont typeface="+mj-lt"/>
              <a:buAutoNum type="arabicPeriod"/>
            </a:pPr>
            <a:r>
              <a:rPr lang="en-US" dirty="0" smtClean="0"/>
              <a:t>Append a double-zero</a:t>
            </a:r>
          </a:p>
          <a:p>
            <a:pPr marL="746125" lvl="1" indent="-457200">
              <a:buFont typeface="+mj-lt"/>
              <a:buAutoNum type="arabicPeriod"/>
            </a:pPr>
            <a:endParaRPr lang="en-US" dirty="0" smtClean="0"/>
          </a:p>
          <a:p>
            <a:pPr marL="746125" lvl="1" indent="-457200">
              <a:buFont typeface="+mj-lt"/>
              <a:buAutoNum type="arabicPeriod"/>
            </a:pPr>
            <a:endParaRPr lang="en-US" sz="1400" dirty="0" smtClean="0"/>
          </a:p>
          <a:p>
            <a:pPr marL="746125" lvl="1" indent="-457200">
              <a:buFont typeface="+mj-lt"/>
              <a:buAutoNum type="arabicPeriod"/>
            </a:pPr>
            <a:r>
              <a:rPr lang="en-US" dirty="0" smtClean="0"/>
              <a:t>Append a GUID</a:t>
            </a:r>
            <a:endParaRPr lang="en-US" dirty="0"/>
          </a:p>
        </p:txBody>
      </p:sp>
      <p:sp>
        <p:nvSpPr>
          <p:cNvPr id="5" name="TextBox 4"/>
          <p:cNvSpPr txBox="1"/>
          <p:nvPr/>
        </p:nvSpPr>
        <p:spPr>
          <a:xfrm>
            <a:off x="1260763" y="3068960"/>
            <a:ext cx="7148945" cy="369332"/>
          </a:xfrm>
          <a:prstGeom prst="rect">
            <a:avLst/>
          </a:prstGeom>
          <a:solidFill>
            <a:schemeClr val="accent3">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smtClean="0"/>
              <a:t>0x0101</a:t>
            </a:r>
            <a:endParaRPr lang="en-GB" b="0" dirty="0" smtClean="0">
              <a:latin typeface="Courier New" pitchFamily="49" charset="0"/>
              <a:cs typeface="Courier New" pitchFamily="49" charset="0"/>
            </a:endParaRPr>
          </a:p>
        </p:txBody>
      </p:sp>
      <p:sp>
        <p:nvSpPr>
          <p:cNvPr id="6" name="TextBox 5"/>
          <p:cNvSpPr txBox="1"/>
          <p:nvPr/>
        </p:nvSpPr>
        <p:spPr>
          <a:xfrm>
            <a:off x="1260763" y="4149080"/>
            <a:ext cx="7148945" cy="491581"/>
          </a:xfrm>
          <a:prstGeom prst="rect">
            <a:avLst/>
          </a:prstGeom>
          <a:solidFill>
            <a:schemeClr val="accent3">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t>0x0101</a:t>
            </a:r>
            <a:r>
              <a:rPr lang="en-US" dirty="0" smtClean="0"/>
              <a:t>00</a:t>
            </a:r>
            <a:endParaRPr lang="en-GB" b="0" dirty="0" smtClean="0">
              <a:latin typeface="Courier New" pitchFamily="49" charset="0"/>
              <a:cs typeface="Courier New" pitchFamily="49" charset="0"/>
            </a:endParaRPr>
          </a:p>
        </p:txBody>
      </p:sp>
      <p:sp>
        <p:nvSpPr>
          <p:cNvPr id="7" name="TextBox 6"/>
          <p:cNvSpPr txBox="1"/>
          <p:nvPr/>
        </p:nvSpPr>
        <p:spPr>
          <a:xfrm>
            <a:off x="1260762" y="5301208"/>
            <a:ext cx="7148945" cy="369332"/>
          </a:xfrm>
          <a:prstGeom prst="rect">
            <a:avLst/>
          </a:prstGeom>
          <a:solidFill>
            <a:schemeClr val="accent3">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t>0x010100</a:t>
            </a:r>
            <a:r>
              <a:rPr lang="en-US" dirty="0" smtClean="0"/>
              <a:t>5AF7FDFCE5FD4C359A7AE34DFB008661</a:t>
            </a:r>
            <a:endParaRPr lang="en-GB" b="0" dirty="0" smtClean="0">
              <a:latin typeface="Courier New" pitchFamily="49" charset="0"/>
              <a:cs typeface="Courier New" pitchFamily="49" charset="0"/>
            </a:endParaRPr>
          </a:p>
        </p:txBody>
      </p:sp>
    </p:spTree>
    <p:extLst>
      <p:ext uri="{BB962C8B-B14F-4D97-AF65-F5344CB8AC3E}">
        <p14:creationId xmlns:p14="http://schemas.microsoft.com/office/powerpoint/2010/main" val="2980208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d2da30bf-0506-4238-8691-e84bae26b7e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000" dirty="0" smtClean="0"/>
              <a:t>Demonstration: Using the Visual Studio 2012 Content Type Designer</a:t>
            </a:r>
            <a:endParaRPr lang="en-US" sz="2000"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see how to use the Visual Studio 2012 content type designer to build a content type definition.</a:t>
            </a:r>
            <a:endParaRPr lang="en-US" dirty="0"/>
          </a:p>
        </p:txBody>
      </p:sp>
    </p:spTree>
    <p:extLst>
      <p:ext uri="{BB962C8B-B14F-4D97-AF65-F5344CB8AC3E}">
        <p14:creationId xmlns:p14="http://schemas.microsoft.com/office/powerpoint/2010/main" val="1453483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27c28516-4a57-40b2-aee5-e81e5391c1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Working with Content Types in Code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In server-side code:</a:t>
            </a:r>
          </a:p>
          <a:p>
            <a:pPr lvl="1"/>
            <a:r>
              <a:rPr lang="en-US" dirty="0" smtClean="0"/>
              <a:t>Create an </a:t>
            </a:r>
            <a:r>
              <a:rPr lang="en-US" b="1" dirty="0" smtClean="0"/>
              <a:t>SPContentType</a:t>
            </a:r>
            <a:r>
              <a:rPr lang="en-US" dirty="0" smtClean="0"/>
              <a:t> object to represent the content type</a:t>
            </a:r>
          </a:p>
          <a:p>
            <a:pPr lvl="1"/>
            <a:r>
              <a:rPr lang="en-US" dirty="0" smtClean="0"/>
              <a:t>Create </a:t>
            </a:r>
            <a:r>
              <a:rPr lang="en-US" b="1" dirty="0" smtClean="0"/>
              <a:t>SPFieldLink</a:t>
            </a:r>
            <a:r>
              <a:rPr lang="en-US" dirty="0" smtClean="0"/>
              <a:t> objects to represent field references</a:t>
            </a:r>
            <a:endParaRPr lang="en-US" dirty="0"/>
          </a:p>
          <a:p>
            <a:r>
              <a:rPr lang="en-US" dirty="0" smtClean="0"/>
              <a:t>In client-side code:</a:t>
            </a:r>
          </a:p>
          <a:p>
            <a:pPr lvl="1"/>
            <a:r>
              <a:rPr lang="en-US" dirty="0" smtClean="0"/>
              <a:t>Create a </a:t>
            </a:r>
            <a:r>
              <a:rPr lang="en-US" b="1" dirty="0" smtClean="0"/>
              <a:t>ContentTypeCreationInformation</a:t>
            </a:r>
            <a:r>
              <a:rPr lang="en-US" dirty="0" smtClean="0"/>
              <a:t> object to represent content type properties</a:t>
            </a:r>
          </a:p>
          <a:p>
            <a:pPr lvl="1"/>
            <a:r>
              <a:rPr lang="en-US" dirty="0" smtClean="0"/>
              <a:t>Create </a:t>
            </a:r>
            <a:r>
              <a:rPr lang="en-US" b="1" dirty="0" smtClean="0"/>
              <a:t>FieldLinkCreationInformation</a:t>
            </a:r>
            <a:r>
              <a:rPr lang="en-US" dirty="0" smtClean="0"/>
              <a:t> objects to represent field reference properties</a:t>
            </a:r>
          </a:p>
          <a:p>
            <a:pPr lvl="1"/>
            <a:endParaRPr lang="en-US" dirty="0"/>
          </a:p>
        </p:txBody>
      </p:sp>
    </p:spTree>
    <p:extLst>
      <p:ext uri="{BB962C8B-B14F-4D97-AF65-F5344CB8AC3E}">
        <p14:creationId xmlns:p14="http://schemas.microsoft.com/office/powerpoint/2010/main" val="3601909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Managing Taxonomy in SharePoint 2013
Working with Content Types
Working with Advanced Features of Content Types</a:t>
            </a:r>
            <a:endParaRPr lang="en-US" dirty="0"/>
          </a:p>
        </p:txBody>
      </p:sp>
    </p:spTree>
    <p:extLst>
      <p:ext uri="{BB962C8B-B14F-4D97-AF65-F5344CB8AC3E}">
        <p14:creationId xmlns:p14="http://schemas.microsoft.com/office/powerpoint/2010/main" val="2093021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16f59879-6c30-428f-b249-33f64bd0388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Content Types in Server-Side Code</a:t>
            </a:r>
            <a:endParaRPr lang="en-US" dirty="0"/>
          </a:p>
        </p:txBody>
      </p:sp>
      <p:pic>
        <p:nvPicPr>
          <p:cNvPr id="3" name="Picture 2"/>
          <p:cNvPicPr>
            <a:picLocks noChangeAspect="1"/>
          </p:cNvPicPr>
          <p:nvPr/>
        </p:nvPicPr>
        <p:blipFill>
          <a:blip r:embed="rId3"/>
          <a:stretch>
            <a:fillRect/>
          </a:stretch>
        </p:blipFill>
        <p:spPr>
          <a:xfrm>
            <a:off x="460375" y="1052736"/>
            <a:ext cx="6409524" cy="3352381"/>
          </a:xfrm>
          <a:prstGeom prst="rect">
            <a:avLst/>
          </a:prstGeom>
        </p:spPr>
      </p:pic>
    </p:spTree>
    <p:extLst>
      <p:ext uri="{BB962C8B-B14F-4D97-AF65-F5344CB8AC3E}">
        <p14:creationId xmlns:p14="http://schemas.microsoft.com/office/powerpoint/2010/main" val="2468359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b057a52d-ecc7-4d78-8a7b-0595f46589f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Content Types in JavaScript</a:t>
            </a:r>
            <a:endParaRPr lang="en-US" dirty="0"/>
          </a:p>
        </p:txBody>
      </p:sp>
      <p:sp>
        <p:nvSpPr>
          <p:cNvPr id="4" name="TextBox 3"/>
          <p:cNvSpPr txBox="1"/>
          <p:nvPr/>
        </p:nvSpPr>
        <p:spPr>
          <a:xfrm>
            <a:off x="637309" y="1564576"/>
            <a:ext cx="7772400" cy="4524315"/>
          </a:xfrm>
          <a:prstGeom prst="rect">
            <a:avLst/>
          </a:prstGeom>
          <a:solidFill>
            <a:schemeClr val="accent3">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var </a:t>
            </a:r>
            <a:r>
              <a:rPr lang="en-GB" b="0" dirty="0">
                <a:latin typeface="Lucida Sans Unicode" pitchFamily="34" charset="0"/>
                <a:cs typeface="Lucida Sans Unicode" pitchFamily="34" charset="0"/>
              </a:rPr>
              <a:t>parent = contentTypes.getById("0x0101");</a:t>
            </a:r>
          </a:p>
          <a:p>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var </a:t>
            </a:r>
            <a:r>
              <a:rPr lang="en-GB" b="0" dirty="0">
                <a:latin typeface="Lucida Sans Unicode" pitchFamily="34" charset="0"/>
                <a:cs typeface="Lucida Sans Unicode" pitchFamily="34" charset="0"/>
              </a:rPr>
              <a:t>ctInfo = new SP.ContentTypeCreationInformation();</a:t>
            </a:r>
          </a:p>
          <a:p>
            <a:r>
              <a:rPr lang="en-GB" b="0" dirty="0" smtClean="0">
                <a:latin typeface="Lucida Sans Unicode" pitchFamily="34" charset="0"/>
                <a:cs typeface="Lucida Sans Unicode" pitchFamily="34" charset="0"/>
              </a:rPr>
              <a:t>ctInfo.set_parentContentType(parent</a:t>
            </a:r>
            <a:r>
              <a:rPr lang="en-GB" b="0" dirty="0">
                <a:latin typeface="Lucida Sans Unicode" pitchFamily="34" charset="0"/>
                <a:cs typeface="Lucida Sans Unicode" pitchFamily="34" charset="0"/>
              </a:rPr>
              <a:t>);</a:t>
            </a:r>
          </a:p>
          <a:p>
            <a:r>
              <a:rPr lang="en-GB" b="0" dirty="0" smtClean="0">
                <a:latin typeface="Lucida Sans Unicode" pitchFamily="34" charset="0"/>
                <a:cs typeface="Lucida Sans Unicode" pitchFamily="34" charset="0"/>
              </a:rPr>
              <a:t>ctInfo.set_name</a:t>
            </a:r>
            <a:r>
              <a:rPr lang="en-GB" b="0" dirty="0">
                <a:latin typeface="Lucida Sans Unicode" pitchFamily="34" charset="0"/>
                <a:cs typeface="Lucida Sans Unicode" pitchFamily="34" charset="0"/>
              </a:rPr>
              <a:t>("Invoice");</a:t>
            </a:r>
          </a:p>
          <a:p>
            <a:r>
              <a:rPr lang="en-GB" b="0" dirty="0" smtClean="0">
                <a:latin typeface="Lucida Sans Unicode" pitchFamily="34" charset="0"/>
                <a:cs typeface="Lucida Sans Unicode" pitchFamily="34" charset="0"/>
              </a:rPr>
              <a:t>ctInfo.set_group</a:t>
            </a:r>
            <a:r>
              <a:rPr lang="en-GB" b="0" dirty="0">
                <a:latin typeface="Lucida Sans Unicode" pitchFamily="34" charset="0"/>
                <a:cs typeface="Lucida Sans Unicode" pitchFamily="34" charset="0"/>
              </a:rPr>
              <a:t>("Contoso Content Types");</a:t>
            </a:r>
          </a:p>
          <a:p>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var </a:t>
            </a:r>
            <a:r>
              <a:rPr lang="en-GB" b="0" dirty="0">
                <a:latin typeface="Lucida Sans Unicode" pitchFamily="34" charset="0"/>
                <a:cs typeface="Lucida Sans Unicode" pitchFamily="34" charset="0"/>
              </a:rPr>
              <a:t>ctInvoice = contentTypes.add(ctInfo);</a:t>
            </a:r>
          </a:p>
          <a:p>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var </a:t>
            </a:r>
            <a:r>
              <a:rPr lang="en-GB" b="0" dirty="0">
                <a:latin typeface="Lucida Sans Unicode" pitchFamily="34" charset="0"/>
                <a:cs typeface="Lucida Sans Unicode" pitchFamily="34" charset="0"/>
              </a:rPr>
              <a:t>fieldLinks = ctInvoice.get_fieldLinks();</a:t>
            </a:r>
          </a:p>
          <a:p>
            <a:r>
              <a:rPr lang="en-GB" b="0" dirty="0" smtClean="0">
                <a:latin typeface="Lucida Sans Unicode" pitchFamily="34" charset="0"/>
                <a:cs typeface="Lucida Sans Unicode" pitchFamily="34" charset="0"/>
              </a:rPr>
              <a:t>var fldAmt </a:t>
            </a:r>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fields.getByInternalNameOrTitle("</a:t>
            </a:r>
            <a:r>
              <a:rPr lang="en-GB" b="0" dirty="0">
                <a:latin typeface="Lucida Sans Unicode" pitchFamily="34" charset="0"/>
                <a:cs typeface="Lucida Sans Unicode" pitchFamily="34" charset="0"/>
              </a:rPr>
              <a:t>Amount");</a:t>
            </a:r>
          </a:p>
          <a:p>
            <a:r>
              <a:rPr lang="en-GB" b="0" dirty="0" smtClean="0">
                <a:latin typeface="Lucida Sans Unicode" pitchFamily="34" charset="0"/>
                <a:cs typeface="Lucida Sans Unicode" pitchFamily="34" charset="0"/>
              </a:rPr>
              <a:t>var linkInfo </a:t>
            </a:r>
            <a:r>
              <a:rPr lang="en-GB" b="0" dirty="0">
                <a:latin typeface="Lucida Sans Unicode" pitchFamily="34" charset="0"/>
                <a:cs typeface="Lucida Sans Unicode" pitchFamily="34" charset="0"/>
              </a:rPr>
              <a:t>= new </a:t>
            </a:r>
            <a:r>
              <a:rPr lang="en-GB" b="0" dirty="0" smtClean="0">
                <a:latin typeface="Lucida Sans Unicode" pitchFamily="34" charset="0"/>
                <a:cs typeface="Lucida Sans Unicode" pitchFamily="34" charset="0"/>
              </a:rPr>
              <a:t>SP.FieldLinkCreationInformation</a:t>
            </a:r>
            <a:r>
              <a:rPr lang="en-GB" b="0" dirty="0">
                <a:latin typeface="Lucida Sans Unicode" pitchFamily="34" charset="0"/>
                <a:cs typeface="Lucida Sans Unicode" pitchFamily="34" charset="0"/>
              </a:rPr>
              <a:t>();</a:t>
            </a:r>
          </a:p>
          <a:p>
            <a:r>
              <a:rPr lang="en-GB" b="0" dirty="0" smtClean="0">
                <a:latin typeface="Lucida Sans Unicode" pitchFamily="34" charset="0"/>
                <a:cs typeface="Lucida Sans Unicode" pitchFamily="34" charset="0"/>
              </a:rPr>
              <a:t>linkInfo.set_field(fldAmt);</a:t>
            </a:r>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fieldLinks.add(fldLinkInfoAmount</a:t>
            </a:r>
            <a:r>
              <a:rPr lang="en-GB" b="0" dirty="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ctInvoice.update();</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387827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dc5aa2e8-fcbd-410b-9463-2bfafdb2c5f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Adding Content Types to Lists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Add content type to list declaratively:</a:t>
            </a:r>
          </a:p>
          <a:p>
            <a:endParaRPr lang="en-US" dirty="0"/>
          </a:p>
          <a:p>
            <a:endParaRPr lang="en-US" dirty="0" smtClean="0"/>
          </a:p>
          <a:p>
            <a:endParaRPr lang="en-US" dirty="0"/>
          </a:p>
          <a:p>
            <a:r>
              <a:rPr lang="en-US" dirty="0" smtClean="0"/>
              <a:t>Add content type to list programmatically:</a:t>
            </a:r>
            <a:endParaRPr lang="en-US" dirty="0"/>
          </a:p>
        </p:txBody>
      </p:sp>
      <p:pic>
        <p:nvPicPr>
          <p:cNvPr id="3" name="Picture 2"/>
          <p:cNvPicPr>
            <a:picLocks noChangeAspect="1"/>
          </p:cNvPicPr>
          <p:nvPr/>
        </p:nvPicPr>
        <p:blipFill>
          <a:blip r:embed="rId3"/>
          <a:stretch>
            <a:fillRect/>
          </a:stretch>
        </p:blipFill>
        <p:spPr>
          <a:xfrm>
            <a:off x="479004" y="1700808"/>
            <a:ext cx="6371429" cy="1133333"/>
          </a:xfrm>
          <a:prstGeom prst="rect">
            <a:avLst/>
          </a:prstGeom>
        </p:spPr>
      </p:pic>
      <p:pic>
        <p:nvPicPr>
          <p:cNvPr id="7" name="Picture 6"/>
          <p:cNvPicPr>
            <a:picLocks noChangeAspect="1"/>
          </p:cNvPicPr>
          <p:nvPr/>
        </p:nvPicPr>
        <p:blipFill>
          <a:blip r:embed="rId4"/>
          <a:stretch>
            <a:fillRect/>
          </a:stretch>
        </p:blipFill>
        <p:spPr>
          <a:xfrm>
            <a:off x="479004" y="3655257"/>
            <a:ext cx="6390476" cy="1733333"/>
          </a:xfrm>
          <a:prstGeom prst="rect">
            <a:avLst/>
          </a:prstGeom>
        </p:spPr>
      </p:pic>
    </p:spTree>
    <p:extLst>
      <p:ext uri="{BB962C8B-B14F-4D97-AF65-F5344CB8AC3E}">
        <p14:creationId xmlns:p14="http://schemas.microsoft.com/office/powerpoint/2010/main" val="4060372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Add Content Type Client Side</a:t>
            </a:r>
            <a:endParaRPr lang="de-AT" dirty="0"/>
          </a:p>
        </p:txBody>
      </p:sp>
      <p:pic>
        <p:nvPicPr>
          <p:cNvPr id="3" name="Picture 2"/>
          <p:cNvPicPr>
            <a:picLocks noChangeAspect="1"/>
          </p:cNvPicPr>
          <p:nvPr/>
        </p:nvPicPr>
        <p:blipFill>
          <a:blip r:embed="rId2"/>
          <a:stretch>
            <a:fillRect/>
          </a:stretch>
        </p:blipFill>
        <p:spPr>
          <a:xfrm>
            <a:off x="460375" y="1124744"/>
            <a:ext cx="6428571" cy="3761905"/>
          </a:xfrm>
          <a:prstGeom prst="rect">
            <a:avLst/>
          </a:prstGeom>
        </p:spPr>
      </p:pic>
    </p:spTree>
    <p:extLst>
      <p:ext uri="{BB962C8B-B14F-4D97-AF65-F5344CB8AC3E}">
        <p14:creationId xmlns:p14="http://schemas.microsoft.com/office/powerpoint/2010/main" val="540423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A: Working with Content Types</a:t>
            </a:r>
            <a:endParaRPr lang="en-US" dirty="0"/>
          </a:p>
        </p:txBody>
      </p:sp>
      <p:sp>
        <p:nvSpPr>
          <p:cNvPr id="3" name="Text Placeholder 2"/>
          <p:cNvSpPr>
            <a:spLocks noGrp="1"/>
          </p:cNvSpPr>
          <p:nvPr>
            <p:ph type="body" idx="1"/>
          </p:nvPr>
        </p:nvSpPr>
        <p:spPr/>
        <p:txBody>
          <a:bodyPr/>
          <a:lstStyle/>
          <a:p>
            <a:pPr marL="0" indent="0">
              <a:buNone/>
            </a:pPr>
            <a:r>
              <a:rPr lang="en-GB" dirty="0" smtClean="0"/>
              <a:t>Exercise 1: Create a System to Capture Vacation Requests</a:t>
            </a:r>
            <a:endParaRPr lang="en-US" dirty="0"/>
          </a:p>
        </p:txBody>
      </p:sp>
      <p:sp>
        <p:nvSpPr>
          <p:cNvPr id="4" name="TextBox 3"/>
          <p:cNvSpPr txBox="1"/>
          <p:nvPr/>
        </p:nvSpPr>
        <p:spPr>
          <a:xfrm>
            <a:off x="458788" y="3913892"/>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636293"/>
            <a:ext cx="6420027"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smtClean="0">
                <a:latin typeface="Segoe UI"/>
              </a:rPr>
              <a:t>Virtual Machine: 20488A-LON-SP-13</a:t>
            </a:r>
          </a:p>
          <a:p>
            <a:pPr marL="457200" indent="-457200">
              <a:buClr>
                <a:srgbClr val="0070C0"/>
              </a:buClr>
              <a:buFont typeface="Arial" pitchFamily="34" charset="0"/>
              <a:buChar char="•"/>
            </a:pPr>
            <a:r>
              <a:rPr lang="en-US" sz="2800" b="0" i="0" u="none" strike="noStrike" baseline="0" dirty="0" smtClean="0">
                <a:latin typeface="Segoe UI"/>
              </a:rPr>
              <a:t>User name: CONTOSO\Administrator</a:t>
            </a:r>
          </a:p>
          <a:p>
            <a:pPr marL="457200" indent="-457200">
              <a:buClr>
                <a:srgbClr val="0070C0"/>
              </a:buClr>
              <a:buFont typeface="Arial" pitchFamily="34" charset="0"/>
              <a:buChar char="•"/>
            </a:pPr>
            <a:r>
              <a:rPr lang="en-US" sz="2800" b="0" i="0" u="none" strike="noStrike" baseline="0" dirty="0" smtClean="0">
                <a:latin typeface="Segoe UI"/>
              </a:rPr>
              <a:t>Password: 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30 minutes</a:t>
            </a:r>
            <a:endParaRPr lang="en-US" sz="2800" dirty="0">
              <a:latin typeface="Segoe UI"/>
            </a:endParaRPr>
          </a:p>
        </p:txBody>
      </p:sp>
    </p:spTree>
    <p:extLst>
      <p:ext uri="{BB962C8B-B14F-4D97-AF65-F5344CB8AC3E}">
        <p14:creationId xmlns:p14="http://schemas.microsoft.com/office/powerpoint/2010/main" val="1072149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4509440"/>
          </a:xfrm>
          <a:prstGeom prst="rect">
            <a:avLst/>
          </a:prstGeom>
          <a:noFill/>
        </p:spPr>
        <p:txBody>
          <a:bodyPr vert="horz" wrap="square" rtlCol="0">
            <a:spAutoFit/>
          </a:bodyPr>
          <a:lstStyle/>
          <a:p>
            <a:pPr>
              <a:lnSpc>
                <a:spcPct val="115000"/>
              </a:lnSpc>
              <a:spcAft>
                <a:spcPts val="1000"/>
              </a:spcAft>
            </a:pPr>
            <a:r>
              <a:rPr lang="en-US" sz="2800" dirty="0" smtClean="0">
                <a:effectLst/>
                <a:latin typeface="Segoe UI"/>
                <a:ea typeface="Times New Roman"/>
                <a:cs typeface="Mangal"/>
              </a:rPr>
              <a:t>The HR team at Contoso requires a solution for managing vacation requests. The team already uses a list named Vacation Tracker to maintain a record of the remaining vacation entitlement for each employee. They now want to enable employees to submit requests for vacations by specifying a start date and an end date. Your task is to develop site columns, content types, and a list template to implement this solution.</a:t>
            </a:r>
            <a:endParaRPr lang="en-US" sz="2800" dirty="0">
              <a:effectLst/>
              <a:latin typeface="Segoe UI"/>
              <a:ea typeface="Times New Roman"/>
              <a:cs typeface="Mangal"/>
            </a:endParaRPr>
          </a:p>
        </p:txBody>
      </p:sp>
    </p:spTree>
    <p:extLst>
      <p:ext uri="{BB962C8B-B14F-4D97-AF65-F5344CB8AC3E}">
        <p14:creationId xmlns:p14="http://schemas.microsoft.com/office/powerpoint/2010/main" val="3329862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97ca11c9-49f2-47d7-af07-4232ecd067d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Working with Advanced Features of Content Types</a:t>
            </a:r>
            <a:endParaRPr lang="en-US" dirty="0"/>
          </a:p>
        </p:txBody>
      </p:sp>
      <p:sp>
        <p:nvSpPr>
          <p:cNvPr id="3" name="Text Placeholder 2"/>
          <p:cNvSpPr>
            <a:spLocks noGrp="1"/>
          </p:cNvSpPr>
          <p:nvPr>
            <p:ph type="body" idx="1"/>
          </p:nvPr>
        </p:nvSpPr>
        <p:spPr/>
        <p:txBody>
          <a:bodyPr/>
          <a:lstStyle/>
          <a:p>
            <a:r>
              <a:rPr lang="en-GB" dirty="0" smtClean="0"/>
              <a:t>Managing Document Templates
Configuring Workflow Associations
Associating Event Receivers with Content Types</a:t>
            </a:r>
            <a:endParaRPr lang="en-US" dirty="0"/>
          </a:p>
        </p:txBody>
      </p:sp>
    </p:spTree>
    <p:extLst>
      <p:ext uri="{BB962C8B-B14F-4D97-AF65-F5344CB8AC3E}">
        <p14:creationId xmlns:p14="http://schemas.microsoft.com/office/powerpoint/2010/main" val="3933163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ace8f1af-3a2d-4a7d-b12b-37f286a2a2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Document Templates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Retrieve the content type</a:t>
            </a:r>
          </a:p>
          <a:p>
            <a:r>
              <a:rPr lang="en-US" dirty="0" smtClean="0"/>
              <a:t>Set the </a:t>
            </a:r>
            <a:r>
              <a:rPr lang="en-US" b="1" dirty="0" smtClean="0"/>
              <a:t>DocumentTemplate</a:t>
            </a:r>
            <a:r>
              <a:rPr lang="en-US" dirty="0" smtClean="0"/>
              <a:t> property</a:t>
            </a:r>
          </a:p>
          <a:p>
            <a:r>
              <a:rPr lang="en-US" dirty="0" smtClean="0"/>
              <a:t>Call </a:t>
            </a:r>
            <a:r>
              <a:rPr lang="en-US" b="1" dirty="0" smtClean="0"/>
              <a:t>Update(true)</a:t>
            </a:r>
            <a:r>
              <a:rPr lang="en-US" dirty="0" smtClean="0"/>
              <a:t> to cascade changes to the content type in lists</a:t>
            </a:r>
            <a:endParaRPr lang="en-US" dirty="0"/>
          </a:p>
        </p:txBody>
      </p:sp>
      <p:pic>
        <p:nvPicPr>
          <p:cNvPr id="3" name="Picture 2"/>
          <p:cNvPicPr>
            <a:picLocks noChangeAspect="1"/>
          </p:cNvPicPr>
          <p:nvPr/>
        </p:nvPicPr>
        <p:blipFill>
          <a:blip r:embed="rId3"/>
          <a:stretch>
            <a:fillRect/>
          </a:stretch>
        </p:blipFill>
        <p:spPr>
          <a:xfrm>
            <a:off x="458788" y="2998554"/>
            <a:ext cx="6409524" cy="714286"/>
          </a:xfrm>
          <a:prstGeom prst="rect">
            <a:avLst/>
          </a:prstGeom>
        </p:spPr>
      </p:pic>
      <p:pic>
        <p:nvPicPr>
          <p:cNvPr id="6" name="Picture 5"/>
          <p:cNvPicPr>
            <a:picLocks noChangeAspect="1"/>
          </p:cNvPicPr>
          <p:nvPr/>
        </p:nvPicPr>
        <p:blipFill>
          <a:blip r:embed="rId4"/>
          <a:stretch>
            <a:fillRect/>
          </a:stretch>
        </p:blipFill>
        <p:spPr>
          <a:xfrm>
            <a:off x="458788" y="3910893"/>
            <a:ext cx="6371429" cy="2333333"/>
          </a:xfrm>
          <a:prstGeom prst="rect">
            <a:avLst/>
          </a:prstGeom>
        </p:spPr>
      </p:pic>
    </p:spTree>
    <p:extLst>
      <p:ext uri="{BB962C8B-B14F-4D97-AF65-F5344CB8AC3E}">
        <p14:creationId xmlns:p14="http://schemas.microsoft.com/office/powerpoint/2010/main" val="2720061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e1301827-1aff-4d8c-81fe-6b67838022b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Workflow Associations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Why associate workflows with content types?</a:t>
            </a:r>
          </a:p>
          <a:p>
            <a:pPr lvl="1"/>
            <a:r>
              <a:rPr lang="en-US" dirty="0" smtClean="0"/>
              <a:t>Content types represent business content</a:t>
            </a:r>
          </a:p>
          <a:p>
            <a:pPr lvl="1"/>
            <a:r>
              <a:rPr lang="en-US" dirty="0" smtClean="0"/>
              <a:t>Workflows represent business processes</a:t>
            </a:r>
          </a:p>
          <a:p>
            <a:pPr lvl="1"/>
            <a:r>
              <a:rPr lang="en-US" dirty="0" smtClean="0"/>
              <a:t>Linking the two is logical</a:t>
            </a:r>
            <a:endParaRPr lang="en-US" dirty="0"/>
          </a:p>
          <a:p>
            <a:pPr marL="0" indent="0">
              <a:buNone/>
            </a:pPr>
            <a:r>
              <a:rPr lang="en-US" dirty="0" smtClean="0"/>
              <a:t>High-level process:</a:t>
            </a:r>
          </a:p>
          <a:p>
            <a:pPr marL="798513" lvl="1" indent="-514350">
              <a:buFont typeface="+mj-lt"/>
              <a:buAutoNum type="arabicPeriod"/>
            </a:pPr>
            <a:r>
              <a:rPr lang="en-US" dirty="0" smtClean="0"/>
              <a:t>Retrieve the workflow template from the site</a:t>
            </a:r>
          </a:p>
          <a:p>
            <a:pPr marL="798513" lvl="1" indent="-514350">
              <a:buFont typeface="+mj-lt"/>
              <a:buAutoNum type="arabicPeriod"/>
            </a:pPr>
            <a:r>
              <a:rPr lang="en-US" dirty="0" smtClean="0"/>
              <a:t>Create a workflow association for the workflow template</a:t>
            </a:r>
          </a:p>
          <a:p>
            <a:pPr marL="798513" lvl="1" indent="-514350">
              <a:buFont typeface="+mj-lt"/>
              <a:buAutoNum type="arabicPeriod"/>
            </a:pPr>
            <a:r>
              <a:rPr lang="en-US" dirty="0" smtClean="0"/>
              <a:t>Retrieve the content type from the site</a:t>
            </a:r>
          </a:p>
          <a:p>
            <a:pPr marL="798513" lvl="1" indent="-514350">
              <a:buFont typeface="+mj-lt"/>
              <a:buAutoNum type="arabicPeriod"/>
            </a:pPr>
            <a:r>
              <a:rPr lang="en-US" dirty="0" smtClean="0"/>
              <a:t>Add the workflow association to the content type</a:t>
            </a:r>
          </a:p>
          <a:p>
            <a:pPr marL="798513" lvl="1" indent="-514350">
              <a:buFont typeface="+mj-lt"/>
              <a:buAutoNum type="arabicPeriod"/>
            </a:pPr>
            <a:r>
              <a:rPr lang="en-US" dirty="0" smtClean="0"/>
              <a:t>Cascade the changes to list content types</a:t>
            </a:r>
            <a:endParaRPr lang="en-US" dirty="0"/>
          </a:p>
        </p:txBody>
      </p:sp>
    </p:spTree>
    <p:extLst>
      <p:ext uri="{BB962C8B-B14F-4D97-AF65-F5344CB8AC3E}">
        <p14:creationId xmlns:p14="http://schemas.microsoft.com/office/powerpoint/2010/main" val="1049329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4ea031ed-89de-4db3-9152-ac7b74cd1f0f">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Creating Workflow Associations in Server-Side Code</a:t>
            </a:r>
            <a:endParaRPr lang="en-US" dirty="0"/>
          </a:p>
        </p:txBody>
      </p:sp>
      <p:pic>
        <p:nvPicPr>
          <p:cNvPr id="3" name="Picture 2"/>
          <p:cNvPicPr>
            <a:picLocks noChangeAspect="1"/>
          </p:cNvPicPr>
          <p:nvPr/>
        </p:nvPicPr>
        <p:blipFill>
          <a:blip r:embed="rId3"/>
          <a:stretch>
            <a:fillRect/>
          </a:stretch>
        </p:blipFill>
        <p:spPr>
          <a:xfrm>
            <a:off x="460373" y="1052736"/>
            <a:ext cx="7981769" cy="3240360"/>
          </a:xfrm>
          <a:prstGeom prst="rect">
            <a:avLst/>
          </a:prstGeom>
        </p:spPr>
      </p:pic>
    </p:spTree>
    <p:extLst>
      <p:ext uri="{BB962C8B-B14F-4D97-AF65-F5344CB8AC3E}">
        <p14:creationId xmlns:p14="http://schemas.microsoft.com/office/powerpoint/2010/main" val="4073547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Lesson 1: Managing Taxonomy in SharePoint 2013</a:t>
            </a:r>
            <a:endParaRPr lang="en-US" dirty="0"/>
          </a:p>
        </p:txBody>
      </p:sp>
      <p:sp>
        <p:nvSpPr>
          <p:cNvPr id="3" name="Text Placeholder 2"/>
          <p:cNvSpPr>
            <a:spLocks noGrp="1"/>
          </p:cNvSpPr>
          <p:nvPr>
            <p:ph type="body" idx="1"/>
          </p:nvPr>
        </p:nvSpPr>
        <p:spPr/>
        <p:txBody>
          <a:bodyPr/>
          <a:lstStyle/>
          <a:p>
            <a:r>
              <a:rPr lang="en-GB" dirty="0" smtClean="0"/>
              <a:t>Understanding Taxonomy in SharePoint
Creating Site Columns Declaratively
Creating Site Columns Programmatically
Retrieving and Editing Site Columns
Working With Lookup Fields
Discussion: Using Lookup Fields</a:t>
            </a:r>
            <a:endParaRPr lang="en-US" dirty="0"/>
          </a:p>
        </p:txBody>
      </p:sp>
    </p:spTree>
    <p:extLst>
      <p:ext uri="{BB962C8B-B14F-4D97-AF65-F5344CB8AC3E}">
        <p14:creationId xmlns:p14="http://schemas.microsoft.com/office/powerpoint/2010/main" val="28358953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bd0c62e6-2cc3-4973-a957-3e92a88719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Workflow Associations in Client-Side Code</a:t>
            </a:r>
            <a:endParaRPr lang="en-US" dirty="0"/>
          </a:p>
        </p:txBody>
      </p:sp>
      <p:pic>
        <p:nvPicPr>
          <p:cNvPr id="5" name="Picture 4"/>
          <p:cNvPicPr>
            <a:picLocks noChangeAspect="1"/>
          </p:cNvPicPr>
          <p:nvPr/>
        </p:nvPicPr>
        <p:blipFill>
          <a:blip r:embed="rId3"/>
          <a:stretch>
            <a:fillRect/>
          </a:stretch>
        </p:blipFill>
        <p:spPr>
          <a:xfrm>
            <a:off x="460375" y="980728"/>
            <a:ext cx="7855116" cy="4032448"/>
          </a:xfrm>
          <a:prstGeom prst="rect">
            <a:avLst/>
          </a:prstGeom>
        </p:spPr>
      </p:pic>
    </p:spTree>
    <p:extLst>
      <p:ext uri="{BB962C8B-B14F-4D97-AF65-F5344CB8AC3E}">
        <p14:creationId xmlns:p14="http://schemas.microsoft.com/office/powerpoint/2010/main" val="266278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eb666ead-d855-4e69-837a-423e4b36759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Associating Event Receivers with Content Types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Event receiver class must inherit from </a:t>
            </a:r>
            <a:r>
              <a:rPr lang="en-US" b="1" dirty="0" smtClean="0"/>
              <a:t>SPItemEventReceiver</a:t>
            </a:r>
          </a:p>
          <a:p>
            <a:r>
              <a:rPr lang="en-US" dirty="0" smtClean="0"/>
              <a:t>Add to content type declaratively or programmatically</a:t>
            </a:r>
          </a:p>
          <a:p>
            <a:pPr lvl="1"/>
            <a:r>
              <a:rPr lang="en-US" dirty="0" smtClean="0"/>
              <a:t>Declaratively for new content types</a:t>
            </a:r>
          </a:p>
          <a:p>
            <a:pPr lvl="1"/>
            <a:r>
              <a:rPr lang="en-US" dirty="0" smtClean="0"/>
              <a:t>Programmatically for new or existing content types</a:t>
            </a:r>
            <a:endParaRPr lang="en-US" dirty="0"/>
          </a:p>
        </p:txBody>
      </p:sp>
    </p:spTree>
    <p:extLst>
      <p:ext uri="{BB962C8B-B14F-4D97-AF65-F5344CB8AC3E}">
        <p14:creationId xmlns:p14="http://schemas.microsoft.com/office/powerpoint/2010/main" val="31596902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542614b4-e36a-49e1-afa0-edcf4fef4b6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Event Receivers Declaratively</a:t>
            </a:r>
            <a:endParaRPr lang="en-US" dirty="0"/>
          </a:p>
        </p:txBody>
      </p:sp>
      <p:sp>
        <p:nvSpPr>
          <p:cNvPr id="4" name="TextBox 3"/>
          <p:cNvSpPr txBox="1"/>
          <p:nvPr/>
        </p:nvSpPr>
        <p:spPr>
          <a:xfrm>
            <a:off x="637309" y="1299872"/>
            <a:ext cx="7772400" cy="5078313"/>
          </a:xfrm>
          <a:prstGeom prst="rect">
            <a:avLst/>
          </a:prstGeom>
          <a:solidFill>
            <a:schemeClr val="accent3">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&lt;ContentType ID="</a:t>
            </a:r>
            <a:r>
              <a:rPr lang="en-GB" b="0" dirty="0" smtClean="0">
                <a:latin typeface="Lucida Sans Unicode" pitchFamily="34" charset="0"/>
                <a:cs typeface="Lucida Sans Unicode" pitchFamily="34" charset="0"/>
              </a:rPr>
              <a:t>0x010100..."</a:t>
            </a:r>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   &lt;</a:t>
            </a:r>
            <a:r>
              <a:rPr lang="en-GB" b="0" dirty="0">
                <a:latin typeface="Lucida Sans Unicode" pitchFamily="34" charset="0"/>
                <a:cs typeface="Lucida Sans Unicode" pitchFamily="34" charset="0"/>
              </a:rPr>
              <a:t>XmlDocuments&gt;</a:t>
            </a:r>
          </a:p>
          <a:p>
            <a:r>
              <a:rPr lang="en-GB" b="0" dirty="0">
                <a:latin typeface="Lucida Sans Unicode" pitchFamily="34" charset="0"/>
                <a:cs typeface="Lucida Sans Unicode" pitchFamily="34" charset="0"/>
              </a:rPr>
              <a:t>      &lt;XmlDocument NamespaceURI="http</a:t>
            </a:r>
            <a:r>
              <a:rPr lang="en-GB" b="0" dirty="0" smtClean="0">
                <a:latin typeface="Lucida Sans Unicode" pitchFamily="34" charset="0"/>
                <a:cs typeface="Lucida Sans Unicode" pitchFamily="34" charset="0"/>
              </a:rPr>
              <a:t>://..."&gt;</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&lt;Receivers xmlns:spe</a:t>
            </a:r>
            <a:r>
              <a:rPr lang="en-GB" b="0" dirty="0" smtClean="0">
                <a:latin typeface="Lucida Sans Unicode" pitchFamily="34" charset="0"/>
                <a:cs typeface="Lucida Sans Unicode" pitchFamily="34" charset="0"/>
              </a:rPr>
              <a:t>=</a:t>
            </a:r>
            <a:r>
              <a:rPr lang="en-GB" b="0" dirty="0">
                <a:latin typeface="Lucida Sans Unicode" pitchFamily="34" charset="0"/>
                <a:cs typeface="Lucida Sans Unicode" pitchFamily="34" charset="0"/>
              </a:rPr>
              <a:t>"</a:t>
            </a:r>
            <a:r>
              <a:rPr lang="en-GB" b="0" dirty="0" smtClean="0">
                <a:latin typeface="Lucida Sans Unicode" pitchFamily="34" charset="0"/>
                <a:cs typeface="Lucida Sans Unicode" pitchFamily="34" charset="0"/>
              </a:rPr>
              <a:t>..."&gt;</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&lt;Receiver&gt;</a:t>
            </a:r>
          </a:p>
          <a:p>
            <a:r>
              <a:rPr lang="en-GB" b="0" dirty="0">
                <a:latin typeface="Lucida Sans Unicode" pitchFamily="34" charset="0"/>
                <a:cs typeface="Lucida Sans Unicode" pitchFamily="34" charset="0"/>
              </a:rPr>
              <a:t>               &lt;Name&gt;InvoiceReceiver&lt;/Name&gt;</a:t>
            </a:r>
          </a:p>
          <a:p>
            <a:r>
              <a:rPr lang="en-GB" b="0" dirty="0">
                <a:latin typeface="Lucida Sans Unicode" pitchFamily="34" charset="0"/>
                <a:cs typeface="Lucida Sans Unicode" pitchFamily="34" charset="0"/>
              </a:rPr>
              <a:t>               &lt;Type&gt;ItemAdding&lt;/Type&gt;</a:t>
            </a:r>
          </a:p>
          <a:p>
            <a:r>
              <a:rPr lang="en-GB" b="0" dirty="0">
                <a:latin typeface="Lucida Sans Unicode" pitchFamily="34" charset="0"/>
                <a:cs typeface="Lucida Sans Unicode" pitchFamily="34" charset="0"/>
              </a:rPr>
              <a:t>               &lt;SequenceNumber&gt;10050&lt;/SequenceNumber&gt;</a:t>
            </a:r>
          </a:p>
          <a:p>
            <a:r>
              <a:rPr lang="en-GB" b="0" dirty="0">
                <a:latin typeface="Lucida Sans Unicode" pitchFamily="34" charset="0"/>
                <a:cs typeface="Lucida Sans Unicode" pitchFamily="34" charset="0"/>
              </a:rPr>
              <a:t>               &lt;</a:t>
            </a:r>
            <a:r>
              <a:rPr lang="en-GB" b="0" dirty="0" smtClean="0">
                <a:latin typeface="Lucida Sans Unicode" pitchFamily="34" charset="0"/>
                <a:cs typeface="Lucida Sans Unicode" pitchFamily="34" charset="0"/>
              </a:rPr>
              <a:t>Assembly&gt;StrongName&lt;/</a:t>
            </a:r>
            <a:r>
              <a:rPr lang="en-GB" b="0" dirty="0">
                <a:latin typeface="Lucida Sans Unicode" pitchFamily="34" charset="0"/>
                <a:cs typeface="Lucida Sans Unicode" pitchFamily="34" charset="0"/>
              </a:rPr>
              <a:t>Assembly&gt;</a:t>
            </a:r>
          </a:p>
          <a:p>
            <a:r>
              <a:rPr lang="en-GB" b="0" dirty="0">
                <a:latin typeface="Lucida Sans Unicode" pitchFamily="34" charset="0"/>
                <a:cs typeface="Lucida Sans Unicode" pitchFamily="34" charset="0"/>
              </a:rPr>
              <a:t>               &lt;</a:t>
            </a:r>
            <a:r>
              <a:rPr lang="en-GB" b="0" dirty="0" smtClean="0">
                <a:latin typeface="Lucida Sans Unicode" pitchFamily="34" charset="0"/>
                <a:cs typeface="Lucida Sans Unicode" pitchFamily="34" charset="0"/>
              </a:rPr>
              <a:t>Class&gt;FullyQualifiedClassName&lt;/</a:t>
            </a:r>
            <a:r>
              <a:rPr lang="en-GB" b="0" dirty="0">
                <a:latin typeface="Lucida Sans Unicode" pitchFamily="34" charset="0"/>
                <a:cs typeface="Lucida Sans Unicode" pitchFamily="34" charset="0"/>
              </a:rPr>
              <a:t>Class&gt;</a:t>
            </a:r>
          </a:p>
          <a:p>
            <a:r>
              <a:rPr lang="en-GB" b="0" dirty="0">
                <a:latin typeface="Lucida Sans Unicode" pitchFamily="34" charset="0"/>
                <a:cs typeface="Lucida Sans Unicode" pitchFamily="34" charset="0"/>
              </a:rPr>
              <a:t>               &lt;Data&gt;&lt;/Data&gt;</a:t>
            </a:r>
          </a:p>
          <a:p>
            <a:r>
              <a:rPr lang="en-GB" b="0" dirty="0">
                <a:latin typeface="Lucida Sans Unicode" pitchFamily="34" charset="0"/>
                <a:cs typeface="Lucida Sans Unicode" pitchFamily="34" charset="0"/>
              </a:rPr>
              <a:t>               &lt;Filter&gt;&lt;/Filter&gt;</a:t>
            </a:r>
          </a:p>
          <a:p>
            <a:r>
              <a:rPr lang="en-GB" b="0" dirty="0">
                <a:latin typeface="Lucida Sans Unicode" pitchFamily="34" charset="0"/>
                <a:cs typeface="Lucida Sans Unicode" pitchFamily="34" charset="0"/>
              </a:rPr>
              <a:t>            &lt;/Receiver&gt;</a:t>
            </a:r>
          </a:p>
          <a:p>
            <a:r>
              <a:rPr lang="en-GB" b="0" dirty="0">
                <a:latin typeface="Lucida Sans Unicode" pitchFamily="34" charset="0"/>
                <a:cs typeface="Lucida Sans Unicode" pitchFamily="34" charset="0"/>
              </a:rPr>
              <a:t>         &lt;/Receivers&gt;</a:t>
            </a:r>
          </a:p>
          <a:p>
            <a:r>
              <a:rPr lang="en-GB" b="0" dirty="0">
                <a:latin typeface="Lucida Sans Unicode" pitchFamily="34" charset="0"/>
                <a:cs typeface="Lucida Sans Unicode" pitchFamily="34" charset="0"/>
              </a:rPr>
              <a:t>      &lt;/XmlDocument&gt;</a:t>
            </a:r>
          </a:p>
          <a:p>
            <a:r>
              <a:rPr lang="en-GB" b="0" dirty="0">
                <a:latin typeface="Lucida Sans Unicode" pitchFamily="34" charset="0"/>
                <a:cs typeface="Lucida Sans Unicode" pitchFamily="34" charset="0"/>
              </a:rPr>
              <a:t>   &lt;/XmlDocuments&gt;</a:t>
            </a:r>
          </a:p>
          <a:p>
            <a:r>
              <a:rPr lang="en-GB" b="0" dirty="0">
                <a:latin typeface="Lucida Sans Unicode" pitchFamily="34" charset="0"/>
                <a:cs typeface="Lucida Sans Unicode" pitchFamily="34" charset="0"/>
              </a:rPr>
              <a:t>&lt;/ContentType&gt;</a:t>
            </a:r>
          </a:p>
        </p:txBody>
      </p:sp>
    </p:spTree>
    <p:extLst>
      <p:ext uri="{BB962C8B-B14F-4D97-AF65-F5344CB8AC3E}">
        <p14:creationId xmlns:p14="http://schemas.microsoft.com/office/powerpoint/2010/main" val="1336372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8a69c4c0-5efd-446c-b108-e23d09abc98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Event Receivers Programmatically</a:t>
            </a:r>
            <a:endParaRPr lang="en-US" dirty="0"/>
          </a:p>
        </p:txBody>
      </p:sp>
      <p:sp>
        <p:nvSpPr>
          <p:cNvPr id="4" name="TextBox 1"/>
          <p:cNvSpPr txBox="1"/>
          <p:nvPr/>
        </p:nvSpPr>
        <p:spPr>
          <a:xfrm>
            <a:off x="637309" y="1564576"/>
            <a:ext cx="7772400" cy="4524315"/>
          </a:xfrm>
          <a:prstGeom prst="rect">
            <a:avLst/>
          </a:prstGeom>
          <a:solidFill>
            <a:schemeClr val="accent3">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var </a:t>
            </a:r>
            <a:r>
              <a:rPr lang="en-GB" b="0" dirty="0">
                <a:latin typeface="Lucida Sans Unicode" pitchFamily="34" charset="0"/>
                <a:cs typeface="Lucida Sans Unicode" pitchFamily="34" charset="0"/>
              </a:rPr>
              <a:t>invoiceCT = web.ContentTypes["Invoice"];</a:t>
            </a:r>
          </a:p>
          <a:p>
            <a:endParaRPr lang="en-GB" b="0" dirty="0" smtClean="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SPEventReceiverDefinition </a:t>
            </a:r>
            <a:r>
              <a:rPr lang="en-GB" b="0" dirty="0">
                <a:latin typeface="Lucida Sans Unicode" pitchFamily="34" charset="0"/>
                <a:cs typeface="Lucida Sans Unicode" pitchFamily="34" charset="0"/>
              </a:rPr>
              <a:t>erd = </a:t>
            </a:r>
            <a:endParaRPr lang="en-GB" b="0" dirty="0" smtClean="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invoiceCT.EventReceivers.Add</a:t>
            </a:r>
            <a:r>
              <a:rPr lang="en-GB" b="0" dirty="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erd.Assembly </a:t>
            </a:r>
            <a:r>
              <a:rPr lang="en-GB" b="0" dirty="0">
                <a:latin typeface="Lucida Sans Unicode" pitchFamily="34" charset="0"/>
                <a:cs typeface="Lucida Sans Unicode" pitchFamily="34" charset="0"/>
              </a:rPr>
              <a:t>= "&lt;Assembly strong name&gt;";</a:t>
            </a:r>
          </a:p>
          <a:p>
            <a:r>
              <a:rPr lang="en-GB" b="0" dirty="0" smtClean="0">
                <a:latin typeface="Lucida Sans Unicode" pitchFamily="34" charset="0"/>
                <a:cs typeface="Lucida Sans Unicode" pitchFamily="34" charset="0"/>
              </a:rPr>
              <a:t>erd.Class </a:t>
            </a:r>
            <a:r>
              <a:rPr lang="en-GB" b="0" dirty="0">
                <a:latin typeface="Lucida Sans Unicode" pitchFamily="34" charset="0"/>
                <a:cs typeface="Lucida Sans Unicode" pitchFamily="34" charset="0"/>
              </a:rPr>
              <a:t>= "&lt;Fully-qualified class name&gt;";</a:t>
            </a:r>
          </a:p>
          <a:p>
            <a:r>
              <a:rPr lang="en-GB" b="0" dirty="0" smtClean="0">
                <a:latin typeface="Lucida Sans Unicode" pitchFamily="34" charset="0"/>
                <a:cs typeface="Lucida Sans Unicode" pitchFamily="34" charset="0"/>
              </a:rPr>
              <a:t>erd.Type </a:t>
            </a:r>
            <a:r>
              <a:rPr lang="en-GB" b="0" dirty="0">
                <a:latin typeface="Lucida Sans Unicode" pitchFamily="34" charset="0"/>
                <a:cs typeface="Lucida Sans Unicode" pitchFamily="34" charset="0"/>
              </a:rPr>
              <a:t>= SPEventReceiverType.ItemAdding;</a:t>
            </a:r>
          </a:p>
          <a:p>
            <a:r>
              <a:rPr lang="en-GB" b="0" dirty="0" smtClean="0">
                <a:latin typeface="Lucida Sans Unicode" pitchFamily="34" charset="0"/>
                <a:cs typeface="Lucida Sans Unicode" pitchFamily="34" charset="0"/>
              </a:rPr>
              <a:t>erd.Name </a:t>
            </a:r>
            <a:r>
              <a:rPr lang="en-GB" b="0" dirty="0">
                <a:latin typeface="Lucida Sans Unicode" pitchFamily="34" charset="0"/>
                <a:cs typeface="Lucida Sans Unicode" pitchFamily="34" charset="0"/>
              </a:rPr>
              <a:t>= "ItemAdding Event Receiver";</a:t>
            </a:r>
          </a:p>
          <a:p>
            <a:r>
              <a:rPr lang="en-GB" b="0" dirty="0" smtClean="0">
                <a:latin typeface="Lucida Sans Unicode" pitchFamily="34" charset="0"/>
                <a:cs typeface="Lucida Sans Unicode" pitchFamily="34" charset="0"/>
              </a:rPr>
              <a:t>erd.Synchronization </a:t>
            </a:r>
            <a:r>
              <a:rPr lang="en-GB" b="0" dirty="0">
                <a:latin typeface="Lucida Sans Unicode" pitchFamily="34" charset="0"/>
                <a:cs typeface="Lucida Sans Unicode" pitchFamily="34" charset="0"/>
              </a:rPr>
              <a:t>= </a:t>
            </a:r>
            <a:endParaRPr lang="en-GB" b="0" dirty="0" smtClean="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SPEventReceiverSynchronization.Synchronous</a:t>
            </a:r>
            <a:r>
              <a:rPr lang="en-GB" b="0" dirty="0">
                <a:latin typeface="Lucida Sans Unicode" pitchFamily="34" charset="0"/>
                <a:cs typeface="Lucida Sans Unicode" pitchFamily="34" charset="0"/>
              </a:rPr>
              <a:t>;</a:t>
            </a:r>
          </a:p>
          <a:p>
            <a:r>
              <a:rPr lang="en-GB" b="0" dirty="0" smtClean="0">
                <a:latin typeface="Lucida Sans Unicode" pitchFamily="34" charset="0"/>
                <a:cs typeface="Lucida Sans Unicode" pitchFamily="34" charset="0"/>
              </a:rPr>
              <a:t>erd.SequenceNumber </a:t>
            </a:r>
            <a:r>
              <a:rPr lang="en-GB" b="0" dirty="0">
                <a:latin typeface="Lucida Sans Unicode" pitchFamily="34" charset="0"/>
                <a:cs typeface="Lucida Sans Unicode" pitchFamily="34" charset="0"/>
              </a:rPr>
              <a:t>= 10050;</a:t>
            </a:r>
          </a:p>
          <a:p>
            <a:endParaRPr lang="en-GB" b="0" dirty="0" smtClean="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erd.Update</a:t>
            </a:r>
            <a:r>
              <a:rPr lang="en-GB" b="0" dirty="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invoiceCT.Update(true);</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1347629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bd984983-2868-4639-9215-6f61b45f74e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Lab B: Working with Advanced Features of Content Types</a:t>
            </a:r>
            <a:endParaRPr lang="en-US" dirty="0"/>
          </a:p>
        </p:txBody>
      </p:sp>
      <p:sp>
        <p:nvSpPr>
          <p:cNvPr id="3" name="Text Placeholder 2"/>
          <p:cNvSpPr>
            <a:spLocks noGrp="1"/>
          </p:cNvSpPr>
          <p:nvPr>
            <p:ph type="body" idx="1"/>
          </p:nvPr>
        </p:nvSpPr>
        <p:spPr/>
        <p:txBody>
          <a:bodyPr/>
          <a:lstStyle/>
          <a:p>
            <a:r>
              <a:rPr lang="en-GB" dirty="0" smtClean="0"/>
              <a:t>Exercise 1: Creating an Event Receiver Assembly
Exercise 2: Registering an Event Receiver with a Site Content Type</a:t>
            </a:r>
            <a:endParaRPr lang="en-US" dirty="0"/>
          </a:p>
        </p:txBody>
      </p:sp>
      <p:sp>
        <p:nvSpPr>
          <p:cNvPr id="4" name="TextBox 3"/>
          <p:cNvSpPr txBox="1"/>
          <p:nvPr/>
        </p:nvSpPr>
        <p:spPr>
          <a:xfrm>
            <a:off x="458788" y="3933056"/>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581128"/>
            <a:ext cx="6420027"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smtClean="0">
                <a:latin typeface="Segoe UI"/>
              </a:rPr>
              <a:t>Virtual Machine: 20488A-LON-SP-13</a:t>
            </a:r>
          </a:p>
          <a:p>
            <a:pPr marL="457200" indent="-457200">
              <a:buClr>
                <a:srgbClr val="0070C0"/>
              </a:buClr>
              <a:buFont typeface="Arial" pitchFamily="34" charset="0"/>
              <a:buChar char="•"/>
            </a:pPr>
            <a:r>
              <a:rPr lang="en-US" sz="2800" b="0" i="0" u="none" strike="noStrike" baseline="0" dirty="0" smtClean="0">
                <a:latin typeface="Segoe UI"/>
              </a:rPr>
              <a:t>User name: CONTOSO\Administrator</a:t>
            </a:r>
          </a:p>
          <a:p>
            <a:pPr marL="457200" indent="-457200">
              <a:buClr>
                <a:srgbClr val="0070C0"/>
              </a:buClr>
              <a:buFont typeface="Arial" pitchFamily="34" charset="0"/>
              <a:buChar char="•"/>
            </a:pPr>
            <a:r>
              <a:rPr lang="en-US" sz="2800" b="0" i="0" u="none" strike="noStrike" baseline="0" dirty="0" smtClean="0">
                <a:latin typeface="Segoe UI"/>
              </a:rPr>
              <a:t>Password: 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45 minutes</a:t>
            </a:r>
            <a:endParaRPr lang="en-US" sz="2800" dirty="0">
              <a:latin typeface="Segoe UI"/>
            </a:endParaRPr>
          </a:p>
        </p:txBody>
      </p:sp>
    </p:spTree>
    <p:extLst>
      <p:ext uri="{BB962C8B-B14F-4D97-AF65-F5344CB8AC3E}">
        <p14:creationId xmlns:p14="http://schemas.microsoft.com/office/powerpoint/2010/main" val="34892459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Lab Scenario304184255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4909036"/>
          </a:xfrm>
          <a:prstGeom prst="rect">
            <a:avLst/>
          </a:prstGeom>
          <a:noFill/>
        </p:spPr>
        <p:txBody>
          <a:bodyPr vert="horz" wrap="square" rtlCol="0">
            <a:spAutoFit/>
          </a:bodyPr>
          <a:lstStyle/>
          <a:p>
            <a:pPr>
              <a:spcBef>
                <a:spcPts val="600"/>
              </a:spcBef>
            </a:pPr>
            <a:r>
              <a:rPr lang="en-US" sz="1600" dirty="0" smtClean="0">
                <a:effectLst/>
                <a:latin typeface="Segoe UI"/>
                <a:ea typeface="Times New Roman"/>
                <a:cs typeface="Mangal"/>
              </a:rPr>
              <a:t>The HR team at Contoso is pleased with the new Vacation Requests list. The team now wants to integrate the Vacation Requests list with the existing Vacation Tracker list:</a:t>
            </a:r>
          </a:p>
          <a:p>
            <a:pPr lvl="1" indent="-342900">
              <a:spcBef>
                <a:spcPts val="600"/>
              </a:spcBef>
              <a:buClr>
                <a:srgbClr val="0070C0"/>
              </a:buClr>
              <a:buFont typeface="Symbol"/>
              <a:buChar char=""/>
            </a:pPr>
            <a:r>
              <a:rPr lang="en-US" sz="1600" dirty="0" smtClean="0">
                <a:effectLst/>
                <a:latin typeface="Segoe UI"/>
                <a:ea typeface="Times New Roman"/>
                <a:cs typeface="Times New Roman"/>
              </a:rPr>
              <a:t>When a user requests a new vacation booking through the Vacation Requests list, SharePoint should automatically check the Vacation Tracker list to ensure that the user has sufficient vacation days remaining.</a:t>
            </a:r>
          </a:p>
          <a:p>
            <a:pPr lvl="1" indent="-342900">
              <a:spcBef>
                <a:spcPts val="600"/>
              </a:spcBef>
              <a:buClr>
                <a:srgbClr val="0070C0"/>
              </a:buClr>
              <a:buFont typeface="Symbol"/>
              <a:buChar char=""/>
            </a:pPr>
            <a:r>
              <a:rPr lang="en-US" sz="1600" dirty="0" smtClean="0">
                <a:effectLst/>
                <a:latin typeface="Segoe UI"/>
                <a:ea typeface="Times New Roman"/>
                <a:cs typeface="Times New Roman"/>
              </a:rPr>
              <a:t>If the user does not have sufficient vacation days remaining, SharePoint should prevent the user from submitting the request and display an informative error message.</a:t>
            </a:r>
          </a:p>
          <a:p>
            <a:pPr lvl="1" indent="-342900">
              <a:spcBef>
                <a:spcPts val="600"/>
              </a:spcBef>
              <a:buClr>
                <a:srgbClr val="0070C0"/>
              </a:buClr>
              <a:buFont typeface="Symbol"/>
              <a:buChar char=""/>
            </a:pPr>
            <a:r>
              <a:rPr lang="en-US" sz="1600" dirty="0" smtClean="0">
                <a:effectLst/>
                <a:latin typeface="Segoe UI"/>
                <a:ea typeface="Times New Roman"/>
                <a:cs typeface="Times New Roman"/>
              </a:rPr>
              <a:t>When a line manager approves a vacation request, SharePoint should automatically update the user's remaining vacation entitlement in the Vacation Tracker list.</a:t>
            </a:r>
          </a:p>
          <a:p>
            <a:pPr lvl="1" indent="-342900">
              <a:spcBef>
                <a:spcPts val="600"/>
              </a:spcBef>
              <a:buClr>
                <a:srgbClr val="0070C0"/>
              </a:buClr>
              <a:buFont typeface="Symbol"/>
              <a:buChar char=""/>
            </a:pPr>
            <a:r>
              <a:rPr lang="en-US" sz="1600" dirty="0" smtClean="0">
                <a:effectLst/>
                <a:latin typeface="Segoe UI"/>
                <a:ea typeface="Times New Roman"/>
                <a:cs typeface="Times New Roman"/>
              </a:rPr>
              <a:t>When the Vacation Tracker list has been updated, SharePoint should set the status of the vacation request to "Booked". In practice, this functionality might also update a third-party staff scheduling system.</a:t>
            </a:r>
          </a:p>
          <a:p>
            <a:pPr>
              <a:spcBef>
                <a:spcPts val="600"/>
              </a:spcBef>
            </a:pPr>
            <a:r>
              <a:rPr lang="en-US" sz="1600" dirty="0" smtClean="0">
                <a:effectLst/>
                <a:latin typeface="Segoe UI"/>
                <a:ea typeface="Times New Roman"/>
                <a:cs typeface="Mangal"/>
              </a:rPr>
              <a:t>Your task is to use event receivers to implement this functionality. You will use an </a:t>
            </a:r>
            <a:r>
              <a:rPr lang="en-US" sz="1600" b="1" dirty="0" smtClean="0">
                <a:effectLst/>
                <a:latin typeface="Segoe UI"/>
                <a:ea typeface="Times New Roman"/>
                <a:cs typeface="Mangal"/>
              </a:rPr>
              <a:t>ItemAdding</a:t>
            </a:r>
            <a:r>
              <a:rPr lang="en-US" sz="1600" dirty="0" smtClean="0">
                <a:effectLst/>
                <a:latin typeface="Segoe UI"/>
                <a:ea typeface="Times New Roman"/>
                <a:cs typeface="Mangal"/>
              </a:rPr>
              <a:t> event receiver to check that a user has sufficient vacation days to cover the request, and you will use an </a:t>
            </a:r>
            <a:r>
              <a:rPr lang="en-US" sz="1600" b="1" dirty="0" smtClean="0">
                <a:effectLst/>
                <a:latin typeface="Segoe UI"/>
                <a:ea typeface="Times New Roman"/>
                <a:cs typeface="Mangal"/>
              </a:rPr>
              <a:t>ItemUpdated</a:t>
            </a:r>
            <a:r>
              <a:rPr lang="en-US" sz="1600" dirty="0" smtClean="0">
                <a:effectLst/>
                <a:latin typeface="Segoe UI"/>
                <a:ea typeface="Times New Roman"/>
                <a:cs typeface="Mangal"/>
              </a:rPr>
              <a:t> event receiver to update the Vacation Tracker list when a vacation request is approved. You will then add your event receivers to the Vacation Request content type.</a:t>
            </a:r>
            <a:endParaRPr lang="en-US" sz="1600" dirty="0">
              <a:effectLst/>
              <a:latin typeface="Segoe UI"/>
              <a:ea typeface="Times New Roman"/>
              <a:cs typeface="Mangal"/>
            </a:endParaRPr>
          </a:p>
        </p:txBody>
      </p:sp>
    </p:spTree>
    <p:extLst>
      <p:ext uri="{BB962C8B-B14F-4D97-AF65-F5344CB8AC3E}">
        <p14:creationId xmlns:p14="http://schemas.microsoft.com/office/powerpoint/2010/main" val="4070008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smtClean="0"/>
              <a:t>Review Question(s)</a:t>
            </a:r>
            <a:endParaRPr lang="en-US" dirty="0"/>
          </a:p>
        </p:txBody>
      </p:sp>
    </p:spTree>
    <p:extLst>
      <p:ext uri="{BB962C8B-B14F-4D97-AF65-F5344CB8AC3E}">
        <p14:creationId xmlns:p14="http://schemas.microsoft.com/office/powerpoint/2010/main" val="1137881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Taxonomy in SharePoint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A taxonomy is a system of </a:t>
            </a:r>
            <a:r>
              <a:rPr lang="en-GB" dirty="0" smtClean="0"/>
              <a:t>classification</a:t>
            </a:r>
            <a:endParaRPr lang="en-GB" dirty="0"/>
          </a:p>
          <a:p>
            <a:r>
              <a:rPr lang="en-GB" dirty="0"/>
              <a:t>In SharePoint, taxonomy is closely associated with </a:t>
            </a:r>
            <a:r>
              <a:rPr lang="en-GB" dirty="0" smtClean="0"/>
              <a:t>metadata</a:t>
            </a:r>
            <a:endParaRPr lang="en-GB" dirty="0"/>
          </a:p>
          <a:p>
            <a:r>
              <a:rPr lang="en-GB" dirty="0"/>
              <a:t>Building blocks:</a:t>
            </a:r>
          </a:p>
          <a:p>
            <a:pPr lvl="1"/>
            <a:r>
              <a:rPr lang="en-GB" dirty="0"/>
              <a:t>Site columns</a:t>
            </a:r>
          </a:p>
          <a:p>
            <a:pPr lvl="1"/>
            <a:r>
              <a:rPr lang="en-GB" dirty="0"/>
              <a:t>Content types</a:t>
            </a:r>
          </a:p>
          <a:p>
            <a:pPr lvl="1"/>
            <a:r>
              <a:rPr lang="en-GB" dirty="0"/>
              <a:t>Term sets</a:t>
            </a:r>
            <a:endParaRPr lang="en-US" dirty="0"/>
          </a:p>
        </p:txBody>
      </p:sp>
    </p:spTree>
    <p:extLst>
      <p:ext uri="{BB962C8B-B14F-4D97-AF65-F5344CB8AC3E}">
        <p14:creationId xmlns:p14="http://schemas.microsoft.com/office/powerpoint/2010/main" val="2353201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Site Columns Declaratively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Define a Field element within an element manifest</a:t>
            </a:r>
          </a:p>
          <a:p>
            <a:endParaRPr lang="en-US" dirty="0" smtClean="0"/>
          </a:p>
          <a:p>
            <a:endParaRPr lang="en-US" dirty="0"/>
          </a:p>
          <a:p>
            <a:endParaRPr lang="en-US" dirty="0" smtClean="0"/>
          </a:p>
          <a:p>
            <a:endParaRPr lang="en-US" dirty="0"/>
          </a:p>
          <a:p>
            <a:pPr marL="0" indent="0">
              <a:buNone/>
            </a:pPr>
            <a:endParaRPr lang="en-US" dirty="0"/>
          </a:p>
          <a:p>
            <a:r>
              <a:rPr lang="en-US" dirty="0" smtClean="0"/>
              <a:t>Deploy in a web-scoped feature</a:t>
            </a:r>
          </a:p>
          <a:p>
            <a:r>
              <a:rPr lang="en-US" dirty="0" smtClean="0"/>
              <a:t>Deploy using apps or solutions</a:t>
            </a:r>
            <a:endParaRPr lang="en-US" dirty="0"/>
          </a:p>
        </p:txBody>
      </p:sp>
      <p:sp>
        <p:nvSpPr>
          <p:cNvPr id="5" name="TextBox 4"/>
          <p:cNvSpPr txBox="1"/>
          <p:nvPr/>
        </p:nvSpPr>
        <p:spPr>
          <a:xfrm>
            <a:off x="637309" y="1628800"/>
            <a:ext cx="7772400" cy="2308324"/>
          </a:xfrm>
          <a:prstGeom prst="rect">
            <a:avLst/>
          </a:prstGeom>
          <a:solidFill>
            <a:schemeClr val="accent3">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Courier New" pitchFamily="49" charset="0"/>
                <a:cs typeface="Courier New" pitchFamily="49" charset="0"/>
              </a:rPr>
              <a:t>&lt;Field ID="{f02f0407-ed85-463d-bca6-61ba79b5f74e}"</a:t>
            </a:r>
          </a:p>
          <a:p>
            <a:r>
              <a:rPr lang="en-GB" b="0" dirty="0" smtClean="0">
                <a:latin typeface="Courier New" pitchFamily="49" charset="0"/>
                <a:cs typeface="Courier New" pitchFamily="49" charset="0"/>
              </a:rPr>
              <a:t>       Name</a:t>
            </a:r>
            <a:r>
              <a:rPr lang="en-GB" b="0" dirty="0">
                <a:latin typeface="Courier New" pitchFamily="49" charset="0"/>
                <a:cs typeface="Courier New" pitchFamily="49" charset="0"/>
              </a:rPr>
              <a:t>="LeadChemist"</a:t>
            </a:r>
          </a:p>
          <a:p>
            <a:r>
              <a:rPr lang="en-GB" b="0" dirty="0" smtClean="0">
                <a:latin typeface="Courier New" pitchFamily="49" charset="0"/>
                <a:cs typeface="Courier New" pitchFamily="49" charset="0"/>
              </a:rPr>
              <a:t>       DisplayName</a:t>
            </a:r>
            <a:r>
              <a:rPr lang="en-GB" b="0" dirty="0">
                <a:latin typeface="Courier New" pitchFamily="49" charset="0"/>
                <a:cs typeface="Courier New" pitchFamily="49" charset="0"/>
              </a:rPr>
              <a:t>="Lead Chemist"</a:t>
            </a:r>
          </a:p>
          <a:p>
            <a:r>
              <a:rPr lang="en-GB" b="0" dirty="0" smtClean="0">
                <a:latin typeface="Courier New" pitchFamily="49" charset="0"/>
                <a:cs typeface="Courier New" pitchFamily="49" charset="0"/>
              </a:rPr>
              <a:t>       Type</a:t>
            </a:r>
            <a:r>
              <a:rPr lang="en-GB" b="0" dirty="0">
                <a:latin typeface="Courier New" pitchFamily="49" charset="0"/>
                <a:cs typeface="Courier New" pitchFamily="49" charset="0"/>
              </a:rPr>
              <a:t>="User"</a:t>
            </a:r>
          </a:p>
          <a:p>
            <a:r>
              <a:rPr lang="en-GB" b="0" dirty="0" smtClean="0">
                <a:latin typeface="Courier New" pitchFamily="49" charset="0"/>
                <a:cs typeface="Courier New" pitchFamily="49" charset="0"/>
              </a:rPr>
              <a:t>       UserSelectionMode</a:t>
            </a:r>
            <a:r>
              <a:rPr lang="en-GB" b="0" dirty="0">
                <a:latin typeface="Courier New" pitchFamily="49" charset="0"/>
                <a:cs typeface="Courier New" pitchFamily="49" charset="0"/>
              </a:rPr>
              <a:t>="0"</a:t>
            </a:r>
          </a:p>
          <a:p>
            <a:r>
              <a:rPr lang="en-GB" b="0" dirty="0" smtClean="0">
                <a:latin typeface="Courier New" pitchFamily="49" charset="0"/>
                <a:cs typeface="Courier New" pitchFamily="49" charset="0"/>
              </a:rPr>
              <a:t>       Required</a:t>
            </a:r>
            <a:r>
              <a:rPr lang="en-GB" b="0" dirty="0">
                <a:latin typeface="Courier New" pitchFamily="49" charset="0"/>
                <a:cs typeface="Courier New" pitchFamily="49" charset="0"/>
              </a:rPr>
              <a:t>="TRUE"</a:t>
            </a:r>
          </a:p>
          <a:p>
            <a:r>
              <a:rPr lang="en-GB" b="0" dirty="0" smtClean="0">
                <a:latin typeface="Courier New" pitchFamily="49" charset="0"/>
                <a:cs typeface="Courier New" pitchFamily="49" charset="0"/>
              </a:rPr>
              <a:t>       Group</a:t>
            </a:r>
            <a:r>
              <a:rPr lang="en-GB" b="0" dirty="0">
                <a:latin typeface="Courier New" pitchFamily="49" charset="0"/>
                <a:cs typeface="Courier New" pitchFamily="49" charset="0"/>
              </a:rPr>
              <a:t>="Contoso Columns"&gt;</a:t>
            </a:r>
          </a:p>
          <a:p>
            <a:r>
              <a:rPr lang="en-GB" b="0" dirty="0" smtClean="0">
                <a:latin typeface="Courier New" pitchFamily="49" charset="0"/>
                <a:cs typeface="Courier New" pitchFamily="49" charset="0"/>
              </a:rPr>
              <a:t>&lt;/</a:t>
            </a:r>
            <a:r>
              <a:rPr lang="en-GB" b="0" dirty="0">
                <a:latin typeface="Courier New" pitchFamily="49" charset="0"/>
                <a:cs typeface="Courier New" pitchFamily="49" charset="0"/>
              </a:rPr>
              <a:t>Field&gt;</a:t>
            </a:r>
          </a:p>
        </p:txBody>
      </p:sp>
    </p:spTree>
    <p:extLst>
      <p:ext uri="{BB962C8B-B14F-4D97-AF65-F5344CB8AC3E}">
        <p14:creationId xmlns:p14="http://schemas.microsoft.com/office/powerpoint/2010/main" val="1878707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Site Columns Programmatically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Add new fields to a field collection</a:t>
            </a:r>
          </a:p>
          <a:p>
            <a:pPr lvl="1"/>
            <a:r>
              <a:rPr lang="en-US" dirty="0" smtClean="0"/>
              <a:t>Site columns: SPWeb.Fields</a:t>
            </a:r>
          </a:p>
          <a:p>
            <a:pPr lvl="1"/>
            <a:r>
              <a:rPr lang="en-US" dirty="0" smtClean="0"/>
              <a:t>List columns: SPList.Fields</a:t>
            </a:r>
          </a:p>
          <a:p>
            <a:r>
              <a:rPr lang="en-US" dirty="0" smtClean="0"/>
              <a:t>From server-side code:</a:t>
            </a:r>
          </a:p>
          <a:p>
            <a:pPr lvl="1"/>
            <a:r>
              <a:rPr lang="en-US" dirty="0" smtClean="0"/>
              <a:t>SPFieldCollection.Add</a:t>
            </a:r>
          </a:p>
          <a:p>
            <a:pPr lvl="1"/>
            <a:r>
              <a:rPr lang="en-US" dirty="0" smtClean="0"/>
              <a:t>SPFieldCollectionAddFieldAsXml</a:t>
            </a:r>
          </a:p>
          <a:p>
            <a:r>
              <a:rPr lang="en-US" dirty="0" smtClean="0"/>
              <a:t>From client-side code:</a:t>
            </a:r>
          </a:p>
          <a:p>
            <a:pPr lvl="1"/>
            <a:r>
              <a:rPr lang="en-US" dirty="0" smtClean="0"/>
              <a:t>FieldCollection.AddFieldAsXml</a:t>
            </a:r>
            <a:endParaRPr lang="en-US" dirty="0"/>
          </a:p>
        </p:txBody>
      </p:sp>
    </p:spTree>
    <p:extLst>
      <p:ext uri="{BB962C8B-B14F-4D97-AF65-F5344CB8AC3E}">
        <p14:creationId xmlns:p14="http://schemas.microsoft.com/office/powerpoint/2010/main" val="1600033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Site Colums </a:t>
            </a:r>
            <a:r>
              <a:rPr lang="de-AT" dirty="0" err="1" smtClean="0"/>
              <a:t>Declarative</a:t>
            </a:r>
            <a:endParaRPr lang="de-AT" dirty="0"/>
          </a:p>
        </p:txBody>
      </p:sp>
      <p:pic>
        <p:nvPicPr>
          <p:cNvPr id="3" name="Picture 2"/>
          <p:cNvPicPr>
            <a:picLocks noChangeAspect="1"/>
          </p:cNvPicPr>
          <p:nvPr/>
        </p:nvPicPr>
        <p:blipFill>
          <a:blip r:embed="rId2"/>
          <a:stretch>
            <a:fillRect/>
          </a:stretch>
        </p:blipFill>
        <p:spPr>
          <a:xfrm>
            <a:off x="455439" y="740662"/>
            <a:ext cx="6419048" cy="3790476"/>
          </a:xfrm>
          <a:prstGeom prst="rect">
            <a:avLst/>
          </a:prstGeom>
        </p:spPr>
      </p:pic>
      <p:pic>
        <p:nvPicPr>
          <p:cNvPr id="4" name="Picture 3"/>
          <p:cNvPicPr>
            <a:picLocks noChangeAspect="1"/>
          </p:cNvPicPr>
          <p:nvPr/>
        </p:nvPicPr>
        <p:blipFill>
          <a:blip r:embed="rId3"/>
          <a:stretch>
            <a:fillRect/>
          </a:stretch>
        </p:blipFill>
        <p:spPr>
          <a:xfrm>
            <a:off x="455439" y="4531138"/>
            <a:ext cx="6409524" cy="2171429"/>
          </a:xfrm>
          <a:prstGeom prst="rect">
            <a:avLst/>
          </a:prstGeom>
        </p:spPr>
      </p:pic>
    </p:spTree>
    <p:extLst>
      <p:ext uri="{BB962C8B-B14F-4D97-AF65-F5344CB8AC3E}">
        <p14:creationId xmlns:p14="http://schemas.microsoft.com/office/powerpoint/2010/main" val="3715250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93ad0aaa-fa65-4502-98fc-5b26ccd48d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Site Columns in Server-Side Code</a:t>
            </a:r>
            <a:endParaRPr lang="en-US" dirty="0"/>
          </a:p>
        </p:txBody>
      </p:sp>
      <p:sp>
        <p:nvSpPr>
          <p:cNvPr id="4" name="TextBox 4"/>
          <p:cNvSpPr txBox="1"/>
          <p:nvPr/>
        </p:nvSpPr>
        <p:spPr>
          <a:xfrm>
            <a:off x="637309" y="1564576"/>
            <a:ext cx="7772400" cy="4524315"/>
          </a:xfrm>
          <a:prstGeom prst="rect">
            <a:avLst/>
          </a:prstGeom>
          <a:solidFill>
            <a:schemeClr val="accent3">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var site = SPContext.Current.Site;</a:t>
            </a:r>
          </a:p>
          <a:p>
            <a:r>
              <a:rPr lang="en-GB" b="0" dirty="0">
                <a:latin typeface="Lucida Sans Unicode" pitchFamily="34" charset="0"/>
                <a:cs typeface="Lucida Sans Unicode" pitchFamily="34" charset="0"/>
              </a:rPr>
              <a:t>var web = site.RootWeb;</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Get the SPFieldCollection for the root web.</a:t>
            </a:r>
          </a:p>
          <a:p>
            <a:r>
              <a:rPr lang="en-GB" b="0" dirty="0">
                <a:latin typeface="Lucida Sans Unicode" pitchFamily="34" charset="0"/>
                <a:cs typeface="Lucida Sans Unicode" pitchFamily="34" charset="0"/>
              </a:rPr>
              <a:t>var fields = web.Fields;</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Add a new date field.</a:t>
            </a:r>
          </a:p>
          <a:p>
            <a:r>
              <a:rPr lang="en-GB" b="0" dirty="0">
                <a:latin typeface="Lucida Sans Unicode" pitchFamily="34" charset="0"/>
                <a:cs typeface="Lucida Sans Unicode" pitchFamily="34" charset="0"/>
              </a:rPr>
              <a:t>var fieldExpiryDate = new SPFieldDateTime(fields, SPFieldType.DateTime.ToString(), "Expiry Date");</a:t>
            </a:r>
          </a:p>
          <a:p>
            <a:r>
              <a:rPr lang="en-GB" b="0" dirty="0">
                <a:latin typeface="Lucida Sans Unicode" pitchFamily="34" charset="0"/>
                <a:cs typeface="Lucida Sans Unicode" pitchFamily="34" charset="0"/>
              </a:rPr>
              <a:t>fieldExpiryDate.StaticName = "ExpiryDate";</a:t>
            </a:r>
          </a:p>
          <a:p>
            <a:r>
              <a:rPr lang="en-GB" b="0" dirty="0">
                <a:latin typeface="Lucida Sans Unicode" pitchFamily="34" charset="0"/>
                <a:cs typeface="Lucida Sans Unicode" pitchFamily="34" charset="0"/>
              </a:rPr>
              <a:t>fieldExpiryDate.DisplayFormat = SPDateTimeFieldFormatType.DateOnly;</a:t>
            </a:r>
          </a:p>
          <a:p>
            <a:r>
              <a:rPr lang="en-GB" b="0" dirty="0">
                <a:latin typeface="Lucida Sans Unicode" pitchFamily="34" charset="0"/>
                <a:cs typeface="Lucida Sans Unicode" pitchFamily="34" charset="0"/>
              </a:rPr>
              <a:t>fieldExpiryDate.Group = "Contoso Columns";</a:t>
            </a:r>
          </a:p>
          <a:p>
            <a:r>
              <a:rPr lang="en-GB" b="0" dirty="0">
                <a:latin typeface="Lucida Sans Unicode" pitchFamily="34" charset="0"/>
                <a:cs typeface="Lucida Sans Unicode" pitchFamily="34" charset="0"/>
              </a:rPr>
              <a:t>fieldExpiryDate.Required = true;</a:t>
            </a:r>
          </a:p>
          <a:p>
            <a:r>
              <a:rPr lang="en-GB" b="0" dirty="0">
                <a:latin typeface="Lucida Sans Unicode" pitchFamily="34" charset="0"/>
                <a:cs typeface="Lucida Sans Unicode" pitchFamily="34" charset="0"/>
              </a:rPr>
              <a:t>fieldExpiryDate.Update();</a:t>
            </a:r>
          </a:p>
          <a:p>
            <a:r>
              <a:rPr lang="en-GB" b="0" dirty="0">
                <a:latin typeface="Lucida Sans Unicode" pitchFamily="34" charset="0"/>
                <a:cs typeface="Lucida Sans Unicode" pitchFamily="34" charset="0"/>
              </a:rPr>
              <a:t>fields.Add(fieldExpiryDate);</a:t>
            </a:r>
          </a:p>
        </p:txBody>
      </p:sp>
    </p:spTree>
    <p:extLst>
      <p:ext uri="{BB962C8B-B14F-4D97-AF65-F5344CB8AC3E}">
        <p14:creationId xmlns:p14="http://schemas.microsoft.com/office/powerpoint/2010/main" val="774246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7a0b5d6a-5722-4b1a-a8dd-8d36139893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Site Columns in JavaScript</a:t>
            </a:r>
            <a:endParaRPr lang="en-US" dirty="0"/>
          </a:p>
        </p:txBody>
      </p:sp>
      <p:pic>
        <p:nvPicPr>
          <p:cNvPr id="3" name="Picture 2"/>
          <p:cNvPicPr>
            <a:picLocks noChangeAspect="1"/>
          </p:cNvPicPr>
          <p:nvPr/>
        </p:nvPicPr>
        <p:blipFill>
          <a:blip r:embed="rId3"/>
          <a:stretch>
            <a:fillRect/>
          </a:stretch>
        </p:blipFill>
        <p:spPr>
          <a:xfrm>
            <a:off x="462667" y="1124744"/>
            <a:ext cx="6390476" cy="3380952"/>
          </a:xfrm>
          <a:prstGeom prst="rect">
            <a:avLst/>
          </a:prstGeom>
        </p:spPr>
      </p:pic>
    </p:spTree>
    <p:extLst>
      <p:ext uri="{BB962C8B-B14F-4D97-AF65-F5344CB8AC3E}">
        <p14:creationId xmlns:p14="http://schemas.microsoft.com/office/powerpoint/2010/main" val="1160112931"/>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4909</Words>
  <Application>Microsoft Office PowerPoint</Application>
  <PresentationFormat>On-screen Show (4:3)</PresentationFormat>
  <Paragraphs>468</Paragraphs>
  <Slides>36</Slides>
  <Notes>34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36</vt:i4>
      </vt:variant>
    </vt:vector>
  </HeadingPairs>
  <TitlesOfParts>
    <vt:vector size="49" baseType="lpstr">
      <vt:lpstr>Arial</vt:lpstr>
      <vt:lpstr>Verdana</vt:lpstr>
      <vt:lpstr>Segoe Light</vt:lpstr>
      <vt:lpstr>Calibri</vt:lpstr>
      <vt:lpstr>Times New Roman</vt:lpstr>
      <vt:lpstr>Wingdings</vt:lpstr>
      <vt:lpstr>Courier New</vt:lpstr>
      <vt:lpstr>Mangal</vt:lpstr>
      <vt:lpstr>Lucida Sans Unicode</vt:lpstr>
      <vt:lpstr>Symbol</vt:lpstr>
      <vt:lpstr>Segoe UI Light</vt:lpstr>
      <vt:lpstr>Segoe UI</vt:lpstr>
      <vt:lpstr>Presentation1</vt:lpstr>
      <vt:lpstr>Module 12</vt:lpstr>
      <vt:lpstr>Module Overview</vt:lpstr>
      <vt:lpstr>Lesson 1: Managing Taxonomy in SharePoint 2013</vt:lpstr>
      <vt:lpstr>Understanding Taxonomy in SharePoint</vt:lpstr>
      <vt:lpstr>Creating Site Columns Declaratively</vt:lpstr>
      <vt:lpstr>Creating Site Columns Programmatically</vt:lpstr>
      <vt:lpstr>Site Colums Declarative</vt:lpstr>
      <vt:lpstr>Creating Site Columns in Server-Side Code</vt:lpstr>
      <vt:lpstr>Creating Site Columns in JavaScript</vt:lpstr>
      <vt:lpstr>Retrieving and Editing Site Columns</vt:lpstr>
      <vt:lpstr>Retrieving and Editing Site Columns in Server-Side Code</vt:lpstr>
      <vt:lpstr>Retrieving and Editing Site Columns in Client-Side Code</vt:lpstr>
      <vt:lpstr>Working With Lookup Fields</vt:lpstr>
      <vt:lpstr>Discussion: Using Lookup Fields</vt:lpstr>
      <vt:lpstr>Lesson 2: Working with Content Types</vt:lpstr>
      <vt:lpstr>Creating Content Types Declaratively</vt:lpstr>
      <vt:lpstr>Understanding Content Type IDs</vt:lpstr>
      <vt:lpstr>Demonstration: Using the Visual Studio 2012 Content Type Designer</vt:lpstr>
      <vt:lpstr>Working with Content Types in Code</vt:lpstr>
      <vt:lpstr>Creating Content Types in Server-Side Code</vt:lpstr>
      <vt:lpstr>Creating Content Types in JavaScript</vt:lpstr>
      <vt:lpstr>Adding Content Types to Lists</vt:lpstr>
      <vt:lpstr>Add Content Type Client Side</vt:lpstr>
      <vt:lpstr>Lab A: Working with Content Types</vt:lpstr>
      <vt:lpstr>Lab Scenario</vt:lpstr>
      <vt:lpstr>Lesson 3: Working with Advanced Features of Content Types</vt:lpstr>
      <vt:lpstr>Managing Document Templates</vt:lpstr>
      <vt:lpstr>Configuring Workflow Associations</vt:lpstr>
      <vt:lpstr>Creating Workflow Associations in Server-Side Code</vt:lpstr>
      <vt:lpstr>Creating Workflow Associations in Client-Side Code</vt:lpstr>
      <vt:lpstr>Associating Event Receivers with Content Types</vt:lpstr>
      <vt:lpstr>Adding Event Receivers Declaratively</vt:lpstr>
      <vt:lpstr>Adding Event Receivers Programmatically</vt:lpstr>
      <vt:lpstr>Lab B: Working with Advanced Features of Content Types</vt:lpstr>
      <vt:lpstr>Lab Scenario</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Module13</dc:title>
  <dc:creator>Vikkie Boyd</dc:creator>
  <cp:lastModifiedBy>Windows User</cp:lastModifiedBy>
  <cp:revision>15</cp:revision>
  <dcterms:created xsi:type="dcterms:W3CDTF">2013-06-30T16:45:35Z</dcterms:created>
  <dcterms:modified xsi:type="dcterms:W3CDTF">2015-02-11T07:32:34Z</dcterms:modified>
</cp:coreProperties>
</file>