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7"/>
  </p:notesMasterIdLst>
  <p:sldIdLst>
    <p:sldId id="256" r:id="rId2"/>
    <p:sldId id="257" r:id="rId3"/>
    <p:sldId id="258" r:id="rId4"/>
    <p:sldId id="259" r:id="rId5"/>
    <p:sldId id="260" r:id="rId6"/>
    <p:sldId id="289" r:id="rId7"/>
    <p:sldId id="261" r:id="rId8"/>
    <p:sldId id="290" r:id="rId9"/>
    <p:sldId id="291" r:id="rId10"/>
    <p:sldId id="262" r:id="rId11"/>
    <p:sldId id="263" r:id="rId12"/>
    <p:sldId id="264" r:id="rId13"/>
    <p:sldId id="265" r:id="rId14"/>
    <p:sldId id="292" r:id="rId15"/>
    <p:sldId id="266" r:id="rId16"/>
    <p:sldId id="268" r:id="rId17"/>
    <p:sldId id="269" r:id="rId18"/>
    <p:sldId id="270" r:id="rId19"/>
    <p:sldId id="271" r:id="rId20"/>
    <p:sldId id="293" r:id="rId21"/>
    <p:sldId id="273" r:id="rId22"/>
    <p:sldId id="274" r:id="rId23"/>
    <p:sldId id="275" r:id="rId24"/>
    <p:sldId id="276" r:id="rId25"/>
    <p:sldId id="277" r:id="rId26"/>
    <p:sldId id="278" r:id="rId27"/>
    <p:sldId id="279" r:id="rId28"/>
    <p:sldId id="280" r:id="rId29"/>
    <p:sldId id="282" r:id="rId30"/>
    <p:sldId id="294" r:id="rId31"/>
    <p:sldId id="281" r:id="rId32"/>
    <p:sldId id="283" r:id="rId33"/>
    <p:sldId id="284" r:id="rId34"/>
    <p:sldId id="285" r:id="rId35"/>
    <p:sldId id="286" r:id="rId36"/>
  </p:sldIdLst>
  <p:sldSz cx="9144000" cy="6858000" type="screen4x3"/>
  <p:notesSz cx="6858000" cy="9144000"/>
  <p:embeddedFontLst>
    <p:embeddedFont>
      <p:font typeface="Segoe Light" panose="020B0604020202020204" charset="0"/>
      <p:regular r:id="rId38"/>
      <p:italic r:id="rId39"/>
    </p:embeddedFont>
    <p:embeddedFont>
      <p:font typeface="Verdana" panose="020B0604030504040204" pitchFamily="34" charset="0"/>
      <p:regular r:id="rId40"/>
      <p:bold r:id="rId41"/>
      <p:italic r:id="rId42"/>
      <p:boldItalic r:id="rId43"/>
    </p:embeddedFont>
    <p:embeddedFont>
      <p:font typeface="Lucida Sans Unicode" panose="020B0602030504020204" pitchFamily="34" charset="0"/>
      <p:regular r:id="rId44"/>
    </p:embeddedFont>
    <p:embeddedFont>
      <p:font typeface="Segoe UI Light" panose="020B0502040204020203" pitchFamily="34" charset="0"/>
      <p:regular r:id="rId45"/>
      <p:italic r:id="rId46"/>
    </p:embeddedFont>
    <p:embeddedFont>
      <p:font typeface="Mangal" panose="02040503050203030202" pitchFamily="18" charset="0"/>
      <p:regular r:id="rId47"/>
      <p:bold r:id="rId48"/>
    </p:embeddedFont>
    <p:embeddedFont>
      <p:font typeface="Segoe UI" panose="020B0502040204020203" pitchFamily="34" charset="0"/>
      <p:regular r:id="rId49"/>
      <p:bold r:id="rId50"/>
      <p:italic r:id="rId51"/>
      <p:boldItalic r:id="rId52"/>
    </p:embeddedFont>
    <p:embeddedFont>
      <p:font typeface="SimSun" panose="02010600030101010101" pitchFamily="2" charset="-122"/>
      <p:regular r:id="rId53"/>
    </p:embeddedFont>
    <p:embeddedFont>
      <p:font typeface="Calibri" panose="020F0502020204030204" pitchFamily="34" charset="0"/>
      <p:regular r:id="rId54"/>
      <p:bold r:id="rId55"/>
      <p:italic r:id="rId56"/>
      <p:boldItalic r:id="rId5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918" y="96"/>
      </p:cViewPr>
      <p:guideLst>
        <p:guide orient="horz" pos="2160"/>
        <p:guide pos="2880"/>
      </p:guideLst>
    </p:cSldViewPr>
  </p:slideViewPr>
  <p:notesTextViewPr>
    <p:cViewPr>
      <p:scale>
        <a:sx n="1" d="1"/>
        <a:sy n="1" d="1"/>
      </p:scale>
      <p:origin x="0" y="0"/>
    </p:cViewPr>
  </p:notesTextViewPr>
  <p:notesViewPr>
    <p:cSldViewPr>
      <p:cViewPr varScale="1">
        <p:scale>
          <a:sx n="98" d="100"/>
          <a:sy n="98" d="100"/>
        </p:scale>
        <p:origin x="-351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font" Target="fonts/font1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54"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 Id="rId57" Type="http://schemas.openxmlformats.org/officeDocument/2006/relationships/font" Target="fonts/font20.fntdata"/><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font" Target="fonts/font15.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font" Target="fonts/font19.fntdata"/><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19FEE0-BB4E-4DBE-8E57-D0024DB1617C}" type="datetimeFigureOut">
              <a:rPr lang="en-US" smtClean="0"/>
              <a:t>11/10/2014</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3786DE-9EBE-44A7-B642-A5D5785ED79C}" type="slidenum">
              <a:rPr lang="en-US" smtClean="0"/>
              <a:t>‹Nr.›</a:t>
            </a:fld>
            <a:endParaRPr lang="en-US" dirty="0"/>
          </a:p>
        </p:txBody>
      </p:sp>
    </p:spTree>
    <p:extLst>
      <p:ext uri="{BB962C8B-B14F-4D97-AF65-F5344CB8AC3E}">
        <p14:creationId xmlns:p14="http://schemas.microsoft.com/office/powerpoint/2010/main" val="1637716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623786DE-9EBE-44A7-B642-A5D5785ED79C}"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Managing Custom Components and Site Lifecycles</a:t>
            </a:r>
            <a:endParaRPr lang="en-US" sz="1200" b="1" dirty="0">
              <a:solidFill>
                <a:srgbClr val="336699"/>
              </a:solidFill>
              <a:latin typeface="Arial"/>
            </a:endParaRPr>
          </a:p>
        </p:txBody>
      </p:sp>
    </p:spTree>
    <p:extLst>
      <p:ext uri="{BB962C8B-B14F-4D97-AF65-F5344CB8AC3E}">
        <p14:creationId xmlns:p14="http://schemas.microsoft.com/office/powerpoint/2010/main" val="32429951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topic should introduce the process for creating a new list template. You should explain that students must use a Feature to develop a list template. Describe the folder structure, emphasizing the importance of adding the schema.xml file in a sub-folder which has the same name as the value of the </a:t>
            </a:r>
            <a:r>
              <a:rPr lang="en-US" sz="1000" b="1" dirty="0">
                <a:latin typeface="Arial"/>
                <a:ea typeface="Calibri"/>
                <a:cs typeface="Times New Roman"/>
              </a:rPr>
              <a:t>Name</a:t>
            </a:r>
            <a:r>
              <a:rPr lang="en-US" sz="1000" dirty="0">
                <a:latin typeface="Arial"/>
                <a:ea typeface="Calibri"/>
                <a:cs typeface="Times New Roman"/>
              </a:rPr>
              <a:t> attribute of the </a:t>
            </a:r>
            <a:r>
              <a:rPr lang="en-US" sz="1000" b="1" dirty="0">
                <a:latin typeface="Arial"/>
                <a:ea typeface="Calibri"/>
                <a:cs typeface="Times New Roman"/>
              </a:rPr>
              <a:t>ListTemplate</a:t>
            </a:r>
            <a:r>
              <a:rPr lang="en-US" sz="1000" dirty="0">
                <a:latin typeface="Arial"/>
                <a:ea typeface="Calibri"/>
                <a:cs typeface="Times New Roman"/>
              </a:rPr>
              <a:t> element in the element manifest file. You could ask students if they have any specific queries about developing a list template, but it is beyond the scope of this topic, and the time restrictions of the course to go into detail about each of the elements in the schema.xml file. </a:t>
            </a:r>
          </a:p>
        </p:txBody>
      </p:sp>
      <p:sp>
        <p:nvSpPr>
          <p:cNvPr id="4" name="Slide Number Placeholder 3"/>
          <p:cNvSpPr>
            <a:spLocks noGrp="1"/>
          </p:cNvSpPr>
          <p:nvPr>
            <p:ph type="sldNum" sz="quarter" idx="10"/>
          </p:nvPr>
        </p:nvSpPr>
        <p:spPr/>
        <p:txBody>
          <a:bodyPr/>
          <a:lstStyle/>
          <a:p>
            <a:fld id="{623786DE-9EBE-44A7-B642-A5D5785ED79C}"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Managing Custom Components and Site Lifecycles</a:t>
            </a:r>
            <a:endParaRPr lang="en-US" sz="1200" b="1" dirty="0">
              <a:solidFill>
                <a:srgbClr val="336699"/>
              </a:solidFill>
              <a:latin typeface="Arial"/>
            </a:endParaRPr>
          </a:p>
        </p:txBody>
      </p:sp>
    </p:spTree>
    <p:extLst>
      <p:ext uri="{BB962C8B-B14F-4D97-AF65-F5344CB8AC3E}">
        <p14:creationId xmlns:p14="http://schemas.microsoft.com/office/powerpoint/2010/main" val="2243717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Ensure that students are aware that the list designer is the approach expected to be used by most developers most of the time. Emphasize the benefits of the list designer when compared to developing the files manually. </a:t>
            </a:r>
          </a:p>
        </p:txBody>
      </p:sp>
      <p:sp>
        <p:nvSpPr>
          <p:cNvPr id="4" name="Slide Number Placeholder 3"/>
          <p:cNvSpPr>
            <a:spLocks noGrp="1"/>
          </p:cNvSpPr>
          <p:nvPr>
            <p:ph type="sldNum" sz="quarter" idx="10"/>
          </p:nvPr>
        </p:nvSpPr>
        <p:spPr/>
        <p:txBody>
          <a:bodyPr/>
          <a:lstStyle/>
          <a:p>
            <a:fld id="{623786DE-9EBE-44A7-B642-A5D5785ED79C}"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Managing Custom Components and Site Lifecycles</a:t>
            </a:r>
            <a:endParaRPr lang="en-US" sz="1200" b="1" dirty="0">
              <a:solidFill>
                <a:srgbClr val="336699"/>
              </a:solidFill>
              <a:latin typeface="Arial"/>
            </a:endParaRPr>
          </a:p>
        </p:txBody>
      </p:sp>
    </p:spTree>
    <p:extLst>
      <p:ext uri="{BB962C8B-B14F-4D97-AF65-F5344CB8AC3E}">
        <p14:creationId xmlns:p14="http://schemas.microsoft.com/office/powerpoint/2010/main" val="32661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Explain that the process for creating a list instance by using a feature is the same for both custom and out-of-the-box templates, but the process can differ in code by using the </a:t>
            </a:r>
            <a:r>
              <a:rPr lang="en-US" sz="1000" b="1" dirty="0">
                <a:latin typeface="Arial"/>
                <a:ea typeface="Calibri"/>
                <a:cs typeface="Times New Roman"/>
              </a:rPr>
              <a:t>SPListTemplateType</a:t>
            </a:r>
            <a:r>
              <a:rPr lang="en-US" sz="1000" dirty="0">
                <a:latin typeface="Arial"/>
                <a:ea typeface="Calibri"/>
                <a:cs typeface="Times New Roman"/>
              </a:rPr>
              <a:t> enumeration instead of by obtaining a </a:t>
            </a:r>
            <a:r>
              <a:rPr lang="en-US" sz="1000" b="1" dirty="0">
                <a:latin typeface="Arial"/>
                <a:ea typeface="Calibri"/>
                <a:cs typeface="Times New Roman"/>
              </a:rPr>
              <a:t>SPListTemplate</a:t>
            </a:r>
            <a:r>
              <a:rPr lang="en-US" sz="1000" dirty="0">
                <a:latin typeface="Arial"/>
                <a:ea typeface="Calibri"/>
                <a:cs typeface="Times New Roman"/>
              </a:rPr>
              <a:t> reference by using the </a:t>
            </a:r>
            <a:r>
              <a:rPr lang="en-US" sz="1000" b="1" dirty="0">
                <a:latin typeface="Arial"/>
                <a:ea typeface="Calibri"/>
                <a:cs typeface="Times New Roman"/>
              </a:rPr>
              <a:t>ListTemplates</a:t>
            </a:r>
            <a:r>
              <a:rPr lang="en-US" sz="1000" dirty="0">
                <a:latin typeface="Arial"/>
                <a:ea typeface="Calibri"/>
                <a:cs typeface="Times New Roman"/>
              </a:rPr>
              <a:t> collection of the </a:t>
            </a:r>
            <a:r>
              <a:rPr lang="en-US" sz="1000" b="1" dirty="0">
                <a:latin typeface="Arial"/>
                <a:ea typeface="Calibri"/>
                <a:cs typeface="Times New Roman"/>
              </a:rPr>
              <a:t>SPWeb</a:t>
            </a:r>
            <a:r>
              <a:rPr lang="en-US" sz="1000" dirty="0">
                <a:latin typeface="Arial"/>
                <a:ea typeface="Calibri"/>
                <a:cs typeface="Times New Roman"/>
              </a:rPr>
              <a:t> instance. </a:t>
            </a:r>
          </a:p>
        </p:txBody>
      </p:sp>
      <p:sp>
        <p:nvSpPr>
          <p:cNvPr id="4" name="Slide Number Placeholder 3"/>
          <p:cNvSpPr>
            <a:spLocks noGrp="1"/>
          </p:cNvSpPr>
          <p:nvPr>
            <p:ph type="sldNum" sz="quarter" idx="10"/>
          </p:nvPr>
        </p:nvSpPr>
        <p:spPr/>
        <p:txBody>
          <a:bodyPr/>
          <a:lstStyle/>
          <a:p>
            <a:fld id="{623786DE-9EBE-44A7-B642-A5D5785ED79C}"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Managing Custom Components and Site Lifecycles</a:t>
            </a:r>
            <a:endParaRPr lang="en-US" sz="1200" b="1" dirty="0">
              <a:solidFill>
                <a:srgbClr val="336699"/>
              </a:solidFill>
              <a:latin typeface="Arial"/>
            </a:endParaRPr>
          </a:p>
        </p:txBody>
      </p:sp>
    </p:spTree>
    <p:extLst>
      <p:ext uri="{BB962C8B-B14F-4D97-AF65-F5344CB8AC3E}">
        <p14:creationId xmlns:p14="http://schemas.microsoft.com/office/powerpoint/2010/main" val="2092891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623786DE-9EBE-44A7-B642-A5D5785ED79C}"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Managing Custom Components and Site Lifecycles</a:t>
            </a:r>
            <a:endParaRPr lang="en-US" sz="1200" b="1" dirty="0">
              <a:solidFill>
                <a:srgbClr val="336699"/>
              </a:solidFill>
              <a:latin typeface="Arial"/>
            </a:endParaRPr>
          </a:p>
        </p:txBody>
      </p:sp>
    </p:spTree>
    <p:extLst>
      <p:ext uri="{BB962C8B-B14F-4D97-AF65-F5344CB8AC3E}">
        <p14:creationId xmlns:p14="http://schemas.microsoft.com/office/powerpoint/2010/main" val="3297895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topic is intended as an introduction to site definitions and web templates. Site definitions are covered in more detail later in this topic; however there is no further coverage of web templates so this may be a useful point to ask if students have any questions on web templates. Ensure that students understand that a web template is dependent on an underlying site template, and is always created from an existing site.  Ensure students know that they create a web template by saving an existing site. Also explain that they can use web templates in Apps. Strongly suggest that students research web templates. </a:t>
            </a:r>
          </a:p>
        </p:txBody>
      </p:sp>
      <p:sp>
        <p:nvSpPr>
          <p:cNvPr id="4" name="Slide Number Placeholder 3"/>
          <p:cNvSpPr>
            <a:spLocks noGrp="1"/>
          </p:cNvSpPr>
          <p:nvPr>
            <p:ph type="sldNum" sz="quarter" idx="10"/>
          </p:nvPr>
        </p:nvSpPr>
        <p:spPr/>
        <p:txBody>
          <a:bodyPr/>
          <a:lstStyle/>
          <a:p>
            <a:fld id="{623786DE-9EBE-44A7-B642-A5D5785ED79C}"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Managing Custom Components and Site Lifecycles</a:t>
            </a:r>
            <a:endParaRPr lang="en-US" sz="1200" b="1" dirty="0">
              <a:solidFill>
                <a:srgbClr val="336699"/>
              </a:solidFill>
              <a:latin typeface="Arial"/>
            </a:endParaRPr>
          </a:p>
        </p:txBody>
      </p:sp>
    </p:spTree>
    <p:extLst>
      <p:ext uri="{BB962C8B-B14F-4D97-AF65-F5344CB8AC3E}">
        <p14:creationId xmlns:p14="http://schemas.microsoft.com/office/powerpoint/2010/main" val="3906452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The scope of this course limits this topic to a brief introduction of the key concepts in developing a site definition. Encourage students to review the additional reading material, and to conduct research into site definitions if they are not familiar with how to develop them. Ensure that students understand the main aspects of a custom site definition; the webtemp*.xml file, and then onet.xml file. Explain the importance of the naming of the folder and how configurations in the onet.xml file must match the configurations defined in the webtemp*.xml file.  </a:t>
            </a:r>
          </a:p>
          <a:p>
            <a:pPr>
              <a:lnSpc>
                <a:spcPct val="115000"/>
              </a:lnSpc>
              <a:spcAft>
                <a:spcPts val="1000"/>
              </a:spcAft>
            </a:pPr>
            <a:r>
              <a:rPr lang="en-US" sz="1000" dirty="0">
                <a:latin typeface="Arial"/>
                <a:ea typeface="Calibri"/>
                <a:cs typeface="Times New Roman"/>
              </a:rPr>
              <a:t>Explain that Apps are the preferred development model for SharePoint 2013, and because file system access on the SharePoint server is required, site definitions are not compatible with Apps. Ensure that students are aware that they can use a web template with an App instead.</a:t>
            </a:r>
          </a:p>
        </p:txBody>
      </p:sp>
      <p:sp>
        <p:nvSpPr>
          <p:cNvPr id="4" name="Slide Number Placeholder 3"/>
          <p:cNvSpPr>
            <a:spLocks noGrp="1"/>
          </p:cNvSpPr>
          <p:nvPr>
            <p:ph type="sldNum" sz="quarter" idx="10"/>
          </p:nvPr>
        </p:nvSpPr>
        <p:spPr/>
        <p:txBody>
          <a:bodyPr/>
          <a:lstStyle/>
          <a:p>
            <a:fld id="{623786DE-9EBE-44A7-B642-A5D5785ED79C}"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Managing Custom Components and Site Lifecycles</a:t>
            </a:r>
            <a:endParaRPr lang="en-US" sz="1200" b="1" dirty="0">
              <a:solidFill>
                <a:srgbClr val="336699"/>
              </a:solidFill>
              <a:latin typeface="Arial"/>
            </a:endParaRPr>
          </a:p>
        </p:txBody>
      </p:sp>
    </p:spTree>
    <p:extLst>
      <p:ext uri="{BB962C8B-B14F-4D97-AF65-F5344CB8AC3E}">
        <p14:creationId xmlns:p14="http://schemas.microsoft.com/office/powerpoint/2010/main" val="2862405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to students that by default a blank site does not contain anything, and you must add pages, lists and other components to the site. Explain how you can apply the blank site template to provide a starting point for a site template. </a:t>
            </a:r>
          </a:p>
          <a:p>
            <a:pPr>
              <a:lnSpc>
                <a:spcPct val="115000"/>
              </a:lnSpc>
              <a:spcAft>
                <a:spcPts val="1000"/>
              </a:spcAft>
            </a:pPr>
            <a:r>
              <a:rPr lang="en-US" sz="1000" dirty="0">
                <a:latin typeface="Arial"/>
                <a:ea typeface="Calibri"/>
                <a:cs typeface="Times New Roman"/>
              </a:rPr>
              <a:t>Ensure students are aware that they must still create a webtemp*.xml file, and must specify the </a:t>
            </a:r>
            <a:r>
              <a:rPr lang="en-US" sz="1000" b="1" dirty="0">
                <a:latin typeface="Arial"/>
                <a:ea typeface="Calibri"/>
                <a:cs typeface="Times New Roman"/>
              </a:rPr>
              <a:t>ProvisionAssembly</a:t>
            </a:r>
            <a:r>
              <a:rPr lang="en-US" sz="1000" dirty="0">
                <a:latin typeface="Arial"/>
                <a:ea typeface="Calibri"/>
                <a:cs typeface="Times New Roman"/>
              </a:rPr>
              <a:t> and </a:t>
            </a:r>
            <a:r>
              <a:rPr lang="en-US" sz="1000" b="1" dirty="0">
                <a:latin typeface="Arial"/>
                <a:ea typeface="Calibri"/>
                <a:cs typeface="Times New Roman"/>
              </a:rPr>
              <a:t>ProvisionClass</a:t>
            </a:r>
            <a:r>
              <a:rPr lang="en-US" sz="1000" dirty="0">
                <a:latin typeface="Arial"/>
                <a:ea typeface="Calibri"/>
                <a:cs typeface="Times New Roman"/>
              </a:rPr>
              <a:t> attributes of the Template element, but if they provide these attributes they do no need to provide a folder in the </a:t>
            </a:r>
            <a:r>
              <a:rPr lang="en-US" sz="1000" b="1" dirty="0">
                <a:latin typeface="Arial"/>
                <a:ea typeface="Calibri"/>
                <a:cs typeface="Times New Roman"/>
              </a:rPr>
              <a:t>SiteTemplates</a:t>
            </a:r>
            <a:r>
              <a:rPr lang="en-US" sz="1000" dirty="0">
                <a:latin typeface="Arial"/>
                <a:ea typeface="Calibri"/>
                <a:cs typeface="Times New Roman"/>
              </a:rPr>
              <a:t> folder, or an onet.xml file.</a:t>
            </a:r>
          </a:p>
          <a:p>
            <a:pPr>
              <a:lnSpc>
                <a:spcPct val="115000"/>
              </a:lnSpc>
              <a:spcAft>
                <a:spcPts val="1000"/>
              </a:spcAft>
            </a:pPr>
            <a:r>
              <a:rPr lang="en-US" sz="1000" dirty="0">
                <a:latin typeface="Arial"/>
                <a:ea typeface="Calibri"/>
                <a:cs typeface="Times New Roman"/>
              </a:rPr>
              <a:t>Suggest that students use the </a:t>
            </a:r>
            <a:r>
              <a:rPr lang="en-US" sz="1000" b="1" dirty="0">
                <a:latin typeface="Arial"/>
                <a:ea typeface="Calibri"/>
                <a:cs typeface="Times New Roman"/>
              </a:rPr>
              <a:t>ProvisionData</a:t>
            </a:r>
            <a:r>
              <a:rPr lang="en-US" sz="1000" dirty="0">
                <a:latin typeface="Arial"/>
                <a:ea typeface="Calibri"/>
                <a:cs typeface="Times New Roman"/>
              </a:rPr>
              <a:t> attribute to store a filename which point to a file that contains further configuration data rather than including a lot of unstructured data in the webtemp*.xml file. </a:t>
            </a:r>
          </a:p>
        </p:txBody>
      </p:sp>
      <p:sp>
        <p:nvSpPr>
          <p:cNvPr id="4" name="Slide Number Placeholder 3"/>
          <p:cNvSpPr>
            <a:spLocks noGrp="1"/>
          </p:cNvSpPr>
          <p:nvPr>
            <p:ph type="sldNum" sz="quarter" idx="10"/>
          </p:nvPr>
        </p:nvSpPr>
        <p:spPr/>
        <p:txBody>
          <a:bodyPr/>
          <a:lstStyle/>
          <a:p>
            <a:fld id="{623786DE-9EBE-44A7-B642-A5D5785ED79C}"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Managing Custom Components and Site Lifecycles</a:t>
            </a:r>
            <a:endParaRPr lang="en-US" sz="1200" b="1" dirty="0">
              <a:solidFill>
                <a:srgbClr val="336699"/>
              </a:solidFill>
              <a:latin typeface="Arial"/>
            </a:endParaRPr>
          </a:p>
        </p:txBody>
      </p:sp>
    </p:spTree>
    <p:extLst>
      <p:ext uri="{BB962C8B-B14F-4D97-AF65-F5344CB8AC3E}">
        <p14:creationId xmlns:p14="http://schemas.microsoft.com/office/powerpoint/2010/main" val="3738618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smtClean="0">
                <a:latin typeface="Arial"/>
                <a:ea typeface="Calibri"/>
                <a:cs typeface="Times New Roman"/>
              </a:rPr>
              <a:t>The </a:t>
            </a:r>
            <a:r>
              <a:rPr lang="en-US" sz="1000" dirty="0">
                <a:latin typeface="Arial"/>
                <a:ea typeface="Calibri"/>
                <a:cs typeface="Times New Roman"/>
              </a:rPr>
              <a:t>XML folder used in this demonstration uses the 1033 (en-us) locale folder. You should explain to students that if they are developing multi-lingual solutions, or not developing solutions for United States English, they should add webbtemp*.xml files to the appropriate locale folder. </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Log on to 20488A-LON-SP-07 as CONTOSO\Administrator, with the password Pa$$w0rd.</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Start screen, click </a:t>
            </a:r>
            <a:r>
              <a:rPr lang="en-US" sz="1000" b="1" dirty="0" smtClean="0">
                <a:effectLst/>
                <a:latin typeface="Arial"/>
                <a:ea typeface="Times New Roman"/>
                <a:cs typeface="Times New Roman"/>
              </a:rPr>
              <a:t>Desktop</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task bar, click </a:t>
            </a:r>
            <a:r>
              <a:rPr lang="en-US" sz="1000" b="1" dirty="0" smtClean="0">
                <a:effectLst/>
                <a:latin typeface="Arial"/>
                <a:ea typeface="Times New Roman"/>
                <a:cs typeface="Times New Roman"/>
              </a:rPr>
              <a:t>File Explorer</a:t>
            </a:r>
            <a:r>
              <a:rPr lang="en-US" sz="1000" dirty="0" smtClean="0">
                <a:effectLst/>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File Explorer, browse to the </a:t>
            </a:r>
            <a:r>
              <a:rPr lang="en-US" sz="1000" b="1" dirty="0" smtClean="0">
                <a:effectLst/>
                <a:latin typeface="Arial"/>
                <a:ea typeface="Times New Roman"/>
                <a:cs typeface="Times New Roman"/>
              </a:rPr>
              <a:t>C:\Program Files\Common Files\microsoft shared\Web Server Extensions\15\TEMPLATE\1033\XML</a:t>
            </a:r>
            <a:r>
              <a:rPr lang="en-US" sz="1000" dirty="0" smtClean="0">
                <a:effectLst/>
                <a:latin typeface="Arial"/>
                <a:ea typeface="Times New Roman"/>
                <a:cs typeface="Times New Roman"/>
              </a:rPr>
              <a:t> folder. Explain that all of the </a:t>
            </a:r>
            <a:r>
              <a:rPr lang="en-US" sz="1000" b="1" dirty="0" smtClean="0">
                <a:effectLst/>
                <a:latin typeface="Arial"/>
                <a:ea typeface="Times New Roman"/>
                <a:cs typeface="Times New Roman"/>
              </a:rPr>
              <a:t>webtemp*.xml</a:t>
            </a:r>
            <a:r>
              <a:rPr lang="en-US" sz="1000" dirty="0" smtClean="0">
                <a:effectLst/>
                <a:latin typeface="Arial"/>
                <a:ea typeface="Times New Roman"/>
                <a:cs typeface="Times New Roman"/>
              </a:rPr>
              <a:t> files are stored in this folder.</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Double-click </a:t>
            </a:r>
            <a:r>
              <a:rPr lang="en-US" sz="1000" b="1" dirty="0" smtClean="0">
                <a:effectLst/>
                <a:latin typeface="Arial"/>
                <a:ea typeface="Times New Roman"/>
                <a:cs typeface="Times New Roman"/>
              </a:rPr>
              <a:t>WEBTEMP.xml</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When prompted click </a:t>
            </a:r>
            <a:r>
              <a:rPr lang="en-US" sz="1000" b="1" dirty="0" smtClean="0">
                <a:effectLst/>
                <a:latin typeface="Arial"/>
                <a:ea typeface="Times New Roman"/>
                <a:cs typeface="Times New Roman"/>
              </a:rPr>
              <a:t>Microsoft Visual Studio 2012</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WEBTEMP.xml</a:t>
            </a:r>
            <a:r>
              <a:rPr lang="en-US" sz="1000" dirty="0" smtClean="0">
                <a:effectLst/>
                <a:latin typeface="Arial"/>
                <a:ea typeface="Times New Roman"/>
                <a:cs typeface="Times New Roman"/>
              </a:rPr>
              <a:t> file, point out the existing templates and configurations. </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Point out the </a:t>
            </a:r>
            <a:r>
              <a:rPr lang="en-US" sz="1000" b="1" dirty="0" smtClean="0">
                <a:effectLst/>
                <a:latin typeface="Arial"/>
                <a:ea typeface="Times New Roman"/>
                <a:cs typeface="Times New Roman"/>
              </a:rPr>
              <a:t>STS</a:t>
            </a:r>
            <a:r>
              <a:rPr lang="en-US" sz="1000" dirty="0" smtClean="0">
                <a:effectLst/>
                <a:latin typeface="Arial"/>
                <a:ea typeface="Times New Roman"/>
                <a:cs typeface="Times New Roman"/>
              </a:rPr>
              <a:t> template, and the </a:t>
            </a:r>
            <a:r>
              <a:rPr lang="en-US" sz="1000" b="1" dirty="0" smtClean="0">
                <a:effectLst/>
                <a:latin typeface="Arial"/>
                <a:ea typeface="Times New Roman"/>
                <a:cs typeface="Times New Roman"/>
              </a:rPr>
              <a:t>Team Site</a:t>
            </a:r>
            <a:r>
              <a:rPr lang="en-US" sz="1000" dirty="0" smtClean="0">
                <a:effectLst/>
                <a:latin typeface="Arial"/>
                <a:ea typeface="Times New Roman"/>
                <a:cs typeface="Times New Roman"/>
              </a:rPr>
              <a:t> and </a:t>
            </a:r>
            <a:r>
              <a:rPr lang="en-US" sz="1000" b="1" dirty="0" smtClean="0">
                <a:effectLst/>
                <a:latin typeface="Arial"/>
                <a:ea typeface="Times New Roman"/>
                <a:cs typeface="Times New Roman"/>
              </a:rPr>
              <a:t>Blank Site</a:t>
            </a:r>
            <a:r>
              <a:rPr lang="en-US" sz="1000" dirty="0" smtClean="0">
                <a:effectLst/>
                <a:latin typeface="Arial"/>
                <a:ea typeface="Times New Roman"/>
                <a:cs typeface="Times New Roman"/>
              </a:rPr>
              <a:t> configurations. </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Close Visual Studio.</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File Explorer, browse to the </a:t>
            </a:r>
            <a:r>
              <a:rPr lang="en-US" sz="1000" b="1" dirty="0" smtClean="0">
                <a:effectLst/>
                <a:latin typeface="Arial"/>
                <a:ea typeface="Times New Roman"/>
                <a:cs typeface="Times New Roman"/>
              </a:rPr>
              <a:t>C:\Program Files\Common Files\microsoft shared\Web Server Extensions\15\TEMPLATE\SiteTemplates</a:t>
            </a:r>
            <a:r>
              <a:rPr lang="en-US" sz="1000" dirty="0" smtClean="0">
                <a:effectLst/>
                <a:latin typeface="Arial"/>
                <a:ea typeface="Times New Roman"/>
                <a:cs typeface="Times New Roman"/>
              </a:rPr>
              <a:t> folder.</a:t>
            </a: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Point out the </a:t>
            </a:r>
            <a:r>
              <a:rPr lang="en-US" sz="1000" b="1" dirty="0" smtClean="0">
                <a:solidFill>
                  <a:srgbClr val="000000"/>
                </a:solidFill>
                <a:effectLst/>
                <a:latin typeface="Arial"/>
                <a:ea typeface="Times New Roman"/>
                <a:cs typeface="Times New Roman"/>
              </a:rPr>
              <a:t>sts</a:t>
            </a:r>
            <a:r>
              <a:rPr lang="en-US" sz="1000" dirty="0" smtClean="0">
                <a:solidFill>
                  <a:srgbClr val="000000"/>
                </a:solidFill>
                <a:effectLst/>
                <a:latin typeface="Arial"/>
                <a:ea typeface="Times New Roman"/>
                <a:cs typeface="Times New Roman"/>
              </a:rPr>
              <a:t> folder which corresponds with the </a:t>
            </a:r>
            <a:r>
              <a:rPr lang="en-US" sz="1000" b="1" dirty="0" smtClean="0">
                <a:solidFill>
                  <a:srgbClr val="000000"/>
                </a:solidFill>
                <a:effectLst/>
                <a:latin typeface="Arial"/>
                <a:ea typeface="Times New Roman"/>
                <a:cs typeface="Times New Roman"/>
              </a:rPr>
              <a:t>STS</a:t>
            </a:r>
            <a:r>
              <a:rPr lang="en-US" sz="1000" dirty="0" smtClean="0">
                <a:solidFill>
                  <a:srgbClr val="000000"/>
                </a:solidFill>
                <a:effectLst/>
                <a:latin typeface="Arial"/>
                <a:ea typeface="Times New Roman"/>
                <a:cs typeface="Times New Roman"/>
              </a:rPr>
              <a:t> template in the </a:t>
            </a:r>
            <a:r>
              <a:rPr lang="en-US" sz="1000" b="1" dirty="0" smtClean="0">
                <a:solidFill>
                  <a:srgbClr val="000000"/>
                </a:solidFill>
                <a:effectLst/>
                <a:latin typeface="Arial"/>
                <a:ea typeface="Times New Roman"/>
                <a:cs typeface="Times New Roman"/>
              </a:rPr>
              <a:t>webtemp.xml</a:t>
            </a:r>
            <a:r>
              <a:rPr lang="en-US" sz="1000" dirty="0" smtClean="0">
                <a:solidFill>
                  <a:srgbClr val="000000"/>
                </a:solidFill>
                <a:effectLst/>
                <a:latin typeface="Arial"/>
                <a:ea typeface="Times New Roman"/>
                <a:cs typeface="Times New Roman"/>
              </a:rPr>
              <a:t> file.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Browse to the </a:t>
            </a:r>
            <a:r>
              <a:rPr lang="en-US" sz="1000" b="1" dirty="0" smtClean="0">
                <a:solidFill>
                  <a:srgbClr val="000000"/>
                </a:solidFill>
                <a:effectLst/>
                <a:latin typeface="Arial"/>
                <a:ea typeface="Times New Roman"/>
                <a:cs typeface="Times New Roman"/>
              </a:rPr>
              <a:t>sts</a:t>
            </a:r>
            <a:r>
              <a:rPr lang="en-US" sz="1000" dirty="0" smtClean="0">
                <a:solidFill>
                  <a:srgbClr val="000000"/>
                </a:solidFill>
                <a:effectLst/>
                <a:latin typeface="Arial"/>
                <a:ea typeface="Times New Roman"/>
                <a:cs typeface="Times New Roman"/>
              </a:rPr>
              <a:t> folder.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Point out the </a:t>
            </a:r>
            <a:r>
              <a:rPr lang="en-US" sz="1000" b="1" dirty="0" smtClean="0">
                <a:solidFill>
                  <a:srgbClr val="000000"/>
                </a:solidFill>
                <a:effectLst/>
                <a:latin typeface="Arial"/>
                <a:ea typeface="Times New Roman"/>
                <a:cs typeface="Times New Roman"/>
              </a:rPr>
              <a:t>aspx</a:t>
            </a:r>
            <a:r>
              <a:rPr lang="en-US" sz="1000" dirty="0" smtClean="0">
                <a:solidFill>
                  <a:srgbClr val="000000"/>
                </a:solidFill>
                <a:effectLst/>
                <a:latin typeface="Arial"/>
                <a:ea typeface="Times New Roman"/>
                <a:cs typeface="Times New Roman"/>
              </a:rPr>
              <a:t> pages which are included in the site definition and then browse to the </a:t>
            </a:r>
            <a:r>
              <a:rPr lang="en-US" sz="1000" b="1" dirty="0" smtClean="0">
                <a:solidFill>
                  <a:srgbClr val="000000"/>
                </a:solidFill>
                <a:effectLst/>
                <a:latin typeface="Arial"/>
                <a:ea typeface="Times New Roman"/>
                <a:cs typeface="Times New Roman"/>
              </a:rPr>
              <a:t>xml</a:t>
            </a:r>
            <a:r>
              <a:rPr lang="en-US" sz="1000" dirty="0" smtClean="0">
                <a:solidFill>
                  <a:srgbClr val="000000"/>
                </a:solidFill>
                <a:effectLst/>
                <a:latin typeface="Arial"/>
                <a:ea typeface="Times New Roman"/>
                <a:cs typeface="Times New Roman"/>
              </a:rPr>
              <a:t> folder.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Double-click the </a:t>
            </a:r>
            <a:r>
              <a:rPr lang="en-US" sz="1000" b="1" dirty="0" smtClean="0">
                <a:solidFill>
                  <a:srgbClr val="000000"/>
                </a:solidFill>
                <a:effectLst/>
                <a:latin typeface="Arial"/>
                <a:ea typeface="Times New Roman"/>
                <a:cs typeface="Times New Roman"/>
              </a:rPr>
              <a:t>ONET.XML </a:t>
            </a:r>
            <a:r>
              <a:rPr lang="en-US" sz="1000" dirty="0" smtClean="0">
                <a:solidFill>
                  <a:srgbClr val="000000"/>
                </a:solidFill>
                <a:effectLst/>
                <a:latin typeface="Arial"/>
                <a:ea typeface="Times New Roman"/>
                <a:cs typeface="Times New Roman"/>
              </a:rPr>
              <a:t>file.</a:t>
            </a:r>
            <a:endParaRPr lang="en-US" sz="1000" dirty="0" smtClean="0">
              <a:effectLst/>
              <a:latin typeface="Arial"/>
              <a:ea typeface="Times New Roman"/>
              <a:cs typeface="Times New Roman"/>
            </a:endParaRPr>
          </a:p>
          <a:p>
            <a:pPr marL="34290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Point out the various aspects of the site definition, including the navigation bars, and document </a:t>
            </a:r>
            <a:r>
              <a:rPr lang="en-US" sz="1000" dirty="0">
                <a:solidFill>
                  <a:srgbClr val="000000"/>
                </a:solidFill>
                <a:latin typeface="Arial"/>
                <a:ea typeface="Times New Roman"/>
                <a:cs typeface="Times New Roman"/>
              </a:rPr>
              <a:t>templates.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623786DE-9EBE-44A7-B642-A5D5785ED79C}"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Managing Custom Components and Site Lifecycles</a:t>
            </a:r>
            <a:endParaRPr lang="en-US" sz="1200" b="1" dirty="0">
              <a:solidFill>
                <a:srgbClr val="336699"/>
              </a:solidFill>
              <a:latin typeface="Arial"/>
            </a:endParaRPr>
          </a:p>
        </p:txBody>
      </p:sp>
      <p:sp>
        <p:nvSpPr>
          <p:cNvPr id="7" name="TextBox 6"/>
          <p:cNvSpPr txBox="1"/>
          <p:nvPr/>
        </p:nvSpPr>
        <p:spPr>
          <a:xfrm>
            <a:off x="45807" y="8820472"/>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40965429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the benefits of Feature stapling when compared to developing a new site definition. For example, reduced development time, reduced solution complexity, and simpler upgrades.</a:t>
            </a:r>
          </a:p>
        </p:txBody>
      </p:sp>
      <p:sp>
        <p:nvSpPr>
          <p:cNvPr id="4" name="Slide Number Placeholder 3"/>
          <p:cNvSpPr>
            <a:spLocks noGrp="1"/>
          </p:cNvSpPr>
          <p:nvPr>
            <p:ph type="sldNum" sz="quarter" idx="10"/>
          </p:nvPr>
        </p:nvSpPr>
        <p:spPr/>
        <p:txBody>
          <a:bodyPr/>
          <a:lstStyle/>
          <a:p>
            <a:fld id="{623786DE-9EBE-44A7-B642-A5D5785ED79C}"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Managing Custom Components and Site Lifecycles</a:t>
            </a:r>
            <a:endParaRPr lang="en-US" sz="1200" b="1" dirty="0">
              <a:solidFill>
                <a:srgbClr val="336699"/>
              </a:solidFill>
              <a:latin typeface="Arial"/>
            </a:endParaRPr>
          </a:p>
        </p:txBody>
      </p:sp>
    </p:spTree>
    <p:extLst>
      <p:ext uri="{BB962C8B-B14F-4D97-AF65-F5344CB8AC3E}">
        <p14:creationId xmlns:p14="http://schemas.microsoft.com/office/powerpoint/2010/main" val="9151006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Reasons for developing a site definition:</a:t>
            </a: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Times New Roman"/>
              </a:rPr>
              <a:t>For highly performance solutions. </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Times New Roman"/>
              </a:rPr>
              <a:t>To avoid dependencies on other solutions or site definitions.</a:t>
            </a:r>
            <a:endParaRPr lang="en-US" sz="1000" dirty="0" smtClean="0">
              <a:effectLst/>
              <a:latin typeface="Arial"/>
              <a:ea typeface="Times New Roman"/>
              <a:cs typeface="Times New Roman"/>
            </a:endParaRPr>
          </a:p>
          <a:p>
            <a:pPr>
              <a:lnSpc>
                <a:spcPct val="115000"/>
              </a:lnSpc>
              <a:spcAft>
                <a:spcPts val="1000"/>
              </a:spcAft>
            </a:pPr>
            <a:r>
              <a:rPr lang="en-US" sz="1000" b="1" dirty="0">
                <a:solidFill>
                  <a:srgbClr val="000000"/>
                </a:solidFill>
                <a:latin typeface="Arial"/>
                <a:ea typeface="Calibri"/>
                <a:cs typeface="Times New Roman"/>
              </a:rPr>
              <a:t>Reasons for developing a web template:</a:t>
            </a:r>
            <a:endParaRPr lang="en-US" sz="1000" b="1" dirty="0">
              <a:latin typeface="Arial"/>
              <a:ea typeface="Calibri"/>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Times New Roman"/>
              </a:rPr>
              <a:t>To create a template from an existing site.</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Times New Roman"/>
              </a:rPr>
              <a:t>To use the template with SharePoint Online. </a:t>
            </a:r>
            <a:endParaRPr lang="en-US" sz="1000" dirty="0" smtClean="0">
              <a:effectLst/>
              <a:latin typeface="Arial"/>
              <a:ea typeface="Times New Roman"/>
              <a:cs typeface="Times New Roman"/>
            </a:endParaRPr>
          </a:p>
          <a:p>
            <a:pPr>
              <a:lnSpc>
                <a:spcPct val="115000"/>
              </a:lnSpc>
              <a:spcAft>
                <a:spcPts val="1000"/>
              </a:spcAft>
            </a:pPr>
            <a:r>
              <a:rPr lang="en-US" sz="1000" b="1" dirty="0">
                <a:solidFill>
                  <a:srgbClr val="000000"/>
                </a:solidFill>
                <a:latin typeface="Arial"/>
                <a:ea typeface="Calibri"/>
                <a:cs typeface="Times New Roman"/>
              </a:rPr>
              <a:t>Reasons for using a Feature stapler:</a:t>
            </a:r>
            <a:endParaRPr lang="en-US" sz="1000" b="1" dirty="0">
              <a:latin typeface="Arial"/>
              <a:ea typeface="Calibri"/>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Times New Roman"/>
              </a:rPr>
              <a:t>To reduce development effort by avoiding developing a new site definition.</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Times New Roman"/>
              </a:rPr>
              <a:t>To add a Feature to an out-of-the-box site definition, or a custom site definition this is already in use.</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Times New Roman"/>
              </a:rPr>
              <a:t>To avoid creating duplicate site definitions.</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Times New Roman"/>
              </a:rPr>
              <a:t>To reduce development complexity. </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Times New Roman"/>
              </a:rPr>
              <a:t>To simplify upgrade scenarios.</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623786DE-9EBE-44A7-B642-A5D5785ED79C}"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Managing Custom Components and Site Lifecycles</a:t>
            </a:r>
            <a:endParaRPr lang="en-US" sz="1200" b="1" dirty="0">
              <a:solidFill>
                <a:srgbClr val="336699"/>
              </a:solidFill>
              <a:latin typeface="Arial"/>
            </a:endParaRPr>
          </a:p>
        </p:txBody>
      </p:sp>
    </p:spTree>
    <p:extLst>
      <p:ext uri="{BB962C8B-B14F-4D97-AF65-F5344CB8AC3E}">
        <p14:creationId xmlns:p14="http://schemas.microsoft.com/office/powerpoint/2010/main" val="2582480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623786DE-9EBE-44A7-B642-A5D5785ED79C}"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Managing Custom Components and Site Lifecycles</a:t>
            </a:r>
            <a:endParaRPr lang="en-US" sz="1200" b="1" dirty="0">
              <a:solidFill>
                <a:srgbClr val="336699"/>
              </a:solidFill>
              <a:latin typeface="Arial"/>
            </a:endParaRPr>
          </a:p>
        </p:txBody>
      </p:sp>
    </p:spTree>
    <p:extLst>
      <p:ext uri="{BB962C8B-B14F-4D97-AF65-F5344CB8AC3E}">
        <p14:creationId xmlns:p14="http://schemas.microsoft.com/office/powerpoint/2010/main" val="16926510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623786DE-9EBE-44A7-B642-A5D5785ED79C}"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Managing Custom Components and Site Lifecycles</a:t>
            </a:r>
            <a:endParaRPr lang="en-US" sz="1200" b="1" dirty="0">
              <a:solidFill>
                <a:srgbClr val="336699"/>
              </a:solidFill>
              <a:latin typeface="Arial"/>
            </a:endParaRPr>
          </a:p>
        </p:txBody>
      </p:sp>
    </p:spTree>
    <p:extLst>
      <p:ext uri="{BB962C8B-B14F-4D97-AF65-F5344CB8AC3E}">
        <p14:creationId xmlns:p14="http://schemas.microsoft.com/office/powerpoint/2010/main" val="14147561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students should already know the basic hierarchy, so much of this topic should be a recap. Ensure students know how to navigate between layers in the hierarchy by using the relevant properties, specifically the collection classes which they will need to use in the lab for this module. </a:t>
            </a:r>
          </a:p>
        </p:txBody>
      </p:sp>
      <p:sp>
        <p:nvSpPr>
          <p:cNvPr id="4" name="Slide Number Placeholder 3"/>
          <p:cNvSpPr>
            <a:spLocks noGrp="1"/>
          </p:cNvSpPr>
          <p:nvPr>
            <p:ph type="sldNum" sz="quarter" idx="10"/>
          </p:nvPr>
        </p:nvSpPr>
        <p:spPr/>
        <p:txBody>
          <a:bodyPr/>
          <a:lstStyle/>
          <a:p>
            <a:fld id="{623786DE-9EBE-44A7-B642-A5D5785ED79C}"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Managing Custom Components and Site Lifecycles</a:t>
            </a:r>
            <a:endParaRPr lang="en-US" sz="1200" b="1" dirty="0">
              <a:solidFill>
                <a:srgbClr val="336699"/>
              </a:solidFill>
              <a:latin typeface="Arial"/>
            </a:endParaRPr>
          </a:p>
        </p:txBody>
      </p:sp>
    </p:spTree>
    <p:extLst>
      <p:ext uri="{BB962C8B-B14F-4D97-AF65-F5344CB8AC3E}">
        <p14:creationId xmlns:p14="http://schemas.microsoft.com/office/powerpoint/2010/main" val="23985286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Ensure that students are aware that there are many overloads of the </a:t>
            </a:r>
            <a:r>
              <a:rPr lang="en-US" sz="1000" b="1" dirty="0">
                <a:latin typeface="Arial"/>
                <a:ea typeface="Calibri"/>
                <a:cs typeface="Times New Roman"/>
              </a:rPr>
              <a:t>Add</a:t>
            </a:r>
            <a:r>
              <a:rPr lang="en-US" sz="1000" dirty="0">
                <a:latin typeface="Arial"/>
                <a:ea typeface="Calibri"/>
                <a:cs typeface="Times New Roman"/>
              </a:rPr>
              <a:t> methods, and that they should choose the one most appropriate to their needs. Explain that they can specify either an out-of-the-box or a custom site definition by using the </a:t>
            </a:r>
            <a:r>
              <a:rPr lang="en-US" sz="1000" i="1" dirty="0">
                <a:latin typeface="Arial"/>
                <a:ea typeface="Calibri"/>
                <a:cs typeface="Times New Roman"/>
              </a:rPr>
              <a:t>TemplateName</a:t>
            </a:r>
            <a:r>
              <a:rPr lang="en-US" sz="1000" dirty="0">
                <a:latin typeface="Arial"/>
                <a:ea typeface="Calibri"/>
                <a:cs typeface="Times New Roman"/>
              </a:rPr>
              <a:t>#</a:t>
            </a:r>
            <a:r>
              <a:rPr lang="en-US" sz="1000" i="1" dirty="0">
                <a:latin typeface="Arial"/>
                <a:ea typeface="Calibri"/>
                <a:cs typeface="Times New Roman"/>
              </a:rPr>
              <a:t>Configuration</a:t>
            </a:r>
            <a:r>
              <a:rPr lang="en-US" sz="1000" dirty="0">
                <a:latin typeface="Arial"/>
                <a:ea typeface="Calibri"/>
                <a:cs typeface="Times New Roman"/>
              </a:rPr>
              <a:t> format (for example STS#0) with overloads of both of the </a:t>
            </a:r>
            <a:r>
              <a:rPr lang="en-US" sz="1000" b="1" dirty="0">
                <a:latin typeface="Arial"/>
                <a:ea typeface="Calibri"/>
                <a:cs typeface="Times New Roman"/>
              </a:rPr>
              <a:t>Add</a:t>
            </a:r>
            <a:r>
              <a:rPr lang="en-US" sz="1000" dirty="0">
                <a:latin typeface="Arial"/>
                <a:ea typeface="Calibri"/>
                <a:cs typeface="Times New Roman"/>
              </a:rPr>
              <a:t> methods.</a:t>
            </a:r>
          </a:p>
        </p:txBody>
      </p:sp>
      <p:sp>
        <p:nvSpPr>
          <p:cNvPr id="4" name="Slide Number Placeholder 3"/>
          <p:cNvSpPr>
            <a:spLocks noGrp="1"/>
          </p:cNvSpPr>
          <p:nvPr>
            <p:ph type="sldNum" sz="quarter" idx="10"/>
          </p:nvPr>
        </p:nvSpPr>
        <p:spPr/>
        <p:txBody>
          <a:bodyPr/>
          <a:lstStyle/>
          <a:p>
            <a:fld id="{623786DE-9EBE-44A7-B642-A5D5785ED79C}"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Managing Custom Components and Site Lifecycles</a:t>
            </a:r>
            <a:endParaRPr lang="en-US" sz="1200" b="1" dirty="0">
              <a:solidFill>
                <a:srgbClr val="336699"/>
              </a:solidFill>
              <a:latin typeface="Arial"/>
            </a:endParaRPr>
          </a:p>
        </p:txBody>
      </p:sp>
    </p:spTree>
    <p:extLst>
      <p:ext uri="{BB962C8B-B14F-4D97-AF65-F5344CB8AC3E}">
        <p14:creationId xmlns:p14="http://schemas.microsoft.com/office/powerpoint/2010/main" val="20852585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Use the samples on the slide to contrast the options available for hosting site collections in a web application. Ensure that students are aware that with host-named site collections they can still create site collection by using managed paths. Tell students that host-named site collections are the preferred approach for creating site collections, but explain that there are circumstances in which they are not a practical option. </a:t>
            </a:r>
          </a:p>
        </p:txBody>
      </p:sp>
      <p:sp>
        <p:nvSpPr>
          <p:cNvPr id="4" name="Slide Number Placeholder 3"/>
          <p:cNvSpPr>
            <a:spLocks noGrp="1"/>
          </p:cNvSpPr>
          <p:nvPr>
            <p:ph type="sldNum" sz="quarter" idx="10"/>
          </p:nvPr>
        </p:nvSpPr>
        <p:spPr/>
        <p:txBody>
          <a:bodyPr/>
          <a:lstStyle/>
          <a:p>
            <a:fld id="{623786DE-9EBE-44A7-B642-A5D5785ED79C}"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Managing Custom Components and Site Lifecycles</a:t>
            </a:r>
            <a:endParaRPr lang="en-US" sz="1200" b="1" dirty="0">
              <a:solidFill>
                <a:srgbClr val="336699"/>
              </a:solidFill>
              <a:latin typeface="Arial"/>
            </a:endParaRPr>
          </a:p>
        </p:txBody>
      </p:sp>
    </p:spTree>
    <p:extLst>
      <p:ext uri="{BB962C8B-B14F-4D97-AF65-F5344CB8AC3E}">
        <p14:creationId xmlns:p14="http://schemas.microsoft.com/office/powerpoint/2010/main" val="33144067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Ensure students are aware that they cannot delete the root site in a site collection; instead they must delete the site collection. </a:t>
            </a:r>
          </a:p>
        </p:txBody>
      </p:sp>
      <p:sp>
        <p:nvSpPr>
          <p:cNvPr id="4" name="Slide Number Placeholder 3"/>
          <p:cNvSpPr>
            <a:spLocks noGrp="1"/>
          </p:cNvSpPr>
          <p:nvPr>
            <p:ph type="sldNum" sz="quarter" idx="10"/>
          </p:nvPr>
        </p:nvSpPr>
        <p:spPr/>
        <p:txBody>
          <a:bodyPr/>
          <a:lstStyle/>
          <a:p>
            <a:fld id="{623786DE-9EBE-44A7-B642-A5D5785ED79C}"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Managing Custom Components and Site Lifecycles</a:t>
            </a:r>
            <a:endParaRPr lang="en-US" sz="1200" b="1" dirty="0">
              <a:solidFill>
                <a:srgbClr val="336699"/>
              </a:solidFill>
              <a:latin typeface="Arial"/>
            </a:endParaRPr>
          </a:p>
        </p:txBody>
      </p:sp>
    </p:spTree>
    <p:extLst>
      <p:ext uri="{BB962C8B-B14F-4D97-AF65-F5344CB8AC3E}">
        <p14:creationId xmlns:p14="http://schemas.microsoft.com/office/powerpoint/2010/main" val="41431317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topic covers how to backup and restore site collections by using the object model. Ensure students are aware that backing up site collections does not replace the need for a full farm-wide backup strategy. </a:t>
            </a:r>
          </a:p>
        </p:txBody>
      </p:sp>
      <p:sp>
        <p:nvSpPr>
          <p:cNvPr id="4" name="Slide Number Placeholder 3"/>
          <p:cNvSpPr>
            <a:spLocks noGrp="1"/>
          </p:cNvSpPr>
          <p:nvPr>
            <p:ph type="sldNum" sz="quarter" idx="10"/>
          </p:nvPr>
        </p:nvSpPr>
        <p:spPr/>
        <p:txBody>
          <a:bodyPr/>
          <a:lstStyle/>
          <a:p>
            <a:fld id="{623786DE-9EBE-44A7-B642-A5D5785ED79C}" type="slidenum">
              <a:rPr lang="en-US" smtClean="0"/>
              <a:t>31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Managing Custom Components and Site Lifecycles</a:t>
            </a:r>
            <a:endParaRPr lang="en-US" sz="1200" b="1" dirty="0">
              <a:solidFill>
                <a:srgbClr val="336699"/>
              </a:solidFill>
              <a:latin typeface="Arial"/>
            </a:endParaRPr>
          </a:p>
        </p:txBody>
      </p:sp>
    </p:spTree>
    <p:extLst>
      <p:ext uri="{BB962C8B-B14F-4D97-AF65-F5344CB8AC3E}">
        <p14:creationId xmlns:p14="http://schemas.microsoft.com/office/powerpoint/2010/main" val="1915767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to students that there are a number of reasons why you may have both new and old site collections which co-exist, for example new team projects may use the new site collections, while projects which are currently in-flight may delays until a suitable break in the project to perform the upgrade. </a:t>
            </a:r>
          </a:p>
        </p:txBody>
      </p:sp>
      <p:sp>
        <p:nvSpPr>
          <p:cNvPr id="4" name="Slide Number Placeholder 3"/>
          <p:cNvSpPr>
            <a:spLocks noGrp="1"/>
          </p:cNvSpPr>
          <p:nvPr>
            <p:ph type="sldNum" sz="quarter" idx="10"/>
          </p:nvPr>
        </p:nvSpPr>
        <p:spPr/>
        <p:txBody>
          <a:bodyPr/>
          <a:lstStyle/>
          <a:p>
            <a:fld id="{623786DE-9EBE-44A7-B642-A5D5785ED79C}" type="slidenum">
              <a:rPr lang="en-US" smtClean="0"/>
              <a:t>32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Managing Custom Components and Site Lifecycles</a:t>
            </a:r>
            <a:endParaRPr lang="en-US" sz="1200" b="1" dirty="0">
              <a:solidFill>
                <a:srgbClr val="336699"/>
              </a:solidFill>
              <a:latin typeface="Arial"/>
            </a:endParaRPr>
          </a:p>
        </p:txBody>
      </p:sp>
    </p:spTree>
    <p:extLst>
      <p:ext uri="{BB962C8B-B14F-4D97-AF65-F5344CB8AC3E}">
        <p14:creationId xmlns:p14="http://schemas.microsoft.com/office/powerpoint/2010/main" val="3138309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dirty="0">
                <a:latin typeface="Arial"/>
                <a:ea typeface="Calibri"/>
                <a:cs typeface="Times New Roman"/>
              </a:rPr>
              <a:t>Exercise 1: Creating a Site Definition</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 create a site definition. First, you will create a new farm solution, and then you will add a site definition to the farm solution. You will then add two document libraries to the site definition, and add custom navigation to include links to Contoso's global sales site, and a link to Contoso's public web site. </a:t>
            </a:r>
          </a:p>
          <a:p>
            <a:pPr>
              <a:lnSpc>
                <a:spcPct val="115000"/>
              </a:lnSpc>
              <a:spcAft>
                <a:spcPts val="1000"/>
              </a:spcAft>
            </a:pPr>
            <a:r>
              <a:rPr lang="en-US" sz="1000" dirty="0">
                <a:latin typeface="Arial"/>
                <a:ea typeface="Calibri"/>
                <a:cs typeface="Times New Roman"/>
              </a:rPr>
              <a:t>You will then modify the home page for the site definition. You will add links in the main body to enable sales persons to easily access the document libraries, and you will add an empty web part zone. The web part zone will enable sales managers to easily add components to their sales site. </a:t>
            </a:r>
          </a:p>
          <a:p>
            <a:pPr>
              <a:lnSpc>
                <a:spcPct val="115000"/>
              </a:lnSpc>
              <a:spcAft>
                <a:spcPts val="1000"/>
              </a:spcAft>
            </a:pPr>
            <a:r>
              <a:rPr lang="en-US" sz="1000" dirty="0">
                <a:latin typeface="Arial"/>
                <a:ea typeface="Calibri"/>
                <a:cs typeface="Times New Roman"/>
              </a:rPr>
              <a:t>Finally, you will deploy the site definition, and create an instance of the site definition for one of Contoso's product's sales team.</a:t>
            </a:r>
          </a:p>
          <a:p>
            <a:pPr>
              <a:lnSpc>
                <a:spcPct val="115000"/>
              </a:lnSpc>
              <a:spcAft>
                <a:spcPts val="1000"/>
              </a:spcAft>
            </a:pPr>
            <a:r>
              <a:rPr lang="en-GB" sz="1000" b="1" dirty="0">
                <a:latin typeface="Arial"/>
                <a:ea typeface="Calibri"/>
                <a:cs typeface="Times New Roman"/>
              </a:rPr>
              <a:t>Exercise 2: Creating a List Definition</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 create a list definition. The list definition will define a list that sales people can use to track sales leads. You will use a Feature to deploy the list definition. You will also use the Feature to deploy an instance of the new list definition. </a:t>
            </a:r>
          </a:p>
          <a:p>
            <a:pPr>
              <a:lnSpc>
                <a:spcPct val="115000"/>
              </a:lnSpc>
              <a:spcAft>
                <a:spcPts val="1000"/>
              </a:spcAft>
            </a:pPr>
            <a:r>
              <a:rPr lang="en-US" sz="1000" dirty="0">
                <a:latin typeface="Arial"/>
                <a:ea typeface="Calibri"/>
                <a:cs typeface="Times New Roman"/>
              </a:rPr>
              <a:t>Next, you will modify your custom site definition to include the list Feature. You will then deploy the updated site definition and test the new list functionality.</a:t>
            </a:r>
          </a:p>
          <a:p>
            <a:pPr>
              <a:lnSpc>
                <a:spcPct val="115000"/>
              </a:lnSpc>
              <a:spcAft>
                <a:spcPts val="1000"/>
              </a:spcAft>
            </a:pPr>
            <a:r>
              <a:rPr lang="en-GB" sz="1000" b="1" dirty="0">
                <a:latin typeface="Arial"/>
                <a:ea typeface="Calibri"/>
                <a:cs typeface="Times New Roman"/>
              </a:rPr>
              <a:t>Exercise 3: Developing an Event Receiver</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 create an event receiver that handles the site deleting event. You will add code to the event receiver which creates a backup copy of the parent site collection, and saves the backup to disk on the SharePoint server. You will use a Feature to deploy the event receiver.</a:t>
            </a:r>
          </a:p>
          <a:p>
            <a:pPr>
              <a:lnSpc>
                <a:spcPct val="115000"/>
              </a:lnSpc>
              <a:spcAft>
                <a:spcPts val="1000"/>
              </a:spcAft>
            </a:pPr>
            <a:r>
              <a:rPr lang="en-US" sz="1000" dirty="0">
                <a:latin typeface="Arial"/>
                <a:ea typeface="Calibri"/>
                <a:cs typeface="Times New Roman"/>
              </a:rPr>
              <a:t>You will then create another Feature, with a Farm scope, which you will use to staple the event receiver Feature to the sales site definition that you created in the previous exercises. Finally, you will deploy the new Features to the farm. You will test the Features by creating a new instance of the sales site definition. You will verify that the event receiver Feature has been correctly stapled to the site definition and test the functionality by deleting the site. </a:t>
            </a:r>
          </a:p>
        </p:txBody>
      </p:sp>
      <p:sp>
        <p:nvSpPr>
          <p:cNvPr id="4" name="Slide Number Placeholder 3"/>
          <p:cNvSpPr>
            <a:spLocks noGrp="1"/>
          </p:cNvSpPr>
          <p:nvPr>
            <p:ph type="sldNum" sz="quarter" idx="10"/>
          </p:nvPr>
        </p:nvSpPr>
        <p:spPr/>
        <p:txBody>
          <a:bodyPr/>
          <a:lstStyle/>
          <a:p>
            <a:fld id="{623786DE-9EBE-44A7-B642-A5D5785ED79C}" type="slidenum">
              <a:rPr lang="en-US" smtClean="0"/>
              <a:t>33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Managing Custom Components and Site Lifecycles</a:t>
            </a:r>
            <a:endParaRPr lang="en-US" sz="1200" b="1" dirty="0">
              <a:solidFill>
                <a:srgbClr val="336699"/>
              </a:solidFill>
              <a:latin typeface="Arial"/>
            </a:endParaRPr>
          </a:p>
        </p:txBody>
      </p:sp>
    </p:spTree>
    <p:extLst>
      <p:ext uri="{BB962C8B-B14F-4D97-AF65-F5344CB8AC3E}">
        <p14:creationId xmlns:p14="http://schemas.microsoft.com/office/powerpoint/2010/main" val="12536564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623786DE-9EBE-44A7-B642-A5D5785ED79C}" type="slidenum">
              <a:rPr lang="en-US" smtClean="0"/>
              <a:t>34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Managing Custom Components and Site Lifecycles</a:t>
            </a:r>
            <a:endParaRPr lang="en-US" sz="1200" b="1" dirty="0">
              <a:solidFill>
                <a:srgbClr val="336699"/>
              </a:solidFill>
              <a:latin typeface="Arial"/>
            </a:endParaRPr>
          </a:p>
        </p:txBody>
      </p:sp>
    </p:spTree>
    <p:extLst>
      <p:ext uri="{BB962C8B-B14F-4D97-AF65-F5344CB8AC3E}">
        <p14:creationId xmlns:p14="http://schemas.microsoft.com/office/powerpoint/2010/main" val="4524601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of the following options accurately describes the process used by SharePoint when you add a site content type to a list instance?</a:t>
            </a:r>
          </a:p>
          <a:p>
            <a:pPr>
              <a:lnSpc>
                <a:spcPct val="115000"/>
              </a:lnSpc>
              <a:spcAft>
                <a:spcPts val="1000"/>
              </a:spcAft>
            </a:pPr>
            <a:r>
              <a:rPr lang="en-US" sz="1000" dirty="0">
                <a:latin typeface="Arial"/>
                <a:ea typeface="Calibri"/>
                <a:cs typeface="Times New Roman"/>
              </a:rPr>
              <a:t>(   )Option 1: SharePoint adds the site content type to the list.</a:t>
            </a:r>
          </a:p>
          <a:p>
            <a:pPr>
              <a:lnSpc>
                <a:spcPct val="115000"/>
              </a:lnSpc>
              <a:spcAft>
                <a:spcPts val="1000"/>
              </a:spcAft>
            </a:pPr>
            <a:r>
              <a:rPr lang="en-US" sz="1000" dirty="0">
                <a:latin typeface="Arial"/>
                <a:ea typeface="Calibri"/>
                <a:cs typeface="Times New Roman"/>
              </a:rPr>
              <a:t>(   )Option 2: SharePoint creates a new content type, which is a copy of the original content type, and inherits from the same parent content type as the site content type.</a:t>
            </a:r>
          </a:p>
          <a:p>
            <a:pPr>
              <a:lnSpc>
                <a:spcPct val="115000"/>
              </a:lnSpc>
              <a:spcAft>
                <a:spcPts val="1000"/>
              </a:spcAft>
            </a:pPr>
            <a:r>
              <a:rPr lang="en-US" sz="1000" dirty="0">
                <a:latin typeface="Arial"/>
                <a:ea typeface="Calibri"/>
                <a:cs typeface="Times New Roman"/>
              </a:rPr>
              <a:t>(   )Option 3: SharePoint creates a new content type, which is a copy of the original content type, and inherits from the site content type.</a:t>
            </a:r>
          </a:p>
          <a:p>
            <a:pPr>
              <a:lnSpc>
                <a:spcPct val="115000"/>
              </a:lnSpc>
              <a:spcAft>
                <a:spcPts val="1000"/>
              </a:spcAft>
            </a:pPr>
            <a:r>
              <a:rPr lang="en-US" sz="1000" dirty="0">
                <a:latin typeface="Arial"/>
                <a:ea typeface="Calibri"/>
                <a:cs typeface="Times New Roman"/>
              </a:rPr>
              <a:t>(   )Option 4: SharePoint creates a new list-scoped content type which inherits from the site content type and adds the new content type to the list.</a:t>
            </a:r>
          </a:p>
          <a:p>
            <a:pPr>
              <a:lnSpc>
                <a:spcPct val="115000"/>
              </a:lnSpc>
              <a:spcAft>
                <a:spcPts val="1000"/>
              </a:spcAft>
            </a:pPr>
            <a:r>
              <a:rPr lang="en-US" sz="1000" dirty="0">
                <a:latin typeface="Arial"/>
                <a:ea typeface="Calibri"/>
                <a:cs typeface="Times New Roman"/>
              </a:rPr>
              <a:t>(   )Option 5: SharePoint creates a new, hidden, site-scoped content type which inherits from the original site content type, and adds the new content type to the list.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4: SharePoint creates a new list-scoped content type which inherits from the site content type and adds the new content type to the list.</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of the following items can you not include in a list schema?</a:t>
            </a:r>
          </a:p>
          <a:p>
            <a:pPr>
              <a:lnSpc>
                <a:spcPct val="115000"/>
              </a:lnSpc>
              <a:spcAft>
                <a:spcPts val="1000"/>
              </a:spcAft>
            </a:pPr>
            <a:r>
              <a:rPr lang="en-US" sz="1000" dirty="0">
                <a:latin typeface="Arial"/>
                <a:ea typeface="Calibri"/>
                <a:cs typeface="Times New Roman"/>
              </a:rPr>
              <a:t>(   )Option 1: Fields</a:t>
            </a:r>
          </a:p>
          <a:p>
            <a:pPr>
              <a:lnSpc>
                <a:spcPct val="115000"/>
              </a:lnSpc>
              <a:spcAft>
                <a:spcPts val="1000"/>
              </a:spcAft>
            </a:pPr>
            <a:r>
              <a:rPr lang="en-US" sz="1000" dirty="0">
                <a:latin typeface="Arial"/>
                <a:ea typeface="Calibri"/>
                <a:cs typeface="Times New Roman"/>
              </a:rPr>
              <a:t>(   )Option 2: Toolbars</a:t>
            </a:r>
          </a:p>
          <a:p>
            <a:pPr>
              <a:lnSpc>
                <a:spcPct val="115000"/>
              </a:lnSpc>
              <a:spcAft>
                <a:spcPts val="1000"/>
              </a:spcAft>
            </a:pPr>
            <a:r>
              <a:rPr lang="en-US" sz="1000" dirty="0">
                <a:latin typeface="Arial"/>
                <a:ea typeface="Calibri"/>
                <a:cs typeface="Times New Roman"/>
              </a:rPr>
              <a:t>(   )Option 3: Content types</a:t>
            </a:r>
          </a:p>
          <a:p>
            <a:pPr>
              <a:lnSpc>
                <a:spcPct val="115000"/>
              </a:lnSpc>
              <a:spcAft>
                <a:spcPts val="1000"/>
              </a:spcAft>
            </a:pPr>
            <a:r>
              <a:rPr lang="en-US" sz="1000" dirty="0">
                <a:latin typeface="Arial"/>
                <a:ea typeface="Calibri"/>
                <a:cs typeface="Times New Roman"/>
              </a:rPr>
              <a:t>(   )Option 4: Views</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23786DE-9EBE-44A7-B642-A5D5785ED79C}" type="slidenum">
              <a:rPr lang="en-US" smtClean="0"/>
              <a:t>35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Managing Custom Components and Site Lifecycles</a:t>
            </a:r>
            <a:endParaRPr lang="en-US" sz="1200" b="1" dirty="0">
              <a:solidFill>
                <a:srgbClr val="336699"/>
              </a:solidFill>
              <a:latin typeface="Arial"/>
            </a:endParaRPr>
          </a:p>
        </p:txBody>
      </p:sp>
      <p:sp>
        <p:nvSpPr>
          <p:cNvPr id="7" name="TextBox 6"/>
          <p:cNvSpPr txBox="1"/>
          <p:nvPr/>
        </p:nvSpPr>
        <p:spPr>
          <a:xfrm>
            <a:off x="45807" y="8820472"/>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152666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623786DE-9EBE-44A7-B642-A5D5785ED79C}"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Managing Custom Components and Site Lifecycles</a:t>
            </a:r>
            <a:endParaRPr lang="en-US" sz="1200" b="1" dirty="0">
              <a:solidFill>
                <a:srgbClr val="336699"/>
              </a:solidFill>
              <a:latin typeface="Arial"/>
            </a:endParaRPr>
          </a:p>
        </p:txBody>
      </p:sp>
    </p:spTree>
    <p:extLst>
      <p:ext uri="{BB962C8B-B14F-4D97-AF65-F5344CB8AC3E}">
        <p14:creationId xmlns:p14="http://schemas.microsoft.com/office/powerpoint/2010/main" val="1670525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topic should be a recap for the students as they should already be aware of the SharePoint hierarchy. </a:t>
            </a:r>
          </a:p>
        </p:txBody>
      </p:sp>
      <p:sp>
        <p:nvSpPr>
          <p:cNvPr id="4" name="Slide Number Placeholder 3"/>
          <p:cNvSpPr>
            <a:spLocks noGrp="1"/>
          </p:cNvSpPr>
          <p:nvPr>
            <p:ph type="sldNum" sz="quarter" idx="10"/>
          </p:nvPr>
        </p:nvSpPr>
        <p:spPr/>
        <p:txBody>
          <a:bodyPr/>
          <a:lstStyle/>
          <a:p>
            <a:fld id="{623786DE-9EBE-44A7-B642-A5D5785ED79C}"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Managing Custom Components and Site Lifecycles</a:t>
            </a:r>
            <a:endParaRPr lang="en-US" sz="1200" b="1" dirty="0">
              <a:solidFill>
                <a:srgbClr val="336699"/>
              </a:solidFill>
              <a:latin typeface="Arial"/>
            </a:endParaRPr>
          </a:p>
        </p:txBody>
      </p:sp>
    </p:spTree>
    <p:extLst>
      <p:ext uri="{BB962C8B-B14F-4D97-AF65-F5344CB8AC3E}">
        <p14:creationId xmlns:p14="http://schemas.microsoft.com/office/powerpoint/2010/main" val="813117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Ensure that students understand that a site column defines a definition of a column, rather than an implementation. Ensure they understand that they can add a site column to a list to provide an implementation of that column.  List columns, content types and list-scoped content types are covered later in this lesson, so you should avoid in-depth discussion of them at this point. </a:t>
            </a:r>
          </a:p>
        </p:txBody>
      </p:sp>
      <p:sp>
        <p:nvSpPr>
          <p:cNvPr id="4" name="Slide Number Placeholder 3"/>
          <p:cNvSpPr>
            <a:spLocks noGrp="1"/>
          </p:cNvSpPr>
          <p:nvPr>
            <p:ph type="sldNum" sz="quarter" idx="10"/>
          </p:nvPr>
        </p:nvSpPr>
        <p:spPr/>
        <p:txBody>
          <a:bodyPr/>
          <a:lstStyle/>
          <a:p>
            <a:fld id="{623786DE-9EBE-44A7-B642-A5D5785ED79C}"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Managing Custom Components and Site Lifecycles</a:t>
            </a:r>
            <a:endParaRPr lang="en-US" sz="1200" b="1" dirty="0">
              <a:solidFill>
                <a:srgbClr val="336699"/>
              </a:solidFill>
              <a:latin typeface="Arial"/>
            </a:endParaRPr>
          </a:p>
        </p:txBody>
      </p:sp>
    </p:spTree>
    <p:extLst>
      <p:ext uri="{BB962C8B-B14F-4D97-AF65-F5344CB8AC3E}">
        <p14:creationId xmlns:p14="http://schemas.microsoft.com/office/powerpoint/2010/main" val="2492986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to students how the content type ID is used to track inheritance by using the format ParentID00ChildID, ParentID00ChildID00GrandchildID etc.</a:t>
            </a:r>
          </a:p>
        </p:txBody>
      </p:sp>
      <p:sp>
        <p:nvSpPr>
          <p:cNvPr id="4" name="Slide Number Placeholder 3"/>
          <p:cNvSpPr>
            <a:spLocks noGrp="1"/>
          </p:cNvSpPr>
          <p:nvPr>
            <p:ph type="sldNum" sz="quarter" idx="10"/>
          </p:nvPr>
        </p:nvSpPr>
        <p:spPr/>
        <p:txBody>
          <a:bodyPr/>
          <a:lstStyle/>
          <a:p>
            <a:fld id="{623786DE-9EBE-44A7-B642-A5D5785ED79C}"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Managing Custom Components and Site Lifecycles</a:t>
            </a:r>
            <a:endParaRPr lang="en-US" sz="1200" b="1" dirty="0">
              <a:solidFill>
                <a:srgbClr val="336699"/>
              </a:solidFill>
              <a:latin typeface="Arial"/>
            </a:endParaRPr>
          </a:p>
        </p:txBody>
      </p:sp>
    </p:spTree>
    <p:extLst>
      <p:ext uri="{BB962C8B-B14F-4D97-AF65-F5344CB8AC3E}">
        <p14:creationId xmlns:p14="http://schemas.microsoft.com/office/powerpoint/2010/main" val="4268487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The key point from this topic is that when you add a column or a content type to a list, SharePoint creates a copy of each of these rather than adding them directly. In the case of a content type, the new list-scoped content type inherits from the site-scoped content type, therefore maintaining a link which enables future updates.</a:t>
            </a:r>
          </a:p>
        </p:txBody>
      </p:sp>
      <p:sp>
        <p:nvSpPr>
          <p:cNvPr id="4" name="Slide Number Placeholder 3"/>
          <p:cNvSpPr>
            <a:spLocks noGrp="1"/>
          </p:cNvSpPr>
          <p:nvPr>
            <p:ph type="sldNum" sz="quarter" idx="10"/>
          </p:nvPr>
        </p:nvSpPr>
        <p:spPr/>
        <p:txBody>
          <a:bodyPr/>
          <a:lstStyle/>
          <a:p>
            <a:fld id="{623786DE-9EBE-44A7-B642-A5D5785ED79C}"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Managing Custom Components and Site Lifecycles</a:t>
            </a:r>
            <a:endParaRPr lang="en-US" sz="1200" b="1" dirty="0">
              <a:solidFill>
                <a:srgbClr val="336699"/>
              </a:solidFill>
              <a:latin typeface="Arial"/>
            </a:endParaRPr>
          </a:p>
        </p:txBody>
      </p:sp>
    </p:spTree>
    <p:extLst>
      <p:ext uri="{BB962C8B-B14F-4D97-AF65-F5344CB8AC3E}">
        <p14:creationId xmlns:p14="http://schemas.microsoft.com/office/powerpoint/2010/main" val="2511093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623786DE-9EBE-44A7-B642-A5D5785ED79C}"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Managing Custom Components and Site Lifecycles</a:t>
            </a:r>
            <a:endParaRPr lang="en-US" sz="1200" b="1" dirty="0">
              <a:solidFill>
                <a:srgbClr val="336699"/>
              </a:solidFill>
              <a:latin typeface="Arial"/>
            </a:endParaRPr>
          </a:p>
        </p:txBody>
      </p:sp>
    </p:spTree>
    <p:extLst>
      <p:ext uri="{BB962C8B-B14F-4D97-AF65-F5344CB8AC3E}">
        <p14:creationId xmlns:p14="http://schemas.microsoft.com/office/powerpoint/2010/main" val="1087988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topic is intended only as an introduction to list templates. Do not spend too long on this topic; if students have questions on how to perform these tasks explain that the details are covered in the remaining topics in this lesson, and then take questions at the end of the lesson. </a:t>
            </a:r>
          </a:p>
        </p:txBody>
      </p:sp>
      <p:sp>
        <p:nvSpPr>
          <p:cNvPr id="4" name="Slide Number Placeholder 3"/>
          <p:cNvSpPr>
            <a:spLocks noGrp="1"/>
          </p:cNvSpPr>
          <p:nvPr>
            <p:ph type="sldNum" sz="quarter" idx="10"/>
          </p:nvPr>
        </p:nvSpPr>
        <p:spPr/>
        <p:txBody>
          <a:bodyPr/>
          <a:lstStyle/>
          <a:p>
            <a:fld id="{623786DE-9EBE-44A7-B642-A5D5785ED79C}"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Managing Custom Components and Site Lifecycles</a:t>
            </a:r>
            <a:endParaRPr lang="en-US" sz="1200" b="1" dirty="0">
              <a:solidFill>
                <a:srgbClr val="336699"/>
              </a:solidFill>
              <a:latin typeface="Arial"/>
            </a:endParaRPr>
          </a:p>
        </p:txBody>
      </p:sp>
    </p:spTree>
    <p:extLst>
      <p:ext uri="{BB962C8B-B14F-4D97-AF65-F5344CB8AC3E}">
        <p14:creationId xmlns:p14="http://schemas.microsoft.com/office/powerpoint/2010/main" val="117664435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71901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smtClean="0"/>
              <a:t>Module </a:t>
            </a:r>
            <a:r>
              <a:rPr lang="en-US" sz="2600" smtClean="0"/>
              <a:t>13</a:t>
            </a:r>
            <a:endParaRPr lang="en-US" sz="2600" dirty="0"/>
          </a:p>
        </p:txBody>
      </p:sp>
      <p:sp>
        <p:nvSpPr>
          <p:cNvPr id="3" name="Subtitle 2"/>
          <p:cNvSpPr>
            <a:spLocks noGrp="1"/>
          </p:cNvSpPr>
          <p:nvPr>
            <p:ph type="subTitle" sz="quarter" idx="1"/>
          </p:nvPr>
        </p:nvSpPr>
        <p:spPr/>
        <p:txBody>
          <a:bodyPr/>
          <a:lstStyle/>
          <a:p>
            <a:r>
              <a:rPr lang="en-GB" dirty="0" smtClean="0"/>
              <a:t>Managing Custom Components and Site Lifecycles
</a:t>
            </a:r>
            <a:endParaRPr lang="en-US" dirty="0"/>
          </a:p>
        </p:txBody>
      </p:sp>
    </p:spTree>
    <p:extLst>
      <p:ext uri="{BB962C8B-B14F-4D97-AF65-F5344CB8AC3E}">
        <p14:creationId xmlns:p14="http://schemas.microsoft.com/office/powerpoint/2010/main" val="1852184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d6fb64a8-c30d-4f4b-9c71-18c1e92af24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List Columns and Content Types</a:t>
            </a:r>
            <a:endParaRPr lang="en-US" dirty="0"/>
          </a:p>
        </p:txBody>
      </p:sp>
      <p:sp>
        <p:nvSpPr>
          <p:cNvPr id="4" name="Rectangle 3"/>
          <p:cNvSpPr/>
          <p:nvPr/>
        </p:nvSpPr>
        <p:spPr bwMode="auto">
          <a:xfrm>
            <a:off x="150125" y="1037230"/>
            <a:ext cx="8884693" cy="1542197"/>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smtClean="0">
                <a:ln>
                  <a:noFill/>
                </a:ln>
                <a:solidFill>
                  <a:schemeClr val="tx1"/>
                </a:solidFill>
                <a:effectLst/>
                <a:latin typeface="Verdana" pitchFamily="34" charset="0"/>
              </a:rPr>
              <a:t>Site</a:t>
            </a:r>
          </a:p>
        </p:txBody>
      </p:sp>
      <p:sp>
        <p:nvSpPr>
          <p:cNvPr id="5" name="Rectangle 4"/>
          <p:cNvSpPr/>
          <p:nvPr/>
        </p:nvSpPr>
        <p:spPr bwMode="auto">
          <a:xfrm>
            <a:off x="1542222" y="1364778"/>
            <a:ext cx="3562066" cy="914401"/>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defTabSz="914400" rtl="0" eaLnBrk="0" fontAlgn="base" latinLnBrk="0" hangingPunct="0">
              <a:lnSpc>
                <a:spcPct val="100000"/>
              </a:lnSpc>
              <a:spcBef>
                <a:spcPct val="0"/>
              </a:spcBef>
              <a:spcAft>
                <a:spcPct val="0"/>
              </a:spcAft>
              <a:buClrTx/>
              <a:buSzTx/>
              <a:buFontTx/>
              <a:buNone/>
              <a:tabLst/>
            </a:pPr>
            <a:r>
              <a:rPr lang="en-GB" dirty="0" smtClean="0">
                <a:solidFill>
                  <a:schemeClr val="tx1"/>
                </a:solidFill>
                <a:latin typeface="Verdana" pitchFamily="34" charset="0"/>
              </a:rPr>
              <a:t>Site Column</a:t>
            </a:r>
            <a:endParaRPr kumimoji="0" lang="en-GB" sz="1800" b="1" i="0" u="none" strike="noStrike" cap="none" normalizeH="0" baseline="0" dirty="0" smtClean="0">
              <a:ln>
                <a:noFill/>
              </a:ln>
              <a:solidFill>
                <a:schemeClr val="tx1"/>
              </a:solidFill>
              <a:effectLst/>
              <a:latin typeface="Verdana" pitchFamily="34" charset="0"/>
            </a:endParaRPr>
          </a:p>
        </p:txBody>
      </p:sp>
      <p:sp>
        <p:nvSpPr>
          <p:cNvPr id="6" name="Rectangle 5"/>
          <p:cNvSpPr/>
          <p:nvPr/>
        </p:nvSpPr>
        <p:spPr bwMode="auto">
          <a:xfrm>
            <a:off x="5365856" y="1364779"/>
            <a:ext cx="3562066" cy="914401"/>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defTabSz="914400" rtl="0" eaLnBrk="0" fontAlgn="base" latinLnBrk="0" hangingPunct="0">
              <a:lnSpc>
                <a:spcPct val="100000"/>
              </a:lnSpc>
              <a:spcBef>
                <a:spcPct val="0"/>
              </a:spcBef>
              <a:spcAft>
                <a:spcPct val="0"/>
              </a:spcAft>
              <a:buClrTx/>
              <a:buSzTx/>
              <a:buFontTx/>
              <a:buNone/>
              <a:tabLst/>
            </a:pPr>
            <a:r>
              <a:rPr lang="en-GB" dirty="0" smtClean="0">
                <a:solidFill>
                  <a:schemeClr val="tx1"/>
                </a:solidFill>
                <a:latin typeface="Verdana" pitchFamily="34" charset="0"/>
              </a:rPr>
              <a:t>Site Content Type</a:t>
            </a:r>
          </a:p>
        </p:txBody>
      </p:sp>
      <p:sp>
        <p:nvSpPr>
          <p:cNvPr id="7" name="Rectangle 6"/>
          <p:cNvSpPr/>
          <p:nvPr/>
        </p:nvSpPr>
        <p:spPr bwMode="auto">
          <a:xfrm>
            <a:off x="166045" y="2988860"/>
            <a:ext cx="8884693" cy="225188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smtClean="0">
                <a:ln>
                  <a:noFill/>
                </a:ln>
                <a:solidFill>
                  <a:schemeClr val="tx1"/>
                </a:solidFill>
                <a:effectLst/>
                <a:latin typeface="Verdana" pitchFamily="34" charset="0"/>
              </a:rPr>
              <a:t>List</a:t>
            </a:r>
          </a:p>
        </p:txBody>
      </p:sp>
      <p:sp>
        <p:nvSpPr>
          <p:cNvPr id="8" name="Rectangle 7"/>
          <p:cNvSpPr/>
          <p:nvPr/>
        </p:nvSpPr>
        <p:spPr bwMode="auto">
          <a:xfrm>
            <a:off x="1558142" y="3359658"/>
            <a:ext cx="3562066" cy="1430716"/>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defTabSz="914400" rtl="0" eaLnBrk="0" fontAlgn="base" latinLnBrk="0" hangingPunct="0">
              <a:lnSpc>
                <a:spcPct val="100000"/>
              </a:lnSpc>
              <a:spcBef>
                <a:spcPct val="0"/>
              </a:spcBef>
              <a:spcAft>
                <a:spcPct val="0"/>
              </a:spcAft>
              <a:buClrTx/>
              <a:buSzTx/>
              <a:buFontTx/>
              <a:buNone/>
              <a:tabLst/>
            </a:pPr>
            <a:r>
              <a:rPr lang="en-GB" dirty="0" smtClean="0">
                <a:solidFill>
                  <a:schemeClr val="tx1"/>
                </a:solidFill>
                <a:latin typeface="Verdana" pitchFamily="34" charset="0"/>
              </a:rPr>
              <a:t>List Column</a:t>
            </a:r>
          </a:p>
          <a:p>
            <a:pPr marL="285750" marR="0" indent="-285750" defTabSz="914400" rtl="0" eaLnBrk="0" fontAlgn="base" latinLnBrk="0" hangingPunct="0">
              <a:lnSpc>
                <a:spcPct val="100000"/>
              </a:lnSpc>
              <a:spcBef>
                <a:spcPct val="0"/>
              </a:spcBef>
              <a:spcAft>
                <a:spcPct val="0"/>
              </a:spcAft>
              <a:buClrTx/>
              <a:buSzTx/>
              <a:buFont typeface="Arial" pitchFamily="34" charset="0"/>
              <a:buChar char="•"/>
              <a:tabLst/>
            </a:pPr>
            <a:r>
              <a:rPr kumimoji="0" lang="en-GB" sz="1800" b="1" i="0" u="none" strike="noStrike" cap="none" normalizeH="0" baseline="0" dirty="0" smtClean="0">
                <a:ln>
                  <a:noFill/>
                </a:ln>
                <a:solidFill>
                  <a:schemeClr val="tx1"/>
                </a:solidFill>
                <a:effectLst/>
                <a:latin typeface="Verdana" pitchFamily="34" charset="0"/>
              </a:rPr>
              <a:t>Copy of</a:t>
            </a:r>
            <a:r>
              <a:rPr kumimoji="0" lang="en-GB" sz="1800" b="1" i="0" u="none" strike="noStrike" cap="none" normalizeH="0" dirty="0" smtClean="0">
                <a:ln>
                  <a:noFill/>
                </a:ln>
                <a:solidFill>
                  <a:schemeClr val="tx1"/>
                </a:solidFill>
                <a:effectLst/>
                <a:latin typeface="Verdana" pitchFamily="34" charset="0"/>
              </a:rPr>
              <a:t> site column</a:t>
            </a:r>
          </a:p>
          <a:p>
            <a:pPr marL="285750" marR="0" indent="-285750" defTabSz="914400" rtl="0" eaLnBrk="0" fontAlgn="base" latinLnBrk="0" hangingPunct="0">
              <a:lnSpc>
                <a:spcPct val="100000"/>
              </a:lnSpc>
              <a:spcBef>
                <a:spcPct val="0"/>
              </a:spcBef>
              <a:spcAft>
                <a:spcPct val="0"/>
              </a:spcAft>
              <a:buClrTx/>
              <a:buSzTx/>
              <a:buFont typeface="Arial" pitchFamily="34" charset="0"/>
              <a:buChar char="•"/>
              <a:tabLst/>
            </a:pPr>
            <a:r>
              <a:rPr lang="en-GB" baseline="0" dirty="0" smtClean="0">
                <a:solidFill>
                  <a:schemeClr val="tx1"/>
                </a:solidFill>
                <a:latin typeface="Verdana" pitchFamily="34" charset="0"/>
              </a:rPr>
              <a:t>Standalone</a:t>
            </a:r>
            <a:r>
              <a:rPr lang="en-GB" dirty="0" smtClean="0">
                <a:solidFill>
                  <a:schemeClr val="tx1"/>
                </a:solidFill>
                <a:latin typeface="Verdana" pitchFamily="34" charset="0"/>
              </a:rPr>
              <a:t> list column</a:t>
            </a:r>
            <a:endParaRPr kumimoji="0" lang="en-GB" sz="1800" b="1" i="0" u="none" strike="noStrike" cap="none" normalizeH="0" baseline="0" dirty="0" smtClean="0">
              <a:ln>
                <a:noFill/>
              </a:ln>
              <a:solidFill>
                <a:schemeClr val="tx1"/>
              </a:solidFill>
              <a:effectLst/>
              <a:latin typeface="Verdana" pitchFamily="34" charset="0"/>
            </a:endParaRPr>
          </a:p>
        </p:txBody>
      </p:sp>
      <p:sp>
        <p:nvSpPr>
          <p:cNvPr id="9" name="Rectangle 8"/>
          <p:cNvSpPr/>
          <p:nvPr/>
        </p:nvSpPr>
        <p:spPr bwMode="auto">
          <a:xfrm>
            <a:off x="5381776" y="3359659"/>
            <a:ext cx="3562066" cy="1430716"/>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defTabSz="914400" rtl="0" eaLnBrk="0" fontAlgn="base" latinLnBrk="0" hangingPunct="0">
              <a:lnSpc>
                <a:spcPct val="100000"/>
              </a:lnSpc>
              <a:spcBef>
                <a:spcPct val="0"/>
              </a:spcBef>
              <a:spcAft>
                <a:spcPct val="0"/>
              </a:spcAft>
              <a:buClrTx/>
              <a:buSzTx/>
              <a:buFontTx/>
              <a:buNone/>
              <a:tabLst/>
            </a:pPr>
            <a:r>
              <a:rPr lang="en-GB" dirty="0" smtClean="0">
                <a:solidFill>
                  <a:schemeClr val="tx1"/>
                </a:solidFill>
                <a:latin typeface="Verdana" pitchFamily="34" charset="0"/>
              </a:rPr>
              <a:t>List Content Type</a:t>
            </a:r>
          </a:p>
          <a:p>
            <a:pPr marL="285750" marR="0" indent="-285750" defTabSz="914400" rtl="0" eaLnBrk="0" fontAlgn="base" latinLnBrk="0" hangingPunct="0">
              <a:lnSpc>
                <a:spcPct val="100000"/>
              </a:lnSpc>
              <a:spcBef>
                <a:spcPct val="0"/>
              </a:spcBef>
              <a:spcAft>
                <a:spcPct val="0"/>
              </a:spcAft>
              <a:buClrTx/>
              <a:buSzTx/>
              <a:buFont typeface="Arial" pitchFamily="34" charset="0"/>
              <a:buChar char="•"/>
              <a:tabLst/>
            </a:pPr>
            <a:r>
              <a:rPr kumimoji="0" lang="en-GB" sz="1800" b="1" i="0" u="none" strike="noStrike" cap="none" normalizeH="0" baseline="0" dirty="0" smtClean="0">
                <a:ln>
                  <a:noFill/>
                </a:ln>
                <a:solidFill>
                  <a:schemeClr val="tx1"/>
                </a:solidFill>
                <a:effectLst/>
                <a:latin typeface="Verdana" pitchFamily="34" charset="0"/>
              </a:rPr>
              <a:t>Inherits from Site Content Type</a:t>
            </a:r>
          </a:p>
        </p:txBody>
      </p:sp>
      <p:sp>
        <p:nvSpPr>
          <p:cNvPr id="10" name="Right Arrow 9"/>
          <p:cNvSpPr/>
          <p:nvPr/>
        </p:nvSpPr>
        <p:spPr bwMode="auto">
          <a:xfrm rot="5400000">
            <a:off x="2592493" y="2470825"/>
            <a:ext cx="1324995" cy="452675"/>
          </a:xfrm>
          <a:prstGeom prst="rightArrow">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11" name="Right Arrow 10"/>
          <p:cNvSpPr/>
          <p:nvPr/>
        </p:nvSpPr>
        <p:spPr bwMode="auto">
          <a:xfrm rot="5400000">
            <a:off x="6429853" y="2473097"/>
            <a:ext cx="1324995" cy="452675"/>
          </a:xfrm>
          <a:prstGeom prst="rightArrow">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788825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Defining Custom Lists</a:t>
            </a:r>
            <a:endParaRPr lang="en-US" dirty="0"/>
          </a:p>
        </p:txBody>
      </p:sp>
      <p:sp>
        <p:nvSpPr>
          <p:cNvPr id="3" name="Text Placeholder 2"/>
          <p:cNvSpPr>
            <a:spLocks noGrp="1"/>
          </p:cNvSpPr>
          <p:nvPr>
            <p:ph type="body" idx="1"/>
          </p:nvPr>
        </p:nvSpPr>
        <p:spPr/>
        <p:txBody>
          <a:bodyPr/>
          <a:lstStyle/>
          <a:p>
            <a:r>
              <a:rPr lang="en-GB" dirty="0" smtClean="0"/>
              <a:t>Introduction to List Templates
Developing List Templates
The Visual Studio List Designer
Discussion Question
Provisioning Lists</a:t>
            </a:r>
            <a:endParaRPr lang="en-US" dirty="0"/>
          </a:p>
        </p:txBody>
      </p:sp>
    </p:spTree>
    <p:extLst>
      <p:ext uri="{BB962C8B-B14F-4D97-AF65-F5344CB8AC3E}">
        <p14:creationId xmlns:p14="http://schemas.microsoft.com/office/powerpoint/2010/main" val="1394457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List Templates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Define list template</a:t>
            </a:r>
          </a:p>
          <a:p>
            <a:pPr lvl="1"/>
            <a:r>
              <a:rPr lang="en-US" dirty="0" smtClean="0"/>
              <a:t>Content types</a:t>
            </a:r>
          </a:p>
          <a:p>
            <a:pPr lvl="1"/>
            <a:r>
              <a:rPr lang="en-US" dirty="0" smtClean="0"/>
              <a:t>Fields</a:t>
            </a:r>
          </a:p>
          <a:p>
            <a:pPr lvl="1"/>
            <a:r>
              <a:rPr lang="en-US" dirty="0" smtClean="0"/>
              <a:t>Views</a:t>
            </a:r>
          </a:p>
          <a:p>
            <a:pPr lvl="1"/>
            <a:r>
              <a:rPr lang="en-US" dirty="0" smtClean="0"/>
              <a:t>Forms</a:t>
            </a:r>
            <a:endParaRPr lang="en-US" dirty="0"/>
          </a:p>
          <a:p>
            <a:r>
              <a:rPr lang="en-US" dirty="0" smtClean="0"/>
              <a:t>Create list instance</a:t>
            </a:r>
          </a:p>
          <a:p>
            <a:pPr lvl="1"/>
            <a:r>
              <a:rPr lang="en-US" dirty="0" smtClean="0"/>
              <a:t>Declarative (Feature)</a:t>
            </a:r>
          </a:p>
          <a:p>
            <a:pPr lvl="1"/>
            <a:r>
              <a:rPr lang="en-US" dirty="0" smtClean="0"/>
              <a:t>Programmatic (SharePoint object model)</a:t>
            </a:r>
          </a:p>
        </p:txBody>
      </p:sp>
    </p:spTree>
    <p:extLst>
      <p:ext uri="{BB962C8B-B14F-4D97-AF65-F5344CB8AC3E}">
        <p14:creationId xmlns:p14="http://schemas.microsoft.com/office/powerpoint/2010/main" val="2585433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List Templates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List template Feature</a:t>
            </a:r>
            <a:endParaRPr lang="en-US" sz="1000" dirty="0" smtClean="0"/>
          </a:p>
          <a:p>
            <a:pPr lvl="1"/>
            <a:r>
              <a:rPr lang="en-US" sz="2000" dirty="0" smtClean="0"/>
              <a:t>Feature.xml file (in the root of the Feature folder)</a:t>
            </a:r>
            <a:endParaRPr lang="en-US" sz="1000" dirty="0" smtClean="0"/>
          </a:p>
          <a:p>
            <a:pPr lvl="1"/>
            <a:r>
              <a:rPr lang="en-US" sz="2000" i="1" dirty="0" smtClean="0"/>
              <a:t>Manifest.xml</a:t>
            </a:r>
            <a:r>
              <a:rPr lang="en-US" sz="2000" dirty="0" smtClean="0"/>
              <a:t> file (optionally in a sub-folder, can have any name, but must be referenced in Feature.xml file)</a:t>
            </a:r>
            <a:endParaRPr lang="en-US" sz="1000" dirty="0" smtClean="0"/>
          </a:p>
          <a:p>
            <a:pPr lvl="1"/>
            <a:r>
              <a:rPr lang="en-US" sz="2000" i="1" dirty="0" smtClean="0"/>
              <a:t>ListName </a:t>
            </a:r>
            <a:r>
              <a:rPr lang="en-US" sz="2000" dirty="0" smtClean="0"/>
              <a:t>folder (determined by the value of the </a:t>
            </a:r>
            <a:r>
              <a:rPr lang="en-US" sz="2000" b="1" dirty="0" smtClean="0"/>
              <a:t>Name</a:t>
            </a:r>
            <a:r>
              <a:rPr lang="en-US" sz="2000" dirty="0" smtClean="0"/>
              <a:t> attribute of the </a:t>
            </a:r>
            <a:r>
              <a:rPr lang="en-US" sz="2000" b="1" dirty="0" smtClean="0"/>
              <a:t>ListTemplate</a:t>
            </a:r>
            <a:r>
              <a:rPr lang="en-US" sz="2000" dirty="0" smtClean="0"/>
              <a:t> element in the manifest)</a:t>
            </a:r>
          </a:p>
          <a:p>
            <a:pPr lvl="2"/>
            <a:r>
              <a:rPr lang="en-US" sz="1800" dirty="0" smtClean="0"/>
              <a:t>Schema.xml file</a:t>
            </a:r>
          </a:p>
        </p:txBody>
      </p:sp>
      <p:sp>
        <p:nvSpPr>
          <p:cNvPr id="5" name="TextBox 1"/>
          <p:cNvSpPr txBox="1"/>
          <p:nvPr/>
        </p:nvSpPr>
        <p:spPr>
          <a:xfrm>
            <a:off x="464234" y="3789040"/>
            <a:ext cx="4065563" cy="1600438"/>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lvl="0" indent="-174625">
              <a:spcBef>
                <a:spcPts val="600"/>
              </a:spcBef>
              <a:buClr>
                <a:srgbClr val="0070C0"/>
              </a:buClr>
              <a:buSzPct val="90000"/>
              <a:buFont typeface="Arial" pitchFamily="34" charset="0"/>
              <a:buChar char="•"/>
            </a:pPr>
            <a:r>
              <a:rPr lang="en-US" sz="2400" b="0" i="1" kern="0" dirty="0" smtClean="0">
                <a:solidFill>
                  <a:srgbClr val="000000"/>
                </a:solidFill>
                <a:latin typeface="Segoe UI" pitchFamily="34" charset="0"/>
                <a:ea typeface="Segoe UI" pitchFamily="34" charset="0"/>
                <a:cs typeface="Segoe UI" pitchFamily="34" charset="0"/>
              </a:rPr>
              <a:t>Manifest.xml</a:t>
            </a:r>
            <a:endParaRPr lang="en-US" sz="2400" b="0" i="1" kern="0" dirty="0">
              <a:solidFill>
                <a:srgbClr val="000000"/>
              </a:solidFill>
              <a:latin typeface="Segoe UI" pitchFamily="34" charset="0"/>
              <a:ea typeface="Segoe UI" pitchFamily="34" charset="0"/>
              <a:cs typeface="Segoe UI" pitchFamily="34" charset="0"/>
            </a:endParaRPr>
          </a:p>
          <a:p>
            <a:pPr marL="288925" lvl="1">
              <a:spcBef>
                <a:spcPts val="600"/>
              </a:spcBef>
              <a:buClr>
                <a:srgbClr val="0070C0"/>
              </a:buClr>
              <a:buSzPct val="80000"/>
            </a:pPr>
            <a:r>
              <a:rPr lang="en-US" sz="2000" b="0" kern="0" dirty="0" smtClean="0">
                <a:solidFill>
                  <a:srgbClr val="000000"/>
                </a:solidFill>
                <a:latin typeface="Lucida Sans Unicode" pitchFamily="34" charset="0"/>
                <a:ea typeface="Segoe UI" pitchFamily="34" charset="0"/>
                <a:cs typeface="Lucida Sans Unicode" pitchFamily="34" charset="0"/>
              </a:rPr>
              <a:t>&lt;</a:t>
            </a:r>
            <a:r>
              <a:rPr lang="en-US" sz="2000" b="0" kern="0" dirty="0">
                <a:solidFill>
                  <a:srgbClr val="000000"/>
                </a:solidFill>
                <a:latin typeface="Lucida Sans Unicode" pitchFamily="34" charset="0"/>
                <a:ea typeface="Segoe UI" pitchFamily="34" charset="0"/>
                <a:cs typeface="Lucida Sans Unicode" pitchFamily="34" charset="0"/>
              </a:rPr>
              <a:t>Elements&gt;</a:t>
            </a:r>
          </a:p>
          <a:p>
            <a:pPr marL="746125" lvl="2">
              <a:spcBef>
                <a:spcPts val="600"/>
              </a:spcBef>
              <a:buClr>
                <a:srgbClr val="0070C0"/>
              </a:buClr>
              <a:buSzPct val="80000"/>
            </a:pPr>
            <a:r>
              <a:rPr lang="en-US" sz="2000" b="0" kern="0" dirty="0">
                <a:solidFill>
                  <a:srgbClr val="000000"/>
                </a:solidFill>
                <a:latin typeface="Lucida Sans Unicode" pitchFamily="34" charset="0"/>
                <a:ea typeface="Segoe UI" pitchFamily="34" charset="0"/>
                <a:cs typeface="Lucida Sans Unicode" pitchFamily="34" charset="0"/>
              </a:rPr>
              <a:t>&lt;ListTemplate</a:t>
            </a:r>
            <a:r>
              <a:rPr lang="en-US" sz="2000" b="0" kern="0" dirty="0" smtClean="0">
                <a:solidFill>
                  <a:srgbClr val="000000"/>
                </a:solidFill>
                <a:latin typeface="Lucida Sans Unicode" pitchFamily="34" charset="0"/>
                <a:ea typeface="Segoe UI" pitchFamily="34" charset="0"/>
                <a:cs typeface="Lucida Sans Unicode" pitchFamily="34" charset="0"/>
              </a:rPr>
              <a:t>&gt;</a:t>
            </a:r>
            <a:endParaRPr lang="en-US" sz="2000" b="0" kern="0" dirty="0">
              <a:solidFill>
                <a:srgbClr val="000000"/>
              </a:solidFill>
              <a:latin typeface="Lucida Sans Unicode" pitchFamily="34" charset="0"/>
              <a:ea typeface="Segoe UI" pitchFamily="34" charset="0"/>
              <a:cs typeface="Lucida Sans Unicode" pitchFamily="34" charset="0"/>
            </a:endParaRPr>
          </a:p>
          <a:p>
            <a:endParaRPr lang="en-GB" sz="2400" dirty="0">
              <a:latin typeface="Lucida Sans Unicode" pitchFamily="34" charset="0"/>
              <a:cs typeface="Lucida Sans Unicode" pitchFamily="34" charset="0"/>
            </a:endParaRPr>
          </a:p>
        </p:txBody>
      </p:sp>
      <p:sp>
        <p:nvSpPr>
          <p:cNvPr id="6" name="TextBox 3"/>
          <p:cNvSpPr txBox="1"/>
          <p:nvPr/>
        </p:nvSpPr>
        <p:spPr>
          <a:xfrm>
            <a:off x="4529797" y="3789040"/>
            <a:ext cx="4065563" cy="3077766"/>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lvl="0" indent="-174625">
              <a:spcBef>
                <a:spcPts val="600"/>
              </a:spcBef>
              <a:buClr>
                <a:srgbClr val="0070C0"/>
              </a:buClr>
              <a:buSzPct val="90000"/>
              <a:buFont typeface="Arial" pitchFamily="34" charset="0"/>
              <a:buChar char="•"/>
            </a:pPr>
            <a:r>
              <a:rPr lang="en-US" sz="2400" b="0" i="1" kern="0" dirty="0">
                <a:solidFill>
                  <a:srgbClr val="000000"/>
                </a:solidFill>
                <a:latin typeface="Segoe UI" pitchFamily="34" charset="0"/>
                <a:ea typeface="Segoe UI" pitchFamily="34" charset="0"/>
                <a:cs typeface="Segoe UI" pitchFamily="34" charset="0"/>
              </a:rPr>
              <a:t>Schema.xml</a:t>
            </a:r>
          </a:p>
          <a:p>
            <a:pPr marL="288925" lvl="1">
              <a:spcBef>
                <a:spcPts val="600"/>
              </a:spcBef>
              <a:buClr>
                <a:srgbClr val="0070C0"/>
              </a:buClr>
              <a:buSzPct val="80000"/>
            </a:pPr>
            <a:r>
              <a:rPr lang="en-US" sz="2000" b="0" kern="0" dirty="0" smtClean="0">
                <a:solidFill>
                  <a:srgbClr val="000000"/>
                </a:solidFill>
                <a:latin typeface="Lucida Sans Unicode" pitchFamily="34" charset="0"/>
                <a:ea typeface="Segoe UI" pitchFamily="34" charset="0"/>
                <a:cs typeface="Lucida Sans Unicode" pitchFamily="34" charset="0"/>
              </a:rPr>
              <a:t>&lt;List&gt;</a:t>
            </a:r>
            <a:endParaRPr lang="en-US" sz="2000" b="0" kern="0" dirty="0">
              <a:solidFill>
                <a:srgbClr val="000000"/>
              </a:solidFill>
              <a:latin typeface="Lucida Sans Unicode" pitchFamily="34" charset="0"/>
              <a:ea typeface="Segoe UI" pitchFamily="34" charset="0"/>
              <a:cs typeface="Lucida Sans Unicode" pitchFamily="34" charset="0"/>
            </a:endParaRPr>
          </a:p>
          <a:p>
            <a:pPr marL="681037" lvl="2">
              <a:spcBef>
                <a:spcPts val="600"/>
              </a:spcBef>
              <a:buClr>
                <a:srgbClr val="0070C0"/>
              </a:buClr>
              <a:buSzPct val="80000"/>
            </a:pPr>
            <a:r>
              <a:rPr lang="en-US" sz="2000" b="0" kern="0" dirty="0">
                <a:solidFill>
                  <a:srgbClr val="000000"/>
                </a:solidFill>
                <a:latin typeface="Lucida Sans Unicode" pitchFamily="34" charset="0"/>
                <a:ea typeface="Segoe UI" pitchFamily="34" charset="0"/>
                <a:cs typeface="Lucida Sans Unicode" pitchFamily="34" charset="0"/>
              </a:rPr>
              <a:t>&lt;MetaData&gt;</a:t>
            </a:r>
          </a:p>
          <a:p>
            <a:pPr marL="1089025" lvl="3">
              <a:spcBef>
                <a:spcPts val="600"/>
              </a:spcBef>
              <a:buClr>
                <a:srgbClr val="0070C0"/>
              </a:buClr>
              <a:buSzPct val="90000"/>
            </a:pPr>
            <a:r>
              <a:rPr lang="en-US" sz="2000" b="0" kern="0" dirty="0">
                <a:solidFill>
                  <a:srgbClr val="000000"/>
                </a:solidFill>
                <a:latin typeface="Lucida Sans Unicode" pitchFamily="34" charset="0"/>
                <a:ea typeface="Segoe UI" pitchFamily="34" charset="0"/>
                <a:cs typeface="Lucida Sans Unicode" pitchFamily="34" charset="0"/>
              </a:rPr>
              <a:t>&lt;ContentTypes&gt;</a:t>
            </a:r>
          </a:p>
          <a:p>
            <a:pPr marL="1089025" lvl="3">
              <a:spcBef>
                <a:spcPts val="600"/>
              </a:spcBef>
              <a:buClr>
                <a:srgbClr val="0070C0"/>
              </a:buClr>
              <a:buSzPct val="90000"/>
            </a:pPr>
            <a:r>
              <a:rPr lang="en-US" sz="2000" b="0" kern="0" dirty="0">
                <a:solidFill>
                  <a:srgbClr val="000000"/>
                </a:solidFill>
                <a:latin typeface="Lucida Sans Unicode" pitchFamily="34" charset="0"/>
                <a:ea typeface="Segoe UI" pitchFamily="34" charset="0"/>
                <a:cs typeface="Lucida Sans Unicode" pitchFamily="34" charset="0"/>
              </a:rPr>
              <a:t>&lt;Fields&gt;</a:t>
            </a:r>
          </a:p>
          <a:p>
            <a:pPr marL="1089025" lvl="3">
              <a:spcBef>
                <a:spcPts val="600"/>
              </a:spcBef>
              <a:buClr>
                <a:srgbClr val="0070C0"/>
              </a:buClr>
              <a:buSzPct val="90000"/>
            </a:pPr>
            <a:r>
              <a:rPr lang="en-US" sz="2000" b="0" kern="0" dirty="0">
                <a:solidFill>
                  <a:srgbClr val="000000"/>
                </a:solidFill>
                <a:latin typeface="Lucida Sans Unicode" pitchFamily="34" charset="0"/>
                <a:ea typeface="Segoe UI" pitchFamily="34" charset="0"/>
                <a:cs typeface="Lucida Sans Unicode" pitchFamily="34" charset="0"/>
              </a:rPr>
              <a:t>&lt;Views&gt;</a:t>
            </a:r>
          </a:p>
          <a:p>
            <a:pPr marL="1089025" lvl="3">
              <a:spcBef>
                <a:spcPts val="600"/>
              </a:spcBef>
              <a:buClr>
                <a:srgbClr val="0070C0"/>
              </a:buClr>
              <a:buSzPct val="90000"/>
            </a:pPr>
            <a:r>
              <a:rPr lang="en-US" sz="2000" b="0" kern="0" dirty="0">
                <a:solidFill>
                  <a:srgbClr val="000000"/>
                </a:solidFill>
                <a:latin typeface="Lucida Sans Unicode" pitchFamily="34" charset="0"/>
                <a:ea typeface="Segoe UI" pitchFamily="34" charset="0"/>
                <a:cs typeface="Lucida Sans Unicode" pitchFamily="34" charset="0"/>
              </a:rPr>
              <a:t>&lt;Forms&gt;</a:t>
            </a:r>
          </a:p>
          <a:p>
            <a:endParaRPr lang="en-GB" sz="200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068810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List </a:t>
            </a:r>
            <a:r>
              <a:rPr lang="de-AT" dirty="0" err="1" smtClean="0"/>
              <a:t>Definitions</a:t>
            </a:r>
            <a:endParaRPr lang="de-AT" dirty="0"/>
          </a:p>
        </p:txBody>
      </p:sp>
      <p:pic>
        <p:nvPicPr>
          <p:cNvPr id="3" name="Picture 2"/>
          <p:cNvPicPr>
            <a:picLocks noChangeAspect="1"/>
          </p:cNvPicPr>
          <p:nvPr/>
        </p:nvPicPr>
        <p:blipFill>
          <a:blip r:embed="rId2"/>
          <a:stretch>
            <a:fillRect/>
          </a:stretch>
        </p:blipFill>
        <p:spPr>
          <a:xfrm>
            <a:off x="475635" y="1052736"/>
            <a:ext cx="6400000" cy="1866667"/>
          </a:xfrm>
          <a:prstGeom prst="rect">
            <a:avLst/>
          </a:prstGeom>
        </p:spPr>
      </p:pic>
      <p:pic>
        <p:nvPicPr>
          <p:cNvPr id="4" name="Picture 3"/>
          <p:cNvPicPr>
            <a:picLocks noChangeAspect="1"/>
          </p:cNvPicPr>
          <p:nvPr/>
        </p:nvPicPr>
        <p:blipFill>
          <a:blip r:embed="rId3"/>
          <a:stretch>
            <a:fillRect/>
          </a:stretch>
        </p:blipFill>
        <p:spPr>
          <a:xfrm>
            <a:off x="475635" y="3140968"/>
            <a:ext cx="6409524" cy="2761905"/>
          </a:xfrm>
          <a:prstGeom prst="rect">
            <a:avLst/>
          </a:prstGeom>
        </p:spPr>
      </p:pic>
    </p:spTree>
    <p:extLst>
      <p:ext uri="{BB962C8B-B14F-4D97-AF65-F5344CB8AC3E}">
        <p14:creationId xmlns:p14="http://schemas.microsoft.com/office/powerpoint/2010/main" val="3538728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ad7e9aeb-36c5-44ec-a193-cf22d18a638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Visual Studio List Designer</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Manage</a:t>
            </a:r>
          </a:p>
          <a:p>
            <a:pPr lvl="1"/>
            <a:r>
              <a:rPr lang="en-US" dirty="0" smtClean="0"/>
              <a:t>Columns</a:t>
            </a:r>
          </a:p>
          <a:p>
            <a:pPr lvl="1"/>
            <a:r>
              <a:rPr lang="en-US" dirty="0" smtClean="0"/>
              <a:t>Content types</a:t>
            </a:r>
          </a:p>
          <a:p>
            <a:pPr lvl="1"/>
            <a:r>
              <a:rPr lang="en-US" dirty="0" smtClean="0"/>
              <a:t>Views</a:t>
            </a:r>
          </a:p>
          <a:p>
            <a:pPr lvl="1"/>
            <a:r>
              <a:rPr lang="en-US" dirty="0" smtClean="0"/>
              <a:t>Title</a:t>
            </a:r>
          </a:p>
          <a:p>
            <a:pPr lvl="1"/>
            <a:r>
              <a:rPr lang="en-US" dirty="0" smtClean="0"/>
              <a:t>Url</a:t>
            </a:r>
          </a:p>
          <a:p>
            <a:pPr lvl="1"/>
            <a:r>
              <a:rPr lang="en-US" dirty="0" smtClean="0"/>
              <a:t>Description</a:t>
            </a:r>
            <a:endParaRPr lang="en-US" dirty="0"/>
          </a:p>
          <a:p>
            <a:r>
              <a:rPr lang="en-US" dirty="0" smtClean="0"/>
              <a:t>Faster (select from lists, no need to lookup GUIDs)</a:t>
            </a:r>
          </a:p>
          <a:p>
            <a:r>
              <a:rPr lang="en-US" dirty="0" smtClean="0"/>
              <a:t>Easier (no need to write XML)</a:t>
            </a:r>
          </a:p>
          <a:p>
            <a:r>
              <a:rPr lang="en-US" dirty="0" smtClean="0"/>
              <a:t>Reduced risk (less chance of typographical error)</a:t>
            </a:r>
            <a:endParaRPr lang="en-US" dirty="0"/>
          </a:p>
        </p:txBody>
      </p:sp>
    </p:spTree>
    <p:extLst>
      <p:ext uri="{BB962C8B-B14F-4D97-AF65-F5344CB8AC3E}">
        <p14:creationId xmlns:p14="http://schemas.microsoft.com/office/powerpoint/2010/main" val="693690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596f1181-d1d0-4e80-b978-757de4ba333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Provisioning Lists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sz="1600" dirty="0">
              <a:latin typeface="Lucida Sans Unicode" pitchFamily="34" charset="0"/>
              <a:cs typeface="Lucida Sans Unicode" pitchFamily="34" charset="0"/>
            </a:endParaRPr>
          </a:p>
        </p:txBody>
      </p:sp>
      <p:pic>
        <p:nvPicPr>
          <p:cNvPr id="3" name="Picture 2"/>
          <p:cNvPicPr>
            <a:picLocks noChangeAspect="1"/>
          </p:cNvPicPr>
          <p:nvPr/>
        </p:nvPicPr>
        <p:blipFill>
          <a:blip r:embed="rId3"/>
          <a:stretch>
            <a:fillRect/>
          </a:stretch>
        </p:blipFill>
        <p:spPr>
          <a:xfrm>
            <a:off x="458788" y="1268760"/>
            <a:ext cx="6400000" cy="1009524"/>
          </a:xfrm>
          <a:prstGeom prst="rect">
            <a:avLst/>
          </a:prstGeom>
        </p:spPr>
      </p:pic>
      <p:pic>
        <p:nvPicPr>
          <p:cNvPr id="5" name="Picture 4"/>
          <p:cNvPicPr>
            <a:picLocks noChangeAspect="1"/>
          </p:cNvPicPr>
          <p:nvPr/>
        </p:nvPicPr>
        <p:blipFill>
          <a:blip r:embed="rId4"/>
          <a:stretch>
            <a:fillRect/>
          </a:stretch>
        </p:blipFill>
        <p:spPr>
          <a:xfrm>
            <a:off x="458788" y="2842475"/>
            <a:ext cx="6400000" cy="2761905"/>
          </a:xfrm>
          <a:prstGeom prst="rect">
            <a:avLst/>
          </a:prstGeom>
        </p:spPr>
      </p:pic>
    </p:spTree>
    <p:extLst>
      <p:ext uri="{BB962C8B-B14F-4D97-AF65-F5344CB8AC3E}">
        <p14:creationId xmlns:p14="http://schemas.microsoft.com/office/powerpoint/2010/main" val="2929954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Defining Custom Sites</a:t>
            </a:r>
            <a:endParaRPr lang="en-US" dirty="0"/>
          </a:p>
        </p:txBody>
      </p:sp>
      <p:sp>
        <p:nvSpPr>
          <p:cNvPr id="3" name="Text Placeholder 2"/>
          <p:cNvSpPr>
            <a:spLocks noGrp="1"/>
          </p:cNvSpPr>
          <p:nvPr>
            <p:ph type="body" idx="1"/>
          </p:nvPr>
        </p:nvSpPr>
        <p:spPr/>
        <p:txBody>
          <a:bodyPr/>
          <a:lstStyle/>
          <a:p>
            <a:r>
              <a:rPr lang="en-US" dirty="0" smtClean="0"/>
              <a:t>Introduction to Site Definitions and Web Templates
Developing a Site Definition Declaratively
Deploying Site Definitions
Using Code to Provision a Custom Site
Demonstration: Examining the Standard Site Definitions
Feature Stapling
Discussion Question</a:t>
            </a:r>
            <a:endParaRPr lang="en-US" dirty="0"/>
          </a:p>
        </p:txBody>
      </p:sp>
    </p:spTree>
    <p:extLst>
      <p:ext uri="{BB962C8B-B14F-4D97-AF65-F5344CB8AC3E}">
        <p14:creationId xmlns:p14="http://schemas.microsoft.com/office/powerpoint/2010/main" val="2545842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Introduction to Site Definitions and Web Templates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Site definition </a:t>
            </a:r>
          </a:p>
          <a:p>
            <a:pPr lvl="1"/>
            <a:r>
              <a:rPr lang="en-US" dirty="0" smtClean="0"/>
              <a:t>Deploy with a </a:t>
            </a:r>
            <a:r>
              <a:rPr lang="en-US" dirty="0"/>
              <a:t>f</a:t>
            </a:r>
            <a:r>
              <a:rPr lang="en-US" dirty="0" smtClean="0"/>
              <a:t>arm solution </a:t>
            </a:r>
          </a:p>
          <a:p>
            <a:pPr lvl="1"/>
            <a:r>
              <a:rPr lang="en-US" dirty="0" smtClean="0"/>
              <a:t>Not dependent on any other component</a:t>
            </a:r>
          </a:p>
          <a:p>
            <a:pPr lvl="1"/>
            <a:r>
              <a:rPr lang="en-US" dirty="0" smtClean="0"/>
              <a:t>Time consuming to develop</a:t>
            </a:r>
          </a:p>
          <a:p>
            <a:pPr lvl="1"/>
            <a:r>
              <a:rPr lang="en-US" dirty="0" smtClean="0"/>
              <a:t>Cached by the IIS worker process for performance</a:t>
            </a:r>
          </a:p>
          <a:p>
            <a:r>
              <a:rPr lang="en-US" dirty="0" smtClean="0"/>
              <a:t>Web template</a:t>
            </a:r>
          </a:p>
          <a:p>
            <a:pPr lvl="1"/>
            <a:r>
              <a:rPr lang="en-US" dirty="0" smtClean="0"/>
              <a:t>Deploy with a sandboxed or farm solution</a:t>
            </a:r>
          </a:p>
          <a:p>
            <a:pPr lvl="1"/>
            <a:r>
              <a:rPr lang="en-US" dirty="0" smtClean="0"/>
              <a:t>Dependent on source site definition</a:t>
            </a:r>
          </a:p>
          <a:p>
            <a:pPr lvl="1"/>
            <a:r>
              <a:rPr lang="en-US" dirty="0" smtClean="0"/>
              <a:t>Fast to develop – SPWeb.SaveAsTemplate</a:t>
            </a:r>
          </a:p>
          <a:p>
            <a:pPr lvl="1"/>
            <a:r>
              <a:rPr lang="en-US" dirty="0" smtClean="0"/>
              <a:t>Not cached for performance</a:t>
            </a:r>
            <a:endParaRPr lang="en-US" dirty="0"/>
          </a:p>
        </p:txBody>
      </p:sp>
    </p:spTree>
    <p:extLst>
      <p:ext uri="{BB962C8B-B14F-4D97-AF65-F5344CB8AC3E}">
        <p14:creationId xmlns:p14="http://schemas.microsoft.com/office/powerpoint/2010/main" val="3958570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Developing a Site Definition Declaratively</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Webtemp*.xml</a:t>
            </a:r>
          </a:p>
          <a:p>
            <a:pPr lvl="1"/>
            <a:r>
              <a:rPr lang="de-AT" dirty="0"/>
              <a:t>15\TEMPLATES\</a:t>
            </a:r>
            <a:r>
              <a:rPr lang="de-AT" dirty="0" err="1"/>
              <a:t>SiteTemplates</a:t>
            </a:r>
            <a:endParaRPr lang="en-US" dirty="0"/>
          </a:p>
          <a:p>
            <a:pPr lvl="1"/>
            <a:r>
              <a:rPr lang="en-US" dirty="0" smtClean="0"/>
              <a:t>Template and configuration definitions</a:t>
            </a:r>
          </a:p>
          <a:p>
            <a:r>
              <a:rPr lang="en-US" dirty="0" smtClean="0"/>
              <a:t>Onet.xml</a:t>
            </a:r>
          </a:p>
          <a:p>
            <a:pPr lvl="1"/>
            <a:r>
              <a:rPr lang="en-US" dirty="0" smtClean="0"/>
              <a:t>Site content and structure</a:t>
            </a:r>
            <a:endParaRPr lang="en-US" dirty="0"/>
          </a:p>
          <a:p>
            <a:r>
              <a:rPr lang="en-US" dirty="0" smtClean="0"/>
              <a:t>Supporting files (pages, images, and so on)</a:t>
            </a:r>
            <a:endParaRPr lang="en-US" dirty="0"/>
          </a:p>
          <a:p>
            <a:r>
              <a:rPr lang="en-US" dirty="0" smtClean="0"/>
              <a:t>Assemblies</a:t>
            </a:r>
            <a:endParaRPr lang="en-US" dirty="0"/>
          </a:p>
        </p:txBody>
      </p:sp>
    </p:spTree>
    <p:extLst>
      <p:ext uri="{BB962C8B-B14F-4D97-AF65-F5344CB8AC3E}">
        <p14:creationId xmlns:p14="http://schemas.microsoft.com/office/powerpoint/2010/main" val="1262903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Component Overview
Defining Custom Lists
Defining Custom Sites
Managing SharePoint Sites</a:t>
            </a:r>
            <a:endParaRPr lang="en-US" dirty="0"/>
          </a:p>
        </p:txBody>
      </p:sp>
    </p:spTree>
    <p:extLst>
      <p:ext uri="{BB962C8B-B14F-4D97-AF65-F5344CB8AC3E}">
        <p14:creationId xmlns:p14="http://schemas.microsoft.com/office/powerpoint/2010/main" val="1676826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Site Template</a:t>
            </a:r>
            <a:endParaRPr lang="de-AT" dirty="0"/>
          </a:p>
        </p:txBody>
      </p:sp>
      <p:pic>
        <p:nvPicPr>
          <p:cNvPr id="3" name="Picture 2"/>
          <p:cNvPicPr>
            <a:picLocks noChangeAspect="1"/>
          </p:cNvPicPr>
          <p:nvPr/>
        </p:nvPicPr>
        <p:blipFill>
          <a:blip r:embed="rId2"/>
          <a:stretch>
            <a:fillRect/>
          </a:stretch>
        </p:blipFill>
        <p:spPr>
          <a:xfrm>
            <a:off x="482491" y="1052736"/>
            <a:ext cx="6400000" cy="5219048"/>
          </a:xfrm>
          <a:prstGeom prst="rect">
            <a:avLst/>
          </a:prstGeom>
        </p:spPr>
      </p:pic>
    </p:spTree>
    <p:extLst>
      <p:ext uri="{BB962C8B-B14F-4D97-AF65-F5344CB8AC3E}">
        <p14:creationId xmlns:p14="http://schemas.microsoft.com/office/powerpoint/2010/main" val="246136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2e8910e2-244c-41b4-b14e-5a582eb13ab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Code to Provision a Custom Site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sz="1800" dirty="0">
              <a:latin typeface="Courier New" pitchFamily="49" charset="0"/>
              <a:cs typeface="Courier New" pitchFamily="49" charset="0"/>
            </a:endParaRPr>
          </a:p>
        </p:txBody>
      </p:sp>
      <p:pic>
        <p:nvPicPr>
          <p:cNvPr id="3" name="Picture 2"/>
          <p:cNvPicPr>
            <a:picLocks noChangeAspect="1"/>
          </p:cNvPicPr>
          <p:nvPr/>
        </p:nvPicPr>
        <p:blipFill>
          <a:blip r:embed="rId3"/>
          <a:stretch>
            <a:fillRect/>
          </a:stretch>
        </p:blipFill>
        <p:spPr>
          <a:xfrm>
            <a:off x="458788" y="1124744"/>
            <a:ext cx="6380952" cy="2304762"/>
          </a:xfrm>
          <a:prstGeom prst="rect">
            <a:avLst/>
          </a:prstGeom>
        </p:spPr>
      </p:pic>
      <p:pic>
        <p:nvPicPr>
          <p:cNvPr id="5" name="Picture 4"/>
          <p:cNvPicPr>
            <a:picLocks noChangeAspect="1"/>
          </p:cNvPicPr>
          <p:nvPr/>
        </p:nvPicPr>
        <p:blipFill>
          <a:blip r:embed="rId4"/>
          <a:stretch>
            <a:fillRect/>
          </a:stretch>
        </p:blipFill>
        <p:spPr>
          <a:xfrm>
            <a:off x="467956" y="3701904"/>
            <a:ext cx="6409524" cy="2466667"/>
          </a:xfrm>
          <a:prstGeom prst="rect">
            <a:avLst/>
          </a:prstGeom>
        </p:spPr>
      </p:pic>
    </p:spTree>
    <p:extLst>
      <p:ext uri="{BB962C8B-B14F-4D97-AF65-F5344CB8AC3E}">
        <p14:creationId xmlns:p14="http://schemas.microsoft.com/office/powerpoint/2010/main" val="2317725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4ce011bd-cbc3-4678-b896-da5c17c491e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Examining the Standard Site Definitions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In this demonstration, you will review:</a:t>
            </a:r>
            <a:endParaRPr lang="en-US" dirty="0"/>
          </a:p>
          <a:p>
            <a:pPr lvl="1"/>
            <a:r>
              <a:rPr lang="en-US" dirty="0" smtClean="0"/>
              <a:t>The site definitions included in SharePoint 2013</a:t>
            </a:r>
            <a:endParaRPr lang="en-US" dirty="0"/>
          </a:p>
          <a:p>
            <a:pPr lvl="1"/>
            <a:r>
              <a:rPr lang="en-US" dirty="0" smtClean="0"/>
              <a:t>The webtemp.xml files</a:t>
            </a:r>
            <a:endParaRPr lang="en-US" dirty="0"/>
          </a:p>
          <a:p>
            <a:pPr lvl="1"/>
            <a:r>
              <a:rPr lang="en-US" dirty="0" smtClean="0"/>
              <a:t>The onet.xml files</a:t>
            </a:r>
          </a:p>
        </p:txBody>
      </p:sp>
    </p:spTree>
    <p:extLst>
      <p:ext uri="{BB962C8B-B14F-4D97-AF65-F5344CB8AC3E}">
        <p14:creationId xmlns:p14="http://schemas.microsoft.com/office/powerpoint/2010/main" val="1533421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297fee8c-7f75-4f00-92fb-a0abc17e955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Stapling</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Add a Feature to an existing site definition</a:t>
            </a:r>
          </a:p>
          <a:p>
            <a:pPr lvl="1"/>
            <a:r>
              <a:rPr lang="en-US" dirty="0" smtClean="0"/>
              <a:t>Out-of-the-box site definitions</a:t>
            </a:r>
          </a:p>
          <a:p>
            <a:pPr lvl="1"/>
            <a:r>
              <a:rPr lang="en-US" dirty="0" smtClean="0"/>
              <a:t>Custom site definitions that are in use</a:t>
            </a:r>
          </a:p>
          <a:p>
            <a:r>
              <a:rPr lang="en-US" dirty="0" smtClean="0"/>
              <a:t>Stapled Feature</a:t>
            </a:r>
          </a:p>
          <a:p>
            <a:r>
              <a:rPr lang="en-US" dirty="0" smtClean="0"/>
              <a:t>Stapler Feature</a:t>
            </a:r>
          </a:p>
          <a:p>
            <a:endParaRPr lang="en-US" sz="1400" dirty="0" smtClean="0"/>
          </a:p>
          <a:p>
            <a:endParaRPr lang="en-US" sz="1400" dirty="0" smtClean="0"/>
          </a:p>
        </p:txBody>
      </p:sp>
      <p:pic>
        <p:nvPicPr>
          <p:cNvPr id="3" name="Picture 2"/>
          <p:cNvPicPr>
            <a:picLocks noChangeAspect="1"/>
          </p:cNvPicPr>
          <p:nvPr/>
        </p:nvPicPr>
        <p:blipFill>
          <a:blip r:embed="rId3"/>
          <a:stretch>
            <a:fillRect/>
          </a:stretch>
        </p:blipFill>
        <p:spPr>
          <a:xfrm>
            <a:off x="458788" y="3861048"/>
            <a:ext cx="7477750" cy="1008112"/>
          </a:xfrm>
          <a:prstGeom prst="rect">
            <a:avLst/>
          </a:prstGeom>
        </p:spPr>
      </p:pic>
    </p:spTree>
    <p:extLst>
      <p:ext uri="{BB962C8B-B14F-4D97-AF65-F5344CB8AC3E}">
        <p14:creationId xmlns:p14="http://schemas.microsoft.com/office/powerpoint/2010/main" val="3608151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30a5bfc4-a11a-4bc8-b893-1c0066b6e03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Question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When would you choose to create a site definition, a web template, or use Feature stapling?</a:t>
            </a:r>
            <a:endParaRPr lang="en-US" dirty="0"/>
          </a:p>
        </p:txBody>
      </p:sp>
    </p:spTree>
    <p:extLst>
      <p:ext uri="{BB962C8B-B14F-4D97-AF65-F5344CB8AC3E}">
        <p14:creationId xmlns:p14="http://schemas.microsoft.com/office/powerpoint/2010/main" val="3795336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4: Managing SharePoint Sites</a:t>
            </a:r>
            <a:endParaRPr lang="en-US" dirty="0"/>
          </a:p>
        </p:txBody>
      </p:sp>
      <p:sp>
        <p:nvSpPr>
          <p:cNvPr id="3" name="Text Placeholder 2"/>
          <p:cNvSpPr>
            <a:spLocks noGrp="1"/>
          </p:cNvSpPr>
          <p:nvPr>
            <p:ph type="body" idx="1"/>
          </p:nvPr>
        </p:nvSpPr>
        <p:spPr/>
        <p:txBody>
          <a:bodyPr/>
          <a:lstStyle/>
          <a:p>
            <a:r>
              <a:rPr lang="en-GB" dirty="0" smtClean="0"/>
              <a:t>Understanding the Site Hierarchy
Provisioning Sites
Host-named Site Collections
Backing-up Site Collections
Managing the Site Lifecycle
Upgrading SharePoint 2010 Sites</a:t>
            </a:r>
            <a:endParaRPr lang="en-US" dirty="0"/>
          </a:p>
        </p:txBody>
      </p:sp>
    </p:spTree>
    <p:extLst>
      <p:ext uri="{BB962C8B-B14F-4D97-AF65-F5344CB8AC3E}">
        <p14:creationId xmlns:p14="http://schemas.microsoft.com/office/powerpoint/2010/main" val="6285092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Site Hierarchy</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SPFarm.Services</a:t>
            </a:r>
          </a:p>
          <a:p>
            <a:r>
              <a:rPr lang="en-US" dirty="0" smtClean="0"/>
              <a:t>SPWebService.WebApplications</a:t>
            </a:r>
          </a:p>
          <a:p>
            <a:r>
              <a:rPr lang="en-US" dirty="0" smtClean="0"/>
              <a:t>SPWebApplication.Sites</a:t>
            </a:r>
          </a:p>
          <a:p>
            <a:r>
              <a:rPr lang="en-US" dirty="0" smtClean="0"/>
              <a:t>SPSite.AllWebs</a:t>
            </a:r>
          </a:p>
          <a:p>
            <a:r>
              <a:rPr lang="en-US" dirty="0" smtClean="0"/>
              <a:t>SPWeb </a:t>
            </a:r>
          </a:p>
          <a:p>
            <a:endParaRPr lang="en-US" dirty="0"/>
          </a:p>
        </p:txBody>
      </p:sp>
    </p:spTree>
    <p:extLst>
      <p:ext uri="{BB962C8B-B14F-4D97-AF65-F5344CB8AC3E}">
        <p14:creationId xmlns:p14="http://schemas.microsoft.com/office/powerpoint/2010/main" val="583283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Provisioning Sites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SharePoint object model</a:t>
            </a:r>
          </a:p>
          <a:p>
            <a:pPr lvl="1"/>
            <a:r>
              <a:rPr lang="en-US" dirty="0" smtClean="0"/>
              <a:t>SPSite site = webApplication.Sites.Add(…);</a:t>
            </a:r>
          </a:p>
          <a:p>
            <a:pPr lvl="1"/>
            <a:r>
              <a:rPr lang="en-US" dirty="0" smtClean="0"/>
              <a:t>SPWeb web= site.AllWebs.Add(…);</a:t>
            </a:r>
          </a:p>
          <a:p>
            <a:r>
              <a:rPr lang="en-US" dirty="0" smtClean="0"/>
              <a:t>PowerShell</a:t>
            </a:r>
            <a:endParaRPr lang="en-US" dirty="0"/>
          </a:p>
          <a:p>
            <a:pPr lvl="1"/>
            <a:r>
              <a:rPr lang="en-US" dirty="0"/>
              <a:t>New-SPSite</a:t>
            </a:r>
          </a:p>
          <a:p>
            <a:pPr lvl="1"/>
            <a:r>
              <a:rPr lang="en-US" dirty="0"/>
              <a:t>New-SPWeb</a:t>
            </a:r>
          </a:p>
          <a:p>
            <a:r>
              <a:rPr lang="en-US" dirty="0" smtClean="0"/>
              <a:t>SharePoint user interface</a:t>
            </a:r>
            <a:endParaRPr lang="en-US" dirty="0"/>
          </a:p>
        </p:txBody>
      </p:sp>
    </p:spTree>
    <p:extLst>
      <p:ext uri="{BB962C8B-B14F-4D97-AF65-F5344CB8AC3E}">
        <p14:creationId xmlns:p14="http://schemas.microsoft.com/office/powerpoint/2010/main" val="2436310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Host-named Site Collections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Web Application A (port 80)</a:t>
            </a:r>
          </a:p>
          <a:p>
            <a:pPr lvl="1"/>
            <a:r>
              <a:rPr lang="en-US" sz="2000" dirty="0" smtClean="0"/>
              <a:t>http://sales.contoso.com (site collection)</a:t>
            </a:r>
          </a:p>
          <a:p>
            <a:pPr lvl="2"/>
            <a:r>
              <a:rPr lang="en-US" dirty="0" smtClean="0"/>
              <a:t>http://sales.contoso.com/sites/subsite (site)</a:t>
            </a:r>
          </a:p>
          <a:p>
            <a:pPr lvl="2"/>
            <a:r>
              <a:rPr lang="en-US" dirty="0" smtClean="0"/>
              <a:t>http://sales.contoso.com/sites/subsite2 (site)</a:t>
            </a:r>
          </a:p>
          <a:p>
            <a:pPr lvl="1"/>
            <a:r>
              <a:rPr lang="en-US" sz="2000" dirty="0" smtClean="0"/>
              <a:t>http://research.contoso.com</a:t>
            </a:r>
            <a:r>
              <a:rPr lang="en-US" sz="2000" dirty="0"/>
              <a:t> (site collection</a:t>
            </a:r>
            <a:r>
              <a:rPr lang="en-US" sz="2000" dirty="0" smtClean="0"/>
              <a:t>)</a:t>
            </a:r>
            <a:r>
              <a:rPr lang="en-US" sz="2000" dirty="0"/>
              <a:t> </a:t>
            </a:r>
            <a:endParaRPr lang="en-US" sz="2000" dirty="0" smtClean="0"/>
          </a:p>
          <a:p>
            <a:pPr lvl="1"/>
            <a:r>
              <a:rPr lang="en-US" sz="2000" dirty="0"/>
              <a:t>h</a:t>
            </a:r>
            <a:r>
              <a:rPr lang="en-US" sz="2000" dirty="0" smtClean="0"/>
              <a:t>ttp</a:t>
            </a:r>
            <a:r>
              <a:rPr lang="en-US" sz="2000" dirty="0"/>
              <a:t>://</a:t>
            </a:r>
            <a:r>
              <a:rPr lang="en-US" sz="2000" dirty="0" smtClean="0"/>
              <a:t>sales.contoso.com/sites/sitecollection </a:t>
            </a:r>
            <a:r>
              <a:rPr lang="en-US" sz="2000" dirty="0"/>
              <a:t>(site collection</a:t>
            </a:r>
            <a:r>
              <a:rPr lang="en-US" sz="2000" dirty="0" smtClean="0"/>
              <a:t>)</a:t>
            </a:r>
            <a:endParaRPr lang="en-US" sz="2000" dirty="0"/>
          </a:p>
          <a:p>
            <a:r>
              <a:rPr lang="en-US" sz="2400" dirty="0" smtClean="0"/>
              <a:t>Web Application 2 (IIS host header – sharepoint.contoso.com)</a:t>
            </a:r>
          </a:p>
          <a:p>
            <a:pPr lvl="1"/>
            <a:r>
              <a:rPr lang="en-US" sz="2000" dirty="0" smtClean="0"/>
              <a:t>http://sharepoint.contoso.com (site collection)</a:t>
            </a:r>
          </a:p>
          <a:p>
            <a:pPr lvl="1"/>
            <a:r>
              <a:rPr lang="en-US" sz="2000" dirty="0" smtClean="0"/>
              <a:t>http://sharepoint.contoso.com/sites/sitecollection (site collection)</a:t>
            </a:r>
          </a:p>
          <a:p>
            <a:pPr lvl="1"/>
            <a:r>
              <a:rPr lang="en-US" sz="2000" dirty="0" smtClean="0"/>
              <a:t>http://sharepoint.contoso.com/site/subsite (site)</a:t>
            </a:r>
          </a:p>
          <a:p>
            <a:pPr lvl="2"/>
            <a:endParaRPr lang="en-US" dirty="0" smtClean="0"/>
          </a:p>
          <a:p>
            <a:pPr lvl="1"/>
            <a:endParaRPr lang="en-US" dirty="0"/>
          </a:p>
        </p:txBody>
      </p:sp>
    </p:spTree>
    <p:extLst>
      <p:ext uri="{BB962C8B-B14F-4D97-AF65-F5344CB8AC3E}">
        <p14:creationId xmlns:p14="http://schemas.microsoft.com/office/powerpoint/2010/main" val="795553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4ec40dce-cfcd-448a-b551-960e80ddac2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the Site Lifecycle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Lifecycle events</a:t>
            </a:r>
          </a:p>
          <a:p>
            <a:pPr lvl="1"/>
            <a:r>
              <a:rPr lang="en-US" sz="2000" dirty="0" smtClean="0"/>
              <a:t>WebAdding</a:t>
            </a:r>
          </a:p>
          <a:p>
            <a:pPr lvl="1"/>
            <a:r>
              <a:rPr lang="en-US" sz="2000" dirty="0" smtClean="0"/>
              <a:t>WebProvisioned</a:t>
            </a:r>
          </a:p>
          <a:p>
            <a:pPr lvl="1"/>
            <a:r>
              <a:rPr lang="en-US" sz="2000" dirty="0" smtClean="0"/>
              <a:t>WebMoving</a:t>
            </a:r>
          </a:p>
          <a:p>
            <a:pPr lvl="1"/>
            <a:r>
              <a:rPr lang="en-US" sz="2000" dirty="0" smtClean="0"/>
              <a:t>WebMoved</a:t>
            </a:r>
          </a:p>
          <a:p>
            <a:pPr lvl="1"/>
            <a:r>
              <a:rPr lang="en-US" sz="2000" dirty="0" smtClean="0"/>
              <a:t>WebDeleting</a:t>
            </a:r>
          </a:p>
          <a:p>
            <a:pPr lvl="1"/>
            <a:r>
              <a:rPr lang="en-US" sz="2000" dirty="0" smtClean="0"/>
              <a:t>WebDeleted</a:t>
            </a:r>
          </a:p>
          <a:p>
            <a:pPr lvl="1"/>
            <a:r>
              <a:rPr lang="en-US" sz="2000" dirty="0" smtClean="0"/>
              <a:t>SiteDeleted</a:t>
            </a:r>
          </a:p>
          <a:p>
            <a:r>
              <a:rPr lang="en-US" sz="2400" dirty="0" smtClean="0"/>
              <a:t>Identify inactive site collections</a:t>
            </a:r>
          </a:p>
          <a:p>
            <a:pPr lvl="1"/>
            <a:r>
              <a:rPr lang="en-US" sz="2000" dirty="0" smtClean="0"/>
              <a:t>SPSite.LastContentModifiedDate</a:t>
            </a:r>
          </a:p>
          <a:p>
            <a:r>
              <a:rPr lang="en-US" sz="2400" dirty="0" smtClean="0"/>
              <a:t>Delete sites and site collections</a:t>
            </a:r>
          </a:p>
          <a:p>
            <a:pPr lvl="1"/>
            <a:r>
              <a:rPr lang="en-US" sz="2000" dirty="0" smtClean="0"/>
              <a:t>SPWeb.Delete()</a:t>
            </a:r>
          </a:p>
          <a:p>
            <a:pPr lvl="1"/>
            <a:r>
              <a:rPr lang="en-US" sz="2000" dirty="0" smtClean="0"/>
              <a:t>SPSite.Delete()</a:t>
            </a:r>
          </a:p>
          <a:p>
            <a:endParaRPr lang="en-US" dirty="0" smtClean="0"/>
          </a:p>
          <a:p>
            <a:pPr lvl="1"/>
            <a:endParaRPr lang="en-US" dirty="0"/>
          </a:p>
        </p:txBody>
      </p:sp>
    </p:spTree>
    <p:extLst>
      <p:ext uri="{BB962C8B-B14F-4D97-AF65-F5344CB8AC3E}">
        <p14:creationId xmlns:p14="http://schemas.microsoft.com/office/powerpoint/2010/main" val="739695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d2d90429-cbc1-4b42-a499-96f38b6e66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1: Component Overview</a:t>
            </a:r>
            <a:endParaRPr lang="en-US" dirty="0"/>
          </a:p>
        </p:txBody>
      </p:sp>
      <p:sp>
        <p:nvSpPr>
          <p:cNvPr id="3" name="Text Placeholder 2"/>
          <p:cNvSpPr>
            <a:spLocks noGrp="1"/>
          </p:cNvSpPr>
          <p:nvPr>
            <p:ph type="body" idx="1"/>
          </p:nvPr>
        </p:nvSpPr>
        <p:spPr/>
        <p:txBody>
          <a:bodyPr/>
          <a:lstStyle/>
          <a:p>
            <a:r>
              <a:rPr lang="en-US" dirty="0" smtClean="0"/>
              <a:t>The Component Hierarchy
Site Columns
Site Content Types
List Columns and Content Types</a:t>
            </a:r>
            <a:endParaRPr lang="en-US" dirty="0"/>
          </a:p>
        </p:txBody>
      </p:sp>
    </p:spTree>
    <p:extLst>
      <p:ext uri="{BB962C8B-B14F-4D97-AF65-F5344CB8AC3E}">
        <p14:creationId xmlns:p14="http://schemas.microsoft.com/office/powerpoint/2010/main" val="1439784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Host Header Site </a:t>
            </a:r>
            <a:r>
              <a:rPr lang="de-AT" dirty="0" err="1" smtClean="0"/>
              <a:t>Collections</a:t>
            </a:r>
            <a:endParaRPr lang="de-AT" dirty="0"/>
          </a:p>
        </p:txBody>
      </p:sp>
      <p:pic>
        <p:nvPicPr>
          <p:cNvPr id="3" name="Picture 2"/>
          <p:cNvPicPr>
            <a:picLocks noChangeAspect="1"/>
          </p:cNvPicPr>
          <p:nvPr/>
        </p:nvPicPr>
        <p:blipFill>
          <a:blip r:embed="rId2"/>
          <a:stretch>
            <a:fillRect/>
          </a:stretch>
        </p:blipFill>
        <p:spPr>
          <a:xfrm>
            <a:off x="460375" y="1124744"/>
            <a:ext cx="7648530" cy="3960440"/>
          </a:xfrm>
          <a:prstGeom prst="rect">
            <a:avLst/>
          </a:prstGeom>
        </p:spPr>
      </p:pic>
    </p:spTree>
    <p:extLst>
      <p:ext uri="{BB962C8B-B14F-4D97-AF65-F5344CB8AC3E}">
        <p14:creationId xmlns:p14="http://schemas.microsoft.com/office/powerpoint/2010/main" val="25481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088acb20-abef-42fc-bb76-08ffb21700d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Site Collections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GB" sz="1600" dirty="0" smtClean="0">
              <a:latin typeface="Courier New" pitchFamily="49" charset="0"/>
              <a:cs typeface="Courier New" pitchFamily="49" charset="0"/>
            </a:endParaRPr>
          </a:p>
          <a:p>
            <a:pPr marL="0" indent="0">
              <a:buNone/>
            </a:pPr>
            <a:endParaRPr lang="en-US" sz="1600" dirty="0">
              <a:latin typeface="Courier New" pitchFamily="49" charset="0"/>
              <a:cs typeface="Courier New" pitchFamily="49" charset="0"/>
            </a:endParaRPr>
          </a:p>
        </p:txBody>
      </p:sp>
      <p:pic>
        <p:nvPicPr>
          <p:cNvPr id="3" name="Picture 2"/>
          <p:cNvPicPr>
            <a:picLocks noChangeAspect="1"/>
          </p:cNvPicPr>
          <p:nvPr/>
        </p:nvPicPr>
        <p:blipFill>
          <a:blip r:embed="rId3"/>
          <a:stretch>
            <a:fillRect/>
          </a:stretch>
        </p:blipFill>
        <p:spPr>
          <a:xfrm>
            <a:off x="458787" y="1124744"/>
            <a:ext cx="7877831" cy="2160240"/>
          </a:xfrm>
          <a:prstGeom prst="rect">
            <a:avLst/>
          </a:prstGeom>
        </p:spPr>
      </p:pic>
      <p:pic>
        <p:nvPicPr>
          <p:cNvPr id="5" name="Picture 4"/>
          <p:cNvPicPr>
            <a:picLocks noChangeAspect="1"/>
          </p:cNvPicPr>
          <p:nvPr/>
        </p:nvPicPr>
        <p:blipFill>
          <a:blip r:embed="rId4"/>
          <a:stretch>
            <a:fillRect/>
          </a:stretch>
        </p:blipFill>
        <p:spPr>
          <a:xfrm>
            <a:off x="436691" y="3565536"/>
            <a:ext cx="7817836" cy="1591655"/>
          </a:xfrm>
          <a:prstGeom prst="rect">
            <a:avLst/>
          </a:prstGeom>
        </p:spPr>
      </p:pic>
    </p:spTree>
    <p:extLst>
      <p:ext uri="{BB962C8B-B14F-4D97-AF65-F5344CB8AC3E}">
        <p14:creationId xmlns:p14="http://schemas.microsoft.com/office/powerpoint/2010/main" val="14293117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9aab2535-d879-4ea3-a66c-5c271cd2d96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Upgrading SharePoint 2010 Sites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Sites in SharePoint 2010 mode and 2013 mode can coexist</a:t>
            </a:r>
          </a:p>
          <a:p>
            <a:r>
              <a:rPr lang="en-US" dirty="0" smtClean="0"/>
              <a:t>Delay upgrade of individual site collections based on business or technical requirements</a:t>
            </a:r>
            <a:endParaRPr lang="en-US" dirty="0"/>
          </a:p>
          <a:p>
            <a:r>
              <a:rPr lang="en-US" dirty="0" smtClean="0"/>
              <a:t>Start upgrade</a:t>
            </a:r>
          </a:p>
          <a:p>
            <a:pPr lvl="1"/>
            <a:r>
              <a:rPr lang="en-US" dirty="0" smtClean="0"/>
              <a:t>SPSite.Upgrade()</a:t>
            </a:r>
          </a:p>
          <a:p>
            <a:pPr lvl="1"/>
            <a:r>
              <a:rPr lang="en-US" dirty="0" smtClean="0"/>
              <a:t>Upgrade-SPSite</a:t>
            </a:r>
            <a:endParaRPr lang="en-US" dirty="0"/>
          </a:p>
        </p:txBody>
      </p:sp>
    </p:spTree>
    <p:extLst>
      <p:ext uri="{BB962C8B-B14F-4D97-AF65-F5344CB8AC3E}">
        <p14:creationId xmlns:p14="http://schemas.microsoft.com/office/powerpoint/2010/main" val="3143067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Managing Custom Components and Site Lifecycles</a:t>
            </a:r>
            <a:endParaRPr lang="en-US" dirty="0"/>
          </a:p>
        </p:txBody>
      </p:sp>
      <p:sp>
        <p:nvSpPr>
          <p:cNvPr id="3" name="Text Placeholder 2"/>
          <p:cNvSpPr>
            <a:spLocks noGrp="1"/>
          </p:cNvSpPr>
          <p:nvPr>
            <p:ph type="body" idx="1"/>
          </p:nvPr>
        </p:nvSpPr>
        <p:spPr/>
        <p:txBody>
          <a:bodyPr/>
          <a:lstStyle/>
          <a:p>
            <a:r>
              <a:rPr lang="en-GB" dirty="0" smtClean="0"/>
              <a:t>Exercise 1: Creating a Site Definition
Exercise 2: Creating a List Definition
Exercise 3: Developing an Event Receiver</a:t>
            </a:r>
            <a:endParaRPr lang="en-US" dirty="0"/>
          </a:p>
        </p:txBody>
      </p:sp>
      <p:sp>
        <p:nvSpPr>
          <p:cNvPr id="4" name="TextBox 3"/>
          <p:cNvSpPr txBox="1"/>
          <p:nvPr/>
        </p:nvSpPr>
        <p:spPr>
          <a:xfrm>
            <a:off x="458788" y="3985900"/>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636293"/>
            <a:ext cx="6496009" cy="1384995"/>
          </a:xfrm>
          <a:prstGeom prst="rect">
            <a:avLst/>
          </a:prstGeom>
          <a:noFill/>
        </p:spPr>
        <p:txBody>
          <a:bodyPr vert="horz" wrap="none" rtlCol="0">
            <a:spAutoFit/>
          </a:bodyPr>
          <a:lstStyle/>
          <a:p>
            <a:pPr marL="457200" indent="-457200">
              <a:buClr>
                <a:srgbClr val="0070C0"/>
              </a:buClr>
              <a:buFont typeface="Arial" pitchFamily="34" charset="0"/>
              <a:buChar char="•"/>
            </a:pPr>
            <a:r>
              <a:rPr lang="en-US" sz="2800" b="0" i="0" u="none" strike="noStrike" baseline="0" dirty="0" smtClean="0">
                <a:latin typeface="Segoe UI"/>
              </a:rPr>
              <a:t>Virtual machine: 20488A-LON-SP-07</a:t>
            </a:r>
          </a:p>
          <a:p>
            <a:pPr marL="457200" indent="-457200">
              <a:buClr>
                <a:srgbClr val="0070C0"/>
              </a:buClr>
              <a:buFont typeface="Arial" pitchFamily="34" charset="0"/>
              <a:buChar char="•"/>
            </a:pPr>
            <a:r>
              <a:rPr lang="en-US" sz="2800" b="0" i="0" u="none" strike="noStrike" baseline="0" dirty="0" smtClean="0">
                <a:latin typeface="Segoe UI"/>
              </a:rPr>
              <a:t>User Name: CONTOSO\administrator</a:t>
            </a:r>
          </a:p>
          <a:p>
            <a:pPr marL="457200" indent="-457200">
              <a:buClr>
                <a:srgbClr val="0070C0"/>
              </a:buClr>
              <a:buFont typeface="Arial" pitchFamily="34" charset="0"/>
              <a:buChar char="•"/>
            </a:pPr>
            <a:r>
              <a:rPr lang="en-US" sz="2800" b="0" i="0" u="none" strike="noStrike" baseline="0" dirty="0" smtClean="0">
                <a:latin typeface="Segoe UI"/>
              </a:rPr>
              <a:t>Password: Pa$$w0rd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60 minutes</a:t>
            </a:r>
            <a:endParaRPr lang="en-US" sz="2800" dirty="0">
              <a:latin typeface="Segoe UI"/>
            </a:endParaRPr>
          </a:p>
        </p:txBody>
      </p:sp>
    </p:spTree>
    <p:extLst>
      <p:ext uri="{BB962C8B-B14F-4D97-AF65-F5344CB8AC3E}">
        <p14:creationId xmlns:p14="http://schemas.microsoft.com/office/powerpoint/2010/main" val="12726008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1021215"/>
            <a:ext cx="8119156" cy="4983224"/>
          </a:xfrm>
          <a:prstGeom prst="rect">
            <a:avLst/>
          </a:prstGeom>
          <a:noFill/>
        </p:spPr>
        <p:txBody>
          <a:bodyPr vert="horz" wrap="square" rtlCol="0">
            <a:spAutoFit/>
          </a:bodyPr>
          <a:lstStyle/>
          <a:p>
            <a:pPr>
              <a:lnSpc>
                <a:spcPct val="115000"/>
              </a:lnSpc>
              <a:spcAft>
                <a:spcPts val="1000"/>
              </a:spcAft>
            </a:pPr>
            <a:r>
              <a:rPr lang="en-US" sz="1600" dirty="0" smtClean="0">
                <a:effectLst/>
                <a:latin typeface="Segoe UI"/>
                <a:ea typeface="SimSun"/>
                <a:cs typeface="Mangal"/>
              </a:rPr>
              <a:t>Most products sold by Contoso have a dedicated sales team. Each of the sales teams requires a site to store sales documents, and to track sales leads. Sales documents fall into two categories: documents created to support a specific sales opportunity, which may contain customer specific information, and generic documents which can be used for any sales opportunity. To ensure that documents created for a specific customer are not given to another customer, generic documents must be stored in a different document library. While there are several distinct teams, the needs of the teams are consistent across the company. </a:t>
            </a:r>
          </a:p>
          <a:p>
            <a:pPr>
              <a:lnSpc>
                <a:spcPct val="115000"/>
              </a:lnSpc>
              <a:spcAft>
                <a:spcPts val="1000"/>
              </a:spcAft>
            </a:pPr>
            <a:r>
              <a:rPr lang="en-US" sz="1600" dirty="0" smtClean="0">
                <a:effectLst/>
                <a:latin typeface="Segoe UI"/>
                <a:ea typeface="SimSun"/>
                <a:cs typeface="Mangal"/>
              </a:rPr>
              <a:t>You will create a site definition for a generic sales site. The site will contains two document libraries, and links to provide sales persons with easy access to Contoso sites.</a:t>
            </a:r>
          </a:p>
          <a:p>
            <a:pPr>
              <a:lnSpc>
                <a:spcPct val="115000"/>
              </a:lnSpc>
              <a:spcAft>
                <a:spcPts val="1000"/>
              </a:spcAft>
            </a:pPr>
            <a:r>
              <a:rPr lang="en-US" sz="1600" dirty="0" smtClean="0">
                <a:effectLst/>
                <a:latin typeface="Segoe UI"/>
                <a:ea typeface="SimSun"/>
                <a:cs typeface="Mangal"/>
              </a:rPr>
              <a:t>You will then create a custom list definition for a list which members of the sales teams can use to store details of sales leads. You will then add an instance of the list definition to the sales site definition. </a:t>
            </a:r>
          </a:p>
          <a:p>
            <a:pPr>
              <a:lnSpc>
                <a:spcPct val="115000"/>
              </a:lnSpc>
              <a:spcAft>
                <a:spcPts val="1000"/>
              </a:spcAft>
            </a:pPr>
            <a:r>
              <a:rPr lang="en-US" sz="1600" dirty="0" smtClean="0">
                <a:effectLst/>
                <a:latin typeface="Segoe UI"/>
                <a:ea typeface="SimSun"/>
                <a:cs typeface="Mangal"/>
              </a:rPr>
              <a:t>Finally, you will add an event receiver to the site which triggers if the sales site is deleting. You will add code to the event receiver which creates a backup of the parent site collection before the sales site is deleted.</a:t>
            </a:r>
            <a:endParaRPr lang="en-US" sz="1600" dirty="0">
              <a:effectLst/>
              <a:latin typeface="Segoe UI"/>
              <a:ea typeface="SimSun"/>
              <a:cs typeface="Mangal"/>
            </a:endParaRPr>
          </a:p>
        </p:txBody>
      </p:sp>
    </p:spTree>
    <p:extLst>
      <p:ext uri="{BB962C8B-B14F-4D97-AF65-F5344CB8AC3E}">
        <p14:creationId xmlns:p14="http://schemas.microsoft.com/office/powerpoint/2010/main" val="8876013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GB" dirty="0" smtClean="0"/>
              <a:t>Review Question(s)</a:t>
            </a:r>
            <a:endParaRPr lang="en-US" dirty="0"/>
          </a:p>
        </p:txBody>
      </p:sp>
    </p:spTree>
    <p:extLst>
      <p:ext uri="{BB962C8B-B14F-4D97-AF65-F5344CB8AC3E}">
        <p14:creationId xmlns:p14="http://schemas.microsoft.com/office/powerpoint/2010/main" val="647507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283fe8ab-298e-44b8-b03d-d43db50db53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Component Hierarchy</a:t>
            </a:r>
            <a:endParaRPr lang="en-US" dirty="0"/>
          </a:p>
        </p:txBody>
      </p:sp>
      <p:sp>
        <p:nvSpPr>
          <p:cNvPr id="4" name="Content Placeholder 2"/>
          <p:cNvSpPr>
            <a:spLocks noGrp="1"/>
          </p:cNvSpPr>
          <p:nvPr/>
        </p:nvSpPr>
        <p:spPr bwMode="auto">
          <a:xfrm>
            <a:off x="458788" y="908720"/>
            <a:ext cx="3451060"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Farm</a:t>
            </a:r>
          </a:p>
          <a:p>
            <a:r>
              <a:rPr lang="en-US" dirty="0" smtClean="0"/>
              <a:t>Services</a:t>
            </a:r>
          </a:p>
          <a:p>
            <a:r>
              <a:rPr lang="en-US" dirty="0" smtClean="0"/>
              <a:t>Web application</a:t>
            </a:r>
          </a:p>
          <a:p>
            <a:r>
              <a:rPr lang="en-US" dirty="0" smtClean="0"/>
              <a:t>Site Collection</a:t>
            </a:r>
          </a:p>
          <a:p>
            <a:r>
              <a:rPr lang="en-US" dirty="0" smtClean="0"/>
              <a:t>Site</a:t>
            </a:r>
          </a:p>
          <a:p>
            <a:pPr lvl="1"/>
            <a:r>
              <a:rPr lang="en-US" dirty="0" smtClean="0"/>
              <a:t>Site columns</a:t>
            </a:r>
          </a:p>
          <a:p>
            <a:pPr lvl="1"/>
            <a:r>
              <a:rPr lang="en-US" dirty="0" smtClean="0"/>
              <a:t>Site content types</a:t>
            </a:r>
          </a:p>
          <a:p>
            <a:r>
              <a:rPr lang="en-US" dirty="0" smtClean="0"/>
              <a:t>List/Library</a:t>
            </a:r>
          </a:p>
          <a:p>
            <a:pPr lvl="1"/>
            <a:r>
              <a:rPr lang="en-US" dirty="0" smtClean="0"/>
              <a:t>List columns</a:t>
            </a:r>
          </a:p>
          <a:p>
            <a:pPr lvl="1"/>
            <a:r>
              <a:rPr lang="en-US" dirty="0" smtClean="0"/>
              <a:t>List content types</a:t>
            </a:r>
          </a:p>
          <a:p>
            <a:r>
              <a:rPr lang="en-US" dirty="0" smtClean="0"/>
              <a:t>List item</a:t>
            </a:r>
          </a:p>
          <a:p>
            <a:r>
              <a:rPr lang="en-US" dirty="0" smtClean="0"/>
              <a:t>Field</a:t>
            </a:r>
          </a:p>
        </p:txBody>
      </p:sp>
    </p:spTree>
    <p:extLst>
      <p:ext uri="{BB962C8B-B14F-4D97-AF65-F5344CB8AC3E}">
        <p14:creationId xmlns:p14="http://schemas.microsoft.com/office/powerpoint/2010/main" val="3462787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fa0e75c4-9667-4d0d-b267-78ce316f8d8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Columns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Definition not implementation</a:t>
            </a:r>
          </a:p>
          <a:p>
            <a:r>
              <a:rPr lang="en-US" sz="2400" dirty="0" smtClean="0"/>
              <a:t>Scopes</a:t>
            </a:r>
          </a:p>
          <a:p>
            <a:pPr lvl="1"/>
            <a:r>
              <a:rPr lang="en-US" sz="2000" dirty="0" smtClean="0"/>
              <a:t>Site Collection</a:t>
            </a:r>
          </a:p>
          <a:p>
            <a:pPr lvl="1"/>
            <a:r>
              <a:rPr lang="en-US" sz="2000" dirty="0" smtClean="0"/>
              <a:t>Site</a:t>
            </a:r>
          </a:p>
          <a:p>
            <a:r>
              <a:rPr lang="en-US" sz="2400" dirty="0" smtClean="0"/>
              <a:t>Properties</a:t>
            </a:r>
          </a:p>
          <a:p>
            <a:pPr lvl="1"/>
            <a:r>
              <a:rPr lang="en-US" sz="2000" dirty="0" smtClean="0"/>
              <a:t>Display name</a:t>
            </a:r>
          </a:p>
          <a:p>
            <a:pPr lvl="1"/>
            <a:r>
              <a:rPr lang="en-US" sz="2000" dirty="0" smtClean="0"/>
              <a:t>Internal name</a:t>
            </a:r>
          </a:p>
          <a:p>
            <a:pPr lvl="1"/>
            <a:r>
              <a:rPr lang="en-US" sz="2000" dirty="0" smtClean="0"/>
              <a:t>Data type</a:t>
            </a:r>
          </a:p>
          <a:p>
            <a:pPr lvl="1"/>
            <a:r>
              <a:rPr lang="en-US" sz="2000" dirty="0" smtClean="0"/>
              <a:t>Group</a:t>
            </a:r>
          </a:p>
          <a:p>
            <a:pPr lvl="1"/>
            <a:r>
              <a:rPr lang="en-US" sz="2000" dirty="0" smtClean="0"/>
              <a:t>Required</a:t>
            </a:r>
          </a:p>
          <a:p>
            <a:r>
              <a:rPr lang="en-US" sz="2400" dirty="0" smtClean="0"/>
              <a:t>Create declaratively, by using the object model, or by using the SharePoint UI</a:t>
            </a:r>
            <a:endParaRPr lang="en-US" sz="2400" dirty="0"/>
          </a:p>
        </p:txBody>
      </p:sp>
    </p:spTree>
    <p:extLst>
      <p:ext uri="{BB962C8B-B14F-4D97-AF65-F5344CB8AC3E}">
        <p14:creationId xmlns:p14="http://schemas.microsoft.com/office/powerpoint/2010/main" val="739490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Site Columns</a:t>
            </a:r>
            <a:endParaRPr lang="de-AT" dirty="0"/>
          </a:p>
        </p:txBody>
      </p:sp>
      <p:pic>
        <p:nvPicPr>
          <p:cNvPr id="3" name="Picture 2"/>
          <p:cNvPicPr>
            <a:picLocks noChangeAspect="1"/>
          </p:cNvPicPr>
          <p:nvPr/>
        </p:nvPicPr>
        <p:blipFill>
          <a:blip r:embed="rId2"/>
          <a:stretch>
            <a:fillRect/>
          </a:stretch>
        </p:blipFill>
        <p:spPr>
          <a:xfrm>
            <a:off x="478671" y="1268760"/>
            <a:ext cx="6409524" cy="1457143"/>
          </a:xfrm>
          <a:prstGeom prst="rect">
            <a:avLst/>
          </a:prstGeom>
        </p:spPr>
      </p:pic>
      <p:pic>
        <p:nvPicPr>
          <p:cNvPr id="4" name="Picture 3"/>
          <p:cNvPicPr>
            <a:picLocks noChangeAspect="1"/>
          </p:cNvPicPr>
          <p:nvPr/>
        </p:nvPicPr>
        <p:blipFill>
          <a:blip r:embed="rId3"/>
          <a:stretch>
            <a:fillRect/>
          </a:stretch>
        </p:blipFill>
        <p:spPr>
          <a:xfrm>
            <a:off x="495459" y="3254001"/>
            <a:ext cx="6409524" cy="1504762"/>
          </a:xfrm>
          <a:prstGeom prst="rect">
            <a:avLst/>
          </a:prstGeom>
        </p:spPr>
      </p:pic>
    </p:spTree>
    <p:extLst>
      <p:ext uri="{BB962C8B-B14F-4D97-AF65-F5344CB8AC3E}">
        <p14:creationId xmlns:p14="http://schemas.microsoft.com/office/powerpoint/2010/main" val="17871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9b80661e-9916-4d4e-9392-ca97ad29b82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Content Types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Collection of columns</a:t>
            </a:r>
            <a:endParaRPr lang="en-US" sz="1000" dirty="0" smtClean="0"/>
          </a:p>
          <a:p>
            <a:r>
              <a:rPr lang="en-US" sz="2400" dirty="0" smtClean="0"/>
              <a:t>Definition not implementation</a:t>
            </a:r>
            <a:endParaRPr lang="en-US" sz="1000" dirty="0" smtClean="0"/>
          </a:p>
          <a:p>
            <a:r>
              <a:rPr lang="en-US" sz="2400" dirty="0" smtClean="0"/>
              <a:t>Scopes</a:t>
            </a:r>
          </a:p>
          <a:p>
            <a:pPr lvl="1"/>
            <a:r>
              <a:rPr lang="en-US" sz="2000" dirty="0" smtClean="0"/>
              <a:t>Site collection</a:t>
            </a:r>
          </a:p>
          <a:p>
            <a:pPr lvl="1"/>
            <a:r>
              <a:rPr lang="en-US" sz="2000" dirty="0" smtClean="0"/>
              <a:t>Site</a:t>
            </a:r>
            <a:endParaRPr lang="en-US" sz="1000" dirty="0" smtClean="0"/>
          </a:p>
          <a:p>
            <a:r>
              <a:rPr lang="en-US" sz="2400" dirty="0" smtClean="0"/>
              <a:t>Hierarchical </a:t>
            </a:r>
          </a:p>
          <a:p>
            <a:pPr lvl="1"/>
            <a:r>
              <a:rPr lang="en-US" sz="2000" dirty="0" smtClean="0"/>
              <a:t>Item </a:t>
            </a:r>
          </a:p>
          <a:p>
            <a:pPr lvl="2"/>
            <a:r>
              <a:rPr lang="en-US" sz="1800" dirty="0" smtClean="0"/>
              <a:t>Announcement</a:t>
            </a:r>
          </a:p>
          <a:p>
            <a:pPr lvl="2"/>
            <a:r>
              <a:rPr lang="en-US" sz="1800" dirty="0" smtClean="0"/>
              <a:t>Document</a:t>
            </a:r>
          </a:p>
          <a:p>
            <a:pPr lvl="2"/>
            <a:r>
              <a:rPr lang="en-US" sz="1800" dirty="0" smtClean="0"/>
              <a:t>Folder</a:t>
            </a:r>
          </a:p>
          <a:p>
            <a:pPr lvl="2"/>
            <a:r>
              <a:rPr lang="en-US" sz="1800" dirty="0" smtClean="0"/>
              <a:t>Custom</a:t>
            </a:r>
            <a:endParaRPr lang="en-US" sz="1000" dirty="0" smtClean="0"/>
          </a:p>
          <a:p>
            <a:r>
              <a:rPr lang="en-US" sz="2400" dirty="0"/>
              <a:t>Create declaratively, by using the object model, or by using the SharePoint </a:t>
            </a:r>
            <a:r>
              <a:rPr lang="en-US" sz="2400" dirty="0" smtClean="0"/>
              <a:t>UI</a:t>
            </a:r>
            <a:endParaRPr lang="en-US" sz="2400" dirty="0"/>
          </a:p>
        </p:txBody>
      </p:sp>
    </p:spTree>
    <p:extLst>
      <p:ext uri="{BB962C8B-B14F-4D97-AF65-F5344CB8AC3E}">
        <p14:creationId xmlns:p14="http://schemas.microsoft.com/office/powerpoint/2010/main" val="3788595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Content </a:t>
            </a:r>
            <a:r>
              <a:rPr lang="de-AT" dirty="0" err="1" smtClean="0"/>
              <a:t>Types</a:t>
            </a:r>
            <a:endParaRPr lang="de-AT" dirty="0"/>
          </a:p>
        </p:txBody>
      </p:sp>
      <p:pic>
        <p:nvPicPr>
          <p:cNvPr id="3" name="Picture 2"/>
          <p:cNvPicPr>
            <a:picLocks noChangeAspect="1"/>
          </p:cNvPicPr>
          <p:nvPr/>
        </p:nvPicPr>
        <p:blipFill>
          <a:blip r:embed="rId2"/>
          <a:stretch>
            <a:fillRect/>
          </a:stretch>
        </p:blipFill>
        <p:spPr>
          <a:xfrm>
            <a:off x="460375" y="980728"/>
            <a:ext cx="7842174" cy="3024336"/>
          </a:xfrm>
          <a:prstGeom prst="rect">
            <a:avLst/>
          </a:prstGeom>
        </p:spPr>
      </p:pic>
    </p:spTree>
    <p:extLst>
      <p:ext uri="{BB962C8B-B14F-4D97-AF65-F5344CB8AC3E}">
        <p14:creationId xmlns:p14="http://schemas.microsoft.com/office/powerpoint/2010/main" val="2010069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Content </a:t>
            </a:r>
            <a:r>
              <a:rPr lang="de-AT" dirty="0" err="1" smtClean="0"/>
              <a:t>Types</a:t>
            </a:r>
            <a:endParaRPr lang="de-AT" dirty="0"/>
          </a:p>
        </p:txBody>
      </p:sp>
      <p:pic>
        <p:nvPicPr>
          <p:cNvPr id="3" name="Picture 2"/>
          <p:cNvPicPr>
            <a:picLocks noChangeAspect="1"/>
          </p:cNvPicPr>
          <p:nvPr/>
        </p:nvPicPr>
        <p:blipFill>
          <a:blip r:embed="rId2"/>
          <a:stretch>
            <a:fillRect/>
          </a:stretch>
        </p:blipFill>
        <p:spPr>
          <a:xfrm>
            <a:off x="460375" y="1052736"/>
            <a:ext cx="6400000" cy="4209524"/>
          </a:xfrm>
          <a:prstGeom prst="rect">
            <a:avLst/>
          </a:prstGeom>
        </p:spPr>
      </p:pic>
    </p:spTree>
    <p:extLst>
      <p:ext uri="{BB962C8B-B14F-4D97-AF65-F5344CB8AC3E}">
        <p14:creationId xmlns:p14="http://schemas.microsoft.com/office/powerpoint/2010/main" val="2606137536"/>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3403</Words>
  <Application>Microsoft Office PowerPoint</Application>
  <PresentationFormat>Bildschirmpräsentation (4:3)</PresentationFormat>
  <Paragraphs>368</Paragraphs>
  <Slides>35</Slides>
  <Notes>29</Notes>
  <HiddenSlides>0</HiddenSlides>
  <MMClips>0</MMClips>
  <ScaleCrop>false</ScaleCrop>
  <HeadingPairs>
    <vt:vector size="6" baseType="variant">
      <vt:variant>
        <vt:lpstr>Verwendete Schriftarten</vt:lpstr>
      </vt:variant>
      <vt:variant>
        <vt:i4>13</vt:i4>
      </vt:variant>
      <vt:variant>
        <vt:lpstr>Design</vt:lpstr>
      </vt:variant>
      <vt:variant>
        <vt:i4>1</vt:i4>
      </vt:variant>
      <vt:variant>
        <vt:lpstr>Folientitel</vt:lpstr>
      </vt:variant>
      <vt:variant>
        <vt:i4>35</vt:i4>
      </vt:variant>
    </vt:vector>
  </HeadingPairs>
  <TitlesOfParts>
    <vt:vector size="49" baseType="lpstr">
      <vt:lpstr>Segoe Light</vt:lpstr>
      <vt:lpstr>Times New Roman</vt:lpstr>
      <vt:lpstr>Courier New</vt:lpstr>
      <vt:lpstr>Verdana</vt:lpstr>
      <vt:lpstr>Arial</vt:lpstr>
      <vt:lpstr>Wingdings</vt:lpstr>
      <vt:lpstr>Lucida Sans Unicode</vt:lpstr>
      <vt:lpstr>Symbol</vt:lpstr>
      <vt:lpstr>Segoe UI Light</vt:lpstr>
      <vt:lpstr>Mangal</vt:lpstr>
      <vt:lpstr>Segoe UI</vt:lpstr>
      <vt:lpstr>SimSun</vt:lpstr>
      <vt:lpstr>Calibri</vt:lpstr>
      <vt:lpstr>Presentation1</vt:lpstr>
      <vt:lpstr>Module 13</vt:lpstr>
      <vt:lpstr>Module Overview</vt:lpstr>
      <vt:lpstr>Lesson 1: Component Overview</vt:lpstr>
      <vt:lpstr>The Component Hierarchy</vt:lpstr>
      <vt:lpstr>Site Columns</vt:lpstr>
      <vt:lpstr>Site Columns</vt:lpstr>
      <vt:lpstr>Site Content Types</vt:lpstr>
      <vt:lpstr>Content Types</vt:lpstr>
      <vt:lpstr>Content Types</vt:lpstr>
      <vt:lpstr>List Columns and Content Types</vt:lpstr>
      <vt:lpstr>Lesson 2: Defining Custom Lists</vt:lpstr>
      <vt:lpstr>Introduction to List Templates</vt:lpstr>
      <vt:lpstr>Developing List Templates</vt:lpstr>
      <vt:lpstr>List Definitions</vt:lpstr>
      <vt:lpstr>The Visual Studio List Designer</vt:lpstr>
      <vt:lpstr>Provisioning Lists</vt:lpstr>
      <vt:lpstr>Lesson 3: Defining Custom Sites</vt:lpstr>
      <vt:lpstr>Introduction to Site Definitions and Web Templates</vt:lpstr>
      <vt:lpstr>Developing a Site Definition Declaratively</vt:lpstr>
      <vt:lpstr>Site Template</vt:lpstr>
      <vt:lpstr>Using Code to Provision a Custom Site</vt:lpstr>
      <vt:lpstr>Demonstration: Examining the Standard Site Definitions</vt:lpstr>
      <vt:lpstr>Feature Stapling</vt:lpstr>
      <vt:lpstr>Discussion Question</vt:lpstr>
      <vt:lpstr>Lesson 4: Managing SharePoint Sites</vt:lpstr>
      <vt:lpstr>Understanding the Site Hierarchy</vt:lpstr>
      <vt:lpstr>Provisioning Sites</vt:lpstr>
      <vt:lpstr>Host-named Site Collections</vt:lpstr>
      <vt:lpstr>Managing the Site Lifecycle</vt:lpstr>
      <vt:lpstr>Host Header Site Collections</vt:lpstr>
      <vt:lpstr>Managing Site Collections</vt:lpstr>
      <vt:lpstr>Upgrading SharePoint 2010 Sites</vt:lpstr>
      <vt:lpstr>Lab: Managing Custom Components and Site Lifecycles</vt:lpstr>
      <vt:lpstr>Lab Scenario</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Module7</dc:title>
  <dc:creator>Vikkie Boyd</dc:creator>
  <cp:lastModifiedBy>Alex</cp:lastModifiedBy>
  <cp:revision>15</cp:revision>
  <dcterms:created xsi:type="dcterms:W3CDTF">2013-06-30T16:41:19Z</dcterms:created>
  <dcterms:modified xsi:type="dcterms:W3CDTF">2014-11-10T13:14:23Z</dcterms:modified>
</cp:coreProperties>
</file>