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90" r:id="rId8"/>
    <p:sldId id="29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embeddedFontLst>
    <p:embeddedFont>
      <p:font typeface="Verdana" panose="020B0604030504040204" pitchFamily="3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Lucida Sans Unicode" panose="020B0602030504020204" pitchFamily="34" charset="0"/>
      <p:regular r:id="rId44"/>
    </p:embeddedFont>
    <p:embeddedFont>
      <p:font typeface="Segoe Light" panose="020B0604020202020204" charset="0"/>
      <p:regular r:id="rId45"/>
      <p:italic r:id="rId46"/>
    </p:embeddedFont>
    <p:embeddedFont>
      <p:font typeface="Segoe UI" panose="020B0502040204020203" pitchFamily="34" charset="0"/>
      <p:regular r:id="rId47"/>
      <p:bold r:id="rId48"/>
      <p:italic r:id="rId49"/>
      <p:boldItalic r:id="rId50"/>
    </p:embeddedFont>
    <p:embeddedFont>
      <p:font typeface="SimSun" panose="02010600030101010101" pitchFamily="2" charset="-122"/>
      <p:regular r:id="rId51"/>
    </p:embeddedFont>
    <p:embeddedFont>
      <p:font typeface="Segoe UI Light" panose="020B0502040204020203" pitchFamily="34" charset="0"/>
      <p:regular r:id="rId52"/>
      <p:italic r:id="rId53"/>
    </p:embeddedFont>
    <p:embeddedFont>
      <p:font typeface="Mangal" panose="02040503050203030202" pitchFamily="18" charset="0"/>
      <p:regular r:id="rId54"/>
      <p:bold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46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7CFF-E881-4C13-80E3-41FF273B62A3}" type="datetimeFigureOut">
              <a:rPr lang="en-US" smtClean="0"/>
              <a:t>2/11/2015</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FC983-4C15-43B2-ABA1-8114525A7D5D}" type="slidenum">
              <a:rPr lang="en-US" smtClean="0"/>
              <a:t>‹#›</a:t>
            </a:fld>
            <a:endParaRPr lang="en-US" dirty="0"/>
          </a:p>
        </p:txBody>
      </p:sp>
    </p:spTree>
    <p:extLst>
      <p:ext uri="{BB962C8B-B14F-4D97-AF65-F5344CB8AC3E}">
        <p14:creationId xmlns:p14="http://schemas.microsoft.com/office/powerpoint/2010/main" val="406616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BFC983-4C15-43B2-ABA1-8114525A7D5D}"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3736077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sure that students realize that the decisions that they make when initially creating their project will influence where and how they can deploy their custom actions.</a:t>
            </a:r>
          </a:p>
        </p:txBody>
      </p:sp>
      <p:sp>
        <p:nvSpPr>
          <p:cNvPr id="4" name="Slide Number Placeholder 3"/>
          <p:cNvSpPr>
            <a:spLocks noGrp="1"/>
          </p:cNvSpPr>
          <p:nvPr>
            <p:ph type="sldNum" sz="quarter" idx="10"/>
          </p:nvPr>
        </p:nvSpPr>
        <p:spPr/>
        <p:txBody>
          <a:bodyPr/>
          <a:lstStyle/>
          <a:p>
            <a:fld id="{E4BFC983-4C15-43B2-ABA1-8114525A7D5D}"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3560154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BFC983-4C15-43B2-ABA1-8114525A7D5D}"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531178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the </a:t>
            </a:r>
            <a:r>
              <a:rPr lang="en-US" sz="1000" b="1" dirty="0">
                <a:latin typeface="Arial"/>
                <a:ea typeface="Calibri"/>
                <a:cs typeface="Times New Roman"/>
              </a:rPr>
              <a:t>addStatus</a:t>
            </a:r>
            <a:r>
              <a:rPr lang="en-US" sz="1000" dirty="0">
                <a:latin typeface="Arial"/>
                <a:ea typeface="Calibri"/>
                <a:cs typeface="Times New Roman"/>
              </a:rPr>
              <a:t> method returns the ID of the message which they can use to reference that message in the other methods.</a:t>
            </a:r>
          </a:p>
        </p:txBody>
      </p:sp>
      <p:sp>
        <p:nvSpPr>
          <p:cNvPr id="4" name="Slide Number Placeholder 3"/>
          <p:cNvSpPr>
            <a:spLocks noGrp="1"/>
          </p:cNvSpPr>
          <p:nvPr>
            <p:ph type="sldNum" sz="quarter" idx="10"/>
          </p:nvPr>
        </p:nvSpPr>
        <p:spPr/>
        <p:txBody>
          <a:bodyPr/>
          <a:lstStyle/>
          <a:p>
            <a:fld id="{E4BFC983-4C15-43B2-ABA1-8114525A7D5D}"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4090708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20488A-LON-SP-14</a:t>
            </a:r>
            <a:r>
              <a:rPr lang="en-US" sz="1000" dirty="0" smtClean="0">
                <a:effectLst/>
                <a:latin typeface="Arial"/>
                <a:ea typeface="Times New Roman"/>
                <a:cs typeface="Times New Roman"/>
              </a:rPr>
              <a:t>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Log on to the LONDON machine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Times New Roman"/>
              </a:rPr>
              <a:t> dialog box, browse to </a:t>
            </a:r>
            <a:r>
              <a:rPr lang="en-US" sz="1000" b="1" dirty="0" smtClean="0">
                <a:effectLst/>
                <a:latin typeface="Arial"/>
                <a:ea typeface="Times New Roman"/>
                <a:cs typeface="Times New Roman"/>
              </a:rPr>
              <a:t>E:\Democode</a:t>
            </a:r>
            <a:r>
              <a:rPr lang="en-US" sz="1000" dirty="0" smtClean="0">
                <a:effectLst/>
                <a:latin typeface="Arial"/>
                <a:ea typeface="Times New Roman"/>
                <a:cs typeface="Times New Roman"/>
              </a:rPr>
              <a:t>, click </a:t>
            </a:r>
            <a:r>
              <a:rPr lang="en-US" sz="1000" b="1" dirty="0" smtClean="0">
                <a:effectLst/>
                <a:latin typeface="Arial"/>
                <a:ea typeface="Times New Roman"/>
                <a:cs typeface="Times New Roman"/>
              </a:rPr>
              <a:t>StatusBarMessage.sln</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Solution Explorer, double-click </a:t>
            </a:r>
            <a:r>
              <a:rPr lang="en-US" sz="1000" b="1" dirty="0" smtClean="0">
                <a:effectLst/>
                <a:latin typeface="Arial"/>
                <a:ea typeface="Times New Roman"/>
                <a:cs typeface="Times New Roman"/>
              </a:rPr>
              <a:t>InformationBar</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Point out that the </a:t>
            </a:r>
            <a:r>
              <a:rPr lang="en-US" sz="1000" b="1" dirty="0" smtClean="0">
                <a:effectLst/>
                <a:latin typeface="Arial"/>
                <a:ea typeface="Times New Roman"/>
                <a:cs typeface="Times New Roman"/>
              </a:rPr>
              <a:t>CommandAction</a:t>
            </a:r>
            <a:r>
              <a:rPr lang="en-US" sz="1000" dirty="0" smtClean="0">
                <a:effectLst/>
                <a:latin typeface="Arial"/>
                <a:ea typeface="Times New Roman"/>
                <a:cs typeface="Times New Roman"/>
              </a:rPr>
              <a:t> attribute in the </a:t>
            </a:r>
            <a:r>
              <a:rPr lang="en-US" sz="1000" b="1" dirty="0" smtClean="0">
                <a:effectLst/>
                <a:latin typeface="Arial"/>
                <a:ea typeface="Times New Roman"/>
                <a:cs typeface="Times New Roman"/>
              </a:rPr>
              <a:t>CommandUIHandler</a:t>
            </a:r>
            <a:r>
              <a:rPr lang="en-US" sz="1000" dirty="0" smtClean="0">
                <a:effectLst/>
                <a:latin typeface="Arial"/>
                <a:ea typeface="Times New Roman"/>
                <a:cs typeface="Times New Roman"/>
              </a:rPr>
              <a:t> element contains Javascript code to display a status message and change its color.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BUILD</a:t>
            </a:r>
            <a:r>
              <a:rPr lang="en-US" sz="1000" dirty="0" smtClean="0">
                <a:effectLst/>
                <a:latin typeface="Arial"/>
                <a:ea typeface="Times New Roman"/>
                <a:cs typeface="Times New Roman"/>
              </a:rPr>
              <a:t> menu, click </a:t>
            </a:r>
            <a:r>
              <a:rPr lang="en-US" sz="1000" b="1" dirty="0" smtClean="0">
                <a:effectLst/>
                <a:latin typeface="Arial"/>
                <a:ea typeface="Times New Roman"/>
                <a:cs typeface="Times New Roman"/>
              </a:rPr>
              <a:t>Deploy StatusBarMessage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in the address bar, type </a:t>
            </a:r>
            <a:r>
              <a:rPr lang="en-US" sz="1000" b="1" dirty="0" smtClean="0">
                <a:effectLst/>
                <a:latin typeface="Arial"/>
                <a:ea typeface="Times New Roman"/>
                <a:cs typeface="Times New Roman"/>
              </a:rPr>
              <a:t>http://team.contoso.com</a:t>
            </a:r>
            <a:r>
              <a:rPr lang="en-US" sz="1000" dirty="0" smtClean="0">
                <a:effectLst/>
                <a:latin typeface="Arial"/>
                <a:ea typeface="Times New Roman"/>
                <a:cs typeface="Times New Roman"/>
              </a:rPr>
              <a:t>, and then press Enter.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Quick Launch menu, click </a:t>
            </a:r>
            <a:r>
              <a:rPr lang="en-US" sz="1000" b="1" dirty="0" smtClean="0">
                <a:effectLst/>
                <a:latin typeface="Arial"/>
                <a:ea typeface="Times New Roman"/>
                <a:cs typeface="Times New Roman"/>
              </a:rPr>
              <a:t>Documents</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ribbon, click </a:t>
            </a:r>
            <a:r>
              <a:rPr lang="en-US" sz="1000" b="1" dirty="0" smtClean="0">
                <a:effectLst/>
                <a:latin typeface="Arial"/>
                <a:ea typeface="Times New Roman"/>
                <a:cs typeface="Times New Roman"/>
              </a:rPr>
              <a:t>Library</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ribbon, in the </a:t>
            </a:r>
            <a:r>
              <a:rPr lang="en-US" sz="1000" b="1" dirty="0" smtClean="0">
                <a:effectLst/>
                <a:latin typeface="Arial"/>
                <a:ea typeface="Times New Roman"/>
                <a:cs typeface="Times New Roman"/>
              </a:rPr>
              <a:t>Share &amp; Track</a:t>
            </a:r>
            <a:r>
              <a:rPr lang="en-US" sz="1000" dirty="0" smtClean="0">
                <a:effectLst/>
                <a:latin typeface="Arial"/>
                <a:ea typeface="Times New Roman"/>
                <a:cs typeface="Times New Roman"/>
              </a:rPr>
              <a:t> group, click </a:t>
            </a:r>
            <a:r>
              <a:rPr lang="en-US" sz="1000" b="1" dirty="0" smtClean="0">
                <a:effectLst/>
                <a:latin typeface="Arial"/>
                <a:ea typeface="Times New Roman"/>
                <a:cs typeface="Times New Roman"/>
              </a:rPr>
              <a:t>Display</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Status Message</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Point out the yellow information bar.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Close Internet Explorer.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Close Visual Studio.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BFC983-4C15-43B2-ABA1-8114525A7D5D}"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2528562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Times New Roman"/>
              </a:rPr>
              <a:t>Point </a:t>
            </a:r>
            <a:r>
              <a:rPr lang="en-US" sz="1000" dirty="0">
                <a:latin typeface="Arial"/>
                <a:ea typeface="Calibri"/>
                <a:cs typeface="Times New Roman"/>
              </a:rPr>
              <a:t>out to students that similarly to the status bar message functionality, the </a:t>
            </a:r>
            <a:r>
              <a:rPr lang="en-US" sz="1000" b="1" dirty="0">
                <a:latin typeface="Arial"/>
                <a:ea typeface="Calibri"/>
                <a:cs typeface="Times New Roman"/>
              </a:rPr>
              <a:t>addNotification</a:t>
            </a:r>
            <a:r>
              <a:rPr lang="en-US" sz="1000" dirty="0">
                <a:latin typeface="Arial"/>
                <a:ea typeface="Calibri"/>
                <a:cs typeface="Times New Roman"/>
              </a:rPr>
              <a:t> method returns the ID of the notification which they can use to reference that message in the </a:t>
            </a:r>
            <a:r>
              <a:rPr lang="en-US" sz="1000" b="1" dirty="0">
                <a:latin typeface="Arial"/>
                <a:ea typeface="Calibri"/>
                <a:cs typeface="Times New Roman"/>
              </a:rPr>
              <a:t>removeNotification</a:t>
            </a:r>
            <a:r>
              <a:rPr lang="en-US" sz="1000" dirty="0">
                <a:latin typeface="Arial"/>
                <a:ea typeface="Calibri"/>
                <a:cs typeface="Times New Roman"/>
              </a:rPr>
              <a:t> method.</a:t>
            </a:r>
          </a:p>
        </p:txBody>
      </p:sp>
      <p:sp>
        <p:nvSpPr>
          <p:cNvPr id="4" name="Slide Number Placeholder 3"/>
          <p:cNvSpPr>
            <a:spLocks noGrp="1"/>
          </p:cNvSpPr>
          <p:nvPr>
            <p:ph type="sldNum" sz="quarter" idx="10"/>
          </p:nvPr>
        </p:nvSpPr>
        <p:spPr/>
        <p:txBody>
          <a:bodyPr/>
          <a:lstStyle/>
          <a:p>
            <a:fld id="{E4BFC983-4C15-43B2-ABA1-8114525A7D5D}"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3039333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20488A-LON-SP-14</a:t>
            </a:r>
            <a:r>
              <a:rPr lang="en-US" sz="1000" dirty="0" smtClean="0">
                <a:effectLst/>
                <a:latin typeface="Arial"/>
                <a:ea typeface="Times New Roman"/>
                <a:cs typeface="Times New Roman"/>
              </a:rPr>
              <a:t>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Log on to the LONDON machine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Times New Roman"/>
              </a:rPr>
              <a:t> dialog box, browse to </a:t>
            </a:r>
            <a:r>
              <a:rPr lang="en-US" sz="1000" b="1" dirty="0" smtClean="0">
                <a:effectLst/>
                <a:latin typeface="Arial"/>
                <a:ea typeface="Times New Roman"/>
                <a:cs typeface="Times New Roman"/>
              </a:rPr>
              <a:t>E:\Democode</a:t>
            </a:r>
            <a:r>
              <a:rPr lang="en-US" sz="1000" dirty="0" smtClean="0">
                <a:effectLst/>
                <a:latin typeface="Arial"/>
                <a:ea typeface="Times New Roman"/>
                <a:cs typeface="Times New Roman"/>
              </a:rPr>
              <a:t>, click </a:t>
            </a:r>
            <a:r>
              <a:rPr lang="en-US" sz="1000" b="1" dirty="0" smtClean="0">
                <a:effectLst/>
                <a:latin typeface="Arial"/>
                <a:ea typeface="Times New Roman"/>
                <a:cs typeface="Times New Roman"/>
              </a:rPr>
              <a:t>Notification.sln</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Solution Explorer, double-click </a:t>
            </a:r>
            <a:r>
              <a:rPr lang="en-US" sz="1000" b="1" dirty="0" smtClean="0">
                <a:effectLst/>
                <a:latin typeface="Arial"/>
                <a:ea typeface="Times New Roman"/>
                <a:cs typeface="Times New Roman"/>
              </a:rPr>
              <a:t>Notification</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Point out that the </a:t>
            </a:r>
            <a:r>
              <a:rPr lang="en-US" sz="1000" b="1" dirty="0" smtClean="0">
                <a:effectLst/>
                <a:latin typeface="Arial"/>
                <a:ea typeface="Times New Roman"/>
                <a:cs typeface="Times New Roman"/>
              </a:rPr>
              <a:t>CommandAction</a:t>
            </a:r>
            <a:r>
              <a:rPr lang="en-US" sz="1000" dirty="0" smtClean="0">
                <a:effectLst/>
                <a:latin typeface="Arial"/>
                <a:ea typeface="Times New Roman"/>
                <a:cs typeface="Times New Roman"/>
              </a:rPr>
              <a:t> attribute in the </a:t>
            </a:r>
            <a:r>
              <a:rPr lang="en-US" sz="1000" b="1" dirty="0" smtClean="0">
                <a:effectLst/>
                <a:latin typeface="Arial"/>
                <a:ea typeface="Times New Roman"/>
                <a:cs typeface="Times New Roman"/>
              </a:rPr>
              <a:t>CommandUIHandler</a:t>
            </a:r>
            <a:r>
              <a:rPr lang="en-US" sz="1000" dirty="0" smtClean="0">
                <a:effectLst/>
                <a:latin typeface="Arial"/>
                <a:ea typeface="Times New Roman"/>
                <a:cs typeface="Times New Roman"/>
              </a:rPr>
              <a:t> element contains Javascript code to display a notification.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BUILD</a:t>
            </a:r>
            <a:r>
              <a:rPr lang="en-US" sz="1000" dirty="0" smtClean="0">
                <a:effectLst/>
                <a:latin typeface="Arial"/>
                <a:ea typeface="Times New Roman"/>
                <a:cs typeface="Times New Roman"/>
              </a:rPr>
              <a:t> menu, click </a:t>
            </a:r>
            <a:r>
              <a:rPr lang="en-US" sz="1000" b="1" dirty="0" smtClean="0">
                <a:effectLst/>
                <a:latin typeface="Arial"/>
                <a:ea typeface="Times New Roman"/>
                <a:cs typeface="Times New Roman"/>
              </a:rPr>
              <a:t>Deploy Notification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in the address bar, type </a:t>
            </a:r>
            <a:r>
              <a:rPr lang="en-US" sz="1000" b="1" dirty="0" smtClean="0">
                <a:effectLst/>
                <a:latin typeface="Arial"/>
                <a:ea typeface="Times New Roman"/>
                <a:cs typeface="Times New Roman"/>
              </a:rPr>
              <a:t>http://team.contoso.com</a:t>
            </a:r>
            <a:r>
              <a:rPr lang="en-US" sz="1000" dirty="0" smtClean="0">
                <a:effectLst/>
                <a:latin typeface="Arial"/>
                <a:ea typeface="Times New Roman"/>
                <a:cs typeface="Times New Roman"/>
              </a:rPr>
              <a:t>, and then press Enter.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Quick Launch menu, click </a:t>
            </a:r>
            <a:r>
              <a:rPr lang="en-US" sz="1000" b="1" dirty="0" smtClean="0">
                <a:effectLst/>
                <a:latin typeface="Arial"/>
                <a:ea typeface="Times New Roman"/>
                <a:cs typeface="Times New Roman"/>
              </a:rPr>
              <a:t>Documents</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ribbon, click </a:t>
            </a:r>
            <a:r>
              <a:rPr lang="en-US" sz="1000" b="1" dirty="0" smtClean="0">
                <a:effectLst/>
                <a:latin typeface="Arial"/>
                <a:ea typeface="Times New Roman"/>
                <a:cs typeface="Times New Roman"/>
              </a:rPr>
              <a:t>Library</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ribbon, in the </a:t>
            </a:r>
            <a:r>
              <a:rPr lang="en-US" sz="1000" b="1" dirty="0" smtClean="0">
                <a:effectLst/>
                <a:latin typeface="Arial"/>
                <a:ea typeface="Times New Roman"/>
                <a:cs typeface="Times New Roman"/>
              </a:rPr>
              <a:t>Share &amp; Track</a:t>
            </a:r>
            <a:r>
              <a:rPr lang="en-US" sz="1000" dirty="0" smtClean="0">
                <a:effectLst/>
                <a:latin typeface="Arial"/>
                <a:ea typeface="Times New Roman"/>
                <a:cs typeface="Times New Roman"/>
              </a:rPr>
              <a:t> group, click </a:t>
            </a:r>
            <a:r>
              <a:rPr lang="en-US" sz="1000" b="1" dirty="0" smtClean="0">
                <a:effectLst/>
                <a:latin typeface="Arial"/>
                <a:ea typeface="Times New Roman"/>
                <a:cs typeface="Times New Roman"/>
              </a:rPr>
              <a:t>Notification</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Point out the notification that appears.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Close Internet Explorer.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Close Visual Studio.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BFC983-4C15-43B2-ABA1-8114525A7D5D}"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3032869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Times New Roman"/>
              </a:rPr>
              <a:t>Before </a:t>
            </a:r>
            <a:r>
              <a:rPr lang="en-US" sz="1000" dirty="0">
                <a:latin typeface="Arial"/>
                <a:ea typeface="Calibri"/>
                <a:cs typeface="Times New Roman"/>
              </a:rPr>
              <a:t>describing how to use model dialog boxes, ensure that students are understand what modal means. Also make sure that they understand the difference between creating your own dialog box and using the SharePoint wait screen.</a:t>
            </a:r>
          </a:p>
        </p:txBody>
      </p:sp>
      <p:sp>
        <p:nvSpPr>
          <p:cNvPr id="4" name="Slide Number Placeholder 3"/>
          <p:cNvSpPr>
            <a:spLocks noGrp="1"/>
          </p:cNvSpPr>
          <p:nvPr>
            <p:ph type="sldNum" sz="quarter" idx="10"/>
          </p:nvPr>
        </p:nvSpPr>
        <p:spPr/>
        <p:txBody>
          <a:bodyPr/>
          <a:lstStyle/>
          <a:p>
            <a:fld id="{E4BFC983-4C15-43B2-ABA1-8114525A7D5D}"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442762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Check that students are familiar with </a:t>
            </a:r>
            <a:r>
              <a:rPr lang="en-US" sz="1000" b="1" dirty="0">
                <a:latin typeface="Arial"/>
                <a:ea typeface="Calibri"/>
                <a:cs typeface="Times New Roman"/>
              </a:rPr>
              <a:t>SP.SOD.executeFunc</a:t>
            </a:r>
            <a:r>
              <a:rPr lang="en-US" sz="1000" dirty="0">
                <a:latin typeface="Arial"/>
                <a:ea typeface="Calibri"/>
                <a:cs typeface="Times New Roman"/>
              </a:rPr>
              <a:t> and how it works before discussing the callout specific code.</a:t>
            </a:r>
          </a:p>
        </p:txBody>
      </p:sp>
      <p:sp>
        <p:nvSpPr>
          <p:cNvPr id="4" name="Slide Number Placeholder 3"/>
          <p:cNvSpPr>
            <a:spLocks noGrp="1"/>
          </p:cNvSpPr>
          <p:nvPr>
            <p:ph type="sldNum" sz="quarter" idx="10"/>
          </p:nvPr>
        </p:nvSpPr>
        <p:spPr/>
        <p:txBody>
          <a:bodyPr/>
          <a:lstStyle/>
          <a:p>
            <a:fld id="{E4BFC983-4C15-43B2-ABA1-8114525A7D5D}"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1038134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Either use the images on the slide or the Contoso Team Site page to show students the Focus on Content button.</a:t>
            </a:r>
          </a:p>
        </p:txBody>
      </p:sp>
      <p:sp>
        <p:nvSpPr>
          <p:cNvPr id="4" name="Slide Number Placeholder 3"/>
          <p:cNvSpPr>
            <a:spLocks noGrp="1"/>
          </p:cNvSpPr>
          <p:nvPr>
            <p:ph type="sldNum" sz="quarter" idx="10"/>
          </p:nvPr>
        </p:nvSpPr>
        <p:spPr/>
        <p:txBody>
          <a:bodyPr/>
          <a:lstStyle/>
          <a:p>
            <a:fld id="{E4BFC983-4C15-43B2-ABA1-8114525A7D5D}"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3680869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Exercise 1: Configuring an App to Display Customer Orders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use Visual Studio to set the permissions for app to read from the Customers and Orders lists and then write a CAML query to retrieve past orders for a given customer.</a:t>
            </a:r>
          </a:p>
          <a:p>
            <a:pPr>
              <a:lnSpc>
                <a:spcPct val="115000"/>
              </a:lnSpc>
              <a:spcAft>
                <a:spcPts val="1000"/>
              </a:spcAft>
            </a:pPr>
            <a:r>
              <a:rPr lang="en-US" sz="1000" b="1" dirty="0">
                <a:latin typeface="Arial"/>
                <a:ea typeface="Calibri"/>
                <a:cs typeface="Times New Roman"/>
              </a:rPr>
              <a:t>Exercise 2: Use a Custom Action to Launch an App</a:t>
            </a:r>
          </a:p>
          <a:p>
            <a:pPr>
              <a:lnSpc>
                <a:spcPct val="115000"/>
              </a:lnSpc>
              <a:spcAft>
                <a:spcPts val="1000"/>
              </a:spcAft>
            </a:pPr>
            <a:r>
              <a:rPr lang="en-US" sz="1000" dirty="0">
                <a:latin typeface="Arial"/>
                <a:ea typeface="Calibri"/>
                <a:cs typeface="Times New Roman"/>
              </a:rPr>
              <a:t>In this exercise, you will add a custom action to your previous code which enables users to use a menu item on the edit control block to retrieve details of a customers’ orders.</a:t>
            </a:r>
          </a:p>
        </p:txBody>
      </p:sp>
      <p:sp>
        <p:nvSpPr>
          <p:cNvPr id="4" name="Slide Number Placeholder 3"/>
          <p:cNvSpPr>
            <a:spLocks noGrp="1"/>
          </p:cNvSpPr>
          <p:nvPr>
            <p:ph type="sldNum" sz="quarter" idx="10"/>
          </p:nvPr>
        </p:nvSpPr>
        <p:spPr/>
        <p:txBody>
          <a:bodyPr/>
          <a:lstStyle/>
          <a:p>
            <a:fld id="{E4BFC983-4C15-43B2-ABA1-8114525A7D5D}"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1400158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BFC983-4C15-43B2-ABA1-8114525A7D5D}"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482902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4BFC983-4C15-43B2-ABA1-8114525A7D5D}"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3989458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BFC983-4C15-43B2-ABA1-8114525A7D5D}"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3986667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is an introductory topic and further details of the actual implementation of the two tasks follows in the next topic.</a:t>
            </a:r>
          </a:p>
        </p:txBody>
      </p:sp>
      <p:sp>
        <p:nvSpPr>
          <p:cNvPr id="4" name="Slide Number Placeholder 3"/>
          <p:cNvSpPr>
            <a:spLocks noGrp="1"/>
          </p:cNvSpPr>
          <p:nvPr>
            <p:ph type="sldNum" sz="quarter" idx="10"/>
          </p:nvPr>
        </p:nvSpPr>
        <p:spPr/>
        <p:txBody>
          <a:bodyPr/>
          <a:lstStyle/>
          <a:p>
            <a:fld id="{E4BFC983-4C15-43B2-ABA1-8114525A7D5D}"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3781811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Be sure to explain to students where to place the </a:t>
            </a:r>
            <a:r>
              <a:rPr lang="en-US" sz="1000" b="1" dirty="0">
                <a:latin typeface="Arial"/>
                <a:ea typeface="Calibri"/>
                <a:cs typeface="Times New Roman"/>
              </a:rPr>
              <a:t>JSLink</a:t>
            </a:r>
            <a:r>
              <a:rPr lang="en-US" sz="1000" dirty="0">
                <a:latin typeface="Arial"/>
                <a:ea typeface="Calibri"/>
                <a:cs typeface="Times New Roman"/>
              </a:rPr>
              <a:t> element in the Schema file.</a:t>
            </a:r>
          </a:p>
        </p:txBody>
      </p:sp>
      <p:sp>
        <p:nvSpPr>
          <p:cNvPr id="4" name="Slide Number Placeholder 3"/>
          <p:cNvSpPr>
            <a:spLocks noGrp="1"/>
          </p:cNvSpPr>
          <p:nvPr>
            <p:ph type="sldNum" sz="quarter" idx="10"/>
          </p:nvPr>
        </p:nvSpPr>
        <p:spPr/>
        <p:txBody>
          <a:bodyPr/>
          <a:lstStyle/>
          <a:p>
            <a:fld id="{E4BFC983-4C15-43B2-ABA1-8114525A7D5D}"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838298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the code and XML shown on the previous slide should replace the ellipses on this slide. Full code and XML listings are shown in the student notes.</a:t>
            </a:r>
          </a:p>
        </p:txBody>
      </p:sp>
      <p:sp>
        <p:nvSpPr>
          <p:cNvPr id="4" name="Slide Number Placeholder 3"/>
          <p:cNvSpPr>
            <a:spLocks noGrp="1"/>
          </p:cNvSpPr>
          <p:nvPr>
            <p:ph type="sldNum" sz="quarter" idx="10"/>
          </p:nvPr>
        </p:nvSpPr>
        <p:spPr/>
        <p:txBody>
          <a:bodyPr/>
          <a:lstStyle/>
          <a:p>
            <a:fld id="{E4BFC983-4C15-43B2-ABA1-8114525A7D5D}"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1125825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the steps and code that they will use to modify a list form are very similar to modify a list view. </a:t>
            </a:r>
          </a:p>
        </p:txBody>
      </p:sp>
      <p:sp>
        <p:nvSpPr>
          <p:cNvPr id="4" name="Slide Number Placeholder 3"/>
          <p:cNvSpPr>
            <a:spLocks noGrp="1"/>
          </p:cNvSpPr>
          <p:nvPr>
            <p:ph type="sldNum" sz="quarter" idx="10"/>
          </p:nvPr>
        </p:nvSpPr>
        <p:spPr/>
        <p:txBody>
          <a:bodyPr/>
          <a:lstStyle/>
          <a:p>
            <a:fld id="{E4BFC983-4C15-43B2-ABA1-8114525A7D5D}"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1526588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Talk through the code sample on the slide and point out the </a:t>
            </a:r>
            <a:r>
              <a:rPr lang="en-US" sz="1000" b="1" dirty="0">
                <a:latin typeface="Arial"/>
                <a:ea typeface="Calibri"/>
                <a:cs typeface="Times New Roman"/>
              </a:rPr>
              <a:t>getColor</a:t>
            </a:r>
            <a:r>
              <a:rPr lang="en-US" sz="1000" dirty="0">
                <a:latin typeface="Arial"/>
                <a:ea typeface="Calibri"/>
                <a:cs typeface="Times New Roman"/>
              </a:rPr>
              <a:t> function listing in the student notes.</a:t>
            </a:r>
          </a:p>
        </p:txBody>
      </p:sp>
      <p:sp>
        <p:nvSpPr>
          <p:cNvPr id="4" name="Slide Number Placeholder 3"/>
          <p:cNvSpPr>
            <a:spLocks noGrp="1"/>
          </p:cNvSpPr>
          <p:nvPr>
            <p:ph type="sldNum" sz="quarter" idx="10"/>
          </p:nvPr>
        </p:nvSpPr>
        <p:spPr/>
        <p:txBody>
          <a:bodyPr/>
          <a:lstStyle/>
          <a:p>
            <a:fld id="{E4BFC983-4C15-43B2-ABA1-8114525A7D5D}"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251404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may want to start the virtual machine in advance to save time during the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20488A-LON-SP-14</a:t>
            </a:r>
            <a:r>
              <a:rPr lang="en-US" sz="1000" dirty="0" smtClean="0">
                <a:effectLst/>
                <a:latin typeface="Arial"/>
                <a:ea typeface="Times New Roman"/>
                <a:cs typeface="Times New Roman"/>
              </a:rPr>
              <a:t> virtual machine.</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Log on to the </a:t>
            </a:r>
            <a:r>
              <a:rPr lang="en-US" sz="1000" b="1" dirty="0" smtClean="0">
                <a:effectLst/>
                <a:latin typeface="Arial"/>
                <a:ea typeface="Times New Roman"/>
                <a:cs typeface="Times New Roman"/>
              </a:rPr>
              <a:t>LONDON</a:t>
            </a:r>
            <a:r>
              <a:rPr lang="en-US" sz="1000" dirty="0" smtClean="0">
                <a:solidFill>
                  <a:srgbClr val="000000"/>
                </a:solidFill>
                <a:effectLst/>
                <a:latin typeface="Arial"/>
                <a:ea typeface="Times New Roman"/>
                <a:cs typeface="Times New Roman"/>
              </a:rPr>
              <a:t> machine as </a:t>
            </a:r>
            <a:r>
              <a:rPr lang="en-US" sz="1000" b="1" dirty="0" smtClean="0">
                <a:effectLst/>
                <a:latin typeface="Arial"/>
                <a:ea typeface="Times New Roman"/>
                <a:cs typeface="Times New Roman"/>
              </a:rPr>
              <a:t>CONTOSO/Administrator</a:t>
            </a:r>
            <a:r>
              <a:rPr lang="en-US" sz="1000" dirty="0" smtClean="0">
                <a:solidFill>
                  <a:srgbClr val="000000"/>
                </a:solidFill>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Start screen, click </a:t>
            </a:r>
            <a:r>
              <a:rPr lang="en-US" sz="1000" b="1" dirty="0" smtClean="0">
                <a:effectLst/>
                <a:latin typeface="Arial"/>
                <a:ea typeface="Times New Roman"/>
                <a:cs typeface="Times New Roman"/>
              </a:rPr>
              <a:t>Visual Studio 2012</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a:t>
            </a:r>
            <a:r>
              <a:rPr lang="en-US" sz="1000" b="1" dirty="0" smtClean="0">
                <a:effectLst/>
                <a:latin typeface="Arial"/>
                <a:ea typeface="Times New Roman"/>
                <a:cs typeface="Times New Roman"/>
              </a:rPr>
              <a:t>FILE</a:t>
            </a:r>
            <a:r>
              <a:rPr lang="en-US" sz="1000" dirty="0" smtClean="0">
                <a:solidFill>
                  <a:srgbClr val="000000"/>
                </a:solidFill>
                <a:effectLst/>
                <a:latin typeface="Arial"/>
                <a:ea typeface="Times New Roman"/>
                <a:cs typeface="Times New Roman"/>
              </a:rPr>
              <a:t> menu, point to </a:t>
            </a:r>
            <a:r>
              <a:rPr lang="en-US" sz="1000" b="1" dirty="0" smtClean="0">
                <a:effectLst/>
                <a:latin typeface="Arial"/>
                <a:ea typeface="Times New Roman"/>
                <a:cs typeface="Times New Roman"/>
              </a:rPr>
              <a:t>Open</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Project/Solution</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effectLst/>
                <a:latin typeface="Arial"/>
                <a:ea typeface="Times New Roman"/>
                <a:cs typeface="Times New Roman"/>
              </a:rPr>
              <a:t>Open Project</a:t>
            </a:r>
            <a:r>
              <a:rPr lang="en-US" sz="1000" dirty="0" smtClean="0">
                <a:solidFill>
                  <a:srgbClr val="000000"/>
                </a:solidFill>
                <a:effectLst/>
                <a:latin typeface="Arial"/>
                <a:ea typeface="Times New Roman"/>
                <a:cs typeface="Times New Roman"/>
              </a:rPr>
              <a:t> dialog box, browse to the </a:t>
            </a:r>
            <a:r>
              <a:rPr lang="en-US" sz="1000" b="1" dirty="0" smtClean="0">
                <a:effectLst/>
                <a:latin typeface="Arial"/>
                <a:ea typeface="Times New Roman"/>
                <a:cs typeface="Times New Roman"/>
              </a:rPr>
              <a:t>E:\Democode</a:t>
            </a:r>
            <a:r>
              <a:rPr lang="en-US" sz="1000" dirty="0" smtClean="0">
                <a:solidFill>
                  <a:srgbClr val="000000"/>
                </a:solidFill>
                <a:effectLst/>
                <a:latin typeface="Arial"/>
                <a:ea typeface="Times New Roman"/>
                <a:cs typeface="Times New Roman"/>
              </a:rPr>
              <a:t> folder, click </a:t>
            </a:r>
            <a:r>
              <a:rPr lang="en-US" sz="1000" b="1" dirty="0" smtClean="0">
                <a:effectLst/>
                <a:latin typeface="Arial"/>
                <a:ea typeface="Times New Roman"/>
                <a:cs typeface="Times New Roman"/>
              </a:rPr>
              <a:t>ProgressBarApp.sln</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Open</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Solution Explorer, expand </a:t>
            </a:r>
            <a:r>
              <a:rPr lang="en-US" sz="1000" b="1" dirty="0" smtClean="0">
                <a:effectLst/>
                <a:latin typeface="Arial"/>
                <a:ea typeface="Times New Roman"/>
                <a:cs typeface="Times New Roman"/>
              </a:rPr>
              <a:t>Custom Tasks</a:t>
            </a:r>
            <a:r>
              <a:rPr lang="en-US" sz="1000" dirty="0" smtClean="0">
                <a:effectLst/>
                <a:latin typeface="Arial"/>
                <a:ea typeface="Times New Roman"/>
                <a:cs typeface="Times New Roman"/>
              </a:rPr>
              <a:t>, and then double-click </a:t>
            </a:r>
            <a:r>
              <a:rPr lang="en-US" sz="1000" b="1" dirty="0" smtClean="0">
                <a:effectLst/>
                <a:latin typeface="Arial"/>
                <a:ea typeface="Times New Roman"/>
                <a:cs typeface="Times New Roman"/>
              </a:rPr>
              <a:t>Schema.xml</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Locate the </a:t>
            </a:r>
            <a:r>
              <a:rPr lang="en-US" sz="1000" b="1" dirty="0" smtClean="0">
                <a:effectLst/>
                <a:latin typeface="Arial"/>
                <a:ea typeface="Times New Roman"/>
                <a:cs typeface="Times New Roman"/>
              </a:rPr>
              <a:t>View</a:t>
            </a:r>
            <a:r>
              <a:rPr lang="en-US" sz="1000" dirty="0" smtClean="0">
                <a:effectLst/>
                <a:latin typeface="Arial"/>
                <a:ea typeface="Times New Roman"/>
                <a:cs typeface="Times New Roman"/>
              </a:rPr>
              <a:t> element with the </a:t>
            </a:r>
            <a:r>
              <a:rPr lang="en-US" sz="1000" b="1" dirty="0" smtClean="0">
                <a:effectLst/>
                <a:latin typeface="Arial"/>
                <a:ea typeface="Times New Roman"/>
                <a:cs typeface="Times New Roman"/>
              </a:rPr>
              <a:t>BaseViewID="1"</a:t>
            </a:r>
            <a:r>
              <a:rPr lang="en-US" sz="1000" dirty="0" smtClean="0">
                <a:effectLst/>
                <a:latin typeface="Arial"/>
                <a:ea typeface="Times New Roman"/>
                <a:cs typeface="Times New Roman"/>
              </a:rPr>
              <a:t> attribute and point out the </a:t>
            </a:r>
            <a:r>
              <a:rPr lang="en-US" sz="1000" b="1" dirty="0" smtClean="0">
                <a:effectLst/>
                <a:latin typeface="Arial"/>
                <a:ea typeface="Times New Roman"/>
                <a:cs typeface="Times New Roman"/>
              </a:rPr>
              <a:t>JSLink</a:t>
            </a:r>
            <a:r>
              <a:rPr lang="en-US" sz="1000" dirty="0" smtClean="0">
                <a:effectLst/>
                <a:latin typeface="Arial"/>
                <a:ea typeface="Times New Roman"/>
                <a:cs typeface="Times New Roman"/>
              </a:rPr>
              <a:t> child element which links the JavaScript file to the view.</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this </a:t>
            </a:r>
            <a:r>
              <a:rPr lang="en-US" sz="1000" b="1" dirty="0" smtClean="0">
                <a:effectLst/>
                <a:latin typeface="Arial"/>
                <a:ea typeface="Times New Roman"/>
                <a:cs typeface="Times New Roman"/>
              </a:rPr>
              <a:t>View</a:t>
            </a:r>
            <a:r>
              <a:rPr lang="en-US" sz="1000" dirty="0" smtClean="0">
                <a:effectLst/>
                <a:latin typeface="Arial"/>
                <a:ea typeface="Times New Roman"/>
                <a:cs typeface="Times New Roman"/>
              </a:rPr>
              <a:t> element, point out the contents of the </a:t>
            </a:r>
            <a:r>
              <a:rPr lang="en-US" sz="1000" b="1" dirty="0" smtClean="0">
                <a:effectLst/>
                <a:latin typeface="Arial"/>
                <a:ea typeface="Times New Roman"/>
                <a:cs typeface="Times New Roman"/>
              </a:rPr>
              <a:t>ViewFields</a:t>
            </a:r>
            <a:r>
              <a:rPr lang="en-US" sz="1000" dirty="0" smtClean="0">
                <a:effectLst/>
                <a:latin typeface="Arial"/>
                <a:ea typeface="Times New Roman"/>
                <a:cs typeface="Times New Roman"/>
              </a:rPr>
              <a:t> element which defines which fields to display in the view.</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Solution Explorer, expand </a:t>
            </a:r>
            <a:r>
              <a:rPr lang="en-US" sz="1000" b="1" dirty="0" smtClean="0">
                <a:effectLst/>
                <a:latin typeface="Arial"/>
                <a:ea typeface="Times New Roman"/>
                <a:cs typeface="Times New Roman"/>
              </a:rPr>
              <a:t>Scripts</a:t>
            </a:r>
            <a:r>
              <a:rPr lang="en-US" sz="1000" dirty="0" smtClean="0">
                <a:effectLst/>
                <a:latin typeface="Arial"/>
                <a:ea typeface="Times New Roman"/>
                <a:cs typeface="Times New Roman"/>
              </a:rPr>
              <a:t>, and then double-click </a:t>
            </a:r>
            <a:r>
              <a:rPr lang="en-US" sz="1000" b="1" dirty="0" smtClean="0">
                <a:effectLst/>
                <a:latin typeface="Arial"/>
                <a:ea typeface="Times New Roman"/>
                <a:cs typeface="Times New Roman"/>
              </a:rPr>
              <a:t>CustomizeIt.js</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main function, point out that the </a:t>
            </a:r>
            <a:r>
              <a:rPr lang="en-US" sz="1000" b="1" dirty="0" smtClean="0">
                <a:effectLst/>
                <a:latin typeface="Arial"/>
                <a:ea typeface="Times New Roman"/>
                <a:cs typeface="Times New Roman"/>
              </a:rPr>
              <a:t>PercentComplete</a:t>
            </a:r>
            <a:r>
              <a:rPr lang="en-US" sz="1000" dirty="0" smtClean="0">
                <a:effectLst/>
                <a:latin typeface="Arial"/>
                <a:ea typeface="Times New Roman"/>
                <a:cs typeface="Times New Roman"/>
              </a:rPr>
              <a:t> field is calling the </a:t>
            </a:r>
            <a:r>
              <a:rPr lang="en-US" sz="1000" b="1" dirty="0" smtClean="0">
                <a:effectLst/>
                <a:latin typeface="Arial"/>
                <a:ea typeface="Times New Roman"/>
                <a:cs typeface="Times New Roman"/>
              </a:rPr>
              <a:t>progressBar</a:t>
            </a:r>
            <a:r>
              <a:rPr lang="en-US" sz="1000" dirty="0" smtClean="0">
                <a:effectLst/>
                <a:latin typeface="Arial"/>
                <a:ea typeface="Times New Roman"/>
                <a:cs typeface="Times New Roman"/>
              </a:rPr>
              <a:t> function.</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progressBar</a:t>
            </a:r>
            <a:r>
              <a:rPr lang="en-US" sz="1000" dirty="0" smtClean="0">
                <a:effectLst/>
                <a:latin typeface="Arial"/>
                <a:ea typeface="Times New Roman"/>
                <a:cs typeface="Times New Roman"/>
              </a:rPr>
              <a:t> function, point out that the function performs the following tasks:</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800100" lvl="1" indent="-342900">
              <a:lnSpc>
                <a:spcPct val="115000"/>
              </a:lnSpc>
              <a:spcAft>
                <a:spcPts val="995"/>
              </a:spcAft>
              <a:buFont typeface="+mj-lt"/>
              <a:buAutoNum type="alphaLcPeriod"/>
            </a:pPr>
            <a:r>
              <a:rPr lang="en-US" sz="1000" dirty="0" smtClean="0">
                <a:effectLst/>
                <a:latin typeface="Arial"/>
                <a:ea typeface="Times New Roman"/>
                <a:cs typeface="Times New Roman"/>
              </a:rPr>
              <a:t>Removes the percentage sign from the </a:t>
            </a:r>
            <a:r>
              <a:rPr lang="en-US" sz="1000" b="1" dirty="0" smtClean="0">
                <a:effectLst/>
                <a:latin typeface="Arial"/>
                <a:ea typeface="Times New Roman"/>
                <a:cs typeface="Times New Roman"/>
              </a:rPr>
              <a:t>PercentComplete</a:t>
            </a:r>
            <a:r>
              <a:rPr lang="en-US" sz="1000" dirty="0" smtClean="0">
                <a:effectLst/>
                <a:latin typeface="Arial"/>
                <a:ea typeface="Times New Roman"/>
                <a:cs typeface="Times New Roman"/>
              </a:rPr>
              <a:t> property and stores it and the </a:t>
            </a:r>
            <a:r>
              <a:rPr lang="en-US" sz="1000" b="1" dirty="0" smtClean="0">
                <a:effectLst/>
                <a:latin typeface="Arial"/>
                <a:ea typeface="Times New Roman"/>
                <a:cs typeface="Times New Roman"/>
              </a:rPr>
              <a:t>DueDate</a:t>
            </a:r>
            <a:r>
              <a:rPr lang="en-US" sz="1000" dirty="0" smtClean="0">
                <a:effectLst/>
                <a:latin typeface="Arial"/>
                <a:ea typeface="Times New Roman"/>
                <a:cs typeface="Times New Roman"/>
              </a:rPr>
              <a:t> property in variables.</a:t>
            </a:r>
          </a:p>
          <a:p>
            <a:pPr marL="800100" lvl="1" indent="-342900">
              <a:lnSpc>
                <a:spcPct val="115000"/>
              </a:lnSpc>
              <a:spcAft>
                <a:spcPts val="995"/>
              </a:spcAft>
              <a:buFont typeface="+mj-lt"/>
              <a:buAutoNum type="alphaLcPeriod"/>
            </a:pPr>
            <a:r>
              <a:rPr lang="en-US" sz="1000" dirty="0" smtClean="0">
                <a:effectLst/>
                <a:latin typeface="Arial"/>
                <a:ea typeface="Times New Roman"/>
                <a:cs typeface="Times New Roman"/>
              </a:rPr>
              <a:t>Passes the variables to the </a:t>
            </a:r>
            <a:r>
              <a:rPr lang="en-US" sz="1000" b="1" dirty="0" smtClean="0">
                <a:effectLst/>
                <a:latin typeface="Arial"/>
                <a:ea typeface="Times New Roman"/>
                <a:cs typeface="Times New Roman"/>
              </a:rPr>
              <a:t>getColor</a:t>
            </a:r>
            <a:r>
              <a:rPr lang="en-US" sz="1000" dirty="0" smtClean="0">
                <a:effectLst/>
                <a:latin typeface="Arial"/>
                <a:ea typeface="Times New Roman"/>
                <a:cs typeface="Times New Roman"/>
              </a:rPr>
              <a:t> function which determines whether to display the progress bar as red or green.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getColor</a:t>
            </a:r>
            <a:r>
              <a:rPr lang="en-US" sz="1000" dirty="0" smtClean="0">
                <a:effectLst/>
                <a:latin typeface="Arial"/>
                <a:ea typeface="Times New Roman"/>
                <a:cs typeface="Times New Roman"/>
              </a:rPr>
              <a:t> function, point out the if block which determines the color to use.</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BFC983-4C15-43B2-ABA1-8114525A7D5D}"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341408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Tell the students that they will be performing these steps in the next lab.</a:t>
            </a:r>
          </a:p>
        </p:txBody>
      </p:sp>
      <p:sp>
        <p:nvSpPr>
          <p:cNvPr id="4" name="Slide Number Placeholder 3"/>
          <p:cNvSpPr>
            <a:spLocks noGrp="1"/>
          </p:cNvSpPr>
          <p:nvPr>
            <p:ph type="sldNum" sz="quarter" idx="10"/>
          </p:nvPr>
        </p:nvSpPr>
        <p:spPr/>
        <p:txBody>
          <a:bodyPr/>
          <a:lstStyle/>
          <a:p>
            <a:fld id="{E4BFC983-4C15-43B2-ABA1-8114525A7D5D}"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3462577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to students that if they need to debug their code multiple times, they may need to retract the solution before rerunning the code to avoid Internet Explorer using a cached older version. </a:t>
            </a:r>
          </a:p>
          <a:p>
            <a:pPr>
              <a:lnSpc>
                <a:spcPct val="115000"/>
              </a:lnSpc>
              <a:spcAft>
                <a:spcPts val="1000"/>
              </a:spcAft>
            </a:pPr>
            <a:r>
              <a:rPr lang="en-GB" sz="1000" b="1" dirty="0">
                <a:latin typeface="Arial"/>
                <a:ea typeface="Calibri"/>
                <a:cs typeface="Times New Roman"/>
              </a:rPr>
              <a:t>Exercise 1: Creating a Custom List View</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use Visual Studio to write custom client-side code to display the list using the accordion functionality and reference this custom code from the default list view. When this is working, you will add code to load the jQuery UI style sheet to further enhance the view.</a:t>
            </a:r>
          </a:p>
        </p:txBody>
      </p:sp>
      <p:sp>
        <p:nvSpPr>
          <p:cNvPr id="4" name="Slide Number Placeholder 3"/>
          <p:cNvSpPr>
            <a:spLocks noGrp="1"/>
          </p:cNvSpPr>
          <p:nvPr>
            <p:ph type="sldNum" sz="quarter" idx="10"/>
          </p:nvPr>
        </p:nvSpPr>
        <p:spPr/>
        <p:txBody>
          <a:bodyPr/>
          <a:lstStyle/>
          <a:p>
            <a:fld id="{E4BFC983-4C15-43B2-ABA1-8114525A7D5D}"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1012601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BFC983-4C15-43B2-ABA1-8114525A7D5D}"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140467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4BFC983-4C15-43B2-ABA1-8114525A7D5D}"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3680094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add a custom button to the ribbon in a sandboxed solution, but cannot find the Ribbon Custom Item in the Add New item dialog box. What is the problem?</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provide the user with additional information about an element in the SharePoint user interface without interrupting their work. Which functionality should you use?</a:t>
            </a:r>
          </a:p>
          <a:p>
            <a:pPr>
              <a:lnSpc>
                <a:spcPct val="115000"/>
              </a:lnSpc>
              <a:spcAft>
                <a:spcPts val="1000"/>
              </a:spcAft>
            </a:pPr>
            <a:r>
              <a:rPr lang="en-US" sz="1000" dirty="0">
                <a:latin typeface="Arial"/>
                <a:ea typeface="Calibri"/>
                <a:cs typeface="Times New Roman"/>
              </a:rPr>
              <a:t>(   )Option 1: Status bar message</a:t>
            </a:r>
          </a:p>
          <a:p>
            <a:pPr>
              <a:lnSpc>
                <a:spcPct val="115000"/>
              </a:lnSpc>
              <a:spcAft>
                <a:spcPts val="1000"/>
              </a:spcAft>
            </a:pPr>
            <a:r>
              <a:rPr lang="en-US" sz="1000" dirty="0">
                <a:latin typeface="Arial"/>
                <a:ea typeface="Calibri"/>
                <a:cs typeface="Times New Roman"/>
              </a:rPr>
              <a:t>(   )Option 2: Notifications</a:t>
            </a:r>
          </a:p>
          <a:p>
            <a:pPr>
              <a:lnSpc>
                <a:spcPct val="115000"/>
              </a:lnSpc>
              <a:spcAft>
                <a:spcPts val="1000"/>
              </a:spcAft>
            </a:pPr>
            <a:r>
              <a:rPr lang="en-US" sz="1000" dirty="0">
                <a:latin typeface="Arial"/>
                <a:ea typeface="Calibri"/>
                <a:cs typeface="Times New Roman"/>
              </a:rPr>
              <a:t>(   )Option 3: Dialog box</a:t>
            </a:r>
          </a:p>
          <a:p>
            <a:pPr>
              <a:lnSpc>
                <a:spcPct val="115000"/>
              </a:lnSpc>
              <a:spcAft>
                <a:spcPts val="1000"/>
              </a:spcAft>
            </a:pPr>
            <a:r>
              <a:rPr lang="en-US" sz="1000" dirty="0">
                <a:latin typeface="Arial"/>
                <a:ea typeface="Calibri"/>
                <a:cs typeface="Times New Roman"/>
              </a:rPr>
              <a:t>(   )Option 4: Callouts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Callouts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only use client-side rendering to customize list views.</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p:txBody>
      </p:sp>
      <p:sp>
        <p:nvSpPr>
          <p:cNvPr id="4" name="Slide Number Placeholder 3"/>
          <p:cNvSpPr>
            <a:spLocks noGrp="1"/>
          </p:cNvSpPr>
          <p:nvPr>
            <p:ph type="sldNum" sz="quarter" idx="10"/>
          </p:nvPr>
        </p:nvSpPr>
        <p:spPr/>
        <p:txBody>
          <a:bodyPr/>
          <a:lstStyle/>
          <a:p>
            <a:fld id="{E4BFC983-4C15-43B2-ABA1-8114525A7D5D}"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3295469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is only an introductory topic and details about all of these items will follow in the subsequent topics.</a:t>
            </a:r>
          </a:p>
        </p:txBody>
      </p:sp>
      <p:sp>
        <p:nvSpPr>
          <p:cNvPr id="4" name="Slide Number Placeholder 3"/>
          <p:cNvSpPr>
            <a:spLocks noGrp="1"/>
          </p:cNvSpPr>
          <p:nvPr>
            <p:ph type="sldNum" sz="quarter" idx="10"/>
          </p:nvPr>
        </p:nvSpPr>
        <p:spPr/>
        <p:txBody>
          <a:bodyPr/>
          <a:lstStyle/>
          <a:p>
            <a:fld id="{E4BFC983-4C15-43B2-ABA1-8114525A7D5D}"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143070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that you point out to students that creating an Elements file is only required for sandbox and farm solutions. Information about creating custom actions in an app for SharePoint is covered in the next topic.</a:t>
            </a:r>
          </a:p>
        </p:txBody>
      </p:sp>
      <p:sp>
        <p:nvSpPr>
          <p:cNvPr id="4" name="Slide Number Placeholder 3"/>
          <p:cNvSpPr>
            <a:spLocks noGrp="1"/>
          </p:cNvSpPr>
          <p:nvPr>
            <p:ph type="sldNum" sz="quarter" idx="10"/>
          </p:nvPr>
        </p:nvSpPr>
        <p:spPr/>
        <p:txBody>
          <a:bodyPr/>
          <a:lstStyle/>
          <a:p>
            <a:fld id="{E4BFC983-4C15-43B2-ABA1-8114525A7D5D}"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223346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Direct the students to the image in the student notes to ensure that they are familiar with the ribbon terminology used in this topic.</a:t>
            </a:r>
          </a:p>
          <a:p>
            <a:pPr>
              <a:lnSpc>
                <a:spcPct val="115000"/>
              </a:lnSpc>
              <a:spcAft>
                <a:spcPts val="1000"/>
              </a:spcAft>
            </a:pPr>
            <a:r>
              <a:rPr lang="en-US" sz="1000" dirty="0">
                <a:latin typeface="Arial"/>
                <a:ea typeface="Calibri"/>
                <a:cs typeface="Times New Roman"/>
              </a:rPr>
              <a:t>You may want to open the CMDUI.xml file to show students the full range of templates and scaling markup.</a:t>
            </a:r>
          </a:p>
        </p:txBody>
      </p:sp>
      <p:sp>
        <p:nvSpPr>
          <p:cNvPr id="4" name="Slide Number Placeholder 3"/>
          <p:cNvSpPr>
            <a:spLocks noGrp="1"/>
          </p:cNvSpPr>
          <p:nvPr>
            <p:ph type="sldNum" sz="quarter" idx="10"/>
          </p:nvPr>
        </p:nvSpPr>
        <p:spPr/>
        <p:txBody>
          <a:bodyPr/>
          <a:lstStyle/>
          <a:p>
            <a:fld id="{E4BFC983-4C15-43B2-ABA1-8114525A7D5D}"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216035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may want to start the virtual machine in advance to save time during the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20488A-LON-SP-14</a:t>
            </a:r>
            <a:r>
              <a:rPr lang="en-US" sz="1000" dirty="0" smtClean="0">
                <a:effectLst/>
                <a:latin typeface="Arial"/>
                <a:ea typeface="Times New Roman"/>
                <a:cs typeface="Times New Roman"/>
              </a:rPr>
              <a:t>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Log on to the LONDON machine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in the address bar, type </a:t>
            </a:r>
            <a:r>
              <a:rPr lang="en-US" sz="1000" b="1" dirty="0" smtClean="0">
                <a:effectLst/>
                <a:latin typeface="Arial"/>
                <a:ea typeface="Times New Roman"/>
                <a:cs typeface="Times New Roman"/>
              </a:rPr>
              <a:t>http://team.contoso.com</a:t>
            </a:r>
            <a:r>
              <a:rPr lang="en-US" sz="1000" dirty="0" smtClean="0">
                <a:effectLst/>
                <a:latin typeface="Arial"/>
                <a:ea typeface="Times New Roman"/>
                <a:cs typeface="Times New Roman"/>
              </a:rPr>
              <a:t>, and then press Enter.</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dirty="0" smtClean="0">
                <a:effectLst/>
                <a:latin typeface="Arial"/>
                <a:ea typeface="Times New Roman"/>
                <a:cs typeface="Times New Roman"/>
              </a:rPr>
              <a:t>Quick Launch</a:t>
            </a:r>
            <a:r>
              <a:rPr lang="en-US" sz="1000" b="1" dirty="0" smtClean="0">
                <a:effectLst/>
                <a:latin typeface="Arial"/>
                <a:ea typeface="Times New Roman"/>
                <a:cs typeface="Times New Roman"/>
              </a:rPr>
              <a:t> </a:t>
            </a:r>
            <a:r>
              <a:rPr lang="en-US" sz="1000" dirty="0" smtClean="0">
                <a:solidFill>
                  <a:srgbClr val="000000"/>
                </a:solidFill>
                <a:effectLst/>
                <a:latin typeface="Arial"/>
                <a:ea typeface="Times New Roman"/>
                <a:cs typeface="Times New Roman"/>
              </a:rPr>
              <a:t>menu, click </a:t>
            </a:r>
            <a:r>
              <a:rPr lang="en-US" sz="1000" b="1" dirty="0" smtClean="0">
                <a:effectLst/>
                <a:latin typeface="Arial"/>
                <a:ea typeface="Times New Roman"/>
                <a:cs typeface="Times New Roman"/>
              </a:rPr>
              <a:t>Documents</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Ribbon, click </a:t>
            </a:r>
            <a:r>
              <a:rPr lang="en-US" sz="1000" b="1" dirty="0" smtClean="0">
                <a:effectLst/>
                <a:latin typeface="Arial"/>
                <a:ea typeface="Times New Roman"/>
                <a:cs typeface="Times New Roman"/>
              </a:rPr>
              <a:t>LIBRARY</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Review the groups that are present on the ribbon, and then close </a:t>
            </a:r>
            <a:r>
              <a:rPr lang="en-US" sz="1000" b="1" dirty="0" smtClean="0">
                <a:effectLst/>
                <a:latin typeface="Arial"/>
                <a:ea typeface="Times New Roman"/>
                <a:cs typeface="Times New Roman"/>
              </a:rPr>
              <a:t>Internet Explorer</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type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Times New Roman"/>
              </a:rPr>
              <a:t> dialog box, browse to the </a:t>
            </a:r>
            <a:r>
              <a:rPr lang="en-US" sz="1000" b="1" dirty="0" smtClean="0">
                <a:effectLst/>
                <a:latin typeface="Arial"/>
                <a:ea typeface="Times New Roman"/>
                <a:cs typeface="Times New Roman"/>
              </a:rPr>
              <a:t>E:\Democode</a:t>
            </a:r>
            <a:r>
              <a:rPr lang="en-US" sz="1000" dirty="0" smtClean="0">
                <a:effectLst/>
                <a:latin typeface="Arial"/>
                <a:ea typeface="Times New Roman"/>
                <a:cs typeface="Times New Roman"/>
              </a:rPr>
              <a:t> folder, click </a:t>
            </a:r>
            <a:r>
              <a:rPr lang="en-US" sz="1000" b="1" dirty="0" smtClean="0">
                <a:effectLst/>
                <a:latin typeface="Arial"/>
                <a:ea typeface="Times New Roman"/>
                <a:cs typeface="Times New Roman"/>
              </a:rPr>
              <a:t>RibbonCustomActions.sln</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Solution Explorer, expand </a:t>
            </a:r>
            <a:r>
              <a:rPr lang="en-US" sz="1000" b="1" dirty="0" smtClean="0">
                <a:effectLst/>
                <a:latin typeface="Arial"/>
                <a:ea typeface="Times New Roman"/>
                <a:cs typeface="Times New Roman"/>
              </a:rPr>
              <a:t>Features</a:t>
            </a:r>
            <a:r>
              <a:rPr lang="en-US" sz="1000" dirty="0" smtClean="0">
                <a:effectLst/>
                <a:latin typeface="Arial"/>
                <a:ea typeface="Times New Roman"/>
                <a:cs typeface="Times New Roman"/>
              </a:rPr>
              <a:t>, and then double-click </a:t>
            </a:r>
            <a:r>
              <a:rPr lang="en-US" sz="1000" b="1" dirty="0" smtClean="0">
                <a:effectLst/>
                <a:latin typeface="Arial"/>
                <a:ea typeface="Times New Roman"/>
                <a:cs typeface="Times New Roman"/>
              </a:rPr>
              <a:t>ContosoCustomActionsFeature</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Items in the Feature</a:t>
            </a:r>
            <a:r>
              <a:rPr lang="en-US" sz="1000" dirty="0" smtClean="0">
                <a:effectLst/>
                <a:latin typeface="Arial"/>
                <a:ea typeface="Times New Roman"/>
                <a:cs typeface="Times New Roman"/>
              </a:rPr>
              <a:t> list, point out the </a:t>
            </a:r>
            <a:r>
              <a:rPr lang="en-US" sz="1000" b="1" dirty="0" smtClean="0">
                <a:effectLst/>
                <a:latin typeface="Arial"/>
                <a:ea typeface="Times New Roman"/>
                <a:cs typeface="Times New Roman"/>
              </a:rPr>
              <a:t>ContosoCustomActions</a:t>
            </a:r>
            <a:r>
              <a:rPr lang="en-US" sz="1000" dirty="0" smtClean="0">
                <a:effectLst/>
                <a:latin typeface="Arial"/>
                <a:ea typeface="Times New Roman"/>
                <a:cs typeface="Times New Roman"/>
              </a:rPr>
              <a:t> element.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Solution Explorer, expand </a:t>
            </a:r>
            <a:r>
              <a:rPr lang="en-US" sz="1000" b="1" dirty="0" smtClean="0">
                <a:effectLst/>
                <a:latin typeface="Arial"/>
                <a:ea typeface="Times New Roman"/>
                <a:cs typeface="Times New Roman"/>
              </a:rPr>
              <a:t>ContosoCustomActions</a:t>
            </a:r>
            <a:r>
              <a:rPr lang="en-US" sz="1000" dirty="0" smtClean="0">
                <a:effectLst/>
                <a:latin typeface="Arial"/>
                <a:ea typeface="Times New Roman"/>
                <a:cs typeface="Times New Roman"/>
              </a:rPr>
              <a:t>, and then double-click </a:t>
            </a:r>
            <a:r>
              <a:rPr lang="en-US" sz="1000" b="1" dirty="0" smtClean="0">
                <a:effectLst/>
                <a:latin typeface="Arial"/>
                <a:ea typeface="Times New Roman"/>
                <a:cs typeface="Times New Roman"/>
              </a:rPr>
              <a:t>LibraryCustomActions.xml</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Point out the attributes for the </a:t>
            </a:r>
            <a:r>
              <a:rPr lang="en-US" sz="1000" b="1" dirty="0" smtClean="0">
                <a:effectLst/>
                <a:latin typeface="Arial"/>
                <a:ea typeface="Times New Roman"/>
                <a:cs typeface="Times New Roman"/>
              </a:rPr>
              <a:t>CustomAction</a:t>
            </a:r>
            <a:r>
              <a:rPr lang="en-US" sz="1000" dirty="0" smtClean="0">
                <a:solidFill>
                  <a:srgbClr val="000000"/>
                </a:solidFill>
                <a:effectLst/>
                <a:latin typeface="Arial"/>
                <a:ea typeface="Times New Roman"/>
                <a:cs typeface="Times New Roman"/>
              </a:rPr>
              <a:t> element.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Point out the </a:t>
            </a:r>
            <a:r>
              <a:rPr lang="en-US" sz="1000" b="1" dirty="0" smtClean="0">
                <a:effectLst/>
                <a:latin typeface="Arial"/>
                <a:ea typeface="Times New Roman"/>
                <a:cs typeface="Times New Roman"/>
              </a:rPr>
              <a:t>Location</a:t>
            </a:r>
            <a:r>
              <a:rPr lang="en-US" sz="1000" dirty="0" smtClean="0">
                <a:solidFill>
                  <a:srgbClr val="000000"/>
                </a:solidFill>
                <a:effectLst/>
                <a:latin typeface="Arial"/>
                <a:ea typeface="Times New Roman"/>
                <a:cs typeface="Times New Roman"/>
              </a:rPr>
              <a:t> for the first </a:t>
            </a:r>
            <a:r>
              <a:rPr lang="en-US" sz="1000" b="1" dirty="0" smtClean="0">
                <a:effectLst/>
                <a:latin typeface="Arial"/>
                <a:ea typeface="Times New Roman"/>
                <a:cs typeface="Times New Roman"/>
              </a:rPr>
              <a:t>CommandUIDefinition</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Point out the attributes for the </a:t>
            </a:r>
            <a:r>
              <a:rPr lang="en-US" sz="1000" b="1" dirty="0" smtClean="0">
                <a:effectLst/>
                <a:latin typeface="Arial"/>
                <a:ea typeface="Times New Roman"/>
                <a:cs typeface="Times New Roman"/>
              </a:rPr>
              <a:t>Group</a:t>
            </a:r>
            <a:r>
              <a:rPr lang="en-US" sz="1000" dirty="0" smtClean="0">
                <a:solidFill>
                  <a:srgbClr val="000000"/>
                </a:solidFill>
                <a:effectLst/>
                <a:latin typeface="Arial"/>
                <a:ea typeface="Times New Roman"/>
                <a:cs typeface="Times New Roman"/>
              </a:rPr>
              <a:t> element.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BFC983-4C15-43B2-ABA1-8114525A7D5D}"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162995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Times New Roman"/>
              </a:rPr>
              <a:t>Compared </a:t>
            </a:r>
            <a:r>
              <a:rPr lang="en-US" sz="1000" dirty="0">
                <a:latin typeface="Arial"/>
                <a:ea typeface="Calibri"/>
                <a:cs typeface="Times New Roman"/>
              </a:rPr>
              <a:t>to customizing the ribbon, customizing other items requires less markup. Talk the students through the XML code samples in the student notes, highlighting the key </a:t>
            </a:r>
            <a:r>
              <a:rPr lang="en-US" sz="1000" b="1" dirty="0">
                <a:latin typeface="Arial"/>
                <a:ea typeface="Calibri"/>
                <a:cs typeface="Times New Roman"/>
              </a:rPr>
              <a:t>Location</a:t>
            </a:r>
            <a:r>
              <a:rPr lang="en-US" sz="1000" dirty="0">
                <a:latin typeface="Arial"/>
                <a:ea typeface="Calibri"/>
                <a:cs typeface="Times New Roman"/>
              </a:rPr>
              <a:t> and </a:t>
            </a:r>
            <a:r>
              <a:rPr lang="en-US" sz="1000" b="1" dirty="0">
                <a:latin typeface="Arial"/>
                <a:ea typeface="Calibri"/>
                <a:cs typeface="Times New Roman"/>
              </a:rPr>
              <a:t>GroupId</a:t>
            </a:r>
            <a:r>
              <a:rPr lang="en-US" sz="1000" dirty="0">
                <a:latin typeface="Arial"/>
                <a:ea typeface="Calibri"/>
                <a:cs typeface="Times New Roman"/>
              </a:rPr>
              <a:t> attributes and </a:t>
            </a:r>
            <a:r>
              <a:rPr lang="en-US" sz="1000" b="1" dirty="0">
                <a:latin typeface="Arial"/>
                <a:ea typeface="Calibri"/>
                <a:cs typeface="Times New Roman"/>
              </a:rPr>
              <a:t>URLAction</a:t>
            </a:r>
            <a:r>
              <a:rPr lang="en-US" sz="1000" dirty="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E4BFC983-4C15-43B2-ABA1-8114525A7D5D}"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181859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that you point out to students that the custom action templates are only available when you are developing an app for SharePoint.</a:t>
            </a:r>
          </a:p>
        </p:txBody>
      </p:sp>
      <p:sp>
        <p:nvSpPr>
          <p:cNvPr id="4" name="Slide Number Placeholder 3"/>
          <p:cNvSpPr>
            <a:spLocks noGrp="1"/>
          </p:cNvSpPr>
          <p:nvPr>
            <p:ph type="sldNum" sz="quarter" idx="10"/>
          </p:nvPr>
        </p:nvSpPr>
        <p:spPr/>
        <p:txBody>
          <a:bodyPr/>
          <a:lstStyle/>
          <a:p>
            <a:fld id="{E4BFC983-4C15-43B2-ABA1-8114525A7D5D}"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Customizing User Interface Elements</a:t>
            </a:r>
            <a:endParaRPr lang="en-US" sz="1200" b="1" dirty="0">
              <a:solidFill>
                <a:srgbClr val="336699"/>
              </a:solidFill>
              <a:latin typeface="Arial"/>
            </a:endParaRPr>
          </a:p>
        </p:txBody>
      </p:sp>
    </p:spTree>
    <p:extLst>
      <p:ext uri="{BB962C8B-B14F-4D97-AF65-F5344CB8AC3E}">
        <p14:creationId xmlns:p14="http://schemas.microsoft.com/office/powerpoint/2010/main" val="262258795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080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14</a:t>
            </a:r>
            <a:endParaRPr lang="en-US" sz="2600" dirty="0"/>
          </a:p>
        </p:txBody>
      </p:sp>
      <p:sp>
        <p:nvSpPr>
          <p:cNvPr id="3" name="Subtitle 2"/>
          <p:cNvSpPr>
            <a:spLocks noGrp="1"/>
          </p:cNvSpPr>
          <p:nvPr>
            <p:ph type="subTitle" sz="quarter" idx="1"/>
          </p:nvPr>
        </p:nvSpPr>
        <p:spPr/>
        <p:txBody>
          <a:bodyPr/>
          <a:lstStyle/>
          <a:p>
            <a:r>
              <a:rPr lang="en-US" dirty="0" smtClean="0"/>
              <a:t>Customizing User Interface Elements
</a:t>
            </a:r>
            <a:endParaRPr lang="en-US" dirty="0"/>
          </a:p>
        </p:txBody>
      </p:sp>
    </p:spTree>
    <p:extLst>
      <p:ext uri="{BB962C8B-B14F-4D97-AF65-F5344CB8AC3E}">
        <p14:creationId xmlns:p14="http://schemas.microsoft.com/office/powerpoint/2010/main" val="4095179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f2a8a19-5f2d-41b0-b1aa-0ac582c06b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Other SharePoint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Edit Control Block</a:t>
            </a:r>
          </a:p>
          <a:p>
            <a:r>
              <a:rPr lang="en-US" dirty="0" smtClean="0"/>
              <a:t>Settings menu</a:t>
            </a:r>
          </a:p>
          <a:p>
            <a:r>
              <a:rPr lang="en-US" dirty="0" smtClean="0"/>
              <a:t>Site settings page</a:t>
            </a:r>
          </a:p>
          <a:p>
            <a:pPr lvl="1"/>
            <a:endParaRPr lang="en-US" dirty="0" smtClean="0"/>
          </a:p>
          <a:p>
            <a:endParaRPr lang="en-US" dirty="0"/>
          </a:p>
        </p:txBody>
      </p:sp>
    </p:spTree>
    <p:extLst>
      <p:ext uri="{BB962C8B-B14F-4D97-AF65-F5344CB8AC3E}">
        <p14:creationId xmlns:p14="http://schemas.microsoft.com/office/powerpoint/2010/main" val="1763557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b353abc-6a74-4064-a085-19aa1635d0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Custom Action Templates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Menu item custom action:</a:t>
            </a:r>
          </a:p>
          <a:p>
            <a:pPr lvl="1"/>
            <a:r>
              <a:rPr lang="en-US" b="1" dirty="0" smtClean="0"/>
              <a:t>Location</a:t>
            </a:r>
            <a:r>
              <a:rPr lang="en-US" dirty="0" smtClean="0"/>
              <a:t> attribute set to "EditControlBlock"</a:t>
            </a:r>
          </a:p>
          <a:p>
            <a:pPr lvl="1"/>
            <a:r>
              <a:rPr lang="en-US" dirty="0" smtClean="0"/>
              <a:t>Set </a:t>
            </a:r>
            <a:r>
              <a:rPr lang="en-US" b="1" dirty="0" smtClean="0"/>
              <a:t>UrlAction</a:t>
            </a:r>
            <a:r>
              <a:rPr lang="en-US" dirty="0" smtClean="0"/>
              <a:t> element to required page</a:t>
            </a:r>
            <a:endParaRPr lang="en-US" dirty="0"/>
          </a:p>
          <a:p>
            <a:r>
              <a:rPr lang="en-US" dirty="0" smtClean="0"/>
              <a:t>Ribbon custom action</a:t>
            </a:r>
          </a:p>
          <a:p>
            <a:pPr lvl="1"/>
            <a:r>
              <a:rPr lang="en-US" b="1" dirty="0" smtClean="0"/>
              <a:t>Location</a:t>
            </a:r>
            <a:r>
              <a:rPr lang="en-US" dirty="0" smtClean="0"/>
              <a:t> attribute set to "CommandUI.Ribbon"</a:t>
            </a:r>
          </a:p>
          <a:p>
            <a:pPr lvl="1"/>
            <a:r>
              <a:rPr lang="en-US" dirty="0" smtClean="0"/>
              <a:t>Modify </a:t>
            </a:r>
            <a:r>
              <a:rPr lang="en-US" b="1" dirty="0" smtClean="0"/>
              <a:t>CommandUIDefinitions</a:t>
            </a:r>
            <a:r>
              <a:rPr lang="en-US" dirty="0" smtClean="0"/>
              <a:t> element as required</a:t>
            </a:r>
            <a:endParaRPr lang="en-US" dirty="0"/>
          </a:p>
        </p:txBody>
      </p:sp>
    </p:spTree>
    <p:extLst>
      <p:ext uri="{BB962C8B-B14F-4D97-AF65-F5344CB8AC3E}">
        <p14:creationId xmlns:p14="http://schemas.microsoft.com/office/powerpoint/2010/main" val="338082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4f94406-ce10-481d-9cda-5850c418bd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Custom Actions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a solution:</a:t>
            </a:r>
          </a:p>
          <a:p>
            <a:pPr lvl="1"/>
            <a:r>
              <a:rPr lang="en-US" dirty="0" smtClean="0"/>
              <a:t>Deploy directly from Visual Studio to the local SharePoint site</a:t>
            </a:r>
          </a:p>
          <a:p>
            <a:pPr lvl="1"/>
            <a:r>
              <a:rPr lang="en-US" dirty="0" smtClean="0"/>
              <a:t>Deploy to an alternative site by creating a SharePoint package</a:t>
            </a:r>
            <a:endParaRPr lang="en-US" dirty="0"/>
          </a:p>
          <a:p>
            <a:r>
              <a:rPr lang="en-US" dirty="0" smtClean="0"/>
              <a:t>In an app for SharePoint</a:t>
            </a:r>
          </a:p>
          <a:p>
            <a:pPr lvl="1"/>
            <a:r>
              <a:rPr lang="en-US" dirty="0" smtClean="0"/>
              <a:t>Deploy directly from Visual Studio to the local SharePoint site</a:t>
            </a:r>
          </a:p>
          <a:p>
            <a:pPr lvl="1"/>
            <a:r>
              <a:rPr lang="en-US" dirty="0" smtClean="0"/>
              <a:t>Deploy to an alternative site or store by creating an app package</a:t>
            </a:r>
            <a:endParaRPr lang="en-US" dirty="0"/>
          </a:p>
        </p:txBody>
      </p:sp>
    </p:spTree>
    <p:extLst>
      <p:ext uri="{BB962C8B-B14F-4D97-AF65-F5344CB8AC3E}">
        <p14:creationId xmlns:p14="http://schemas.microsoft.com/office/powerpoint/2010/main" val="32493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Client-Side User Interface Components</a:t>
            </a:r>
            <a:endParaRPr lang="en-US" dirty="0"/>
          </a:p>
        </p:txBody>
      </p:sp>
      <p:sp>
        <p:nvSpPr>
          <p:cNvPr id="3" name="Text Placeholder 2"/>
          <p:cNvSpPr>
            <a:spLocks noGrp="1"/>
          </p:cNvSpPr>
          <p:nvPr>
            <p:ph type="body" idx="1"/>
          </p:nvPr>
        </p:nvSpPr>
        <p:spPr/>
        <p:txBody>
          <a:bodyPr/>
          <a:lstStyle/>
          <a:p>
            <a:r>
              <a:rPr lang="en-US" dirty="0" smtClean="0"/>
              <a:t>Displaying Status Bar Messages
Demonstration: Displaying Status Bar Messages
Displaying Notifications
Demonstration: Displaying Notifications
Using SharePoint Dialog Boxes
Displaying Callouts
SPAnimation Library
Using Focus on Content</a:t>
            </a:r>
            <a:endParaRPr lang="en-US" dirty="0"/>
          </a:p>
        </p:txBody>
      </p:sp>
    </p:spTree>
    <p:extLst>
      <p:ext uri="{BB962C8B-B14F-4D97-AF65-F5344CB8AC3E}">
        <p14:creationId xmlns:p14="http://schemas.microsoft.com/office/powerpoint/2010/main" val="324250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Status Bar Messages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methods of the </a:t>
            </a:r>
            <a:r>
              <a:rPr lang="en-US" b="1" dirty="0" smtClean="0"/>
              <a:t>SP.UI.Status </a:t>
            </a:r>
            <a:r>
              <a:rPr lang="en-US" dirty="0" smtClean="0"/>
              <a:t>object:</a:t>
            </a:r>
          </a:p>
          <a:p>
            <a:pPr lvl="1"/>
            <a:r>
              <a:rPr lang="en-US" dirty="0" smtClean="0"/>
              <a:t>addStatus</a:t>
            </a:r>
            <a:endParaRPr lang="en-US" dirty="0"/>
          </a:p>
          <a:p>
            <a:pPr lvl="1"/>
            <a:r>
              <a:rPr lang="en-US" dirty="0" smtClean="0"/>
              <a:t>updateStatus</a:t>
            </a:r>
          </a:p>
          <a:p>
            <a:pPr lvl="1"/>
            <a:r>
              <a:rPr lang="en-US" dirty="0" smtClean="0"/>
              <a:t>setStatusPriColor</a:t>
            </a:r>
          </a:p>
          <a:p>
            <a:pPr lvl="1"/>
            <a:r>
              <a:rPr lang="en-US" dirty="0" smtClean="0"/>
              <a:t>removeStatus</a:t>
            </a:r>
          </a:p>
          <a:p>
            <a:pPr lvl="1"/>
            <a:r>
              <a:rPr lang="en-US" dirty="0" smtClean="0"/>
              <a:t>removeAllStatus</a:t>
            </a:r>
          </a:p>
          <a:p>
            <a:pPr lvl="1"/>
            <a:endParaRPr lang="en-US" dirty="0"/>
          </a:p>
        </p:txBody>
      </p:sp>
      <p:pic>
        <p:nvPicPr>
          <p:cNvPr id="5" name="Picture 4"/>
          <p:cNvPicPr>
            <a:picLocks noChangeAspect="1"/>
          </p:cNvPicPr>
          <p:nvPr/>
        </p:nvPicPr>
        <p:blipFill>
          <a:blip r:embed="rId3"/>
          <a:stretch>
            <a:fillRect/>
          </a:stretch>
        </p:blipFill>
        <p:spPr>
          <a:xfrm>
            <a:off x="458788" y="3933056"/>
            <a:ext cx="7964398" cy="1080120"/>
          </a:xfrm>
          <a:prstGeom prst="rect">
            <a:avLst/>
          </a:prstGeom>
        </p:spPr>
      </p:pic>
    </p:spTree>
    <p:extLst>
      <p:ext uri="{BB962C8B-B14F-4D97-AF65-F5344CB8AC3E}">
        <p14:creationId xmlns:p14="http://schemas.microsoft.com/office/powerpoint/2010/main" val="1255400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0c0ecbc-e8ee-4ddc-88af-fb5674d6c8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Displaying Status Bar Messages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 use the methods of the </a:t>
            </a:r>
            <a:r>
              <a:rPr lang="en-GB" b="1" dirty="0"/>
              <a:t>SP.UI.Status </a:t>
            </a:r>
            <a:r>
              <a:rPr lang="en-GB" dirty="0"/>
              <a:t>object to display and customize a message to the </a:t>
            </a:r>
            <a:r>
              <a:rPr lang="en-GB" dirty="0" smtClean="0"/>
              <a:t>user.</a:t>
            </a:r>
            <a:endParaRPr lang="en-US" dirty="0"/>
          </a:p>
        </p:txBody>
      </p:sp>
    </p:spTree>
    <p:extLst>
      <p:ext uri="{BB962C8B-B14F-4D97-AF65-F5344CB8AC3E}">
        <p14:creationId xmlns:p14="http://schemas.microsoft.com/office/powerpoint/2010/main" val="305469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Notifications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methods of the SP.UI.Notify object:</a:t>
            </a:r>
          </a:p>
          <a:p>
            <a:pPr lvl="1"/>
            <a:r>
              <a:rPr lang="en-US" dirty="0" smtClean="0"/>
              <a:t>addNotification</a:t>
            </a:r>
          </a:p>
          <a:p>
            <a:pPr lvl="1"/>
            <a:r>
              <a:rPr lang="en-US" dirty="0" smtClean="0"/>
              <a:t>removeNotification</a:t>
            </a:r>
          </a:p>
          <a:p>
            <a:pPr marL="288925" lvl="1" indent="0">
              <a:buNone/>
            </a:pPr>
            <a:endParaRPr lang="en-US" dirty="0"/>
          </a:p>
        </p:txBody>
      </p:sp>
      <p:pic>
        <p:nvPicPr>
          <p:cNvPr id="5" name="Picture 4"/>
          <p:cNvPicPr>
            <a:picLocks noChangeAspect="1"/>
          </p:cNvPicPr>
          <p:nvPr/>
        </p:nvPicPr>
        <p:blipFill>
          <a:blip r:embed="rId3"/>
          <a:stretch>
            <a:fillRect/>
          </a:stretch>
        </p:blipFill>
        <p:spPr>
          <a:xfrm>
            <a:off x="458787" y="2989940"/>
            <a:ext cx="7880731" cy="727091"/>
          </a:xfrm>
          <a:prstGeom prst="rect">
            <a:avLst/>
          </a:prstGeom>
        </p:spPr>
      </p:pic>
    </p:spTree>
    <p:extLst>
      <p:ext uri="{BB962C8B-B14F-4D97-AF65-F5344CB8AC3E}">
        <p14:creationId xmlns:p14="http://schemas.microsoft.com/office/powerpoint/2010/main" val="2633852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3ad3914-bc84-4c71-8d80-7bbabbdb58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Displaying Notifications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 use the methods of the </a:t>
            </a:r>
            <a:r>
              <a:rPr lang="en-GB" b="1" dirty="0"/>
              <a:t>SP.UI.Notify</a:t>
            </a:r>
            <a:r>
              <a:rPr lang="en-GB" dirty="0"/>
              <a:t> object to display notifications to the </a:t>
            </a:r>
            <a:r>
              <a:rPr lang="en-GB" dirty="0" smtClean="0"/>
              <a:t>user.</a:t>
            </a:r>
            <a:endParaRPr lang="en-US" dirty="0"/>
          </a:p>
        </p:txBody>
      </p:sp>
    </p:spTree>
    <p:extLst>
      <p:ext uri="{BB962C8B-B14F-4D97-AF65-F5344CB8AC3E}">
        <p14:creationId xmlns:p14="http://schemas.microsoft.com/office/powerpoint/2010/main" val="3479106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5" name="Rectangle 4"/>
          <p:cNvSpPr/>
          <p:nvPr/>
        </p:nvSpPr>
        <p:spPr bwMode="auto">
          <a:xfrm>
            <a:off x="683568" y="3356992"/>
            <a:ext cx="7632848" cy="1584176"/>
          </a:xfrm>
          <a:prstGeom prst="rect">
            <a:avLst/>
          </a:prstGeom>
          <a:solidFill>
            <a:schemeClr val="bg2">
              <a:lumMod val="20000"/>
              <a:lumOff val="8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3" name="Rectangle 2"/>
          <p:cNvSpPr/>
          <p:nvPr/>
        </p:nvSpPr>
        <p:spPr bwMode="auto">
          <a:xfrm>
            <a:off x="683568" y="1484784"/>
            <a:ext cx="7632848" cy="1368152"/>
          </a:xfrm>
          <a:prstGeom prst="rect">
            <a:avLst/>
          </a:prstGeom>
          <a:solidFill>
            <a:schemeClr val="bg2">
              <a:lumMod val="20000"/>
              <a:lumOff val="8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smtClean="0"/>
              <a:t>Using SharePoint Dialog Boxes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Displaying a modal dialog box:</a:t>
            </a:r>
          </a:p>
          <a:p>
            <a:pPr marL="284163" lvl="1" indent="0">
              <a:buNone/>
            </a:pPr>
            <a:r>
              <a:rPr lang="en-US" dirty="0" smtClean="0">
                <a:latin typeface="Lucida Sans Unicode" pitchFamily="34" charset="0"/>
                <a:cs typeface="Lucida Sans Unicode" pitchFamily="34" charset="0"/>
              </a:rPr>
              <a:t>var NewDialog = new SP.UI.DialogOptions();</a:t>
            </a:r>
          </a:p>
          <a:p>
            <a:pPr marL="284163" lvl="1" indent="0">
              <a:buNone/>
            </a:pPr>
            <a:r>
              <a:rPr lang="en-US" dirty="0" smtClean="0">
                <a:latin typeface="Lucida Sans Unicode" pitchFamily="34" charset="0"/>
                <a:cs typeface="Lucida Sans Unicode" pitchFamily="34" charset="0"/>
              </a:rPr>
              <a:t>newDialog.html = htmlElement;</a:t>
            </a:r>
          </a:p>
          <a:p>
            <a:pPr marL="284163" lvl="1" indent="0">
              <a:buNone/>
            </a:pPr>
            <a:r>
              <a:rPr lang="en-US" dirty="0" smtClean="0">
                <a:latin typeface="Lucida Sans Unicode" pitchFamily="34" charset="0"/>
                <a:cs typeface="Lucida Sans Unicode" pitchFamily="34" charset="0"/>
              </a:rPr>
              <a:t>SP.UI.ModalDialog.showModalDialog(newDialog)</a:t>
            </a:r>
            <a:endParaRPr lang="en-US" sz="2400" dirty="0">
              <a:latin typeface="Lucida Sans Unicode" pitchFamily="34" charset="0"/>
              <a:cs typeface="Lucida Sans Unicode" pitchFamily="34" charset="0"/>
            </a:endParaRPr>
          </a:p>
          <a:p>
            <a:endParaRPr lang="en-US" dirty="0" smtClean="0"/>
          </a:p>
          <a:p>
            <a:r>
              <a:rPr lang="en-US" dirty="0" smtClean="0"/>
              <a:t>Displaying </a:t>
            </a:r>
            <a:r>
              <a:rPr lang="en-US" dirty="0"/>
              <a:t>a wait screen:</a:t>
            </a:r>
          </a:p>
          <a:p>
            <a:pPr marL="284163" lvl="1" indent="0">
              <a:buNone/>
            </a:pPr>
            <a:r>
              <a:rPr lang="en-US" dirty="0" smtClean="0">
                <a:latin typeface="Lucida Sans Unicode" pitchFamily="34" charset="0"/>
                <a:cs typeface="Lucida Sans Unicode" pitchFamily="34" charset="0"/>
              </a:rPr>
              <a:t>var waitDialog = </a:t>
            </a:r>
            <a:br>
              <a:rPr lang="en-US" dirty="0" smtClean="0">
                <a:latin typeface="Lucida Sans Unicode" pitchFamily="34" charset="0"/>
                <a:cs typeface="Lucida Sans Unicode" pitchFamily="34" charset="0"/>
              </a:rPr>
            </a:br>
            <a:r>
              <a:rPr lang="en-US" dirty="0" smtClean="0">
                <a:latin typeface="Lucida Sans Unicode" pitchFamily="34" charset="0"/>
                <a:cs typeface="Lucida Sans Unicode" pitchFamily="34" charset="0"/>
              </a:rPr>
              <a:t>  SP.UI.ModalDialog.showWaitScreenWithNoClose(</a:t>
            </a:r>
            <a:br>
              <a:rPr lang="en-US" dirty="0" smtClean="0">
                <a:latin typeface="Lucida Sans Unicode" pitchFamily="34" charset="0"/>
                <a:cs typeface="Lucida Sans Unicode" pitchFamily="34" charset="0"/>
              </a:rPr>
            </a:br>
            <a:r>
              <a:rPr lang="en-US" dirty="0" smtClean="0">
                <a:latin typeface="Lucida Sans Unicode" pitchFamily="34" charset="0"/>
                <a:cs typeface="Lucida Sans Unicode" pitchFamily="34" charset="0"/>
              </a:rPr>
              <a:t>  'Loading </a:t>
            </a:r>
            <a:r>
              <a:rPr lang="en-US" dirty="0">
                <a:latin typeface="Lucida Sans Unicode" pitchFamily="34" charset="0"/>
                <a:cs typeface="Lucida Sans Unicode" pitchFamily="34" charset="0"/>
              </a:rPr>
              <a:t>page', 'Please </a:t>
            </a:r>
            <a:r>
              <a:rPr lang="en-US" dirty="0" smtClean="0">
                <a:latin typeface="Lucida Sans Unicode" pitchFamily="34" charset="0"/>
                <a:cs typeface="Lucida Sans Unicode" pitchFamily="34" charset="0"/>
              </a:rPr>
              <a:t>wait…');</a:t>
            </a:r>
          </a:p>
          <a:p>
            <a:pPr marL="284163" lvl="1" indent="0">
              <a:buNone/>
            </a:pPr>
            <a:r>
              <a:rPr lang="en-US" dirty="0" smtClean="0">
                <a:latin typeface="Lucida Sans Unicode" pitchFamily="34" charset="0"/>
                <a:cs typeface="Lucida Sans Unicode" pitchFamily="34" charset="0"/>
              </a:rPr>
              <a:t>waitDialog.close();</a:t>
            </a:r>
            <a:endParaRPr lang="en-US" dirty="0">
              <a:latin typeface="Lucida Sans Unicode" pitchFamily="34" charset="0"/>
              <a:cs typeface="Lucida Sans Unicode" pitchFamily="34" charset="0"/>
            </a:endParaRPr>
          </a:p>
          <a:p>
            <a:pPr marL="0" indent="0">
              <a:buNone/>
            </a:pPr>
            <a:endParaRPr lang="en-US" sz="2400" dirty="0" smtClean="0"/>
          </a:p>
          <a:p>
            <a:pPr marL="0" indent="0">
              <a:buNone/>
            </a:pPr>
            <a:endParaRPr lang="en-US" dirty="0"/>
          </a:p>
        </p:txBody>
      </p:sp>
    </p:spTree>
    <p:extLst>
      <p:ext uri="{BB962C8B-B14F-4D97-AF65-F5344CB8AC3E}">
        <p14:creationId xmlns:p14="http://schemas.microsoft.com/office/powerpoint/2010/main" val="4178707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5b50af2-2126-493e-9063-125ec147bf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Callouts &amp; Animations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pic>
        <p:nvPicPr>
          <p:cNvPr id="5" name="Picture 4"/>
          <p:cNvPicPr>
            <a:picLocks noChangeAspect="1"/>
          </p:cNvPicPr>
          <p:nvPr/>
        </p:nvPicPr>
        <p:blipFill>
          <a:blip r:embed="rId3"/>
          <a:stretch>
            <a:fillRect/>
          </a:stretch>
        </p:blipFill>
        <p:spPr>
          <a:xfrm>
            <a:off x="458787" y="1196752"/>
            <a:ext cx="7364857" cy="1879687"/>
          </a:xfrm>
          <a:prstGeom prst="rect">
            <a:avLst/>
          </a:prstGeom>
        </p:spPr>
      </p:pic>
      <p:pic>
        <p:nvPicPr>
          <p:cNvPr id="6" name="Picture 5"/>
          <p:cNvPicPr>
            <a:picLocks noChangeAspect="1"/>
          </p:cNvPicPr>
          <p:nvPr/>
        </p:nvPicPr>
        <p:blipFill>
          <a:blip r:embed="rId4"/>
          <a:stretch>
            <a:fillRect/>
          </a:stretch>
        </p:blipFill>
        <p:spPr>
          <a:xfrm>
            <a:off x="439739" y="3356992"/>
            <a:ext cx="7444517" cy="1008112"/>
          </a:xfrm>
          <a:prstGeom prst="rect">
            <a:avLst/>
          </a:prstGeom>
        </p:spPr>
      </p:pic>
    </p:spTree>
    <p:extLst>
      <p:ext uri="{BB962C8B-B14F-4D97-AF65-F5344CB8AC3E}">
        <p14:creationId xmlns:p14="http://schemas.microsoft.com/office/powerpoint/2010/main" val="1509028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Working with Custom Actions
Using Client-Side User Interface Components
Customizing the SharePoint List User Interface</a:t>
            </a:r>
            <a:endParaRPr lang="en-US" dirty="0"/>
          </a:p>
        </p:txBody>
      </p:sp>
    </p:spTree>
    <p:extLst>
      <p:ext uri="{BB962C8B-B14F-4D97-AF65-F5344CB8AC3E}">
        <p14:creationId xmlns:p14="http://schemas.microsoft.com/office/powerpoint/2010/main" val="4013877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35d19a8a-3454-44ec-9c86-ea5f27709f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Focus on Content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12" y="980729"/>
            <a:ext cx="6831192" cy="293527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4007874"/>
            <a:ext cx="7446434" cy="2670244"/>
          </a:xfrm>
          <a:prstGeom prst="rect">
            <a:avLst/>
          </a:prstGeom>
        </p:spPr>
      </p:pic>
    </p:spTree>
    <p:extLst>
      <p:ext uri="{BB962C8B-B14F-4D97-AF65-F5344CB8AC3E}">
        <p14:creationId xmlns:p14="http://schemas.microsoft.com/office/powerpoint/2010/main" val="3443477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A: Using the Edit Control Block to Launch an App</a:t>
            </a:r>
            <a:endParaRPr lang="en-US" dirty="0"/>
          </a:p>
        </p:txBody>
      </p:sp>
      <p:sp>
        <p:nvSpPr>
          <p:cNvPr id="3" name="Text Placeholder 2"/>
          <p:cNvSpPr>
            <a:spLocks noGrp="1"/>
          </p:cNvSpPr>
          <p:nvPr>
            <p:ph type="body" idx="1"/>
          </p:nvPr>
        </p:nvSpPr>
        <p:spPr/>
        <p:txBody>
          <a:bodyPr/>
          <a:lstStyle/>
          <a:p>
            <a:r>
              <a:rPr lang="en-GB" dirty="0" smtClean="0"/>
              <a:t>Exercise 1: Configuring an App to Display Customer Orders
Exercise 2: Use a Custom Action to Launch an App</a:t>
            </a:r>
            <a:endParaRPr lang="en-US" dirty="0"/>
          </a:p>
        </p:txBody>
      </p:sp>
      <p:sp>
        <p:nvSpPr>
          <p:cNvPr id="4" name="TextBox 3"/>
          <p:cNvSpPr txBox="1"/>
          <p:nvPr/>
        </p:nvSpPr>
        <p:spPr>
          <a:xfrm>
            <a:off x="458788" y="39859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653136"/>
            <a:ext cx="6430286" cy="1815882"/>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 20488A-LON-SP-14</a:t>
            </a:r>
          </a:p>
          <a:p>
            <a:pPr marL="457200" indent="-457200">
              <a:buClr>
                <a:srgbClr val="0070C0"/>
              </a:buClr>
              <a:buFont typeface="Arial" pitchFamily="34" charset="0"/>
              <a:buChar char="•"/>
            </a:pPr>
            <a:r>
              <a:rPr lang="en-US" sz="2800" b="0" i="0" u="none" strike="noStrike" baseline="0" dirty="0" smtClean="0">
                <a:latin typeface="Segoe UI"/>
              </a:rPr>
              <a:t>User name: CONTOSO\administrator</a:t>
            </a: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a:p>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139798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727897"/>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SimSun"/>
                <a:cs typeface="Mangal"/>
              </a:rPr>
              <a:t>Contoso maintains a list of customers in a Contacts list. The sales team at Contoso would like to be able to view a summary of recent sales activities for each customer from the Contacts list. You plan to implement this functionality as an app for SharePoint. First, you will develop a SharePoint-hosted app that displays the order history for a selected customer. You will then develop a custom action that launches the app from the Edit Control Block for a Contacts list item. The custom action must provide the app with the URL of the selected list item. It must also display the app page as a dialog.</a:t>
            </a:r>
            <a:endParaRPr lang="en-US" sz="2400" dirty="0">
              <a:effectLst/>
              <a:latin typeface="Segoe UI"/>
              <a:ea typeface="SimSun"/>
              <a:cs typeface="Mangal"/>
            </a:endParaRPr>
          </a:p>
        </p:txBody>
      </p:sp>
    </p:spTree>
    <p:extLst>
      <p:ext uri="{BB962C8B-B14F-4D97-AF65-F5344CB8AC3E}">
        <p14:creationId xmlns:p14="http://schemas.microsoft.com/office/powerpoint/2010/main" val="1874304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8b3c3dc-7fec-4498-bbc7-a498bbc574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Lesson 3: Customizing the SharePoint List User Interface</a:t>
            </a:r>
            <a:endParaRPr lang="en-US" sz="2400" dirty="0"/>
          </a:p>
        </p:txBody>
      </p:sp>
      <p:sp>
        <p:nvSpPr>
          <p:cNvPr id="3" name="Text Placeholder 2"/>
          <p:cNvSpPr>
            <a:spLocks noGrp="1"/>
          </p:cNvSpPr>
          <p:nvPr>
            <p:ph type="body" idx="1"/>
          </p:nvPr>
        </p:nvSpPr>
        <p:spPr/>
        <p:txBody>
          <a:bodyPr/>
          <a:lstStyle/>
          <a:p>
            <a:r>
              <a:rPr lang="en-GB" dirty="0" smtClean="0"/>
              <a:t>Introduction to Client-Side Rendering
Using Client-Side Rendering to Customize the Default List View
Using Client-Side Rendering to Create Custom Views
Using Client-Side Rendering to Customize List Forms
Using Client-Side Rendering to Apply Conditional Formatting
Demonstration: Applying Conditional Formatting
Using jQuery UI In Client-Side Rendering Code</a:t>
            </a:r>
            <a:endParaRPr lang="en-US" dirty="0"/>
          </a:p>
        </p:txBody>
      </p:sp>
    </p:spTree>
    <p:extLst>
      <p:ext uri="{BB962C8B-B14F-4D97-AF65-F5344CB8AC3E}">
        <p14:creationId xmlns:p14="http://schemas.microsoft.com/office/powerpoint/2010/main" val="1931677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969bb0f1-aeac-42a9-9a11-09c25a4957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Client-Side Rendering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Advantages of client-side rendering over using XSLT:</a:t>
            </a:r>
          </a:p>
          <a:p>
            <a:pPr lvl="1"/>
            <a:r>
              <a:rPr lang="en-US" dirty="0" smtClean="0"/>
              <a:t>Performance</a:t>
            </a:r>
          </a:p>
          <a:p>
            <a:pPr lvl="1"/>
            <a:r>
              <a:rPr lang="en-US" dirty="0" smtClean="0"/>
              <a:t>Flexibility</a:t>
            </a:r>
          </a:p>
          <a:p>
            <a:pPr lvl="1"/>
            <a:r>
              <a:rPr lang="en-US" dirty="0" smtClean="0"/>
              <a:t>Standard development language</a:t>
            </a:r>
            <a:endParaRPr lang="en-US" dirty="0"/>
          </a:p>
          <a:p>
            <a:r>
              <a:rPr lang="en-US" dirty="0" smtClean="0"/>
              <a:t>Two high-level tasks:</a:t>
            </a:r>
          </a:p>
          <a:p>
            <a:pPr lvl="1"/>
            <a:r>
              <a:rPr lang="en-US" dirty="0" smtClean="0"/>
              <a:t>Create a JavaScript code file</a:t>
            </a:r>
          </a:p>
          <a:p>
            <a:pPr lvl="1"/>
            <a:r>
              <a:rPr lang="en-US" dirty="0" smtClean="0"/>
              <a:t>Link the JavaScript code file to the list view</a:t>
            </a:r>
            <a:endParaRPr lang="en-US" dirty="0"/>
          </a:p>
        </p:txBody>
      </p:sp>
    </p:spTree>
    <p:extLst>
      <p:ext uri="{BB962C8B-B14F-4D97-AF65-F5344CB8AC3E}">
        <p14:creationId xmlns:p14="http://schemas.microsoft.com/office/powerpoint/2010/main" val="281246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da073f2-61b7-43e9-95ce-cf651b99f5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Client-Side Rendering to Customize the Default List View</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Formatting </a:t>
            </a:r>
            <a:r>
              <a:rPr lang="en-US" dirty="0" smtClean="0"/>
              <a:t>list fields:</a:t>
            </a:r>
          </a:p>
          <a:p>
            <a:endParaRPr lang="en-US" dirty="0" smtClean="0"/>
          </a:p>
          <a:p>
            <a:endParaRPr lang="en-US" dirty="0" smtClean="0"/>
          </a:p>
          <a:p>
            <a:endParaRPr lang="en-US" dirty="0"/>
          </a:p>
          <a:p>
            <a:r>
              <a:rPr lang="en-US" dirty="0" smtClean="0"/>
              <a:t>Linking the JavaScript code to the list view:</a:t>
            </a:r>
          </a:p>
        </p:txBody>
      </p:sp>
      <p:pic>
        <p:nvPicPr>
          <p:cNvPr id="6" name="Picture 5"/>
          <p:cNvPicPr>
            <a:picLocks noChangeAspect="1"/>
          </p:cNvPicPr>
          <p:nvPr/>
        </p:nvPicPr>
        <p:blipFill>
          <a:blip r:embed="rId3"/>
          <a:stretch>
            <a:fillRect/>
          </a:stretch>
        </p:blipFill>
        <p:spPr>
          <a:xfrm>
            <a:off x="458788" y="1628800"/>
            <a:ext cx="6409524" cy="1247619"/>
          </a:xfrm>
          <a:prstGeom prst="rect">
            <a:avLst/>
          </a:prstGeom>
        </p:spPr>
      </p:pic>
      <p:pic>
        <p:nvPicPr>
          <p:cNvPr id="7" name="Picture 6"/>
          <p:cNvPicPr>
            <a:picLocks noChangeAspect="1"/>
          </p:cNvPicPr>
          <p:nvPr/>
        </p:nvPicPr>
        <p:blipFill>
          <a:blip r:embed="rId4"/>
          <a:stretch>
            <a:fillRect/>
          </a:stretch>
        </p:blipFill>
        <p:spPr>
          <a:xfrm>
            <a:off x="458788" y="3717032"/>
            <a:ext cx="6400000" cy="2047619"/>
          </a:xfrm>
          <a:prstGeom prst="rect">
            <a:avLst/>
          </a:prstGeom>
        </p:spPr>
      </p:pic>
    </p:spTree>
    <p:extLst>
      <p:ext uri="{BB962C8B-B14F-4D97-AF65-F5344CB8AC3E}">
        <p14:creationId xmlns:p14="http://schemas.microsoft.com/office/powerpoint/2010/main" val="1060769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44afbc3-705a-4bcf-8540-e58b9a1f1f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Client-Side Rendering to Create Custom Views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Creating the View element:</a:t>
            </a:r>
            <a:endParaRPr lang="en-US" dirty="0"/>
          </a:p>
          <a:p>
            <a:pPr marL="0" indent="0">
              <a:buNone/>
            </a:pPr>
            <a:endParaRPr lang="en-US" sz="1800" dirty="0" smtClean="0">
              <a:latin typeface="Lucida Sans Unicode" pitchFamily="34" charset="0"/>
              <a:cs typeface="Lucida Sans Unicode" pitchFamily="34" charset="0"/>
            </a:endParaRPr>
          </a:p>
          <a:p>
            <a:endParaRPr lang="en-US" sz="1800" dirty="0">
              <a:latin typeface="Lucida Sans Unicode" pitchFamily="34" charset="0"/>
              <a:cs typeface="Lucida Sans Unicode" pitchFamily="34" charset="0"/>
            </a:endParaRPr>
          </a:p>
          <a:p>
            <a:endParaRPr lang="en-US" sz="1800" dirty="0" smtClean="0">
              <a:latin typeface="Lucida Sans Unicode" pitchFamily="34" charset="0"/>
              <a:cs typeface="Lucida Sans Unicode" pitchFamily="34" charset="0"/>
            </a:endParaRPr>
          </a:p>
          <a:p>
            <a:endParaRPr lang="en-US" sz="1800" dirty="0" smtClean="0">
              <a:latin typeface="Lucida Sans Unicode" pitchFamily="34" charset="0"/>
              <a:cs typeface="Lucida Sans Unicode" pitchFamily="34" charset="0"/>
            </a:endParaRPr>
          </a:p>
          <a:p>
            <a:endParaRPr lang="en-US" sz="1800" dirty="0">
              <a:latin typeface="Lucida Sans Unicode" pitchFamily="34" charset="0"/>
              <a:cs typeface="Lucida Sans Unicode" pitchFamily="34" charset="0"/>
            </a:endParaRPr>
          </a:p>
          <a:p>
            <a:endParaRPr lang="en-US" dirty="0" smtClean="0"/>
          </a:p>
          <a:p>
            <a:r>
              <a:rPr lang="en-US" dirty="0" smtClean="0"/>
              <a:t>Linking the function to the new view:</a:t>
            </a:r>
            <a:endParaRPr lang="en-US" dirty="0"/>
          </a:p>
          <a:p>
            <a:pPr marL="0" indent="0">
              <a:buNone/>
            </a:pPr>
            <a:endParaRPr lang="en-US" sz="1800" dirty="0">
              <a:latin typeface="Lucida Sans Unicode" pitchFamily="34" charset="0"/>
              <a:cs typeface="Lucida Sans Unicode" pitchFamily="34" charset="0"/>
            </a:endParaRPr>
          </a:p>
        </p:txBody>
      </p:sp>
      <p:pic>
        <p:nvPicPr>
          <p:cNvPr id="6" name="Picture 5"/>
          <p:cNvPicPr>
            <a:picLocks noChangeAspect="1"/>
          </p:cNvPicPr>
          <p:nvPr/>
        </p:nvPicPr>
        <p:blipFill>
          <a:blip r:embed="rId3"/>
          <a:stretch>
            <a:fillRect/>
          </a:stretch>
        </p:blipFill>
        <p:spPr>
          <a:xfrm>
            <a:off x="458788" y="1412776"/>
            <a:ext cx="6400000" cy="2028571"/>
          </a:xfrm>
          <a:prstGeom prst="rect">
            <a:avLst/>
          </a:prstGeom>
        </p:spPr>
      </p:pic>
      <p:pic>
        <p:nvPicPr>
          <p:cNvPr id="7" name="Picture 6"/>
          <p:cNvPicPr>
            <a:picLocks noChangeAspect="1"/>
          </p:cNvPicPr>
          <p:nvPr/>
        </p:nvPicPr>
        <p:blipFill>
          <a:blip r:embed="rId4"/>
          <a:stretch>
            <a:fillRect/>
          </a:stretch>
        </p:blipFill>
        <p:spPr>
          <a:xfrm>
            <a:off x="458788" y="4437112"/>
            <a:ext cx="6371429" cy="1552381"/>
          </a:xfrm>
          <a:prstGeom prst="rect">
            <a:avLst/>
          </a:prstGeom>
        </p:spPr>
      </p:pic>
    </p:spTree>
    <p:extLst>
      <p:ext uri="{BB962C8B-B14F-4D97-AF65-F5344CB8AC3E}">
        <p14:creationId xmlns:p14="http://schemas.microsoft.com/office/powerpoint/2010/main" val="233138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930b33e5-2722-431f-9bda-b678a3e8c1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Client-Side Rendering to Customize List Forms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Creating the View element:</a:t>
            </a:r>
          </a:p>
          <a:p>
            <a:pPr marL="0" indent="0">
              <a:buNone/>
            </a:pPr>
            <a:endParaRPr lang="en-US" sz="2400" dirty="0" smtClean="0">
              <a:latin typeface="Lucida Sans Unicode" pitchFamily="34" charset="0"/>
              <a:cs typeface="Lucida Sans Unicode" pitchFamily="34" charset="0"/>
            </a:endParaRPr>
          </a:p>
          <a:p>
            <a:endParaRPr lang="en-US" sz="2400" dirty="0">
              <a:latin typeface="Lucida Sans Unicode" pitchFamily="34" charset="0"/>
              <a:cs typeface="Lucida Sans Unicode" pitchFamily="34" charset="0"/>
            </a:endParaRPr>
          </a:p>
          <a:p>
            <a:r>
              <a:rPr lang="en-US" dirty="0" smtClean="0"/>
              <a:t>Linking </a:t>
            </a:r>
            <a:r>
              <a:rPr lang="en-US" dirty="0"/>
              <a:t>the function to the new view</a:t>
            </a:r>
            <a:r>
              <a:rPr lang="en-US" dirty="0" smtClean="0"/>
              <a:t>:</a:t>
            </a:r>
            <a:endParaRPr lang="en-US" dirty="0"/>
          </a:p>
        </p:txBody>
      </p:sp>
      <p:pic>
        <p:nvPicPr>
          <p:cNvPr id="5" name="Picture 4"/>
          <p:cNvPicPr>
            <a:picLocks noChangeAspect="1"/>
          </p:cNvPicPr>
          <p:nvPr/>
        </p:nvPicPr>
        <p:blipFill>
          <a:blip r:embed="rId3"/>
          <a:stretch>
            <a:fillRect/>
          </a:stretch>
        </p:blipFill>
        <p:spPr>
          <a:xfrm>
            <a:off x="458788" y="1628800"/>
            <a:ext cx="6409524" cy="438095"/>
          </a:xfrm>
          <a:prstGeom prst="rect">
            <a:avLst/>
          </a:prstGeom>
        </p:spPr>
      </p:pic>
      <p:pic>
        <p:nvPicPr>
          <p:cNvPr id="6" name="Picture 5"/>
          <p:cNvPicPr>
            <a:picLocks noChangeAspect="1"/>
          </p:cNvPicPr>
          <p:nvPr/>
        </p:nvPicPr>
        <p:blipFill>
          <a:blip r:embed="rId4"/>
          <a:stretch>
            <a:fillRect/>
          </a:stretch>
        </p:blipFill>
        <p:spPr>
          <a:xfrm>
            <a:off x="477836" y="3140968"/>
            <a:ext cx="6390476" cy="1590476"/>
          </a:xfrm>
          <a:prstGeom prst="rect">
            <a:avLst/>
          </a:prstGeom>
        </p:spPr>
      </p:pic>
    </p:spTree>
    <p:extLst>
      <p:ext uri="{BB962C8B-B14F-4D97-AF65-F5344CB8AC3E}">
        <p14:creationId xmlns:p14="http://schemas.microsoft.com/office/powerpoint/2010/main" val="1250542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f69cf783-0a93-4b88-87e8-f8e84f3df1b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sz="2400" dirty="0" smtClean="0"/>
              <a:t>Using Client-Side Rendering to Apply Conditional Formatting</a:t>
            </a:r>
            <a:endParaRPr lang="en-US" sz="24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pic>
        <p:nvPicPr>
          <p:cNvPr id="3" name="Picture 2"/>
          <p:cNvPicPr>
            <a:picLocks noChangeAspect="1"/>
          </p:cNvPicPr>
          <p:nvPr/>
        </p:nvPicPr>
        <p:blipFill>
          <a:blip r:embed="rId3"/>
          <a:stretch>
            <a:fillRect/>
          </a:stretch>
        </p:blipFill>
        <p:spPr>
          <a:xfrm>
            <a:off x="458788" y="999883"/>
            <a:ext cx="6400000" cy="4085714"/>
          </a:xfrm>
          <a:prstGeom prst="rect">
            <a:avLst/>
          </a:prstGeom>
        </p:spPr>
      </p:pic>
    </p:spTree>
    <p:extLst>
      <p:ext uri="{BB962C8B-B14F-4D97-AF65-F5344CB8AC3E}">
        <p14:creationId xmlns:p14="http://schemas.microsoft.com/office/powerpoint/2010/main" val="2739491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fffddf99-d66d-4f5d-820d-33681c9a74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Applying Conditional Formatting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 apply conditional formatting to a list view.</a:t>
            </a:r>
            <a:endParaRPr lang="en-US" dirty="0"/>
          </a:p>
        </p:txBody>
      </p:sp>
    </p:spTree>
    <p:extLst>
      <p:ext uri="{BB962C8B-B14F-4D97-AF65-F5344CB8AC3E}">
        <p14:creationId xmlns:p14="http://schemas.microsoft.com/office/powerpoint/2010/main" val="363079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Working with Custom Actions</a:t>
            </a:r>
            <a:endParaRPr lang="en-US" dirty="0"/>
          </a:p>
        </p:txBody>
      </p:sp>
      <p:sp>
        <p:nvSpPr>
          <p:cNvPr id="3" name="Text Placeholder 2"/>
          <p:cNvSpPr>
            <a:spLocks noGrp="1"/>
          </p:cNvSpPr>
          <p:nvPr>
            <p:ph type="body" idx="1"/>
          </p:nvPr>
        </p:nvSpPr>
        <p:spPr/>
        <p:txBody>
          <a:bodyPr/>
          <a:lstStyle/>
          <a:p>
            <a:r>
              <a:rPr lang="en-GB" dirty="0" smtClean="0"/>
              <a:t>Introduction to Custom Actions
Using the CustomAction Element
Customizing the Ribbon
Demonstration: Customizing the Ribbon
Customizing Other SharePoint Objects
Using the Custom Action Templates
Deploying Custom Actions</a:t>
            </a:r>
            <a:endParaRPr lang="en-US" dirty="0"/>
          </a:p>
        </p:txBody>
      </p:sp>
    </p:spTree>
    <p:extLst>
      <p:ext uri="{BB962C8B-B14F-4D97-AF65-F5344CB8AC3E}">
        <p14:creationId xmlns:p14="http://schemas.microsoft.com/office/powerpoint/2010/main" val="2468977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24d6d334-145d-4b27-96f5-84fdabbbb2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jQuery UI In Client-Side Rendering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Font typeface="+mj-lt"/>
              <a:buAutoNum type="arabicPeriod"/>
            </a:pPr>
            <a:r>
              <a:rPr lang="en-US" dirty="0" smtClean="0"/>
              <a:t>Download the jQuery UI files</a:t>
            </a:r>
          </a:p>
          <a:p>
            <a:pPr marL="514350" indent="-514350">
              <a:buFont typeface="+mj-lt"/>
              <a:buAutoNum type="arabicPeriod"/>
            </a:pPr>
            <a:r>
              <a:rPr lang="en-US" dirty="0" smtClean="0"/>
              <a:t>Add the jQuery UI files to your project</a:t>
            </a:r>
          </a:p>
          <a:p>
            <a:pPr marL="514350" indent="-514350">
              <a:buFont typeface="+mj-lt"/>
              <a:buAutoNum type="arabicPeriod"/>
            </a:pPr>
            <a:r>
              <a:rPr lang="en-US" dirty="0" smtClean="0"/>
              <a:t>Add the jQuery UI files to your pages</a:t>
            </a:r>
          </a:p>
          <a:p>
            <a:pPr marL="514350" indent="-514350">
              <a:buFont typeface="+mj-lt"/>
              <a:buAutoNum type="arabicPeriod"/>
            </a:pPr>
            <a:r>
              <a:rPr lang="en-US" dirty="0" smtClean="0"/>
              <a:t>Create a JavaScript code file that uses jQuery UI</a:t>
            </a:r>
          </a:p>
          <a:p>
            <a:pPr marL="514350" indent="-514350">
              <a:buFont typeface="+mj-lt"/>
              <a:buAutoNum type="arabicPeriod"/>
            </a:pPr>
            <a:r>
              <a:rPr lang="en-US" dirty="0" smtClean="0"/>
              <a:t>Modify the JSLink element to reference your code file</a:t>
            </a:r>
            <a:endParaRPr lang="en-US" dirty="0"/>
          </a:p>
        </p:txBody>
      </p:sp>
    </p:spTree>
    <p:extLst>
      <p:ext uri="{BB962C8B-B14F-4D97-AF65-F5344CB8AC3E}">
        <p14:creationId xmlns:p14="http://schemas.microsoft.com/office/powerpoint/2010/main" val="2889027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a9790ed8-5259-4cf0-a3e1-e0c0b0dbe5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B: Using jQuery to Customize the SharePoint List User Interface</a:t>
            </a:r>
            <a:endParaRPr lang="en-US" dirty="0"/>
          </a:p>
        </p:txBody>
      </p:sp>
      <p:sp>
        <p:nvSpPr>
          <p:cNvPr id="3" name="Text Placeholder 2"/>
          <p:cNvSpPr>
            <a:spLocks noGrp="1"/>
          </p:cNvSpPr>
          <p:nvPr>
            <p:ph type="body" idx="1"/>
          </p:nvPr>
        </p:nvSpPr>
        <p:spPr/>
        <p:txBody>
          <a:bodyPr/>
          <a:lstStyle/>
          <a:p>
            <a:pPr marL="0" indent="0">
              <a:buNone/>
            </a:pPr>
            <a:r>
              <a:rPr lang="en-GB" dirty="0" smtClean="0"/>
              <a:t>Exercise 1: Creating a Custom List View</a:t>
            </a:r>
            <a:endParaRPr lang="en-US" dirty="0"/>
          </a:p>
        </p:txBody>
      </p:sp>
      <p:sp>
        <p:nvSpPr>
          <p:cNvPr id="4" name="TextBox 3"/>
          <p:cNvSpPr txBox="1"/>
          <p:nvPr/>
        </p:nvSpPr>
        <p:spPr>
          <a:xfrm>
            <a:off x="458788" y="39859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636293"/>
            <a:ext cx="6430286"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 20488A-LON-SP-14</a:t>
            </a:r>
          </a:p>
          <a:p>
            <a:pPr marL="457200" indent="-457200">
              <a:buClr>
                <a:srgbClr val="0070C0"/>
              </a:buClr>
              <a:buFont typeface="Arial" pitchFamily="34" charset="0"/>
              <a:buChar char="•"/>
            </a:pPr>
            <a:r>
              <a:rPr lang="en-US" sz="2800" b="0" i="0" u="none" strike="noStrike" baseline="0" dirty="0" smtClean="0">
                <a:latin typeface="Segoe UI"/>
              </a:rPr>
              <a:t>User name: CONTOSO\administrator</a:t>
            </a: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15 minutes</a:t>
            </a:r>
            <a:endParaRPr lang="en-US" sz="2800" dirty="0">
              <a:latin typeface="Segoe UI"/>
            </a:endParaRPr>
          </a:p>
        </p:txBody>
      </p:sp>
    </p:spTree>
    <p:extLst>
      <p:ext uri="{BB962C8B-B14F-4D97-AF65-F5344CB8AC3E}">
        <p14:creationId xmlns:p14="http://schemas.microsoft.com/office/powerpoint/2010/main" val="1587236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Lab Scenario17959486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013919"/>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SimSun"/>
                <a:cs typeface="Mangal"/>
              </a:rPr>
              <a:t>You have a list of customers with details about each one. When this list uses the default list view, it is not easy to read the information and you can foresee that as more data is added to the list, the worse the problem will become. You decide to use the accordion functionality available in jQuery UI to display the list and use the style sheet to apply custom styling to the list. </a:t>
            </a:r>
            <a:endParaRPr lang="en-US" sz="2800" dirty="0">
              <a:effectLst/>
              <a:latin typeface="Segoe UI"/>
              <a:ea typeface="SimSun"/>
              <a:cs typeface="Mangal"/>
            </a:endParaRPr>
          </a:p>
        </p:txBody>
      </p:sp>
    </p:spTree>
    <p:extLst>
      <p:ext uri="{BB962C8B-B14F-4D97-AF65-F5344CB8AC3E}">
        <p14:creationId xmlns:p14="http://schemas.microsoft.com/office/powerpoint/2010/main" val="1040501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14569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Custom Actions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create custom actions for:</a:t>
            </a:r>
          </a:p>
          <a:p>
            <a:pPr lvl="1"/>
            <a:r>
              <a:rPr lang="en-US" dirty="0" smtClean="0"/>
              <a:t>The SharePoint Ribbon</a:t>
            </a:r>
          </a:p>
          <a:p>
            <a:pPr lvl="1"/>
            <a:r>
              <a:rPr lang="en-US" dirty="0" smtClean="0"/>
              <a:t>The Site settings menu</a:t>
            </a:r>
          </a:p>
          <a:p>
            <a:pPr lvl="1"/>
            <a:r>
              <a:rPr lang="en-US" dirty="0" smtClean="0"/>
              <a:t>Navigational menus</a:t>
            </a:r>
          </a:p>
          <a:p>
            <a:pPr lvl="1"/>
            <a:r>
              <a:rPr lang="en-US" dirty="0" smtClean="0"/>
              <a:t>List item menus</a:t>
            </a:r>
            <a:endParaRPr lang="en-US" dirty="0"/>
          </a:p>
          <a:p>
            <a:r>
              <a:rPr lang="en-US" dirty="0" smtClean="0"/>
              <a:t>You can deploy custom actions as part of a Feature in a:</a:t>
            </a:r>
          </a:p>
          <a:p>
            <a:pPr lvl="1"/>
            <a:r>
              <a:rPr lang="en-US" dirty="0" smtClean="0"/>
              <a:t>Sandbox solution</a:t>
            </a:r>
          </a:p>
          <a:p>
            <a:pPr lvl="1"/>
            <a:r>
              <a:rPr lang="en-US" dirty="0" smtClean="0"/>
              <a:t>Farm solution</a:t>
            </a:r>
          </a:p>
          <a:p>
            <a:pPr lvl="1"/>
            <a:r>
              <a:rPr lang="en-US" dirty="0" smtClean="0"/>
              <a:t>App for SharePoint</a:t>
            </a:r>
            <a:endParaRPr lang="en-US" dirty="0"/>
          </a:p>
        </p:txBody>
      </p:sp>
    </p:spTree>
    <p:extLst>
      <p:ext uri="{BB962C8B-B14F-4D97-AF65-F5344CB8AC3E}">
        <p14:creationId xmlns:p14="http://schemas.microsoft.com/office/powerpoint/2010/main" val="2125042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CustomAction Element</a:t>
            </a:r>
            <a:endParaRPr lang="en-US" dirty="0"/>
          </a:p>
        </p:txBody>
      </p:sp>
      <p:pic>
        <p:nvPicPr>
          <p:cNvPr id="5" name="Picture 4"/>
          <p:cNvPicPr>
            <a:picLocks noChangeAspect="1"/>
          </p:cNvPicPr>
          <p:nvPr/>
        </p:nvPicPr>
        <p:blipFill>
          <a:blip r:embed="rId3"/>
          <a:stretch>
            <a:fillRect/>
          </a:stretch>
        </p:blipFill>
        <p:spPr>
          <a:xfrm>
            <a:off x="460375" y="980728"/>
            <a:ext cx="5866667" cy="3038095"/>
          </a:xfrm>
          <a:prstGeom prst="rect">
            <a:avLst/>
          </a:prstGeom>
        </p:spPr>
      </p:pic>
      <p:pic>
        <p:nvPicPr>
          <p:cNvPr id="6" name="Picture 5"/>
          <p:cNvPicPr>
            <a:picLocks noChangeAspect="1"/>
          </p:cNvPicPr>
          <p:nvPr/>
        </p:nvPicPr>
        <p:blipFill>
          <a:blip r:embed="rId4"/>
          <a:stretch>
            <a:fillRect/>
          </a:stretch>
        </p:blipFill>
        <p:spPr>
          <a:xfrm>
            <a:off x="460375" y="4303918"/>
            <a:ext cx="6380952" cy="1780952"/>
          </a:xfrm>
          <a:prstGeom prst="rect">
            <a:avLst/>
          </a:prstGeom>
        </p:spPr>
      </p:pic>
    </p:spTree>
    <p:extLst>
      <p:ext uri="{BB962C8B-B14F-4D97-AF65-F5344CB8AC3E}">
        <p14:creationId xmlns:p14="http://schemas.microsoft.com/office/powerpoint/2010/main" val="1318959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Ribbon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Using the CustomAction element to customize the Ribbon:</a:t>
            </a:r>
          </a:p>
          <a:p>
            <a:pPr lvl="1"/>
            <a:r>
              <a:rPr lang="en-US" dirty="0" smtClean="0"/>
              <a:t>CommandUIDefinitions element</a:t>
            </a:r>
          </a:p>
          <a:p>
            <a:pPr lvl="1"/>
            <a:r>
              <a:rPr lang="en-US" dirty="0" smtClean="0"/>
              <a:t>CommandUIHandlers element</a:t>
            </a:r>
            <a:endParaRPr lang="en-US" dirty="0"/>
          </a:p>
          <a:p>
            <a:r>
              <a:rPr lang="en-US" dirty="0" smtClean="0"/>
              <a:t>Laying out the controls:</a:t>
            </a:r>
          </a:p>
          <a:p>
            <a:pPr lvl="1"/>
            <a:r>
              <a:rPr lang="en-US" dirty="0" smtClean="0"/>
              <a:t>Group layouts</a:t>
            </a:r>
          </a:p>
          <a:p>
            <a:pPr lvl="1"/>
            <a:r>
              <a:rPr lang="en-US" dirty="0" smtClean="0"/>
              <a:t>Scaling</a:t>
            </a:r>
          </a:p>
          <a:p>
            <a:pPr lvl="1"/>
            <a:endParaRPr lang="en-US" dirty="0"/>
          </a:p>
          <a:p>
            <a:endParaRPr lang="en-US" dirty="0" smtClean="0"/>
          </a:p>
          <a:p>
            <a:pPr lvl="1"/>
            <a:endParaRPr lang="en-US" dirty="0"/>
          </a:p>
        </p:txBody>
      </p:sp>
    </p:spTree>
    <p:extLst>
      <p:ext uri="{BB962C8B-B14F-4D97-AF65-F5344CB8AC3E}">
        <p14:creationId xmlns:p14="http://schemas.microsoft.com/office/powerpoint/2010/main" val="363059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CommandUIDefinition</a:t>
            </a:r>
            <a:endParaRPr lang="de-AT" dirty="0"/>
          </a:p>
        </p:txBody>
      </p:sp>
      <p:pic>
        <p:nvPicPr>
          <p:cNvPr id="3" name="Picture 2"/>
          <p:cNvPicPr>
            <a:picLocks noChangeAspect="1"/>
          </p:cNvPicPr>
          <p:nvPr/>
        </p:nvPicPr>
        <p:blipFill>
          <a:blip r:embed="rId2"/>
          <a:stretch>
            <a:fillRect/>
          </a:stretch>
        </p:blipFill>
        <p:spPr>
          <a:xfrm>
            <a:off x="460375" y="1268760"/>
            <a:ext cx="5876190" cy="4638095"/>
          </a:xfrm>
          <a:prstGeom prst="rect">
            <a:avLst/>
          </a:prstGeom>
        </p:spPr>
      </p:pic>
    </p:spTree>
    <p:extLst>
      <p:ext uri="{BB962C8B-B14F-4D97-AF65-F5344CB8AC3E}">
        <p14:creationId xmlns:p14="http://schemas.microsoft.com/office/powerpoint/2010/main" val="360038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Custom </a:t>
            </a:r>
            <a:r>
              <a:rPr lang="de-AT" dirty="0" err="1" smtClean="0"/>
              <a:t>Ribbon</a:t>
            </a:r>
            <a:r>
              <a:rPr lang="de-AT" dirty="0" smtClean="0"/>
              <a:t> Element</a:t>
            </a:r>
            <a:endParaRPr lang="de-AT" dirty="0"/>
          </a:p>
        </p:txBody>
      </p:sp>
      <p:pic>
        <p:nvPicPr>
          <p:cNvPr id="3" name="Picture 2"/>
          <p:cNvPicPr>
            <a:picLocks noChangeAspect="1"/>
          </p:cNvPicPr>
          <p:nvPr/>
        </p:nvPicPr>
        <p:blipFill>
          <a:blip r:embed="rId2"/>
          <a:stretch>
            <a:fillRect/>
          </a:stretch>
        </p:blipFill>
        <p:spPr>
          <a:xfrm>
            <a:off x="460375" y="1196752"/>
            <a:ext cx="6409524" cy="4247619"/>
          </a:xfrm>
          <a:prstGeom prst="rect">
            <a:avLst/>
          </a:prstGeom>
        </p:spPr>
      </p:pic>
    </p:spTree>
    <p:extLst>
      <p:ext uri="{BB962C8B-B14F-4D97-AF65-F5344CB8AC3E}">
        <p14:creationId xmlns:p14="http://schemas.microsoft.com/office/powerpoint/2010/main" val="61263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4d7e21b5-04cc-42f0-a425-2e92858175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Customizing the Ribbon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 add a custom action Library tab with a custom group and two custom buttons to a document page.</a:t>
            </a:r>
            <a:endParaRPr lang="en-US" dirty="0"/>
          </a:p>
        </p:txBody>
      </p:sp>
    </p:spTree>
    <p:extLst>
      <p:ext uri="{BB962C8B-B14F-4D97-AF65-F5344CB8AC3E}">
        <p14:creationId xmlns:p14="http://schemas.microsoft.com/office/powerpoint/2010/main" val="2046110510"/>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TotalTime>
  <Words>2721</Words>
  <Application>Microsoft Office PowerPoint</Application>
  <PresentationFormat>On-screen Show (4:3)</PresentationFormat>
  <Paragraphs>347</Paragraphs>
  <Slides>33</Slides>
  <Notes>31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Verdana</vt:lpstr>
      <vt:lpstr>Calibri</vt:lpstr>
      <vt:lpstr>Lucida Sans Unicode</vt:lpstr>
      <vt:lpstr>Segoe Light</vt:lpstr>
      <vt:lpstr>Times New Roman</vt:lpstr>
      <vt:lpstr>Wingdings</vt:lpstr>
      <vt:lpstr>Segoe UI</vt:lpstr>
      <vt:lpstr>SimSun</vt:lpstr>
      <vt:lpstr>Arial</vt:lpstr>
      <vt:lpstr>Segoe UI Light</vt:lpstr>
      <vt:lpstr>Mangal</vt:lpstr>
      <vt:lpstr>Presentation1</vt:lpstr>
      <vt:lpstr>Module 14</vt:lpstr>
      <vt:lpstr>Module Overview</vt:lpstr>
      <vt:lpstr>Lesson 1: Working with Custom Actions</vt:lpstr>
      <vt:lpstr>Introduction to Custom Actions</vt:lpstr>
      <vt:lpstr>Using the CustomAction Element</vt:lpstr>
      <vt:lpstr>Customizing the Ribbon</vt:lpstr>
      <vt:lpstr>CommandUIDefinition</vt:lpstr>
      <vt:lpstr>Custom Ribbon Element</vt:lpstr>
      <vt:lpstr>Demonstration: Customizing the Ribbon</vt:lpstr>
      <vt:lpstr>Customizing Other SharePoint Objects</vt:lpstr>
      <vt:lpstr>Using the Custom Action Templates</vt:lpstr>
      <vt:lpstr>Deploying Custom Actions</vt:lpstr>
      <vt:lpstr>Lesson 2: Using Client-Side User Interface Components</vt:lpstr>
      <vt:lpstr>Displaying Status Bar Messages</vt:lpstr>
      <vt:lpstr>Demonstration: Displaying Status Bar Messages</vt:lpstr>
      <vt:lpstr>Displaying Notifications</vt:lpstr>
      <vt:lpstr>Demonstration: Displaying Notifications</vt:lpstr>
      <vt:lpstr>Using SharePoint Dialog Boxes</vt:lpstr>
      <vt:lpstr>Displaying Callouts &amp; Animations</vt:lpstr>
      <vt:lpstr>Using Focus on Content</vt:lpstr>
      <vt:lpstr>Lab A: Using the Edit Control Block to Launch an App</vt:lpstr>
      <vt:lpstr>Lab Scenario</vt:lpstr>
      <vt:lpstr>Lesson 3: Customizing the SharePoint List User Interface</vt:lpstr>
      <vt:lpstr>Introduction to Client-Side Rendering</vt:lpstr>
      <vt:lpstr>Using Client-Side Rendering to Customize the Default List View</vt:lpstr>
      <vt:lpstr>Using Client-Side Rendering to Create Custom Views</vt:lpstr>
      <vt:lpstr>Using Client-Side Rendering to Customize List Forms</vt:lpstr>
      <vt:lpstr>Using Client-Side Rendering to Apply Conditional Formatting</vt:lpstr>
      <vt:lpstr>Demonstration: Applying Conditional Formatting</vt:lpstr>
      <vt:lpstr>Using jQuery UI In Client-Side Rendering Code</vt:lpstr>
      <vt:lpstr>Lab B: Using jQuery to Customize the SharePoint List User Interface</vt:lpstr>
      <vt:lpstr>Lab Scenario</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Module14</dc:title>
  <dc:creator>Vikkie Boyd</dc:creator>
  <cp:lastModifiedBy>Windows User</cp:lastModifiedBy>
  <cp:revision>14</cp:revision>
  <dcterms:created xsi:type="dcterms:W3CDTF">2013-06-30T16:46:47Z</dcterms:created>
  <dcterms:modified xsi:type="dcterms:W3CDTF">2015-02-11T07:50:08Z</dcterms:modified>
</cp:coreProperties>
</file>