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41"/>
  </p:notesMasterIdLst>
  <p:sldIdLst>
    <p:sldId id="256" r:id="rId2"/>
    <p:sldId id="257" r:id="rId3"/>
    <p:sldId id="258" r:id="rId4"/>
    <p:sldId id="259" r:id="rId5"/>
    <p:sldId id="260" r:id="rId6"/>
    <p:sldId id="261" r:id="rId7"/>
    <p:sldId id="262" r:id="rId8"/>
    <p:sldId id="300"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301"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Lst>
  <p:sldSz cx="9144000" cy="6858000" type="screen4x3"/>
  <p:notesSz cx="6858000" cy="9144000"/>
  <p:embeddedFontLst>
    <p:embeddedFont>
      <p:font typeface="굴림" panose="020B0600000101010101" pitchFamily="34" charset="-127"/>
      <p:regular r:id="rId42"/>
    </p:embeddedFont>
    <p:embeddedFont>
      <p:font typeface="SimSun" panose="02010600030101010101" pitchFamily="2" charset="-122"/>
      <p:regular r:id="rId43"/>
    </p:embeddedFont>
    <p:embeddedFont>
      <p:font typeface="Arial Narrow" panose="020B0606020202030204" pitchFamily="34" charset="0"/>
      <p:regular r:id="rId44"/>
      <p:bold r:id="rId45"/>
      <p:italic r:id="rId46"/>
      <p:boldItalic r:id="rId47"/>
    </p:embeddedFont>
    <p:embeddedFont>
      <p:font typeface="Mangal" panose="02040503050203030202" pitchFamily="18" charset="0"/>
      <p:regular r:id="rId48"/>
      <p:bold r:id="rId49"/>
    </p:embeddedFont>
    <p:embeddedFont>
      <p:font typeface="Lucida Sans Unicode" panose="020B0602030504020204" pitchFamily="34" charset="0"/>
      <p:regular r:id="rId50"/>
    </p:embeddedFont>
    <p:embeddedFont>
      <p:font typeface="Segoe UI Light" panose="020B0502040204020203" pitchFamily="34" charset="0"/>
      <p:regular r:id="rId51"/>
      <p:italic r:id="rId52"/>
    </p:embeddedFont>
    <p:embeddedFont>
      <p:font typeface="Segoe Light" panose="020B0604020202020204" charset="0"/>
      <p:regular r:id="rId53"/>
      <p:italic r:id="rId54"/>
    </p:embeddedFont>
    <p:embeddedFont>
      <p:font typeface="Segoe UI" panose="020B0502040204020203" pitchFamily="34" charset="0"/>
      <p:regular r:id="rId55"/>
      <p:bold r:id="rId56"/>
      <p:italic r:id="rId57"/>
      <p:boldItalic r:id="rId58"/>
    </p:embeddedFont>
    <p:embeddedFont>
      <p:font typeface="Verdana" panose="020B0604030504040204" pitchFamily="34" charset="0"/>
      <p:regular r:id="rId59"/>
      <p:bold r:id="rId60"/>
      <p:italic r:id="rId61"/>
      <p:boldItalic r:id="rId62"/>
    </p:embeddedFont>
    <p:embeddedFont>
      <p:font typeface="Calibri" panose="020F0502020204030204" pitchFamily="34" charset="0"/>
      <p:regular r:id="rId63"/>
      <p:bold r:id="rId64"/>
      <p:italic r:id="rId65"/>
      <p:boldItalic r:id="rId6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5" d="100"/>
          <a:sy n="75" d="100"/>
        </p:scale>
        <p:origin x="1014" y="54"/>
      </p:cViewPr>
      <p:guideLst>
        <p:guide orient="horz" pos="2160"/>
        <p:guide pos="2880"/>
      </p:guideLst>
    </p:cSldViewPr>
  </p:slideViewPr>
  <p:notesTextViewPr>
    <p:cViewPr>
      <p:scale>
        <a:sx n="1" d="1"/>
        <a:sy n="1" d="1"/>
      </p:scale>
      <p:origin x="0" y="0"/>
    </p:cViewPr>
  </p:notesTextViewPr>
  <p:notesViewPr>
    <p:cSldViewPr>
      <p:cViewPr>
        <p:scale>
          <a:sx n="100" d="100"/>
          <a:sy n="100" d="100"/>
        </p:scale>
        <p:origin x="-3468" y="-3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font" Target="fonts/font1.fntdata"/><Relationship Id="rId47" Type="http://schemas.openxmlformats.org/officeDocument/2006/relationships/font" Target="fonts/font6.fntdata"/><Relationship Id="rId63" Type="http://schemas.openxmlformats.org/officeDocument/2006/relationships/font" Target="fonts/font22.fntdata"/><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font" Target="fonts/font12.fntdata"/><Relationship Id="rId58" Type="http://schemas.openxmlformats.org/officeDocument/2006/relationships/font" Target="fonts/font17.fntdata"/><Relationship Id="rId66" Type="http://schemas.openxmlformats.org/officeDocument/2006/relationships/font" Target="fonts/font25.fntdata"/><Relationship Id="rId5" Type="http://schemas.openxmlformats.org/officeDocument/2006/relationships/slide" Target="slides/slide4.xml"/><Relationship Id="rId61" Type="http://schemas.openxmlformats.org/officeDocument/2006/relationships/font" Target="fonts/font20.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font" Target="fonts/font15.fntdata"/><Relationship Id="rId64" Type="http://schemas.openxmlformats.org/officeDocument/2006/relationships/font" Target="fonts/font23.fntdata"/><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59" Type="http://schemas.openxmlformats.org/officeDocument/2006/relationships/font" Target="fonts/font18.fntdata"/><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notesMaster" Target="notesMasters/notesMaster1.xml"/><Relationship Id="rId54" Type="http://schemas.openxmlformats.org/officeDocument/2006/relationships/font" Target="fonts/font13.fntdata"/><Relationship Id="rId62" Type="http://schemas.openxmlformats.org/officeDocument/2006/relationships/font" Target="fonts/font21.fntdata"/><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57" Type="http://schemas.openxmlformats.org/officeDocument/2006/relationships/font" Target="fonts/font16.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font" Target="fonts/font11.fntdata"/><Relationship Id="rId60" Type="http://schemas.openxmlformats.org/officeDocument/2006/relationships/font" Target="fonts/font19.fntdata"/><Relationship Id="rId65" Type="http://schemas.openxmlformats.org/officeDocument/2006/relationships/font" Target="fonts/font24.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font" Target="fonts/font9.fntdata"/><Relationship Id="rId55"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31ED87-62C3-4355-BD0C-B1AF88170F4E}" type="datetimeFigureOut">
              <a:rPr lang="en-US" smtClean="0"/>
              <a:t>2/11/2015</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66CFC1-E3CC-4B9C-8276-6877BED101E3}" type="slidenum">
              <a:rPr lang="en-US" smtClean="0"/>
              <a:t>‹#›</a:t>
            </a:fld>
            <a:endParaRPr lang="en-US" dirty="0"/>
          </a:p>
        </p:txBody>
      </p:sp>
    </p:spTree>
    <p:extLst>
      <p:ext uri="{BB962C8B-B14F-4D97-AF65-F5344CB8AC3E}">
        <p14:creationId xmlns:p14="http://schemas.microsoft.com/office/powerpoint/2010/main" val="1890927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166CFC1-E3CC-4B9C-8276-6877BED101E3}" type="slidenum">
              <a:rPr lang="en-US" smtClean="0"/>
              <a:t>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15: Working with Branding and Navigation</a:t>
            </a:r>
            <a:endParaRPr lang="en-US" sz="1200" b="1" dirty="0">
              <a:solidFill>
                <a:srgbClr val="336699"/>
              </a:solidFill>
              <a:latin typeface="Arial"/>
            </a:endParaRPr>
          </a:p>
        </p:txBody>
      </p:sp>
    </p:spTree>
    <p:extLst>
      <p:ext uri="{BB962C8B-B14F-4D97-AF65-F5344CB8AC3E}">
        <p14:creationId xmlns:p14="http://schemas.microsoft.com/office/powerpoint/2010/main" val="42911291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166CFC1-E3CC-4B9C-8276-6877BED101E3}"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15: Working with Branding and Navigation</a:t>
            </a:r>
            <a:endParaRPr lang="en-US" sz="1200" b="1" dirty="0">
              <a:solidFill>
                <a:srgbClr val="336699"/>
              </a:solidFill>
              <a:latin typeface="Arial"/>
            </a:endParaRPr>
          </a:p>
        </p:txBody>
      </p:sp>
    </p:spTree>
    <p:extLst>
      <p:ext uri="{BB962C8B-B14F-4D97-AF65-F5344CB8AC3E}">
        <p14:creationId xmlns:p14="http://schemas.microsoft.com/office/powerpoint/2010/main" val="437911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Provide an overview of how master pages, page layouts, and page content are combined when a publishing page is rendered. </a:t>
            </a:r>
          </a:p>
          <a:p>
            <a:pPr>
              <a:lnSpc>
                <a:spcPct val="115000"/>
              </a:lnSpc>
              <a:spcAft>
                <a:spcPts val="1000"/>
              </a:spcAft>
            </a:pPr>
            <a:r>
              <a:rPr lang="en-US" sz="1000" dirty="0">
                <a:solidFill>
                  <a:srgbClr val="000000"/>
                </a:solidFill>
                <a:latin typeface="Arial"/>
                <a:ea typeface="Calibri"/>
                <a:cs typeface="Times New Roman"/>
              </a:rPr>
              <a:t>Emphasize the relationship between the page layout and the corresponding content type: the content type defines the fields, and the page layout controls how the field values are rendered within placeholders in the master page.</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Times New Roman"/>
              </a:rPr>
              <a:t>Keep your coverage of this topic at a conceptual level, as subsequent topics provide detail on how to create master pages and page layouts.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166CFC1-E3CC-4B9C-8276-6877BED101E3}"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15: Working with Branding and Navigation</a:t>
            </a:r>
            <a:endParaRPr lang="en-US" sz="1200" b="1" dirty="0">
              <a:solidFill>
                <a:srgbClr val="336699"/>
              </a:solidFill>
              <a:latin typeface="Arial"/>
            </a:endParaRPr>
          </a:p>
        </p:txBody>
      </p:sp>
    </p:spTree>
    <p:extLst>
      <p:ext uri="{BB962C8B-B14F-4D97-AF65-F5344CB8AC3E}">
        <p14:creationId xmlns:p14="http://schemas.microsoft.com/office/powerpoint/2010/main" val="41338596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Provide an overview of the new site design process for SharePoint 2013. Your emphasis should be on the following points:</a:t>
            </a:r>
          </a:p>
          <a:p>
            <a:pPr marL="342900" lvl="0" indent="-342900">
              <a:lnSpc>
                <a:spcPct val="115000"/>
              </a:lnSpc>
              <a:spcAft>
                <a:spcPts val="995"/>
              </a:spcAft>
              <a:buFont typeface="Symbol"/>
              <a:buChar char=""/>
            </a:pPr>
            <a:r>
              <a:rPr lang="en-US" sz="1000" dirty="0" smtClean="0">
                <a:solidFill>
                  <a:srgbClr val="000000"/>
                </a:solidFill>
                <a:effectLst/>
                <a:latin typeface="Arial"/>
                <a:ea typeface="Times New Roman"/>
                <a:cs typeface="Times New Roman"/>
              </a:rPr>
              <a:t>The new site design process aims to provide a cleaner separation between design and development.</a:t>
            </a:r>
            <a:endParaRPr lang="en-US"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solidFill>
                  <a:srgbClr val="000000"/>
                </a:solidFill>
                <a:effectLst/>
                <a:latin typeface="Arial"/>
                <a:ea typeface="Times New Roman"/>
                <a:cs typeface="Times New Roman"/>
              </a:rPr>
              <a:t>Designers can build master pages and other site assets using standard web technologies—HTML, CSS, and JavaScript—using any web design tools.</a:t>
            </a:r>
            <a:endParaRPr lang="en-US"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solidFill>
                  <a:srgbClr val="000000"/>
                </a:solidFill>
                <a:effectLst/>
                <a:latin typeface="Arial"/>
                <a:ea typeface="Times New Roman"/>
                <a:cs typeface="Times New Roman"/>
              </a:rPr>
              <a:t>The Design Manager helps to automate the process of converting HTML files into fully functional SharePoint site assets.</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166CFC1-E3CC-4B9C-8276-6877BED101E3}"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15: Working with Branding and Navigation</a:t>
            </a:r>
            <a:endParaRPr lang="en-US" sz="1200" b="1" dirty="0">
              <a:solidFill>
                <a:srgbClr val="336699"/>
              </a:solidFill>
              <a:latin typeface="Arial"/>
            </a:endParaRPr>
          </a:p>
        </p:txBody>
      </p:sp>
    </p:spTree>
    <p:extLst>
      <p:ext uri="{BB962C8B-B14F-4D97-AF65-F5344CB8AC3E}">
        <p14:creationId xmlns:p14="http://schemas.microsoft.com/office/powerpoint/2010/main" val="37583346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Describe the high-level process for creating a master page. Mention that you can either start with an HTML file that represents your site design, or you can get Design Manager to create a minimal master page and build your HTML around it.</a:t>
            </a:r>
          </a:p>
          <a:p>
            <a:pPr>
              <a:lnSpc>
                <a:spcPct val="115000"/>
              </a:lnSpc>
              <a:spcAft>
                <a:spcPts val="1000"/>
              </a:spcAft>
            </a:pPr>
            <a:r>
              <a:rPr lang="en-US" sz="1000" dirty="0">
                <a:latin typeface="Arial"/>
                <a:ea typeface="Calibri"/>
                <a:cs typeface="Times New Roman"/>
              </a:rPr>
              <a:t>Explain what happens when you use Design Manager to convert an HTML file into a master page:</a:t>
            </a:r>
          </a:p>
          <a:p>
            <a:pPr marL="342900" lvl="0" indent="-342900">
              <a:lnSpc>
                <a:spcPct val="115000"/>
              </a:lnSpc>
              <a:spcAft>
                <a:spcPts val="995"/>
              </a:spcAft>
              <a:buFont typeface="Symbol"/>
              <a:buChar char=""/>
            </a:pPr>
            <a:r>
              <a:rPr lang="en-US" sz="1000" dirty="0" smtClean="0">
                <a:solidFill>
                  <a:srgbClr val="000000"/>
                </a:solidFill>
                <a:effectLst/>
                <a:latin typeface="Arial"/>
                <a:ea typeface="Times New Roman"/>
                <a:cs typeface="Times New Roman"/>
              </a:rPr>
              <a:t>Design Manager adds markup to the HTML file. The added markup represents the functionality that SharePoint requires in every master page.</a:t>
            </a:r>
            <a:endParaRPr lang="en-US"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solidFill>
                  <a:srgbClr val="000000"/>
                </a:solidFill>
                <a:effectLst/>
                <a:latin typeface="Arial"/>
                <a:ea typeface="Times New Roman"/>
                <a:cs typeface="Times New Roman"/>
              </a:rPr>
              <a:t>Design Manager creates a parallel .master file for the .html file.</a:t>
            </a:r>
            <a:endParaRPr lang="en-US"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solidFill>
                  <a:srgbClr val="000000"/>
                </a:solidFill>
                <a:effectLst/>
                <a:latin typeface="Arial"/>
                <a:ea typeface="Times New Roman"/>
                <a:cs typeface="Times New Roman"/>
              </a:rPr>
              <a:t>As you continue to develop the .html file, SharePoint automatically makes any required changes to the .master file.</a:t>
            </a:r>
            <a:endParaRPr lang="en-US" sz="1000" dirty="0" smtClean="0">
              <a:effectLst/>
              <a:latin typeface="Arial"/>
              <a:ea typeface="Times New Roman"/>
              <a:cs typeface="Times New Roman"/>
            </a:endParaRPr>
          </a:p>
          <a:p>
            <a:pPr>
              <a:lnSpc>
                <a:spcPct val="115000"/>
              </a:lnSpc>
              <a:spcAft>
                <a:spcPts val="1000"/>
              </a:spcAft>
            </a:pPr>
            <a:r>
              <a:rPr lang="en-US" sz="1000" dirty="0">
                <a:solidFill>
                  <a:srgbClr val="000000"/>
                </a:solidFill>
                <a:latin typeface="Arial"/>
                <a:ea typeface="Calibri"/>
                <a:cs typeface="Times New Roman"/>
              </a:rPr>
              <a:t>Emphasize that site design is always an iterative process. You will typically repeat the cycle of editing HTML and previewing changes in Design Manager multiple times.</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Times New Roman"/>
              </a:rPr>
              <a:t>Encourage students to read the additional reading links. There are many aspects of site design and Design Manager that cannot be covered here due to time constraints.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166CFC1-E3CC-4B9C-8276-6877BED101E3}"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15: Working with Branding and Navigation</a:t>
            </a:r>
            <a:endParaRPr lang="en-US" sz="1200" b="1" dirty="0">
              <a:solidFill>
                <a:srgbClr val="336699"/>
              </a:solidFill>
              <a:latin typeface="Arial"/>
            </a:endParaRPr>
          </a:p>
        </p:txBody>
      </p:sp>
    </p:spTree>
    <p:extLst>
      <p:ext uri="{BB962C8B-B14F-4D97-AF65-F5344CB8AC3E}">
        <p14:creationId xmlns:p14="http://schemas.microsoft.com/office/powerpoint/2010/main" val="17610648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As you work through the demonstration, provide a high-level explanation of what you are doing at each stage and why. </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To save time during the demonstration, open Internet Explorer and browse to </a:t>
            </a:r>
            <a:r>
              <a:rPr lang="en-US" sz="1000" b="1" dirty="0">
                <a:latin typeface="Arial"/>
                <a:ea typeface="Calibri"/>
                <a:cs typeface="Times New Roman"/>
              </a:rPr>
              <a:t>http://publishing.contoso.com</a:t>
            </a:r>
            <a:r>
              <a:rPr lang="en-US" sz="1000" dirty="0">
                <a:latin typeface="Arial"/>
                <a:ea typeface="Calibri"/>
                <a:cs typeface="Times New Roman"/>
              </a:rPr>
              <a:t> in advance. This will trigger the just-in-time (JIT) compiler and ensure that the site is more responsive during the demonstration.</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Connect to the 20488A-LON-SP-15 virtual machine.</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If you are not already logged on, log on to the LONDON machine as </a:t>
            </a:r>
            <a:r>
              <a:rPr lang="en-US" sz="1000" b="1" dirty="0" smtClean="0">
                <a:effectLst/>
                <a:latin typeface="Arial"/>
                <a:ea typeface="Times New Roman"/>
                <a:cs typeface="Times New Roman"/>
              </a:rPr>
              <a:t>CONTOSO\Administrator</a:t>
            </a:r>
            <a:r>
              <a:rPr lang="en-US" sz="1000" dirty="0" smtClean="0">
                <a:effectLst/>
                <a:latin typeface="Arial"/>
                <a:ea typeface="Times New Roman"/>
                <a:cs typeface="Times New Roman"/>
              </a:rPr>
              <a:t> with password </a:t>
            </a:r>
            <a:r>
              <a:rPr lang="en-US" sz="1000" b="1" dirty="0" smtClean="0">
                <a:effectLst/>
                <a:latin typeface="Arial"/>
                <a:ea typeface="Times New Roman"/>
                <a:cs typeface="Times New Roman"/>
              </a:rPr>
              <a:t>Pa$$w0rd</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Open a File Explorer window, right-click </a:t>
            </a:r>
            <a:r>
              <a:rPr lang="en-US" sz="1000" b="1" dirty="0" smtClean="0">
                <a:effectLst/>
                <a:latin typeface="Arial"/>
                <a:ea typeface="Times New Roman"/>
                <a:cs typeface="Times New Roman"/>
              </a:rPr>
              <a:t>Computer</a:t>
            </a:r>
            <a:r>
              <a:rPr lang="en-US" sz="1000" dirty="0" smtClean="0">
                <a:solidFill>
                  <a:srgbClr val="000000"/>
                </a:solidFill>
                <a:effectLst/>
                <a:latin typeface="Arial"/>
                <a:ea typeface="Times New Roman"/>
                <a:cs typeface="Times New Roman"/>
              </a:rPr>
              <a:t>, and then click </a:t>
            </a:r>
            <a:r>
              <a:rPr lang="en-US" sz="1000" b="1" dirty="0" smtClean="0">
                <a:effectLst/>
                <a:latin typeface="Arial"/>
                <a:ea typeface="Times New Roman"/>
                <a:cs typeface="Times New Roman"/>
              </a:rPr>
              <a:t>Map network drive</a:t>
            </a:r>
            <a:r>
              <a:rPr lang="en-US" sz="1000" dirty="0" smtClean="0">
                <a:solidFill>
                  <a:srgbClr val="000000"/>
                </a:solidFill>
                <a:effectLst/>
                <a:latin typeface="Arial"/>
                <a:ea typeface="Times New Roman"/>
                <a:cs typeface="Times New Roman"/>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In the </a:t>
            </a:r>
            <a:r>
              <a:rPr lang="en-US" sz="1000" b="1" dirty="0" smtClean="0">
                <a:effectLst/>
                <a:latin typeface="Arial"/>
                <a:ea typeface="Times New Roman"/>
                <a:cs typeface="Times New Roman"/>
              </a:rPr>
              <a:t>Map Network Drive</a:t>
            </a:r>
            <a:r>
              <a:rPr lang="en-US" sz="1000" dirty="0" smtClean="0">
                <a:solidFill>
                  <a:srgbClr val="000000"/>
                </a:solidFill>
                <a:effectLst/>
                <a:latin typeface="Arial"/>
                <a:ea typeface="Times New Roman"/>
                <a:cs typeface="Times New Roman"/>
              </a:rPr>
              <a:t> dialog box, in the </a:t>
            </a:r>
            <a:r>
              <a:rPr lang="en-US" sz="1000" b="1" dirty="0" smtClean="0">
                <a:effectLst/>
                <a:latin typeface="Arial"/>
                <a:ea typeface="Times New Roman"/>
                <a:cs typeface="Times New Roman"/>
              </a:rPr>
              <a:t>Folder</a:t>
            </a:r>
            <a:r>
              <a:rPr lang="en-US" sz="1000" dirty="0" smtClean="0">
                <a:solidFill>
                  <a:srgbClr val="000000"/>
                </a:solidFill>
                <a:effectLst/>
                <a:latin typeface="Arial"/>
                <a:ea typeface="Times New Roman"/>
                <a:cs typeface="Times New Roman"/>
              </a:rPr>
              <a:t> box, type </a:t>
            </a:r>
            <a:r>
              <a:rPr lang="en-US" sz="1000" b="1" dirty="0" smtClean="0">
                <a:effectLst/>
                <a:latin typeface="Arial"/>
                <a:ea typeface="Times New Roman"/>
                <a:cs typeface="Times New Roman"/>
              </a:rPr>
              <a:t>http://publishing.contoso.com/_catalogs/masterpage</a:t>
            </a:r>
            <a:r>
              <a:rPr lang="en-US" sz="1000" dirty="0" smtClean="0">
                <a:solidFill>
                  <a:srgbClr val="000000"/>
                </a:solidFill>
                <a:effectLst/>
                <a:latin typeface="Arial"/>
                <a:ea typeface="Times New Roman"/>
                <a:cs typeface="Times New Roman"/>
              </a:rPr>
              <a:t>, and then click </a:t>
            </a:r>
            <a:r>
              <a:rPr lang="en-US" sz="1000" b="1" dirty="0" smtClean="0">
                <a:effectLst/>
                <a:latin typeface="Arial"/>
                <a:ea typeface="Times New Roman"/>
                <a:cs typeface="Times New Roman"/>
              </a:rPr>
              <a:t>Finish</a:t>
            </a:r>
            <a:r>
              <a:rPr lang="en-US" sz="1000" dirty="0" smtClean="0">
                <a:solidFill>
                  <a:srgbClr val="000000"/>
                </a:solidFill>
                <a:effectLst/>
                <a:latin typeface="Arial"/>
                <a:ea typeface="Times New Roman"/>
                <a:cs typeface="Times New Roman"/>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If you are prompted for credentials, log in as </a:t>
            </a:r>
            <a:r>
              <a:rPr lang="en-US" sz="1000" b="1" dirty="0" smtClean="0">
                <a:effectLst/>
                <a:latin typeface="Arial"/>
                <a:ea typeface="Times New Roman"/>
                <a:cs typeface="Times New Roman"/>
              </a:rPr>
              <a:t>CONTOSO\Administrator</a:t>
            </a:r>
            <a:r>
              <a:rPr lang="en-US" sz="1000" dirty="0" smtClean="0">
                <a:solidFill>
                  <a:srgbClr val="000000"/>
                </a:solidFill>
                <a:effectLst/>
                <a:latin typeface="Arial"/>
                <a:ea typeface="Times New Roman"/>
                <a:cs typeface="Times New Roman"/>
              </a:rPr>
              <a:t> with password </a:t>
            </a:r>
            <a:r>
              <a:rPr lang="en-US" sz="1000" b="1" dirty="0" smtClean="0">
                <a:effectLst/>
                <a:latin typeface="Arial"/>
                <a:ea typeface="Times New Roman"/>
                <a:cs typeface="Times New Roman"/>
              </a:rPr>
              <a:t>Pa$$w0rd</a:t>
            </a:r>
            <a:r>
              <a:rPr lang="en-US" sz="1000" dirty="0" smtClean="0">
                <a:solidFill>
                  <a:srgbClr val="000000"/>
                </a:solidFill>
                <a:effectLst/>
                <a:latin typeface="Arial"/>
                <a:ea typeface="Times New Roman"/>
                <a:cs typeface="Times New Roman"/>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When the File Explorer window displays the contents of the master page gallery, close the window.</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On the Start screen, type </a:t>
            </a:r>
            <a:r>
              <a:rPr lang="en-US" sz="1000" b="1" dirty="0" smtClean="0">
                <a:effectLst/>
                <a:latin typeface="Arial"/>
                <a:ea typeface="Times New Roman"/>
                <a:cs typeface="Times New Roman"/>
              </a:rPr>
              <a:t>Visual Studio</a:t>
            </a:r>
            <a:r>
              <a:rPr lang="en-US" sz="1000" dirty="0" smtClean="0">
                <a:effectLst/>
                <a:latin typeface="Arial"/>
                <a:ea typeface="Times New Roman"/>
                <a:cs typeface="Times New Roman"/>
              </a:rPr>
              <a:t>, and then click </a:t>
            </a:r>
            <a:r>
              <a:rPr lang="en-US" sz="1000" b="1" dirty="0" smtClean="0">
                <a:effectLst/>
                <a:latin typeface="Arial"/>
                <a:ea typeface="Times New Roman"/>
                <a:cs typeface="Times New Roman"/>
              </a:rPr>
              <a:t>Visual Studio 2012</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On the </a:t>
            </a:r>
            <a:r>
              <a:rPr lang="en-US" sz="1000" b="1" dirty="0" smtClean="0">
                <a:effectLst/>
                <a:latin typeface="Arial"/>
                <a:ea typeface="Times New Roman"/>
                <a:cs typeface="Times New Roman"/>
              </a:rPr>
              <a:t>FILE</a:t>
            </a:r>
            <a:r>
              <a:rPr lang="en-US" sz="1000" dirty="0" smtClean="0">
                <a:effectLst/>
                <a:latin typeface="Arial"/>
                <a:ea typeface="Times New Roman"/>
                <a:cs typeface="Times New Roman"/>
              </a:rPr>
              <a:t> menu, point to </a:t>
            </a:r>
            <a:r>
              <a:rPr lang="en-US" sz="1000" b="1" dirty="0" smtClean="0">
                <a:effectLst/>
                <a:latin typeface="Arial"/>
                <a:ea typeface="Times New Roman"/>
                <a:cs typeface="Times New Roman"/>
              </a:rPr>
              <a:t>New</a:t>
            </a:r>
            <a:r>
              <a:rPr lang="en-US" sz="1000" dirty="0" smtClean="0">
                <a:effectLst/>
                <a:latin typeface="Arial"/>
                <a:ea typeface="Times New Roman"/>
                <a:cs typeface="Times New Roman"/>
              </a:rPr>
              <a:t>, and then click </a:t>
            </a:r>
            <a:r>
              <a:rPr lang="en-US" sz="1000" b="1" dirty="0" smtClean="0">
                <a:effectLst/>
                <a:latin typeface="Arial"/>
                <a:ea typeface="Times New Roman"/>
                <a:cs typeface="Times New Roman"/>
              </a:rPr>
              <a:t>File</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the </a:t>
            </a:r>
            <a:r>
              <a:rPr lang="en-US" sz="1000" b="1" dirty="0" smtClean="0">
                <a:effectLst/>
                <a:latin typeface="Arial"/>
                <a:ea typeface="Times New Roman"/>
                <a:cs typeface="Times New Roman"/>
              </a:rPr>
              <a:t>New File</a:t>
            </a:r>
            <a:r>
              <a:rPr lang="en-US" sz="1000" dirty="0" smtClean="0">
                <a:effectLst/>
                <a:latin typeface="Arial"/>
                <a:ea typeface="Times New Roman"/>
                <a:cs typeface="Times New Roman"/>
              </a:rPr>
              <a:t> dialog box, click </a:t>
            </a:r>
            <a:r>
              <a:rPr lang="en-US" sz="1000" b="1" dirty="0" smtClean="0">
                <a:effectLst/>
                <a:latin typeface="Arial"/>
                <a:ea typeface="Times New Roman"/>
                <a:cs typeface="Times New Roman"/>
              </a:rPr>
              <a:t>HTML Page</a:t>
            </a:r>
            <a:r>
              <a:rPr lang="en-US" sz="1000" dirty="0" smtClean="0">
                <a:effectLst/>
                <a:latin typeface="Arial"/>
                <a:ea typeface="Times New Roman"/>
                <a:cs typeface="Times New Roman"/>
              </a:rPr>
              <a:t>, and then click </a:t>
            </a:r>
            <a:r>
              <a:rPr lang="en-US" sz="1000" b="1" dirty="0" smtClean="0">
                <a:effectLst/>
                <a:latin typeface="Arial"/>
                <a:ea typeface="Times New Roman"/>
                <a:cs typeface="Times New Roman"/>
              </a:rPr>
              <a:t>Open</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On the blank line after the opening </a:t>
            </a:r>
            <a:r>
              <a:rPr lang="en-US" sz="1000" b="1" dirty="0" smtClean="0">
                <a:effectLst/>
                <a:latin typeface="Arial"/>
                <a:ea typeface="Times New Roman"/>
                <a:cs typeface="Times New Roman"/>
              </a:rPr>
              <a:t>body</a:t>
            </a:r>
            <a:r>
              <a:rPr lang="en-US" sz="1000" dirty="0" smtClean="0">
                <a:effectLst/>
                <a:latin typeface="Arial"/>
                <a:ea typeface="Times New Roman"/>
                <a:cs typeface="Times New Roman"/>
              </a:rPr>
              <a:t> element, add the following markup:</a:t>
            </a:r>
          </a:p>
          <a:p>
            <a:pPr marL="539750" marR="73025">
              <a:lnSpc>
                <a:spcPct val="115000"/>
              </a:lnSpc>
              <a:spcBef>
                <a:spcPts val="600"/>
              </a:spcBef>
              <a:spcAft>
                <a:spcPts val="995"/>
              </a:spcAft>
            </a:pPr>
            <a:r>
              <a:rPr lang="en-US" sz="1000" dirty="0" smtClean="0">
                <a:effectLst/>
                <a:latin typeface="Arial"/>
                <a:ea typeface="Times New Roman"/>
                <a:cs typeface="Times New Roman"/>
              </a:rPr>
              <a:t>&lt;p&gt;This is a very simple HTML file.&lt;/p&gt;</a:t>
            </a:r>
          </a:p>
          <a:p>
            <a:pPr marL="342900" lvl="0" indent="-342900">
              <a:lnSpc>
                <a:spcPct val="115000"/>
              </a:lnSpc>
              <a:spcAft>
                <a:spcPts val="995"/>
              </a:spcAft>
              <a:buFont typeface="+mj-lt"/>
              <a:buAutoNum type="arabicPeriod" startAt="11"/>
            </a:pPr>
            <a:r>
              <a:rPr lang="en-US" sz="1000" dirty="0" smtClean="0">
                <a:effectLst/>
                <a:latin typeface="Arial"/>
                <a:ea typeface="Times New Roman"/>
                <a:cs typeface="Times New Roman"/>
              </a:rPr>
              <a:t>On the </a:t>
            </a:r>
            <a:r>
              <a:rPr lang="en-US" sz="1000" b="1" dirty="0" smtClean="0">
                <a:effectLst/>
                <a:latin typeface="Arial"/>
                <a:ea typeface="Times New Roman"/>
                <a:cs typeface="Times New Roman"/>
              </a:rPr>
              <a:t>FILE</a:t>
            </a:r>
            <a:r>
              <a:rPr lang="en-US" sz="1000" dirty="0" smtClean="0">
                <a:effectLst/>
                <a:latin typeface="Arial"/>
                <a:ea typeface="Times New Roman"/>
                <a:cs typeface="Times New Roman"/>
              </a:rPr>
              <a:t> menu, click </a:t>
            </a:r>
            <a:r>
              <a:rPr lang="en-US" sz="1000" b="1" dirty="0" smtClean="0">
                <a:effectLst/>
                <a:latin typeface="Arial"/>
                <a:ea typeface="Times New Roman"/>
                <a:cs typeface="Times New Roman"/>
              </a:rPr>
              <a:t>Save HTMLPage1.html As</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startAt="11"/>
            </a:pPr>
            <a:r>
              <a:rPr lang="en-US" sz="1000" dirty="0" smtClean="0">
                <a:effectLst/>
                <a:latin typeface="Arial"/>
                <a:ea typeface="Times New Roman"/>
                <a:cs typeface="Times New Roman"/>
              </a:rPr>
              <a:t>In the </a:t>
            </a:r>
            <a:r>
              <a:rPr lang="en-US" sz="1000" b="1" dirty="0" smtClean="0">
                <a:effectLst/>
                <a:latin typeface="Arial"/>
                <a:ea typeface="Times New Roman"/>
                <a:cs typeface="Times New Roman"/>
              </a:rPr>
              <a:t>Save File As</a:t>
            </a:r>
            <a:r>
              <a:rPr lang="en-US" sz="1000" dirty="0" smtClean="0">
                <a:effectLst/>
                <a:latin typeface="Arial"/>
                <a:ea typeface="Times New Roman"/>
                <a:cs typeface="Times New Roman"/>
              </a:rPr>
              <a:t> dialog box, under </a:t>
            </a:r>
            <a:r>
              <a:rPr lang="en-US" sz="1000" b="1" dirty="0" smtClean="0">
                <a:effectLst/>
                <a:latin typeface="Arial"/>
                <a:ea typeface="Times New Roman"/>
                <a:cs typeface="Times New Roman"/>
              </a:rPr>
              <a:t>Computer</a:t>
            </a:r>
            <a:r>
              <a:rPr lang="en-US" sz="1000" dirty="0" smtClean="0">
                <a:effectLst/>
                <a:latin typeface="Arial"/>
                <a:ea typeface="Times New Roman"/>
                <a:cs typeface="Times New Roman"/>
              </a:rPr>
              <a:t>, click </a:t>
            </a:r>
            <a:r>
              <a:rPr lang="en-US" sz="1000" b="1" dirty="0" smtClean="0">
                <a:effectLst/>
                <a:latin typeface="Arial"/>
                <a:ea typeface="Times New Roman"/>
                <a:cs typeface="Times New Roman"/>
              </a:rPr>
              <a:t>masterpage</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startAt="11"/>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166CFC1-E3CC-4B9C-8276-6877BED101E3}"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15: Working with Branding and Navigation</a:t>
            </a:r>
            <a:endParaRPr lang="en-US" sz="1200" b="1" dirty="0">
              <a:solidFill>
                <a:srgbClr val="336699"/>
              </a:solidFill>
              <a:latin typeface="Arial"/>
            </a:endParaRPr>
          </a:p>
        </p:txBody>
      </p:sp>
      <p:sp>
        <p:nvSpPr>
          <p:cNvPr id="7" name="TextBox 6"/>
          <p:cNvSpPr txBox="1"/>
          <p:nvPr/>
        </p:nvSpPr>
        <p:spPr>
          <a:xfrm>
            <a:off x="45807" y="8820472"/>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31482933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Talk the students through the high-level process for creating a page layout. The student handbook includes more detailed guidance for each high-level step.</a:t>
            </a:r>
          </a:p>
        </p:txBody>
      </p:sp>
      <p:sp>
        <p:nvSpPr>
          <p:cNvPr id="4" name="Slide Number Placeholder 3"/>
          <p:cNvSpPr>
            <a:spLocks noGrp="1"/>
          </p:cNvSpPr>
          <p:nvPr>
            <p:ph type="sldNum" sz="quarter" idx="10"/>
          </p:nvPr>
        </p:nvSpPr>
        <p:spPr/>
        <p:txBody>
          <a:bodyPr/>
          <a:lstStyle/>
          <a:p>
            <a:fld id="{4166CFC1-E3CC-4B9C-8276-6877BED101E3}"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15: Working with Branding and Navigation</a:t>
            </a:r>
            <a:endParaRPr lang="en-US" sz="1200" b="1" dirty="0">
              <a:solidFill>
                <a:srgbClr val="336699"/>
              </a:solidFill>
              <a:latin typeface="Arial"/>
            </a:endParaRPr>
          </a:p>
        </p:txBody>
      </p:sp>
    </p:spTree>
    <p:extLst>
      <p:ext uri="{BB962C8B-B14F-4D97-AF65-F5344CB8AC3E}">
        <p14:creationId xmlns:p14="http://schemas.microsoft.com/office/powerpoint/2010/main" val="882932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Ensure you complete the previous demonstration, </a:t>
            </a:r>
            <a:r>
              <a:rPr lang="en-US" sz="1000" i="1" dirty="0">
                <a:latin typeface="Arial"/>
                <a:ea typeface="Calibri"/>
                <a:cs typeface="Times New Roman"/>
              </a:rPr>
              <a:t>Developing Master Pages with Design Manager</a:t>
            </a:r>
            <a:r>
              <a:rPr lang="en-US" sz="1000" dirty="0">
                <a:latin typeface="Arial"/>
                <a:ea typeface="Calibri"/>
                <a:cs typeface="Times New Roman"/>
              </a:rPr>
              <a:t>. If you have completed the previous demonstration there should already be a mapped network drive for the master page gallery on publishing.contoso.com.</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Connect to the 20488A-LON-SP-15 virtual machine.</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If you are not already logged on, log on to the LONDON machine as </a:t>
            </a:r>
            <a:r>
              <a:rPr lang="en-US" sz="1000" b="1" dirty="0" smtClean="0">
                <a:effectLst/>
                <a:latin typeface="Arial"/>
                <a:ea typeface="Times New Roman"/>
                <a:cs typeface="Times New Roman"/>
              </a:rPr>
              <a:t>CONTOSO\Administrator</a:t>
            </a:r>
            <a:r>
              <a:rPr lang="en-US" sz="1000" dirty="0" smtClean="0">
                <a:effectLst/>
                <a:latin typeface="Arial"/>
                <a:ea typeface="Times New Roman"/>
                <a:cs typeface="Times New Roman"/>
              </a:rPr>
              <a:t> with password </a:t>
            </a:r>
            <a:r>
              <a:rPr lang="en-US" sz="1000" b="1" dirty="0" smtClean="0">
                <a:effectLst/>
                <a:latin typeface="Arial"/>
                <a:ea typeface="Times New Roman"/>
                <a:cs typeface="Times New Roman"/>
              </a:rPr>
              <a:t>Pa$$w0rd</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On the Start screen, click </a:t>
            </a:r>
            <a:r>
              <a:rPr lang="en-US" sz="1000" b="1" dirty="0" smtClean="0">
                <a:effectLst/>
                <a:latin typeface="Arial"/>
                <a:ea typeface="Times New Roman"/>
                <a:cs typeface="Times New Roman"/>
              </a:rPr>
              <a:t>Internet Explorer</a:t>
            </a:r>
            <a:r>
              <a:rPr lang="en-US" sz="1000" dirty="0" smtClean="0">
                <a:effectLst/>
                <a:latin typeface="Arial"/>
                <a:ea typeface="Times New Roman"/>
                <a:cs typeface="Times New Roman"/>
              </a:rPr>
              <a:t>, and browse to </a:t>
            </a:r>
            <a:r>
              <a:rPr lang="en-US" sz="1000" b="1" dirty="0" smtClean="0">
                <a:effectLst/>
                <a:latin typeface="Arial"/>
                <a:ea typeface="Times New Roman"/>
                <a:cs typeface="Times New Roman"/>
              </a:rPr>
              <a:t>http://publishing.contoso.com</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If you are prompted for credentials, log in as </a:t>
            </a:r>
            <a:r>
              <a:rPr lang="en-US" sz="1000" b="1" dirty="0" smtClean="0">
                <a:effectLst/>
                <a:latin typeface="Arial"/>
                <a:ea typeface="Times New Roman"/>
                <a:cs typeface="Times New Roman"/>
              </a:rPr>
              <a:t>CONTOSO\Administrator</a:t>
            </a:r>
            <a:r>
              <a:rPr lang="en-US" sz="1000" dirty="0" smtClean="0">
                <a:effectLst/>
                <a:latin typeface="Arial"/>
                <a:ea typeface="Times New Roman"/>
                <a:cs typeface="Times New Roman"/>
              </a:rPr>
              <a:t> with password </a:t>
            </a:r>
            <a:r>
              <a:rPr lang="en-US" sz="1000" b="1" dirty="0" smtClean="0">
                <a:effectLst/>
                <a:latin typeface="Arial"/>
                <a:ea typeface="Times New Roman"/>
                <a:cs typeface="Times New Roman"/>
              </a:rPr>
              <a:t>Pa$$w0rd</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On the </a:t>
            </a:r>
            <a:r>
              <a:rPr lang="en-US" sz="1000" b="1" dirty="0" smtClean="0">
                <a:effectLst/>
                <a:latin typeface="Arial"/>
                <a:ea typeface="Times New Roman"/>
                <a:cs typeface="Times New Roman"/>
              </a:rPr>
              <a:t>Settings</a:t>
            </a:r>
            <a:r>
              <a:rPr lang="en-US" sz="1000" dirty="0" smtClean="0">
                <a:effectLst/>
                <a:latin typeface="Arial"/>
                <a:ea typeface="Times New Roman"/>
                <a:cs typeface="Times New Roman"/>
              </a:rPr>
              <a:t> menu, click </a:t>
            </a:r>
            <a:r>
              <a:rPr lang="en-US" sz="1000" b="1" dirty="0" smtClean="0">
                <a:effectLst/>
                <a:latin typeface="Arial"/>
                <a:ea typeface="Times New Roman"/>
                <a:cs typeface="Times New Roman"/>
              </a:rPr>
              <a:t>Design Manager</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On the list on the left of the page, click </a:t>
            </a:r>
            <a:r>
              <a:rPr lang="en-US" sz="1000" b="1" dirty="0" smtClean="0">
                <a:effectLst/>
                <a:latin typeface="Arial"/>
                <a:ea typeface="Times New Roman"/>
                <a:cs typeface="Times New Roman"/>
              </a:rPr>
              <a:t>Edit Page Layouts</a:t>
            </a:r>
            <a:r>
              <a:rPr lang="en-US" sz="1000" dirty="0" smtClean="0">
                <a:solidFill>
                  <a:srgbClr val="000000"/>
                </a:solidFill>
                <a:effectLst/>
                <a:latin typeface="Arial"/>
                <a:ea typeface="Times New Roman"/>
                <a:cs typeface="Times New Roman"/>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On the </a:t>
            </a:r>
            <a:r>
              <a:rPr lang="en-US" sz="1000" b="1" dirty="0" smtClean="0">
                <a:effectLst/>
                <a:latin typeface="Arial"/>
                <a:ea typeface="Times New Roman"/>
                <a:cs typeface="Times New Roman"/>
              </a:rPr>
              <a:t>Design Manager: Edit Page Layouts</a:t>
            </a:r>
            <a:r>
              <a:rPr lang="en-US" sz="1000" dirty="0" smtClean="0">
                <a:solidFill>
                  <a:srgbClr val="000000"/>
                </a:solidFill>
                <a:effectLst/>
                <a:latin typeface="Arial"/>
                <a:ea typeface="Times New Roman"/>
                <a:cs typeface="Times New Roman"/>
              </a:rPr>
              <a:t> page, click </a:t>
            </a:r>
            <a:r>
              <a:rPr lang="en-US" sz="1000" b="1" dirty="0" smtClean="0">
                <a:effectLst/>
                <a:latin typeface="Arial"/>
                <a:ea typeface="Times New Roman"/>
                <a:cs typeface="Times New Roman"/>
              </a:rPr>
              <a:t>Create a page layout</a:t>
            </a:r>
            <a:r>
              <a:rPr lang="en-US" sz="1000" dirty="0" smtClean="0">
                <a:solidFill>
                  <a:srgbClr val="000000"/>
                </a:solidFill>
                <a:effectLst/>
                <a:latin typeface="Arial"/>
                <a:ea typeface="Times New Roman"/>
                <a:cs typeface="Times New Roman"/>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In the </a:t>
            </a:r>
            <a:r>
              <a:rPr lang="en-US" sz="1000" b="1" dirty="0" smtClean="0">
                <a:effectLst/>
                <a:latin typeface="Arial"/>
                <a:ea typeface="Times New Roman"/>
                <a:cs typeface="Times New Roman"/>
              </a:rPr>
              <a:t>Create a Page Layout</a:t>
            </a:r>
            <a:r>
              <a:rPr lang="en-US" sz="1000" dirty="0" smtClean="0">
                <a:solidFill>
                  <a:srgbClr val="000000"/>
                </a:solidFill>
                <a:effectLst/>
                <a:latin typeface="Arial"/>
                <a:ea typeface="Times New Roman"/>
                <a:cs typeface="Times New Roman"/>
              </a:rPr>
              <a:t> dialog box, in the </a:t>
            </a:r>
            <a:r>
              <a:rPr lang="en-US" sz="1000" b="1" dirty="0" smtClean="0">
                <a:effectLst/>
                <a:latin typeface="Arial"/>
                <a:ea typeface="Times New Roman"/>
                <a:cs typeface="Times New Roman"/>
              </a:rPr>
              <a:t>Name</a:t>
            </a:r>
            <a:r>
              <a:rPr lang="en-US" sz="1000" dirty="0" smtClean="0">
                <a:solidFill>
                  <a:srgbClr val="000000"/>
                </a:solidFill>
                <a:effectLst/>
                <a:latin typeface="Arial"/>
                <a:ea typeface="Times New Roman"/>
                <a:cs typeface="Times New Roman"/>
              </a:rPr>
              <a:t> box, type </a:t>
            </a:r>
            <a:r>
              <a:rPr lang="en-US" sz="1000" b="1" dirty="0" smtClean="0">
                <a:effectLst/>
                <a:latin typeface="Arial"/>
                <a:ea typeface="Times New Roman"/>
                <a:cs typeface="Times New Roman"/>
              </a:rPr>
              <a:t>FactSheet</a:t>
            </a:r>
            <a:r>
              <a:rPr lang="en-US" sz="1000" dirty="0" smtClean="0">
                <a:solidFill>
                  <a:srgbClr val="000000"/>
                </a:solidFill>
                <a:effectLst/>
                <a:latin typeface="Arial"/>
                <a:ea typeface="Times New Roman"/>
                <a:cs typeface="Times New Roman"/>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In the </a:t>
            </a:r>
            <a:r>
              <a:rPr lang="en-US" sz="1000" b="1" dirty="0" smtClean="0">
                <a:effectLst/>
                <a:latin typeface="Arial"/>
                <a:ea typeface="Times New Roman"/>
                <a:cs typeface="Times New Roman"/>
              </a:rPr>
              <a:t>Master Page</a:t>
            </a:r>
            <a:r>
              <a:rPr lang="en-US" sz="1000" dirty="0" smtClean="0">
                <a:solidFill>
                  <a:srgbClr val="000000"/>
                </a:solidFill>
                <a:effectLst/>
                <a:latin typeface="Arial"/>
                <a:ea typeface="Times New Roman"/>
                <a:cs typeface="Times New Roman"/>
              </a:rPr>
              <a:t> list, click </a:t>
            </a:r>
            <a:r>
              <a:rPr lang="en-US" sz="1000" b="1" dirty="0" smtClean="0">
                <a:effectLst/>
                <a:latin typeface="Arial"/>
                <a:ea typeface="Times New Roman"/>
                <a:cs typeface="Times New Roman"/>
              </a:rPr>
              <a:t>seattle</a:t>
            </a:r>
            <a:r>
              <a:rPr lang="en-US" sz="1000" dirty="0" smtClean="0">
                <a:solidFill>
                  <a:srgbClr val="000000"/>
                </a:solidFill>
                <a:effectLst/>
                <a:latin typeface="Arial"/>
                <a:ea typeface="Times New Roman"/>
                <a:cs typeface="Times New Roman"/>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In the </a:t>
            </a:r>
            <a:r>
              <a:rPr lang="en-US" sz="1000" b="1" dirty="0" smtClean="0">
                <a:effectLst/>
                <a:latin typeface="Arial"/>
                <a:ea typeface="Times New Roman"/>
                <a:cs typeface="Times New Roman"/>
              </a:rPr>
              <a:t>Content Type</a:t>
            </a:r>
            <a:r>
              <a:rPr lang="en-US" sz="1000" dirty="0" smtClean="0">
                <a:solidFill>
                  <a:srgbClr val="000000"/>
                </a:solidFill>
                <a:effectLst/>
                <a:latin typeface="Arial"/>
                <a:ea typeface="Times New Roman"/>
                <a:cs typeface="Times New Roman"/>
              </a:rPr>
              <a:t> list, click </a:t>
            </a:r>
            <a:r>
              <a:rPr lang="en-US" sz="1000" b="1" dirty="0" smtClean="0">
                <a:effectLst/>
                <a:latin typeface="Arial"/>
                <a:ea typeface="Times New Roman"/>
                <a:cs typeface="Times New Roman"/>
              </a:rPr>
              <a:t>Article Page</a:t>
            </a:r>
            <a:r>
              <a:rPr lang="en-US" sz="1000" dirty="0" smtClean="0">
                <a:solidFill>
                  <a:srgbClr val="000000"/>
                </a:solidFill>
                <a:effectLst/>
                <a:latin typeface="Arial"/>
                <a:ea typeface="Times New Roman"/>
                <a:cs typeface="Times New Roman"/>
              </a:rPr>
              <a:t>, and then click </a:t>
            </a:r>
            <a:r>
              <a:rPr lang="en-US" sz="1000" b="1" dirty="0" smtClean="0">
                <a:effectLst/>
                <a:latin typeface="Arial"/>
                <a:ea typeface="Times New Roman"/>
                <a:cs typeface="Times New Roman"/>
              </a:rPr>
              <a:t>OK</a:t>
            </a:r>
            <a:r>
              <a:rPr lang="en-US" sz="1000" dirty="0" smtClean="0">
                <a:solidFill>
                  <a:srgbClr val="000000"/>
                </a:solidFill>
                <a:effectLst/>
                <a:latin typeface="Arial"/>
                <a:ea typeface="Times New Roman"/>
                <a:cs typeface="Times New Roman"/>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Without closing Internet Explorer, open a File Explorer window and click </a:t>
            </a:r>
            <a:r>
              <a:rPr lang="en-US" sz="1000" b="1" dirty="0" smtClean="0">
                <a:effectLst/>
                <a:latin typeface="Arial"/>
                <a:ea typeface="Times New Roman"/>
                <a:cs typeface="Times New Roman"/>
              </a:rPr>
              <a:t>masterpage</a:t>
            </a:r>
            <a:r>
              <a:rPr lang="en-US" sz="1000" dirty="0" smtClean="0">
                <a:solidFill>
                  <a:srgbClr val="000000"/>
                </a:solidFill>
                <a:effectLst/>
                <a:latin typeface="Arial"/>
                <a:ea typeface="Times New Roman"/>
                <a:cs typeface="Times New Roman"/>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In the File Explorer window, point out that SharePoint has created files named </a:t>
            </a:r>
            <a:r>
              <a:rPr lang="en-US" sz="1000" b="1" dirty="0" smtClean="0">
                <a:effectLst/>
                <a:latin typeface="Arial"/>
                <a:ea typeface="Times New Roman"/>
                <a:cs typeface="Times New Roman"/>
              </a:rPr>
              <a:t>FactSheet.aspx</a:t>
            </a:r>
            <a:r>
              <a:rPr lang="en-US" sz="1000" dirty="0" smtClean="0">
                <a:solidFill>
                  <a:srgbClr val="000000"/>
                </a:solidFill>
                <a:effectLst/>
                <a:latin typeface="Arial"/>
                <a:ea typeface="Times New Roman"/>
                <a:cs typeface="Times New Roman"/>
              </a:rPr>
              <a:t> and </a:t>
            </a:r>
            <a:r>
              <a:rPr lang="en-US" sz="1000" b="1" dirty="0" smtClean="0">
                <a:effectLst/>
                <a:latin typeface="Arial"/>
                <a:ea typeface="Times New Roman"/>
                <a:cs typeface="Times New Roman"/>
              </a:rPr>
              <a:t>FactSheet.html</a:t>
            </a:r>
            <a:r>
              <a:rPr lang="en-US" sz="1000" dirty="0" smtClean="0">
                <a:solidFill>
                  <a:srgbClr val="000000"/>
                </a:solidFill>
                <a:effectLst/>
                <a:latin typeface="Arial"/>
                <a:ea typeface="Times New Roman"/>
                <a:cs typeface="Times New Roman"/>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Right-click </a:t>
            </a:r>
            <a:r>
              <a:rPr lang="en-US" sz="1000" b="1" dirty="0" smtClean="0">
                <a:effectLst/>
                <a:latin typeface="Arial"/>
                <a:ea typeface="Times New Roman"/>
                <a:cs typeface="Times New Roman"/>
              </a:rPr>
              <a:t>FactSheet.html</a:t>
            </a:r>
            <a:r>
              <a:rPr lang="en-US" sz="1000" dirty="0" smtClean="0">
                <a:solidFill>
                  <a:srgbClr val="000000"/>
                </a:solidFill>
                <a:effectLst/>
                <a:latin typeface="Arial"/>
                <a:ea typeface="Times New Roman"/>
                <a:cs typeface="Times New Roman"/>
              </a:rPr>
              <a:t>, point to </a:t>
            </a:r>
            <a:r>
              <a:rPr lang="en-US" sz="1000" b="1" dirty="0" smtClean="0">
                <a:effectLst/>
                <a:latin typeface="Arial"/>
                <a:ea typeface="Times New Roman"/>
                <a:cs typeface="Times New Roman"/>
              </a:rPr>
              <a:t>Open with</a:t>
            </a:r>
            <a:r>
              <a:rPr lang="en-US" sz="1000" dirty="0" smtClean="0">
                <a:solidFill>
                  <a:srgbClr val="000000"/>
                </a:solidFill>
                <a:effectLst/>
                <a:latin typeface="Arial"/>
                <a:ea typeface="Times New Roman"/>
                <a:cs typeface="Times New Roman"/>
              </a:rPr>
              <a:t>, and then click </a:t>
            </a:r>
            <a:r>
              <a:rPr lang="en-US" sz="1000" b="1" dirty="0" smtClean="0">
                <a:effectLst/>
                <a:latin typeface="Arial"/>
                <a:ea typeface="Times New Roman"/>
                <a:cs typeface="Times New Roman"/>
              </a:rPr>
              <a:t>Microsoft Visual Studio 2012</a:t>
            </a:r>
            <a:r>
              <a:rPr lang="en-US" sz="1000" dirty="0" smtClean="0">
                <a:solidFill>
                  <a:srgbClr val="000000"/>
                </a:solidFill>
                <a:effectLst/>
                <a:latin typeface="Arial"/>
                <a:ea typeface="Times New Roman"/>
                <a:cs typeface="Times New Roman"/>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Briefly review the HTML content that SharePoint has generated for the page layout. Point out the commented out </a:t>
            </a:r>
            <a:r>
              <a:rPr lang="en-US" sz="1000" b="1" dirty="0" smtClean="0">
                <a:effectLst/>
                <a:latin typeface="Arial"/>
                <a:ea typeface="Times New Roman"/>
                <a:cs typeface="Times New Roman"/>
              </a:rPr>
              <a:t>asp:ContentPlaceHolder</a:t>
            </a:r>
            <a:r>
              <a:rPr lang="en-US" sz="1000" dirty="0" smtClean="0">
                <a:solidFill>
                  <a:srgbClr val="000000"/>
                </a:solidFill>
                <a:effectLst/>
                <a:latin typeface="Arial"/>
                <a:ea typeface="Times New Roman"/>
                <a:cs typeface="Times New Roman"/>
              </a:rPr>
              <a:t> elements, which represent the content placeholders in the master page. You add all markup for the page layout within these elements.</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166CFC1-E3CC-4B9C-8276-6877BED101E3}"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15: Working with Branding and Navigation</a:t>
            </a:r>
            <a:endParaRPr lang="en-US" sz="1200" b="1" dirty="0">
              <a:solidFill>
                <a:srgbClr val="336699"/>
              </a:solidFill>
              <a:latin typeface="Arial"/>
            </a:endParaRPr>
          </a:p>
        </p:txBody>
      </p:sp>
      <p:sp>
        <p:nvSpPr>
          <p:cNvPr id="7" name="TextBox 6"/>
          <p:cNvSpPr txBox="1"/>
          <p:nvPr/>
        </p:nvSpPr>
        <p:spPr>
          <a:xfrm>
            <a:off x="45807" y="8820472"/>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15010534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smtClean="0">
                <a:latin typeface="Arial"/>
                <a:ea typeface="Calibri"/>
                <a:cs typeface="Times New Roman"/>
              </a:rPr>
              <a:t>Provide </a:t>
            </a:r>
            <a:r>
              <a:rPr lang="en-US" sz="1000" dirty="0">
                <a:latin typeface="Arial"/>
                <a:ea typeface="Calibri"/>
                <a:cs typeface="Times New Roman"/>
              </a:rPr>
              <a:t>a brief overview of the high-level process for exporting and importing design packages. Explain that the design package contains all site design assets within the source site collection. For example, if the source site collection contains three custom master pages, all three custom master pages will be added to the design package.</a:t>
            </a:r>
          </a:p>
          <a:p>
            <a:pPr>
              <a:lnSpc>
                <a:spcPct val="115000"/>
              </a:lnSpc>
              <a:spcAft>
                <a:spcPts val="1000"/>
              </a:spcAft>
            </a:pPr>
            <a:r>
              <a:rPr lang="en-US" sz="1000" dirty="0">
                <a:latin typeface="Arial"/>
                <a:ea typeface="Calibri"/>
                <a:cs typeface="Times New Roman"/>
              </a:rPr>
              <a:t>When you import a design package, all the assets within the design package are added to the appropriate galleries in the destination site collection. Any assets that were active in the source site collection are made active in the destination site collection. For example, if the source site collection uses a master page named </a:t>
            </a:r>
            <a:r>
              <a:rPr lang="en-US" sz="1000" b="1" dirty="0">
                <a:latin typeface="Arial"/>
                <a:ea typeface="Calibri"/>
                <a:cs typeface="Times New Roman"/>
              </a:rPr>
              <a:t>ContosoMaster1</a:t>
            </a:r>
            <a:r>
              <a:rPr lang="en-US" sz="1000" dirty="0">
                <a:latin typeface="Arial"/>
                <a:ea typeface="Calibri"/>
                <a:cs typeface="Times New Roman"/>
              </a:rPr>
              <a:t> for site pages, then </a:t>
            </a:r>
            <a:r>
              <a:rPr lang="en-US" sz="1000" b="1" dirty="0">
                <a:latin typeface="Arial"/>
                <a:ea typeface="Calibri"/>
                <a:cs typeface="Times New Roman"/>
              </a:rPr>
              <a:t>ContosoMaster1</a:t>
            </a:r>
            <a:r>
              <a:rPr lang="en-US" sz="1000" dirty="0">
                <a:latin typeface="Arial"/>
                <a:ea typeface="Calibri"/>
                <a:cs typeface="Times New Roman"/>
              </a:rPr>
              <a:t> will be applied to site pages in the destination site collection.</a:t>
            </a:r>
          </a:p>
        </p:txBody>
      </p:sp>
      <p:sp>
        <p:nvSpPr>
          <p:cNvPr id="4" name="Slide Number Placeholder 3"/>
          <p:cNvSpPr>
            <a:spLocks noGrp="1"/>
          </p:cNvSpPr>
          <p:nvPr>
            <p:ph type="sldNum" sz="quarter" idx="10"/>
          </p:nvPr>
        </p:nvSpPr>
        <p:spPr/>
        <p:txBody>
          <a:bodyPr/>
          <a:lstStyle/>
          <a:p>
            <a:fld id="{4166CFC1-E3CC-4B9C-8276-6877BED101E3}"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15: Working with Branding and Navigation</a:t>
            </a:r>
            <a:endParaRPr lang="en-US" sz="1200" b="1" dirty="0">
              <a:solidFill>
                <a:srgbClr val="336699"/>
              </a:solidFill>
              <a:latin typeface="Arial"/>
            </a:endParaRPr>
          </a:p>
        </p:txBody>
      </p:sp>
    </p:spTree>
    <p:extLst>
      <p:ext uri="{BB962C8B-B14F-4D97-AF65-F5344CB8AC3E}">
        <p14:creationId xmlns:p14="http://schemas.microsoft.com/office/powerpoint/2010/main" val="41191305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It is easy to make mistakes when following instructions to edit HTML, for example by placing opening or closing tags in the wrong place. If students encounter difficulties, encourage them to compare their solutions to the sample solution file at E:\Labfiles\Solution\ContosoPrototype1.html.</a:t>
            </a:r>
          </a:p>
          <a:p>
            <a:pPr>
              <a:lnSpc>
                <a:spcPct val="115000"/>
              </a:lnSpc>
              <a:spcAft>
                <a:spcPts val="1000"/>
              </a:spcAft>
            </a:pPr>
            <a:r>
              <a:rPr lang="en-GB" sz="1000" b="1" dirty="0">
                <a:latin typeface="Arial"/>
                <a:ea typeface="Calibri"/>
                <a:cs typeface="Times New Roman"/>
              </a:rPr>
              <a:t>Exercise 1: Creating SharePoint Master Pages</a:t>
            </a:r>
            <a:endParaRPr lang="en-US" sz="1000" b="1"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this exercise, you will use create a new SharePoint master page. First, you will map the master page gallery as a network drive. This makes it easier to make regular changes to design assets and to preview your changes in Design Manager. Next, you will use Design Manager to create a new minimal master page. You will then use HTML and CSS to build a design around the minimal master page.</a:t>
            </a:r>
          </a:p>
          <a:p>
            <a:pPr>
              <a:lnSpc>
                <a:spcPct val="115000"/>
              </a:lnSpc>
              <a:spcAft>
                <a:spcPts val="1000"/>
              </a:spcAft>
            </a:pPr>
            <a:r>
              <a:rPr lang="en-US" sz="1000" dirty="0">
                <a:latin typeface="Arial"/>
                <a:ea typeface="Calibri"/>
                <a:cs typeface="Times New Roman"/>
              </a:rPr>
              <a:t>Instructor Note: If you have completed the demonstration, you can skip the first lab task as the master page gallery is already mapped as a network drive.</a:t>
            </a:r>
          </a:p>
          <a:p>
            <a:pPr>
              <a:lnSpc>
                <a:spcPct val="115000"/>
              </a:lnSpc>
              <a:spcAft>
                <a:spcPts val="1000"/>
              </a:spcAft>
            </a:pPr>
            <a:r>
              <a:rPr lang="en-GB" sz="1000" b="1" dirty="0">
                <a:latin typeface="Arial"/>
                <a:ea typeface="Calibri"/>
                <a:cs typeface="Times New Roman"/>
              </a:rPr>
              <a:t>Exercise 2: Building Master Page Functionality</a:t>
            </a:r>
            <a:endParaRPr lang="en-US" sz="1000" b="1"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this exercise, you will start to build the functionality of your master page by adding standard SharePoint controls. You will add the site logo, the site title, and the global navigation links. After each change, you will use Design Manager to preview the additions.</a:t>
            </a:r>
          </a:p>
          <a:p>
            <a:pPr>
              <a:lnSpc>
                <a:spcPct val="115000"/>
              </a:lnSpc>
              <a:spcAft>
                <a:spcPts val="1000"/>
              </a:spcAft>
            </a:pPr>
            <a:r>
              <a:rPr lang="en-GB" sz="1000" b="1" dirty="0">
                <a:latin typeface="Arial"/>
                <a:ea typeface="Calibri"/>
                <a:cs typeface="Times New Roman"/>
              </a:rPr>
              <a:t>Exercise 3: Publishing and Applying Design Assets</a:t>
            </a:r>
            <a:endParaRPr lang="en-US" sz="1000" b="1"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this exercise, you will publish the custom master page and CSS files. You will then apply the master page to the site.</a:t>
            </a:r>
          </a:p>
        </p:txBody>
      </p:sp>
      <p:sp>
        <p:nvSpPr>
          <p:cNvPr id="4" name="Slide Number Placeholder 3"/>
          <p:cNvSpPr>
            <a:spLocks noGrp="1"/>
          </p:cNvSpPr>
          <p:nvPr>
            <p:ph type="sldNum" sz="quarter" idx="10"/>
          </p:nvPr>
        </p:nvSpPr>
        <p:spPr/>
        <p:txBody>
          <a:bodyPr/>
          <a:lstStyle/>
          <a:p>
            <a:fld id="{4166CFC1-E3CC-4B9C-8276-6877BED101E3}"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15: Working with Branding and Navigation</a:t>
            </a:r>
            <a:endParaRPr lang="en-US" sz="1200" b="1" dirty="0">
              <a:solidFill>
                <a:srgbClr val="336699"/>
              </a:solidFill>
              <a:latin typeface="Arial"/>
            </a:endParaRPr>
          </a:p>
        </p:txBody>
      </p:sp>
    </p:spTree>
    <p:extLst>
      <p:ext uri="{BB962C8B-B14F-4D97-AF65-F5344CB8AC3E}">
        <p14:creationId xmlns:p14="http://schemas.microsoft.com/office/powerpoint/2010/main" val="23156169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4166CFC1-E3CC-4B9C-8276-6877BED101E3}" type="slidenum">
              <a:rPr lang="en-US" smtClean="0"/>
              <a:t>20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15: Working with Branding and Navigation</a:t>
            </a:r>
            <a:endParaRPr lang="en-US" sz="1200" b="1" dirty="0">
              <a:solidFill>
                <a:srgbClr val="336699"/>
              </a:solidFill>
              <a:latin typeface="Arial"/>
            </a:endParaRPr>
          </a:p>
        </p:txBody>
      </p:sp>
    </p:spTree>
    <p:extLst>
      <p:ext uri="{BB962C8B-B14F-4D97-AF65-F5344CB8AC3E}">
        <p14:creationId xmlns:p14="http://schemas.microsoft.com/office/powerpoint/2010/main" val="1241034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166CFC1-E3CC-4B9C-8276-6877BED101E3}"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15: Working with Branding and Navigation</a:t>
            </a:r>
            <a:endParaRPr lang="en-US" sz="1200" b="1" dirty="0">
              <a:solidFill>
                <a:srgbClr val="336699"/>
              </a:solidFill>
              <a:latin typeface="Arial"/>
            </a:endParaRPr>
          </a:p>
        </p:txBody>
      </p:sp>
    </p:spTree>
    <p:extLst>
      <p:ext uri="{BB962C8B-B14F-4D97-AF65-F5344CB8AC3E}">
        <p14:creationId xmlns:p14="http://schemas.microsoft.com/office/powerpoint/2010/main" val="7166589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166CFC1-E3CC-4B9C-8276-6877BED101E3}" type="slidenum">
              <a:rPr lang="en-US" smtClean="0"/>
              <a:t>21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15: Working with Branding and Navigation</a:t>
            </a:r>
            <a:endParaRPr lang="en-US" sz="1200" b="1" dirty="0">
              <a:solidFill>
                <a:srgbClr val="336699"/>
              </a:solidFill>
              <a:latin typeface="Arial"/>
            </a:endParaRPr>
          </a:p>
        </p:txBody>
      </p:sp>
    </p:spTree>
    <p:extLst>
      <p:ext uri="{BB962C8B-B14F-4D97-AF65-F5344CB8AC3E}">
        <p14:creationId xmlns:p14="http://schemas.microsoft.com/office/powerpoint/2010/main" val="25869044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Introduce device channels as a way of tailoring site designs to different devices or classes of device.</a:t>
            </a:r>
          </a:p>
          <a:p>
            <a:pPr>
              <a:lnSpc>
                <a:spcPct val="115000"/>
              </a:lnSpc>
              <a:spcAft>
                <a:spcPts val="1000"/>
              </a:spcAft>
            </a:pPr>
            <a:r>
              <a:rPr lang="en-US" sz="1000" dirty="0">
                <a:latin typeface="Arial"/>
                <a:ea typeface="Calibri"/>
                <a:cs typeface="Times New Roman"/>
              </a:rPr>
              <a:t>Ensure that students understand the concepts of user-agent strings. The student handbook includes some examples.</a:t>
            </a:r>
          </a:p>
          <a:p>
            <a:pPr>
              <a:lnSpc>
                <a:spcPct val="115000"/>
              </a:lnSpc>
              <a:spcAft>
                <a:spcPts val="1000"/>
              </a:spcAft>
            </a:pPr>
            <a:r>
              <a:rPr lang="en-US" sz="1000" dirty="0">
                <a:latin typeface="Arial"/>
                <a:ea typeface="Calibri"/>
                <a:cs typeface="Times New Roman"/>
              </a:rPr>
              <a:t>Explain that each device channel can include one or more </a:t>
            </a:r>
            <a:r>
              <a:rPr lang="en-US" sz="1000" i="1" dirty="0">
                <a:latin typeface="Arial"/>
                <a:ea typeface="Calibri"/>
                <a:cs typeface="Times New Roman"/>
              </a:rPr>
              <a:t>device inclusion rules</a:t>
            </a:r>
            <a:r>
              <a:rPr lang="en-US" sz="1000" dirty="0">
                <a:latin typeface="Arial"/>
                <a:ea typeface="Calibri"/>
                <a:cs typeface="Times New Roman"/>
              </a:rPr>
              <a:t>. A device inclusion rule is a user-agent substring, or part of a user-agent substring. If the request includes a user-agent substring that matches a device inclusion rule, the device channel is applied to the request. For example, a device inclusion rule of </a:t>
            </a:r>
            <a:r>
              <a:rPr lang="en-US" sz="1000" b="1" dirty="0">
                <a:latin typeface="Arial"/>
                <a:ea typeface="Calibri"/>
                <a:cs typeface="Times New Roman"/>
              </a:rPr>
              <a:t>Windows Phone OS 7.5</a:t>
            </a:r>
            <a:r>
              <a:rPr lang="en-US" sz="1000" dirty="0">
                <a:latin typeface="Arial"/>
                <a:ea typeface="Calibri"/>
                <a:cs typeface="Times New Roman"/>
              </a:rPr>
              <a:t> will match Windows Phone devices running Windows 7.5, whereas a device inclusion rule of </a:t>
            </a:r>
            <a:r>
              <a:rPr lang="en-US" sz="1000" b="1" dirty="0">
                <a:latin typeface="Arial"/>
                <a:ea typeface="Calibri"/>
                <a:cs typeface="Times New Roman"/>
              </a:rPr>
              <a:t>Windows Phone OS</a:t>
            </a:r>
            <a:r>
              <a:rPr lang="en-US" sz="1000" dirty="0">
                <a:latin typeface="Arial"/>
                <a:ea typeface="Calibri"/>
                <a:cs typeface="Times New Roman"/>
              </a:rPr>
              <a:t> will match all Windows Phone devices.</a:t>
            </a:r>
          </a:p>
          <a:p>
            <a:pPr>
              <a:lnSpc>
                <a:spcPct val="115000"/>
              </a:lnSpc>
              <a:spcAft>
                <a:spcPts val="1000"/>
              </a:spcAft>
            </a:pPr>
            <a:r>
              <a:rPr lang="en-US" sz="1000" dirty="0">
                <a:latin typeface="Arial"/>
                <a:ea typeface="Calibri"/>
                <a:cs typeface="Times New Roman"/>
              </a:rPr>
              <a:t>Explain the device channels are evaluated in order. If an incoming request does not match any device inclusion rules for the device channel at the top of the list, SharePoint will move down the list of device channels until a match is found. If no matches are found, the default device channel is applied. You can reorder device channels through site settings or in Design Manager. Device channels with the most specific device inclusion rules should be at the top of the list.</a:t>
            </a:r>
          </a:p>
          <a:p>
            <a:pPr>
              <a:lnSpc>
                <a:spcPct val="115000"/>
              </a:lnSpc>
              <a:spcAft>
                <a:spcPts val="1000"/>
              </a:spcAft>
            </a:pPr>
            <a:r>
              <a:rPr lang="en-US" sz="1000" dirty="0">
                <a:latin typeface="Arial"/>
                <a:ea typeface="Calibri"/>
                <a:cs typeface="Times New Roman"/>
              </a:rPr>
              <a:t>You can associate a master page with each device channel on your publishing site. Because each master page can link to a unique set of CSS files, JavaScript files, and other assets, this gives you complete control over how the site is rendered for each device channel.</a:t>
            </a:r>
          </a:p>
        </p:txBody>
      </p:sp>
      <p:sp>
        <p:nvSpPr>
          <p:cNvPr id="4" name="Slide Number Placeholder 3"/>
          <p:cNvSpPr>
            <a:spLocks noGrp="1"/>
          </p:cNvSpPr>
          <p:nvPr>
            <p:ph type="sldNum" sz="quarter" idx="10"/>
          </p:nvPr>
        </p:nvSpPr>
        <p:spPr/>
        <p:txBody>
          <a:bodyPr/>
          <a:lstStyle/>
          <a:p>
            <a:fld id="{4166CFC1-E3CC-4B9C-8276-6877BED101E3}" type="slidenum">
              <a:rPr lang="en-US" smtClean="0"/>
              <a:t>22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15: Working with Branding and Navigation</a:t>
            </a:r>
            <a:endParaRPr lang="en-US" sz="1200" b="1" dirty="0">
              <a:solidFill>
                <a:srgbClr val="336699"/>
              </a:solidFill>
              <a:latin typeface="Arial"/>
            </a:endParaRPr>
          </a:p>
        </p:txBody>
      </p:sp>
    </p:spTree>
    <p:extLst>
      <p:ext uri="{BB962C8B-B14F-4D97-AF65-F5344CB8AC3E}">
        <p14:creationId xmlns:p14="http://schemas.microsoft.com/office/powerpoint/2010/main" val="1957965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Demonstration Steps</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Connect to the 20488A-LON-SP-15 virtual machine.</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If you are not already logged on, log on to the LONDON machine as </a:t>
            </a:r>
            <a:r>
              <a:rPr lang="en-US" sz="1000" b="1" dirty="0" smtClean="0">
                <a:effectLst/>
                <a:latin typeface="Arial"/>
                <a:ea typeface="Times New Roman"/>
                <a:cs typeface="Times New Roman"/>
              </a:rPr>
              <a:t>CONTOSO\Administrator</a:t>
            </a:r>
            <a:r>
              <a:rPr lang="en-US" sz="1000" dirty="0" smtClean="0">
                <a:effectLst/>
                <a:latin typeface="Arial"/>
                <a:ea typeface="Times New Roman"/>
                <a:cs typeface="Times New Roman"/>
              </a:rPr>
              <a:t> with password </a:t>
            </a:r>
            <a:r>
              <a:rPr lang="en-US" sz="1000" b="1" dirty="0" smtClean="0">
                <a:effectLst/>
                <a:latin typeface="Arial"/>
                <a:ea typeface="Times New Roman"/>
                <a:cs typeface="Times New Roman"/>
              </a:rPr>
              <a:t>Pa$$w0rd</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Open Internet Explorer and browse to </a:t>
            </a:r>
            <a:r>
              <a:rPr lang="en-US" sz="1000" b="1" dirty="0" smtClean="0">
                <a:effectLst/>
                <a:latin typeface="Arial"/>
                <a:ea typeface="Times New Roman"/>
                <a:cs typeface="Times New Roman"/>
              </a:rPr>
              <a:t>http://publishing.contoso.com</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If you are prompted for credentials, log in as </a:t>
            </a:r>
            <a:r>
              <a:rPr lang="en-US" sz="1000" b="1" dirty="0" smtClean="0">
                <a:effectLst/>
                <a:latin typeface="Arial"/>
                <a:ea typeface="Times New Roman"/>
                <a:cs typeface="Times New Roman"/>
              </a:rPr>
              <a:t>CONTOSO\Administrator</a:t>
            </a:r>
            <a:r>
              <a:rPr lang="en-US" sz="1000" dirty="0" smtClean="0">
                <a:effectLst/>
                <a:latin typeface="Arial"/>
                <a:ea typeface="Times New Roman"/>
                <a:cs typeface="Times New Roman"/>
              </a:rPr>
              <a:t> with password </a:t>
            </a:r>
            <a:r>
              <a:rPr lang="en-US" sz="1000" b="1" dirty="0" smtClean="0">
                <a:effectLst/>
                <a:latin typeface="Arial"/>
                <a:ea typeface="Times New Roman"/>
                <a:cs typeface="Times New Roman"/>
              </a:rPr>
              <a:t>Pa$$w0rd</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On the </a:t>
            </a:r>
            <a:r>
              <a:rPr lang="en-US" sz="1000" b="1" dirty="0" smtClean="0">
                <a:effectLst/>
                <a:latin typeface="Arial"/>
                <a:ea typeface="Times New Roman"/>
                <a:cs typeface="Times New Roman"/>
              </a:rPr>
              <a:t>Settings</a:t>
            </a:r>
            <a:r>
              <a:rPr lang="en-US" sz="1000" dirty="0" smtClean="0">
                <a:effectLst/>
                <a:latin typeface="Arial"/>
                <a:ea typeface="Times New Roman"/>
                <a:cs typeface="Times New Roman"/>
              </a:rPr>
              <a:t> menu, click </a:t>
            </a:r>
            <a:r>
              <a:rPr lang="en-US" sz="1000" b="1" dirty="0" smtClean="0">
                <a:effectLst/>
                <a:latin typeface="Arial"/>
                <a:ea typeface="Times New Roman"/>
                <a:cs typeface="Times New Roman"/>
              </a:rPr>
              <a:t>Design Manager</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On the list on the left of the page, click </a:t>
            </a:r>
            <a:r>
              <a:rPr lang="en-US" sz="1000" b="1" dirty="0" smtClean="0">
                <a:effectLst/>
                <a:latin typeface="Arial"/>
                <a:ea typeface="Times New Roman"/>
                <a:cs typeface="Times New Roman"/>
              </a:rPr>
              <a:t>Manage Device Channels</a:t>
            </a:r>
            <a:r>
              <a:rPr lang="en-US" sz="1000" dirty="0" smtClean="0">
                <a:solidFill>
                  <a:srgbClr val="000000"/>
                </a:solidFill>
                <a:effectLst/>
                <a:latin typeface="Arial"/>
                <a:ea typeface="Times New Roman"/>
                <a:cs typeface="Times New Roman"/>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On the </a:t>
            </a:r>
            <a:r>
              <a:rPr lang="en-US" sz="1000" b="1" dirty="0" smtClean="0">
                <a:effectLst/>
                <a:latin typeface="Arial"/>
                <a:ea typeface="Times New Roman"/>
                <a:cs typeface="Times New Roman"/>
              </a:rPr>
              <a:t>Design Manager: Manage Device Channels</a:t>
            </a:r>
            <a:r>
              <a:rPr lang="en-US" sz="1000" dirty="0" smtClean="0">
                <a:solidFill>
                  <a:srgbClr val="000000"/>
                </a:solidFill>
                <a:effectLst/>
                <a:latin typeface="Arial"/>
                <a:ea typeface="Times New Roman"/>
                <a:cs typeface="Times New Roman"/>
              </a:rPr>
              <a:t> page, click </a:t>
            </a:r>
            <a:r>
              <a:rPr lang="en-US" sz="1000" b="1" dirty="0" smtClean="0">
                <a:effectLst/>
                <a:latin typeface="Arial"/>
                <a:ea typeface="Times New Roman"/>
                <a:cs typeface="Times New Roman"/>
              </a:rPr>
              <a:t>Create a channel</a:t>
            </a:r>
            <a:r>
              <a:rPr lang="en-US" sz="1000" dirty="0" smtClean="0">
                <a:solidFill>
                  <a:srgbClr val="000000"/>
                </a:solidFill>
                <a:effectLst/>
                <a:latin typeface="Arial"/>
                <a:ea typeface="Times New Roman"/>
                <a:cs typeface="Times New Roman"/>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In the </a:t>
            </a:r>
            <a:r>
              <a:rPr lang="en-US" sz="1000" b="1" dirty="0" smtClean="0">
                <a:effectLst/>
                <a:latin typeface="Arial"/>
                <a:ea typeface="Times New Roman"/>
                <a:cs typeface="Times New Roman"/>
              </a:rPr>
              <a:t>Device Channels – New Item</a:t>
            </a:r>
            <a:r>
              <a:rPr lang="en-US" sz="1000" dirty="0" smtClean="0">
                <a:solidFill>
                  <a:srgbClr val="000000"/>
                </a:solidFill>
                <a:effectLst/>
                <a:latin typeface="Arial"/>
                <a:ea typeface="Times New Roman"/>
                <a:cs typeface="Times New Roman"/>
              </a:rPr>
              <a:t> dialog box, in the </a:t>
            </a:r>
            <a:r>
              <a:rPr lang="en-US" sz="1000" b="1" dirty="0" smtClean="0">
                <a:effectLst/>
                <a:latin typeface="Arial"/>
                <a:ea typeface="Times New Roman"/>
                <a:cs typeface="Times New Roman"/>
              </a:rPr>
              <a:t>Name</a:t>
            </a:r>
            <a:r>
              <a:rPr lang="en-US" sz="1000" dirty="0" smtClean="0">
                <a:solidFill>
                  <a:srgbClr val="000000"/>
                </a:solidFill>
                <a:effectLst/>
                <a:latin typeface="Arial"/>
                <a:ea typeface="Times New Roman"/>
                <a:cs typeface="Times New Roman"/>
              </a:rPr>
              <a:t> box, type </a:t>
            </a:r>
            <a:r>
              <a:rPr lang="en-US" sz="1000" b="1" dirty="0" smtClean="0">
                <a:effectLst/>
                <a:latin typeface="Arial"/>
                <a:ea typeface="Times New Roman"/>
                <a:cs typeface="Times New Roman"/>
              </a:rPr>
              <a:t>Windows Phone Devices</a:t>
            </a:r>
            <a:r>
              <a:rPr lang="en-US" sz="1000" dirty="0" smtClean="0">
                <a:solidFill>
                  <a:srgbClr val="000000"/>
                </a:solidFill>
                <a:effectLst/>
                <a:latin typeface="Arial"/>
                <a:ea typeface="Times New Roman"/>
                <a:cs typeface="Times New Roman"/>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In the </a:t>
            </a:r>
            <a:r>
              <a:rPr lang="en-US" sz="1000" b="1" dirty="0" smtClean="0">
                <a:effectLst/>
                <a:latin typeface="Arial"/>
                <a:ea typeface="Times New Roman"/>
                <a:cs typeface="Times New Roman"/>
              </a:rPr>
              <a:t>Alias</a:t>
            </a:r>
            <a:r>
              <a:rPr lang="en-US" sz="1000" dirty="0" smtClean="0">
                <a:solidFill>
                  <a:srgbClr val="000000"/>
                </a:solidFill>
                <a:effectLst/>
                <a:latin typeface="Arial"/>
                <a:ea typeface="Times New Roman"/>
                <a:cs typeface="Times New Roman"/>
              </a:rPr>
              <a:t> box, type </a:t>
            </a:r>
            <a:r>
              <a:rPr lang="en-US" sz="1000" b="1" dirty="0" smtClean="0">
                <a:effectLst/>
                <a:latin typeface="Arial"/>
                <a:ea typeface="Times New Roman"/>
                <a:cs typeface="Times New Roman"/>
              </a:rPr>
              <a:t>WindowsPhoneGeneric</a:t>
            </a:r>
            <a:r>
              <a:rPr lang="en-US" sz="1000" dirty="0" smtClean="0">
                <a:solidFill>
                  <a:srgbClr val="000000"/>
                </a:solidFill>
                <a:effectLst/>
                <a:latin typeface="Arial"/>
                <a:ea typeface="Times New Roman"/>
                <a:cs typeface="Times New Roman"/>
              </a:rPr>
              <a:t>.</a:t>
            </a:r>
            <a:endParaRPr lang="en-US" sz="1000" dirty="0" smtClean="0">
              <a:effectLst/>
              <a:latin typeface="Arial"/>
              <a:ea typeface="Times New Roman"/>
              <a:cs typeface="Times New Roman"/>
            </a:endParaRPr>
          </a:p>
          <a:p>
            <a:pPr>
              <a:lnSpc>
                <a:spcPct val="115000"/>
              </a:lnSpc>
              <a:spcAft>
                <a:spcPts val="995"/>
              </a:spcAft>
            </a:pPr>
            <a:r>
              <a:rPr lang="en-US" sz="1000" b="1" dirty="0">
                <a:latin typeface="Arial"/>
                <a:ea typeface="Calibri"/>
                <a:cs typeface="Times New Roman"/>
              </a:rPr>
              <a:t>Note: </a:t>
            </a:r>
            <a:r>
              <a:rPr lang="en-US" sz="1000" dirty="0">
                <a:latin typeface="Arial"/>
                <a:ea typeface="Calibri"/>
                <a:cs typeface="Times New Roman"/>
              </a:rPr>
              <a:t>Explain that the alias is used to reference the device channel in various scenarios, such as when you create device channel panels.</a:t>
            </a:r>
          </a:p>
          <a:p>
            <a:pPr marL="342900" lvl="0" indent="-342900">
              <a:lnSpc>
                <a:spcPct val="115000"/>
              </a:lnSpc>
              <a:spcAft>
                <a:spcPts val="995"/>
              </a:spcAft>
              <a:buFont typeface="+mj-lt"/>
              <a:buAutoNum type="arabicPeriod" startAt="10"/>
            </a:pPr>
            <a:r>
              <a:rPr lang="en-US" sz="1000" dirty="0" smtClean="0">
                <a:effectLst/>
                <a:latin typeface="Arial"/>
                <a:ea typeface="Times New Roman"/>
                <a:cs typeface="Times New Roman"/>
              </a:rPr>
              <a:t>In the </a:t>
            </a:r>
            <a:r>
              <a:rPr lang="en-US" sz="1000" b="1" dirty="0" smtClean="0">
                <a:effectLst/>
                <a:latin typeface="Arial"/>
                <a:ea typeface="Times New Roman"/>
                <a:cs typeface="Times New Roman"/>
              </a:rPr>
              <a:t>Description</a:t>
            </a:r>
            <a:r>
              <a:rPr lang="en-US" sz="1000" dirty="0" smtClean="0">
                <a:effectLst/>
                <a:latin typeface="Arial"/>
                <a:ea typeface="Times New Roman"/>
                <a:cs typeface="Times New Roman"/>
              </a:rPr>
              <a:t> box, type </a:t>
            </a:r>
            <a:r>
              <a:rPr lang="en-US" sz="1000" b="1" dirty="0" smtClean="0">
                <a:effectLst/>
                <a:latin typeface="Arial"/>
                <a:ea typeface="Times New Roman"/>
                <a:cs typeface="Times New Roman"/>
              </a:rPr>
              <a:t>A device channel for all Windows Phone devices</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startAt="10"/>
            </a:pPr>
            <a:r>
              <a:rPr lang="en-US" sz="1000" dirty="0" smtClean="0">
                <a:effectLst/>
                <a:latin typeface="Arial"/>
                <a:ea typeface="Times New Roman"/>
                <a:cs typeface="Times New Roman"/>
              </a:rPr>
              <a:t>In the </a:t>
            </a:r>
            <a:r>
              <a:rPr lang="en-US" sz="1000" b="1" dirty="0" smtClean="0">
                <a:effectLst/>
                <a:latin typeface="Arial"/>
                <a:ea typeface="Times New Roman"/>
                <a:cs typeface="Times New Roman"/>
              </a:rPr>
              <a:t>Device Inclusion Rules</a:t>
            </a:r>
            <a:r>
              <a:rPr lang="en-US" sz="1000" dirty="0" smtClean="0">
                <a:effectLst/>
                <a:latin typeface="Arial"/>
                <a:ea typeface="Times New Roman"/>
                <a:cs typeface="Times New Roman"/>
              </a:rPr>
              <a:t> box, type </a:t>
            </a:r>
            <a:r>
              <a:rPr lang="en-US" sz="1000" b="1" dirty="0" smtClean="0">
                <a:effectLst/>
                <a:latin typeface="Arial"/>
                <a:ea typeface="Times New Roman"/>
                <a:cs typeface="Times New Roman"/>
              </a:rPr>
              <a:t>Windows Phone OS</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startAt="10"/>
            </a:pPr>
            <a:r>
              <a:rPr lang="en-US" sz="1000" dirty="0" smtClean="0">
                <a:effectLst/>
                <a:latin typeface="Arial"/>
                <a:ea typeface="Times New Roman"/>
                <a:cs typeface="Times New Roman"/>
              </a:rPr>
              <a:t>Select </a:t>
            </a:r>
            <a:r>
              <a:rPr lang="en-US" sz="1000" b="1" dirty="0" smtClean="0">
                <a:effectLst/>
                <a:latin typeface="Arial"/>
                <a:ea typeface="Times New Roman"/>
                <a:cs typeface="Times New Roman"/>
              </a:rPr>
              <a:t>Active</a:t>
            </a:r>
            <a:r>
              <a:rPr lang="en-US" sz="1000" dirty="0" smtClean="0">
                <a:effectLst/>
                <a:latin typeface="Arial"/>
                <a:ea typeface="Times New Roman"/>
                <a:cs typeface="Times New Roman"/>
              </a:rPr>
              <a:t>, and then click </a:t>
            </a:r>
            <a:r>
              <a:rPr lang="en-US" sz="1000" b="1" dirty="0" smtClean="0">
                <a:effectLst/>
                <a:latin typeface="Arial"/>
                <a:ea typeface="Times New Roman"/>
                <a:cs typeface="Times New Roman"/>
              </a:rPr>
              <a:t>Save</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startAt="10"/>
            </a:pPr>
            <a:r>
              <a:rPr lang="en-US" sz="1000" dirty="0" smtClean="0">
                <a:solidFill>
                  <a:srgbClr val="000000"/>
                </a:solidFill>
                <a:effectLst/>
                <a:latin typeface="Arial"/>
                <a:ea typeface="Times New Roman"/>
                <a:cs typeface="Times New Roman"/>
              </a:rPr>
              <a:t>On the list on the left of the page, click </a:t>
            </a:r>
            <a:r>
              <a:rPr lang="en-US" sz="1000" b="1" dirty="0" smtClean="0">
                <a:effectLst/>
                <a:latin typeface="Arial"/>
                <a:ea typeface="Times New Roman"/>
                <a:cs typeface="Times New Roman"/>
              </a:rPr>
              <a:t>Publish and Apply Design</a:t>
            </a:r>
            <a:r>
              <a:rPr lang="en-US" sz="1000" dirty="0" smtClean="0">
                <a:solidFill>
                  <a:srgbClr val="000000"/>
                </a:solidFill>
                <a:effectLst/>
                <a:latin typeface="Arial"/>
                <a:ea typeface="Times New Roman"/>
                <a:cs typeface="Times New Roman"/>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10"/>
            </a:pPr>
            <a:r>
              <a:rPr lang="en-US" sz="1000" dirty="0" smtClean="0">
                <a:solidFill>
                  <a:srgbClr val="000000"/>
                </a:solidFill>
                <a:effectLst/>
                <a:latin typeface="Arial"/>
                <a:ea typeface="Times New Roman"/>
                <a:cs typeface="Times New Roman"/>
              </a:rPr>
              <a:t>On the </a:t>
            </a:r>
            <a:r>
              <a:rPr lang="en-US" sz="1000" b="1" dirty="0" smtClean="0">
                <a:effectLst/>
                <a:latin typeface="Arial"/>
                <a:ea typeface="Times New Roman"/>
                <a:cs typeface="Times New Roman"/>
              </a:rPr>
              <a:t>Design Manager: Publish and Apply Design</a:t>
            </a:r>
            <a:r>
              <a:rPr lang="en-US" sz="1000" dirty="0" smtClean="0">
                <a:solidFill>
                  <a:srgbClr val="000000"/>
                </a:solidFill>
                <a:effectLst/>
                <a:latin typeface="Arial"/>
                <a:ea typeface="Times New Roman"/>
                <a:cs typeface="Times New Roman"/>
              </a:rPr>
              <a:t> page, click </a:t>
            </a:r>
            <a:r>
              <a:rPr lang="en-US" sz="1000" b="1" dirty="0" smtClean="0">
                <a:effectLst/>
                <a:latin typeface="Arial"/>
                <a:ea typeface="Times New Roman"/>
                <a:cs typeface="Times New Roman"/>
              </a:rPr>
              <a:t>Assign master pages to your site based on device channel</a:t>
            </a:r>
            <a:r>
              <a:rPr lang="en-US" sz="1000" dirty="0" smtClean="0">
                <a:solidFill>
                  <a:srgbClr val="000000"/>
                </a:solidFill>
                <a:effectLst/>
                <a:latin typeface="Arial"/>
                <a:ea typeface="Times New Roman"/>
                <a:cs typeface="Times New Roman"/>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10"/>
            </a:pPr>
            <a:r>
              <a:rPr lang="en-US" sz="1000" dirty="0" smtClean="0">
                <a:effectLst/>
                <a:latin typeface="Arial"/>
                <a:ea typeface="Times New Roman"/>
                <a:cs typeface="Times New Roman"/>
              </a:rPr>
              <a:t>In the </a:t>
            </a:r>
            <a:r>
              <a:rPr lang="en-US" sz="1000" b="1" dirty="0" smtClean="0">
                <a:effectLst/>
                <a:latin typeface="Arial"/>
                <a:ea typeface="Times New Roman"/>
                <a:cs typeface="Times New Roman"/>
              </a:rPr>
              <a:t>Site Master Page Settings </a:t>
            </a:r>
            <a:r>
              <a:rPr lang="en-US" sz="1000" dirty="0" smtClean="0">
                <a:effectLst/>
                <a:latin typeface="Arial"/>
                <a:ea typeface="Times New Roman"/>
                <a:cs typeface="Times New Roman"/>
              </a:rPr>
              <a:t>dialog box, in the </a:t>
            </a:r>
            <a:r>
              <a:rPr lang="en-US" sz="1000" b="1" dirty="0" smtClean="0">
                <a:effectLst/>
                <a:latin typeface="Arial"/>
                <a:ea typeface="Times New Roman"/>
                <a:cs typeface="Times New Roman"/>
              </a:rPr>
              <a:t>Site Master Page</a:t>
            </a:r>
            <a:r>
              <a:rPr lang="en-US" sz="1000" dirty="0" smtClean="0">
                <a:effectLst/>
                <a:latin typeface="Arial"/>
                <a:ea typeface="Times New Roman"/>
                <a:cs typeface="Times New Roman"/>
              </a:rPr>
              <a:t> section, in the </a:t>
            </a:r>
            <a:r>
              <a:rPr lang="en-US" sz="1000" b="1" dirty="0" smtClean="0">
                <a:effectLst/>
                <a:latin typeface="Arial"/>
                <a:ea typeface="Times New Roman"/>
                <a:cs typeface="Times New Roman"/>
              </a:rPr>
              <a:t>Windows Phone Devices</a:t>
            </a:r>
            <a:r>
              <a:rPr lang="en-US" sz="1000" dirty="0" smtClean="0">
                <a:effectLst/>
                <a:latin typeface="Arial"/>
                <a:ea typeface="Times New Roman"/>
                <a:cs typeface="Times New Roman"/>
              </a:rPr>
              <a:t> dropdown menu, click </a:t>
            </a:r>
            <a:r>
              <a:rPr lang="en-US" sz="1000" b="1" dirty="0" smtClean="0">
                <a:effectLst/>
                <a:latin typeface="Arial"/>
                <a:ea typeface="Times New Roman"/>
                <a:cs typeface="Times New Roman"/>
              </a:rPr>
              <a:t>oslo</a:t>
            </a:r>
            <a:r>
              <a:rPr lang="en-US" sz="1000" dirty="0" smtClean="0">
                <a:effectLst/>
                <a:latin typeface="Arial"/>
                <a:ea typeface="Times New Roman"/>
                <a:cs typeface="Times New Roman"/>
              </a:rPr>
              <a:t>, and then click </a:t>
            </a:r>
            <a:r>
              <a:rPr lang="en-US" sz="1000" b="1" dirty="0" smtClean="0">
                <a:effectLst/>
                <a:latin typeface="Arial"/>
                <a:ea typeface="Times New Roman"/>
                <a:cs typeface="Times New Roman"/>
              </a:rPr>
              <a:t>OK</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startAt="10"/>
            </a:pPr>
            <a:r>
              <a:rPr lang="en-US" sz="1000" dirty="0" smtClean="0">
                <a:effectLst/>
                <a:latin typeface="Arial"/>
                <a:ea typeface="Times New Roman"/>
                <a:cs typeface="Times New Roman"/>
              </a:rPr>
              <a:t>On the top navigation menu, click </a:t>
            </a:r>
            <a:r>
              <a:rPr lang="en-US" sz="1000" b="1" dirty="0" smtClean="0">
                <a:effectLst/>
                <a:latin typeface="Arial"/>
                <a:ea typeface="Times New Roman"/>
                <a:cs typeface="Times New Roman"/>
              </a:rPr>
              <a:t>Contoso Publishing</a:t>
            </a:r>
            <a:r>
              <a:rPr lang="en-US" sz="1000" dirty="0" smtClean="0">
                <a:effectLst/>
                <a:latin typeface="Arial"/>
                <a:ea typeface="Times New Roman"/>
                <a:cs typeface="Times New Roman"/>
              </a:rPr>
              <a:t> to return to the site home page.</a:t>
            </a:r>
          </a:p>
          <a:p>
            <a:pPr marL="342900" lvl="0" indent="-342900">
              <a:lnSpc>
                <a:spcPct val="115000"/>
              </a:lnSpc>
              <a:spcAft>
                <a:spcPts val="995"/>
              </a:spcAft>
              <a:buFont typeface="+mj-lt"/>
              <a:buAutoNum type="arabicPeriod" startAt="10"/>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166CFC1-E3CC-4B9C-8276-6877BED101E3}" type="slidenum">
              <a:rPr lang="en-US" smtClean="0"/>
              <a:t>23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15: Working with Branding and Navigation</a:t>
            </a:r>
            <a:endParaRPr lang="en-US" sz="1200" b="1" dirty="0">
              <a:solidFill>
                <a:srgbClr val="336699"/>
              </a:solidFill>
              <a:latin typeface="Arial"/>
            </a:endParaRPr>
          </a:p>
        </p:txBody>
      </p:sp>
      <p:sp>
        <p:nvSpPr>
          <p:cNvPr id="7" name="TextBox 6"/>
          <p:cNvSpPr txBox="1"/>
          <p:nvPr/>
        </p:nvSpPr>
        <p:spPr>
          <a:xfrm>
            <a:off x="45807" y="8820472"/>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39494440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Explain the concepts of device channel panels, and describe the typical uses of a device channel panel within a page layout.</a:t>
            </a:r>
          </a:p>
          <a:p>
            <a:pPr>
              <a:lnSpc>
                <a:spcPct val="115000"/>
              </a:lnSpc>
              <a:spcAft>
                <a:spcPts val="1000"/>
              </a:spcAft>
            </a:pPr>
            <a:r>
              <a:rPr lang="en-US" sz="1000" dirty="0">
                <a:latin typeface="Arial"/>
                <a:ea typeface="Calibri"/>
                <a:cs typeface="Times New Roman"/>
              </a:rPr>
              <a:t>Explain that you target device channels by settings the </a:t>
            </a:r>
            <a:r>
              <a:rPr lang="en-US" sz="1000" b="1" dirty="0">
                <a:latin typeface="Arial"/>
                <a:ea typeface="Calibri"/>
                <a:cs typeface="Times New Roman"/>
              </a:rPr>
              <a:t>IncludedChannels</a:t>
            </a:r>
            <a:r>
              <a:rPr lang="en-US" sz="1000" dirty="0">
                <a:latin typeface="Arial"/>
                <a:ea typeface="Calibri"/>
                <a:cs typeface="Times New Roman"/>
              </a:rPr>
              <a:t> property of the device channel panel to a comma-separated list of device channel aliases.</a:t>
            </a:r>
          </a:p>
          <a:p>
            <a:pPr>
              <a:lnSpc>
                <a:spcPct val="115000"/>
              </a:lnSpc>
              <a:spcAft>
                <a:spcPts val="1000"/>
              </a:spcAft>
            </a:pPr>
            <a:r>
              <a:rPr lang="en-US" sz="1000" dirty="0">
                <a:latin typeface="Arial"/>
                <a:ea typeface="Calibri"/>
                <a:cs typeface="Times New Roman"/>
              </a:rPr>
              <a:t>If time permits, consider briefly demonstrating how to generate an HTML snippet for a device channel panel in Design Manager.</a:t>
            </a:r>
          </a:p>
        </p:txBody>
      </p:sp>
      <p:sp>
        <p:nvSpPr>
          <p:cNvPr id="4" name="Slide Number Placeholder 3"/>
          <p:cNvSpPr>
            <a:spLocks noGrp="1"/>
          </p:cNvSpPr>
          <p:nvPr>
            <p:ph type="sldNum" sz="quarter" idx="10"/>
          </p:nvPr>
        </p:nvSpPr>
        <p:spPr/>
        <p:txBody>
          <a:bodyPr/>
          <a:lstStyle/>
          <a:p>
            <a:fld id="{4166CFC1-E3CC-4B9C-8276-6877BED101E3}" type="slidenum">
              <a:rPr lang="en-US" smtClean="0"/>
              <a:t>24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15: Working with Branding and Navigation</a:t>
            </a:r>
            <a:endParaRPr lang="en-US" sz="1200" b="1" dirty="0">
              <a:solidFill>
                <a:srgbClr val="336699"/>
              </a:solidFill>
              <a:latin typeface="Arial"/>
            </a:endParaRPr>
          </a:p>
        </p:txBody>
      </p:sp>
    </p:spTree>
    <p:extLst>
      <p:ext uri="{BB962C8B-B14F-4D97-AF65-F5344CB8AC3E}">
        <p14:creationId xmlns:p14="http://schemas.microsoft.com/office/powerpoint/2010/main" val="1118616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Start by explain the concepts behind image renditions and the advantages of using them. </a:t>
            </a:r>
          </a:p>
          <a:p>
            <a:pPr>
              <a:lnSpc>
                <a:spcPct val="115000"/>
              </a:lnSpc>
              <a:spcAft>
                <a:spcPts val="1000"/>
              </a:spcAft>
            </a:pPr>
            <a:r>
              <a:rPr lang="en-US" sz="1000" dirty="0">
                <a:latin typeface="Arial"/>
                <a:ea typeface="Calibri"/>
                <a:cs typeface="Times New Roman"/>
              </a:rPr>
              <a:t>Describe how to create a rendition by specifying name, width, and height. Explain that once you have defined a rendition, SharePoint will generate renditions of every image on the site using the specified height and width. These are stored in the BLOB cache.</a:t>
            </a:r>
          </a:p>
          <a:p>
            <a:pPr>
              <a:lnSpc>
                <a:spcPct val="115000"/>
              </a:lnSpc>
              <a:spcAft>
                <a:spcPts val="1000"/>
              </a:spcAft>
            </a:pPr>
            <a:r>
              <a:rPr lang="en-US" sz="1000" dirty="0">
                <a:latin typeface="Arial"/>
                <a:ea typeface="Calibri"/>
                <a:cs typeface="Times New Roman"/>
              </a:rPr>
              <a:t>Explain that renditions are specified by using the </a:t>
            </a:r>
            <a:r>
              <a:rPr lang="en-US" sz="1000" b="1" dirty="0">
                <a:latin typeface="Arial"/>
                <a:ea typeface="Calibri"/>
                <a:cs typeface="Times New Roman"/>
              </a:rPr>
              <a:t>RenditionID</a:t>
            </a:r>
            <a:r>
              <a:rPr lang="en-US" sz="1000" dirty="0">
                <a:latin typeface="Arial"/>
                <a:ea typeface="Calibri"/>
                <a:cs typeface="Times New Roman"/>
              </a:rPr>
              <a:t> query string and specifying the ID value of the rendition you want to use. The student handbook provides a URL-based example.</a:t>
            </a:r>
          </a:p>
          <a:p>
            <a:pPr>
              <a:lnSpc>
                <a:spcPct val="115000"/>
              </a:lnSpc>
              <a:spcAft>
                <a:spcPts val="1000"/>
              </a:spcAft>
            </a:pPr>
            <a:r>
              <a:rPr lang="en-US" sz="1000" dirty="0">
                <a:latin typeface="Arial"/>
                <a:ea typeface="Calibri"/>
                <a:cs typeface="Times New Roman"/>
              </a:rPr>
              <a:t>Briefly explain that you can customize how renditions are generated for each image by using cropping tools, but you always end up with an image with dimensions as specified by the rendition. The next topic demonstrates how to do this.</a:t>
            </a:r>
          </a:p>
        </p:txBody>
      </p:sp>
      <p:sp>
        <p:nvSpPr>
          <p:cNvPr id="4" name="Slide Number Placeholder 3"/>
          <p:cNvSpPr>
            <a:spLocks noGrp="1"/>
          </p:cNvSpPr>
          <p:nvPr>
            <p:ph type="sldNum" sz="quarter" idx="10"/>
          </p:nvPr>
        </p:nvSpPr>
        <p:spPr/>
        <p:txBody>
          <a:bodyPr/>
          <a:lstStyle/>
          <a:p>
            <a:fld id="{4166CFC1-E3CC-4B9C-8276-6877BED101E3}" type="slidenum">
              <a:rPr lang="en-US" smtClean="0"/>
              <a:t>25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15: Working with Branding and Navigation</a:t>
            </a:r>
            <a:endParaRPr lang="en-US" sz="1200" b="1" dirty="0">
              <a:solidFill>
                <a:srgbClr val="336699"/>
              </a:solidFill>
              <a:latin typeface="Arial"/>
            </a:endParaRPr>
          </a:p>
        </p:txBody>
      </p:sp>
    </p:spTree>
    <p:extLst>
      <p:ext uri="{BB962C8B-B14F-4D97-AF65-F5344CB8AC3E}">
        <p14:creationId xmlns:p14="http://schemas.microsoft.com/office/powerpoint/2010/main" val="34737054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Demonstration Steps</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Connect to the 20488A-LON-SP-15 virtual machine.</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If you are not already logged on, log on to the LONDON machine as </a:t>
            </a:r>
            <a:r>
              <a:rPr lang="en-US" sz="1000" b="1" dirty="0" smtClean="0">
                <a:effectLst/>
                <a:latin typeface="Arial"/>
                <a:ea typeface="Times New Roman"/>
                <a:cs typeface="Times New Roman"/>
              </a:rPr>
              <a:t>CONTOSO\Administrator</a:t>
            </a:r>
            <a:r>
              <a:rPr lang="en-US" sz="1000" dirty="0" smtClean="0">
                <a:effectLst/>
                <a:latin typeface="Arial"/>
                <a:ea typeface="Times New Roman"/>
                <a:cs typeface="Times New Roman"/>
              </a:rPr>
              <a:t> with password </a:t>
            </a:r>
            <a:r>
              <a:rPr lang="en-US" sz="1000" b="1" dirty="0" smtClean="0">
                <a:effectLst/>
                <a:latin typeface="Arial"/>
                <a:ea typeface="Times New Roman"/>
                <a:cs typeface="Times New Roman"/>
              </a:rPr>
              <a:t>Pa$$w0rd</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Open a File Explorer window and browse to </a:t>
            </a:r>
            <a:r>
              <a:rPr lang="en-US" sz="1000" b="1" dirty="0" smtClean="0">
                <a:effectLst/>
                <a:latin typeface="Arial"/>
                <a:ea typeface="Times New Roman"/>
                <a:cs typeface="Times New Roman"/>
              </a:rPr>
              <a:t>C:\inetpub\wwwroot\wss\VirtualDirectories\80</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Right-click </a:t>
            </a:r>
            <a:r>
              <a:rPr lang="en-US" sz="1000" b="1" dirty="0" smtClean="0">
                <a:effectLst/>
                <a:latin typeface="Arial"/>
                <a:ea typeface="Times New Roman"/>
                <a:cs typeface="Times New Roman"/>
              </a:rPr>
              <a:t>web.config</a:t>
            </a:r>
            <a:r>
              <a:rPr lang="en-US" sz="1000" dirty="0" smtClean="0">
                <a:effectLst/>
                <a:latin typeface="Arial"/>
                <a:ea typeface="Times New Roman"/>
                <a:cs typeface="Times New Roman"/>
              </a:rPr>
              <a:t>, point to </a:t>
            </a:r>
            <a:r>
              <a:rPr lang="en-US" sz="1000" b="1" dirty="0" smtClean="0">
                <a:effectLst/>
                <a:latin typeface="Arial"/>
                <a:ea typeface="Times New Roman"/>
                <a:cs typeface="Times New Roman"/>
              </a:rPr>
              <a:t>Open with</a:t>
            </a:r>
            <a:r>
              <a:rPr lang="en-US" sz="1000" dirty="0" smtClean="0">
                <a:effectLst/>
                <a:latin typeface="Arial"/>
                <a:ea typeface="Times New Roman"/>
                <a:cs typeface="Times New Roman"/>
              </a:rPr>
              <a:t>, and then click </a:t>
            </a:r>
            <a:r>
              <a:rPr lang="en-US" sz="1000" b="1" dirty="0" smtClean="0">
                <a:effectLst/>
                <a:latin typeface="Arial"/>
                <a:ea typeface="Times New Roman"/>
                <a:cs typeface="Times New Roman"/>
              </a:rPr>
              <a:t>Microsoft Visual Studio 2012</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the </a:t>
            </a:r>
            <a:r>
              <a:rPr lang="en-US" sz="1000" b="1" dirty="0" smtClean="0">
                <a:effectLst/>
                <a:latin typeface="Arial"/>
                <a:ea typeface="Times New Roman"/>
                <a:cs typeface="Times New Roman"/>
              </a:rPr>
              <a:t>web.config</a:t>
            </a:r>
            <a:r>
              <a:rPr lang="en-US" sz="1000" dirty="0" smtClean="0">
                <a:effectLst/>
                <a:latin typeface="Arial"/>
                <a:ea typeface="Times New Roman"/>
                <a:cs typeface="Times New Roman"/>
              </a:rPr>
              <a:t> file, locate the </a:t>
            </a:r>
            <a:r>
              <a:rPr lang="en-US" sz="1000" b="1" dirty="0" smtClean="0">
                <a:effectLst/>
                <a:latin typeface="Arial"/>
                <a:ea typeface="Times New Roman"/>
                <a:cs typeface="Times New Roman"/>
              </a:rPr>
              <a:t>BlobCache</a:t>
            </a:r>
            <a:r>
              <a:rPr lang="en-US" sz="1000" dirty="0" smtClean="0">
                <a:effectLst/>
                <a:latin typeface="Arial"/>
                <a:ea typeface="Times New Roman"/>
                <a:cs typeface="Times New Roman"/>
              </a:rPr>
              <a:t> element. </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Provide a brief explanation of the </a:t>
            </a:r>
            <a:r>
              <a:rPr lang="en-US" sz="1000" b="1" dirty="0" smtClean="0">
                <a:effectLst/>
                <a:latin typeface="Arial"/>
                <a:ea typeface="Times New Roman"/>
                <a:cs typeface="Times New Roman"/>
              </a:rPr>
              <a:t>BlobCache</a:t>
            </a:r>
            <a:r>
              <a:rPr lang="en-US" sz="1000" dirty="0" smtClean="0">
                <a:effectLst/>
                <a:latin typeface="Arial"/>
                <a:ea typeface="Times New Roman"/>
                <a:cs typeface="Times New Roman"/>
              </a:rPr>
              <a:t> element attributes:</a:t>
            </a:r>
          </a:p>
          <a:p>
            <a:pPr marL="742950" lvl="1" indent="-285750">
              <a:lnSpc>
                <a:spcPct val="115000"/>
              </a:lnSpc>
              <a:spcAft>
                <a:spcPts val="995"/>
              </a:spcAft>
              <a:buFont typeface="+mj-lt"/>
              <a:buAutoNum type="alphaLcPeriod"/>
            </a:pPr>
            <a:r>
              <a:rPr lang="en-US" sz="1000" dirty="0" smtClean="0">
                <a:solidFill>
                  <a:srgbClr val="000000"/>
                </a:solidFill>
                <a:effectLst/>
                <a:latin typeface="Arial"/>
                <a:ea typeface="Times New Roman"/>
                <a:cs typeface="Times New Roman"/>
              </a:rPr>
              <a:t>The </a:t>
            </a:r>
            <a:r>
              <a:rPr lang="en-US" sz="1000" b="1" dirty="0" smtClean="0">
                <a:effectLst/>
                <a:latin typeface="Arial"/>
                <a:ea typeface="Times New Roman"/>
                <a:cs typeface="Times New Roman"/>
              </a:rPr>
              <a:t>location</a:t>
            </a:r>
            <a:r>
              <a:rPr lang="en-US" sz="1000" dirty="0" smtClean="0">
                <a:solidFill>
                  <a:srgbClr val="000000"/>
                </a:solidFill>
                <a:effectLst/>
                <a:latin typeface="Arial"/>
                <a:ea typeface="Times New Roman"/>
                <a:cs typeface="Times New Roman"/>
              </a:rPr>
              <a:t> attribute specifies the file system location where files will be cached. </a:t>
            </a:r>
            <a:endParaRPr lang="en-US" sz="1000" dirty="0" smtClean="0">
              <a:effectLst/>
              <a:latin typeface="Arial"/>
              <a:ea typeface="Times New Roman"/>
              <a:cs typeface="Times New Roman"/>
            </a:endParaRPr>
          </a:p>
          <a:p>
            <a:pPr marL="742950" lvl="1" indent="-285750">
              <a:lnSpc>
                <a:spcPct val="115000"/>
              </a:lnSpc>
              <a:spcAft>
                <a:spcPts val="995"/>
              </a:spcAft>
              <a:buFont typeface="+mj-lt"/>
              <a:buAutoNum type="alphaLcPeriod"/>
            </a:pPr>
            <a:r>
              <a:rPr lang="en-US" sz="1000" dirty="0" smtClean="0">
                <a:solidFill>
                  <a:srgbClr val="000000"/>
                </a:solidFill>
                <a:effectLst/>
                <a:latin typeface="Arial"/>
                <a:ea typeface="Times New Roman"/>
                <a:cs typeface="Times New Roman"/>
              </a:rPr>
              <a:t>The </a:t>
            </a:r>
            <a:r>
              <a:rPr lang="en-US" sz="1000" b="1" dirty="0" smtClean="0">
                <a:effectLst/>
                <a:latin typeface="Arial"/>
                <a:ea typeface="Times New Roman"/>
                <a:cs typeface="Times New Roman"/>
              </a:rPr>
              <a:t>path</a:t>
            </a:r>
            <a:r>
              <a:rPr lang="en-US" sz="1000" dirty="0" smtClean="0">
                <a:solidFill>
                  <a:srgbClr val="000000"/>
                </a:solidFill>
                <a:effectLst/>
                <a:latin typeface="Arial"/>
                <a:ea typeface="Times New Roman"/>
                <a:cs typeface="Times New Roman"/>
              </a:rPr>
              <a:t> attribute specifies the file types that should be cached, in the form of a regular expression.</a:t>
            </a:r>
            <a:endParaRPr lang="en-US" sz="1000" dirty="0" smtClean="0">
              <a:effectLst/>
              <a:latin typeface="Arial"/>
              <a:ea typeface="Times New Roman"/>
              <a:cs typeface="Times New Roman"/>
            </a:endParaRPr>
          </a:p>
          <a:p>
            <a:pPr marL="742950" lvl="1" indent="-285750">
              <a:lnSpc>
                <a:spcPct val="115000"/>
              </a:lnSpc>
              <a:spcAft>
                <a:spcPts val="995"/>
              </a:spcAft>
              <a:buFont typeface="+mj-lt"/>
              <a:buAutoNum type="alphaLcPeriod"/>
            </a:pPr>
            <a:r>
              <a:rPr lang="en-US" sz="1000" dirty="0" smtClean="0">
                <a:solidFill>
                  <a:srgbClr val="000000"/>
                </a:solidFill>
                <a:effectLst/>
                <a:latin typeface="Arial"/>
                <a:ea typeface="Times New Roman"/>
                <a:cs typeface="Times New Roman"/>
              </a:rPr>
              <a:t>The </a:t>
            </a:r>
            <a:r>
              <a:rPr lang="en-US" sz="1000" b="1" dirty="0" smtClean="0">
                <a:effectLst/>
                <a:latin typeface="Arial"/>
                <a:ea typeface="Times New Roman"/>
                <a:cs typeface="Times New Roman"/>
              </a:rPr>
              <a:t>maxSize</a:t>
            </a:r>
            <a:r>
              <a:rPr lang="en-US" sz="1000" dirty="0" smtClean="0">
                <a:solidFill>
                  <a:srgbClr val="000000"/>
                </a:solidFill>
                <a:effectLst/>
                <a:latin typeface="Arial"/>
                <a:ea typeface="Times New Roman"/>
                <a:cs typeface="Times New Roman"/>
              </a:rPr>
              <a:t> attribute specifies the maximum size of the cache in gigabytes (GB).</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Change the value of the </a:t>
            </a:r>
            <a:r>
              <a:rPr lang="en-US" sz="1000" b="1" dirty="0" smtClean="0">
                <a:effectLst/>
                <a:latin typeface="Arial"/>
                <a:ea typeface="Times New Roman"/>
                <a:cs typeface="Times New Roman"/>
              </a:rPr>
              <a:t>enabled</a:t>
            </a:r>
            <a:r>
              <a:rPr lang="en-US" sz="1000" dirty="0" smtClean="0">
                <a:solidFill>
                  <a:srgbClr val="000000"/>
                </a:solidFill>
                <a:effectLst/>
                <a:latin typeface="Arial"/>
                <a:ea typeface="Times New Roman"/>
                <a:cs typeface="Times New Roman"/>
              </a:rPr>
              <a:t> attribute to </a:t>
            </a:r>
            <a:r>
              <a:rPr lang="en-US" sz="1000" b="1" dirty="0" smtClean="0">
                <a:effectLst/>
                <a:latin typeface="Arial"/>
                <a:ea typeface="Times New Roman"/>
                <a:cs typeface="Times New Roman"/>
              </a:rPr>
              <a:t>true</a:t>
            </a:r>
            <a:r>
              <a:rPr lang="en-US" sz="1000" dirty="0" smtClean="0">
                <a:solidFill>
                  <a:srgbClr val="000000"/>
                </a:solidFill>
                <a:effectLst/>
                <a:latin typeface="Arial"/>
                <a:ea typeface="Times New Roman"/>
                <a:cs typeface="Times New Roman"/>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Save the file and then close Visual Studio.</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Open Internet Explorer and browse to </a:t>
            </a:r>
            <a:r>
              <a:rPr lang="en-US" sz="1000" b="1" dirty="0" smtClean="0">
                <a:effectLst/>
                <a:latin typeface="Arial"/>
                <a:ea typeface="Times New Roman"/>
                <a:cs typeface="Times New Roman"/>
              </a:rPr>
              <a:t>http://publishing.contoso.com</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If you are prompted for credentials, log in as </a:t>
            </a:r>
            <a:r>
              <a:rPr lang="en-US" sz="1000" b="1" dirty="0" smtClean="0">
                <a:effectLst/>
                <a:latin typeface="Arial"/>
                <a:ea typeface="Times New Roman"/>
                <a:cs typeface="Times New Roman"/>
              </a:rPr>
              <a:t>CONTOSO\Administrator</a:t>
            </a:r>
            <a:r>
              <a:rPr lang="en-US" sz="1000" dirty="0" smtClean="0">
                <a:effectLst/>
                <a:latin typeface="Arial"/>
                <a:ea typeface="Times New Roman"/>
                <a:cs typeface="Times New Roman"/>
              </a:rPr>
              <a:t> with password </a:t>
            </a:r>
            <a:r>
              <a:rPr lang="en-US" sz="1000" b="1" dirty="0" smtClean="0">
                <a:effectLst/>
                <a:latin typeface="Arial"/>
                <a:ea typeface="Times New Roman"/>
                <a:cs typeface="Times New Roman"/>
              </a:rPr>
              <a:t>Pa$$w0rd</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On the </a:t>
            </a:r>
            <a:r>
              <a:rPr lang="en-US" sz="1000" b="1" dirty="0" smtClean="0">
                <a:effectLst/>
                <a:latin typeface="Arial"/>
                <a:ea typeface="Times New Roman"/>
                <a:cs typeface="Times New Roman"/>
              </a:rPr>
              <a:t>Settings</a:t>
            </a:r>
            <a:r>
              <a:rPr lang="en-US" sz="1000" dirty="0" smtClean="0">
                <a:effectLst/>
                <a:latin typeface="Arial"/>
                <a:ea typeface="Times New Roman"/>
                <a:cs typeface="Times New Roman"/>
              </a:rPr>
              <a:t> menu, click </a:t>
            </a:r>
            <a:r>
              <a:rPr lang="en-US" sz="1000" b="1" dirty="0" smtClean="0">
                <a:effectLst/>
                <a:latin typeface="Arial"/>
                <a:ea typeface="Times New Roman"/>
                <a:cs typeface="Times New Roman"/>
              </a:rPr>
              <a:t>Site settings</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On the </a:t>
            </a:r>
            <a:r>
              <a:rPr lang="en-US" sz="1000" b="1" dirty="0" smtClean="0">
                <a:effectLst/>
                <a:latin typeface="Arial"/>
                <a:ea typeface="Times New Roman"/>
                <a:cs typeface="Times New Roman"/>
              </a:rPr>
              <a:t>Site Settings</a:t>
            </a:r>
            <a:r>
              <a:rPr lang="en-US" sz="1000" dirty="0" smtClean="0">
                <a:effectLst/>
                <a:latin typeface="Arial"/>
                <a:ea typeface="Times New Roman"/>
                <a:cs typeface="Times New Roman"/>
              </a:rPr>
              <a:t> page, under </a:t>
            </a:r>
            <a:r>
              <a:rPr lang="en-US" sz="1000" b="1" dirty="0" smtClean="0">
                <a:effectLst/>
                <a:latin typeface="Arial"/>
                <a:ea typeface="Times New Roman"/>
                <a:cs typeface="Times New Roman"/>
              </a:rPr>
              <a:t>Look and Feel</a:t>
            </a:r>
            <a:r>
              <a:rPr lang="en-US" sz="1000" dirty="0" smtClean="0">
                <a:effectLst/>
                <a:latin typeface="Arial"/>
                <a:ea typeface="Times New Roman"/>
                <a:cs typeface="Times New Roman"/>
              </a:rPr>
              <a:t>, click </a:t>
            </a:r>
            <a:r>
              <a:rPr lang="en-US" sz="1000" b="1" dirty="0" smtClean="0">
                <a:effectLst/>
                <a:latin typeface="Arial"/>
                <a:ea typeface="Times New Roman"/>
                <a:cs typeface="Times New Roman"/>
              </a:rPr>
              <a:t>Image Renditions</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On the </a:t>
            </a:r>
            <a:r>
              <a:rPr lang="en-US" sz="1000" b="1" dirty="0" smtClean="0">
                <a:effectLst/>
                <a:latin typeface="Arial"/>
                <a:ea typeface="Times New Roman"/>
                <a:cs typeface="Times New Roman"/>
              </a:rPr>
              <a:t>Image Renditions</a:t>
            </a:r>
            <a:r>
              <a:rPr lang="en-US" sz="1000" dirty="0" smtClean="0">
                <a:effectLst/>
                <a:latin typeface="Arial"/>
                <a:ea typeface="Times New Roman"/>
                <a:cs typeface="Times New Roman"/>
              </a:rPr>
              <a:t> page, click </a:t>
            </a:r>
            <a:r>
              <a:rPr lang="en-US" sz="1000" b="1" dirty="0" smtClean="0">
                <a:effectLst/>
                <a:latin typeface="Arial"/>
                <a:ea typeface="Times New Roman"/>
                <a:cs typeface="Times New Roman"/>
              </a:rPr>
              <a:t>Add new item</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On the </a:t>
            </a:r>
            <a:r>
              <a:rPr lang="en-US" sz="1000" b="1" dirty="0" smtClean="0">
                <a:effectLst/>
                <a:latin typeface="Arial"/>
                <a:ea typeface="Times New Roman"/>
                <a:cs typeface="Times New Roman"/>
              </a:rPr>
              <a:t>New Image Rendition</a:t>
            </a:r>
            <a:r>
              <a:rPr lang="en-US" sz="1000" dirty="0" smtClean="0">
                <a:effectLst/>
                <a:latin typeface="Arial"/>
                <a:ea typeface="Times New Roman"/>
                <a:cs typeface="Times New Roman"/>
              </a:rPr>
              <a:t> page, in the </a:t>
            </a:r>
            <a:r>
              <a:rPr lang="en-US" sz="1000" b="1" dirty="0" smtClean="0">
                <a:effectLst/>
                <a:latin typeface="Arial"/>
                <a:ea typeface="Times New Roman"/>
                <a:cs typeface="Times New Roman"/>
              </a:rPr>
              <a:t>Name</a:t>
            </a:r>
            <a:r>
              <a:rPr lang="en-US" sz="1000" dirty="0" smtClean="0">
                <a:effectLst/>
                <a:latin typeface="Arial"/>
                <a:ea typeface="Times New Roman"/>
                <a:cs typeface="Times New Roman"/>
              </a:rPr>
              <a:t> box, type </a:t>
            </a:r>
            <a:r>
              <a:rPr lang="en-US" sz="1000" b="1" dirty="0" smtClean="0">
                <a:effectLst/>
                <a:latin typeface="Arial"/>
                <a:ea typeface="Times New Roman"/>
                <a:cs typeface="Times New Roman"/>
              </a:rPr>
              <a:t>Landscape Large</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the </a:t>
            </a:r>
            <a:r>
              <a:rPr lang="en-US" sz="1000" b="1" dirty="0" smtClean="0">
                <a:effectLst/>
                <a:latin typeface="Arial"/>
                <a:ea typeface="Times New Roman"/>
                <a:cs typeface="Times New Roman"/>
              </a:rPr>
              <a:t>Width</a:t>
            </a:r>
            <a:r>
              <a:rPr lang="en-US" sz="1000" dirty="0" smtClean="0">
                <a:effectLst/>
                <a:latin typeface="Arial"/>
                <a:ea typeface="Times New Roman"/>
                <a:cs typeface="Times New Roman"/>
              </a:rPr>
              <a:t> box, type </a:t>
            </a:r>
            <a:r>
              <a:rPr lang="en-US" sz="1000" b="1" dirty="0" smtClean="0">
                <a:effectLst/>
                <a:latin typeface="Arial"/>
                <a:ea typeface="Times New Roman"/>
                <a:cs typeface="Times New Roman"/>
              </a:rPr>
              <a:t>500</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the </a:t>
            </a:r>
            <a:r>
              <a:rPr lang="en-US" sz="1000" b="1" dirty="0" smtClean="0">
                <a:effectLst/>
                <a:latin typeface="Arial"/>
                <a:ea typeface="Times New Roman"/>
                <a:cs typeface="Times New Roman"/>
              </a:rPr>
              <a:t>Height</a:t>
            </a:r>
            <a:r>
              <a:rPr lang="en-US" sz="1000" dirty="0" smtClean="0">
                <a:effectLst/>
                <a:latin typeface="Arial"/>
                <a:ea typeface="Times New Roman"/>
                <a:cs typeface="Times New Roman"/>
              </a:rPr>
              <a:t> box, type </a:t>
            </a:r>
            <a:r>
              <a:rPr lang="en-US" sz="1000" b="1" dirty="0" smtClean="0">
                <a:effectLst/>
                <a:latin typeface="Arial"/>
                <a:ea typeface="Times New Roman"/>
                <a:cs typeface="Times New Roman"/>
              </a:rPr>
              <a:t>400</a:t>
            </a:r>
            <a:r>
              <a:rPr lang="en-US" sz="1000" dirty="0" smtClean="0">
                <a:effectLst/>
                <a:latin typeface="Arial"/>
                <a:ea typeface="Times New Roman"/>
                <a:cs typeface="Times New Roman"/>
              </a:rPr>
              <a:t>, and then click </a:t>
            </a:r>
            <a:r>
              <a:rPr lang="en-US" sz="1000" b="1" dirty="0" smtClean="0">
                <a:effectLst/>
                <a:latin typeface="Arial"/>
                <a:ea typeface="Times New Roman"/>
                <a:cs typeface="Times New Roman"/>
              </a:rPr>
              <a:t>Save</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166CFC1-E3CC-4B9C-8276-6877BED101E3}" type="slidenum">
              <a:rPr lang="en-US" smtClean="0"/>
              <a:t>27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15: Working with Branding and Navigation</a:t>
            </a:r>
            <a:endParaRPr lang="en-US" sz="1200" b="1" dirty="0">
              <a:solidFill>
                <a:srgbClr val="336699"/>
              </a:solidFill>
              <a:latin typeface="Arial"/>
            </a:endParaRPr>
          </a:p>
        </p:txBody>
      </p:sp>
      <p:sp>
        <p:nvSpPr>
          <p:cNvPr id="7" name="TextBox 6"/>
          <p:cNvSpPr txBox="1"/>
          <p:nvPr/>
        </p:nvSpPr>
        <p:spPr>
          <a:xfrm>
            <a:off x="45807" y="8820472"/>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42076740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166CFC1-E3CC-4B9C-8276-6877BED101E3}" type="slidenum">
              <a:rPr lang="en-US" smtClean="0"/>
              <a:t>28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15: Working with Branding and Navigation</a:t>
            </a:r>
            <a:endParaRPr lang="en-US" sz="1200" b="1" dirty="0">
              <a:solidFill>
                <a:srgbClr val="336699"/>
              </a:solidFill>
              <a:latin typeface="Arial"/>
            </a:endParaRPr>
          </a:p>
        </p:txBody>
      </p:sp>
    </p:spTree>
    <p:extLst>
      <p:ext uri="{BB962C8B-B14F-4D97-AF65-F5344CB8AC3E}">
        <p14:creationId xmlns:p14="http://schemas.microsoft.com/office/powerpoint/2010/main" val="21001128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Provides a brief overview of the four major categories of navigation in SharePoint: global navigation, current navigation, breadcrumb trails, and metadata navigation.</a:t>
            </a:r>
          </a:p>
          <a:p>
            <a:pPr>
              <a:lnSpc>
                <a:spcPct val="115000"/>
              </a:lnSpc>
              <a:spcAft>
                <a:spcPts val="1000"/>
              </a:spcAft>
            </a:pPr>
            <a:r>
              <a:rPr lang="en-US" sz="1000" dirty="0">
                <a:latin typeface="Arial"/>
                <a:ea typeface="Calibri"/>
                <a:cs typeface="Times New Roman"/>
              </a:rPr>
              <a:t>Provide a high-level introduction to/overview of security trimming, and explain that security trimming is common to all SharePoint navigation.</a:t>
            </a:r>
          </a:p>
          <a:p>
            <a:pPr>
              <a:lnSpc>
                <a:spcPct val="115000"/>
              </a:lnSpc>
              <a:spcAft>
                <a:spcPts val="1000"/>
              </a:spcAft>
            </a:pPr>
            <a:r>
              <a:rPr lang="en-US" sz="1000" dirty="0">
                <a:latin typeface="Arial"/>
                <a:ea typeface="Calibri"/>
                <a:cs typeface="Times New Roman"/>
              </a:rPr>
              <a:t>Provide a brief overview of structural navigation and managed navigation. As an aside, mention that managed navigation is now the default for global and current navigation in publishing sites.</a:t>
            </a:r>
          </a:p>
        </p:txBody>
      </p:sp>
      <p:sp>
        <p:nvSpPr>
          <p:cNvPr id="4" name="Slide Number Placeholder 3"/>
          <p:cNvSpPr>
            <a:spLocks noGrp="1"/>
          </p:cNvSpPr>
          <p:nvPr>
            <p:ph type="sldNum" sz="quarter" idx="10"/>
          </p:nvPr>
        </p:nvSpPr>
        <p:spPr/>
        <p:txBody>
          <a:bodyPr/>
          <a:lstStyle/>
          <a:p>
            <a:fld id="{4166CFC1-E3CC-4B9C-8276-6877BED101E3}" type="slidenum">
              <a:rPr lang="en-US" smtClean="0"/>
              <a:t>29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15: Working with Branding and Navigation</a:t>
            </a:r>
            <a:endParaRPr lang="en-US" sz="1200" b="1" dirty="0">
              <a:solidFill>
                <a:srgbClr val="336699"/>
              </a:solidFill>
              <a:latin typeface="Arial"/>
            </a:endParaRPr>
          </a:p>
        </p:txBody>
      </p:sp>
    </p:spTree>
    <p:extLst>
      <p:ext uri="{BB962C8B-B14F-4D97-AF65-F5344CB8AC3E}">
        <p14:creationId xmlns:p14="http://schemas.microsoft.com/office/powerpoint/2010/main" val="28444113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Describe the core concepts of site map providers. Explain that SharePoint site map providers derive from ASP.NET site map providers. Most notably, SharePoint site map providers add security trimming functionality.</a:t>
            </a:r>
          </a:p>
          <a:p>
            <a:pPr>
              <a:lnSpc>
                <a:spcPct val="115000"/>
              </a:lnSpc>
              <a:spcAft>
                <a:spcPts val="1000"/>
              </a:spcAft>
            </a:pPr>
            <a:r>
              <a:rPr lang="en-US" sz="1000" dirty="0">
                <a:latin typeface="Arial"/>
                <a:ea typeface="Calibri"/>
                <a:cs typeface="Times New Roman"/>
              </a:rPr>
              <a:t>Briefly review the navigation controls most commonly used in SharePoint sites, such as AspMenu, SPTreeView, SiteMapPath, and ListSiteMapPath.</a:t>
            </a:r>
          </a:p>
          <a:p>
            <a:pPr>
              <a:lnSpc>
                <a:spcPct val="115000"/>
              </a:lnSpc>
              <a:spcAft>
                <a:spcPts val="1000"/>
              </a:spcAft>
            </a:pPr>
            <a:r>
              <a:rPr lang="en-US" sz="1000" dirty="0">
                <a:latin typeface="Arial"/>
                <a:ea typeface="Calibri"/>
                <a:cs typeface="Times New Roman"/>
              </a:rPr>
              <a:t>Explain the role that SiteMapDataSource plays as an intermediary between the site map provider and the navigation control.</a:t>
            </a:r>
          </a:p>
        </p:txBody>
      </p:sp>
      <p:sp>
        <p:nvSpPr>
          <p:cNvPr id="4" name="Slide Number Placeholder 3"/>
          <p:cNvSpPr>
            <a:spLocks noGrp="1"/>
          </p:cNvSpPr>
          <p:nvPr>
            <p:ph type="sldNum" sz="quarter" idx="10"/>
          </p:nvPr>
        </p:nvSpPr>
        <p:spPr/>
        <p:txBody>
          <a:bodyPr/>
          <a:lstStyle/>
          <a:p>
            <a:fld id="{4166CFC1-E3CC-4B9C-8276-6877BED101E3}" type="slidenum">
              <a:rPr lang="en-US" smtClean="0"/>
              <a:t>30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15: Working with Branding and Navigation</a:t>
            </a:r>
            <a:endParaRPr lang="en-US" sz="1200" b="1" dirty="0">
              <a:solidFill>
                <a:srgbClr val="336699"/>
              </a:solidFill>
              <a:latin typeface="Arial"/>
            </a:endParaRPr>
          </a:p>
        </p:txBody>
      </p:sp>
    </p:spTree>
    <p:extLst>
      <p:ext uri="{BB962C8B-B14F-4D97-AF65-F5344CB8AC3E}">
        <p14:creationId xmlns:p14="http://schemas.microsoft.com/office/powerpoint/2010/main" val="14413501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Provide a brief overview of the functionality of each of the core site map providers named on the slide. The student handbook includes a table summarizing the key aspects of each provider.</a:t>
            </a:r>
          </a:p>
          <a:p>
            <a:pPr>
              <a:lnSpc>
                <a:spcPct val="115000"/>
              </a:lnSpc>
              <a:spcAft>
                <a:spcPts val="1000"/>
              </a:spcAft>
            </a:pPr>
            <a:r>
              <a:rPr lang="en-US" sz="1000" dirty="0">
                <a:latin typeface="Arial"/>
                <a:ea typeface="Calibri"/>
                <a:cs typeface="Times New Roman"/>
              </a:rPr>
              <a:t>Consider opening a SharePoint web.config file on a virtual machine (for example </a:t>
            </a:r>
            <a:r>
              <a:rPr lang="en-US" sz="1000" b="1" dirty="0">
                <a:latin typeface="Arial"/>
                <a:ea typeface="Calibri"/>
                <a:cs typeface="Times New Roman"/>
              </a:rPr>
              <a:t>C:\inetpub\wwwroot\wss\VirtualDirectories\80\web.config</a:t>
            </a:r>
            <a:r>
              <a:rPr lang="en-US" sz="1000" dirty="0">
                <a:latin typeface="Arial"/>
                <a:ea typeface="Calibri"/>
                <a:cs typeface="Times New Roman"/>
              </a:rPr>
              <a:t>) to show how providers are registered within the siteMap/providers element.</a:t>
            </a:r>
          </a:p>
        </p:txBody>
      </p:sp>
      <p:sp>
        <p:nvSpPr>
          <p:cNvPr id="4" name="Slide Number Placeholder 3"/>
          <p:cNvSpPr>
            <a:spLocks noGrp="1"/>
          </p:cNvSpPr>
          <p:nvPr>
            <p:ph type="sldNum" sz="quarter" idx="10"/>
          </p:nvPr>
        </p:nvSpPr>
        <p:spPr/>
        <p:txBody>
          <a:bodyPr/>
          <a:lstStyle/>
          <a:p>
            <a:fld id="{4166CFC1-E3CC-4B9C-8276-6877BED101E3}" type="slidenum">
              <a:rPr lang="en-US" smtClean="0"/>
              <a:t>31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15: Working with Branding and Navigation</a:t>
            </a:r>
            <a:endParaRPr lang="en-US" sz="1200" b="1" dirty="0">
              <a:solidFill>
                <a:srgbClr val="336699"/>
              </a:solidFill>
              <a:latin typeface="Arial"/>
            </a:endParaRPr>
          </a:p>
        </p:txBody>
      </p:sp>
    </p:spTree>
    <p:extLst>
      <p:ext uri="{BB962C8B-B14F-4D97-AF65-F5344CB8AC3E}">
        <p14:creationId xmlns:p14="http://schemas.microsoft.com/office/powerpoint/2010/main" val="1445653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166CFC1-E3CC-4B9C-8276-6877BED101E3}"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15: Working with Branding and Navigation</a:t>
            </a:r>
            <a:endParaRPr lang="en-US" sz="1200" b="1" dirty="0">
              <a:solidFill>
                <a:srgbClr val="336699"/>
              </a:solidFill>
              <a:latin typeface="Arial"/>
            </a:endParaRPr>
          </a:p>
        </p:txBody>
      </p:sp>
    </p:spTree>
    <p:extLst>
      <p:ext uri="{BB962C8B-B14F-4D97-AF65-F5344CB8AC3E}">
        <p14:creationId xmlns:p14="http://schemas.microsoft.com/office/powerpoint/2010/main" val="38944442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Use this topic to explain how managed navigation works at a conceptual level. </a:t>
            </a:r>
          </a:p>
        </p:txBody>
      </p:sp>
      <p:sp>
        <p:nvSpPr>
          <p:cNvPr id="4" name="Slide Number Placeholder 3"/>
          <p:cNvSpPr>
            <a:spLocks noGrp="1"/>
          </p:cNvSpPr>
          <p:nvPr>
            <p:ph type="sldNum" sz="quarter" idx="10"/>
          </p:nvPr>
        </p:nvSpPr>
        <p:spPr/>
        <p:txBody>
          <a:bodyPr/>
          <a:lstStyle/>
          <a:p>
            <a:fld id="{4166CFC1-E3CC-4B9C-8276-6877BED101E3}" type="slidenum">
              <a:rPr lang="en-US" smtClean="0"/>
              <a:t>32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15: Working with Branding and Navigation</a:t>
            </a:r>
            <a:endParaRPr lang="en-US" sz="1200" b="1" dirty="0">
              <a:solidFill>
                <a:srgbClr val="336699"/>
              </a:solidFill>
              <a:latin typeface="Arial"/>
            </a:endParaRPr>
          </a:p>
        </p:txBody>
      </p:sp>
    </p:spTree>
    <p:extLst>
      <p:ext uri="{BB962C8B-B14F-4D97-AF65-F5344CB8AC3E}">
        <p14:creationId xmlns:p14="http://schemas.microsoft.com/office/powerpoint/2010/main" val="8322552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Provide a brief overview of the major navigation classes. The additional slide provides an example of how to configure a site to use structural or managed navigation.</a:t>
            </a:r>
          </a:p>
        </p:txBody>
      </p:sp>
      <p:sp>
        <p:nvSpPr>
          <p:cNvPr id="4" name="Slide Number Placeholder 3"/>
          <p:cNvSpPr>
            <a:spLocks noGrp="1"/>
          </p:cNvSpPr>
          <p:nvPr>
            <p:ph type="sldNum" sz="quarter" idx="10"/>
          </p:nvPr>
        </p:nvSpPr>
        <p:spPr/>
        <p:txBody>
          <a:bodyPr/>
          <a:lstStyle/>
          <a:p>
            <a:fld id="{4166CFC1-E3CC-4B9C-8276-6877BED101E3}" type="slidenum">
              <a:rPr lang="en-US" smtClean="0"/>
              <a:t>33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15: Working with Branding and Navigation</a:t>
            </a:r>
            <a:endParaRPr lang="en-US" sz="1200" b="1" dirty="0">
              <a:solidFill>
                <a:srgbClr val="336699"/>
              </a:solidFill>
              <a:latin typeface="Arial"/>
            </a:endParaRPr>
          </a:p>
        </p:txBody>
      </p:sp>
    </p:spTree>
    <p:extLst>
      <p:ext uri="{BB962C8B-B14F-4D97-AF65-F5344CB8AC3E}">
        <p14:creationId xmlns:p14="http://schemas.microsoft.com/office/powerpoint/2010/main" val="13754982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The image on the slide shows a screen capture of the global navigation settings for a publishing site. The code example below the image shows how to apply each of these options programmatically, by using the </a:t>
            </a:r>
            <a:r>
              <a:rPr lang="en-US" sz="1000" b="1" dirty="0">
                <a:latin typeface="Arial"/>
                <a:ea typeface="Calibri"/>
                <a:cs typeface="Times New Roman"/>
              </a:rPr>
              <a:t>WebNavigationSettings</a:t>
            </a:r>
            <a:r>
              <a:rPr lang="en-US" sz="1000" dirty="0">
                <a:latin typeface="Arial"/>
                <a:ea typeface="Calibri"/>
                <a:cs typeface="Times New Roman"/>
              </a:rPr>
              <a:t> class.</a:t>
            </a:r>
          </a:p>
          <a:p>
            <a:pPr>
              <a:lnSpc>
                <a:spcPct val="115000"/>
              </a:lnSpc>
              <a:spcAft>
                <a:spcPts val="1000"/>
              </a:spcAft>
            </a:pPr>
            <a:r>
              <a:rPr lang="en-US" sz="1000" b="1" dirty="0">
                <a:latin typeface="Arial"/>
                <a:ea typeface="Calibri"/>
                <a:cs typeface="Times New Roman"/>
              </a:rPr>
              <a:t>Note: </a:t>
            </a:r>
            <a:r>
              <a:rPr lang="en-US" sz="1000" dirty="0">
                <a:latin typeface="Arial"/>
                <a:ea typeface="Calibri"/>
                <a:cs typeface="Times New Roman"/>
              </a:rPr>
              <a:t>This slide is not replicated in the student handbook. The topic in the student handbook shows a more verbose example of how to configure managed navigation using the </a:t>
            </a:r>
            <a:r>
              <a:rPr lang="en-US" sz="1000" b="1" dirty="0">
                <a:latin typeface="Arial"/>
                <a:ea typeface="Calibri"/>
                <a:cs typeface="Times New Roman"/>
              </a:rPr>
              <a:t>WebNavigationSettings </a:t>
            </a:r>
            <a:r>
              <a:rPr lang="en-US" sz="1000" dirty="0">
                <a:latin typeface="Arial"/>
                <a:ea typeface="Calibri"/>
                <a:cs typeface="Times New Roman"/>
              </a:rPr>
              <a:t>class.</a:t>
            </a:r>
          </a:p>
        </p:txBody>
      </p:sp>
      <p:sp>
        <p:nvSpPr>
          <p:cNvPr id="4" name="Slide Number Placeholder 3"/>
          <p:cNvSpPr>
            <a:spLocks noGrp="1"/>
          </p:cNvSpPr>
          <p:nvPr>
            <p:ph type="sldNum" sz="quarter" idx="10"/>
          </p:nvPr>
        </p:nvSpPr>
        <p:spPr/>
        <p:txBody>
          <a:bodyPr/>
          <a:lstStyle/>
          <a:p>
            <a:fld id="{4166CFC1-E3CC-4B9C-8276-6877BED101E3}" type="slidenum">
              <a:rPr lang="en-US" smtClean="0"/>
              <a:t>34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15: Working with Branding and Navigation</a:t>
            </a:r>
            <a:endParaRPr lang="en-US" sz="1200" b="1" dirty="0">
              <a:solidFill>
                <a:srgbClr val="336699"/>
              </a:solidFill>
              <a:latin typeface="Arial"/>
            </a:endParaRPr>
          </a:p>
        </p:txBody>
      </p:sp>
    </p:spTree>
    <p:extLst>
      <p:ext uri="{BB962C8B-B14F-4D97-AF65-F5344CB8AC3E}">
        <p14:creationId xmlns:p14="http://schemas.microsoft.com/office/powerpoint/2010/main" val="29414202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Briefly discuss the different ways in which you might want to customize navigation, and the approaches that are available to you for each scenario.</a:t>
            </a:r>
          </a:p>
        </p:txBody>
      </p:sp>
      <p:sp>
        <p:nvSpPr>
          <p:cNvPr id="4" name="Slide Number Placeholder 3"/>
          <p:cNvSpPr>
            <a:spLocks noGrp="1"/>
          </p:cNvSpPr>
          <p:nvPr>
            <p:ph type="sldNum" sz="quarter" idx="10"/>
          </p:nvPr>
        </p:nvSpPr>
        <p:spPr/>
        <p:txBody>
          <a:bodyPr/>
          <a:lstStyle/>
          <a:p>
            <a:fld id="{4166CFC1-E3CC-4B9C-8276-6877BED101E3}" type="slidenum">
              <a:rPr lang="en-US" smtClean="0"/>
              <a:t>35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15: Working with Branding and Navigation</a:t>
            </a:r>
            <a:endParaRPr lang="en-US" sz="1200" b="1" dirty="0">
              <a:solidFill>
                <a:srgbClr val="336699"/>
              </a:solidFill>
              <a:latin typeface="Arial"/>
            </a:endParaRPr>
          </a:p>
        </p:txBody>
      </p:sp>
    </p:spTree>
    <p:extLst>
      <p:ext uri="{BB962C8B-B14F-4D97-AF65-F5344CB8AC3E}">
        <p14:creationId xmlns:p14="http://schemas.microsoft.com/office/powerpoint/2010/main" val="18818217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b="1" dirty="0">
                <a:latin typeface="Arial"/>
                <a:ea typeface="Calibri"/>
                <a:cs typeface="Times New Roman"/>
              </a:rPr>
              <a:t>Exercise 1: Creating a Custom Site Map Provider</a:t>
            </a:r>
            <a:endParaRPr lang="en-US" sz="1000" b="1"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this exercise, you will create a SharePoint solution that deploys a custom XML-based sitemap file to the </a:t>
            </a:r>
            <a:r>
              <a:rPr lang="en-US" sz="1000" b="1" dirty="0">
                <a:latin typeface="Arial"/>
                <a:ea typeface="Calibri"/>
                <a:cs typeface="Times New Roman"/>
              </a:rPr>
              <a:t>_layouts</a:t>
            </a:r>
            <a:r>
              <a:rPr lang="en-US" sz="1000" dirty="0">
                <a:latin typeface="Arial"/>
                <a:ea typeface="Calibri"/>
                <a:cs typeface="Times New Roman"/>
              </a:rPr>
              <a:t> virtual directory. You will also use a feature receiver class to register a new instance of the </a:t>
            </a:r>
            <a:r>
              <a:rPr lang="en-US" sz="1000" b="1" dirty="0">
                <a:latin typeface="Arial"/>
                <a:ea typeface="Calibri"/>
                <a:cs typeface="Times New Roman"/>
              </a:rPr>
              <a:t>SPXmlSiteMapProvider</a:t>
            </a:r>
            <a:r>
              <a:rPr lang="en-US" sz="1000" dirty="0">
                <a:latin typeface="Arial"/>
                <a:ea typeface="Calibri"/>
                <a:cs typeface="Times New Roman"/>
              </a:rPr>
              <a:t> class in the web.config file for the publishing site. This site map provider will consume navigation data from your custom sitemap file.</a:t>
            </a:r>
          </a:p>
          <a:p>
            <a:pPr>
              <a:lnSpc>
                <a:spcPct val="115000"/>
              </a:lnSpc>
              <a:spcAft>
                <a:spcPts val="1000"/>
              </a:spcAft>
            </a:pPr>
            <a:r>
              <a:rPr lang="en-US" sz="1000" dirty="0">
                <a:latin typeface="Arial"/>
                <a:ea typeface="Calibri"/>
                <a:cs typeface="Times New Roman"/>
              </a:rPr>
              <a:t>Instructor Note: In the third task, using the </a:t>
            </a:r>
            <a:r>
              <a:rPr lang="en-US" sz="1000" b="1" dirty="0">
                <a:latin typeface="Arial"/>
                <a:ea typeface="Calibri"/>
                <a:cs typeface="Times New Roman"/>
              </a:rPr>
              <a:t>SPWebConfigModification</a:t>
            </a:r>
            <a:r>
              <a:rPr lang="en-US" sz="1000" dirty="0">
                <a:latin typeface="Arial"/>
                <a:ea typeface="Calibri"/>
                <a:cs typeface="Times New Roman"/>
              </a:rPr>
              <a:t> class may be challenging for less experienced students. Remind students that they can refer to the lab answer key, or view the sample solution in the </a:t>
            </a:r>
            <a:r>
              <a:rPr lang="en-US" sz="1000" b="1" dirty="0">
                <a:latin typeface="Arial"/>
                <a:ea typeface="Calibri"/>
                <a:cs typeface="Times New Roman"/>
              </a:rPr>
              <a:t>E:\Solution </a:t>
            </a:r>
            <a:r>
              <a:rPr lang="en-US" sz="1000" dirty="0">
                <a:latin typeface="Arial"/>
                <a:ea typeface="Calibri"/>
                <a:cs typeface="Times New Roman"/>
              </a:rPr>
              <a:t>folder, for guidance on how to complete the task.</a:t>
            </a:r>
          </a:p>
          <a:p>
            <a:pPr>
              <a:lnSpc>
                <a:spcPct val="115000"/>
              </a:lnSpc>
              <a:spcAft>
                <a:spcPts val="1000"/>
              </a:spcAft>
            </a:pPr>
            <a:r>
              <a:rPr lang="en-US" sz="1000" b="1" dirty="0">
                <a:latin typeface="Arial"/>
                <a:ea typeface="Calibri"/>
                <a:cs typeface="Times New Roman"/>
              </a:rPr>
              <a:t>Exercise 2: Adding Custom Navigation Controls to a Master Page</a:t>
            </a:r>
          </a:p>
          <a:p>
            <a:pPr>
              <a:lnSpc>
                <a:spcPct val="115000"/>
              </a:lnSpc>
              <a:spcAft>
                <a:spcPts val="1000"/>
              </a:spcAft>
            </a:pPr>
            <a:r>
              <a:rPr lang="en-US" sz="1000" dirty="0">
                <a:latin typeface="Arial"/>
                <a:ea typeface="Calibri"/>
                <a:cs typeface="Times New Roman"/>
              </a:rPr>
              <a:t>In this exercise, you will modify the prototype master page that you created in the previous lab. Within the master page footer, you will configure a </a:t>
            </a:r>
            <a:r>
              <a:rPr lang="en-US" sz="1000" b="1" dirty="0">
                <a:latin typeface="Arial"/>
                <a:ea typeface="Calibri"/>
                <a:cs typeface="Times New Roman"/>
              </a:rPr>
              <a:t>SiteMapDataSource</a:t>
            </a:r>
            <a:r>
              <a:rPr lang="en-US" sz="1000" dirty="0">
                <a:latin typeface="Arial"/>
                <a:ea typeface="Calibri"/>
                <a:cs typeface="Times New Roman"/>
              </a:rPr>
              <a:t> instance to consume data from your custom site map provider. You will then configure an </a:t>
            </a:r>
            <a:r>
              <a:rPr lang="en-US" sz="1000" b="1" dirty="0">
                <a:latin typeface="Arial"/>
                <a:ea typeface="Calibri"/>
                <a:cs typeface="Times New Roman"/>
              </a:rPr>
              <a:t>AspMenu</a:t>
            </a:r>
            <a:r>
              <a:rPr lang="en-US" sz="1000" dirty="0">
                <a:latin typeface="Arial"/>
                <a:ea typeface="Calibri"/>
                <a:cs typeface="Times New Roman"/>
              </a:rPr>
              <a:t> control to display navigation links from the data source.</a:t>
            </a:r>
          </a:p>
          <a:p>
            <a:pPr>
              <a:lnSpc>
                <a:spcPct val="115000"/>
              </a:lnSpc>
              <a:spcAft>
                <a:spcPts val="1000"/>
              </a:spcAft>
            </a:pPr>
            <a:r>
              <a:rPr lang="en-US" sz="1000" dirty="0">
                <a:latin typeface="Arial"/>
                <a:ea typeface="Calibri"/>
                <a:cs typeface="Times New Roman"/>
              </a:rPr>
              <a:t>To preserve the relationship between the master page .html file and the .master file, you will use Design Manager to convert your ASP.NET markup into HTML snippets that you can add to the master page.</a:t>
            </a:r>
          </a:p>
          <a:p>
            <a:pPr>
              <a:lnSpc>
                <a:spcPct val="115000"/>
              </a:lnSpc>
              <a:spcAft>
                <a:spcPts val="1000"/>
              </a:spcAft>
            </a:pPr>
            <a:r>
              <a:rPr lang="en-US" sz="1000" dirty="0">
                <a:latin typeface="Arial"/>
                <a:ea typeface="Calibri"/>
                <a:cs typeface="Times New Roman"/>
              </a:rPr>
              <a:t>Instructor Note: If students needs to troubleshoot master page modifications—for example, if the preview page is displaying an error—you may want to suggest that they edit the web.config file as follows:</a:t>
            </a: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Open the file at </a:t>
            </a:r>
            <a:r>
              <a:rPr lang="en-US" sz="1000" b="1" dirty="0" smtClean="0">
                <a:effectLst/>
                <a:latin typeface="Arial"/>
                <a:ea typeface="Times New Roman"/>
                <a:cs typeface="Times New Roman"/>
              </a:rPr>
              <a:t>C:\inetpub\wwwroot\wss\VirtualDirectories\80\web.config</a:t>
            </a:r>
            <a:r>
              <a:rPr lang="en-US" sz="1000" dirty="0" smtClean="0">
                <a:solidFill>
                  <a:srgbClr val="000000"/>
                </a:solidFill>
                <a:effectLst/>
                <a:latin typeface="Arial"/>
                <a:ea typeface="Times New Roman"/>
                <a:cs typeface="Times New Roman"/>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Locate the </a:t>
            </a:r>
            <a:r>
              <a:rPr lang="en-US" sz="1000" b="1" dirty="0" smtClean="0">
                <a:effectLst/>
                <a:latin typeface="Arial"/>
                <a:ea typeface="Times New Roman"/>
                <a:cs typeface="Times New Roman"/>
              </a:rPr>
              <a:t>customErrors</a:t>
            </a:r>
            <a:r>
              <a:rPr lang="en-US" sz="1000" dirty="0" smtClean="0">
                <a:solidFill>
                  <a:srgbClr val="000000"/>
                </a:solidFill>
                <a:effectLst/>
                <a:latin typeface="Arial"/>
                <a:ea typeface="Times New Roman"/>
                <a:cs typeface="Times New Roman"/>
              </a:rPr>
              <a:t> element and change the value of the </a:t>
            </a:r>
            <a:r>
              <a:rPr lang="en-US" sz="1000" b="1" dirty="0" smtClean="0">
                <a:effectLst/>
                <a:latin typeface="Arial"/>
                <a:ea typeface="Times New Roman"/>
                <a:cs typeface="Times New Roman"/>
              </a:rPr>
              <a:t>mode</a:t>
            </a:r>
            <a:r>
              <a:rPr lang="en-US" sz="1000" dirty="0" smtClean="0">
                <a:solidFill>
                  <a:srgbClr val="000000"/>
                </a:solidFill>
                <a:effectLst/>
                <a:latin typeface="Arial"/>
                <a:ea typeface="Times New Roman"/>
                <a:cs typeface="Times New Roman"/>
              </a:rPr>
              <a:t> attribute to </a:t>
            </a:r>
            <a:r>
              <a:rPr lang="en-US" sz="1000" b="1" dirty="0" smtClean="0">
                <a:effectLst/>
                <a:latin typeface="Arial"/>
                <a:ea typeface="Times New Roman"/>
                <a:cs typeface="Times New Roman"/>
              </a:rPr>
              <a:t>RemoteOnly</a:t>
            </a:r>
            <a:r>
              <a:rPr lang="en-US" sz="1000" dirty="0" smtClean="0">
                <a:solidFill>
                  <a:srgbClr val="000000"/>
                </a:solidFill>
                <a:effectLst/>
                <a:latin typeface="Arial"/>
                <a:ea typeface="Times New Roman"/>
                <a:cs typeface="Times New Roman"/>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Locate the </a:t>
            </a:r>
            <a:r>
              <a:rPr lang="en-US" sz="1000" b="1" dirty="0" smtClean="0">
                <a:effectLst/>
                <a:latin typeface="Arial"/>
                <a:ea typeface="Times New Roman"/>
                <a:cs typeface="Times New Roman"/>
              </a:rPr>
              <a:t>SafeMode</a:t>
            </a:r>
            <a:r>
              <a:rPr lang="en-US" sz="1000" dirty="0" smtClean="0">
                <a:solidFill>
                  <a:srgbClr val="000000"/>
                </a:solidFill>
                <a:effectLst/>
                <a:latin typeface="Arial"/>
                <a:ea typeface="Times New Roman"/>
                <a:cs typeface="Times New Roman"/>
              </a:rPr>
              <a:t> element and change the value of the </a:t>
            </a:r>
            <a:r>
              <a:rPr lang="en-US" sz="1000" b="1" dirty="0" smtClean="0">
                <a:effectLst/>
                <a:latin typeface="Arial"/>
                <a:ea typeface="Times New Roman"/>
                <a:cs typeface="Times New Roman"/>
              </a:rPr>
              <a:t>CallStack</a:t>
            </a:r>
            <a:r>
              <a:rPr lang="en-US" sz="1000" dirty="0" smtClean="0">
                <a:solidFill>
                  <a:srgbClr val="000000"/>
                </a:solidFill>
                <a:effectLst/>
                <a:latin typeface="Arial"/>
                <a:ea typeface="Times New Roman"/>
                <a:cs typeface="Times New Roman"/>
              </a:rPr>
              <a:t> attribute to </a:t>
            </a:r>
            <a:r>
              <a:rPr lang="en-US" sz="1000" b="1" dirty="0" smtClean="0">
                <a:effectLst/>
                <a:latin typeface="Arial"/>
                <a:ea typeface="Times New Roman"/>
                <a:cs typeface="Times New Roman"/>
              </a:rPr>
              <a:t>true</a:t>
            </a:r>
            <a:r>
              <a:rPr lang="en-US" sz="1000" dirty="0" smtClean="0">
                <a:solidFill>
                  <a:srgbClr val="000000"/>
                </a:solidFill>
                <a:effectLst/>
                <a:latin typeface="Arial"/>
                <a:ea typeface="Times New Roman"/>
                <a:cs typeface="Times New Roman"/>
              </a:rPr>
              <a:t>.</a:t>
            </a:r>
            <a:endParaRPr lang="en-US" sz="1000" dirty="0" smtClean="0">
              <a:effectLst/>
              <a:latin typeface="Arial"/>
              <a:ea typeface="Times New Roman"/>
              <a:cs typeface="Times New Roman"/>
            </a:endParaRPr>
          </a:p>
          <a:p>
            <a:pPr>
              <a:lnSpc>
                <a:spcPct val="115000"/>
              </a:lnSpc>
              <a:spcAft>
                <a:spcPts val="1000"/>
              </a:spcAft>
            </a:pPr>
            <a:r>
              <a:rPr lang="en-US" sz="1000" dirty="0">
                <a:solidFill>
                  <a:srgbClr val="000000"/>
                </a:solidFill>
                <a:latin typeface="Arial"/>
                <a:ea typeface="Calibri"/>
                <a:cs typeface="Times New Roman"/>
              </a:rPr>
              <a:t>This will ensure that the page displays an informative error message instead of a generic error page.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166CFC1-E3CC-4B9C-8276-6877BED101E3}" type="slidenum">
              <a:rPr lang="en-US" smtClean="0"/>
              <a:t>36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15: Working with Branding and Navigation</a:t>
            </a:r>
            <a:endParaRPr lang="en-US" sz="1200" b="1" dirty="0">
              <a:solidFill>
                <a:srgbClr val="336699"/>
              </a:solidFill>
              <a:latin typeface="Arial"/>
            </a:endParaRPr>
          </a:p>
        </p:txBody>
      </p:sp>
    </p:spTree>
    <p:extLst>
      <p:ext uri="{BB962C8B-B14F-4D97-AF65-F5344CB8AC3E}">
        <p14:creationId xmlns:p14="http://schemas.microsoft.com/office/powerpoint/2010/main" val="22111814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4166CFC1-E3CC-4B9C-8276-6877BED101E3}" type="slidenum">
              <a:rPr lang="en-US" smtClean="0"/>
              <a:t>37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15: Working with Branding and Navigation</a:t>
            </a:r>
            <a:endParaRPr lang="en-US" sz="1200" b="1" dirty="0">
              <a:solidFill>
                <a:srgbClr val="336699"/>
              </a:solidFill>
              <a:latin typeface="Arial"/>
            </a:endParaRPr>
          </a:p>
        </p:txBody>
      </p:sp>
    </p:spTree>
    <p:extLst>
      <p:ext uri="{BB962C8B-B14F-4D97-AF65-F5344CB8AC3E}">
        <p14:creationId xmlns:p14="http://schemas.microsoft.com/office/powerpoint/2010/main" val="37635611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Which of the following items do you not deploy in a composed look?</a:t>
            </a:r>
          </a:p>
          <a:p>
            <a:pPr>
              <a:lnSpc>
                <a:spcPct val="115000"/>
              </a:lnSpc>
              <a:spcAft>
                <a:spcPts val="1000"/>
              </a:spcAft>
            </a:pPr>
            <a:r>
              <a:rPr lang="en-US" sz="1000" dirty="0">
                <a:latin typeface="Arial"/>
                <a:ea typeface="Calibri"/>
                <a:cs typeface="Times New Roman"/>
              </a:rPr>
              <a:t>(   )Option 1: A master page.</a:t>
            </a:r>
          </a:p>
          <a:p>
            <a:pPr>
              <a:lnSpc>
                <a:spcPct val="115000"/>
              </a:lnSpc>
              <a:spcAft>
                <a:spcPts val="1000"/>
              </a:spcAft>
            </a:pPr>
            <a:r>
              <a:rPr lang="en-US" sz="1000" dirty="0">
                <a:latin typeface="Arial"/>
                <a:ea typeface="Calibri"/>
                <a:cs typeface="Times New Roman"/>
              </a:rPr>
              <a:t>(   )Option 2: A color palette.</a:t>
            </a:r>
          </a:p>
          <a:p>
            <a:pPr>
              <a:lnSpc>
                <a:spcPct val="115000"/>
              </a:lnSpc>
              <a:spcAft>
                <a:spcPts val="1000"/>
              </a:spcAft>
            </a:pPr>
            <a:r>
              <a:rPr lang="en-US" sz="1000" dirty="0">
                <a:latin typeface="Arial"/>
                <a:ea typeface="Calibri"/>
                <a:cs typeface="Times New Roman"/>
              </a:rPr>
              <a:t>(   )Option 3: A font scheme.</a:t>
            </a:r>
          </a:p>
          <a:p>
            <a:pPr>
              <a:lnSpc>
                <a:spcPct val="115000"/>
              </a:lnSpc>
              <a:spcAft>
                <a:spcPts val="1000"/>
              </a:spcAft>
            </a:pPr>
            <a:r>
              <a:rPr lang="en-US" sz="1000" dirty="0">
                <a:latin typeface="Arial"/>
                <a:ea typeface="Calibri"/>
                <a:cs typeface="Times New Roman"/>
              </a:rPr>
              <a:t>(   )Option 4: A background image.</a:t>
            </a:r>
          </a:p>
          <a:p>
            <a:pPr>
              <a:lnSpc>
                <a:spcPct val="115000"/>
              </a:lnSpc>
              <a:spcAft>
                <a:spcPts val="1000"/>
              </a:spcAft>
            </a:pPr>
            <a:r>
              <a:rPr lang="en-US" sz="1000" dirty="0">
                <a:latin typeface="Arial"/>
                <a:ea typeface="Calibri"/>
                <a:cs typeface="Times New Roman"/>
              </a:rPr>
              <a:t>(   )Option 5: A CSS file.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5: A CSS file.</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want to create a new page layout. What should you do first?</a:t>
            </a:r>
          </a:p>
          <a:p>
            <a:pPr>
              <a:lnSpc>
                <a:spcPct val="115000"/>
              </a:lnSpc>
              <a:spcAft>
                <a:spcPts val="1000"/>
              </a:spcAft>
            </a:pPr>
            <a:r>
              <a:rPr lang="en-US" sz="1000" dirty="0">
                <a:latin typeface="Arial"/>
                <a:ea typeface="Calibri"/>
                <a:cs typeface="Times New Roman"/>
              </a:rPr>
              <a:t>(   )Option 1: Create a new master page in Design Manager.</a:t>
            </a:r>
          </a:p>
          <a:p>
            <a:pPr>
              <a:lnSpc>
                <a:spcPct val="115000"/>
              </a:lnSpc>
              <a:spcAft>
                <a:spcPts val="1000"/>
              </a:spcAft>
            </a:pPr>
            <a:r>
              <a:rPr lang="en-US" sz="1000" dirty="0">
                <a:latin typeface="Arial"/>
                <a:ea typeface="Calibri"/>
                <a:cs typeface="Times New Roman"/>
              </a:rPr>
              <a:t>(   )Option 2: Create or identify a page layout content type.</a:t>
            </a:r>
          </a:p>
          <a:p>
            <a:pPr>
              <a:lnSpc>
                <a:spcPct val="115000"/>
              </a:lnSpc>
              <a:spcAft>
                <a:spcPts val="1000"/>
              </a:spcAft>
            </a:pPr>
            <a:r>
              <a:rPr lang="en-US" sz="1000" dirty="0">
                <a:latin typeface="Arial"/>
                <a:ea typeface="Calibri"/>
                <a:cs typeface="Times New Roman"/>
              </a:rPr>
              <a:t>(   )Option 3: Create custom field controls.</a:t>
            </a:r>
          </a:p>
          <a:p>
            <a:pPr>
              <a:lnSpc>
                <a:spcPct val="115000"/>
              </a:lnSpc>
              <a:spcAft>
                <a:spcPts val="1000"/>
              </a:spcAft>
            </a:pPr>
            <a:r>
              <a:rPr lang="en-US" sz="1000" dirty="0">
                <a:latin typeface="Arial"/>
                <a:ea typeface="Calibri"/>
                <a:cs typeface="Times New Roman"/>
              </a:rPr>
              <a:t>(   )Option 4: Create a new page layout in Design Manager.</a:t>
            </a:r>
          </a:p>
          <a:p>
            <a:pPr>
              <a:lnSpc>
                <a:spcPct val="115000"/>
              </a:lnSpc>
              <a:spcAft>
                <a:spcPts val="1000"/>
              </a:spcAft>
            </a:pPr>
            <a:r>
              <a:rPr lang="en-US" sz="1000" dirty="0">
                <a:latin typeface="Arial"/>
                <a:ea typeface="Calibri"/>
                <a:cs typeface="Times New Roman"/>
              </a:rPr>
              <a:t>(   )Option 5: Create a new page layout in HTML.</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2: Create or identify a page layout content type.</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166CFC1-E3CC-4B9C-8276-6877BED101E3}" type="slidenum">
              <a:rPr lang="en-US" smtClean="0"/>
              <a:t>38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15: Working with Branding and Navigation</a:t>
            </a:r>
            <a:endParaRPr lang="en-US" sz="1200" b="1" dirty="0">
              <a:solidFill>
                <a:srgbClr val="336699"/>
              </a:solidFill>
              <a:latin typeface="Arial"/>
            </a:endParaRPr>
          </a:p>
        </p:txBody>
      </p:sp>
      <p:sp>
        <p:nvSpPr>
          <p:cNvPr id="7" name="TextBox 6"/>
          <p:cNvSpPr txBox="1"/>
          <p:nvPr/>
        </p:nvSpPr>
        <p:spPr>
          <a:xfrm>
            <a:off x="45807" y="8820472"/>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41452299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xfrm>
            <a:off x="0" y="238126"/>
            <a:ext cx="3038475" cy="347663"/>
          </a:xfrm>
        </p:spPr>
        <p:txBody>
          <a:bodyPr/>
          <a:lstStyle/>
          <a:p>
            <a:pPr>
              <a:defRPr/>
            </a:pPr>
            <a:r>
              <a:rPr lang="en-GB" b="1" dirty="0" smtClean="0">
                <a:solidFill>
                  <a:srgbClr val="336699"/>
                </a:solidFill>
                <a:latin typeface="Arial"/>
              </a:rPr>
              <a:t>15: Working with Branding and Navigation</a:t>
            </a:r>
            <a:endParaRPr lang="en-US" b="1" dirty="0" smtClean="0">
              <a:solidFill>
                <a:srgbClr val="336699"/>
              </a:solidFill>
              <a:latin typeface="Arial"/>
            </a:endParaRPr>
          </a:p>
        </p:txBody>
      </p:sp>
      <p:sp>
        <p:nvSpPr>
          <p:cNvPr id="35843" name="Rectangle 3"/>
          <p:cNvSpPr>
            <a:spLocks noGrp="1" noChangeArrowheads="1"/>
          </p:cNvSpPr>
          <p:nvPr>
            <p:ph type="dt" sz="quarter" idx="1"/>
          </p:nvPr>
        </p:nvSpPr>
        <p:spPr>
          <a:xfrm>
            <a:off x="0" y="0"/>
            <a:ext cx="3038475" cy="222250"/>
          </a:xfrm>
        </p:spPr>
        <p:txBody>
          <a:bodyPr/>
          <a:lstStyle/>
          <a:p>
            <a:pPr algn="l">
              <a:defRPr/>
            </a:pPr>
            <a:r>
              <a:rPr lang="en-US" b="1" dirty="0" smtClean="0">
                <a:solidFill>
                  <a:srgbClr val="000000"/>
                </a:solidFill>
                <a:latin typeface="Arial"/>
              </a:rPr>
              <a:t>20488A</a:t>
            </a:r>
          </a:p>
        </p:txBody>
      </p:sp>
      <p:sp>
        <p:nvSpPr>
          <p:cNvPr id="35844" name="Rectangle 7"/>
          <p:cNvSpPr>
            <a:spLocks noGrp="1" noChangeArrowheads="1"/>
          </p:cNvSpPr>
          <p:nvPr>
            <p:ph type="sldNum" sz="quarter" idx="5"/>
          </p:nvPr>
        </p:nvSpPr>
        <p:spPr/>
        <p:txBody>
          <a:bodyPr/>
          <a:lstStyle/>
          <a:p>
            <a:pPr>
              <a:defRPr/>
            </a:pPr>
            <a:fld id="{FE8447A3-87D6-4C56-8518-E71A4C2008B7}" type="slidenum">
              <a:rPr lang="en-US" smtClean="0"/>
              <a:pPr>
                <a:defRPr/>
              </a:pPr>
              <a:t>39</a:t>
            </a:fld>
            <a:endParaRPr lang="en-US" dirty="0" smtClean="0"/>
          </a:p>
        </p:txBody>
      </p:sp>
      <p:sp>
        <p:nvSpPr>
          <p:cNvPr id="33797" name="Rectangle 2"/>
          <p:cNvSpPr>
            <a:spLocks noGrp="1" noRot="1" noChangeAspect="1" noChangeArrowheads="1" noTextEdit="1"/>
          </p:cNvSpPr>
          <p:nvPr>
            <p:ph type="sldImg"/>
          </p:nvPr>
        </p:nvSpPr>
        <p:spPr>
          <a:xfrm>
            <a:off x="4341813" y="92075"/>
            <a:ext cx="2393950" cy="1795463"/>
          </a:xfrm>
          <a:ln/>
        </p:spPr>
      </p:sp>
      <p:sp>
        <p:nvSpPr>
          <p:cNvPr id="33798" name="Rectangle 3"/>
          <p:cNvSpPr>
            <a:spLocks noGrp="1" noChangeArrowheads="1"/>
          </p:cNvSpPr>
          <p:nvPr>
            <p:ph type="body" idx="1"/>
          </p:nvPr>
        </p:nvSpPr>
        <p:spPr>
          <a:xfrm>
            <a:off x="307492" y="2109492"/>
            <a:ext cx="6149837" cy="5558852"/>
          </a:xfrm>
          <a:noFill/>
          <a:ln/>
        </p:spPr>
        <p:txBody>
          <a:bodyPr/>
          <a:lstStyle/>
          <a:p>
            <a:pPr eaLnBrk="1" hangingPunct="1"/>
            <a:r>
              <a:rPr lang="en-US" altLang="ko-KR" sz="1000" dirty="0" smtClean="0">
                <a:latin typeface="Arial" pitchFamily="34" charset="0"/>
                <a:ea typeface="굴림" pitchFamily="34" charset="-127"/>
                <a:cs typeface="Arial" pitchFamily="34" charset="0"/>
              </a:rPr>
              <a:t>Remind students to complete the course evaluation.</a:t>
            </a:r>
          </a:p>
        </p:txBody>
      </p:sp>
    </p:spTree>
    <p:extLst>
      <p:ext uri="{BB962C8B-B14F-4D97-AF65-F5344CB8AC3E}">
        <p14:creationId xmlns:p14="http://schemas.microsoft.com/office/powerpoint/2010/main" val="3137716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Emphasize that the PowerPoint-based theme model used in SharePoint 2010, based on .thmx files, has been retired. This new model applies to all SharePoint 2013 sites. Mention that the terms "composed look", "theme", and "site design" are often used interchangeably in the product documentation.</a:t>
            </a:r>
          </a:p>
          <a:p>
            <a:pPr>
              <a:lnSpc>
                <a:spcPct val="115000"/>
              </a:lnSpc>
              <a:spcAft>
                <a:spcPts val="1000"/>
              </a:spcAft>
            </a:pPr>
            <a:r>
              <a:rPr lang="en-US" sz="1000" dirty="0">
                <a:solidFill>
                  <a:srgbClr val="000000"/>
                </a:solidFill>
                <a:latin typeface="Arial"/>
                <a:ea typeface="Calibri"/>
                <a:cs typeface="Times New Roman"/>
              </a:rPr>
              <a:t>Provide a brief overview of each of the components of a composed look. Subsequent topics go into more technical detail.</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166CFC1-E3CC-4B9C-8276-6877BED101E3}"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15: Working with Branding and Navigation</a:t>
            </a:r>
            <a:endParaRPr lang="en-US" sz="1200" b="1" dirty="0">
              <a:solidFill>
                <a:srgbClr val="336699"/>
              </a:solidFill>
              <a:latin typeface="Arial"/>
            </a:endParaRPr>
          </a:p>
        </p:txBody>
      </p:sp>
    </p:spTree>
    <p:extLst>
      <p:ext uri="{BB962C8B-B14F-4D97-AF65-F5344CB8AC3E}">
        <p14:creationId xmlns:p14="http://schemas.microsoft.com/office/powerpoint/2010/main" val="2635068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may want to start the virtual machine and load the team.contoso.com site collection in Internet Explorer in advance to save time during the demonstration.</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Start the 20488A-LON-SP-15 virtual machine.</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Log on to the LONDON machine as </a:t>
            </a:r>
            <a:r>
              <a:rPr lang="en-US" sz="1000" b="1" dirty="0" smtClean="0">
                <a:effectLst/>
                <a:latin typeface="Arial"/>
                <a:ea typeface="Times New Roman"/>
                <a:cs typeface="Times New Roman"/>
              </a:rPr>
              <a:t>CONTOSO\Administrator</a:t>
            </a:r>
            <a:r>
              <a:rPr lang="en-US" sz="1000" dirty="0" smtClean="0">
                <a:effectLst/>
                <a:latin typeface="Arial"/>
                <a:ea typeface="Times New Roman"/>
                <a:cs typeface="Times New Roman"/>
              </a:rPr>
              <a:t> with password </a:t>
            </a:r>
            <a:r>
              <a:rPr lang="en-US" sz="1000" b="1" dirty="0" smtClean="0">
                <a:effectLst/>
                <a:latin typeface="Arial"/>
                <a:ea typeface="Times New Roman"/>
                <a:cs typeface="Times New Roman"/>
              </a:rPr>
              <a:t>Pa$$w0rd</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Open Internet Explorer, and browse to </a:t>
            </a:r>
            <a:r>
              <a:rPr lang="en-US" sz="1000" b="1" dirty="0" smtClean="0">
                <a:effectLst/>
                <a:latin typeface="Arial"/>
                <a:ea typeface="Times New Roman"/>
                <a:cs typeface="Times New Roman"/>
              </a:rPr>
              <a:t>http://team.contoso.com</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If you are prompted for credentials, log on as </a:t>
            </a:r>
            <a:r>
              <a:rPr lang="en-US" sz="1000" b="1" dirty="0" smtClean="0">
                <a:effectLst/>
                <a:latin typeface="Arial"/>
                <a:ea typeface="Times New Roman"/>
                <a:cs typeface="Times New Roman"/>
              </a:rPr>
              <a:t>CONTOSO\Administrator</a:t>
            </a:r>
            <a:r>
              <a:rPr lang="en-US" sz="1000" dirty="0" smtClean="0">
                <a:effectLst/>
                <a:latin typeface="Arial"/>
                <a:ea typeface="Times New Roman"/>
                <a:cs typeface="Times New Roman"/>
              </a:rPr>
              <a:t> with password </a:t>
            </a:r>
            <a:r>
              <a:rPr lang="en-US" sz="1000" b="1" dirty="0" smtClean="0">
                <a:effectLst/>
                <a:latin typeface="Arial"/>
                <a:ea typeface="Times New Roman"/>
                <a:cs typeface="Times New Roman"/>
              </a:rPr>
              <a:t>Pa$$w0rd</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On the </a:t>
            </a:r>
            <a:r>
              <a:rPr lang="en-US" sz="1000" b="1" dirty="0" smtClean="0">
                <a:effectLst/>
                <a:latin typeface="Arial"/>
                <a:ea typeface="Times New Roman"/>
                <a:cs typeface="Times New Roman"/>
              </a:rPr>
              <a:t>Settings</a:t>
            </a:r>
            <a:r>
              <a:rPr lang="en-US" sz="1000" dirty="0" smtClean="0">
                <a:effectLst/>
                <a:latin typeface="Arial"/>
                <a:ea typeface="Times New Roman"/>
                <a:cs typeface="Times New Roman"/>
              </a:rPr>
              <a:t> menu, click </a:t>
            </a:r>
            <a:r>
              <a:rPr lang="en-US" sz="1000" b="1" dirty="0" smtClean="0">
                <a:effectLst/>
                <a:latin typeface="Arial"/>
                <a:ea typeface="Times New Roman"/>
                <a:cs typeface="Times New Roman"/>
              </a:rPr>
              <a:t>Change the look</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On the </a:t>
            </a:r>
            <a:r>
              <a:rPr lang="en-US" sz="1000" b="1" dirty="0" smtClean="0">
                <a:effectLst/>
                <a:latin typeface="Arial"/>
                <a:ea typeface="Times New Roman"/>
                <a:cs typeface="Times New Roman"/>
              </a:rPr>
              <a:t>Change the look</a:t>
            </a:r>
            <a:r>
              <a:rPr lang="en-US" sz="1000" dirty="0" smtClean="0">
                <a:effectLst/>
                <a:latin typeface="Arial"/>
                <a:ea typeface="Times New Roman"/>
                <a:cs typeface="Times New Roman"/>
              </a:rPr>
              <a:t> page, scroll through the available designs. Explain that these are the built-in composed looks that ship with SharePoint 2013.</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Click </a:t>
            </a:r>
            <a:r>
              <a:rPr lang="en-US" sz="1000" b="1" dirty="0" smtClean="0">
                <a:effectLst/>
                <a:latin typeface="Arial"/>
                <a:ea typeface="Times New Roman"/>
                <a:cs typeface="Times New Roman"/>
              </a:rPr>
              <a:t>Nature</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Explain that the preview image is generated by the master page preview file. You can create a preview file, with a .preview file extension, for every master page you add to the master page gallery.</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On the left of the page, under </a:t>
            </a:r>
            <a:r>
              <a:rPr lang="en-US" sz="1000" b="1" dirty="0" smtClean="0">
                <a:effectLst/>
                <a:latin typeface="Arial"/>
                <a:ea typeface="Times New Roman"/>
                <a:cs typeface="Times New Roman"/>
              </a:rPr>
              <a:t>Start over</a:t>
            </a:r>
            <a:r>
              <a:rPr lang="en-US" sz="1000" dirty="0" smtClean="0">
                <a:effectLst/>
                <a:latin typeface="Arial"/>
                <a:ea typeface="Times New Roman"/>
                <a:cs typeface="Times New Roman"/>
              </a:rPr>
              <a:t>, explain that the image is the background image for the composed look. Administrators can change the background image to an image in a library on the site, or upload a new image.</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Under </a:t>
            </a:r>
            <a:r>
              <a:rPr lang="en-US" sz="1000" b="1" dirty="0" smtClean="0">
                <a:effectLst/>
                <a:latin typeface="Arial"/>
                <a:ea typeface="Times New Roman"/>
                <a:cs typeface="Times New Roman"/>
              </a:rPr>
              <a:t>Colors</a:t>
            </a:r>
            <a:r>
              <a:rPr lang="en-US" sz="1000" dirty="0" smtClean="0">
                <a:effectLst/>
                <a:latin typeface="Arial"/>
                <a:ea typeface="Times New Roman"/>
                <a:cs typeface="Times New Roman"/>
              </a:rPr>
              <a:t>, click the drop-down arrow. Explain that these are the color palettes that are currently available on the site.</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Hover over several of the color palettes in the list, and draw attention to how the preview image is updated accordingly.</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Click the second color palette from the top.</a:t>
            </a:r>
          </a:p>
          <a:p>
            <a:pPr marL="342900" lvl="0" indent="-342900">
              <a:lnSpc>
                <a:spcPct val="115000"/>
              </a:lnSpc>
              <a:spcAft>
                <a:spcPts val="995"/>
              </a:spcAft>
              <a:buFont typeface="+mj-lt"/>
              <a:buAutoNum type="arabicPeriod"/>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166CFC1-E3CC-4B9C-8276-6877BED101E3}"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15: Working with Branding and Navigation</a:t>
            </a:r>
            <a:endParaRPr lang="en-US" sz="1200" b="1" dirty="0">
              <a:solidFill>
                <a:srgbClr val="336699"/>
              </a:solidFill>
              <a:latin typeface="Arial"/>
            </a:endParaRPr>
          </a:p>
        </p:txBody>
      </p:sp>
      <p:sp>
        <p:nvSpPr>
          <p:cNvPr id="7" name="TextBox 6"/>
          <p:cNvSpPr txBox="1"/>
          <p:nvPr/>
        </p:nvSpPr>
        <p:spPr>
          <a:xfrm>
            <a:off x="45807" y="8820472"/>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34868847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Walk the students through the basic structure of an .spcolor file. Explain that you use a six-digit RGB value to specify an opaque color, or an eight-digit ARGB value to specify a color with a degree of opacity. Explain how you use the </a:t>
            </a:r>
            <a:r>
              <a:rPr lang="en-US" sz="1000" b="1" dirty="0">
                <a:latin typeface="Arial"/>
                <a:ea typeface="Calibri"/>
                <a:cs typeface="Times New Roman"/>
              </a:rPr>
              <a:t>previewSlot</a:t>
            </a:r>
            <a:r>
              <a:rPr lang="en-US" sz="1000" dirty="0">
                <a:latin typeface="Arial"/>
                <a:ea typeface="Calibri"/>
                <a:cs typeface="Times New Roman"/>
              </a:rPr>
              <a:t> attributes to specify which colors represent the color palette in the </a:t>
            </a:r>
            <a:r>
              <a:rPr lang="en-US" sz="1000" b="1" dirty="0">
                <a:latin typeface="Arial"/>
                <a:ea typeface="Calibri"/>
                <a:cs typeface="Times New Roman"/>
              </a:rPr>
              <a:t>Colors</a:t>
            </a:r>
            <a:r>
              <a:rPr lang="en-US" sz="1000" dirty="0">
                <a:latin typeface="Arial"/>
                <a:ea typeface="Calibri"/>
                <a:cs typeface="Times New Roman"/>
              </a:rPr>
              <a:t> dropdown menu when you are building a composed look.</a:t>
            </a:r>
          </a:p>
          <a:p>
            <a:pPr>
              <a:lnSpc>
                <a:spcPct val="115000"/>
              </a:lnSpc>
              <a:spcAft>
                <a:spcPts val="1000"/>
              </a:spcAft>
            </a:pPr>
            <a:r>
              <a:rPr lang="en-US" sz="1000" dirty="0">
                <a:latin typeface="Arial"/>
                <a:ea typeface="Calibri"/>
                <a:cs typeface="Times New Roman"/>
              </a:rPr>
              <a:t>Talk through the advantages of creating custom color palettes over creating custom CSS files:</a:t>
            </a: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Master pages are tightly bound to CSS files. By contrast, you can choose from multiple color palettes to customize the look of a site without editing the master page.</a:t>
            </a: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Color palettes are often easier to create than complete CSS files. Color palettes reduce the need for you to identity CSS element classes and to order your CSS classes appropriately.</a:t>
            </a: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Color palettes can be used as part of a composed look, which enables a flexible "mix and match" approach to styling a site.</a:t>
            </a:r>
          </a:p>
          <a:p>
            <a:pPr>
              <a:lnSpc>
                <a:spcPct val="115000"/>
              </a:lnSpc>
              <a:spcAft>
                <a:spcPts val="1000"/>
              </a:spcAft>
            </a:pPr>
            <a:r>
              <a:rPr lang="en-US" sz="1000" dirty="0">
                <a:latin typeface="Arial"/>
                <a:ea typeface="Calibri"/>
                <a:cs typeface="Times New Roman"/>
              </a:rPr>
              <a:t>In Visual Studio 2012, open the file at </a:t>
            </a:r>
            <a:r>
              <a:rPr lang="en-US" sz="1000" b="1" dirty="0">
                <a:latin typeface="Arial"/>
                <a:ea typeface="Calibri"/>
                <a:cs typeface="Times New Roman"/>
              </a:rPr>
              <a:t>E:\Democode\Palette001.spcolor</a:t>
            </a:r>
            <a:r>
              <a:rPr lang="en-US" sz="1000" dirty="0">
                <a:latin typeface="Arial"/>
                <a:ea typeface="Calibri"/>
                <a:cs typeface="Times New Roman"/>
              </a:rPr>
              <a:t>. This is one of the built-in color palettes that ships with SharePoint 2013. Scroll through the file to illustrate how many </a:t>
            </a:r>
            <a:r>
              <a:rPr lang="en-US" sz="1000" b="1" dirty="0">
                <a:latin typeface="Arial"/>
                <a:ea typeface="Calibri"/>
                <a:cs typeface="Times New Roman"/>
              </a:rPr>
              <a:t>color</a:t>
            </a:r>
            <a:r>
              <a:rPr lang="en-US" sz="1000" dirty="0">
                <a:latin typeface="Arial"/>
                <a:ea typeface="Calibri"/>
                <a:cs typeface="Times New Roman"/>
              </a:rPr>
              <a:t> elements are defined. Tell students that Microsoft provides a free utility, the SharePoint Color Palette Tool, that enables you to develop spcolor files interactively. The student handbook includes a download link for this utility.</a:t>
            </a:r>
          </a:p>
        </p:txBody>
      </p:sp>
      <p:sp>
        <p:nvSpPr>
          <p:cNvPr id="4" name="Slide Number Placeholder 3"/>
          <p:cNvSpPr>
            <a:spLocks noGrp="1"/>
          </p:cNvSpPr>
          <p:nvPr>
            <p:ph type="sldNum" sz="quarter" idx="10"/>
          </p:nvPr>
        </p:nvSpPr>
        <p:spPr/>
        <p:txBody>
          <a:bodyPr/>
          <a:lstStyle/>
          <a:p>
            <a:fld id="{4166CFC1-E3CC-4B9C-8276-6877BED101E3}"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15: Working with Branding and Navigation</a:t>
            </a:r>
            <a:endParaRPr lang="en-US" sz="1200" b="1" dirty="0">
              <a:solidFill>
                <a:srgbClr val="336699"/>
              </a:solidFill>
              <a:latin typeface="Arial"/>
            </a:endParaRPr>
          </a:p>
        </p:txBody>
      </p:sp>
    </p:spTree>
    <p:extLst>
      <p:ext uri="{BB962C8B-B14F-4D97-AF65-F5344CB8AC3E}">
        <p14:creationId xmlns:p14="http://schemas.microsoft.com/office/powerpoint/2010/main" val="3756632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Explain the core concepts of an spfont file, and talk through the seven types of text for which you can define fonts.</a:t>
            </a:r>
          </a:p>
          <a:p>
            <a:pPr>
              <a:lnSpc>
                <a:spcPct val="115000"/>
              </a:lnSpc>
              <a:spcAft>
                <a:spcPts val="1000"/>
              </a:spcAft>
            </a:pPr>
            <a:r>
              <a:rPr lang="en-US" sz="1000" dirty="0">
                <a:latin typeface="Arial"/>
                <a:ea typeface="Calibri"/>
                <a:cs typeface="Times New Roman"/>
              </a:rPr>
              <a:t>In Visual Studio 2012, open the file at </a:t>
            </a:r>
            <a:r>
              <a:rPr lang="en-US" sz="1000" b="1" dirty="0">
                <a:latin typeface="Arial"/>
                <a:ea typeface="Calibri"/>
                <a:cs typeface="Times New Roman"/>
              </a:rPr>
              <a:t>E:\Democode\fontscheme001.spfont</a:t>
            </a:r>
            <a:r>
              <a:rPr lang="en-US" sz="1000" dirty="0">
                <a:latin typeface="Arial"/>
                <a:ea typeface="Calibri"/>
                <a:cs typeface="Times New Roman"/>
              </a:rPr>
              <a:t>. This is one of the built-in font schemes that ships with SharePoint 2013. Scroll through the file to illustrate the basic structure of a font file.</a:t>
            </a:r>
          </a:p>
        </p:txBody>
      </p:sp>
      <p:sp>
        <p:nvSpPr>
          <p:cNvPr id="4" name="Slide Number Placeholder 3"/>
          <p:cNvSpPr>
            <a:spLocks noGrp="1"/>
          </p:cNvSpPr>
          <p:nvPr>
            <p:ph type="sldNum" sz="quarter" idx="10"/>
          </p:nvPr>
        </p:nvSpPr>
        <p:spPr/>
        <p:txBody>
          <a:bodyPr/>
          <a:lstStyle/>
          <a:p>
            <a:fld id="{4166CFC1-E3CC-4B9C-8276-6877BED101E3}"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15: Working with Branding and Navigation</a:t>
            </a:r>
            <a:endParaRPr lang="en-US" sz="1200" b="1" dirty="0">
              <a:solidFill>
                <a:srgbClr val="336699"/>
              </a:solidFill>
              <a:latin typeface="Arial"/>
            </a:endParaRPr>
          </a:p>
        </p:txBody>
      </p:sp>
    </p:spTree>
    <p:extLst>
      <p:ext uri="{BB962C8B-B14F-4D97-AF65-F5344CB8AC3E}">
        <p14:creationId xmlns:p14="http://schemas.microsoft.com/office/powerpoint/2010/main" val="1862293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Provide a brief overview of the three galleries that are used for theming. Explain that a gallery is just a SharePoint library or list that is exposed through the </a:t>
            </a:r>
            <a:r>
              <a:rPr lang="en-US" sz="1000" b="1" dirty="0">
                <a:latin typeface="Arial"/>
                <a:ea typeface="Calibri"/>
                <a:cs typeface="Times New Roman"/>
              </a:rPr>
              <a:t>_catalog</a:t>
            </a:r>
            <a:r>
              <a:rPr lang="en-US" sz="1000" dirty="0">
                <a:latin typeface="Arial"/>
                <a:ea typeface="Calibri"/>
                <a:cs typeface="Times New Roman"/>
              </a:rPr>
              <a:t> virtual directory on each site.</a:t>
            </a:r>
          </a:p>
          <a:p>
            <a:pPr>
              <a:lnSpc>
                <a:spcPct val="115000"/>
              </a:lnSpc>
              <a:spcAft>
                <a:spcPts val="1000"/>
              </a:spcAft>
            </a:pPr>
            <a:r>
              <a:rPr lang="en-US" sz="1000" dirty="0">
                <a:latin typeface="Arial"/>
                <a:ea typeface="Calibri"/>
                <a:cs typeface="Times New Roman"/>
              </a:rPr>
              <a:t>Mention that the design gallery is also known as the Composed Looks list. Composed looks are simply list items with fields for name, title, master page URL, color palette URL, font scheme URL, and background image URI.</a:t>
            </a:r>
          </a:p>
          <a:p>
            <a:pPr>
              <a:lnSpc>
                <a:spcPct val="115000"/>
              </a:lnSpc>
              <a:spcAft>
                <a:spcPts val="1000"/>
              </a:spcAft>
            </a:pPr>
            <a:r>
              <a:rPr lang="en-US" sz="1000" dirty="0">
                <a:latin typeface="Arial"/>
                <a:ea typeface="Calibri"/>
                <a:cs typeface="Times New Roman"/>
              </a:rPr>
              <a:t>The next slide illustrates the programmatic approach. The additional slide is not reproduced in the student handbook, but the code example on the slide is included in the topic content in the student handbook.</a:t>
            </a:r>
          </a:p>
        </p:txBody>
      </p:sp>
      <p:sp>
        <p:nvSpPr>
          <p:cNvPr id="4" name="Slide Number Placeholder 3"/>
          <p:cNvSpPr>
            <a:spLocks noGrp="1"/>
          </p:cNvSpPr>
          <p:nvPr>
            <p:ph type="sldNum" sz="quarter" idx="10"/>
          </p:nvPr>
        </p:nvSpPr>
        <p:spPr/>
        <p:txBody>
          <a:bodyPr/>
          <a:lstStyle/>
          <a:p>
            <a:fld id="{4166CFC1-E3CC-4B9C-8276-6877BED101E3}"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15: Working with Branding and Navigation</a:t>
            </a:r>
            <a:endParaRPr lang="en-US" sz="1200" b="1" dirty="0">
              <a:solidFill>
                <a:srgbClr val="336699"/>
              </a:solidFill>
              <a:latin typeface="Arial"/>
            </a:endParaRPr>
          </a:p>
        </p:txBody>
      </p:sp>
    </p:spTree>
    <p:extLst>
      <p:ext uri="{BB962C8B-B14F-4D97-AF65-F5344CB8AC3E}">
        <p14:creationId xmlns:p14="http://schemas.microsoft.com/office/powerpoint/2010/main" val="19855118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Talk the students through the code example. You would typically include this code in the </a:t>
            </a:r>
            <a:r>
              <a:rPr lang="en-US" sz="1000" b="1" dirty="0">
                <a:latin typeface="Arial"/>
                <a:ea typeface="Calibri"/>
                <a:cs typeface="Times New Roman"/>
              </a:rPr>
              <a:t>FeatureActivated</a:t>
            </a:r>
            <a:r>
              <a:rPr lang="en-US" sz="1000" dirty="0">
                <a:latin typeface="Arial"/>
                <a:ea typeface="Calibri"/>
                <a:cs typeface="Times New Roman"/>
              </a:rPr>
              <a:t> method of a feature receiver class. Use the feature to deploy the color palette, the font scheme, and the background image, and then use the feature receiver to apply the theme to the site.</a:t>
            </a:r>
          </a:p>
          <a:p>
            <a:pPr>
              <a:lnSpc>
                <a:spcPct val="115000"/>
              </a:lnSpc>
              <a:spcAft>
                <a:spcPts val="1000"/>
              </a:spcAft>
            </a:pPr>
            <a:r>
              <a:rPr lang="en-US" sz="1000" dirty="0">
                <a:latin typeface="Arial"/>
                <a:ea typeface="Calibri"/>
                <a:cs typeface="Times New Roman"/>
              </a:rPr>
              <a:t>The student handbook includes a less abridged version of the code.</a:t>
            </a:r>
          </a:p>
          <a:p>
            <a:pPr>
              <a:lnSpc>
                <a:spcPct val="115000"/>
              </a:lnSpc>
              <a:spcAft>
                <a:spcPts val="1000"/>
              </a:spcAft>
            </a:pPr>
            <a:r>
              <a:rPr lang="en-US" sz="1000" dirty="0">
                <a:latin typeface="Arial"/>
                <a:ea typeface="Calibri"/>
                <a:cs typeface="Times New Roman"/>
              </a:rPr>
              <a:t>Note that production code should always include error handling, so that it fails gracefully if any of the files do not exist.</a:t>
            </a:r>
          </a:p>
        </p:txBody>
      </p:sp>
      <p:sp>
        <p:nvSpPr>
          <p:cNvPr id="4" name="Slide Number Placeholder 3"/>
          <p:cNvSpPr>
            <a:spLocks noGrp="1"/>
          </p:cNvSpPr>
          <p:nvPr>
            <p:ph type="sldNum" sz="quarter" idx="10"/>
          </p:nvPr>
        </p:nvSpPr>
        <p:spPr/>
        <p:txBody>
          <a:bodyPr/>
          <a:lstStyle/>
          <a:p>
            <a:fld id="{4166CFC1-E3CC-4B9C-8276-6877BED101E3}"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15: Working with Branding and Navigation</a:t>
            </a:r>
            <a:endParaRPr lang="en-US" sz="1200" b="1" dirty="0">
              <a:solidFill>
                <a:srgbClr val="336699"/>
              </a:solidFill>
              <a:latin typeface="Arial"/>
            </a:endParaRPr>
          </a:p>
        </p:txBody>
      </p:sp>
    </p:spTree>
    <p:extLst>
      <p:ext uri="{BB962C8B-B14F-4D97-AF65-F5344CB8AC3E}">
        <p14:creationId xmlns:p14="http://schemas.microsoft.com/office/powerpoint/2010/main" val="258157813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08493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32071" y="3169492"/>
            <a:ext cx="5732417" cy="340093"/>
          </a:xfrm>
        </p:spPr>
        <p:txBody>
          <a:bodyPr/>
          <a:lstStyle/>
          <a:p>
            <a:r>
              <a:rPr lang="en-US" sz="2600" dirty="0" smtClean="0"/>
              <a:t>Module 15</a:t>
            </a:r>
            <a:endParaRPr lang="en-US" sz="2600" dirty="0"/>
          </a:p>
        </p:txBody>
      </p:sp>
      <p:sp>
        <p:nvSpPr>
          <p:cNvPr id="3" name="Subtitle 2"/>
          <p:cNvSpPr>
            <a:spLocks noGrp="1"/>
          </p:cNvSpPr>
          <p:nvPr>
            <p:ph type="subTitle" sz="quarter" idx="1"/>
          </p:nvPr>
        </p:nvSpPr>
        <p:spPr/>
        <p:txBody>
          <a:bodyPr/>
          <a:lstStyle/>
          <a:p>
            <a:r>
              <a:rPr lang="en-GB" dirty="0" smtClean="0"/>
              <a:t>Working with Branding and Navigation
</a:t>
            </a:r>
            <a:endParaRPr lang="en-US" dirty="0"/>
          </a:p>
        </p:txBody>
      </p:sp>
    </p:spTree>
    <p:extLst>
      <p:ext uri="{BB962C8B-B14F-4D97-AF65-F5344CB8AC3E}">
        <p14:creationId xmlns:p14="http://schemas.microsoft.com/office/powerpoint/2010/main" val="176232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89ec02c1-47eb-49b7-ae57-3a6b3b61dc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Deploying and Applying Custom Themes Programmatically</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To apply a theme programmatically, use a feature receiver class</a:t>
            </a:r>
            <a:endParaRPr lang="en-US" dirty="0"/>
          </a:p>
        </p:txBody>
      </p:sp>
      <p:pic>
        <p:nvPicPr>
          <p:cNvPr id="3" name="Picture 2"/>
          <p:cNvPicPr>
            <a:picLocks noChangeAspect="1"/>
          </p:cNvPicPr>
          <p:nvPr/>
        </p:nvPicPr>
        <p:blipFill>
          <a:blip r:embed="rId3"/>
          <a:stretch>
            <a:fillRect/>
          </a:stretch>
        </p:blipFill>
        <p:spPr>
          <a:xfrm>
            <a:off x="458788" y="2276872"/>
            <a:ext cx="8119156" cy="3825024"/>
          </a:xfrm>
          <a:prstGeom prst="rect">
            <a:avLst/>
          </a:prstGeom>
        </p:spPr>
      </p:pic>
    </p:spTree>
    <p:extLst>
      <p:ext uri="{BB962C8B-B14F-4D97-AF65-F5344CB8AC3E}">
        <p14:creationId xmlns:p14="http://schemas.microsoft.com/office/powerpoint/2010/main" val="890662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Lesson 2: Branding and Designing Publishing Sites</a:t>
            </a:r>
            <a:endParaRPr lang="en-US" dirty="0"/>
          </a:p>
        </p:txBody>
      </p:sp>
      <p:sp>
        <p:nvSpPr>
          <p:cNvPr id="3" name="Text Placeholder 2"/>
          <p:cNvSpPr>
            <a:spLocks noGrp="1"/>
          </p:cNvSpPr>
          <p:nvPr>
            <p:ph type="body" idx="1"/>
          </p:nvPr>
        </p:nvSpPr>
        <p:spPr/>
        <p:txBody>
          <a:bodyPr/>
          <a:lstStyle/>
          <a:p>
            <a:r>
              <a:rPr lang="en-US" dirty="0" smtClean="0"/>
              <a:t>The Publishing Site Page Model
Design Manager and the Site Design Process
Creating Master Pages
Demonstration: Developing Master Pages with Design Manager
Creating Page Layouts
Demonstration: Developing Page Layouts with Design Manager
Importing and Exporting Design Packages</a:t>
            </a:r>
            <a:endParaRPr lang="en-US" dirty="0"/>
          </a:p>
        </p:txBody>
      </p:sp>
    </p:spTree>
    <p:extLst>
      <p:ext uri="{BB962C8B-B14F-4D97-AF65-F5344CB8AC3E}">
        <p14:creationId xmlns:p14="http://schemas.microsoft.com/office/powerpoint/2010/main" val="566472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Publishing Site Page Model</a:t>
            </a:r>
            <a:endParaRPr lang="en-US" dirty="0"/>
          </a:p>
        </p:txBody>
      </p:sp>
      <p:sp>
        <p:nvSpPr>
          <p:cNvPr id="4" name="Rectangle 3"/>
          <p:cNvSpPr/>
          <p:nvPr/>
        </p:nvSpPr>
        <p:spPr bwMode="auto">
          <a:xfrm>
            <a:off x="323389" y="1048218"/>
            <a:ext cx="2464419" cy="132699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sp>
        <p:nvSpPr>
          <p:cNvPr id="5" name="Rectangle 4"/>
          <p:cNvSpPr/>
          <p:nvPr/>
        </p:nvSpPr>
        <p:spPr bwMode="auto">
          <a:xfrm>
            <a:off x="328961" y="3112628"/>
            <a:ext cx="2464419" cy="132699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sp>
        <p:nvSpPr>
          <p:cNvPr id="6" name="Rectangle 5"/>
          <p:cNvSpPr/>
          <p:nvPr/>
        </p:nvSpPr>
        <p:spPr bwMode="auto">
          <a:xfrm>
            <a:off x="423750" y="1505415"/>
            <a:ext cx="468348" cy="747132"/>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sp>
        <p:nvSpPr>
          <p:cNvPr id="7" name="Rectangle 6"/>
          <p:cNvSpPr/>
          <p:nvPr/>
        </p:nvSpPr>
        <p:spPr bwMode="auto">
          <a:xfrm>
            <a:off x="423749" y="1122557"/>
            <a:ext cx="2274845" cy="249043"/>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sp>
        <p:nvSpPr>
          <p:cNvPr id="8" name="Rectangle 7"/>
          <p:cNvSpPr/>
          <p:nvPr/>
        </p:nvSpPr>
        <p:spPr bwMode="auto">
          <a:xfrm>
            <a:off x="987551" y="3528937"/>
            <a:ext cx="1716613" cy="247188"/>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sp>
        <p:nvSpPr>
          <p:cNvPr id="9" name="Rectangle 8"/>
          <p:cNvSpPr/>
          <p:nvPr/>
        </p:nvSpPr>
        <p:spPr bwMode="auto">
          <a:xfrm>
            <a:off x="987552" y="3882059"/>
            <a:ext cx="830760" cy="434898"/>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sp>
        <p:nvSpPr>
          <p:cNvPr id="10" name="Rectangle 9"/>
          <p:cNvSpPr/>
          <p:nvPr/>
        </p:nvSpPr>
        <p:spPr bwMode="auto">
          <a:xfrm>
            <a:off x="1873399" y="3882059"/>
            <a:ext cx="815899" cy="434898"/>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sp>
        <p:nvSpPr>
          <p:cNvPr id="11" name="Rectangle 10"/>
          <p:cNvSpPr/>
          <p:nvPr/>
        </p:nvSpPr>
        <p:spPr bwMode="auto">
          <a:xfrm>
            <a:off x="323388" y="5091343"/>
            <a:ext cx="2464419" cy="132699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sp>
        <p:nvSpPr>
          <p:cNvPr id="12" name="Rectangle 11"/>
          <p:cNvSpPr/>
          <p:nvPr/>
        </p:nvSpPr>
        <p:spPr bwMode="auto">
          <a:xfrm>
            <a:off x="429324" y="3528937"/>
            <a:ext cx="468348" cy="78802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sp>
        <p:nvSpPr>
          <p:cNvPr id="13" name="Rectangle 12"/>
          <p:cNvSpPr/>
          <p:nvPr/>
        </p:nvSpPr>
        <p:spPr bwMode="auto">
          <a:xfrm>
            <a:off x="414453" y="3197313"/>
            <a:ext cx="2274845" cy="249043"/>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sp>
        <p:nvSpPr>
          <p:cNvPr id="14" name="Rectangle 13"/>
          <p:cNvSpPr/>
          <p:nvPr/>
        </p:nvSpPr>
        <p:spPr bwMode="auto">
          <a:xfrm>
            <a:off x="981978" y="5546211"/>
            <a:ext cx="1716612" cy="247188"/>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GB" sz="1200" b="0" dirty="0" smtClean="0">
                <a:solidFill>
                  <a:schemeClr val="tx1"/>
                </a:solidFill>
                <a:latin typeface="Verdana" pitchFamily="34" charset="0"/>
              </a:rPr>
              <a:t>Content</a:t>
            </a:r>
            <a:endParaRPr kumimoji="0" lang="en-GB" sz="1200" b="0" i="0" u="none" strike="noStrike" cap="none" normalizeH="0" baseline="0" dirty="0" smtClean="0">
              <a:ln>
                <a:noFill/>
              </a:ln>
              <a:solidFill>
                <a:schemeClr val="tx1"/>
              </a:solidFill>
              <a:effectLst/>
              <a:latin typeface="Verdana" pitchFamily="34" charset="0"/>
            </a:endParaRPr>
          </a:p>
        </p:txBody>
      </p:sp>
      <p:sp>
        <p:nvSpPr>
          <p:cNvPr id="15" name="Rectangle 14"/>
          <p:cNvSpPr/>
          <p:nvPr/>
        </p:nvSpPr>
        <p:spPr bwMode="auto">
          <a:xfrm>
            <a:off x="981977" y="5899333"/>
            <a:ext cx="830761" cy="434898"/>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800" b="0" i="0" u="none" strike="noStrike" cap="none" normalizeH="0" baseline="0" dirty="0" smtClean="0">
                <a:ln>
                  <a:noFill/>
                </a:ln>
                <a:solidFill>
                  <a:schemeClr val="tx1"/>
                </a:solidFill>
                <a:effectLst/>
                <a:latin typeface="Verdana" pitchFamily="34" charset="0"/>
              </a:rPr>
              <a:t>Content</a:t>
            </a:r>
          </a:p>
        </p:txBody>
      </p:sp>
      <p:sp>
        <p:nvSpPr>
          <p:cNvPr id="16" name="Rectangle 15"/>
          <p:cNvSpPr/>
          <p:nvPr/>
        </p:nvSpPr>
        <p:spPr bwMode="auto">
          <a:xfrm>
            <a:off x="1867825" y="5899333"/>
            <a:ext cx="815898" cy="434898"/>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800" b="0" i="0" u="none" strike="noStrike" cap="none" normalizeH="0" baseline="0" dirty="0" smtClean="0">
                <a:ln>
                  <a:noFill/>
                </a:ln>
                <a:solidFill>
                  <a:schemeClr val="tx1"/>
                </a:solidFill>
                <a:effectLst/>
                <a:latin typeface="Verdana" pitchFamily="34" charset="0"/>
              </a:rPr>
              <a:t>Content</a:t>
            </a:r>
          </a:p>
        </p:txBody>
      </p:sp>
      <p:sp>
        <p:nvSpPr>
          <p:cNvPr id="17" name="Rectangle 16"/>
          <p:cNvSpPr/>
          <p:nvPr/>
        </p:nvSpPr>
        <p:spPr bwMode="auto">
          <a:xfrm>
            <a:off x="423749" y="5546210"/>
            <a:ext cx="468348" cy="788021"/>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sp>
        <p:nvSpPr>
          <p:cNvPr id="18" name="Rectangle 17"/>
          <p:cNvSpPr/>
          <p:nvPr/>
        </p:nvSpPr>
        <p:spPr bwMode="auto">
          <a:xfrm>
            <a:off x="408878" y="5214587"/>
            <a:ext cx="2274845" cy="249043"/>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sp>
        <p:nvSpPr>
          <p:cNvPr id="19" name="TextBox 27"/>
          <p:cNvSpPr txBox="1"/>
          <p:nvPr/>
        </p:nvSpPr>
        <p:spPr>
          <a:xfrm>
            <a:off x="3117773" y="1527049"/>
            <a:ext cx="1877373" cy="461665"/>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400" b="0" dirty="0" smtClean="0">
                <a:latin typeface="Segoe UI" pitchFamily="34" charset="0"/>
                <a:ea typeface="Segoe UI" pitchFamily="34" charset="0"/>
                <a:cs typeface="Segoe UI" pitchFamily="34" charset="0"/>
              </a:rPr>
              <a:t>Master page</a:t>
            </a:r>
            <a:endParaRPr lang="en-GB" sz="2400" b="0" dirty="0">
              <a:latin typeface="Segoe UI" pitchFamily="34" charset="0"/>
              <a:ea typeface="Segoe UI" pitchFamily="34" charset="0"/>
              <a:cs typeface="Segoe UI" pitchFamily="34" charset="0"/>
            </a:endParaRPr>
          </a:p>
        </p:txBody>
      </p:sp>
      <p:sp>
        <p:nvSpPr>
          <p:cNvPr id="20" name="TextBox 28"/>
          <p:cNvSpPr txBox="1"/>
          <p:nvPr/>
        </p:nvSpPr>
        <p:spPr>
          <a:xfrm>
            <a:off x="3117773" y="3591459"/>
            <a:ext cx="5376232" cy="461665"/>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400" b="0" dirty="0" smtClean="0">
                <a:latin typeface="Segoe UI" pitchFamily="34" charset="0"/>
                <a:ea typeface="Segoe UI" pitchFamily="34" charset="0"/>
                <a:cs typeface="Segoe UI" pitchFamily="34" charset="0"/>
              </a:rPr>
              <a:t>Master page + page layout</a:t>
            </a:r>
            <a:endParaRPr lang="en-GB" sz="2400" b="0" dirty="0">
              <a:latin typeface="Segoe UI" pitchFamily="34" charset="0"/>
              <a:ea typeface="Segoe UI" pitchFamily="34" charset="0"/>
              <a:cs typeface="Segoe UI" pitchFamily="34" charset="0"/>
            </a:endParaRPr>
          </a:p>
        </p:txBody>
      </p:sp>
      <p:sp>
        <p:nvSpPr>
          <p:cNvPr id="21" name="TextBox 29"/>
          <p:cNvSpPr txBox="1"/>
          <p:nvPr/>
        </p:nvSpPr>
        <p:spPr>
          <a:xfrm>
            <a:off x="3117773" y="5353202"/>
            <a:ext cx="5376232" cy="830997"/>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400" b="0" dirty="0" smtClean="0">
                <a:latin typeface="Segoe UI" pitchFamily="34" charset="0"/>
                <a:ea typeface="Segoe UI" pitchFamily="34" charset="0"/>
                <a:cs typeface="Segoe UI" pitchFamily="34" charset="0"/>
              </a:rPr>
              <a:t>Master page + page layout + page content</a:t>
            </a:r>
            <a:endParaRPr lang="en-GB" sz="2400" b="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86183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Design Manager and the Site Design Process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Design site assets with standard web technologies:</a:t>
            </a:r>
          </a:p>
          <a:p>
            <a:pPr lvl="1"/>
            <a:r>
              <a:rPr lang="en-US" dirty="0" smtClean="0"/>
              <a:t>HTML</a:t>
            </a:r>
          </a:p>
          <a:p>
            <a:pPr lvl="1"/>
            <a:r>
              <a:rPr lang="en-US" dirty="0" smtClean="0"/>
              <a:t>CSS</a:t>
            </a:r>
          </a:p>
          <a:p>
            <a:pPr lvl="1"/>
            <a:r>
              <a:rPr lang="en-US" dirty="0" smtClean="0"/>
              <a:t>JavaScript</a:t>
            </a:r>
          </a:p>
          <a:p>
            <a:r>
              <a:rPr lang="en-US" dirty="0" smtClean="0"/>
              <a:t>Use Design Manager to:</a:t>
            </a:r>
          </a:p>
          <a:p>
            <a:pPr lvl="1"/>
            <a:r>
              <a:rPr lang="en-US" dirty="0" smtClean="0"/>
              <a:t>Convert HTML designs into SharePoint master pages</a:t>
            </a:r>
          </a:p>
          <a:p>
            <a:pPr lvl="1"/>
            <a:r>
              <a:rPr lang="en-US" dirty="0" smtClean="0"/>
              <a:t>Create starter HTML files for page layouts</a:t>
            </a:r>
          </a:p>
          <a:p>
            <a:pPr lvl="1"/>
            <a:r>
              <a:rPr lang="en-US" dirty="0" smtClean="0"/>
              <a:t>Generate markup snippets for SharePoint controls</a:t>
            </a:r>
            <a:endParaRPr lang="en-US" dirty="0"/>
          </a:p>
        </p:txBody>
      </p:sp>
    </p:spTree>
    <p:extLst>
      <p:ext uri="{BB962C8B-B14F-4D97-AF65-F5344CB8AC3E}">
        <p14:creationId xmlns:p14="http://schemas.microsoft.com/office/powerpoint/2010/main" val="3971581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0dac29e1-ea8c-4912-895e-3baeb101ca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Master Pages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Use Design Manager to convert HTML files into master pages:</a:t>
            </a:r>
          </a:p>
          <a:p>
            <a:pPr marL="746125" lvl="1" indent="-457200">
              <a:buFont typeface="+mj-lt"/>
              <a:buAutoNum type="arabicPeriod"/>
            </a:pPr>
            <a:r>
              <a:rPr lang="en-US" dirty="0" smtClean="0"/>
              <a:t>Upload an HTML file to the master page gallery.</a:t>
            </a:r>
          </a:p>
          <a:p>
            <a:pPr marL="746125" lvl="1" indent="-457200">
              <a:buFont typeface="+mj-lt"/>
              <a:buAutoNum type="arabicPeriod"/>
            </a:pPr>
            <a:r>
              <a:rPr lang="en-US" dirty="0" smtClean="0"/>
              <a:t>Use Design Manager to convert the HTML file into a master page.</a:t>
            </a:r>
          </a:p>
          <a:p>
            <a:pPr marL="746125" lvl="1" indent="-457200">
              <a:buFont typeface="+mj-lt"/>
              <a:buAutoNum type="arabicPeriod"/>
            </a:pPr>
            <a:r>
              <a:rPr lang="en-US" dirty="0" smtClean="0"/>
              <a:t>Preview the master page in Design Manager.</a:t>
            </a:r>
          </a:p>
          <a:p>
            <a:pPr marL="746125" lvl="1" indent="-457200">
              <a:buFont typeface="+mj-lt"/>
              <a:buAutoNum type="arabicPeriod"/>
            </a:pPr>
            <a:r>
              <a:rPr lang="en-US" dirty="0" smtClean="0"/>
              <a:t>Use Design Manager to add snippets for SharePoint controls.</a:t>
            </a:r>
          </a:p>
          <a:p>
            <a:pPr marL="746125" lvl="1" indent="-457200">
              <a:buFont typeface="+mj-lt"/>
              <a:buAutoNum type="arabicPeriod"/>
            </a:pPr>
            <a:r>
              <a:rPr lang="en-US" dirty="0" smtClean="0"/>
              <a:t>Preview the master page in Design Manager.</a:t>
            </a:r>
          </a:p>
          <a:p>
            <a:pPr marL="746125" lvl="1" indent="-457200">
              <a:buFont typeface="+mj-lt"/>
              <a:buAutoNum type="arabicPeriod"/>
            </a:pPr>
            <a:r>
              <a:rPr lang="en-US" dirty="0" smtClean="0"/>
              <a:t>Edit the HTML and CSS files.</a:t>
            </a:r>
          </a:p>
          <a:p>
            <a:pPr marL="746125" lvl="1" indent="-457200">
              <a:buFont typeface="+mj-lt"/>
              <a:buAutoNum type="arabicPeriod"/>
            </a:pPr>
            <a:r>
              <a:rPr lang="en-US" dirty="0" smtClean="0"/>
              <a:t>Repeat steps 5-6 until the design is complete.</a:t>
            </a:r>
          </a:p>
          <a:p>
            <a:pPr marL="746125" lvl="1" indent="-457200">
              <a:buFont typeface="+mj-lt"/>
              <a:buAutoNum type="arabicPeriod"/>
            </a:pPr>
            <a:endParaRPr lang="en-US" dirty="0"/>
          </a:p>
        </p:txBody>
      </p:sp>
    </p:spTree>
    <p:extLst>
      <p:ext uri="{BB962C8B-B14F-4D97-AF65-F5344CB8AC3E}">
        <p14:creationId xmlns:p14="http://schemas.microsoft.com/office/powerpoint/2010/main" val="4235149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8e972095-7733-479c-968d-9e11b80bbf0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Developing Master Pages with Design Manager</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a:t>
            </a:r>
            <a:r>
              <a:rPr lang="en-US" dirty="0" smtClean="0"/>
              <a:t>see the following aspects of the master page development process:</a:t>
            </a:r>
            <a:endParaRPr lang="en-US" dirty="0"/>
          </a:p>
          <a:p>
            <a:pPr lvl="1"/>
            <a:r>
              <a:rPr lang="en-US" dirty="0" smtClean="0"/>
              <a:t>Mapping the master page gallery as a network drive</a:t>
            </a:r>
          </a:p>
          <a:p>
            <a:pPr lvl="1"/>
            <a:r>
              <a:rPr lang="en-US" dirty="0" smtClean="0"/>
              <a:t>Creating an HTML file</a:t>
            </a:r>
          </a:p>
          <a:p>
            <a:pPr lvl="1"/>
            <a:r>
              <a:rPr lang="en-US" dirty="0" smtClean="0"/>
              <a:t>Converting an HTML file into a master page</a:t>
            </a:r>
          </a:p>
          <a:p>
            <a:pPr lvl="1"/>
            <a:r>
              <a:rPr lang="en-US" dirty="0" smtClean="0"/>
              <a:t>Previewing the master page with Design Manager</a:t>
            </a:r>
          </a:p>
          <a:p>
            <a:pPr lvl="1"/>
            <a:r>
              <a:rPr lang="en-US" dirty="0" smtClean="0"/>
              <a:t>Adding snippets to a master page</a:t>
            </a:r>
            <a:endParaRPr lang="en-US" dirty="0"/>
          </a:p>
        </p:txBody>
      </p:sp>
    </p:spTree>
    <p:extLst>
      <p:ext uri="{BB962C8B-B14F-4D97-AF65-F5344CB8AC3E}">
        <p14:creationId xmlns:p14="http://schemas.microsoft.com/office/powerpoint/2010/main" val="1833667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8f8e592e-71fc-4e79-9ffd-3a50ff47414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Page Layouts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514350" indent="-514350">
              <a:buFont typeface="+mj-lt"/>
              <a:buAutoNum type="arabicPeriod"/>
            </a:pPr>
            <a:r>
              <a:rPr lang="en-US" dirty="0" smtClean="0"/>
              <a:t>Create a page layout content type</a:t>
            </a:r>
          </a:p>
          <a:p>
            <a:pPr marL="798513" lvl="1" indent="-514350"/>
            <a:r>
              <a:rPr lang="en-US" dirty="0" smtClean="0"/>
              <a:t>Inherit from a page layout or publishing base type</a:t>
            </a:r>
          </a:p>
          <a:p>
            <a:pPr marL="798513" lvl="1" indent="-514350"/>
            <a:r>
              <a:rPr lang="en-US" dirty="0" smtClean="0"/>
              <a:t>Add a field for each individual piece of content</a:t>
            </a:r>
          </a:p>
          <a:p>
            <a:pPr marL="514350" indent="-514350">
              <a:buFont typeface="+mj-lt"/>
              <a:buAutoNum type="arabicPeriod"/>
            </a:pPr>
            <a:r>
              <a:rPr lang="en-US" dirty="0" smtClean="0"/>
              <a:t>Use Design Manager to create the page layout</a:t>
            </a:r>
          </a:p>
          <a:p>
            <a:pPr marL="798513" lvl="1" indent="-514350"/>
            <a:r>
              <a:rPr lang="en-US" dirty="0" smtClean="0"/>
              <a:t>ASPX and HTML files are created</a:t>
            </a:r>
          </a:p>
          <a:p>
            <a:pPr marL="798513" lvl="1" indent="-514350"/>
            <a:r>
              <a:rPr lang="en-US" dirty="0" smtClean="0"/>
              <a:t>Edit the HTML file</a:t>
            </a:r>
          </a:p>
          <a:p>
            <a:pPr marL="798513" lvl="1" indent="-514350"/>
            <a:r>
              <a:rPr lang="en-US" dirty="0" smtClean="0"/>
              <a:t>ASPX file is automatically synchronized</a:t>
            </a:r>
          </a:p>
          <a:p>
            <a:pPr marL="514350" indent="-514350">
              <a:buFont typeface="+mj-lt"/>
              <a:buAutoNum type="arabicPeriod"/>
            </a:pPr>
            <a:r>
              <a:rPr lang="en-US" dirty="0" smtClean="0"/>
              <a:t>Add style sheet links within the </a:t>
            </a:r>
            <a:r>
              <a:rPr lang="en-US" b="1" dirty="0" smtClean="0"/>
              <a:t>PlaceHolderAdditionalPageHead</a:t>
            </a:r>
            <a:r>
              <a:rPr lang="en-US" dirty="0" smtClean="0"/>
              <a:t> control</a:t>
            </a:r>
            <a:endParaRPr lang="en-US" dirty="0"/>
          </a:p>
        </p:txBody>
      </p:sp>
    </p:spTree>
    <p:extLst>
      <p:ext uri="{BB962C8B-B14F-4D97-AF65-F5344CB8AC3E}">
        <p14:creationId xmlns:p14="http://schemas.microsoft.com/office/powerpoint/2010/main" val="5089388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1a474d6c-cb3d-4063-8b40-7da133bcb1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Developing Page Layouts with Design Manager</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In this demonstration, you will see an example of how to use Design Manager to create a page layout.</a:t>
            </a:r>
            <a:endParaRPr lang="en-US" dirty="0"/>
          </a:p>
        </p:txBody>
      </p:sp>
    </p:spTree>
    <p:extLst>
      <p:ext uri="{BB962C8B-B14F-4D97-AF65-F5344CB8AC3E}">
        <p14:creationId xmlns:p14="http://schemas.microsoft.com/office/powerpoint/2010/main" val="3251524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3925bb76-6457-477e-9824-554fcdd02c6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Importing and Exporting Design Packages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Export design assets as a .wsp file</a:t>
            </a:r>
          </a:p>
          <a:p>
            <a:r>
              <a:rPr lang="en-US" dirty="0" smtClean="0"/>
              <a:t>Contains all custom site design assets found within the site collection galleries:</a:t>
            </a:r>
          </a:p>
          <a:p>
            <a:pPr lvl="1"/>
            <a:r>
              <a:rPr lang="en-US" dirty="0" smtClean="0"/>
              <a:t>Master pages</a:t>
            </a:r>
          </a:p>
          <a:p>
            <a:pPr lvl="1"/>
            <a:r>
              <a:rPr lang="en-US" dirty="0" smtClean="0"/>
              <a:t>Page layouts</a:t>
            </a:r>
          </a:p>
          <a:p>
            <a:pPr lvl="1"/>
            <a:r>
              <a:rPr lang="en-US" dirty="0" smtClean="0"/>
              <a:t>CSS and JavaScript files</a:t>
            </a:r>
          </a:p>
          <a:p>
            <a:pPr lvl="1"/>
            <a:r>
              <a:rPr lang="en-US" dirty="0" smtClean="0"/>
              <a:t>Images and image renditions</a:t>
            </a:r>
          </a:p>
          <a:p>
            <a:pPr lvl="1"/>
            <a:r>
              <a:rPr lang="en-US" dirty="0" smtClean="0"/>
              <a:t>Device channels and device channel mappings</a:t>
            </a:r>
          </a:p>
          <a:p>
            <a:r>
              <a:rPr lang="en-US" dirty="0" smtClean="0"/>
              <a:t>Import and apply to other site collections</a:t>
            </a:r>
          </a:p>
          <a:p>
            <a:endParaRPr lang="en-US" dirty="0"/>
          </a:p>
        </p:txBody>
      </p:sp>
    </p:spTree>
    <p:extLst>
      <p:ext uri="{BB962C8B-B14F-4D97-AF65-F5344CB8AC3E}">
        <p14:creationId xmlns:p14="http://schemas.microsoft.com/office/powerpoint/2010/main" val="16797885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A: Branding and Designing Publishing Sites</a:t>
            </a:r>
            <a:endParaRPr lang="en-US" dirty="0"/>
          </a:p>
        </p:txBody>
      </p:sp>
      <p:sp>
        <p:nvSpPr>
          <p:cNvPr id="3" name="Text Placeholder 2"/>
          <p:cNvSpPr>
            <a:spLocks noGrp="1"/>
          </p:cNvSpPr>
          <p:nvPr>
            <p:ph type="body" idx="1"/>
          </p:nvPr>
        </p:nvSpPr>
        <p:spPr/>
        <p:txBody>
          <a:bodyPr/>
          <a:lstStyle/>
          <a:p>
            <a:r>
              <a:rPr lang="en-GB" dirty="0" smtClean="0"/>
              <a:t>Exercise 1: Creating SharePoint Master Pages
Exercise 2: Building Master Page Functionality
Exercise 3: Publishing and Applying Design Assets</a:t>
            </a:r>
            <a:endParaRPr lang="en-US" dirty="0"/>
          </a:p>
        </p:txBody>
      </p:sp>
      <p:sp>
        <p:nvSpPr>
          <p:cNvPr id="4" name="TextBox 3"/>
          <p:cNvSpPr txBox="1"/>
          <p:nvPr/>
        </p:nvSpPr>
        <p:spPr>
          <a:xfrm>
            <a:off x="458788" y="3985900"/>
            <a:ext cx="3146311" cy="523220"/>
          </a:xfrm>
          <a:prstGeom prst="rect">
            <a:avLst/>
          </a:prstGeom>
          <a:noFill/>
        </p:spPr>
        <p:txBody>
          <a:bodyPr vert="horz" wrap="none" rtlCol="0">
            <a:spAutoFit/>
          </a:bodyPr>
          <a:lstStyle/>
          <a:p>
            <a:r>
              <a:rPr lang="en-US" sz="2800" dirty="0" smtClean="0">
                <a:latin typeface="Segoe UI"/>
              </a:rPr>
              <a:t>Logon Information</a:t>
            </a:r>
            <a:endParaRPr lang="en-US" sz="2800" dirty="0">
              <a:latin typeface="Segoe UI"/>
            </a:endParaRPr>
          </a:p>
        </p:txBody>
      </p:sp>
      <p:sp>
        <p:nvSpPr>
          <p:cNvPr id="5" name="TextBox 4"/>
          <p:cNvSpPr txBox="1"/>
          <p:nvPr/>
        </p:nvSpPr>
        <p:spPr>
          <a:xfrm>
            <a:off x="458788" y="4636293"/>
            <a:ext cx="6536085" cy="1384995"/>
          </a:xfrm>
          <a:prstGeom prst="rect">
            <a:avLst/>
          </a:prstGeom>
          <a:noFill/>
        </p:spPr>
        <p:txBody>
          <a:bodyPr vert="horz" wrap="none" rtlCol="0">
            <a:spAutoFit/>
          </a:bodyPr>
          <a:lstStyle/>
          <a:p>
            <a:pPr marL="514350" indent="-514350">
              <a:buClr>
                <a:srgbClr val="0070C0"/>
              </a:buClr>
              <a:buFont typeface="Arial" pitchFamily="34" charset="0"/>
              <a:buChar char="•"/>
            </a:pPr>
            <a:r>
              <a:rPr lang="en-US" sz="2800" b="0" i="0" u="none" strike="noStrike" baseline="0" dirty="0" smtClean="0">
                <a:latin typeface="Segoe UI"/>
              </a:rPr>
              <a:t>Virtual Machine: 20488A-LON-SP-15</a:t>
            </a:r>
            <a:endParaRPr lang="en-US" sz="2800" dirty="0">
              <a:solidFill>
                <a:srgbClr val="000000"/>
              </a:solidFill>
              <a:latin typeface="Segoe UI"/>
            </a:endParaRPr>
          </a:p>
          <a:p>
            <a:pPr marL="514350" indent="-514350">
              <a:buClr>
                <a:srgbClr val="0070C0"/>
              </a:buClr>
              <a:buFont typeface="Arial" pitchFamily="34" charset="0"/>
              <a:buChar char="•"/>
            </a:pPr>
            <a:r>
              <a:rPr lang="en-US" sz="2800" b="0" i="0" u="none" strike="noStrike" baseline="0" dirty="0" smtClean="0">
                <a:latin typeface="Segoe UI"/>
              </a:rPr>
              <a:t>User name: CONTOSO\Administrator</a:t>
            </a:r>
            <a:endParaRPr lang="en-US" sz="2800" dirty="0">
              <a:solidFill>
                <a:srgbClr val="000000"/>
              </a:solidFill>
              <a:latin typeface="Segoe UI"/>
            </a:endParaRPr>
          </a:p>
          <a:p>
            <a:pPr marL="514350" indent="-514350">
              <a:buClr>
                <a:srgbClr val="0070C0"/>
              </a:buClr>
              <a:buFont typeface="Arial" pitchFamily="34" charset="0"/>
              <a:buChar char="•"/>
            </a:pPr>
            <a:r>
              <a:rPr lang="en-US" sz="2800" b="0" i="0" u="none" strike="noStrike" baseline="0" dirty="0" smtClean="0">
                <a:latin typeface="Segoe UI"/>
              </a:rPr>
              <a:t>Password: Pa$$w0rd</a:t>
            </a:r>
            <a:endParaRPr lang="en-US" sz="2800" dirty="0">
              <a:solidFill>
                <a:srgbClr val="000000"/>
              </a:solidFill>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smtClean="0">
                <a:latin typeface="Segoe UI"/>
              </a:rPr>
              <a:t>Estimated Time: 30 minutes</a:t>
            </a:r>
            <a:endParaRPr lang="en-US" sz="2800" dirty="0">
              <a:latin typeface="Segoe UI"/>
            </a:endParaRPr>
          </a:p>
        </p:txBody>
      </p:sp>
    </p:spTree>
    <p:extLst>
      <p:ext uri="{BB962C8B-B14F-4D97-AF65-F5344CB8AC3E}">
        <p14:creationId xmlns:p14="http://schemas.microsoft.com/office/powerpoint/2010/main" val="4082586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Overview</a:t>
            </a:r>
            <a:endParaRPr lang="en-US" dirty="0"/>
          </a:p>
        </p:txBody>
      </p:sp>
      <p:sp>
        <p:nvSpPr>
          <p:cNvPr id="3" name="Text Placeholder 2"/>
          <p:cNvSpPr>
            <a:spLocks noGrp="1"/>
          </p:cNvSpPr>
          <p:nvPr>
            <p:ph type="body" idx="1"/>
          </p:nvPr>
        </p:nvSpPr>
        <p:spPr/>
        <p:txBody>
          <a:bodyPr/>
          <a:lstStyle/>
          <a:p>
            <a:r>
              <a:rPr lang="en-GB" dirty="0" smtClean="0"/>
              <a:t>Creating and Applying Themes
Branding and Designing Publishing Sites
Tailoring Content to Platforms and Devices
Configuring and Customizing Navigation</a:t>
            </a:r>
            <a:endParaRPr lang="en-US" dirty="0"/>
          </a:p>
        </p:txBody>
      </p:sp>
    </p:spTree>
    <p:extLst>
      <p:ext uri="{BB962C8B-B14F-4D97-AF65-F5344CB8AC3E}">
        <p14:creationId xmlns:p14="http://schemas.microsoft.com/office/powerpoint/2010/main" val="35990562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Lab Scenario34829741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8" y="1021215"/>
            <a:ext cx="8119156" cy="5020862"/>
          </a:xfrm>
          <a:prstGeom prst="rect">
            <a:avLst/>
          </a:prstGeom>
          <a:noFill/>
        </p:spPr>
        <p:txBody>
          <a:bodyPr vert="horz" wrap="square" rtlCol="0">
            <a:spAutoFit/>
          </a:bodyPr>
          <a:lstStyle/>
          <a:p>
            <a:pPr>
              <a:lnSpc>
                <a:spcPct val="115000"/>
              </a:lnSpc>
              <a:spcAft>
                <a:spcPts val="1000"/>
              </a:spcAft>
            </a:pPr>
            <a:r>
              <a:rPr lang="en-US" sz="2400" dirty="0" smtClean="0">
                <a:effectLst/>
                <a:latin typeface="Segoe UI"/>
                <a:ea typeface="SimSun"/>
                <a:cs typeface="Mangal"/>
              </a:rPr>
              <a:t>The management team at Contoso wants to develop an internet-facing corporate website using SharePoint 2013. The team has asked you to lead the creation of a prototype publishing site. As a starting point in this process, you will work with web designers to develop and test a master page design for the new site.</a:t>
            </a:r>
          </a:p>
          <a:p>
            <a:pPr>
              <a:lnSpc>
                <a:spcPct val="115000"/>
              </a:lnSpc>
              <a:spcAft>
                <a:spcPts val="1000"/>
              </a:spcAft>
            </a:pPr>
            <a:r>
              <a:rPr lang="en-US" sz="2400" dirty="0" smtClean="0">
                <a:effectLst/>
                <a:latin typeface="Segoe UI"/>
                <a:ea typeface="SimSun"/>
                <a:cs typeface="Mangal"/>
              </a:rPr>
              <a:t> </a:t>
            </a:r>
          </a:p>
          <a:p>
            <a:pPr>
              <a:lnSpc>
                <a:spcPct val="115000"/>
              </a:lnSpc>
              <a:spcAft>
                <a:spcPts val="0"/>
              </a:spcAft>
            </a:pPr>
            <a:r>
              <a:rPr lang="en-US" sz="2400" dirty="0" smtClean="0">
                <a:effectLst/>
                <a:latin typeface="Segoe UI"/>
                <a:ea typeface="SimSun"/>
                <a:cs typeface="Mangal"/>
              </a:rPr>
              <a:t>The HTML and CSS resources provided for this lab are simple examples to help illustrate the iterative site design process. They are not intended to represent best practices for SharePoint site design.</a:t>
            </a:r>
          </a:p>
        </p:txBody>
      </p:sp>
    </p:spTree>
    <p:extLst>
      <p:ext uri="{BB962C8B-B14F-4D97-AF65-F5344CB8AC3E}">
        <p14:creationId xmlns:p14="http://schemas.microsoft.com/office/powerpoint/2010/main" val="39093552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Lesson 3: Tailoring Content to Platforms and Devices</a:t>
            </a:r>
            <a:endParaRPr lang="en-US" dirty="0"/>
          </a:p>
        </p:txBody>
      </p:sp>
      <p:sp>
        <p:nvSpPr>
          <p:cNvPr id="3" name="Text Placeholder 2"/>
          <p:cNvSpPr>
            <a:spLocks noGrp="1"/>
          </p:cNvSpPr>
          <p:nvPr>
            <p:ph type="body" idx="1"/>
          </p:nvPr>
        </p:nvSpPr>
        <p:spPr/>
        <p:txBody>
          <a:bodyPr/>
          <a:lstStyle/>
          <a:p>
            <a:r>
              <a:rPr lang="en-GB" dirty="0" smtClean="0"/>
              <a:t>Understanding Device Channels
Demonstration: Creating and Configuring a Device Channel
Using Device Channel Panels
Understanding Image Renditions
Demonstration: Creating and Configuring an Image Rendition</a:t>
            </a:r>
            <a:endParaRPr lang="en-US" dirty="0"/>
          </a:p>
        </p:txBody>
      </p:sp>
    </p:spTree>
    <p:extLst>
      <p:ext uri="{BB962C8B-B14F-4D97-AF65-F5344CB8AC3E}">
        <p14:creationId xmlns:p14="http://schemas.microsoft.com/office/powerpoint/2010/main" val="33445449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Device Channels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Enable you to map site assets to classes of device</a:t>
            </a:r>
          </a:p>
          <a:p>
            <a:r>
              <a:rPr lang="en-US" dirty="0" smtClean="0"/>
              <a:t>Use device inclusion rules to match user-agent substrings, for example:</a:t>
            </a:r>
          </a:p>
          <a:p>
            <a:pPr lvl="1"/>
            <a:r>
              <a:rPr lang="en-US" dirty="0" smtClean="0"/>
              <a:t>Windows Phone OS 7.5</a:t>
            </a:r>
          </a:p>
          <a:p>
            <a:pPr lvl="1"/>
            <a:r>
              <a:rPr lang="en-US" dirty="0" smtClean="0"/>
              <a:t>Windows Phone OS</a:t>
            </a:r>
          </a:p>
          <a:p>
            <a:pPr lvl="1"/>
            <a:r>
              <a:rPr lang="en-US" dirty="0" smtClean="0"/>
              <a:t>Android 4.2.2</a:t>
            </a:r>
          </a:p>
          <a:p>
            <a:pPr lvl="1"/>
            <a:r>
              <a:rPr lang="en-US" dirty="0" smtClean="0"/>
              <a:t>Android</a:t>
            </a:r>
          </a:p>
          <a:p>
            <a:r>
              <a:rPr lang="en-US" dirty="0" smtClean="0"/>
              <a:t>SharePoint evaluates device channels in order</a:t>
            </a:r>
          </a:p>
          <a:p>
            <a:r>
              <a:rPr lang="en-US" dirty="0" smtClean="0"/>
              <a:t>Map master pages to each device channel </a:t>
            </a:r>
          </a:p>
          <a:p>
            <a:pPr lvl="1"/>
            <a:endParaRPr lang="en-US" dirty="0" smtClean="0"/>
          </a:p>
          <a:p>
            <a:endParaRPr lang="en-US" dirty="0"/>
          </a:p>
        </p:txBody>
      </p:sp>
    </p:spTree>
    <p:extLst>
      <p:ext uri="{BB962C8B-B14F-4D97-AF65-F5344CB8AC3E}">
        <p14:creationId xmlns:p14="http://schemas.microsoft.com/office/powerpoint/2010/main" val="30862355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c9566659-27b9-4391-ab44-e883443796b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Creating and Configuring a Device Channel</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In this demonstration, you will see:</a:t>
            </a:r>
          </a:p>
          <a:p>
            <a:pPr lvl="1"/>
            <a:r>
              <a:rPr lang="en-US" dirty="0" smtClean="0"/>
              <a:t>How to create device channels</a:t>
            </a:r>
          </a:p>
          <a:p>
            <a:pPr lvl="1"/>
            <a:r>
              <a:rPr lang="en-US" dirty="0" smtClean="0"/>
              <a:t>How to assign master pages to device channels</a:t>
            </a:r>
          </a:p>
          <a:p>
            <a:pPr lvl="1"/>
            <a:r>
              <a:rPr lang="en-US" dirty="0" smtClean="0"/>
              <a:t>How to preview device channels by using query strings</a:t>
            </a:r>
            <a:endParaRPr lang="en-US" dirty="0"/>
          </a:p>
        </p:txBody>
      </p:sp>
    </p:spTree>
    <p:extLst>
      <p:ext uri="{BB962C8B-B14F-4D97-AF65-F5344CB8AC3E}">
        <p14:creationId xmlns:p14="http://schemas.microsoft.com/office/powerpoint/2010/main" val="11650109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Device Channel Panels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Display content only to specified device channels</a:t>
            </a:r>
          </a:p>
          <a:p>
            <a:r>
              <a:rPr lang="en-US" dirty="0" smtClean="0"/>
              <a:t>Typically used within page layouts</a:t>
            </a:r>
          </a:p>
          <a:p>
            <a:r>
              <a:rPr lang="en-US" dirty="0" smtClean="0"/>
              <a:t>Generate HTML snippet in Design Manager</a:t>
            </a:r>
          </a:p>
          <a:p>
            <a:r>
              <a:rPr lang="en-US" dirty="0" smtClean="0"/>
              <a:t>Set </a:t>
            </a:r>
            <a:r>
              <a:rPr lang="en-US" b="1" dirty="0" smtClean="0"/>
              <a:t>IncludedChannels </a:t>
            </a:r>
            <a:r>
              <a:rPr lang="en-US" dirty="0" smtClean="0"/>
              <a:t>property to a comma-separated list of device channel aliases</a:t>
            </a:r>
          </a:p>
          <a:p>
            <a:r>
              <a:rPr lang="en-US" dirty="0" smtClean="0"/>
              <a:t>Can include HTML elements and SharePoint components</a:t>
            </a:r>
          </a:p>
          <a:p>
            <a:r>
              <a:rPr lang="en-US" dirty="0" smtClean="0"/>
              <a:t>Cannot include web parts</a:t>
            </a:r>
            <a:endParaRPr lang="en-US" dirty="0"/>
          </a:p>
          <a:p>
            <a:endParaRPr lang="en-US" dirty="0"/>
          </a:p>
        </p:txBody>
      </p:sp>
    </p:spTree>
    <p:extLst>
      <p:ext uri="{BB962C8B-B14F-4D97-AF65-F5344CB8AC3E}">
        <p14:creationId xmlns:p14="http://schemas.microsoft.com/office/powerpoint/2010/main" val="3758722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2c3d0cd4-9ce5-480e-b39a-986297aead4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Image Renditions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smtClean="0"/>
              <a:t>Create renditions of images at specific resolutions</a:t>
            </a:r>
          </a:p>
          <a:p>
            <a:pPr lvl="1"/>
            <a:r>
              <a:rPr lang="en-US" sz="2000" dirty="0" smtClean="0"/>
              <a:t>Optimizes page load times</a:t>
            </a:r>
          </a:p>
          <a:p>
            <a:pPr lvl="1"/>
            <a:r>
              <a:rPr lang="en-US" sz="2000" dirty="0" smtClean="0"/>
              <a:t>Reduces bandwidth consumption</a:t>
            </a:r>
          </a:p>
          <a:p>
            <a:pPr lvl="1"/>
            <a:r>
              <a:rPr lang="en-US" sz="2000" dirty="0" smtClean="0"/>
              <a:t>Requires BLOB cache</a:t>
            </a:r>
            <a:endParaRPr lang="en-US" sz="1200" dirty="0" smtClean="0"/>
          </a:p>
          <a:p>
            <a:r>
              <a:rPr lang="en-US" sz="2400" dirty="0" smtClean="0"/>
              <a:t>To create a rendition, specify:</a:t>
            </a:r>
          </a:p>
          <a:p>
            <a:pPr lvl="1"/>
            <a:r>
              <a:rPr lang="en-US" sz="2000" dirty="0" smtClean="0"/>
              <a:t>Name</a:t>
            </a:r>
          </a:p>
          <a:p>
            <a:pPr lvl="1"/>
            <a:r>
              <a:rPr lang="en-US" sz="2000" dirty="0" smtClean="0"/>
              <a:t>Width</a:t>
            </a:r>
          </a:p>
          <a:p>
            <a:pPr lvl="1"/>
            <a:r>
              <a:rPr lang="en-US" sz="2000" dirty="0" smtClean="0"/>
              <a:t>Height</a:t>
            </a:r>
            <a:endParaRPr lang="en-US" sz="1200" dirty="0" smtClean="0"/>
          </a:p>
          <a:p>
            <a:r>
              <a:rPr lang="en-US" sz="2400" dirty="0" smtClean="0"/>
              <a:t>Renditions generated automatically for every image on the site</a:t>
            </a:r>
            <a:endParaRPr lang="en-US" sz="1200" dirty="0" smtClean="0"/>
          </a:p>
          <a:p>
            <a:r>
              <a:rPr lang="en-US" sz="2400" dirty="0" smtClean="0"/>
              <a:t>Customize how renditions are generated for individual images</a:t>
            </a:r>
          </a:p>
          <a:p>
            <a:pPr lvl="1"/>
            <a:endParaRPr lang="en-US" dirty="0"/>
          </a:p>
        </p:txBody>
      </p:sp>
    </p:spTree>
    <p:extLst>
      <p:ext uri="{BB962C8B-B14F-4D97-AF65-F5344CB8AC3E}">
        <p14:creationId xmlns:p14="http://schemas.microsoft.com/office/powerpoint/2010/main" val="38187990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Image </a:t>
            </a:r>
            <a:r>
              <a:rPr lang="de-AT" dirty="0" err="1" smtClean="0"/>
              <a:t>Renditions</a:t>
            </a:r>
            <a:endParaRPr lang="de-AT" dirty="0"/>
          </a:p>
        </p:txBody>
      </p:sp>
      <p:pic>
        <p:nvPicPr>
          <p:cNvPr id="3" name="Picture 2"/>
          <p:cNvPicPr>
            <a:picLocks noChangeAspect="1"/>
          </p:cNvPicPr>
          <p:nvPr/>
        </p:nvPicPr>
        <p:blipFill>
          <a:blip r:embed="rId2"/>
          <a:stretch>
            <a:fillRect/>
          </a:stretch>
        </p:blipFill>
        <p:spPr>
          <a:xfrm>
            <a:off x="3707904" y="4149080"/>
            <a:ext cx="3261236" cy="2270644"/>
          </a:xfrm>
          <a:prstGeom prst="rect">
            <a:avLst/>
          </a:prstGeom>
          <a:ln>
            <a:solidFill>
              <a:schemeClr val="bg1">
                <a:lumMod val="85000"/>
              </a:schemeClr>
            </a:solidFill>
          </a:ln>
        </p:spPr>
      </p:pic>
      <p:pic>
        <p:nvPicPr>
          <p:cNvPr id="4" name="Picture 3"/>
          <p:cNvPicPr>
            <a:picLocks noChangeAspect="1"/>
          </p:cNvPicPr>
          <p:nvPr/>
        </p:nvPicPr>
        <p:blipFill>
          <a:blip r:embed="rId3"/>
          <a:stretch>
            <a:fillRect/>
          </a:stretch>
        </p:blipFill>
        <p:spPr>
          <a:xfrm>
            <a:off x="409237" y="1009691"/>
            <a:ext cx="3074609" cy="3433475"/>
          </a:xfrm>
          <a:prstGeom prst="rect">
            <a:avLst/>
          </a:prstGeom>
        </p:spPr>
      </p:pic>
      <p:pic>
        <p:nvPicPr>
          <p:cNvPr id="5" name="Picture 4"/>
          <p:cNvPicPr>
            <a:picLocks noChangeAspect="1"/>
          </p:cNvPicPr>
          <p:nvPr/>
        </p:nvPicPr>
        <p:blipFill>
          <a:blip r:embed="rId4"/>
          <a:stretch>
            <a:fillRect/>
          </a:stretch>
        </p:blipFill>
        <p:spPr>
          <a:xfrm>
            <a:off x="4716016" y="908720"/>
            <a:ext cx="2725183" cy="2892689"/>
          </a:xfrm>
          <a:prstGeom prst="rect">
            <a:avLst/>
          </a:prstGeom>
        </p:spPr>
      </p:pic>
    </p:spTree>
    <p:extLst>
      <p:ext uri="{BB962C8B-B14F-4D97-AF65-F5344CB8AC3E}">
        <p14:creationId xmlns:p14="http://schemas.microsoft.com/office/powerpoint/2010/main" val="14269939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3fb793b7-60b7-45c4-8ad6-9b2aa510b876">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Demonstration: Creating and Configuring an Image Rendition</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In this demonstration, you will see:</a:t>
            </a:r>
          </a:p>
          <a:p>
            <a:r>
              <a:rPr lang="en-US" dirty="0" smtClean="0"/>
              <a:t>How to enable the BLOB cache in a development environment</a:t>
            </a:r>
          </a:p>
          <a:p>
            <a:r>
              <a:rPr lang="en-US" dirty="0" smtClean="0"/>
              <a:t>How to define an image rendition</a:t>
            </a:r>
          </a:p>
          <a:p>
            <a:r>
              <a:rPr lang="en-US" dirty="0" smtClean="0"/>
              <a:t>How to customize how individual images are presented in a particular rendition</a:t>
            </a:r>
            <a:endParaRPr lang="en-US" dirty="0"/>
          </a:p>
        </p:txBody>
      </p:sp>
    </p:spTree>
    <p:extLst>
      <p:ext uri="{BB962C8B-B14F-4D97-AF65-F5344CB8AC3E}">
        <p14:creationId xmlns:p14="http://schemas.microsoft.com/office/powerpoint/2010/main" val="4386520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2d1305d2-c088-4266-b728-334325a0979c">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Lesson 4: Configuring and Customizing Navigation</a:t>
            </a:r>
            <a:endParaRPr lang="en-US" dirty="0"/>
          </a:p>
        </p:txBody>
      </p:sp>
      <p:sp>
        <p:nvSpPr>
          <p:cNvPr id="3" name="Text Placeholder 2"/>
          <p:cNvSpPr>
            <a:spLocks noGrp="1"/>
          </p:cNvSpPr>
          <p:nvPr>
            <p:ph type="body" idx="1"/>
          </p:nvPr>
        </p:nvSpPr>
        <p:spPr/>
        <p:txBody>
          <a:bodyPr/>
          <a:lstStyle/>
          <a:p>
            <a:r>
              <a:rPr lang="en-GB" dirty="0" smtClean="0"/>
              <a:t>Navigation in SharePoint Server 2013
Understanding the SharePoint Navigation Architecture
SharePoint 2013 Site Map Providers
Understanding Managed Navigation
Configuring Navigation Programmatically
Customizing the Navigation Experience</a:t>
            </a:r>
            <a:endParaRPr lang="en-US" dirty="0"/>
          </a:p>
        </p:txBody>
      </p:sp>
    </p:spTree>
    <p:extLst>
      <p:ext uri="{BB962C8B-B14F-4D97-AF65-F5344CB8AC3E}">
        <p14:creationId xmlns:p14="http://schemas.microsoft.com/office/powerpoint/2010/main" val="30216708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eaaac22f-41ec-486c-bcfa-1adc7c08082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Navigation in SharePoint Server 2013</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Navigation in SharePoint:</a:t>
            </a:r>
          </a:p>
          <a:p>
            <a:pPr lvl="1"/>
            <a:r>
              <a:rPr lang="en-US" dirty="0" smtClean="0"/>
              <a:t>Global navigation</a:t>
            </a:r>
          </a:p>
          <a:p>
            <a:pPr lvl="1"/>
            <a:r>
              <a:rPr lang="en-US" dirty="0" smtClean="0"/>
              <a:t>Current navigation</a:t>
            </a:r>
          </a:p>
          <a:p>
            <a:pPr lvl="1"/>
            <a:r>
              <a:rPr lang="en-US" dirty="0" smtClean="0"/>
              <a:t>Breadcrumb trails</a:t>
            </a:r>
          </a:p>
          <a:p>
            <a:pPr lvl="1"/>
            <a:r>
              <a:rPr lang="en-US" dirty="0" smtClean="0"/>
              <a:t>Metadata navigation</a:t>
            </a:r>
            <a:endParaRPr lang="en-US" dirty="0"/>
          </a:p>
          <a:p>
            <a:r>
              <a:rPr lang="en-US" dirty="0" smtClean="0"/>
              <a:t>Security trimming</a:t>
            </a:r>
            <a:endParaRPr lang="en-US" dirty="0"/>
          </a:p>
          <a:p>
            <a:r>
              <a:rPr lang="en-US" dirty="0" smtClean="0"/>
              <a:t>Types of navigation:</a:t>
            </a:r>
          </a:p>
          <a:p>
            <a:pPr lvl="1"/>
            <a:r>
              <a:rPr lang="en-US" dirty="0" smtClean="0"/>
              <a:t>Structural</a:t>
            </a:r>
          </a:p>
          <a:p>
            <a:pPr lvl="1"/>
            <a:r>
              <a:rPr lang="en-US" dirty="0" smtClean="0"/>
              <a:t>Managed</a:t>
            </a:r>
            <a:endParaRPr lang="en-US" dirty="0"/>
          </a:p>
        </p:txBody>
      </p:sp>
    </p:spTree>
    <p:extLst>
      <p:ext uri="{BB962C8B-B14F-4D97-AF65-F5344CB8AC3E}">
        <p14:creationId xmlns:p14="http://schemas.microsoft.com/office/powerpoint/2010/main" val="153386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Creating and Applying Themes</a:t>
            </a:r>
            <a:endParaRPr lang="en-US" dirty="0"/>
          </a:p>
        </p:txBody>
      </p:sp>
      <p:sp>
        <p:nvSpPr>
          <p:cNvPr id="3" name="Text Placeholder 2"/>
          <p:cNvSpPr>
            <a:spLocks noGrp="1"/>
          </p:cNvSpPr>
          <p:nvPr>
            <p:ph type="body" idx="1"/>
          </p:nvPr>
        </p:nvSpPr>
        <p:spPr/>
        <p:txBody>
          <a:bodyPr/>
          <a:lstStyle/>
          <a:p>
            <a:r>
              <a:rPr lang="en-GB" dirty="0" smtClean="0"/>
              <a:t>The SharePoint 2013 Theme Model
Demonstration: Building a Composed Look
Creating Custom Color Palettes
Creating Custom Font Schemes
Deploying Custom Themes</a:t>
            </a:r>
            <a:endParaRPr lang="en-US" dirty="0"/>
          </a:p>
        </p:txBody>
      </p:sp>
    </p:spTree>
    <p:extLst>
      <p:ext uri="{BB962C8B-B14F-4D97-AF65-F5344CB8AC3E}">
        <p14:creationId xmlns:p14="http://schemas.microsoft.com/office/powerpoint/2010/main" val="4698600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4e6aa60b-977a-444c-88c6-53d354f51283">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Understanding the SharePoint Navigation Architecture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normAutofit fontScale="92500"/>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Site map providers</a:t>
            </a:r>
          </a:p>
          <a:p>
            <a:pPr lvl="1"/>
            <a:r>
              <a:rPr lang="en-US" dirty="0" smtClean="0"/>
              <a:t>Also known as navigation providers</a:t>
            </a:r>
          </a:p>
          <a:p>
            <a:pPr lvl="1"/>
            <a:r>
              <a:rPr lang="en-US" dirty="0" smtClean="0"/>
              <a:t>Provide a collection of site map nodes</a:t>
            </a:r>
          </a:p>
          <a:p>
            <a:pPr lvl="1"/>
            <a:r>
              <a:rPr lang="en-US" dirty="0" smtClean="0"/>
              <a:t>Perform security trimming</a:t>
            </a:r>
          </a:p>
          <a:p>
            <a:r>
              <a:rPr lang="en-US" dirty="0" smtClean="0"/>
              <a:t>Navigation controls</a:t>
            </a:r>
          </a:p>
          <a:p>
            <a:pPr lvl="1"/>
            <a:r>
              <a:rPr lang="en-US" dirty="0" smtClean="0"/>
              <a:t>Render site map nodes in various ways</a:t>
            </a:r>
          </a:p>
          <a:p>
            <a:pPr lvl="1"/>
            <a:r>
              <a:rPr lang="en-US" dirty="0" smtClean="0"/>
              <a:t>AspMenu</a:t>
            </a:r>
          </a:p>
          <a:p>
            <a:pPr lvl="1"/>
            <a:r>
              <a:rPr lang="en-US" dirty="0" smtClean="0"/>
              <a:t>SPTreeView</a:t>
            </a:r>
          </a:p>
          <a:p>
            <a:pPr lvl="1"/>
            <a:r>
              <a:rPr lang="en-US" dirty="0" smtClean="0"/>
              <a:t>ListSiteMapPath</a:t>
            </a:r>
          </a:p>
          <a:p>
            <a:r>
              <a:rPr lang="en-US" dirty="0" smtClean="0"/>
              <a:t>SiteMapDataSource controls</a:t>
            </a:r>
          </a:p>
          <a:p>
            <a:pPr lvl="1"/>
            <a:r>
              <a:rPr lang="en-US" dirty="0" smtClean="0"/>
              <a:t>Act as an intermediary between providers and controls</a:t>
            </a:r>
          </a:p>
          <a:p>
            <a:pPr lvl="1"/>
            <a:r>
              <a:rPr lang="en-US" dirty="0" smtClean="0"/>
              <a:t>Configure starting node, maximum node depth, and more</a:t>
            </a:r>
          </a:p>
          <a:p>
            <a:endParaRPr lang="en-US" dirty="0"/>
          </a:p>
          <a:p>
            <a:endParaRPr lang="en-US" dirty="0" smtClean="0"/>
          </a:p>
          <a:p>
            <a:endParaRPr lang="en-US" dirty="0"/>
          </a:p>
          <a:p>
            <a:pPr marL="0" indent="0">
              <a:buNone/>
            </a:pPr>
            <a:endParaRPr lang="en-US" dirty="0"/>
          </a:p>
        </p:txBody>
      </p:sp>
    </p:spTree>
    <p:extLst>
      <p:ext uri="{BB962C8B-B14F-4D97-AF65-F5344CB8AC3E}">
        <p14:creationId xmlns:p14="http://schemas.microsoft.com/office/powerpoint/2010/main" val="21884468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70160e2e-a200-49a0-96ae-0e39c6dadd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SharePoint 2013 Site Map Providers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SPSiteMapProvider</a:t>
            </a:r>
          </a:p>
          <a:p>
            <a:r>
              <a:rPr lang="en-US" dirty="0" smtClean="0"/>
              <a:t>SPContentMapProvider</a:t>
            </a:r>
          </a:p>
          <a:p>
            <a:r>
              <a:rPr lang="en-US" dirty="0" smtClean="0"/>
              <a:t>SPXmlContentMapProvider</a:t>
            </a:r>
          </a:p>
          <a:p>
            <a:r>
              <a:rPr lang="en-US" dirty="0" smtClean="0"/>
              <a:t>SPNavigationProvider</a:t>
            </a:r>
          </a:p>
          <a:p>
            <a:r>
              <a:rPr lang="en-US" dirty="0" smtClean="0"/>
              <a:t>PortalSiteMapProvider</a:t>
            </a:r>
          </a:p>
          <a:p>
            <a:r>
              <a:rPr lang="en-US" dirty="0" smtClean="0"/>
              <a:t>TaxonomySiteMapProvider</a:t>
            </a:r>
            <a:endParaRPr lang="en-US" dirty="0"/>
          </a:p>
        </p:txBody>
      </p:sp>
    </p:spTree>
    <p:extLst>
      <p:ext uri="{BB962C8B-B14F-4D97-AF65-F5344CB8AC3E}">
        <p14:creationId xmlns:p14="http://schemas.microsoft.com/office/powerpoint/2010/main" val="18511808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85818e39-3cce-4c71-86fe-480230ed583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Managed Navigation</a:t>
            </a:r>
            <a:endParaRPr lang="en-US" dirty="0"/>
          </a:p>
        </p:txBody>
      </p:sp>
      <p:sp>
        <p:nvSpPr>
          <p:cNvPr id="4" name="Content Placeholder 2"/>
          <p:cNvSpPr>
            <a:spLocks noGrp="1"/>
          </p:cNvSpPr>
          <p:nvPr/>
        </p:nvSpPr>
        <p:spPr bwMode="auto">
          <a:xfrm>
            <a:off x="458788" y="1021214"/>
            <a:ext cx="8119156" cy="5636259"/>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Relies on TaxonomySiteMapProvider</a:t>
            </a:r>
          </a:p>
          <a:p>
            <a:r>
              <a:rPr lang="en-US" dirty="0" smtClean="0"/>
              <a:t>Uses a navigation term set to generate site map nodes</a:t>
            </a:r>
            <a:endParaRPr lang="en-US" dirty="0"/>
          </a:p>
          <a:p>
            <a:r>
              <a:rPr lang="en-US" dirty="0" smtClean="0"/>
              <a:t>Friendly URLs</a:t>
            </a:r>
          </a:p>
          <a:p>
            <a:pPr lvl="1"/>
            <a:r>
              <a:rPr lang="en-US" dirty="0" smtClean="0"/>
              <a:t>URL based on navigation term</a:t>
            </a:r>
          </a:p>
          <a:p>
            <a:pPr lvl="1"/>
            <a:r>
              <a:rPr lang="en-US" dirty="0" smtClean="0"/>
              <a:t>Each term is associated with a physical URL</a:t>
            </a:r>
          </a:p>
          <a:p>
            <a:pPr lvl="1"/>
            <a:r>
              <a:rPr lang="en-US" dirty="0" smtClean="0"/>
              <a:t>Decouples term set structure from physical site structure</a:t>
            </a:r>
            <a:endParaRPr lang="en-US" dirty="0"/>
          </a:p>
          <a:p>
            <a:r>
              <a:rPr lang="en-US" dirty="0" smtClean="0"/>
              <a:t>Search-driven content</a:t>
            </a:r>
          </a:p>
          <a:p>
            <a:pPr lvl="1"/>
            <a:r>
              <a:rPr lang="en-US" dirty="0" smtClean="0"/>
              <a:t>Associate multiple terms with the same physical page</a:t>
            </a:r>
          </a:p>
          <a:p>
            <a:pPr lvl="1"/>
            <a:r>
              <a:rPr lang="en-US" dirty="0" smtClean="0"/>
              <a:t>Use Content Search Web Part to display content from search index based on navigation terms</a:t>
            </a:r>
            <a:endParaRPr lang="en-US" dirty="0"/>
          </a:p>
        </p:txBody>
      </p:sp>
    </p:spTree>
    <p:extLst>
      <p:ext uri="{BB962C8B-B14F-4D97-AF65-F5344CB8AC3E}">
        <p14:creationId xmlns:p14="http://schemas.microsoft.com/office/powerpoint/2010/main" val="12545215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095e99c5-1e13-4f3d-b06c-900cd905af7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Navigation Programmatically</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Configuring structural navigation:</a:t>
            </a:r>
          </a:p>
          <a:p>
            <a:pPr lvl="1"/>
            <a:r>
              <a:rPr lang="en-US" b="1" dirty="0" smtClean="0"/>
              <a:t>PublishingWeb</a:t>
            </a:r>
            <a:r>
              <a:rPr lang="en-US" dirty="0" smtClean="0"/>
              <a:t> class</a:t>
            </a:r>
          </a:p>
          <a:p>
            <a:pPr lvl="1"/>
            <a:r>
              <a:rPr lang="en-US" b="1" dirty="0" smtClean="0"/>
              <a:t>PortalNavigation </a:t>
            </a:r>
            <a:r>
              <a:rPr lang="en-US" dirty="0" smtClean="0"/>
              <a:t>class</a:t>
            </a:r>
          </a:p>
          <a:p>
            <a:pPr lvl="1"/>
            <a:r>
              <a:rPr lang="en-US" dirty="0" smtClean="0"/>
              <a:t>Server-side object model only</a:t>
            </a:r>
            <a:endParaRPr lang="en-US" dirty="0"/>
          </a:p>
          <a:p>
            <a:r>
              <a:rPr lang="en-US" dirty="0" smtClean="0"/>
              <a:t>Configuring managed navigation:</a:t>
            </a:r>
          </a:p>
          <a:p>
            <a:pPr lvl="1"/>
            <a:r>
              <a:rPr lang="en-US" b="1" dirty="0" smtClean="0"/>
              <a:t>WebNavigationSettings</a:t>
            </a:r>
            <a:r>
              <a:rPr lang="en-US" dirty="0" smtClean="0"/>
              <a:t> class</a:t>
            </a:r>
          </a:p>
          <a:p>
            <a:pPr lvl="1"/>
            <a:r>
              <a:rPr lang="en-US" b="1" dirty="0" smtClean="0"/>
              <a:t>TaxonomyNavigation</a:t>
            </a:r>
            <a:r>
              <a:rPr lang="en-US" dirty="0" smtClean="0"/>
              <a:t> class</a:t>
            </a:r>
          </a:p>
          <a:p>
            <a:pPr lvl="1"/>
            <a:r>
              <a:rPr lang="en-US" dirty="0" smtClean="0"/>
              <a:t>Server-side or client-side</a:t>
            </a:r>
          </a:p>
          <a:p>
            <a:pPr lvl="1"/>
            <a:endParaRPr lang="en-US" dirty="0" smtClean="0"/>
          </a:p>
          <a:p>
            <a:pPr lvl="1"/>
            <a:endParaRPr lang="en-US" dirty="0"/>
          </a:p>
        </p:txBody>
      </p:sp>
    </p:spTree>
    <p:extLst>
      <p:ext uri="{BB962C8B-B14F-4D97-AF65-F5344CB8AC3E}">
        <p14:creationId xmlns:p14="http://schemas.microsoft.com/office/powerpoint/2010/main" val="12514698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080a5e49-4a4e-4b5b-88ef-538f8b51720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Configuring a Site to Use Structural or Managed Navigation</a:t>
            </a:r>
            <a:endParaRPr lang="en-US" dirty="0"/>
          </a:p>
        </p:txBody>
      </p:sp>
      <p:sp>
        <p:nvSpPr>
          <p:cNvPr id="4" name="TextBox 5"/>
          <p:cNvSpPr txBox="1"/>
          <p:nvPr/>
        </p:nvSpPr>
        <p:spPr>
          <a:xfrm>
            <a:off x="118905" y="2710046"/>
            <a:ext cx="8952909" cy="3970318"/>
          </a:xfrm>
          <a:prstGeom prst="rect">
            <a:avLst/>
          </a:prstGeom>
          <a:solidFill>
            <a:schemeClr val="accent3">
              <a:lumMod val="95000"/>
            </a:schemeClr>
          </a:solid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Lucida Sans Unicode" pitchFamily="34" charset="0"/>
                <a:cs typeface="Lucida Sans Unicode" pitchFamily="34" charset="0"/>
              </a:rPr>
              <a:t>var web = SPContext.Current.Web;</a:t>
            </a:r>
          </a:p>
          <a:p>
            <a:r>
              <a:rPr lang="en-GB" b="0" dirty="0" smtClean="0">
                <a:latin typeface="Lucida Sans Unicode" pitchFamily="34" charset="0"/>
                <a:cs typeface="Lucida Sans Unicode" pitchFamily="34" charset="0"/>
              </a:rPr>
              <a:t>var settings = new WebNavigationSettings(web);</a:t>
            </a:r>
          </a:p>
          <a:p>
            <a:endParaRPr lang="en-GB" b="0" dirty="0" smtClean="0">
              <a:latin typeface="Lucida Sans Unicode" pitchFamily="34" charset="0"/>
              <a:cs typeface="Lucida Sans Unicode" pitchFamily="34" charset="0"/>
            </a:endParaRPr>
          </a:p>
          <a:p>
            <a:r>
              <a:rPr lang="en-GB" b="0" dirty="0" smtClean="0">
                <a:latin typeface="Lucida Sans Unicode" pitchFamily="34" charset="0"/>
                <a:cs typeface="Lucida Sans Unicode" pitchFamily="34" charset="0"/>
              </a:rPr>
              <a:t>// Use inherited navigation:</a:t>
            </a:r>
          </a:p>
          <a:p>
            <a:r>
              <a:rPr lang="en-GB" b="0" dirty="0" smtClean="0">
                <a:latin typeface="Lucida Sans Unicode" pitchFamily="34" charset="0"/>
                <a:cs typeface="Lucida Sans Unicode" pitchFamily="34" charset="0"/>
              </a:rPr>
              <a:t> settings.GlobalNavigation.Source = </a:t>
            </a: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  StandardNavigationSource.InheritFromParentWeb;</a:t>
            </a:r>
            <a:endParaRPr lang="en-GB" b="0" dirty="0">
              <a:latin typeface="Lucida Sans Unicode" pitchFamily="34" charset="0"/>
              <a:cs typeface="Lucida Sans Unicode" pitchFamily="34" charset="0"/>
            </a:endParaRPr>
          </a:p>
          <a:p>
            <a:endParaRPr lang="en-GB" b="0" dirty="0">
              <a:latin typeface="Lucida Sans Unicode" pitchFamily="34" charset="0"/>
              <a:cs typeface="Lucida Sans Unicode" pitchFamily="34" charset="0"/>
            </a:endParaRPr>
          </a:p>
          <a:p>
            <a:r>
              <a:rPr lang="en-GB" b="0" dirty="0" smtClean="0">
                <a:latin typeface="Lucida Sans Unicode" pitchFamily="34" charset="0"/>
                <a:cs typeface="Lucida Sans Unicode" pitchFamily="34" charset="0"/>
              </a:rPr>
              <a:t>// Use managed navigation:</a:t>
            </a:r>
          </a:p>
          <a:p>
            <a:r>
              <a:rPr lang="en-GB" b="0" dirty="0" smtClean="0">
                <a:latin typeface="Lucida Sans Unicode" pitchFamily="34" charset="0"/>
                <a:cs typeface="Lucida Sans Unicode" pitchFamily="34" charset="0"/>
              </a:rPr>
              <a:t>settings.GlobalNavigation.Source = </a:t>
            </a: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  StandardNavigationSource.TaxonomyProvider;</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Use structural navigation:</a:t>
            </a:r>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settings.GlobalNavigation.Source = </a:t>
            </a: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StandardNavigationSource.PortalProvider;</a:t>
            </a:r>
            <a:endParaRPr lang="en-GB" b="0" dirty="0">
              <a:latin typeface="Lucida Sans Unicode" pitchFamily="34" charset="0"/>
              <a:cs typeface="Lucida Sans Unicode"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905" y="937716"/>
            <a:ext cx="8952909" cy="1649220"/>
          </a:xfrm>
          <a:prstGeom prst="rect">
            <a:avLst/>
          </a:prstGeom>
          <a:noFill/>
          <a:ln>
            <a:noFill/>
          </a:ln>
        </p:spPr>
      </p:pic>
    </p:spTree>
    <p:extLst>
      <p:ext uri="{BB962C8B-B14F-4D97-AF65-F5344CB8AC3E}">
        <p14:creationId xmlns:p14="http://schemas.microsoft.com/office/powerpoint/2010/main" val="35958535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2f947330-596f-4ed9-a190-0c8c05f1163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Customizing the Navigation Experience</a:t>
            </a:r>
            <a:endParaRPr lang="en-US" dirty="0"/>
          </a:p>
        </p:txBody>
      </p:sp>
      <p:graphicFrame>
        <p:nvGraphicFramePr>
          <p:cNvPr id="4" name="Content Placeholder 16"/>
          <p:cNvGraphicFramePr>
            <a:graphicFrameLocks/>
          </p:cNvGraphicFramePr>
          <p:nvPr>
            <p:extLst>
              <p:ext uri="{D42A27DB-BD31-4B8C-83A1-F6EECF244321}">
                <p14:modId xmlns:p14="http://schemas.microsoft.com/office/powerpoint/2010/main" val="1235828975"/>
              </p:ext>
            </p:extLst>
          </p:nvPr>
        </p:nvGraphicFramePr>
        <p:xfrm>
          <a:off x="458788" y="1460613"/>
          <a:ext cx="8118476" cy="4485640"/>
        </p:xfrm>
        <a:graphic>
          <a:graphicData uri="http://schemas.openxmlformats.org/drawingml/2006/table">
            <a:tbl>
              <a:tblPr firstRow="1" bandRow="1">
                <a:tableStyleId>{93296810-A885-4BE3-A3E7-6D5BEEA58F35}</a:tableStyleId>
              </a:tblPr>
              <a:tblGrid>
                <a:gridCol w="4059238"/>
                <a:gridCol w="4059238"/>
              </a:tblGrid>
              <a:tr h="370840">
                <a:tc>
                  <a:txBody>
                    <a:bodyPr/>
                    <a:lstStyle/>
                    <a:p>
                      <a:r>
                        <a:rPr lang="en-GB" dirty="0" smtClean="0"/>
                        <a:t>Scenario</a:t>
                      </a:r>
                      <a:endParaRPr lang="en-GB" dirty="0"/>
                    </a:p>
                  </a:txBody>
                  <a:tcPr/>
                </a:tc>
                <a:tc>
                  <a:txBody>
                    <a:bodyPr/>
                    <a:lstStyle/>
                    <a:p>
                      <a:r>
                        <a:rPr lang="en-GB" dirty="0" smtClean="0"/>
                        <a:t>Possible Approaches</a:t>
                      </a:r>
                      <a:endParaRPr lang="en-GB" dirty="0"/>
                    </a:p>
                  </a:txBody>
                  <a:tcPr/>
                </a:tc>
              </a:tr>
              <a:tr h="370840">
                <a:tc>
                  <a:txBody>
                    <a:bodyPr/>
                    <a:lstStyle/>
                    <a:p>
                      <a:r>
                        <a:rPr lang="en-GB" dirty="0" smtClean="0"/>
                        <a:t>You want to change the way navigation nodes are presented</a:t>
                      </a:r>
                      <a:endParaRPr lang="en-GB" dirty="0"/>
                    </a:p>
                  </a:txBody>
                  <a:tcPr/>
                </a:tc>
                <a:tc>
                  <a:txBody>
                    <a:bodyPr/>
                    <a:lstStyle/>
                    <a:p>
                      <a:pPr marL="285750" indent="-285750">
                        <a:buFont typeface="Arial" pitchFamily="34" charset="0"/>
                        <a:buChar char="•"/>
                      </a:pPr>
                      <a:r>
                        <a:rPr lang="en-GB" dirty="0" smtClean="0"/>
                        <a:t>Configure the navigation control</a:t>
                      </a:r>
                    </a:p>
                    <a:p>
                      <a:pPr marL="285750" indent="-285750">
                        <a:buFont typeface="Arial" pitchFamily="34" charset="0"/>
                        <a:buChar char="•"/>
                      </a:pPr>
                      <a:r>
                        <a:rPr lang="en-GB" dirty="0" smtClean="0"/>
                        <a:t>Use a different navigation control</a:t>
                      </a:r>
                      <a:endParaRPr lang="en-GB" dirty="0"/>
                    </a:p>
                  </a:txBody>
                  <a:tcPr/>
                </a:tc>
              </a:tr>
              <a:tr h="370840">
                <a:tc>
                  <a:txBody>
                    <a:bodyPr/>
                    <a:lstStyle/>
                    <a:p>
                      <a:r>
                        <a:rPr lang="en-GB" dirty="0" smtClean="0"/>
                        <a:t>You want to customize</a:t>
                      </a:r>
                      <a:r>
                        <a:rPr lang="en-GB" baseline="0" dirty="0" smtClean="0"/>
                        <a:t> which nodes are displayed</a:t>
                      </a:r>
                      <a:endParaRPr lang="en-GB" dirty="0"/>
                    </a:p>
                  </a:txBody>
                  <a:tcPr/>
                </a:tc>
                <a:tc>
                  <a:txBody>
                    <a:bodyPr/>
                    <a:lstStyle/>
                    <a:p>
                      <a:pPr marL="285750" indent="-285750">
                        <a:buFont typeface="Arial" pitchFamily="34" charset="0"/>
                        <a:buChar char="•"/>
                      </a:pPr>
                      <a:r>
                        <a:rPr lang="en-GB" dirty="0" smtClean="0"/>
                        <a:t>Configure the SiteMapDataSource control</a:t>
                      </a:r>
                    </a:p>
                    <a:p>
                      <a:pPr marL="285750" indent="-285750">
                        <a:buFont typeface="Arial" pitchFamily="34" charset="0"/>
                        <a:buChar char="•"/>
                      </a:pPr>
                      <a:r>
                        <a:rPr lang="en-GB" dirty="0" smtClean="0"/>
                        <a:t>Configure the navigation control</a:t>
                      </a:r>
                    </a:p>
                    <a:p>
                      <a:pPr marL="285750" indent="-285750">
                        <a:buFont typeface="Arial" pitchFamily="34" charset="0"/>
                        <a:buChar char="•"/>
                      </a:pPr>
                      <a:r>
                        <a:rPr lang="en-GB" dirty="0" smtClean="0"/>
                        <a:t>Edit the node</a:t>
                      </a:r>
                      <a:r>
                        <a:rPr lang="en-GB" baseline="0" dirty="0" smtClean="0"/>
                        <a:t> collections programmatically</a:t>
                      </a:r>
                      <a:endParaRPr lang="en-GB" dirty="0"/>
                    </a:p>
                  </a:txBody>
                  <a:tcPr/>
                </a:tc>
              </a:tr>
              <a:tr h="370840">
                <a:tc>
                  <a:txBody>
                    <a:bodyPr/>
                    <a:lstStyle/>
                    <a:p>
                      <a:r>
                        <a:rPr lang="en-GB" dirty="0" smtClean="0"/>
                        <a:t>You want to display site map nodes from an alternative data source</a:t>
                      </a:r>
                      <a:endParaRPr lang="en-GB" dirty="0"/>
                    </a:p>
                  </a:txBody>
                  <a:tcPr/>
                </a:tc>
                <a:tc>
                  <a:txBody>
                    <a:bodyPr/>
                    <a:lstStyle/>
                    <a:p>
                      <a:pPr marL="285750" indent="-285750">
                        <a:buFont typeface="Arial" pitchFamily="34" charset="0"/>
                        <a:buChar char="•"/>
                      </a:pPr>
                      <a:r>
                        <a:rPr lang="en-GB" dirty="0" smtClean="0"/>
                        <a:t>Leverage</a:t>
                      </a:r>
                      <a:r>
                        <a:rPr lang="en-GB" baseline="0" dirty="0" smtClean="0"/>
                        <a:t> an alternative site map provider</a:t>
                      </a:r>
                    </a:p>
                    <a:p>
                      <a:pPr marL="285750" indent="-285750">
                        <a:buFont typeface="Arial" pitchFamily="34" charset="0"/>
                        <a:buChar char="•"/>
                      </a:pPr>
                      <a:r>
                        <a:rPr lang="en-GB" baseline="0" dirty="0" smtClean="0"/>
                        <a:t>Create a custom site map provider</a:t>
                      </a:r>
                      <a:endParaRPr lang="en-GB" dirty="0"/>
                    </a:p>
                  </a:txBody>
                  <a:tcPr/>
                </a:tc>
              </a:tr>
            </a:tbl>
          </a:graphicData>
        </a:graphic>
      </p:graphicFrame>
    </p:spTree>
    <p:extLst>
      <p:ext uri="{BB962C8B-B14F-4D97-AF65-F5344CB8AC3E}">
        <p14:creationId xmlns:p14="http://schemas.microsoft.com/office/powerpoint/2010/main" val="3733816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cbbf292f-1536-4482-87ff-9048e4a5368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B: Configuring Farm-Wide Navigation</a:t>
            </a:r>
            <a:endParaRPr lang="en-US" dirty="0"/>
          </a:p>
        </p:txBody>
      </p:sp>
      <p:sp>
        <p:nvSpPr>
          <p:cNvPr id="3" name="Text Placeholder 2"/>
          <p:cNvSpPr>
            <a:spLocks noGrp="1"/>
          </p:cNvSpPr>
          <p:nvPr>
            <p:ph type="body" idx="1"/>
          </p:nvPr>
        </p:nvSpPr>
        <p:spPr/>
        <p:txBody>
          <a:bodyPr/>
          <a:lstStyle/>
          <a:p>
            <a:r>
              <a:rPr lang="en-GB" dirty="0" smtClean="0"/>
              <a:t>Exercise 1: Creating a Custom Site Map Provider
Exercise 2: Adding Custom Navigation Controls to a Master Page</a:t>
            </a:r>
            <a:endParaRPr lang="en-US" dirty="0"/>
          </a:p>
        </p:txBody>
      </p:sp>
      <p:sp>
        <p:nvSpPr>
          <p:cNvPr id="4" name="TextBox 3"/>
          <p:cNvSpPr txBox="1"/>
          <p:nvPr/>
        </p:nvSpPr>
        <p:spPr>
          <a:xfrm>
            <a:off x="458788" y="3985900"/>
            <a:ext cx="3146311" cy="523220"/>
          </a:xfrm>
          <a:prstGeom prst="rect">
            <a:avLst/>
          </a:prstGeom>
          <a:noFill/>
        </p:spPr>
        <p:txBody>
          <a:bodyPr vert="horz" wrap="none" rtlCol="0">
            <a:spAutoFit/>
          </a:bodyPr>
          <a:lstStyle/>
          <a:p>
            <a:r>
              <a:rPr lang="en-US" sz="2800" dirty="0" smtClean="0">
                <a:latin typeface="Segoe UI"/>
              </a:rPr>
              <a:t>Logon Information</a:t>
            </a:r>
            <a:endParaRPr lang="en-US" sz="2800" dirty="0">
              <a:latin typeface="Segoe UI"/>
            </a:endParaRPr>
          </a:p>
        </p:txBody>
      </p:sp>
      <p:sp>
        <p:nvSpPr>
          <p:cNvPr id="5" name="TextBox 4"/>
          <p:cNvSpPr txBox="1"/>
          <p:nvPr/>
        </p:nvSpPr>
        <p:spPr>
          <a:xfrm>
            <a:off x="458788" y="4636293"/>
            <a:ext cx="6478377" cy="1384995"/>
          </a:xfrm>
          <a:prstGeom prst="rect">
            <a:avLst/>
          </a:prstGeom>
          <a:noFill/>
        </p:spPr>
        <p:txBody>
          <a:bodyPr vert="horz" wrap="none" rtlCol="0">
            <a:spAutoFit/>
          </a:bodyPr>
          <a:lstStyle/>
          <a:p>
            <a:pPr marL="457200" indent="-457200">
              <a:buClr>
                <a:srgbClr val="0070C0"/>
              </a:buClr>
              <a:buFont typeface="Arial" pitchFamily="34" charset="0"/>
              <a:buChar char="•"/>
            </a:pPr>
            <a:r>
              <a:rPr lang="en-US" sz="2800" b="0" i="0" u="none" strike="noStrike" baseline="0" dirty="0" smtClean="0">
                <a:latin typeface="Segoe UI"/>
              </a:rPr>
              <a:t>Virtual Machine: 20488A-LON-SP-15</a:t>
            </a:r>
            <a:endParaRPr lang="en-US" sz="2800" dirty="0">
              <a:solidFill>
                <a:srgbClr val="000000"/>
              </a:solidFill>
              <a:latin typeface="Segoe UI"/>
            </a:endParaRPr>
          </a:p>
          <a:p>
            <a:pPr marL="457200" indent="-457200">
              <a:buClr>
                <a:srgbClr val="0070C0"/>
              </a:buClr>
              <a:buFont typeface="Arial" pitchFamily="34" charset="0"/>
              <a:buChar char="•"/>
            </a:pPr>
            <a:r>
              <a:rPr lang="en-US" sz="2800" b="0" i="0" u="none" strike="noStrike" baseline="0" dirty="0" smtClean="0">
                <a:latin typeface="Segoe UI"/>
              </a:rPr>
              <a:t>User name: CONTOSO\Administrator</a:t>
            </a:r>
            <a:endParaRPr lang="en-US" sz="2800" dirty="0">
              <a:solidFill>
                <a:srgbClr val="000000"/>
              </a:solidFill>
              <a:latin typeface="Segoe UI"/>
            </a:endParaRPr>
          </a:p>
          <a:p>
            <a:pPr marL="457200" indent="-457200">
              <a:buClr>
                <a:srgbClr val="0070C0"/>
              </a:buClr>
              <a:buFont typeface="Arial" pitchFamily="34" charset="0"/>
              <a:buChar char="•"/>
            </a:pPr>
            <a:r>
              <a:rPr lang="en-US" sz="2800" b="0" i="0" u="none" strike="noStrike" baseline="0" dirty="0" smtClean="0">
                <a:latin typeface="Segoe UI"/>
              </a:rPr>
              <a:t>Password: Pa$$w0rd</a:t>
            </a:r>
            <a:endParaRPr lang="en-US" sz="2800" dirty="0">
              <a:solidFill>
                <a:srgbClr val="000000"/>
              </a:solidFill>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smtClean="0">
                <a:latin typeface="Segoe UI"/>
              </a:rPr>
              <a:t>Estimated Time: 15 minutes</a:t>
            </a:r>
            <a:endParaRPr lang="en-US" sz="2800" dirty="0">
              <a:latin typeface="Segoe UI"/>
            </a:endParaRPr>
          </a:p>
        </p:txBody>
      </p:sp>
    </p:spTree>
    <p:extLst>
      <p:ext uri="{BB962C8B-B14F-4D97-AF65-F5344CB8AC3E}">
        <p14:creationId xmlns:p14="http://schemas.microsoft.com/office/powerpoint/2010/main" val="41144267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Lab Scenario5405317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8" y="1021215"/>
            <a:ext cx="8119156" cy="4727897"/>
          </a:xfrm>
          <a:prstGeom prst="rect">
            <a:avLst/>
          </a:prstGeom>
          <a:noFill/>
        </p:spPr>
        <p:txBody>
          <a:bodyPr vert="horz" wrap="square" rtlCol="0">
            <a:spAutoFit/>
          </a:bodyPr>
          <a:lstStyle/>
          <a:p>
            <a:pPr>
              <a:lnSpc>
                <a:spcPct val="115000"/>
              </a:lnSpc>
              <a:spcAft>
                <a:spcPts val="1000"/>
              </a:spcAft>
            </a:pPr>
            <a:r>
              <a:rPr lang="en-US" sz="2400" dirty="0" smtClean="0">
                <a:effectLst/>
                <a:latin typeface="Segoe UI"/>
                <a:ea typeface="SimSun"/>
                <a:cs typeface="Mangal"/>
              </a:rPr>
              <a:t>Contoso consists of four geographical divisions. The marketing team at Contoso wants to create a publishing site collection for each division. The team also wants users to be able to navigate quickly between these divisional site collections, and your task is to implement this navigation. Because the default SharePoint navigation providers do not support navigation across site collection boundaries, you must create a custom navigation provider. You will then add custom navigation controls that display these divisional links to the footer of your prototype master page.</a:t>
            </a:r>
            <a:endParaRPr lang="en-US" sz="2400" dirty="0">
              <a:effectLst/>
              <a:latin typeface="Segoe UI"/>
              <a:ea typeface="SimSun"/>
              <a:cs typeface="Mangal"/>
            </a:endParaRPr>
          </a:p>
        </p:txBody>
      </p:sp>
    </p:spTree>
    <p:extLst>
      <p:ext uri="{BB962C8B-B14F-4D97-AF65-F5344CB8AC3E}">
        <p14:creationId xmlns:p14="http://schemas.microsoft.com/office/powerpoint/2010/main" val="16920324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Review and Takeaways</a:t>
            </a:r>
            <a:endParaRPr lang="en-US" dirty="0"/>
          </a:p>
        </p:txBody>
      </p:sp>
      <p:sp>
        <p:nvSpPr>
          <p:cNvPr id="3" name="Text Placeholder 2"/>
          <p:cNvSpPr>
            <a:spLocks noGrp="1"/>
          </p:cNvSpPr>
          <p:nvPr>
            <p:ph type="body" idx="1"/>
          </p:nvPr>
        </p:nvSpPr>
        <p:spPr/>
        <p:txBody>
          <a:bodyPr/>
          <a:lstStyle/>
          <a:p>
            <a:r>
              <a:rPr lang="en-GB" dirty="0" smtClean="0"/>
              <a:t>Review Question(s)</a:t>
            </a:r>
            <a:endParaRPr lang="en-US" dirty="0"/>
          </a:p>
        </p:txBody>
      </p:sp>
    </p:spTree>
    <p:extLst>
      <p:ext uri="{BB962C8B-B14F-4D97-AF65-F5344CB8AC3E}">
        <p14:creationId xmlns:p14="http://schemas.microsoft.com/office/powerpoint/2010/main" val="15890978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Course_Review">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smtClean="0"/>
              <a:t>Course Evaluation </a:t>
            </a:r>
            <a:endParaRPr lang="en-US" sz="1400" b="1" dirty="0" smtClean="0">
              <a:solidFill>
                <a:srgbClr val="FF0000"/>
              </a:solidFill>
            </a:endParaRPr>
          </a:p>
        </p:txBody>
      </p:sp>
      <p:grpSp>
        <p:nvGrpSpPr>
          <p:cNvPr id="2" name="Group 3"/>
          <p:cNvGrpSpPr>
            <a:grpSpLocks/>
          </p:cNvGrpSpPr>
          <p:nvPr/>
        </p:nvGrpSpPr>
        <p:grpSpPr bwMode="auto">
          <a:xfrm>
            <a:off x="2560638" y="2154238"/>
            <a:ext cx="3641725" cy="3094037"/>
            <a:chOff x="1613" y="1357"/>
            <a:chExt cx="2294" cy="1949"/>
          </a:xfrm>
          <a:solidFill>
            <a:schemeClr val="accent2">
              <a:lumMod val="20000"/>
              <a:lumOff val="80000"/>
            </a:schemeClr>
          </a:solidFill>
        </p:grpSpPr>
        <p:sp>
          <p:nvSpPr>
            <p:cNvPr id="800772" name="AutoShape 4"/>
            <p:cNvSpPr>
              <a:spLocks noChangeArrowheads="1"/>
            </p:cNvSpPr>
            <p:nvPr/>
          </p:nvSpPr>
          <p:spPr bwMode="auto">
            <a:xfrm>
              <a:off x="1613" y="1357"/>
              <a:ext cx="2294" cy="1949"/>
            </a:xfrm>
            <a:prstGeom prst="roundRect">
              <a:avLst>
                <a:gd name="adj" fmla="val 4167"/>
              </a:avLst>
            </a:prstGeom>
            <a:grpFill/>
            <a:ln w="9525" algn="ctr">
              <a:solidFill>
                <a:srgbClr val="4D4D4D"/>
              </a:solidFill>
              <a:round/>
              <a:headEnd/>
              <a:tailEnd/>
            </a:ln>
            <a:effectLst>
              <a:outerShdw dist="35921" dir="2700000" algn="ctr" rotWithShape="0">
                <a:srgbClr val="AFAFAF"/>
              </a:outerShdw>
            </a:effectLst>
          </p:spPr>
          <p:txBody>
            <a:bodyPr lIns="274320" anchor="ctr"/>
            <a:lstStyle/>
            <a:p>
              <a:pPr eaLnBrk="0" hangingPunct="0">
                <a:lnSpc>
                  <a:spcPct val="90000"/>
                </a:lnSpc>
                <a:buSzPct val="70000"/>
                <a:defRPr/>
              </a:pPr>
              <a:endParaRPr lang="en-US" sz="2200" dirty="0">
                <a:latin typeface="Arial Narrow" pitchFamily="34" charset="0"/>
                <a:cs typeface="+mn-cs"/>
              </a:endParaRPr>
            </a:p>
          </p:txBody>
        </p:sp>
        <p:pic>
          <p:nvPicPr>
            <p:cNvPr id="800773" name="Picture 5" descr="UserWithDesktopComputerAndBook01"/>
            <p:cNvPicPr>
              <a:picLocks noChangeAspect="1" noChangeArrowheads="1"/>
            </p:cNvPicPr>
            <p:nvPr/>
          </p:nvPicPr>
          <p:blipFill>
            <a:blip r:embed="rId3" cstate="print"/>
            <a:srcRect/>
            <a:stretch>
              <a:fillRect/>
            </a:stretch>
          </p:blipFill>
          <p:spPr bwMode="auto">
            <a:xfrm>
              <a:off x="2001" y="1787"/>
              <a:ext cx="1173" cy="1372"/>
            </a:xfrm>
            <a:prstGeom prst="rect">
              <a:avLst/>
            </a:prstGeom>
            <a:grpFill/>
          </p:spPr>
        </p:pic>
        <p:pic>
          <p:nvPicPr>
            <p:cNvPr id="800774" name="Picture 6" descr="Document_BoxesWriting01"/>
            <p:cNvPicPr>
              <a:picLocks noChangeAspect="1" noChangeArrowheads="1"/>
            </p:cNvPicPr>
            <p:nvPr/>
          </p:nvPicPr>
          <p:blipFill>
            <a:blip r:embed="rId4" cstate="print"/>
            <a:srcRect/>
            <a:stretch>
              <a:fillRect/>
            </a:stretch>
          </p:blipFill>
          <p:spPr bwMode="auto">
            <a:xfrm>
              <a:off x="2885" y="1631"/>
              <a:ext cx="446" cy="727"/>
            </a:xfrm>
            <a:prstGeom prst="rect">
              <a:avLst/>
            </a:prstGeom>
            <a:grpFill/>
          </p:spPr>
        </p:pic>
        <p:pic>
          <p:nvPicPr>
            <p:cNvPr id="800775" name="Picture 7" descr="Validated01"/>
            <p:cNvPicPr>
              <a:picLocks noChangeAspect="1" noChangeArrowheads="1"/>
            </p:cNvPicPr>
            <p:nvPr/>
          </p:nvPicPr>
          <p:blipFill>
            <a:blip r:embed="rId5" cstate="print"/>
            <a:srcRect/>
            <a:stretch>
              <a:fillRect/>
            </a:stretch>
          </p:blipFill>
          <p:spPr bwMode="auto">
            <a:xfrm>
              <a:off x="3155" y="1506"/>
              <a:ext cx="410" cy="423"/>
            </a:xfrm>
            <a:prstGeom prst="rect">
              <a:avLst/>
            </a:prstGeom>
            <a:grpFill/>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SharePoint 2013 Theme Model</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New theme model in SharePoint 2013</a:t>
            </a:r>
          </a:p>
          <a:p>
            <a:r>
              <a:rPr lang="en-US" dirty="0" smtClean="0"/>
              <a:t>Composed looks consist of:</a:t>
            </a:r>
          </a:p>
          <a:p>
            <a:pPr lvl="1"/>
            <a:r>
              <a:rPr lang="en-US" dirty="0" smtClean="0"/>
              <a:t>A master page</a:t>
            </a:r>
          </a:p>
          <a:p>
            <a:pPr lvl="1"/>
            <a:r>
              <a:rPr lang="en-US" dirty="0" smtClean="0"/>
              <a:t>A color palette (.spcolor file)</a:t>
            </a:r>
          </a:p>
          <a:p>
            <a:pPr lvl="1"/>
            <a:r>
              <a:rPr lang="en-US" dirty="0" smtClean="0"/>
              <a:t>A font scheme (.spfont file)</a:t>
            </a:r>
          </a:p>
          <a:p>
            <a:pPr lvl="1"/>
            <a:r>
              <a:rPr lang="en-US" dirty="0" smtClean="0"/>
              <a:t>A background image</a:t>
            </a:r>
          </a:p>
        </p:txBody>
      </p:sp>
    </p:spTree>
    <p:extLst>
      <p:ext uri="{BB962C8B-B14F-4D97-AF65-F5344CB8AC3E}">
        <p14:creationId xmlns:p14="http://schemas.microsoft.com/office/powerpoint/2010/main" val="1413171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3a320daf-2dcb-4273-af59-08625131358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Building a Composed Look</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In this demonstration, you will see how site administrators can build a composed look interactively by selecting from available background images, color palettes, font themes, and master pages.</a:t>
            </a:r>
            <a:endParaRPr lang="en-US" dirty="0"/>
          </a:p>
        </p:txBody>
      </p:sp>
    </p:spTree>
    <p:extLst>
      <p:ext uri="{BB962C8B-B14F-4D97-AF65-F5344CB8AC3E}">
        <p14:creationId xmlns:p14="http://schemas.microsoft.com/office/powerpoint/2010/main" val="2012735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Custom Color Palettes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Create an XML-based .spcolor file</a:t>
            </a:r>
          </a:p>
          <a:p>
            <a:r>
              <a:rPr lang="en-US" dirty="0" smtClean="0"/>
              <a:t>Define RGB or ARGB color values for various site components</a:t>
            </a:r>
          </a:p>
        </p:txBody>
      </p:sp>
      <p:sp>
        <p:nvSpPr>
          <p:cNvPr id="5" name="TextBox 3"/>
          <p:cNvSpPr txBox="1"/>
          <p:nvPr/>
        </p:nvSpPr>
        <p:spPr>
          <a:xfrm>
            <a:off x="637309" y="2590468"/>
            <a:ext cx="7772400" cy="4093428"/>
          </a:xfrm>
          <a:prstGeom prst="rect">
            <a:avLst/>
          </a:prstGeom>
          <a:solidFill>
            <a:schemeClr val="accent3">
              <a:lumMod val="95000"/>
            </a:schemeClr>
          </a:solid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a:latin typeface="Lucida Sans Unicode" pitchFamily="34" charset="0"/>
                <a:cs typeface="Lucida Sans Unicode" pitchFamily="34" charset="0"/>
              </a:rPr>
              <a:t>&lt;s:colorPalette isInverted="false" </a:t>
            </a:r>
            <a:endParaRPr lang="en-GB" sz="2000" b="0" dirty="0" smtClean="0">
              <a:latin typeface="Lucida Sans Unicode" pitchFamily="34" charset="0"/>
              <a:cs typeface="Lucida Sans Unicode" pitchFamily="34" charset="0"/>
            </a:endParaRPr>
          </a:p>
          <a:p>
            <a:r>
              <a:rPr lang="en-GB" sz="2000" b="0" dirty="0" smtClean="0">
                <a:latin typeface="Lucida Sans Unicode" pitchFamily="34" charset="0"/>
                <a:cs typeface="Lucida Sans Unicode" pitchFamily="34" charset="0"/>
              </a:rPr>
              <a:t>                previewSlot1</a:t>
            </a:r>
            <a:r>
              <a:rPr lang="en-GB" sz="2000" b="0" dirty="0">
                <a:latin typeface="Lucida Sans Unicode" pitchFamily="34" charset="0"/>
                <a:cs typeface="Lucida Sans Unicode" pitchFamily="34" charset="0"/>
              </a:rPr>
              <a:t>="BackgroundOverlay" </a:t>
            </a:r>
            <a:r>
              <a:rPr lang="en-GB" sz="2000" b="0" dirty="0" smtClean="0">
                <a:latin typeface="Lucida Sans Unicode" pitchFamily="34" charset="0"/>
                <a:cs typeface="Lucida Sans Unicode" pitchFamily="34" charset="0"/>
              </a:rPr>
              <a:t>   </a:t>
            </a:r>
          </a:p>
          <a:p>
            <a:r>
              <a:rPr lang="en-GB" sz="2000" b="0" dirty="0" smtClean="0">
                <a:latin typeface="Lucida Sans Unicode" pitchFamily="34" charset="0"/>
                <a:cs typeface="Lucida Sans Unicode" pitchFamily="34" charset="0"/>
              </a:rPr>
              <a:t>                previewSlot2</a:t>
            </a:r>
            <a:r>
              <a:rPr lang="en-GB" sz="2000" b="0" dirty="0">
                <a:latin typeface="Lucida Sans Unicode" pitchFamily="34" charset="0"/>
                <a:cs typeface="Lucida Sans Unicode" pitchFamily="34" charset="0"/>
              </a:rPr>
              <a:t>="BodyText" </a:t>
            </a:r>
            <a:endParaRPr lang="en-GB" sz="2000" b="0" dirty="0" smtClean="0">
              <a:latin typeface="Lucida Sans Unicode" pitchFamily="34" charset="0"/>
              <a:cs typeface="Lucida Sans Unicode" pitchFamily="34" charset="0"/>
            </a:endParaRPr>
          </a:p>
          <a:p>
            <a:r>
              <a:rPr lang="en-GB" sz="2000" b="0" dirty="0" smtClean="0">
                <a:latin typeface="Lucida Sans Unicode" pitchFamily="34" charset="0"/>
                <a:cs typeface="Lucida Sans Unicode" pitchFamily="34" charset="0"/>
              </a:rPr>
              <a:t>                previewSlot3</a:t>
            </a:r>
            <a:r>
              <a:rPr lang="en-GB" sz="2000" b="0" dirty="0">
                <a:latin typeface="Lucida Sans Unicode" pitchFamily="34" charset="0"/>
                <a:cs typeface="Lucida Sans Unicode" pitchFamily="34" charset="0"/>
              </a:rPr>
              <a:t>="AccentText" </a:t>
            </a:r>
            <a:r>
              <a:rPr lang="en-GB" sz="2000" b="0" dirty="0" smtClean="0">
                <a:latin typeface="Lucida Sans Unicode" pitchFamily="34" charset="0"/>
                <a:cs typeface="Lucida Sans Unicode" pitchFamily="34" charset="0"/>
              </a:rPr>
              <a:t>   </a:t>
            </a:r>
          </a:p>
          <a:p>
            <a:r>
              <a:rPr lang="en-GB" sz="2000" b="0" dirty="0" smtClean="0">
                <a:latin typeface="Lucida Sans Unicode" pitchFamily="34" charset="0"/>
                <a:cs typeface="Lucida Sans Unicode" pitchFamily="34" charset="0"/>
              </a:rPr>
              <a:t>                xmlns:s=</a:t>
            </a:r>
            <a:r>
              <a:rPr lang="en-GB" sz="2000" b="0" dirty="0">
                <a:latin typeface="Lucida Sans Unicode" pitchFamily="34" charset="0"/>
                <a:cs typeface="Lucida Sans Unicode" pitchFamily="34" charset="0"/>
              </a:rPr>
              <a:t>"</a:t>
            </a:r>
            <a:r>
              <a:rPr lang="en-GB" sz="2000" b="0" dirty="0" smtClean="0">
                <a:latin typeface="Lucida Sans Unicode" pitchFamily="34" charset="0"/>
                <a:cs typeface="Lucida Sans Unicode" pitchFamily="34" charset="0"/>
              </a:rPr>
              <a:t>…"&gt;</a:t>
            </a:r>
            <a:endParaRPr lang="en-GB" sz="2000" b="0" dirty="0">
              <a:latin typeface="Lucida Sans Unicode" pitchFamily="34" charset="0"/>
              <a:cs typeface="Lucida Sans Unicode" pitchFamily="34" charset="0"/>
            </a:endParaRPr>
          </a:p>
          <a:p>
            <a:r>
              <a:rPr lang="en-GB" sz="2000" b="0" dirty="0" smtClean="0">
                <a:latin typeface="Lucida Sans Unicode" pitchFamily="34" charset="0"/>
                <a:cs typeface="Lucida Sans Unicode" pitchFamily="34" charset="0"/>
              </a:rPr>
              <a:t>   &lt;</a:t>
            </a:r>
            <a:r>
              <a:rPr lang="en-GB" sz="2000" b="0" dirty="0">
                <a:latin typeface="Lucida Sans Unicode" pitchFamily="34" charset="0"/>
                <a:cs typeface="Lucida Sans Unicode" pitchFamily="34" charset="0"/>
              </a:rPr>
              <a:t>s:color name="BodyText" value="444444" /&gt;</a:t>
            </a:r>
          </a:p>
          <a:p>
            <a:r>
              <a:rPr lang="en-GB" sz="2000" b="0" dirty="0" smtClean="0">
                <a:latin typeface="Lucida Sans Unicode" pitchFamily="34" charset="0"/>
                <a:cs typeface="Lucida Sans Unicode" pitchFamily="34" charset="0"/>
              </a:rPr>
              <a:t>   &lt;</a:t>
            </a:r>
            <a:r>
              <a:rPr lang="en-GB" sz="2000" b="0" dirty="0">
                <a:latin typeface="Lucida Sans Unicode" pitchFamily="34" charset="0"/>
                <a:cs typeface="Lucida Sans Unicode" pitchFamily="34" charset="0"/>
              </a:rPr>
              <a:t>s:color name="SubtleBodyText" value="777777" /&gt;</a:t>
            </a: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&lt;</a:t>
            </a:r>
            <a:r>
              <a:rPr lang="en-GB" sz="2000" b="0" dirty="0">
                <a:latin typeface="Lucida Sans Unicode" pitchFamily="34" charset="0"/>
                <a:cs typeface="Lucida Sans Unicode" pitchFamily="34" charset="0"/>
              </a:rPr>
              <a:t>s:color name="StrongBodyText" value="262626" /&gt;</a:t>
            </a: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&lt;</a:t>
            </a:r>
            <a:r>
              <a:rPr lang="en-GB" sz="2000" b="0" dirty="0">
                <a:latin typeface="Lucida Sans Unicode" pitchFamily="34" charset="0"/>
                <a:cs typeface="Lucida Sans Unicode" pitchFamily="34" charset="0"/>
              </a:rPr>
              <a:t>s:color name="DisabledText" value="B1B1B1" /&gt;</a:t>
            </a: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&lt;</a:t>
            </a:r>
            <a:r>
              <a:rPr lang="en-GB" sz="2000" b="0" dirty="0">
                <a:latin typeface="Lucida Sans Unicode" pitchFamily="34" charset="0"/>
                <a:cs typeface="Lucida Sans Unicode" pitchFamily="34" charset="0"/>
              </a:rPr>
              <a:t>s:color name="SiteTitle" value="262626" /&gt;</a:t>
            </a: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&lt;</a:t>
            </a:r>
            <a:r>
              <a:rPr lang="en-GB" sz="2000" b="0" dirty="0">
                <a:latin typeface="Lucida Sans Unicode" pitchFamily="34" charset="0"/>
                <a:cs typeface="Lucida Sans Unicode" pitchFamily="34" charset="0"/>
              </a:rPr>
              <a:t>s:color name="WebPartHeading" value="444444" </a:t>
            </a:r>
            <a:r>
              <a:rPr lang="en-GB" sz="2000" b="0" dirty="0" smtClean="0">
                <a:latin typeface="Lucida Sans Unicode" pitchFamily="34" charset="0"/>
                <a:cs typeface="Lucida Sans Unicode" pitchFamily="34" charset="0"/>
              </a:rPr>
              <a:t>/&gt;</a:t>
            </a: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a:t>
            </a:r>
          </a:p>
          <a:p>
            <a:r>
              <a:rPr lang="en-GB" sz="2000" b="0" dirty="0" smtClean="0">
                <a:latin typeface="Lucida Sans Unicode" pitchFamily="34" charset="0"/>
                <a:cs typeface="Lucida Sans Unicode" pitchFamily="34" charset="0"/>
              </a:rPr>
              <a:t>&lt;/s:colorPalette&gt;</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1613160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Custom Font Schemes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Create an XML-based .spfont file</a:t>
            </a:r>
          </a:p>
          <a:p>
            <a:r>
              <a:rPr lang="en-US" dirty="0" smtClean="0"/>
              <a:t>Define fonts for the following types of text:</a:t>
            </a:r>
          </a:p>
          <a:p>
            <a:pPr lvl="1"/>
            <a:r>
              <a:rPr lang="en-US" dirty="0" smtClean="0"/>
              <a:t>Title text</a:t>
            </a:r>
          </a:p>
          <a:p>
            <a:pPr lvl="1"/>
            <a:r>
              <a:rPr lang="en-US" dirty="0" smtClean="0"/>
              <a:t>Navigation links</a:t>
            </a:r>
          </a:p>
          <a:p>
            <a:pPr lvl="1"/>
            <a:r>
              <a:rPr lang="en-US" dirty="0" smtClean="0"/>
              <a:t>Small headings</a:t>
            </a:r>
          </a:p>
          <a:p>
            <a:pPr lvl="1"/>
            <a:r>
              <a:rPr lang="en-US" dirty="0" smtClean="0"/>
              <a:t>Headings</a:t>
            </a:r>
          </a:p>
          <a:p>
            <a:pPr lvl="1"/>
            <a:r>
              <a:rPr lang="en-US" dirty="0" smtClean="0"/>
              <a:t>Large headings</a:t>
            </a:r>
          </a:p>
          <a:p>
            <a:pPr lvl="1"/>
            <a:r>
              <a:rPr lang="en-US" dirty="0" smtClean="0"/>
              <a:t>Body text</a:t>
            </a:r>
          </a:p>
          <a:p>
            <a:pPr lvl="1"/>
            <a:r>
              <a:rPr lang="en-US" dirty="0" smtClean="0"/>
              <a:t>Large body text</a:t>
            </a:r>
            <a:endParaRPr lang="en-US" dirty="0"/>
          </a:p>
        </p:txBody>
      </p:sp>
    </p:spTree>
    <p:extLst>
      <p:ext uri="{BB962C8B-B14F-4D97-AF65-F5344CB8AC3E}">
        <p14:creationId xmlns:p14="http://schemas.microsoft.com/office/powerpoint/2010/main" val="3073285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Custom Font </a:t>
            </a:r>
            <a:r>
              <a:rPr lang="de-AT" dirty="0" err="1" smtClean="0"/>
              <a:t>Scheme</a:t>
            </a:r>
            <a:endParaRPr lang="de-AT" dirty="0"/>
          </a:p>
        </p:txBody>
      </p:sp>
      <p:pic>
        <p:nvPicPr>
          <p:cNvPr id="3" name="Picture 2"/>
          <p:cNvPicPr>
            <a:picLocks noChangeAspect="1"/>
          </p:cNvPicPr>
          <p:nvPr/>
        </p:nvPicPr>
        <p:blipFill>
          <a:blip r:embed="rId2"/>
          <a:stretch>
            <a:fillRect/>
          </a:stretch>
        </p:blipFill>
        <p:spPr>
          <a:xfrm>
            <a:off x="460375" y="1124744"/>
            <a:ext cx="8216081" cy="5219483"/>
          </a:xfrm>
          <a:prstGeom prst="rect">
            <a:avLst/>
          </a:prstGeom>
        </p:spPr>
      </p:pic>
    </p:spTree>
    <p:extLst>
      <p:ext uri="{BB962C8B-B14F-4D97-AF65-F5344CB8AC3E}">
        <p14:creationId xmlns:p14="http://schemas.microsoft.com/office/powerpoint/2010/main" val="804873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0ac3f486-3a6e-4e58-bf95-a459b440701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Deploying Custom Themes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Galleries:</a:t>
            </a:r>
          </a:p>
          <a:p>
            <a:pPr lvl="1"/>
            <a:r>
              <a:rPr lang="en-US" dirty="0" smtClean="0"/>
              <a:t>Master page gallery (_catalog/masterpage)</a:t>
            </a:r>
          </a:p>
          <a:p>
            <a:pPr lvl="1"/>
            <a:r>
              <a:rPr lang="en-US" dirty="0" smtClean="0"/>
              <a:t>Theme gallery (_catalog/theme)</a:t>
            </a:r>
          </a:p>
          <a:p>
            <a:pPr lvl="1"/>
            <a:r>
              <a:rPr lang="en-US" dirty="0" smtClean="0"/>
              <a:t>Design gallery (_catalog/design)</a:t>
            </a:r>
          </a:p>
          <a:p>
            <a:r>
              <a:rPr lang="en-US" dirty="0" smtClean="0"/>
              <a:t>To deploy components manually:</a:t>
            </a:r>
          </a:p>
          <a:p>
            <a:pPr lvl="1"/>
            <a:r>
              <a:rPr lang="en-US" dirty="0" smtClean="0"/>
              <a:t>Upload master pages and preview files to the master page gallery</a:t>
            </a:r>
          </a:p>
          <a:p>
            <a:pPr lvl="1"/>
            <a:r>
              <a:rPr lang="en-US" dirty="0" smtClean="0"/>
              <a:t>Upload spcolor files and spfont files to the 15 folder in the theme gallery</a:t>
            </a:r>
          </a:p>
          <a:p>
            <a:pPr lvl="1"/>
            <a:endParaRPr lang="en-US" dirty="0" smtClean="0"/>
          </a:p>
          <a:p>
            <a:pPr marL="0" indent="0">
              <a:buNone/>
            </a:pPr>
            <a:endParaRPr lang="en-US" dirty="0" smtClean="0"/>
          </a:p>
          <a:p>
            <a:pPr lvl="1"/>
            <a:endParaRPr lang="en-US" dirty="0"/>
          </a:p>
        </p:txBody>
      </p:sp>
    </p:spTree>
    <p:extLst>
      <p:ext uri="{BB962C8B-B14F-4D97-AF65-F5344CB8AC3E}">
        <p14:creationId xmlns:p14="http://schemas.microsoft.com/office/powerpoint/2010/main" val="1763837325"/>
      </p:ext>
    </p:extLst>
  </p:cSld>
  <p:clrMapOvr>
    <a:masterClrMapping/>
  </p:clrMapOvr>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0</TotalTime>
  <Words>5876</Words>
  <Application>Microsoft Office PowerPoint</Application>
  <PresentationFormat>On-screen Show (4:3)</PresentationFormat>
  <Paragraphs>559</Paragraphs>
  <Slides>39</Slides>
  <Notes>37</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39</vt:i4>
      </vt:variant>
    </vt:vector>
  </HeadingPairs>
  <TitlesOfParts>
    <vt:vector size="54" baseType="lpstr">
      <vt:lpstr>Times New Roman</vt:lpstr>
      <vt:lpstr>Wingdings</vt:lpstr>
      <vt:lpstr>굴림</vt:lpstr>
      <vt:lpstr>SimSun</vt:lpstr>
      <vt:lpstr>Arial Narrow</vt:lpstr>
      <vt:lpstr>Mangal</vt:lpstr>
      <vt:lpstr>Lucida Sans Unicode</vt:lpstr>
      <vt:lpstr>Symbol</vt:lpstr>
      <vt:lpstr>Segoe UI Light</vt:lpstr>
      <vt:lpstr>Segoe Light</vt:lpstr>
      <vt:lpstr>Segoe UI</vt:lpstr>
      <vt:lpstr>Arial</vt:lpstr>
      <vt:lpstr>Verdana</vt:lpstr>
      <vt:lpstr>Calibri</vt:lpstr>
      <vt:lpstr>Presentation1</vt:lpstr>
      <vt:lpstr>Module 15</vt:lpstr>
      <vt:lpstr>Module Overview</vt:lpstr>
      <vt:lpstr>Lesson 1: Creating and Applying Themes</vt:lpstr>
      <vt:lpstr>The SharePoint 2013 Theme Model</vt:lpstr>
      <vt:lpstr>Demonstration: Building a Composed Look</vt:lpstr>
      <vt:lpstr>Creating Custom Color Palettes</vt:lpstr>
      <vt:lpstr>Creating Custom Font Schemes</vt:lpstr>
      <vt:lpstr>Custom Font Scheme</vt:lpstr>
      <vt:lpstr>Deploying Custom Themes</vt:lpstr>
      <vt:lpstr>Deploying and Applying Custom Themes Programmatically</vt:lpstr>
      <vt:lpstr>Lesson 2: Branding and Designing Publishing Sites</vt:lpstr>
      <vt:lpstr>The Publishing Site Page Model</vt:lpstr>
      <vt:lpstr>Design Manager and the Site Design Process</vt:lpstr>
      <vt:lpstr>Creating Master Pages</vt:lpstr>
      <vt:lpstr>Demonstration: Developing Master Pages with Design Manager</vt:lpstr>
      <vt:lpstr>Creating Page Layouts</vt:lpstr>
      <vt:lpstr>Demonstration: Developing Page Layouts with Design Manager</vt:lpstr>
      <vt:lpstr>Importing and Exporting Design Packages</vt:lpstr>
      <vt:lpstr>Lab A: Branding and Designing Publishing Sites</vt:lpstr>
      <vt:lpstr>Lab Scenario</vt:lpstr>
      <vt:lpstr>Lesson 3: Tailoring Content to Platforms and Devices</vt:lpstr>
      <vt:lpstr>Understanding Device Channels</vt:lpstr>
      <vt:lpstr>Demonstration: Creating and Configuring a Device Channel</vt:lpstr>
      <vt:lpstr>Using Device Channel Panels</vt:lpstr>
      <vt:lpstr>Understanding Image Renditions</vt:lpstr>
      <vt:lpstr>Image Renditions</vt:lpstr>
      <vt:lpstr>Demonstration: Creating and Configuring an Image Rendition</vt:lpstr>
      <vt:lpstr>Lesson 4: Configuring and Customizing Navigation</vt:lpstr>
      <vt:lpstr>Navigation in SharePoint Server 2013</vt:lpstr>
      <vt:lpstr>Understanding the SharePoint Navigation Architecture</vt:lpstr>
      <vt:lpstr>SharePoint 2013 Site Map Providers</vt:lpstr>
      <vt:lpstr>Understanding Managed Navigation</vt:lpstr>
      <vt:lpstr>Configuring Navigation Programmatically</vt:lpstr>
      <vt:lpstr>Configuring a Site to Use Structural or Managed Navigation</vt:lpstr>
      <vt:lpstr>Customizing the Navigation Experience</vt:lpstr>
      <vt:lpstr>Lab B: Configuring Farm-Wide Navigation</vt:lpstr>
      <vt:lpstr>Lab Scenario</vt:lpstr>
      <vt:lpstr>Module Review and Takeaways</vt:lpstr>
      <vt:lpstr>Course Evaluation </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Module15</dc:title>
  <dc:creator>Vikkie Boyd</dc:creator>
  <cp:lastModifiedBy>Windows User</cp:lastModifiedBy>
  <cp:revision>12</cp:revision>
  <dcterms:created xsi:type="dcterms:W3CDTF">2013-06-30T16:48:27Z</dcterms:created>
  <dcterms:modified xsi:type="dcterms:W3CDTF">2015-02-11T13:11:24Z</dcterms:modified>
</cp:coreProperties>
</file>