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046" r:id="rId5"/>
  </p:sldMasterIdLst>
  <p:notesMasterIdLst>
    <p:notesMasterId r:id="rId43"/>
  </p:notesMasterIdLst>
  <p:handoutMasterIdLst>
    <p:handoutMasterId r:id="rId44"/>
  </p:handoutMasterIdLst>
  <p:sldIdLst>
    <p:sldId id="648" r:id="rId6"/>
    <p:sldId id="792" r:id="rId7"/>
    <p:sldId id="793" r:id="rId8"/>
    <p:sldId id="794" r:id="rId9"/>
    <p:sldId id="795" r:id="rId10"/>
    <p:sldId id="796" r:id="rId11"/>
    <p:sldId id="797" r:id="rId12"/>
    <p:sldId id="798" r:id="rId13"/>
    <p:sldId id="799" r:id="rId14"/>
    <p:sldId id="800" r:id="rId15"/>
    <p:sldId id="826" r:id="rId16"/>
    <p:sldId id="802" r:id="rId17"/>
    <p:sldId id="803" r:id="rId18"/>
    <p:sldId id="804" r:id="rId19"/>
    <p:sldId id="805" r:id="rId20"/>
    <p:sldId id="806" r:id="rId21"/>
    <p:sldId id="807" r:id="rId22"/>
    <p:sldId id="827" r:id="rId23"/>
    <p:sldId id="809" r:id="rId24"/>
    <p:sldId id="810" r:id="rId25"/>
    <p:sldId id="811" r:id="rId26"/>
    <p:sldId id="812" r:id="rId27"/>
    <p:sldId id="813" r:id="rId28"/>
    <p:sldId id="814" r:id="rId29"/>
    <p:sldId id="815" r:id="rId30"/>
    <p:sldId id="816" r:id="rId31"/>
    <p:sldId id="828" r:id="rId32"/>
    <p:sldId id="818" r:id="rId33"/>
    <p:sldId id="819" r:id="rId34"/>
    <p:sldId id="820" r:id="rId35"/>
    <p:sldId id="821" r:id="rId36"/>
    <p:sldId id="822" r:id="rId37"/>
    <p:sldId id="823" r:id="rId38"/>
    <p:sldId id="824" r:id="rId39"/>
    <p:sldId id="825" r:id="rId40"/>
    <p:sldId id="790" r:id="rId41"/>
    <p:sldId id="791" r:id="rId4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28">
          <p15:clr>
            <a:srgbClr val="A4A3A4"/>
          </p15:clr>
        </p15:guide>
        <p15:guide id="11" pos="1767">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827" autoAdjust="0"/>
  </p:normalViewPr>
  <p:slideViewPr>
    <p:cSldViewPr snapToGrid="0">
      <p:cViewPr varScale="1">
        <p:scale>
          <a:sx n="108" d="100"/>
          <a:sy n="108" d="100"/>
        </p:scale>
        <p:origin x="678" y="78"/>
      </p:cViewPr>
      <p:guideLst>
        <p:guide orient="horz" pos="142"/>
        <p:guide orient="horz" pos="4176"/>
        <p:guide orient="horz" pos="912"/>
        <p:guide orient="horz" pos="1197"/>
        <p:guide orient="horz" pos="1957"/>
        <p:guide orient="horz" pos="2723"/>
        <p:guide orient="horz" pos="2159"/>
        <p:guide orient="horz" pos="3863"/>
        <p:guide orient="horz" pos="3566"/>
        <p:guide pos="128"/>
        <p:guide pos="1767"/>
        <p:guide pos="7554"/>
        <p:guide pos="328"/>
        <p:guide pos="7353"/>
        <p:guide pos="613"/>
        <p:guide pos="7062"/>
        <p:guide pos="3837"/>
        <p:guide pos="2216"/>
        <p:guide pos="3771"/>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0"/>
    </p:cViewPr>
  </p:sorterViewPr>
  <p:notesViewPr>
    <p:cSldViewPr snapToGrid="0" showGuides="1">
      <p:cViewPr varScale="1">
        <p:scale>
          <a:sx n="89" d="100"/>
          <a:sy n="89" d="100"/>
        </p:scale>
        <p:origin x="37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7" name="TextBox 6"/>
          <p:cNvSpPr txBox="1"/>
          <p:nvPr/>
        </p:nvSpPr>
        <p:spPr>
          <a:xfrm>
            <a:off x="0" y="4502"/>
            <a:ext cx="4679576" cy="276999"/>
          </a:xfrm>
          <a:prstGeom prst="rect">
            <a:avLst/>
          </a:prstGeom>
          <a:noFill/>
        </p:spPr>
        <p:txBody>
          <a:bodyPr wrap="square" rtlCol="0">
            <a:spAutoFit/>
          </a:bodyPr>
          <a:lstStyle/>
          <a:p>
            <a:r>
              <a:rPr lang="fi-FI" sz="1200" dirty="0" smtClean="0">
                <a:latin typeface="Segoe UI Light" panose="020B0502040204020203" pitchFamily="34" charset="0"/>
                <a:cs typeface="Segoe UI Light" panose="020B0502040204020203" pitchFamily="34" charset="0"/>
              </a:rPr>
              <a:t>Microsoft SharePoint 2013</a:t>
            </a:r>
            <a:endParaRPr lang="en-US" sz="1200" dirty="0">
              <a:latin typeface="Segoe UI Light" panose="020B0502040204020203" pitchFamily="34" charset="0"/>
              <a:cs typeface="Segoe UI Light" panose="020B0502040204020203" pitchFamily="34" charset="0"/>
            </a:endParaRPr>
          </a:p>
        </p:txBody>
      </p:sp>
      <p:sp>
        <p:nvSpPr>
          <p:cNvPr id="11" name="TextBox 10"/>
          <p:cNvSpPr txBox="1"/>
          <p:nvPr/>
        </p:nvSpPr>
        <p:spPr>
          <a:xfrm>
            <a:off x="0" y="8685213"/>
            <a:ext cx="5909309" cy="400110"/>
          </a:xfrm>
          <a:prstGeom prst="rect">
            <a:avLst/>
          </a:prstGeom>
          <a:noFill/>
        </p:spPr>
        <p:txBody>
          <a:bodyPr wrap="square" rtlCol="0">
            <a:spAutoFit/>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3" name="TextBox 2"/>
          <p:cNvSpPr txBox="1"/>
          <p:nvPr/>
        </p:nvSpPr>
        <p:spPr>
          <a:xfrm>
            <a:off x="0" y="4502"/>
            <a:ext cx="4679576" cy="276999"/>
          </a:xfrm>
          <a:prstGeom prst="rect">
            <a:avLst/>
          </a:prstGeom>
          <a:noFill/>
        </p:spPr>
        <p:txBody>
          <a:bodyPr wrap="square" rtlCol="0">
            <a:spAutoFit/>
          </a:bodyPr>
          <a:lstStyle/>
          <a:p>
            <a:r>
              <a:rPr lang="fi-FI" sz="1200" dirty="0" smtClean="0">
                <a:latin typeface="Segoe UI Light" panose="020B0502040204020203" pitchFamily="34" charset="0"/>
                <a:cs typeface="Segoe UI Light" panose="020B0502040204020203" pitchFamily="34" charset="0"/>
              </a:rPr>
              <a:t>Microsoft SharePoint 2013</a:t>
            </a:r>
            <a:endParaRPr lang="en-US" sz="1200" dirty="0">
              <a:latin typeface="Segoe UI Light" panose="020B0502040204020203" pitchFamily="34" charset="0"/>
              <a:cs typeface="Segoe UI Light" panose="020B0502040204020203" pitchFamily="34" charset="0"/>
            </a:endParaRPr>
          </a:p>
        </p:txBody>
      </p:sp>
      <p:sp>
        <p:nvSpPr>
          <p:cNvPr id="4" name="TextBox 3"/>
          <p:cNvSpPr txBox="1"/>
          <p:nvPr/>
        </p:nvSpPr>
        <p:spPr>
          <a:xfrm>
            <a:off x="0" y="8685213"/>
            <a:ext cx="5909309" cy="400110"/>
          </a:xfrm>
          <a:prstGeom prst="rect">
            <a:avLst/>
          </a:prstGeom>
          <a:noFill/>
        </p:spPr>
        <p:txBody>
          <a:bodyPr wrap="square" rtlCol="0">
            <a:spAutoFit/>
          </a:bodyPr>
          <a:lstStyle/>
          <a:p>
            <a:pPr marL="0" algn="l"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65526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5665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19542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install a SharePoint application within a specific site, SharePoint creates a child site for the application. The target site where the app</a:t>
            </a:r>
            <a:r>
              <a:rPr lang="en-US" baseline="0" dirty="0" smtClean="0"/>
              <a:t> has been installed is known as the </a:t>
            </a:r>
            <a:r>
              <a:rPr lang="en-US" b="1" baseline="0" dirty="0" smtClean="0"/>
              <a:t>host web</a:t>
            </a:r>
            <a:r>
              <a:rPr lang="en-US" baseline="0" dirty="0" smtClean="0"/>
              <a:t> and the child site for the app is known as </a:t>
            </a:r>
            <a:r>
              <a:rPr lang="en-US" dirty="0" smtClean="0"/>
              <a:t>the </a:t>
            </a:r>
            <a:r>
              <a:rPr lang="en-US" b="1" dirty="0" smtClean="0"/>
              <a:t>app web</a:t>
            </a:r>
            <a:r>
              <a:rPr lang="en-US" dirty="0" smtClean="0"/>
              <a:t>.</a:t>
            </a:r>
          </a:p>
          <a:p>
            <a:endParaRPr lang="en-US" dirty="0" smtClean="0"/>
          </a:p>
          <a:p>
            <a:r>
              <a:rPr lang="en-US" dirty="0" smtClean="0"/>
              <a:t>The</a:t>
            </a:r>
            <a:r>
              <a:rPr lang="en-US" baseline="0" dirty="0" smtClean="0"/>
              <a:t> </a:t>
            </a:r>
            <a:r>
              <a:rPr lang="en-US" dirty="0" smtClean="0"/>
              <a:t>app web provides an app with a scope for private implementation details. You can add declarative items to app web such as lists, pages, CSS files, images and JavaScript files. Note that the app</a:t>
            </a:r>
            <a:r>
              <a:rPr lang="en-US" baseline="0" dirty="0" smtClean="0"/>
              <a:t> has full permissions to add items to the app web but it has no permissions (by default) to add items to the host web.</a:t>
            </a:r>
            <a:endParaRPr lang="en-US" dirty="0" smtClean="0"/>
          </a:p>
          <a:p>
            <a:endParaRPr lang="en-US" dirty="0"/>
          </a:p>
        </p:txBody>
      </p:sp>
    </p:spTree>
    <p:extLst>
      <p:ext uri="{BB962C8B-B14F-4D97-AF65-F5344CB8AC3E}">
        <p14:creationId xmlns:p14="http://schemas.microsoft.com/office/powerpoint/2010/main" val="4228403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Farm solutions</a:t>
            </a:r>
            <a:r>
              <a:rPr lang="en-US" dirty="0" smtClean="0"/>
              <a:t> give the developer the greatest amount of control, You can write server-side code which runs inside SharePoint environment at full trust. You have full access to SharePoint server-side object model within the assembly Microsoft.SharePoint.dll.</a:t>
            </a:r>
          </a:p>
          <a:p>
            <a:endParaRPr lang="en-US" dirty="0" smtClean="0"/>
          </a:p>
          <a:p>
            <a:r>
              <a:rPr lang="en-US" b="1" dirty="0" smtClean="0"/>
              <a:t>Sandboxed solutions</a:t>
            </a:r>
            <a:r>
              <a:rPr lang="en-US" dirty="0" smtClean="0"/>
              <a:t> place much greater constraints</a:t>
            </a:r>
            <a:r>
              <a:rPr lang="en-US" baseline="0" dirty="0" smtClean="0"/>
              <a:t> on a developer. You can write s</a:t>
            </a:r>
            <a:r>
              <a:rPr lang="en-US" dirty="0" smtClean="0"/>
              <a:t>erver-side code, but it runs with partial trust inside the SharePoint sandbox environment. While you have access to the SharePoint server-side object model, the functionality you can access is only</a:t>
            </a:r>
            <a:r>
              <a:rPr lang="en-US" baseline="0" dirty="0" smtClean="0"/>
              <a:t> </a:t>
            </a:r>
            <a:r>
              <a:rPr lang="en-US" dirty="0" smtClean="0"/>
              <a:t>a subset of what is available</a:t>
            </a:r>
            <a:r>
              <a:rPr lang="en-US" baseline="0" dirty="0" smtClean="0"/>
              <a:t> to code running inside a farm solution.</a:t>
            </a:r>
          </a:p>
          <a:p>
            <a:endParaRPr lang="en-US" dirty="0" smtClean="0"/>
          </a:p>
          <a:p>
            <a:r>
              <a:rPr lang="en-US" b="1" dirty="0" smtClean="0"/>
              <a:t>SharePoint apps</a:t>
            </a:r>
            <a:r>
              <a:rPr lang="en-US" dirty="0" smtClean="0"/>
              <a:t> cannot run any server-side code whatsoever</a:t>
            </a:r>
            <a:r>
              <a:rPr lang="en-US" baseline="0" dirty="0" smtClean="0"/>
              <a:t> </a:t>
            </a:r>
            <a:r>
              <a:rPr lang="en-US" dirty="0" smtClean="0"/>
              <a:t>in SharePoint environment. Therefore, SharePoint apps have no access to the SharePoint server-side object model. However, SharePoint apps can access SharePoint from across the network using either</a:t>
            </a:r>
            <a:r>
              <a:rPr lang="en-US" baseline="0" dirty="0" smtClean="0"/>
              <a:t> the client-side object model (CSOM) or through the nee REST APIs.</a:t>
            </a:r>
            <a:endParaRPr lang="en-US" dirty="0"/>
          </a:p>
        </p:txBody>
      </p:sp>
    </p:spTree>
    <p:extLst>
      <p:ext uri="{BB962C8B-B14F-4D97-AF65-F5344CB8AC3E}">
        <p14:creationId xmlns:p14="http://schemas.microsoft.com/office/powerpoint/2010/main" val="1107500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you begin to think about designing your first SharePoint app, you should understand there are three basic patterns of where you can deploy</a:t>
            </a:r>
            <a:r>
              <a:rPr lang="en-US" baseline="0" dirty="0" smtClean="0"/>
              <a:t> your code.</a:t>
            </a:r>
          </a:p>
          <a:p>
            <a:pPr marL="171450" indent="-171450">
              <a:buFont typeface="Arial" pitchFamily="34" charset="0"/>
              <a:buChar char="•"/>
            </a:pPr>
            <a:r>
              <a:rPr lang="en-US" dirty="0" smtClean="0"/>
              <a:t>Client-side Pattern</a:t>
            </a:r>
          </a:p>
          <a:p>
            <a:pPr marL="171450" indent="-171450">
              <a:buFont typeface="Arial" pitchFamily="34" charset="0"/>
              <a:buChar char="•"/>
            </a:pPr>
            <a:r>
              <a:rPr lang="en-US" dirty="0" smtClean="0"/>
              <a:t>Server-side Pattern</a:t>
            </a:r>
          </a:p>
          <a:p>
            <a:pPr marL="171450" indent="-171450">
              <a:buFont typeface="Arial" pitchFamily="34" charset="0"/>
              <a:buChar char="•"/>
            </a:pPr>
            <a:r>
              <a:rPr lang="en-US" dirty="0" smtClean="0"/>
              <a:t>Hybrid Pattern</a:t>
            </a:r>
          </a:p>
          <a:p>
            <a:endParaRPr lang="en-US" dirty="0" smtClean="0"/>
          </a:p>
          <a:p>
            <a:r>
              <a:rPr lang="en-US" dirty="0" smtClean="0"/>
              <a:t>In the client-side pattern you create the code behind web pages which includes HTML5, CSS and JavaScript. In general, you should become familiar with client-side programming techniques and learn to leverage popular JavaScript libraries such as ASP.NET AJAX,</a:t>
            </a:r>
            <a:r>
              <a:rPr lang="en-US" baseline="0" dirty="0" smtClean="0"/>
              <a:t> </a:t>
            </a:r>
            <a:r>
              <a:rPr lang="en-US" dirty="0" err="1" smtClean="0"/>
              <a:t>jQuery</a:t>
            </a:r>
            <a:r>
              <a:rPr lang="en-US" dirty="0" smtClean="0"/>
              <a:t>, </a:t>
            </a:r>
            <a:r>
              <a:rPr lang="en-US" dirty="0" err="1" smtClean="0"/>
              <a:t>jsRender</a:t>
            </a:r>
            <a:r>
              <a:rPr lang="en-US" dirty="0" smtClean="0"/>
              <a:t> and </a:t>
            </a:r>
            <a:r>
              <a:rPr lang="en-US" dirty="0" err="1" smtClean="0"/>
              <a:t>SignalR</a:t>
            </a:r>
            <a:r>
              <a:rPr lang="en-US" dirty="0" smtClean="0"/>
              <a:t>.</a:t>
            </a:r>
          </a:p>
          <a:p>
            <a:endParaRPr lang="en-US" dirty="0" smtClean="0"/>
          </a:p>
          <a:p>
            <a:r>
              <a:rPr lang="en-US" dirty="0" smtClean="0"/>
              <a:t>In the server-side pattern you are able to write server-side code using your favorite .NET programming language such as C# or VB.NET. However, you are also responsible for setting up a hosting environment which involves on or more Web servers to run you server-side application. While .NET will be the most popular</a:t>
            </a:r>
            <a:r>
              <a:rPr lang="en-US" baseline="0" dirty="0" smtClean="0"/>
              <a:t> platform for created the external application associated with a SharePoint application, it is not a requirement. It is possible to create the external application for a SharePoint app using other platforms and technologies such as </a:t>
            </a:r>
            <a:r>
              <a:rPr lang="en-US" dirty="0" smtClean="0"/>
              <a:t>LAMP, JAVA, PHP, and yes, even gold old ASP.</a:t>
            </a:r>
          </a:p>
          <a:p>
            <a:endParaRPr lang="en-US" dirty="0" smtClean="0"/>
          </a:p>
          <a:p>
            <a:r>
              <a:rPr lang="en-US" dirty="0" smtClean="0"/>
              <a:t>The hybrid pattern is just the style of mixing the client-side pattern together with the server-side pattern.</a:t>
            </a:r>
          </a:p>
          <a:p>
            <a:endParaRPr lang="en-US" dirty="0" smtClean="0"/>
          </a:p>
          <a:p>
            <a:endParaRPr lang="en-US" dirty="0"/>
          </a:p>
        </p:txBody>
      </p:sp>
    </p:spTree>
    <p:extLst>
      <p:ext uri="{BB962C8B-B14F-4D97-AF65-F5344CB8AC3E}">
        <p14:creationId xmlns:p14="http://schemas.microsoft.com/office/powerpoint/2010/main" val="3108916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The client-side pattern typically</a:t>
            </a:r>
            <a:r>
              <a:rPr lang="en-US" baseline="0" dirty="0" smtClean="0"/>
              <a:t> involves adding HTML pages, CSS files and JavaScript files to the app web. This makes it possible to </a:t>
            </a:r>
            <a:r>
              <a:rPr lang="en-US" dirty="0" smtClean="0"/>
              <a:t>add client-side code behind the pages of your app. You can also add quite a few other elements to the app web as well. Here is a short list of what you can add.</a:t>
            </a:r>
          </a:p>
          <a:p>
            <a:pPr marL="171450" indent="-171450">
              <a:buFont typeface="Arial" pitchFamily="34" charset="0"/>
              <a:buChar char="•"/>
            </a:pPr>
            <a:r>
              <a:rPr lang="en-US" dirty="0" smtClean="0"/>
              <a:t>Site columns</a:t>
            </a:r>
          </a:p>
          <a:p>
            <a:pPr marL="171450" indent="-171450">
              <a:buFont typeface="Arial" pitchFamily="34" charset="0"/>
              <a:buChar char="•"/>
            </a:pPr>
            <a:r>
              <a:rPr lang="en-US" dirty="0" smtClean="0"/>
              <a:t>Content types</a:t>
            </a:r>
          </a:p>
          <a:p>
            <a:pPr marL="171450" indent="-171450">
              <a:buFont typeface="Arial" pitchFamily="34" charset="0"/>
              <a:buChar char="•"/>
            </a:pPr>
            <a:r>
              <a:rPr lang="en-US" dirty="0" smtClean="0"/>
              <a:t>List definitions</a:t>
            </a:r>
          </a:p>
          <a:p>
            <a:pPr marL="171450" indent="-171450">
              <a:buFont typeface="Arial" pitchFamily="34" charset="0"/>
              <a:buChar char="•"/>
            </a:pPr>
            <a:r>
              <a:rPr lang="en-US" dirty="0" smtClean="0"/>
              <a:t>List instances</a:t>
            </a:r>
          </a:p>
          <a:p>
            <a:pPr marL="171450" indent="-171450">
              <a:buFont typeface="Arial" pitchFamily="34" charset="0"/>
              <a:buChar char="•"/>
            </a:pPr>
            <a:r>
              <a:rPr lang="en-US" dirty="0" smtClean="0"/>
              <a:t>Site Pages</a:t>
            </a:r>
          </a:p>
          <a:p>
            <a:pPr marL="171450" indent="-171450">
              <a:buFont typeface="Arial" pitchFamily="34" charset="0"/>
              <a:buChar char="•"/>
            </a:pPr>
            <a:r>
              <a:rPr lang="en-US" dirty="0" smtClean="0"/>
              <a:t>Web Part Pages</a:t>
            </a:r>
          </a:p>
          <a:p>
            <a:pPr marL="171450" indent="-171450">
              <a:buFont typeface="Arial" pitchFamily="34" charset="0"/>
              <a:buChar char="•"/>
            </a:pPr>
            <a:r>
              <a:rPr lang="en-US" dirty="0" smtClean="0"/>
              <a:t>Web Parts</a:t>
            </a:r>
          </a:p>
          <a:p>
            <a:pPr marL="171450" indent="-171450">
              <a:buFont typeface="Arial" pitchFamily="34" charset="0"/>
              <a:buChar char="•"/>
            </a:pPr>
            <a:r>
              <a:rPr lang="en-US" dirty="0" smtClean="0"/>
              <a:t>Custom Master Pages</a:t>
            </a:r>
          </a:p>
          <a:p>
            <a:pPr marL="171450" indent="-171450">
              <a:buFont typeface="Arial" pitchFamily="34" charset="0"/>
              <a:buChar char="•"/>
            </a:pPr>
            <a:endParaRPr lang="en-US" dirty="0" smtClean="0"/>
          </a:p>
        </p:txBody>
      </p:sp>
    </p:spTree>
    <p:extLst>
      <p:ext uri="{BB962C8B-B14F-4D97-AF65-F5344CB8AC3E}">
        <p14:creationId xmlns:p14="http://schemas.microsoft.com/office/powerpoint/2010/main" val="2000073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server-side pattern is great</a:t>
            </a:r>
            <a:r>
              <a:rPr lang="en-US" baseline="0" dirty="0" smtClean="0"/>
              <a:t> for experienced .NET developers because they are able to write strongly-typed code using C# and VB.NET. You also have the flexibility of picking your preferred execution environment (e.g. .NET 4.0, .NET 4.5, etc.) and not being constrained by all the frustrating limitations if running code inside the SharePoint environment.</a:t>
            </a:r>
          </a:p>
          <a:p>
            <a:endParaRPr lang="en-US" baseline="0" dirty="0" smtClean="0"/>
          </a:p>
          <a:p>
            <a:r>
              <a:rPr lang="en-US" baseline="0" dirty="0" smtClean="0"/>
              <a:t>In some scenarios, the external application associated with a SharePoint app will be self-contained which means it has not need to call into SharePoint to access content. In other scenarios, the external application associated with a SharePoint app will be required to call back into SharePoint to read and write content such as list items and/or documents within the host web or the app web. </a:t>
            </a:r>
            <a:endParaRPr lang="en-US" dirty="0" smtClean="0"/>
          </a:p>
          <a:p>
            <a:endParaRPr lang="en-US" dirty="0"/>
          </a:p>
        </p:txBody>
      </p:sp>
    </p:spTree>
    <p:extLst>
      <p:ext uri="{BB962C8B-B14F-4D97-AF65-F5344CB8AC3E}">
        <p14:creationId xmlns:p14="http://schemas.microsoft.com/office/powerpoint/2010/main" val="4044234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hybrid pattern is the</a:t>
            </a:r>
            <a:r>
              <a:rPr lang="en-US" baseline="0" dirty="0" smtClean="0"/>
              <a:t> most flexible. You can mix and match as much client-side code and server-side code as you would like.</a:t>
            </a:r>
          </a:p>
        </p:txBody>
      </p:sp>
    </p:spTree>
    <p:extLst>
      <p:ext uri="{BB962C8B-B14F-4D97-AF65-F5344CB8AC3E}">
        <p14:creationId xmlns:p14="http://schemas.microsoft.com/office/powerpoint/2010/main" val="1639341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732862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a new SharePoint app</a:t>
            </a:r>
            <a:r>
              <a:rPr lang="en-US" baseline="0" dirty="0" smtClean="0"/>
              <a:t> project is easy. You simply create a new Visual Studio project using the SharePoint 2013 App template that is available with Visual Studio 2012. When you create a new project, Visual Studio prompts you for the URL to a test site that will be the target site for app installation when it is time to deploy, test and debug your app.</a:t>
            </a:r>
            <a:endParaRPr lang="en-US" dirty="0"/>
          </a:p>
        </p:txBody>
      </p:sp>
    </p:spTree>
    <p:extLst>
      <p:ext uri="{BB962C8B-B14F-4D97-AF65-F5344CB8AC3E}">
        <p14:creationId xmlns:p14="http://schemas.microsoft.com/office/powerpoint/2010/main" val="216225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a:t>
            </a:fld>
            <a:endParaRPr lang="en-US"/>
          </a:p>
        </p:txBody>
      </p:sp>
    </p:spTree>
    <p:extLst>
      <p:ext uri="{BB962C8B-B14F-4D97-AF65-F5344CB8AC3E}">
        <p14:creationId xmlns:p14="http://schemas.microsoft.com/office/powerpoint/2010/main" val="1632396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SharePoint app</a:t>
            </a:r>
            <a:r>
              <a:rPr lang="en-US" baseline="0" dirty="0" smtClean="0"/>
              <a:t> project created as a SharePoint-hosted app contains a single </a:t>
            </a:r>
            <a:r>
              <a:rPr lang="en-US" dirty="0" smtClean="0"/>
              <a:t>feature</a:t>
            </a:r>
            <a:r>
              <a:rPr lang="en-US" baseline="0" dirty="0" smtClean="0"/>
              <a:t> which is u</a:t>
            </a:r>
            <a:r>
              <a:rPr lang="en-US" dirty="0" smtClean="0"/>
              <a:t>sed to add elements to app web such as lists, pages</a:t>
            </a:r>
            <a:r>
              <a:rPr lang="en-US" baseline="0" dirty="0" smtClean="0"/>
              <a:t> and JavaScript files. Note that each SharePoint app project should contain exactly one feature and the scope of this feature should be equal to </a:t>
            </a:r>
            <a:r>
              <a:rPr lang="en-US" i="1" baseline="0" dirty="0" smtClean="0"/>
              <a:t>web</a:t>
            </a:r>
            <a:r>
              <a:rPr lang="en-US" baseline="0" dirty="0" smtClean="0"/>
              <a:t> which means the features activates at the site within the app web.</a:t>
            </a:r>
          </a:p>
          <a:p>
            <a:endParaRPr lang="en-US" dirty="0" smtClean="0"/>
          </a:p>
          <a:p>
            <a:r>
              <a:rPr lang="en-US" dirty="0" smtClean="0"/>
              <a:t>A new SharePoint app project is created with the following modules:</a:t>
            </a:r>
          </a:p>
          <a:p>
            <a:pPr marL="171450" indent="-171450">
              <a:buFont typeface="Arial" pitchFamily="34" charset="0"/>
              <a:buChar char="•"/>
            </a:pPr>
            <a:r>
              <a:rPr lang="en-US" dirty="0" smtClean="0"/>
              <a:t>Content module: Used to add CSS files and images to app web</a:t>
            </a:r>
          </a:p>
          <a:p>
            <a:pPr marL="171450" indent="-171450">
              <a:buFont typeface="Arial" pitchFamily="34" charset="0"/>
              <a:buChar char="•"/>
            </a:pPr>
            <a:r>
              <a:rPr lang="en-US" dirty="0" smtClean="0"/>
              <a:t>Images module: Used to add</a:t>
            </a:r>
            <a:r>
              <a:rPr lang="en-US" baseline="0" dirty="0" smtClean="0"/>
              <a:t> image for App icon</a:t>
            </a:r>
            <a:endParaRPr lang="en-US" dirty="0" smtClean="0"/>
          </a:p>
          <a:p>
            <a:pPr marL="171450" indent="-171450">
              <a:buFont typeface="Arial" pitchFamily="34" charset="0"/>
              <a:buChar char="•"/>
            </a:pPr>
            <a:r>
              <a:rPr lang="en-US" dirty="0" smtClean="0"/>
              <a:t>Pages module: used to add</a:t>
            </a:r>
            <a:r>
              <a:rPr lang="en-US" baseline="0" dirty="0" smtClean="0"/>
              <a:t> pages (.</a:t>
            </a:r>
            <a:r>
              <a:rPr lang="en-US" baseline="0" dirty="0" err="1" smtClean="0"/>
              <a:t>aspx</a:t>
            </a:r>
            <a:r>
              <a:rPr lang="en-US" baseline="0" dirty="0" smtClean="0"/>
              <a:t> and .</a:t>
            </a:r>
            <a:r>
              <a:rPr lang="en-US" baseline="0" dirty="0" err="1" smtClean="0"/>
              <a:t>htm</a:t>
            </a:r>
            <a:r>
              <a:rPr lang="en-US" baseline="0" dirty="0" smtClean="0"/>
              <a:t>) to app web</a:t>
            </a:r>
            <a:endParaRPr lang="en-US" dirty="0" smtClean="0"/>
          </a:p>
          <a:p>
            <a:pPr marL="171450" indent="-171450">
              <a:buFont typeface="Arial" pitchFamily="34" charset="0"/>
              <a:buChar char="•"/>
            </a:pPr>
            <a:r>
              <a:rPr lang="en-US" dirty="0" smtClean="0"/>
              <a:t>Scripts module: used to add JavaScript source files to app web</a:t>
            </a:r>
          </a:p>
          <a:p>
            <a:pPr marL="171450" indent="-171450">
              <a:buFont typeface="Arial" pitchFamily="34" charset="0"/>
              <a:buChar char="•"/>
            </a:pPr>
            <a:endParaRPr lang="en-US" dirty="0" smtClean="0"/>
          </a:p>
          <a:p>
            <a:r>
              <a:rPr lang="en-US" dirty="0" smtClean="0"/>
              <a:t>Everything SharePoint app required a manifest files which is named AppManifest.xml. The Visual Studio project template for SharePoint application automatically adds this file and provides default values</a:t>
            </a:r>
            <a:r>
              <a:rPr lang="en-US" baseline="0" dirty="0" smtClean="0"/>
              <a:t> for all the required settings.</a:t>
            </a:r>
            <a:endParaRPr lang="en-US" dirty="0"/>
          </a:p>
        </p:txBody>
      </p:sp>
    </p:spTree>
    <p:extLst>
      <p:ext uri="{BB962C8B-B14F-4D97-AF65-F5344CB8AC3E}">
        <p14:creationId xmlns:p14="http://schemas.microsoft.com/office/powerpoint/2010/main" val="2782436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Visual Studio creates a new Visual Studio project for a SharePoint app, it</a:t>
            </a:r>
            <a:r>
              <a:rPr lang="en-US" baseline="0" dirty="0" smtClean="0"/>
              <a:t> automatically adds a start page named Default.aspx. Inside Default.aspx it adds two Content controls for the placeholders </a:t>
            </a:r>
            <a:r>
              <a:rPr lang="en-US" b="1" baseline="0" dirty="0" err="1" smtClean="0"/>
              <a:t>PlaceHolderAdditionalPageHead</a:t>
            </a:r>
            <a:r>
              <a:rPr lang="en-US" baseline="0" dirty="0" smtClean="0"/>
              <a:t> and </a:t>
            </a:r>
            <a:r>
              <a:rPr lang="en-US" b="1" baseline="0" dirty="0" err="1" smtClean="0"/>
              <a:t>PlaceHolderMain</a:t>
            </a:r>
            <a:r>
              <a:rPr lang="en-US" baseline="0" dirty="0" smtClean="0"/>
              <a:t>.</a:t>
            </a:r>
          </a:p>
          <a:p>
            <a:endParaRPr lang="en-US" baseline="0" dirty="0" smtClean="0"/>
          </a:p>
          <a:p>
            <a:r>
              <a:rPr lang="en-US" baseline="0" dirty="0" smtClean="0"/>
              <a:t>Inside </a:t>
            </a:r>
            <a:r>
              <a:rPr lang="en-US" b="1" baseline="0" dirty="0" err="1" smtClean="0"/>
              <a:t>PlaceHolderAdditionalPageHead</a:t>
            </a:r>
            <a:r>
              <a:rPr lang="en-US" baseline="0" dirty="0" smtClean="0"/>
              <a:t> , Visual studio automatically adds links to App.css and App.js. </a:t>
            </a:r>
            <a:r>
              <a:rPr lang="en-US" b="1" baseline="0" dirty="0" err="1" smtClean="0"/>
              <a:t>PlaceHolderMain</a:t>
            </a:r>
            <a:r>
              <a:rPr lang="en-US" baseline="0" dirty="0" smtClean="0"/>
              <a:t> contains some sample markup for your app. There is where you add the HTML to create the user interface for your start page.</a:t>
            </a:r>
            <a:endParaRPr lang="en-US" dirty="0"/>
          </a:p>
        </p:txBody>
      </p:sp>
    </p:spTree>
    <p:extLst>
      <p:ext uri="{BB962C8B-B14F-4D97-AF65-F5344CB8AC3E}">
        <p14:creationId xmlns:p14="http://schemas.microsoft.com/office/powerpoint/2010/main" val="2069340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Visual Studio create the App.css file for you, this file is initially empty. This is where you add the CSS to style the HTML elements to Home.aspx</a:t>
            </a:r>
            <a:r>
              <a:rPr lang="en-US" baseline="0" dirty="0" smtClean="0"/>
              <a:t> as well as any other HTML page you might add to your project.</a:t>
            </a:r>
          </a:p>
          <a:p>
            <a:endParaRPr lang="en-US" baseline="0" dirty="0" smtClean="0"/>
          </a:p>
          <a:p>
            <a:r>
              <a:rPr lang="en-US" baseline="0" dirty="0" smtClean="0"/>
              <a:t>Note that while you can directly edit CSS rules by hand inside App.css, there is also a visual editor that can be invoked by right-clicking the CSS file and select the </a:t>
            </a:r>
            <a:r>
              <a:rPr lang="en-US" b="1" baseline="0" dirty="0" smtClean="0"/>
              <a:t>Build Style…</a:t>
            </a:r>
            <a:r>
              <a:rPr lang="en-US" baseline="0" dirty="0" smtClean="0"/>
              <a:t> content menu command. This can provide an effective utility for those developers who are working with CSS for the first time and are not yet familiar with the syntax of CSS.</a:t>
            </a:r>
            <a:endParaRPr lang="en-US" dirty="0"/>
          </a:p>
        </p:txBody>
      </p:sp>
    </p:spTree>
    <p:extLst>
      <p:ext uri="{BB962C8B-B14F-4D97-AF65-F5344CB8AC3E}">
        <p14:creationId xmlns:p14="http://schemas.microsoft.com/office/powerpoint/2010/main" val="4182689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simple example of writing the “hello world” JavaScript behind Default.aspx. This code uses</a:t>
            </a:r>
            <a:r>
              <a:rPr lang="en-US" baseline="0" dirty="0" smtClean="0"/>
              <a:t> the </a:t>
            </a:r>
            <a:r>
              <a:rPr lang="en-US" baseline="0" dirty="0" err="1" smtClean="0"/>
              <a:t>jQuery</a:t>
            </a:r>
            <a:r>
              <a:rPr lang="en-US" baseline="0" dirty="0" smtClean="0"/>
              <a:t> document ready handler to call </a:t>
            </a:r>
            <a:r>
              <a:rPr lang="en-US" baseline="0" dirty="0" err="1" smtClean="0"/>
              <a:t>SP.SOD.executeFunc</a:t>
            </a:r>
            <a:r>
              <a:rPr lang="en-US" baseline="0" dirty="0" smtClean="0"/>
              <a:t> to register a callback function named </a:t>
            </a:r>
            <a:r>
              <a:rPr lang="en-US" b="1" baseline="0" dirty="0" err="1" smtClean="0"/>
              <a:t>sharePointReady</a:t>
            </a:r>
            <a:r>
              <a:rPr lang="en-US" baseline="0" dirty="0" smtClean="0"/>
              <a:t> which will fire when the page has loaded the script file named sp.js which is need to use the client-side object model.</a:t>
            </a:r>
          </a:p>
          <a:p>
            <a:endParaRPr lang="en-US" baseline="0" dirty="0" smtClean="0"/>
          </a:p>
          <a:p>
            <a:endParaRPr lang="en-US" baseline="0" dirty="0" smtClean="0"/>
          </a:p>
          <a:p>
            <a:r>
              <a:rPr lang="en-US" baseline="0" dirty="0" smtClean="0"/>
              <a:t>The code within the </a:t>
            </a:r>
            <a:r>
              <a:rPr lang="en-US" b="1" baseline="0" dirty="0" err="1" smtClean="0"/>
              <a:t>sharePointReady</a:t>
            </a:r>
            <a:r>
              <a:rPr lang="en-US" baseline="0" dirty="0" smtClean="0"/>
              <a:t> function updates the user interface of </a:t>
            </a:r>
            <a:r>
              <a:rPr lang="en-US" b="1" baseline="0" dirty="0" smtClean="0"/>
              <a:t>Default.aspx</a:t>
            </a:r>
            <a:r>
              <a:rPr lang="en-US" baseline="0" dirty="0" smtClean="0"/>
              <a:t> by updating the content of the div element with the id of </a:t>
            </a:r>
            <a:r>
              <a:rPr lang="en-US" b="1" baseline="0" dirty="0" smtClean="0"/>
              <a:t> message</a:t>
            </a:r>
            <a:r>
              <a:rPr lang="en-US" baseline="0" dirty="0" smtClean="0"/>
              <a:t>.</a:t>
            </a:r>
            <a:endParaRPr lang="en-US" dirty="0"/>
          </a:p>
        </p:txBody>
      </p:sp>
    </p:spTree>
    <p:extLst>
      <p:ext uri="{BB962C8B-B14F-4D97-AF65-F5344CB8AC3E}">
        <p14:creationId xmlns:p14="http://schemas.microsoft.com/office/powerpoint/2010/main" val="33487937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application manifest file</a:t>
            </a:r>
            <a:r>
              <a:rPr lang="en-US" baseline="0" dirty="0" smtClean="0"/>
              <a:t> named </a:t>
            </a:r>
            <a:r>
              <a:rPr lang="en-US" b="1" dirty="0" smtClean="0"/>
              <a:t>AppManifest.xml</a:t>
            </a:r>
            <a:r>
              <a:rPr lang="en-US" baseline="0" dirty="0" smtClean="0"/>
              <a:t> is very important because it contains the application’s high-level metadata that is read by SharePoint during app installation. The version of AppManifest.xml shown in this example is very simples and represents the initial settings of the app after you create a new project.</a:t>
            </a:r>
          </a:p>
          <a:p>
            <a:endParaRPr lang="en-US" baseline="0" dirty="0" smtClean="0"/>
          </a:p>
          <a:p>
            <a:r>
              <a:rPr lang="en-US" baseline="0" dirty="0" smtClean="0"/>
              <a:t>Note that a SharePoint application has a </a:t>
            </a:r>
            <a:r>
              <a:rPr lang="en-US" b="1" baseline="0" dirty="0" smtClean="0"/>
              <a:t>Name</a:t>
            </a:r>
            <a:r>
              <a:rPr lang="en-US" baseline="0" dirty="0" smtClean="0"/>
              <a:t> property which is used to construct the </a:t>
            </a:r>
            <a:r>
              <a:rPr lang="en-US" baseline="0" dirty="0" err="1" smtClean="0"/>
              <a:t>Url</a:t>
            </a:r>
            <a:r>
              <a:rPr lang="en-US" baseline="0" dirty="0" smtClean="0"/>
              <a:t> to the app’s start page. It also has an identifying GUID which served as the </a:t>
            </a:r>
            <a:r>
              <a:rPr lang="en-US" b="1" baseline="0" dirty="0" err="1" smtClean="0"/>
              <a:t>ProductID</a:t>
            </a:r>
            <a:r>
              <a:rPr lang="en-US" baseline="0" dirty="0" smtClean="0"/>
              <a:t>. There is also a </a:t>
            </a:r>
            <a:r>
              <a:rPr lang="en-US" b="1" baseline="0" dirty="0" smtClean="0"/>
              <a:t>Version</a:t>
            </a:r>
            <a:r>
              <a:rPr lang="en-US" baseline="0" dirty="0" smtClean="0"/>
              <a:t> number and an </a:t>
            </a:r>
            <a:r>
              <a:rPr lang="en-US" b="1" baseline="0" dirty="0" err="1" smtClean="0"/>
              <a:t>SharePointMinVersion</a:t>
            </a:r>
            <a:r>
              <a:rPr lang="en-US" baseline="0" dirty="0" smtClean="0"/>
              <a:t> attribute with a value of </a:t>
            </a:r>
            <a:r>
              <a:rPr lang="en-US" i="1" baseline="0" dirty="0" smtClean="0"/>
              <a:t>15.0.0.0</a:t>
            </a:r>
            <a:r>
              <a:rPr lang="en-US" baseline="0" dirty="0" smtClean="0"/>
              <a:t> that indicates the SharePoint application required SharePoint 2013 or later.</a:t>
            </a:r>
          </a:p>
          <a:p>
            <a:endParaRPr lang="en-US" baseline="0" dirty="0" smtClean="0"/>
          </a:p>
          <a:p>
            <a:r>
              <a:rPr lang="en-US" baseline="0" dirty="0" smtClean="0"/>
              <a:t>The </a:t>
            </a:r>
            <a:r>
              <a:rPr lang="en-US" baseline="0" dirty="0" err="1" smtClean="0"/>
              <a:t>AppManifest</a:t>
            </a:r>
            <a:r>
              <a:rPr lang="en-US" baseline="0" dirty="0" smtClean="0"/>
              <a:t> must specify an application principal using an </a:t>
            </a:r>
            <a:r>
              <a:rPr lang="en-US" b="1" baseline="0" dirty="0" err="1" smtClean="0"/>
              <a:t>AppPrincipal</a:t>
            </a:r>
            <a:r>
              <a:rPr lang="en-US" baseline="0" dirty="0" smtClean="0"/>
              <a:t> element. The </a:t>
            </a:r>
            <a:r>
              <a:rPr lang="en-US" b="1" baseline="0" dirty="0" smtClean="0"/>
              <a:t>Internal</a:t>
            </a:r>
            <a:r>
              <a:rPr lang="en-US" baseline="0" dirty="0" smtClean="0"/>
              <a:t> setting is supplied by Visual Studio by default and can be used for SharePoint-hosted apps.</a:t>
            </a:r>
            <a:endParaRPr lang="en-US" dirty="0"/>
          </a:p>
        </p:txBody>
      </p:sp>
    </p:spTree>
    <p:extLst>
      <p:ext uri="{BB962C8B-B14F-4D97-AF65-F5344CB8AC3E}">
        <p14:creationId xmlns:p14="http://schemas.microsoft.com/office/powerpoint/2010/main" val="929670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do you test and debug</a:t>
            </a:r>
            <a:r>
              <a:rPr lang="en-US" baseline="0" dirty="0" smtClean="0"/>
              <a:t> a SharePoint app project? It’s just like every other type of project in Visual Studio. You press the </a:t>
            </a:r>
            <a:r>
              <a:rPr lang="en-US" b="1" baseline="0" dirty="0" smtClean="0"/>
              <a:t>{F5}</a:t>
            </a:r>
            <a:r>
              <a:rPr lang="en-US" baseline="0" dirty="0" smtClean="0"/>
              <a:t> key to begin the process of packaging and deploying the app for testing.</a:t>
            </a:r>
          </a:p>
          <a:p>
            <a:endParaRPr lang="en-US" baseline="0" dirty="0" smtClean="0"/>
          </a:p>
          <a:p>
            <a:r>
              <a:rPr lang="en-US" baseline="0" dirty="0" smtClean="0"/>
              <a:t>Note that is might take a long time such as 20 or 30 seconds to deploy your app the first time you press the {F5} key. However, it is much faster after that. When you press the {F5} for the second or third time, it often deploys in about 5-10 seconds.</a:t>
            </a:r>
            <a:endParaRPr lang="en-US" dirty="0"/>
          </a:p>
        </p:txBody>
      </p:sp>
    </p:spTree>
    <p:extLst>
      <p:ext uri="{BB962C8B-B14F-4D97-AF65-F5344CB8AC3E}">
        <p14:creationId xmlns:p14="http://schemas.microsoft.com/office/powerpoint/2010/main" val="40513216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07387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1465955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SharePoint app is</a:t>
            </a:r>
            <a:r>
              <a:rPr lang="en-US" baseline="0" dirty="0" smtClean="0"/>
              <a:t> packaged up for deployment using </a:t>
            </a:r>
            <a:r>
              <a:rPr lang="en-US" dirty="0" smtClean="0"/>
              <a:t>a ZIP archive file known as an</a:t>
            </a:r>
            <a:r>
              <a:rPr lang="en-US" baseline="0" dirty="0" smtClean="0"/>
              <a:t> </a:t>
            </a:r>
            <a:r>
              <a:rPr lang="en-US" dirty="0" smtClean="0"/>
              <a:t>Application package. Note that the ZIP</a:t>
            </a:r>
            <a:r>
              <a:rPr lang="en-US" baseline="0" dirty="0" smtClean="0"/>
              <a:t> </a:t>
            </a:r>
            <a:r>
              <a:rPr lang="en-US" dirty="0" smtClean="0"/>
              <a:t>file for an Application package is created using the same Open Package Convention format that is used for Word documents (</a:t>
            </a:r>
            <a:r>
              <a:rPr lang="en-US" dirty="0" err="1" smtClean="0"/>
              <a:t>docx</a:t>
            </a:r>
            <a:r>
              <a:rPr lang="en-US" dirty="0" smtClean="0"/>
              <a:t>) and Excel</a:t>
            </a:r>
            <a:r>
              <a:rPr lang="en-US" baseline="0" dirty="0" smtClean="0"/>
              <a:t> workbooks (</a:t>
            </a:r>
            <a:r>
              <a:rPr lang="en-US" baseline="0" dirty="0" err="1" smtClean="0"/>
              <a:t>xslx</a:t>
            </a:r>
            <a:r>
              <a:rPr lang="en-US" baseline="0" dirty="0" smtClean="0"/>
              <a:t>). </a:t>
            </a:r>
            <a:endParaRPr lang="en-US" dirty="0" smtClean="0"/>
          </a:p>
          <a:p>
            <a:endParaRPr lang="en-US" dirty="0" smtClean="0"/>
          </a:p>
          <a:p>
            <a:r>
              <a:rPr lang="en-US" dirty="0" smtClean="0"/>
              <a:t>It</a:t>
            </a:r>
            <a:r>
              <a:rPr lang="en-US" baseline="0" dirty="0" smtClean="0"/>
              <a:t> is a requirement for the a</a:t>
            </a:r>
            <a:r>
              <a:rPr lang="en-US" dirty="0" smtClean="0"/>
              <a:t>pplication package to contain a AppManifest.xml file. This is what SharePoint uses</a:t>
            </a:r>
            <a:r>
              <a:rPr lang="en-US" baseline="0" dirty="0" smtClean="0"/>
              <a:t> to read the apps metadata during installation. The a</a:t>
            </a:r>
            <a:r>
              <a:rPr lang="en-US" dirty="0" smtClean="0"/>
              <a:t>pplication package can and usually</a:t>
            </a:r>
            <a:r>
              <a:rPr lang="en-US" baseline="0" dirty="0" smtClean="0"/>
              <a:t> </a:t>
            </a:r>
            <a:r>
              <a:rPr lang="en-US" dirty="0" smtClean="0"/>
              <a:t>contains other files as needed for the app’s implementation. </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r>
              <a:rPr lang="en-US" dirty="0" smtClean="0"/>
              <a:t>Note that the</a:t>
            </a:r>
            <a:r>
              <a:rPr lang="en-US" baseline="0" dirty="0" smtClean="0"/>
              <a:t> ZIP file for an </a:t>
            </a:r>
            <a:r>
              <a:rPr lang="en-US" dirty="0" smtClean="0"/>
              <a:t>Application packages must</a:t>
            </a:r>
            <a:r>
              <a:rPr lang="en-US" baseline="0" dirty="0" smtClean="0"/>
              <a:t> have an </a:t>
            </a:r>
            <a:r>
              <a:rPr lang="en-US" dirty="0" smtClean="0"/>
              <a:t>file extension of </a:t>
            </a:r>
            <a:r>
              <a:rPr lang="en-US" b="1" dirty="0" smtClean="0">
                <a:solidFill>
                  <a:srgbClr val="C00000"/>
                </a:solidFill>
              </a:rPr>
              <a:t>.app</a:t>
            </a:r>
            <a:r>
              <a:rPr lang="en-US" dirty="0" smtClean="0"/>
              <a:t>. In earlier betas, application packages were given a file extension of </a:t>
            </a:r>
            <a:r>
              <a:rPr lang="en-US" b="1" dirty="0" smtClean="0">
                <a:solidFill>
                  <a:srgbClr val="C00000"/>
                </a:solidFill>
              </a:rPr>
              <a:t>.</a:t>
            </a:r>
            <a:r>
              <a:rPr lang="en-US" b="1" dirty="0" err="1" smtClean="0">
                <a:solidFill>
                  <a:srgbClr val="C00000"/>
                </a:solidFill>
              </a:rPr>
              <a:t>spapp</a:t>
            </a:r>
            <a:r>
              <a:rPr lang="en-US" dirty="0" smtClean="0"/>
              <a:t> instead of .app.</a:t>
            </a:r>
          </a:p>
          <a:p>
            <a:endParaRPr lang="en-US" dirty="0"/>
          </a:p>
        </p:txBody>
      </p:sp>
    </p:spTree>
    <p:extLst>
      <p:ext uri="{BB962C8B-B14F-4D97-AF65-F5344CB8AC3E}">
        <p14:creationId xmlns:p14="http://schemas.microsoft.com/office/powerpoint/2010/main" val="7498260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it is time to build an application package</a:t>
            </a:r>
            <a:r>
              <a:rPr lang="en-US" baseline="0" dirty="0" smtClean="0"/>
              <a:t> for distribution you can use the Publish command which is an available menu command when you right-click a SharePoint application project in the Solution Explorer. This command allows you to select a location such as the local hard drive to write the new file.</a:t>
            </a:r>
            <a:endParaRPr lang="en-US" dirty="0"/>
          </a:p>
        </p:txBody>
      </p:sp>
    </p:spTree>
    <p:extLst>
      <p:ext uri="{BB962C8B-B14F-4D97-AF65-F5344CB8AC3E}">
        <p14:creationId xmlns:p14="http://schemas.microsoft.com/office/powerpoint/2010/main" val="2806225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Microsoft’s primary investment with SharePoint 2013 is in</a:t>
            </a:r>
            <a:r>
              <a:rPr lang="en-US" baseline="0" dirty="0" smtClean="0"/>
              <a:t> the new </a:t>
            </a:r>
            <a:r>
              <a:rPr lang="en-US" dirty="0" smtClean="0"/>
              <a:t>SharePoint app development model. There</a:t>
            </a:r>
            <a:r>
              <a:rPr lang="en-US" baseline="0" dirty="0" smtClean="0"/>
              <a:t> is s</a:t>
            </a:r>
            <a:r>
              <a:rPr lang="en-US" dirty="0" smtClean="0"/>
              <a:t>ignificant new functionality in Visual Studio 2012 for creating and debugging apps. Furthermore,</a:t>
            </a:r>
            <a:r>
              <a:rPr lang="en-US" baseline="0" dirty="0" smtClean="0"/>
              <a:t> the underlying development platform has been extended so </a:t>
            </a:r>
            <a:r>
              <a:rPr lang="en-US" dirty="0" smtClean="0"/>
              <a:t>its CSOM functionality</a:t>
            </a:r>
            <a:r>
              <a:rPr lang="en-US" baseline="0" dirty="0" smtClean="0"/>
              <a:t> has also been </a:t>
            </a:r>
            <a:r>
              <a:rPr lang="en-US" dirty="0" smtClean="0"/>
              <a:t>made available through REST as well. For Office 365, there is a new security model created based on an</a:t>
            </a:r>
            <a:r>
              <a:rPr lang="en-US" baseline="0" dirty="0" smtClean="0"/>
              <a:t> emerging authentication protocol known as </a:t>
            </a:r>
            <a:r>
              <a:rPr lang="en-US" dirty="0" err="1" smtClean="0"/>
              <a:t>OAuth</a:t>
            </a:r>
            <a:r>
              <a:rPr lang="en-US" dirty="0" smtClean="0"/>
              <a:t>.</a:t>
            </a:r>
          </a:p>
          <a:p>
            <a:endParaRPr lang="en-US" dirty="0" smtClean="0"/>
          </a:p>
          <a:p>
            <a:r>
              <a:rPr lang="en-US" dirty="0" smtClean="0"/>
              <a:t>SharePoint Solution Development is Still Possible. This is accomplished by creating "Classic" SharePoint projects. However, you should understand that this is not a significant</a:t>
            </a:r>
            <a:r>
              <a:rPr lang="en-US" baseline="0" dirty="0" smtClean="0"/>
              <a:t> </a:t>
            </a:r>
            <a:r>
              <a:rPr lang="en-US" dirty="0" smtClean="0"/>
              <a:t>area of investment for improvement in SharePoint 2013. The development</a:t>
            </a:r>
            <a:r>
              <a:rPr lang="en-US" baseline="0" dirty="0" smtClean="0"/>
              <a:t> of farm solutions and sandboxed solutions w</a:t>
            </a:r>
            <a:r>
              <a:rPr lang="en-US" dirty="0" smtClean="0"/>
              <a:t>orks for the most part just as it has in SharePoint 2010.</a:t>
            </a:r>
            <a:endParaRPr lang="en-US" dirty="0"/>
          </a:p>
        </p:txBody>
      </p:sp>
    </p:spTree>
    <p:extLst>
      <p:ext uri="{BB962C8B-B14F-4D97-AF65-F5344CB8AC3E}">
        <p14:creationId xmlns:p14="http://schemas.microsoft.com/office/powerpoint/2010/main" val="931335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important for developers to understand the contents of an</a:t>
            </a:r>
            <a:r>
              <a:rPr lang="en-US" baseline="0" dirty="0" smtClean="0"/>
              <a:t> application package file. The most important file that is included is the application manifest file named </a:t>
            </a:r>
            <a:r>
              <a:rPr lang="en-US" b="1" baseline="0" dirty="0" smtClean="0"/>
              <a:t>AppManifest.xml</a:t>
            </a:r>
            <a:r>
              <a:rPr lang="en-US" baseline="0" dirty="0" smtClean="0"/>
              <a:t>. The application package in most cases will also contain an </a:t>
            </a:r>
            <a:r>
              <a:rPr lang="en-US" dirty="0" smtClean="0"/>
              <a:t>inner solution package. The inner solution package is a CAB file with a .</a:t>
            </a:r>
            <a:r>
              <a:rPr lang="en-US" dirty="0" err="1" smtClean="0"/>
              <a:t>wsp</a:t>
            </a:r>
            <a:r>
              <a:rPr lang="en-US" baseline="0" dirty="0" smtClean="0"/>
              <a:t> file extension which has the exact same file format as the solution packages you distribute for farm solutions and sandboxed solutions.</a:t>
            </a:r>
          </a:p>
          <a:p>
            <a:endParaRPr lang="en-US" baseline="0" dirty="0" smtClean="0"/>
          </a:p>
          <a:p>
            <a:pPr marL="0" lvl="0" indent="-105829">
              <a:buNone/>
            </a:pPr>
            <a:r>
              <a:rPr lang="en-US" dirty="0" smtClean="0"/>
              <a:t>The inner solution package is required to deploy site elements to the app web. The inner solution package contains exactly one Web-scoped feature which is what adds declarative elements to the app web when an app is</a:t>
            </a:r>
            <a:r>
              <a:rPr lang="en-US" baseline="0" dirty="0" smtClean="0"/>
              <a:t> installed. Remember that the i</a:t>
            </a:r>
            <a:r>
              <a:rPr lang="en-US" dirty="0" smtClean="0"/>
              <a:t>nner solution package can contain</a:t>
            </a:r>
            <a:r>
              <a:rPr lang="en-US" baseline="0" dirty="0" smtClean="0"/>
              <a:t> </a:t>
            </a:r>
            <a:r>
              <a:rPr lang="en-US" dirty="0" smtClean="0"/>
              <a:t>declarative elements such as </a:t>
            </a:r>
            <a:r>
              <a:rPr lang="en-US" sz="1800" dirty="0" smtClean="0"/>
              <a:t>lists, pages, CSS files and JavaScript files. However, the i</a:t>
            </a:r>
            <a:r>
              <a:rPr lang="en-US" dirty="0" smtClean="0"/>
              <a:t>nner solution package cannot contain a DLL or any .NET code whatsoever. Therefore, you can say that the inner solution package is constrained to be a fully declarative solution package. This is different than the solution</a:t>
            </a:r>
            <a:r>
              <a:rPr lang="en-US" baseline="0" dirty="0" smtClean="0"/>
              <a:t> packages for farm solutions and sandboxed solutions which can contains DLL assemblies with code written in either C# or VB.NET.</a:t>
            </a:r>
            <a:endParaRPr lang="en-US" dirty="0" smtClean="0"/>
          </a:p>
          <a:p>
            <a:pPr marL="0" indent="0">
              <a:buFont typeface="Arial" pitchFamily="34" charset="0"/>
              <a:buNone/>
            </a:pPr>
            <a:endParaRPr lang="en-US" dirty="0"/>
          </a:p>
        </p:txBody>
      </p:sp>
    </p:spTree>
    <p:extLst>
      <p:ext uri="{BB962C8B-B14F-4D97-AF65-F5344CB8AC3E}">
        <p14:creationId xmlns:p14="http://schemas.microsoft.com/office/powerpoint/2010/main" val="4529306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an</a:t>
            </a:r>
            <a:r>
              <a:rPr lang="en-US" baseline="0" dirty="0" smtClean="0"/>
              <a:t> application can contain the following two types of elements can be added to the host web as opposed to all other types of elements that are added to the app web:</a:t>
            </a:r>
          </a:p>
          <a:p>
            <a:endParaRPr lang="en-US" baseline="0" dirty="0" smtClean="0"/>
          </a:p>
          <a:p>
            <a:pPr marL="228600" indent="-228600">
              <a:buFont typeface="Arial" pitchFamily="34" charset="0"/>
              <a:buChar char="•"/>
            </a:pPr>
            <a:r>
              <a:rPr lang="en-US" baseline="0" dirty="0" smtClean="0"/>
              <a:t>Client Web Apps</a:t>
            </a:r>
          </a:p>
          <a:p>
            <a:pPr marL="228600" indent="-228600">
              <a:buFont typeface="Arial" pitchFamily="34" charset="0"/>
              <a:buChar char="•"/>
            </a:pPr>
            <a:r>
              <a:rPr lang="en-US" baseline="0" dirty="0" smtClean="0"/>
              <a:t>App Custom Actions</a:t>
            </a:r>
          </a:p>
          <a:p>
            <a:pPr marL="0" indent="0">
              <a:buFont typeface="Arial" pitchFamily="34" charset="0"/>
              <a:buNone/>
            </a:pPr>
            <a:endParaRPr lang="en-US" baseline="0" dirty="0" smtClean="0"/>
          </a:p>
          <a:p>
            <a:pPr marL="0" indent="0">
              <a:buFont typeface="Arial" pitchFamily="34" charset="0"/>
              <a:buNone/>
            </a:pPr>
            <a:r>
              <a:rPr lang="en-US" b="1" baseline="0" dirty="0" smtClean="0"/>
              <a:t>Client Web Parts</a:t>
            </a:r>
            <a:r>
              <a:rPr lang="en-US" baseline="0" dirty="0" smtClean="0"/>
              <a:t> allow you to add view ports into the host web via an </a:t>
            </a:r>
            <a:r>
              <a:rPr lang="en-US" baseline="0" dirty="0" err="1" smtClean="0"/>
              <a:t>iFrame</a:t>
            </a:r>
            <a:r>
              <a:rPr lang="en-US" baseline="0" dirty="0" smtClean="0"/>
              <a:t> which display a page from either the app web or from a cloud-based application associated with the app. Client Web Parts are discovered and added to pages in the host web in a fashion which is very similar to adding standard Web Part.</a:t>
            </a:r>
          </a:p>
          <a:p>
            <a:pPr marL="0" indent="0">
              <a:buFont typeface="Arial" pitchFamily="34" charset="0"/>
              <a:buNone/>
            </a:pPr>
            <a:endParaRPr lang="en-US" baseline="0" dirty="0" smtClean="0"/>
          </a:p>
          <a:p>
            <a:pPr marL="0" indent="0">
              <a:buFont typeface="Arial" pitchFamily="34" charset="0"/>
              <a:buNone/>
            </a:pPr>
            <a:r>
              <a:rPr lang="en-US" b="1" baseline="0" dirty="0" smtClean="0"/>
              <a:t>App custom actions</a:t>
            </a:r>
            <a:r>
              <a:rPr lang="en-US" baseline="0" dirty="0" smtClean="0"/>
              <a:t> allow your app to add custom controls to the ribbon and custom menu items to various menus such as the file item menu (aka ECB menu) within a list. Note that the custom actions available to apps are only a subset of the custom actions </a:t>
            </a:r>
            <a:r>
              <a:rPr lang="en-US" baseline="0" dirty="0" err="1" smtClean="0"/>
              <a:t>avaibale</a:t>
            </a:r>
            <a:r>
              <a:rPr lang="en-US" baseline="0" dirty="0" smtClean="0"/>
              <a:t> when creating a sandboxed solution or a farm solution.</a:t>
            </a:r>
          </a:p>
          <a:p>
            <a:pPr marL="0" indent="0">
              <a:buFont typeface="Arial" pitchFamily="34" charset="0"/>
              <a:buNone/>
            </a:pPr>
            <a:endParaRPr lang="en-US" baseline="0" dirty="0" smtClean="0"/>
          </a:p>
          <a:p>
            <a:pPr marL="0" indent="0">
              <a:buFont typeface="Arial" pitchFamily="34" charset="0"/>
              <a:buNone/>
            </a:pPr>
            <a:r>
              <a:rPr lang="en-US" baseline="0" dirty="0" smtClean="0"/>
              <a:t>There will be a more complete discussion of using client web parts and app custom actions in an upcoming lecture.</a:t>
            </a:r>
            <a:endParaRPr lang="en-US" dirty="0"/>
          </a:p>
        </p:txBody>
      </p:sp>
    </p:spTree>
    <p:extLst>
      <p:ext uri="{BB962C8B-B14F-4D97-AF65-F5344CB8AC3E}">
        <p14:creationId xmlns:p14="http://schemas.microsoft.com/office/powerpoint/2010/main" val="38873490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following is a detailed walkthrough of what happens when you press the CTRL + {F5} keyboard combination.</a:t>
            </a:r>
          </a:p>
          <a:p>
            <a:endParaRPr lang="en-US" baseline="0" dirty="0" smtClean="0"/>
          </a:p>
          <a:p>
            <a:r>
              <a:rPr lang="en-US" baseline="0" dirty="0" smtClean="0"/>
              <a:t>First, Visual Studio replaces various tokens such as the </a:t>
            </a:r>
            <a:r>
              <a:rPr lang="en-US" sz="900" kern="1200" dirty="0" smtClean="0">
                <a:solidFill>
                  <a:schemeClr val="tx1"/>
                </a:solidFill>
                <a:latin typeface="Segoe UI" pitchFamily="34" charset="0"/>
                <a:ea typeface="+mn-ea"/>
                <a:cs typeface="+mn-cs"/>
              </a:rPr>
              <a:t>~</a:t>
            </a:r>
            <a:r>
              <a:rPr lang="en-US" sz="900" kern="1200" dirty="0" err="1" smtClean="0">
                <a:solidFill>
                  <a:schemeClr val="tx1"/>
                </a:solidFill>
                <a:latin typeface="Segoe UI" pitchFamily="34" charset="0"/>
                <a:ea typeface="+mn-ea"/>
                <a:cs typeface="+mn-cs"/>
              </a:rPr>
              <a:t>remoteAppUrl</a:t>
            </a:r>
            <a:r>
              <a:rPr lang="en-US" sz="900" kern="1200" dirty="0" smtClean="0">
                <a:solidFill>
                  <a:schemeClr val="tx1"/>
                </a:solidFill>
                <a:latin typeface="Segoe UI" pitchFamily="34" charset="0"/>
                <a:ea typeface="+mn-ea"/>
                <a:cs typeface="+mn-cs"/>
              </a:rPr>
              <a:t> token</a:t>
            </a:r>
            <a:r>
              <a:rPr lang="en-US" sz="900" kern="1200" baseline="0" dirty="0" smtClean="0">
                <a:solidFill>
                  <a:schemeClr val="tx1"/>
                </a:solidFill>
                <a:latin typeface="Segoe UI" pitchFamily="34" charset="0"/>
                <a:ea typeface="+mn-ea"/>
                <a:cs typeface="+mn-cs"/>
              </a:rPr>
              <a:t> with the actual </a:t>
            </a:r>
            <a:r>
              <a:rPr lang="en-US" dirty="0" smtClean="0"/>
              <a:t>URL in AppManifest.xml and other project files. Take care to note that the </a:t>
            </a:r>
            <a:r>
              <a:rPr lang="en-US" sz="900" kern="1200" dirty="0" smtClean="0">
                <a:solidFill>
                  <a:schemeClr val="tx1"/>
                </a:solidFill>
                <a:latin typeface="Segoe UI" pitchFamily="34" charset="0"/>
                <a:ea typeface="+mn-ea"/>
                <a:cs typeface="+mn-cs"/>
              </a:rPr>
              <a:t>~</a:t>
            </a:r>
            <a:r>
              <a:rPr lang="en-US" sz="900" kern="1200" dirty="0" err="1" smtClean="0">
                <a:solidFill>
                  <a:schemeClr val="tx1"/>
                </a:solidFill>
                <a:latin typeface="Segoe UI" pitchFamily="34" charset="0"/>
                <a:ea typeface="+mn-ea"/>
                <a:cs typeface="+mn-cs"/>
              </a:rPr>
              <a:t>appWebUrl</a:t>
            </a:r>
            <a:r>
              <a:rPr lang="en-US" sz="900" kern="1200" dirty="0" smtClean="0">
                <a:solidFill>
                  <a:schemeClr val="tx1"/>
                </a:solidFill>
                <a:latin typeface="Segoe UI" pitchFamily="34" charset="0"/>
                <a:ea typeface="+mn-ea"/>
                <a:cs typeface="+mn-cs"/>
              </a:rPr>
              <a:t> token</a:t>
            </a:r>
            <a:r>
              <a:rPr lang="en-US" sz="900" kern="1200" baseline="0" dirty="0" smtClean="0">
                <a:solidFill>
                  <a:schemeClr val="tx1"/>
                </a:solidFill>
                <a:latin typeface="Segoe UI" pitchFamily="34" charset="0"/>
                <a:ea typeface="+mn-ea"/>
                <a:cs typeface="+mn-cs"/>
              </a:rPr>
              <a:t> is not replaced by Visual Studio but instead by SharePoint during app installation.</a:t>
            </a:r>
          </a:p>
          <a:p>
            <a:endParaRPr lang="en-US" sz="900" kern="1200" baseline="0" dirty="0" smtClean="0">
              <a:solidFill>
                <a:schemeClr val="tx1"/>
              </a:solidFill>
              <a:latin typeface="Segoe UI" pitchFamily="34" charset="0"/>
              <a:ea typeface="+mn-ea"/>
              <a:cs typeface="+mn-cs"/>
            </a:endParaRPr>
          </a:p>
          <a:p>
            <a:r>
              <a:rPr lang="en-US" sz="900" kern="1200" baseline="0" dirty="0" smtClean="0">
                <a:solidFill>
                  <a:schemeClr val="tx1"/>
                </a:solidFill>
                <a:latin typeface="Segoe UI" pitchFamily="34" charset="0"/>
                <a:ea typeface="+mn-ea"/>
                <a:cs typeface="+mn-cs"/>
              </a:rPr>
              <a:t>Next, Visual studio </a:t>
            </a:r>
            <a:r>
              <a:rPr lang="en-US" dirty="0" smtClean="0"/>
              <a:t>creates the application package and it adds the AppManifest.xml file,</a:t>
            </a:r>
            <a:r>
              <a:rPr lang="en-US" baseline="0" dirty="0" smtClean="0"/>
              <a:t> </a:t>
            </a:r>
            <a:r>
              <a:rPr lang="en-US" dirty="0" smtClean="0"/>
              <a:t>the inner .</a:t>
            </a:r>
            <a:r>
              <a:rPr lang="en-US" dirty="0" err="1" smtClean="0"/>
              <a:t>wsp</a:t>
            </a:r>
            <a:r>
              <a:rPr lang="en-US" dirty="0" smtClean="0"/>
              <a:t> file and any other files associated with host web feature (if any).</a:t>
            </a:r>
          </a:p>
          <a:p>
            <a:endParaRPr lang="en-US" dirty="0" smtClean="0"/>
          </a:p>
          <a:p>
            <a:r>
              <a:rPr lang="en-US" dirty="0" smtClean="0"/>
              <a:t>Next, Visual Studio installs the Application package using the SharePoint</a:t>
            </a:r>
            <a:r>
              <a:rPr lang="en-US" baseline="0" dirty="0" smtClean="0"/>
              <a:t> app </a:t>
            </a:r>
            <a:r>
              <a:rPr lang="en-US" dirty="0" smtClean="0"/>
              <a:t>lifecycle API.</a:t>
            </a:r>
          </a:p>
          <a:p>
            <a:endParaRPr lang="en-US" dirty="0" smtClean="0"/>
          </a:p>
          <a:p>
            <a:r>
              <a:rPr lang="en-US" dirty="0" smtClean="0"/>
              <a:t>Next,</a:t>
            </a:r>
            <a:r>
              <a:rPr lang="en-US" baseline="0" dirty="0" smtClean="0"/>
              <a:t> Visual Studio </a:t>
            </a:r>
            <a:r>
              <a:rPr lang="en-US" dirty="0" smtClean="0"/>
              <a:t>updates “hosts” file (aka the LMHOST file)</a:t>
            </a:r>
            <a:r>
              <a:rPr lang="en-US" baseline="0" dirty="0" smtClean="0"/>
              <a:t> </a:t>
            </a:r>
            <a:r>
              <a:rPr lang="en-US" dirty="0" smtClean="0"/>
              <a:t>with a DNS setting on local machine so that the newly established domain name for the app is directed back to local machine using an IP address of 127.0.0.1.</a:t>
            </a:r>
          </a:p>
          <a:p>
            <a:endParaRPr lang="en-US" dirty="0" smtClean="0"/>
          </a:p>
          <a:p>
            <a:r>
              <a:rPr lang="en-US" dirty="0" smtClean="0"/>
              <a:t>Finally, Visual Studio launches the Internet Explorer and navigates to a specific page which allows you to</a:t>
            </a:r>
            <a:r>
              <a:rPr lang="en-US" baseline="0" dirty="0" smtClean="0"/>
              <a:t> begin your testing. It is important to note that the location of the app’s start page affects which page Visual Studio directs you to. Visual Studio will direct you directly to a start page if it exists within the app web as was the case in the demo you just saw. However, if the start page is configured to point to an external page in a cloud-host app, then Visual Studio directs you to a page in the host web with a launcher that you can click to direct you to the start page.</a:t>
            </a:r>
            <a:endParaRPr lang="en-US" dirty="0"/>
          </a:p>
        </p:txBody>
      </p:sp>
    </p:spTree>
    <p:extLst>
      <p:ext uri="{BB962C8B-B14F-4D97-AF65-F5344CB8AC3E}">
        <p14:creationId xmlns:p14="http://schemas.microsoft.com/office/powerpoint/2010/main" val="28883183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difference between start an app with the CTRL + {F5}</a:t>
            </a:r>
            <a:r>
              <a:rPr lang="en-US" baseline="0" dirty="0" smtClean="0"/>
              <a:t> keyboard and combination and starting an app by pressing the </a:t>
            </a:r>
            <a:r>
              <a:rPr lang="en-US" dirty="0" smtClean="0"/>
              <a:t>{F5} key has to do with whether or not you want Visual Studio to attach its JavaScript debugger to the Internet Explorer during your test/debug</a:t>
            </a:r>
            <a:r>
              <a:rPr lang="en-US" baseline="0" dirty="0" smtClean="0"/>
              <a:t> session. When you press the {F5} key without the CTRL key, Visual Studio attaches its JavaScript debugger which allows you to single step through your JavaScript code inside Visual Studio.</a:t>
            </a:r>
          </a:p>
          <a:p>
            <a:endParaRPr lang="en-US" baseline="0" dirty="0" smtClean="0"/>
          </a:p>
          <a:p>
            <a:r>
              <a:rPr lang="en-US" baseline="0" dirty="0" smtClean="0"/>
              <a:t>Note that you can only attach one JavaScript debugger at a time. Therefore, if you would like to single-step through your JavaScript code using the Internet Explorer Developer Tools, you should start the project using CTRL {F5</a:t>
            </a:r>
            <a:r>
              <a:rPr lang="en-US" baseline="0" smtClean="0"/>
              <a:t>} instead of {F5}.</a:t>
            </a:r>
            <a:endParaRPr lang="en-US" dirty="0"/>
          </a:p>
        </p:txBody>
      </p:sp>
    </p:spTree>
    <p:extLst>
      <p:ext uri="{BB962C8B-B14F-4D97-AF65-F5344CB8AC3E}">
        <p14:creationId xmlns:p14="http://schemas.microsoft.com/office/powerpoint/2010/main" val="31095406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278033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35</a:t>
            </a:fld>
            <a:endParaRPr lang="en-US"/>
          </a:p>
        </p:txBody>
      </p:sp>
    </p:spTree>
    <p:extLst>
      <p:ext uri="{BB962C8B-B14F-4D97-AF65-F5344CB8AC3E}">
        <p14:creationId xmlns:p14="http://schemas.microsoft.com/office/powerpoint/2010/main" val="26113326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441399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82447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the development of SharePoint apps, there is a single Visual Studio project template. All the other </a:t>
            </a:r>
            <a:r>
              <a:rPr lang="en-US" baseline="0" dirty="0" smtClean="0"/>
              <a:t>project </a:t>
            </a:r>
            <a:r>
              <a:rPr lang="en-US" baseline="0" dirty="0" smtClean="0"/>
              <a:t>templates created for SharePoint 2013 development are for solution development</a:t>
            </a:r>
            <a:r>
              <a:rPr lang="en-US" baseline="0" dirty="0" smtClean="0"/>
              <a:t>.</a:t>
            </a:r>
          </a:p>
          <a:p>
            <a:endParaRPr lang="en-US" baseline="0" dirty="0" smtClean="0"/>
          </a:p>
          <a:p>
            <a:r>
              <a:rPr lang="en-US" dirty="0" smtClean="0"/>
              <a:t>Download </a:t>
            </a:r>
            <a:r>
              <a:rPr lang="en-US" smtClean="0"/>
              <a:t>Visual Studio Tools</a:t>
            </a:r>
          </a:p>
          <a:p>
            <a:r>
              <a:rPr lang="en-US" dirty="0" smtClean="0"/>
              <a:t>http://msdn.microsoft.com/en-us/office/apps/fp123627</a:t>
            </a:r>
          </a:p>
          <a:p>
            <a:endParaRPr lang="en-US" dirty="0" smtClean="0"/>
          </a:p>
          <a:p>
            <a:endParaRPr lang="en-US" dirty="0"/>
          </a:p>
        </p:txBody>
      </p:sp>
    </p:spTree>
    <p:extLst>
      <p:ext uri="{BB962C8B-B14F-4D97-AF65-F5344CB8AC3E}">
        <p14:creationId xmlns:p14="http://schemas.microsoft.com/office/powerpoint/2010/main" val="3503908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creating a SharePoint solution, you will create a new project from one of the many project templates dedicated to solutions development. When you create a new project for a SharePoint solution, Visual Studio will</a:t>
            </a:r>
            <a:r>
              <a:rPr lang="en-US" baseline="0" dirty="0" smtClean="0"/>
              <a:t> prompt you to select </a:t>
            </a:r>
            <a:r>
              <a:rPr lang="en-US" b="1" baseline="0" dirty="0" smtClean="0"/>
              <a:t>Deploy as a sandboxed solution</a:t>
            </a:r>
            <a:r>
              <a:rPr lang="en-US" baseline="0" dirty="0" smtClean="0"/>
              <a:t> or </a:t>
            </a:r>
            <a:r>
              <a:rPr lang="en-US" b="1" baseline="0" dirty="0" smtClean="0"/>
              <a:t>Deploy as a farm solution</a:t>
            </a:r>
            <a:r>
              <a:rPr lang="en-US" baseline="0" dirty="0" smtClean="0"/>
              <a:t>.  Remember that you choice can be changed after the project has been created by changing a project property.</a:t>
            </a:r>
            <a:endParaRPr lang="en-US" dirty="0"/>
          </a:p>
        </p:txBody>
      </p:sp>
    </p:spTree>
    <p:extLst>
      <p:ext uri="{BB962C8B-B14F-4D97-AF65-F5344CB8AC3E}">
        <p14:creationId xmlns:p14="http://schemas.microsoft.com/office/powerpoint/2010/main" val="4104831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add many different</a:t>
            </a:r>
            <a:r>
              <a:rPr lang="en-US" baseline="0" dirty="0" smtClean="0"/>
              <a:t> </a:t>
            </a:r>
            <a:r>
              <a:rPr lang="en-US" dirty="0" smtClean="0"/>
              <a:t>types of project items to solution project. Many of these project item will be familiar to developers who have developed solutions for SharePoint 2010.</a:t>
            </a:r>
            <a:r>
              <a:rPr lang="en-US" baseline="0" dirty="0" smtClean="0"/>
              <a:t> Also note that many of these project item templates will not be available when developing apps. This includes any project </a:t>
            </a:r>
            <a:r>
              <a:rPr lang="en-US" dirty="0" smtClean="0"/>
              <a:t>item templates that requires adding files into the SharePoint root directory as</a:t>
            </a:r>
            <a:r>
              <a:rPr lang="en-US" baseline="0" dirty="0" smtClean="0"/>
              <a:t> well as any ones that are based on server-side code. Note that the project item templates that are not available in sandboxed solutions as marked as Farm Solution Only.</a:t>
            </a:r>
          </a:p>
        </p:txBody>
      </p:sp>
    </p:spTree>
    <p:extLst>
      <p:ext uri="{BB962C8B-B14F-4D97-AF65-F5344CB8AC3E}">
        <p14:creationId xmlns:p14="http://schemas.microsoft.com/office/powerpoint/2010/main" val="1320602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Studio 2012</a:t>
            </a:r>
            <a:r>
              <a:rPr lang="en-US" baseline="0" dirty="0" smtClean="0"/>
              <a:t> adds some new features for SharePoint development that were not available in the previous version. This includes p</a:t>
            </a:r>
            <a:r>
              <a:rPr lang="en-US" dirty="0" smtClean="0"/>
              <a:t>roject item</a:t>
            </a:r>
            <a:r>
              <a:rPr lang="en-US" baseline="0" dirty="0" smtClean="0"/>
              <a:t> templates to create site columns and to create custom list definitions using a new visual designer.</a:t>
            </a:r>
            <a:r>
              <a:rPr lang="en-US" dirty="0" smtClean="0"/>
              <a:t> The list designer makes it possible to create new lists either with or without the use of explicit content types. The best part</a:t>
            </a:r>
            <a:r>
              <a:rPr lang="en-US" baseline="0" dirty="0" smtClean="0"/>
              <a:t> about the visual designer is that it is able to edit the files for a list definition such as the elements.xml file and the schema.xml file behind the scenes.</a:t>
            </a:r>
            <a:endParaRPr lang="en-US" dirty="0"/>
          </a:p>
        </p:txBody>
      </p:sp>
    </p:spTree>
    <p:extLst>
      <p:ext uri="{BB962C8B-B14F-4D97-AF65-F5344CB8AC3E}">
        <p14:creationId xmlns:p14="http://schemas.microsoft.com/office/powerpoint/2010/main" val="4254774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unlike</a:t>
            </a:r>
            <a:r>
              <a:rPr lang="en-US" baseline="0" dirty="0" smtClean="0"/>
              <a:t> the previous version, Visual Studio 2012 does not provide separate item templates for </a:t>
            </a:r>
            <a:r>
              <a:rPr lang="en-US" b="1" baseline="0" dirty="0" smtClean="0"/>
              <a:t>List Instance</a:t>
            </a:r>
            <a:r>
              <a:rPr lang="en-US" baseline="0" dirty="0" smtClean="0"/>
              <a:t> and </a:t>
            </a:r>
            <a:r>
              <a:rPr lang="en-US" b="1" baseline="0" dirty="0" smtClean="0"/>
              <a:t>List Definition</a:t>
            </a:r>
            <a:r>
              <a:rPr lang="en-US" baseline="0" dirty="0" smtClean="0"/>
              <a:t>. Instead, there is just a single </a:t>
            </a:r>
            <a:r>
              <a:rPr lang="en-US" b="1" baseline="0" dirty="0" smtClean="0"/>
              <a:t>List</a:t>
            </a:r>
            <a:r>
              <a:rPr lang="en-US" baseline="0" dirty="0" smtClean="0"/>
              <a:t> project item template. When you create a new project item based on the list project item template, Visual Studio prompts you to select between these two choices:</a:t>
            </a:r>
          </a:p>
          <a:p>
            <a:endParaRPr lang="en-US" baseline="0" dirty="0" smtClean="0"/>
          </a:p>
          <a:p>
            <a:pPr marL="171450" indent="-171450">
              <a:buFont typeface="Arial" pitchFamily="34" charset="0"/>
              <a:buChar char="•"/>
            </a:pPr>
            <a:r>
              <a:rPr lang="en-US" b="1" dirty="0" smtClean="0"/>
              <a:t>Customize the list based on</a:t>
            </a:r>
            <a:r>
              <a:rPr lang="en-US" dirty="0" smtClean="0"/>
              <a:t>: </a:t>
            </a:r>
            <a:r>
              <a:rPr lang="en-US" i="1" dirty="0" smtClean="0"/>
              <a:t>[choice of list type]</a:t>
            </a:r>
          </a:p>
          <a:p>
            <a:pPr marL="171450" indent="-171450">
              <a:buFont typeface="Arial" pitchFamily="34" charset="0"/>
              <a:buChar char="•"/>
            </a:pPr>
            <a:r>
              <a:rPr lang="en-US" b="1" dirty="0" smtClean="0"/>
              <a:t>Reuse</a:t>
            </a:r>
            <a:r>
              <a:rPr lang="en-US" b="1" baseline="0" dirty="0" smtClean="0"/>
              <a:t> existing list</a:t>
            </a:r>
            <a:r>
              <a:rPr lang="en-US" baseline="0" dirty="0" smtClean="0"/>
              <a:t>: </a:t>
            </a:r>
            <a:r>
              <a:rPr lang="en-US" i="1" baseline="0" dirty="0" smtClean="0"/>
              <a:t>[choice of list type]</a:t>
            </a:r>
          </a:p>
          <a:p>
            <a:pPr marL="171450" indent="-171450">
              <a:buFont typeface="Arial" pitchFamily="34" charset="0"/>
              <a:buChar char="•"/>
            </a:pPr>
            <a:endParaRPr lang="en-US" dirty="0" smtClean="0"/>
          </a:p>
          <a:p>
            <a:pPr marL="0" indent="0">
              <a:buFont typeface="Arial" pitchFamily="34" charset="0"/>
              <a:buNone/>
            </a:pPr>
            <a:r>
              <a:rPr lang="en-US" dirty="0" smtClean="0"/>
              <a:t>By selecting </a:t>
            </a:r>
            <a:r>
              <a:rPr lang="en-US" b="1" dirty="0" smtClean="0"/>
              <a:t>Customize the list</a:t>
            </a:r>
            <a:r>
              <a:rPr lang="en-US" dirty="0" smtClean="0"/>
              <a:t> you are effectively creating a new list definition where you can add a custom columns. Visual Studio also creates a list instance from this list definition.</a:t>
            </a:r>
          </a:p>
          <a:p>
            <a:pPr marL="0" indent="0">
              <a:buFont typeface="Arial" pitchFamily="34" charset="0"/>
              <a:buNone/>
            </a:pPr>
            <a:endParaRPr lang="en-US" dirty="0" smtClean="0"/>
          </a:p>
          <a:p>
            <a:pPr marL="0" indent="0">
              <a:buFont typeface="Arial" pitchFamily="34" charset="0"/>
              <a:buNone/>
            </a:pPr>
            <a:r>
              <a:rPr lang="en-US" dirty="0" smtClean="0"/>
              <a:t>By selecting </a:t>
            </a:r>
            <a:r>
              <a:rPr lang="en-US" b="1" dirty="0" smtClean="0"/>
              <a:t>Reuse existing list</a:t>
            </a:r>
            <a:r>
              <a:rPr lang="en-US" dirty="0" smtClean="0"/>
              <a:t> you are simply creating a list instance</a:t>
            </a:r>
            <a:r>
              <a:rPr lang="en-US" baseline="0" dirty="0" smtClean="0"/>
              <a:t> based on one of the built-in list types such as Announcement, Contacts or Tasks.</a:t>
            </a:r>
          </a:p>
        </p:txBody>
      </p:sp>
    </p:spTree>
    <p:extLst>
      <p:ext uri="{BB962C8B-B14F-4D97-AF65-F5344CB8AC3E}">
        <p14:creationId xmlns:p14="http://schemas.microsoft.com/office/powerpoint/2010/main" val="1654224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as in SharePoint 2010, SharePoint</a:t>
            </a:r>
            <a:r>
              <a:rPr lang="en-US" baseline="0" dirty="0" smtClean="0"/>
              <a:t> </a:t>
            </a:r>
            <a:r>
              <a:rPr lang="en-US" dirty="0" smtClean="0"/>
              <a:t>Solutions are deployed using a special type of CAB file with a</a:t>
            </a:r>
            <a:r>
              <a:rPr lang="en-US" baseline="0" dirty="0" smtClean="0"/>
              <a:t> file </a:t>
            </a:r>
            <a:r>
              <a:rPr lang="en-US" dirty="0" smtClean="0"/>
              <a:t>extension of .</a:t>
            </a:r>
            <a:r>
              <a:rPr lang="en-US" dirty="0" err="1" smtClean="0"/>
              <a:t>wsp</a:t>
            </a:r>
            <a:r>
              <a:rPr lang="en-US" dirty="0" smtClean="0"/>
              <a:t> known as a </a:t>
            </a:r>
            <a:r>
              <a:rPr lang="en-US" b="1" dirty="0" smtClean="0"/>
              <a:t>Solution Package</a:t>
            </a:r>
            <a:r>
              <a:rPr lang="en-US" dirty="0" smtClean="0"/>
              <a:t>. A solution package is a container that always holds a manifest file with the well-known name of manifest.xml.</a:t>
            </a:r>
          </a:p>
          <a:p>
            <a:endParaRPr lang="en-US" dirty="0" smtClean="0"/>
          </a:p>
          <a:p>
            <a:r>
              <a:rPr lang="en-US" dirty="0" smtClean="0"/>
              <a:t>A solution package can optionally contain declarative elements to create site elements such as pages, lists and navigation items. In case where a SharePoint</a:t>
            </a:r>
            <a:r>
              <a:rPr lang="en-US" baseline="0" dirty="0" smtClean="0"/>
              <a:t> solution contains server-side code written in C# or VB.NET, a s</a:t>
            </a:r>
            <a:r>
              <a:rPr lang="en-US" dirty="0" smtClean="0"/>
              <a:t>olution package contains an assembly DLL.</a:t>
            </a:r>
          </a:p>
          <a:p>
            <a:endParaRPr lang="en-US" dirty="0" smtClean="0"/>
          </a:p>
          <a:p>
            <a:r>
              <a:rPr lang="en-US" dirty="0" smtClean="0"/>
              <a:t>A solution packages can be deployed one of two different ways:</a:t>
            </a:r>
          </a:p>
          <a:p>
            <a:pPr marL="171450" indent="-171450">
              <a:buFont typeface="Arial" pitchFamily="34" charset="0"/>
              <a:buChar char="•"/>
            </a:pPr>
            <a:r>
              <a:rPr lang="en-US" dirty="0" smtClean="0"/>
              <a:t>Farms solutions deployed at farm scope and provide the most power to developers</a:t>
            </a:r>
          </a:p>
          <a:p>
            <a:pPr marL="171450" indent="-171450">
              <a:buFont typeface="Arial" pitchFamily="34" charset="0"/>
              <a:buChar char="•"/>
            </a:pPr>
            <a:r>
              <a:rPr lang="en-US" dirty="0" smtClean="0"/>
              <a:t>Sandboxed solutions deployed as site collection scope and can be deployed up to sites within Office</a:t>
            </a:r>
            <a:r>
              <a:rPr lang="en-US" baseline="0" dirty="0" smtClean="0"/>
              <a:t> 365</a:t>
            </a:r>
            <a:endParaRPr lang="en-US" dirty="0" smtClean="0"/>
          </a:p>
          <a:p>
            <a:endParaRPr lang="en-US" dirty="0" smtClean="0"/>
          </a:p>
          <a:p>
            <a:endParaRPr lang="en-US" dirty="0"/>
          </a:p>
        </p:txBody>
      </p:sp>
    </p:spTree>
    <p:extLst>
      <p:ext uri="{BB962C8B-B14F-4D97-AF65-F5344CB8AC3E}">
        <p14:creationId xmlns:p14="http://schemas.microsoft.com/office/powerpoint/2010/main" val="34624781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447"/>
          <a:stretch/>
        </p:blipFill>
        <p:spPr bwMode="black">
          <a:xfrm>
            <a:off x="7585656" y="4961888"/>
            <a:ext cx="4069632" cy="1398273"/>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6" name="Rectangle 5"/>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mparison,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027107"/>
          </a:xfrm>
        </p:spPr>
        <p:txBody>
          <a:bodyPr/>
          <a:lstStyle>
            <a:lvl1pPr marL="0" indent="0">
              <a:spcBef>
                <a:spcPts val="1200"/>
              </a:spcBef>
              <a:buNone/>
              <a:defRPr sz="32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027107"/>
          </a:xfrm>
        </p:spPr>
        <p:txBody>
          <a:bodyPr/>
          <a:lstStyle>
            <a:lvl1pPr marL="0" indent="0">
              <a:spcBef>
                <a:spcPts val="1200"/>
              </a:spcBef>
              <a:buNone/>
              <a:defRPr lang="en-US" sz="32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Text Placeholder 8"/>
          <p:cNvSpPr>
            <a:spLocks noGrp="1"/>
          </p:cNvSpPr>
          <p:nvPr>
            <p:ph type="body" sz="quarter" idx="13"/>
          </p:nvPr>
        </p:nvSpPr>
        <p:spPr>
          <a:xfrm>
            <a:off x="5207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
        <p:nvSpPr>
          <p:cNvPr id="11" name="Text Placeholder 8"/>
          <p:cNvSpPr>
            <a:spLocks noGrp="1"/>
          </p:cNvSpPr>
          <p:nvPr>
            <p:ph type="body" sz="quarter" idx="14"/>
          </p:nvPr>
        </p:nvSpPr>
        <p:spPr>
          <a:xfrm>
            <a:off x="62820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Tree>
    <p:extLst>
      <p:ext uri="{BB962C8B-B14F-4D97-AF65-F5344CB8AC3E}">
        <p14:creationId xmlns:p14="http://schemas.microsoft.com/office/powerpoint/2010/main" val="278484726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mparison,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462213"/>
          </a:xfrm>
        </p:spPr>
        <p:txBody>
          <a:bodyPr/>
          <a:lstStyle>
            <a:lvl1pPr marL="0" indent="0">
              <a:spcBef>
                <a:spcPts val="1200"/>
              </a:spcBef>
              <a:buNone/>
              <a:defRPr sz="32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462213"/>
          </a:xfrm>
        </p:spPr>
        <p:txBody>
          <a:bodyPr/>
          <a:lstStyle>
            <a:lvl1pPr marL="0" indent="0">
              <a:spcBef>
                <a:spcPts val="1200"/>
              </a:spcBef>
              <a:buNone/>
              <a:defRPr lang="en-US" sz="32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7" name="Text Placeholder 5"/>
          <p:cNvSpPr>
            <a:spLocks noGrp="1"/>
          </p:cNvSpPr>
          <p:nvPr>
            <p:ph type="body" sz="quarter" idx="13"/>
          </p:nvPr>
        </p:nvSpPr>
        <p:spPr>
          <a:xfrm>
            <a:off x="522000" y="14472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38263278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2000" y="1966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82690" y="19656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6" name="Text Placeholder 5"/>
          <p:cNvSpPr>
            <a:spLocks noGrp="1"/>
          </p:cNvSpPr>
          <p:nvPr>
            <p:ph type="body" sz="quarter" idx="13"/>
          </p:nvPr>
        </p:nvSpPr>
        <p:spPr>
          <a:xfrm>
            <a:off x="52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15642884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9" name="Rectangle 8"/>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11" name="Rectangle 10"/>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Anima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pic>
        <p:nvPicPr>
          <p:cNvPr id="4" name="Picture 2" descr="C:\Users\vesaj\Pictures\DVD_ART36\Artwork_Imagery\Icons - Illustrations\Misc\animation movie film video entertainment 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815551" y="13725"/>
            <a:ext cx="354224" cy="2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18813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Rectangle 7"/>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4050056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w/ sub titl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
        <p:nvSpPr>
          <p:cNvPr id="6" name="Text Placeholder 4"/>
          <p:cNvSpPr>
            <a:spLocks noGrp="1"/>
          </p:cNvSpPr>
          <p:nvPr>
            <p:ph type="body" sz="quarter" idx="12" hasCustomPrompt="1"/>
          </p:nvPr>
        </p:nvSpPr>
        <p:spPr>
          <a:xfrm>
            <a:off x="519112" y="4114857"/>
            <a:ext cx="1114901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Sub Title</a:t>
            </a:r>
            <a:endParaRPr lang="en-US" dirty="0"/>
          </a:p>
        </p:txBody>
      </p:sp>
    </p:spTree>
    <p:extLst>
      <p:ext uri="{BB962C8B-B14F-4D97-AF65-F5344CB8AC3E}">
        <p14:creationId xmlns:p14="http://schemas.microsoft.com/office/powerpoint/2010/main" val="78698170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17284866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0391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6525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151" r:id="rId3"/>
    <p:sldLayoutId id="2147484085" r:id="rId4"/>
    <p:sldLayoutId id="2147484087" r:id="rId5"/>
    <p:sldLayoutId id="2147484088" r:id="rId6"/>
    <p:sldLayoutId id="2147484086" r:id="rId7"/>
    <p:sldLayoutId id="2147484090" r:id="rId8"/>
    <p:sldLayoutId id="2147484091" r:id="rId9"/>
    <p:sldLayoutId id="2147484089" r:id="rId10"/>
    <p:sldLayoutId id="2147484147" r:id="rId11"/>
    <p:sldLayoutId id="2147484148" r:id="rId12"/>
    <p:sldLayoutId id="2147484149" r:id="rId13"/>
    <p:sldLayoutId id="2147484119" r:id="rId14"/>
    <p:sldLayoutId id="2147484116" r:id="rId15"/>
    <p:sldLayoutId id="2147484117" r:id="rId16"/>
    <p:sldLayoutId id="2147484140" r:id="rId17"/>
    <p:sldLayoutId id="2147484141" r:id="rId18"/>
    <p:sldLayoutId id="2147484142" r:id="rId19"/>
    <p:sldLayoutId id="2147484143" r:id="rId20"/>
    <p:sldLayoutId id="2147484092" r:id="rId21"/>
    <p:sldLayoutId id="2147484150" r:id="rId22"/>
    <p:sldLayoutId id="2147484093" r:id="rId23"/>
    <p:sldLayoutId id="2147484094" r:id="rId24"/>
    <p:sldLayoutId id="2147484096"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144" r:id="rId2"/>
    <p:sldLayoutId id="2147484099" r:id="rId3"/>
    <p:sldLayoutId id="2147484100" r:id="rId4"/>
    <p:sldLayoutId id="2147484101" r:id="rId5"/>
    <p:sldLayoutId id="2147484048" r:id="rId6"/>
    <p:sldLayoutId id="2147484145" r:id="rId7"/>
    <p:sldLayoutId id="2147484061" r:id="rId8"/>
    <p:sldLayoutId id="2147484062" r:id="rId9"/>
    <p:sldLayoutId id="2147484097" r:id="rId10"/>
    <p:sldLayoutId id="2147484057" r:id="rId11"/>
    <p:sldLayoutId id="2147484146" r:id="rId12"/>
    <p:sldLayoutId id="2147484065" r:id="rId13"/>
    <p:sldLayoutId id="2147484066" r:id="rId14"/>
    <p:sldLayoutId id="2147484098" r:id="rId15"/>
    <p:sldLayoutId id="2147484152" r:id="rId1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5.tm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1.xml"/><Relationship Id="rId4" Type="http://schemas.openxmlformats.org/officeDocument/2006/relationships/image" Target="../media/image16.tmp"/></Relationships>
</file>

<file path=ppt/slides/_rels/slide23.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25.xml"/><Relationship Id="rId1" Type="http://schemas.openxmlformats.org/officeDocument/2006/relationships/slideLayout" Target="../slideLayouts/slideLayout21.xml"/><Relationship Id="rId4" Type="http://schemas.openxmlformats.org/officeDocument/2006/relationships/image" Target="../media/image21.tmp"/></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tmp"/></Relationships>
</file>

<file path=ppt/slides/_rels/slide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Visual Studio Tooling</a:t>
            </a:r>
            <a:br>
              <a:rPr lang="en-US" dirty="0"/>
            </a:br>
            <a:r>
              <a:rPr lang="en-US" dirty="0"/>
              <a:t>for SharePoint 2013</a:t>
            </a:r>
          </a:p>
        </p:txBody>
      </p:sp>
      <p:sp>
        <p:nvSpPr>
          <p:cNvPr id="5" name="Text Placeholder 4"/>
          <p:cNvSpPr>
            <a:spLocks noGrp="1"/>
          </p:cNvSpPr>
          <p:nvPr>
            <p:ph type="body" sz="quarter" idx="12"/>
          </p:nvPr>
        </p:nvSpPr>
        <p:spPr/>
        <p:txBody>
          <a:bodyPr/>
          <a:lstStyle/>
          <a:p>
            <a:r>
              <a:rPr lang="en-US" dirty="0" smtClean="0"/>
              <a:t>Name</a:t>
            </a:r>
            <a:endParaRPr lang="en-US" dirty="0"/>
          </a:p>
          <a:p>
            <a:r>
              <a:rPr lang="en-US" dirty="0"/>
              <a:t>Title</a:t>
            </a:r>
          </a:p>
          <a:p>
            <a:r>
              <a:rPr lang="en-US" dirty="0" smtClean="0"/>
              <a:t>Company</a:t>
            </a:r>
            <a:endParaRPr lang="en-US" dirty="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0"/>
          </p:nvPr>
        </p:nvSpPr>
        <p:spPr/>
        <p:txBody>
          <a:bodyPr/>
          <a:lstStyle/>
          <a:p>
            <a:r>
              <a:rPr lang="en-US" dirty="0" smtClean="0"/>
              <a:t>demo</a:t>
            </a:r>
            <a:endParaRPr lang="en-US" dirty="0"/>
          </a:p>
        </p:txBody>
      </p:sp>
      <p:sp>
        <p:nvSpPr>
          <p:cNvPr id="4" name="Text Placeholder 3"/>
          <p:cNvSpPr>
            <a:spLocks noGrp="1"/>
          </p:cNvSpPr>
          <p:nvPr>
            <p:ph type="body" sz="quarter" idx="11"/>
          </p:nvPr>
        </p:nvSpPr>
        <p:spPr/>
        <p:txBody>
          <a:bodyPr/>
          <a:lstStyle/>
          <a:p>
            <a:r>
              <a:rPr lang="en-US" dirty="0"/>
              <a:t>Using the New List Designer</a:t>
            </a:r>
          </a:p>
        </p:txBody>
      </p:sp>
      <p:sp>
        <p:nvSpPr>
          <p:cNvPr id="7" name="Title 6"/>
          <p:cNvSpPr>
            <a:spLocks noGrp="1"/>
          </p:cNvSpPr>
          <p:nvPr>
            <p:ph type="title" idx="4294967295"/>
          </p:nvPr>
        </p:nvSpPr>
        <p:spPr>
          <a:xfrm>
            <a:off x="0" y="2819400"/>
            <a:ext cx="11149013" cy="1219200"/>
          </a:xfrm>
        </p:spPr>
        <p:txBody>
          <a:bodyPr/>
          <a:lstStyle/>
          <a:p>
            <a:r>
              <a:rPr lang="en-US" dirty="0"/>
              <a:t/>
            </a:r>
            <a:br>
              <a:rPr lang="en-US" dirty="0"/>
            </a:br>
            <a:endParaRPr lang="en-US" dirty="0"/>
          </a:p>
        </p:txBody>
      </p:sp>
    </p:spTree>
    <p:extLst>
      <p:ext uri="{BB962C8B-B14F-4D97-AF65-F5344CB8AC3E}">
        <p14:creationId xmlns:p14="http://schemas.microsoft.com/office/powerpoint/2010/main" val="23055541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a:t>
            </a:r>
            <a:r>
              <a:rPr lang="en-US" dirty="0"/>
              <a:t>Application Design Patterns</a:t>
            </a:r>
          </a:p>
        </p:txBody>
      </p:sp>
    </p:spTree>
    <p:extLst>
      <p:ext uri="{BB962C8B-B14F-4D97-AF65-F5344CB8AC3E}">
        <p14:creationId xmlns:p14="http://schemas.microsoft.com/office/powerpoint/2010/main" val="343181452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Host Web and The App Web</a:t>
            </a:r>
            <a:endParaRPr lang="en-US" dirty="0"/>
          </a:p>
        </p:txBody>
      </p:sp>
      <p:sp>
        <p:nvSpPr>
          <p:cNvPr id="24" name="Content Placeholder 23"/>
          <p:cNvSpPr>
            <a:spLocks noGrp="1"/>
          </p:cNvSpPr>
          <p:nvPr>
            <p:ph type="body" sz="quarter" idx="10"/>
          </p:nvPr>
        </p:nvSpPr>
        <p:spPr/>
        <p:txBody>
          <a:bodyPr/>
          <a:lstStyle/>
          <a:p>
            <a:r>
              <a:rPr lang="en-US" dirty="0"/>
              <a:t>Installation of App creates child site in target site</a:t>
            </a:r>
          </a:p>
          <a:p>
            <a:pPr lvl="1"/>
            <a:r>
              <a:rPr lang="en-US" dirty="0" smtClean="0"/>
              <a:t>Host Web </a:t>
            </a:r>
            <a:r>
              <a:rPr lang="en-US" dirty="0"/>
              <a:t>is the site into which the App is installed</a:t>
            </a:r>
          </a:p>
          <a:p>
            <a:pPr lvl="1"/>
            <a:r>
              <a:rPr lang="en-US" dirty="0" smtClean="0"/>
              <a:t>App Web created by SharePoint during App installation</a:t>
            </a:r>
            <a:endParaRPr lang="en-US" dirty="0"/>
          </a:p>
          <a:p>
            <a:pPr lvl="1"/>
            <a:r>
              <a:rPr lang="en-US" dirty="0" smtClean="0"/>
              <a:t>App Web provides scope for private </a:t>
            </a:r>
            <a:r>
              <a:rPr lang="en-US" dirty="0"/>
              <a:t>implementation </a:t>
            </a:r>
            <a:r>
              <a:rPr lang="en-US" dirty="0" smtClean="0"/>
              <a:t>details</a:t>
            </a:r>
          </a:p>
          <a:p>
            <a:pPr lvl="1"/>
            <a:r>
              <a:rPr lang="en-US" dirty="0"/>
              <a:t>App can add </a:t>
            </a:r>
            <a:r>
              <a:rPr lang="en-US" dirty="0" smtClean="0"/>
              <a:t>declarative items to App Web</a:t>
            </a:r>
            <a:br>
              <a:rPr lang="en-US" dirty="0" smtClean="0"/>
            </a:br>
            <a:r>
              <a:rPr lang="en-US" sz="2100" i="1" dirty="0"/>
              <a:t>declarative items are lists, pages, CSS files, JavaScript files, etc.</a:t>
            </a:r>
            <a:endParaRPr lang="en-US" i="1" dirty="0"/>
          </a:p>
          <a:p>
            <a:pPr lvl="1"/>
            <a:endParaRPr lang="en-US" dirty="0"/>
          </a:p>
          <a:p>
            <a:endParaRPr lang="en-US" dirty="0"/>
          </a:p>
        </p:txBody>
      </p:sp>
      <p:grpSp>
        <p:nvGrpSpPr>
          <p:cNvPr id="25" name="Group 24"/>
          <p:cNvGrpSpPr/>
          <p:nvPr/>
        </p:nvGrpSpPr>
        <p:grpSpPr>
          <a:xfrm>
            <a:off x="4793046" y="4242309"/>
            <a:ext cx="3074975" cy="2249588"/>
            <a:chOff x="1921081" y="3437527"/>
            <a:chExt cx="2769038" cy="2568974"/>
          </a:xfrm>
        </p:grpSpPr>
        <p:sp>
          <p:nvSpPr>
            <p:cNvPr id="18" name="Rectangle 17"/>
            <p:cNvSpPr/>
            <p:nvPr/>
          </p:nvSpPr>
          <p:spPr>
            <a:xfrm>
              <a:off x="1921081" y="3437527"/>
              <a:ext cx="2769038" cy="2568974"/>
            </a:xfrm>
            <a:prstGeom prst="rect">
              <a:avLst/>
            </a:prstGeom>
          </p:spPr>
          <p:style>
            <a:lnRef idx="1">
              <a:schemeClr val="accent6"/>
            </a:lnRef>
            <a:fillRef idx="3">
              <a:schemeClr val="accent6"/>
            </a:fillRef>
            <a:effectRef idx="2">
              <a:schemeClr val="accent6"/>
            </a:effectRef>
            <a:fontRef idx="minor">
              <a:schemeClr val="lt1"/>
            </a:fontRef>
          </p:style>
          <p:txBody>
            <a:bodyPr rtlCol="0" anchor="t" anchorCtr="0"/>
            <a:lstStyle/>
            <a:p>
              <a:pPr algn="ctr"/>
              <a:r>
                <a:rPr lang="en-US" sz="1600" dirty="0">
                  <a:solidFill>
                    <a:schemeClr val="tx1"/>
                  </a:solidFill>
                </a:rPr>
                <a:t>SharePoint Environment</a:t>
              </a:r>
            </a:p>
            <a:p>
              <a:pPr algn="ctr"/>
              <a:r>
                <a:rPr lang="en-US" sz="1600" dirty="0">
                  <a:solidFill>
                    <a:schemeClr val="tx1"/>
                  </a:solidFill>
                </a:rPr>
                <a:t>Site Collection</a:t>
              </a:r>
            </a:p>
          </p:txBody>
        </p:sp>
        <p:sp>
          <p:nvSpPr>
            <p:cNvPr id="9" name="Rectangle 8"/>
            <p:cNvSpPr/>
            <p:nvPr/>
          </p:nvSpPr>
          <p:spPr>
            <a:xfrm>
              <a:off x="2209800" y="4222246"/>
              <a:ext cx="914400" cy="838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Host Web</a:t>
              </a:r>
            </a:p>
          </p:txBody>
        </p:sp>
        <p:sp>
          <p:nvSpPr>
            <p:cNvPr id="10" name="Rectangle 9"/>
            <p:cNvSpPr/>
            <p:nvPr/>
          </p:nvSpPr>
          <p:spPr>
            <a:xfrm>
              <a:off x="3521162" y="4928686"/>
              <a:ext cx="914400" cy="838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App Web</a:t>
              </a:r>
            </a:p>
          </p:txBody>
        </p:sp>
        <p:cxnSp>
          <p:nvCxnSpPr>
            <p:cNvPr id="12" name="Elbow Connector 11"/>
            <p:cNvCxnSpPr>
              <a:stCxn id="9" idx="2"/>
              <a:endCxn id="10" idx="1"/>
            </p:cNvCxnSpPr>
            <p:nvPr/>
          </p:nvCxnSpPr>
          <p:spPr>
            <a:xfrm rot="16200000" flipH="1">
              <a:off x="2950412" y="4777034"/>
              <a:ext cx="287340" cy="854162"/>
            </a:xfrm>
            <a:prstGeom prst="bentConnector2">
              <a:avLst/>
            </a:prstGeom>
            <a:ln w="41275">
              <a:tailEnd type="stealth" w="lg" len="lg"/>
            </a:ln>
          </p:spPr>
          <p:style>
            <a:lnRef idx="1">
              <a:schemeClr val="accent4"/>
            </a:lnRef>
            <a:fillRef idx="0">
              <a:schemeClr val="accent4"/>
            </a:fillRef>
            <a:effectRef idx="0">
              <a:schemeClr val="accent4"/>
            </a:effectRef>
            <a:fontRef idx="minor">
              <a:schemeClr val="tx1"/>
            </a:fontRef>
          </p:style>
        </p:cxnSp>
      </p:grpSp>
    </p:spTree>
    <p:extLst>
      <p:ext uri="{BB962C8B-B14F-4D97-AF65-F5344CB8AC3E}">
        <p14:creationId xmlns:p14="http://schemas.microsoft.com/office/powerpoint/2010/main" val="292656301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Restrictions on Server-side Code</a:t>
            </a:r>
            <a:endParaRPr lang="en-US" dirty="0"/>
          </a:p>
        </p:txBody>
      </p:sp>
      <p:sp>
        <p:nvSpPr>
          <p:cNvPr id="5" name="Content Placeholder 4"/>
          <p:cNvSpPr>
            <a:spLocks noGrp="1"/>
          </p:cNvSpPr>
          <p:nvPr>
            <p:ph type="body" sz="quarter" idx="10"/>
          </p:nvPr>
        </p:nvSpPr>
        <p:spPr/>
        <p:txBody>
          <a:bodyPr/>
          <a:lstStyle/>
          <a:p>
            <a:r>
              <a:rPr lang="en-US" sz="3600" dirty="0" smtClean="0"/>
              <a:t>Farm Solutions</a:t>
            </a:r>
          </a:p>
          <a:p>
            <a:pPr lvl="1"/>
            <a:r>
              <a:rPr lang="en-US" sz="2000" dirty="0"/>
              <a:t>Server-side code runs inside SharePoint environment at full trust</a:t>
            </a:r>
          </a:p>
          <a:p>
            <a:pPr lvl="1"/>
            <a:r>
              <a:rPr lang="en-US" sz="2000" dirty="0"/>
              <a:t>Code has full access to SharePoint server-side object </a:t>
            </a:r>
            <a:r>
              <a:rPr lang="en-US" sz="2000" dirty="0" smtClean="0"/>
              <a:t>model</a:t>
            </a:r>
          </a:p>
          <a:p>
            <a:pPr lvl="1"/>
            <a:endParaRPr lang="en-US" sz="2000" dirty="0"/>
          </a:p>
          <a:p>
            <a:r>
              <a:rPr lang="en-US" sz="3600" dirty="0" smtClean="0"/>
              <a:t>Sandboxed Solutions</a:t>
            </a:r>
          </a:p>
          <a:p>
            <a:pPr lvl="1"/>
            <a:r>
              <a:rPr lang="en-US" sz="2000" dirty="0"/>
              <a:t>Server-side code runs inside SharePoint environment at partial trust</a:t>
            </a:r>
          </a:p>
          <a:p>
            <a:pPr lvl="1"/>
            <a:r>
              <a:rPr lang="en-US" sz="2000" dirty="0"/>
              <a:t>Code has limited access to SharePoint server-side object </a:t>
            </a:r>
            <a:r>
              <a:rPr lang="en-US" sz="2000" dirty="0" smtClean="0"/>
              <a:t>model</a:t>
            </a:r>
          </a:p>
          <a:p>
            <a:pPr lvl="1"/>
            <a:endParaRPr lang="en-US" sz="2000" dirty="0"/>
          </a:p>
          <a:p>
            <a:r>
              <a:rPr lang="en-US" sz="3600" dirty="0" smtClean="0"/>
              <a:t>SharePoint Apps</a:t>
            </a:r>
            <a:endParaRPr lang="en-US" sz="3600" dirty="0"/>
          </a:p>
          <a:p>
            <a:pPr lvl="1"/>
            <a:r>
              <a:rPr lang="en-US" sz="2000" dirty="0"/>
              <a:t>Apps cannot run server-side code in SharePoint environment </a:t>
            </a:r>
          </a:p>
          <a:p>
            <a:pPr lvl="1"/>
            <a:r>
              <a:rPr lang="en-US" sz="2000" dirty="0"/>
              <a:t>SharePoint App cannot access SharePoint server-side object model</a:t>
            </a:r>
          </a:p>
          <a:p>
            <a:pPr lvl="1"/>
            <a:r>
              <a:rPr lang="en-US" sz="2000" dirty="0"/>
              <a:t>SharePoint App can run server-side code in external environment</a:t>
            </a:r>
            <a:endParaRPr lang="en-US" sz="2000" i="1" dirty="0">
              <a:latin typeface="Lucida Console" pitchFamily="49" charset="0"/>
            </a:endParaRPr>
          </a:p>
          <a:p>
            <a:endParaRPr lang="en-US" dirty="0"/>
          </a:p>
        </p:txBody>
      </p:sp>
    </p:spTree>
    <p:extLst>
      <p:ext uri="{BB962C8B-B14F-4D97-AF65-F5344CB8AC3E}">
        <p14:creationId xmlns:p14="http://schemas.microsoft.com/office/powerpoint/2010/main" val="229850756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SharePoint Application Design Patterns</a:t>
            </a:r>
            <a:endParaRPr lang="en-US" dirty="0"/>
          </a:p>
        </p:txBody>
      </p:sp>
      <p:sp>
        <p:nvSpPr>
          <p:cNvPr id="5" name="Content Placeholder 4"/>
          <p:cNvSpPr>
            <a:spLocks noGrp="1"/>
          </p:cNvSpPr>
          <p:nvPr>
            <p:ph type="body" sz="quarter" idx="10"/>
          </p:nvPr>
        </p:nvSpPr>
        <p:spPr/>
        <p:txBody>
          <a:bodyPr/>
          <a:lstStyle/>
          <a:p>
            <a:pPr marL="586039" indent="-586039">
              <a:buFont typeface="+mj-lt"/>
              <a:buAutoNum type="arabicPeriod"/>
            </a:pPr>
            <a:r>
              <a:rPr lang="en-US" sz="3600" dirty="0" smtClean="0"/>
              <a:t>Client-side Pattern</a:t>
            </a:r>
          </a:p>
          <a:p>
            <a:pPr lvl="1"/>
            <a:r>
              <a:rPr lang="en-US" sz="2000" dirty="0" smtClean="0"/>
              <a:t>HTML5, CSS and JavaScript</a:t>
            </a:r>
          </a:p>
          <a:p>
            <a:pPr lvl="1"/>
            <a:r>
              <a:rPr lang="en-US" sz="2000" dirty="0" smtClean="0"/>
              <a:t>Leverage JavaScript libraries like ASP.NET AJAX and </a:t>
            </a:r>
            <a:r>
              <a:rPr lang="en-US" sz="2000" dirty="0" err="1" smtClean="0"/>
              <a:t>jQuery</a:t>
            </a:r>
            <a:endParaRPr lang="en-US" sz="2000" dirty="0" smtClean="0"/>
          </a:p>
          <a:p>
            <a:pPr lvl="1"/>
            <a:endParaRPr lang="en-US" sz="2000" dirty="0" smtClean="0"/>
          </a:p>
          <a:p>
            <a:pPr marL="586039" indent="-586039">
              <a:buFont typeface="+mj-lt"/>
              <a:buAutoNum type="arabicPeriod"/>
            </a:pPr>
            <a:r>
              <a:rPr lang="en-US" sz="3600" dirty="0" smtClean="0"/>
              <a:t>Server-side Pattern</a:t>
            </a:r>
          </a:p>
          <a:p>
            <a:pPr lvl="1"/>
            <a:r>
              <a:rPr lang="en-US" sz="2000" dirty="0" smtClean="0"/>
              <a:t>Roll your own infrastructure</a:t>
            </a:r>
          </a:p>
          <a:p>
            <a:pPr lvl="1"/>
            <a:r>
              <a:rPr lang="en-US" sz="2000" dirty="0" smtClean="0"/>
              <a:t>ASP.NET, LAMP, JAVA, PHP, etc.</a:t>
            </a:r>
          </a:p>
          <a:p>
            <a:pPr lvl="1"/>
            <a:r>
              <a:rPr lang="en-US" sz="2000" dirty="0" smtClean="0"/>
              <a:t>Program using managed code and the .NET Framework</a:t>
            </a:r>
          </a:p>
          <a:p>
            <a:pPr lvl="1"/>
            <a:endParaRPr lang="en-US" sz="2000" dirty="0" smtClean="0"/>
          </a:p>
          <a:p>
            <a:pPr marL="586039" indent="-586039">
              <a:buFont typeface="+mj-lt"/>
              <a:buAutoNum type="arabicPeriod"/>
            </a:pPr>
            <a:r>
              <a:rPr lang="en-US" sz="3600" dirty="0" smtClean="0"/>
              <a:t>Hybrid Pattern</a:t>
            </a:r>
          </a:p>
          <a:p>
            <a:pPr lvl="1"/>
            <a:r>
              <a:rPr lang="en-US" sz="2000" dirty="0" smtClean="0"/>
              <a:t>Mix-and-match client-side pattern and server-side pattern</a:t>
            </a:r>
          </a:p>
          <a:p>
            <a:pPr lvl="1"/>
            <a:endParaRPr lang="en-US" dirty="0"/>
          </a:p>
        </p:txBody>
      </p:sp>
    </p:spTree>
    <p:extLst>
      <p:ext uri="{BB962C8B-B14F-4D97-AF65-F5344CB8AC3E}">
        <p14:creationId xmlns:p14="http://schemas.microsoft.com/office/powerpoint/2010/main" val="285147965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50353" y="1874520"/>
            <a:ext cx="5789692" cy="3383280"/>
          </a:xfrm>
          <a:prstGeom prst="rect">
            <a:avLst/>
          </a:prstGeom>
        </p:spPr>
        <p:style>
          <a:lnRef idx="1">
            <a:schemeClr val="accent6"/>
          </a:lnRef>
          <a:fillRef idx="3">
            <a:schemeClr val="accent6"/>
          </a:fillRef>
          <a:effectRef idx="2">
            <a:schemeClr val="accent6"/>
          </a:effectRef>
          <a:fontRef idx="minor">
            <a:schemeClr val="lt1"/>
          </a:fontRef>
        </p:style>
        <p:txBody>
          <a:bodyPr lIns="117208" tIns="58604" rIns="117208" bIns="58604" rtlCol="0" anchor="t" anchorCtr="0"/>
          <a:lstStyle/>
          <a:p>
            <a:pPr algn="ctr"/>
            <a:r>
              <a:rPr lang="en-US" sz="2800" dirty="0">
                <a:solidFill>
                  <a:schemeClr val="tx1"/>
                </a:solidFill>
              </a:rPr>
              <a:t>SharePoint Environment</a:t>
            </a:r>
          </a:p>
          <a:p>
            <a:pPr algn="ctr"/>
            <a:r>
              <a:rPr lang="en-US" sz="2400" dirty="0">
                <a:solidFill>
                  <a:schemeClr val="tx1"/>
                </a:solidFill>
              </a:rPr>
              <a:t>Site Collection</a:t>
            </a:r>
            <a:endParaRPr lang="en-US" sz="2800" dirty="0">
              <a:solidFill>
                <a:schemeClr val="tx1"/>
              </a:solidFill>
            </a:endParaRPr>
          </a:p>
        </p:txBody>
      </p:sp>
      <p:sp>
        <p:nvSpPr>
          <p:cNvPr id="3" name="Title 2"/>
          <p:cNvSpPr>
            <a:spLocks noGrp="1"/>
          </p:cNvSpPr>
          <p:nvPr>
            <p:ph type="title"/>
          </p:nvPr>
        </p:nvSpPr>
        <p:spPr/>
        <p:txBody>
          <a:bodyPr/>
          <a:lstStyle/>
          <a:p>
            <a:r>
              <a:rPr lang="en-US" dirty="0" smtClean="0"/>
              <a:t>Client-side Pattern</a:t>
            </a:r>
            <a:endParaRPr lang="en-US" dirty="0"/>
          </a:p>
        </p:txBody>
      </p:sp>
      <p:sp>
        <p:nvSpPr>
          <p:cNvPr id="9" name="Rectangle 8"/>
          <p:cNvSpPr/>
          <p:nvPr/>
        </p:nvSpPr>
        <p:spPr>
          <a:xfrm>
            <a:off x="3758221" y="2697480"/>
            <a:ext cx="1218883" cy="1005840"/>
          </a:xfrm>
          <a:prstGeom prst="rect">
            <a:avLst/>
          </a:prstGeom>
        </p:spPr>
        <p:style>
          <a:lnRef idx="1">
            <a:schemeClr val="accent1"/>
          </a:lnRef>
          <a:fillRef idx="3">
            <a:schemeClr val="accent1"/>
          </a:fillRef>
          <a:effectRef idx="2">
            <a:schemeClr val="accent1"/>
          </a:effectRef>
          <a:fontRef idx="minor">
            <a:schemeClr val="lt1"/>
          </a:fontRef>
        </p:style>
        <p:txBody>
          <a:bodyPr lIns="117208" tIns="58604" rIns="117208" bIns="58604" rtlCol="0" anchor="ctr"/>
          <a:lstStyle/>
          <a:p>
            <a:pPr algn="ctr"/>
            <a:r>
              <a:rPr lang="en-US" dirty="0"/>
              <a:t>Host Web</a:t>
            </a:r>
          </a:p>
        </p:txBody>
      </p:sp>
      <p:sp>
        <p:nvSpPr>
          <p:cNvPr id="10" name="Rectangle 9"/>
          <p:cNvSpPr/>
          <p:nvPr/>
        </p:nvSpPr>
        <p:spPr>
          <a:xfrm>
            <a:off x="5078677" y="3977640"/>
            <a:ext cx="1218883" cy="1005840"/>
          </a:xfrm>
          <a:prstGeom prst="rect">
            <a:avLst/>
          </a:prstGeom>
        </p:spPr>
        <p:style>
          <a:lnRef idx="1">
            <a:schemeClr val="accent1"/>
          </a:lnRef>
          <a:fillRef idx="3">
            <a:schemeClr val="accent1"/>
          </a:fillRef>
          <a:effectRef idx="2">
            <a:schemeClr val="accent1"/>
          </a:effectRef>
          <a:fontRef idx="minor">
            <a:schemeClr val="lt1"/>
          </a:fontRef>
        </p:style>
        <p:txBody>
          <a:bodyPr lIns="117208" tIns="58604" rIns="117208" bIns="58604" rtlCol="0" anchor="ctr"/>
          <a:lstStyle/>
          <a:p>
            <a:pPr algn="ctr"/>
            <a:r>
              <a:rPr lang="en-US" dirty="0"/>
              <a:t>App Web</a:t>
            </a:r>
          </a:p>
        </p:txBody>
      </p:sp>
      <p:cxnSp>
        <p:nvCxnSpPr>
          <p:cNvPr id="12" name="Elbow Connector 11"/>
          <p:cNvCxnSpPr>
            <a:stCxn id="9" idx="2"/>
            <a:endCxn id="10" idx="1"/>
          </p:cNvCxnSpPr>
          <p:nvPr/>
        </p:nvCxnSpPr>
        <p:spPr>
          <a:xfrm rot="16200000" flipH="1">
            <a:off x="4334550" y="3736433"/>
            <a:ext cx="777240" cy="711015"/>
          </a:xfrm>
          <a:prstGeom prst="bentConnector2">
            <a:avLst/>
          </a:prstGeom>
          <a:ln w="41275">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6983398" y="3811509"/>
            <a:ext cx="1843729" cy="1171971"/>
          </a:xfrm>
          <a:prstGeom prst="roundRect">
            <a:avLst>
              <a:gd name="adj" fmla="val 4490"/>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lIns="117208" tIns="58604" rIns="117208" bIns="58604" rtlCol="0" anchor="ctr"/>
          <a:lstStyle/>
          <a:p>
            <a:pPr marL="219765" indent="-219765">
              <a:buFont typeface="Arial" pitchFamily="34" charset="0"/>
              <a:buChar char="•"/>
            </a:pPr>
            <a:r>
              <a:rPr lang="en-US" sz="1600" dirty="0">
                <a:solidFill>
                  <a:schemeClr val="tx1"/>
                </a:solidFill>
                <a:latin typeface="+mj-lt"/>
              </a:rPr>
              <a:t>Lists</a:t>
            </a:r>
          </a:p>
          <a:p>
            <a:pPr marL="219765" indent="-219765">
              <a:buFont typeface="Arial" pitchFamily="34" charset="0"/>
              <a:buChar char="•"/>
            </a:pPr>
            <a:r>
              <a:rPr lang="en-US" sz="1600" dirty="0">
                <a:solidFill>
                  <a:schemeClr val="tx1"/>
                </a:solidFill>
                <a:latin typeface="+mj-lt"/>
              </a:rPr>
              <a:t>Site Pages</a:t>
            </a:r>
          </a:p>
          <a:p>
            <a:pPr marL="219765" indent="-219765">
              <a:buFont typeface="Arial" pitchFamily="34" charset="0"/>
              <a:buChar char="•"/>
            </a:pPr>
            <a:r>
              <a:rPr lang="en-US" sz="1600" dirty="0">
                <a:solidFill>
                  <a:schemeClr val="tx1"/>
                </a:solidFill>
                <a:latin typeface="+mj-lt"/>
              </a:rPr>
              <a:t>CSS Files</a:t>
            </a:r>
          </a:p>
          <a:p>
            <a:pPr marL="219765" indent="-219765">
              <a:buFont typeface="Arial" pitchFamily="34" charset="0"/>
              <a:buChar char="•"/>
            </a:pPr>
            <a:r>
              <a:rPr lang="en-US" sz="1600" dirty="0">
                <a:solidFill>
                  <a:schemeClr val="tx1"/>
                </a:solidFill>
                <a:latin typeface="+mj-lt"/>
              </a:rPr>
              <a:t>JavaScript Files</a:t>
            </a:r>
          </a:p>
        </p:txBody>
      </p:sp>
      <p:cxnSp>
        <p:nvCxnSpPr>
          <p:cNvPr id="4" name="Straight Arrow Connector 3"/>
          <p:cNvCxnSpPr/>
          <p:nvPr/>
        </p:nvCxnSpPr>
        <p:spPr>
          <a:xfrm flipH="1">
            <a:off x="6403224" y="4480560"/>
            <a:ext cx="491388" cy="0"/>
          </a:xfrm>
          <a:prstGeom prst="straightConnector1">
            <a:avLst/>
          </a:prstGeom>
          <a:ln w="88900">
            <a:solidFill>
              <a:schemeClr val="tx1"/>
            </a:solidFill>
            <a:headEnd type="none"/>
            <a:tailEnd type="stealth"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62064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03711" y="1965960"/>
            <a:ext cx="3354510" cy="3383280"/>
          </a:xfrm>
          <a:prstGeom prst="rect">
            <a:avLst/>
          </a:prstGeom>
        </p:spPr>
        <p:style>
          <a:lnRef idx="1">
            <a:schemeClr val="accent6"/>
          </a:lnRef>
          <a:fillRef idx="3">
            <a:schemeClr val="accent6"/>
          </a:fillRef>
          <a:effectRef idx="2">
            <a:schemeClr val="accent6"/>
          </a:effectRef>
          <a:fontRef idx="minor">
            <a:schemeClr val="lt1"/>
          </a:fontRef>
        </p:style>
        <p:txBody>
          <a:bodyPr lIns="117208" tIns="58604" rIns="117208" bIns="58604" rtlCol="0" anchor="t" anchorCtr="0"/>
          <a:lstStyle/>
          <a:p>
            <a:pPr algn="ctr"/>
            <a:r>
              <a:rPr lang="en-US" sz="2100" dirty="0">
                <a:solidFill>
                  <a:schemeClr val="tx1"/>
                </a:solidFill>
              </a:rPr>
              <a:t>SharePoint Environment</a:t>
            </a:r>
          </a:p>
          <a:p>
            <a:pPr algn="ctr"/>
            <a:r>
              <a:rPr lang="en-US" sz="1500" i="1" dirty="0">
                <a:solidFill>
                  <a:schemeClr val="tx1"/>
                </a:solidFill>
              </a:rPr>
              <a:t>Site Collection</a:t>
            </a:r>
            <a:endParaRPr lang="en-US" i="1" dirty="0">
              <a:solidFill>
                <a:schemeClr val="tx1"/>
              </a:solidFill>
            </a:endParaRPr>
          </a:p>
        </p:txBody>
      </p:sp>
      <p:sp>
        <p:nvSpPr>
          <p:cNvPr id="3" name="Title 2"/>
          <p:cNvSpPr>
            <a:spLocks noGrp="1"/>
          </p:cNvSpPr>
          <p:nvPr>
            <p:ph type="title"/>
          </p:nvPr>
        </p:nvSpPr>
        <p:spPr/>
        <p:txBody>
          <a:bodyPr/>
          <a:lstStyle/>
          <a:p>
            <a:r>
              <a:rPr lang="en-US" dirty="0" smtClean="0"/>
              <a:t>Server-side Pattern</a:t>
            </a:r>
            <a:endParaRPr lang="en-US" dirty="0"/>
          </a:p>
        </p:txBody>
      </p:sp>
      <p:sp>
        <p:nvSpPr>
          <p:cNvPr id="9" name="Rectangle 8"/>
          <p:cNvSpPr/>
          <p:nvPr/>
        </p:nvSpPr>
        <p:spPr>
          <a:xfrm>
            <a:off x="711015" y="2697480"/>
            <a:ext cx="1422030" cy="1005840"/>
          </a:xfrm>
          <a:prstGeom prst="rect">
            <a:avLst/>
          </a:prstGeom>
        </p:spPr>
        <p:style>
          <a:lnRef idx="1">
            <a:schemeClr val="accent1"/>
          </a:lnRef>
          <a:fillRef idx="3">
            <a:schemeClr val="accent1"/>
          </a:fillRef>
          <a:effectRef idx="2">
            <a:schemeClr val="accent1"/>
          </a:effectRef>
          <a:fontRef idx="minor">
            <a:schemeClr val="lt1"/>
          </a:fontRef>
        </p:style>
        <p:txBody>
          <a:bodyPr lIns="117208" tIns="58604" rIns="117208" bIns="58604" rtlCol="0" anchor="t" anchorCtr="0"/>
          <a:lstStyle/>
          <a:p>
            <a:pPr algn="ctr"/>
            <a:r>
              <a:rPr lang="en-US" sz="1500" dirty="0"/>
              <a:t>Host Web</a:t>
            </a:r>
          </a:p>
        </p:txBody>
      </p:sp>
      <p:sp>
        <p:nvSpPr>
          <p:cNvPr id="10" name="Rectangle 9"/>
          <p:cNvSpPr/>
          <p:nvPr/>
        </p:nvSpPr>
        <p:spPr>
          <a:xfrm>
            <a:off x="2031471" y="3977640"/>
            <a:ext cx="1320456" cy="1005840"/>
          </a:xfrm>
          <a:prstGeom prst="rect">
            <a:avLst/>
          </a:prstGeom>
        </p:spPr>
        <p:style>
          <a:lnRef idx="1">
            <a:schemeClr val="accent1"/>
          </a:lnRef>
          <a:fillRef idx="3">
            <a:schemeClr val="accent1"/>
          </a:fillRef>
          <a:effectRef idx="2">
            <a:schemeClr val="accent1"/>
          </a:effectRef>
          <a:fontRef idx="minor">
            <a:schemeClr val="lt1"/>
          </a:fontRef>
        </p:style>
        <p:txBody>
          <a:bodyPr lIns="117208" tIns="58604" rIns="117208" bIns="58604" rtlCol="0" anchor="t" anchorCtr="0"/>
          <a:lstStyle/>
          <a:p>
            <a:pPr algn="ctr"/>
            <a:r>
              <a:rPr lang="en-US" sz="1500" dirty="0"/>
              <a:t>App Web</a:t>
            </a:r>
          </a:p>
        </p:txBody>
      </p:sp>
      <p:cxnSp>
        <p:nvCxnSpPr>
          <p:cNvPr id="12" name="Elbow Connector 11"/>
          <p:cNvCxnSpPr>
            <a:stCxn id="9" idx="2"/>
            <a:endCxn id="10" idx="1"/>
          </p:cNvCxnSpPr>
          <p:nvPr/>
        </p:nvCxnSpPr>
        <p:spPr>
          <a:xfrm rot="16200000" flipH="1">
            <a:off x="1338130" y="3787220"/>
            <a:ext cx="777240" cy="609441"/>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914162" y="3063240"/>
            <a:ext cx="990342" cy="548641"/>
          </a:xfrm>
          <a:prstGeom prst="roundRect">
            <a:avLst>
              <a:gd name="adj" fmla="val 4490"/>
            </a:avLst>
          </a:prstGeom>
          <a:ln/>
        </p:spPr>
        <p:style>
          <a:lnRef idx="1">
            <a:schemeClr val="accent3"/>
          </a:lnRef>
          <a:fillRef idx="3">
            <a:schemeClr val="accent3"/>
          </a:fillRef>
          <a:effectRef idx="2">
            <a:schemeClr val="accent3"/>
          </a:effectRef>
          <a:fontRef idx="minor">
            <a:schemeClr val="lt1"/>
          </a:fontRef>
        </p:style>
        <p:txBody>
          <a:bodyPr lIns="117208" tIns="58604" rIns="117208" bIns="58604" rtlCol="0" anchor="ctr"/>
          <a:lstStyle/>
          <a:p>
            <a:pPr algn="ctr"/>
            <a:r>
              <a:rPr lang="en-US" sz="1400" dirty="0">
                <a:solidFill>
                  <a:schemeClr val="tx1"/>
                </a:solidFill>
              </a:rPr>
              <a:t>IFrame</a:t>
            </a:r>
          </a:p>
        </p:txBody>
      </p:sp>
      <p:sp>
        <p:nvSpPr>
          <p:cNvPr id="11" name="Rounded Rectangle 10"/>
          <p:cNvSpPr/>
          <p:nvPr/>
        </p:nvSpPr>
        <p:spPr>
          <a:xfrm>
            <a:off x="2234618" y="4343400"/>
            <a:ext cx="914162" cy="548641"/>
          </a:xfrm>
          <a:prstGeom prst="roundRect">
            <a:avLst>
              <a:gd name="adj" fmla="val 4490"/>
            </a:avLst>
          </a:prstGeom>
          <a:ln/>
        </p:spPr>
        <p:style>
          <a:lnRef idx="1">
            <a:schemeClr val="accent3"/>
          </a:lnRef>
          <a:fillRef idx="3">
            <a:schemeClr val="accent3"/>
          </a:fillRef>
          <a:effectRef idx="2">
            <a:schemeClr val="accent3"/>
          </a:effectRef>
          <a:fontRef idx="minor">
            <a:schemeClr val="lt1"/>
          </a:fontRef>
        </p:style>
        <p:txBody>
          <a:bodyPr lIns="117208" tIns="58604" rIns="117208" bIns="58604" rtlCol="0" anchor="ctr"/>
          <a:lstStyle/>
          <a:p>
            <a:pPr algn="ctr"/>
            <a:r>
              <a:rPr lang="en-US" sz="1400" dirty="0">
                <a:solidFill>
                  <a:schemeClr val="tx1"/>
                </a:solidFill>
              </a:rPr>
              <a:t>IFrame</a:t>
            </a:r>
          </a:p>
        </p:txBody>
      </p:sp>
      <p:sp>
        <p:nvSpPr>
          <p:cNvPr id="13" name="Rectangle 12"/>
          <p:cNvSpPr/>
          <p:nvPr/>
        </p:nvSpPr>
        <p:spPr>
          <a:xfrm>
            <a:off x="4164515" y="1965960"/>
            <a:ext cx="4367662" cy="3383280"/>
          </a:xfrm>
          <a:prstGeom prst="rect">
            <a:avLst/>
          </a:prstGeom>
        </p:spPr>
        <p:style>
          <a:lnRef idx="1">
            <a:schemeClr val="accent6"/>
          </a:lnRef>
          <a:fillRef idx="3">
            <a:schemeClr val="accent6"/>
          </a:fillRef>
          <a:effectRef idx="2">
            <a:schemeClr val="accent6"/>
          </a:effectRef>
          <a:fontRef idx="minor">
            <a:schemeClr val="lt1"/>
          </a:fontRef>
        </p:style>
        <p:txBody>
          <a:bodyPr lIns="117208" tIns="58604" rIns="117208" bIns="58604" rtlCol="0" anchor="t" anchorCtr="0"/>
          <a:lstStyle/>
          <a:p>
            <a:pPr algn="ctr"/>
            <a:r>
              <a:rPr lang="en-US" sz="2100" dirty="0">
                <a:solidFill>
                  <a:schemeClr val="tx1"/>
                </a:solidFill>
              </a:rPr>
              <a:t>ASP.NET Environment</a:t>
            </a:r>
          </a:p>
          <a:p>
            <a:pPr algn="ctr"/>
            <a:r>
              <a:rPr lang="en-US" sz="1500" i="1" dirty="0">
                <a:solidFill>
                  <a:schemeClr val="tx1"/>
                </a:solidFill>
              </a:rPr>
              <a:t>On-Premise or in Windows Azure</a:t>
            </a:r>
            <a:endParaRPr lang="en-US" i="1" dirty="0">
              <a:solidFill>
                <a:schemeClr val="tx1"/>
              </a:solidFill>
            </a:endParaRPr>
          </a:p>
        </p:txBody>
      </p:sp>
      <p:sp>
        <p:nvSpPr>
          <p:cNvPr id="14" name="Rectangle 13"/>
          <p:cNvSpPr/>
          <p:nvPr/>
        </p:nvSpPr>
        <p:spPr>
          <a:xfrm>
            <a:off x="4570809" y="2926080"/>
            <a:ext cx="1625177" cy="777240"/>
          </a:xfrm>
          <a:prstGeom prst="rect">
            <a:avLst/>
          </a:prstGeom>
          <a:ln/>
        </p:spPr>
        <p:style>
          <a:lnRef idx="1">
            <a:schemeClr val="accent3"/>
          </a:lnRef>
          <a:fillRef idx="3">
            <a:schemeClr val="accent3"/>
          </a:fillRef>
          <a:effectRef idx="2">
            <a:schemeClr val="accent3"/>
          </a:effectRef>
          <a:fontRef idx="minor">
            <a:schemeClr val="lt1"/>
          </a:fontRef>
        </p:style>
        <p:txBody>
          <a:bodyPr lIns="117208" tIns="58604" rIns="117208" bIns="58604" rtlCol="0" anchor="ctr"/>
          <a:lstStyle/>
          <a:p>
            <a:pPr algn="ctr"/>
            <a:r>
              <a:rPr lang="en-US" sz="1300" dirty="0">
                <a:solidFill>
                  <a:schemeClr val="tx1"/>
                </a:solidFill>
              </a:rPr>
              <a:t>ASP.NET</a:t>
            </a:r>
          </a:p>
          <a:p>
            <a:pPr algn="ctr"/>
            <a:r>
              <a:rPr lang="en-US" sz="1300" dirty="0">
                <a:solidFill>
                  <a:schemeClr val="tx1"/>
                </a:solidFill>
              </a:rPr>
              <a:t>Page</a:t>
            </a:r>
          </a:p>
        </p:txBody>
      </p:sp>
      <p:sp>
        <p:nvSpPr>
          <p:cNvPr id="15" name="Rectangle 14"/>
          <p:cNvSpPr/>
          <p:nvPr/>
        </p:nvSpPr>
        <p:spPr>
          <a:xfrm>
            <a:off x="6500707" y="2926080"/>
            <a:ext cx="1625177" cy="777240"/>
          </a:xfrm>
          <a:prstGeom prst="rect">
            <a:avLst/>
          </a:prstGeom>
          <a:ln/>
        </p:spPr>
        <p:style>
          <a:lnRef idx="1">
            <a:schemeClr val="accent5"/>
          </a:lnRef>
          <a:fillRef idx="3">
            <a:schemeClr val="accent5"/>
          </a:fillRef>
          <a:effectRef idx="2">
            <a:schemeClr val="accent5"/>
          </a:effectRef>
          <a:fontRef idx="minor">
            <a:schemeClr val="lt1"/>
          </a:fontRef>
        </p:style>
        <p:txBody>
          <a:bodyPr lIns="117208" tIns="58604" rIns="117208" bIns="58604" rtlCol="0" anchor="ctr"/>
          <a:lstStyle/>
          <a:p>
            <a:pPr algn="ctr"/>
            <a:r>
              <a:rPr lang="en-US" sz="1300" dirty="0"/>
              <a:t>Managed Code</a:t>
            </a:r>
          </a:p>
          <a:p>
            <a:pPr algn="ctr"/>
            <a:r>
              <a:rPr lang="en-US" sz="1300" dirty="0"/>
              <a:t>C# or VB</a:t>
            </a:r>
          </a:p>
        </p:txBody>
      </p:sp>
      <p:cxnSp>
        <p:nvCxnSpPr>
          <p:cNvPr id="4" name="Straight Arrow Connector 3"/>
          <p:cNvCxnSpPr>
            <a:stCxn id="14" idx="3"/>
            <a:endCxn id="15" idx="1"/>
          </p:cNvCxnSpPr>
          <p:nvPr/>
        </p:nvCxnSpPr>
        <p:spPr>
          <a:xfrm>
            <a:off x="6195986" y="3314700"/>
            <a:ext cx="304721" cy="0"/>
          </a:xfrm>
          <a:prstGeom prst="straightConnector1">
            <a:avLst/>
          </a:prstGeom>
          <a:ln w="41275">
            <a:tailEnd type="stealth" w="lg" len="lg"/>
          </a:ln>
        </p:spPr>
        <p:style>
          <a:lnRef idx="1">
            <a:schemeClr val="accent4"/>
          </a:lnRef>
          <a:fillRef idx="0">
            <a:schemeClr val="accent4"/>
          </a:fillRef>
          <a:effectRef idx="0">
            <a:schemeClr val="accent4"/>
          </a:effectRef>
          <a:fontRef idx="minor">
            <a:schemeClr val="tx1"/>
          </a:fontRef>
        </p:style>
      </p:cxnSp>
      <p:cxnSp>
        <p:nvCxnSpPr>
          <p:cNvPr id="24" name="Straight Arrow Connector 23"/>
          <p:cNvCxnSpPr>
            <a:stCxn id="14" idx="1"/>
            <a:endCxn id="19" idx="3"/>
          </p:cNvCxnSpPr>
          <p:nvPr/>
        </p:nvCxnSpPr>
        <p:spPr>
          <a:xfrm flipH="1">
            <a:off x="1904504" y="3314700"/>
            <a:ext cx="2666305" cy="22860"/>
          </a:xfrm>
          <a:prstGeom prst="straightConnector1">
            <a:avLst/>
          </a:prstGeom>
          <a:ln w="41275">
            <a:headEnd type="stealth" w="lg" len="lg"/>
            <a:tailEnd type="none" w="lg" len="lg"/>
          </a:ln>
        </p:spPr>
        <p:style>
          <a:lnRef idx="1">
            <a:schemeClr val="accent4"/>
          </a:lnRef>
          <a:fillRef idx="0">
            <a:schemeClr val="accent4"/>
          </a:fillRef>
          <a:effectRef idx="0">
            <a:schemeClr val="accent4"/>
          </a:effectRef>
          <a:fontRef idx="minor">
            <a:schemeClr val="tx1"/>
          </a:fontRef>
        </p:style>
      </p:cxnSp>
      <p:sp>
        <p:nvSpPr>
          <p:cNvPr id="28" name="Rectangle 27"/>
          <p:cNvSpPr/>
          <p:nvPr/>
        </p:nvSpPr>
        <p:spPr>
          <a:xfrm>
            <a:off x="4570809" y="4023360"/>
            <a:ext cx="1625177" cy="777240"/>
          </a:xfrm>
          <a:prstGeom prst="rect">
            <a:avLst/>
          </a:prstGeom>
          <a:ln/>
        </p:spPr>
        <p:style>
          <a:lnRef idx="1">
            <a:schemeClr val="accent3"/>
          </a:lnRef>
          <a:fillRef idx="3">
            <a:schemeClr val="accent3"/>
          </a:fillRef>
          <a:effectRef idx="2">
            <a:schemeClr val="accent3"/>
          </a:effectRef>
          <a:fontRef idx="minor">
            <a:schemeClr val="lt1"/>
          </a:fontRef>
        </p:style>
        <p:txBody>
          <a:bodyPr lIns="117208" tIns="58604" rIns="117208" bIns="58604" rtlCol="0" anchor="ctr"/>
          <a:lstStyle/>
          <a:p>
            <a:pPr algn="ctr"/>
            <a:r>
              <a:rPr lang="en-US" sz="1300" dirty="0">
                <a:solidFill>
                  <a:schemeClr val="tx1"/>
                </a:solidFill>
              </a:rPr>
              <a:t>ASP.NET</a:t>
            </a:r>
          </a:p>
          <a:p>
            <a:pPr algn="ctr"/>
            <a:r>
              <a:rPr lang="en-US" sz="1300" dirty="0">
                <a:solidFill>
                  <a:schemeClr val="tx1"/>
                </a:solidFill>
              </a:rPr>
              <a:t>Page</a:t>
            </a:r>
          </a:p>
        </p:txBody>
      </p:sp>
      <p:cxnSp>
        <p:nvCxnSpPr>
          <p:cNvPr id="31" name="Straight Arrow Connector 30"/>
          <p:cNvCxnSpPr>
            <a:stCxn id="28" idx="3"/>
            <a:endCxn id="29" idx="1"/>
          </p:cNvCxnSpPr>
          <p:nvPr/>
        </p:nvCxnSpPr>
        <p:spPr>
          <a:xfrm>
            <a:off x="6195986" y="4411980"/>
            <a:ext cx="304721" cy="0"/>
          </a:xfrm>
          <a:prstGeom prst="straightConnector1">
            <a:avLst/>
          </a:prstGeom>
          <a:ln w="41275">
            <a:tailEnd type="stealth" w="lg" len="lg"/>
          </a:ln>
        </p:spPr>
        <p:style>
          <a:lnRef idx="1">
            <a:schemeClr val="accent4"/>
          </a:lnRef>
          <a:fillRef idx="0">
            <a:schemeClr val="accent4"/>
          </a:fillRef>
          <a:effectRef idx="0">
            <a:schemeClr val="accent4"/>
          </a:effectRef>
          <a:fontRef idx="minor">
            <a:schemeClr val="tx1"/>
          </a:fontRef>
        </p:style>
      </p:cxnSp>
      <p:cxnSp>
        <p:nvCxnSpPr>
          <p:cNvPr id="33" name="Straight Arrow Connector 32"/>
          <p:cNvCxnSpPr>
            <a:stCxn id="28" idx="1"/>
            <a:endCxn id="11" idx="3"/>
          </p:cNvCxnSpPr>
          <p:nvPr/>
        </p:nvCxnSpPr>
        <p:spPr>
          <a:xfrm flipH="1">
            <a:off x="3148780" y="4411980"/>
            <a:ext cx="1422030" cy="205740"/>
          </a:xfrm>
          <a:prstGeom prst="straightConnector1">
            <a:avLst/>
          </a:prstGeom>
          <a:ln w="41275">
            <a:headEnd type="stealth" w="lg" len="lg"/>
            <a:tailEnd type="none" w="lg" len="lg"/>
          </a:ln>
        </p:spPr>
        <p:style>
          <a:lnRef idx="1">
            <a:schemeClr val="accent4"/>
          </a:lnRef>
          <a:fillRef idx="0">
            <a:schemeClr val="accent4"/>
          </a:fillRef>
          <a:effectRef idx="0">
            <a:schemeClr val="accent4"/>
          </a:effectRef>
          <a:fontRef idx="minor">
            <a:schemeClr val="tx1"/>
          </a:fontRef>
        </p:style>
      </p:cxnSp>
      <p:sp>
        <p:nvSpPr>
          <p:cNvPr id="40" name="Rectangle 39"/>
          <p:cNvSpPr/>
          <p:nvPr/>
        </p:nvSpPr>
        <p:spPr>
          <a:xfrm>
            <a:off x="9040045" y="1965960"/>
            <a:ext cx="1828324" cy="1554480"/>
          </a:xfrm>
          <a:prstGeom prst="rect">
            <a:avLst/>
          </a:prstGeom>
        </p:spPr>
        <p:style>
          <a:lnRef idx="1">
            <a:schemeClr val="accent6"/>
          </a:lnRef>
          <a:fillRef idx="3">
            <a:schemeClr val="accent6"/>
          </a:fillRef>
          <a:effectRef idx="2">
            <a:schemeClr val="accent6"/>
          </a:effectRef>
          <a:fontRef idx="minor">
            <a:schemeClr val="lt1"/>
          </a:fontRef>
        </p:style>
        <p:txBody>
          <a:bodyPr lIns="117208" tIns="58604" rIns="117208" bIns="58604" rtlCol="0" anchor="t" anchorCtr="0"/>
          <a:lstStyle/>
          <a:p>
            <a:pPr algn="ctr"/>
            <a:r>
              <a:rPr lang="en-US" dirty="0">
                <a:solidFill>
                  <a:schemeClr val="tx1"/>
                </a:solidFill>
              </a:rPr>
              <a:t>SQL Server</a:t>
            </a:r>
          </a:p>
          <a:p>
            <a:pPr algn="ctr"/>
            <a:r>
              <a:rPr lang="en-US" sz="1300" i="1" dirty="0">
                <a:solidFill>
                  <a:schemeClr val="tx1"/>
                </a:solidFill>
              </a:rPr>
              <a:t>On-Premise Data</a:t>
            </a:r>
          </a:p>
        </p:txBody>
      </p:sp>
      <p:sp>
        <p:nvSpPr>
          <p:cNvPr id="41" name="Flowchart: Magnetic Disk 40"/>
          <p:cNvSpPr/>
          <p:nvPr/>
        </p:nvSpPr>
        <p:spPr>
          <a:xfrm>
            <a:off x="9446340" y="2697480"/>
            <a:ext cx="1015735" cy="617220"/>
          </a:xfrm>
          <a:prstGeom prst="flowChartMagneticDisk">
            <a:avLst/>
          </a:prstGeom>
          <a:ln/>
        </p:spPr>
        <p:style>
          <a:lnRef idx="3">
            <a:schemeClr val="lt1"/>
          </a:lnRef>
          <a:fillRef idx="1">
            <a:schemeClr val="accent2"/>
          </a:fillRef>
          <a:effectRef idx="1">
            <a:schemeClr val="accent2"/>
          </a:effectRef>
          <a:fontRef idx="minor">
            <a:schemeClr val="lt1"/>
          </a:fontRef>
        </p:style>
        <p:txBody>
          <a:bodyPr lIns="117208" tIns="58604" rIns="117208" bIns="58604" rtlCol="0" anchor="ctr"/>
          <a:lstStyle/>
          <a:p>
            <a:pPr algn="ctr"/>
            <a:endParaRPr lang="en-US"/>
          </a:p>
        </p:txBody>
      </p:sp>
      <p:sp>
        <p:nvSpPr>
          <p:cNvPr id="42" name="Rectangle 41"/>
          <p:cNvSpPr/>
          <p:nvPr/>
        </p:nvSpPr>
        <p:spPr>
          <a:xfrm>
            <a:off x="9040045" y="3794760"/>
            <a:ext cx="1828324" cy="1554480"/>
          </a:xfrm>
          <a:prstGeom prst="rect">
            <a:avLst/>
          </a:prstGeom>
        </p:spPr>
        <p:style>
          <a:lnRef idx="1">
            <a:schemeClr val="accent6"/>
          </a:lnRef>
          <a:fillRef idx="3">
            <a:schemeClr val="accent6"/>
          </a:fillRef>
          <a:effectRef idx="2">
            <a:schemeClr val="accent6"/>
          </a:effectRef>
          <a:fontRef idx="minor">
            <a:schemeClr val="lt1"/>
          </a:fontRef>
        </p:style>
        <p:txBody>
          <a:bodyPr lIns="117208" tIns="58604" rIns="117208" bIns="58604" rtlCol="0" anchor="t" anchorCtr="0"/>
          <a:lstStyle/>
          <a:p>
            <a:pPr algn="ctr"/>
            <a:r>
              <a:rPr lang="en-US" dirty="0">
                <a:solidFill>
                  <a:schemeClr val="tx1"/>
                </a:solidFill>
              </a:rPr>
              <a:t>SQL Server</a:t>
            </a:r>
          </a:p>
          <a:p>
            <a:pPr algn="ctr"/>
            <a:r>
              <a:rPr lang="en-US" sz="1300" i="1" dirty="0">
                <a:solidFill>
                  <a:schemeClr val="tx1"/>
                </a:solidFill>
              </a:rPr>
              <a:t>Cloud-based Data</a:t>
            </a:r>
          </a:p>
        </p:txBody>
      </p:sp>
      <p:sp>
        <p:nvSpPr>
          <p:cNvPr id="43" name="Flowchart: Magnetic Disk 42"/>
          <p:cNvSpPr/>
          <p:nvPr/>
        </p:nvSpPr>
        <p:spPr>
          <a:xfrm>
            <a:off x="9446340" y="4526280"/>
            <a:ext cx="1015735" cy="548640"/>
          </a:xfrm>
          <a:prstGeom prst="flowChartMagneticDisk">
            <a:avLst/>
          </a:prstGeom>
          <a:ln/>
        </p:spPr>
        <p:style>
          <a:lnRef idx="3">
            <a:schemeClr val="lt1"/>
          </a:lnRef>
          <a:fillRef idx="1">
            <a:schemeClr val="accent2"/>
          </a:fillRef>
          <a:effectRef idx="1">
            <a:schemeClr val="accent2"/>
          </a:effectRef>
          <a:fontRef idx="minor">
            <a:schemeClr val="lt1"/>
          </a:fontRef>
        </p:style>
        <p:txBody>
          <a:bodyPr lIns="117208" tIns="58604" rIns="117208" bIns="58604" rtlCol="0" anchor="ctr"/>
          <a:lstStyle/>
          <a:p>
            <a:pPr algn="ctr"/>
            <a:endParaRPr lang="en-US"/>
          </a:p>
        </p:txBody>
      </p:sp>
      <p:cxnSp>
        <p:nvCxnSpPr>
          <p:cNvPr id="44" name="Straight Arrow Connector 43"/>
          <p:cNvCxnSpPr>
            <a:stCxn id="15" idx="3"/>
            <a:endCxn id="41" idx="2"/>
          </p:cNvCxnSpPr>
          <p:nvPr/>
        </p:nvCxnSpPr>
        <p:spPr>
          <a:xfrm flipV="1">
            <a:off x="8125883" y="3006091"/>
            <a:ext cx="1320456" cy="308610"/>
          </a:xfrm>
          <a:prstGeom prst="straightConnector1">
            <a:avLst/>
          </a:prstGeom>
          <a:ln w="41275">
            <a:tailEnd type="stealth" w="lg" len="lg"/>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a:endCxn id="43" idx="2"/>
          </p:cNvCxnSpPr>
          <p:nvPr/>
        </p:nvCxnSpPr>
        <p:spPr>
          <a:xfrm>
            <a:off x="8125883" y="4434842"/>
            <a:ext cx="1320456" cy="365759"/>
          </a:xfrm>
          <a:prstGeom prst="straightConnector1">
            <a:avLst/>
          </a:prstGeom>
          <a:ln w="41275">
            <a:tailEnd type="stealth" w="lg" len="lg"/>
          </a:ln>
        </p:spPr>
        <p:style>
          <a:lnRef idx="1">
            <a:schemeClr val="accent4"/>
          </a:lnRef>
          <a:fillRef idx="0">
            <a:schemeClr val="accent4"/>
          </a:fillRef>
          <a:effectRef idx="0">
            <a:schemeClr val="accent4"/>
          </a:effectRef>
          <a:fontRef idx="minor">
            <a:schemeClr val="tx1"/>
          </a:fontRef>
        </p:style>
      </p:cxnSp>
      <p:sp>
        <p:nvSpPr>
          <p:cNvPr id="5" name="Freeform 4"/>
          <p:cNvSpPr/>
          <p:nvPr/>
        </p:nvSpPr>
        <p:spPr>
          <a:xfrm>
            <a:off x="3047207" y="4800601"/>
            <a:ext cx="4006512" cy="863672"/>
          </a:xfrm>
          <a:custGeom>
            <a:avLst/>
            <a:gdLst>
              <a:gd name="connsiteX0" fmla="*/ 3158067 w 3158067"/>
              <a:gd name="connsiteY0" fmla="*/ 0 h 719727"/>
              <a:gd name="connsiteX1" fmla="*/ 2413000 w 3158067"/>
              <a:gd name="connsiteY1" fmla="*/ 677333 h 719727"/>
              <a:gd name="connsiteX2" fmla="*/ 863600 w 3158067"/>
              <a:gd name="connsiteY2" fmla="*/ 601133 h 719727"/>
              <a:gd name="connsiteX3" fmla="*/ 0 w 3158067"/>
              <a:gd name="connsiteY3" fmla="*/ 211666 h 719727"/>
            </a:gdLst>
            <a:ahLst/>
            <a:cxnLst>
              <a:cxn ang="0">
                <a:pos x="connsiteX0" y="connsiteY0"/>
              </a:cxn>
              <a:cxn ang="0">
                <a:pos x="connsiteX1" y="connsiteY1"/>
              </a:cxn>
              <a:cxn ang="0">
                <a:pos x="connsiteX2" y="connsiteY2"/>
              </a:cxn>
              <a:cxn ang="0">
                <a:pos x="connsiteX3" y="connsiteY3"/>
              </a:cxn>
            </a:cxnLst>
            <a:rect l="l" t="t" r="r" b="b"/>
            <a:pathLst>
              <a:path w="3158067" h="719727">
                <a:moveTo>
                  <a:pt x="3158067" y="0"/>
                </a:moveTo>
                <a:cubicBezTo>
                  <a:pt x="2976739" y="288572"/>
                  <a:pt x="2795411" y="577144"/>
                  <a:pt x="2413000" y="677333"/>
                </a:cubicBezTo>
                <a:cubicBezTo>
                  <a:pt x="2030589" y="777522"/>
                  <a:pt x="1265767" y="678744"/>
                  <a:pt x="863600" y="601133"/>
                </a:cubicBezTo>
                <a:cubicBezTo>
                  <a:pt x="461433" y="523522"/>
                  <a:pt x="230716" y="367594"/>
                  <a:pt x="0" y="211666"/>
                </a:cubicBezTo>
              </a:path>
            </a:pathLst>
          </a:custGeom>
          <a:noFill/>
          <a:ln w="38100">
            <a:solidFill>
              <a:schemeClr val="bg2"/>
            </a:solidFill>
            <a:headEnd type="none" w="med" len="med"/>
            <a:tailEnd type="stealth" w="lg" len="lg"/>
          </a:ln>
        </p:spPr>
        <p:style>
          <a:lnRef idx="2">
            <a:schemeClr val="accent1">
              <a:shade val="50000"/>
            </a:schemeClr>
          </a:lnRef>
          <a:fillRef idx="1">
            <a:schemeClr val="accent1"/>
          </a:fillRef>
          <a:effectRef idx="0">
            <a:schemeClr val="accent1"/>
          </a:effectRef>
          <a:fontRef idx="minor">
            <a:schemeClr val="lt1"/>
          </a:fontRef>
        </p:style>
        <p:txBody>
          <a:bodyPr lIns="117208" tIns="58604" rIns="117208" bIns="58604" rtlCol="0" anchor="ctr"/>
          <a:lstStyle/>
          <a:p>
            <a:pPr algn="ctr"/>
            <a:endParaRPr lang="en-US"/>
          </a:p>
        </p:txBody>
      </p:sp>
      <p:sp>
        <p:nvSpPr>
          <p:cNvPr id="27" name="Freeform 26"/>
          <p:cNvSpPr/>
          <p:nvPr/>
        </p:nvSpPr>
        <p:spPr>
          <a:xfrm>
            <a:off x="2945634" y="4892041"/>
            <a:ext cx="4367662" cy="955112"/>
          </a:xfrm>
          <a:custGeom>
            <a:avLst/>
            <a:gdLst>
              <a:gd name="connsiteX0" fmla="*/ 3158067 w 3158067"/>
              <a:gd name="connsiteY0" fmla="*/ 0 h 719727"/>
              <a:gd name="connsiteX1" fmla="*/ 2413000 w 3158067"/>
              <a:gd name="connsiteY1" fmla="*/ 677333 h 719727"/>
              <a:gd name="connsiteX2" fmla="*/ 863600 w 3158067"/>
              <a:gd name="connsiteY2" fmla="*/ 601133 h 719727"/>
              <a:gd name="connsiteX3" fmla="*/ 0 w 3158067"/>
              <a:gd name="connsiteY3" fmla="*/ 211666 h 719727"/>
            </a:gdLst>
            <a:ahLst/>
            <a:cxnLst>
              <a:cxn ang="0">
                <a:pos x="connsiteX0" y="connsiteY0"/>
              </a:cxn>
              <a:cxn ang="0">
                <a:pos x="connsiteX1" y="connsiteY1"/>
              </a:cxn>
              <a:cxn ang="0">
                <a:pos x="connsiteX2" y="connsiteY2"/>
              </a:cxn>
              <a:cxn ang="0">
                <a:pos x="connsiteX3" y="connsiteY3"/>
              </a:cxn>
            </a:cxnLst>
            <a:rect l="l" t="t" r="r" b="b"/>
            <a:pathLst>
              <a:path w="3158067" h="719727">
                <a:moveTo>
                  <a:pt x="3158067" y="0"/>
                </a:moveTo>
                <a:cubicBezTo>
                  <a:pt x="2976739" y="288572"/>
                  <a:pt x="2795411" y="577144"/>
                  <a:pt x="2413000" y="677333"/>
                </a:cubicBezTo>
                <a:cubicBezTo>
                  <a:pt x="2030589" y="777522"/>
                  <a:pt x="1265767" y="678744"/>
                  <a:pt x="863600" y="601133"/>
                </a:cubicBezTo>
                <a:cubicBezTo>
                  <a:pt x="461433" y="523522"/>
                  <a:pt x="230716" y="367594"/>
                  <a:pt x="0" y="211666"/>
                </a:cubicBezTo>
              </a:path>
            </a:pathLst>
          </a:custGeom>
          <a:noFill/>
          <a:ln w="41275">
            <a:solidFill>
              <a:schemeClr val="bg2"/>
            </a:solidFill>
            <a:headEnd type="stealth"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lIns="117208" tIns="58604" rIns="117208" bIns="58604" rtlCol="0" anchor="ctr"/>
          <a:lstStyle/>
          <a:p>
            <a:pPr algn="ctr"/>
            <a:endParaRPr lang="en-US"/>
          </a:p>
        </p:txBody>
      </p:sp>
      <p:sp>
        <p:nvSpPr>
          <p:cNvPr id="29" name="Rectangle 28"/>
          <p:cNvSpPr/>
          <p:nvPr/>
        </p:nvSpPr>
        <p:spPr>
          <a:xfrm>
            <a:off x="6500707" y="4023360"/>
            <a:ext cx="1625177" cy="777240"/>
          </a:xfrm>
          <a:prstGeom prst="rect">
            <a:avLst/>
          </a:prstGeom>
          <a:ln/>
        </p:spPr>
        <p:style>
          <a:lnRef idx="1">
            <a:schemeClr val="accent5"/>
          </a:lnRef>
          <a:fillRef idx="3">
            <a:schemeClr val="accent5"/>
          </a:fillRef>
          <a:effectRef idx="2">
            <a:schemeClr val="accent5"/>
          </a:effectRef>
          <a:fontRef idx="minor">
            <a:schemeClr val="lt1"/>
          </a:fontRef>
        </p:style>
        <p:txBody>
          <a:bodyPr lIns="117208" tIns="58604" rIns="117208" bIns="58604" rtlCol="0" anchor="ctr"/>
          <a:lstStyle/>
          <a:p>
            <a:pPr algn="ctr"/>
            <a:r>
              <a:rPr lang="en-US" sz="1300" dirty="0"/>
              <a:t>Managed Code</a:t>
            </a:r>
          </a:p>
          <a:p>
            <a:pPr algn="ctr"/>
            <a:r>
              <a:rPr lang="en-US" sz="1300" dirty="0"/>
              <a:t>C# or VB</a:t>
            </a:r>
          </a:p>
        </p:txBody>
      </p:sp>
      <p:sp>
        <p:nvSpPr>
          <p:cNvPr id="7" name="24-Point Star 6"/>
          <p:cNvSpPr/>
          <p:nvPr/>
        </p:nvSpPr>
        <p:spPr>
          <a:xfrm>
            <a:off x="4266089" y="5219810"/>
            <a:ext cx="2232035" cy="952390"/>
          </a:xfrm>
          <a:prstGeom prst="star24">
            <a:avLst>
              <a:gd name="adj" fmla="val 45886"/>
            </a:avLst>
          </a:prstGeom>
          <a:ln/>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r>
              <a:rPr lang="en-US" sz="1300" dirty="0">
                <a:solidFill>
                  <a:schemeClr val="tx1"/>
                </a:solidFill>
              </a:rPr>
              <a:t>Client-Side Object Model Calls</a:t>
            </a:r>
          </a:p>
        </p:txBody>
      </p:sp>
    </p:spTree>
    <p:extLst>
      <p:ext uri="{BB962C8B-B14F-4D97-AF65-F5344CB8AC3E}">
        <p14:creationId xmlns:p14="http://schemas.microsoft.com/office/powerpoint/2010/main" val="30472379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10"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500"/>
                                        <p:tgtEl>
                                          <p:spTgt spid="44"/>
                                        </p:tgtEl>
                                      </p:cBhvr>
                                    </p:animEffect>
                                  </p:childTnLst>
                                </p:cTn>
                              </p:par>
                              <p:par>
                                <p:cTn id="37" presetID="10" presetClass="entr" presetSubtype="0"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500"/>
                                        <p:tgtEl>
                                          <p:spTgt spid="4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500"/>
                                        <p:tgtEl>
                                          <p:spTgt spid="4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fade">
                                      <p:cBhvr>
                                        <p:cTn id="51" dur="500"/>
                                        <p:tgtEl>
                                          <p:spTgt spid="4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28" grpId="0" animBg="1"/>
      <p:bldP spid="40" grpId="0" animBg="1"/>
      <p:bldP spid="41" grpId="0" animBg="1"/>
      <p:bldP spid="42" grpId="0" animBg="1"/>
      <p:bldP spid="43" grpId="0" animBg="1"/>
      <p:bldP spid="5" grpId="0" animBg="1"/>
      <p:bldP spid="27" grpId="0" animBg="1"/>
      <p:bldP spid="29"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03711" y="1965960"/>
            <a:ext cx="3354510" cy="3383280"/>
          </a:xfrm>
          <a:prstGeom prst="rect">
            <a:avLst/>
          </a:prstGeom>
        </p:spPr>
        <p:style>
          <a:lnRef idx="1">
            <a:schemeClr val="accent6"/>
          </a:lnRef>
          <a:fillRef idx="3">
            <a:schemeClr val="accent6"/>
          </a:fillRef>
          <a:effectRef idx="2">
            <a:schemeClr val="accent6"/>
          </a:effectRef>
          <a:fontRef idx="minor">
            <a:schemeClr val="lt1"/>
          </a:fontRef>
        </p:style>
        <p:txBody>
          <a:bodyPr lIns="117208" tIns="58604" rIns="117208" bIns="58604" rtlCol="0" anchor="t" anchorCtr="0"/>
          <a:lstStyle/>
          <a:p>
            <a:pPr algn="ctr"/>
            <a:r>
              <a:rPr lang="en-US" sz="2100" dirty="0">
                <a:solidFill>
                  <a:schemeClr val="tx1"/>
                </a:solidFill>
              </a:rPr>
              <a:t>SharePoint Environment</a:t>
            </a:r>
          </a:p>
          <a:p>
            <a:pPr algn="ctr"/>
            <a:r>
              <a:rPr lang="en-US" sz="1500" i="1" dirty="0">
                <a:solidFill>
                  <a:schemeClr val="tx1"/>
                </a:solidFill>
              </a:rPr>
              <a:t>Site Collection</a:t>
            </a:r>
            <a:endParaRPr lang="en-US" i="1" dirty="0">
              <a:solidFill>
                <a:schemeClr val="tx1"/>
              </a:solidFill>
            </a:endParaRPr>
          </a:p>
        </p:txBody>
      </p:sp>
      <p:sp>
        <p:nvSpPr>
          <p:cNvPr id="3" name="Title 2"/>
          <p:cNvSpPr>
            <a:spLocks noGrp="1"/>
          </p:cNvSpPr>
          <p:nvPr>
            <p:ph type="title"/>
          </p:nvPr>
        </p:nvSpPr>
        <p:spPr/>
        <p:txBody>
          <a:bodyPr/>
          <a:lstStyle/>
          <a:p>
            <a:r>
              <a:rPr lang="en-US" dirty="0" smtClean="0"/>
              <a:t>Hybrid Pattern</a:t>
            </a:r>
            <a:endParaRPr lang="en-US" dirty="0"/>
          </a:p>
        </p:txBody>
      </p:sp>
      <p:sp>
        <p:nvSpPr>
          <p:cNvPr id="9" name="Rectangle 8"/>
          <p:cNvSpPr/>
          <p:nvPr/>
        </p:nvSpPr>
        <p:spPr>
          <a:xfrm>
            <a:off x="711015" y="2697480"/>
            <a:ext cx="1422030" cy="1005840"/>
          </a:xfrm>
          <a:prstGeom prst="rect">
            <a:avLst/>
          </a:prstGeom>
        </p:spPr>
        <p:style>
          <a:lnRef idx="1">
            <a:schemeClr val="accent1"/>
          </a:lnRef>
          <a:fillRef idx="3">
            <a:schemeClr val="accent1"/>
          </a:fillRef>
          <a:effectRef idx="2">
            <a:schemeClr val="accent1"/>
          </a:effectRef>
          <a:fontRef idx="minor">
            <a:schemeClr val="lt1"/>
          </a:fontRef>
        </p:style>
        <p:txBody>
          <a:bodyPr lIns="117208" tIns="58604" rIns="117208" bIns="58604" rtlCol="0" anchor="t" anchorCtr="0"/>
          <a:lstStyle/>
          <a:p>
            <a:pPr algn="ctr"/>
            <a:r>
              <a:rPr lang="en-US" sz="1500" dirty="0"/>
              <a:t>Host Web</a:t>
            </a:r>
          </a:p>
        </p:txBody>
      </p:sp>
      <p:sp>
        <p:nvSpPr>
          <p:cNvPr id="10" name="Rectangle 9"/>
          <p:cNvSpPr/>
          <p:nvPr/>
        </p:nvSpPr>
        <p:spPr>
          <a:xfrm>
            <a:off x="2031471" y="3977640"/>
            <a:ext cx="1320456" cy="1005840"/>
          </a:xfrm>
          <a:prstGeom prst="rect">
            <a:avLst/>
          </a:prstGeom>
        </p:spPr>
        <p:style>
          <a:lnRef idx="1">
            <a:schemeClr val="accent1"/>
          </a:lnRef>
          <a:fillRef idx="3">
            <a:schemeClr val="accent1"/>
          </a:fillRef>
          <a:effectRef idx="2">
            <a:schemeClr val="accent1"/>
          </a:effectRef>
          <a:fontRef idx="minor">
            <a:schemeClr val="lt1"/>
          </a:fontRef>
        </p:style>
        <p:txBody>
          <a:bodyPr lIns="117208" tIns="58604" rIns="117208" bIns="58604" rtlCol="0" anchor="t" anchorCtr="0"/>
          <a:lstStyle/>
          <a:p>
            <a:pPr algn="ctr"/>
            <a:r>
              <a:rPr lang="en-US" sz="1500" dirty="0"/>
              <a:t>App Web</a:t>
            </a:r>
          </a:p>
        </p:txBody>
      </p:sp>
      <p:cxnSp>
        <p:nvCxnSpPr>
          <p:cNvPr id="12" name="Elbow Connector 11"/>
          <p:cNvCxnSpPr>
            <a:stCxn id="9" idx="2"/>
            <a:endCxn id="10" idx="1"/>
          </p:cNvCxnSpPr>
          <p:nvPr/>
        </p:nvCxnSpPr>
        <p:spPr>
          <a:xfrm rot="16200000" flipH="1">
            <a:off x="1338130" y="3787220"/>
            <a:ext cx="777240" cy="609441"/>
          </a:xfrm>
          <a:prstGeom prst="bentConnector2">
            <a:avLst/>
          </a:prstGeom>
          <a:ln w="41275">
            <a:tailEnd type="stealth" w="lg" len="lg"/>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914162" y="3063240"/>
            <a:ext cx="990342" cy="548641"/>
          </a:xfrm>
          <a:prstGeom prst="roundRect">
            <a:avLst>
              <a:gd name="adj" fmla="val 4490"/>
            </a:avLst>
          </a:prstGeom>
          <a:ln/>
        </p:spPr>
        <p:style>
          <a:lnRef idx="1">
            <a:schemeClr val="accent3"/>
          </a:lnRef>
          <a:fillRef idx="3">
            <a:schemeClr val="accent3"/>
          </a:fillRef>
          <a:effectRef idx="2">
            <a:schemeClr val="accent3"/>
          </a:effectRef>
          <a:fontRef idx="minor">
            <a:schemeClr val="lt1"/>
          </a:fontRef>
        </p:style>
        <p:txBody>
          <a:bodyPr lIns="117208" tIns="58604" rIns="117208" bIns="58604" rtlCol="0" anchor="ctr"/>
          <a:lstStyle/>
          <a:p>
            <a:pPr algn="ctr"/>
            <a:r>
              <a:rPr lang="en-US" sz="1200" dirty="0">
                <a:solidFill>
                  <a:schemeClr val="tx1"/>
                </a:solidFill>
              </a:rPr>
              <a:t>Custom</a:t>
            </a:r>
          </a:p>
          <a:p>
            <a:pPr algn="ctr"/>
            <a:r>
              <a:rPr lang="en-US" sz="1200" dirty="0">
                <a:solidFill>
                  <a:schemeClr val="tx1"/>
                </a:solidFill>
              </a:rPr>
              <a:t>JavaScript</a:t>
            </a:r>
          </a:p>
        </p:txBody>
      </p:sp>
      <p:sp>
        <p:nvSpPr>
          <p:cNvPr id="11" name="Rounded Rectangle 10"/>
          <p:cNvSpPr/>
          <p:nvPr/>
        </p:nvSpPr>
        <p:spPr>
          <a:xfrm>
            <a:off x="2234618" y="4343400"/>
            <a:ext cx="914162" cy="548641"/>
          </a:xfrm>
          <a:prstGeom prst="roundRect">
            <a:avLst>
              <a:gd name="adj" fmla="val 4490"/>
            </a:avLst>
          </a:prstGeom>
          <a:ln/>
        </p:spPr>
        <p:style>
          <a:lnRef idx="1">
            <a:schemeClr val="accent3"/>
          </a:lnRef>
          <a:fillRef idx="3">
            <a:schemeClr val="accent3"/>
          </a:fillRef>
          <a:effectRef idx="2">
            <a:schemeClr val="accent3"/>
          </a:effectRef>
          <a:fontRef idx="minor">
            <a:schemeClr val="lt1"/>
          </a:fontRef>
        </p:style>
        <p:txBody>
          <a:bodyPr lIns="117208" tIns="58604" rIns="117208" bIns="58604" rtlCol="0" anchor="ctr"/>
          <a:lstStyle/>
          <a:p>
            <a:pPr algn="ctr"/>
            <a:r>
              <a:rPr lang="en-US" sz="1200" dirty="0">
                <a:solidFill>
                  <a:schemeClr val="tx1"/>
                </a:solidFill>
              </a:rPr>
              <a:t>Custom</a:t>
            </a:r>
          </a:p>
          <a:p>
            <a:pPr algn="ctr"/>
            <a:r>
              <a:rPr lang="en-US" sz="1200" dirty="0">
                <a:solidFill>
                  <a:schemeClr val="tx1"/>
                </a:solidFill>
              </a:rPr>
              <a:t>JavaScript</a:t>
            </a:r>
          </a:p>
        </p:txBody>
      </p:sp>
      <p:sp>
        <p:nvSpPr>
          <p:cNvPr id="13" name="Rectangle 12"/>
          <p:cNvSpPr/>
          <p:nvPr/>
        </p:nvSpPr>
        <p:spPr>
          <a:xfrm>
            <a:off x="4164515" y="1965960"/>
            <a:ext cx="4367662" cy="3383280"/>
          </a:xfrm>
          <a:prstGeom prst="rect">
            <a:avLst/>
          </a:prstGeom>
        </p:spPr>
        <p:style>
          <a:lnRef idx="1">
            <a:schemeClr val="accent6"/>
          </a:lnRef>
          <a:fillRef idx="3">
            <a:schemeClr val="accent6"/>
          </a:fillRef>
          <a:effectRef idx="2">
            <a:schemeClr val="accent6"/>
          </a:effectRef>
          <a:fontRef idx="minor">
            <a:schemeClr val="lt1"/>
          </a:fontRef>
        </p:style>
        <p:txBody>
          <a:bodyPr lIns="117208" tIns="58604" rIns="117208" bIns="58604" rtlCol="0" anchor="t" anchorCtr="0"/>
          <a:lstStyle/>
          <a:p>
            <a:pPr algn="ctr"/>
            <a:r>
              <a:rPr lang="en-US" sz="2100" dirty="0">
                <a:solidFill>
                  <a:schemeClr val="tx1"/>
                </a:solidFill>
              </a:rPr>
              <a:t>ASP.NET Environment</a:t>
            </a:r>
          </a:p>
          <a:p>
            <a:pPr algn="ctr"/>
            <a:r>
              <a:rPr lang="en-US" sz="1500" i="1" dirty="0">
                <a:solidFill>
                  <a:schemeClr val="tx1"/>
                </a:solidFill>
              </a:rPr>
              <a:t>On-Premise or in Windows Azure</a:t>
            </a:r>
            <a:endParaRPr lang="en-US" i="1" dirty="0">
              <a:solidFill>
                <a:schemeClr val="tx1"/>
              </a:solidFill>
            </a:endParaRPr>
          </a:p>
        </p:txBody>
      </p:sp>
      <p:sp>
        <p:nvSpPr>
          <p:cNvPr id="14" name="Rectangle 13"/>
          <p:cNvSpPr/>
          <p:nvPr/>
        </p:nvSpPr>
        <p:spPr>
          <a:xfrm>
            <a:off x="4570809" y="2926080"/>
            <a:ext cx="1625177" cy="777240"/>
          </a:xfrm>
          <a:prstGeom prst="rect">
            <a:avLst/>
          </a:prstGeom>
          <a:ln/>
        </p:spPr>
        <p:style>
          <a:lnRef idx="1">
            <a:schemeClr val="accent3"/>
          </a:lnRef>
          <a:fillRef idx="3">
            <a:schemeClr val="accent3"/>
          </a:fillRef>
          <a:effectRef idx="2">
            <a:schemeClr val="accent3"/>
          </a:effectRef>
          <a:fontRef idx="minor">
            <a:schemeClr val="lt1"/>
          </a:fontRef>
        </p:style>
        <p:txBody>
          <a:bodyPr lIns="117208" tIns="58604" rIns="117208" bIns="58604" rtlCol="0" anchor="ctr"/>
          <a:lstStyle/>
          <a:p>
            <a:pPr algn="ctr"/>
            <a:r>
              <a:rPr lang="en-US" sz="1300" dirty="0">
                <a:solidFill>
                  <a:schemeClr val="tx1"/>
                </a:solidFill>
              </a:rPr>
              <a:t>ASP.NET</a:t>
            </a:r>
          </a:p>
          <a:p>
            <a:pPr algn="ctr"/>
            <a:r>
              <a:rPr lang="en-US" sz="1300" dirty="0">
                <a:solidFill>
                  <a:schemeClr val="tx1"/>
                </a:solidFill>
              </a:rPr>
              <a:t>Web </a:t>
            </a:r>
            <a:r>
              <a:rPr lang="en-US" sz="1300" dirty="0" smtClean="0">
                <a:solidFill>
                  <a:schemeClr val="tx1"/>
                </a:solidFill>
              </a:rPr>
              <a:t>Service</a:t>
            </a:r>
            <a:endParaRPr lang="en-US" sz="1300" dirty="0">
              <a:solidFill>
                <a:schemeClr val="tx1"/>
              </a:solidFill>
            </a:endParaRPr>
          </a:p>
        </p:txBody>
      </p:sp>
      <p:sp>
        <p:nvSpPr>
          <p:cNvPr id="15" name="Rectangle 14"/>
          <p:cNvSpPr/>
          <p:nvPr/>
        </p:nvSpPr>
        <p:spPr>
          <a:xfrm>
            <a:off x="6500707" y="2926080"/>
            <a:ext cx="1625177" cy="777240"/>
          </a:xfrm>
          <a:prstGeom prst="rect">
            <a:avLst/>
          </a:prstGeom>
          <a:solidFill>
            <a:schemeClr val="accent5">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7208" tIns="58604" rIns="117208" bIns="58604" rtlCol="0" anchor="ctr"/>
          <a:lstStyle/>
          <a:p>
            <a:pPr algn="ctr"/>
            <a:r>
              <a:rPr lang="en-US" sz="1300" dirty="0"/>
              <a:t>Managed Code</a:t>
            </a:r>
          </a:p>
          <a:p>
            <a:pPr algn="ctr"/>
            <a:r>
              <a:rPr lang="en-US" sz="1300" dirty="0"/>
              <a:t>C# or VB</a:t>
            </a:r>
          </a:p>
        </p:txBody>
      </p:sp>
      <p:cxnSp>
        <p:nvCxnSpPr>
          <p:cNvPr id="4" name="Straight Arrow Connector 3"/>
          <p:cNvCxnSpPr>
            <a:stCxn id="14" idx="3"/>
            <a:endCxn id="15" idx="1"/>
          </p:cNvCxnSpPr>
          <p:nvPr/>
        </p:nvCxnSpPr>
        <p:spPr>
          <a:xfrm>
            <a:off x="6195986" y="3314700"/>
            <a:ext cx="304721" cy="0"/>
          </a:xfrm>
          <a:prstGeom prst="straightConnector1">
            <a:avLst/>
          </a:prstGeom>
          <a:ln w="412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4" idx="1"/>
            <a:endCxn id="19" idx="3"/>
          </p:cNvCxnSpPr>
          <p:nvPr/>
        </p:nvCxnSpPr>
        <p:spPr>
          <a:xfrm flipH="1">
            <a:off x="1904504" y="3314700"/>
            <a:ext cx="2666305" cy="22860"/>
          </a:xfrm>
          <a:prstGeom prst="straightConnector1">
            <a:avLst/>
          </a:prstGeom>
          <a:ln w="412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570809" y="4023360"/>
            <a:ext cx="1625177" cy="777240"/>
          </a:xfrm>
          <a:prstGeom prst="rect">
            <a:avLst/>
          </a:prstGeom>
          <a:ln/>
        </p:spPr>
        <p:style>
          <a:lnRef idx="1">
            <a:schemeClr val="accent3"/>
          </a:lnRef>
          <a:fillRef idx="3">
            <a:schemeClr val="accent3"/>
          </a:fillRef>
          <a:effectRef idx="2">
            <a:schemeClr val="accent3"/>
          </a:effectRef>
          <a:fontRef idx="minor">
            <a:schemeClr val="lt1"/>
          </a:fontRef>
        </p:style>
        <p:txBody>
          <a:bodyPr lIns="117208" tIns="58604" rIns="117208" bIns="58604" rtlCol="0" anchor="ctr"/>
          <a:lstStyle/>
          <a:p>
            <a:pPr algn="ctr"/>
            <a:r>
              <a:rPr lang="en-US" sz="1300" dirty="0">
                <a:solidFill>
                  <a:schemeClr val="tx1"/>
                </a:solidFill>
              </a:rPr>
              <a:t>ASP.NET</a:t>
            </a:r>
          </a:p>
          <a:p>
            <a:pPr algn="ctr"/>
            <a:r>
              <a:rPr lang="en-US" sz="1300" dirty="0">
                <a:solidFill>
                  <a:schemeClr val="tx1"/>
                </a:solidFill>
              </a:rPr>
              <a:t>Web Service</a:t>
            </a:r>
          </a:p>
        </p:txBody>
      </p:sp>
      <p:sp>
        <p:nvSpPr>
          <p:cNvPr id="29" name="Rectangle 28"/>
          <p:cNvSpPr/>
          <p:nvPr/>
        </p:nvSpPr>
        <p:spPr>
          <a:xfrm>
            <a:off x="6500707" y="4023360"/>
            <a:ext cx="1625177" cy="777240"/>
          </a:xfrm>
          <a:prstGeom prst="rect">
            <a:avLst/>
          </a:prstGeom>
          <a:solidFill>
            <a:schemeClr val="accent5">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7208" tIns="58604" rIns="117208" bIns="58604" rtlCol="0" anchor="ctr"/>
          <a:lstStyle/>
          <a:p>
            <a:pPr algn="ctr"/>
            <a:r>
              <a:rPr lang="en-US" sz="1300" dirty="0"/>
              <a:t>Managed Code</a:t>
            </a:r>
          </a:p>
          <a:p>
            <a:pPr algn="ctr"/>
            <a:r>
              <a:rPr lang="en-US" sz="1300" dirty="0"/>
              <a:t>C# or VB</a:t>
            </a:r>
          </a:p>
        </p:txBody>
      </p:sp>
      <p:cxnSp>
        <p:nvCxnSpPr>
          <p:cNvPr id="31" name="Straight Arrow Connector 30"/>
          <p:cNvCxnSpPr>
            <a:stCxn id="28" idx="3"/>
            <a:endCxn id="29" idx="1"/>
          </p:cNvCxnSpPr>
          <p:nvPr/>
        </p:nvCxnSpPr>
        <p:spPr>
          <a:xfrm>
            <a:off x="6195986" y="4411980"/>
            <a:ext cx="304721" cy="0"/>
          </a:xfrm>
          <a:prstGeom prst="straightConnector1">
            <a:avLst/>
          </a:prstGeom>
          <a:ln w="412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8" idx="1"/>
            <a:endCxn id="11" idx="3"/>
          </p:cNvCxnSpPr>
          <p:nvPr/>
        </p:nvCxnSpPr>
        <p:spPr>
          <a:xfrm flipH="1">
            <a:off x="3148780" y="4411980"/>
            <a:ext cx="1422030" cy="205740"/>
          </a:xfrm>
          <a:prstGeom prst="straightConnector1">
            <a:avLst/>
          </a:prstGeom>
          <a:ln w="41275">
            <a:solidFill>
              <a:schemeClr val="tx1"/>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9040045" y="1965960"/>
            <a:ext cx="1828324" cy="1554480"/>
          </a:xfrm>
          <a:prstGeom prst="rect">
            <a:avLst/>
          </a:prstGeom>
        </p:spPr>
        <p:style>
          <a:lnRef idx="1">
            <a:schemeClr val="accent6"/>
          </a:lnRef>
          <a:fillRef idx="3">
            <a:schemeClr val="accent6"/>
          </a:fillRef>
          <a:effectRef idx="2">
            <a:schemeClr val="accent6"/>
          </a:effectRef>
          <a:fontRef idx="minor">
            <a:schemeClr val="lt1"/>
          </a:fontRef>
        </p:style>
        <p:txBody>
          <a:bodyPr lIns="117208" tIns="58604" rIns="117208" bIns="58604" rtlCol="0" anchor="t" anchorCtr="0"/>
          <a:lstStyle/>
          <a:p>
            <a:pPr algn="ctr"/>
            <a:r>
              <a:rPr lang="en-US" dirty="0">
                <a:solidFill>
                  <a:schemeClr val="tx1"/>
                </a:solidFill>
              </a:rPr>
              <a:t>SQL Server</a:t>
            </a:r>
          </a:p>
          <a:p>
            <a:pPr algn="ctr"/>
            <a:r>
              <a:rPr lang="en-US" sz="1300" i="1" dirty="0">
                <a:solidFill>
                  <a:schemeClr val="tx1"/>
                </a:solidFill>
              </a:rPr>
              <a:t>On-Premise Data</a:t>
            </a:r>
          </a:p>
        </p:txBody>
      </p:sp>
      <p:sp>
        <p:nvSpPr>
          <p:cNvPr id="41" name="Flowchart: Magnetic Disk 40"/>
          <p:cNvSpPr/>
          <p:nvPr/>
        </p:nvSpPr>
        <p:spPr>
          <a:xfrm>
            <a:off x="9446340" y="2697480"/>
            <a:ext cx="1015735" cy="617220"/>
          </a:xfrm>
          <a:prstGeom prst="flowChartMagneticDisk">
            <a:avLst/>
          </a:prstGeom>
          <a:ln/>
        </p:spPr>
        <p:style>
          <a:lnRef idx="3">
            <a:schemeClr val="lt1"/>
          </a:lnRef>
          <a:fillRef idx="1">
            <a:schemeClr val="accent2"/>
          </a:fillRef>
          <a:effectRef idx="1">
            <a:schemeClr val="accent2"/>
          </a:effectRef>
          <a:fontRef idx="minor">
            <a:schemeClr val="lt1"/>
          </a:fontRef>
        </p:style>
        <p:txBody>
          <a:bodyPr lIns="117208" tIns="58604" rIns="117208" bIns="58604" rtlCol="0" anchor="ctr"/>
          <a:lstStyle/>
          <a:p>
            <a:pPr algn="ctr"/>
            <a:endParaRPr lang="en-US"/>
          </a:p>
        </p:txBody>
      </p:sp>
      <p:sp>
        <p:nvSpPr>
          <p:cNvPr id="42" name="Rectangle 41"/>
          <p:cNvSpPr/>
          <p:nvPr/>
        </p:nvSpPr>
        <p:spPr>
          <a:xfrm>
            <a:off x="9040045" y="3794760"/>
            <a:ext cx="1828324" cy="1554480"/>
          </a:xfrm>
          <a:prstGeom prst="rect">
            <a:avLst/>
          </a:prstGeom>
        </p:spPr>
        <p:style>
          <a:lnRef idx="1">
            <a:schemeClr val="accent6"/>
          </a:lnRef>
          <a:fillRef idx="3">
            <a:schemeClr val="accent6"/>
          </a:fillRef>
          <a:effectRef idx="2">
            <a:schemeClr val="accent6"/>
          </a:effectRef>
          <a:fontRef idx="minor">
            <a:schemeClr val="lt1"/>
          </a:fontRef>
        </p:style>
        <p:txBody>
          <a:bodyPr lIns="117208" tIns="58604" rIns="117208" bIns="58604" rtlCol="0" anchor="t" anchorCtr="0"/>
          <a:lstStyle/>
          <a:p>
            <a:pPr algn="ctr"/>
            <a:r>
              <a:rPr lang="en-US" dirty="0">
                <a:solidFill>
                  <a:schemeClr val="tx1"/>
                </a:solidFill>
              </a:rPr>
              <a:t>SQL Server</a:t>
            </a:r>
          </a:p>
          <a:p>
            <a:pPr algn="ctr"/>
            <a:r>
              <a:rPr lang="en-US" sz="1300" i="1" dirty="0">
                <a:solidFill>
                  <a:schemeClr val="tx1"/>
                </a:solidFill>
              </a:rPr>
              <a:t>Cloud-based Data</a:t>
            </a:r>
          </a:p>
        </p:txBody>
      </p:sp>
      <p:sp>
        <p:nvSpPr>
          <p:cNvPr id="43" name="Flowchart: Magnetic Disk 42"/>
          <p:cNvSpPr/>
          <p:nvPr/>
        </p:nvSpPr>
        <p:spPr>
          <a:xfrm>
            <a:off x="9446340" y="4526280"/>
            <a:ext cx="1015735" cy="548640"/>
          </a:xfrm>
          <a:prstGeom prst="flowChartMagneticDisk">
            <a:avLst/>
          </a:prstGeom>
          <a:ln/>
        </p:spPr>
        <p:style>
          <a:lnRef idx="3">
            <a:schemeClr val="lt1"/>
          </a:lnRef>
          <a:fillRef idx="1">
            <a:schemeClr val="accent2"/>
          </a:fillRef>
          <a:effectRef idx="1">
            <a:schemeClr val="accent2"/>
          </a:effectRef>
          <a:fontRef idx="minor">
            <a:schemeClr val="lt1"/>
          </a:fontRef>
        </p:style>
        <p:txBody>
          <a:bodyPr lIns="117208" tIns="58604" rIns="117208" bIns="58604" rtlCol="0" anchor="ctr"/>
          <a:lstStyle/>
          <a:p>
            <a:pPr algn="ctr"/>
            <a:endParaRPr lang="en-US"/>
          </a:p>
        </p:txBody>
      </p:sp>
      <p:cxnSp>
        <p:nvCxnSpPr>
          <p:cNvPr id="44" name="Straight Arrow Connector 43"/>
          <p:cNvCxnSpPr>
            <a:stCxn id="15" idx="3"/>
            <a:endCxn id="41" idx="2"/>
          </p:cNvCxnSpPr>
          <p:nvPr/>
        </p:nvCxnSpPr>
        <p:spPr>
          <a:xfrm flipV="1">
            <a:off x="8125883" y="3006091"/>
            <a:ext cx="1320456" cy="308610"/>
          </a:xfrm>
          <a:prstGeom prst="straightConnector1">
            <a:avLst/>
          </a:prstGeom>
          <a:ln w="412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43" idx="2"/>
          </p:cNvCxnSpPr>
          <p:nvPr/>
        </p:nvCxnSpPr>
        <p:spPr>
          <a:xfrm>
            <a:off x="8125883" y="4434842"/>
            <a:ext cx="1320456" cy="365759"/>
          </a:xfrm>
          <a:prstGeom prst="straightConnector1">
            <a:avLst/>
          </a:prstGeom>
          <a:ln w="412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5" name="Freeform 24"/>
          <p:cNvSpPr/>
          <p:nvPr/>
        </p:nvSpPr>
        <p:spPr>
          <a:xfrm>
            <a:off x="3047207" y="4800601"/>
            <a:ext cx="4006512" cy="863672"/>
          </a:xfrm>
          <a:custGeom>
            <a:avLst/>
            <a:gdLst>
              <a:gd name="connsiteX0" fmla="*/ 3158067 w 3158067"/>
              <a:gd name="connsiteY0" fmla="*/ 0 h 719727"/>
              <a:gd name="connsiteX1" fmla="*/ 2413000 w 3158067"/>
              <a:gd name="connsiteY1" fmla="*/ 677333 h 719727"/>
              <a:gd name="connsiteX2" fmla="*/ 863600 w 3158067"/>
              <a:gd name="connsiteY2" fmla="*/ 601133 h 719727"/>
              <a:gd name="connsiteX3" fmla="*/ 0 w 3158067"/>
              <a:gd name="connsiteY3" fmla="*/ 211666 h 719727"/>
            </a:gdLst>
            <a:ahLst/>
            <a:cxnLst>
              <a:cxn ang="0">
                <a:pos x="connsiteX0" y="connsiteY0"/>
              </a:cxn>
              <a:cxn ang="0">
                <a:pos x="connsiteX1" y="connsiteY1"/>
              </a:cxn>
              <a:cxn ang="0">
                <a:pos x="connsiteX2" y="connsiteY2"/>
              </a:cxn>
              <a:cxn ang="0">
                <a:pos x="connsiteX3" y="connsiteY3"/>
              </a:cxn>
            </a:cxnLst>
            <a:rect l="l" t="t" r="r" b="b"/>
            <a:pathLst>
              <a:path w="3158067" h="719727">
                <a:moveTo>
                  <a:pt x="3158067" y="0"/>
                </a:moveTo>
                <a:cubicBezTo>
                  <a:pt x="2976739" y="288572"/>
                  <a:pt x="2795411" y="577144"/>
                  <a:pt x="2413000" y="677333"/>
                </a:cubicBezTo>
                <a:cubicBezTo>
                  <a:pt x="2030589" y="777522"/>
                  <a:pt x="1265767" y="678744"/>
                  <a:pt x="863600" y="601133"/>
                </a:cubicBezTo>
                <a:cubicBezTo>
                  <a:pt x="461433" y="523522"/>
                  <a:pt x="230716" y="367594"/>
                  <a:pt x="0" y="211666"/>
                </a:cubicBezTo>
              </a:path>
            </a:pathLst>
          </a:custGeom>
          <a:ln w="41275">
            <a:headEnd type="none" w="med" len="med"/>
            <a:tailEnd type="stealth" w="lg" len="lg"/>
          </a:ln>
        </p:spPr>
        <p:style>
          <a:lnRef idx="3">
            <a:schemeClr val="accent4"/>
          </a:lnRef>
          <a:fillRef idx="0">
            <a:schemeClr val="accent4"/>
          </a:fillRef>
          <a:effectRef idx="2">
            <a:schemeClr val="accent4"/>
          </a:effectRef>
          <a:fontRef idx="minor">
            <a:schemeClr val="tx1"/>
          </a:fontRef>
        </p:style>
        <p:txBody>
          <a:bodyPr lIns="117208" tIns="58604" rIns="117208" bIns="58604" rtlCol="0" anchor="ctr"/>
          <a:lstStyle/>
          <a:p>
            <a:pPr algn="ctr"/>
            <a:endParaRPr lang="en-US"/>
          </a:p>
        </p:txBody>
      </p:sp>
      <p:sp>
        <p:nvSpPr>
          <p:cNvPr id="26" name="Freeform 25"/>
          <p:cNvSpPr/>
          <p:nvPr/>
        </p:nvSpPr>
        <p:spPr>
          <a:xfrm>
            <a:off x="2945634" y="4892041"/>
            <a:ext cx="4367662" cy="955112"/>
          </a:xfrm>
          <a:custGeom>
            <a:avLst/>
            <a:gdLst>
              <a:gd name="connsiteX0" fmla="*/ 3158067 w 3158067"/>
              <a:gd name="connsiteY0" fmla="*/ 0 h 719727"/>
              <a:gd name="connsiteX1" fmla="*/ 2413000 w 3158067"/>
              <a:gd name="connsiteY1" fmla="*/ 677333 h 719727"/>
              <a:gd name="connsiteX2" fmla="*/ 863600 w 3158067"/>
              <a:gd name="connsiteY2" fmla="*/ 601133 h 719727"/>
              <a:gd name="connsiteX3" fmla="*/ 0 w 3158067"/>
              <a:gd name="connsiteY3" fmla="*/ 211666 h 719727"/>
            </a:gdLst>
            <a:ahLst/>
            <a:cxnLst>
              <a:cxn ang="0">
                <a:pos x="connsiteX0" y="connsiteY0"/>
              </a:cxn>
              <a:cxn ang="0">
                <a:pos x="connsiteX1" y="connsiteY1"/>
              </a:cxn>
              <a:cxn ang="0">
                <a:pos x="connsiteX2" y="connsiteY2"/>
              </a:cxn>
              <a:cxn ang="0">
                <a:pos x="connsiteX3" y="connsiteY3"/>
              </a:cxn>
            </a:cxnLst>
            <a:rect l="l" t="t" r="r" b="b"/>
            <a:pathLst>
              <a:path w="3158067" h="719727">
                <a:moveTo>
                  <a:pt x="3158067" y="0"/>
                </a:moveTo>
                <a:cubicBezTo>
                  <a:pt x="2976739" y="288572"/>
                  <a:pt x="2795411" y="577144"/>
                  <a:pt x="2413000" y="677333"/>
                </a:cubicBezTo>
                <a:cubicBezTo>
                  <a:pt x="2030589" y="777522"/>
                  <a:pt x="1265767" y="678744"/>
                  <a:pt x="863600" y="601133"/>
                </a:cubicBezTo>
                <a:cubicBezTo>
                  <a:pt x="461433" y="523522"/>
                  <a:pt x="230716" y="367594"/>
                  <a:pt x="0" y="211666"/>
                </a:cubicBezTo>
              </a:path>
            </a:pathLst>
          </a:custGeom>
          <a:ln w="41275">
            <a:headEnd type="stealth" w="lg" len="lg"/>
            <a:tailEnd type="none" w="med" len="med"/>
          </a:ln>
        </p:spPr>
        <p:style>
          <a:lnRef idx="3">
            <a:schemeClr val="accent4"/>
          </a:lnRef>
          <a:fillRef idx="0">
            <a:schemeClr val="accent4"/>
          </a:fillRef>
          <a:effectRef idx="2">
            <a:schemeClr val="accent4"/>
          </a:effectRef>
          <a:fontRef idx="minor">
            <a:schemeClr val="tx1"/>
          </a:fontRef>
        </p:style>
        <p:txBody>
          <a:bodyPr lIns="117208" tIns="58604" rIns="117208" bIns="58604" rtlCol="0" anchor="ctr"/>
          <a:lstStyle/>
          <a:p>
            <a:pPr algn="ctr"/>
            <a:endParaRPr lang="en-US"/>
          </a:p>
        </p:txBody>
      </p:sp>
      <p:sp>
        <p:nvSpPr>
          <p:cNvPr id="27" name="24-Point Star 26"/>
          <p:cNvSpPr/>
          <p:nvPr/>
        </p:nvSpPr>
        <p:spPr>
          <a:xfrm>
            <a:off x="4266089" y="5219810"/>
            <a:ext cx="2232035" cy="952390"/>
          </a:xfrm>
          <a:prstGeom prst="star24">
            <a:avLst>
              <a:gd name="adj" fmla="val 45886"/>
            </a:avLst>
          </a:prstGeom>
          <a:ln/>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r>
              <a:rPr lang="en-US" sz="1300" dirty="0">
                <a:solidFill>
                  <a:schemeClr val="tx1"/>
                </a:solidFill>
              </a:rPr>
              <a:t>Client-Side Object Model Calls</a:t>
            </a:r>
          </a:p>
        </p:txBody>
      </p:sp>
    </p:spTree>
    <p:extLst>
      <p:ext uri="{BB962C8B-B14F-4D97-AF65-F5344CB8AC3E}">
        <p14:creationId xmlns:p14="http://schemas.microsoft.com/office/powerpoint/2010/main" val="29797727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10" presetClass="entr" presetSubtype="0"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500"/>
                                        <p:tgtEl>
                                          <p:spTgt spid="4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fade">
                                      <p:cBhvr>
                                        <p:cTn id="51" dur="500"/>
                                        <p:tgtEl>
                                          <p:spTgt spid="4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500"/>
                                        <p:tgtEl>
                                          <p:spTgt spid="2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28" grpId="0" animBg="1"/>
      <p:bldP spid="29" grpId="0" animBg="1"/>
      <p:bldP spid="40" grpId="0" animBg="1"/>
      <p:bldP spid="41" grpId="0" animBg="1"/>
      <p:bldP spid="42" grpId="0" animBg="1"/>
      <p:bldP spid="43" grpId="0" animBg="1"/>
      <p:bldP spid="25" grpId="0" animBg="1"/>
      <p:bldP spid="26" grpId="0" animBg="1"/>
      <p:bldP spid="2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dirty="0"/>
              <a:t>a SharePoint App Project</a:t>
            </a:r>
          </a:p>
        </p:txBody>
      </p:sp>
    </p:spTree>
    <p:extLst>
      <p:ext uri="{BB962C8B-B14F-4D97-AF65-F5344CB8AC3E}">
        <p14:creationId xmlns:p14="http://schemas.microsoft.com/office/powerpoint/2010/main" val="18237163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1597" y="2719938"/>
            <a:ext cx="4315426" cy="3141879"/>
          </a:xfrm>
          <a:prstGeom prst="rect">
            <a:avLst/>
          </a:prstGeom>
          <a:noFill/>
          <a:ln w="9525">
            <a:solidFill>
              <a:schemeClr val="tx1"/>
            </a:solidFill>
            <a:miter lim="800000"/>
            <a:headEnd/>
            <a:tailEnd/>
          </a:ln>
          <a:effectLst/>
        </p:spPr>
      </p:pic>
      <p:sp>
        <p:nvSpPr>
          <p:cNvPr id="3" name="Title 2"/>
          <p:cNvSpPr>
            <a:spLocks noGrp="1"/>
          </p:cNvSpPr>
          <p:nvPr>
            <p:ph type="title"/>
          </p:nvPr>
        </p:nvSpPr>
        <p:spPr/>
        <p:txBody>
          <a:bodyPr/>
          <a:lstStyle/>
          <a:p>
            <a:r>
              <a:rPr lang="en-US" dirty="0" smtClean="0"/>
              <a:t>Creating a SharePoint App</a:t>
            </a:r>
            <a:endParaRPr lang="en-US" dirty="0"/>
          </a:p>
        </p:txBody>
      </p:sp>
      <p:sp>
        <p:nvSpPr>
          <p:cNvPr id="8" name="Content Placeholder 7"/>
          <p:cNvSpPr>
            <a:spLocks noGrp="1"/>
          </p:cNvSpPr>
          <p:nvPr>
            <p:ph type="body" sz="quarter" idx="10"/>
          </p:nvPr>
        </p:nvSpPr>
        <p:spPr/>
        <p:txBody>
          <a:bodyPr/>
          <a:lstStyle/>
          <a:p>
            <a:r>
              <a:rPr lang="en-US" dirty="0" smtClean="0"/>
              <a:t>There is one project template for SharePoint App</a:t>
            </a:r>
          </a:p>
          <a:p>
            <a:pPr lvl="1"/>
            <a:r>
              <a:rPr lang="en-US" dirty="0" smtClean="0"/>
              <a:t>Creates a SharePoint project deployed via new App Model</a:t>
            </a:r>
            <a:endParaRPr lang="en-US" dirty="0"/>
          </a:p>
        </p:txBody>
      </p:sp>
      <p:pic>
        <p:nvPicPr>
          <p:cNvPr id="7" name="Picture 6" descr="Screen Clipping"/>
          <p:cNvPicPr>
            <a:picLocks noChangeAspect="1"/>
          </p:cNvPicPr>
          <p:nvPr/>
        </p:nvPicPr>
        <p:blipFill rotWithShape="1">
          <a:blip r:embed="rId4">
            <a:extLst>
              <a:ext uri="{28A0092B-C50C-407E-A947-70E740481C1C}">
                <a14:useLocalDpi xmlns:a14="http://schemas.microsoft.com/office/drawing/2010/main" val="0"/>
              </a:ext>
            </a:extLst>
          </a:blip>
          <a:srcRect r="396"/>
          <a:stretch/>
        </p:blipFill>
        <p:spPr>
          <a:xfrm>
            <a:off x="1183897" y="2697282"/>
            <a:ext cx="4611770" cy="3196544"/>
          </a:xfrm>
          <a:prstGeom prst="rect">
            <a:avLst/>
          </a:prstGeom>
          <a:noFill/>
          <a:ln w="9525">
            <a:solidFill>
              <a:schemeClr val="tx1"/>
            </a:solidFill>
            <a:miter lim="800000"/>
            <a:headEnd/>
            <a:tailEnd/>
          </a:ln>
          <a:effectLst/>
        </p:spPr>
      </p:pic>
      <p:cxnSp>
        <p:nvCxnSpPr>
          <p:cNvPr id="10" name="Straight Arrow Connector 9"/>
          <p:cNvCxnSpPr/>
          <p:nvPr/>
        </p:nvCxnSpPr>
        <p:spPr>
          <a:xfrm flipH="1" flipV="1">
            <a:off x="6014598" y="4390026"/>
            <a:ext cx="758067" cy="905"/>
          </a:xfrm>
          <a:prstGeom prst="straightConnector1">
            <a:avLst/>
          </a:prstGeom>
          <a:ln w="130175">
            <a:solidFill>
              <a:schemeClr val="tx1"/>
            </a:solidFill>
            <a:headEnd type="stealth"/>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421805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type="body" sz="quarter" idx="10"/>
          </p:nvPr>
        </p:nvSpPr>
        <p:spPr/>
        <p:txBody>
          <a:bodyPr/>
          <a:lstStyle/>
          <a:p>
            <a:r>
              <a:rPr lang="en-US" dirty="0" smtClean="0"/>
              <a:t>SharePoint 2013 Development</a:t>
            </a:r>
          </a:p>
          <a:p>
            <a:endParaRPr lang="en-US" dirty="0" smtClean="0"/>
          </a:p>
          <a:p>
            <a:r>
              <a:rPr lang="en-US" dirty="0" smtClean="0"/>
              <a:t>SharePoint Application Design Patterns</a:t>
            </a:r>
          </a:p>
          <a:p>
            <a:endParaRPr lang="en-US" dirty="0" smtClean="0"/>
          </a:p>
          <a:p>
            <a:r>
              <a:rPr lang="en-US" dirty="0" smtClean="0"/>
              <a:t>Creating a SharePoint App Project</a:t>
            </a:r>
          </a:p>
          <a:p>
            <a:endParaRPr lang="en-US" dirty="0" smtClean="0"/>
          </a:p>
          <a:p>
            <a:r>
              <a:rPr lang="en-US" dirty="0" smtClean="0"/>
              <a:t>Packaging and Deployment</a:t>
            </a:r>
            <a:endParaRPr lang="en-US" dirty="0"/>
          </a:p>
        </p:txBody>
      </p:sp>
    </p:spTree>
    <p:extLst>
      <p:ext uri="{BB962C8B-B14F-4D97-AF65-F5344CB8AC3E}">
        <p14:creationId xmlns:p14="http://schemas.microsoft.com/office/powerpoint/2010/main" val="74332506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SharePoint-hosted App Project Anatomy</a:t>
            </a:r>
            <a:endParaRPr lang="en-US" dirty="0"/>
          </a:p>
        </p:txBody>
      </p:sp>
      <p:sp>
        <p:nvSpPr>
          <p:cNvPr id="8" name="Content Placeholder 7"/>
          <p:cNvSpPr>
            <a:spLocks noGrp="1"/>
          </p:cNvSpPr>
          <p:nvPr>
            <p:ph type="body" sz="quarter" idx="10"/>
          </p:nvPr>
        </p:nvSpPr>
        <p:spPr/>
        <p:txBody>
          <a:bodyPr/>
          <a:lstStyle/>
          <a:p>
            <a:r>
              <a:rPr lang="en-US" dirty="0" smtClean="0"/>
              <a:t>App Web Feature</a:t>
            </a:r>
          </a:p>
          <a:p>
            <a:pPr lvl="1"/>
            <a:r>
              <a:rPr lang="en-US" dirty="0" smtClean="0"/>
              <a:t>Used to add items to App Web</a:t>
            </a:r>
          </a:p>
          <a:p>
            <a:r>
              <a:rPr lang="en-US" dirty="0" smtClean="0"/>
              <a:t>Modules</a:t>
            </a:r>
          </a:p>
          <a:p>
            <a:pPr lvl="1"/>
            <a:r>
              <a:rPr lang="en-US" dirty="0"/>
              <a:t>Content </a:t>
            </a:r>
            <a:r>
              <a:rPr lang="en-US" dirty="0" smtClean="0"/>
              <a:t>module</a:t>
            </a:r>
          </a:p>
          <a:p>
            <a:pPr lvl="1"/>
            <a:r>
              <a:rPr lang="en-US" dirty="0" smtClean="0"/>
              <a:t>Images module</a:t>
            </a:r>
          </a:p>
          <a:p>
            <a:pPr lvl="1"/>
            <a:r>
              <a:rPr lang="en-US" dirty="0" smtClean="0"/>
              <a:t>Pages module</a:t>
            </a:r>
          </a:p>
          <a:p>
            <a:pPr lvl="1"/>
            <a:r>
              <a:rPr lang="en-US" dirty="0" smtClean="0"/>
              <a:t>Scripts module</a:t>
            </a:r>
          </a:p>
          <a:p>
            <a:r>
              <a:rPr lang="en-US" dirty="0" smtClean="0"/>
              <a:t>AppManifest.xml</a:t>
            </a:r>
          </a:p>
          <a:p>
            <a:pPr lvl="1"/>
            <a:r>
              <a:rPr lang="en-US" dirty="0" smtClean="0"/>
              <a:t>Contains metadata for app deployment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8946" y="2096659"/>
            <a:ext cx="3314700" cy="3552825"/>
          </a:xfrm>
          <a:prstGeom prst="rect">
            <a:avLst/>
          </a:prstGeom>
          <a:ln>
            <a:solidFill>
              <a:schemeClr val="bg2"/>
            </a:solidFill>
          </a:ln>
        </p:spPr>
      </p:pic>
    </p:spTree>
    <p:extLst>
      <p:ext uri="{BB962C8B-B14F-4D97-AF65-F5344CB8AC3E}">
        <p14:creationId xmlns:p14="http://schemas.microsoft.com/office/powerpoint/2010/main" val="274913984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2744" y="1422842"/>
            <a:ext cx="8024108" cy="4686864"/>
          </a:xfrm>
          <a:prstGeom prst="rect">
            <a:avLst/>
          </a:prstGeom>
          <a:ln>
            <a:solidFill>
              <a:schemeClr val="bg1">
                <a:lumMod val="65000"/>
              </a:schemeClr>
            </a:solidFill>
          </a:ln>
        </p:spPr>
      </p:pic>
      <p:sp>
        <p:nvSpPr>
          <p:cNvPr id="3" name="Title 2"/>
          <p:cNvSpPr>
            <a:spLocks noGrp="1"/>
          </p:cNvSpPr>
          <p:nvPr>
            <p:ph type="title"/>
          </p:nvPr>
        </p:nvSpPr>
        <p:spPr/>
        <p:txBody>
          <a:bodyPr/>
          <a:lstStyle/>
          <a:p>
            <a:r>
              <a:rPr lang="en-US" dirty="0" smtClean="0"/>
              <a:t>Modifying Default.aspx</a:t>
            </a:r>
            <a:endParaRPr lang="en-US" dirty="0"/>
          </a:p>
        </p:txBody>
      </p:sp>
      <p:sp>
        <p:nvSpPr>
          <p:cNvPr id="10" name="Rectangle 9"/>
          <p:cNvSpPr/>
          <p:nvPr/>
        </p:nvSpPr>
        <p:spPr>
          <a:xfrm>
            <a:off x="949234" y="3454400"/>
            <a:ext cx="6139640" cy="800100"/>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dk1"/>
              </a:solidFill>
            </a:endParaRPr>
          </a:p>
        </p:txBody>
      </p:sp>
      <p:sp>
        <p:nvSpPr>
          <p:cNvPr id="12" name="TextBox 11"/>
          <p:cNvSpPr txBox="1"/>
          <p:nvPr/>
        </p:nvSpPr>
        <p:spPr>
          <a:xfrm>
            <a:off x="9852633" y="3093924"/>
            <a:ext cx="2031471" cy="1077218"/>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defRPr sz="13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600" dirty="0"/>
              <a:t>Visual Studio automatically adds links to App.css and App.js</a:t>
            </a:r>
          </a:p>
        </p:txBody>
      </p:sp>
      <p:cxnSp>
        <p:nvCxnSpPr>
          <p:cNvPr id="14" name="Straight Arrow Connector 13"/>
          <p:cNvCxnSpPr>
            <a:stCxn id="12" idx="1"/>
            <a:endCxn id="10" idx="3"/>
          </p:cNvCxnSpPr>
          <p:nvPr/>
        </p:nvCxnSpPr>
        <p:spPr>
          <a:xfrm flipH="1">
            <a:off x="7088874" y="3632533"/>
            <a:ext cx="2763759" cy="221917"/>
          </a:xfrm>
          <a:prstGeom prst="straightConnector1">
            <a:avLst/>
          </a:prstGeom>
          <a:ln w="38100">
            <a:headEnd type="none" w="lg" len="lg"/>
            <a:tailEnd type="stealth" w="lg" len="lg"/>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87960545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420" y="1579136"/>
            <a:ext cx="7817988" cy="4045946"/>
          </a:xfrm>
          <a:prstGeom prst="rect">
            <a:avLst/>
          </a:prstGeom>
          <a:ln w="28575">
            <a:solidFill>
              <a:schemeClr val="bg1">
                <a:lumMod val="85000"/>
              </a:schemeClr>
            </a:solidFill>
          </a:ln>
        </p:spPr>
      </p:pic>
      <p:sp>
        <p:nvSpPr>
          <p:cNvPr id="3" name="Title 2"/>
          <p:cNvSpPr>
            <a:spLocks noGrp="1"/>
          </p:cNvSpPr>
          <p:nvPr>
            <p:ph type="title"/>
          </p:nvPr>
        </p:nvSpPr>
        <p:spPr/>
        <p:txBody>
          <a:bodyPr/>
          <a:lstStyle/>
          <a:p>
            <a:r>
              <a:rPr lang="en-US" dirty="0" smtClean="0"/>
              <a:t>Modifying App.css</a:t>
            </a:r>
            <a:endParaRPr lang="en-US" dirty="0"/>
          </a:p>
        </p:txBody>
      </p:sp>
      <p:cxnSp>
        <p:nvCxnSpPr>
          <p:cNvPr id="9" name="Straight Arrow Connector 8"/>
          <p:cNvCxnSpPr/>
          <p:nvPr/>
        </p:nvCxnSpPr>
        <p:spPr>
          <a:xfrm>
            <a:off x="6346867" y="3916811"/>
            <a:ext cx="2124183" cy="0"/>
          </a:xfrm>
          <a:prstGeom prst="straightConnector1">
            <a:avLst/>
          </a:prstGeom>
          <a:ln w="41275">
            <a:solidFill>
              <a:schemeClr val="tx1"/>
            </a:solidFill>
            <a:prstDash val="solid"/>
            <a:headEnd type="oval" w="med" len="med"/>
            <a:tailEnd type="stealth" w="lg" len="lg"/>
          </a:ln>
        </p:spPr>
        <p:style>
          <a:lnRef idx="1">
            <a:schemeClr val="accent1"/>
          </a:lnRef>
          <a:fillRef idx="0">
            <a:schemeClr val="accent1"/>
          </a:fillRef>
          <a:effectRef idx="0">
            <a:schemeClr val="accent1"/>
          </a:effectRef>
          <a:fontRef idx="minor">
            <a:schemeClr val="tx1"/>
          </a:fontRef>
        </p:style>
      </p:cxnSp>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8842" y="2506162"/>
            <a:ext cx="3299044" cy="2783214"/>
          </a:xfrm>
          <a:prstGeom prst="rect">
            <a:avLst/>
          </a:prstGeom>
        </p:spPr>
      </p:pic>
    </p:spTree>
    <p:extLst>
      <p:ext uri="{BB962C8B-B14F-4D97-AF65-F5344CB8AC3E}">
        <p14:creationId xmlns:p14="http://schemas.microsoft.com/office/powerpoint/2010/main" val="42233770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157" y="2379052"/>
            <a:ext cx="8973802" cy="2448267"/>
          </a:xfrm>
          <a:prstGeom prst="rect">
            <a:avLst/>
          </a:prstGeom>
          <a:ln>
            <a:solidFill>
              <a:schemeClr val="bg1">
                <a:lumMod val="65000"/>
              </a:schemeClr>
            </a:solidFill>
          </a:ln>
        </p:spPr>
      </p:pic>
      <p:sp>
        <p:nvSpPr>
          <p:cNvPr id="3" name="Title 2"/>
          <p:cNvSpPr>
            <a:spLocks noGrp="1"/>
          </p:cNvSpPr>
          <p:nvPr>
            <p:ph type="title"/>
          </p:nvPr>
        </p:nvSpPr>
        <p:spPr/>
        <p:txBody>
          <a:bodyPr/>
          <a:lstStyle/>
          <a:p>
            <a:r>
              <a:rPr lang="en-US" dirty="0" smtClean="0"/>
              <a:t>Modifying App.js</a:t>
            </a:r>
            <a:endParaRPr lang="en-US" dirty="0"/>
          </a:p>
        </p:txBody>
      </p:sp>
    </p:spTree>
    <p:extLst>
      <p:ext uri="{BB962C8B-B14F-4D97-AF65-F5344CB8AC3E}">
        <p14:creationId xmlns:p14="http://schemas.microsoft.com/office/powerpoint/2010/main" val="73240403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AppManifest.xml File</a:t>
            </a:r>
            <a:endParaRPr lang="en-US" dirty="0"/>
          </a:p>
        </p:txBody>
      </p:sp>
      <p:sp>
        <p:nvSpPr>
          <p:cNvPr id="5" name="Content Placeholder 4"/>
          <p:cNvSpPr>
            <a:spLocks noGrp="1"/>
          </p:cNvSpPr>
          <p:nvPr>
            <p:ph type="body" sz="quarter" idx="10"/>
          </p:nvPr>
        </p:nvSpPr>
        <p:spPr/>
        <p:txBody>
          <a:bodyPr/>
          <a:lstStyle/>
          <a:p>
            <a:r>
              <a:rPr lang="en-US" dirty="0" smtClean="0"/>
              <a:t>AppManifest.xml defines high-level app attributes</a:t>
            </a:r>
          </a:p>
          <a:p>
            <a:pPr lvl="1"/>
            <a:r>
              <a:rPr lang="en-US" dirty="0" smtClean="0"/>
              <a:t>Visual Studio 2012 provides visual designer</a:t>
            </a:r>
          </a:p>
          <a:p>
            <a:pPr lvl="1"/>
            <a:r>
              <a:rPr lang="en-US" dirty="0" smtClean="0"/>
              <a:t>You can open AppManifest.xml in code view to see/edit XML directly</a:t>
            </a:r>
            <a:endParaRPr lang="en-US"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3192157"/>
            <a:ext cx="5047088" cy="2757972"/>
          </a:xfrm>
          <a:prstGeom prst="rect">
            <a:avLst/>
          </a:prstGeom>
          <a:ln>
            <a:solidFill>
              <a:schemeClr val="bg1">
                <a:lumMod val="65000"/>
              </a:schemeClr>
            </a:solidFill>
          </a:ln>
        </p:spPr>
      </p:pic>
      <p:pic>
        <p:nvPicPr>
          <p:cNvPr id="9" name="Picture 8" descr="Screen Clipping"/>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6093618" y="3192157"/>
            <a:ext cx="5474309" cy="2757972"/>
          </a:xfrm>
          <a:prstGeom prst="rect">
            <a:avLst/>
          </a:prstGeom>
          <a:ln>
            <a:solidFill>
              <a:schemeClr val="bg1">
                <a:lumMod val="65000"/>
              </a:schemeClr>
            </a:solidFill>
          </a:ln>
        </p:spPr>
      </p:pic>
    </p:spTree>
    <p:extLst>
      <p:ext uri="{BB962C8B-B14F-4D97-AF65-F5344CB8AC3E}">
        <p14:creationId xmlns:p14="http://schemas.microsoft.com/office/powerpoint/2010/main" val="395597060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an App using {F5}</a:t>
            </a:r>
            <a:endParaRPr lang="en-US" dirty="0"/>
          </a:p>
        </p:txBody>
      </p:sp>
      <p:pic>
        <p:nvPicPr>
          <p:cNvPr id="4" name="Picture 3" descr="MySharePointApp (Running) - Microsoft Visual Studio (Administrato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346199"/>
            <a:ext cx="6960133" cy="3983433"/>
          </a:xfrm>
          <a:prstGeom prst="rect">
            <a:avLst/>
          </a:prstGeom>
        </p:spPr>
      </p:pic>
      <p:pic>
        <p:nvPicPr>
          <p:cNvPr id="6" name="Picture 5" descr="Screen Clipping"/>
          <p:cNvPicPr>
            <a:picLocks noChangeAspect="1"/>
          </p:cNvPicPr>
          <p:nvPr/>
        </p:nvPicPr>
        <p:blipFill rotWithShape="1">
          <a:blip r:embed="rId4">
            <a:extLst>
              <a:ext uri="{28A0092B-C50C-407E-A947-70E740481C1C}">
                <a14:useLocalDpi xmlns:a14="http://schemas.microsoft.com/office/drawing/2010/main" val="0"/>
              </a:ext>
            </a:extLst>
          </a:blip>
          <a:srcRect t="512"/>
          <a:stretch/>
        </p:blipFill>
        <p:spPr>
          <a:xfrm>
            <a:off x="5063778" y="2670991"/>
            <a:ext cx="6682724" cy="3524512"/>
          </a:xfrm>
          <a:prstGeom prst="rect">
            <a:avLst/>
          </a:prstGeom>
        </p:spPr>
      </p:pic>
    </p:spTree>
    <p:extLst>
      <p:ext uri="{BB962C8B-B14F-4D97-AF65-F5344CB8AC3E}">
        <p14:creationId xmlns:p14="http://schemas.microsoft.com/office/powerpoint/2010/main" val="371433461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0"/>
          </p:nvPr>
        </p:nvSpPr>
        <p:spPr/>
        <p:txBody>
          <a:bodyPr/>
          <a:lstStyle/>
          <a:p>
            <a:r>
              <a:rPr lang="en-US" dirty="0" smtClean="0"/>
              <a:t>demo</a:t>
            </a:r>
            <a:endParaRPr lang="en-US" dirty="0"/>
          </a:p>
        </p:txBody>
      </p:sp>
      <p:sp>
        <p:nvSpPr>
          <p:cNvPr id="4" name="Text Placeholder 3"/>
          <p:cNvSpPr>
            <a:spLocks noGrp="1"/>
          </p:cNvSpPr>
          <p:nvPr>
            <p:ph type="body" sz="quarter" idx="11"/>
          </p:nvPr>
        </p:nvSpPr>
        <p:spPr/>
        <p:txBody>
          <a:bodyPr/>
          <a:lstStyle/>
          <a:p>
            <a:r>
              <a:rPr lang="en-US" dirty="0"/>
              <a:t>Creating and Testing a New SharePoint App</a:t>
            </a:r>
          </a:p>
        </p:txBody>
      </p:sp>
      <p:sp>
        <p:nvSpPr>
          <p:cNvPr id="7" name="Title 6"/>
          <p:cNvSpPr>
            <a:spLocks noGrp="1"/>
          </p:cNvSpPr>
          <p:nvPr>
            <p:ph type="ctrTitle" idx="4294967295"/>
          </p:nvPr>
        </p:nvSpPr>
        <p:spPr>
          <a:xfrm>
            <a:off x="1609725" y="685800"/>
            <a:ext cx="10579100" cy="1524000"/>
          </a:xfrm>
        </p:spPr>
        <p:txBody>
          <a:bodyPr/>
          <a:lstStyle/>
          <a:p>
            <a:r>
              <a:rPr lang="en-US" dirty="0"/>
              <a:t/>
            </a:r>
            <a:br>
              <a:rPr lang="en-US" dirty="0"/>
            </a:br>
            <a:endParaRPr lang="en-US" dirty="0"/>
          </a:p>
        </p:txBody>
      </p:sp>
    </p:spTree>
    <p:extLst>
      <p:ext uri="{BB962C8B-B14F-4D97-AF65-F5344CB8AC3E}">
        <p14:creationId xmlns:p14="http://schemas.microsoft.com/office/powerpoint/2010/main" val="42602338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Packaging </a:t>
            </a:r>
            <a:r>
              <a:rPr lang="en-US" dirty="0"/>
              <a:t>and Deployment</a:t>
            </a:r>
          </a:p>
        </p:txBody>
      </p:sp>
    </p:spTree>
    <p:extLst>
      <p:ext uri="{BB962C8B-B14F-4D97-AF65-F5344CB8AC3E}">
        <p14:creationId xmlns:p14="http://schemas.microsoft.com/office/powerpoint/2010/main" val="26440589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 Packages</a:t>
            </a:r>
            <a:endParaRPr lang="en-US" dirty="0"/>
          </a:p>
        </p:txBody>
      </p:sp>
      <p:sp>
        <p:nvSpPr>
          <p:cNvPr id="5" name="Content Placeholder 4"/>
          <p:cNvSpPr>
            <a:spLocks noGrp="1"/>
          </p:cNvSpPr>
          <p:nvPr>
            <p:ph type="body" sz="quarter" idx="10"/>
          </p:nvPr>
        </p:nvSpPr>
        <p:spPr/>
        <p:txBody>
          <a:bodyPr/>
          <a:lstStyle/>
          <a:p>
            <a:r>
              <a:rPr lang="en-US" dirty="0" smtClean="0"/>
              <a:t>SharePoint App deployed using Application packages</a:t>
            </a:r>
          </a:p>
          <a:p>
            <a:pPr lvl="1"/>
            <a:r>
              <a:rPr lang="en-US" dirty="0" smtClean="0"/>
              <a:t>Application package is ZIP archive containing files to be deployed</a:t>
            </a:r>
          </a:p>
          <a:p>
            <a:pPr lvl="1"/>
            <a:r>
              <a:rPr lang="en-US" dirty="0" smtClean="0"/>
              <a:t>ZIP file created with Open Package Convention format</a:t>
            </a:r>
            <a:br>
              <a:rPr lang="en-US" dirty="0" smtClean="0"/>
            </a:br>
            <a:r>
              <a:rPr lang="en-US" sz="1800" dirty="0"/>
              <a:t>same file format used by Microsoft Word (.</a:t>
            </a:r>
            <a:r>
              <a:rPr lang="en-US" sz="1800" dirty="0" err="1"/>
              <a:t>docx</a:t>
            </a:r>
            <a:r>
              <a:rPr lang="en-US" sz="1800" dirty="0"/>
              <a:t>) and Microsoft Excel (.</a:t>
            </a:r>
            <a:r>
              <a:rPr lang="en-US" sz="1800" dirty="0" err="1"/>
              <a:t>xslx</a:t>
            </a:r>
            <a:r>
              <a:rPr lang="en-US" sz="1800" dirty="0"/>
              <a:t>)</a:t>
            </a:r>
            <a:endParaRPr lang="en-US" dirty="0" smtClean="0"/>
          </a:p>
          <a:p>
            <a:pPr lvl="1"/>
            <a:r>
              <a:rPr lang="en-US" dirty="0"/>
              <a:t>Application package must contain AppManifest.xml file</a:t>
            </a:r>
          </a:p>
          <a:p>
            <a:pPr lvl="1"/>
            <a:r>
              <a:rPr lang="en-US" dirty="0"/>
              <a:t>Application package contains other files as needed</a:t>
            </a:r>
          </a:p>
          <a:p>
            <a:pPr lvl="1"/>
            <a:r>
              <a:rPr lang="en-US" dirty="0" smtClean="0"/>
              <a:t>Application packages have </a:t>
            </a:r>
            <a:r>
              <a:rPr lang="en-US" dirty="0" smtClean="0">
                <a:solidFill>
                  <a:srgbClr val="C00000"/>
                </a:solidFill>
              </a:rPr>
              <a:t>.app</a:t>
            </a:r>
            <a:r>
              <a:rPr lang="en-US" dirty="0" smtClean="0"/>
              <a:t> file extension</a:t>
            </a:r>
          </a:p>
        </p:txBody>
      </p:sp>
      <p:grpSp>
        <p:nvGrpSpPr>
          <p:cNvPr id="14" name="Group 13"/>
          <p:cNvGrpSpPr/>
          <p:nvPr/>
        </p:nvGrpSpPr>
        <p:grpSpPr>
          <a:xfrm>
            <a:off x="9097655" y="4389122"/>
            <a:ext cx="2742486" cy="1622380"/>
            <a:chOff x="6400800" y="1434719"/>
            <a:chExt cx="2057400" cy="1351984"/>
          </a:xfrm>
        </p:grpSpPr>
        <p:sp>
          <p:nvSpPr>
            <p:cNvPr id="11" name="Rectangle 10"/>
            <p:cNvSpPr/>
            <p:nvPr/>
          </p:nvSpPr>
          <p:spPr>
            <a:xfrm>
              <a:off x="6400800" y="1434719"/>
              <a:ext cx="2057400" cy="1351984"/>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pPr algn="ctr"/>
              <a:r>
                <a:rPr lang="en-US" b="1" dirty="0" err="1" smtClean="0">
                  <a:solidFill>
                    <a:schemeClr val="tx1"/>
                  </a:solidFill>
                  <a:latin typeface="Arial" pitchFamily="34" charset="0"/>
                  <a:cs typeface="Arial" pitchFamily="34" charset="0"/>
                </a:rPr>
                <a:t>MySharePointApp.app</a:t>
              </a:r>
              <a:endParaRPr lang="en-US" b="1" dirty="0">
                <a:solidFill>
                  <a:schemeClr val="tx1"/>
                </a:solidFill>
                <a:latin typeface="Arial" pitchFamily="34" charset="0"/>
                <a:cs typeface="Arial" pitchFamily="34" charset="0"/>
              </a:endParaRPr>
            </a:p>
          </p:txBody>
        </p:sp>
        <p:sp>
          <p:nvSpPr>
            <p:cNvPr id="12" name="Rounded Rectangle 11"/>
            <p:cNvSpPr/>
            <p:nvPr/>
          </p:nvSpPr>
          <p:spPr>
            <a:xfrm>
              <a:off x="6553200" y="1790700"/>
              <a:ext cx="1752600" cy="243639"/>
            </a:xfrm>
            <a:prstGeom prst="roundRect">
              <a:avLst>
                <a:gd name="adj" fmla="val 4490"/>
              </a:avLst>
            </a:prstGeom>
            <a:ln/>
          </p:spPr>
          <p:style>
            <a:lnRef idx="1">
              <a:schemeClr val="accent1"/>
            </a:lnRef>
            <a:fillRef idx="3">
              <a:schemeClr val="accent1"/>
            </a:fillRef>
            <a:effectRef idx="2">
              <a:schemeClr val="accent1"/>
            </a:effectRef>
            <a:fontRef idx="minor">
              <a:schemeClr val="lt1"/>
            </a:fontRef>
          </p:style>
          <p:txBody>
            <a:bodyPr lIns="45720" tIns="0" rIns="0" bIns="0" rtlCol="0" anchor="ctr"/>
            <a:lstStyle/>
            <a:p>
              <a:r>
                <a:rPr lang="en-US" sz="1300" dirty="0">
                  <a:solidFill>
                    <a:schemeClr val="bg1"/>
                  </a:solidFill>
                  <a:latin typeface="Arial" pitchFamily="34" charset="0"/>
                  <a:cs typeface="Arial" pitchFamily="34" charset="0"/>
                </a:rPr>
                <a:t>Appmanifest.xml</a:t>
              </a:r>
            </a:p>
          </p:txBody>
        </p:sp>
        <p:sp>
          <p:nvSpPr>
            <p:cNvPr id="13" name="Rounded Rectangle 12"/>
            <p:cNvSpPr/>
            <p:nvPr/>
          </p:nvSpPr>
          <p:spPr>
            <a:xfrm>
              <a:off x="6553200" y="2084762"/>
              <a:ext cx="1752600" cy="543504"/>
            </a:xfrm>
            <a:prstGeom prst="roundRect">
              <a:avLst>
                <a:gd name="adj" fmla="val 4490"/>
              </a:avLst>
            </a:prstGeom>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fi-FI" sz="1300" dirty="0" smtClean="0">
                  <a:solidFill>
                    <a:schemeClr val="bg1"/>
                  </a:solidFill>
                  <a:latin typeface="Arial" pitchFamily="34" charset="0"/>
                  <a:cs typeface="Arial" pitchFamily="34" charset="0"/>
                </a:rPr>
                <a:t>…</a:t>
              </a:r>
              <a:endParaRPr lang="en-US" sz="1300" dirty="0" smtClean="0">
                <a:solidFill>
                  <a:schemeClr val="bg1"/>
                </a:solidFill>
                <a:latin typeface="Arial" pitchFamily="34" charset="0"/>
                <a:cs typeface="Arial" pitchFamily="34" charset="0"/>
              </a:endParaRPr>
            </a:p>
            <a:p>
              <a:pPr algn="ctr"/>
              <a:r>
                <a:rPr lang="en-US" sz="1300" dirty="0" smtClean="0">
                  <a:solidFill>
                    <a:schemeClr val="bg1"/>
                  </a:solidFill>
                  <a:latin typeface="Arial" pitchFamily="34" charset="0"/>
                  <a:cs typeface="Arial" pitchFamily="34" charset="0"/>
                </a:rPr>
                <a:t>Application </a:t>
              </a:r>
              <a:r>
                <a:rPr lang="en-US" sz="1300" dirty="0">
                  <a:solidFill>
                    <a:schemeClr val="bg1"/>
                  </a:solidFill>
                  <a:latin typeface="Arial" pitchFamily="34" charset="0"/>
                  <a:cs typeface="Arial" pitchFamily="34" charset="0"/>
                </a:rPr>
                <a:t>Package often contains other files as well</a:t>
              </a:r>
            </a:p>
          </p:txBody>
        </p:sp>
      </p:grpSp>
    </p:spTree>
    <p:extLst>
      <p:ext uri="{BB962C8B-B14F-4D97-AF65-F5344CB8AC3E}">
        <p14:creationId xmlns:p14="http://schemas.microsoft.com/office/powerpoint/2010/main" val="123173560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Publish Command</a:t>
            </a:r>
            <a:endParaRPr lang="en-US" dirty="0"/>
          </a:p>
        </p:txBody>
      </p:sp>
      <p:sp>
        <p:nvSpPr>
          <p:cNvPr id="5" name="Content Placeholder 4"/>
          <p:cNvSpPr>
            <a:spLocks noGrp="1"/>
          </p:cNvSpPr>
          <p:nvPr>
            <p:ph type="body" sz="quarter" idx="10"/>
          </p:nvPr>
        </p:nvSpPr>
        <p:spPr/>
        <p:txBody>
          <a:bodyPr/>
          <a:lstStyle/>
          <a:p>
            <a:r>
              <a:rPr lang="en-US" dirty="0" smtClean="0"/>
              <a:t>Publishing Wizard used to generate Application Package</a:t>
            </a:r>
          </a:p>
          <a:p>
            <a:pPr lvl="1"/>
            <a:r>
              <a:rPr lang="en-US" dirty="0" smtClean="0"/>
              <a:t>Must be published to folder in file system</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1951" y="3140547"/>
            <a:ext cx="6403333" cy="3090862"/>
          </a:xfrm>
          <a:prstGeom prst="rect">
            <a:avLst/>
          </a:prstGeom>
          <a:ln>
            <a:solidFill>
              <a:schemeClr val="bg1">
                <a:lumMod val="65000"/>
              </a:schemeClr>
            </a:solidFill>
          </a:ln>
        </p:spPr>
      </p:pic>
    </p:spTree>
    <p:extLst>
      <p:ext uri="{BB962C8B-B14F-4D97-AF65-F5344CB8AC3E}">
        <p14:creationId xmlns:p14="http://schemas.microsoft.com/office/powerpoint/2010/main" val="320030346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SharePoint 2013 Investment</a:t>
            </a:r>
            <a:endParaRPr lang="en-US" dirty="0"/>
          </a:p>
        </p:txBody>
      </p:sp>
      <p:sp>
        <p:nvSpPr>
          <p:cNvPr id="5" name="Content Placeholder 4"/>
          <p:cNvSpPr>
            <a:spLocks noGrp="1"/>
          </p:cNvSpPr>
          <p:nvPr>
            <p:ph type="body" sz="quarter" idx="10"/>
          </p:nvPr>
        </p:nvSpPr>
        <p:spPr/>
        <p:txBody>
          <a:bodyPr/>
          <a:lstStyle/>
          <a:p>
            <a:r>
              <a:rPr lang="en-US" dirty="0" smtClean="0"/>
              <a:t>SharePoint 2013 Investment is with SharePoint Apps</a:t>
            </a:r>
          </a:p>
          <a:p>
            <a:pPr lvl="1"/>
            <a:r>
              <a:rPr lang="en-US" dirty="0" smtClean="0"/>
              <a:t>Significant new functionality added to Visual Studio 2012</a:t>
            </a:r>
          </a:p>
          <a:p>
            <a:pPr lvl="1"/>
            <a:r>
              <a:rPr lang="en-US" dirty="0"/>
              <a:t>All of CSOM made available through REST</a:t>
            </a:r>
          </a:p>
          <a:p>
            <a:pPr lvl="1"/>
            <a:r>
              <a:rPr lang="en-US" dirty="0"/>
              <a:t>New Security Model </a:t>
            </a:r>
            <a:r>
              <a:rPr lang="en-US" dirty="0" smtClean="0"/>
              <a:t>created based </a:t>
            </a:r>
            <a:r>
              <a:rPr lang="en-US" dirty="0"/>
              <a:t>on </a:t>
            </a:r>
            <a:r>
              <a:rPr lang="en-US" dirty="0" smtClean="0"/>
              <a:t>OAuth</a:t>
            </a:r>
          </a:p>
          <a:p>
            <a:pPr lvl="1"/>
            <a:endParaRPr lang="en-US" dirty="0"/>
          </a:p>
          <a:p>
            <a:r>
              <a:rPr lang="en-US" dirty="0" smtClean="0"/>
              <a:t>SharePoint Solution Development is Still Possible</a:t>
            </a:r>
          </a:p>
          <a:p>
            <a:pPr lvl="1"/>
            <a:r>
              <a:rPr lang="en-US" dirty="0" smtClean="0"/>
              <a:t>Accomplished by creating "Classic" SharePoint projects</a:t>
            </a:r>
          </a:p>
          <a:p>
            <a:pPr lvl="1"/>
            <a:r>
              <a:rPr lang="en-US" dirty="0" smtClean="0"/>
              <a:t>Not an area of investment for improvement in SharePoint 2013</a:t>
            </a:r>
          </a:p>
          <a:p>
            <a:pPr lvl="1"/>
            <a:r>
              <a:rPr lang="en-US" dirty="0" smtClean="0"/>
              <a:t>Works for the most part just as it has in SharePoint 2010</a:t>
            </a:r>
          </a:p>
        </p:txBody>
      </p:sp>
    </p:spTree>
    <p:extLst>
      <p:ext uri="{BB962C8B-B14F-4D97-AF65-F5344CB8AC3E}">
        <p14:creationId xmlns:p14="http://schemas.microsoft.com/office/powerpoint/2010/main" val="2167356423"/>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Application and Inner Solution Packages</a:t>
            </a:r>
            <a:endParaRPr lang="en-US" dirty="0"/>
          </a:p>
        </p:txBody>
      </p:sp>
      <p:sp>
        <p:nvSpPr>
          <p:cNvPr id="5" name="Content Placeholder 4"/>
          <p:cNvSpPr>
            <a:spLocks noGrp="1"/>
          </p:cNvSpPr>
          <p:nvPr>
            <p:ph type="body" sz="quarter" idx="10"/>
          </p:nvPr>
        </p:nvSpPr>
        <p:spPr>
          <a:xfrm>
            <a:off x="519112" y="1447799"/>
            <a:ext cx="7647113" cy="2043636"/>
          </a:xfrm>
        </p:spPr>
        <p:txBody>
          <a:bodyPr/>
          <a:lstStyle/>
          <a:p>
            <a:r>
              <a:rPr lang="en-US" dirty="0" smtClean="0"/>
              <a:t>Application package contains inner solution package (.</a:t>
            </a:r>
            <a:r>
              <a:rPr lang="en-US" dirty="0" err="1" smtClean="0"/>
              <a:t>wsp</a:t>
            </a:r>
            <a:r>
              <a:rPr lang="en-US" dirty="0" smtClean="0"/>
              <a:t>)</a:t>
            </a:r>
          </a:p>
          <a:p>
            <a:pPr lvl="1"/>
            <a:r>
              <a:rPr lang="en-US" dirty="0" smtClean="0"/>
              <a:t>Inner solution package required to deploy site elements to App Web</a:t>
            </a:r>
          </a:p>
          <a:p>
            <a:pPr lvl="1"/>
            <a:r>
              <a:rPr lang="en-US" dirty="0" smtClean="0"/>
              <a:t>Inner </a:t>
            </a:r>
            <a:r>
              <a:rPr lang="en-US" dirty="0"/>
              <a:t>solution package contains Web-scoped feature for App Web</a:t>
            </a:r>
          </a:p>
          <a:p>
            <a:pPr lvl="1"/>
            <a:r>
              <a:rPr lang="en-US" dirty="0"/>
              <a:t>Inner solution package contains declarative </a:t>
            </a:r>
            <a:r>
              <a:rPr lang="en-US" dirty="0" smtClean="0"/>
              <a:t>elements only </a:t>
            </a:r>
            <a:r>
              <a:rPr lang="en-US" sz="1800" dirty="0" smtClean="0"/>
              <a:t>(e.g</a:t>
            </a:r>
            <a:r>
              <a:rPr lang="en-US" sz="1800" dirty="0"/>
              <a:t>. Lists, Pages, </a:t>
            </a:r>
            <a:r>
              <a:rPr lang="en-US" sz="1800" dirty="0" smtClean="0"/>
              <a:t>etc</a:t>
            </a:r>
            <a:r>
              <a:rPr lang="en-US" sz="1800" dirty="0"/>
              <a:t>.)</a:t>
            </a:r>
            <a:endParaRPr lang="en-US" dirty="0"/>
          </a:p>
          <a:p>
            <a:pPr lvl="1"/>
            <a:r>
              <a:rPr lang="en-US" dirty="0" smtClean="0"/>
              <a:t>Inner solution package cannot contain DLL or any .NET code</a:t>
            </a:r>
            <a:endParaRPr lang="en-US" dirty="0"/>
          </a:p>
        </p:txBody>
      </p:sp>
      <p:grpSp>
        <p:nvGrpSpPr>
          <p:cNvPr id="2" name="Group 1"/>
          <p:cNvGrpSpPr/>
          <p:nvPr/>
        </p:nvGrpSpPr>
        <p:grpSpPr>
          <a:xfrm>
            <a:off x="8825778" y="2174156"/>
            <a:ext cx="2635908" cy="2815628"/>
            <a:chOff x="8364052" y="2064191"/>
            <a:chExt cx="2635908" cy="2815628"/>
          </a:xfrm>
        </p:grpSpPr>
        <p:sp>
          <p:nvSpPr>
            <p:cNvPr id="8" name="Rectangle 7"/>
            <p:cNvSpPr/>
            <p:nvPr/>
          </p:nvSpPr>
          <p:spPr>
            <a:xfrm>
              <a:off x="8364052" y="2064191"/>
              <a:ext cx="2635908" cy="2815628"/>
            </a:xfrm>
            <a:prstGeom prst="rect">
              <a:avLst/>
            </a:prstGeom>
            <a:ln/>
          </p:spPr>
          <p:style>
            <a:lnRef idx="3">
              <a:schemeClr val="lt1"/>
            </a:lnRef>
            <a:fillRef idx="1">
              <a:schemeClr val="accent6"/>
            </a:fillRef>
            <a:effectRef idx="1">
              <a:schemeClr val="accent6"/>
            </a:effectRef>
            <a:fontRef idx="minor">
              <a:schemeClr val="lt1"/>
            </a:fontRef>
          </p:style>
          <p:txBody>
            <a:bodyPr rtlCol="0" anchor="t" anchorCtr="0"/>
            <a:lstStyle/>
            <a:p>
              <a:pPr algn="ctr"/>
              <a:r>
                <a:rPr lang="en-US" dirty="0" err="1" smtClean="0">
                  <a:solidFill>
                    <a:sysClr val="windowText" lastClr="000000"/>
                  </a:solidFill>
                  <a:latin typeface="+mj-lt"/>
                  <a:cs typeface="Arial" pitchFamily="34" charset="0"/>
                </a:rPr>
                <a:t>MySharePointApp.app</a:t>
              </a:r>
              <a:endParaRPr lang="en-US" dirty="0">
                <a:solidFill>
                  <a:sysClr val="windowText" lastClr="000000"/>
                </a:solidFill>
                <a:latin typeface="+mj-lt"/>
                <a:cs typeface="Arial" pitchFamily="34" charset="0"/>
              </a:endParaRPr>
            </a:p>
          </p:txBody>
        </p:sp>
        <p:sp>
          <p:nvSpPr>
            <p:cNvPr id="9" name="Rounded Rectangle 8"/>
            <p:cNvSpPr/>
            <p:nvPr/>
          </p:nvSpPr>
          <p:spPr>
            <a:xfrm>
              <a:off x="8528027" y="2460482"/>
              <a:ext cx="2228815" cy="219924"/>
            </a:xfrm>
            <a:prstGeom prst="roundRect">
              <a:avLst>
                <a:gd name="adj" fmla="val 4490"/>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r>
                <a:rPr lang="en-US" sz="1200" dirty="0">
                  <a:solidFill>
                    <a:schemeClr val="bg2"/>
                  </a:solidFill>
                  <a:latin typeface="+mj-lt"/>
                  <a:cs typeface="Arial" pitchFamily="34" charset="0"/>
                </a:rPr>
                <a:t>Appmanifest.xml</a:t>
              </a:r>
            </a:p>
          </p:txBody>
        </p:sp>
        <p:sp>
          <p:nvSpPr>
            <p:cNvPr id="12" name="Rectangle 11"/>
            <p:cNvSpPr/>
            <p:nvPr/>
          </p:nvSpPr>
          <p:spPr>
            <a:xfrm>
              <a:off x="8528027" y="2770014"/>
              <a:ext cx="2263704" cy="1910628"/>
            </a:xfrm>
            <a:prstGeom prst="rect">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err="1">
                  <a:latin typeface="+mj-lt"/>
                  <a:cs typeface="Arial" pitchFamily="34" charset="0"/>
                </a:rPr>
                <a:t>MySharePointApp.wsp</a:t>
              </a:r>
              <a:endParaRPr lang="en-US" sz="1400" dirty="0">
                <a:latin typeface="+mj-lt"/>
                <a:cs typeface="Arial" pitchFamily="34" charset="0"/>
              </a:endParaRPr>
            </a:p>
          </p:txBody>
        </p:sp>
        <p:sp>
          <p:nvSpPr>
            <p:cNvPr id="13" name="Rounded Rectangle 12"/>
            <p:cNvSpPr/>
            <p:nvPr/>
          </p:nvSpPr>
          <p:spPr>
            <a:xfrm>
              <a:off x="8740804" y="3076855"/>
              <a:ext cx="1885564" cy="187343"/>
            </a:xfrm>
            <a:prstGeom prst="roundRect">
              <a:avLst>
                <a:gd name="adj" fmla="val 449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r>
                <a:rPr lang="en-US" sz="1200" dirty="0">
                  <a:solidFill>
                    <a:schemeClr val="bg2"/>
                  </a:solidFill>
                  <a:latin typeface="+mj-lt"/>
                  <a:cs typeface="Arial" pitchFamily="34" charset="0"/>
                </a:rPr>
                <a:t>manifest.xml</a:t>
              </a:r>
            </a:p>
          </p:txBody>
        </p:sp>
        <p:sp>
          <p:nvSpPr>
            <p:cNvPr id="14" name="Rounded Rectangle 13"/>
            <p:cNvSpPr/>
            <p:nvPr/>
          </p:nvSpPr>
          <p:spPr>
            <a:xfrm>
              <a:off x="8740804" y="3826227"/>
              <a:ext cx="1885564" cy="187343"/>
            </a:xfrm>
            <a:prstGeom prst="roundRect">
              <a:avLst>
                <a:gd name="adj" fmla="val 449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r>
                <a:rPr lang="en-US" sz="1200" dirty="0">
                  <a:solidFill>
                    <a:schemeClr val="bg2"/>
                  </a:solidFill>
                  <a:latin typeface="+mj-lt"/>
                  <a:cs typeface="Arial" pitchFamily="34" charset="0"/>
                </a:rPr>
                <a:t>Home.aspx</a:t>
              </a:r>
            </a:p>
          </p:txBody>
        </p:sp>
        <p:sp>
          <p:nvSpPr>
            <p:cNvPr id="15" name="Rounded Rectangle 14"/>
            <p:cNvSpPr/>
            <p:nvPr/>
          </p:nvSpPr>
          <p:spPr>
            <a:xfrm>
              <a:off x="8740804" y="3326645"/>
              <a:ext cx="1885564" cy="187343"/>
            </a:xfrm>
            <a:prstGeom prst="roundRect">
              <a:avLst>
                <a:gd name="adj" fmla="val 449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r>
                <a:rPr lang="en-US" sz="1200" dirty="0">
                  <a:solidFill>
                    <a:schemeClr val="bg2"/>
                  </a:solidFill>
                  <a:latin typeface="+mj-lt"/>
                  <a:cs typeface="Arial" pitchFamily="34" charset="0"/>
                </a:rPr>
                <a:t>feature.xml</a:t>
              </a:r>
            </a:p>
          </p:txBody>
        </p:sp>
        <p:sp>
          <p:nvSpPr>
            <p:cNvPr id="16" name="Rounded Rectangle 15"/>
            <p:cNvSpPr/>
            <p:nvPr/>
          </p:nvSpPr>
          <p:spPr>
            <a:xfrm>
              <a:off x="8740804" y="3576437"/>
              <a:ext cx="1885564" cy="187343"/>
            </a:xfrm>
            <a:prstGeom prst="roundRect">
              <a:avLst>
                <a:gd name="adj" fmla="val 449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r>
                <a:rPr lang="en-US" sz="1200" dirty="0">
                  <a:solidFill>
                    <a:schemeClr val="bg2"/>
                  </a:solidFill>
                  <a:latin typeface="+mj-lt"/>
                  <a:cs typeface="Arial" pitchFamily="34" charset="0"/>
                </a:rPr>
                <a:t>elements.xml</a:t>
              </a:r>
            </a:p>
          </p:txBody>
        </p:sp>
        <p:sp>
          <p:nvSpPr>
            <p:cNvPr id="17" name="Rounded Rectangle 16"/>
            <p:cNvSpPr/>
            <p:nvPr/>
          </p:nvSpPr>
          <p:spPr>
            <a:xfrm>
              <a:off x="8740804" y="4076018"/>
              <a:ext cx="1885564" cy="187343"/>
            </a:xfrm>
            <a:prstGeom prst="roundRect">
              <a:avLst>
                <a:gd name="adj" fmla="val 449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r>
                <a:rPr lang="en-US" sz="1200" dirty="0">
                  <a:solidFill>
                    <a:schemeClr val="bg2"/>
                  </a:solidFill>
                  <a:latin typeface="+mj-lt"/>
                  <a:cs typeface="Arial" pitchFamily="34" charset="0"/>
                </a:rPr>
                <a:t>App.css</a:t>
              </a:r>
            </a:p>
          </p:txBody>
        </p:sp>
        <p:sp>
          <p:nvSpPr>
            <p:cNvPr id="18" name="Rounded Rectangle 17"/>
            <p:cNvSpPr/>
            <p:nvPr/>
          </p:nvSpPr>
          <p:spPr>
            <a:xfrm>
              <a:off x="8736706" y="4321448"/>
              <a:ext cx="1885564" cy="187343"/>
            </a:xfrm>
            <a:prstGeom prst="roundRect">
              <a:avLst>
                <a:gd name="adj" fmla="val 449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r>
                <a:rPr lang="en-US" sz="1200" dirty="0">
                  <a:solidFill>
                    <a:schemeClr val="bg2"/>
                  </a:solidFill>
                  <a:latin typeface="+mj-lt"/>
                  <a:cs typeface="Arial" pitchFamily="34" charset="0"/>
                </a:rPr>
                <a:t>App.js</a:t>
              </a:r>
            </a:p>
          </p:txBody>
        </p:sp>
      </p:grpSp>
    </p:spTree>
    <p:extLst>
      <p:ext uri="{BB962C8B-B14F-4D97-AF65-F5344CB8AC3E}">
        <p14:creationId xmlns:p14="http://schemas.microsoft.com/office/powerpoint/2010/main" val="21312504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Web and Host Web Features</a:t>
            </a:r>
            <a:endParaRPr lang="en-US" dirty="0"/>
          </a:p>
        </p:txBody>
      </p:sp>
      <p:grpSp>
        <p:nvGrpSpPr>
          <p:cNvPr id="2" name="Group 1"/>
          <p:cNvGrpSpPr/>
          <p:nvPr/>
        </p:nvGrpSpPr>
        <p:grpSpPr>
          <a:xfrm>
            <a:off x="796822" y="2842516"/>
            <a:ext cx="5586545" cy="2834640"/>
            <a:chOff x="2590800" y="2019300"/>
            <a:chExt cx="4191000" cy="2362200"/>
          </a:xfrm>
        </p:grpSpPr>
        <p:sp>
          <p:nvSpPr>
            <p:cNvPr id="18" name="Rectangle 17"/>
            <p:cNvSpPr/>
            <p:nvPr/>
          </p:nvSpPr>
          <p:spPr>
            <a:xfrm>
              <a:off x="2590800" y="2019300"/>
              <a:ext cx="4191000" cy="2362200"/>
            </a:xfrm>
            <a:prstGeom prst="rect">
              <a:avLst/>
            </a:prstGeom>
          </p:spPr>
          <p:style>
            <a:lnRef idx="1">
              <a:schemeClr val="accent6"/>
            </a:lnRef>
            <a:fillRef idx="3">
              <a:schemeClr val="accent6"/>
            </a:fillRef>
            <a:effectRef idx="2">
              <a:schemeClr val="accent6"/>
            </a:effectRef>
            <a:fontRef idx="minor">
              <a:schemeClr val="lt1"/>
            </a:fontRef>
          </p:style>
          <p:txBody>
            <a:bodyPr rtlCol="0" anchor="t" anchorCtr="0"/>
            <a:lstStyle/>
            <a:p>
              <a:pPr algn="ctr"/>
              <a:endParaRPr lang="en-US" sz="2100" dirty="0">
                <a:solidFill>
                  <a:schemeClr val="tx1"/>
                </a:solidFill>
              </a:endParaRPr>
            </a:p>
          </p:txBody>
        </p:sp>
        <p:sp>
          <p:nvSpPr>
            <p:cNvPr id="9" name="Rectangle 8"/>
            <p:cNvSpPr/>
            <p:nvPr/>
          </p:nvSpPr>
          <p:spPr>
            <a:xfrm>
              <a:off x="2819400" y="2247900"/>
              <a:ext cx="914400" cy="838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Host Web</a:t>
              </a:r>
            </a:p>
          </p:txBody>
        </p:sp>
        <p:sp>
          <p:nvSpPr>
            <p:cNvPr id="10" name="Rectangle 9"/>
            <p:cNvSpPr/>
            <p:nvPr/>
          </p:nvSpPr>
          <p:spPr>
            <a:xfrm>
              <a:off x="3810000" y="3314700"/>
              <a:ext cx="914400" cy="838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 Web</a:t>
              </a:r>
            </a:p>
          </p:txBody>
        </p:sp>
        <p:cxnSp>
          <p:nvCxnSpPr>
            <p:cNvPr id="12" name="Elbow Connector 11"/>
            <p:cNvCxnSpPr>
              <a:stCxn id="9" idx="2"/>
              <a:endCxn id="10" idx="1"/>
            </p:cNvCxnSpPr>
            <p:nvPr/>
          </p:nvCxnSpPr>
          <p:spPr>
            <a:xfrm rot="16200000" flipH="1">
              <a:off x="3219450" y="3143250"/>
              <a:ext cx="647700" cy="533400"/>
            </a:xfrm>
            <a:prstGeom prst="bentConnector2">
              <a:avLst/>
            </a:prstGeom>
            <a:ln w="41275">
              <a:tailEnd type="stealth" w="lg" len="lg"/>
            </a:ln>
          </p:spPr>
          <p:style>
            <a:lnRef idx="2">
              <a:schemeClr val="accent1"/>
            </a:lnRef>
            <a:fillRef idx="0">
              <a:schemeClr val="accent1"/>
            </a:fillRef>
            <a:effectRef idx="1">
              <a:schemeClr val="accent1"/>
            </a:effectRef>
            <a:fontRef idx="minor">
              <a:schemeClr val="tx1"/>
            </a:fontRef>
          </p:style>
        </p:cxnSp>
        <p:sp>
          <p:nvSpPr>
            <p:cNvPr id="19" name="Rounded Rectangle 18"/>
            <p:cNvSpPr/>
            <p:nvPr/>
          </p:nvSpPr>
          <p:spPr>
            <a:xfrm>
              <a:off x="5257801" y="3400809"/>
              <a:ext cx="1295400" cy="762000"/>
            </a:xfrm>
            <a:prstGeom prst="roundRect">
              <a:avLst>
                <a:gd name="adj" fmla="val 4490"/>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9765" indent="-219765">
                <a:buFont typeface="Arial" pitchFamily="34" charset="0"/>
                <a:buChar char="•"/>
              </a:pPr>
              <a:r>
                <a:rPr lang="en-US" sz="1400" dirty="0">
                  <a:solidFill>
                    <a:schemeClr val="tx1"/>
                  </a:solidFill>
                </a:rPr>
                <a:t>Lists</a:t>
              </a:r>
            </a:p>
            <a:p>
              <a:pPr marL="219765" indent="-219765">
                <a:buFont typeface="Arial" pitchFamily="34" charset="0"/>
                <a:buChar char="•"/>
              </a:pPr>
              <a:r>
                <a:rPr lang="en-US" sz="1400" dirty="0">
                  <a:solidFill>
                    <a:schemeClr val="tx1"/>
                  </a:solidFill>
                </a:rPr>
                <a:t>Site Pages</a:t>
              </a:r>
            </a:p>
            <a:p>
              <a:pPr marL="219765" indent="-219765">
                <a:buFont typeface="Arial" pitchFamily="34" charset="0"/>
                <a:buChar char="•"/>
              </a:pPr>
              <a:r>
                <a:rPr lang="en-US" sz="1400" dirty="0">
                  <a:solidFill>
                    <a:schemeClr val="tx1"/>
                  </a:solidFill>
                </a:rPr>
                <a:t>CSS Files</a:t>
              </a:r>
            </a:p>
            <a:p>
              <a:pPr marL="219765" indent="-219765">
                <a:buFont typeface="Arial" pitchFamily="34" charset="0"/>
                <a:buChar char="•"/>
              </a:pPr>
              <a:r>
                <a:rPr lang="en-US" sz="1400" dirty="0">
                  <a:solidFill>
                    <a:schemeClr val="tx1"/>
                  </a:solidFill>
                </a:rPr>
                <a:t>JavaScript Files</a:t>
              </a:r>
            </a:p>
          </p:txBody>
        </p:sp>
        <p:sp>
          <p:nvSpPr>
            <p:cNvPr id="11" name="Rounded Rectangle 10"/>
            <p:cNvSpPr/>
            <p:nvPr/>
          </p:nvSpPr>
          <p:spPr>
            <a:xfrm>
              <a:off x="4267200" y="2476500"/>
              <a:ext cx="1714500" cy="457200"/>
            </a:xfrm>
            <a:prstGeom prst="roundRect">
              <a:avLst>
                <a:gd name="adj" fmla="val 4490"/>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9765" indent="-219765">
                <a:buFont typeface="Arial" pitchFamily="34" charset="0"/>
                <a:buChar char="•"/>
              </a:pPr>
              <a:r>
                <a:rPr lang="en-US" sz="1400" dirty="0" smtClean="0">
                  <a:solidFill>
                    <a:schemeClr val="tx1"/>
                  </a:solidFill>
                </a:rPr>
                <a:t>App Custom </a:t>
              </a:r>
              <a:r>
                <a:rPr lang="en-US" sz="1400" dirty="0">
                  <a:solidFill>
                    <a:schemeClr val="tx1"/>
                  </a:solidFill>
                </a:rPr>
                <a:t>Actions</a:t>
              </a:r>
            </a:p>
            <a:p>
              <a:pPr marL="219765" indent="-219765">
                <a:buFont typeface="Arial" pitchFamily="34" charset="0"/>
                <a:buChar char="•"/>
              </a:pPr>
              <a:r>
                <a:rPr lang="en-US" sz="1400" dirty="0" smtClean="0">
                  <a:solidFill>
                    <a:schemeClr val="tx1"/>
                  </a:solidFill>
                </a:rPr>
                <a:t>Client Web </a:t>
              </a:r>
              <a:r>
                <a:rPr lang="en-US" sz="1400" dirty="0">
                  <a:solidFill>
                    <a:schemeClr val="tx1"/>
                  </a:solidFill>
                </a:rPr>
                <a:t>Parts</a:t>
              </a:r>
            </a:p>
          </p:txBody>
        </p:sp>
      </p:grpSp>
      <p:grpSp>
        <p:nvGrpSpPr>
          <p:cNvPr id="14" name="Group 13"/>
          <p:cNvGrpSpPr/>
          <p:nvPr/>
        </p:nvGrpSpPr>
        <p:grpSpPr>
          <a:xfrm>
            <a:off x="8516411" y="1557380"/>
            <a:ext cx="3151713" cy="4508442"/>
            <a:chOff x="8516411" y="1557380"/>
            <a:chExt cx="3151713" cy="4508442"/>
          </a:xfrm>
        </p:grpSpPr>
        <p:sp>
          <p:nvSpPr>
            <p:cNvPr id="16" name="Rectangle 15"/>
            <p:cNvSpPr/>
            <p:nvPr/>
          </p:nvSpPr>
          <p:spPr>
            <a:xfrm>
              <a:off x="8516411" y="1557380"/>
              <a:ext cx="3151713" cy="4508442"/>
            </a:xfrm>
            <a:prstGeom prst="rect">
              <a:avLst/>
            </a:prstGeom>
            <a:solidFill>
              <a:schemeClr val="accent6">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latin typeface="+mj-lt"/>
                  <a:cs typeface="Arial" pitchFamily="34" charset="0"/>
                </a:rPr>
                <a:t>MySharePointApp.app</a:t>
              </a:r>
              <a:endParaRPr lang="en-US" dirty="0">
                <a:latin typeface="+mj-lt"/>
                <a:cs typeface="Arial" pitchFamily="34" charset="0"/>
              </a:endParaRPr>
            </a:p>
          </p:txBody>
        </p:sp>
        <p:sp>
          <p:nvSpPr>
            <p:cNvPr id="20" name="Rounded Rectangle 19"/>
            <p:cNvSpPr/>
            <p:nvPr/>
          </p:nvSpPr>
          <p:spPr>
            <a:xfrm>
              <a:off x="8708490" y="2019556"/>
              <a:ext cx="2744304" cy="292367"/>
            </a:xfrm>
            <a:prstGeom prst="roundRect">
              <a:avLst>
                <a:gd name="adj" fmla="val 4490"/>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r>
                <a:rPr lang="en-US" sz="1300" dirty="0">
                  <a:solidFill>
                    <a:schemeClr val="tx1"/>
                  </a:solidFill>
                  <a:latin typeface="+mj-lt"/>
                  <a:cs typeface="Arial" pitchFamily="34" charset="0"/>
                </a:rPr>
                <a:t>Appmanifest.xml</a:t>
              </a:r>
            </a:p>
          </p:txBody>
        </p:sp>
        <p:sp>
          <p:nvSpPr>
            <p:cNvPr id="23" name="Rounded Rectangle 22"/>
            <p:cNvSpPr/>
            <p:nvPr/>
          </p:nvSpPr>
          <p:spPr>
            <a:xfrm>
              <a:off x="8708490" y="2565080"/>
              <a:ext cx="2744304" cy="292367"/>
            </a:xfrm>
            <a:prstGeom prst="roundRect">
              <a:avLst>
                <a:gd name="adj" fmla="val 4490"/>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r>
                <a:rPr lang="en-US" sz="1300" dirty="0">
                  <a:solidFill>
                    <a:schemeClr val="tx1"/>
                  </a:solidFill>
                  <a:latin typeface="+mj-lt"/>
                  <a:cs typeface="Arial" pitchFamily="34" charset="0"/>
                </a:rPr>
                <a:t>Customaction1.xml</a:t>
              </a:r>
            </a:p>
          </p:txBody>
        </p:sp>
        <p:sp>
          <p:nvSpPr>
            <p:cNvPr id="24" name="Rounded Rectangle 23"/>
            <p:cNvSpPr/>
            <p:nvPr/>
          </p:nvSpPr>
          <p:spPr>
            <a:xfrm>
              <a:off x="8708490" y="2915909"/>
              <a:ext cx="2744304" cy="292367"/>
            </a:xfrm>
            <a:prstGeom prst="roundRect">
              <a:avLst>
                <a:gd name="adj" fmla="val 4490"/>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r>
                <a:rPr lang="en-US" sz="1300" dirty="0">
                  <a:solidFill>
                    <a:schemeClr val="tx1"/>
                  </a:solidFill>
                  <a:latin typeface="+mj-lt"/>
                  <a:cs typeface="Arial" pitchFamily="34" charset="0"/>
                </a:rPr>
                <a:t>ClientWebPart.xml</a:t>
              </a:r>
            </a:p>
          </p:txBody>
        </p:sp>
        <p:sp>
          <p:nvSpPr>
            <p:cNvPr id="27" name="Rectangle 26"/>
            <p:cNvSpPr/>
            <p:nvPr/>
          </p:nvSpPr>
          <p:spPr>
            <a:xfrm>
              <a:off x="8708490" y="3391156"/>
              <a:ext cx="2744304" cy="2468880"/>
            </a:xfrm>
            <a:prstGeom prst="rect">
              <a:avLst/>
            </a:prstGeom>
            <a:solidFill>
              <a:schemeClr val="accent5">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500" dirty="0" err="1">
                  <a:latin typeface="+mj-lt"/>
                  <a:cs typeface="Arial" pitchFamily="34" charset="0"/>
                </a:rPr>
                <a:t>MySharePointApp.wsp</a:t>
              </a:r>
              <a:endParaRPr lang="en-US" sz="1500" dirty="0">
                <a:latin typeface="+mj-lt"/>
                <a:cs typeface="Arial" pitchFamily="34" charset="0"/>
              </a:endParaRPr>
            </a:p>
          </p:txBody>
        </p:sp>
        <p:sp>
          <p:nvSpPr>
            <p:cNvPr id="29" name="Rounded Rectangle 28"/>
            <p:cNvSpPr/>
            <p:nvPr/>
          </p:nvSpPr>
          <p:spPr>
            <a:xfrm>
              <a:off x="8924855" y="3773542"/>
              <a:ext cx="2321664" cy="249054"/>
            </a:xfrm>
            <a:prstGeom prst="roundRect">
              <a:avLst>
                <a:gd name="adj" fmla="val 449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r>
                <a:rPr lang="en-US" sz="1300" dirty="0">
                  <a:solidFill>
                    <a:schemeClr val="tx1"/>
                  </a:solidFill>
                  <a:latin typeface="+mj-lt"/>
                  <a:cs typeface="Arial" pitchFamily="34" charset="0"/>
                </a:rPr>
                <a:t>manifest.xml</a:t>
              </a:r>
            </a:p>
          </p:txBody>
        </p:sp>
        <p:sp>
          <p:nvSpPr>
            <p:cNvPr id="30" name="Rounded Rectangle 29"/>
            <p:cNvSpPr/>
            <p:nvPr/>
          </p:nvSpPr>
          <p:spPr>
            <a:xfrm>
              <a:off x="8924855" y="4769757"/>
              <a:ext cx="2321664" cy="249054"/>
            </a:xfrm>
            <a:prstGeom prst="roundRect">
              <a:avLst>
                <a:gd name="adj" fmla="val 449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r>
                <a:rPr lang="en-US" sz="1300" dirty="0">
                  <a:solidFill>
                    <a:schemeClr val="tx1"/>
                  </a:solidFill>
                  <a:latin typeface="+mj-lt"/>
                  <a:cs typeface="Arial" pitchFamily="34" charset="0"/>
                </a:rPr>
                <a:t>Home.aspx</a:t>
              </a:r>
            </a:p>
          </p:txBody>
        </p:sp>
        <p:sp>
          <p:nvSpPr>
            <p:cNvPr id="31" name="Rounded Rectangle 30"/>
            <p:cNvSpPr/>
            <p:nvPr/>
          </p:nvSpPr>
          <p:spPr>
            <a:xfrm>
              <a:off x="8924855" y="4105613"/>
              <a:ext cx="2321664" cy="249054"/>
            </a:xfrm>
            <a:prstGeom prst="roundRect">
              <a:avLst>
                <a:gd name="adj" fmla="val 449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r>
                <a:rPr lang="en-US" sz="1300" dirty="0">
                  <a:solidFill>
                    <a:schemeClr val="tx1"/>
                  </a:solidFill>
                  <a:latin typeface="+mj-lt"/>
                  <a:cs typeface="Arial" pitchFamily="34" charset="0"/>
                </a:rPr>
                <a:t>feature.xml</a:t>
              </a:r>
            </a:p>
          </p:txBody>
        </p:sp>
        <p:sp>
          <p:nvSpPr>
            <p:cNvPr id="32" name="Rounded Rectangle 31"/>
            <p:cNvSpPr/>
            <p:nvPr/>
          </p:nvSpPr>
          <p:spPr>
            <a:xfrm>
              <a:off x="8924855" y="4437686"/>
              <a:ext cx="2321664" cy="249054"/>
            </a:xfrm>
            <a:prstGeom prst="roundRect">
              <a:avLst>
                <a:gd name="adj" fmla="val 449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r>
                <a:rPr lang="en-US" sz="1300" dirty="0">
                  <a:solidFill>
                    <a:schemeClr val="tx1"/>
                  </a:solidFill>
                  <a:latin typeface="+mj-lt"/>
                  <a:cs typeface="Arial" pitchFamily="34" charset="0"/>
                </a:rPr>
                <a:t>elements.xml</a:t>
              </a:r>
            </a:p>
          </p:txBody>
        </p:sp>
        <p:sp>
          <p:nvSpPr>
            <p:cNvPr id="33" name="Rounded Rectangle 32"/>
            <p:cNvSpPr/>
            <p:nvPr/>
          </p:nvSpPr>
          <p:spPr>
            <a:xfrm>
              <a:off x="8924855" y="5101828"/>
              <a:ext cx="2321664" cy="249054"/>
            </a:xfrm>
            <a:prstGeom prst="roundRect">
              <a:avLst>
                <a:gd name="adj" fmla="val 449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r>
                <a:rPr lang="en-US" sz="1300" dirty="0">
                  <a:solidFill>
                    <a:schemeClr val="tx1"/>
                  </a:solidFill>
                  <a:latin typeface="+mj-lt"/>
                  <a:cs typeface="Arial" pitchFamily="34" charset="0"/>
                </a:rPr>
                <a:t>App.css</a:t>
              </a:r>
            </a:p>
          </p:txBody>
        </p:sp>
        <p:sp>
          <p:nvSpPr>
            <p:cNvPr id="34" name="Rounded Rectangle 33"/>
            <p:cNvSpPr/>
            <p:nvPr/>
          </p:nvSpPr>
          <p:spPr>
            <a:xfrm>
              <a:off x="8919810" y="5428102"/>
              <a:ext cx="2321664" cy="249054"/>
            </a:xfrm>
            <a:prstGeom prst="roundRect">
              <a:avLst>
                <a:gd name="adj" fmla="val 449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r>
                <a:rPr lang="en-US" sz="1300" dirty="0">
                  <a:solidFill>
                    <a:schemeClr val="tx1"/>
                  </a:solidFill>
                  <a:latin typeface="+mj-lt"/>
                  <a:cs typeface="Arial" pitchFamily="34" charset="0"/>
                </a:rPr>
                <a:t>App.js</a:t>
              </a:r>
            </a:p>
          </p:txBody>
        </p:sp>
      </p:grpSp>
      <p:cxnSp>
        <p:nvCxnSpPr>
          <p:cNvPr id="5" name="Straight Arrow Connector 4"/>
          <p:cNvCxnSpPr>
            <a:endCxn id="11" idx="3"/>
          </p:cNvCxnSpPr>
          <p:nvPr/>
        </p:nvCxnSpPr>
        <p:spPr>
          <a:xfrm flipH="1">
            <a:off x="5316845" y="2898397"/>
            <a:ext cx="2691700" cy="767079"/>
          </a:xfrm>
          <a:prstGeom prst="straightConnector1">
            <a:avLst/>
          </a:prstGeom>
          <a:ln w="41275">
            <a:solidFill>
              <a:schemeClr val="tx1"/>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19" idx="3"/>
          </p:cNvCxnSpPr>
          <p:nvPr/>
        </p:nvCxnSpPr>
        <p:spPr>
          <a:xfrm flipH="1">
            <a:off x="6078647" y="4625596"/>
            <a:ext cx="1918611" cy="331931"/>
          </a:xfrm>
          <a:prstGeom prst="straightConnector1">
            <a:avLst/>
          </a:prstGeom>
          <a:ln w="41275">
            <a:solidFill>
              <a:schemeClr val="tx1"/>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p:sp>
        <p:nvSpPr>
          <p:cNvPr id="37" name="Left Brace 36"/>
          <p:cNvSpPr/>
          <p:nvPr/>
        </p:nvSpPr>
        <p:spPr>
          <a:xfrm>
            <a:off x="8008544" y="2521765"/>
            <a:ext cx="361150" cy="744371"/>
          </a:xfrm>
          <a:prstGeom prst="leftBrace">
            <a:avLst>
              <a:gd name="adj1" fmla="val 30895"/>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lIns="117208" tIns="58604" rIns="117208" bIns="58604" rtlCol="0" anchor="ctr"/>
          <a:lstStyle/>
          <a:p>
            <a:pPr algn="ctr"/>
            <a:endParaRPr lang="en-US"/>
          </a:p>
        </p:txBody>
      </p:sp>
      <p:sp>
        <p:nvSpPr>
          <p:cNvPr id="38" name="Left Brace 37"/>
          <p:cNvSpPr/>
          <p:nvPr/>
        </p:nvSpPr>
        <p:spPr>
          <a:xfrm>
            <a:off x="8008544" y="3469746"/>
            <a:ext cx="361150" cy="2298851"/>
          </a:xfrm>
          <a:prstGeom prst="leftBrace">
            <a:avLst>
              <a:gd name="adj1" fmla="val 73511"/>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lIns="117208" tIns="58604" rIns="117208" bIns="58604" rtlCol="0" anchor="ctr"/>
          <a:lstStyle/>
          <a:p>
            <a:pPr algn="ctr"/>
            <a:endParaRPr lang="en-US"/>
          </a:p>
        </p:txBody>
      </p:sp>
      <p:cxnSp>
        <p:nvCxnSpPr>
          <p:cNvPr id="28" name="Straight Arrow Connector 27"/>
          <p:cNvCxnSpPr/>
          <p:nvPr/>
        </p:nvCxnSpPr>
        <p:spPr>
          <a:xfrm flipH="1">
            <a:off x="2421999" y="3656694"/>
            <a:ext cx="491388" cy="0"/>
          </a:xfrm>
          <a:prstGeom prst="straightConnector1">
            <a:avLst/>
          </a:prstGeom>
          <a:ln w="88900">
            <a:solidFill>
              <a:schemeClr val="tx1"/>
            </a:solidFill>
            <a:headEnd type="none"/>
            <a:tailEnd type="stealth"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3742296" y="4909975"/>
            <a:ext cx="491388" cy="0"/>
          </a:xfrm>
          <a:prstGeom prst="straightConnector1">
            <a:avLst/>
          </a:prstGeom>
          <a:ln w="88900">
            <a:solidFill>
              <a:schemeClr val="tx1"/>
            </a:solidFill>
            <a:headEnd type="none"/>
            <a:tailEnd type="stealth"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2489895"/>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Testing an App with CTRL + {F5}</a:t>
            </a:r>
            <a:endParaRPr lang="en-US" dirty="0"/>
          </a:p>
        </p:txBody>
      </p:sp>
      <p:sp>
        <p:nvSpPr>
          <p:cNvPr id="5" name="Content Placeholder 4"/>
          <p:cNvSpPr>
            <a:spLocks noGrp="1"/>
          </p:cNvSpPr>
          <p:nvPr>
            <p:ph type="body" sz="quarter" idx="10"/>
          </p:nvPr>
        </p:nvSpPr>
        <p:spPr/>
        <p:txBody>
          <a:bodyPr/>
          <a:lstStyle/>
          <a:p>
            <a:r>
              <a:rPr lang="en-US" dirty="0" smtClean="0"/>
              <a:t>Here is what happens when you press CTRL + {F5}</a:t>
            </a:r>
          </a:p>
          <a:p>
            <a:pPr lvl="1"/>
            <a:r>
              <a:rPr lang="en-US" dirty="0" smtClean="0"/>
              <a:t>It fixes URL’s </a:t>
            </a:r>
            <a:r>
              <a:rPr lang="en-US" dirty="0"/>
              <a:t>in AppManifest.xml and other project </a:t>
            </a:r>
            <a:r>
              <a:rPr lang="en-US" dirty="0" smtClean="0"/>
              <a:t>files</a:t>
            </a:r>
            <a:endParaRPr lang="en-US" dirty="0"/>
          </a:p>
          <a:p>
            <a:pPr lvl="1"/>
            <a:r>
              <a:rPr lang="en-US" dirty="0" smtClean="0"/>
              <a:t>It creates the inner .</a:t>
            </a:r>
            <a:r>
              <a:rPr lang="en-US" dirty="0" err="1" smtClean="0"/>
              <a:t>wsp</a:t>
            </a:r>
            <a:r>
              <a:rPr lang="en-US" dirty="0" smtClean="0"/>
              <a:t> file for the App Web</a:t>
            </a:r>
          </a:p>
          <a:p>
            <a:pPr lvl="1"/>
            <a:r>
              <a:rPr lang="en-US" dirty="0" smtClean="0"/>
              <a:t>It creates the Application package and adds file inside</a:t>
            </a:r>
          </a:p>
          <a:p>
            <a:pPr marL="1611607" lvl="2" indent="-439529">
              <a:buFont typeface="+mj-lt"/>
              <a:buAutoNum type="arabicPeriod"/>
            </a:pPr>
            <a:r>
              <a:rPr lang="en-US" dirty="0" smtClean="0"/>
              <a:t>The </a:t>
            </a:r>
            <a:r>
              <a:rPr lang="en-US" dirty="0" err="1" smtClean="0"/>
              <a:t>App.manifest</a:t>
            </a:r>
            <a:r>
              <a:rPr lang="en-US" dirty="0" smtClean="0"/>
              <a:t> file</a:t>
            </a:r>
          </a:p>
          <a:p>
            <a:pPr marL="1611607" lvl="2" indent="-439529">
              <a:buFont typeface="+mj-lt"/>
              <a:buAutoNum type="arabicPeriod"/>
            </a:pPr>
            <a:r>
              <a:rPr lang="en-US" dirty="0" smtClean="0"/>
              <a:t>The inner .</a:t>
            </a:r>
            <a:r>
              <a:rPr lang="en-US" dirty="0" err="1" smtClean="0"/>
              <a:t>wsp</a:t>
            </a:r>
            <a:r>
              <a:rPr lang="en-US" dirty="0" smtClean="0"/>
              <a:t> file</a:t>
            </a:r>
          </a:p>
          <a:p>
            <a:pPr marL="1611607" lvl="2" indent="-439529">
              <a:buFont typeface="+mj-lt"/>
              <a:buAutoNum type="arabicPeriod"/>
            </a:pPr>
            <a:r>
              <a:rPr lang="en-US" dirty="0" smtClean="0"/>
              <a:t>Other files associated with Host Web feature (if any)</a:t>
            </a:r>
          </a:p>
          <a:p>
            <a:pPr lvl="1"/>
            <a:r>
              <a:rPr lang="en-US" dirty="0" smtClean="0"/>
              <a:t>It installs the Application package using </a:t>
            </a:r>
            <a:r>
              <a:rPr lang="en-US" dirty="0"/>
              <a:t>the lifecycle API</a:t>
            </a:r>
          </a:p>
          <a:p>
            <a:pPr lvl="1"/>
            <a:r>
              <a:rPr lang="en-US" dirty="0" smtClean="0"/>
              <a:t>It updates </a:t>
            </a:r>
            <a:r>
              <a:rPr lang="en-US" dirty="0"/>
              <a:t>“hosts” file </a:t>
            </a:r>
            <a:r>
              <a:rPr lang="en-US" dirty="0" smtClean="0"/>
              <a:t>with App DNS setting on local machine</a:t>
            </a:r>
          </a:p>
          <a:p>
            <a:pPr lvl="1"/>
            <a:r>
              <a:rPr lang="en-US" dirty="0" smtClean="0"/>
              <a:t>It launches IE and navigates to home page of App Web</a:t>
            </a:r>
          </a:p>
        </p:txBody>
      </p:sp>
    </p:spTree>
    <p:extLst>
      <p:ext uri="{BB962C8B-B14F-4D97-AF65-F5344CB8AC3E}">
        <p14:creationId xmlns:p14="http://schemas.microsoft.com/office/powerpoint/2010/main" val="1795066383"/>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Testing an App with {F5}</a:t>
            </a:r>
            <a:endParaRPr lang="en-US" dirty="0"/>
          </a:p>
        </p:txBody>
      </p:sp>
      <p:sp>
        <p:nvSpPr>
          <p:cNvPr id="5" name="Content Placeholder 4"/>
          <p:cNvSpPr>
            <a:spLocks noGrp="1"/>
          </p:cNvSpPr>
          <p:nvPr>
            <p:ph type="body" sz="quarter" idx="10"/>
          </p:nvPr>
        </p:nvSpPr>
        <p:spPr/>
        <p:txBody>
          <a:bodyPr/>
          <a:lstStyle/>
          <a:p>
            <a:r>
              <a:rPr lang="en-US" dirty="0" smtClean="0"/>
              <a:t>Here is what happens when you press CTRL + {F5}</a:t>
            </a:r>
          </a:p>
          <a:p>
            <a:pPr lvl="1"/>
            <a:r>
              <a:rPr lang="en-US" dirty="0" smtClean="0"/>
              <a:t>It fixes URL’s </a:t>
            </a:r>
            <a:r>
              <a:rPr lang="en-US" dirty="0"/>
              <a:t>in AppManifest.xml and other project </a:t>
            </a:r>
            <a:r>
              <a:rPr lang="en-US" dirty="0" smtClean="0"/>
              <a:t>files</a:t>
            </a:r>
            <a:endParaRPr lang="en-US" dirty="0"/>
          </a:p>
          <a:p>
            <a:pPr lvl="1"/>
            <a:r>
              <a:rPr lang="en-US" dirty="0" smtClean="0"/>
              <a:t>It creates the inner .</a:t>
            </a:r>
            <a:r>
              <a:rPr lang="en-US" dirty="0" err="1" smtClean="0"/>
              <a:t>wsp</a:t>
            </a:r>
            <a:r>
              <a:rPr lang="en-US" dirty="0" smtClean="0"/>
              <a:t> file for the App Web</a:t>
            </a:r>
          </a:p>
          <a:p>
            <a:pPr lvl="1"/>
            <a:r>
              <a:rPr lang="en-US" dirty="0" smtClean="0"/>
              <a:t>It creates the Application package and adds file inside</a:t>
            </a:r>
          </a:p>
          <a:p>
            <a:pPr marL="1611607" lvl="2" indent="-439529">
              <a:buFont typeface="+mj-lt"/>
              <a:buAutoNum type="arabicPeriod"/>
            </a:pPr>
            <a:r>
              <a:rPr lang="en-US" dirty="0" smtClean="0"/>
              <a:t>The </a:t>
            </a:r>
            <a:r>
              <a:rPr lang="en-US" dirty="0" err="1" smtClean="0"/>
              <a:t>App.manifest</a:t>
            </a:r>
            <a:r>
              <a:rPr lang="en-US" dirty="0" smtClean="0"/>
              <a:t> file</a:t>
            </a:r>
          </a:p>
          <a:p>
            <a:pPr marL="1611607" lvl="2" indent="-439529">
              <a:buFont typeface="+mj-lt"/>
              <a:buAutoNum type="arabicPeriod"/>
            </a:pPr>
            <a:r>
              <a:rPr lang="en-US" dirty="0" smtClean="0"/>
              <a:t>The inner .</a:t>
            </a:r>
            <a:r>
              <a:rPr lang="en-US" dirty="0" err="1" smtClean="0"/>
              <a:t>wsp</a:t>
            </a:r>
            <a:r>
              <a:rPr lang="en-US" dirty="0" smtClean="0"/>
              <a:t> file</a:t>
            </a:r>
          </a:p>
          <a:p>
            <a:pPr marL="1611607" lvl="2" indent="-439529">
              <a:buFont typeface="+mj-lt"/>
              <a:buAutoNum type="arabicPeriod"/>
            </a:pPr>
            <a:r>
              <a:rPr lang="en-US" dirty="0" smtClean="0"/>
              <a:t>Other files associated with Host Web feature (if any)</a:t>
            </a:r>
          </a:p>
          <a:p>
            <a:pPr lvl="1"/>
            <a:r>
              <a:rPr lang="en-US" dirty="0" smtClean="0"/>
              <a:t>It installs the Application package using </a:t>
            </a:r>
            <a:r>
              <a:rPr lang="en-US" dirty="0"/>
              <a:t>the lifecycle API</a:t>
            </a:r>
          </a:p>
          <a:p>
            <a:pPr lvl="1"/>
            <a:r>
              <a:rPr lang="en-US" dirty="0" smtClean="0"/>
              <a:t>It updates </a:t>
            </a:r>
            <a:r>
              <a:rPr lang="en-US" dirty="0"/>
              <a:t>“hosts” file </a:t>
            </a:r>
            <a:r>
              <a:rPr lang="en-US" dirty="0" smtClean="0"/>
              <a:t>with App DNS setting on local machine</a:t>
            </a:r>
          </a:p>
          <a:p>
            <a:pPr lvl="1"/>
            <a:r>
              <a:rPr lang="en-US" dirty="0" smtClean="0"/>
              <a:t>It launches IE and navigates to home page of App Web</a:t>
            </a:r>
          </a:p>
          <a:p>
            <a:pPr lvl="1"/>
            <a:r>
              <a:rPr lang="en-US" dirty="0" smtClean="0"/>
              <a:t>It attaches the Visual Studio JavaScript debugger to IE</a:t>
            </a:r>
          </a:p>
        </p:txBody>
      </p:sp>
    </p:spTree>
    <p:extLst>
      <p:ext uri="{BB962C8B-B14F-4D97-AF65-F5344CB8AC3E}">
        <p14:creationId xmlns:p14="http://schemas.microsoft.com/office/powerpoint/2010/main" val="3015742144"/>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endParaRPr lang="en-US"/>
          </a:p>
        </p:txBody>
      </p:sp>
      <p:sp>
        <p:nvSpPr>
          <p:cNvPr id="3" name="Text Placeholder 2"/>
          <p:cNvSpPr>
            <a:spLocks noGrp="1"/>
          </p:cNvSpPr>
          <p:nvPr>
            <p:ph type="body" sz="quarter" idx="10"/>
          </p:nvPr>
        </p:nvSpPr>
        <p:spPr/>
        <p:txBody>
          <a:bodyPr/>
          <a:lstStyle/>
          <a:p>
            <a:r>
              <a:rPr lang="en-US" smtClean="0"/>
              <a:t>demo</a:t>
            </a:r>
            <a:endParaRPr lang="en-US" dirty="0"/>
          </a:p>
        </p:txBody>
      </p:sp>
      <p:sp>
        <p:nvSpPr>
          <p:cNvPr id="4" name="Text Placeholder 3"/>
          <p:cNvSpPr>
            <a:spLocks noGrp="1"/>
          </p:cNvSpPr>
          <p:nvPr>
            <p:ph type="body" sz="quarter" idx="11"/>
          </p:nvPr>
        </p:nvSpPr>
        <p:spPr/>
        <p:txBody>
          <a:bodyPr/>
          <a:lstStyle/>
          <a:p>
            <a:r>
              <a:rPr lang="en-US" smtClean="0"/>
              <a:t>Inspecting the App Package for a SharePoint App</a:t>
            </a:r>
            <a:endParaRPr lang="en-US" dirty="0"/>
          </a:p>
        </p:txBody>
      </p:sp>
    </p:spTree>
    <p:extLst>
      <p:ext uri="{BB962C8B-B14F-4D97-AF65-F5344CB8AC3E}">
        <p14:creationId xmlns:p14="http://schemas.microsoft.com/office/powerpoint/2010/main" val="21312443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Summary</a:t>
            </a:r>
            <a:endParaRPr lang="en-US" dirty="0"/>
          </a:p>
        </p:txBody>
      </p:sp>
      <p:sp>
        <p:nvSpPr>
          <p:cNvPr id="5" name="Content Placeholder 4"/>
          <p:cNvSpPr>
            <a:spLocks noGrp="1"/>
          </p:cNvSpPr>
          <p:nvPr>
            <p:ph type="body" sz="quarter" idx="10"/>
          </p:nvPr>
        </p:nvSpPr>
        <p:spPr/>
        <p:txBody>
          <a:bodyPr/>
          <a:lstStyle/>
          <a:p>
            <a:r>
              <a:rPr lang="en-US" smtClean="0"/>
              <a:t>SharePoint 2013 Development</a:t>
            </a:r>
          </a:p>
          <a:p>
            <a:endParaRPr lang="en-US" smtClean="0"/>
          </a:p>
          <a:p>
            <a:r>
              <a:rPr lang="en-US" smtClean="0"/>
              <a:t>SharePoint Application Design Patterns</a:t>
            </a:r>
          </a:p>
          <a:p>
            <a:endParaRPr lang="en-US" smtClean="0"/>
          </a:p>
          <a:p>
            <a:r>
              <a:rPr lang="en-US" smtClean="0"/>
              <a:t>Creating a SharePoint App Project</a:t>
            </a:r>
          </a:p>
          <a:p>
            <a:endParaRPr lang="en-US" smtClean="0"/>
          </a:p>
          <a:p>
            <a:r>
              <a:rPr lang="en-US" smtClean="0"/>
              <a:t>Packaging and Deployment</a:t>
            </a:r>
            <a:endParaRPr lang="en-US" dirty="0"/>
          </a:p>
        </p:txBody>
      </p:sp>
    </p:spTree>
    <p:extLst>
      <p:ext uri="{BB962C8B-B14F-4D97-AF65-F5344CB8AC3E}">
        <p14:creationId xmlns:p14="http://schemas.microsoft.com/office/powerpoint/2010/main" val="2925746493"/>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24250" y="1716882"/>
            <a:ext cx="5490606" cy="3647152"/>
          </a:xfrm>
          <a:prstGeom prst="rect">
            <a:avLst/>
          </a:prstGeom>
          <a:noFill/>
        </p:spPr>
        <p:txBody>
          <a:bodyPr wrap="none" rtlCol="0">
            <a:spAutoFit/>
          </a:bodyPr>
          <a:lstStyle/>
          <a:p>
            <a:r>
              <a:rPr lang="fi-FI" sz="19900" dirty="0">
                <a:solidFill>
                  <a:schemeClr val="bg1"/>
                </a:solidFill>
                <a:effectLst>
                  <a:outerShdw blurRad="38100" dist="38100" dir="2700000" algn="tl">
                    <a:srgbClr val="000000">
                      <a:alpha val="43137"/>
                    </a:srgbClr>
                  </a:outerShdw>
                </a:effectLst>
              </a:rPr>
              <a:t>Q&amp;A</a:t>
            </a:r>
            <a:endParaRPr lang="en-US" sz="19900" dirty="0">
              <a:solidFill>
                <a:schemeClr val="bg1"/>
              </a:solidFill>
              <a:effectLst>
                <a:outerShdw blurRad="38100" dist="38100" dir="2700000" algn="tl">
                  <a:srgbClr val="000000">
                    <a:alpha val="43137"/>
                  </a:srgbClr>
                </a:outerShdw>
              </a:effectLst>
            </a:endParaRPr>
          </a:p>
          <a:p>
            <a:endParaRPr lang="en-US" sz="3200" dirty="0"/>
          </a:p>
        </p:txBody>
      </p:sp>
    </p:spTree>
    <p:extLst>
      <p:ext uri="{BB962C8B-B14F-4D97-AF65-F5344CB8AC3E}">
        <p14:creationId xmlns:p14="http://schemas.microsoft.com/office/powerpoint/2010/main" val="3148016622"/>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360291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1120" y="3009136"/>
            <a:ext cx="4251648" cy="2941392"/>
          </a:xfrm>
          <a:prstGeom prst="rect">
            <a:avLst/>
          </a:prstGeom>
          <a:noFill/>
          <a:ln w="9525">
            <a:solidFill>
              <a:schemeClr val="tx1"/>
            </a:solidFill>
            <a:miter lim="800000"/>
            <a:headEnd/>
            <a:tailEnd/>
          </a:ln>
          <a:effectLst/>
        </p:spPr>
      </p:pic>
      <p:pic>
        <p:nvPicPr>
          <p:cNvPr id="6" name="Picture 5" descr="Screen Clipping"/>
          <p:cNvPicPr>
            <a:picLocks noChangeAspect="1"/>
          </p:cNvPicPr>
          <p:nvPr/>
        </p:nvPicPr>
        <p:blipFill rotWithShape="1">
          <a:blip r:embed="rId4">
            <a:extLst>
              <a:ext uri="{28A0092B-C50C-407E-A947-70E740481C1C}">
                <a14:useLocalDpi xmlns:a14="http://schemas.microsoft.com/office/drawing/2010/main" val="0"/>
              </a:ext>
            </a:extLst>
          </a:blip>
          <a:srcRect r="396"/>
          <a:stretch/>
        </p:blipFill>
        <p:spPr>
          <a:xfrm>
            <a:off x="1008099" y="2989875"/>
            <a:ext cx="4271441" cy="2960653"/>
          </a:xfrm>
          <a:prstGeom prst="rect">
            <a:avLst/>
          </a:prstGeom>
          <a:noFill/>
          <a:ln w="9525">
            <a:solidFill>
              <a:schemeClr val="tx1"/>
            </a:solidFill>
            <a:miter lim="800000"/>
            <a:headEnd/>
            <a:tailEnd/>
          </a:ln>
          <a:effectLst/>
        </p:spPr>
      </p:pic>
      <p:sp>
        <p:nvSpPr>
          <p:cNvPr id="3" name="Title 2"/>
          <p:cNvSpPr>
            <a:spLocks noGrp="1"/>
          </p:cNvSpPr>
          <p:nvPr>
            <p:ph type="title"/>
          </p:nvPr>
        </p:nvSpPr>
        <p:spPr/>
        <p:txBody>
          <a:bodyPr/>
          <a:lstStyle/>
          <a:p>
            <a:r>
              <a:rPr lang="en-US" dirty="0" smtClean="0"/>
              <a:t>App Versus Solutions Development</a:t>
            </a:r>
            <a:endParaRPr lang="en-US" dirty="0"/>
          </a:p>
        </p:txBody>
      </p:sp>
      <p:sp>
        <p:nvSpPr>
          <p:cNvPr id="26" name="Content Placeholder 25"/>
          <p:cNvSpPr>
            <a:spLocks noGrp="1"/>
          </p:cNvSpPr>
          <p:nvPr>
            <p:ph type="body" sz="quarter" idx="10"/>
          </p:nvPr>
        </p:nvSpPr>
        <p:spPr/>
        <p:txBody>
          <a:bodyPr/>
          <a:lstStyle/>
          <a:p>
            <a:r>
              <a:rPr lang="en-US" dirty="0"/>
              <a:t>Visual Studio </a:t>
            </a:r>
            <a:r>
              <a:rPr lang="en-US" dirty="0" smtClean="0"/>
              <a:t>project </a:t>
            </a:r>
            <a:r>
              <a:rPr lang="en-US" dirty="0"/>
              <a:t>templates </a:t>
            </a:r>
            <a:r>
              <a:rPr lang="en-US" dirty="0" smtClean="0"/>
              <a:t>for 2 different styles </a:t>
            </a:r>
          </a:p>
          <a:p>
            <a:pPr lvl="1"/>
            <a:r>
              <a:rPr lang="en-US" dirty="0" smtClean="0"/>
              <a:t>App </a:t>
            </a:r>
            <a:r>
              <a:rPr lang="en-US" dirty="0"/>
              <a:t>Development</a:t>
            </a:r>
          </a:p>
          <a:p>
            <a:pPr lvl="1"/>
            <a:r>
              <a:rPr lang="en-US" dirty="0"/>
              <a:t>Classic Solutions Development</a:t>
            </a:r>
          </a:p>
          <a:p>
            <a:endParaRPr lang="en-US" dirty="0"/>
          </a:p>
        </p:txBody>
      </p:sp>
      <p:sp>
        <p:nvSpPr>
          <p:cNvPr id="8" name="Rectangle 7"/>
          <p:cNvSpPr/>
          <p:nvPr/>
        </p:nvSpPr>
        <p:spPr>
          <a:xfrm>
            <a:off x="6674177" y="3280529"/>
            <a:ext cx="2043477" cy="1835623"/>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12"/>
          <p:cNvSpPr/>
          <p:nvPr/>
        </p:nvSpPr>
        <p:spPr>
          <a:xfrm>
            <a:off x="1997939" y="3422931"/>
            <a:ext cx="2108933" cy="229084"/>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TextBox 10"/>
          <p:cNvSpPr txBox="1"/>
          <p:nvPr/>
        </p:nvSpPr>
        <p:spPr>
          <a:xfrm>
            <a:off x="3438939" y="3985224"/>
            <a:ext cx="1531413" cy="292388"/>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300" dirty="0"/>
              <a:t>App Development</a:t>
            </a:r>
          </a:p>
        </p:txBody>
      </p:sp>
      <p:sp>
        <p:nvSpPr>
          <p:cNvPr id="17" name="TextBox 16"/>
          <p:cNvSpPr txBox="1"/>
          <p:nvPr/>
        </p:nvSpPr>
        <p:spPr>
          <a:xfrm>
            <a:off x="9514983" y="4242989"/>
            <a:ext cx="2426305" cy="292388"/>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defRPr sz="13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Classic Solutions Development</a:t>
            </a:r>
          </a:p>
        </p:txBody>
      </p:sp>
      <p:cxnSp>
        <p:nvCxnSpPr>
          <p:cNvPr id="5" name="Straight Arrow Connector 4"/>
          <p:cNvCxnSpPr>
            <a:stCxn id="11" idx="1"/>
            <a:endCxn id="13" idx="2"/>
          </p:cNvCxnSpPr>
          <p:nvPr/>
        </p:nvCxnSpPr>
        <p:spPr>
          <a:xfrm flipH="1" flipV="1">
            <a:off x="3052406" y="3652015"/>
            <a:ext cx="386533" cy="479403"/>
          </a:xfrm>
          <a:prstGeom prst="straightConnector1">
            <a:avLst/>
          </a:prstGeom>
          <a:ln w="38100">
            <a:headEnd type="none" w="lg" len="lg"/>
            <a:tailEnd type="stealth" w="lg" len="lg"/>
          </a:ln>
        </p:spPr>
        <p:style>
          <a:lnRef idx="1">
            <a:schemeClr val="accent5"/>
          </a:lnRef>
          <a:fillRef idx="0">
            <a:schemeClr val="accent5"/>
          </a:fillRef>
          <a:effectRef idx="0">
            <a:schemeClr val="accent5"/>
          </a:effectRef>
          <a:fontRef idx="minor">
            <a:schemeClr val="tx1"/>
          </a:fontRef>
        </p:style>
      </p:cxnSp>
      <p:cxnSp>
        <p:nvCxnSpPr>
          <p:cNvPr id="20" name="Straight Arrow Connector 19"/>
          <p:cNvCxnSpPr>
            <a:stCxn id="17" idx="1"/>
          </p:cNvCxnSpPr>
          <p:nvPr/>
        </p:nvCxnSpPr>
        <p:spPr>
          <a:xfrm flipH="1" flipV="1">
            <a:off x="8717655" y="4254905"/>
            <a:ext cx="797328" cy="134278"/>
          </a:xfrm>
          <a:prstGeom prst="straightConnector1">
            <a:avLst/>
          </a:prstGeom>
          <a:ln w="38100">
            <a:headEnd type="none" w="lg" len="lg"/>
            <a:tailEnd type="stealth" w="lg" len="lg"/>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402888945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1673" y="2450167"/>
            <a:ext cx="5434184" cy="3950715"/>
          </a:xfrm>
          <a:prstGeom prst="rect">
            <a:avLst/>
          </a:prstGeom>
          <a:noFill/>
          <a:ln w="9525">
            <a:solidFill>
              <a:schemeClr val="tx1"/>
            </a:solidFill>
            <a:miter lim="800000"/>
            <a:headEnd/>
            <a:tailEnd/>
          </a:ln>
          <a:effectLst/>
        </p:spPr>
      </p:pic>
      <p:sp>
        <p:nvSpPr>
          <p:cNvPr id="3" name="Title 2"/>
          <p:cNvSpPr>
            <a:spLocks noGrp="1"/>
          </p:cNvSpPr>
          <p:nvPr>
            <p:ph type="title"/>
          </p:nvPr>
        </p:nvSpPr>
        <p:spPr/>
        <p:txBody>
          <a:bodyPr/>
          <a:lstStyle/>
          <a:p>
            <a:r>
              <a:rPr lang="en-US" dirty="0" smtClean="0"/>
              <a:t>"Classic" SharePoint Projects</a:t>
            </a:r>
            <a:endParaRPr lang="en-US" dirty="0"/>
          </a:p>
        </p:txBody>
      </p:sp>
      <p:sp>
        <p:nvSpPr>
          <p:cNvPr id="8" name="Content Placeholder 7"/>
          <p:cNvSpPr>
            <a:spLocks noGrp="1"/>
          </p:cNvSpPr>
          <p:nvPr>
            <p:ph type="body" sz="quarter" idx="10"/>
          </p:nvPr>
        </p:nvSpPr>
        <p:spPr/>
        <p:txBody>
          <a:bodyPr/>
          <a:lstStyle/>
          <a:p>
            <a:r>
              <a:rPr lang="en-US" dirty="0" smtClean="0"/>
              <a:t>Created using SharePoint 2013 Project Template</a:t>
            </a:r>
          </a:p>
          <a:p>
            <a:pPr lvl="1"/>
            <a:r>
              <a:rPr lang="en-US" dirty="0" smtClean="0"/>
              <a:t>Developer must select Farm Solution or Sandboxed Solution</a:t>
            </a:r>
            <a:endParaRPr lang="en-US" dirty="0"/>
          </a:p>
        </p:txBody>
      </p:sp>
    </p:spTree>
    <p:extLst>
      <p:ext uri="{BB962C8B-B14F-4D97-AF65-F5344CB8AC3E}">
        <p14:creationId xmlns:p14="http://schemas.microsoft.com/office/powerpoint/2010/main" val="142721750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Adding Items to a Classic Solution</a:t>
            </a:r>
            <a:endParaRPr lang="en-US" dirty="0"/>
          </a:p>
        </p:txBody>
      </p:sp>
      <p:sp>
        <p:nvSpPr>
          <p:cNvPr id="8" name="Content Placeholder 7"/>
          <p:cNvSpPr>
            <a:spLocks noGrp="1"/>
          </p:cNvSpPr>
          <p:nvPr>
            <p:ph type="body" sz="quarter" idx="10"/>
          </p:nvPr>
        </p:nvSpPr>
        <p:spPr/>
        <p:txBody>
          <a:bodyPr/>
          <a:lstStyle/>
          <a:p>
            <a:r>
              <a:rPr lang="en-US" dirty="0" smtClean="0"/>
              <a:t>You can add many types of items to "Classic" project</a:t>
            </a:r>
          </a:p>
          <a:p>
            <a:pPr lvl="1"/>
            <a:r>
              <a:rPr lang="en-US" dirty="0" smtClean="0"/>
              <a:t>Many familiar item types not supported in SharePoint App</a:t>
            </a:r>
          </a:p>
          <a:p>
            <a:pPr lvl="1"/>
            <a:r>
              <a:rPr lang="en-US" dirty="0" smtClean="0"/>
              <a:t>Some item types not supported in sandboxed solutions</a:t>
            </a:r>
            <a:endParaRPr lang="en-US"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7319" y="3034127"/>
            <a:ext cx="4422073" cy="3056092"/>
          </a:xfrm>
          <a:prstGeom prst="rect">
            <a:avLst/>
          </a:prstGeom>
          <a:noFill/>
          <a:ln w="9525">
            <a:solidFill>
              <a:schemeClr val="tx1"/>
            </a:solidFill>
            <a:miter lim="800000"/>
            <a:headEnd/>
            <a:tailEnd/>
          </a:ln>
          <a:effectLst/>
        </p:spPr>
      </p:pic>
    </p:spTree>
    <p:extLst>
      <p:ext uri="{BB962C8B-B14F-4D97-AF65-F5344CB8AC3E}">
        <p14:creationId xmlns:p14="http://schemas.microsoft.com/office/powerpoint/2010/main" val="80925089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Site Columns and Content Types</a:t>
            </a:r>
            <a:endParaRPr lang="en-US" dirty="0"/>
          </a:p>
        </p:txBody>
      </p:sp>
      <p:sp>
        <p:nvSpPr>
          <p:cNvPr id="5" name="Content Placeholder 4"/>
          <p:cNvSpPr>
            <a:spLocks noGrp="1"/>
          </p:cNvSpPr>
          <p:nvPr>
            <p:ph type="body" sz="quarter" idx="10"/>
          </p:nvPr>
        </p:nvSpPr>
        <p:spPr/>
        <p:txBody>
          <a:bodyPr/>
          <a:lstStyle/>
          <a:p>
            <a:r>
              <a:rPr lang="en-US" dirty="0" smtClean="0"/>
              <a:t>Project Items to create Custom List Schema</a:t>
            </a:r>
          </a:p>
          <a:p>
            <a:pPr lvl="1"/>
            <a:r>
              <a:rPr lang="en-US" dirty="0" smtClean="0"/>
              <a:t>Site column used to create reusable column definition</a:t>
            </a:r>
          </a:p>
          <a:p>
            <a:pPr lvl="1"/>
            <a:r>
              <a:rPr lang="en-US" dirty="0" smtClean="0"/>
              <a:t>Content type defines columns for list or document library</a:t>
            </a:r>
          </a:p>
          <a:p>
            <a:r>
              <a:rPr lang="en-US" dirty="0" smtClean="0"/>
              <a:t>Visual Studio provides new Content Type Editor</a:t>
            </a:r>
          </a:p>
          <a:p>
            <a:pPr lvl="1"/>
            <a:r>
              <a:rPr lang="en-US" dirty="0" smtClean="0"/>
              <a:t>Elements.xml automatically edited behind scenes</a:t>
            </a:r>
          </a:p>
          <a:p>
            <a:endParaRPr lang="en-US"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296" y="4069733"/>
            <a:ext cx="4166256" cy="2060379"/>
          </a:xfrm>
          <a:prstGeom prst="rect">
            <a:avLst/>
          </a:prstGeom>
          <a:noFill/>
          <a:ln w="9525">
            <a:solidFill>
              <a:schemeClr val="tx1"/>
            </a:solidFill>
            <a:miter lim="800000"/>
            <a:headEnd/>
            <a:tailEnd/>
          </a:ln>
          <a:effectLst/>
        </p:spPr>
      </p:pic>
      <p:pic>
        <p:nvPicPr>
          <p:cNvPr id="4" name="Picture 3" descr="Screen Clipping"/>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5067475" y="4240033"/>
            <a:ext cx="6703854" cy="1719777"/>
          </a:xfrm>
          <a:prstGeom prst="rect">
            <a:avLst/>
          </a:prstGeom>
          <a:noFill/>
          <a:ln w="9525">
            <a:solidFill>
              <a:schemeClr val="tx1"/>
            </a:solidFill>
            <a:miter lim="800000"/>
            <a:headEnd/>
            <a:tailEnd/>
          </a:ln>
          <a:effectLst/>
        </p:spPr>
      </p:pic>
    </p:spTree>
    <p:extLst>
      <p:ext uri="{BB962C8B-B14F-4D97-AF65-F5344CB8AC3E}">
        <p14:creationId xmlns:p14="http://schemas.microsoft.com/office/powerpoint/2010/main" val="256292689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Adding Lists</a:t>
            </a:r>
            <a:endParaRPr lang="en-US" dirty="0"/>
          </a:p>
        </p:txBody>
      </p:sp>
      <p:sp>
        <p:nvSpPr>
          <p:cNvPr id="5" name="Content Placeholder 4"/>
          <p:cNvSpPr>
            <a:spLocks noGrp="1"/>
          </p:cNvSpPr>
          <p:nvPr>
            <p:ph type="body" sz="quarter" idx="10"/>
          </p:nvPr>
        </p:nvSpPr>
        <p:spPr/>
        <p:txBody>
          <a:bodyPr/>
          <a:lstStyle/>
          <a:p>
            <a:r>
              <a:rPr lang="en-US" dirty="0" smtClean="0"/>
              <a:t>Adding List provides new customization option</a:t>
            </a:r>
          </a:p>
          <a:p>
            <a:pPr lvl="1"/>
            <a:r>
              <a:rPr lang="en-US" dirty="0" smtClean="0"/>
              <a:t>List can be created with customized set of columns</a:t>
            </a:r>
          </a:p>
          <a:p>
            <a:pPr lvl="1"/>
            <a:r>
              <a:rPr lang="en-US" dirty="0" smtClean="0"/>
              <a:t>VS Editor actually created List Definition Behind the Scenes</a:t>
            </a:r>
          </a:p>
          <a:p>
            <a:pPr lvl="2"/>
            <a:r>
              <a:rPr lang="fi-FI" sz="1800" dirty="0" smtClean="0"/>
              <a:t>Notice thought that list definitions are NOT supported with hosted deployments like Office365</a:t>
            </a:r>
            <a:endParaRPr lang="en-US" sz="1800"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191" y="3434791"/>
            <a:ext cx="3809008" cy="2720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4229" y="3434791"/>
            <a:ext cx="5377049" cy="26426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82777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Solution Deployment</a:t>
            </a:r>
            <a:endParaRPr lang="en-US" dirty="0"/>
          </a:p>
        </p:txBody>
      </p:sp>
      <p:sp>
        <p:nvSpPr>
          <p:cNvPr id="5" name="Content Placeholder 4"/>
          <p:cNvSpPr>
            <a:spLocks noGrp="1"/>
          </p:cNvSpPr>
          <p:nvPr>
            <p:ph type="body" sz="quarter" idx="10"/>
          </p:nvPr>
        </p:nvSpPr>
        <p:spPr>
          <a:xfrm>
            <a:off x="519113" y="1447799"/>
            <a:ext cx="8382126" cy="2043636"/>
          </a:xfrm>
        </p:spPr>
        <p:txBody>
          <a:bodyPr/>
          <a:lstStyle/>
          <a:p>
            <a:r>
              <a:rPr lang="en-US" sz="3600" dirty="0" smtClean="0"/>
              <a:t>Solutions are deployed using Solution Packages</a:t>
            </a:r>
          </a:p>
          <a:p>
            <a:pPr lvl="1"/>
            <a:r>
              <a:rPr lang="en-US" sz="2000" dirty="0" smtClean="0"/>
              <a:t>Solution package is CAB file with .</a:t>
            </a:r>
            <a:r>
              <a:rPr lang="en-US" sz="2000" dirty="0" err="1" smtClean="0"/>
              <a:t>wsp</a:t>
            </a:r>
            <a:r>
              <a:rPr lang="en-US" sz="2000" dirty="0" smtClean="0"/>
              <a:t> extension</a:t>
            </a:r>
          </a:p>
          <a:p>
            <a:pPr lvl="1"/>
            <a:r>
              <a:rPr lang="en-US" sz="2000" dirty="0"/>
              <a:t>Solution </a:t>
            </a:r>
            <a:r>
              <a:rPr lang="en-US" sz="2000" dirty="0" smtClean="0"/>
              <a:t>package contains manifest.xml file</a:t>
            </a:r>
          </a:p>
          <a:p>
            <a:pPr lvl="1"/>
            <a:r>
              <a:rPr lang="en-US" sz="2000" dirty="0" smtClean="0"/>
              <a:t>Solution package optionally contains declarative elements</a:t>
            </a:r>
          </a:p>
          <a:p>
            <a:pPr lvl="1"/>
            <a:r>
              <a:rPr lang="en-US" sz="2000" dirty="0"/>
              <a:t>Solution package optionally contains </a:t>
            </a:r>
            <a:r>
              <a:rPr lang="en-US" sz="2000" dirty="0" smtClean="0"/>
              <a:t>DLL with server-side code</a:t>
            </a:r>
          </a:p>
          <a:p>
            <a:pPr lvl="1"/>
            <a:endParaRPr lang="en-US" sz="2000" dirty="0" smtClean="0"/>
          </a:p>
          <a:p>
            <a:r>
              <a:rPr lang="en-US" sz="3600" dirty="0" smtClean="0"/>
              <a:t>Solution packages can be deployed two ways</a:t>
            </a:r>
          </a:p>
          <a:p>
            <a:pPr lvl="1"/>
            <a:r>
              <a:rPr lang="en-US" sz="2000" dirty="0" smtClean="0"/>
              <a:t>Farms solutions deployed at farm scope</a:t>
            </a:r>
          </a:p>
          <a:p>
            <a:pPr lvl="1"/>
            <a:r>
              <a:rPr lang="en-US" sz="2000" dirty="0" smtClean="0"/>
              <a:t>Sandboxed solutions deployed as site collection scope</a:t>
            </a:r>
          </a:p>
          <a:p>
            <a:pPr lvl="1"/>
            <a:endParaRPr lang="en-US" sz="2000" dirty="0" smtClean="0"/>
          </a:p>
        </p:txBody>
      </p:sp>
      <p:grpSp>
        <p:nvGrpSpPr>
          <p:cNvPr id="2" name="Group 1"/>
          <p:cNvGrpSpPr/>
          <p:nvPr/>
        </p:nvGrpSpPr>
        <p:grpSpPr>
          <a:xfrm>
            <a:off x="9046896" y="2395242"/>
            <a:ext cx="2290046" cy="2488179"/>
            <a:chOff x="9742811" y="1986717"/>
            <a:chExt cx="2290046" cy="2488179"/>
          </a:xfrm>
        </p:grpSpPr>
        <p:sp>
          <p:nvSpPr>
            <p:cNvPr id="7" name="Rectangle 6"/>
            <p:cNvSpPr/>
            <p:nvPr/>
          </p:nvSpPr>
          <p:spPr>
            <a:xfrm>
              <a:off x="9742811" y="1986717"/>
              <a:ext cx="2290046" cy="248817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7208" tIns="58604" rIns="117208" bIns="58604" rtlCol="0" anchor="t" anchorCtr="0"/>
            <a:lstStyle/>
            <a:p>
              <a:pPr algn="ctr"/>
              <a:r>
                <a:rPr lang="en-US" sz="1600" b="1" dirty="0" err="1" smtClean="0">
                  <a:solidFill>
                    <a:sysClr val="windowText" lastClr="000000"/>
                  </a:solidFill>
                  <a:latin typeface="Arial" pitchFamily="34" charset="0"/>
                  <a:cs typeface="Arial" pitchFamily="34" charset="0"/>
                </a:rPr>
                <a:t>MySPSolution.wsp</a:t>
              </a:r>
              <a:endParaRPr lang="en-US" sz="1600" b="1" dirty="0">
                <a:solidFill>
                  <a:sysClr val="windowText" lastClr="000000"/>
                </a:solidFill>
                <a:latin typeface="Arial" pitchFamily="34" charset="0"/>
                <a:cs typeface="Arial" pitchFamily="34" charset="0"/>
              </a:endParaRPr>
            </a:p>
          </p:txBody>
        </p:sp>
        <p:grpSp>
          <p:nvGrpSpPr>
            <p:cNvPr id="13" name="Group 12"/>
            <p:cNvGrpSpPr/>
            <p:nvPr/>
          </p:nvGrpSpPr>
          <p:grpSpPr>
            <a:xfrm>
              <a:off x="9969388" y="2430570"/>
              <a:ext cx="1853076" cy="1851661"/>
              <a:chOff x="3962400" y="3612824"/>
              <a:chExt cx="1295400" cy="1447800"/>
            </a:xfrm>
          </p:grpSpPr>
          <p:sp>
            <p:nvSpPr>
              <p:cNvPr id="8" name="Rounded Rectangle 7"/>
              <p:cNvSpPr/>
              <p:nvPr/>
            </p:nvSpPr>
            <p:spPr>
              <a:xfrm>
                <a:off x="3962400" y="3612824"/>
                <a:ext cx="1295400" cy="228600"/>
              </a:xfrm>
              <a:prstGeom prst="roundRect">
                <a:avLst>
                  <a:gd name="adj" fmla="val 4490"/>
                </a:avLst>
              </a:prstGeom>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r>
                  <a:rPr lang="en-US" sz="1200" dirty="0">
                    <a:solidFill>
                      <a:schemeClr val="bg1"/>
                    </a:solidFill>
                    <a:latin typeface="Arial" pitchFamily="34" charset="0"/>
                    <a:cs typeface="Arial" pitchFamily="34" charset="0"/>
                  </a:rPr>
                  <a:t>manifest.xml</a:t>
                </a:r>
              </a:p>
            </p:txBody>
          </p:sp>
          <p:sp>
            <p:nvSpPr>
              <p:cNvPr id="9" name="Rounded Rectangle 8"/>
              <p:cNvSpPr/>
              <p:nvPr/>
            </p:nvSpPr>
            <p:spPr>
              <a:xfrm>
                <a:off x="3962400" y="4527223"/>
                <a:ext cx="1295400" cy="228600"/>
              </a:xfrm>
              <a:prstGeom prst="roundRect">
                <a:avLst>
                  <a:gd name="adj" fmla="val 4490"/>
                </a:avLst>
              </a:prstGeom>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r>
                  <a:rPr lang="en-US" sz="1200" dirty="0">
                    <a:solidFill>
                      <a:schemeClr val="bg1"/>
                    </a:solidFill>
                    <a:latin typeface="Arial" pitchFamily="34" charset="0"/>
                    <a:cs typeface="Arial" pitchFamily="34" charset="0"/>
                  </a:rPr>
                  <a:t>SitePage1.aspx</a:t>
                </a:r>
              </a:p>
            </p:txBody>
          </p:sp>
          <p:sp>
            <p:nvSpPr>
              <p:cNvPr id="10" name="Rounded Rectangle 9"/>
              <p:cNvSpPr/>
              <p:nvPr/>
            </p:nvSpPr>
            <p:spPr>
              <a:xfrm>
                <a:off x="3962400" y="3917624"/>
                <a:ext cx="1295400" cy="228600"/>
              </a:xfrm>
              <a:prstGeom prst="roundRect">
                <a:avLst>
                  <a:gd name="adj" fmla="val 4490"/>
                </a:avLst>
              </a:prstGeom>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r>
                  <a:rPr lang="en-US" sz="1200" dirty="0">
                    <a:solidFill>
                      <a:schemeClr val="bg1"/>
                    </a:solidFill>
                    <a:latin typeface="Arial" pitchFamily="34" charset="0"/>
                    <a:cs typeface="Arial" pitchFamily="34" charset="0"/>
                  </a:rPr>
                  <a:t>feature.xml</a:t>
                </a:r>
              </a:p>
            </p:txBody>
          </p:sp>
          <p:sp>
            <p:nvSpPr>
              <p:cNvPr id="11" name="Rounded Rectangle 10"/>
              <p:cNvSpPr/>
              <p:nvPr/>
            </p:nvSpPr>
            <p:spPr>
              <a:xfrm>
                <a:off x="3962400" y="4222424"/>
                <a:ext cx="1295400" cy="228600"/>
              </a:xfrm>
              <a:prstGeom prst="roundRect">
                <a:avLst>
                  <a:gd name="adj" fmla="val 4490"/>
                </a:avLst>
              </a:prstGeom>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r>
                  <a:rPr lang="en-US" sz="1200" dirty="0">
                    <a:solidFill>
                      <a:schemeClr val="bg1"/>
                    </a:solidFill>
                    <a:latin typeface="Arial" pitchFamily="34" charset="0"/>
                    <a:cs typeface="Arial" pitchFamily="34" charset="0"/>
                  </a:rPr>
                  <a:t>elements.xml</a:t>
                </a:r>
              </a:p>
            </p:txBody>
          </p:sp>
          <p:sp>
            <p:nvSpPr>
              <p:cNvPr id="12" name="Rounded Rectangle 11"/>
              <p:cNvSpPr/>
              <p:nvPr/>
            </p:nvSpPr>
            <p:spPr>
              <a:xfrm>
                <a:off x="3962400" y="4832024"/>
                <a:ext cx="1295400" cy="228600"/>
              </a:xfrm>
              <a:prstGeom prst="roundRect">
                <a:avLst>
                  <a:gd name="adj" fmla="val 4490"/>
                </a:avLst>
              </a:prstGeom>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r>
                  <a:rPr lang="en-US" sz="1200" dirty="0" smtClean="0">
                    <a:solidFill>
                      <a:schemeClr val="bg1"/>
                    </a:solidFill>
                    <a:latin typeface="Arial" pitchFamily="34" charset="0"/>
                    <a:cs typeface="Arial" pitchFamily="34" charset="0"/>
                  </a:rPr>
                  <a:t>MySPSolution.dll</a:t>
                </a:r>
                <a:endParaRPr lang="en-US" sz="1200" dirty="0">
                  <a:solidFill>
                    <a:schemeClr val="bg1"/>
                  </a:solidFill>
                  <a:latin typeface="Arial" pitchFamily="34" charset="0"/>
                  <a:cs typeface="Arial" pitchFamily="34" charset="0"/>
                </a:endParaRPr>
              </a:p>
            </p:txBody>
          </p:sp>
        </p:grpSp>
      </p:grpSp>
    </p:spTree>
    <p:extLst>
      <p:ext uri="{BB962C8B-B14F-4D97-AF65-F5344CB8AC3E}">
        <p14:creationId xmlns:p14="http://schemas.microsoft.com/office/powerpoint/2010/main" val="39180962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SharePoint Template 2012 - 16x9 - Colored Accent Slides">
  <a:themeElements>
    <a:clrScheme name="Exchange-Lync-SharePoint_Template_2012_Accent">
      <a:dk1>
        <a:srgbClr val="000000"/>
      </a:dk1>
      <a:lt1>
        <a:srgbClr val="FFFFFF"/>
      </a:lt1>
      <a:dk2>
        <a:srgbClr val="000000"/>
      </a:dk2>
      <a:lt2>
        <a:srgbClr val="FFFFFF"/>
      </a:lt2>
      <a:accent1>
        <a:srgbClr val="0072C6"/>
      </a:accent1>
      <a:accent2>
        <a:srgbClr val="EB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76F72CE0555344AB9B749F625E26C3" ma:contentTypeVersion="5" ma:contentTypeDescription="Create a new document." ma:contentTypeScope="" ma:versionID="4adc00a1d33d4977991d291431edf7c5">
  <xsd:schema xmlns:xsd="http://www.w3.org/2001/XMLSchema" xmlns:xs="http://www.w3.org/2001/XMLSchema" xmlns:p="http://schemas.microsoft.com/office/2006/metadata/properties" xmlns:ns1="6e7a6285-2992-4427-9fe0-68311798b47d" xmlns:ns2="http://schemas.microsoft.com/sharepoint/v3" targetNamespace="http://schemas.microsoft.com/office/2006/metadata/properties" ma:root="true" ma:fieldsID="3e158f82118d7033ffdae65cd132d5c5" ns1:_="" ns2:_="">
    <xsd:import namespace="6e7a6285-2992-4427-9fe0-68311798b47d"/>
    <xsd:import namespace="http://schemas.microsoft.com/sharepoint/v3"/>
    <xsd:element name="properties">
      <xsd:complexType>
        <xsd:sequence>
          <xsd:element name="documentManagement">
            <xsd:complexType>
              <xsd:all>
                <xsd:element ref="ns1:Asset_x0020_Type" minOccurs="0"/>
                <xsd:element ref="ns2:AverageRating" minOccurs="0"/>
                <xsd:element ref="ns2:RatingCount" minOccurs="0"/>
                <xsd:element ref="ns2:PublishingStartDate" minOccurs="0"/>
                <xsd:element ref="ns2: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7a6285-2992-4427-9fe0-68311798b47d" elementFormDefault="qualified">
    <xsd:import namespace="http://schemas.microsoft.com/office/2006/documentManagement/types"/>
    <xsd:import namespace="http://schemas.microsoft.com/office/infopath/2007/PartnerControls"/>
    <xsd:element name="Asset_x0020_Type" ma:index="0" nillable="true" ma:displayName="Asset Type" ma:default="(N/A)" ma:format="Dropdown" ma:internalName="Asset_x0020_Type">
      <xsd:simpleType>
        <xsd:restriction base="dms:Choice">
          <xsd:enumeration value="(N/A)"/>
          <xsd:enumeration value="PowerPoint Template"/>
          <xsd:enumeration value="Word 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 nillable="true" ma:displayName="Rating (0-5)" ma:decimals="2" ma:description="Average value of all the ratings that have been submitted" ma:indexed="true" ma:internalName="AverageRating" ma:readOnly="true">
      <xsd:simpleType>
        <xsd:restriction base="dms:Number"/>
      </xsd:simpleType>
    </xsd:element>
    <xsd:element name="RatingCount" ma:index="4" nillable="true" ma:displayName="Number of Ratings" ma:decimals="0" ma:description="Number of ratings submitted" ma:internalName="RatingCount" ma:readOnly="true">
      <xsd:simpleType>
        <xsd:restriction base="dms:Number"/>
      </xsd:simpleType>
    </xsd:element>
    <xsd:element name="PublishingStartDate" ma:index="5" nillable="true" ma:displayName="Scheduling Start Date" ma:internalName="PublishingStartDate">
      <xsd:simpleType>
        <xsd:restriction base="dms:Unknown"/>
      </xsd:simpleType>
    </xsd:element>
    <xsd:element name="PublishingExpirationDate" ma:index="6"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2"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Asset_x0020_Type xmlns="6e7a6285-2992-4427-9fe0-68311798b47d">(N/A)</Asset_x0020_Type>
  </documentManagement>
</p:properties>
</file>

<file path=customXml/itemProps1.xml><?xml version="1.0" encoding="utf-8"?>
<ds:datastoreItem xmlns:ds="http://schemas.openxmlformats.org/officeDocument/2006/customXml" ds:itemID="{E640A20D-FA67-4B29-8E28-BF564132A7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7a6285-2992-4427-9fe0-68311798b47d"/>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sharepoint/v3"/>
    <ds:schemaRef ds:uri="http://purl.org/dc/elements/1.1/"/>
    <ds:schemaRef ds:uri="http://schemas.openxmlformats.org/package/2006/metadata/core-properties"/>
    <ds:schemaRef ds:uri="http://www.w3.org/XML/1998/namespace"/>
    <ds:schemaRef ds:uri="http://schemas.microsoft.com/office/infopath/2007/PartnerControls"/>
    <ds:schemaRef ds:uri="http://schemas.microsoft.com/office/2006/documentManagement/types"/>
    <ds:schemaRef ds:uri="http://purl.org/dc/dcmitype/"/>
    <ds:schemaRef ds:uri="6e7a6285-2992-4427-9fe0-68311798b47d"/>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SharePoint_Template_2012_16x9_WHITE</Template>
  <TotalTime>0</TotalTime>
  <Words>4411</Words>
  <Application>Microsoft Office PowerPoint</Application>
  <PresentationFormat>Custom</PresentationFormat>
  <Paragraphs>388</Paragraphs>
  <Slides>37</Slides>
  <Notes>37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37</vt:i4>
      </vt:variant>
    </vt:vector>
  </HeadingPairs>
  <TitlesOfParts>
    <vt:vector size="46" baseType="lpstr">
      <vt:lpstr>Arial</vt:lpstr>
      <vt:lpstr>Calibri</vt:lpstr>
      <vt:lpstr>Consolas</vt:lpstr>
      <vt:lpstr>Lucida Console</vt:lpstr>
      <vt:lpstr>Segoe UI</vt:lpstr>
      <vt:lpstr>Segoe UI Light</vt:lpstr>
      <vt:lpstr>Wingdings</vt:lpstr>
      <vt:lpstr>5-30055_SharePoint Template 2012 - 16x9 - White Background</vt:lpstr>
      <vt:lpstr>5-30055_SharePoint Template 2012 - 16x9 - Colored Accent Slides</vt:lpstr>
      <vt:lpstr>Visual Studio Tooling for SharePoint 2013</vt:lpstr>
      <vt:lpstr>Agenda</vt:lpstr>
      <vt:lpstr>SharePoint 2013 Investment</vt:lpstr>
      <vt:lpstr>App Versus Solutions Development</vt:lpstr>
      <vt:lpstr>"Classic" SharePoint Projects</vt:lpstr>
      <vt:lpstr>Adding Items to a Classic Solution</vt:lpstr>
      <vt:lpstr>Site Columns and Content Types</vt:lpstr>
      <vt:lpstr>Adding Lists</vt:lpstr>
      <vt:lpstr>Solution Deployment</vt:lpstr>
      <vt:lpstr> </vt:lpstr>
      <vt:lpstr>SharePoint Application Design Patterns</vt:lpstr>
      <vt:lpstr>The Host Web and The App Web</vt:lpstr>
      <vt:lpstr>Restrictions on Server-side Code</vt:lpstr>
      <vt:lpstr>SharePoint Application Design Patterns</vt:lpstr>
      <vt:lpstr>Client-side Pattern</vt:lpstr>
      <vt:lpstr>Server-side Pattern</vt:lpstr>
      <vt:lpstr>Hybrid Pattern</vt:lpstr>
      <vt:lpstr>Creating a SharePoint App Project</vt:lpstr>
      <vt:lpstr>Creating a SharePoint App</vt:lpstr>
      <vt:lpstr>SharePoint-hosted App Project Anatomy</vt:lpstr>
      <vt:lpstr>Modifying Default.aspx</vt:lpstr>
      <vt:lpstr>Modifying App.css</vt:lpstr>
      <vt:lpstr>Modifying App.js</vt:lpstr>
      <vt:lpstr>The AppManifest.xml File</vt:lpstr>
      <vt:lpstr>Test an App using {F5}</vt:lpstr>
      <vt:lpstr> </vt:lpstr>
      <vt:lpstr>Packaging and Deployment</vt:lpstr>
      <vt:lpstr>Application Packages</vt:lpstr>
      <vt:lpstr>The Publish Command</vt:lpstr>
      <vt:lpstr>Application and Inner Solution Packages</vt:lpstr>
      <vt:lpstr>App Web and Host Web Features</vt:lpstr>
      <vt:lpstr>Testing an App with CTRL + {F5}</vt:lpstr>
      <vt:lpstr>Testing an App with {F5}</vt:lpstr>
      <vt:lpstr>PowerPoint Presentation</vt:lpstr>
      <vt:lpstr>Summary</vt:lpstr>
      <vt:lpstr>PowerPoint Presentation</vt:lpstr>
      <vt:lpstr>PowerPoint Presentation</vt:lpstr>
    </vt:vector>
  </TitlesOfParts>
  <Manager>Vesa Juvonen</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SP2013 Ignite Developer</dc:title>
  <dc:creator>Vesa.Juvonen@microsoft.com</dc:creator>
  <cp:keywords>SharePoint; Ignite</cp:keywords>
  <dc:description>SP2013 Ignite - Developer</dc:description>
  <cp:lastModifiedBy>Windows User</cp:lastModifiedBy>
  <cp:revision>2</cp:revision>
  <dcterms:created xsi:type="dcterms:W3CDTF">2012-06-08T22:41:39Z</dcterms:created>
  <dcterms:modified xsi:type="dcterms:W3CDTF">2013-01-18T10:12:38Z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0x0101003276F72CE0555344AB9B749F625E26C3</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